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Override3.xml" ContentType="application/vnd.openxmlformats-officedocument.themeOverride+xml"/>
  <Override PartName="/ppt/theme/themeOverride4.xml" ContentType="application/vnd.openxmlformats-officedocument.themeOverrid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8.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tags/tag15.xml" ContentType="application/vnd.openxmlformats-officedocument.presentationml.tags+xml"/>
  <Override PartName="/ppt/notesSlides/notesSlide26.xml" ContentType="application/vnd.openxmlformats-officedocument.presentationml.notesSlide+xml"/>
  <Override PartName="/ppt/ink/ink6.xml" ContentType="application/inkml+xml"/>
  <Override PartName="/ppt/ink/ink7.xml" ContentType="application/inkml+xml"/>
  <Override PartName="/ppt/tags/tag1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17.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2.xml" ContentType="application/vnd.openxmlformats-officedocument.presentationml.tags+xml"/>
  <Override PartName="/ppt/notesSlides/notesSlide33.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34.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35.xml" ContentType="application/vnd.openxmlformats-officedocument.presentationml.notesSlide+xml"/>
  <Override PartName="/ppt/tags/tag29.xml" ContentType="application/vnd.openxmlformats-officedocument.presentationml.tags+xml"/>
  <Override PartName="/ppt/notesSlides/notesSlide36.xml" ContentType="application/vnd.openxmlformats-officedocument.presentationml.notesSlide+xml"/>
  <Override PartName="/ppt/tags/tag30.xml" ContentType="application/vnd.openxmlformats-officedocument.presentationml.tags+xml"/>
  <Override PartName="/ppt/notesSlides/notesSlide37.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44.xml" ContentType="application/vnd.openxmlformats-officedocument.presentationml.notesSlide+xml"/>
  <Override PartName="/ppt/ink/ink8.xml" ContentType="application/inkml+xml"/>
  <Override PartName="/ppt/ink/ink9.xml" ContentType="application/inkml+xml"/>
  <Override PartName="/ppt/tags/tag48.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49.xml" ContentType="application/vnd.openxmlformats-officedocument.presentationml.tags+xml"/>
  <Override PartName="/ppt/notesSlides/notesSlide51.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52.xml" ContentType="application/vnd.openxmlformats-officedocument.presentationml.notesSlide+xml"/>
  <Override PartName="/ppt/tags/tag56.xml" ContentType="application/vnd.openxmlformats-officedocument.presentationml.tags+xml"/>
  <Override PartName="/ppt/notesSlides/notesSlide53.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54.xml" ContentType="application/vnd.openxmlformats-officedocument.presentationml.notesSlide+xml"/>
  <Override PartName="/ppt/tags/tag60.xml" ContentType="application/vnd.openxmlformats-officedocument.presentationml.tags+xml"/>
  <Override PartName="/ppt/notesSlides/notesSlide55.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56.xml" ContentType="application/vnd.openxmlformats-officedocument.presentationml.notesSlide+xml"/>
  <Override PartName="/ppt/tags/tag63.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64.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ags/tag65.xml" ContentType="application/vnd.openxmlformats-officedocument.presentationml.tags+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66.xml" ContentType="application/vnd.openxmlformats-officedocument.presentationml.tags+xml"/>
  <Override PartName="/ppt/notesSlides/notesSlide71.xml" ContentType="application/vnd.openxmlformats-officedocument.presentationml.notesSlide+xml"/>
  <Override PartName="/ppt/tags/tag67.xml" ContentType="application/vnd.openxmlformats-officedocument.presentationml.tags+xml"/>
  <Override PartName="/ppt/notesSlides/notesSlide72.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ags/tag70.xml" ContentType="application/vnd.openxmlformats-officedocument.presentationml.tags+xml"/>
  <Override PartName="/ppt/notesSlides/notesSlide75.xml" ContentType="application/vnd.openxmlformats-officedocument.presentationml.notesSlide+xml"/>
  <Override PartName="/ppt/tags/tag71.xml" ContentType="application/vnd.openxmlformats-officedocument.presentationml.tags+xml"/>
  <Override PartName="/ppt/notesSlides/notesSlide7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72.xml" ContentType="application/vnd.openxmlformats-officedocument.presentationml.tags+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73.xml" ContentType="application/vnd.openxmlformats-officedocument.presentationml.tags+xml"/>
  <Override PartName="/ppt/notesSlides/notesSlide79.xml" ContentType="application/vnd.openxmlformats-officedocument.presentationml.notesSlide+xml"/>
  <Override PartName="/ppt/tags/tag74.xml" ContentType="application/vnd.openxmlformats-officedocument.presentationml.tags+xml"/>
  <Override PartName="/ppt/notesSlides/notesSlide80.xml" ContentType="application/vnd.openxmlformats-officedocument.presentationml.notesSlide+xml"/>
  <Override PartName="/ppt/tags/tag75.xml" ContentType="application/vnd.openxmlformats-officedocument.presentationml.tags+xml"/>
  <Override PartName="/ppt/notesSlides/notesSlide81.xml" ContentType="application/vnd.openxmlformats-officedocument.presentationml.notesSlide+xml"/>
  <Override PartName="/ppt/tags/tag76.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84.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tags/tag85.xml" ContentType="application/vnd.openxmlformats-officedocument.presentationml.tags+xml"/>
  <Override PartName="/ppt/notesSlides/notesSlide87.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notesSlides/notesSlide88.xml" ContentType="application/vnd.openxmlformats-officedocument.presentationml.notesSlide+xml"/>
  <Override PartName="/ppt/tags/tag88.xml" ContentType="application/vnd.openxmlformats-officedocument.presentationml.tags+xml"/>
  <Override PartName="/ppt/notesSlides/notesSlide89.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tags/tag92.xml" ContentType="application/vnd.openxmlformats-officedocument.presentationml.tags+xml"/>
  <Override PartName="/ppt/notesSlides/notesSlide94.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97.xml" ContentType="application/vnd.openxmlformats-officedocument.presentationml.tags+xml"/>
  <Override PartName="/ppt/notesSlides/notesSlide11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ags/tag98.xml" ContentType="application/vnd.openxmlformats-officedocument.presentationml.tags+xml"/>
  <Override PartName="/ppt/notesSlides/notesSlide125.xml" ContentType="application/vnd.openxmlformats-officedocument.presentationml.notesSlide+xml"/>
  <Override PartName="/ppt/tags/tag99.xml" ContentType="application/vnd.openxmlformats-officedocument.presentationml.tags+xml"/>
  <Override PartName="/ppt/notesSlides/notesSlide126.xml" ContentType="application/vnd.openxmlformats-officedocument.presentationml.notesSlide+xml"/>
  <Override PartName="/ppt/tags/tag100.xml" ContentType="application/vnd.openxmlformats-officedocument.presentationml.tags+xml"/>
  <Override PartName="/ppt/notesSlides/notesSlide127.xml" ContentType="application/vnd.openxmlformats-officedocument.presentationml.notesSlide+xml"/>
  <Override PartName="/ppt/tags/tag101.xml" ContentType="application/vnd.openxmlformats-officedocument.presentationml.tags+xml"/>
  <Override PartName="/ppt/notesSlides/notesSlide128.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notesSlides/notesSlide129.xml" ContentType="application/vnd.openxmlformats-officedocument.presentationml.notesSlide+xml"/>
  <Override PartName="/ppt/tags/tag104.xml" ContentType="application/vnd.openxmlformats-officedocument.presentationml.tags+xml"/>
  <Override PartName="/ppt/notesSlides/notesSlide13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95" r:id="rId2"/>
    <p:sldMasterId id="2147483714" r:id="rId3"/>
    <p:sldMasterId id="2147483739" r:id="rId4"/>
    <p:sldMasterId id="2147483755" r:id="rId5"/>
    <p:sldMasterId id="2147483802" r:id="rId6"/>
    <p:sldMasterId id="2147483816" r:id="rId7"/>
    <p:sldMasterId id="2147483876" r:id="rId8"/>
  </p:sldMasterIdLst>
  <p:notesMasterIdLst>
    <p:notesMasterId r:id="rId304"/>
  </p:notesMasterIdLst>
  <p:handoutMasterIdLst>
    <p:handoutMasterId r:id="rId305"/>
  </p:handoutMasterIdLst>
  <p:sldIdLst>
    <p:sldId id="2145707145" r:id="rId9"/>
    <p:sldId id="268" r:id="rId10"/>
    <p:sldId id="3600" r:id="rId11"/>
    <p:sldId id="1348" r:id="rId12"/>
    <p:sldId id="2145707158" r:id="rId13"/>
    <p:sldId id="2145707205" r:id="rId14"/>
    <p:sldId id="2145707146" r:id="rId15"/>
    <p:sldId id="2145707147" r:id="rId16"/>
    <p:sldId id="2145707148" r:id="rId17"/>
    <p:sldId id="2145707149" r:id="rId18"/>
    <p:sldId id="2145707150" r:id="rId19"/>
    <p:sldId id="2145707152" r:id="rId20"/>
    <p:sldId id="2145707153" r:id="rId21"/>
    <p:sldId id="2145707154" r:id="rId22"/>
    <p:sldId id="3384" r:id="rId23"/>
    <p:sldId id="2141411156" r:id="rId24"/>
    <p:sldId id="2145707156" r:id="rId25"/>
    <p:sldId id="2145707157" r:id="rId26"/>
    <p:sldId id="2145707007" r:id="rId27"/>
    <p:sldId id="2145707206" r:id="rId28"/>
    <p:sldId id="3703" r:id="rId29"/>
    <p:sldId id="857" r:id="rId30"/>
    <p:sldId id="433" r:id="rId31"/>
    <p:sldId id="3742" r:id="rId32"/>
    <p:sldId id="897" r:id="rId33"/>
    <p:sldId id="3743" r:id="rId34"/>
    <p:sldId id="2145707184" r:id="rId35"/>
    <p:sldId id="480" r:id="rId36"/>
    <p:sldId id="3371" r:id="rId37"/>
    <p:sldId id="2141411157" r:id="rId38"/>
    <p:sldId id="962" r:id="rId39"/>
    <p:sldId id="963" r:id="rId40"/>
    <p:sldId id="964" r:id="rId41"/>
    <p:sldId id="466" r:id="rId42"/>
    <p:sldId id="263" r:id="rId43"/>
    <p:sldId id="3678" r:id="rId44"/>
    <p:sldId id="3679" r:id="rId45"/>
    <p:sldId id="2141411087" r:id="rId46"/>
    <p:sldId id="290" r:id="rId47"/>
    <p:sldId id="2145707208" r:id="rId48"/>
    <p:sldId id="2141411060" r:id="rId49"/>
    <p:sldId id="2141411061" r:id="rId50"/>
    <p:sldId id="2141411062" r:id="rId51"/>
    <p:sldId id="2145707212" r:id="rId52"/>
    <p:sldId id="2145707207" r:id="rId53"/>
    <p:sldId id="1003" r:id="rId54"/>
    <p:sldId id="467" r:id="rId55"/>
    <p:sldId id="2145707213" r:id="rId56"/>
    <p:sldId id="472" r:id="rId57"/>
    <p:sldId id="969" r:id="rId58"/>
    <p:sldId id="2145707134" r:id="rId59"/>
    <p:sldId id="2145707191" r:id="rId60"/>
    <p:sldId id="2145707192" r:id="rId61"/>
    <p:sldId id="2145707214" r:id="rId62"/>
    <p:sldId id="848" r:id="rId63"/>
    <p:sldId id="1017" r:id="rId64"/>
    <p:sldId id="1012" r:id="rId65"/>
    <p:sldId id="977" r:id="rId66"/>
    <p:sldId id="1317" r:id="rId67"/>
    <p:sldId id="567" r:id="rId68"/>
    <p:sldId id="2145707016" r:id="rId69"/>
    <p:sldId id="3374" r:id="rId70"/>
    <p:sldId id="2145707215" r:id="rId71"/>
    <p:sldId id="980" r:id="rId72"/>
    <p:sldId id="779" r:id="rId73"/>
    <p:sldId id="1224" r:id="rId74"/>
    <p:sldId id="955" r:id="rId75"/>
    <p:sldId id="2145707216" r:id="rId76"/>
    <p:sldId id="992" r:id="rId77"/>
    <p:sldId id="1001" r:id="rId78"/>
    <p:sldId id="355" r:id="rId79"/>
    <p:sldId id="2145707003" r:id="rId80"/>
    <p:sldId id="2141411068" r:id="rId81"/>
    <p:sldId id="352" r:id="rId82"/>
    <p:sldId id="2145707006" r:id="rId83"/>
    <p:sldId id="760" r:id="rId84"/>
    <p:sldId id="984" r:id="rId85"/>
    <p:sldId id="985" r:id="rId86"/>
    <p:sldId id="986" r:id="rId87"/>
    <p:sldId id="2145707218" r:id="rId88"/>
    <p:sldId id="2145707219" r:id="rId89"/>
    <p:sldId id="2145707201" r:id="rId90"/>
    <p:sldId id="2145707220" r:id="rId91"/>
    <p:sldId id="2145707221" r:id="rId92"/>
    <p:sldId id="2145707222" r:id="rId93"/>
    <p:sldId id="2145707223" r:id="rId94"/>
    <p:sldId id="2141411161" r:id="rId95"/>
    <p:sldId id="3579" r:id="rId96"/>
    <p:sldId id="997" r:id="rId97"/>
    <p:sldId id="2145707135" r:id="rId98"/>
    <p:sldId id="1004" r:id="rId99"/>
    <p:sldId id="1005" r:id="rId100"/>
    <p:sldId id="1006" r:id="rId101"/>
    <p:sldId id="1007" r:id="rId102"/>
    <p:sldId id="1008" r:id="rId103"/>
    <p:sldId id="1010" r:id="rId104"/>
    <p:sldId id="1011" r:id="rId105"/>
    <p:sldId id="1014" r:id="rId106"/>
    <p:sldId id="1016" r:id="rId107"/>
    <p:sldId id="1018" r:id="rId108"/>
    <p:sldId id="363" r:id="rId109"/>
    <p:sldId id="357" r:id="rId110"/>
    <p:sldId id="1117" r:id="rId111"/>
    <p:sldId id="2145707225" r:id="rId112"/>
    <p:sldId id="2141411105" r:id="rId113"/>
    <p:sldId id="577" r:id="rId114"/>
    <p:sldId id="578" r:id="rId115"/>
    <p:sldId id="475" r:id="rId116"/>
    <p:sldId id="3599" r:id="rId117"/>
    <p:sldId id="3598" r:id="rId118"/>
    <p:sldId id="1121" r:id="rId119"/>
    <p:sldId id="1021" r:id="rId120"/>
    <p:sldId id="1019" r:id="rId121"/>
    <p:sldId id="1022" r:id="rId122"/>
    <p:sldId id="3556" r:id="rId123"/>
    <p:sldId id="301" r:id="rId124"/>
    <p:sldId id="303" r:id="rId125"/>
    <p:sldId id="275" r:id="rId126"/>
    <p:sldId id="3741" r:id="rId127"/>
    <p:sldId id="894" r:id="rId128"/>
    <p:sldId id="1033" r:id="rId129"/>
    <p:sldId id="1034" r:id="rId130"/>
    <p:sldId id="781" r:id="rId131"/>
    <p:sldId id="2141411145" r:id="rId132"/>
    <p:sldId id="782" r:id="rId133"/>
    <p:sldId id="1174" r:id="rId134"/>
    <p:sldId id="748" r:id="rId135"/>
    <p:sldId id="747" r:id="rId136"/>
    <p:sldId id="398" r:id="rId137"/>
    <p:sldId id="2145706778" r:id="rId138"/>
    <p:sldId id="2141411151" r:id="rId139"/>
    <p:sldId id="2145707001" r:id="rId140"/>
    <p:sldId id="3716" r:id="rId141"/>
    <p:sldId id="3574" r:id="rId142"/>
    <p:sldId id="3689" r:id="rId143"/>
    <p:sldId id="3576" r:id="rId144"/>
    <p:sldId id="3588" r:id="rId145"/>
    <p:sldId id="527" r:id="rId146"/>
    <p:sldId id="3597" r:id="rId147"/>
    <p:sldId id="2145707226" r:id="rId148"/>
    <p:sldId id="2145707209" r:id="rId149"/>
    <p:sldId id="2145707018" r:id="rId150"/>
    <p:sldId id="1084" r:id="rId151"/>
    <p:sldId id="829" r:id="rId152"/>
    <p:sldId id="528" r:id="rId153"/>
    <p:sldId id="1089" r:id="rId154"/>
    <p:sldId id="2145707217" r:id="rId155"/>
    <p:sldId id="973" r:id="rId156"/>
    <p:sldId id="3568" r:id="rId157"/>
    <p:sldId id="1042" r:id="rId158"/>
    <p:sldId id="1233" r:id="rId159"/>
    <p:sldId id="3651" r:id="rId160"/>
    <p:sldId id="3567" r:id="rId161"/>
    <p:sldId id="3345" r:id="rId162"/>
    <p:sldId id="725" r:id="rId163"/>
    <p:sldId id="753" r:id="rId164"/>
    <p:sldId id="727" r:id="rId165"/>
    <p:sldId id="1075" r:id="rId166"/>
    <p:sldId id="966" r:id="rId167"/>
    <p:sldId id="1346" r:id="rId168"/>
    <p:sldId id="3587" r:id="rId169"/>
    <p:sldId id="1353" r:id="rId170"/>
    <p:sldId id="2145707136" r:id="rId171"/>
    <p:sldId id="1354" r:id="rId172"/>
    <p:sldId id="3322" r:id="rId173"/>
    <p:sldId id="1347" r:id="rId174"/>
    <p:sldId id="2145707230" r:id="rId175"/>
    <p:sldId id="2141411065" r:id="rId176"/>
    <p:sldId id="2141411064" r:id="rId177"/>
    <p:sldId id="1350" r:id="rId178"/>
    <p:sldId id="3711" r:id="rId179"/>
    <p:sldId id="3061" r:id="rId180"/>
    <p:sldId id="2145707029" r:id="rId181"/>
    <p:sldId id="2141411043" r:id="rId182"/>
    <p:sldId id="820" r:id="rId183"/>
    <p:sldId id="690" r:id="rId184"/>
    <p:sldId id="2145707231" r:id="rId185"/>
    <p:sldId id="697" r:id="rId186"/>
    <p:sldId id="2145707155" r:id="rId187"/>
    <p:sldId id="3559" r:id="rId188"/>
    <p:sldId id="1241" r:id="rId189"/>
    <p:sldId id="1141" r:id="rId190"/>
    <p:sldId id="2145707227" r:id="rId191"/>
    <p:sldId id="2145707228" r:id="rId192"/>
    <p:sldId id="581" r:id="rId193"/>
    <p:sldId id="537" r:id="rId194"/>
    <p:sldId id="2145707232" r:id="rId195"/>
    <p:sldId id="1135" r:id="rId196"/>
    <p:sldId id="1140" r:id="rId197"/>
    <p:sldId id="1048" r:id="rId198"/>
    <p:sldId id="1325" r:id="rId199"/>
    <p:sldId id="823" r:id="rId200"/>
    <p:sldId id="791" r:id="rId201"/>
    <p:sldId id="792" r:id="rId202"/>
    <p:sldId id="793" r:id="rId203"/>
    <p:sldId id="794" r:id="rId204"/>
    <p:sldId id="3699" r:id="rId205"/>
    <p:sldId id="884" r:id="rId206"/>
    <p:sldId id="1097" r:id="rId207"/>
    <p:sldId id="510" r:id="rId208"/>
    <p:sldId id="347" r:id="rId209"/>
    <p:sldId id="2141411072" r:id="rId210"/>
    <p:sldId id="2145707021" r:id="rId211"/>
    <p:sldId id="735" r:id="rId212"/>
    <p:sldId id="1183" r:id="rId213"/>
    <p:sldId id="1185" r:id="rId214"/>
    <p:sldId id="562" r:id="rId215"/>
    <p:sldId id="2141411164" r:id="rId216"/>
    <p:sldId id="3572" r:id="rId217"/>
    <p:sldId id="796" r:id="rId218"/>
    <p:sldId id="2145707176" r:id="rId219"/>
    <p:sldId id="750" r:id="rId220"/>
    <p:sldId id="2141411120" r:id="rId221"/>
    <p:sldId id="2145707177" r:id="rId222"/>
    <p:sldId id="3683" r:id="rId223"/>
    <p:sldId id="3560" r:id="rId224"/>
    <p:sldId id="3561" r:id="rId225"/>
    <p:sldId id="2145707229" r:id="rId226"/>
    <p:sldId id="2141411063" r:id="rId227"/>
    <p:sldId id="778" r:id="rId228"/>
    <p:sldId id="3698" r:id="rId229"/>
    <p:sldId id="3715" r:id="rId230"/>
    <p:sldId id="2141411122" r:id="rId231"/>
    <p:sldId id="2145707141" r:id="rId232"/>
    <p:sldId id="2145707140" r:id="rId233"/>
    <p:sldId id="3700" r:id="rId234"/>
    <p:sldId id="814" r:id="rId235"/>
    <p:sldId id="2145707164" r:id="rId236"/>
    <p:sldId id="3303" r:id="rId237"/>
    <p:sldId id="2141411059" r:id="rId238"/>
    <p:sldId id="2145707163" r:id="rId239"/>
    <p:sldId id="3682" r:id="rId240"/>
    <p:sldId id="696" r:id="rId241"/>
    <p:sldId id="2141411163" r:id="rId242"/>
    <p:sldId id="319" r:id="rId243"/>
    <p:sldId id="732" r:id="rId244"/>
    <p:sldId id="383" r:id="rId245"/>
    <p:sldId id="384" r:id="rId246"/>
    <p:sldId id="295" r:id="rId247"/>
    <p:sldId id="432" r:id="rId248"/>
    <p:sldId id="428" r:id="rId249"/>
    <p:sldId id="2145707166" r:id="rId250"/>
    <p:sldId id="2145707167" r:id="rId251"/>
    <p:sldId id="2145707168" r:id="rId252"/>
    <p:sldId id="3351" r:id="rId253"/>
    <p:sldId id="2141411162" r:id="rId254"/>
    <p:sldId id="459" r:id="rId255"/>
    <p:sldId id="461" r:id="rId256"/>
    <p:sldId id="460" r:id="rId257"/>
    <p:sldId id="454" r:id="rId258"/>
    <p:sldId id="452" r:id="rId259"/>
    <p:sldId id="3558" r:id="rId260"/>
    <p:sldId id="430" r:id="rId261"/>
    <p:sldId id="3686" r:id="rId262"/>
    <p:sldId id="422" r:id="rId263"/>
    <p:sldId id="3687" r:id="rId264"/>
    <p:sldId id="434" r:id="rId265"/>
    <p:sldId id="435" r:id="rId266"/>
    <p:sldId id="436" r:id="rId267"/>
    <p:sldId id="3693" r:id="rId268"/>
    <p:sldId id="442" r:id="rId269"/>
    <p:sldId id="443" r:id="rId270"/>
    <p:sldId id="402" r:id="rId271"/>
    <p:sldId id="297" r:id="rId272"/>
    <p:sldId id="2141411147" r:id="rId273"/>
    <p:sldId id="3744" r:id="rId274"/>
    <p:sldId id="3745" r:id="rId275"/>
    <p:sldId id="2141411116" r:id="rId276"/>
    <p:sldId id="394" r:id="rId277"/>
    <p:sldId id="3611" r:id="rId278"/>
    <p:sldId id="3352" r:id="rId279"/>
    <p:sldId id="320" r:id="rId280"/>
    <p:sldId id="677" r:id="rId281"/>
    <p:sldId id="2145707174" r:id="rId282"/>
    <p:sldId id="419" r:id="rId283"/>
    <p:sldId id="405" r:id="rId284"/>
    <p:sldId id="2145707233" r:id="rId285"/>
    <p:sldId id="3688" r:id="rId286"/>
    <p:sldId id="3552" r:id="rId287"/>
    <p:sldId id="3695" r:id="rId288"/>
    <p:sldId id="462" r:id="rId289"/>
    <p:sldId id="464" r:id="rId290"/>
    <p:sldId id="457" r:id="rId291"/>
    <p:sldId id="458" r:id="rId292"/>
    <p:sldId id="456" r:id="rId293"/>
    <p:sldId id="676" r:id="rId294"/>
    <p:sldId id="1144" r:id="rId295"/>
    <p:sldId id="2435" r:id="rId296"/>
    <p:sldId id="2845" r:id="rId297"/>
    <p:sldId id="2683" r:id="rId298"/>
    <p:sldId id="2436" r:id="rId299"/>
    <p:sldId id="2848" r:id="rId300"/>
    <p:sldId id="2145707143" r:id="rId301"/>
    <p:sldId id="2141411115" r:id="rId302"/>
    <p:sldId id="2141411140" r:id="rId303"/>
  </p:sldIdLst>
  <p:sldSz cx="9144000" cy="6858000" type="screen4x3"/>
  <p:notesSz cx="7010400" cy="9296400"/>
  <p:custDataLst>
    <p:tags r:id="rId30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verly Thomassian" initials="BT" lastIdx="1" clrIdx="0">
    <p:extLst>
      <p:ext uri="{19B8F6BF-5375-455C-9EA6-DF929625EA0E}">
        <p15:presenceInfo xmlns:p15="http://schemas.microsoft.com/office/powerpoint/2012/main" userId="a7e8311c0d2c402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5E3886"/>
    <a:srgbClr val="B317AC"/>
    <a:srgbClr val="E3C9D8"/>
    <a:srgbClr val="99FFCC"/>
    <a:srgbClr val="B1D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3" autoAdjust="0"/>
    <p:restoredTop sz="86441" autoAdjust="0"/>
  </p:normalViewPr>
  <p:slideViewPr>
    <p:cSldViewPr>
      <p:cViewPr varScale="1">
        <p:scale>
          <a:sx n="63" d="100"/>
          <a:sy n="63" d="100"/>
        </p:scale>
        <p:origin x="90" y="522"/>
      </p:cViewPr>
      <p:guideLst>
        <p:guide orient="horz" pos="2160"/>
        <p:guide pos="2880"/>
      </p:guideLst>
    </p:cSldViewPr>
  </p:slideViewPr>
  <p:outlineViewPr>
    <p:cViewPr>
      <p:scale>
        <a:sx n="33" d="100"/>
        <a:sy n="33" d="100"/>
      </p:scale>
      <p:origin x="0" y="-1632"/>
    </p:cViewPr>
  </p:outlineViewPr>
  <p:notesTextViewPr>
    <p:cViewPr>
      <p:scale>
        <a:sx n="3" d="2"/>
        <a:sy n="3" d="2"/>
      </p:scale>
      <p:origin x="0" y="0"/>
    </p:cViewPr>
  </p:notesTextViewPr>
  <p:sorterViewPr>
    <p:cViewPr varScale="1">
      <p:scale>
        <a:sx n="1" d="1"/>
        <a:sy n="1" d="1"/>
      </p:scale>
      <p:origin x="0" y="-4194"/>
    </p:cViewPr>
  </p:sorterViewPr>
  <p:notesViewPr>
    <p:cSldViewPr>
      <p:cViewPr varScale="1">
        <p:scale>
          <a:sx n="83" d="100"/>
          <a:sy n="83" d="100"/>
        </p:scale>
        <p:origin x="3894"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99" Type="http://schemas.openxmlformats.org/officeDocument/2006/relationships/slide" Target="slides/slide291.xml"/><Relationship Id="rId21" Type="http://schemas.openxmlformats.org/officeDocument/2006/relationships/slide" Target="slides/slide13.xml"/><Relationship Id="rId63" Type="http://schemas.openxmlformats.org/officeDocument/2006/relationships/slide" Target="slides/slide55.xml"/><Relationship Id="rId159" Type="http://schemas.openxmlformats.org/officeDocument/2006/relationships/slide" Target="slides/slide151.xml"/><Relationship Id="rId170" Type="http://schemas.openxmlformats.org/officeDocument/2006/relationships/slide" Target="slides/slide162.xml"/><Relationship Id="rId226" Type="http://schemas.openxmlformats.org/officeDocument/2006/relationships/slide" Target="slides/slide218.xml"/><Relationship Id="rId268" Type="http://schemas.openxmlformats.org/officeDocument/2006/relationships/slide" Target="slides/slide260.xml"/><Relationship Id="rId32" Type="http://schemas.openxmlformats.org/officeDocument/2006/relationships/slide" Target="slides/slide24.xml"/><Relationship Id="rId74" Type="http://schemas.openxmlformats.org/officeDocument/2006/relationships/slide" Target="slides/slide66.xml"/><Relationship Id="rId128" Type="http://schemas.openxmlformats.org/officeDocument/2006/relationships/slide" Target="slides/slide120.xml"/><Relationship Id="rId5" Type="http://schemas.openxmlformats.org/officeDocument/2006/relationships/slideMaster" Target="slideMasters/slideMaster5.xml"/><Relationship Id="rId181" Type="http://schemas.openxmlformats.org/officeDocument/2006/relationships/slide" Target="slides/slide173.xml"/><Relationship Id="rId237" Type="http://schemas.openxmlformats.org/officeDocument/2006/relationships/slide" Target="slides/slide229.xml"/><Relationship Id="rId279" Type="http://schemas.openxmlformats.org/officeDocument/2006/relationships/slide" Target="slides/slide271.xml"/><Relationship Id="rId43" Type="http://schemas.openxmlformats.org/officeDocument/2006/relationships/slide" Target="slides/slide35.xml"/><Relationship Id="rId139" Type="http://schemas.openxmlformats.org/officeDocument/2006/relationships/slide" Target="slides/slide131.xml"/><Relationship Id="rId290" Type="http://schemas.openxmlformats.org/officeDocument/2006/relationships/slide" Target="slides/slide282.xml"/><Relationship Id="rId304" Type="http://schemas.openxmlformats.org/officeDocument/2006/relationships/notesMaster" Target="notesMasters/notesMaster1.xml"/><Relationship Id="rId85" Type="http://schemas.openxmlformats.org/officeDocument/2006/relationships/slide" Target="slides/slide77.xml"/><Relationship Id="rId150" Type="http://schemas.openxmlformats.org/officeDocument/2006/relationships/slide" Target="slides/slide142.xml"/><Relationship Id="rId192" Type="http://schemas.openxmlformats.org/officeDocument/2006/relationships/slide" Target="slides/slide184.xml"/><Relationship Id="rId206" Type="http://schemas.openxmlformats.org/officeDocument/2006/relationships/slide" Target="slides/slide198.xml"/><Relationship Id="rId248" Type="http://schemas.openxmlformats.org/officeDocument/2006/relationships/slide" Target="slides/slide240.xml"/><Relationship Id="rId12" Type="http://schemas.openxmlformats.org/officeDocument/2006/relationships/slide" Target="slides/slide4.xml"/><Relationship Id="rId108" Type="http://schemas.openxmlformats.org/officeDocument/2006/relationships/slide" Target="slides/slide100.xml"/><Relationship Id="rId54" Type="http://schemas.openxmlformats.org/officeDocument/2006/relationships/slide" Target="slides/slide46.xml"/><Relationship Id="rId96" Type="http://schemas.openxmlformats.org/officeDocument/2006/relationships/slide" Target="slides/slide88.xml"/><Relationship Id="rId161" Type="http://schemas.openxmlformats.org/officeDocument/2006/relationships/slide" Target="slides/slide153.xml"/><Relationship Id="rId217" Type="http://schemas.openxmlformats.org/officeDocument/2006/relationships/slide" Target="slides/slide209.xml"/><Relationship Id="rId259" Type="http://schemas.openxmlformats.org/officeDocument/2006/relationships/slide" Target="slides/slide251.xml"/><Relationship Id="rId23" Type="http://schemas.openxmlformats.org/officeDocument/2006/relationships/slide" Target="slides/slide15.xml"/><Relationship Id="rId119" Type="http://schemas.openxmlformats.org/officeDocument/2006/relationships/slide" Target="slides/slide111.xml"/><Relationship Id="rId270" Type="http://schemas.openxmlformats.org/officeDocument/2006/relationships/slide" Target="slides/slide262.xml"/><Relationship Id="rId44" Type="http://schemas.openxmlformats.org/officeDocument/2006/relationships/slide" Target="slides/slide36.xml"/><Relationship Id="rId65" Type="http://schemas.openxmlformats.org/officeDocument/2006/relationships/slide" Target="slides/slide57.xml"/><Relationship Id="rId86" Type="http://schemas.openxmlformats.org/officeDocument/2006/relationships/slide" Target="slides/slide78.xml"/><Relationship Id="rId130" Type="http://schemas.openxmlformats.org/officeDocument/2006/relationships/slide" Target="slides/slide122.xml"/><Relationship Id="rId151" Type="http://schemas.openxmlformats.org/officeDocument/2006/relationships/slide" Target="slides/slide143.xml"/><Relationship Id="rId172" Type="http://schemas.openxmlformats.org/officeDocument/2006/relationships/slide" Target="slides/slide164.xml"/><Relationship Id="rId193" Type="http://schemas.openxmlformats.org/officeDocument/2006/relationships/slide" Target="slides/slide185.xml"/><Relationship Id="rId207" Type="http://schemas.openxmlformats.org/officeDocument/2006/relationships/slide" Target="slides/slide199.xml"/><Relationship Id="rId228" Type="http://schemas.openxmlformats.org/officeDocument/2006/relationships/slide" Target="slides/slide220.xml"/><Relationship Id="rId249" Type="http://schemas.openxmlformats.org/officeDocument/2006/relationships/slide" Target="slides/slide241.xml"/><Relationship Id="rId13" Type="http://schemas.openxmlformats.org/officeDocument/2006/relationships/slide" Target="slides/slide5.xml"/><Relationship Id="rId109" Type="http://schemas.openxmlformats.org/officeDocument/2006/relationships/slide" Target="slides/slide101.xml"/><Relationship Id="rId260" Type="http://schemas.openxmlformats.org/officeDocument/2006/relationships/slide" Target="slides/slide252.xml"/><Relationship Id="rId281" Type="http://schemas.openxmlformats.org/officeDocument/2006/relationships/slide" Target="slides/slide273.xml"/><Relationship Id="rId34" Type="http://schemas.openxmlformats.org/officeDocument/2006/relationships/slide" Target="slides/slide26.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20" Type="http://schemas.openxmlformats.org/officeDocument/2006/relationships/slide" Target="slides/slide112.xml"/><Relationship Id="rId141" Type="http://schemas.openxmlformats.org/officeDocument/2006/relationships/slide" Target="slides/slide133.xml"/><Relationship Id="rId7" Type="http://schemas.openxmlformats.org/officeDocument/2006/relationships/slideMaster" Target="slideMasters/slideMaster7.xml"/><Relationship Id="rId162" Type="http://schemas.openxmlformats.org/officeDocument/2006/relationships/slide" Target="slides/slide154.xml"/><Relationship Id="rId183" Type="http://schemas.openxmlformats.org/officeDocument/2006/relationships/slide" Target="slides/slide175.xml"/><Relationship Id="rId218" Type="http://schemas.openxmlformats.org/officeDocument/2006/relationships/slide" Target="slides/slide210.xml"/><Relationship Id="rId239" Type="http://schemas.openxmlformats.org/officeDocument/2006/relationships/slide" Target="slides/slide231.xml"/><Relationship Id="rId250" Type="http://schemas.openxmlformats.org/officeDocument/2006/relationships/slide" Target="slides/slide242.xml"/><Relationship Id="rId271" Type="http://schemas.openxmlformats.org/officeDocument/2006/relationships/slide" Target="slides/slide263.xml"/><Relationship Id="rId292" Type="http://schemas.openxmlformats.org/officeDocument/2006/relationships/slide" Target="slides/slide284.xml"/><Relationship Id="rId306" Type="http://schemas.openxmlformats.org/officeDocument/2006/relationships/tags" Target="tags/tag1.xml"/><Relationship Id="rId24" Type="http://schemas.openxmlformats.org/officeDocument/2006/relationships/slide" Target="slides/slide16.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31" Type="http://schemas.openxmlformats.org/officeDocument/2006/relationships/slide" Target="slides/slide123.xml"/><Relationship Id="rId152" Type="http://schemas.openxmlformats.org/officeDocument/2006/relationships/slide" Target="slides/slide144.xml"/><Relationship Id="rId173" Type="http://schemas.openxmlformats.org/officeDocument/2006/relationships/slide" Target="slides/slide165.xml"/><Relationship Id="rId194" Type="http://schemas.openxmlformats.org/officeDocument/2006/relationships/slide" Target="slides/slide186.xml"/><Relationship Id="rId208" Type="http://schemas.openxmlformats.org/officeDocument/2006/relationships/slide" Target="slides/slide200.xml"/><Relationship Id="rId229" Type="http://schemas.openxmlformats.org/officeDocument/2006/relationships/slide" Target="slides/slide221.xml"/><Relationship Id="rId240" Type="http://schemas.openxmlformats.org/officeDocument/2006/relationships/slide" Target="slides/slide232.xml"/><Relationship Id="rId261" Type="http://schemas.openxmlformats.org/officeDocument/2006/relationships/slide" Target="slides/slide253.xml"/><Relationship Id="rId14" Type="http://schemas.openxmlformats.org/officeDocument/2006/relationships/slide" Target="slides/slide6.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282" Type="http://schemas.openxmlformats.org/officeDocument/2006/relationships/slide" Target="slides/slide274.xml"/><Relationship Id="rId8" Type="http://schemas.openxmlformats.org/officeDocument/2006/relationships/slideMaster" Target="slideMasters/slideMaster8.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slide" Target="slides/slide155.xml"/><Relationship Id="rId184" Type="http://schemas.openxmlformats.org/officeDocument/2006/relationships/slide" Target="slides/slide176.xml"/><Relationship Id="rId219" Type="http://schemas.openxmlformats.org/officeDocument/2006/relationships/slide" Target="slides/slide211.xml"/><Relationship Id="rId230" Type="http://schemas.openxmlformats.org/officeDocument/2006/relationships/slide" Target="slides/slide222.xml"/><Relationship Id="rId251" Type="http://schemas.openxmlformats.org/officeDocument/2006/relationships/slide" Target="slides/slide24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272" Type="http://schemas.openxmlformats.org/officeDocument/2006/relationships/slide" Target="slides/slide264.xml"/><Relationship Id="rId293" Type="http://schemas.openxmlformats.org/officeDocument/2006/relationships/slide" Target="slides/slide285.xml"/><Relationship Id="rId307" Type="http://schemas.openxmlformats.org/officeDocument/2006/relationships/commentAuthors" Target="commentAuthors.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slide" Target="slides/slide145.xml"/><Relationship Id="rId174" Type="http://schemas.openxmlformats.org/officeDocument/2006/relationships/slide" Target="slides/slide166.xml"/><Relationship Id="rId195" Type="http://schemas.openxmlformats.org/officeDocument/2006/relationships/slide" Target="slides/slide187.xml"/><Relationship Id="rId209" Type="http://schemas.openxmlformats.org/officeDocument/2006/relationships/slide" Target="slides/slide201.xml"/><Relationship Id="rId220" Type="http://schemas.openxmlformats.org/officeDocument/2006/relationships/slide" Target="slides/slide212.xml"/><Relationship Id="rId241" Type="http://schemas.openxmlformats.org/officeDocument/2006/relationships/slide" Target="slides/slide233.xml"/><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262" Type="http://schemas.openxmlformats.org/officeDocument/2006/relationships/slide" Target="slides/slide254.xml"/><Relationship Id="rId283" Type="http://schemas.openxmlformats.org/officeDocument/2006/relationships/slide" Target="slides/slide275.xml"/><Relationship Id="rId78" Type="http://schemas.openxmlformats.org/officeDocument/2006/relationships/slide" Target="slides/slide70.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64" Type="http://schemas.openxmlformats.org/officeDocument/2006/relationships/slide" Target="slides/slide156.xml"/><Relationship Id="rId185" Type="http://schemas.openxmlformats.org/officeDocument/2006/relationships/slide" Target="slides/slide177.xml"/><Relationship Id="rId9" Type="http://schemas.openxmlformats.org/officeDocument/2006/relationships/slide" Target="slides/slide1.xml"/><Relationship Id="rId210" Type="http://schemas.openxmlformats.org/officeDocument/2006/relationships/slide" Target="slides/slide202.xml"/><Relationship Id="rId26" Type="http://schemas.openxmlformats.org/officeDocument/2006/relationships/slide" Target="slides/slide18.xml"/><Relationship Id="rId231" Type="http://schemas.openxmlformats.org/officeDocument/2006/relationships/slide" Target="slides/slide223.xml"/><Relationship Id="rId252" Type="http://schemas.openxmlformats.org/officeDocument/2006/relationships/slide" Target="slides/slide244.xml"/><Relationship Id="rId273" Type="http://schemas.openxmlformats.org/officeDocument/2006/relationships/slide" Target="slides/slide265.xml"/><Relationship Id="rId294" Type="http://schemas.openxmlformats.org/officeDocument/2006/relationships/slide" Target="slides/slide286.xml"/><Relationship Id="rId308" Type="http://schemas.openxmlformats.org/officeDocument/2006/relationships/presProps" Target="presProps.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slide" Target="slides/slide146.xml"/><Relationship Id="rId175" Type="http://schemas.openxmlformats.org/officeDocument/2006/relationships/slide" Target="slides/slide167.xml"/><Relationship Id="rId196" Type="http://schemas.openxmlformats.org/officeDocument/2006/relationships/slide" Target="slides/slide188.xml"/><Relationship Id="rId200" Type="http://schemas.openxmlformats.org/officeDocument/2006/relationships/slide" Target="slides/slide192.xml"/><Relationship Id="rId16" Type="http://schemas.openxmlformats.org/officeDocument/2006/relationships/slide" Target="slides/slide8.xml"/><Relationship Id="rId221" Type="http://schemas.openxmlformats.org/officeDocument/2006/relationships/slide" Target="slides/slide213.xml"/><Relationship Id="rId242" Type="http://schemas.openxmlformats.org/officeDocument/2006/relationships/slide" Target="slides/slide234.xml"/><Relationship Id="rId263" Type="http://schemas.openxmlformats.org/officeDocument/2006/relationships/slide" Target="slides/slide255.xml"/><Relationship Id="rId284" Type="http://schemas.openxmlformats.org/officeDocument/2006/relationships/slide" Target="slides/slide276.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slide" Target="slides/slide136.xml"/><Relationship Id="rId90" Type="http://schemas.openxmlformats.org/officeDocument/2006/relationships/slide" Target="slides/slide82.xml"/><Relationship Id="rId165" Type="http://schemas.openxmlformats.org/officeDocument/2006/relationships/slide" Target="slides/slide157.xml"/><Relationship Id="rId186" Type="http://schemas.openxmlformats.org/officeDocument/2006/relationships/slide" Target="slides/slide178.xml"/><Relationship Id="rId211" Type="http://schemas.openxmlformats.org/officeDocument/2006/relationships/slide" Target="slides/slide203.xml"/><Relationship Id="rId232" Type="http://schemas.openxmlformats.org/officeDocument/2006/relationships/slide" Target="slides/slide224.xml"/><Relationship Id="rId253" Type="http://schemas.openxmlformats.org/officeDocument/2006/relationships/slide" Target="slides/slide245.xml"/><Relationship Id="rId274" Type="http://schemas.openxmlformats.org/officeDocument/2006/relationships/slide" Target="slides/slide266.xml"/><Relationship Id="rId295" Type="http://schemas.openxmlformats.org/officeDocument/2006/relationships/slide" Target="slides/slide287.xml"/><Relationship Id="rId309" Type="http://schemas.openxmlformats.org/officeDocument/2006/relationships/viewProps" Target="viewProps.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slide" Target="slides/slide147.xml"/><Relationship Id="rId176" Type="http://schemas.openxmlformats.org/officeDocument/2006/relationships/slide" Target="slides/slide168.xml"/><Relationship Id="rId197" Type="http://schemas.openxmlformats.org/officeDocument/2006/relationships/slide" Target="slides/slide189.xml"/><Relationship Id="rId201" Type="http://schemas.openxmlformats.org/officeDocument/2006/relationships/slide" Target="slides/slide193.xml"/><Relationship Id="rId222" Type="http://schemas.openxmlformats.org/officeDocument/2006/relationships/slide" Target="slides/slide214.xml"/><Relationship Id="rId243" Type="http://schemas.openxmlformats.org/officeDocument/2006/relationships/slide" Target="slides/slide235.xml"/><Relationship Id="rId264" Type="http://schemas.openxmlformats.org/officeDocument/2006/relationships/slide" Target="slides/slide256.xml"/><Relationship Id="rId285" Type="http://schemas.openxmlformats.org/officeDocument/2006/relationships/slide" Target="slides/slide277.xml"/><Relationship Id="rId17" Type="http://schemas.openxmlformats.org/officeDocument/2006/relationships/slide" Target="slides/slide9.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24" Type="http://schemas.openxmlformats.org/officeDocument/2006/relationships/slide" Target="slides/slide116.xml"/><Relationship Id="rId310" Type="http://schemas.openxmlformats.org/officeDocument/2006/relationships/theme" Target="theme/theme1.xml"/><Relationship Id="rId70" Type="http://schemas.openxmlformats.org/officeDocument/2006/relationships/slide" Target="slides/slide62.xml"/><Relationship Id="rId91" Type="http://schemas.openxmlformats.org/officeDocument/2006/relationships/slide" Target="slides/slide83.xml"/><Relationship Id="rId145" Type="http://schemas.openxmlformats.org/officeDocument/2006/relationships/slide" Target="slides/slide137.xml"/><Relationship Id="rId166" Type="http://schemas.openxmlformats.org/officeDocument/2006/relationships/slide" Target="slides/slide158.xml"/><Relationship Id="rId187" Type="http://schemas.openxmlformats.org/officeDocument/2006/relationships/slide" Target="slides/slide179.xml"/><Relationship Id="rId1" Type="http://schemas.openxmlformats.org/officeDocument/2006/relationships/slideMaster" Target="slideMasters/slideMaster1.xml"/><Relationship Id="rId212" Type="http://schemas.openxmlformats.org/officeDocument/2006/relationships/slide" Target="slides/slide204.xml"/><Relationship Id="rId233" Type="http://schemas.openxmlformats.org/officeDocument/2006/relationships/slide" Target="slides/slide225.xml"/><Relationship Id="rId254" Type="http://schemas.openxmlformats.org/officeDocument/2006/relationships/slide" Target="slides/slide246.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275" Type="http://schemas.openxmlformats.org/officeDocument/2006/relationships/slide" Target="slides/slide267.xml"/><Relationship Id="rId296" Type="http://schemas.openxmlformats.org/officeDocument/2006/relationships/slide" Target="slides/slide288.xml"/><Relationship Id="rId300" Type="http://schemas.openxmlformats.org/officeDocument/2006/relationships/slide" Target="slides/slide292.xml"/><Relationship Id="rId60" Type="http://schemas.openxmlformats.org/officeDocument/2006/relationships/slide" Target="slides/slide52.xml"/><Relationship Id="rId81" Type="http://schemas.openxmlformats.org/officeDocument/2006/relationships/slide" Target="slides/slide73.xml"/><Relationship Id="rId135" Type="http://schemas.openxmlformats.org/officeDocument/2006/relationships/slide" Target="slides/slide127.xml"/><Relationship Id="rId156" Type="http://schemas.openxmlformats.org/officeDocument/2006/relationships/slide" Target="slides/slide148.xml"/><Relationship Id="rId177" Type="http://schemas.openxmlformats.org/officeDocument/2006/relationships/slide" Target="slides/slide169.xml"/><Relationship Id="rId198" Type="http://schemas.openxmlformats.org/officeDocument/2006/relationships/slide" Target="slides/slide190.xml"/><Relationship Id="rId202" Type="http://schemas.openxmlformats.org/officeDocument/2006/relationships/slide" Target="slides/slide194.xml"/><Relationship Id="rId223" Type="http://schemas.openxmlformats.org/officeDocument/2006/relationships/slide" Target="slides/slide215.xml"/><Relationship Id="rId244" Type="http://schemas.openxmlformats.org/officeDocument/2006/relationships/slide" Target="slides/slide236.xml"/><Relationship Id="rId18" Type="http://schemas.openxmlformats.org/officeDocument/2006/relationships/slide" Target="slides/slide10.xml"/><Relationship Id="rId39" Type="http://schemas.openxmlformats.org/officeDocument/2006/relationships/slide" Target="slides/slide31.xml"/><Relationship Id="rId265" Type="http://schemas.openxmlformats.org/officeDocument/2006/relationships/slide" Target="slides/slide257.xml"/><Relationship Id="rId286" Type="http://schemas.openxmlformats.org/officeDocument/2006/relationships/slide" Target="slides/slide278.xml"/><Relationship Id="rId50" Type="http://schemas.openxmlformats.org/officeDocument/2006/relationships/slide" Target="slides/slide42.xml"/><Relationship Id="rId104" Type="http://schemas.openxmlformats.org/officeDocument/2006/relationships/slide" Target="slides/slide96.xml"/><Relationship Id="rId125" Type="http://schemas.openxmlformats.org/officeDocument/2006/relationships/slide" Target="slides/slide117.xml"/><Relationship Id="rId146" Type="http://schemas.openxmlformats.org/officeDocument/2006/relationships/slide" Target="slides/slide138.xml"/><Relationship Id="rId167" Type="http://schemas.openxmlformats.org/officeDocument/2006/relationships/slide" Target="slides/slide159.xml"/><Relationship Id="rId188" Type="http://schemas.openxmlformats.org/officeDocument/2006/relationships/slide" Target="slides/slide180.xml"/><Relationship Id="rId311" Type="http://schemas.openxmlformats.org/officeDocument/2006/relationships/tableStyles" Target="tableStyles.xml"/><Relationship Id="rId71" Type="http://schemas.openxmlformats.org/officeDocument/2006/relationships/slide" Target="slides/slide63.xml"/><Relationship Id="rId92" Type="http://schemas.openxmlformats.org/officeDocument/2006/relationships/slide" Target="slides/slide84.xml"/><Relationship Id="rId213" Type="http://schemas.openxmlformats.org/officeDocument/2006/relationships/slide" Target="slides/slide205.xml"/><Relationship Id="rId234" Type="http://schemas.openxmlformats.org/officeDocument/2006/relationships/slide" Target="slides/slide226.xml"/><Relationship Id="rId2" Type="http://schemas.openxmlformats.org/officeDocument/2006/relationships/slideMaster" Target="slideMasters/slideMaster2.xml"/><Relationship Id="rId29" Type="http://schemas.openxmlformats.org/officeDocument/2006/relationships/slide" Target="slides/slide21.xml"/><Relationship Id="rId255" Type="http://schemas.openxmlformats.org/officeDocument/2006/relationships/slide" Target="slides/slide247.xml"/><Relationship Id="rId276" Type="http://schemas.openxmlformats.org/officeDocument/2006/relationships/slide" Target="slides/slide268.xml"/><Relationship Id="rId297" Type="http://schemas.openxmlformats.org/officeDocument/2006/relationships/slide" Target="slides/slide289.xml"/><Relationship Id="rId40" Type="http://schemas.openxmlformats.org/officeDocument/2006/relationships/slide" Target="slides/slide32.xml"/><Relationship Id="rId115" Type="http://schemas.openxmlformats.org/officeDocument/2006/relationships/slide" Target="slides/slide107.xml"/><Relationship Id="rId136" Type="http://schemas.openxmlformats.org/officeDocument/2006/relationships/slide" Target="slides/slide128.xml"/><Relationship Id="rId157" Type="http://schemas.openxmlformats.org/officeDocument/2006/relationships/slide" Target="slides/slide149.xml"/><Relationship Id="rId178" Type="http://schemas.openxmlformats.org/officeDocument/2006/relationships/slide" Target="slides/slide170.xml"/><Relationship Id="rId301" Type="http://schemas.openxmlformats.org/officeDocument/2006/relationships/slide" Target="slides/slide293.xml"/><Relationship Id="rId61" Type="http://schemas.openxmlformats.org/officeDocument/2006/relationships/slide" Target="slides/slide53.xml"/><Relationship Id="rId82" Type="http://schemas.openxmlformats.org/officeDocument/2006/relationships/slide" Target="slides/slide74.xml"/><Relationship Id="rId199" Type="http://schemas.openxmlformats.org/officeDocument/2006/relationships/slide" Target="slides/slide191.xml"/><Relationship Id="rId203" Type="http://schemas.openxmlformats.org/officeDocument/2006/relationships/slide" Target="slides/slide195.xml"/><Relationship Id="rId19" Type="http://schemas.openxmlformats.org/officeDocument/2006/relationships/slide" Target="slides/slide11.xml"/><Relationship Id="rId224" Type="http://schemas.openxmlformats.org/officeDocument/2006/relationships/slide" Target="slides/slide216.xml"/><Relationship Id="rId245" Type="http://schemas.openxmlformats.org/officeDocument/2006/relationships/slide" Target="slides/slide237.xml"/><Relationship Id="rId266" Type="http://schemas.openxmlformats.org/officeDocument/2006/relationships/slide" Target="slides/slide258.xml"/><Relationship Id="rId287" Type="http://schemas.openxmlformats.org/officeDocument/2006/relationships/slide" Target="slides/slide279.xml"/><Relationship Id="rId30" Type="http://schemas.openxmlformats.org/officeDocument/2006/relationships/slide" Target="slides/slide2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slide" Target="slides/slide139.xml"/><Relationship Id="rId168" Type="http://schemas.openxmlformats.org/officeDocument/2006/relationships/slide" Target="slides/slide160.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189" Type="http://schemas.openxmlformats.org/officeDocument/2006/relationships/slide" Target="slides/slide181.xml"/><Relationship Id="rId3" Type="http://schemas.openxmlformats.org/officeDocument/2006/relationships/slideMaster" Target="slideMasters/slideMaster3.xml"/><Relationship Id="rId214" Type="http://schemas.openxmlformats.org/officeDocument/2006/relationships/slide" Target="slides/slide206.xml"/><Relationship Id="rId235" Type="http://schemas.openxmlformats.org/officeDocument/2006/relationships/slide" Target="slides/slide227.xml"/><Relationship Id="rId256" Type="http://schemas.openxmlformats.org/officeDocument/2006/relationships/slide" Target="slides/slide248.xml"/><Relationship Id="rId277" Type="http://schemas.openxmlformats.org/officeDocument/2006/relationships/slide" Target="slides/slide269.xml"/><Relationship Id="rId298" Type="http://schemas.openxmlformats.org/officeDocument/2006/relationships/slide" Target="slides/slide290.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slide" Target="slides/slide150.xml"/><Relationship Id="rId302" Type="http://schemas.openxmlformats.org/officeDocument/2006/relationships/slide" Target="slides/slide294.xml"/><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179" Type="http://schemas.openxmlformats.org/officeDocument/2006/relationships/slide" Target="slides/slide171.xml"/><Relationship Id="rId190" Type="http://schemas.openxmlformats.org/officeDocument/2006/relationships/slide" Target="slides/slide182.xml"/><Relationship Id="rId204" Type="http://schemas.openxmlformats.org/officeDocument/2006/relationships/slide" Target="slides/slide196.xml"/><Relationship Id="rId225" Type="http://schemas.openxmlformats.org/officeDocument/2006/relationships/slide" Target="slides/slide217.xml"/><Relationship Id="rId246" Type="http://schemas.openxmlformats.org/officeDocument/2006/relationships/slide" Target="slides/slide238.xml"/><Relationship Id="rId267" Type="http://schemas.openxmlformats.org/officeDocument/2006/relationships/slide" Target="slides/slide259.xml"/><Relationship Id="rId288" Type="http://schemas.openxmlformats.org/officeDocument/2006/relationships/slide" Target="slides/slide280.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94" Type="http://schemas.openxmlformats.org/officeDocument/2006/relationships/slide" Target="slides/slide86.xml"/><Relationship Id="rId148" Type="http://schemas.openxmlformats.org/officeDocument/2006/relationships/slide" Target="slides/slide140.xml"/><Relationship Id="rId169" Type="http://schemas.openxmlformats.org/officeDocument/2006/relationships/slide" Target="slides/slide161.xml"/><Relationship Id="rId4" Type="http://schemas.openxmlformats.org/officeDocument/2006/relationships/slideMaster" Target="slideMasters/slideMaster4.xml"/><Relationship Id="rId180" Type="http://schemas.openxmlformats.org/officeDocument/2006/relationships/slide" Target="slides/slide172.xml"/><Relationship Id="rId215" Type="http://schemas.openxmlformats.org/officeDocument/2006/relationships/slide" Target="slides/slide207.xml"/><Relationship Id="rId236" Type="http://schemas.openxmlformats.org/officeDocument/2006/relationships/slide" Target="slides/slide228.xml"/><Relationship Id="rId257" Type="http://schemas.openxmlformats.org/officeDocument/2006/relationships/slide" Target="slides/slide249.xml"/><Relationship Id="rId278" Type="http://schemas.openxmlformats.org/officeDocument/2006/relationships/slide" Target="slides/slide270.xml"/><Relationship Id="rId303" Type="http://schemas.openxmlformats.org/officeDocument/2006/relationships/slide" Target="slides/slide295.xml"/><Relationship Id="rId42" Type="http://schemas.openxmlformats.org/officeDocument/2006/relationships/slide" Target="slides/slide34.xml"/><Relationship Id="rId84" Type="http://schemas.openxmlformats.org/officeDocument/2006/relationships/slide" Target="slides/slide76.xml"/><Relationship Id="rId138" Type="http://schemas.openxmlformats.org/officeDocument/2006/relationships/slide" Target="slides/slide130.xml"/><Relationship Id="rId191" Type="http://schemas.openxmlformats.org/officeDocument/2006/relationships/slide" Target="slides/slide183.xml"/><Relationship Id="rId205" Type="http://schemas.openxmlformats.org/officeDocument/2006/relationships/slide" Target="slides/slide197.xml"/><Relationship Id="rId247" Type="http://schemas.openxmlformats.org/officeDocument/2006/relationships/slide" Target="slides/slide239.xml"/><Relationship Id="rId107" Type="http://schemas.openxmlformats.org/officeDocument/2006/relationships/slide" Target="slides/slide99.xml"/><Relationship Id="rId289" Type="http://schemas.openxmlformats.org/officeDocument/2006/relationships/slide" Target="slides/slide281.xml"/><Relationship Id="rId11" Type="http://schemas.openxmlformats.org/officeDocument/2006/relationships/slide" Target="slides/slide3.xml"/><Relationship Id="rId53" Type="http://schemas.openxmlformats.org/officeDocument/2006/relationships/slide" Target="slides/slide45.xml"/><Relationship Id="rId149" Type="http://schemas.openxmlformats.org/officeDocument/2006/relationships/slide" Target="slides/slide141.xml"/><Relationship Id="rId95" Type="http://schemas.openxmlformats.org/officeDocument/2006/relationships/slide" Target="slides/slide87.xml"/><Relationship Id="rId160" Type="http://schemas.openxmlformats.org/officeDocument/2006/relationships/slide" Target="slides/slide152.xml"/><Relationship Id="rId216" Type="http://schemas.openxmlformats.org/officeDocument/2006/relationships/slide" Target="slides/slide208.xml"/><Relationship Id="rId258" Type="http://schemas.openxmlformats.org/officeDocument/2006/relationships/slide" Target="slides/slide250.xml"/><Relationship Id="rId22" Type="http://schemas.openxmlformats.org/officeDocument/2006/relationships/slide" Target="slides/slide14.xml"/><Relationship Id="rId64" Type="http://schemas.openxmlformats.org/officeDocument/2006/relationships/slide" Target="slides/slide56.xml"/><Relationship Id="rId118" Type="http://schemas.openxmlformats.org/officeDocument/2006/relationships/slide" Target="slides/slide110.xml"/><Relationship Id="rId171" Type="http://schemas.openxmlformats.org/officeDocument/2006/relationships/slide" Target="slides/slide163.xml"/><Relationship Id="rId227" Type="http://schemas.openxmlformats.org/officeDocument/2006/relationships/slide" Target="slides/slide219.xml"/><Relationship Id="rId269" Type="http://schemas.openxmlformats.org/officeDocument/2006/relationships/slide" Target="slides/slide261.xml"/><Relationship Id="rId33" Type="http://schemas.openxmlformats.org/officeDocument/2006/relationships/slide" Target="slides/slide25.xml"/><Relationship Id="rId129" Type="http://schemas.openxmlformats.org/officeDocument/2006/relationships/slide" Target="slides/slide121.xml"/><Relationship Id="rId280" Type="http://schemas.openxmlformats.org/officeDocument/2006/relationships/slide" Target="slides/slide272.xml"/><Relationship Id="rId75" Type="http://schemas.openxmlformats.org/officeDocument/2006/relationships/slide" Target="slides/slide67.xml"/><Relationship Id="rId140" Type="http://schemas.openxmlformats.org/officeDocument/2006/relationships/slide" Target="slides/slide132.xml"/><Relationship Id="rId182" Type="http://schemas.openxmlformats.org/officeDocument/2006/relationships/slide" Target="slides/slide174.xml"/><Relationship Id="rId6" Type="http://schemas.openxmlformats.org/officeDocument/2006/relationships/slideMaster" Target="slideMasters/slideMaster6.xml"/><Relationship Id="rId238" Type="http://schemas.openxmlformats.org/officeDocument/2006/relationships/slide" Target="slides/slide230.xml"/><Relationship Id="rId291" Type="http://schemas.openxmlformats.org/officeDocument/2006/relationships/slide" Target="slides/slide283.xml"/><Relationship Id="rId305" Type="http://schemas.openxmlformats.org/officeDocument/2006/relationships/handoutMaster" Target="handoutMasters/handout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diagrams/_rels/data5.xml.rels><?xml version="1.0" encoding="UTF-8" standalone="yes"?>
<Relationships xmlns="http://schemas.openxmlformats.org/package/2006/relationships"><Relationship Id="rId1" Type="http://schemas.openxmlformats.org/officeDocument/2006/relationships/image" Target="../media/image322.jpeg"/></Relationships>
</file>

<file path=ppt/diagrams/_rels/data6.xml.rels><?xml version="1.0" encoding="UTF-8" standalone="yes"?>
<Relationships xmlns="http://schemas.openxmlformats.org/package/2006/relationships"><Relationship Id="rId1" Type="http://schemas.openxmlformats.org/officeDocument/2006/relationships/image" Target="../media/image322.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image" Target="../media/image103.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22.jpeg"/></Relationships>
</file>

<file path=ppt/diagrams/_rels/drawing6.xml.rels><?xml version="1.0" encoding="UTF-8" standalone="yes"?>
<Relationships xmlns="http://schemas.openxmlformats.org/package/2006/relationships"><Relationship Id="rId1" Type="http://schemas.openxmlformats.org/officeDocument/2006/relationships/image" Target="../media/image322.jpe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5B7744-917A-4FD6-AA16-3CB0263912D1}" type="doc">
      <dgm:prSet loTypeId="urn:microsoft.com/office/officeart/2005/8/layout/hList7#1" loCatId="relationship" qsTypeId="urn:microsoft.com/office/officeart/2005/8/quickstyle/simple1" qsCatId="simple" csTypeId="urn:microsoft.com/office/officeart/2005/8/colors/accent0_1" csCatId="mainScheme" phldr="1"/>
      <dgm:spPr/>
    </dgm:pt>
    <dgm:pt modelId="{714289C4-44BF-4423-B73A-D36C7D29CD8B}">
      <dgm:prSet phldrT="[Text]" custT="1"/>
      <dgm:spPr/>
      <dgm:t>
        <a:bodyPr/>
        <a:lstStyle/>
        <a:p>
          <a:r>
            <a:rPr lang="en-US" sz="2400" b="1" u="sng" dirty="0"/>
            <a:t>Healthy </a:t>
          </a:r>
        </a:p>
        <a:p>
          <a:r>
            <a:rPr lang="en-US" sz="2400" b="1" dirty="0"/>
            <a:t>FBG &lt;100</a:t>
          </a:r>
        </a:p>
        <a:p>
          <a:r>
            <a:rPr lang="en-US" sz="2400" b="1" dirty="0"/>
            <a:t>Random &lt;140</a:t>
          </a:r>
        </a:p>
        <a:p>
          <a:r>
            <a:rPr lang="en-US" sz="2400" b="1" dirty="0"/>
            <a:t>A1c &lt;5.7%</a:t>
          </a:r>
        </a:p>
      </dgm:t>
    </dgm:pt>
    <dgm:pt modelId="{5AA015D8-B11C-4C72-B385-36C1E774D1A2}" type="parTrans" cxnId="{2E994245-FA34-4D67-9E2B-743453B3ABA0}">
      <dgm:prSet/>
      <dgm:spPr/>
      <dgm:t>
        <a:bodyPr/>
        <a:lstStyle/>
        <a:p>
          <a:endParaRPr lang="en-US"/>
        </a:p>
      </dgm:t>
    </dgm:pt>
    <dgm:pt modelId="{883B5228-B675-48FD-ADE3-882F219A32FD}" type="sibTrans" cxnId="{2E994245-FA34-4D67-9E2B-743453B3ABA0}">
      <dgm:prSet/>
      <dgm:spPr/>
      <dgm:t>
        <a:bodyPr/>
        <a:lstStyle/>
        <a:p>
          <a:endParaRPr lang="en-US"/>
        </a:p>
      </dgm:t>
    </dgm:pt>
    <dgm:pt modelId="{DAFD5B8F-7307-420F-8AA9-469750D54466}">
      <dgm:prSet phldrT="[Text]" custT="1"/>
      <dgm:spPr/>
      <dgm:t>
        <a:bodyPr/>
        <a:lstStyle/>
        <a:p>
          <a:r>
            <a:rPr lang="en-US" sz="2400" b="1" u="sng" dirty="0"/>
            <a:t>Prediabetes</a:t>
          </a:r>
        </a:p>
        <a:p>
          <a:r>
            <a:rPr lang="en-US" sz="2000" b="1" dirty="0"/>
            <a:t>FBG 100-125</a:t>
          </a:r>
        </a:p>
        <a:p>
          <a:r>
            <a:rPr lang="en-US" sz="2000" b="1" dirty="0"/>
            <a:t>Random 140 - 199</a:t>
          </a:r>
        </a:p>
        <a:p>
          <a:r>
            <a:rPr lang="en-US" sz="2000" b="1" dirty="0"/>
            <a:t>A1c ~ 5.7- 6.4% </a:t>
          </a:r>
        </a:p>
        <a:p>
          <a:r>
            <a:rPr lang="en-US" sz="2000" b="1" dirty="0"/>
            <a:t>~ 50% working pancreas</a:t>
          </a:r>
        </a:p>
      </dgm:t>
    </dgm:pt>
    <dgm:pt modelId="{63002CCC-C05A-4123-9188-6CE2F4212990}" type="parTrans" cxnId="{818E502A-FE27-4D49-AAD0-FDEFDFC89433}">
      <dgm:prSet/>
      <dgm:spPr/>
      <dgm:t>
        <a:bodyPr/>
        <a:lstStyle/>
        <a:p>
          <a:endParaRPr lang="en-US"/>
        </a:p>
      </dgm:t>
    </dgm:pt>
    <dgm:pt modelId="{BDA7D873-F110-416A-8950-D7A412F1A1A1}" type="sibTrans" cxnId="{818E502A-FE27-4D49-AAD0-FDEFDFC89433}">
      <dgm:prSet/>
      <dgm:spPr/>
      <dgm:t>
        <a:bodyPr/>
        <a:lstStyle/>
        <a:p>
          <a:endParaRPr lang="en-US"/>
        </a:p>
      </dgm:t>
    </dgm:pt>
    <dgm:pt modelId="{53A7C8F1-6573-416B-BAD0-E203C790D54C}">
      <dgm:prSet phldrT="[Text]" custT="1"/>
      <dgm:spPr/>
      <dgm:t>
        <a:bodyPr/>
        <a:lstStyle/>
        <a:p>
          <a:r>
            <a:rPr lang="en-US" sz="2400" b="1" u="sng" dirty="0">
              <a:latin typeface="+mn-lt"/>
            </a:rPr>
            <a:t>D</a:t>
          </a:r>
          <a:r>
            <a:rPr kumimoji="0" lang="en-US" sz="2400" b="1" i="0" u="sng" strike="noStrike" cap="none" spc="0" normalizeH="0" baseline="0" noProof="0" dirty="0" err="1">
              <a:ln/>
              <a:effectLst/>
              <a:uLnTx/>
              <a:uFillTx/>
              <a:latin typeface="+mn-lt"/>
              <a:ea typeface="+mn-ea"/>
              <a:cs typeface="+mn-cs"/>
            </a:rPr>
            <a:t>iabetes</a:t>
          </a:r>
          <a:endParaRPr kumimoji="0" lang="en-US" sz="2400" b="1" i="0" u="sng" strike="noStrike" cap="none" spc="0" normalizeH="0" baseline="0" noProof="0" dirty="0">
            <a:ln/>
            <a:effectLst/>
            <a:uLnTx/>
            <a:uFillTx/>
            <a:latin typeface="+mn-lt"/>
            <a:ea typeface="+mn-ea"/>
            <a:cs typeface="+mn-cs"/>
          </a:endParaRPr>
        </a:p>
        <a:p>
          <a:pPr rtl="0"/>
          <a:r>
            <a:rPr kumimoji="0" lang="en-US" sz="2400" b="1" i="0" u="none" strike="noStrike" cap="none" spc="0" normalizeH="0" baseline="0" noProof="0" dirty="0">
              <a:ln/>
              <a:effectLst/>
              <a:uLnTx/>
              <a:uFillTx/>
              <a:latin typeface="+mn-lt"/>
            </a:rPr>
            <a:t>FBG 126 +</a:t>
          </a:r>
        </a:p>
        <a:p>
          <a:pPr rtl="0"/>
          <a:r>
            <a:rPr kumimoji="0" lang="en-US" sz="2400" b="1" i="0" u="none" strike="noStrike" cap="none" spc="0" normalizeH="0" baseline="0" noProof="0" dirty="0">
              <a:ln/>
              <a:effectLst/>
              <a:uLnTx/>
              <a:uFillTx/>
              <a:latin typeface="+mn-lt"/>
            </a:rPr>
            <a:t>Random 200</a:t>
          </a:r>
          <a:r>
            <a:rPr kumimoji="0" lang="en-US" sz="2400" b="1" i="0" u="none" strike="noStrike" cap="none" spc="0" normalizeH="0" noProof="0" dirty="0">
              <a:ln/>
              <a:effectLst/>
              <a:uLnTx/>
              <a:uFillTx/>
              <a:latin typeface="+mn-lt"/>
            </a:rPr>
            <a:t> +</a:t>
          </a:r>
          <a:endParaRPr kumimoji="0" lang="en-US" sz="2400" b="1" i="0" u="none" strike="noStrike" cap="none" spc="0" normalizeH="0" baseline="0" noProof="0" dirty="0">
            <a:ln/>
            <a:effectLst/>
            <a:uLnTx/>
            <a:uFillTx/>
            <a:latin typeface="+mn-lt"/>
          </a:endParaRPr>
        </a:p>
        <a:p>
          <a:r>
            <a:rPr kumimoji="0" lang="en-US" sz="2400" b="1" i="0" u="none" strike="noStrike" cap="none" spc="0" normalizeH="0" baseline="0" noProof="0" dirty="0">
              <a:ln/>
              <a:effectLst/>
              <a:uLnTx/>
              <a:uFillTx/>
              <a:latin typeface="+mn-lt"/>
            </a:rPr>
            <a:t>A1c</a:t>
          </a:r>
          <a:r>
            <a:rPr kumimoji="0" lang="en-US" sz="2400" b="1" i="0" u="none" strike="noStrike" cap="none" spc="0" normalizeH="0" noProof="0" dirty="0">
              <a:ln/>
              <a:effectLst/>
              <a:uLnTx/>
              <a:uFillTx/>
              <a:latin typeface="+mn-lt"/>
            </a:rPr>
            <a:t> </a:t>
          </a:r>
          <a:r>
            <a:rPr kumimoji="0" lang="en-US" sz="2400" b="1" i="0" u="none" strike="noStrike" cap="none" spc="0" normalizeH="0" baseline="0" noProof="0" dirty="0">
              <a:ln/>
              <a:effectLst/>
              <a:uLnTx/>
              <a:uFillTx/>
              <a:latin typeface="+mn-lt"/>
            </a:rPr>
            <a:t>6.5% or +   </a:t>
          </a:r>
        </a:p>
        <a:p>
          <a:pPr rtl="0"/>
          <a:r>
            <a:rPr lang="en-US" sz="2400" b="1" dirty="0"/>
            <a:t>~ 20% working pancreas</a:t>
          </a:r>
        </a:p>
      </dgm:t>
    </dgm:pt>
    <dgm:pt modelId="{D9354FAC-CB2C-4D5E-AC16-2B482560F86D}" type="parTrans" cxnId="{9F26229F-1FC4-476A-A7FD-B16E1578B86D}">
      <dgm:prSet/>
      <dgm:spPr/>
      <dgm:t>
        <a:bodyPr/>
        <a:lstStyle/>
        <a:p>
          <a:endParaRPr lang="en-US"/>
        </a:p>
      </dgm:t>
    </dgm:pt>
    <dgm:pt modelId="{886A07C9-7549-4FDD-82D5-820D0D3FDA16}" type="sibTrans" cxnId="{9F26229F-1FC4-476A-A7FD-B16E1578B86D}">
      <dgm:prSet/>
      <dgm:spPr/>
      <dgm:t>
        <a:bodyPr/>
        <a:lstStyle/>
        <a:p>
          <a:endParaRPr lang="en-US"/>
        </a:p>
      </dgm:t>
    </dgm:pt>
    <dgm:pt modelId="{21B2BCE8-470C-4505-93DC-36DDE14B2DFF}" type="pres">
      <dgm:prSet presAssocID="{5B5B7744-917A-4FD6-AA16-3CB0263912D1}" presName="Name0" presStyleCnt="0">
        <dgm:presLayoutVars>
          <dgm:dir/>
          <dgm:resizeHandles val="exact"/>
        </dgm:presLayoutVars>
      </dgm:prSet>
      <dgm:spPr/>
    </dgm:pt>
    <dgm:pt modelId="{D737B785-468C-4A0C-9BAF-B33CE9B38ADA}" type="pres">
      <dgm:prSet presAssocID="{5B5B7744-917A-4FD6-AA16-3CB0263912D1}" presName="fgShape" presStyleLbl="fgShp" presStyleIdx="0" presStyleCnt="1" custLinFactNeighborX="103" custLinFactNeighborY="21462"/>
      <dgm:spPr/>
    </dgm:pt>
    <dgm:pt modelId="{E3446D0B-132A-4581-B805-7D509ABBE1A9}" type="pres">
      <dgm:prSet presAssocID="{5B5B7744-917A-4FD6-AA16-3CB0263912D1}" presName="linComp" presStyleCnt="0"/>
      <dgm:spPr/>
    </dgm:pt>
    <dgm:pt modelId="{F0280A93-2598-4B79-BCF2-5A74016DDAA6}" type="pres">
      <dgm:prSet presAssocID="{714289C4-44BF-4423-B73A-D36C7D29CD8B}" presName="compNode" presStyleCnt="0"/>
      <dgm:spPr/>
    </dgm:pt>
    <dgm:pt modelId="{3325B67F-1C1F-4C7F-87F7-63A9F5F04916}" type="pres">
      <dgm:prSet presAssocID="{714289C4-44BF-4423-B73A-D36C7D29CD8B}" presName="bkgdShape" presStyleLbl="node1" presStyleIdx="0" presStyleCnt="3" custLinFactNeighborX="-64"/>
      <dgm:spPr/>
    </dgm:pt>
    <dgm:pt modelId="{5A6B1BA2-8CEC-4075-979B-58B751678363}" type="pres">
      <dgm:prSet presAssocID="{714289C4-44BF-4423-B73A-D36C7D29CD8B}" presName="nodeTx" presStyleLbl="node1" presStyleIdx="0" presStyleCnt="3">
        <dgm:presLayoutVars>
          <dgm:bulletEnabled val="1"/>
        </dgm:presLayoutVars>
      </dgm:prSet>
      <dgm:spPr/>
    </dgm:pt>
    <dgm:pt modelId="{E679BF5D-7D68-48F1-9595-1ED90F266B6A}" type="pres">
      <dgm:prSet presAssocID="{714289C4-44BF-4423-B73A-D36C7D29CD8B}" presName="invisiNode" presStyleLbl="node1" presStyleIdx="0" presStyleCnt="3"/>
      <dgm:spPr/>
    </dgm:pt>
    <dgm:pt modelId="{1B13010B-D7B8-48A4-9EA8-0FF90A870D10}" type="pres">
      <dgm:prSet presAssocID="{714289C4-44BF-4423-B73A-D36C7D29CD8B}" presName="imagNode" presStyleLbl="fgImgPlace1" presStyleIdx="0" presStyleCnt="3" custScaleX="122489" custScaleY="110658" custLinFactNeighborX="-2643" custLinFactNeighborY="2395"/>
      <dgm:spPr>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A40BD255-8246-4A86-AC24-6E13AC11D8D0}" type="pres">
      <dgm:prSet presAssocID="{883B5228-B675-48FD-ADE3-882F219A32FD}" presName="sibTrans" presStyleLbl="sibTrans2D1" presStyleIdx="0" presStyleCnt="0"/>
      <dgm:spPr/>
    </dgm:pt>
    <dgm:pt modelId="{B4EC43FF-F280-4D81-B573-0BBE26119323}" type="pres">
      <dgm:prSet presAssocID="{DAFD5B8F-7307-420F-8AA9-469750D54466}" presName="compNode" presStyleCnt="0"/>
      <dgm:spPr/>
    </dgm:pt>
    <dgm:pt modelId="{4C98858D-9DCD-4D61-A6D2-9C95CB504251}" type="pres">
      <dgm:prSet presAssocID="{DAFD5B8F-7307-420F-8AA9-469750D54466}" presName="bkgdShape" presStyleLbl="node1" presStyleIdx="1" presStyleCnt="3" custLinFactNeighborX="-118"/>
      <dgm:spPr/>
    </dgm:pt>
    <dgm:pt modelId="{1DFC81E9-AEE7-4738-A0AB-51EC388659CE}" type="pres">
      <dgm:prSet presAssocID="{DAFD5B8F-7307-420F-8AA9-469750D54466}" presName="nodeTx" presStyleLbl="node1" presStyleIdx="1" presStyleCnt="3">
        <dgm:presLayoutVars>
          <dgm:bulletEnabled val="1"/>
        </dgm:presLayoutVars>
      </dgm:prSet>
      <dgm:spPr/>
    </dgm:pt>
    <dgm:pt modelId="{5642C667-2035-465B-88FA-BD5286D1ED4A}" type="pres">
      <dgm:prSet presAssocID="{DAFD5B8F-7307-420F-8AA9-469750D54466}" presName="invisiNode" presStyleLbl="node1" presStyleIdx="1" presStyleCnt="3"/>
      <dgm:spPr/>
    </dgm:pt>
    <dgm:pt modelId="{3606B1B6-912D-4BB2-940E-606747701328}" type="pres">
      <dgm:prSet presAssocID="{DAFD5B8F-7307-420F-8AA9-469750D54466}" presName="imagNode" presStyleLbl="fgImgPlace1" presStyleIdx="1" presStyleCnt="3" custScaleX="60724" custScaleY="66163" custLinFactNeighborX="2870" custLinFactNeighborY="-5329"/>
      <dgm:spPr>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 modelId="{6FCB4B09-5AE8-4BCF-9C2E-5DB02F534E9D}" type="pres">
      <dgm:prSet presAssocID="{BDA7D873-F110-416A-8950-D7A412F1A1A1}" presName="sibTrans" presStyleLbl="sibTrans2D1" presStyleIdx="0" presStyleCnt="0"/>
      <dgm:spPr/>
    </dgm:pt>
    <dgm:pt modelId="{552AA70C-A20B-4D1F-9285-6CFC3143FB01}" type="pres">
      <dgm:prSet presAssocID="{53A7C8F1-6573-416B-BAD0-E203C790D54C}" presName="compNode" presStyleCnt="0"/>
      <dgm:spPr/>
    </dgm:pt>
    <dgm:pt modelId="{84406800-1B15-4073-9BE5-7AED3F8CD968}" type="pres">
      <dgm:prSet presAssocID="{53A7C8F1-6573-416B-BAD0-E203C790D54C}" presName="bkgdShape" presStyleLbl="node1" presStyleIdx="2" presStyleCnt="3" custLinFactNeighborX="8192"/>
      <dgm:spPr/>
    </dgm:pt>
    <dgm:pt modelId="{80C2ACF9-BD38-4248-9C5A-D57702DCA3FA}" type="pres">
      <dgm:prSet presAssocID="{53A7C8F1-6573-416B-BAD0-E203C790D54C}" presName="nodeTx" presStyleLbl="node1" presStyleIdx="2" presStyleCnt="3">
        <dgm:presLayoutVars>
          <dgm:bulletEnabled val="1"/>
        </dgm:presLayoutVars>
      </dgm:prSet>
      <dgm:spPr/>
    </dgm:pt>
    <dgm:pt modelId="{A550690B-CD28-43E2-88E8-918DBD12128C}" type="pres">
      <dgm:prSet presAssocID="{53A7C8F1-6573-416B-BAD0-E203C790D54C}" presName="invisiNode" presStyleLbl="node1" presStyleIdx="2" presStyleCnt="3"/>
      <dgm:spPr/>
    </dgm:pt>
    <dgm:pt modelId="{693F3127-73CA-4418-9BEB-76AC94A2C0E0}" type="pres">
      <dgm:prSet presAssocID="{53A7C8F1-6573-416B-BAD0-E203C790D54C}" presName="imagNode" presStyleLbl="fgImgPlace1" presStyleIdx="2" presStyleCnt="3" custScaleX="37897" custScaleY="42985"/>
      <dgm:spPr>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dgm:spPr>
    </dgm:pt>
  </dgm:ptLst>
  <dgm:cxnLst>
    <dgm:cxn modelId="{BC007005-A9D4-4089-B84F-30CB6FAD4296}" type="presOf" srcId="{714289C4-44BF-4423-B73A-D36C7D29CD8B}" destId="{5A6B1BA2-8CEC-4075-979B-58B751678363}" srcOrd="1" destOrd="0" presId="urn:microsoft.com/office/officeart/2005/8/layout/hList7#1"/>
    <dgm:cxn modelId="{D77BB821-B2B8-4F3A-A3A8-8F12C280B973}" type="presOf" srcId="{DAFD5B8F-7307-420F-8AA9-469750D54466}" destId="{4C98858D-9DCD-4D61-A6D2-9C95CB504251}" srcOrd="0" destOrd="0" presId="urn:microsoft.com/office/officeart/2005/8/layout/hList7#1"/>
    <dgm:cxn modelId="{818E502A-FE27-4D49-AAD0-FDEFDFC89433}" srcId="{5B5B7744-917A-4FD6-AA16-3CB0263912D1}" destId="{DAFD5B8F-7307-420F-8AA9-469750D54466}" srcOrd="1" destOrd="0" parTransId="{63002CCC-C05A-4123-9188-6CE2F4212990}" sibTransId="{BDA7D873-F110-416A-8950-D7A412F1A1A1}"/>
    <dgm:cxn modelId="{D213C02F-99EA-4FED-9910-179CC1073C6F}" type="presOf" srcId="{DAFD5B8F-7307-420F-8AA9-469750D54466}" destId="{1DFC81E9-AEE7-4738-A0AB-51EC388659CE}" srcOrd="1" destOrd="0" presId="urn:microsoft.com/office/officeart/2005/8/layout/hList7#1"/>
    <dgm:cxn modelId="{2E994245-FA34-4D67-9E2B-743453B3ABA0}" srcId="{5B5B7744-917A-4FD6-AA16-3CB0263912D1}" destId="{714289C4-44BF-4423-B73A-D36C7D29CD8B}" srcOrd="0" destOrd="0" parTransId="{5AA015D8-B11C-4C72-B385-36C1E774D1A2}" sibTransId="{883B5228-B675-48FD-ADE3-882F219A32FD}"/>
    <dgm:cxn modelId="{D34D8B7D-3FC9-4C08-94E0-65E6895085EA}" type="presOf" srcId="{714289C4-44BF-4423-B73A-D36C7D29CD8B}" destId="{3325B67F-1C1F-4C7F-87F7-63A9F5F04916}" srcOrd="0" destOrd="0" presId="urn:microsoft.com/office/officeart/2005/8/layout/hList7#1"/>
    <dgm:cxn modelId="{D4051B81-E5FE-461D-A5F6-46BF70D49569}" type="presOf" srcId="{53A7C8F1-6573-416B-BAD0-E203C790D54C}" destId="{80C2ACF9-BD38-4248-9C5A-D57702DCA3FA}" srcOrd="1" destOrd="0" presId="urn:microsoft.com/office/officeart/2005/8/layout/hList7#1"/>
    <dgm:cxn modelId="{0B901897-E93F-4C60-96A3-855E9B58D8A1}" type="presOf" srcId="{5B5B7744-917A-4FD6-AA16-3CB0263912D1}" destId="{21B2BCE8-470C-4505-93DC-36DDE14B2DFF}" srcOrd="0" destOrd="0" presId="urn:microsoft.com/office/officeart/2005/8/layout/hList7#1"/>
    <dgm:cxn modelId="{9F26229F-1FC4-476A-A7FD-B16E1578B86D}" srcId="{5B5B7744-917A-4FD6-AA16-3CB0263912D1}" destId="{53A7C8F1-6573-416B-BAD0-E203C790D54C}" srcOrd="2" destOrd="0" parTransId="{D9354FAC-CB2C-4D5E-AC16-2B482560F86D}" sibTransId="{886A07C9-7549-4FDD-82D5-820D0D3FDA16}"/>
    <dgm:cxn modelId="{E9253DA4-FC16-4E88-8E92-B3708329FAB7}" type="presOf" srcId="{BDA7D873-F110-416A-8950-D7A412F1A1A1}" destId="{6FCB4B09-5AE8-4BCF-9C2E-5DB02F534E9D}" srcOrd="0" destOrd="0" presId="urn:microsoft.com/office/officeart/2005/8/layout/hList7#1"/>
    <dgm:cxn modelId="{273750FB-060F-477A-97C3-A6F9AACAB93E}" type="presOf" srcId="{53A7C8F1-6573-416B-BAD0-E203C790D54C}" destId="{84406800-1B15-4073-9BE5-7AED3F8CD968}" srcOrd="0" destOrd="0" presId="urn:microsoft.com/office/officeart/2005/8/layout/hList7#1"/>
    <dgm:cxn modelId="{187D95FB-196F-4C24-9CBB-D86D9AA3D3D8}" type="presOf" srcId="{883B5228-B675-48FD-ADE3-882F219A32FD}" destId="{A40BD255-8246-4A86-AC24-6E13AC11D8D0}" srcOrd="0" destOrd="0" presId="urn:microsoft.com/office/officeart/2005/8/layout/hList7#1"/>
    <dgm:cxn modelId="{34388B8C-961B-440E-AB78-C308D1D8FC59}" type="presParOf" srcId="{21B2BCE8-470C-4505-93DC-36DDE14B2DFF}" destId="{D737B785-468C-4A0C-9BAF-B33CE9B38ADA}" srcOrd="0" destOrd="0" presId="urn:microsoft.com/office/officeart/2005/8/layout/hList7#1"/>
    <dgm:cxn modelId="{923BC6E4-9764-4679-A37E-D21A483B358B}" type="presParOf" srcId="{21B2BCE8-470C-4505-93DC-36DDE14B2DFF}" destId="{E3446D0B-132A-4581-B805-7D509ABBE1A9}" srcOrd="1" destOrd="0" presId="urn:microsoft.com/office/officeart/2005/8/layout/hList7#1"/>
    <dgm:cxn modelId="{5C731628-2E68-4F54-AEF2-A47AC16AABFF}" type="presParOf" srcId="{E3446D0B-132A-4581-B805-7D509ABBE1A9}" destId="{F0280A93-2598-4B79-BCF2-5A74016DDAA6}" srcOrd="0" destOrd="0" presId="urn:microsoft.com/office/officeart/2005/8/layout/hList7#1"/>
    <dgm:cxn modelId="{8EA46E92-2C05-42CE-ADEE-8C3E62B3A1F6}" type="presParOf" srcId="{F0280A93-2598-4B79-BCF2-5A74016DDAA6}" destId="{3325B67F-1C1F-4C7F-87F7-63A9F5F04916}" srcOrd="0" destOrd="0" presId="urn:microsoft.com/office/officeart/2005/8/layout/hList7#1"/>
    <dgm:cxn modelId="{C0B1DBA7-E62B-471E-A650-D4EB94638BEB}" type="presParOf" srcId="{F0280A93-2598-4B79-BCF2-5A74016DDAA6}" destId="{5A6B1BA2-8CEC-4075-979B-58B751678363}" srcOrd="1" destOrd="0" presId="urn:microsoft.com/office/officeart/2005/8/layout/hList7#1"/>
    <dgm:cxn modelId="{CFC9082D-D4D0-4DEC-88EC-59E5D3B94177}" type="presParOf" srcId="{F0280A93-2598-4B79-BCF2-5A74016DDAA6}" destId="{E679BF5D-7D68-48F1-9595-1ED90F266B6A}" srcOrd="2" destOrd="0" presId="urn:microsoft.com/office/officeart/2005/8/layout/hList7#1"/>
    <dgm:cxn modelId="{9D117923-15B3-40FB-8168-F2E20A5F015F}" type="presParOf" srcId="{F0280A93-2598-4B79-BCF2-5A74016DDAA6}" destId="{1B13010B-D7B8-48A4-9EA8-0FF90A870D10}" srcOrd="3" destOrd="0" presId="urn:microsoft.com/office/officeart/2005/8/layout/hList7#1"/>
    <dgm:cxn modelId="{A3007A38-262E-4B51-851D-D6D9CDFF6431}" type="presParOf" srcId="{E3446D0B-132A-4581-B805-7D509ABBE1A9}" destId="{A40BD255-8246-4A86-AC24-6E13AC11D8D0}" srcOrd="1" destOrd="0" presId="urn:microsoft.com/office/officeart/2005/8/layout/hList7#1"/>
    <dgm:cxn modelId="{5872D307-5CA3-42D9-B35A-917A2BCF8F51}" type="presParOf" srcId="{E3446D0B-132A-4581-B805-7D509ABBE1A9}" destId="{B4EC43FF-F280-4D81-B573-0BBE26119323}" srcOrd="2" destOrd="0" presId="urn:microsoft.com/office/officeart/2005/8/layout/hList7#1"/>
    <dgm:cxn modelId="{06FBC6B6-B034-4F94-963D-32EDEC81D6F3}" type="presParOf" srcId="{B4EC43FF-F280-4D81-B573-0BBE26119323}" destId="{4C98858D-9DCD-4D61-A6D2-9C95CB504251}" srcOrd="0" destOrd="0" presId="urn:microsoft.com/office/officeart/2005/8/layout/hList7#1"/>
    <dgm:cxn modelId="{F2EC6295-4CB9-4D7A-9805-2D9561395F88}" type="presParOf" srcId="{B4EC43FF-F280-4D81-B573-0BBE26119323}" destId="{1DFC81E9-AEE7-4738-A0AB-51EC388659CE}" srcOrd="1" destOrd="0" presId="urn:microsoft.com/office/officeart/2005/8/layout/hList7#1"/>
    <dgm:cxn modelId="{C1C81B85-2A0E-490E-8E03-CBEA0AB0C684}" type="presParOf" srcId="{B4EC43FF-F280-4D81-B573-0BBE26119323}" destId="{5642C667-2035-465B-88FA-BD5286D1ED4A}" srcOrd="2" destOrd="0" presId="urn:microsoft.com/office/officeart/2005/8/layout/hList7#1"/>
    <dgm:cxn modelId="{B7EC59C7-DAD9-4A1F-B76C-3E1556AA5995}" type="presParOf" srcId="{B4EC43FF-F280-4D81-B573-0BBE26119323}" destId="{3606B1B6-912D-4BB2-940E-606747701328}" srcOrd="3" destOrd="0" presId="urn:microsoft.com/office/officeart/2005/8/layout/hList7#1"/>
    <dgm:cxn modelId="{AFB7FA7F-8FEF-462B-AC38-554F1E8A2963}" type="presParOf" srcId="{E3446D0B-132A-4581-B805-7D509ABBE1A9}" destId="{6FCB4B09-5AE8-4BCF-9C2E-5DB02F534E9D}" srcOrd="3" destOrd="0" presId="urn:microsoft.com/office/officeart/2005/8/layout/hList7#1"/>
    <dgm:cxn modelId="{A91B042B-3875-4CC2-95B5-9B2DB2C61568}" type="presParOf" srcId="{E3446D0B-132A-4581-B805-7D509ABBE1A9}" destId="{552AA70C-A20B-4D1F-9285-6CFC3143FB01}" srcOrd="4" destOrd="0" presId="urn:microsoft.com/office/officeart/2005/8/layout/hList7#1"/>
    <dgm:cxn modelId="{7997DF3D-0E86-4336-812E-ED5DDEBF8718}" type="presParOf" srcId="{552AA70C-A20B-4D1F-9285-6CFC3143FB01}" destId="{84406800-1B15-4073-9BE5-7AED3F8CD968}" srcOrd="0" destOrd="0" presId="urn:microsoft.com/office/officeart/2005/8/layout/hList7#1"/>
    <dgm:cxn modelId="{9DB817EE-71FD-41D5-B380-598F75A99C15}" type="presParOf" srcId="{552AA70C-A20B-4D1F-9285-6CFC3143FB01}" destId="{80C2ACF9-BD38-4248-9C5A-D57702DCA3FA}" srcOrd="1" destOrd="0" presId="urn:microsoft.com/office/officeart/2005/8/layout/hList7#1"/>
    <dgm:cxn modelId="{906C18E9-C042-46B6-9F1D-9497534B6922}" type="presParOf" srcId="{552AA70C-A20B-4D1F-9285-6CFC3143FB01}" destId="{A550690B-CD28-43E2-88E8-918DBD12128C}" srcOrd="2" destOrd="0" presId="urn:microsoft.com/office/officeart/2005/8/layout/hList7#1"/>
    <dgm:cxn modelId="{CB14CC8D-5E02-4C8B-88DF-8275456FF01A}" type="presParOf" srcId="{552AA70C-A20B-4D1F-9285-6CFC3143FB01}" destId="{693F3127-73CA-4418-9BEB-76AC94A2C0E0}" srcOrd="3" destOrd="0" presId="urn:microsoft.com/office/officeart/2005/8/layout/hList7#1"/>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461816B-E8A5-4BED-85A9-91B440E6CA25}"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BAAA77F-2C26-4B57-9E87-E46CF2E4289D}">
      <dgm:prSet phldrT="[Text]"/>
      <dgm:spPr/>
      <dgm:t>
        <a:bodyPr/>
        <a:lstStyle/>
        <a:p>
          <a:r>
            <a:rPr lang="en-US" dirty="0"/>
            <a:t>A1C lowering</a:t>
          </a:r>
        </a:p>
      </dgm:t>
    </dgm:pt>
    <dgm:pt modelId="{B8BB54E7-7D4F-46BD-8848-A3419EB0DE87}" type="parTrans" cxnId="{07F872FB-E5DF-4AAA-A5BA-6302FD504609}">
      <dgm:prSet/>
      <dgm:spPr/>
      <dgm:t>
        <a:bodyPr/>
        <a:lstStyle/>
        <a:p>
          <a:endParaRPr lang="en-US"/>
        </a:p>
      </dgm:t>
    </dgm:pt>
    <dgm:pt modelId="{96D45247-A9B1-4057-8F3F-07540C324349}" type="sibTrans" cxnId="{07F872FB-E5DF-4AAA-A5BA-6302FD504609}">
      <dgm:prSet/>
      <dgm:spPr/>
      <dgm:t>
        <a:bodyPr/>
        <a:lstStyle/>
        <a:p>
          <a:endParaRPr lang="en-US"/>
        </a:p>
      </dgm:t>
    </dgm:pt>
    <dgm:pt modelId="{44132214-B276-4EEB-B75A-34E72D88DE56}">
      <dgm:prSet/>
      <dgm:spPr/>
      <dgm:t>
        <a:bodyPr/>
        <a:lstStyle/>
        <a:p>
          <a:r>
            <a:rPr lang="en-US"/>
            <a:t>Weight loss</a:t>
          </a:r>
          <a:endParaRPr lang="en-US" dirty="0"/>
        </a:p>
      </dgm:t>
    </dgm:pt>
    <dgm:pt modelId="{8D0EF25B-DC65-4B04-A917-FBA6069AEB81}" type="parTrans" cxnId="{37227A91-4D8C-48F8-83CF-0FA28D4EC04E}">
      <dgm:prSet/>
      <dgm:spPr/>
      <dgm:t>
        <a:bodyPr/>
        <a:lstStyle/>
        <a:p>
          <a:endParaRPr lang="en-US"/>
        </a:p>
      </dgm:t>
    </dgm:pt>
    <dgm:pt modelId="{AFB2908B-369A-47C5-8D12-281F53AD83CC}" type="sibTrans" cxnId="{37227A91-4D8C-48F8-83CF-0FA28D4EC04E}">
      <dgm:prSet/>
      <dgm:spPr/>
      <dgm:t>
        <a:bodyPr/>
        <a:lstStyle/>
        <a:p>
          <a:endParaRPr lang="en-US"/>
        </a:p>
      </dgm:t>
    </dgm:pt>
    <dgm:pt modelId="{68CC02E5-0314-4115-B7F9-E9B97699A4C6}">
      <dgm:prSet/>
      <dgm:spPr/>
      <dgm:t>
        <a:bodyPr/>
        <a:lstStyle/>
        <a:p>
          <a:r>
            <a:rPr lang="en-US" dirty="0"/>
            <a:t>Cardiovascular</a:t>
          </a:r>
        </a:p>
      </dgm:t>
    </dgm:pt>
    <dgm:pt modelId="{234E9E8D-B0AB-4151-9583-A9D142BADFA5}" type="parTrans" cxnId="{3269BF53-1E44-4E17-B74F-7622B028F0A2}">
      <dgm:prSet/>
      <dgm:spPr/>
      <dgm:t>
        <a:bodyPr/>
        <a:lstStyle/>
        <a:p>
          <a:endParaRPr lang="en-US"/>
        </a:p>
      </dgm:t>
    </dgm:pt>
    <dgm:pt modelId="{63AA4F84-BE76-41F9-835B-A39E83BDCEBB}" type="sibTrans" cxnId="{3269BF53-1E44-4E17-B74F-7622B028F0A2}">
      <dgm:prSet/>
      <dgm:spPr/>
      <dgm:t>
        <a:bodyPr/>
        <a:lstStyle/>
        <a:p>
          <a:endParaRPr lang="en-US"/>
        </a:p>
      </dgm:t>
    </dgm:pt>
    <dgm:pt modelId="{31549CA6-209B-4E30-919A-DC9EFDD689EB}">
      <dgm:prSet/>
      <dgm:spPr/>
      <dgm:t>
        <a:bodyPr/>
        <a:lstStyle/>
        <a:p>
          <a:r>
            <a:rPr lang="en-US" dirty="0"/>
            <a:t>Renal</a:t>
          </a:r>
        </a:p>
      </dgm:t>
    </dgm:pt>
    <dgm:pt modelId="{0BB69C2B-942E-4B95-97E5-5E8EE990067F}" type="parTrans" cxnId="{1CB7D00F-E489-49B0-9989-B45481D51A89}">
      <dgm:prSet/>
      <dgm:spPr/>
      <dgm:t>
        <a:bodyPr/>
        <a:lstStyle/>
        <a:p>
          <a:endParaRPr lang="en-US"/>
        </a:p>
      </dgm:t>
    </dgm:pt>
    <dgm:pt modelId="{F17F4822-5E5B-4207-B0AB-777E8F0B755A}" type="sibTrans" cxnId="{1CB7D00F-E489-49B0-9989-B45481D51A89}">
      <dgm:prSet/>
      <dgm:spPr/>
      <dgm:t>
        <a:bodyPr/>
        <a:lstStyle/>
        <a:p>
          <a:endParaRPr lang="en-US"/>
        </a:p>
      </dgm:t>
    </dgm:pt>
    <dgm:pt modelId="{BF950F98-5799-4EE0-BA46-70F9D90DE13E}">
      <dgm:prSet/>
      <dgm:spPr/>
      <dgm:t>
        <a:bodyPr/>
        <a:lstStyle/>
        <a:p>
          <a:r>
            <a:rPr lang="en-US" dirty="0"/>
            <a:t>Heart failure</a:t>
          </a:r>
        </a:p>
      </dgm:t>
    </dgm:pt>
    <dgm:pt modelId="{EF468EF0-F3A8-4A92-A342-6E0A34406891}" type="parTrans" cxnId="{040EAC75-DF7B-451D-811B-2513DD0591A2}">
      <dgm:prSet/>
      <dgm:spPr/>
      <dgm:t>
        <a:bodyPr/>
        <a:lstStyle/>
        <a:p>
          <a:endParaRPr lang="en-US"/>
        </a:p>
      </dgm:t>
    </dgm:pt>
    <dgm:pt modelId="{AA050D5C-A167-4B13-A6EE-BCD5A0C85506}" type="sibTrans" cxnId="{040EAC75-DF7B-451D-811B-2513DD0591A2}">
      <dgm:prSet/>
      <dgm:spPr/>
      <dgm:t>
        <a:bodyPr/>
        <a:lstStyle/>
        <a:p>
          <a:endParaRPr lang="en-US"/>
        </a:p>
      </dgm:t>
    </dgm:pt>
    <dgm:pt modelId="{28A08FF5-EB93-43C9-B096-450342C8468D}">
      <dgm:prSet/>
      <dgm:spPr/>
      <dgm:t>
        <a:bodyPr/>
        <a:lstStyle/>
        <a:p>
          <a:r>
            <a:rPr lang="en-US" dirty="0"/>
            <a:t>Blood pressure lowering </a:t>
          </a:r>
        </a:p>
      </dgm:t>
    </dgm:pt>
    <dgm:pt modelId="{F01FD116-1447-4B5D-8B8A-DC74E03F801D}" type="parTrans" cxnId="{8E74DE00-B181-46AA-93FB-FA21B7E3E992}">
      <dgm:prSet/>
      <dgm:spPr/>
      <dgm:t>
        <a:bodyPr/>
        <a:lstStyle/>
        <a:p>
          <a:endParaRPr lang="en-US"/>
        </a:p>
      </dgm:t>
    </dgm:pt>
    <dgm:pt modelId="{F32D6C99-97B8-4165-8082-5A5ED7BD865F}" type="sibTrans" cxnId="{8E74DE00-B181-46AA-93FB-FA21B7E3E992}">
      <dgm:prSet/>
      <dgm:spPr/>
      <dgm:t>
        <a:bodyPr/>
        <a:lstStyle/>
        <a:p>
          <a:endParaRPr lang="en-US"/>
        </a:p>
      </dgm:t>
    </dgm:pt>
    <dgm:pt modelId="{1D9A7F9F-0870-44E9-B777-5033D13AACA7}" type="pres">
      <dgm:prSet presAssocID="{F461816B-E8A5-4BED-85A9-91B440E6CA25}" presName="diagram" presStyleCnt="0">
        <dgm:presLayoutVars>
          <dgm:dir/>
          <dgm:resizeHandles val="exact"/>
        </dgm:presLayoutVars>
      </dgm:prSet>
      <dgm:spPr/>
    </dgm:pt>
    <dgm:pt modelId="{82F70EB6-BDEC-489D-89F6-26A186592C34}" type="pres">
      <dgm:prSet presAssocID="{9BAAA77F-2C26-4B57-9E87-E46CF2E4289D}" presName="node" presStyleLbl="node1" presStyleIdx="0" presStyleCnt="6">
        <dgm:presLayoutVars>
          <dgm:bulletEnabled val="1"/>
        </dgm:presLayoutVars>
      </dgm:prSet>
      <dgm:spPr/>
    </dgm:pt>
    <dgm:pt modelId="{FAA56211-3228-47FB-8336-EE7CD7D86A67}" type="pres">
      <dgm:prSet presAssocID="{96D45247-A9B1-4057-8F3F-07540C324349}" presName="sibTrans" presStyleCnt="0"/>
      <dgm:spPr/>
    </dgm:pt>
    <dgm:pt modelId="{56D64140-1D42-4A8A-8C26-6A08A38C8607}" type="pres">
      <dgm:prSet presAssocID="{44132214-B276-4EEB-B75A-34E72D88DE56}" presName="node" presStyleLbl="node1" presStyleIdx="1" presStyleCnt="6">
        <dgm:presLayoutVars>
          <dgm:bulletEnabled val="1"/>
        </dgm:presLayoutVars>
      </dgm:prSet>
      <dgm:spPr/>
    </dgm:pt>
    <dgm:pt modelId="{5ABB4DD8-9934-4767-BB3E-5825BF063EE9}" type="pres">
      <dgm:prSet presAssocID="{AFB2908B-369A-47C5-8D12-281F53AD83CC}" presName="sibTrans" presStyleCnt="0"/>
      <dgm:spPr/>
    </dgm:pt>
    <dgm:pt modelId="{6F91AC0C-9A58-409F-929E-77F0C5840F2E}" type="pres">
      <dgm:prSet presAssocID="{68CC02E5-0314-4115-B7F9-E9B97699A4C6}" presName="node" presStyleLbl="node1" presStyleIdx="2" presStyleCnt="6">
        <dgm:presLayoutVars>
          <dgm:bulletEnabled val="1"/>
        </dgm:presLayoutVars>
      </dgm:prSet>
      <dgm:spPr/>
    </dgm:pt>
    <dgm:pt modelId="{4A4E4F49-D89E-46CA-9D0B-67C1ED4EAB3A}" type="pres">
      <dgm:prSet presAssocID="{63AA4F84-BE76-41F9-835B-A39E83BDCEBB}" presName="sibTrans" presStyleCnt="0"/>
      <dgm:spPr/>
    </dgm:pt>
    <dgm:pt modelId="{8FDD55A0-6520-4B00-9B88-8CE60EDF9BF2}" type="pres">
      <dgm:prSet presAssocID="{31549CA6-209B-4E30-919A-DC9EFDD689EB}" presName="node" presStyleLbl="node1" presStyleIdx="3" presStyleCnt="6">
        <dgm:presLayoutVars>
          <dgm:bulletEnabled val="1"/>
        </dgm:presLayoutVars>
      </dgm:prSet>
      <dgm:spPr/>
    </dgm:pt>
    <dgm:pt modelId="{189B94B3-6093-435F-B344-E87A3CDA404F}" type="pres">
      <dgm:prSet presAssocID="{F17F4822-5E5B-4207-B0AB-777E8F0B755A}" presName="sibTrans" presStyleCnt="0"/>
      <dgm:spPr/>
    </dgm:pt>
    <dgm:pt modelId="{0A980518-64F4-43CC-B5F6-9FB4FAFBDDAD}" type="pres">
      <dgm:prSet presAssocID="{BF950F98-5799-4EE0-BA46-70F9D90DE13E}" presName="node" presStyleLbl="node1" presStyleIdx="4" presStyleCnt="6">
        <dgm:presLayoutVars>
          <dgm:bulletEnabled val="1"/>
        </dgm:presLayoutVars>
      </dgm:prSet>
      <dgm:spPr/>
    </dgm:pt>
    <dgm:pt modelId="{14D28ABF-593A-4DFF-A8BD-3024F3652A57}" type="pres">
      <dgm:prSet presAssocID="{AA050D5C-A167-4B13-A6EE-BCD5A0C85506}" presName="sibTrans" presStyleCnt="0"/>
      <dgm:spPr/>
    </dgm:pt>
    <dgm:pt modelId="{9C517C85-2AF3-49AE-9D9C-FA1D1F32A48A}" type="pres">
      <dgm:prSet presAssocID="{28A08FF5-EB93-43C9-B096-450342C8468D}" presName="node" presStyleLbl="node1" presStyleIdx="5" presStyleCnt="6">
        <dgm:presLayoutVars>
          <dgm:bulletEnabled val="1"/>
        </dgm:presLayoutVars>
      </dgm:prSet>
      <dgm:spPr/>
    </dgm:pt>
  </dgm:ptLst>
  <dgm:cxnLst>
    <dgm:cxn modelId="{8E74DE00-B181-46AA-93FB-FA21B7E3E992}" srcId="{F461816B-E8A5-4BED-85A9-91B440E6CA25}" destId="{28A08FF5-EB93-43C9-B096-450342C8468D}" srcOrd="5" destOrd="0" parTransId="{F01FD116-1447-4B5D-8B8A-DC74E03F801D}" sibTransId="{F32D6C99-97B8-4165-8082-5A5ED7BD865F}"/>
    <dgm:cxn modelId="{1CB7D00F-E489-49B0-9989-B45481D51A89}" srcId="{F461816B-E8A5-4BED-85A9-91B440E6CA25}" destId="{31549CA6-209B-4E30-919A-DC9EFDD689EB}" srcOrd="3" destOrd="0" parTransId="{0BB69C2B-942E-4B95-97E5-5E8EE990067F}" sibTransId="{F17F4822-5E5B-4207-B0AB-777E8F0B755A}"/>
    <dgm:cxn modelId="{8F489D33-0D29-42A5-A1CE-98DB2825C2A3}" type="presOf" srcId="{28A08FF5-EB93-43C9-B096-450342C8468D}" destId="{9C517C85-2AF3-49AE-9D9C-FA1D1F32A48A}" srcOrd="0" destOrd="0" presId="urn:microsoft.com/office/officeart/2005/8/layout/default"/>
    <dgm:cxn modelId="{6B98B872-8C67-4A12-82AD-60D356A1B5FA}" type="presOf" srcId="{F461816B-E8A5-4BED-85A9-91B440E6CA25}" destId="{1D9A7F9F-0870-44E9-B777-5033D13AACA7}" srcOrd="0" destOrd="0" presId="urn:microsoft.com/office/officeart/2005/8/layout/default"/>
    <dgm:cxn modelId="{3269BF53-1E44-4E17-B74F-7622B028F0A2}" srcId="{F461816B-E8A5-4BED-85A9-91B440E6CA25}" destId="{68CC02E5-0314-4115-B7F9-E9B97699A4C6}" srcOrd="2" destOrd="0" parTransId="{234E9E8D-B0AB-4151-9583-A9D142BADFA5}" sibTransId="{63AA4F84-BE76-41F9-835B-A39E83BDCEBB}"/>
    <dgm:cxn modelId="{040EAC75-DF7B-451D-811B-2513DD0591A2}" srcId="{F461816B-E8A5-4BED-85A9-91B440E6CA25}" destId="{BF950F98-5799-4EE0-BA46-70F9D90DE13E}" srcOrd="4" destOrd="0" parTransId="{EF468EF0-F3A8-4A92-A342-6E0A34406891}" sibTransId="{AA050D5C-A167-4B13-A6EE-BCD5A0C85506}"/>
    <dgm:cxn modelId="{1D9DBF77-5D95-4ED8-A7D5-AD6838EBDE7D}" type="presOf" srcId="{44132214-B276-4EEB-B75A-34E72D88DE56}" destId="{56D64140-1D42-4A8A-8C26-6A08A38C8607}" srcOrd="0" destOrd="0" presId="urn:microsoft.com/office/officeart/2005/8/layout/default"/>
    <dgm:cxn modelId="{E601DA7D-3D24-4523-8B5C-7333C02213A2}" type="presOf" srcId="{31549CA6-209B-4E30-919A-DC9EFDD689EB}" destId="{8FDD55A0-6520-4B00-9B88-8CE60EDF9BF2}" srcOrd="0" destOrd="0" presId="urn:microsoft.com/office/officeart/2005/8/layout/default"/>
    <dgm:cxn modelId="{37227A91-4D8C-48F8-83CF-0FA28D4EC04E}" srcId="{F461816B-E8A5-4BED-85A9-91B440E6CA25}" destId="{44132214-B276-4EEB-B75A-34E72D88DE56}" srcOrd="1" destOrd="0" parTransId="{8D0EF25B-DC65-4B04-A917-FBA6069AEB81}" sibTransId="{AFB2908B-369A-47C5-8D12-281F53AD83CC}"/>
    <dgm:cxn modelId="{8155EEA6-45F3-42A5-817E-66D127F80726}" type="presOf" srcId="{9BAAA77F-2C26-4B57-9E87-E46CF2E4289D}" destId="{82F70EB6-BDEC-489D-89F6-26A186592C34}" srcOrd="0" destOrd="0" presId="urn:microsoft.com/office/officeart/2005/8/layout/default"/>
    <dgm:cxn modelId="{8C7424BD-86B2-46DC-B42C-095072DD167D}" type="presOf" srcId="{68CC02E5-0314-4115-B7F9-E9B97699A4C6}" destId="{6F91AC0C-9A58-409F-929E-77F0C5840F2E}" srcOrd="0" destOrd="0" presId="urn:microsoft.com/office/officeart/2005/8/layout/default"/>
    <dgm:cxn modelId="{D33F8BF3-00DC-4D0E-9B4C-C7D650C549F1}" type="presOf" srcId="{BF950F98-5799-4EE0-BA46-70F9D90DE13E}" destId="{0A980518-64F4-43CC-B5F6-9FB4FAFBDDAD}" srcOrd="0" destOrd="0" presId="urn:microsoft.com/office/officeart/2005/8/layout/default"/>
    <dgm:cxn modelId="{07F872FB-E5DF-4AAA-A5BA-6302FD504609}" srcId="{F461816B-E8A5-4BED-85A9-91B440E6CA25}" destId="{9BAAA77F-2C26-4B57-9E87-E46CF2E4289D}" srcOrd="0" destOrd="0" parTransId="{B8BB54E7-7D4F-46BD-8848-A3419EB0DE87}" sibTransId="{96D45247-A9B1-4057-8F3F-07540C324349}"/>
    <dgm:cxn modelId="{A216460D-69AC-42EC-B1A0-05F8DC9DC531}" type="presParOf" srcId="{1D9A7F9F-0870-44E9-B777-5033D13AACA7}" destId="{82F70EB6-BDEC-489D-89F6-26A186592C34}" srcOrd="0" destOrd="0" presId="urn:microsoft.com/office/officeart/2005/8/layout/default"/>
    <dgm:cxn modelId="{3BFA05AF-E333-4778-9E0A-9A17ACAE9205}" type="presParOf" srcId="{1D9A7F9F-0870-44E9-B777-5033D13AACA7}" destId="{FAA56211-3228-47FB-8336-EE7CD7D86A67}" srcOrd="1" destOrd="0" presId="urn:microsoft.com/office/officeart/2005/8/layout/default"/>
    <dgm:cxn modelId="{42C3080A-DAA8-43B4-BDCB-C31F83F03318}" type="presParOf" srcId="{1D9A7F9F-0870-44E9-B777-5033D13AACA7}" destId="{56D64140-1D42-4A8A-8C26-6A08A38C8607}" srcOrd="2" destOrd="0" presId="urn:microsoft.com/office/officeart/2005/8/layout/default"/>
    <dgm:cxn modelId="{47DD6B27-A8F5-418F-AD9D-1DBE73F5E696}" type="presParOf" srcId="{1D9A7F9F-0870-44E9-B777-5033D13AACA7}" destId="{5ABB4DD8-9934-4767-BB3E-5825BF063EE9}" srcOrd="3" destOrd="0" presId="urn:microsoft.com/office/officeart/2005/8/layout/default"/>
    <dgm:cxn modelId="{E17AD29A-CDA3-4BA4-AC9F-87FB93BDF9CD}" type="presParOf" srcId="{1D9A7F9F-0870-44E9-B777-5033D13AACA7}" destId="{6F91AC0C-9A58-409F-929E-77F0C5840F2E}" srcOrd="4" destOrd="0" presId="urn:microsoft.com/office/officeart/2005/8/layout/default"/>
    <dgm:cxn modelId="{BBBC2705-9784-45A2-9D81-066953727D13}" type="presParOf" srcId="{1D9A7F9F-0870-44E9-B777-5033D13AACA7}" destId="{4A4E4F49-D89E-46CA-9D0B-67C1ED4EAB3A}" srcOrd="5" destOrd="0" presId="urn:microsoft.com/office/officeart/2005/8/layout/default"/>
    <dgm:cxn modelId="{2585AD8E-647D-4CB7-8A9B-FD620E79B26F}" type="presParOf" srcId="{1D9A7F9F-0870-44E9-B777-5033D13AACA7}" destId="{8FDD55A0-6520-4B00-9B88-8CE60EDF9BF2}" srcOrd="6" destOrd="0" presId="urn:microsoft.com/office/officeart/2005/8/layout/default"/>
    <dgm:cxn modelId="{9AFAF2A2-B671-4E1C-8149-A75A5CB4A355}" type="presParOf" srcId="{1D9A7F9F-0870-44E9-B777-5033D13AACA7}" destId="{189B94B3-6093-435F-B344-E87A3CDA404F}" srcOrd="7" destOrd="0" presId="urn:microsoft.com/office/officeart/2005/8/layout/default"/>
    <dgm:cxn modelId="{A11FF79F-5B39-4CB8-B02A-8B74CC43D050}" type="presParOf" srcId="{1D9A7F9F-0870-44E9-B777-5033D13AACA7}" destId="{0A980518-64F4-43CC-B5F6-9FB4FAFBDDAD}" srcOrd="8" destOrd="0" presId="urn:microsoft.com/office/officeart/2005/8/layout/default"/>
    <dgm:cxn modelId="{036F7D12-CD21-41B5-9B59-0B26F7DC331C}" type="presParOf" srcId="{1D9A7F9F-0870-44E9-B777-5033D13AACA7}" destId="{14D28ABF-593A-4DFF-A8BD-3024F3652A57}" srcOrd="9" destOrd="0" presId="urn:microsoft.com/office/officeart/2005/8/layout/default"/>
    <dgm:cxn modelId="{2DBAE660-4CB4-4D4B-B35E-DE9932F081B6}" type="presParOf" srcId="{1D9A7F9F-0870-44E9-B777-5033D13AACA7}" destId="{9C517C85-2AF3-49AE-9D9C-FA1D1F32A48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D4E854-A968-410A-8892-963E73470DF9}"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DDA6DD5D-28C5-4981-97EC-784BBFDA9208}">
      <dgm:prSet phldrT="[Text]"/>
      <dgm:spPr/>
      <dgm:t>
        <a:bodyPr/>
        <a:lstStyle/>
        <a:p>
          <a:r>
            <a:rPr lang="en-US" dirty="0"/>
            <a:t>Genitourinary infections</a:t>
          </a:r>
        </a:p>
      </dgm:t>
    </dgm:pt>
    <dgm:pt modelId="{551FB8E6-9044-41B7-8E41-63FE5FE71378}" type="parTrans" cxnId="{7F11C233-A441-4D2C-8C55-93161A96CB86}">
      <dgm:prSet/>
      <dgm:spPr/>
      <dgm:t>
        <a:bodyPr/>
        <a:lstStyle/>
        <a:p>
          <a:endParaRPr lang="en-US"/>
        </a:p>
      </dgm:t>
    </dgm:pt>
    <dgm:pt modelId="{40B1B0E2-75F2-416B-B255-B240F27FE63D}" type="sibTrans" cxnId="{7F11C233-A441-4D2C-8C55-93161A96CB86}">
      <dgm:prSet/>
      <dgm:spPr/>
      <dgm:t>
        <a:bodyPr/>
        <a:lstStyle/>
        <a:p>
          <a:endParaRPr lang="en-US"/>
        </a:p>
      </dgm:t>
    </dgm:pt>
    <dgm:pt modelId="{D1E9012E-1797-4CB2-AB24-08B8ED2339D1}">
      <dgm:prSet/>
      <dgm:spPr/>
      <dgm:t>
        <a:bodyPr/>
        <a:lstStyle/>
        <a:p>
          <a:r>
            <a:rPr lang="en-US" dirty="0"/>
            <a:t>Volume depletion</a:t>
          </a:r>
        </a:p>
      </dgm:t>
    </dgm:pt>
    <dgm:pt modelId="{22752534-C66C-4B6C-AFFE-E47B33186D6E}" type="parTrans" cxnId="{7A0C2479-B2CF-4DA6-BB62-6E83C17A5F3F}">
      <dgm:prSet/>
      <dgm:spPr/>
      <dgm:t>
        <a:bodyPr/>
        <a:lstStyle/>
        <a:p>
          <a:endParaRPr lang="en-US"/>
        </a:p>
      </dgm:t>
    </dgm:pt>
    <dgm:pt modelId="{2F9F9D7D-2E48-466E-9211-0BFF8D21A715}" type="sibTrans" cxnId="{7A0C2479-B2CF-4DA6-BB62-6E83C17A5F3F}">
      <dgm:prSet/>
      <dgm:spPr/>
      <dgm:t>
        <a:bodyPr/>
        <a:lstStyle/>
        <a:p>
          <a:endParaRPr lang="en-US"/>
        </a:p>
      </dgm:t>
    </dgm:pt>
    <dgm:pt modelId="{CB2D926B-04A2-43FD-8013-5AC61F714BB8}">
      <dgm:prSet/>
      <dgm:spPr/>
      <dgm:t>
        <a:bodyPr/>
        <a:lstStyle/>
        <a:p>
          <a:r>
            <a:rPr lang="en-US" dirty="0"/>
            <a:t>Increased urination</a:t>
          </a:r>
        </a:p>
      </dgm:t>
    </dgm:pt>
    <dgm:pt modelId="{05CB6365-7267-452D-8E08-C7DF9FB36BAB}" type="parTrans" cxnId="{D9838975-891F-49F0-9F2D-C478E1671132}">
      <dgm:prSet/>
      <dgm:spPr/>
      <dgm:t>
        <a:bodyPr/>
        <a:lstStyle/>
        <a:p>
          <a:endParaRPr lang="en-US"/>
        </a:p>
      </dgm:t>
    </dgm:pt>
    <dgm:pt modelId="{4CDE96EE-049C-4064-831D-3AC9019018FA}" type="sibTrans" cxnId="{D9838975-891F-49F0-9F2D-C478E1671132}">
      <dgm:prSet/>
      <dgm:spPr/>
      <dgm:t>
        <a:bodyPr/>
        <a:lstStyle/>
        <a:p>
          <a:endParaRPr lang="en-US"/>
        </a:p>
      </dgm:t>
    </dgm:pt>
    <dgm:pt modelId="{5B635DD9-E351-49E7-81F1-96B933A23D7E}">
      <dgm:prSet/>
      <dgm:spPr/>
      <dgm:t>
        <a:bodyPr/>
        <a:lstStyle/>
        <a:p>
          <a:r>
            <a:rPr lang="en-US" dirty="0"/>
            <a:t>Hypotension </a:t>
          </a:r>
        </a:p>
      </dgm:t>
    </dgm:pt>
    <dgm:pt modelId="{FACCE134-9167-42FE-9F1C-97DB6500F4D6}" type="parTrans" cxnId="{B6A40E5C-BE2F-4321-A7BD-9DC8B97D43B9}">
      <dgm:prSet/>
      <dgm:spPr/>
      <dgm:t>
        <a:bodyPr/>
        <a:lstStyle/>
        <a:p>
          <a:endParaRPr lang="en-US"/>
        </a:p>
      </dgm:t>
    </dgm:pt>
    <dgm:pt modelId="{6CA5D351-BD18-431A-956D-90594179AE07}" type="sibTrans" cxnId="{B6A40E5C-BE2F-4321-A7BD-9DC8B97D43B9}">
      <dgm:prSet/>
      <dgm:spPr/>
      <dgm:t>
        <a:bodyPr/>
        <a:lstStyle/>
        <a:p>
          <a:endParaRPr lang="en-US"/>
        </a:p>
      </dgm:t>
    </dgm:pt>
    <dgm:pt modelId="{64C096AF-2D9E-4C9D-8BD3-0D63DB761D3B}">
      <dgm:prSet/>
      <dgm:spPr/>
      <dgm:t>
        <a:bodyPr/>
        <a:lstStyle/>
        <a:p>
          <a:r>
            <a:rPr lang="en-US" dirty="0"/>
            <a:t>UTI</a:t>
          </a:r>
        </a:p>
      </dgm:t>
    </dgm:pt>
    <dgm:pt modelId="{F0077D98-4F59-40B1-BCE3-60F5006E2FB3}" type="parTrans" cxnId="{62C9CFAA-9128-4D1F-9F6F-DA55707A48E9}">
      <dgm:prSet/>
      <dgm:spPr/>
      <dgm:t>
        <a:bodyPr/>
        <a:lstStyle/>
        <a:p>
          <a:endParaRPr lang="en-US"/>
        </a:p>
      </dgm:t>
    </dgm:pt>
    <dgm:pt modelId="{2EE55954-0ACC-4D44-8975-7BB008B55E66}" type="sibTrans" cxnId="{62C9CFAA-9128-4D1F-9F6F-DA55707A48E9}">
      <dgm:prSet/>
      <dgm:spPr/>
      <dgm:t>
        <a:bodyPr/>
        <a:lstStyle/>
        <a:p>
          <a:endParaRPr lang="en-US"/>
        </a:p>
      </dgm:t>
    </dgm:pt>
    <dgm:pt modelId="{C49DC432-EA5F-4E6D-9426-F80E5E39ABDD}">
      <dgm:prSet/>
      <dgm:spPr/>
      <dgm:t>
        <a:bodyPr/>
        <a:lstStyle/>
        <a:p>
          <a:r>
            <a:rPr lang="en-US" dirty="0"/>
            <a:t>Diabetes ketoacidosis (DKA)</a:t>
          </a:r>
        </a:p>
      </dgm:t>
    </dgm:pt>
    <dgm:pt modelId="{52B5C9E0-BC3A-49C8-8063-8C8D1E68AE58}" type="sibTrans" cxnId="{BF6AD94F-D8BF-46AB-B427-7958436E7871}">
      <dgm:prSet/>
      <dgm:spPr/>
      <dgm:t>
        <a:bodyPr/>
        <a:lstStyle/>
        <a:p>
          <a:endParaRPr lang="en-US"/>
        </a:p>
      </dgm:t>
    </dgm:pt>
    <dgm:pt modelId="{905BEBF4-36CC-4E5B-A61E-9CDF0318BD48}" type="parTrans" cxnId="{BF6AD94F-D8BF-46AB-B427-7958436E7871}">
      <dgm:prSet/>
      <dgm:spPr/>
      <dgm:t>
        <a:bodyPr/>
        <a:lstStyle/>
        <a:p>
          <a:endParaRPr lang="en-US"/>
        </a:p>
      </dgm:t>
    </dgm:pt>
    <dgm:pt modelId="{FDCCA9A8-DD05-44FF-93A8-545F47903C0B}" type="pres">
      <dgm:prSet presAssocID="{1AD4E854-A968-410A-8892-963E73470DF9}" presName="diagram" presStyleCnt="0">
        <dgm:presLayoutVars>
          <dgm:dir/>
          <dgm:resizeHandles val="exact"/>
        </dgm:presLayoutVars>
      </dgm:prSet>
      <dgm:spPr/>
    </dgm:pt>
    <dgm:pt modelId="{24CC86CC-37D2-413A-978A-43FF7B81E24F}" type="pres">
      <dgm:prSet presAssocID="{DDA6DD5D-28C5-4981-97EC-784BBFDA9208}" presName="node" presStyleLbl="node1" presStyleIdx="0" presStyleCnt="6">
        <dgm:presLayoutVars>
          <dgm:bulletEnabled val="1"/>
        </dgm:presLayoutVars>
      </dgm:prSet>
      <dgm:spPr/>
    </dgm:pt>
    <dgm:pt modelId="{D8F8561C-2AB7-42AD-BCEE-307E65F131B3}" type="pres">
      <dgm:prSet presAssocID="{40B1B0E2-75F2-416B-B255-B240F27FE63D}" presName="sibTrans" presStyleCnt="0"/>
      <dgm:spPr/>
    </dgm:pt>
    <dgm:pt modelId="{BE8198F7-13E9-4D8B-9AA4-217BDBF1EF9C}" type="pres">
      <dgm:prSet presAssocID="{D1E9012E-1797-4CB2-AB24-08B8ED2339D1}" presName="node" presStyleLbl="node1" presStyleIdx="1" presStyleCnt="6">
        <dgm:presLayoutVars>
          <dgm:bulletEnabled val="1"/>
        </dgm:presLayoutVars>
      </dgm:prSet>
      <dgm:spPr/>
    </dgm:pt>
    <dgm:pt modelId="{B860A05F-0E9C-49D5-B9F6-438478002CBB}" type="pres">
      <dgm:prSet presAssocID="{2F9F9D7D-2E48-466E-9211-0BFF8D21A715}" presName="sibTrans" presStyleCnt="0"/>
      <dgm:spPr/>
    </dgm:pt>
    <dgm:pt modelId="{7DF6BD01-C8D1-4B2C-A29B-A4DE1E4D6406}" type="pres">
      <dgm:prSet presAssocID="{CB2D926B-04A2-43FD-8013-5AC61F714BB8}" presName="node" presStyleLbl="node1" presStyleIdx="2" presStyleCnt="6">
        <dgm:presLayoutVars>
          <dgm:bulletEnabled val="1"/>
        </dgm:presLayoutVars>
      </dgm:prSet>
      <dgm:spPr/>
    </dgm:pt>
    <dgm:pt modelId="{D762D548-9D19-4FDC-A11F-7526EECD416B}" type="pres">
      <dgm:prSet presAssocID="{4CDE96EE-049C-4064-831D-3AC9019018FA}" presName="sibTrans" presStyleCnt="0"/>
      <dgm:spPr/>
    </dgm:pt>
    <dgm:pt modelId="{739A9A59-9483-4CA9-92F9-13FA27BF7B40}" type="pres">
      <dgm:prSet presAssocID="{5B635DD9-E351-49E7-81F1-96B933A23D7E}" presName="node" presStyleLbl="node1" presStyleIdx="3" presStyleCnt="6">
        <dgm:presLayoutVars>
          <dgm:bulletEnabled val="1"/>
        </dgm:presLayoutVars>
      </dgm:prSet>
      <dgm:spPr/>
    </dgm:pt>
    <dgm:pt modelId="{E9861BA3-1CF7-474A-BBCC-CBA1AC116096}" type="pres">
      <dgm:prSet presAssocID="{6CA5D351-BD18-431A-956D-90594179AE07}" presName="sibTrans" presStyleCnt="0"/>
      <dgm:spPr/>
    </dgm:pt>
    <dgm:pt modelId="{66483604-3F2E-4533-95D3-93C6316DAA0B}" type="pres">
      <dgm:prSet presAssocID="{64C096AF-2D9E-4C9D-8BD3-0D63DB761D3B}" presName="node" presStyleLbl="node1" presStyleIdx="4" presStyleCnt="6">
        <dgm:presLayoutVars>
          <dgm:bulletEnabled val="1"/>
        </dgm:presLayoutVars>
      </dgm:prSet>
      <dgm:spPr/>
    </dgm:pt>
    <dgm:pt modelId="{D8CEC4B2-D2AB-47AA-8573-90E1E51E1191}" type="pres">
      <dgm:prSet presAssocID="{2EE55954-0ACC-4D44-8975-7BB008B55E66}" presName="sibTrans" presStyleCnt="0"/>
      <dgm:spPr/>
    </dgm:pt>
    <dgm:pt modelId="{44163750-5E48-44CF-B8E5-28AC45778A50}" type="pres">
      <dgm:prSet presAssocID="{C49DC432-EA5F-4E6D-9426-F80E5E39ABDD}" presName="node" presStyleLbl="node1" presStyleIdx="5" presStyleCnt="6">
        <dgm:presLayoutVars>
          <dgm:bulletEnabled val="1"/>
        </dgm:presLayoutVars>
      </dgm:prSet>
      <dgm:spPr/>
    </dgm:pt>
  </dgm:ptLst>
  <dgm:cxnLst>
    <dgm:cxn modelId="{7F11C233-A441-4D2C-8C55-93161A96CB86}" srcId="{1AD4E854-A968-410A-8892-963E73470DF9}" destId="{DDA6DD5D-28C5-4981-97EC-784BBFDA9208}" srcOrd="0" destOrd="0" parTransId="{551FB8E6-9044-41B7-8E41-63FE5FE71378}" sibTransId="{40B1B0E2-75F2-416B-B255-B240F27FE63D}"/>
    <dgm:cxn modelId="{9C036D34-3AD5-4922-A472-659818553062}" type="presOf" srcId="{1AD4E854-A968-410A-8892-963E73470DF9}" destId="{FDCCA9A8-DD05-44FF-93A8-545F47903C0B}" srcOrd="0" destOrd="0" presId="urn:microsoft.com/office/officeart/2005/8/layout/default"/>
    <dgm:cxn modelId="{B6A40E5C-BE2F-4321-A7BD-9DC8B97D43B9}" srcId="{1AD4E854-A968-410A-8892-963E73470DF9}" destId="{5B635DD9-E351-49E7-81F1-96B933A23D7E}" srcOrd="3" destOrd="0" parTransId="{FACCE134-9167-42FE-9F1C-97DB6500F4D6}" sibTransId="{6CA5D351-BD18-431A-956D-90594179AE07}"/>
    <dgm:cxn modelId="{BF6AD94F-D8BF-46AB-B427-7958436E7871}" srcId="{1AD4E854-A968-410A-8892-963E73470DF9}" destId="{C49DC432-EA5F-4E6D-9426-F80E5E39ABDD}" srcOrd="5" destOrd="0" parTransId="{905BEBF4-36CC-4E5B-A61E-9CDF0318BD48}" sibTransId="{52B5C9E0-BC3A-49C8-8063-8C8D1E68AE58}"/>
    <dgm:cxn modelId="{C414DB72-6292-44FC-9EDA-1397FD258EF8}" type="presOf" srcId="{DDA6DD5D-28C5-4981-97EC-784BBFDA9208}" destId="{24CC86CC-37D2-413A-978A-43FF7B81E24F}" srcOrd="0" destOrd="0" presId="urn:microsoft.com/office/officeart/2005/8/layout/default"/>
    <dgm:cxn modelId="{D9838975-891F-49F0-9F2D-C478E1671132}" srcId="{1AD4E854-A968-410A-8892-963E73470DF9}" destId="{CB2D926B-04A2-43FD-8013-5AC61F714BB8}" srcOrd="2" destOrd="0" parTransId="{05CB6365-7267-452D-8E08-C7DF9FB36BAB}" sibTransId="{4CDE96EE-049C-4064-831D-3AC9019018FA}"/>
    <dgm:cxn modelId="{7A0C2479-B2CF-4DA6-BB62-6E83C17A5F3F}" srcId="{1AD4E854-A968-410A-8892-963E73470DF9}" destId="{D1E9012E-1797-4CB2-AB24-08B8ED2339D1}" srcOrd="1" destOrd="0" parTransId="{22752534-C66C-4B6C-AFFE-E47B33186D6E}" sibTransId="{2F9F9D7D-2E48-466E-9211-0BFF8D21A715}"/>
    <dgm:cxn modelId="{5F952E92-D7DB-4359-A5E9-4EF22BC0D932}" type="presOf" srcId="{C49DC432-EA5F-4E6D-9426-F80E5E39ABDD}" destId="{44163750-5E48-44CF-B8E5-28AC45778A50}" srcOrd="0" destOrd="0" presId="urn:microsoft.com/office/officeart/2005/8/layout/default"/>
    <dgm:cxn modelId="{5DEC119B-E555-4E1B-833F-DFB6569289B1}" type="presOf" srcId="{D1E9012E-1797-4CB2-AB24-08B8ED2339D1}" destId="{BE8198F7-13E9-4D8B-9AA4-217BDBF1EF9C}" srcOrd="0" destOrd="0" presId="urn:microsoft.com/office/officeart/2005/8/layout/default"/>
    <dgm:cxn modelId="{274F9EA2-1CD9-44EE-BE04-29DDE9E4CC41}" type="presOf" srcId="{5B635DD9-E351-49E7-81F1-96B933A23D7E}" destId="{739A9A59-9483-4CA9-92F9-13FA27BF7B40}" srcOrd="0" destOrd="0" presId="urn:microsoft.com/office/officeart/2005/8/layout/default"/>
    <dgm:cxn modelId="{62C9CFAA-9128-4D1F-9F6F-DA55707A48E9}" srcId="{1AD4E854-A968-410A-8892-963E73470DF9}" destId="{64C096AF-2D9E-4C9D-8BD3-0D63DB761D3B}" srcOrd="4" destOrd="0" parTransId="{F0077D98-4F59-40B1-BCE3-60F5006E2FB3}" sibTransId="{2EE55954-0ACC-4D44-8975-7BB008B55E66}"/>
    <dgm:cxn modelId="{C4C334EB-838B-4F30-AED5-C2C2CA4863BF}" type="presOf" srcId="{64C096AF-2D9E-4C9D-8BD3-0D63DB761D3B}" destId="{66483604-3F2E-4533-95D3-93C6316DAA0B}" srcOrd="0" destOrd="0" presId="urn:microsoft.com/office/officeart/2005/8/layout/default"/>
    <dgm:cxn modelId="{6AF116FD-0499-4487-A5F8-CA01BE76309A}" type="presOf" srcId="{CB2D926B-04A2-43FD-8013-5AC61F714BB8}" destId="{7DF6BD01-C8D1-4B2C-A29B-A4DE1E4D6406}" srcOrd="0" destOrd="0" presId="urn:microsoft.com/office/officeart/2005/8/layout/default"/>
    <dgm:cxn modelId="{0D6EA4C6-31AC-484A-B8B4-9BB1BBE92336}" type="presParOf" srcId="{FDCCA9A8-DD05-44FF-93A8-545F47903C0B}" destId="{24CC86CC-37D2-413A-978A-43FF7B81E24F}" srcOrd="0" destOrd="0" presId="urn:microsoft.com/office/officeart/2005/8/layout/default"/>
    <dgm:cxn modelId="{A2D30994-EA73-431B-A895-53ACCE0A1524}" type="presParOf" srcId="{FDCCA9A8-DD05-44FF-93A8-545F47903C0B}" destId="{D8F8561C-2AB7-42AD-BCEE-307E65F131B3}" srcOrd="1" destOrd="0" presId="urn:microsoft.com/office/officeart/2005/8/layout/default"/>
    <dgm:cxn modelId="{AA2C4AE4-3F28-40FA-93F7-88F98AB69E90}" type="presParOf" srcId="{FDCCA9A8-DD05-44FF-93A8-545F47903C0B}" destId="{BE8198F7-13E9-4D8B-9AA4-217BDBF1EF9C}" srcOrd="2" destOrd="0" presId="urn:microsoft.com/office/officeart/2005/8/layout/default"/>
    <dgm:cxn modelId="{ACA43CC8-B390-427D-8EF1-10BD34C8B26C}" type="presParOf" srcId="{FDCCA9A8-DD05-44FF-93A8-545F47903C0B}" destId="{B860A05F-0E9C-49D5-B9F6-438478002CBB}" srcOrd="3" destOrd="0" presId="urn:microsoft.com/office/officeart/2005/8/layout/default"/>
    <dgm:cxn modelId="{40A3DD95-06BB-4636-A4B0-10D876AC79BB}" type="presParOf" srcId="{FDCCA9A8-DD05-44FF-93A8-545F47903C0B}" destId="{7DF6BD01-C8D1-4B2C-A29B-A4DE1E4D6406}" srcOrd="4" destOrd="0" presId="urn:microsoft.com/office/officeart/2005/8/layout/default"/>
    <dgm:cxn modelId="{50E49D57-E8F4-4F8D-AC48-CC07019CE298}" type="presParOf" srcId="{FDCCA9A8-DD05-44FF-93A8-545F47903C0B}" destId="{D762D548-9D19-4FDC-A11F-7526EECD416B}" srcOrd="5" destOrd="0" presId="urn:microsoft.com/office/officeart/2005/8/layout/default"/>
    <dgm:cxn modelId="{DF5504D2-7C1E-4001-83FA-D57ADA958EB7}" type="presParOf" srcId="{FDCCA9A8-DD05-44FF-93A8-545F47903C0B}" destId="{739A9A59-9483-4CA9-92F9-13FA27BF7B40}" srcOrd="6" destOrd="0" presId="urn:microsoft.com/office/officeart/2005/8/layout/default"/>
    <dgm:cxn modelId="{930CC825-C41C-44C4-90D2-921FC6954025}" type="presParOf" srcId="{FDCCA9A8-DD05-44FF-93A8-545F47903C0B}" destId="{E9861BA3-1CF7-474A-BBCC-CBA1AC116096}" srcOrd="7" destOrd="0" presId="urn:microsoft.com/office/officeart/2005/8/layout/default"/>
    <dgm:cxn modelId="{001F0922-6ED6-444F-BDA1-307F34E71637}" type="presParOf" srcId="{FDCCA9A8-DD05-44FF-93A8-545F47903C0B}" destId="{66483604-3F2E-4533-95D3-93C6316DAA0B}" srcOrd="8" destOrd="0" presId="urn:microsoft.com/office/officeart/2005/8/layout/default"/>
    <dgm:cxn modelId="{D97573C1-5AED-4415-BDFE-BCBF3B45BBAA}" type="presParOf" srcId="{FDCCA9A8-DD05-44FF-93A8-545F47903C0B}" destId="{D8CEC4B2-D2AB-47AA-8573-90E1E51E1191}" srcOrd="9" destOrd="0" presId="urn:microsoft.com/office/officeart/2005/8/layout/default"/>
    <dgm:cxn modelId="{937B5EDD-2A8F-4719-9F4B-9007BE6BD696}" type="presParOf" srcId="{FDCCA9A8-DD05-44FF-93A8-545F47903C0B}" destId="{44163750-5E48-44CF-B8E5-28AC45778A50}"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10E6CC-5F44-4D96-BC9B-F64ABFD24382}" type="doc">
      <dgm:prSet loTypeId="urn:microsoft.com/office/officeart/2005/8/layout/vList2" loCatId="list" qsTypeId="urn:microsoft.com/office/officeart/2005/8/quickstyle/simple4" qsCatId="simple" csTypeId="urn:microsoft.com/office/officeart/2005/8/colors/accent2_2" csCatId="accent2" phldr="1"/>
      <dgm:spPr/>
      <dgm:t>
        <a:bodyPr/>
        <a:lstStyle/>
        <a:p>
          <a:endParaRPr lang="en-US"/>
        </a:p>
      </dgm:t>
    </dgm:pt>
    <dgm:pt modelId="{81661DF2-8C29-452A-9C9A-CDFE7AB5C9D3}">
      <dgm:prSet/>
      <dgm:spPr>
        <a:solidFill>
          <a:srgbClr val="A725A7"/>
        </a:solidFill>
      </dgm:spPr>
      <dgm:t>
        <a:bodyPr/>
        <a:lstStyle/>
        <a:p>
          <a:r>
            <a:rPr lang="en-US"/>
            <a:t>Meter</a:t>
          </a:r>
        </a:p>
      </dgm:t>
    </dgm:pt>
    <dgm:pt modelId="{C778B4A7-E1D4-455D-9008-B3C1C1F876E7}" type="parTrans" cxnId="{3BE766D3-C717-407F-B215-4D906820CAF6}">
      <dgm:prSet/>
      <dgm:spPr/>
      <dgm:t>
        <a:bodyPr/>
        <a:lstStyle/>
        <a:p>
          <a:endParaRPr lang="en-US"/>
        </a:p>
      </dgm:t>
    </dgm:pt>
    <dgm:pt modelId="{94265767-6BEF-45D2-B1D8-F3666A1F1C62}" type="sibTrans" cxnId="{3BE766D3-C717-407F-B215-4D906820CAF6}">
      <dgm:prSet/>
      <dgm:spPr/>
      <dgm:t>
        <a:bodyPr/>
        <a:lstStyle/>
        <a:p>
          <a:endParaRPr lang="en-US"/>
        </a:p>
      </dgm:t>
    </dgm:pt>
    <dgm:pt modelId="{AE3CBEB2-1904-4E50-A03F-DA3D529597CF}">
      <dgm:prSet/>
      <dgm:spPr/>
      <dgm:t>
        <a:bodyPr/>
        <a:lstStyle/>
        <a:p>
          <a:r>
            <a:rPr lang="en-US"/>
            <a:t>Strips that aren’t expired?</a:t>
          </a:r>
        </a:p>
      </dgm:t>
    </dgm:pt>
    <dgm:pt modelId="{6E43CED3-D63D-4169-A4EF-C418224BF22D}" type="parTrans" cxnId="{7D2CCEE5-1110-47FB-94E8-E16EEC3D93C4}">
      <dgm:prSet/>
      <dgm:spPr/>
      <dgm:t>
        <a:bodyPr/>
        <a:lstStyle/>
        <a:p>
          <a:endParaRPr lang="en-US"/>
        </a:p>
      </dgm:t>
    </dgm:pt>
    <dgm:pt modelId="{6D3666BF-C352-4A74-B3DE-5D3389E853FF}" type="sibTrans" cxnId="{7D2CCEE5-1110-47FB-94E8-E16EEC3D93C4}">
      <dgm:prSet/>
      <dgm:spPr/>
      <dgm:t>
        <a:bodyPr/>
        <a:lstStyle/>
        <a:p>
          <a:endParaRPr lang="en-US"/>
        </a:p>
      </dgm:t>
    </dgm:pt>
    <dgm:pt modelId="{B74A851D-AB9C-49C3-85A1-366877D80AAF}">
      <dgm:prSet/>
      <dgm:spPr>
        <a:solidFill>
          <a:schemeClr val="accent3">
            <a:lumMod val="75000"/>
          </a:schemeClr>
        </a:solidFill>
      </dgm:spPr>
      <dgm:t>
        <a:bodyPr/>
        <a:lstStyle/>
        <a:p>
          <a:r>
            <a:rPr lang="en-US" dirty="0"/>
            <a:t>List of Meds</a:t>
          </a:r>
        </a:p>
      </dgm:t>
    </dgm:pt>
    <dgm:pt modelId="{14991F2A-5172-41CC-92AE-269BD613D7BF}" type="parTrans" cxnId="{AFFC6C19-C144-4FD9-A61A-C11159F6F3F4}">
      <dgm:prSet/>
      <dgm:spPr/>
      <dgm:t>
        <a:bodyPr/>
        <a:lstStyle/>
        <a:p>
          <a:endParaRPr lang="en-US"/>
        </a:p>
      </dgm:t>
    </dgm:pt>
    <dgm:pt modelId="{D9F83639-CB4A-45FD-891A-438B41292F23}" type="sibTrans" cxnId="{AFFC6C19-C144-4FD9-A61A-C11159F6F3F4}">
      <dgm:prSet/>
      <dgm:spPr/>
      <dgm:t>
        <a:bodyPr/>
        <a:lstStyle/>
        <a:p>
          <a:endParaRPr lang="en-US"/>
        </a:p>
      </dgm:t>
    </dgm:pt>
    <dgm:pt modelId="{85F5EFBF-8342-4860-98F3-B0EBE67E2D2B}">
      <dgm:prSet/>
      <dgm:spPr>
        <a:solidFill>
          <a:schemeClr val="bg2">
            <a:lumMod val="50000"/>
          </a:schemeClr>
        </a:solidFill>
      </dgm:spPr>
      <dgm:t>
        <a:bodyPr/>
        <a:lstStyle/>
        <a:p>
          <a:r>
            <a:rPr lang="en-US" dirty="0"/>
            <a:t>Plan for Lows</a:t>
          </a:r>
        </a:p>
      </dgm:t>
    </dgm:pt>
    <dgm:pt modelId="{2AA5884E-D449-4FB1-9D1B-D46A7DBAB1E5}" type="parTrans" cxnId="{4AC92343-2BCF-42BD-B082-3295FBC69146}">
      <dgm:prSet/>
      <dgm:spPr/>
      <dgm:t>
        <a:bodyPr/>
        <a:lstStyle/>
        <a:p>
          <a:endParaRPr lang="en-US"/>
        </a:p>
      </dgm:t>
    </dgm:pt>
    <dgm:pt modelId="{439BE2C6-3B71-486E-83C3-86DF1179C79C}" type="sibTrans" cxnId="{4AC92343-2BCF-42BD-B082-3295FBC69146}">
      <dgm:prSet/>
      <dgm:spPr/>
      <dgm:t>
        <a:bodyPr/>
        <a:lstStyle/>
        <a:p>
          <a:endParaRPr lang="en-US"/>
        </a:p>
      </dgm:t>
    </dgm:pt>
    <dgm:pt modelId="{92C096D1-322A-474A-B30B-02E699C281C1}">
      <dgm:prSet/>
      <dgm:spPr>
        <a:solidFill>
          <a:schemeClr val="accent1"/>
        </a:solidFill>
      </dgm:spPr>
      <dgm:t>
        <a:bodyPr/>
        <a:lstStyle/>
        <a:p>
          <a:r>
            <a:rPr lang="en-US" dirty="0"/>
            <a:t>Emergency Plan</a:t>
          </a:r>
        </a:p>
      </dgm:t>
    </dgm:pt>
    <dgm:pt modelId="{AB9BBCCE-6487-4E02-9EEB-643148A928F8}" type="parTrans" cxnId="{EF31D752-CABC-48DB-8445-9BA979B885F3}">
      <dgm:prSet/>
      <dgm:spPr/>
      <dgm:t>
        <a:bodyPr/>
        <a:lstStyle/>
        <a:p>
          <a:endParaRPr lang="en-US"/>
        </a:p>
      </dgm:t>
    </dgm:pt>
    <dgm:pt modelId="{E97DEBB5-BDA8-4863-A647-86BB8E9F3520}" type="sibTrans" cxnId="{EF31D752-CABC-48DB-8445-9BA979B885F3}">
      <dgm:prSet/>
      <dgm:spPr/>
      <dgm:t>
        <a:bodyPr/>
        <a:lstStyle/>
        <a:p>
          <a:endParaRPr lang="en-US"/>
        </a:p>
      </dgm:t>
    </dgm:pt>
    <dgm:pt modelId="{56D1FFD5-AF39-44EE-B153-5A52C8FD2EC4}">
      <dgm:prSet/>
      <dgm:spPr>
        <a:solidFill>
          <a:srgbClr val="C00000"/>
        </a:solidFill>
      </dgm:spPr>
      <dgm:t>
        <a:bodyPr/>
        <a:lstStyle/>
        <a:p>
          <a:r>
            <a:rPr lang="en-US"/>
            <a:t>Power back-up</a:t>
          </a:r>
        </a:p>
      </dgm:t>
    </dgm:pt>
    <dgm:pt modelId="{AEF56CE5-173E-4A71-95DE-B29AA09C077F}" type="parTrans" cxnId="{A317676A-E7A4-4DF0-B4DA-26ACDED60CF4}">
      <dgm:prSet/>
      <dgm:spPr/>
      <dgm:t>
        <a:bodyPr/>
        <a:lstStyle/>
        <a:p>
          <a:endParaRPr lang="en-US"/>
        </a:p>
      </dgm:t>
    </dgm:pt>
    <dgm:pt modelId="{3DD1DA0A-5316-4269-BB48-82935DF639B1}" type="sibTrans" cxnId="{A317676A-E7A4-4DF0-B4DA-26ACDED60CF4}">
      <dgm:prSet/>
      <dgm:spPr/>
      <dgm:t>
        <a:bodyPr/>
        <a:lstStyle/>
        <a:p>
          <a:endParaRPr lang="en-US"/>
        </a:p>
      </dgm:t>
    </dgm:pt>
    <dgm:pt modelId="{09014113-2F1C-40F6-8182-6CA625A1911E}" type="pres">
      <dgm:prSet presAssocID="{7610E6CC-5F44-4D96-BC9B-F64ABFD24382}" presName="linear" presStyleCnt="0">
        <dgm:presLayoutVars>
          <dgm:animLvl val="lvl"/>
          <dgm:resizeHandles val="exact"/>
        </dgm:presLayoutVars>
      </dgm:prSet>
      <dgm:spPr/>
    </dgm:pt>
    <dgm:pt modelId="{F14E4A98-754C-42D7-8AC1-9201DA9E6EDB}" type="pres">
      <dgm:prSet presAssocID="{81661DF2-8C29-452A-9C9A-CDFE7AB5C9D3}" presName="parentText" presStyleLbl="node1" presStyleIdx="0" presStyleCnt="5">
        <dgm:presLayoutVars>
          <dgm:chMax val="0"/>
          <dgm:bulletEnabled val="1"/>
        </dgm:presLayoutVars>
      </dgm:prSet>
      <dgm:spPr/>
    </dgm:pt>
    <dgm:pt modelId="{FC7514E2-8989-4B46-AA52-E0A60CC36169}" type="pres">
      <dgm:prSet presAssocID="{81661DF2-8C29-452A-9C9A-CDFE7AB5C9D3}" presName="childText" presStyleLbl="revTx" presStyleIdx="0" presStyleCnt="1">
        <dgm:presLayoutVars>
          <dgm:bulletEnabled val="1"/>
        </dgm:presLayoutVars>
      </dgm:prSet>
      <dgm:spPr/>
    </dgm:pt>
    <dgm:pt modelId="{445FAFFC-22D0-4EE0-9CE6-CEE1E6F0A530}" type="pres">
      <dgm:prSet presAssocID="{B74A851D-AB9C-49C3-85A1-366877D80AAF}" presName="parentText" presStyleLbl="node1" presStyleIdx="1" presStyleCnt="5">
        <dgm:presLayoutVars>
          <dgm:chMax val="0"/>
          <dgm:bulletEnabled val="1"/>
        </dgm:presLayoutVars>
      </dgm:prSet>
      <dgm:spPr/>
    </dgm:pt>
    <dgm:pt modelId="{B8CF0AE5-0666-417C-828B-5E2588574F77}" type="pres">
      <dgm:prSet presAssocID="{D9F83639-CB4A-45FD-891A-438B41292F23}" presName="spacer" presStyleCnt="0"/>
      <dgm:spPr/>
    </dgm:pt>
    <dgm:pt modelId="{A83D165A-EB93-44BA-B864-5DFFB5530403}" type="pres">
      <dgm:prSet presAssocID="{85F5EFBF-8342-4860-98F3-B0EBE67E2D2B}" presName="parentText" presStyleLbl="node1" presStyleIdx="2" presStyleCnt="5">
        <dgm:presLayoutVars>
          <dgm:chMax val="0"/>
          <dgm:bulletEnabled val="1"/>
        </dgm:presLayoutVars>
      </dgm:prSet>
      <dgm:spPr/>
    </dgm:pt>
    <dgm:pt modelId="{82FDC944-C2BD-417F-8D0A-A45F699D84AD}" type="pres">
      <dgm:prSet presAssocID="{439BE2C6-3B71-486E-83C3-86DF1179C79C}" presName="spacer" presStyleCnt="0"/>
      <dgm:spPr/>
    </dgm:pt>
    <dgm:pt modelId="{369323F5-A809-44DE-8643-DDA7CD4E6C0C}" type="pres">
      <dgm:prSet presAssocID="{92C096D1-322A-474A-B30B-02E699C281C1}" presName="parentText" presStyleLbl="node1" presStyleIdx="3" presStyleCnt="5">
        <dgm:presLayoutVars>
          <dgm:chMax val="0"/>
          <dgm:bulletEnabled val="1"/>
        </dgm:presLayoutVars>
      </dgm:prSet>
      <dgm:spPr/>
    </dgm:pt>
    <dgm:pt modelId="{86D6EBC9-DD42-4588-A945-37CC21046DE3}" type="pres">
      <dgm:prSet presAssocID="{E97DEBB5-BDA8-4863-A647-86BB8E9F3520}" presName="spacer" presStyleCnt="0"/>
      <dgm:spPr/>
    </dgm:pt>
    <dgm:pt modelId="{CFEC2DCD-92A3-4A46-9C0D-4BA287297EB2}" type="pres">
      <dgm:prSet presAssocID="{56D1FFD5-AF39-44EE-B153-5A52C8FD2EC4}" presName="parentText" presStyleLbl="node1" presStyleIdx="4" presStyleCnt="5">
        <dgm:presLayoutVars>
          <dgm:chMax val="0"/>
          <dgm:bulletEnabled val="1"/>
        </dgm:presLayoutVars>
      </dgm:prSet>
      <dgm:spPr/>
    </dgm:pt>
  </dgm:ptLst>
  <dgm:cxnLst>
    <dgm:cxn modelId="{7DDF4315-FD30-48B5-ABA9-514E9C2A1801}" type="presOf" srcId="{56D1FFD5-AF39-44EE-B153-5A52C8FD2EC4}" destId="{CFEC2DCD-92A3-4A46-9C0D-4BA287297EB2}" srcOrd="0" destOrd="0" presId="urn:microsoft.com/office/officeart/2005/8/layout/vList2"/>
    <dgm:cxn modelId="{AFFC6C19-C144-4FD9-A61A-C11159F6F3F4}" srcId="{7610E6CC-5F44-4D96-BC9B-F64ABFD24382}" destId="{B74A851D-AB9C-49C3-85A1-366877D80AAF}" srcOrd="1" destOrd="0" parTransId="{14991F2A-5172-41CC-92AE-269BD613D7BF}" sibTransId="{D9F83639-CB4A-45FD-891A-438B41292F23}"/>
    <dgm:cxn modelId="{DE733D1B-F444-4D2B-8CC5-9510F150C987}" type="presOf" srcId="{92C096D1-322A-474A-B30B-02E699C281C1}" destId="{369323F5-A809-44DE-8643-DDA7CD4E6C0C}" srcOrd="0" destOrd="0" presId="urn:microsoft.com/office/officeart/2005/8/layout/vList2"/>
    <dgm:cxn modelId="{B5F19520-0AF8-438D-8149-2CAFCC566276}" type="presOf" srcId="{85F5EFBF-8342-4860-98F3-B0EBE67E2D2B}" destId="{A83D165A-EB93-44BA-B864-5DFFB5530403}" srcOrd="0" destOrd="0" presId="urn:microsoft.com/office/officeart/2005/8/layout/vList2"/>
    <dgm:cxn modelId="{43E08023-B90F-49DD-8446-5E431E75C680}" type="presOf" srcId="{7610E6CC-5F44-4D96-BC9B-F64ABFD24382}" destId="{09014113-2F1C-40F6-8182-6CA625A1911E}" srcOrd="0" destOrd="0" presId="urn:microsoft.com/office/officeart/2005/8/layout/vList2"/>
    <dgm:cxn modelId="{4AC92343-2BCF-42BD-B082-3295FBC69146}" srcId="{7610E6CC-5F44-4D96-BC9B-F64ABFD24382}" destId="{85F5EFBF-8342-4860-98F3-B0EBE67E2D2B}" srcOrd="2" destOrd="0" parTransId="{2AA5884E-D449-4FB1-9D1B-D46A7DBAB1E5}" sibTransId="{439BE2C6-3B71-486E-83C3-86DF1179C79C}"/>
    <dgm:cxn modelId="{A317676A-E7A4-4DF0-B4DA-26ACDED60CF4}" srcId="{7610E6CC-5F44-4D96-BC9B-F64ABFD24382}" destId="{56D1FFD5-AF39-44EE-B153-5A52C8FD2EC4}" srcOrd="4" destOrd="0" parTransId="{AEF56CE5-173E-4A71-95DE-B29AA09C077F}" sibTransId="{3DD1DA0A-5316-4269-BB48-82935DF639B1}"/>
    <dgm:cxn modelId="{EF31D752-CABC-48DB-8445-9BA979B885F3}" srcId="{7610E6CC-5F44-4D96-BC9B-F64ABFD24382}" destId="{92C096D1-322A-474A-B30B-02E699C281C1}" srcOrd="3" destOrd="0" parTransId="{AB9BBCCE-6487-4E02-9EEB-643148A928F8}" sibTransId="{E97DEBB5-BDA8-4863-A647-86BB8E9F3520}"/>
    <dgm:cxn modelId="{4D4BB573-F481-4A12-9EB1-9EAD36878A46}" type="presOf" srcId="{B74A851D-AB9C-49C3-85A1-366877D80AAF}" destId="{445FAFFC-22D0-4EE0-9CE6-CEE1E6F0A530}" srcOrd="0" destOrd="0" presId="urn:microsoft.com/office/officeart/2005/8/layout/vList2"/>
    <dgm:cxn modelId="{3BE766D3-C717-407F-B215-4D906820CAF6}" srcId="{7610E6CC-5F44-4D96-BC9B-F64ABFD24382}" destId="{81661DF2-8C29-452A-9C9A-CDFE7AB5C9D3}" srcOrd="0" destOrd="0" parTransId="{C778B4A7-E1D4-455D-9008-B3C1C1F876E7}" sibTransId="{94265767-6BEF-45D2-B1D8-F3666A1F1C62}"/>
    <dgm:cxn modelId="{7D2CCEE5-1110-47FB-94E8-E16EEC3D93C4}" srcId="{81661DF2-8C29-452A-9C9A-CDFE7AB5C9D3}" destId="{AE3CBEB2-1904-4E50-A03F-DA3D529597CF}" srcOrd="0" destOrd="0" parTransId="{6E43CED3-D63D-4169-A4EF-C418224BF22D}" sibTransId="{6D3666BF-C352-4A74-B3DE-5D3389E853FF}"/>
    <dgm:cxn modelId="{D58AB0EE-5028-4EFC-ADAE-084D2D3F2741}" type="presOf" srcId="{81661DF2-8C29-452A-9C9A-CDFE7AB5C9D3}" destId="{F14E4A98-754C-42D7-8AC1-9201DA9E6EDB}" srcOrd="0" destOrd="0" presId="urn:microsoft.com/office/officeart/2005/8/layout/vList2"/>
    <dgm:cxn modelId="{D9267AF7-B663-4401-AD39-90FDD037B47B}" type="presOf" srcId="{AE3CBEB2-1904-4E50-A03F-DA3D529597CF}" destId="{FC7514E2-8989-4B46-AA52-E0A60CC36169}" srcOrd="0" destOrd="0" presId="urn:microsoft.com/office/officeart/2005/8/layout/vList2"/>
    <dgm:cxn modelId="{6CD0E672-4CF3-43AD-9DA9-0A1CA078E7E6}" type="presParOf" srcId="{09014113-2F1C-40F6-8182-6CA625A1911E}" destId="{F14E4A98-754C-42D7-8AC1-9201DA9E6EDB}" srcOrd="0" destOrd="0" presId="urn:microsoft.com/office/officeart/2005/8/layout/vList2"/>
    <dgm:cxn modelId="{D6B6DA7F-CDA9-4E55-9B93-5812BB3ECAA4}" type="presParOf" srcId="{09014113-2F1C-40F6-8182-6CA625A1911E}" destId="{FC7514E2-8989-4B46-AA52-E0A60CC36169}" srcOrd="1" destOrd="0" presId="urn:microsoft.com/office/officeart/2005/8/layout/vList2"/>
    <dgm:cxn modelId="{AE740A30-1F74-4108-93C9-B8CAACFDD02A}" type="presParOf" srcId="{09014113-2F1C-40F6-8182-6CA625A1911E}" destId="{445FAFFC-22D0-4EE0-9CE6-CEE1E6F0A530}" srcOrd="2" destOrd="0" presId="urn:microsoft.com/office/officeart/2005/8/layout/vList2"/>
    <dgm:cxn modelId="{4C77C692-61A1-4C1F-92C5-418C7CED2BA3}" type="presParOf" srcId="{09014113-2F1C-40F6-8182-6CA625A1911E}" destId="{B8CF0AE5-0666-417C-828B-5E2588574F77}" srcOrd="3" destOrd="0" presId="urn:microsoft.com/office/officeart/2005/8/layout/vList2"/>
    <dgm:cxn modelId="{FF3D039E-459B-482E-B6DC-E2D5C9BCAFC5}" type="presParOf" srcId="{09014113-2F1C-40F6-8182-6CA625A1911E}" destId="{A83D165A-EB93-44BA-B864-5DFFB5530403}" srcOrd="4" destOrd="0" presId="urn:microsoft.com/office/officeart/2005/8/layout/vList2"/>
    <dgm:cxn modelId="{EBDE546B-5B91-498B-BA7B-2AE2713A77B6}" type="presParOf" srcId="{09014113-2F1C-40F6-8182-6CA625A1911E}" destId="{82FDC944-C2BD-417F-8D0A-A45F699D84AD}" srcOrd="5" destOrd="0" presId="urn:microsoft.com/office/officeart/2005/8/layout/vList2"/>
    <dgm:cxn modelId="{1A86F093-DAB7-49C8-A129-8E4B83AF027B}" type="presParOf" srcId="{09014113-2F1C-40F6-8182-6CA625A1911E}" destId="{369323F5-A809-44DE-8643-DDA7CD4E6C0C}" srcOrd="6" destOrd="0" presId="urn:microsoft.com/office/officeart/2005/8/layout/vList2"/>
    <dgm:cxn modelId="{A3E3E76E-5205-4406-BB74-D7A85451658A}" type="presParOf" srcId="{09014113-2F1C-40F6-8182-6CA625A1911E}" destId="{86D6EBC9-DD42-4588-A945-37CC21046DE3}" srcOrd="7" destOrd="0" presId="urn:microsoft.com/office/officeart/2005/8/layout/vList2"/>
    <dgm:cxn modelId="{0E854E72-713A-4D41-ACD4-4144C60151D5}" type="presParOf" srcId="{09014113-2F1C-40F6-8182-6CA625A1911E}" destId="{CFEC2DCD-92A3-4A46-9C0D-4BA287297EB2}" srcOrd="8"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dgm:spPr/>
      <dgm:t>
        <a:bodyPr/>
        <a:lstStyle/>
        <a:p>
          <a:r>
            <a:rPr lang="en-US"/>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dgm:spPr/>
      <dgm:t>
        <a:bodyPr/>
        <a:lstStyle/>
        <a:p>
          <a:r>
            <a:rPr lang="en-US"/>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dgm:spPr/>
      <dgm:t>
        <a:bodyPr/>
        <a:lstStyle/>
        <a:p>
          <a:r>
            <a:rPr lang="en-US"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91ABD1-055C-4F8F-ADB6-3C4EB91D18F5}" type="doc">
      <dgm:prSet loTypeId="urn:microsoft.com/office/officeart/2005/8/layout/hList1" loCatId="list" qsTypeId="urn:microsoft.com/office/officeart/2005/8/quickstyle/simple2" qsCatId="simple" csTypeId="urn:microsoft.com/office/officeart/2005/8/colors/accent3_2" csCatId="accent3" phldr="1"/>
      <dgm:spPr/>
      <dgm:t>
        <a:bodyPr/>
        <a:lstStyle/>
        <a:p>
          <a:endParaRPr lang="en-US"/>
        </a:p>
      </dgm:t>
    </dgm:pt>
    <dgm:pt modelId="{22B3DEB3-EA32-4632-8D79-0926AFEC0F06}">
      <dgm:prSet/>
      <dgm:spPr/>
      <dgm:t>
        <a:bodyPr/>
        <a:lstStyle/>
        <a:p>
          <a:r>
            <a:rPr lang="en-US" dirty="0">
              <a:solidFill>
                <a:srgbClr val="0070C0"/>
              </a:solidFill>
            </a:rPr>
            <a:t>A1c less than 7% (individualize)</a:t>
          </a:r>
        </a:p>
      </dgm:t>
    </dgm:pt>
    <dgm:pt modelId="{349341ED-3DEE-4084-B06B-F57DD801CBEB}" type="parTrans" cxnId="{65180CEF-473B-46D8-872F-CB779EA1AC92}">
      <dgm:prSet/>
      <dgm:spPr/>
      <dgm:t>
        <a:bodyPr/>
        <a:lstStyle/>
        <a:p>
          <a:endParaRPr lang="en-US"/>
        </a:p>
      </dgm:t>
    </dgm:pt>
    <dgm:pt modelId="{2E345A7A-7716-4B21-B16E-9EB37604CC66}" type="sibTrans" cxnId="{65180CEF-473B-46D8-872F-CB779EA1AC92}">
      <dgm:prSet/>
      <dgm:spPr/>
      <dgm:t>
        <a:bodyPr/>
        <a:lstStyle/>
        <a:p>
          <a:endParaRPr lang="en-US"/>
        </a:p>
      </dgm:t>
    </dgm:pt>
    <dgm:pt modelId="{3999FB6B-3090-4FF8-9BD5-530459409A92}">
      <dgm:prSet/>
      <dgm:spPr/>
      <dgm:t>
        <a:bodyPr/>
        <a:lstStyle/>
        <a:p>
          <a:r>
            <a:rPr lang="en-US"/>
            <a:t>Pre-meal BG 80-130</a:t>
          </a:r>
        </a:p>
      </dgm:t>
    </dgm:pt>
    <dgm:pt modelId="{C480BB37-0CBE-4543-9D61-5F444D14DAAA}" type="parTrans" cxnId="{0BF2DFE8-1C4C-44A0-AB83-92A1B8827CF2}">
      <dgm:prSet/>
      <dgm:spPr/>
      <dgm:t>
        <a:bodyPr/>
        <a:lstStyle/>
        <a:p>
          <a:endParaRPr lang="en-US"/>
        </a:p>
      </dgm:t>
    </dgm:pt>
    <dgm:pt modelId="{08A40A30-1F48-4C7B-B3F3-F8389A05E13A}" type="sibTrans" cxnId="{0BF2DFE8-1C4C-44A0-AB83-92A1B8827CF2}">
      <dgm:prSet/>
      <dgm:spPr/>
      <dgm:t>
        <a:bodyPr/>
        <a:lstStyle/>
        <a:p>
          <a:endParaRPr lang="en-US"/>
        </a:p>
      </dgm:t>
    </dgm:pt>
    <dgm:pt modelId="{EA04FFEB-9D34-4416-A8E3-0238ACEA3C71}">
      <dgm:prSet/>
      <dgm:spPr/>
      <dgm:t>
        <a:bodyPr/>
        <a:lstStyle/>
        <a:p>
          <a:r>
            <a:rPr lang="en-US"/>
            <a:t>Post meal BG &lt;180</a:t>
          </a:r>
        </a:p>
      </dgm:t>
    </dgm:pt>
    <dgm:pt modelId="{8427D646-1A9E-49EA-A521-0C64CEB14999}" type="parTrans" cxnId="{6042363D-6F63-4F94-A16A-8DC11F352491}">
      <dgm:prSet/>
      <dgm:spPr/>
      <dgm:t>
        <a:bodyPr/>
        <a:lstStyle/>
        <a:p>
          <a:endParaRPr lang="en-US"/>
        </a:p>
      </dgm:t>
    </dgm:pt>
    <dgm:pt modelId="{80A46680-79DF-4EFC-B924-F62F818EF9AD}" type="sibTrans" cxnId="{6042363D-6F63-4F94-A16A-8DC11F352491}">
      <dgm:prSet/>
      <dgm:spPr/>
      <dgm:t>
        <a:bodyPr/>
        <a:lstStyle/>
        <a:p>
          <a:endParaRPr lang="en-US"/>
        </a:p>
      </dgm:t>
    </dgm:pt>
    <dgm:pt modelId="{517447EA-412B-4991-936E-33297EE3E48B}">
      <dgm:prSet/>
      <dgm:spPr/>
      <dgm:t>
        <a:bodyPr/>
        <a:lstStyle/>
        <a:p>
          <a:r>
            <a:rPr lang="en-US" dirty="0"/>
            <a:t>Time in Range (70-180) 70% of time</a:t>
          </a:r>
        </a:p>
      </dgm:t>
    </dgm:pt>
    <dgm:pt modelId="{F6130BA8-AC4A-430E-A8B2-2AC4D6F57744}" type="parTrans" cxnId="{A3D3E2F7-F056-4A19-BDA8-532BDF611982}">
      <dgm:prSet/>
      <dgm:spPr/>
      <dgm:t>
        <a:bodyPr/>
        <a:lstStyle/>
        <a:p>
          <a:endParaRPr lang="en-US"/>
        </a:p>
      </dgm:t>
    </dgm:pt>
    <dgm:pt modelId="{B93019DB-91B4-4E0D-9B9C-EB2AF1EBB1E8}" type="sibTrans" cxnId="{A3D3E2F7-F056-4A19-BDA8-532BDF611982}">
      <dgm:prSet/>
      <dgm:spPr/>
      <dgm:t>
        <a:bodyPr/>
        <a:lstStyle/>
        <a:p>
          <a:endParaRPr lang="en-US"/>
        </a:p>
      </dgm:t>
    </dgm:pt>
    <dgm:pt modelId="{0735A8E4-44B2-43CC-BF2E-89A3CCDB4C70}">
      <dgm:prSet custT="1"/>
      <dgm:spPr/>
      <dgm:t>
        <a:bodyPr/>
        <a:lstStyle/>
        <a:p>
          <a:r>
            <a:rPr lang="en-US" sz="2400" dirty="0">
              <a:solidFill>
                <a:srgbClr val="0070C0"/>
              </a:solidFill>
            </a:rPr>
            <a:t>Blood Pressure </a:t>
          </a:r>
        </a:p>
        <a:p>
          <a:r>
            <a:rPr lang="en-US" sz="2400" dirty="0">
              <a:solidFill>
                <a:srgbClr val="0070C0"/>
              </a:solidFill>
            </a:rPr>
            <a:t>&lt;130/80</a:t>
          </a:r>
        </a:p>
      </dgm:t>
    </dgm:pt>
    <dgm:pt modelId="{216AC97E-BEDF-41FC-9C7C-F3044924C920}" type="parTrans" cxnId="{FE41743F-6241-452C-8E15-A95C11F13BB8}">
      <dgm:prSet/>
      <dgm:spPr/>
      <dgm:t>
        <a:bodyPr/>
        <a:lstStyle/>
        <a:p>
          <a:endParaRPr lang="en-US"/>
        </a:p>
      </dgm:t>
    </dgm:pt>
    <dgm:pt modelId="{08E7CCFB-9E87-4F8D-B683-28F598025678}" type="sibTrans" cxnId="{FE41743F-6241-452C-8E15-A95C11F13BB8}">
      <dgm:prSet/>
      <dgm:spPr/>
      <dgm:t>
        <a:bodyPr/>
        <a:lstStyle/>
        <a:p>
          <a:endParaRPr lang="en-US"/>
        </a:p>
      </dgm:t>
    </dgm:pt>
    <dgm:pt modelId="{16552E76-7028-4D52-B586-875962D87952}">
      <dgm:prSet custT="1"/>
      <dgm:spPr/>
      <dgm:t>
        <a:bodyPr/>
        <a:lstStyle/>
        <a:p>
          <a:r>
            <a:rPr lang="en-US" sz="3200" dirty="0">
              <a:solidFill>
                <a:srgbClr val="0070C0"/>
              </a:solidFill>
            </a:rPr>
            <a:t>Cholesterol </a:t>
          </a:r>
        </a:p>
      </dgm:t>
    </dgm:pt>
    <dgm:pt modelId="{38D58956-0E67-4C65-A088-A58A7BE071E2}" type="parTrans" cxnId="{2C20231A-CA79-4B8E-9CE8-E7D617E803AE}">
      <dgm:prSet/>
      <dgm:spPr/>
      <dgm:t>
        <a:bodyPr/>
        <a:lstStyle/>
        <a:p>
          <a:endParaRPr lang="en-US"/>
        </a:p>
      </dgm:t>
    </dgm:pt>
    <dgm:pt modelId="{EBA697D1-8EFA-48BD-A99A-62726BBC22D8}" type="sibTrans" cxnId="{2C20231A-CA79-4B8E-9CE8-E7D617E803AE}">
      <dgm:prSet/>
      <dgm:spPr/>
      <dgm:t>
        <a:bodyPr/>
        <a:lstStyle/>
        <a:p>
          <a:endParaRPr lang="en-US"/>
        </a:p>
      </dgm:t>
    </dgm:pt>
    <dgm:pt modelId="{B5A320F2-6211-4A2C-9724-F328C10E2C33}">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dgm:t>
    </dgm:pt>
    <dgm:pt modelId="{4E43C9F0-5A89-4ADD-8A59-ECF2C773BB87}" type="parTrans" cxnId="{DC4EE5DC-EACD-4D0C-B8E2-90FDA4FA8166}">
      <dgm:prSet/>
      <dgm:spPr/>
      <dgm:t>
        <a:bodyPr/>
        <a:lstStyle/>
        <a:p>
          <a:endParaRPr lang="en-US"/>
        </a:p>
      </dgm:t>
    </dgm:pt>
    <dgm:pt modelId="{BF0C997B-E5D7-4C6F-8B53-BE158E53585F}" type="sibTrans" cxnId="{DC4EE5DC-EACD-4D0C-B8E2-90FDA4FA8166}">
      <dgm:prSet/>
      <dgm:spPr/>
      <dgm:t>
        <a:bodyPr/>
        <a:lstStyle/>
        <a:p>
          <a:endParaRPr lang="en-US"/>
        </a:p>
      </dgm:t>
    </dgm:pt>
    <dgm:pt modelId="{C3FAA866-38E0-4315-BFA7-030FCF114F32}">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dgm:t>
    </dgm:pt>
    <dgm:pt modelId="{D091B41A-F5D0-4811-94F7-CEF5876D72E0}" type="parTrans" cxnId="{2516E6E8-26B1-451F-91B2-FF0876781CF4}">
      <dgm:prSet/>
      <dgm:spPr/>
      <dgm:t>
        <a:bodyPr/>
        <a:lstStyle/>
        <a:p>
          <a:endParaRPr lang="en-US"/>
        </a:p>
      </dgm:t>
    </dgm:pt>
    <dgm:pt modelId="{F6ADC4EC-5806-40DD-B1B9-6AA99D3AE7BF}" type="sibTrans" cxnId="{2516E6E8-26B1-451F-91B2-FF0876781CF4}">
      <dgm:prSet/>
      <dgm:spPr/>
      <dgm:t>
        <a:bodyPr/>
        <a:lstStyle/>
        <a:p>
          <a:endParaRPr lang="en-US"/>
        </a:p>
      </dgm:t>
    </dgm:pt>
    <dgm:pt modelId="{ED71FFC3-1CDD-4022-8FF1-5AE9AA4CD027}">
      <dgm:prSet/>
      <dgm:spPr/>
      <dgm:t>
        <a:bodyPr/>
        <a:lstStyle/>
        <a:p>
          <a:pPr>
            <a:lnSpc>
              <a:spcPct val="100000"/>
            </a:lnSpc>
          </a:pPr>
          <a:r>
            <a:rPr lang="en-US"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gm:t>
    </dgm:pt>
    <dgm:pt modelId="{EC3A86E3-6E09-4926-B923-8621E9335C7F}" type="parTrans" cxnId="{FF27EC21-C080-430C-9B66-41298F0EC8AF}">
      <dgm:prSet/>
      <dgm:spPr/>
      <dgm:t>
        <a:bodyPr/>
        <a:lstStyle/>
        <a:p>
          <a:endParaRPr lang="en-US"/>
        </a:p>
      </dgm:t>
    </dgm:pt>
    <dgm:pt modelId="{ABF60C88-3793-4D73-A678-A4D8451B494E}" type="sibTrans" cxnId="{FF27EC21-C080-430C-9B66-41298F0EC8AF}">
      <dgm:prSet/>
      <dgm:spPr/>
      <dgm:t>
        <a:bodyPr/>
        <a:lstStyle/>
        <a:p>
          <a:endParaRPr lang="en-US"/>
        </a:p>
      </dgm:t>
    </dgm:pt>
    <dgm:pt modelId="{94124377-B63B-424D-AE4D-C8CC9B4CE3C9}" type="pres">
      <dgm:prSet presAssocID="{AC91ABD1-055C-4F8F-ADB6-3C4EB91D18F5}" presName="Name0" presStyleCnt="0">
        <dgm:presLayoutVars>
          <dgm:dir/>
          <dgm:animLvl val="lvl"/>
          <dgm:resizeHandles val="exact"/>
        </dgm:presLayoutVars>
      </dgm:prSet>
      <dgm:spPr/>
    </dgm:pt>
    <dgm:pt modelId="{8DC3CA85-4FD5-4CF9-9221-0B81FC8F99DE}" type="pres">
      <dgm:prSet presAssocID="{22B3DEB3-EA32-4632-8D79-0926AFEC0F06}" presName="composite" presStyleCnt="0"/>
      <dgm:spPr/>
    </dgm:pt>
    <dgm:pt modelId="{4872154C-EA5B-4D81-878E-F905A5C23E2F}" type="pres">
      <dgm:prSet presAssocID="{22B3DEB3-EA32-4632-8D79-0926AFEC0F06}" presName="parTx" presStyleLbl="alignNode1" presStyleIdx="0" presStyleCnt="3">
        <dgm:presLayoutVars>
          <dgm:chMax val="0"/>
          <dgm:chPref val="0"/>
          <dgm:bulletEnabled val="1"/>
        </dgm:presLayoutVars>
      </dgm:prSet>
      <dgm:spPr/>
    </dgm:pt>
    <dgm:pt modelId="{640B5F80-DEF7-4D18-BEBA-D4065BE70367}" type="pres">
      <dgm:prSet presAssocID="{22B3DEB3-EA32-4632-8D79-0926AFEC0F06}" presName="desTx" presStyleLbl="alignAccFollowNode1" presStyleIdx="0" presStyleCnt="3">
        <dgm:presLayoutVars>
          <dgm:bulletEnabled val="1"/>
        </dgm:presLayoutVars>
      </dgm:prSet>
      <dgm:spPr/>
    </dgm:pt>
    <dgm:pt modelId="{B7E64E77-760C-4DA6-8E6B-FFE0B2DE8CF5}" type="pres">
      <dgm:prSet presAssocID="{2E345A7A-7716-4B21-B16E-9EB37604CC66}" presName="space" presStyleCnt="0"/>
      <dgm:spPr/>
    </dgm:pt>
    <dgm:pt modelId="{7F23C7A7-7BD6-44DC-ABE5-9F6781B98690}" type="pres">
      <dgm:prSet presAssocID="{0735A8E4-44B2-43CC-BF2E-89A3CCDB4C70}" presName="composite" presStyleCnt="0"/>
      <dgm:spPr/>
    </dgm:pt>
    <dgm:pt modelId="{38A44A9E-E78B-49FD-9BD4-97C4FC159060}" type="pres">
      <dgm:prSet presAssocID="{0735A8E4-44B2-43CC-BF2E-89A3CCDB4C70}" presName="parTx" presStyleLbl="alignNode1" presStyleIdx="1" presStyleCnt="3">
        <dgm:presLayoutVars>
          <dgm:chMax val="0"/>
          <dgm:chPref val="0"/>
          <dgm:bulletEnabled val="1"/>
        </dgm:presLayoutVars>
      </dgm:prSet>
      <dgm:spPr/>
    </dgm:pt>
    <dgm:pt modelId="{F1CF1BBD-31D1-4969-96C1-207E25C55671}" type="pres">
      <dgm:prSet presAssocID="{0735A8E4-44B2-43CC-BF2E-89A3CCDB4C70}" presName="desTx" presStyleLbl="alignAccFollowNode1" presStyleIdx="1" presStyleCnt="3">
        <dgm:presLayoutVars>
          <dgm:bulletEnabled val="1"/>
        </dgm:presLayoutVars>
      </dgm:prSet>
      <dgm:spPr>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dgm:spPr>
    </dgm:pt>
    <dgm:pt modelId="{5BC2DA95-BB8B-4685-AA28-D389B6E26D88}" type="pres">
      <dgm:prSet presAssocID="{08E7CCFB-9E87-4F8D-B683-28F598025678}" presName="space" presStyleCnt="0"/>
      <dgm:spPr/>
    </dgm:pt>
    <dgm:pt modelId="{5FFD60B6-BC09-4B0D-B0AF-115253852851}" type="pres">
      <dgm:prSet presAssocID="{16552E76-7028-4D52-B586-875962D87952}" presName="composite" presStyleCnt="0"/>
      <dgm:spPr/>
    </dgm:pt>
    <dgm:pt modelId="{2B8F0E08-6CE4-404D-AB9F-C96B6482D818}" type="pres">
      <dgm:prSet presAssocID="{16552E76-7028-4D52-B586-875962D87952}" presName="parTx" presStyleLbl="alignNode1" presStyleIdx="2" presStyleCnt="3">
        <dgm:presLayoutVars>
          <dgm:chMax val="0"/>
          <dgm:chPref val="0"/>
          <dgm:bulletEnabled val="1"/>
        </dgm:presLayoutVars>
      </dgm:prSet>
      <dgm:spPr/>
    </dgm:pt>
    <dgm:pt modelId="{BF5A0C15-693D-4F97-A249-FA65EFF8FA38}" type="pres">
      <dgm:prSet presAssocID="{16552E76-7028-4D52-B586-875962D87952}" presName="desTx" presStyleLbl="alignAccFollowNode1" presStyleIdx="2" presStyleCnt="3" custScaleY="94886">
        <dgm:presLayoutVars>
          <dgm:bulletEnabled val="1"/>
        </dgm:presLayoutVars>
      </dgm:prSet>
      <dgm:spPr/>
    </dgm:pt>
  </dgm:ptLst>
  <dgm:cxnLst>
    <dgm:cxn modelId="{72F48614-AD6B-42E7-A64F-D33F83CE0166}" type="presOf" srcId="{B5A320F2-6211-4A2C-9724-F328C10E2C33}" destId="{BF5A0C15-693D-4F97-A249-FA65EFF8FA38}" srcOrd="0" destOrd="0" presId="urn:microsoft.com/office/officeart/2005/8/layout/hList1"/>
    <dgm:cxn modelId="{2C20231A-CA79-4B8E-9CE8-E7D617E803AE}" srcId="{AC91ABD1-055C-4F8F-ADB6-3C4EB91D18F5}" destId="{16552E76-7028-4D52-B586-875962D87952}" srcOrd="2" destOrd="0" parTransId="{38D58956-0E67-4C65-A088-A58A7BE071E2}" sibTransId="{EBA697D1-8EFA-48BD-A99A-62726BBC22D8}"/>
    <dgm:cxn modelId="{FF27EC21-C080-430C-9B66-41298F0EC8AF}" srcId="{16552E76-7028-4D52-B586-875962D87952}" destId="{ED71FFC3-1CDD-4022-8FF1-5AE9AA4CD027}" srcOrd="2" destOrd="0" parTransId="{EC3A86E3-6E09-4926-B923-8621E9335C7F}" sibTransId="{ABF60C88-3793-4D73-A678-A4D8451B494E}"/>
    <dgm:cxn modelId="{6042363D-6F63-4F94-A16A-8DC11F352491}" srcId="{22B3DEB3-EA32-4632-8D79-0926AFEC0F06}" destId="{EA04FFEB-9D34-4416-A8E3-0238ACEA3C71}" srcOrd="1" destOrd="0" parTransId="{8427D646-1A9E-49EA-A521-0C64CEB14999}" sibTransId="{80A46680-79DF-4EFC-B924-F62F818EF9AD}"/>
    <dgm:cxn modelId="{FE41743F-6241-452C-8E15-A95C11F13BB8}" srcId="{AC91ABD1-055C-4F8F-ADB6-3C4EB91D18F5}" destId="{0735A8E4-44B2-43CC-BF2E-89A3CCDB4C70}" srcOrd="1" destOrd="0" parTransId="{216AC97E-BEDF-41FC-9C7C-F3044924C920}" sibTransId="{08E7CCFB-9E87-4F8D-B683-28F598025678}"/>
    <dgm:cxn modelId="{1B2FAE4C-CDEB-49F1-A919-4C4F3EB03F58}" type="presOf" srcId="{22B3DEB3-EA32-4632-8D79-0926AFEC0F06}" destId="{4872154C-EA5B-4D81-878E-F905A5C23E2F}" srcOrd="0" destOrd="0" presId="urn:microsoft.com/office/officeart/2005/8/layout/hList1"/>
    <dgm:cxn modelId="{B0B37257-F9DB-4AFB-ABB7-169646578CF7}" type="presOf" srcId="{EA04FFEB-9D34-4416-A8E3-0238ACEA3C71}" destId="{640B5F80-DEF7-4D18-BEBA-D4065BE70367}" srcOrd="0" destOrd="1" presId="urn:microsoft.com/office/officeart/2005/8/layout/hList1"/>
    <dgm:cxn modelId="{8823D67C-3425-43B5-841B-0CEAEF056F5A}" type="presOf" srcId="{3999FB6B-3090-4FF8-9BD5-530459409A92}" destId="{640B5F80-DEF7-4D18-BEBA-D4065BE70367}" srcOrd="0" destOrd="0" presId="urn:microsoft.com/office/officeart/2005/8/layout/hList1"/>
    <dgm:cxn modelId="{202E2F7D-871F-4D45-9531-7EC740D73B6F}" type="presOf" srcId="{AC91ABD1-055C-4F8F-ADB6-3C4EB91D18F5}" destId="{94124377-B63B-424D-AE4D-C8CC9B4CE3C9}" srcOrd="0" destOrd="0" presId="urn:microsoft.com/office/officeart/2005/8/layout/hList1"/>
    <dgm:cxn modelId="{00149286-7B90-405B-A9CC-2B9149CA0791}" type="presOf" srcId="{ED71FFC3-1CDD-4022-8FF1-5AE9AA4CD027}" destId="{BF5A0C15-693D-4F97-A249-FA65EFF8FA38}" srcOrd="0" destOrd="2" presId="urn:microsoft.com/office/officeart/2005/8/layout/hList1"/>
    <dgm:cxn modelId="{04648D87-9BCC-41DE-BE89-A8EB3131F7CD}" type="presOf" srcId="{0735A8E4-44B2-43CC-BF2E-89A3CCDB4C70}" destId="{38A44A9E-E78B-49FD-9BD4-97C4FC159060}" srcOrd="0" destOrd="0" presId="urn:microsoft.com/office/officeart/2005/8/layout/hList1"/>
    <dgm:cxn modelId="{120D1E92-186E-405C-9A11-286EE41F5596}" type="presOf" srcId="{16552E76-7028-4D52-B586-875962D87952}" destId="{2B8F0E08-6CE4-404D-AB9F-C96B6482D818}" srcOrd="0" destOrd="0" presId="urn:microsoft.com/office/officeart/2005/8/layout/hList1"/>
    <dgm:cxn modelId="{53C2B3BA-9D29-48BC-B2AC-FDC500442074}" type="presOf" srcId="{C3FAA866-38E0-4315-BFA7-030FCF114F32}" destId="{BF5A0C15-693D-4F97-A249-FA65EFF8FA38}" srcOrd="0" destOrd="1" presId="urn:microsoft.com/office/officeart/2005/8/layout/hList1"/>
    <dgm:cxn modelId="{DC4EE5DC-EACD-4D0C-B8E2-90FDA4FA8166}" srcId="{16552E76-7028-4D52-B586-875962D87952}" destId="{B5A320F2-6211-4A2C-9724-F328C10E2C33}" srcOrd="0" destOrd="0" parTransId="{4E43C9F0-5A89-4ADD-8A59-ECF2C773BB87}" sibTransId="{BF0C997B-E5D7-4C6F-8B53-BE158E53585F}"/>
    <dgm:cxn modelId="{9FD58DE4-DFED-44EB-B339-863FA70CC970}" type="presOf" srcId="{517447EA-412B-4991-936E-33297EE3E48B}" destId="{640B5F80-DEF7-4D18-BEBA-D4065BE70367}" srcOrd="0" destOrd="2" presId="urn:microsoft.com/office/officeart/2005/8/layout/hList1"/>
    <dgm:cxn modelId="{0BF2DFE8-1C4C-44A0-AB83-92A1B8827CF2}" srcId="{22B3DEB3-EA32-4632-8D79-0926AFEC0F06}" destId="{3999FB6B-3090-4FF8-9BD5-530459409A92}" srcOrd="0" destOrd="0" parTransId="{C480BB37-0CBE-4543-9D61-5F444D14DAAA}" sibTransId="{08A40A30-1F48-4C7B-B3F3-F8389A05E13A}"/>
    <dgm:cxn modelId="{2516E6E8-26B1-451F-91B2-FF0876781CF4}" srcId="{16552E76-7028-4D52-B586-875962D87952}" destId="{C3FAA866-38E0-4315-BFA7-030FCF114F32}" srcOrd="1" destOrd="0" parTransId="{D091B41A-F5D0-4811-94F7-CEF5876D72E0}" sibTransId="{F6ADC4EC-5806-40DD-B1B9-6AA99D3AE7BF}"/>
    <dgm:cxn modelId="{65180CEF-473B-46D8-872F-CB779EA1AC92}" srcId="{AC91ABD1-055C-4F8F-ADB6-3C4EB91D18F5}" destId="{22B3DEB3-EA32-4632-8D79-0926AFEC0F06}" srcOrd="0" destOrd="0" parTransId="{349341ED-3DEE-4084-B06B-F57DD801CBEB}" sibTransId="{2E345A7A-7716-4B21-B16E-9EB37604CC66}"/>
    <dgm:cxn modelId="{A3D3E2F7-F056-4A19-BDA8-532BDF611982}" srcId="{22B3DEB3-EA32-4632-8D79-0926AFEC0F06}" destId="{517447EA-412B-4991-936E-33297EE3E48B}" srcOrd="2" destOrd="0" parTransId="{F6130BA8-AC4A-430E-A8B2-2AC4D6F57744}" sibTransId="{B93019DB-91B4-4E0D-9B9C-EB2AF1EBB1E8}"/>
    <dgm:cxn modelId="{F2848AA9-696D-484A-B9C4-B3E357507F4D}" type="presParOf" srcId="{94124377-B63B-424D-AE4D-C8CC9B4CE3C9}" destId="{8DC3CA85-4FD5-4CF9-9221-0B81FC8F99DE}" srcOrd="0" destOrd="0" presId="urn:microsoft.com/office/officeart/2005/8/layout/hList1"/>
    <dgm:cxn modelId="{A9A4A80C-248E-44EA-BDAE-0E8F26BDA59F}" type="presParOf" srcId="{8DC3CA85-4FD5-4CF9-9221-0B81FC8F99DE}" destId="{4872154C-EA5B-4D81-878E-F905A5C23E2F}" srcOrd="0" destOrd="0" presId="urn:microsoft.com/office/officeart/2005/8/layout/hList1"/>
    <dgm:cxn modelId="{4DD56E4E-AA43-408D-B798-5354D61AEF3B}" type="presParOf" srcId="{8DC3CA85-4FD5-4CF9-9221-0B81FC8F99DE}" destId="{640B5F80-DEF7-4D18-BEBA-D4065BE70367}" srcOrd="1" destOrd="0" presId="urn:microsoft.com/office/officeart/2005/8/layout/hList1"/>
    <dgm:cxn modelId="{05DEBE82-1AC3-4732-9E48-10241C7EDEE9}" type="presParOf" srcId="{94124377-B63B-424D-AE4D-C8CC9B4CE3C9}" destId="{B7E64E77-760C-4DA6-8E6B-FFE0B2DE8CF5}" srcOrd="1" destOrd="0" presId="urn:microsoft.com/office/officeart/2005/8/layout/hList1"/>
    <dgm:cxn modelId="{2B59ACC1-E511-4094-A2DC-1E4D2876821D}" type="presParOf" srcId="{94124377-B63B-424D-AE4D-C8CC9B4CE3C9}" destId="{7F23C7A7-7BD6-44DC-ABE5-9F6781B98690}" srcOrd="2" destOrd="0" presId="urn:microsoft.com/office/officeart/2005/8/layout/hList1"/>
    <dgm:cxn modelId="{F982F817-A3FF-478E-9A09-07060808978E}" type="presParOf" srcId="{7F23C7A7-7BD6-44DC-ABE5-9F6781B98690}" destId="{38A44A9E-E78B-49FD-9BD4-97C4FC159060}" srcOrd="0" destOrd="0" presId="urn:microsoft.com/office/officeart/2005/8/layout/hList1"/>
    <dgm:cxn modelId="{2F48EADD-9EE3-47EE-A1DF-77E1DAB37CB3}" type="presParOf" srcId="{7F23C7A7-7BD6-44DC-ABE5-9F6781B98690}" destId="{F1CF1BBD-31D1-4969-96C1-207E25C55671}" srcOrd="1" destOrd="0" presId="urn:microsoft.com/office/officeart/2005/8/layout/hList1"/>
    <dgm:cxn modelId="{79D60319-A807-4C99-807D-901762102E9E}" type="presParOf" srcId="{94124377-B63B-424D-AE4D-C8CC9B4CE3C9}" destId="{5BC2DA95-BB8B-4685-AA28-D389B6E26D88}" srcOrd="3" destOrd="0" presId="urn:microsoft.com/office/officeart/2005/8/layout/hList1"/>
    <dgm:cxn modelId="{ECBD3385-28B9-42DA-94E7-FDC728945C2E}" type="presParOf" srcId="{94124377-B63B-424D-AE4D-C8CC9B4CE3C9}" destId="{5FFD60B6-BC09-4B0D-B0AF-115253852851}" srcOrd="4" destOrd="0" presId="urn:microsoft.com/office/officeart/2005/8/layout/hList1"/>
    <dgm:cxn modelId="{D839733E-DB8A-4656-A810-5DF70CAE5D27}" type="presParOf" srcId="{5FFD60B6-BC09-4B0D-B0AF-115253852851}" destId="{2B8F0E08-6CE4-404D-AB9F-C96B6482D818}" srcOrd="0" destOrd="0" presId="urn:microsoft.com/office/officeart/2005/8/layout/hList1"/>
    <dgm:cxn modelId="{D66FE9F7-7B21-4024-B3AF-FD31707820C6}" type="presParOf" srcId="{5FFD60B6-BC09-4B0D-B0AF-115253852851}" destId="{BF5A0C15-693D-4F97-A249-FA65EFF8FA3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5B67F-1C1F-4C7F-87F7-63A9F5F04916}">
      <dsp:nvSpPr>
        <dsp:cNvPr id="0" name=""/>
        <dsp:cNvSpPr/>
      </dsp:nvSpPr>
      <dsp:spPr>
        <a:xfrm>
          <a:off x="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Healthy </a:t>
          </a:r>
        </a:p>
        <a:p>
          <a:pPr marL="0" lvl="0" indent="0" algn="ctr" defTabSz="1066800">
            <a:lnSpc>
              <a:spcPct val="90000"/>
            </a:lnSpc>
            <a:spcBef>
              <a:spcPct val="0"/>
            </a:spcBef>
            <a:spcAft>
              <a:spcPct val="35000"/>
            </a:spcAft>
            <a:buNone/>
          </a:pPr>
          <a:r>
            <a:rPr lang="en-US" sz="2400" b="1" kern="1200" dirty="0"/>
            <a:t>FBG &lt;100</a:t>
          </a:r>
        </a:p>
        <a:p>
          <a:pPr marL="0" lvl="0" indent="0" algn="ctr" defTabSz="1066800">
            <a:lnSpc>
              <a:spcPct val="90000"/>
            </a:lnSpc>
            <a:spcBef>
              <a:spcPct val="0"/>
            </a:spcBef>
            <a:spcAft>
              <a:spcPct val="35000"/>
            </a:spcAft>
            <a:buNone/>
          </a:pPr>
          <a:r>
            <a:rPr lang="en-US" sz="2400" b="1" kern="1200" dirty="0"/>
            <a:t>Random &lt;140</a:t>
          </a:r>
        </a:p>
        <a:p>
          <a:pPr marL="0" lvl="0" indent="0" algn="ctr" defTabSz="1066800">
            <a:lnSpc>
              <a:spcPct val="90000"/>
            </a:lnSpc>
            <a:spcBef>
              <a:spcPct val="0"/>
            </a:spcBef>
            <a:spcAft>
              <a:spcPct val="35000"/>
            </a:spcAft>
            <a:buNone/>
          </a:pPr>
          <a:r>
            <a:rPr lang="en-US" sz="2400" b="1" kern="1200" dirty="0"/>
            <a:t>A1c &lt;5.7%</a:t>
          </a:r>
        </a:p>
      </dsp:txBody>
      <dsp:txXfrm>
        <a:off x="6" y="1923626"/>
        <a:ext cx="2500213" cy="1923626"/>
      </dsp:txXfrm>
    </dsp:sp>
    <dsp:sp modelId="{1B13010B-D7B8-48A4-9EA8-0FF90A870D10}">
      <dsp:nvSpPr>
        <dsp:cNvPr id="0" name=""/>
        <dsp:cNvSpPr/>
      </dsp:nvSpPr>
      <dsp:spPr>
        <a:xfrm>
          <a:off x="228606" y="241558"/>
          <a:ext cx="1961562" cy="1772098"/>
        </a:xfrm>
        <a:prstGeom prst="ellipse">
          <a:avLst/>
        </a:prstGeom>
        <a:blipFill rotWithShape="0">
          <a:blip xmlns:r="http://schemas.openxmlformats.org/officeDocument/2006/relationships" r:embed="rId1">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98858D-9DCD-4D61-A6D2-9C95CB504251}">
      <dsp:nvSpPr>
        <dsp:cNvPr id="0" name=""/>
        <dsp:cNvSpPr/>
      </dsp:nvSpPr>
      <dsp:spPr>
        <a:xfrm>
          <a:off x="2573876"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t>Prediabetes</a:t>
          </a:r>
        </a:p>
        <a:p>
          <a:pPr marL="0" lvl="0" indent="0" algn="ctr" defTabSz="1066800">
            <a:lnSpc>
              <a:spcPct val="90000"/>
            </a:lnSpc>
            <a:spcBef>
              <a:spcPct val="0"/>
            </a:spcBef>
            <a:spcAft>
              <a:spcPct val="35000"/>
            </a:spcAft>
            <a:buNone/>
          </a:pPr>
          <a:r>
            <a:rPr lang="en-US" sz="2000" b="1" kern="1200" dirty="0"/>
            <a:t>FBG 100-125</a:t>
          </a:r>
        </a:p>
        <a:p>
          <a:pPr marL="0" lvl="0" indent="0" algn="ctr" defTabSz="1066800">
            <a:lnSpc>
              <a:spcPct val="90000"/>
            </a:lnSpc>
            <a:spcBef>
              <a:spcPct val="0"/>
            </a:spcBef>
            <a:spcAft>
              <a:spcPct val="35000"/>
            </a:spcAft>
            <a:buNone/>
          </a:pPr>
          <a:r>
            <a:rPr lang="en-US" sz="2000" b="1" kern="1200" dirty="0"/>
            <a:t>Random 140 - 199</a:t>
          </a:r>
        </a:p>
        <a:p>
          <a:pPr marL="0" lvl="0" indent="0" algn="ctr" defTabSz="1066800">
            <a:lnSpc>
              <a:spcPct val="90000"/>
            </a:lnSpc>
            <a:spcBef>
              <a:spcPct val="0"/>
            </a:spcBef>
            <a:spcAft>
              <a:spcPct val="35000"/>
            </a:spcAft>
            <a:buNone/>
          </a:pPr>
          <a:r>
            <a:rPr lang="en-US" sz="2000" b="1" kern="1200" dirty="0"/>
            <a:t>A1c ~ 5.7- 6.4% </a:t>
          </a:r>
        </a:p>
        <a:p>
          <a:pPr marL="0" lvl="0" indent="0" algn="ctr" defTabSz="1066800">
            <a:lnSpc>
              <a:spcPct val="90000"/>
            </a:lnSpc>
            <a:spcBef>
              <a:spcPct val="0"/>
            </a:spcBef>
            <a:spcAft>
              <a:spcPct val="35000"/>
            </a:spcAft>
            <a:buNone/>
          </a:pPr>
          <a:r>
            <a:rPr lang="en-US" sz="2000" b="1" kern="1200" dirty="0"/>
            <a:t>~ 50% working pancreas</a:t>
          </a:r>
        </a:p>
      </dsp:txBody>
      <dsp:txXfrm>
        <a:off x="2573876" y="1923626"/>
        <a:ext cx="2500213" cy="1923626"/>
      </dsp:txXfrm>
    </dsp:sp>
    <dsp:sp modelId="{3606B1B6-912D-4BB2-940E-606747701328}">
      <dsp:nvSpPr>
        <dsp:cNvPr id="0" name=""/>
        <dsp:cNvSpPr/>
      </dsp:nvSpPr>
      <dsp:spPr>
        <a:xfrm>
          <a:off x="3386671" y="474140"/>
          <a:ext cx="972445" cy="1059547"/>
        </a:xfrm>
        <a:prstGeom prst="ellipse">
          <a:avLst/>
        </a:prstGeom>
        <a:blipFill rotWithShape="0">
          <a:blip xmlns:r="http://schemas.openxmlformats.org/officeDocument/2006/relationships" r:embed="rId2">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4406800-1B15-4073-9BE5-7AED3F8CD968}">
      <dsp:nvSpPr>
        <dsp:cNvPr id="0" name=""/>
        <dsp:cNvSpPr/>
      </dsp:nvSpPr>
      <dsp:spPr>
        <a:xfrm>
          <a:off x="5153653" y="0"/>
          <a:ext cx="2500213" cy="4809067"/>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b="1" u="sng" kern="1200" dirty="0">
              <a:latin typeface="+mn-lt"/>
            </a:rPr>
            <a:t>D</a:t>
          </a:r>
          <a:r>
            <a:rPr kumimoji="0" lang="en-US" sz="2400" b="1" i="0" u="sng" strike="noStrike" kern="1200" cap="none" spc="0" normalizeH="0" baseline="0" noProof="0" dirty="0" err="1">
              <a:ln/>
              <a:effectLst/>
              <a:uLnTx/>
              <a:uFillTx/>
              <a:latin typeface="+mn-lt"/>
              <a:ea typeface="+mn-ea"/>
              <a:cs typeface="+mn-cs"/>
            </a:rPr>
            <a:t>iabetes</a:t>
          </a:r>
          <a:endParaRPr kumimoji="0" lang="en-US" sz="2400" b="1" i="0" u="sng" strike="noStrike" kern="1200" cap="none" spc="0" normalizeH="0" baseline="0" noProof="0" dirty="0">
            <a:ln/>
            <a:effectLst/>
            <a:uLnTx/>
            <a:uFillTx/>
            <a:latin typeface="+mn-lt"/>
            <a:ea typeface="+mn-ea"/>
            <a:cs typeface="+mn-cs"/>
          </a:endParaRP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FBG 126 +</a:t>
          </a:r>
        </a:p>
        <a:p>
          <a:pPr marL="0" lvl="0" indent="0" algn="ctr" defTabSz="1066800" rtl="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Random 200</a:t>
          </a:r>
          <a:r>
            <a:rPr kumimoji="0" lang="en-US" sz="2400" b="1" i="0" u="none" strike="noStrike" kern="1200" cap="none" spc="0" normalizeH="0" noProof="0" dirty="0">
              <a:ln/>
              <a:effectLst/>
              <a:uLnTx/>
              <a:uFillTx/>
              <a:latin typeface="+mn-lt"/>
            </a:rPr>
            <a:t> +</a:t>
          </a:r>
          <a:endParaRPr kumimoji="0" lang="en-US" sz="2400" b="1" i="0" u="none" strike="noStrike" kern="1200" cap="none" spc="0" normalizeH="0" baseline="0" noProof="0" dirty="0">
            <a:ln/>
            <a:effectLst/>
            <a:uLnTx/>
            <a:uFillTx/>
            <a:latin typeface="+mn-lt"/>
          </a:endParaRPr>
        </a:p>
        <a:p>
          <a:pPr marL="0" lvl="0" indent="0" algn="ctr" defTabSz="1066800">
            <a:lnSpc>
              <a:spcPct val="90000"/>
            </a:lnSpc>
            <a:spcBef>
              <a:spcPct val="0"/>
            </a:spcBef>
            <a:spcAft>
              <a:spcPct val="35000"/>
            </a:spcAft>
            <a:buNone/>
          </a:pPr>
          <a:r>
            <a:rPr kumimoji="0" lang="en-US" sz="2400" b="1" i="0" u="none" strike="noStrike" kern="1200" cap="none" spc="0" normalizeH="0" baseline="0" noProof="0" dirty="0">
              <a:ln/>
              <a:effectLst/>
              <a:uLnTx/>
              <a:uFillTx/>
              <a:latin typeface="+mn-lt"/>
            </a:rPr>
            <a:t>A1c</a:t>
          </a:r>
          <a:r>
            <a:rPr kumimoji="0" lang="en-US" sz="2400" b="1" i="0" u="none" strike="noStrike" kern="1200" cap="none" spc="0" normalizeH="0" noProof="0" dirty="0">
              <a:ln/>
              <a:effectLst/>
              <a:uLnTx/>
              <a:uFillTx/>
              <a:latin typeface="+mn-lt"/>
            </a:rPr>
            <a:t> </a:t>
          </a:r>
          <a:r>
            <a:rPr kumimoji="0" lang="en-US" sz="2400" b="1" i="0" u="none" strike="noStrike" kern="1200" cap="none" spc="0" normalizeH="0" baseline="0" noProof="0" dirty="0">
              <a:ln/>
              <a:effectLst/>
              <a:uLnTx/>
              <a:uFillTx/>
              <a:latin typeface="+mn-lt"/>
            </a:rPr>
            <a:t>6.5% or +   </a:t>
          </a:r>
        </a:p>
        <a:p>
          <a:pPr marL="0" lvl="0" indent="0" algn="ctr" defTabSz="1066800" rtl="0">
            <a:lnSpc>
              <a:spcPct val="90000"/>
            </a:lnSpc>
            <a:spcBef>
              <a:spcPct val="0"/>
            </a:spcBef>
            <a:spcAft>
              <a:spcPct val="35000"/>
            </a:spcAft>
            <a:buNone/>
          </a:pPr>
          <a:r>
            <a:rPr lang="en-US" sz="2400" b="1" kern="1200" dirty="0"/>
            <a:t>~ 20% working pancreas</a:t>
          </a:r>
        </a:p>
      </dsp:txBody>
      <dsp:txXfrm>
        <a:off x="5153653" y="1923626"/>
        <a:ext cx="2500213" cy="1923626"/>
      </dsp:txXfrm>
    </dsp:sp>
    <dsp:sp modelId="{693F3127-73CA-4418-9BEB-76AC94A2C0E0}">
      <dsp:nvSpPr>
        <dsp:cNvPr id="0" name=""/>
        <dsp:cNvSpPr/>
      </dsp:nvSpPr>
      <dsp:spPr>
        <a:xfrm>
          <a:off x="6098708" y="745068"/>
          <a:ext cx="606889" cy="688370"/>
        </a:xfrm>
        <a:prstGeom prst="ellipse">
          <a:avLst/>
        </a:prstGeom>
        <a:blipFill rotWithShape="0">
          <a:blip xmlns:r="http://schemas.openxmlformats.org/officeDocument/2006/relationships" r:embed="rId3">
            <a:duotone>
              <a:schemeClr val="dk1">
                <a:hueOff val="0"/>
                <a:satOff val="0"/>
                <a:lumOff val="0"/>
                <a:alphaOff val="0"/>
                <a:shade val="20000"/>
                <a:satMod val="200000"/>
              </a:schemeClr>
              <a:schemeClr val="dk1">
                <a:hueOff val="0"/>
                <a:satOff val="0"/>
                <a:lumOff val="0"/>
                <a:alphaOff val="0"/>
                <a:tint val="12000"/>
                <a:satMod val="190000"/>
              </a:schemeClr>
            </a:duotone>
          </a:blip>
          <a:stretch>
            <a:fillRect/>
          </a:stretch>
        </a:blipFill>
        <a:ln w="1905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737B785-468C-4A0C-9BAF-B33CE9B38ADA}">
      <dsp:nvSpPr>
        <dsp:cNvPr id="0" name=""/>
        <dsp:cNvSpPr/>
      </dsp:nvSpPr>
      <dsp:spPr>
        <a:xfrm>
          <a:off x="313407" y="4002071"/>
          <a:ext cx="7041557" cy="721360"/>
        </a:xfrm>
        <a:prstGeom prst="leftRightArrow">
          <a:avLst/>
        </a:prstGeom>
        <a:solidFill>
          <a:schemeClr val="dk1">
            <a:tint val="6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F70EB6-BDEC-489D-89F6-26A186592C34}">
      <dsp:nvSpPr>
        <dsp:cNvPr id="0" name=""/>
        <dsp:cNvSpPr/>
      </dsp:nvSpPr>
      <dsp:spPr>
        <a:xfrm>
          <a:off x="0" y="371548"/>
          <a:ext cx="2605022" cy="1563013"/>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A1C lowering</a:t>
          </a:r>
        </a:p>
      </dsp:txBody>
      <dsp:txXfrm>
        <a:off x="0" y="371548"/>
        <a:ext cx="2605022" cy="1563013"/>
      </dsp:txXfrm>
    </dsp:sp>
    <dsp:sp modelId="{56D64140-1D42-4A8A-8C26-6A08A38C8607}">
      <dsp:nvSpPr>
        <dsp:cNvPr id="0" name=""/>
        <dsp:cNvSpPr/>
      </dsp:nvSpPr>
      <dsp:spPr>
        <a:xfrm>
          <a:off x="2865524" y="371548"/>
          <a:ext cx="2605022" cy="1563013"/>
        </a:xfrm>
        <a:prstGeom prst="rect">
          <a:avLst/>
        </a:prstGeom>
        <a:solidFill>
          <a:schemeClr val="accent2">
            <a:hueOff val="-1708698"/>
            <a:satOff val="4992"/>
            <a:lumOff val="-94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Weight loss</a:t>
          </a:r>
          <a:endParaRPr lang="en-US" sz="3100" kern="1200" dirty="0"/>
        </a:p>
      </dsp:txBody>
      <dsp:txXfrm>
        <a:off x="2865524" y="371548"/>
        <a:ext cx="2605022" cy="1563013"/>
      </dsp:txXfrm>
    </dsp:sp>
    <dsp:sp modelId="{6F91AC0C-9A58-409F-929E-77F0C5840F2E}">
      <dsp:nvSpPr>
        <dsp:cNvPr id="0" name=""/>
        <dsp:cNvSpPr/>
      </dsp:nvSpPr>
      <dsp:spPr>
        <a:xfrm>
          <a:off x="5731048" y="371548"/>
          <a:ext cx="2605022" cy="1563013"/>
        </a:xfrm>
        <a:prstGeom prst="rect">
          <a:avLst/>
        </a:prstGeom>
        <a:solidFill>
          <a:schemeClr val="accent2">
            <a:hueOff val="-3417396"/>
            <a:satOff val="9985"/>
            <a:lumOff val="-188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Cardiovascular</a:t>
          </a:r>
        </a:p>
      </dsp:txBody>
      <dsp:txXfrm>
        <a:off x="5731048" y="371548"/>
        <a:ext cx="2605022" cy="1563013"/>
      </dsp:txXfrm>
    </dsp:sp>
    <dsp:sp modelId="{8FDD55A0-6520-4B00-9B88-8CE60EDF9BF2}">
      <dsp:nvSpPr>
        <dsp:cNvPr id="0" name=""/>
        <dsp:cNvSpPr/>
      </dsp:nvSpPr>
      <dsp:spPr>
        <a:xfrm>
          <a:off x="0" y="2195063"/>
          <a:ext cx="2605022" cy="1563013"/>
        </a:xfrm>
        <a:prstGeom prst="rect">
          <a:avLst/>
        </a:prstGeom>
        <a:solidFill>
          <a:schemeClr val="accent2">
            <a:hueOff val="-5126094"/>
            <a:satOff val="14977"/>
            <a:lumOff val="-282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Renal</a:t>
          </a:r>
        </a:p>
      </dsp:txBody>
      <dsp:txXfrm>
        <a:off x="0" y="2195063"/>
        <a:ext cx="2605022" cy="1563013"/>
      </dsp:txXfrm>
    </dsp:sp>
    <dsp:sp modelId="{0A980518-64F4-43CC-B5F6-9FB4FAFBDDAD}">
      <dsp:nvSpPr>
        <dsp:cNvPr id="0" name=""/>
        <dsp:cNvSpPr/>
      </dsp:nvSpPr>
      <dsp:spPr>
        <a:xfrm>
          <a:off x="2865524" y="2195063"/>
          <a:ext cx="2605022" cy="1563013"/>
        </a:xfrm>
        <a:prstGeom prst="rect">
          <a:avLst/>
        </a:prstGeom>
        <a:solidFill>
          <a:schemeClr val="accent2">
            <a:hueOff val="-6834792"/>
            <a:satOff val="19970"/>
            <a:lumOff val="-376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Heart failure</a:t>
          </a:r>
        </a:p>
      </dsp:txBody>
      <dsp:txXfrm>
        <a:off x="2865524" y="2195063"/>
        <a:ext cx="2605022" cy="1563013"/>
      </dsp:txXfrm>
    </dsp:sp>
    <dsp:sp modelId="{9C517C85-2AF3-49AE-9D9C-FA1D1F32A48A}">
      <dsp:nvSpPr>
        <dsp:cNvPr id="0" name=""/>
        <dsp:cNvSpPr/>
      </dsp:nvSpPr>
      <dsp:spPr>
        <a:xfrm>
          <a:off x="5731048" y="2195063"/>
          <a:ext cx="2605022" cy="1563013"/>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Blood pressure lowering </a:t>
          </a:r>
        </a:p>
      </dsp:txBody>
      <dsp:txXfrm>
        <a:off x="5731048" y="2195063"/>
        <a:ext cx="2605022" cy="15630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CC86CC-37D2-413A-978A-43FF7B81E24F}">
      <dsp:nvSpPr>
        <dsp:cNvPr id="0" name=""/>
        <dsp:cNvSpPr/>
      </dsp:nvSpPr>
      <dsp:spPr>
        <a:xfrm>
          <a:off x="0" y="819057"/>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Genitourinary infections</a:t>
          </a:r>
        </a:p>
      </dsp:txBody>
      <dsp:txXfrm>
        <a:off x="0" y="819057"/>
        <a:ext cx="2494817" cy="1496890"/>
      </dsp:txXfrm>
    </dsp:sp>
    <dsp:sp modelId="{BE8198F7-13E9-4D8B-9AA4-217BDBF1EF9C}">
      <dsp:nvSpPr>
        <dsp:cNvPr id="0" name=""/>
        <dsp:cNvSpPr/>
      </dsp:nvSpPr>
      <dsp:spPr>
        <a:xfrm>
          <a:off x="2744299" y="819057"/>
          <a:ext cx="2494817" cy="1496890"/>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Volume depletion</a:t>
          </a:r>
        </a:p>
      </dsp:txBody>
      <dsp:txXfrm>
        <a:off x="2744299" y="819057"/>
        <a:ext cx="2494817" cy="1496890"/>
      </dsp:txXfrm>
    </dsp:sp>
    <dsp:sp modelId="{7DF6BD01-C8D1-4B2C-A29B-A4DE1E4D6406}">
      <dsp:nvSpPr>
        <dsp:cNvPr id="0" name=""/>
        <dsp:cNvSpPr/>
      </dsp:nvSpPr>
      <dsp:spPr>
        <a:xfrm>
          <a:off x="5488598" y="819057"/>
          <a:ext cx="2494817" cy="1496890"/>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Increased urination</a:t>
          </a:r>
        </a:p>
      </dsp:txBody>
      <dsp:txXfrm>
        <a:off x="5488598" y="819057"/>
        <a:ext cx="2494817" cy="1496890"/>
      </dsp:txXfrm>
    </dsp:sp>
    <dsp:sp modelId="{739A9A59-9483-4CA9-92F9-13FA27BF7B40}">
      <dsp:nvSpPr>
        <dsp:cNvPr id="0" name=""/>
        <dsp:cNvSpPr/>
      </dsp:nvSpPr>
      <dsp:spPr>
        <a:xfrm>
          <a:off x="0" y="2565429"/>
          <a:ext cx="2494817" cy="1496890"/>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Hypotension </a:t>
          </a:r>
        </a:p>
      </dsp:txBody>
      <dsp:txXfrm>
        <a:off x="0" y="2565429"/>
        <a:ext cx="2494817" cy="1496890"/>
      </dsp:txXfrm>
    </dsp:sp>
    <dsp:sp modelId="{66483604-3F2E-4533-95D3-93C6316DAA0B}">
      <dsp:nvSpPr>
        <dsp:cNvPr id="0" name=""/>
        <dsp:cNvSpPr/>
      </dsp:nvSpPr>
      <dsp:spPr>
        <a:xfrm>
          <a:off x="2744299" y="2565429"/>
          <a:ext cx="2494817" cy="1496890"/>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UTI</a:t>
          </a:r>
        </a:p>
      </dsp:txBody>
      <dsp:txXfrm>
        <a:off x="2744299" y="2565429"/>
        <a:ext cx="2494817" cy="1496890"/>
      </dsp:txXfrm>
    </dsp:sp>
    <dsp:sp modelId="{44163750-5E48-44CF-B8E5-28AC45778A50}">
      <dsp:nvSpPr>
        <dsp:cNvPr id="0" name=""/>
        <dsp:cNvSpPr/>
      </dsp:nvSpPr>
      <dsp:spPr>
        <a:xfrm>
          <a:off x="5488598" y="2565429"/>
          <a:ext cx="2494817" cy="1496890"/>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dirty="0"/>
            <a:t>Diabetes ketoacidosis (DKA)</a:t>
          </a:r>
        </a:p>
      </dsp:txBody>
      <dsp:txXfrm>
        <a:off x="5488598" y="2565429"/>
        <a:ext cx="2494817" cy="149689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4E4A98-754C-42D7-8AC1-9201DA9E6EDB}">
      <dsp:nvSpPr>
        <dsp:cNvPr id="0" name=""/>
        <dsp:cNvSpPr/>
      </dsp:nvSpPr>
      <dsp:spPr>
        <a:xfrm>
          <a:off x="0" y="122579"/>
          <a:ext cx="4041648" cy="772200"/>
        </a:xfrm>
        <a:prstGeom prst="roundRect">
          <a:avLst/>
        </a:prstGeom>
        <a:solidFill>
          <a:srgbClr val="A725A7"/>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Meter</a:t>
          </a:r>
        </a:p>
      </dsp:txBody>
      <dsp:txXfrm>
        <a:off x="37696" y="160275"/>
        <a:ext cx="3966256" cy="696808"/>
      </dsp:txXfrm>
    </dsp:sp>
    <dsp:sp modelId="{FC7514E2-8989-4B46-AA52-E0A60CC36169}">
      <dsp:nvSpPr>
        <dsp:cNvPr id="0" name=""/>
        <dsp:cNvSpPr/>
      </dsp:nvSpPr>
      <dsp:spPr>
        <a:xfrm>
          <a:off x="0" y="894779"/>
          <a:ext cx="4041648" cy="5464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322" tIns="41910" rIns="234696" bIns="41910" numCol="1" spcCol="1270" anchor="t" anchorCtr="0">
          <a:noAutofit/>
        </a:bodyPr>
        <a:lstStyle/>
        <a:p>
          <a:pPr marL="228600" lvl="1" indent="-228600" algn="l" defTabSz="1155700">
            <a:lnSpc>
              <a:spcPct val="90000"/>
            </a:lnSpc>
            <a:spcBef>
              <a:spcPct val="0"/>
            </a:spcBef>
            <a:spcAft>
              <a:spcPct val="20000"/>
            </a:spcAft>
            <a:buChar char="•"/>
          </a:pPr>
          <a:r>
            <a:rPr lang="en-US" sz="2600" kern="1200"/>
            <a:t>Strips that aren’t expired?</a:t>
          </a:r>
        </a:p>
      </dsp:txBody>
      <dsp:txXfrm>
        <a:off x="0" y="894779"/>
        <a:ext cx="4041648" cy="546480"/>
      </dsp:txXfrm>
    </dsp:sp>
    <dsp:sp modelId="{445FAFFC-22D0-4EE0-9CE6-CEE1E6F0A530}">
      <dsp:nvSpPr>
        <dsp:cNvPr id="0" name=""/>
        <dsp:cNvSpPr/>
      </dsp:nvSpPr>
      <dsp:spPr>
        <a:xfrm>
          <a:off x="0" y="1441259"/>
          <a:ext cx="4041648" cy="772200"/>
        </a:xfrm>
        <a:prstGeom prst="roundRect">
          <a:avLst/>
        </a:prstGeom>
        <a:solidFill>
          <a:schemeClr val="accent3">
            <a:lumMod val="75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List of Meds</a:t>
          </a:r>
        </a:p>
      </dsp:txBody>
      <dsp:txXfrm>
        <a:off x="37696" y="1478955"/>
        <a:ext cx="3966256" cy="696808"/>
      </dsp:txXfrm>
    </dsp:sp>
    <dsp:sp modelId="{A83D165A-EB93-44BA-B864-5DFFB5530403}">
      <dsp:nvSpPr>
        <dsp:cNvPr id="0" name=""/>
        <dsp:cNvSpPr/>
      </dsp:nvSpPr>
      <dsp:spPr>
        <a:xfrm>
          <a:off x="0" y="2308500"/>
          <a:ext cx="4041648" cy="772200"/>
        </a:xfrm>
        <a:prstGeom prst="roundRect">
          <a:avLst/>
        </a:prstGeom>
        <a:solidFill>
          <a:schemeClr val="bg2">
            <a:lumMod val="50000"/>
          </a:schemeClr>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Plan for Lows</a:t>
          </a:r>
        </a:p>
      </dsp:txBody>
      <dsp:txXfrm>
        <a:off x="37696" y="2346196"/>
        <a:ext cx="3966256" cy="696808"/>
      </dsp:txXfrm>
    </dsp:sp>
    <dsp:sp modelId="{369323F5-A809-44DE-8643-DDA7CD4E6C0C}">
      <dsp:nvSpPr>
        <dsp:cNvPr id="0" name=""/>
        <dsp:cNvSpPr/>
      </dsp:nvSpPr>
      <dsp:spPr>
        <a:xfrm>
          <a:off x="0" y="3175740"/>
          <a:ext cx="4041648" cy="772200"/>
        </a:xfrm>
        <a:prstGeom prst="roundRect">
          <a:avLst/>
        </a:prstGeom>
        <a:solidFill>
          <a:schemeClr val="accent1"/>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dirty="0"/>
            <a:t>Emergency Plan</a:t>
          </a:r>
        </a:p>
      </dsp:txBody>
      <dsp:txXfrm>
        <a:off x="37696" y="3213436"/>
        <a:ext cx="3966256" cy="696808"/>
      </dsp:txXfrm>
    </dsp:sp>
    <dsp:sp modelId="{CFEC2DCD-92A3-4A46-9C0D-4BA287297EB2}">
      <dsp:nvSpPr>
        <dsp:cNvPr id="0" name=""/>
        <dsp:cNvSpPr/>
      </dsp:nvSpPr>
      <dsp:spPr>
        <a:xfrm>
          <a:off x="0" y="4042980"/>
          <a:ext cx="4041648" cy="772200"/>
        </a:xfrm>
        <a:prstGeom prst="roundRect">
          <a:avLst/>
        </a:prstGeom>
        <a:solidFill>
          <a:srgbClr val="C00000"/>
        </a:solidFill>
        <a:ln>
          <a:noFill/>
        </a:ln>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accent2">
              <a:hueOff val="0"/>
              <a:satOff val="0"/>
              <a:lumOff val="0"/>
              <a:alphaOff val="0"/>
              <a:tint val="100000"/>
              <a:shade val="100000"/>
              <a:hueMod val="100000"/>
              <a:satMod val="10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l" defTabSz="1466850">
            <a:lnSpc>
              <a:spcPct val="90000"/>
            </a:lnSpc>
            <a:spcBef>
              <a:spcPct val="0"/>
            </a:spcBef>
            <a:spcAft>
              <a:spcPct val="35000"/>
            </a:spcAft>
            <a:buNone/>
          </a:pPr>
          <a:r>
            <a:rPr lang="en-US" sz="3300" kern="1200"/>
            <a:t>Power back-up</a:t>
          </a:r>
        </a:p>
      </dsp:txBody>
      <dsp:txXfrm>
        <a:off x="37696" y="4080676"/>
        <a:ext cx="3966256" cy="69680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253415"/>
        <a:ext cx="2507456" cy="960208"/>
      </dsp:txXfrm>
    </dsp:sp>
    <dsp:sp modelId="{640B5F80-DEF7-4D18-BEBA-D4065BE70367}">
      <dsp:nvSpPr>
        <dsp:cNvPr id="0" name=""/>
        <dsp:cNvSpPr/>
      </dsp:nvSpPr>
      <dsp:spPr>
        <a:xfrm>
          <a:off x="2571" y="1213624"/>
          <a:ext cx="2507456" cy="347072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Pre-meal BG 80-130</a:t>
          </a:r>
        </a:p>
        <a:p>
          <a:pPr marL="228600" lvl="1" indent="-228600" algn="l" defTabSz="889000">
            <a:lnSpc>
              <a:spcPct val="90000"/>
            </a:lnSpc>
            <a:spcBef>
              <a:spcPct val="0"/>
            </a:spcBef>
            <a:spcAft>
              <a:spcPct val="15000"/>
            </a:spcAft>
            <a:buChar char="•"/>
          </a:pPr>
          <a:r>
            <a:rPr lang="en-US" sz="2000" kern="1200"/>
            <a:t>Post meal BG &lt;180</a:t>
          </a:r>
        </a:p>
        <a:p>
          <a:pPr marL="228600" lvl="1" indent="-228600" algn="l" defTabSz="889000">
            <a:lnSpc>
              <a:spcPct val="90000"/>
            </a:lnSpc>
            <a:spcBef>
              <a:spcPct val="0"/>
            </a:spcBef>
            <a:spcAft>
              <a:spcPct val="15000"/>
            </a:spcAft>
            <a:buChar char="•"/>
          </a:pPr>
          <a:r>
            <a:rPr lang="en-US" sz="2000" kern="1200" dirty="0"/>
            <a:t>Time in Range (70-180) 70% of time</a:t>
          </a:r>
        </a:p>
      </dsp:txBody>
      <dsp:txXfrm>
        <a:off x="2571" y="1213624"/>
        <a:ext cx="2507456" cy="3470720"/>
      </dsp:txXfrm>
    </dsp:sp>
    <dsp:sp modelId="{38A44A9E-E78B-49FD-9BD4-97C4FC159060}">
      <dsp:nvSpPr>
        <dsp:cNvPr id="0" name=""/>
        <dsp:cNvSpPr/>
      </dsp:nvSpPr>
      <dsp:spPr>
        <a:xfrm>
          <a:off x="28610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253415"/>
        <a:ext cx="2507456" cy="960208"/>
      </dsp:txXfrm>
    </dsp:sp>
    <dsp:sp modelId="{F1CF1BBD-31D1-4969-96C1-207E25C55671}">
      <dsp:nvSpPr>
        <dsp:cNvPr id="0" name=""/>
        <dsp:cNvSpPr/>
      </dsp:nvSpPr>
      <dsp:spPr>
        <a:xfrm>
          <a:off x="2861071" y="1213624"/>
          <a:ext cx="2507456" cy="3470720"/>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297788"/>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297788"/>
        <a:ext cx="2507456" cy="960208"/>
      </dsp:txXfrm>
    </dsp:sp>
    <dsp:sp modelId="{BF5A0C15-693D-4F97-A249-FA65EFF8FA38}">
      <dsp:nvSpPr>
        <dsp:cNvPr id="0" name=""/>
        <dsp:cNvSpPr/>
      </dsp:nvSpPr>
      <dsp:spPr>
        <a:xfrm>
          <a:off x="5719571" y="1346743"/>
          <a:ext cx="2507456" cy="329322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346743"/>
        <a:ext cx="2507456" cy="32932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2154C-EA5B-4D81-878E-F905A5C23E2F}">
      <dsp:nvSpPr>
        <dsp:cNvPr id="0" name=""/>
        <dsp:cNvSpPr/>
      </dsp:nvSpPr>
      <dsp:spPr>
        <a:xfrm>
          <a:off x="25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0070C0"/>
              </a:solidFill>
            </a:rPr>
            <a:t>A1c less than 7% (individualize)</a:t>
          </a:r>
        </a:p>
      </dsp:txBody>
      <dsp:txXfrm>
        <a:off x="2571" y="253415"/>
        <a:ext cx="2507456" cy="960208"/>
      </dsp:txXfrm>
    </dsp:sp>
    <dsp:sp modelId="{640B5F80-DEF7-4D18-BEBA-D4065BE70367}">
      <dsp:nvSpPr>
        <dsp:cNvPr id="0" name=""/>
        <dsp:cNvSpPr/>
      </dsp:nvSpPr>
      <dsp:spPr>
        <a:xfrm>
          <a:off x="2571" y="1213624"/>
          <a:ext cx="2507456" cy="3470720"/>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90000"/>
            </a:lnSpc>
            <a:spcBef>
              <a:spcPct val="0"/>
            </a:spcBef>
            <a:spcAft>
              <a:spcPct val="15000"/>
            </a:spcAft>
            <a:buChar char="•"/>
          </a:pPr>
          <a:r>
            <a:rPr lang="en-US" sz="2000" kern="1200"/>
            <a:t>Pre-meal BG 80-130</a:t>
          </a:r>
        </a:p>
        <a:p>
          <a:pPr marL="228600" lvl="1" indent="-228600" algn="l" defTabSz="889000">
            <a:lnSpc>
              <a:spcPct val="90000"/>
            </a:lnSpc>
            <a:spcBef>
              <a:spcPct val="0"/>
            </a:spcBef>
            <a:spcAft>
              <a:spcPct val="15000"/>
            </a:spcAft>
            <a:buChar char="•"/>
          </a:pPr>
          <a:r>
            <a:rPr lang="en-US" sz="2000" kern="1200"/>
            <a:t>Post meal BG &lt;180</a:t>
          </a:r>
        </a:p>
        <a:p>
          <a:pPr marL="228600" lvl="1" indent="-228600" algn="l" defTabSz="889000">
            <a:lnSpc>
              <a:spcPct val="90000"/>
            </a:lnSpc>
            <a:spcBef>
              <a:spcPct val="0"/>
            </a:spcBef>
            <a:spcAft>
              <a:spcPct val="15000"/>
            </a:spcAft>
            <a:buChar char="•"/>
          </a:pPr>
          <a:r>
            <a:rPr lang="en-US" sz="2000" kern="1200" dirty="0"/>
            <a:t>Time in Range (70-180) 70% of time</a:t>
          </a:r>
        </a:p>
      </dsp:txBody>
      <dsp:txXfrm>
        <a:off x="2571" y="1213624"/>
        <a:ext cx="2507456" cy="3470720"/>
      </dsp:txXfrm>
    </dsp:sp>
    <dsp:sp modelId="{38A44A9E-E78B-49FD-9BD4-97C4FC159060}">
      <dsp:nvSpPr>
        <dsp:cNvPr id="0" name=""/>
        <dsp:cNvSpPr/>
      </dsp:nvSpPr>
      <dsp:spPr>
        <a:xfrm>
          <a:off x="2861071" y="253415"/>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rgbClr val="0070C0"/>
              </a:solidFill>
            </a:rPr>
            <a:t>Blood Pressure </a:t>
          </a:r>
        </a:p>
        <a:p>
          <a:pPr marL="0" lvl="0" indent="0" algn="ctr" defTabSz="1066800">
            <a:lnSpc>
              <a:spcPct val="90000"/>
            </a:lnSpc>
            <a:spcBef>
              <a:spcPct val="0"/>
            </a:spcBef>
            <a:spcAft>
              <a:spcPct val="35000"/>
            </a:spcAft>
            <a:buNone/>
          </a:pPr>
          <a:r>
            <a:rPr lang="en-US" sz="2400" kern="1200" dirty="0">
              <a:solidFill>
                <a:srgbClr val="0070C0"/>
              </a:solidFill>
            </a:rPr>
            <a:t>&lt;130/80</a:t>
          </a:r>
        </a:p>
      </dsp:txBody>
      <dsp:txXfrm>
        <a:off x="2861071" y="253415"/>
        <a:ext cx="2507456" cy="960208"/>
      </dsp:txXfrm>
    </dsp:sp>
    <dsp:sp modelId="{F1CF1BBD-31D1-4969-96C1-207E25C55671}">
      <dsp:nvSpPr>
        <dsp:cNvPr id="0" name=""/>
        <dsp:cNvSpPr/>
      </dsp:nvSpPr>
      <dsp:spPr>
        <a:xfrm>
          <a:off x="2861071" y="1213624"/>
          <a:ext cx="2507456" cy="3470720"/>
        </a:xfrm>
        <a:prstGeom prst="rect">
          <a:avLst/>
        </a:prstGeom>
        <a:blipFill rotWithShape="0">
          <a:blip xmlns:r="http://schemas.openxmlformats.org/officeDocument/2006/relationships" r:embed="rId1" cstate="print">
            <a:extLst>
              <a:ext uri="{28A0092B-C50C-407E-A947-70E740481C1C}">
                <a14:useLocalDpi xmlns:a14="http://schemas.microsoft.com/office/drawing/2010/main" val="0"/>
              </a:ext>
            </a:extLst>
          </a:blip>
          <a:srcRect/>
          <a:stretch>
            <a:fillRect l="-69000" r="-69000"/>
          </a:stretch>
        </a:blip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8F0E08-6CE4-404D-AB9F-C96B6482D818}">
      <dsp:nvSpPr>
        <dsp:cNvPr id="0" name=""/>
        <dsp:cNvSpPr/>
      </dsp:nvSpPr>
      <dsp:spPr>
        <a:xfrm>
          <a:off x="5719571" y="297788"/>
          <a:ext cx="2507456" cy="960208"/>
        </a:xfrm>
        <a:prstGeom prst="rect">
          <a:avLst/>
        </a:prstGeom>
        <a:solidFill>
          <a:schemeClr val="accent3">
            <a:hueOff val="0"/>
            <a:satOff val="0"/>
            <a:lumOff val="0"/>
            <a:alphaOff val="0"/>
          </a:schemeClr>
        </a:solidFill>
        <a:ln w="19050" cap="flat" cmpd="sng" algn="ctr">
          <a:solidFill>
            <a:schemeClr val="accent3">
              <a:hueOff val="0"/>
              <a:satOff val="0"/>
              <a:lumOff val="0"/>
              <a:alphaOff val="0"/>
            </a:schemeClr>
          </a:solidFill>
          <a:prstDash val="solid"/>
        </a:ln>
        <a:effectLst>
          <a:outerShdw blurRad="38100" dist="25400" dir="5400000" rotWithShape="0">
            <a:srgbClr val="000000">
              <a:alpha val="40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27584" tIns="130048" rIns="227584" bIns="130048" numCol="1" spcCol="1270" anchor="ctr" anchorCtr="0">
          <a:noAutofit/>
        </a:bodyPr>
        <a:lstStyle/>
        <a:p>
          <a:pPr marL="0" lvl="0" indent="0" algn="ctr" defTabSz="1422400">
            <a:lnSpc>
              <a:spcPct val="90000"/>
            </a:lnSpc>
            <a:spcBef>
              <a:spcPct val="0"/>
            </a:spcBef>
            <a:spcAft>
              <a:spcPct val="35000"/>
            </a:spcAft>
            <a:buNone/>
          </a:pPr>
          <a:r>
            <a:rPr lang="en-US" sz="3200" kern="1200" dirty="0">
              <a:solidFill>
                <a:srgbClr val="0070C0"/>
              </a:solidFill>
            </a:rPr>
            <a:t>Cholesterol </a:t>
          </a:r>
        </a:p>
      </dsp:txBody>
      <dsp:txXfrm>
        <a:off x="5719571" y="297788"/>
        <a:ext cx="2507456" cy="960208"/>
      </dsp:txXfrm>
    </dsp:sp>
    <dsp:sp modelId="{BF5A0C15-693D-4F97-A249-FA65EFF8FA38}">
      <dsp:nvSpPr>
        <dsp:cNvPr id="0" name=""/>
        <dsp:cNvSpPr/>
      </dsp:nvSpPr>
      <dsp:spPr>
        <a:xfrm>
          <a:off x="5719571" y="1346743"/>
          <a:ext cx="2507456" cy="3293227"/>
        </a:xfrm>
        <a:prstGeom prst="rect">
          <a:avLst/>
        </a:prstGeom>
        <a:solidFill>
          <a:schemeClr val="accent3">
            <a:alpha val="90000"/>
            <a:tint val="40000"/>
            <a:hueOff val="0"/>
            <a:satOff val="0"/>
            <a:lumOff val="0"/>
            <a:alphaOff val="0"/>
          </a:schemeClr>
        </a:solidFill>
        <a:ln w="19050" cap="flat" cmpd="sng" algn="ctr">
          <a:solidFill>
            <a:schemeClr val="accent3">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Statin therapy based on age &amp; risk status</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Risk, decrease LDL by 50%, LDL &lt;70</a:t>
          </a:r>
        </a:p>
        <a:p>
          <a:pPr marL="228600" lvl="1" indent="-228600" algn="l" defTabSz="889000">
            <a:lnSpc>
              <a:spcPct val="100000"/>
            </a:lnSpc>
            <a:spcBef>
              <a:spcPct val="0"/>
            </a:spcBef>
            <a:spcAft>
              <a:spcPct val="15000"/>
            </a:spcAft>
            <a:buChar char="•"/>
          </a:pPr>
          <a:r>
            <a:rPr lang="en-US" sz="2000" kern="1200" dirty="0">
              <a:latin typeface="Calibri" panose="020F0502020204030204" pitchFamily="34" charset="0"/>
              <a:ea typeface="Calibri" panose="020F0502020204030204" pitchFamily="34" charset="0"/>
              <a:cs typeface="Calibri" panose="020F0502020204030204" pitchFamily="34" charset="0"/>
            </a:rPr>
            <a:t>If 40+ with ASCVD, decrease LDL by 50%, LDL &lt;55</a:t>
          </a:r>
        </a:p>
      </dsp:txBody>
      <dsp:txXfrm>
        <a:off x="5719571" y="1346743"/>
        <a:ext cx="2507456" cy="3293227"/>
      </dsp:txXfrm>
    </dsp:sp>
  </dsp:spTree>
</dsp:drawing>
</file>

<file path=ppt/diagrams/layout1.xml><?xml version="1.0" encoding="utf-8"?>
<dgm:layoutDef xmlns:dgm="http://schemas.openxmlformats.org/drawingml/2006/diagram" xmlns:a="http://schemas.openxmlformats.org/drawingml/2006/main" uniqueId="urn:microsoft.com/office/officeart/2005/8/layout/hList7#1">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Slide Number Placeholder 4"/>
          <p:cNvSpPr>
            <a:spLocks noGrp="1"/>
          </p:cNvSpPr>
          <p:nvPr>
            <p:ph type="sldNum" sz="quarter" idx="3"/>
          </p:nvPr>
        </p:nvSpPr>
        <p:spPr>
          <a:xfrm>
            <a:off x="5622926" y="8622968"/>
            <a:ext cx="924982" cy="466433"/>
          </a:xfrm>
          <a:prstGeom prst="rect">
            <a:avLst/>
          </a:prstGeom>
        </p:spPr>
        <p:txBody>
          <a:bodyPr vert="horz" lIns="93172" tIns="46586" rIns="93172" bIns="46586" rtlCol="0" anchor="b"/>
          <a:lstStyle>
            <a:lvl1pPr algn="r">
              <a:defRPr sz="1300"/>
            </a:lvl1pPr>
          </a:lstStyle>
          <a:p>
            <a:pPr algn="l"/>
            <a:r>
              <a:rPr lang="en-US" sz="1200" dirty="0"/>
              <a:t>Page </a:t>
            </a:r>
            <a:fld id="{DB11F317-1706-48D2-BEDD-4D721C357930}" type="slidenum">
              <a:rPr lang="en-US" sz="1200"/>
              <a:pPr algn="l"/>
              <a:t>‹#›</a:t>
            </a:fld>
            <a:endParaRPr lang="en-US" sz="1200" dirty="0"/>
          </a:p>
        </p:txBody>
      </p:sp>
      <p:sp>
        <p:nvSpPr>
          <p:cNvPr id="6" name="Text Box 264"/>
          <p:cNvSpPr txBox="1">
            <a:spLocks noChangeArrowheads="1"/>
          </p:cNvSpPr>
          <p:nvPr/>
        </p:nvSpPr>
        <p:spPr bwMode="auto">
          <a:xfrm>
            <a:off x="438150" y="8819967"/>
            <a:ext cx="5170170" cy="27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3172" tIns="46586" rIns="93172" bIns="46586">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200" dirty="0">
                <a:latin typeface="Calibri" panose="020F0502020204030204" pitchFamily="34" charset="0"/>
              </a:rPr>
              <a:t>© Copyright 1999-2023, Diabetes Education Services     www.DiabetesEd.net</a:t>
            </a:r>
          </a:p>
        </p:txBody>
      </p:sp>
    </p:spTree>
    <p:extLst>
      <p:ext uri="{BB962C8B-B14F-4D97-AF65-F5344CB8AC3E}">
        <p14:creationId xmlns:p14="http://schemas.microsoft.com/office/powerpoint/2010/main" val="1001536566"/>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07.97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58,'8'-1,"0"0,0-1,0 0,0-1,0 0,11-5,12-5,5 5,1 2,0 1,0 2,1 1,65 6,-5-1,1680-3,-1756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3.741"/>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1:17.026"/>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0,'971'0,"-932"2,54 9,26 2,22-1,24 2,-83-13,1 4,-1 4,145 34,-190-36,1-2,0-1,1-2,43-3,-61 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0:55.452"/>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1 155,'16'-6,"0"0,0 2,0 0,1 1,-1 1,1 0,0 1,24 2,-16-1,-1-1,46-7,-8-7,-19 4,44-5,-24 4,-42 8,-1 0,29-1,-8 2,-1-2,49-12,-49 8,-1 2,59-3,354 11,-416 1,56 9,-55-5,52 2,199 12,-229-14,21 5,-48-5,57 2,-16-8,-18-2,1 3,0 3,0 1,59 15,-24-4,-66-14,49 13,-59-10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1T22:40:57.814"/>
    </inkml:context>
    <inkml:brush xml:id="br0">
      <inkml:brushProperty name="width" value="0.2" units="cm"/>
      <inkml:brushProperty name="height" value="0.4" units="cm"/>
      <inkml:brushProperty name="color" value="#FFFC00"/>
      <inkml:brushProperty name="tip" value="rectangle"/>
      <inkml:brushProperty name="rasterOp" value="maskPen"/>
      <inkml:brushProperty name="ignorePressure" value="1"/>
    </inkml:brush>
  </inkml:definitions>
  <inkml:trace contextRef="#ctx0" brushRef="#br0">1 29,'5'-3,"0"1,0 0,0 0,0 0,0 1,1 0,-1 0,1 0,-1 1,1 0,8 0,5 0,741-13,-462 16,-181-4,-13-2,-1 5,196 29,-215-15,84 20,-130-28,0-1,1-2,0-2,0-2,50-4,-6 1,-62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6.507"/>
    </inkml:context>
    <inkml:brush xml:id="br0">
      <inkml:brushProperty name="width" value="0.05" units="cm"/>
      <inkml:brushProperty name="height" value="0.05" units="cm"/>
      <inkml:brushProperty name="color" value="#AE198D"/>
      <inkml:brushProperty name="inkEffects" value="galaxy"/>
      <inkml:brushProperty name="anchorX" value="-10943.44238"/>
      <inkml:brushProperty name="anchorY" value="-1065.5116"/>
      <inkml:brushProperty name="scaleFactor" value="0.5"/>
    </inkml:brush>
  </inkml:definitions>
  <inkml:trace contextRef="#ctx0" brushRef="#br0">0 232 24575,'0'0'0,"0"-5"0,6-1 0,4 1 0,5 1 0,10 0 0,9 2 0,11 1 0,11 1 0,4 0 0,6 0 0,9 0 0,3 0 0,2-4 0,-4-1 0,-7 0 0,0-5 0,-10 2 0,-5 1 0,-3-4 0,-2 3 0,-5-5 0,-6 3 0,1-4 0,1 3 0,3 2 0,-3 2 0,-3-2 0,-3 2 0,-4 1 0,-1 2 0,2 1 0,5 1 0,-1 2 0,4 0 0,-1 0 0,2 0 0,-3 1 0,-2-1 0,2 0 0,3 0 0,3 5 0,-2 1 0,-3-1 0,1-1 0,-2 0 0,1-2 0,-2-1 0,-2-1 0,-3 0 0,-2 0 0,-2 0 0,-1 0 0,5-1 0,-1 1 0,0 0 0,9 5 0,0 5 0,3 1 0,4 3 0,1 4 0,7-2 0,2 1 0,0-3 0,4 2 0,0 2 0,4-4 0,-3-2 0,4 1 0,-7-3 0,-3-2 0,-8-3 0,-2-2 0,-1-1 0,-3-2 0,0 0 0,-3-1 0,1 1 0,3-1 0,-3 1 0,3 0 0,1 0 0,3 0 0,6 0 0,3 0 0,0 0 0,0 0 0,0 0 0,-2 0 0,-1 0 0,5 0 0,4 0 0,1 0 0,3 0 0,-2 0 0,3 0 0,-3 0 0,-2 0 0,-4 0 0,-2 0 0,-7 0 0,-2 0 0,-6 0 0,-4 0 0,1 0 0,2 0 0,-3 0 0,4 0 0,-3 0 0,-2 0 0,-3 0 0,-3 0 0,-1-5 0,-2-1 0,-1 1 0,0 0 0,0 2 0,0 1 0,0 1 0,0 1 0,0 0 0,1 0 0,-1 0 0,0-5 0,1 0 0,-1 0 0,1 1 0,-1 1 0,1 1 0,-1 1 0,0 1 0,1-5 0,-1-1 0,6 1 0,-1 1 0,-4-4 0,-2 1 0,0 1 0,-1 1 0,0 2 0,1-4 0,5 1 0,1 1 0,0-4 0,0 0 0,-1 3 0,-2 1 0,0 1 0,-6-3 0,-1 1 0,0 1 0,1 0 0,1 3 0,7 0 0,5 1 0,6 1 0,10 5 0,4 6 0,7 5 0,0-1 0,-6 2 0,-2 3 0,-7-3 0,-7-4 0,-5-4 0,-9 2 0,-4-3 0,-1-2 0,-5 3 0,6-1 0,1-2 0,3-1 0,0-2 0,1-2 0,5 0 0,1-1 0,4 0 0,-1 0 0,4-1 0,-2 1 0,-2 0 0,-3 0 0,3 0 0,-2 0 0,-1 0 0,-3 0 0,0 0 0,-3 0 0,0 0 0,5 0 0,-1 0 0,0 0 0,0 0 0,-2 0 0,-1 0 0,5 0 0,-1 0 0,4 0 0,0-5 0,-1-1 0,-3 1 0,-2 0 0,4 2 0,-1 1 0,-6-4 0,3 1 0,-1-1 0,0-3 0,4 1 0,0 1 0,0 2 0,-2 1 0,-2 2 0,0-3 0,-2-1 0,0 1 0,-1 1 0,0 2 0,11-5 0,-1 1 0,1 0 0,2-3 0,-1 1 0,3-4 0,-3 1 0,-2 3 0,-3 1 0,-3 3 0,-7-3 0,-1 1 0,-1 1 0,1 1 0,5-4 0,3 1 0,-5-4 0,-1 2 0,0 1 0,1 2 0,-6-3 0,1 1 0,0 2 0,2 1 0,1 2 0,2 2 0,0 0 0,1 1 0,0 0 0,1 0 0,0 1 0,0-1 0,-1 0 0,1 0 0,-1 0 0,1 0 0,-6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1-31T22:46:29.633"/>
    </inkml:context>
    <inkml:brush xml:id="br0">
      <inkml:brushProperty name="width" value="0.05" units="cm"/>
      <inkml:brushProperty name="height" value="0.05" units="cm"/>
      <inkml:brushProperty name="color" value="#AE198D"/>
      <inkml:brushProperty name="inkEffects" value="galaxy"/>
      <inkml:brushProperty name="anchorX" value="-21328.91211"/>
      <inkml:brushProperty name="anchorY" value="-2106.1377"/>
      <inkml:brushProperty name="scaleFactor" value="0.5"/>
    </inkml:brush>
  </inkml:definitions>
  <inkml:trace contextRef="#ctx0" brushRef="#br0">0 0 24575,'0'0'0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1.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0 175,'821'0,"-803"-1,1-1,22-5,32-3,-45 10,-6 0,1-1,-1-1,25-5,-14 1,0 3,1 0,-1 3,36 2,7 0,2610-2,-2659-1,0-2,0-1,27-7,-26 4,-1 2,46-4,-62 9,0 0,-1-1,1-1,-1 1,1-1,-1-1,20-9,-15 7,0 1,1 0,0 0,23 0,7-3,49-4,-57 8,40-10,-37 5,-1 2,56-1,84 8,-62 2,960-4,-1046 3,0 2,0 0,1 3,38 12,-19-5,-9-6,-1-1,71 1,-39-3,-10 4,-41-5,41 2,12-8,57 4,-102 4,-19-2</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29T21:06:34.0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1,'3013'0,"-2999"1,0 0,26 7,-25-5,0 0,21 1,567-3,-293-2,1079 1,-1373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2" tIns="46586" rIns="93172" bIns="46586" rtlCol="0"/>
          <a:lstStyle>
            <a:lvl1pPr algn="l">
              <a:defRPr sz="13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2" tIns="46586" rIns="93172" bIns="46586" rtlCol="0"/>
          <a:lstStyle>
            <a:lvl1pPr algn="r">
              <a:defRPr sz="1300"/>
            </a:lvl1pPr>
          </a:lstStyle>
          <a:p>
            <a:fld id="{2B3F865E-7DC9-466F-929A-3C49D925754D}" type="datetimeFigureOut">
              <a:rPr lang="en-US" smtClean="0"/>
              <a:t>3/10/2024</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2" tIns="46586" rIns="93172" bIns="46586"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2" tIns="46586" rIns="93172" bIns="4658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a:defRPr sz="13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2" tIns="46586" rIns="93172" bIns="46586" rtlCol="0" anchor="b"/>
          <a:lstStyle>
            <a:lvl1pPr algn="r">
              <a:defRPr sz="1300"/>
            </a:lvl1pPr>
          </a:lstStyle>
          <a:p>
            <a:fld id="{5B5E225C-EA32-49AA-BCE1-CBED354D9589}" type="slidenum">
              <a:rPr lang="en-US" smtClean="0"/>
              <a:t>‹#›</a:t>
            </a:fld>
            <a:endParaRPr lang="en-US"/>
          </a:p>
        </p:txBody>
      </p:sp>
    </p:spTree>
    <p:extLst>
      <p:ext uri="{BB962C8B-B14F-4D97-AF65-F5344CB8AC3E}">
        <p14:creationId xmlns:p14="http://schemas.microsoft.com/office/powerpoint/2010/main" val="1519050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104.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clevelandclinicwellness.com/employerprograms/documents/png/files/QuickHitCard.pdf" TargetMode="External"/><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slide" Target="../slides/slide184.xml"/><Relationship Id="rId2" Type="http://schemas.openxmlformats.org/officeDocument/2006/relationships/notesMaster" Target="../notesMasters/notesMaster1.xml"/><Relationship Id="rId1" Type="http://schemas.openxmlformats.org/officeDocument/2006/relationships/tags" Target="../tags/tag76.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slide" Target="../slides/slide204.xml"/><Relationship Id="rId2" Type="http://schemas.openxmlformats.org/officeDocument/2006/relationships/notesMaster" Target="../notesMasters/notesMaster1.xml"/><Relationship Id="rId1" Type="http://schemas.openxmlformats.org/officeDocument/2006/relationships/tags" Target="../tags/tag86.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3" Type="http://schemas.openxmlformats.org/officeDocument/2006/relationships/slide" Target="../slides/slide206.xml"/><Relationship Id="rId2" Type="http://schemas.openxmlformats.org/officeDocument/2006/relationships/notesMaster" Target="../notesMasters/notesMaster1.xml"/><Relationship Id="rId1" Type="http://schemas.openxmlformats.org/officeDocument/2006/relationships/tags" Target="../tags/tag89.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Am I slides 205-207?</a:t>
            </a:r>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a:t>
            </a:fld>
            <a:endParaRPr lang="en-US"/>
          </a:p>
        </p:txBody>
      </p:sp>
    </p:spTree>
    <p:extLst>
      <p:ext uri="{BB962C8B-B14F-4D97-AF65-F5344CB8AC3E}">
        <p14:creationId xmlns:p14="http://schemas.microsoft.com/office/powerpoint/2010/main" val="2883958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solidFill>
                  <a:srgbClr val="000000"/>
                </a:solidFill>
              </a:rPr>
              <a:pPr/>
              <a:t>25</a:t>
            </a:fld>
            <a:endParaRPr lang="en-US">
              <a:solidFill>
                <a:srgbClr val="000000"/>
              </a:solidFill>
            </a:endParaRPr>
          </a:p>
        </p:txBody>
      </p:sp>
    </p:spTree>
    <p:extLst>
      <p:ext uri="{BB962C8B-B14F-4D97-AF65-F5344CB8AC3E}">
        <p14:creationId xmlns:p14="http://schemas.microsoft.com/office/powerpoint/2010/main" val="89616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2EF93DB8-2EDD-4181-AED0-EA08494DE8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5CD91C92-159B-402E-85EA-B8178FE90D5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5364" name="Slide Number Placeholder 3">
            <a:extLst>
              <a:ext uri="{FF2B5EF4-FFF2-40B4-BE49-F238E27FC236}">
                <a16:creationId xmlns:a16="http://schemas.microsoft.com/office/drawing/2014/main" id="{FD5ADF1D-D497-483F-9348-95FCE15636B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F4DA985-3CD4-407D-8A83-3FF7C8481692}" type="slidenum">
              <a:rPr lang="en-US" altLang="en-US"/>
              <a:pPr>
                <a:spcBef>
                  <a:spcPct val="0"/>
                </a:spcBef>
              </a:pPr>
              <a:t>237</a:t>
            </a:fld>
            <a:endParaRPr lang="en-US" altLang="en-US"/>
          </a:p>
        </p:txBody>
      </p:sp>
    </p:spTree>
    <p:extLst>
      <p:ext uri="{BB962C8B-B14F-4D97-AF65-F5344CB8AC3E}">
        <p14:creationId xmlns:p14="http://schemas.microsoft.com/office/powerpoint/2010/main" val="174442841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9F427F62-A897-4639-8582-BC538C418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E31F8D01-4C8E-494D-86DD-74CD3294AA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564CD469-CED8-4452-9FA5-ED86CF6875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D1320ED9-13A0-4B3E-8B64-FC41A1B5AF4A}" type="slidenum">
              <a:rPr lang="en-US" altLang="en-US"/>
              <a:pPr>
                <a:spcBef>
                  <a:spcPct val="0"/>
                </a:spcBef>
              </a:pPr>
              <a:t>238</a:t>
            </a:fld>
            <a:endParaRPr lang="en-US" altLang="en-US"/>
          </a:p>
        </p:txBody>
      </p:sp>
    </p:spTree>
    <p:extLst>
      <p:ext uri="{BB962C8B-B14F-4D97-AF65-F5344CB8AC3E}">
        <p14:creationId xmlns:p14="http://schemas.microsoft.com/office/powerpoint/2010/main" val="144308099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AFD607A7-9BEF-41F0-A730-7FB0F171C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8EFAB013-801B-4FD5-BBA0-BED0AD7229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28676" name="Slide Number Placeholder 3">
            <a:extLst>
              <a:ext uri="{FF2B5EF4-FFF2-40B4-BE49-F238E27FC236}">
                <a16:creationId xmlns:a16="http://schemas.microsoft.com/office/drawing/2014/main" id="{7FD37E10-F40C-420A-9296-21AE4ABE6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3D344BD-7C56-4A82-B795-B669D92EEAA6}" type="slidenum">
              <a:rPr lang="en-US" altLang="en-US"/>
              <a:pPr>
                <a:spcBef>
                  <a:spcPct val="0"/>
                </a:spcBef>
              </a:pPr>
              <a:t>240</a:t>
            </a:fld>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a:extLst>
              <a:ext uri="{FF2B5EF4-FFF2-40B4-BE49-F238E27FC236}">
                <a16:creationId xmlns:a16="http://schemas.microsoft.com/office/drawing/2014/main" id="{074030A3-ACA4-45DE-9B03-51D6432B8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a:extLst>
              <a:ext uri="{FF2B5EF4-FFF2-40B4-BE49-F238E27FC236}">
                <a16:creationId xmlns:a16="http://schemas.microsoft.com/office/drawing/2014/main" id="{891320A3-5D10-4F8A-BFED-1D9D217A2AD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7892" name="Slide Number Placeholder 3">
            <a:extLst>
              <a:ext uri="{FF2B5EF4-FFF2-40B4-BE49-F238E27FC236}">
                <a16:creationId xmlns:a16="http://schemas.microsoft.com/office/drawing/2014/main" id="{DEFCF50C-428B-401D-9693-31D99BD82DD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1EB1F5-AC8C-4929-A7E7-21755AEC660D}" type="slidenum">
              <a:rPr lang="en-US" altLang="en-US"/>
              <a:pPr>
                <a:spcBef>
                  <a:spcPct val="0"/>
                </a:spcBef>
              </a:pPr>
              <a:t>247</a:t>
            </a:fld>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84F9DFA8-8FAA-46C8-BD1E-F6C218E69A2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99B7DA67-A547-47F1-B350-08D2FC1601D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9940" name="Slide Number Placeholder 3">
            <a:extLst>
              <a:ext uri="{FF2B5EF4-FFF2-40B4-BE49-F238E27FC236}">
                <a16:creationId xmlns:a16="http://schemas.microsoft.com/office/drawing/2014/main" id="{04CE4339-75F7-4222-98D1-A610AC2E3D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C5FDA65E-8A1B-4A4B-8038-30A70FE65423}" type="slidenum">
              <a:rPr lang="en-US" altLang="en-US"/>
              <a:pPr>
                <a:spcBef>
                  <a:spcPct val="0"/>
                </a:spcBef>
              </a:pPr>
              <a:t>248</a:t>
            </a:fld>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EDA4CD0C-4128-44AC-90AF-64376E9ACAB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25CACB8F-BF6E-4D53-BE36-42C8B497E37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B</a:t>
            </a:r>
          </a:p>
        </p:txBody>
      </p:sp>
      <p:sp>
        <p:nvSpPr>
          <p:cNvPr id="43012" name="Slide Number Placeholder 3">
            <a:extLst>
              <a:ext uri="{FF2B5EF4-FFF2-40B4-BE49-F238E27FC236}">
                <a16:creationId xmlns:a16="http://schemas.microsoft.com/office/drawing/2014/main" id="{58400BF3-642B-40D5-9FC5-8056F4A464F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16719A6-07C7-4F5E-AEC7-33B73920AEE4}" type="slidenum">
              <a:rPr lang="en-US" altLang="en-US"/>
              <a:pPr>
                <a:spcBef>
                  <a:spcPct val="0"/>
                </a:spcBef>
              </a:pPr>
              <a:t>250</a:t>
            </a:fld>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17BF37FB-0B13-439E-8FEF-D1F63DEB02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B39A5680-C791-4D89-B524-4552162072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5060" name="Slide Number Placeholder 3">
            <a:extLst>
              <a:ext uri="{FF2B5EF4-FFF2-40B4-BE49-F238E27FC236}">
                <a16:creationId xmlns:a16="http://schemas.microsoft.com/office/drawing/2014/main" id="{3306B830-7724-4C74-8D2D-8B18D31D407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7E903FE6-A6E2-4147-81A3-41B7F19746E9}" type="slidenum">
              <a:rPr lang="en-US" altLang="en-US">
                <a:latin typeface="Calibri" panose="020F0502020204030204" pitchFamily="34" charset="0"/>
              </a:rPr>
              <a:pPr/>
              <a:t>251</a:t>
            </a:fld>
            <a:endParaRPr lang="en-US" altLang="en-US">
              <a:latin typeface="Calibri" panose="020F050202020403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DE59F117-5329-4729-B92A-EBB5CDCA343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CBA92DE8-5309-467F-8C36-F189C5AFCA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9156" name="Slide Number Placeholder 3">
            <a:extLst>
              <a:ext uri="{FF2B5EF4-FFF2-40B4-BE49-F238E27FC236}">
                <a16:creationId xmlns:a16="http://schemas.microsoft.com/office/drawing/2014/main" id="{41AA102D-6C65-4B12-912C-649E9637230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79B93D-FD69-40C8-8C87-E9D57936BD02}" type="slidenum">
              <a:rPr lang="en-US" altLang="en-US"/>
              <a:pPr>
                <a:spcBef>
                  <a:spcPct val="0"/>
                </a:spcBef>
              </a:pPr>
              <a:t>253</a:t>
            </a:fld>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0B97DB00-3D02-41C3-9C57-E35DE7F2E77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5378A14A-1FF5-41A0-8BA4-2E0BACA2EF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1204" name="Slide Number Placeholder 3">
            <a:extLst>
              <a:ext uri="{FF2B5EF4-FFF2-40B4-BE49-F238E27FC236}">
                <a16:creationId xmlns:a16="http://schemas.microsoft.com/office/drawing/2014/main" id="{2EE029DB-0270-493D-91B4-3620A61FD7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95E52823-69C3-4EF5-8F82-C231E6D384FE}" type="slidenum">
              <a:rPr lang="en-US" altLang="en-US"/>
              <a:pPr>
                <a:spcBef>
                  <a:spcPct val="0"/>
                </a:spcBef>
              </a:pPr>
              <a:t>254</a:t>
            </a:fld>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6F81AB41-3F7D-49F5-AE48-0210A041C1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3702176-238F-4BBF-8849-F521D99EFFB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a:t>Hyperkalemia, especially in patients receiving potassium sparing diuretic, adlosterone antagonist, ARB or direct renin inhibitor, </a:t>
            </a:r>
          </a:p>
        </p:txBody>
      </p:sp>
      <p:sp>
        <p:nvSpPr>
          <p:cNvPr id="53252" name="Slide Number Placeholder 3">
            <a:extLst>
              <a:ext uri="{FF2B5EF4-FFF2-40B4-BE49-F238E27FC236}">
                <a16:creationId xmlns:a16="http://schemas.microsoft.com/office/drawing/2014/main" id="{F899B8A8-32C4-42A5-AD7C-F4458DC279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53303A8-C503-4832-84BB-ADB68E575D4F}" type="slidenum">
              <a:rPr lang="en-US" altLang="en-US"/>
              <a:pPr>
                <a:spcBef>
                  <a:spcPct val="0"/>
                </a:spcBef>
              </a:pPr>
              <a:t>255</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Access and health equity is the ultimate goal when designing and delivering DSMES. </a:t>
            </a:r>
          </a:p>
          <a:p>
            <a:endParaRPr lang="en-US" dirty="0"/>
          </a:p>
          <a:p>
            <a:r>
              <a:rPr lang="en-US" dirty="0"/>
              <a:t>Creating culturally appropriate and varied modalities of settings has been shown to improve outcomes. </a:t>
            </a:r>
          </a:p>
          <a:p>
            <a:endParaRPr lang="en-US" dirty="0"/>
          </a:p>
          <a:p>
            <a:r>
              <a:rPr lang="en-US" dirty="0"/>
              <a:t>We know barriers to care exist at every level from the health system to individual. </a:t>
            </a:r>
          </a:p>
          <a:p>
            <a:r>
              <a:rPr lang="en-US" dirty="0"/>
              <a:t>However we can address these barriers by working to educate participants and health care providers on the critical times when DSMES is needed. </a:t>
            </a:r>
          </a:p>
          <a:p>
            <a:r>
              <a:rPr lang="en-US" dirty="0"/>
              <a:t>We can work with health systems and clinics to develop population health screening and clinical outreach, </a:t>
            </a:r>
          </a:p>
          <a:p>
            <a:r>
              <a:rPr lang="en-US" dirty="0"/>
              <a:t>create protocols to reduce time for referral and </a:t>
            </a:r>
          </a:p>
          <a:p>
            <a:r>
              <a:rPr lang="en-US" dirty="0"/>
              <a:t>collaborate health and community systems to address social needs. </a:t>
            </a:r>
          </a:p>
          <a:p>
            <a:r>
              <a:rPr lang="en-US" dirty="0"/>
              <a:t>We can include other health partners including community health workers to support delivery of diabetes peer support. </a:t>
            </a:r>
          </a:p>
          <a:p>
            <a:endParaRPr lang="en-US" dirty="0"/>
          </a:p>
          <a:p>
            <a:r>
              <a:rPr lang="en-US" dirty="0"/>
              <a:t>Barriers can be also be addressed by developing a diversity of delivery models. </a:t>
            </a:r>
          </a:p>
          <a:p>
            <a:r>
              <a:rPr lang="en-US" dirty="0"/>
              <a:t>From traditional </a:t>
            </a:r>
            <a:r>
              <a:rPr lang="en-US" dirty="0" err="1"/>
              <a:t>inperson</a:t>
            </a:r>
            <a:r>
              <a:rPr lang="en-US" dirty="0"/>
              <a:t> classrooms to community-based strategies and technology enabled solutions including telehealth or virtual environments varying modes can serve different needs. </a:t>
            </a:r>
          </a:p>
        </p:txBody>
      </p:sp>
      <p:sp>
        <p:nvSpPr>
          <p:cNvPr id="4" name="Footer Placeholder 3"/>
          <p:cNvSpPr>
            <a:spLocks noGrp="1"/>
          </p:cNvSpPr>
          <p:nvPr>
            <p:ph type="ftr" sz="quarter" idx="4"/>
          </p:nvPr>
        </p:nvSpPr>
        <p:spPr/>
        <p:txBody>
          <a:bodyPr/>
          <a:lstStyle/>
          <a:p>
            <a:pPr>
              <a:defRPr/>
            </a:pPr>
            <a:r>
              <a:rPr lang="en-US"/>
              <a:t>Diabetes Educational Services© (530) 893 - 8635 </a:t>
            </a:r>
          </a:p>
        </p:txBody>
      </p:sp>
      <p:sp>
        <p:nvSpPr>
          <p:cNvPr id="5" name="Slide Number Placeholder 4"/>
          <p:cNvSpPr>
            <a:spLocks noGrp="1"/>
          </p:cNvSpPr>
          <p:nvPr>
            <p:ph type="sldNum" sz="quarter" idx="5"/>
          </p:nvPr>
        </p:nvSpPr>
        <p:spPr/>
        <p:txBody>
          <a:bodyPr/>
          <a:lstStyle/>
          <a:p>
            <a:pPr>
              <a:defRPr/>
            </a:pPr>
            <a:fld id="{C233B0E3-6876-4E53-9EE0-6ED1EFDF6740}" type="slidenum">
              <a:rPr lang="en-US" smtClean="0"/>
              <a:pPr>
                <a:defRPr/>
              </a:pPr>
              <a:t>27</a:t>
            </a:fld>
            <a:endParaRPr lang="en-US"/>
          </a:p>
        </p:txBody>
      </p:sp>
    </p:spTree>
    <p:extLst>
      <p:ext uri="{BB962C8B-B14F-4D97-AF65-F5344CB8AC3E}">
        <p14:creationId xmlns:p14="http://schemas.microsoft.com/office/powerpoint/2010/main" val="235877375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2C12133-AB3A-4DE3-AAB6-CE5E8DB4BE98}" type="slidenum">
              <a:rPr lang="en-US" altLang="en-US" smtClean="0"/>
              <a:pPr>
                <a:defRPr/>
              </a:pPr>
              <a:t>262</a:t>
            </a:fld>
            <a:endParaRPr lang="en-US" altLang="en-US"/>
          </a:p>
        </p:txBody>
      </p:sp>
    </p:spTree>
    <p:extLst>
      <p:ext uri="{BB962C8B-B14F-4D97-AF65-F5344CB8AC3E}">
        <p14:creationId xmlns:p14="http://schemas.microsoft.com/office/powerpoint/2010/main" val="2996312238"/>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EF110EE2-1B43-4F35-90A0-3842A6A57C6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2F610CB-D702-4A97-A805-A4540F8CDA5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A</a:t>
            </a:r>
          </a:p>
        </p:txBody>
      </p:sp>
      <p:sp>
        <p:nvSpPr>
          <p:cNvPr id="61444" name="Slide Number Placeholder 3">
            <a:extLst>
              <a:ext uri="{FF2B5EF4-FFF2-40B4-BE49-F238E27FC236}">
                <a16:creationId xmlns:a16="http://schemas.microsoft.com/office/drawing/2014/main" id="{25EFFE1F-1B81-4C75-A492-B1FC336AC0C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5A3791DB-CC15-4A18-A39D-EDA56FA4CAD1}" type="slidenum">
              <a:rPr lang="en-US" altLang="en-US"/>
              <a:pPr>
                <a:spcBef>
                  <a:spcPct val="0"/>
                </a:spcBef>
              </a:pPr>
              <a:t>263</a:t>
            </a:fld>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E3DE77BF-EDA9-4962-AD73-7741776DDB3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DD456EDE-AF1B-4584-95AC-E899F5CF756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3492" name="Slide Number Placeholder 3">
            <a:extLst>
              <a:ext uri="{FF2B5EF4-FFF2-40B4-BE49-F238E27FC236}">
                <a16:creationId xmlns:a16="http://schemas.microsoft.com/office/drawing/2014/main" id="{EA381277-7E24-4331-A290-3AE9924EB1C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960691-0E07-4E5E-9D15-219BAFF39AAB}" type="slidenum">
              <a:rPr lang="en-US" altLang="en-US"/>
              <a:pPr>
                <a:spcBef>
                  <a:spcPct val="0"/>
                </a:spcBef>
              </a:pPr>
              <a:t>264</a:t>
            </a:fld>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266</a:t>
            </a:fld>
            <a:endParaRPr lang="en-US"/>
          </a:p>
        </p:txBody>
      </p:sp>
    </p:spTree>
    <p:extLst>
      <p:ext uri="{BB962C8B-B14F-4D97-AF65-F5344CB8AC3E}">
        <p14:creationId xmlns:p14="http://schemas.microsoft.com/office/powerpoint/2010/main" val="8328245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A8A9CEF6-A765-40B1-B4F8-D15F51E6949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BAB8CCDE-B55E-49F0-B8DD-FA3A819E59E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8612" name="Slide Number Placeholder 3">
            <a:extLst>
              <a:ext uri="{FF2B5EF4-FFF2-40B4-BE49-F238E27FC236}">
                <a16:creationId xmlns:a16="http://schemas.microsoft.com/office/drawing/2014/main" id="{AD71DD18-8F96-4EF7-BF54-731E94120C6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2DFD91AF-0C3A-4609-9FDD-7389D7C10157}" type="slidenum">
              <a:rPr lang="en-US" altLang="en-US"/>
              <a:pPr>
                <a:spcBef>
                  <a:spcPct val="0"/>
                </a:spcBef>
              </a:pPr>
              <a:t>269</a:t>
            </a:fld>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a:extLst>
              <a:ext uri="{FF2B5EF4-FFF2-40B4-BE49-F238E27FC236}">
                <a16:creationId xmlns:a16="http://schemas.microsoft.com/office/drawing/2014/main" id="{CEF635BB-9FAC-4023-82D2-13ADED93775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Notes Placeholder 2">
            <a:extLst>
              <a:ext uri="{FF2B5EF4-FFF2-40B4-BE49-F238E27FC236}">
                <a16:creationId xmlns:a16="http://schemas.microsoft.com/office/drawing/2014/main" id="{EBAC120A-4B6C-40B6-AECF-83B632D6053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72708" name="Slide Number Placeholder 3">
            <a:extLst>
              <a:ext uri="{FF2B5EF4-FFF2-40B4-BE49-F238E27FC236}">
                <a16:creationId xmlns:a16="http://schemas.microsoft.com/office/drawing/2014/main" id="{C1C31D32-2609-4A18-98E8-B6503AF4B37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720FEF4C-3C62-4664-B2BF-AB745F8C8246}" type="slidenum">
              <a:rPr lang="en-US" altLang="en-US"/>
              <a:pPr>
                <a:spcBef>
                  <a:spcPct val="0"/>
                </a:spcBef>
              </a:pPr>
              <a:t>272</a:t>
            </a:fld>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28C14314-BF8A-422A-B018-9015AB6D529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4D2907F4-8DC5-4496-B700-9E04B00996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5ECB778E-DD1A-44CD-B684-8DAD7BE3B6E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B1C21B29-8657-4A3C-B0B0-EDD1AE8673E0}" type="slidenum">
              <a:rPr lang="en-US" altLang="en-US"/>
              <a:pPr>
                <a:spcBef>
                  <a:spcPct val="0"/>
                </a:spcBef>
              </a:pPr>
              <a:t>275</a:t>
            </a:fld>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7BBDDA49-6549-464D-AA08-5BF077BABB2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CEC8C68E-9556-4024-877C-E435A334C7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C</a:t>
            </a:r>
          </a:p>
          <a:p>
            <a:r>
              <a:rPr lang="en-US" altLang="en-US"/>
              <a:t> </a:t>
            </a:r>
          </a:p>
          <a:p>
            <a:r>
              <a:rPr lang="en-US" altLang="en-US"/>
              <a:t>Technically ezetimibe + high intensity statin could be considered since she’s such high risk. </a:t>
            </a:r>
          </a:p>
        </p:txBody>
      </p:sp>
      <p:sp>
        <p:nvSpPr>
          <p:cNvPr id="76804" name="Slide Number Placeholder 3">
            <a:extLst>
              <a:ext uri="{FF2B5EF4-FFF2-40B4-BE49-F238E27FC236}">
                <a16:creationId xmlns:a16="http://schemas.microsoft.com/office/drawing/2014/main" id="{44E04DE0-110C-428F-A582-594D598667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F2E130A6-E1C7-443C-A8AE-03CBCE72E4EA}" type="slidenum">
              <a:rPr lang="en-US" altLang="en-US"/>
              <a:pPr>
                <a:spcBef>
                  <a:spcPct val="0"/>
                </a:spcBef>
              </a:pPr>
              <a:t>276</a:t>
            </a:fld>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277</a:t>
            </a:fld>
            <a:endParaRPr lang="en-US"/>
          </a:p>
        </p:txBody>
      </p:sp>
    </p:spTree>
    <p:extLst>
      <p:ext uri="{BB962C8B-B14F-4D97-AF65-F5344CB8AC3E}">
        <p14:creationId xmlns:p14="http://schemas.microsoft.com/office/powerpoint/2010/main" val="192982416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B61CA593-4794-459C-8CA9-48C9611646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B04B37B1-8C53-4EAE-B6B0-86FE3002C4B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Do not make this a polling question. </a:t>
            </a:r>
          </a:p>
        </p:txBody>
      </p:sp>
      <p:sp>
        <p:nvSpPr>
          <p:cNvPr id="86020" name="Slide Number Placeholder 3">
            <a:extLst>
              <a:ext uri="{FF2B5EF4-FFF2-40B4-BE49-F238E27FC236}">
                <a16:creationId xmlns:a16="http://schemas.microsoft.com/office/drawing/2014/main" id="{5432E562-650D-4AAB-8704-B93DF5829F2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EBB1110C-15BD-4102-94CE-8B51C728F51C}" type="slidenum">
              <a:rPr lang="en-US" altLang="en-US"/>
              <a:pPr>
                <a:spcBef>
                  <a:spcPct val="0"/>
                </a:spcBef>
              </a:pPr>
              <a:t>280</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29</a:t>
            </a:fld>
            <a:endParaRPr lang="en-US"/>
          </a:p>
        </p:txBody>
      </p:sp>
    </p:spTree>
    <p:extLst>
      <p:ext uri="{BB962C8B-B14F-4D97-AF65-F5344CB8AC3E}">
        <p14:creationId xmlns:p14="http://schemas.microsoft.com/office/powerpoint/2010/main" val="425097058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9ED77C5E-7227-42A9-BCF3-CFFA677FE44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6508BFA4-D8BD-4FC3-9BC7-2ABEAD88B70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88068" name="Slide Number Placeholder 3">
            <a:extLst>
              <a:ext uri="{FF2B5EF4-FFF2-40B4-BE49-F238E27FC236}">
                <a16:creationId xmlns:a16="http://schemas.microsoft.com/office/drawing/2014/main" id="{74DDA6E5-E297-42A3-8BFD-93893664260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60CF98A0-6B0A-4373-813D-CBA1D3A88A7E}" type="slidenum">
              <a:rPr lang="en-US" altLang="en-US">
                <a:latin typeface="Calibri" panose="020F0502020204030204" pitchFamily="34" charset="0"/>
              </a:rPr>
              <a:pPr/>
              <a:t>281</a:t>
            </a:fld>
            <a:endParaRPr lang="en-US" altLang="en-US">
              <a:latin typeface="Calibri" panose="020F050202020403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D928211A-55DE-4ED1-9FDA-3C65282C8E4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E8F57D4D-5110-436E-9104-5FB3348B2E5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Answer: b since </a:t>
            </a:r>
            <a:r>
              <a:rPr lang="en-US" altLang="en-US" dirty="0" err="1"/>
              <a:t>albuminurea</a:t>
            </a:r>
            <a:endParaRPr lang="en-US" altLang="en-US" dirty="0"/>
          </a:p>
          <a:p>
            <a:endParaRPr lang="en-US" altLang="en-US" dirty="0"/>
          </a:p>
          <a:p>
            <a:r>
              <a:rPr lang="en-US" altLang="en-US" dirty="0"/>
              <a:t>And yes, would stop or decrease sulfonylurea. </a:t>
            </a:r>
          </a:p>
        </p:txBody>
      </p:sp>
      <p:sp>
        <p:nvSpPr>
          <p:cNvPr id="90116" name="Slide Number Placeholder 3">
            <a:extLst>
              <a:ext uri="{FF2B5EF4-FFF2-40B4-BE49-F238E27FC236}">
                <a16:creationId xmlns:a16="http://schemas.microsoft.com/office/drawing/2014/main" id="{C2EF7D89-CD0A-4525-990B-971BB789619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rebuchet MS" panose="020B0603020202020204" pitchFamily="34" charset="0"/>
                <a:cs typeface="Arial" panose="020B0604020202020204" pitchFamily="34" charset="0"/>
              </a:defRPr>
            </a:lvl1pPr>
            <a:lvl2pPr marL="785372" indent="-302066">
              <a:defRPr>
                <a:solidFill>
                  <a:schemeClr val="tx1"/>
                </a:solidFill>
                <a:latin typeface="Trebuchet MS" panose="020B0603020202020204" pitchFamily="34" charset="0"/>
                <a:cs typeface="Arial" panose="020B0604020202020204" pitchFamily="34" charset="0"/>
              </a:defRPr>
            </a:lvl2pPr>
            <a:lvl3pPr marL="1208265" indent="-241653">
              <a:defRPr>
                <a:solidFill>
                  <a:schemeClr val="tx1"/>
                </a:solidFill>
                <a:latin typeface="Trebuchet MS" panose="020B0603020202020204" pitchFamily="34" charset="0"/>
                <a:cs typeface="Arial" panose="020B0604020202020204" pitchFamily="34" charset="0"/>
              </a:defRPr>
            </a:lvl3pPr>
            <a:lvl4pPr marL="1691571" indent="-241653">
              <a:defRPr>
                <a:solidFill>
                  <a:schemeClr val="tx1"/>
                </a:solidFill>
                <a:latin typeface="Trebuchet MS" panose="020B0603020202020204" pitchFamily="34" charset="0"/>
                <a:cs typeface="Arial" panose="020B0604020202020204" pitchFamily="34" charset="0"/>
              </a:defRPr>
            </a:lvl4pPr>
            <a:lvl5pPr marL="2174878" indent="-241653">
              <a:defRPr>
                <a:solidFill>
                  <a:schemeClr val="tx1"/>
                </a:solidFill>
                <a:latin typeface="Trebuchet MS" panose="020B0603020202020204" pitchFamily="34" charset="0"/>
                <a:cs typeface="Arial" panose="020B0604020202020204" pitchFamily="34" charset="0"/>
              </a:defRPr>
            </a:lvl5pPr>
            <a:lvl6pPr marL="2658184"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3141490"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624796"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4108102" indent="-241653"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fld id="{50EEDFFE-B776-4DED-8A12-D4A6572F86A6}" type="slidenum">
              <a:rPr lang="en-US" altLang="en-US">
                <a:latin typeface="Calibri" panose="020F0502020204030204" pitchFamily="34" charset="0"/>
              </a:rPr>
              <a:pPr/>
              <a:t>282</a:t>
            </a:fld>
            <a:endParaRPr lang="en-US" altLang="en-US">
              <a:latin typeface="Calibri" panose="020F050202020403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C2976BAA-C6C7-41CC-BBF4-EB9ECF9C79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269ECD21-6C1D-44FD-B526-935E2BDA8A4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2164" name="Slide Number Placeholder 3">
            <a:extLst>
              <a:ext uri="{FF2B5EF4-FFF2-40B4-BE49-F238E27FC236}">
                <a16:creationId xmlns:a16="http://schemas.microsoft.com/office/drawing/2014/main" id="{583A348F-4DA1-4332-83D8-120AAD687A8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15549AE7-3114-44C1-9F98-07191CEE6F8C}" type="slidenum">
              <a:rPr lang="en-US" altLang="en-US"/>
              <a:pPr>
                <a:spcBef>
                  <a:spcPct val="0"/>
                </a:spcBef>
              </a:pPr>
              <a:t>283</a:t>
            </a:fld>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CCE7B76E-CBF5-408D-80E3-390B0118E0F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9313583D-FE85-497E-992E-A317EA24D3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4212" name="Slide Number Placeholder 3">
            <a:extLst>
              <a:ext uri="{FF2B5EF4-FFF2-40B4-BE49-F238E27FC236}">
                <a16:creationId xmlns:a16="http://schemas.microsoft.com/office/drawing/2014/main" id="{571BC0D5-B41B-4118-99C0-BC3BC82B17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0EC82A96-E4FE-4F30-8F7B-2987848CFBA5}" type="slidenum">
              <a:rPr lang="en-US" altLang="en-US"/>
              <a:pPr>
                <a:spcBef>
                  <a:spcPct val="0"/>
                </a:spcBef>
              </a:pPr>
              <a:t>284</a:t>
            </a:fld>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1A4FFCF7-E474-4764-9294-7D4BE6D08B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EE4A5668-E498-40C5-8DE2-858CEA864F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96260" name="Slide Number Placeholder 3">
            <a:extLst>
              <a:ext uri="{FF2B5EF4-FFF2-40B4-BE49-F238E27FC236}">
                <a16:creationId xmlns:a16="http://schemas.microsoft.com/office/drawing/2014/main" id="{D332E408-DE05-435C-9F4A-D774FF7762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300">
                <a:solidFill>
                  <a:schemeClr val="tx1"/>
                </a:solidFill>
                <a:latin typeface="Calibri" panose="020F0502020204030204" pitchFamily="34" charset="0"/>
              </a:defRPr>
            </a:lvl1pPr>
            <a:lvl2pPr marL="785372" indent="-302066">
              <a:spcBef>
                <a:spcPct val="30000"/>
              </a:spcBef>
              <a:defRPr sz="1300">
                <a:solidFill>
                  <a:schemeClr val="tx1"/>
                </a:solidFill>
                <a:latin typeface="Calibri" panose="020F0502020204030204" pitchFamily="34" charset="0"/>
              </a:defRPr>
            </a:lvl2pPr>
            <a:lvl3pPr marL="1208265" indent="-241653">
              <a:spcBef>
                <a:spcPct val="30000"/>
              </a:spcBef>
              <a:defRPr sz="1300">
                <a:solidFill>
                  <a:schemeClr val="tx1"/>
                </a:solidFill>
                <a:latin typeface="Calibri" panose="020F0502020204030204" pitchFamily="34" charset="0"/>
              </a:defRPr>
            </a:lvl3pPr>
            <a:lvl4pPr marL="1691571" indent="-241653">
              <a:spcBef>
                <a:spcPct val="30000"/>
              </a:spcBef>
              <a:defRPr sz="1300">
                <a:solidFill>
                  <a:schemeClr val="tx1"/>
                </a:solidFill>
                <a:latin typeface="Calibri" panose="020F0502020204030204" pitchFamily="34" charset="0"/>
              </a:defRPr>
            </a:lvl4pPr>
            <a:lvl5pPr marL="2174878" indent="-241653">
              <a:spcBef>
                <a:spcPct val="30000"/>
              </a:spcBef>
              <a:defRPr sz="1300">
                <a:solidFill>
                  <a:schemeClr val="tx1"/>
                </a:solidFill>
                <a:latin typeface="Calibri" panose="020F0502020204030204" pitchFamily="34" charset="0"/>
              </a:defRPr>
            </a:lvl5pPr>
            <a:lvl6pPr marL="2658184" indent="-241653" eaLnBrk="0" fontAlgn="base" hangingPunct="0">
              <a:spcBef>
                <a:spcPct val="30000"/>
              </a:spcBef>
              <a:spcAft>
                <a:spcPct val="0"/>
              </a:spcAft>
              <a:defRPr sz="1300">
                <a:solidFill>
                  <a:schemeClr val="tx1"/>
                </a:solidFill>
                <a:latin typeface="Calibri" panose="020F0502020204030204" pitchFamily="34" charset="0"/>
              </a:defRPr>
            </a:lvl6pPr>
            <a:lvl7pPr marL="3141490" indent="-241653" eaLnBrk="0" fontAlgn="base" hangingPunct="0">
              <a:spcBef>
                <a:spcPct val="30000"/>
              </a:spcBef>
              <a:spcAft>
                <a:spcPct val="0"/>
              </a:spcAft>
              <a:defRPr sz="1300">
                <a:solidFill>
                  <a:schemeClr val="tx1"/>
                </a:solidFill>
                <a:latin typeface="Calibri" panose="020F0502020204030204" pitchFamily="34" charset="0"/>
              </a:defRPr>
            </a:lvl7pPr>
            <a:lvl8pPr marL="3624796" indent="-241653" eaLnBrk="0" fontAlgn="base" hangingPunct="0">
              <a:spcBef>
                <a:spcPct val="30000"/>
              </a:spcBef>
              <a:spcAft>
                <a:spcPct val="0"/>
              </a:spcAft>
              <a:defRPr sz="1300">
                <a:solidFill>
                  <a:schemeClr val="tx1"/>
                </a:solidFill>
                <a:latin typeface="Calibri" panose="020F0502020204030204" pitchFamily="34" charset="0"/>
              </a:defRPr>
            </a:lvl8pPr>
            <a:lvl9pPr marL="4108102" indent="-241653" eaLnBrk="0" fontAlgn="base" hangingPunct="0">
              <a:spcBef>
                <a:spcPct val="30000"/>
              </a:spcBef>
              <a:spcAft>
                <a:spcPct val="0"/>
              </a:spcAft>
              <a:defRPr sz="1300">
                <a:solidFill>
                  <a:schemeClr val="tx1"/>
                </a:solidFill>
                <a:latin typeface="Calibri" panose="020F0502020204030204" pitchFamily="34" charset="0"/>
              </a:defRPr>
            </a:lvl9pPr>
          </a:lstStyle>
          <a:p>
            <a:pPr>
              <a:spcBef>
                <a:spcPct val="0"/>
              </a:spcBef>
            </a:pPr>
            <a:fld id="{3CEC25F1-D215-4D98-84FC-CA2FDBB67BE1}" type="slidenum">
              <a:rPr lang="en-US" altLang="en-US"/>
              <a:pPr>
                <a:spcBef>
                  <a:spcPct val="0"/>
                </a:spcBef>
              </a:pPr>
              <a:t>285</a:t>
            </a:fld>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381125" y="757238"/>
            <a:ext cx="5040313" cy="3779837"/>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fontAlgn="base">
              <a:spcBef>
                <a:spcPct val="0"/>
              </a:spcBef>
              <a:spcAft>
                <a:spcPct val="0"/>
              </a:spcAft>
              <a:defRPr/>
            </a:pPr>
            <a:r>
              <a:rPr lang="en-US">
                <a:solidFill>
                  <a:srgbClr val="000000"/>
                </a:solidFill>
                <a:latin typeface="Times New Roman" panose="02020603050405020304" pitchFamily="18" charset="0"/>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85282" indent="-302030">
              <a:defRPr>
                <a:solidFill>
                  <a:schemeClr val="tx1"/>
                </a:solidFill>
                <a:latin typeface="Arial" panose="020B0604020202020204" pitchFamily="34" charset="0"/>
              </a:defRPr>
            </a:lvl2pPr>
            <a:lvl3pPr marL="1208126" indent="-241626">
              <a:defRPr>
                <a:solidFill>
                  <a:schemeClr val="tx1"/>
                </a:solidFill>
                <a:latin typeface="Arial" panose="020B0604020202020204" pitchFamily="34" charset="0"/>
              </a:defRPr>
            </a:lvl3pPr>
            <a:lvl4pPr marL="1691377" indent="-241626">
              <a:defRPr>
                <a:solidFill>
                  <a:schemeClr val="tx1"/>
                </a:solidFill>
                <a:latin typeface="Arial" panose="020B0604020202020204" pitchFamily="34" charset="0"/>
              </a:defRPr>
            </a:lvl4pPr>
            <a:lvl5pPr marL="2174627" indent="-241626">
              <a:defRPr>
                <a:solidFill>
                  <a:schemeClr val="tx1"/>
                </a:solidFill>
                <a:latin typeface="Arial" panose="020B0604020202020204" pitchFamily="34" charset="0"/>
              </a:defRPr>
            </a:lvl5pPr>
            <a:lvl6pPr marL="2657877" indent="-241626" eaLnBrk="0" fontAlgn="base" hangingPunct="0">
              <a:spcBef>
                <a:spcPct val="0"/>
              </a:spcBef>
              <a:spcAft>
                <a:spcPct val="0"/>
              </a:spcAft>
              <a:defRPr>
                <a:solidFill>
                  <a:schemeClr val="tx1"/>
                </a:solidFill>
                <a:latin typeface="Arial" panose="020B0604020202020204" pitchFamily="34" charset="0"/>
              </a:defRPr>
            </a:lvl6pPr>
            <a:lvl7pPr marL="3141127" indent="-241626" eaLnBrk="0" fontAlgn="base" hangingPunct="0">
              <a:spcBef>
                <a:spcPct val="0"/>
              </a:spcBef>
              <a:spcAft>
                <a:spcPct val="0"/>
              </a:spcAft>
              <a:defRPr>
                <a:solidFill>
                  <a:schemeClr val="tx1"/>
                </a:solidFill>
                <a:latin typeface="Arial" panose="020B0604020202020204" pitchFamily="34" charset="0"/>
              </a:defRPr>
            </a:lvl7pPr>
            <a:lvl8pPr marL="3624377" indent="-241626" eaLnBrk="0" fontAlgn="base" hangingPunct="0">
              <a:spcBef>
                <a:spcPct val="0"/>
              </a:spcBef>
              <a:spcAft>
                <a:spcPct val="0"/>
              </a:spcAft>
              <a:defRPr>
                <a:solidFill>
                  <a:schemeClr val="tx1"/>
                </a:solidFill>
                <a:latin typeface="Arial" panose="020B0604020202020204" pitchFamily="34" charset="0"/>
              </a:defRPr>
            </a:lvl8pPr>
            <a:lvl9pPr marL="4107628" indent="-241626" eaLnBrk="0" fontAlgn="base" hangingPunct="0">
              <a:spcBef>
                <a:spcPct val="0"/>
              </a:spcBef>
              <a:spcAft>
                <a:spcPct val="0"/>
              </a:spcAft>
              <a:defRPr>
                <a:solidFill>
                  <a:schemeClr val="tx1"/>
                </a:solidFill>
                <a:latin typeface="Arial" panose="020B0604020202020204" pitchFamily="34" charset="0"/>
              </a:defRPr>
            </a:lvl9pPr>
          </a:lstStyle>
          <a:p>
            <a:pPr defTabSz="966612">
              <a:defRPr/>
            </a:pPr>
            <a:fld id="{0DB4D74C-9B85-4DFD-9115-E1F2E713A514}" type="slidenum">
              <a:rPr lang="en-US">
                <a:solidFill>
                  <a:srgbClr val="000000"/>
                </a:solidFill>
                <a:latin typeface="Times New Roman" panose="02020603050405020304" pitchFamily="18" charset="0"/>
                <a:ea typeface="ＭＳ Ｐゴシック" panose="020B0600070205080204" pitchFamily="34" charset="-128"/>
                <a:cs typeface="+mn-cs"/>
              </a:rPr>
              <a:pPr defTabSz="966612">
                <a:defRPr/>
              </a:pPr>
              <a:t>286</a:t>
            </a:fld>
            <a:endParaRPr lang="en-US">
              <a:solidFill>
                <a:srgbClr val="000000"/>
              </a:solidFill>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134969575"/>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xfrm>
            <a:off x="1181100" y="698500"/>
            <a:ext cx="4648200" cy="3486150"/>
          </a:xfrm>
          <a:ln/>
        </p:spPr>
      </p:sp>
      <p:sp>
        <p:nvSpPr>
          <p:cNvPr id="26419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Diabetes Educational Services© (530) 893 - 8635 </a:t>
            </a:r>
          </a:p>
        </p:txBody>
      </p:sp>
      <p:sp>
        <p:nvSpPr>
          <p:cNvPr id="26419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16047" indent="-275402">
              <a:defRPr>
                <a:solidFill>
                  <a:schemeClr val="tx1"/>
                </a:solidFill>
                <a:latin typeface="Arial" panose="020B0604020202020204" pitchFamily="34" charset="0"/>
              </a:defRPr>
            </a:lvl2pPr>
            <a:lvl3pPr marL="1101610" indent="-220322">
              <a:defRPr>
                <a:solidFill>
                  <a:schemeClr val="tx1"/>
                </a:solidFill>
                <a:latin typeface="Arial" panose="020B0604020202020204" pitchFamily="34" charset="0"/>
              </a:defRPr>
            </a:lvl3pPr>
            <a:lvl4pPr marL="1542255" indent="-220322">
              <a:defRPr>
                <a:solidFill>
                  <a:schemeClr val="tx1"/>
                </a:solidFill>
                <a:latin typeface="Arial" panose="020B0604020202020204" pitchFamily="34" charset="0"/>
              </a:defRPr>
            </a:lvl4pPr>
            <a:lvl5pPr marL="1982899" indent="-220322">
              <a:defRPr>
                <a:solidFill>
                  <a:schemeClr val="tx1"/>
                </a:solidFill>
                <a:latin typeface="Arial" panose="020B0604020202020204" pitchFamily="34" charset="0"/>
              </a:defRPr>
            </a:lvl5pPr>
            <a:lvl6pPr marL="2423543" indent="-220322" eaLnBrk="0" fontAlgn="base" hangingPunct="0">
              <a:spcBef>
                <a:spcPct val="0"/>
              </a:spcBef>
              <a:spcAft>
                <a:spcPct val="0"/>
              </a:spcAft>
              <a:defRPr>
                <a:solidFill>
                  <a:schemeClr val="tx1"/>
                </a:solidFill>
                <a:latin typeface="Arial" panose="020B0604020202020204" pitchFamily="34" charset="0"/>
              </a:defRPr>
            </a:lvl6pPr>
            <a:lvl7pPr marL="2864187" indent="-220322" eaLnBrk="0" fontAlgn="base" hangingPunct="0">
              <a:spcBef>
                <a:spcPct val="0"/>
              </a:spcBef>
              <a:spcAft>
                <a:spcPct val="0"/>
              </a:spcAft>
              <a:defRPr>
                <a:solidFill>
                  <a:schemeClr val="tx1"/>
                </a:solidFill>
                <a:latin typeface="Arial" panose="020B0604020202020204" pitchFamily="34" charset="0"/>
              </a:defRPr>
            </a:lvl7pPr>
            <a:lvl8pPr marL="3304831" indent="-220322" eaLnBrk="0" fontAlgn="base" hangingPunct="0">
              <a:spcBef>
                <a:spcPct val="0"/>
              </a:spcBef>
              <a:spcAft>
                <a:spcPct val="0"/>
              </a:spcAft>
              <a:defRPr>
                <a:solidFill>
                  <a:schemeClr val="tx1"/>
                </a:solidFill>
                <a:latin typeface="Arial" panose="020B0604020202020204" pitchFamily="34" charset="0"/>
              </a:defRPr>
            </a:lvl8pPr>
            <a:lvl9pPr marL="3745476" indent="-220322"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B4D74C-9B85-4DFD-9115-E1F2E713A514}" type="slidenum">
              <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287</a:t>
            </a:fld>
            <a:endParaRPr kumimoji="0" 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19318536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93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28670FFA-3281-454B-91E6-651C67B07024}" type="slidenum">
              <a:rPr lang="en-US" sz="1200"/>
              <a:pPr eaLnBrk="1" hangingPunct="1"/>
              <a:t>288</a:t>
            </a:fld>
            <a:endParaRPr lang="en-US" sz="1200"/>
          </a:p>
        </p:txBody>
      </p:sp>
    </p:spTree>
    <p:extLst>
      <p:ext uri="{BB962C8B-B14F-4D97-AF65-F5344CB8AC3E}">
        <p14:creationId xmlns:p14="http://schemas.microsoft.com/office/powerpoint/2010/main" val="368562933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37888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65499" indent="-294422" eaLnBrk="0" hangingPunct="0">
              <a:defRPr sz="2400">
                <a:solidFill>
                  <a:schemeClr val="tx1"/>
                </a:solidFill>
                <a:latin typeface="Times New Roman" pitchFamily="18" charset="0"/>
              </a:defRPr>
            </a:lvl2pPr>
            <a:lvl3pPr marL="1177691" indent="-235538" eaLnBrk="0" hangingPunct="0">
              <a:defRPr sz="2400">
                <a:solidFill>
                  <a:schemeClr val="tx1"/>
                </a:solidFill>
                <a:latin typeface="Times New Roman" pitchFamily="18" charset="0"/>
              </a:defRPr>
            </a:lvl3pPr>
            <a:lvl4pPr marL="1648767" indent="-235538" eaLnBrk="0" hangingPunct="0">
              <a:defRPr sz="2400">
                <a:solidFill>
                  <a:schemeClr val="tx1"/>
                </a:solidFill>
                <a:latin typeface="Times New Roman" pitchFamily="18" charset="0"/>
              </a:defRPr>
            </a:lvl4pPr>
            <a:lvl5pPr marL="2119844" indent="-235538" eaLnBrk="0" hangingPunct="0">
              <a:defRPr sz="2400">
                <a:solidFill>
                  <a:schemeClr val="tx1"/>
                </a:solidFill>
                <a:latin typeface="Times New Roman" pitchFamily="18" charset="0"/>
              </a:defRPr>
            </a:lvl5pPr>
            <a:lvl6pPr marL="2590921" indent="-235538" eaLnBrk="0" fontAlgn="base" hangingPunct="0">
              <a:spcBef>
                <a:spcPct val="0"/>
              </a:spcBef>
              <a:spcAft>
                <a:spcPct val="0"/>
              </a:spcAft>
              <a:defRPr sz="2400">
                <a:solidFill>
                  <a:schemeClr val="tx1"/>
                </a:solidFill>
                <a:latin typeface="Times New Roman" pitchFamily="18" charset="0"/>
              </a:defRPr>
            </a:lvl6pPr>
            <a:lvl7pPr marL="3061997" indent="-235538" eaLnBrk="0" fontAlgn="base" hangingPunct="0">
              <a:spcBef>
                <a:spcPct val="0"/>
              </a:spcBef>
              <a:spcAft>
                <a:spcPct val="0"/>
              </a:spcAft>
              <a:defRPr sz="2400">
                <a:solidFill>
                  <a:schemeClr val="tx1"/>
                </a:solidFill>
                <a:latin typeface="Times New Roman" pitchFamily="18" charset="0"/>
              </a:defRPr>
            </a:lvl7pPr>
            <a:lvl8pPr marL="3533073" indent="-235538" eaLnBrk="0" fontAlgn="base" hangingPunct="0">
              <a:spcBef>
                <a:spcPct val="0"/>
              </a:spcBef>
              <a:spcAft>
                <a:spcPct val="0"/>
              </a:spcAft>
              <a:defRPr sz="2400">
                <a:solidFill>
                  <a:schemeClr val="tx1"/>
                </a:solidFill>
                <a:latin typeface="Times New Roman" pitchFamily="18" charset="0"/>
              </a:defRPr>
            </a:lvl8pPr>
            <a:lvl9pPr marL="4004150" indent="-235538" eaLnBrk="0" fontAlgn="base" hangingPunct="0">
              <a:spcBef>
                <a:spcPct val="0"/>
              </a:spcBef>
              <a:spcAft>
                <a:spcPct val="0"/>
              </a:spcAft>
              <a:defRPr sz="2400">
                <a:solidFill>
                  <a:schemeClr val="tx1"/>
                </a:solidFill>
                <a:latin typeface="Times New Roman" pitchFamily="18" charset="0"/>
              </a:defRPr>
            </a:lvl9pPr>
          </a:lstStyle>
          <a:p>
            <a:pPr eaLnBrk="1" hangingPunct="1"/>
            <a:fld id="{0F31D295-B800-4A5C-A11C-A901595E3573}" type="slidenum">
              <a:rPr lang="en-US" sz="1300"/>
              <a:pPr eaLnBrk="1" hangingPunct="1"/>
              <a:t>289</a:t>
            </a:fld>
            <a:endParaRPr lang="en-US" sz="1300"/>
          </a:p>
        </p:txBody>
      </p:sp>
    </p:spTree>
    <p:extLst>
      <p:ext uri="{BB962C8B-B14F-4D97-AF65-F5344CB8AC3E}">
        <p14:creationId xmlns:p14="http://schemas.microsoft.com/office/powerpoint/2010/main" val="202764378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7034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51271" indent="-288950" eaLnBrk="0" hangingPunct="0">
              <a:defRPr sz="2400">
                <a:solidFill>
                  <a:schemeClr val="tx1"/>
                </a:solidFill>
                <a:latin typeface="Times New Roman" pitchFamily="18" charset="0"/>
              </a:defRPr>
            </a:lvl2pPr>
            <a:lvl3pPr marL="1155802" indent="-231160" eaLnBrk="0" hangingPunct="0">
              <a:defRPr sz="2400">
                <a:solidFill>
                  <a:schemeClr val="tx1"/>
                </a:solidFill>
                <a:latin typeface="Times New Roman" pitchFamily="18" charset="0"/>
              </a:defRPr>
            </a:lvl3pPr>
            <a:lvl4pPr marL="1618122" indent="-231160" eaLnBrk="0" hangingPunct="0">
              <a:defRPr sz="2400">
                <a:solidFill>
                  <a:schemeClr val="tx1"/>
                </a:solidFill>
                <a:latin typeface="Times New Roman" pitchFamily="18" charset="0"/>
              </a:defRPr>
            </a:lvl4pPr>
            <a:lvl5pPr marL="2080443" indent="-231160" eaLnBrk="0" hangingPunct="0">
              <a:defRPr sz="2400">
                <a:solidFill>
                  <a:schemeClr val="tx1"/>
                </a:solidFill>
                <a:latin typeface="Times New Roman" pitchFamily="18" charset="0"/>
              </a:defRPr>
            </a:lvl5pPr>
            <a:lvl6pPr marL="2542764" indent="-231160" eaLnBrk="0" fontAlgn="base" hangingPunct="0">
              <a:spcBef>
                <a:spcPct val="0"/>
              </a:spcBef>
              <a:spcAft>
                <a:spcPct val="0"/>
              </a:spcAft>
              <a:defRPr sz="2400">
                <a:solidFill>
                  <a:schemeClr val="tx1"/>
                </a:solidFill>
                <a:latin typeface="Times New Roman" pitchFamily="18" charset="0"/>
              </a:defRPr>
            </a:lvl6pPr>
            <a:lvl7pPr marL="3005084" indent="-231160" eaLnBrk="0" fontAlgn="base" hangingPunct="0">
              <a:spcBef>
                <a:spcPct val="0"/>
              </a:spcBef>
              <a:spcAft>
                <a:spcPct val="0"/>
              </a:spcAft>
              <a:defRPr sz="2400">
                <a:solidFill>
                  <a:schemeClr val="tx1"/>
                </a:solidFill>
                <a:latin typeface="Times New Roman" pitchFamily="18" charset="0"/>
              </a:defRPr>
            </a:lvl7pPr>
            <a:lvl8pPr marL="3467405" indent="-231160" eaLnBrk="0" fontAlgn="base" hangingPunct="0">
              <a:spcBef>
                <a:spcPct val="0"/>
              </a:spcBef>
              <a:spcAft>
                <a:spcPct val="0"/>
              </a:spcAft>
              <a:defRPr sz="2400">
                <a:solidFill>
                  <a:schemeClr val="tx1"/>
                </a:solidFill>
                <a:latin typeface="Times New Roman" pitchFamily="18" charset="0"/>
              </a:defRPr>
            </a:lvl8pPr>
            <a:lvl9pPr marL="3929725" indent="-231160" eaLnBrk="0" fontAlgn="base" hangingPunct="0">
              <a:spcBef>
                <a:spcPct val="0"/>
              </a:spcBef>
              <a:spcAft>
                <a:spcPct val="0"/>
              </a:spcAft>
              <a:defRPr sz="2400">
                <a:solidFill>
                  <a:schemeClr val="tx1"/>
                </a:solidFill>
                <a:latin typeface="Times New Roman" pitchFamily="18" charset="0"/>
              </a:defRPr>
            </a:lvl9pPr>
          </a:lstStyle>
          <a:p>
            <a:pPr eaLnBrk="1" hangingPunct="1"/>
            <a:fld id="{DFBCACCC-B897-4180-B292-FD653A3816D5}" type="slidenum">
              <a:rPr lang="en-US" sz="1200"/>
              <a:pPr eaLnBrk="1" hangingPunct="1"/>
              <a:t>291</a:t>
            </a:fld>
            <a:endParaRPr lang="en-US" sz="1200"/>
          </a:p>
        </p:txBody>
      </p:sp>
    </p:spTree>
    <p:extLst>
      <p:ext uri="{BB962C8B-B14F-4D97-AF65-F5344CB8AC3E}">
        <p14:creationId xmlns:p14="http://schemas.microsoft.com/office/powerpoint/2010/main" val="12992816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a:xfrm>
            <a:off x="1181100" y="698500"/>
            <a:ext cx="4648200" cy="3486150"/>
          </a:xfrm>
          <a:ln/>
        </p:spPr>
      </p:sp>
      <p:sp>
        <p:nvSpPr>
          <p:cNvPr id="2560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60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86012" indent="-302312" eaLnBrk="0" hangingPunct="0">
              <a:defRPr sz="2400">
                <a:solidFill>
                  <a:schemeClr val="tx1"/>
                </a:solidFill>
                <a:latin typeface="Times New Roman" pitchFamily="18" charset="0"/>
              </a:defRPr>
            </a:lvl2pPr>
            <a:lvl3pPr marL="1209251" indent="-241850" eaLnBrk="0" hangingPunct="0">
              <a:defRPr sz="2400">
                <a:solidFill>
                  <a:schemeClr val="tx1"/>
                </a:solidFill>
                <a:latin typeface="Times New Roman" pitchFamily="18" charset="0"/>
              </a:defRPr>
            </a:lvl3pPr>
            <a:lvl4pPr marL="1692952" indent="-241850" eaLnBrk="0" hangingPunct="0">
              <a:defRPr sz="2400">
                <a:solidFill>
                  <a:schemeClr val="tx1"/>
                </a:solidFill>
                <a:latin typeface="Times New Roman" pitchFamily="18" charset="0"/>
              </a:defRPr>
            </a:lvl4pPr>
            <a:lvl5pPr marL="2176653" indent="-241850" eaLnBrk="0" hangingPunct="0">
              <a:defRPr sz="2400">
                <a:solidFill>
                  <a:schemeClr val="tx1"/>
                </a:solidFill>
                <a:latin typeface="Times New Roman" pitchFamily="18" charset="0"/>
              </a:defRPr>
            </a:lvl5pPr>
            <a:lvl6pPr marL="2660353" indent="-241850" eaLnBrk="0" fontAlgn="base" hangingPunct="0">
              <a:spcBef>
                <a:spcPct val="0"/>
              </a:spcBef>
              <a:spcAft>
                <a:spcPct val="0"/>
              </a:spcAft>
              <a:defRPr sz="2400">
                <a:solidFill>
                  <a:schemeClr val="tx1"/>
                </a:solidFill>
                <a:latin typeface="Times New Roman" pitchFamily="18" charset="0"/>
              </a:defRPr>
            </a:lvl6pPr>
            <a:lvl7pPr marL="3144054" indent="-241850" eaLnBrk="0" fontAlgn="base" hangingPunct="0">
              <a:spcBef>
                <a:spcPct val="0"/>
              </a:spcBef>
              <a:spcAft>
                <a:spcPct val="0"/>
              </a:spcAft>
              <a:defRPr sz="2400">
                <a:solidFill>
                  <a:schemeClr val="tx1"/>
                </a:solidFill>
                <a:latin typeface="Times New Roman" pitchFamily="18" charset="0"/>
              </a:defRPr>
            </a:lvl7pPr>
            <a:lvl8pPr marL="3627754" indent="-241850" eaLnBrk="0" fontAlgn="base" hangingPunct="0">
              <a:spcBef>
                <a:spcPct val="0"/>
              </a:spcBef>
              <a:spcAft>
                <a:spcPct val="0"/>
              </a:spcAft>
              <a:defRPr sz="2400">
                <a:solidFill>
                  <a:schemeClr val="tx1"/>
                </a:solidFill>
                <a:latin typeface="Times New Roman" pitchFamily="18" charset="0"/>
              </a:defRPr>
            </a:lvl8pPr>
            <a:lvl9pPr marL="4111455" indent="-241850" eaLnBrk="0" fontAlgn="base" hangingPunct="0">
              <a:spcBef>
                <a:spcPct val="0"/>
              </a:spcBef>
              <a:spcAft>
                <a:spcPct val="0"/>
              </a:spcAft>
              <a:defRPr sz="2400">
                <a:solidFill>
                  <a:schemeClr val="tx1"/>
                </a:solidFill>
                <a:latin typeface="Times New Roman" pitchFamily="18" charset="0"/>
              </a:defRPr>
            </a:lvl9pPr>
          </a:lstStyle>
          <a:p>
            <a:pPr eaLnBrk="1" hangingPunct="1"/>
            <a:fld id="{E38BD17F-C71A-41CA-9316-C0CB28ED4AF7}" type="slidenum">
              <a:rPr lang="en-US" sz="1300"/>
              <a:pPr eaLnBrk="1" hangingPunct="1"/>
              <a:t>32</a:t>
            </a:fld>
            <a:endParaRPr lang="en-US" sz="1300"/>
          </a:p>
        </p:txBody>
      </p:sp>
    </p:spTree>
    <p:extLst>
      <p:ext uri="{BB962C8B-B14F-4D97-AF65-F5344CB8AC3E}">
        <p14:creationId xmlns:p14="http://schemas.microsoft.com/office/powerpoint/2010/main" val="37919183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295</a:t>
            </a:fld>
            <a:endParaRPr lang="en-US"/>
          </a:p>
        </p:txBody>
      </p:sp>
    </p:spTree>
    <p:extLst>
      <p:ext uri="{BB962C8B-B14F-4D97-AF65-F5344CB8AC3E}">
        <p14:creationId xmlns:p14="http://schemas.microsoft.com/office/powerpoint/2010/main" val="26930665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a:xfrm>
            <a:off x="1181100" y="698500"/>
            <a:ext cx="4648200" cy="3486150"/>
          </a:xfrm>
          <a:ln/>
        </p:spPr>
      </p:sp>
      <p:sp>
        <p:nvSpPr>
          <p:cNvPr id="2621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621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71357" indent="-296675" eaLnBrk="0" hangingPunct="0">
              <a:defRPr sz="2400">
                <a:solidFill>
                  <a:schemeClr val="tx1"/>
                </a:solidFill>
                <a:latin typeface="Times New Roman" pitchFamily="18" charset="0"/>
              </a:defRPr>
            </a:lvl2pPr>
            <a:lvl3pPr marL="1186704" indent="-237340" eaLnBrk="0" hangingPunct="0">
              <a:defRPr sz="2400">
                <a:solidFill>
                  <a:schemeClr val="tx1"/>
                </a:solidFill>
                <a:latin typeface="Times New Roman" pitchFamily="18" charset="0"/>
              </a:defRPr>
            </a:lvl3pPr>
            <a:lvl4pPr marL="1661385" indent="-237340" eaLnBrk="0" hangingPunct="0">
              <a:defRPr sz="2400">
                <a:solidFill>
                  <a:schemeClr val="tx1"/>
                </a:solidFill>
                <a:latin typeface="Times New Roman" pitchFamily="18" charset="0"/>
              </a:defRPr>
            </a:lvl4pPr>
            <a:lvl5pPr marL="2136067" indent="-237340" eaLnBrk="0" hangingPunct="0">
              <a:defRPr sz="2400">
                <a:solidFill>
                  <a:schemeClr val="tx1"/>
                </a:solidFill>
                <a:latin typeface="Times New Roman" pitchFamily="18" charset="0"/>
              </a:defRPr>
            </a:lvl5pPr>
            <a:lvl6pPr marL="2610749" indent="-237340" eaLnBrk="0" fontAlgn="base" hangingPunct="0">
              <a:spcBef>
                <a:spcPct val="0"/>
              </a:spcBef>
              <a:spcAft>
                <a:spcPct val="0"/>
              </a:spcAft>
              <a:defRPr sz="2400">
                <a:solidFill>
                  <a:schemeClr val="tx1"/>
                </a:solidFill>
                <a:latin typeface="Times New Roman" pitchFamily="18" charset="0"/>
              </a:defRPr>
            </a:lvl6pPr>
            <a:lvl7pPr marL="3085429" indent="-237340" eaLnBrk="0" fontAlgn="base" hangingPunct="0">
              <a:spcBef>
                <a:spcPct val="0"/>
              </a:spcBef>
              <a:spcAft>
                <a:spcPct val="0"/>
              </a:spcAft>
              <a:defRPr sz="2400">
                <a:solidFill>
                  <a:schemeClr val="tx1"/>
                </a:solidFill>
                <a:latin typeface="Times New Roman" pitchFamily="18" charset="0"/>
              </a:defRPr>
            </a:lvl7pPr>
            <a:lvl8pPr marL="3560112" indent="-237340" eaLnBrk="0" fontAlgn="base" hangingPunct="0">
              <a:spcBef>
                <a:spcPct val="0"/>
              </a:spcBef>
              <a:spcAft>
                <a:spcPct val="0"/>
              </a:spcAft>
              <a:defRPr sz="2400">
                <a:solidFill>
                  <a:schemeClr val="tx1"/>
                </a:solidFill>
                <a:latin typeface="Times New Roman" pitchFamily="18" charset="0"/>
              </a:defRPr>
            </a:lvl8pPr>
            <a:lvl9pPr marL="4034794" indent="-237340" eaLnBrk="0" fontAlgn="base" hangingPunct="0">
              <a:spcBef>
                <a:spcPct val="0"/>
              </a:spcBef>
              <a:spcAft>
                <a:spcPct val="0"/>
              </a:spcAft>
              <a:defRPr sz="2400">
                <a:solidFill>
                  <a:schemeClr val="tx1"/>
                </a:solidFill>
                <a:latin typeface="Times New Roman" pitchFamily="18" charset="0"/>
              </a:defRPr>
            </a:lvl9pPr>
          </a:lstStyle>
          <a:p>
            <a:pPr eaLnBrk="1" hangingPunct="1"/>
            <a:fld id="{6B3A99D4-5EAF-4CE9-9CD1-3E3FC4120439}" type="slidenum">
              <a:rPr lang="en-US" sz="1300"/>
              <a:pPr eaLnBrk="1" hangingPunct="1"/>
              <a:t>33</a:t>
            </a:fld>
            <a:endParaRPr lang="en-US" sz="1300"/>
          </a:p>
        </p:txBody>
      </p:sp>
    </p:spTree>
    <p:extLst>
      <p:ext uri="{BB962C8B-B14F-4D97-AF65-F5344CB8AC3E}">
        <p14:creationId xmlns:p14="http://schemas.microsoft.com/office/powerpoint/2010/main" val="143268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34</a:t>
            </a:fld>
            <a:endParaRPr lang="en-US"/>
          </a:p>
        </p:txBody>
      </p:sp>
    </p:spTree>
    <p:extLst>
      <p:ext uri="{BB962C8B-B14F-4D97-AF65-F5344CB8AC3E}">
        <p14:creationId xmlns:p14="http://schemas.microsoft.com/office/powerpoint/2010/main" val="3303883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References</a:t>
            </a:r>
          </a:p>
          <a:p>
            <a:r>
              <a:rPr lang="en-US" dirty="0"/>
              <a:t>https://www.npr.org/2023/04/01/1166781510/ozempic-weight-loss-drug-big-business</a:t>
            </a:r>
          </a:p>
        </p:txBody>
      </p:sp>
      <p:sp>
        <p:nvSpPr>
          <p:cNvPr id="4" name="Slide Number Placeholder 3"/>
          <p:cNvSpPr>
            <a:spLocks noGrp="1"/>
          </p:cNvSpPr>
          <p:nvPr>
            <p:ph type="sldNum" sz="quarter" idx="10"/>
          </p:nvPr>
        </p:nvSpPr>
        <p:spPr/>
        <p:txBody>
          <a:bodyPr/>
          <a:lstStyle/>
          <a:p>
            <a:fld id="{6E90DDE9-5F91-7D40-9330-20662DED2190}" type="slidenum">
              <a:rPr lang="en-US" smtClean="0"/>
              <a:t>35</a:t>
            </a:fld>
            <a:endParaRPr lang="en-US"/>
          </a:p>
        </p:txBody>
      </p:sp>
    </p:spTree>
    <p:extLst>
      <p:ext uri="{BB962C8B-B14F-4D97-AF65-F5344CB8AC3E}">
        <p14:creationId xmlns:p14="http://schemas.microsoft.com/office/powerpoint/2010/main" val="20920899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37</a:t>
            </a:fld>
            <a:endParaRPr lang="en-US"/>
          </a:p>
        </p:txBody>
      </p:sp>
    </p:spTree>
    <p:extLst>
      <p:ext uri="{BB962C8B-B14F-4D97-AF65-F5344CB8AC3E}">
        <p14:creationId xmlns:p14="http://schemas.microsoft.com/office/powerpoint/2010/main" val="2242748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dirty="0"/>
              <a:t>GIP: G</a:t>
            </a:r>
            <a:r>
              <a:rPr lang="en-US" dirty="0">
                <a:effectLst/>
              </a:rPr>
              <a:t>lucose-dependent </a:t>
            </a:r>
            <a:r>
              <a:rPr lang="en-US" dirty="0"/>
              <a:t>I</a:t>
            </a:r>
            <a:r>
              <a:rPr lang="en-US" dirty="0">
                <a:effectLst/>
              </a:rPr>
              <a:t>nsulinotropic </a:t>
            </a:r>
            <a:r>
              <a:rPr lang="en-US" dirty="0"/>
              <a:t>P</a:t>
            </a:r>
            <a:r>
              <a:rPr lang="en-US" dirty="0">
                <a:effectLst/>
              </a:rPr>
              <a:t>olypeptide</a:t>
            </a:r>
          </a:p>
          <a:p>
            <a:r>
              <a:rPr lang="en-US" dirty="0"/>
              <a:t>GLP: glucagon-like peptide</a:t>
            </a:r>
          </a:p>
        </p:txBody>
      </p:sp>
      <p:sp>
        <p:nvSpPr>
          <p:cNvPr id="4" name="Slide Number Placeholder 3"/>
          <p:cNvSpPr>
            <a:spLocks noGrp="1"/>
          </p:cNvSpPr>
          <p:nvPr>
            <p:ph type="sldNum" sz="quarter" idx="5"/>
          </p:nvPr>
        </p:nvSpPr>
        <p:spPr/>
        <p:txBody>
          <a:bodyPr/>
          <a:lstStyle/>
          <a:p>
            <a:fld id="{5B5E225C-EA32-49AA-BCE1-CBED354D9589}" type="slidenum">
              <a:rPr lang="en-US" smtClean="0"/>
              <a:t>39</a:t>
            </a:fld>
            <a:endParaRPr lang="en-US"/>
          </a:p>
        </p:txBody>
      </p:sp>
    </p:spTree>
    <p:extLst>
      <p:ext uri="{BB962C8B-B14F-4D97-AF65-F5344CB8AC3E}">
        <p14:creationId xmlns:p14="http://schemas.microsoft.com/office/powerpoint/2010/main" val="379042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2B2DFA-04F6-4713-86A1-47E953577B26}" type="slidenum">
              <a:rPr lang="en-US" smtClean="0"/>
              <a:t>40</a:t>
            </a:fld>
            <a:endParaRPr lang="en-US"/>
          </a:p>
        </p:txBody>
      </p:sp>
    </p:spTree>
    <p:extLst>
      <p:ext uri="{BB962C8B-B14F-4D97-AF65-F5344CB8AC3E}">
        <p14:creationId xmlns:p14="http://schemas.microsoft.com/office/powerpoint/2010/main" val="3414697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0708" name="Footer Placeholder 3"/>
          <p:cNvSpPr>
            <a:spLocks noGrp="1"/>
          </p:cNvSpPr>
          <p:nvPr>
            <p:ph type="ftr" sz="quarter" idx="4"/>
          </p:nvPr>
        </p:nvSpPr>
        <p:spPr/>
        <p:txBody>
          <a:bodyPr/>
          <a:lstStyle/>
          <a:p>
            <a:pPr>
              <a:defRPr/>
            </a:pPr>
            <a:r>
              <a:rPr lang="en-US"/>
              <a:t>Diabetes Educational Services© (530) 893 - 8635 </a:t>
            </a:r>
          </a:p>
        </p:txBody>
      </p:sp>
      <p:sp>
        <p:nvSpPr>
          <p:cNvPr id="200709" name="Slide Number Placeholder 4"/>
          <p:cNvSpPr>
            <a:spLocks noGrp="1"/>
          </p:cNvSpPr>
          <p:nvPr>
            <p:ph type="sldNum" sz="quarter" idx="5"/>
          </p:nvPr>
        </p:nvSpPr>
        <p:spPr/>
        <p:txBody>
          <a:bodyPr/>
          <a:lstStyle/>
          <a:p>
            <a:pPr>
              <a:defRPr/>
            </a:pPr>
            <a:fld id="{6C0D7F80-B385-4B43-9759-1791FA5BC9CB}" type="slidenum">
              <a:rPr lang="en-US" smtClean="0"/>
              <a:pPr>
                <a:defRPr/>
              </a:pPr>
              <a:t>2</a:t>
            </a:fld>
            <a:endParaRPr lang="en-US"/>
          </a:p>
        </p:txBody>
      </p:sp>
    </p:spTree>
    <p:extLst>
      <p:ext uri="{BB962C8B-B14F-4D97-AF65-F5344CB8AC3E}">
        <p14:creationId xmlns:p14="http://schemas.microsoft.com/office/powerpoint/2010/main" val="4866343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E72A3-CEEC-E93D-415B-6C0B41C1D1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8BEC05-654E-E10F-DDFA-9BD59D6517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B88A3D-F481-57EB-459B-D0C3C3099E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55C279-3AAD-1677-41BC-51BFFABB378E}"/>
              </a:ext>
            </a:extLst>
          </p:cNvPr>
          <p:cNvSpPr>
            <a:spLocks noGrp="1"/>
          </p:cNvSpPr>
          <p:nvPr>
            <p:ph type="sldNum" sz="quarter" idx="5"/>
          </p:nvPr>
        </p:nvSpPr>
        <p:spPr/>
        <p:txBody>
          <a:bodyPr/>
          <a:lstStyle/>
          <a:p>
            <a:fld id="{BD2B2DFA-04F6-4713-86A1-47E953577B26}" type="slidenum">
              <a:rPr lang="en-US" smtClean="0"/>
              <a:t>42</a:t>
            </a:fld>
            <a:endParaRPr lang="en-US"/>
          </a:p>
        </p:txBody>
      </p:sp>
    </p:spTree>
    <p:extLst>
      <p:ext uri="{BB962C8B-B14F-4D97-AF65-F5344CB8AC3E}">
        <p14:creationId xmlns:p14="http://schemas.microsoft.com/office/powerpoint/2010/main" val="22473218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with exenatide indication in pediatrics. </a:t>
            </a:r>
          </a:p>
        </p:txBody>
      </p:sp>
      <p:sp>
        <p:nvSpPr>
          <p:cNvPr id="4" name="Slide Number Placeholder 3"/>
          <p:cNvSpPr>
            <a:spLocks noGrp="1"/>
          </p:cNvSpPr>
          <p:nvPr>
            <p:ph type="sldNum" sz="quarter" idx="5"/>
          </p:nvPr>
        </p:nvSpPr>
        <p:spPr/>
        <p:txBody>
          <a:bodyPr/>
          <a:lstStyle/>
          <a:p>
            <a:fld id="{5B5E225C-EA32-49AA-BCE1-CBED354D9589}" type="slidenum">
              <a:rPr lang="en-US" smtClean="0"/>
              <a:t>45</a:t>
            </a:fld>
            <a:endParaRPr lang="en-US"/>
          </a:p>
        </p:txBody>
      </p:sp>
    </p:spTree>
    <p:extLst>
      <p:ext uri="{BB962C8B-B14F-4D97-AF65-F5344CB8AC3E}">
        <p14:creationId xmlns:p14="http://schemas.microsoft.com/office/powerpoint/2010/main" val="209260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212121"/>
                </a:solidFill>
                <a:effectLst/>
                <a:latin typeface="Roboto" panose="02000000000000000000" pitchFamily="2" charset="0"/>
              </a:rPr>
              <a:t>Pancreatitis:</a:t>
            </a:r>
            <a:r>
              <a:rPr lang="en-US" b="0" i="0" dirty="0">
                <a:solidFill>
                  <a:srgbClr val="212121"/>
                </a:solidFill>
                <a:effectLst/>
                <a:latin typeface="Roboto" panose="02000000000000000000" pitchFamily="2" charset="0"/>
              </a:rPr>
              <a:t> Acute pancreatitis, including fatal and nonfatal hemorrhagic or necrotizing pancreatitis, has been observed in patients treated with GLP-1 receptor agonists. Pancreatitis has been reported in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clinical trials.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not been studied in patients with a prior history of pancreatitis. It is unknown if patients with a history of pancreatitis are at higher risk for development of pancreatitis on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Observe patients for signs and symptoms including persistent severe abdominal pain sometimes radiating to the back, which may or may not be accompanied by vomiting. If pancreatitis is suspected, discontinue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and initiate appropriate management.</a:t>
            </a:r>
          </a:p>
          <a:p>
            <a:endParaRPr lang="en-US" b="0" i="0" dirty="0">
              <a:solidFill>
                <a:srgbClr val="212121"/>
              </a:solidFill>
              <a:effectLst/>
              <a:latin typeface="Roboto" panose="02000000000000000000" pitchFamily="2" charset="0"/>
            </a:endParaRPr>
          </a:p>
          <a:p>
            <a:pPr algn="l" fontAlgn="base"/>
            <a:r>
              <a:rPr lang="en-US" b="1" dirty="0">
                <a:solidFill>
                  <a:srgbClr val="212121"/>
                </a:solidFill>
                <a:effectLst/>
                <a:latin typeface="inherit"/>
              </a:rPr>
              <a:t>In both male and female rats, tirzepatide causes dose-dependent and treatment-duration-dependent thyroid C-cell tumors at clinically relevant exposures. It is unknown whether </a:t>
            </a:r>
            <a:r>
              <a:rPr lang="en-US" b="1" dirty="0" err="1">
                <a:solidFill>
                  <a:srgbClr val="212121"/>
                </a:solidFill>
                <a:effectLst/>
                <a:latin typeface="inherit"/>
              </a:rPr>
              <a:t>Mounjaro</a:t>
            </a:r>
            <a:r>
              <a:rPr lang="en-US" b="1" dirty="0">
                <a:solidFill>
                  <a:srgbClr val="212121"/>
                </a:solidFill>
                <a:effectLst/>
                <a:latin typeface="inherit"/>
              </a:rPr>
              <a:t> causes thyroid C-cell tumors, including medullary thyroid carcinoma (MTC), in humans as human relevance of </a:t>
            </a:r>
            <a:r>
              <a:rPr lang="en-US" b="1" dirty="0" err="1">
                <a:solidFill>
                  <a:srgbClr val="212121"/>
                </a:solidFill>
                <a:effectLst/>
                <a:latin typeface="inherit"/>
              </a:rPr>
              <a:t>tirzepatide</a:t>
            </a:r>
            <a:r>
              <a:rPr lang="en-US" b="1" dirty="0">
                <a:solidFill>
                  <a:srgbClr val="212121"/>
                </a:solidFill>
                <a:effectLst/>
                <a:latin typeface="inherit"/>
              </a:rPr>
              <a:t>-induced rodent thyroid C-cell tumors has not been determined.</a:t>
            </a:r>
            <a:endParaRPr lang="en-US" dirty="0">
              <a:solidFill>
                <a:srgbClr val="212121"/>
              </a:solidFill>
              <a:effectLst/>
            </a:endParaRPr>
          </a:p>
          <a:p>
            <a:pPr algn="l" fontAlgn="base"/>
            <a:r>
              <a:rPr lang="en-US" b="1" dirty="0" err="1">
                <a:solidFill>
                  <a:srgbClr val="212121"/>
                </a:solidFill>
                <a:effectLst/>
                <a:latin typeface="inherit"/>
              </a:rPr>
              <a:t>Mounjaro</a:t>
            </a:r>
            <a:r>
              <a:rPr lang="en-US" b="1" dirty="0">
                <a:solidFill>
                  <a:srgbClr val="212121"/>
                </a:solidFill>
                <a:effectLst/>
                <a:latin typeface="inherit"/>
              </a:rPr>
              <a:t> is contraindicated in patients with a personal or family history of MTC or in patients with Multiple Endocrine Neoplasia syndrome type 2 (MEN 2). Counsel patients regarding the potential risk for MTC with the use of </a:t>
            </a:r>
            <a:r>
              <a:rPr lang="en-US" b="1" dirty="0" err="1">
                <a:solidFill>
                  <a:srgbClr val="212121"/>
                </a:solidFill>
                <a:effectLst/>
                <a:latin typeface="inherit"/>
              </a:rPr>
              <a:t>Mounjaro</a:t>
            </a:r>
            <a:r>
              <a:rPr lang="en-US" b="1" dirty="0">
                <a:solidFill>
                  <a:srgbClr val="212121"/>
                </a:solidFill>
                <a:effectLst/>
                <a:latin typeface="inherit"/>
              </a:rPr>
              <a:t> and inform them of symptoms of thyroid tumors (e.g., a mass in the neck, dysphagia, dyspnea, persistent hoarseness). Routine monitoring of serum calcitonin or using thyroid ultrasound is of uncertain value for early detection of MTC in patients treated with </a:t>
            </a:r>
            <a:r>
              <a:rPr lang="en-US" b="1" dirty="0" err="1">
                <a:solidFill>
                  <a:srgbClr val="212121"/>
                </a:solidFill>
                <a:effectLst/>
                <a:latin typeface="inherit"/>
              </a:rPr>
              <a:t>Mounjaro</a:t>
            </a:r>
            <a:r>
              <a:rPr lang="en-US" b="1" dirty="0">
                <a:solidFill>
                  <a:srgbClr val="212121"/>
                </a:solidFill>
                <a:effectLst/>
                <a:latin typeface="inherit"/>
              </a:rPr>
              <a:t>.</a:t>
            </a:r>
          </a:p>
          <a:p>
            <a:pPr algn="l" fontAlgn="base"/>
            <a:endParaRPr lang="en-US" b="1" dirty="0">
              <a:solidFill>
                <a:srgbClr val="212121"/>
              </a:solidFill>
              <a:effectLst/>
              <a:latin typeface="inherit"/>
            </a:endParaRPr>
          </a:p>
          <a:p>
            <a:pPr algn="l" fontAlgn="base"/>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has been associated with gastrointestinal adverse reactions, which include nausea, vomiting, and diarrhea. These events may lead to dehydration, which if severe could cause acute kidney injury. In patients treated with GLP-1 receptor agonists, there have been </a:t>
            </a:r>
            <a:r>
              <a:rPr lang="en-US" b="0" i="0" dirty="0" err="1">
                <a:solidFill>
                  <a:srgbClr val="212121"/>
                </a:solidFill>
                <a:effectLst/>
                <a:latin typeface="Roboto" panose="02000000000000000000" pitchFamily="2" charset="0"/>
              </a:rPr>
              <a:t>postmarketing</a:t>
            </a:r>
            <a:r>
              <a:rPr lang="en-US" b="0" i="0" dirty="0">
                <a:solidFill>
                  <a:srgbClr val="212121"/>
                </a:solidFill>
                <a:effectLst/>
                <a:latin typeface="Roboto" panose="02000000000000000000" pitchFamily="2" charset="0"/>
              </a:rPr>
              <a:t> reports of acute kidney injury and worsening of chronic renal failure, sometimes requiring hemodialysis. Some of these events have been reported in patients without known underlying renal disease. A majority of reported events occurred in patients who had experienced nausea, vomiting, diarrhea, or dehydration. Monitor renal function when initiating or escalating doses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 in patients with renal impairment reporting severe adverse gastrointestinal reactions.</a:t>
            </a:r>
            <a:endParaRPr lang="en-US" b="1" i="0" dirty="0">
              <a:solidFill>
                <a:srgbClr val="212121"/>
              </a:solidFill>
              <a:effectLst/>
              <a:latin typeface="inherit"/>
            </a:endParaRPr>
          </a:p>
          <a:p>
            <a:pPr algn="l" fontAlgn="base"/>
            <a:endParaRPr lang="en-US" b="1" i="0" dirty="0">
              <a:solidFill>
                <a:srgbClr val="212121"/>
              </a:solidFill>
              <a:effectLst/>
              <a:latin typeface="inherit"/>
            </a:endParaRPr>
          </a:p>
          <a:p>
            <a:pPr algn="l" fontAlgn="base"/>
            <a:r>
              <a:rPr lang="en-US" b="0" i="0" dirty="0">
                <a:solidFill>
                  <a:srgbClr val="212121"/>
                </a:solidFill>
                <a:effectLst/>
                <a:latin typeface="Roboto" panose="02000000000000000000" pitchFamily="2" charset="0"/>
              </a:rPr>
              <a:t>In clinical trials, acute gallbladder disease was reported by 0.6% of </a:t>
            </a:r>
            <a:r>
              <a:rPr lang="en-US" b="0" i="0" dirty="0" err="1">
                <a:solidFill>
                  <a:srgbClr val="212121"/>
                </a:solidFill>
                <a:effectLst/>
                <a:latin typeface="Roboto" panose="02000000000000000000" pitchFamily="2" charset="0"/>
              </a:rPr>
              <a:t>Mounjaro</a:t>
            </a:r>
            <a:r>
              <a:rPr lang="en-US" b="0" i="0" dirty="0">
                <a:solidFill>
                  <a:srgbClr val="212121"/>
                </a:solidFill>
                <a:effectLst/>
                <a:latin typeface="Roboto" panose="02000000000000000000" pitchFamily="2" charset="0"/>
              </a:rPr>
              <a:t>-treated patients and 0% of placebo-treated patients. If cholelithiasis is suspected, gallbladder diagnostic studies and appropriate clinical follow-up are indicated.</a:t>
            </a:r>
            <a:endParaRPr lang="en-US" dirty="0">
              <a:solidFill>
                <a:srgbClr val="212121"/>
              </a:solidFill>
              <a:effectLst/>
            </a:endParaRPr>
          </a:p>
          <a:p>
            <a:endParaRPr lang="en-US" dirty="0"/>
          </a:p>
        </p:txBody>
      </p:sp>
      <p:sp>
        <p:nvSpPr>
          <p:cNvPr id="4" name="Slide Number Placeholder 3"/>
          <p:cNvSpPr>
            <a:spLocks noGrp="1"/>
          </p:cNvSpPr>
          <p:nvPr>
            <p:ph type="sldNum" sz="quarter" idx="5"/>
          </p:nvPr>
        </p:nvSpPr>
        <p:spPr/>
        <p:txBody>
          <a:bodyPr/>
          <a:lstStyle/>
          <a:p>
            <a:fld id="{BD2B2DFA-04F6-4713-86A1-47E953577B26}" type="slidenum">
              <a:rPr lang="en-US" smtClean="0"/>
              <a:t>46</a:t>
            </a:fld>
            <a:endParaRPr lang="en-US"/>
          </a:p>
        </p:txBody>
      </p:sp>
    </p:spTree>
    <p:extLst>
      <p:ext uri="{BB962C8B-B14F-4D97-AF65-F5344CB8AC3E}">
        <p14:creationId xmlns:p14="http://schemas.microsoft.com/office/powerpoint/2010/main" val="3293007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919733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DD90A39B-3D0D-4EC3-94F0-62314F84197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Notes Placeholder 2">
            <a:extLst>
              <a:ext uri="{FF2B5EF4-FFF2-40B4-BE49-F238E27FC236}">
                <a16:creationId xmlns:a16="http://schemas.microsoft.com/office/drawing/2014/main" id="{D0FAFD6C-AB5E-45B1-9EAA-62F56AAAE3E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Inject at room temperature, let alcohol fully dry</a:t>
            </a:r>
          </a:p>
        </p:txBody>
      </p:sp>
      <p:sp>
        <p:nvSpPr>
          <p:cNvPr id="82948" name="Slide Number Placeholder 3">
            <a:extLst>
              <a:ext uri="{FF2B5EF4-FFF2-40B4-BE49-F238E27FC236}">
                <a16:creationId xmlns:a16="http://schemas.microsoft.com/office/drawing/2014/main" id="{45F93B43-E47F-4D70-AEE4-F20BC332CB4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EB1F5F6-0EC4-42A6-AAE8-CAF1D5A04F60}"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451915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51</a:t>
            </a:fld>
            <a:endParaRPr lang="en-US"/>
          </a:p>
        </p:txBody>
      </p:sp>
    </p:spTree>
    <p:extLst>
      <p:ext uri="{BB962C8B-B14F-4D97-AF65-F5344CB8AC3E}">
        <p14:creationId xmlns:p14="http://schemas.microsoft.com/office/powerpoint/2010/main" val="4124690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54</a:t>
            </a:fld>
            <a:endParaRPr lang="en-US"/>
          </a:p>
        </p:txBody>
      </p:sp>
    </p:spTree>
    <p:extLst>
      <p:ext uri="{BB962C8B-B14F-4D97-AF65-F5344CB8AC3E}">
        <p14:creationId xmlns:p14="http://schemas.microsoft.com/office/powerpoint/2010/main" val="36876897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AD0301A6-32D2-4C3B-8220-2CF121412F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B981AB0D-C644-4E61-932D-2812C30D48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33124" name="Slide Number Placeholder 3">
            <a:extLst>
              <a:ext uri="{FF2B5EF4-FFF2-40B4-BE49-F238E27FC236}">
                <a16:creationId xmlns:a16="http://schemas.microsoft.com/office/drawing/2014/main" id="{5F4B3517-9215-4E93-B22B-34854C627F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2DBA93-CC1F-4BC0-8100-72EB958FC69A}"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119943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2B2DFA-04F6-4713-86A1-47E953577B26}" type="slidenum">
              <a:rPr lang="en-US" smtClean="0"/>
              <a:t>56</a:t>
            </a:fld>
            <a:endParaRPr lang="en-US"/>
          </a:p>
        </p:txBody>
      </p:sp>
    </p:spTree>
    <p:extLst>
      <p:ext uri="{BB962C8B-B14F-4D97-AF65-F5344CB8AC3E}">
        <p14:creationId xmlns:p14="http://schemas.microsoft.com/office/powerpoint/2010/main" val="6565437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baseline, the mean body weight was 104.8 kg, the mean BMI was 38.0, and 94.5% of participants had a BMI of 30 or higher. The mean percentage change in weight at week 72 was −15.0% (95% confidence interval [CI], −15.9 to −14.2) with 5-mg weekly doses of tirzepatide, −19.5% (95% CI, −20.4 to −18.5) with 10-mg doses, and −20.9% (95% CI, −21.8 to −19.9) with 15-mg doses and −3.1% (95% CI, −4.3 to −1.9) with placebo (P</a:t>
            </a:r>
          </a:p>
          <a:p>
            <a:endParaRPr lang="en-US" dirty="0"/>
          </a:p>
          <a:p>
            <a:r>
              <a:rPr lang="en-US" dirty="0"/>
              <a:t>In this phase 3 double-blind, randomized, controlled trial, we assigned 2539 adults with a body-mass index (BMI; the weight in kilograms divided by the square of the height in meters) of 30 or more, or 27 or more and at least one weight-related complication, excluding diabetes, in a 1:1:1:1 ratio to receive once-weekly, subcutaneous tirzepatide (5 mg, 10 mg, or 15 mg) or placebo for 72 weeks, including a 20-week dose-escalation period. Coprimary end points were the percentage change in weight from baseline and a weight reduction of 5% or more. The treatment-regimen </a:t>
            </a:r>
            <a:r>
              <a:rPr lang="en-US" dirty="0" err="1"/>
              <a:t>estimand</a:t>
            </a:r>
            <a:r>
              <a:rPr lang="en-US" dirty="0"/>
              <a:t> assessed effects regardless of treatment discontinuation in the intention-to-treat population.</a:t>
            </a:r>
          </a:p>
        </p:txBody>
      </p:sp>
      <p:sp>
        <p:nvSpPr>
          <p:cNvPr id="4" name="Slide Number Placeholder 3"/>
          <p:cNvSpPr>
            <a:spLocks noGrp="1"/>
          </p:cNvSpPr>
          <p:nvPr>
            <p:ph type="sldNum" sz="quarter" idx="5"/>
          </p:nvPr>
        </p:nvSpPr>
        <p:spPr/>
        <p:txBody>
          <a:bodyPr/>
          <a:lstStyle/>
          <a:p>
            <a:fld id="{BD2B2DFA-04F6-4713-86A1-47E953577B26}" type="slidenum">
              <a:rPr lang="en-US" smtClean="0"/>
              <a:t>57</a:t>
            </a:fld>
            <a:endParaRPr lang="en-US"/>
          </a:p>
        </p:txBody>
      </p:sp>
    </p:spTree>
    <p:extLst>
      <p:ext uri="{BB962C8B-B14F-4D97-AF65-F5344CB8AC3E}">
        <p14:creationId xmlns:p14="http://schemas.microsoft.com/office/powerpoint/2010/main" val="3904720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xfrm>
            <a:off x="1181100" y="698500"/>
            <a:ext cx="4648200" cy="3486150"/>
          </a:xfrm>
          <a:ln/>
        </p:spPr>
      </p:sp>
      <p:sp>
        <p:nvSpPr>
          <p:cNvPr id="2109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02756" name="Footer Placeholder 3"/>
          <p:cNvSpPr>
            <a:spLocks noGrp="1"/>
          </p:cNvSpPr>
          <p:nvPr>
            <p:ph type="ftr" sz="quarter" idx="4"/>
          </p:nvPr>
        </p:nvSpPr>
        <p:spPr/>
        <p:txBody>
          <a:bodyPr/>
          <a:lstStyle/>
          <a:p>
            <a:pPr>
              <a:defRPr/>
            </a:pPr>
            <a:r>
              <a:rPr lang="en-US"/>
              <a:t>Diabetes Educational Services© (530) 893 - 8635 </a:t>
            </a:r>
          </a:p>
        </p:txBody>
      </p:sp>
      <p:sp>
        <p:nvSpPr>
          <p:cNvPr id="202757" name="Slide Number Placeholder 4"/>
          <p:cNvSpPr>
            <a:spLocks noGrp="1"/>
          </p:cNvSpPr>
          <p:nvPr>
            <p:ph type="sldNum" sz="quarter" idx="5"/>
          </p:nvPr>
        </p:nvSpPr>
        <p:spPr/>
        <p:txBody>
          <a:bodyPr/>
          <a:lstStyle/>
          <a:p>
            <a:pPr>
              <a:defRPr/>
            </a:pPr>
            <a:fld id="{6B503E58-9CCB-45E7-980B-E63AC3323F5A}" type="slidenum">
              <a:rPr lang="en-US" smtClean="0"/>
              <a:pPr>
                <a:defRPr/>
              </a:pPr>
              <a:t>4</a:t>
            </a:fld>
            <a:endParaRPr lang="en-US"/>
          </a:p>
        </p:txBody>
      </p:sp>
    </p:spTree>
    <p:extLst>
      <p:ext uri="{BB962C8B-B14F-4D97-AF65-F5344CB8AC3E}">
        <p14:creationId xmlns:p14="http://schemas.microsoft.com/office/powerpoint/2010/main" val="12027963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xfrm>
            <a:off x="1181100" y="698500"/>
            <a:ext cx="4648200" cy="3486150"/>
          </a:xfrm>
          <a:ln/>
        </p:spPr>
      </p:sp>
      <p:sp>
        <p:nvSpPr>
          <p:cNvPr id="12595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dirty="0"/>
          </a:p>
        </p:txBody>
      </p:sp>
      <p:sp>
        <p:nvSpPr>
          <p:cNvPr id="125956"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r>
              <a:rPr lang="en-US" dirty="0">
                <a:latin typeface="Times New Roman" pitchFamily="18" charset="0"/>
              </a:rPr>
              <a:t>© Copyright 1999-2013, Diabetes Educational Services, All Rights Reserved© Copyright 1999-2013, Diabetes Educational </a:t>
            </a:r>
            <a:r>
              <a:rPr lang="en-US" dirty="0" err="1">
                <a:latin typeface="Times New Roman" pitchFamily="18" charset="0"/>
              </a:rPr>
              <a:t>ServicesDiabetes</a:t>
            </a:r>
            <a:r>
              <a:rPr lang="en-US" dirty="0">
                <a:latin typeface="Times New Roman" pitchFamily="18" charset="0"/>
              </a:rPr>
              <a:t> Educational Services© (530) 893 - 8635 </a:t>
            </a:r>
          </a:p>
        </p:txBody>
      </p:sp>
      <p:sp>
        <p:nvSpPr>
          <p:cNvPr id="125957"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fld id="{ADDD9BF5-7BFF-4991-AC61-3A95FC7FEED1}" type="slidenum">
              <a:rPr lang="en-US" smtClean="0">
                <a:latin typeface="Times New Roman" pitchFamily="18" charset="0"/>
              </a:rPr>
              <a:pPr/>
              <a:t>58</a:t>
            </a:fld>
            <a:endParaRPr lang="en-US">
              <a:latin typeface="Times New Roman" pitchFamily="18" charset="0"/>
            </a:endParaRPr>
          </a:p>
        </p:txBody>
      </p:sp>
    </p:spTree>
    <p:extLst>
      <p:ext uri="{BB962C8B-B14F-4D97-AF65-F5344CB8AC3E}">
        <p14:creationId xmlns:p14="http://schemas.microsoft.com/office/powerpoint/2010/main" val="29731807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59</a:t>
            </a:fld>
            <a:endParaRPr lang="en-US"/>
          </a:p>
        </p:txBody>
      </p:sp>
    </p:spTree>
    <p:extLst>
      <p:ext uri="{BB962C8B-B14F-4D97-AF65-F5344CB8AC3E}">
        <p14:creationId xmlns:p14="http://schemas.microsoft.com/office/powerpoint/2010/main" val="210062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a:ln/>
        </p:spPr>
      </p:sp>
      <p:sp>
        <p:nvSpPr>
          <p:cNvPr id="23245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2452"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solidFill>
                  <a:prstClr val="black"/>
                </a:solidFill>
                <a:latin typeface="Times New Roman" pitchFamily="18" charset="0"/>
              </a:rPr>
              <a:t>Diabetes Educational Services© (530) 893 - 8635 </a:t>
            </a:r>
          </a:p>
        </p:txBody>
      </p:sp>
      <p:sp>
        <p:nvSpPr>
          <p:cNvPr id="232453"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A43AFA9B-AD71-4F65-B73E-E975CB03EF9C}" type="slidenum">
              <a:rPr lang="en-US" smtClean="0">
                <a:solidFill>
                  <a:prstClr val="black"/>
                </a:solidFill>
                <a:latin typeface="Times New Roman" pitchFamily="18" charset="0"/>
              </a:rPr>
              <a:pPr/>
              <a:t>65</a:t>
            </a:fld>
            <a:endParaRPr lang="en-US">
              <a:solidFill>
                <a:prstClr val="black"/>
              </a:solidFill>
              <a:latin typeface="Times New Roman" pitchFamily="18" charset="0"/>
            </a:endParaRPr>
          </a:p>
        </p:txBody>
      </p:sp>
    </p:spTree>
    <p:extLst>
      <p:ext uri="{BB962C8B-B14F-4D97-AF65-F5344CB8AC3E}">
        <p14:creationId xmlns:p14="http://schemas.microsoft.com/office/powerpoint/2010/main" val="250480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68</a:t>
            </a:fld>
            <a:endParaRPr lang="en-US"/>
          </a:p>
        </p:txBody>
      </p:sp>
    </p:spTree>
    <p:extLst>
      <p:ext uri="{BB962C8B-B14F-4D97-AF65-F5344CB8AC3E}">
        <p14:creationId xmlns:p14="http://schemas.microsoft.com/office/powerpoint/2010/main" val="4281223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75</a:t>
            </a:fld>
            <a:endParaRPr lang="en-US"/>
          </a:p>
        </p:txBody>
      </p:sp>
    </p:spTree>
    <p:extLst>
      <p:ext uri="{BB962C8B-B14F-4D97-AF65-F5344CB8AC3E}">
        <p14:creationId xmlns:p14="http://schemas.microsoft.com/office/powerpoint/2010/main" val="34434817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a:xfrm>
            <a:off x="1181100" y="698500"/>
            <a:ext cx="4648200" cy="3486150"/>
          </a:xfrm>
          <a:ln/>
        </p:spPr>
      </p:sp>
      <p:sp>
        <p:nvSpPr>
          <p:cNvPr id="22937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33828" name="Footer Placeholder 3"/>
          <p:cNvSpPr>
            <a:spLocks noGrp="1"/>
          </p:cNvSpPr>
          <p:nvPr>
            <p:ph type="ftr" sz="quarter" idx="4"/>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r>
              <a:rPr lang="en-US">
                <a:latin typeface="Times New Roman" pitchFamily="18" charset="0"/>
              </a:rPr>
              <a:t>Diabetes Educational Services© (530) 893 - 8635 </a:t>
            </a:r>
          </a:p>
        </p:txBody>
      </p:sp>
      <p:sp>
        <p:nvSpPr>
          <p:cNvPr id="333829" name="Slide Number Placeholder 4"/>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800246" indent="-307787" eaLnBrk="0" hangingPunct="0">
              <a:defRPr>
                <a:solidFill>
                  <a:schemeClr val="tx1"/>
                </a:solidFill>
                <a:latin typeface="Arial" pitchFamily="34" charset="0"/>
              </a:defRPr>
            </a:lvl2pPr>
            <a:lvl3pPr marL="1231148" indent="-246229" eaLnBrk="0" hangingPunct="0">
              <a:defRPr>
                <a:solidFill>
                  <a:schemeClr val="tx1"/>
                </a:solidFill>
                <a:latin typeface="Arial" pitchFamily="34" charset="0"/>
              </a:defRPr>
            </a:lvl3pPr>
            <a:lvl4pPr marL="1723607" indent="-246229" eaLnBrk="0" hangingPunct="0">
              <a:defRPr>
                <a:solidFill>
                  <a:schemeClr val="tx1"/>
                </a:solidFill>
                <a:latin typeface="Arial" pitchFamily="34" charset="0"/>
              </a:defRPr>
            </a:lvl4pPr>
            <a:lvl5pPr marL="2216068" indent="-246229" eaLnBrk="0" hangingPunct="0">
              <a:defRPr>
                <a:solidFill>
                  <a:schemeClr val="tx1"/>
                </a:solidFill>
                <a:latin typeface="Arial" pitchFamily="34" charset="0"/>
              </a:defRPr>
            </a:lvl5pPr>
            <a:lvl6pPr marL="2708526" indent="-246229" eaLnBrk="0" fontAlgn="base" hangingPunct="0">
              <a:spcBef>
                <a:spcPct val="0"/>
              </a:spcBef>
              <a:spcAft>
                <a:spcPct val="0"/>
              </a:spcAft>
              <a:defRPr>
                <a:solidFill>
                  <a:schemeClr val="tx1"/>
                </a:solidFill>
                <a:latin typeface="Arial" pitchFamily="34" charset="0"/>
              </a:defRPr>
            </a:lvl6pPr>
            <a:lvl7pPr marL="3200986" indent="-246229" eaLnBrk="0" fontAlgn="base" hangingPunct="0">
              <a:spcBef>
                <a:spcPct val="0"/>
              </a:spcBef>
              <a:spcAft>
                <a:spcPct val="0"/>
              </a:spcAft>
              <a:defRPr>
                <a:solidFill>
                  <a:schemeClr val="tx1"/>
                </a:solidFill>
                <a:latin typeface="Arial" pitchFamily="34" charset="0"/>
              </a:defRPr>
            </a:lvl7pPr>
            <a:lvl8pPr marL="3693445" indent="-246229" eaLnBrk="0" fontAlgn="base" hangingPunct="0">
              <a:spcBef>
                <a:spcPct val="0"/>
              </a:spcBef>
              <a:spcAft>
                <a:spcPct val="0"/>
              </a:spcAft>
              <a:defRPr>
                <a:solidFill>
                  <a:schemeClr val="tx1"/>
                </a:solidFill>
                <a:latin typeface="Arial" pitchFamily="34" charset="0"/>
              </a:defRPr>
            </a:lvl8pPr>
            <a:lvl9pPr marL="4185904" indent="-246229" eaLnBrk="0" fontAlgn="base" hangingPunct="0">
              <a:spcBef>
                <a:spcPct val="0"/>
              </a:spcBef>
              <a:spcAft>
                <a:spcPct val="0"/>
              </a:spcAft>
              <a:defRPr>
                <a:solidFill>
                  <a:schemeClr val="tx1"/>
                </a:solidFill>
                <a:latin typeface="Arial" pitchFamily="34" charset="0"/>
              </a:defRPr>
            </a:lvl9pPr>
          </a:lstStyle>
          <a:p>
            <a:pPr>
              <a:defRPr/>
            </a:pPr>
            <a:fld id="{DEEDFCDA-724E-4BD7-B1B0-053D9862B4AF}" type="slidenum">
              <a:rPr lang="en-US" smtClean="0">
                <a:latin typeface="Times New Roman" pitchFamily="18" charset="0"/>
              </a:rPr>
              <a:pPr>
                <a:defRPr/>
              </a:pPr>
              <a:t>77</a:t>
            </a:fld>
            <a:endParaRPr lang="en-US">
              <a:latin typeface="Times New Roman" pitchFamily="18" charset="0"/>
            </a:endParaRPr>
          </a:p>
        </p:txBody>
      </p:sp>
    </p:spTree>
    <p:extLst>
      <p:ext uri="{BB962C8B-B14F-4D97-AF65-F5344CB8AC3E}">
        <p14:creationId xmlns:p14="http://schemas.microsoft.com/office/powerpoint/2010/main" val="42690773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a:xfrm>
            <a:off x="1181100" y="698500"/>
            <a:ext cx="4648200" cy="3486150"/>
          </a:xfrm>
          <a:ln/>
        </p:spPr>
      </p:sp>
      <p:sp>
        <p:nvSpPr>
          <p:cNvPr id="223235"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2212" name="Footer Placeholder 3"/>
          <p:cNvSpPr>
            <a:spLocks noGrp="1"/>
          </p:cNvSpPr>
          <p:nvPr>
            <p:ph type="ftr" sz="quarter" idx="4"/>
          </p:nvPr>
        </p:nvSpPr>
        <p:spPr/>
        <p:txBody>
          <a:bodyPr/>
          <a:lstStyle/>
          <a:p>
            <a:pPr>
              <a:defRPr/>
            </a:pPr>
            <a:r>
              <a:rPr lang="en-US"/>
              <a:t>Diabetes Educational Services© (530) 893 - 8635 </a:t>
            </a:r>
          </a:p>
        </p:txBody>
      </p:sp>
      <p:sp>
        <p:nvSpPr>
          <p:cNvPr id="222213" name="Slide Number Placeholder 4"/>
          <p:cNvSpPr>
            <a:spLocks noGrp="1"/>
          </p:cNvSpPr>
          <p:nvPr>
            <p:ph type="sldNum" sz="quarter" idx="5"/>
          </p:nvPr>
        </p:nvSpPr>
        <p:spPr/>
        <p:txBody>
          <a:bodyPr/>
          <a:lstStyle/>
          <a:p>
            <a:pPr>
              <a:defRPr/>
            </a:pPr>
            <a:fld id="{377292CC-70A0-46DC-9EF0-5BD2639FB8E3}" type="slidenum">
              <a:rPr lang="en-US" smtClean="0"/>
              <a:pPr>
                <a:defRPr/>
              </a:pPr>
              <a:t>78</a:t>
            </a:fld>
            <a:endParaRPr lang="en-US"/>
          </a:p>
        </p:txBody>
      </p:sp>
    </p:spTree>
    <p:extLst>
      <p:ext uri="{BB962C8B-B14F-4D97-AF65-F5344CB8AC3E}">
        <p14:creationId xmlns:p14="http://schemas.microsoft.com/office/powerpoint/2010/main" val="2003584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a:xfrm>
            <a:off x="1181100" y="698500"/>
            <a:ext cx="4648200" cy="3486150"/>
          </a:xfrm>
          <a:ln/>
        </p:spPr>
      </p:sp>
      <p:sp>
        <p:nvSpPr>
          <p:cNvPr id="22425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3236" name="Footer Placeholder 3"/>
          <p:cNvSpPr>
            <a:spLocks noGrp="1"/>
          </p:cNvSpPr>
          <p:nvPr>
            <p:ph type="ftr" sz="quarter" idx="4"/>
          </p:nvPr>
        </p:nvSpPr>
        <p:spPr/>
        <p:txBody>
          <a:bodyPr/>
          <a:lstStyle/>
          <a:p>
            <a:pPr>
              <a:defRPr/>
            </a:pPr>
            <a:r>
              <a:rPr lang="en-US"/>
              <a:t>Diabetes Educational Services© (530) 893 - 8635 </a:t>
            </a:r>
          </a:p>
        </p:txBody>
      </p:sp>
      <p:sp>
        <p:nvSpPr>
          <p:cNvPr id="223237" name="Slide Number Placeholder 4"/>
          <p:cNvSpPr>
            <a:spLocks noGrp="1"/>
          </p:cNvSpPr>
          <p:nvPr>
            <p:ph type="sldNum" sz="quarter" idx="5"/>
          </p:nvPr>
        </p:nvSpPr>
        <p:spPr/>
        <p:txBody>
          <a:bodyPr/>
          <a:lstStyle/>
          <a:p>
            <a:pPr>
              <a:defRPr/>
            </a:pPr>
            <a:fld id="{5434FEC4-4AB8-4515-A16C-2FD066E78920}" type="slidenum">
              <a:rPr lang="en-US" smtClean="0"/>
              <a:pPr>
                <a:defRPr/>
              </a:pPr>
              <a:t>79</a:t>
            </a:fld>
            <a:endParaRPr lang="en-US"/>
          </a:p>
        </p:txBody>
      </p:sp>
    </p:spTree>
    <p:extLst>
      <p:ext uri="{BB962C8B-B14F-4D97-AF65-F5344CB8AC3E}">
        <p14:creationId xmlns:p14="http://schemas.microsoft.com/office/powerpoint/2010/main" val="18096446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a:xfrm>
            <a:off x="1257300" y="720725"/>
            <a:ext cx="4800600" cy="3600450"/>
          </a:xfrm>
          <a:ln/>
        </p:spPr>
      </p:sp>
      <p:sp>
        <p:nvSpPr>
          <p:cNvPr id="22528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5284"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5285"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FC406260-0B18-4D63-974D-36B34B0E6E6E}" type="slidenum">
              <a:rPr lang="en-US" smtClean="0">
                <a:latin typeface="Times New Roman" pitchFamily="18" charset="0"/>
              </a:rPr>
              <a:pPr/>
              <a:t>93</a:t>
            </a:fld>
            <a:endParaRPr lang="en-US">
              <a:latin typeface="Times New Roman" pitchFamily="18" charset="0"/>
            </a:endParaRPr>
          </a:p>
        </p:txBody>
      </p:sp>
    </p:spTree>
    <p:extLst>
      <p:ext uri="{BB962C8B-B14F-4D97-AF65-F5344CB8AC3E}">
        <p14:creationId xmlns:p14="http://schemas.microsoft.com/office/powerpoint/2010/main" val="19211718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a:xfrm>
            <a:off x="1257300" y="720725"/>
            <a:ext cx="4800600" cy="3600450"/>
          </a:xfrm>
          <a:ln/>
        </p:spPr>
      </p:sp>
      <p:sp>
        <p:nvSpPr>
          <p:cNvPr id="22630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2630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2630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911" indent="-291118">
              <a:defRPr>
                <a:solidFill>
                  <a:schemeClr val="tx1"/>
                </a:solidFill>
                <a:latin typeface="Arial" pitchFamily="34" charset="0"/>
              </a:defRPr>
            </a:lvl2pPr>
            <a:lvl3pPr marL="1164476" indent="-232896">
              <a:defRPr>
                <a:solidFill>
                  <a:schemeClr val="tx1"/>
                </a:solidFill>
                <a:latin typeface="Arial" pitchFamily="34" charset="0"/>
              </a:defRPr>
            </a:lvl3pPr>
            <a:lvl4pPr marL="1630267" indent="-232896">
              <a:defRPr>
                <a:solidFill>
                  <a:schemeClr val="tx1"/>
                </a:solidFill>
                <a:latin typeface="Arial" pitchFamily="34" charset="0"/>
              </a:defRPr>
            </a:lvl4pPr>
            <a:lvl5pPr marL="2096058" indent="-232896">
              <a:defRPr>
                <a:solidFill>
                  <a:schemeClr val="tx1"/>
                </a:solidFill>
                <a:latin typeface="Arial" pitchFamily="34" charset="0"/>
              </a:defRPr>
            </a:lvl5pPr>
            <a:lvl6pPr marL="2561848" indent="-232896" eaLnBrk="0" fontAlgn="base" hangingPunct="0">
              <a:spcBef>
                <a:spcPct val="0"/>
              </a:spcBef>
              <a:spcAft>
                <a:spcPct val="0"/>
              </a:spcAft>
              <a:defRPr>
                <a:solidFill>
                  <a:schemeClr val="tx1"/>
                </a:solidFill>
                <a:latin typeface="Arial" pitchFamily="34" charset="0"/>
              </a:defRPr>
            </a:lvl6pPr>
            <a:lvl7pPr marL="3027638" indent="-232896" eaLnBrk="0" fontAlgn="base" hangingPunct="0">
              <a:spcBef>
                <a:spcPct val="0"/>
              </a:spcBef>
              <a:spcAft>
                <a:spcPct val="0"/>
              </a:spcAft>
              <a:defRPr>
                <a:solidFill>
                  <a:schemeClr val="tx1"/>
                </a:solidFill>
                <a:latin typeface="Arial" pitchFamily="34" charset="0"/>
              </a:defRPr>
            </a:lvl7pPr>
            <a:lvl8pPr marL="3493429" indent="-232896" eaLnBrk="0" fontAlgn="base" hangingPunct="0">
              <a:spcBef>
                <a:spcPct val="0"/>
              </a:spcBef>
              <a:spcAft>
                <a:spcPct val="0"/>
              </a:spcAft>
              <a:defRPr>
                <a:solidFill>
                  <a:schemeClr val="tx1"/>
                </a:solidFill>
                <a:latin typeface="Arial" pitchFamily="34" charset="0"/>
              </a:defRPr>
            </a:lvl8pPr>
            <a:lvl9pPr marL="3959219" indent="-232896" eaLnBrk="0" fontAlgn="base" hangingPunct="0">
              <a:spcBef>
                <a:spcPct val="0"/>
              </a:spcBef>
              <a:spcAft>
                <a:spcPct val="0"/>
              </a:spcAft>
              <a:defRPr>
                <a:solidFill>
                  <a:schemeClr val="tx1"/>
                </a:solidFill>
                <a:latin typeface="Arial" pitchFamily="34" charset="0"/>
              </a:defRPr>
            </a:lvl9pPr>
          </a:lstStyle>
          <a:p>
            <a:fld id="{B1C8BBBE-E55D-47DC-A947-79D403A9DD2D}" type="slidenum">
              <a:rPr lang="en-US" smtClean="0">
                <a:latin typeface="Times New Roman" pitchFamily="18" charset="0"/>
              </a:rPr>
              <a:pPr/>
              <a:t>94</a:t>
            </a:fld>
            <a:endParaRPr lang="en-US">
              <a:latin typeface="Times New Roman" pitchFamily="18" charset="0"/>
            </a:endParaRPr>
          </a:p>
        </p:txBody>
      </p:sp>
    </p:spTree>
    <p:extLst>
      <p:ext uri="{BB962C8B-B14F-4D97-AF65-F5344CB8AC3E}">
        <p14:creationId xmlns:p14="http://schemas.microsoft.com/office/powerpoint/2010/main" val="32392810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62908" rtl="0" eaLnBrk="0" fontAlgn="base" latinLnBrk="0" hangingPunct="0">
              <a:lnSpc>
                <a:spcPct val="100000"/>
              </a:lnSpc>
              <a:spcBef>
                <a:spcPct val="0"/>
              </a:spcBef>
              <a:spcAft>
                <a:spcPct val="0"/>
              </a:spcAft>
              <a:buClrTx/>
              <a:buSzTx/>
              <a:buFontTx/>
              <a:buNone/>
              <a:tabLst/>
              <a:defRPr/>
            </a:pPr>
            <a:fld id="{5B5E225C-EA32-49AA-BCE1-CBED354D9589}"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62908" rtl="0" eaLnBrk="0" fontAlgn="base" latinLnBrk="0" hangingPunct="0">
                <a:lnSpc>
                  <a:spcPct val="100000"/>
                </a:lnSpc>
                <a:spcBef>
                  <a:spcPct val="0"/>
                </a:spcBef>
                <a:spcAft>
                  <a:spcPct val="0"/>
                </a:spcAft>
                <a:buClrTx/>
                <a:buSzTx/>
                <a:buFontTx/>
                <a:buNone/>
                <a:tabLst/>
                <a:defRPr/>
              </a:pPr>
              <a:t>5</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5419384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a:xfrm>
            <a:off x="1257300" y="720725"/>
            <a:ext cx="4800600" cy="3600450"/>
          </a:xfrm>
          <a:ln/>
        </p:spPr>
      </p:sp>
      <p:sp>
        <p:nvSpPr>
          <p:cNvPr id="23552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3476" name="Footer Placeholder 3"/>
          <p:cNvSpPr>
            <a:spLocks noGrp="1"/>
          </p:cNvSpPr>
          <p:nvPr>
            <p:ph type="ftr" sz="quarter" idx="4"/>
          </p:nvPr>
        </p:nvSpPr>
        <p:spPr/>
        <p:txBody>
          <a:bodyPr/>
          <a:lstStyle/>
          <a:p>
            <a:pPr>
              <a:defRPr/>
            </a:pPr>
            <a:r>
              <a:rPr lang="en-US">
                <a:solidFill>
                  <a:prstClr val="black"/>
                </a:solidFill>
              </a:rPr>
              <a:t>Diabetes Educational Services© (530) 893 - 8635 </a:t>
            </a:r>
          </a:p>
        </p:txBody>
      </p:sp>
      <p:sp>
        <p:nvSpPr>
          <p:cNvPr id="233477" name="Slide Number Placeholder 4"/>
          <p:cNvSpPr>
            <a:spLocks noGrp="1"/>
          </p:cNvSpPr>
          <p:nvPr>
            <p:ph type="sldNum" sz="quarter" idx="5"/>
          </p:nvPr>
        </p:nvSpPr>
        <p:spPr/>
        <p:txBody>
          <a:bodyPr/>
          <a:lstStyle/>
          <a:p>
            <a:pPr>
              <a:defRPr/>
            </a:pPr>
            <a:fld id="{6A3A7E85-FDAA-457B-8E68-532E6EDC8ED4}" type="slidenum">
              <a:rPr lang="en-US" smtClean="0">
                <a:solidFill>
                  <a:prstClr val="black"/>
                </a:solidFill>
              </a:rPr>
              <a:pPr>
                <a:defRPr/>
              </a:pPr>
              <a:t>95</a:t>
            </a:fld>
            <a:endParaRPr lang="en-US">
              <a:solidFill>
                <a:prstClr val="black"/>
              </a:solidFill>
            </a:endParaRPr>
          </a:p>
        </p:txBody>
      </p:sp>
    </p:spTree>
    <p:extLst>
      <p:ext uri="{BB962C8B-B14F-4D97-AF65-F5344CB8AC3E}">
        <p14:creationId xmlns:p14="http://schemas.microsoft.com/office/powerpoint/2010/main" val="16944041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a:xfrm>
            <a:off x="1257300" y="720725"/>
            <a:ext cx="4800600" cy="3600450"/>
          </a:xfrm>
          <a:ln/>
        </p:spPr>
      </p:sp>
      <p:sp>
        <p:nvSpPr>
          <p:cNvPr id="2938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34500" name="Slide Number Placeholder 3"/>
          <p:cNvSpPr>
            <a:spLocks noGrp="1"/>
          </p:cNvSpPr>
          <p:nvPr>
            <p:ph type="sldNum" sz="quarter" idx="5"/>
          </p:nvPr>
        </p:nvSpPr>
        <p:spPr/>
        <p:txBody>
          <a:bodyPr/>
          <a:lstStyle/>
          <a:p>
            <a:pPr>
              <a:defRPr/>
            </a:pPr>
            <a:fld id="{77222AC3-FCD4-4093-95B6-330AD6AAABE7}" type="slidenum">
              <a:rPr lang="en-US" smtClean="0"/>
              <a:pPr>
                <a:defRPr/>
              </a:pPr>
              <a:t>98</a:t>
            </a:fld>
            <a:endParaRPr lang="en-US"/>
          </a:p>
        </p:txBody>
      </p:sp>
    </p:spTree>
    <p:extLst>
      <p:ext uri="{BB962C8B-B14F-4D97-AF65-F5344CB8AC3E}">
        <p14:creationId xmlns:p14="http://schemas.microsoft.com/office/powerpoint/2010/main" val="404908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fld id="{CEB75143-B810-4467-B3F7-B829CB5BE84A}" type="slidenum">
              <a:rPr lang="en-US" sz="1300"/>
              <a:pPr eaLnBrk="1" hangingPunct="1"/>
              <a:t>100</a:t>
            </a:fld>
            <a:endParaRPr lang="en-US" sz="1300"/>
          </a:p>
        </p:txBody>
      </p:sp>
      <p:sp>
        <p:nvSpPr>
          <p:cNvPr id="290819" name="Rectangle 7"/>
          <p:cNvSpPr txBox="1">
            <a:spLocks noGrp="1" noChangeArrowheads="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BAC57BA4-783E-46DC-9EE6-D0C57C3B05DB}" type="slidenum">
              <a:rPr lang="en-US" sz="1300"/>
              <a:pPr algn="r" eaLnBrk="1" hangingPunct="1"/>
              <a:t>100</a:t>
            </a:fld>
            <a:endParaRPr lang="en-US" sz="1300"/>
          </a:p>
        </p:txBody>
      </p:sp>
      <p:sp>
        <p:nvSpPr>
          <p:cNvPr id="290820" name="Slide Image Placeholder 1"/>
          <p:cNvSpPr>
            <a:spLocks noGrp="1" noRot="1" noChangeAspect="1" noTextEdit="1"/>
          </p:cNvSpPr>
          <p:nvPr>
            <p:ph type="sldImg"/>
          </p:nvPr>
        </p:nvSpPr>
        <p:spPr>
          <a:xfrm>
            <a:off x="1257300" y="720725"/>
            <a:ext cx="4800600" cy="3600450"/>
          </a:xfrm>
          <a:ln/>
        </p:spPr>
      </p:sp>
      <p:sp>
        <p:nvSpPr>
          <p:cNvPr id="29082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90822" name="Footer Placeholder 3"/>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800129" indent="-307741" eaLnBrk="0" hangingPunct="0">
              <a:defRPr sz="2500">
                <a:solidFill>
                  <a:schemeClr val="tx1"/>
                </a:solidFill>
                <a:latin typeface="Times New Roman" pitchFamily="18" charset="0"/>
              </a:defRPr>
            </a:lvl2pPr>
            <a:lvl3pPr marL="1230968" indent="-246193" eaLnBrk="0" hangingPunct="0">
              <a:defRPr sz="2500">
                <a:solidFill>
                  <a:schemeClr val="tx1"/>
                </a:solidFill>
                <a:latin typeface="Times New Roman" pitchFamily="18" charset="0"/>
              </a:defRPr>
            </a:lvl3pPr>
            <a:lvl4pPr marL="1723355" indent="-246193" eaLnBrk="0" hangingPunct="0">
              <a:defRPr sz="2500">
                <a:solidFill>
                  <a:schemeClr val="tx1"/>
                </a:solidFill>
                <a:latin typeface="Times New Roman" pitchFamily="18" charset="0"/>
              </a:defRPr>
            </a:lvl4pPr>
            <a:lvl5pPr marL="2215742" indent="-246193" eaLnBrk="0" hangingPunct="0">
              <a:defRPr sz="2500">
                <a:solidFill>
                  <a:schemeClr val="tx1"/>
                </a:solidFill>
                <a:latin typeface="Times New Roman" pitchFamily="18" charset="0"/>
              </a:defRPr>
            </a:lvl5pPr>
            <a:lvl6pPr marL="2708130" indent="-246193" eaLnBrk="0" fontAlgn="base" hangingPunct="0">
              <a:spcBef>
                <a:spcPct val="0"/>
              </a:spcBef>
              <a:spcAft>
                <a:spcPct val="0"/>
              </a:spcAft>
              <a:defRPr sz="2500">
                <a:solidFill>
                  <a:schemeClr val="tx1"/>
                </a:solidFill>
                <a:latin typeface="Times New Roman" pitchFamily="18" charset="0"/>
              </a:defRPr>
            </a:lvl6pPr>
            <a:lvl7pPr marL="3200516" indent="-246193" eaLnBrk="0" fontAlgn="base" hangingPunct="0">
              <a:spcBef>
                <a:spcPct val="0"/>
              </a:spcBef>
              <a:spcAft>
                <a:spcPct val="0"/>
              </a:spcAft>
              <a:defRPr sz="2500">
                <a:solidFill>
                  <a:schemeClr val="tx1"/>
                </a:solidFill>
                <a:latin typeface="Times New Roman" pitchFamily="18" charset="0"/>
              </a:defRPr>
            </a:lvl7pPr>
            <a:lvl8pPr marL="3692904" indent="-246193" eaLnBrk="0" fontAlgn="base" hangingPunct="0">
              <a:spcBef>
                <a:spcPct val="0"/>
              </a:spcBef>
              <a:spcAft>
                <a:spcPct val="0"/>
              </a:spcAft>
              <a:defRPr sz="2500">
                <a:solidFill>
                  <a:schemeClr val="tx1"/>
                </a:solidFill>
                <a:latin typeface="Times New Roman" pitchFamily="18" charset="0"/>
              </a:defRPr>
            </a:lvl8pPr>
            <a:lvl9pPr marL="4185292" indent="-246193" eaLnBrk="0" fontAlgn="base" hangingPunct="0">
              <a:spcBef>
                <a:spcPct val="0"/>
              </a:spcBef>
              <a:spcAft>
                <a:spcPct val="0"/>
              </a:spcAft>
              <a:defRPr sz="2500">
                <a:solidFill>
                  <a:schemeClr val="tx1"/>
                </a:solidFill>
                <a:latin typeface="Times New Roman" pitchFamily="18" charset="0"/>
              </a:defRPr>
            </a:lvl9pPr>
          </a:lstStyle>
          <a:p>
            <a:pPr eaLnBrk="1" hangingPunct="1"/>
            <a:r>
              <a:rPr lang="en-US" sz="1300"/>
              <a:t>Diabetes Educational Services© (530) 893 - 8635 </a:t>
            </a:r>
          </a:p>
        </p:txBody>
      </p:sp>
      <p:sp>
        <p:nvSpPr>
          <p:cNvPr id="290823" name="Slide Number Placeholder 4"/>
          <p:cNvSpPr txBox="1">
            <a:spLocks noGrp="1"/>
          </p:cNvSpPr>
          <p:nvPr/>
        </p:nvSpPr>
        <p:spPr bwMode="auto">
          <a:xfrm>
            <a:off x="4237397" y="9298579"/>
            <a:ext cx="3240363" cy="484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23" tIns="49061" rIns="98123" bIns="49061" anchor="b"/>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r" eaLnBrk="1" hangingPunct="1"/>
            <a:fld id="{C388D57E-B763-4DF5-8799-4B6B40A9E5A7}" type="slidenum">
              <a:rPr lang="en-US" sz="1300"/>
              <a:pPr algn="r" eaLnBrk="1" hangingPunct="1"/>
              <a:t>100</a:t>
            </a:fld>
            <a:endParaRPr lang="en-US" sz="1300"/>
          </a:p>
        </p:txBody>
      </p:sp>
    </p:spTree>
    <p:extLst>
      <p:ext uri="{BB962C8B-B14F-4D97-AF65-F5344CB8AC3E}">
        <p14:creationId xmlns:p14="http://schemas.microsoft.com/office/powerpoint/2010/main" val="4279194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01C2C8F1-127D-486D-9EF4-613FAA50EF52}"/>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6A89CCB-D83A-446D-8EEE-51F721AB10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86020" name="Slide Number Placeholder 3">
            <a:extLst>
              <a:ext uri="{FF2B5EF4-FFF2-40B4-BE49-F238E27FC236}">
                <a16:creationId xmlns:a16="http://schemas.microsoft.com/office/drawing/2014/main" id="{FD912DDA-6AA6-441C-B397-A8E36F7A162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210B4-3D8F-449F-90AB-E666C18B37BB}"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7F9457B-0DF7-4F7F-8890-57A619E4A267}" type="slidenum">
              <a:rPr lang="en-US">
                <a:latin typeface="Times New Roman" panose="02020603050405020304" pitchFamily="18" charset="0"/>
              </a:rPr>
              <a:pPr eaLnBrk="1" hangingPunct="1"/>
              <a:t>104</a:t>
            </a:fld>
            <a:endParaRPr lang="en-US">
              <a:latin typeface="Times New Roman" panose="02020603050405020304" pitchFamily="18" charset="0"/>
            </a:endParaRPr>
          </a:p>
        </p:txBody>
      </p:sp>
      <p:sp>
        <p:nvSpPr>
          <p:cNvPr id="135171"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D0EF4BA8-7363-4C2D-863B-9143D469F220}" type="slidenum">
              <a:rPr lang="en-US" sz="1400">
                <a:latin typeface="Times New Roman" panose="02020603050405020304" pitchFamily="18" charset="0"/>
              </a:rPr>
              <a:pPr algn="r" eaLnBrk="1" hangingPunct="1"/>
              <a:t>104</a:t>
            </a:fld>
            <a:endParaRPr lang="en-US" sz="1400">
              <a:latin typeface="Times New Roman" panose="02020603050405020304" pitchFamily="18" charset="0"/>
            </a:endParaRPr>
          </a:p>
        </p:txBody>
      </p:sp>
      <p:sp>
        <p:nvSpPr>
          <p:cNvPr id="135172"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57021" indent="-291161">
              <a:defRPr>
                <a:solidFill>
                  <a:schemeClr val="tx1"/>
                </a:solidFill>
                <a:latin typeface="Arial" panose="020B0604020202020204" pitchFamily="34" charset="0"/>
              </a:defRPr>
            </a:lvl2pPr>
            <a:lvl3pPr marL="1164647" indent="-232930">
              <a:defRPr>
                <a:solidFill>
                  <a:schemeClr val="tx1"/>
                </a:solidFill>
                <a:latin typeface="Arial" panose="020B0604020202020204" pitchFamily="34" charset="0"/>
              </a:defRPr>
            </a:lvl3pPr>
            <a:lvl4pPr marL="1630506" indent="-232930">
              <a:defRPr>
                <a:solidFill>
                  <a:schemeClr val="tx1"/>
                </a:solidFill>
                <a:latin typeface="Arial" panose="020B0604020202020204" pitchFamily="34" charset="0"/>
              </a:defRPr>
            </a:lvl4pPr>
            <a:lvl5pPr marL="2096365" indent="-232930">
              <a:defRPr>
                <a:solidFill>
                  <a:schemeClr val="tx1"/>
                </a:solidFill>
                <a:latin typeface="Arial" panose="020B0604020202020204" pitchFamily="34" charset="0"/>
              </a:defRPr>
            </a:lvl5pPr>
            <a:lvl6pPr marL="2562223" indent="-232930" eaLnBrk="0" fontAlgn="base" hangingPunct="0">
              <a:spcBef>
                <a:spcPct val="0"/>
              </a:spcBef>
              <a:spcAft>
                <a:spcPct val="0"/>
              </a:spcAft>
              <a:defRPr>
                <a:solidFill>
                  <a:schemeClr val="tx1"/>
                </a:solidFill>
                <a:latin typeface="Arial" panose="020B0604020202020204" pitchFamily="34" charset="0"/>
              </a:defRPr>
            </a:lvl6pPr>
            <a:lvl7pPr marL="3028082" indent="-232930" eaLnBrk="0" fontAlgn="base" hangingPunct="0">
              <a:spcBef>
                <a:spcPct val="0"/>
              </a:spcBef>
              <a:spcAft>
                <a:spcPct val="0"/>
              </a:spcAft>
              <a:defRPr>
                <a:solidFill>
                  <a:schemeClr val="tx1"/>
                </a:solidFill>
                <a:latin typeface="Arial" panose="020B0604020202020204" pitchFamily="34" charset="0"/>
              </a:defRPr>
            </a:lvl7pPr>
            <a:lvl8pPr marL="3493941" indent="-232930" eaLnBrk="0" fontAlgn="base" hangingPunct="0">
              <a:spcBef>
                <a:spcPct val="0"/>
              </a:spcBef>
              <a:spcAft>
                <a:spcPct val="0"/>
              </a:spcAft>
              <a:defRPr>
                <a:solidFill>
                  <a:schemeClr val="tx1"/>
                </a:solidFill>
                <a:latin typeface="Arial" panose="020B0604020202020204" pitchFamily="34" charset="0"/>
              </a:defRPr>
            </a:lvl8pPr>
            <a:lvl9pPr marL="3959799" indent="-23293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atin typeface="Times New Roman" panose="02020603050405020304" pitchFamily="18" charset="0"/>
              </a:rPr>
              <a:t>Diabetes Education Services© (530) 893 - 8635 </a:t>
            </a:r>
          </a:p>
        </p:txBody>
      </p:sp>
      <p:sp>
        <p:nvSpPr>
          <p:cNvPr id="135173" name="Rectangle 7"/>
          <p:cNvSpPr txBox="1">
            <a:spLocks noGrp="1" noChangeArrowheads="1"/>
          </p:cNvSpPr>
          <p:nvPr/>
        </p:nvSpPr>
        <p:spPr bwMode="auto">
          <a:xfrm>
            <a:off x="4237075" y="9358745"/>
            <a:ext cx="3240687" cy="488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8138" tIns="49068" rIns="98138" bIns="49068" anchor="b"/>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9C78A7B0-BB1B-48B9-8038-82A74C305E27}" type="slidenum">
              <a:rPr lang="en-US" sz="1400">
                <a:latin typeface="Times New Roman" panose="02020603050405020304" pitchFamily="18" charset="0"/>
              </a:rPr>
              <a:pPr algn="r" eaLnBrk="1" hangingPunct="1"/>
              <a:t>104</a:t>
            </a:fld>
            <a:endParaRPr lang="en-US" sz="1400">
              <a:latin typeface="Times New Roman" panose="02020603050405020304" pitchFamily="18" charset="0"/>
            </a:endParaRPr>
          </a:p>
        </p:txBody>
      </p:sp>
      <p:sp>
        <p:nvSpPr>
          <p:cNvPr id="135174" name="Rectangle 2"/>
          <p:cNvSpPr>
            <a:spLocks noGrp="1" noRot="1" noChangeAspect="1" noChangeArrowheads="1" noTextEdit="1"/>
          </p:cNvSpPr>
          <p:nvPr>
            <p:ph type="sldImg"/>
          </p:nvPr>
        </p:nvSpPr>
        <p:spPr>
          <a:xfrm>
            <a:off x="1300163" y="735013"/>
            <a:ext cx="4881562" cy="3660775"/>
          </a:xfrm>
          <a:ln/>
        </p:spPr>
      </p:sp>
      <p:sp>
        <p:nvSpPr>
          <p:cNvPr id="135175"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24089764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2B8694C8-93AF-4FA1-A4FE-E22C82BA365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a:extLst>
              <a:ext uri="{FF2B5EF4-FFF2-40B4-BE49-F238E27FC236}">
                <a16:creationId xmlns:a16="http://schemas.microsoft.com/office/drawing/2014/main" id="{89FA909A-B577-48CF-B2DB-06C6773BC42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88068" name="Header Placeholder 3">
            <a:extLst>
              <a:ext uri="{FF2B5EF4-FFF2-40B4-BE49-F238E27FC236}">
                <a16:creationId xmlns:a16="http://schemas.microsoft.com/office/drawing/2014/main" id="{85517793-11A1-4D83-8159-C30E89550D3F}"/>
              </a:ext>
            </a:extLst>
          </p:cNvPr>
          <p:cNvSpPr>
            <a:spLocks noGrp="1"/>
          </p:cNvSpPr>
          <p:nvPr>
            <p:ph type="hdr" sz="quarter"/>
          </p:nvPr>
        </p:nvSpPr>
        <p:spPr bwMode="auto"/>
        <p:txBody>
          <a:bodyPr wrap="square" numCol="1" anchor="t"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Obesity Series, Part II: Physical Activity</a:t>
            </a:r>
          </a:p>
        </p:txBody>
      </p:sp>
      <p:sp>
        <p:nvSpPr>
          <p:cNvPr id="88069" name="Footer Placeholder 4">
            <a:extLst>
              <a:ext uri="{FF2B5EF4-FFF2-40B4-BE49-F238E27FC236}">
                <a16:creationId xmlns:a16="http://schemas.microsoft.com/office/drawing/2014/main" id="{C536D2BF-6AD8-4423-A32D-42BC50CF214F}"/>
              </a:ext>
            </a:extLst>
          </p:cNvPr>
          <p:cNvSpPr>
            <a:spLocks noGrp="1"/>
          </p:cNvSpPr>
          <p:nvPr>
            <p:ph type="ftr" sz="quarter" idx="4"/>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300" b="0" i="0" u="none" strike="noStrike" kern="1200" cap="none" spc="0" normalizeH="0" baseline="0" noProof="0">
                <a:ln>
                  <a:noFill/>
                </a:ln>
                <a:solidFill>
                  <a:prstClr val="black"/>
                </a:solidFill>
                <a:effectLst/>
                <a:uLnTx/>
                <a:uFillTx/>
                <a:latin typeface="Calibri" pitchFamily="34" charset="0"/>
                <a:ea typeface="+mn-ea"/>
                <a:cs typeface="+mn-cs"/>
              </a:rPr>
              <a:t>Copyright 2014 American Association of Diabetes Educators. All rights reserved.</a:t>
            </a:r>
          </a:p>
        </p:txBody>
      </p:sp>
      <p:sp>
        <p:nvSpPr>
          <p:cNvPr id="79878" name="Slide Number Placeholder 5">
            <a:extLst>
              <a:ext uri="{FF2B5EF4-FFF2-40B4-BE49-F238E27FC236}">
                <a16:creationId xmlns:a16="http://schemas.microsoft.com/office/drawing/2014/main" id="{F7637361-0B40-4D43-A059-4220082137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2A5906-8B12-4700-A07B-6319B7FE199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917265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F585B847-2F6C-47E6-B7E3-9F9F55C18433}"/>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5E1DE94-F1C6-4FF3-A3AA-8741700A4D2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94212" name="Slide Number Placeholder 3">
            <a:extLst>
              <a:ext uri="{FF2B5EF4-FFF2-40B4-BE49-F238E27FC236}">
                <a16:creationId xmlns:a16="http://schemas.microsoft.com/office/drawing/2014/main" id="{7F2ACD58-DB0D-4C5E-8E07-A4FCFFE5974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64CF28-585F-4133-A89E-1FB4FC642C29}"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a:extLst>
              <a:ext uri="{FF2B5EF4-FFF2-40B4-BE49-F238E27FC236}">
                <a16:creationId xmlns:a16="http://schemas.microsoft.com/office/drawing/2014/main" id="{B52EF5C6-980D-4B74-9757-E0B70493F720}"/>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a:extLst>
              <a:ext uri="{FF2B5EF4-FFF2-40B4-BE49-F238E27FC236}">
                <a16:creationId xmlns:a16="http://schemas.microsoft.com/office/drawing/2014/main" id="{80ED3FA7-BC16-4FDF-BEF7-7AC781957DF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a:t>Cana: </a:t>
            </a:r>
            <a:r>
              <a:rPr lang="en-US" altLang="en-US" dirty="0"/>
              <a:t>bone mineral density decline: hip ≤1%; lumbar spine, femoral neck, and distal forearm &lt;1%</a:t>
            </a:r>
          </a:p>
          <a:p>
            <a:pPr eaLnBrk="1" hangingPunct="1">
              <a:spcBef>
                <a:spcPct val="0"/>
              </a:spcBef>
            </a:pPr>
            <a:r>
              <a:rPr lang="en-US" altLang="en-US" dirty="0"/>
              <a:t>UTI: 6%Genito infection: 11-12%</a:t>
            </a:r>
          </a:p>
          <a:p>
            <a:pPr eaLnBrk="1" hangingPunct="1">
              <a:spcBef>
                <a:spcPct val="0"/>
              </a:spcBef>
            </a:pPr>
            <a:r>
              <a:rPr lang="en-US" altLang="en-US" dirty="0"/>
              <a:t>Increased serum K+: 9-27%</a:t>
            </a:r>
          </a:p>
          <a:p>
            <a:pPr eaLnBrk="1" hangingPunct="1">
              <a:spcBef>
                <a:spcPct val="0"/>
              </a:spcBef>
            </a:pPr>
            <a:r>
              <a:rPr lang="en-US" altLang="en-US" dirty="0"/>
              <a:t>Amputation risk</a:t>
            </a:r>
          </a:p>
          <a:p>
            <a:pPr eaLnBrk="1" hangingPunct="1">
              <a:spcBef>
                <a:spcPct val="0"/>
              </a:spcBef>
            </a:pPr>
            <a:r>
              <a:rPr lang="en-US" altLang="en-US" b="1" dirty="0" err="1"/>
              <a:t>Emgag</a:t>
            </a:r>
            <a:r>
              <a:rPr lang="en-US" altLang="en-US" dirty="0"/>
              <a:t>: UTI: females 18%, males 4%</a:t>
            </a:r>
          </a:p>
          <a:p>
            <a:pPr eaLnBrk="1" hangingPunct="1">
              <a:spcBef>
                <a:spcPct val="0"/>
              </a:spcBef>
            </a:pPr>
            <a:r>
              <a:rPr lang="en-US" altLang="en-US" dirty="0"/>
              <a:t>Genito infection: 5%</a:t>
            </a:r>
          </a:p>
          <a:p>
            <a:pPr eaLnBrk="1" hangingPunct="1">
              <a:spcBef>
                <a:spcPct val="0"/>
              </a:spcBef>
            </a:pPr>
            <a:r>
              <a:rPr lang="it-IT" altLang="en-US" b="1" dirty="0"/>
              <a:t>Dapag</a:t>
            </a:r>
            <a:r>
              <a:rPr lang="it-IT" altLang="en-US" dirty="0"/>
              <a:t>: UTI: 6%, genito infection: 3%</a:t>
            </a:r>
          </a:p>
          <a:p>
            <a:pPr eaLnBrk="1" hangingPunct="1">
              <a:spcBef>
                <a:spcPct val="0"/>
              </a:spcBef>
            </a:pPr>
            <a:endParaRPr lang="en-US" altLang="en-US" dirty="0"/>
          </a:p>
        </p:txBody>
      </p:sp>
      <p:sp>
        <p:nvSpPr>
          <p:cNvPr id="96260" name="Slide Number Placeholder 3">
            <a:extLst>
              <a:ext uri="{FF2B5EF4-FFF2-40B4-BE49-F238E27FC236}">
                <a16:creationId xmlns:a16="http://schemas.microsoft.com/office/drawing/2014/main" id="{9B4E5522-6332-45C1-806C-7D795402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B096690-9B93-4C2B-ABA4-EE7292D8615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9ECC9D26-7CEB-4D58-80AF-36C909102834}"/>
              </a:ext>
            </a:extLst>
          </p:cNvPr>
          <p:cNvSpPr>
            <a:spLocks noGrp="1" noRot="1" noChangeAspect="1" noTextEdit="1"/>
          </p:cNvSpPr>
          <p:nvPr>
            <p:ph type="sldImg"/>
          </p:nvPr>
        </p:nvSpPr>
        <p:spPr bwMode="auto">
          <a:xfrm>
            <a:off x="1257300" y="720725"/>
            <a:ext cx="4802188" cy="3600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a:extLst>
              <a:ext uri="{FF2B5EF4-FFF2-40B4-BE49-F238E27FC236}">
                <a16:creationId xmlns:a16="http://schemas.microsoft.com/office/drawing/2014/main" id="{D7BDA165-1756-49E6-8629-A6395618DF3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6500" name="Slide Number Placeholder 3">
            <a:extLst>
              <a:ext uri="{FF2B5EF4-FFF2-40B4-BE49-F238E27FC236}">
                <a16:creationId xmlns:a16="http://schemas.microsoft.com/office/drawing/2014/main" id="{FF706D94-FFE7-4179-9312-630DDD501F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11709B6-6AFF-4FC5-AF17-5E68200FBEEF}" type="slidenum">
              <a:rPr lang="en-US" altLang="en-US" sz="1300" smtClean="0"/>
              <a:pPr>
                <a:spcBef>
                  <a:spcPct val="0"/>
                </a:spcBef>
              </a:pPr>
              <a:t>108</a:t>
            </a:fld>
            <a:endParaRPr lang="en-US" altLang="en-US" sz="1300"/>
          </a:p>
        </p:txBody>
      </p:sp>
    </p:spTree>
    <p:extLst>
      <p:ext uri="{BB962C8B-B14F-4D97-AF65-F5344CB8AC3E}">
        <p14:creationId xmlns:p14="http://schemas.microsoft.com/office/powerpoint/2010/main" val="38338843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a:extLst>
              <a:ext uri="{FF2B5EF4-FFF2-40B4-BE49-F238E27FC236}">
                <a16:creationId xmlns:a16="http://schemas.microsoft.com/office/drawing/2014/main" id="{AF8067E6-33A5-4F99-89CE-7C9EF5C3174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a:extLst>
              <a:ext uri="{FF2B5EF4-FFF2-40B4-BE49-F238E27FC236}">
                <a16:creationId xmlns:a16="http://schemas.microsoft.com/office/drawing/2014/main" id="{ED79553D-2503-4AD6-927A-1898A2198E6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Answer: D Metformin</a:t>
            </a:r>
          </a:p>
        </p:txBody>
      </p:sp>
      <p:sp>
        <p:nvSpPr>
          <p:cNvPr id="98308" name="Slide Number Placeholder 3">
            <a:extLst>
              <a:ext uri="{FF2B5EF4-FFF2-40B4-BE49-F238E27FC236}">
                <a16:creationId xmlns:a16="http://schemas.microsoft.com/office/drawing/2014/main" id="{37F344C4-E726-4D83-8518-282577EEF3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05F963B-E27D-4637-ABA0-200D5370D104}" type="slidenum">
              <a:rPr lang="en-US" altLang="en-US" sz="1300" smtClean="0"/>
              <a:pPr>
                <a:spcBef>
                  <a:spcPct val="0"/>
                </a:spcBef>
              </a:pPr>
              <a:t>109</a:t>
            </a:fld>
            <a:endParaRPr lang="en-US" alt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6</a:t>
            </a:fld>
            <a:endParaRPr lang="en-US"/>
          </a:p>
        </p:txBody>
      </p:sp>
    </p:spTree>
    <p:extLst>
      <p:ext uri="{BB962C8B-B14F-4D97-AF65-F5344CB8AC3E}">
        <p14:creationId xmlns:p14="http://schemas.microsoft.com/office/powerpoint/2010/main" val="170041875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46896A5-5C61-4B3F-970D-204F93F495B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2ECED8DF-27DC-47B8-BF27-0F83E30D93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sz="1200" dirty="0"/>
              <a:t>Don’t forget managing other risk factors:</a:t>
            </a:r>
          </a:p>
          <a:p>
            <a:pPr marL="257404" indent="-257404">
              <a:buFont typeface="Arial" panose="020B0604020202020204" pitchFamily="34" charset="0"/>
              <a:buChar char="•"/>
              <a:defRPr/>
            </a:pPr>
            <a:r>
              <a:rPr lang="en-US" sz="1200" dirty="0"/>
              <a:t>Use of ACE-inhibitor,/ARB, BP management, +/- </a:t>
            </a:r>
            <a:r>
              <a:rPr lang="en-US" sz="1200" dirty="0" err="1"/>
              <a:t>finerenone</a:t>
            </a:r>
            <a:endParaRPr lang="en-US" sz="1200" dirty="0"/>
          </a:p>
          <a:p>
            <a:pPr marL="257404" indent="-257404">
              <a:buFont typeface="Arial" panose="020B0604020202020204" pitchFamily="34" charset="0"/>
              <a:buChar char="•"/>
              <a:defRPr/>
            </a:pPr>
            <a:r>
              <a:rPr lang="en-US" sz="1200" dirty="0"/>
              <a:t>Statin for CV risk</a:t>
            </a:r>
            <a:endParaRPr lang="en-US" sz="1050" dirty="0"/>
          </a:p>
          <a:p>
            <a:endParaRPr lang="en-US" altLang="en-US" dirty="0"/>
          </a:p>
        </p:txBody>
      </p:sp>
      <p:sp>
        <p:nvSpPr>
          <p:cNvPr id="104452" name="Slide Number Placeholder 3">
            <a:extLst>
              <a:ext uri="{FF2B5EF4-FFF2-40B4-BE49-F238E27FC236}">
                <a16:creationId xmlns:a16="http://schemas.microsoft.com/office/drawing/2014/main" id="{23336552-6F3C-4677-A323-25189E8075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DAC44834-3997-4242-AC32-1246811E6EFD}" type="slidenum">
              <a:rPr lang="en-US" altLang="en-US" smtClean="0"/>
              <a:pPr/>
              <a:t>110</a:t>
            </a:fld>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srgbClr val="000000"/>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srgbClr val="000000"/>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3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7974706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118</a:t>
            </a:fld>
            <a:endParaRPr lang="en-US"/>
          </a:p>
        </p:txBody>
      </p:sp>
    </p:spTree>
    <p:extLst>
      <p:ext uri="{BB962C8B-B14F-4D97-AF65-F5344CB8AC3E}">
        <p14:creationId xmlns:p14="http://schemas.microsoft.com/office/powerpoint/2010/main" val="20731921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Diabetes Educational Services© (530) 893 - 8635 </a:t>
            </a:r>
          </a:p>
        </p:txBody>
      </p:sp>
      <p:sp>
        <p:nvSpPr>
          <p:cNvPr id="5" name="Slide Number Placeholder 4"/>
          <p:cNvSpPr>
            <a:spLocks noGrp="1"/>
          </p:cNvSpPr>
          <p:nvPr>
            <p:ph type="sldNum" sz="quarter" idx="11"/>
          </p:nvPr>
        </p:nvSpPr>
        <p:spPr/>
        <p:txBody>
          <a:bodyPr/>
          <a:lstStyle/>
          <a:p>
            <a:pPr>
              <a:defRPr/>
            </a:pPr>
            <a:fld id="{C233B0E3-6876-4E53-9EE0-6ED1EFDF6740}" type="slidenum">
              <a:rPr lang="en-US" smtClean="0"/>
              <a:pPr>
                <a:defRPr/>
              </a:pPr>
              <a:t>121</a:t>
            </a:fld>
            <a:endParaRPr lang="en-US"/>
          </a:p>
        </p:txBody>
      </p:sp>
    </p:spTree>
    <p:extLst>
      <p:ext uri="{BB962C8B-B14F-4D97-AF65-F5344CB8AC3E}">
        <p14:creationId xmlns:p14="http://schemas.microsoft.com/office/powerpoint/2010/main" val="114661794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xfrm>
            <a:off x="1143000" y="685800"/>
            <a:ext cx="4572000" cy="3429000"/>
          </a:xfrm>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4196" name="Footer Placeholder 3"/>
          <p:cNvSpPr>
            <a:spLocks noGrp="1"/>
          </p:cNvSpPr>
          <p:nvPr>
            <p:ph type="ftr" sz="quarter" idx="4"/>
          </p:nvPr>
        </p:nvSpPr>
        <p:spPr/>
        <p:txBody>
          <a:bodyPr/>
          <a:lstStyle/>
          <a:p>
            <a:pPr>
              <a:defRPr/>
            </a:pPr>
            <a:r>
              <a:rPr lang="en-US"/>
              <a:t>Diabetes Educational Services© (530) 893 - 8635 </a:t>
            </a:r>
          </a:p>
        </p:txBody>
      </p:sp>
      <p:sp>
        <p:nvSpPr>
          <p:cNvPr id="264197" name="Slide Number Placeholder 4"/>
          <p:cNvSpPr>
            <a:spLocks noGrp="1"/>
          </p:cNvSpPr>
          <p:nvPr>
            <p:ph type="sldNum" sz="quarter" idx="5"/>
          </p:nvPr>
        </p:nvSpPr>
        <p:spPr/>
        <p:txBody>
          <a:bodyPr/>
          <a:lstStyle/>
          <a:p>
            <a:pPr>
              <a:defRPr/>
            </a:pPr>
            <a:fld id="{BE921EF4-C4AA-441B-BC1E-E04382E8F9DD}" type="slidenum">
              <a:rPr lang="en-US" smtClean="0"/>
              <a:pPr>
                <a:defRPr/>
              </a:pPr>
              <a:t>124</a:t>
            </a:fld>
            <a:endParaRPr lang="en-US"/>
          </a:p>
        </p:txBody>
      </p:sp>
    </p:spTree>
    <p:extLst>
      <p:ext uri="{BB962C8B-B14F-4D97-AF65-F5344CB8AC3E}">
        <p14:creationId xmlns:p14="http://schemas.microsoft.com/office/powerpoint/2010/main" val="288762448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57300" y="720725"/>
            <a:ext cx="48006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5E225C-EA32-49AA-BCE1-CBED354D9589}" type="slidenum">
              <a:rPr lang="en-US" smtClean="0"/>
              <a:t>125</a:t>
            </a:fld>
            <a:endParaRPr lang="en-US"/>
          </a:p>
        </p:txBody>
      </p:sp>
    </p:spTree>
    <p:extLst>
      <p:ext uri="{BB962C8B-B14F-4D97-AF65-F5344CB8AC3E}">
        <p14:creationId xmlns:p14="http://schemas.microsoft.com/office/powerpoint/2010/main" val="10294915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a:ln/>
        </p:spPr>
      </p:sp>
      <p:sp>
        <p:nvSpPr>
          <p:cNvPr id="234499"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34500"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34501"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0550" indent="-296365">
              <a:defRPr>
                <a:solidFill>
                  <a:schemeClr val="tx1"/>
                </a:solidFill>
                <a:latin typeface="Arial" pitchFamily="34" charset="0"/>
              </a:defRPr>
            </a:lvl2pPr>
            <a:lvl3pPr marL="1185461" indent="-237093">
              <a:defRPr>
                <a:solidFill>
                  <a:schemeClr val="tx1"/>
                </a:solidFill>
                <a:latin typeface="Arial" pitchFamily="34" charset="0"/>
              </a:defRPr>
            </a:lvl3pPr>
            <a:lvl4pPr marL="1659645" indent="-237093">
              <a:defRPr>
                <a:solidFill>
                  <a:schemeClr val="tx1"/>
                </a:solidFill>
                <a:latin typeface="Arial" pitchFamily="34" charset="0"/>
              </a:defRPr>
            </a:lvl4pPr>
            <a:lvl5pPr marL="2133829" indent="-237093">
              <a:defRPr>
                <a:solidFill>
                  <a:schemeClr val="tx1"/>
                </a:solidFill>
                <a:latin typeface="Arial" pitchFamily="34" charset="0"/>
              </a:defRPr>
            </a:lvl5pPr>
            <a:lvl6pPr marL="2608013" indent="-237093" eaLnBrk="0" fontAlgn="base" hangingPunct="0">
              <a:spcBef>
                <a:spcPct val="0"/>
              </a:spcBef>
              <a:spcAft>
                <a:spcPct val="0"/>
              </a:spcAft>
              <a:defRPr>
                <a:solidFill>
                  <a:schemeClr val="tx1"/>
                </a:solidFill>
                <a:latin typeface="Arial" pitchFamily="34" charset="0"/>
              </a:defRPr>
            </a:lvl6pPr>
            <a:lvl7pPr marL="3082197" indent="-237093" eaLnBrk="0" fontAlgn="base" hangingPunct="0">
              <a:spcBef>
                <a:spcPct val="0"/>
              </a:spcBef>
              <a:spcAft>
                <a:spcPct val="0"/>
              </a:spcAft>
              <a:defRPr>
                <a:solidFill>
                  <a:schemeClr val="tx1"/>
                </a:solidFill>
                <a:latin typeface="Arial" pitchFamily="34" charset="0"/>
              </a:defRPr>
            </a:lvl7pPr>
            <a:lvl8pPr marL="3556380" indent="-237093" eaLnBrk="0" fontAlgn="base" hangingPunct="0">
              <a:spcBef>
                <a:spcPct val="0"/>
              </a:spcBef>
              <a:spcAft>
                <a:spcPct val="0"/>
              </a:spcAft>
              <a:defRPr>
                <a:solidFill>
                  <a:schemeClr val="tx1"/>
                </a:solidFill>
                <a:latin typeface="Arial" pitchFamily="34" charset="0"/>
              </a:defRPr>
            </a:lvl8pPr>
            <a:lvl9pPr marL="4030564" indent="-237093" eaLnBrk="0" fontAlgn="base" hangingPunct="0">
              <a:spcBef>
                <a:spcPct val="0"/>
              </a:spcBef>
              <a:spcAft>
                <a:spcPct val="0"/>
              </a:spcAft>
              <a:defRPr>
                <a:solidFill>
                  <a:schemeClr val="tx1"/>
                </a:solidFill>
                <a:latin typeface="Arial" pitchFamily="34" charset="0"/>
              </a:defRPr>
            </a:lvl9pPr>
          </a:lstStyle>
          <a:p>
            <a:fld id="{FBBE7624-4C06-4191-9922-063B54836676}" type="slidenum">
              <a:rPr lang="en-US" smtClean="0">
                <a:latin typeface="Times New Roman" pitchFamily="18" charset="0"/>
              </a:rPr>
              <a:pPr/>
              <a:t>127</a:t>
            </a:fld>
            <a:endParaRPr lang="en-US">
              <a:latin typeface="Times New Roman" pitchFamily="18" charset="0"/>
            </a:endParaRPr>
          </a:p>
        </p:txBody>
      </p:sp>
    </p:spTree>
    <p:extLst>
      <p:ext uri="{BB962C8B-B14F-4D97-AF65-F5344CB8AC3E}">
        <p14:creationId xmlns:p14="http://schemas.microsoft.com/office/powerpoint/2010/main" val="392244130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68292" name="Footer Placeholder 3"/>
          <p:cNvSpPr>
            <a:spLocks noGrp="1"/>
          </p:cNvSpPr>
          <p:nvPr>
            <p:ph type="ftr" sz="quarter" idx="4"/>
          </p:nvPr>
        </p:nvSpPr>
        <p:spPr/>
        <p:txBody>
          <a:bodyPr/>
          <a:lstStyle/>
          <a:p>
            <a:pPr>
              <a:defRPr/>
            </a:pPr>
            <a:r>
              <a:rPr lang="en-US"/>
              <a:t>Diabetes Educational Services© (530) 893 - 8635 </a:t>
            </a:r>
          </a:p>
        </p:txBody>
      </p:sp>
      <p:sp>
        <p:nvSpPr>
          <p:cNvPr id="268293" name="Slide Number Placeholder 4"/>
          <p:cNvSpPr>
            <a:spLocks noGrp="1"/>
          </p:cNvSpPr>
          <p:nvPr>
            <p:ph type="sldNum" sz="quarter" idx="5"/>
          </p:nvPr>
        </p:nvSpPr>
        <p:spPr/>
        <p:txBody>
          <a:bodyPr/>
          <a:lstStyle/>
          <a:p>
            <a:pPr>
              <a:defRPr/>
            </a:pPr>
            <a:fld id="{ACAF5703-AA10-472C-A3FD-756054804491}" type="slidenum">
              <a:rPr lang="en-US" smtClean="0"/>
              <a:pPr>
                <a:defRPr/>
              </a:pPr>
              <a:t>128</a:t>
            </a:fld>
            <a:endParaRPr lang="en-US"/>
          </a:p>
        </p:txBody>
      </p:sp>
    </p:spTree>
    <p:extLst>
      <p:ext uri="{BB962C8B-B14F-4D97-AF65-F5344CB8AC3E}">
        <p14:creationId xmlns:p14="http://schemas.microsoft.com/office/powerpoint/2010/main" val="27322325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30" name="Google Shape;300;p15:notes">
            <a:extLst>
              <a:ext uri="{FF2B5EF4-FFF2-40B4-BE49-F238E27FC236}">
                <a16:creationId xmlns:a16="http://schemas.microsoft.com/office/drawing/2014/main" id="{FB66976C-BF4E-BD4B-B1F4-556A74DD4416}"/>
              </a:ext>
            </a:extLst>
          </p:cNvPr>
          <p:cNvSpPr>
            <a:spLocks noGrp="1" noRot="1" noChangeAspect="1" noTextEdit="1"/>
          </p:cNvSpPr>
          <p:nvPr>
            <p:ph type="sldImg" idx="2"/>
          </p:nvPr>
        </p:nvSpPr>
        <p:spPr bwMode="auto">
          <a:xfrm>
            <a:off x="1143000" y="684213"/>
            <a:ext cx="4573588" cy="3429000"/>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w="9525" cap="flat">
            <a:solidFill>
              <a:srgbClr val="00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sp>
      <p:sp>
        <p:nvSpPr>
          <p:cNvPr id="301" name="Google Shape;301;p15:notes">
            <a:extLst>
              <a:ext uri="{FF2B5EF4-FFF2-40B4-BE49-F238E27FC236}">
                <a16:creationId xmlns:a16="http://schemas.microsoft.com/office/drawing/2014/main" id="{6FAC4FD6-3A7B-3B7F-1C79-94CCC1AEA64C}"/>
              </a:ext>
            </a:extLst>
          </p:cNvPr>
          <p:cNvSpPr txBox="1">
            <a:spLocks noGrp="1"/>
          </p:cNvSpPr>
          <p:nvPr>
            <p:ph type="body" idx="1"/>
          </p:nvPr>
        </p:nvSpPr>
        <p:spPr>
          <a:xfrm>
            <a:off x="685800" y="4400550"/>
            <a:ext cx="5486400" cy="3600450"/>
          </a:xfrm>
          <a:ln/>
        </p:spPr>
        <p:txBody>
          <a:bodyPr spcFirstLastPara="1" wrap="square" lIns="91425" tIns="45700" rIns="91425" bIns="45700" anchor="t" anchorCtr="0">
            <a:noAutofit/>
          </a:bodyPr>
          <a:lstStyle/>
          <a:p>
            <a:pPr>
              <a:lnSpc>
                <a:spcPct val="80000"/>
              </a:lnSpc>
              <a:spcBef>
                <a:spcPts val="0"/>
              </a:spcBef>
              <a:spcAft>
                <a:spcPts val="0"/>
              </a:spcAft>
              <a:defRPr/>
            </a:pPr>
            <a:endParaRPr sz="1260" dirty="0"/>
          </a:p>
        </p:txBody>
      </p:sp>
      <p:sp>
        <p:nvSpPr>
          <p:cNvPr id="73732" name="Google Shape;302;p15:notes">
            <a:extLst>
              <a:ext uri="{FF2B5EF4-FFF2-40B4-BE49-F238E27FC236}">
                <a16:creationId xmlns:a16="http://schemas.microsoft.com/office/drawing/2014/main" id="{4A5B5090-54D1-D572-6D89-F269DDD07E5E}"/>
              </a:ext>
            </a:extLst>
          </p:cNvPr>
          <p:cNvSpPr>
            <a:spLocks noGrp="1" noChangeArrowheads="1"/>
          </p:cNvSpPr>
          <p:nvPr>
            <p:ph type="sldNum" sz="quarter" idx="5"/>
          </p:nvPr>
        </p:nvSpPr>
        <p:spPr bwMode="auto">
          <a:xfrm>
            <a:off x="3884613" y="8685213"/>
            <a:ext cx="2971800" cy="458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E0B599-5F04-4294-AE3E-B28A5D5E7F96}" type="slidenum">
              <a:rPr lang="en-US" altLang="en-US" smtClean="0">
                <a:solidFill>
                  <a:srgbClr val="000000"/>
                </a:solidFill>
                <a:latin typeface="Calibri" panose="020F0502020204030204" pitchFamily="34" charset="0"/>
                <a:cs typeface="Calibri" panose="020F0502020204030204" pitchFamily="34" charset="0"/>
                <a:sym typeface="Calibri" panose="020F0502020204030204" pitchFamily="34" charset="0"/>
              </a:rPr>
              <a:pPr/>
              <a:t>129</a:t>
            </a:fld>
            <a:endParaRPr lang="en-US" altLang="en-US">
              <a:solidFill>
                <a:srgbClr val="000000"/>
              </a:solidFill>
              <a:latin typeface="Calibri" panose="020F0502020204030204" pitchFamily="34" charset="0"/>
              <a:cs typeface="Calibri" panose="020F0502020204030204" pitchFamily="34" charset="0"/>
              <a:sym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3255B26-524A-7999-40EA-DF9566F322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a:extLst>
              <a:ext uri="{FF2B5EF4-FFF2-40B4-BE49-F238E27FC236}">
                <a16:creationId xmlns:a16="http://schemas.microsoft.com/office/drawing/2014/main" id="{682DC72E-8327-FA34-AE23-73649476F9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5780" name="Slide Number Placeholder 3">
            <a:extLst>
              <a:ext uri="{FF2B5EF4-FFF2-40B4-BE49-F238E27FC236}">
                <a16:creationId xmlns:a16="http://schemas.microsoft.com/office/drawing/2014/main" id="{1897ED05-0B6E-3E40-B087-FD294C7E37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D27A1C-4568-4918-8590-32CA7719A17F}" type="slidenum">
              <a:rPr lang="en-US" altLang="en-US" smtClean="0">
                <a:solidFill>
                  <a:srgbClr val="000000"/>
                </a:solidFill>
                <a:latin typeface="Calibri" panose="020F0502020204030204" pitchFamily="34" charset="0"/>
              </a:rPr>
              <a:pPr/>
              <a:t>130</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12</a:t>
            </a:fld>
            <a:endParaRPr lang="en-US"/>
          </a:p>
        </p:txBody>
      </p:sp>
    </p:spTree>
    <p:extLst>
      <p:ext uri="{BB962C8B-B14F-4D97-AF65-F5344CB8AC3E}">
        <p14:creationId xmlns:p14="http://schemas.microsoft.com/office/powerpoint/2010/main" val="200649158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Beck RW, </a:t>
            </a:r>
            <a:r>
              <a:rPr lang="en-US" sz="1200" b="0" i="0" kern="1200" err="1">
                <a:solidFill>
                  <a:schemeClr val="tx1"/>
                </a:solidFill>
                <a:effectLst/>
                <a:latin typeface="+mn-lt"/>
                <a:ea typeface="+mn-ea"/>
                <a:cs typeface="+mn-cs"/>
              </a:rPr>
              <a:t>Bergenstal</a:t>
            </a:r>
            <a:r>
              <a:rPr lang="en-US" sz="1200" b="0" i="0" kern="1200">
                <a:solidFill>
                  <a:schemeClr val="tx1"/>
                </a:solidFill>
                <a:effectLst/>
                <a:latin typeface="+mn-lt"/>
                <a:ea typeface="+mn-ea"/>
                <a:cs typeface="+mn-cs"/>
              </a:rPr>
              <a:t> RM, Cheng P, </a:t>
            </a:r>
            <a:r>
              <a:rPr lang="en-US" sz="1200" b="0" i="0" kern="1200" err="1">
                <a:solidFill>
                  <a:schemeClr val="tx1"/>
                </a:solidFill>
                <a:effectLst/>
                <a:latin typeface="+mn-lt"/>
                <a:ea typeface="+mn-ea"/>
                <a:cs typeface="+mn-cs"/>
              </a:rPr>
              <a:t>Kollman</a:t>
            </a:r>
            <a:r>
              <a:rPr lang="en-US" sz="1200" b="0" i="0" kern="1200">
                <a:solidFill>
                  <a:schemeClr val="tx1"/>
                </a:solidFill>
                <a:effectLst/>
                <a:latin typeface="+mn-lt"/>
                <a:ea typeface="+mn-ea"/>
                <a:cs typeface="+mn-cs"/>
              </a:rPr>
              <a:t> C, Carlson AL, Johnson ML, </a:t>
            </a:r>
            <a:r>
              <a:rPr lang="en-US" sz="1200" b="0" i="0" kern="1200" err="1">
                <a:solidFill>
                  <a:schemeClr val="tx1"/>
                </a:solidFill>
                <a:effectLst/>
                <a:latin typeface="+mn-lt"/>
                <a:ea typeface="+mn-ea"/>
                <a:cs typeface="+mn-cs"/>
              </a:rPr>
              <a:t>Rodbard</a:t>
            </a:r>
            <a:r>
              <a:rPr lang="en-US" sz="1200" b="0" i="0" kern="1200">
                <a:solidFill>
                  <a:schemeClr val="tx1"/>
                </a:solidFill>
                <a:effectLst/>
                <a:latin typeface="+mn-lt"/>
                <a:ea typeface="+mn-ea"/>
                <a:cs typeface="+mn-cs"/>
              </a:rPr>
              <a:t> D. The Relationships Between Time in Range, Hyperglycemia Metrics, and HbA1c. J Diabetes Sci Technol. 2019 Jul;13(4):614-626. </a:t>
            </a:r>
            <a:r>
              <a:rPr lang="en-US" sz="1200" b="0" i="0" kern="1200" err="1">
                <a:solidFill>
                  <a:schemeClr val="tx1"/>
                </a:solidFill>
                <a:effectLst/>
                <a:latin typeface="+mn-lt"/>
                <a:ea typeface="+mn-ea"/>
                <a:cs typeface="+mn-cs"/>
              </a:rPr>
              <a:t>doi</a:t>
            </a:r>
            <a:r>
              <a:rPr lang="en-US" sz="1200" b="0" i="0" kern="1200">
                <a:solidFill>
                  <a:schemeClr val="tx1"/>
                </a:solidFill>
                <a:effectLst/>
                <a:latin typeface="+mn-lt"/>
                <a:ea typeface="+mn-ea"/>
                <a:cs typeface="+mn-cs"/>
              </a:rPr>
              <a:t>: 10.1177/1932296818822496. </a:t>
            </a:r>
            <a:r>
              <a:rPr lang="en-US" sz="1200" b="0" i="0" kern="1200" err="1">
                <a:solidFill>
                  <a:schemeClr val="tx1"/>
                </a:solidFill>
                <a:effectLst/>
                <a:latin typeface="+mn-lt"/>
                <a:ea typeface="+mn-ea"/>
                <a:cs typeface="+mn-cs"/>
              </a:rPr>
              <a:t>Epub</a:t>
            </a:r>
            <a:r>
              <a:rPr lang="en-US" sz="1200" b="0" i="0" kern="1200">
                <a:solidFill>
                  <a:schemeClr val="tx1"/>
                </a:solidFill>
                <a:effectLst/>
                <a:latin typeface="+mn-lt"/>
                <a:ea typeface="+mn-ea"/>
                <a:cs typeface="+mn-cs"/>
              </a:rPr>
              <a:t> 2019 Jan 13. PMID: 30636519; PMCID: PMC6610606.</a:t>
            </a:r>
            <a:endParaRPr lang="en-US"/>
          </a:p>
          <a:p>
            <a:pPr marL="0" indent="0">
              <a:buNone/>
            </a:pPr>
            <a:endParaRPr lang="en-US"/>
          </a:p>
        </p:txBody>
      </p:sp>
      <p:sp>
        <p:nvSpPr>
          <p:cNvPr id="4" name="Slide Number Placeholder 3">
            <a:extLst>
              <a:ext uri="{FF2B5EF4-FFF2-40B4-BE49-F238E27FC236}">
                <a16:creationId xmlns:a16="http://schemas.microsoft.com/office/drawing/2014/main" id="{7DBBCC40-88A0-4592-BE1D-7E7E1B9C1119}"/>
              </a:ext>
            </a:extLst>
          </p:cNvPr>
          <p:cNvSpPr>
            <a:spLocks noGrp="1"/>
          </p:cNvSpPr>
          <p:nvPr>
            <p:ph type="sldNum" sz="quarter" idx="5"/>
          </p:nvPr>
        </p:nvSpPr>
        <p:spPr/>
        <p:txBody>
          <a:bodyPr/>
          <a:lstStyle/>
          <a:p>
            <a:pPr marL="0" marR="0" lvl="0" indent="0" algn="r" defTabSz="931774" rtl="0" eaLnBrk="1" fontAlgn="base" latinLnBrk="0" hangingPunct="1">
              <a:lnSpc>
                <a:spcPct val="100000"/>
              </a:lnSpc>
              <a:spcBef>
                <a:spcPct val="0"/>
              </a:spcBef>
              <a:spcAft>
                <a:spcPct val="0"/>
              </a:spcAft>
              <a:buClrTx/>
              <a:buSzTx/>
              <a:buFontTx/>
              <a:buNone/>
              <a:tabLst/>
              <a:defRPr/>
            </a:pPr>
            <a:fld id="{C43E6633-5704-4991-A8F8-75F182931057}" type="slidenum">
              <a:rPr kumimoji="0" lang="en-US" sz="1300" b="0" i="0" u="none" strike="noStrike" kern="1200" cap="none" spc="0" normalizeH="0" baseline="0" noProof="0">
                <a:ln>
                  <a:noFill/>
                </a:ln>
                <a:solidFill>
                  <a:prstClr val="black"/>
                </a:solidFill>
                <a:effectLst/>
                <a:uLnTx/>
                <a:uFillTx/>
                <a:latin typeface="Calibri"/>
                <a:ea typeface="MS PGothic" charset="-128"/>
                <a:cs typeface="Arial" pitchFamily="34" charset="0"/>
              </a:rPr>
              <a:pPr marL="0" marR="0" lvl="0" indent="0" algn="r" defTabSz="931774" rtl="0" eaLnBrk="1" fontAlgn="base" latinLnBrk="0" hangingPunct="1">
                <a:lnSpc>
                  <a:spcPct val="100000"/>
                </a:lnSpc>
                <a:spcBef>
                  <a:spcPct val="0"/>
                </a:spcBef>
                <a:spcAft>
                  <a:spcPct val="0"/>
                </a:spcAft>
                <a:buClrTx/>
                <a:buSzTx/>
                <a:buFontTx/>
                <a:buNone/>
                <a:tabLst/>
                <a:defRPr/>
              </a:pPr>
              <a:t>132</a:t>
            </a:fld>
            <a:endParaRPr kumimoji="0" lang="en-US" sz="1300" b="0" i="0" u="none" strike="noStrike" kern="1200" cap="none" spc="0" normalizeH="0" baseline="0" noProof="0">
              <a:ln>
                <a:noFill/>
              </a:ln>
              <a:solidFill>
                <a:prstClr val="black"/>
              </a:solidFill>
              <a:effectLst/>
              <a:uLnTx/>
              <a:uFillTx/>
              <a:latin typeface="Calibri"/>
              <a:ea typeface="MS PGothic" charset="-128"/>
              <a:cs typeface="Arial" pitchFamily="34" charset="0"/>
            </a:endParaRPr>
          </a:p>
        </p:txBody>
      </p:sp>
    </p:spTree>
    <p:extLst>
      <p:ext uri="{BB962C8B-B14F-4D97-AF65-F5344CB8AC3E}">
        <p14:creationId xmlns:p14="http://schemas.microsoft.com/office/powerpoint/2010/main" val="41999709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133</a:t>
            </a:fld>
            <a:endParaRPr lang="en-US"/>
          </a:p>
        </p:txBody>
      </p:sp>
    </p:spTree>
    <p:extLst>
      <p:ext uri="{BB962C8B-B14F-4D97-AF65-F5344CB8AC3E}">
        <p14:creationId xmlns:p14="http://schemas.microsoft.com/office/powerpoint/2010/main" val="38200094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134</a:t>
            </a:fld>
            <a:endParaRPr lang="en-US"/>
          </a:p>
        </p:txBody>
      </p:sp>
    </p:spTree>
    <p:extLst>
      <p:ext uri="{BB962C8B-B14F-4D97-AF65-F5344CB8AC3E}">
        <p14:creationId xmlns:p14="http://schemas.microsoft.com/office/powerpoint/2010/main" val="8992804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136</a:t>
            </a:fld>
            <a:endParaRPr lang="en-US"/>
          </a:p>
        </p:txBody>
      </p:sp>
    </p:spTree>
    <p:extLst>
      <p:ext uri="{BB962C8B-B14F-4D97-AF65-F5344CB8AC3E}">
        <p14:creationId xmlns:p14="http://schemas.microsoft.com/office/powerpoint/2010/main" val="20142385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137</a:t>
            </a:fld>
            <a:endParaRPr lang="en-US"/>
          </a:p>
        </p:txBody>
      </p:sp>
    </p:spTree>
    <p:extLst>
      <p:ext uri="{BB962C8B-B14F-4D97-AF65-F5344CB8AC3E}">
        <p14:creationId xmlns:p14="http://schemas.microsoft.com/office/powerpoint/2010/main" val="19480499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3B369D3-B082-4F02-9D6B-E4657B81EFD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3F39197-B3E7-4111-BD74-A950E212C44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D Metformin</a:t>
            </a:r>
          </a:p>
        </p:txBody>
      </p:sp>
      <p:sp>
        <p:nvSpPr>
          <p:cNvPr id="51204" name="Slide Number Placeholder 3">
            <a:extLst>
              <a:ext uri="{FF2B5EF4-FFF2-40B4-BE49-F238E27FC236}">
                <a16:creationId xmlns:a16="http://schemas.microsoft.com/office/drawing/2014/main" id="{E7640D21-0636-4AFC-A064-CAA7E2F117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4EE9CE3-29FF-4B26-9974-ED636054637D}" type="slidenum">
              <a:rPr lang="en-US" altLang="en-US" sz="1300" smtClean="0"/>
              <a:pPr>
                <a:spcBef>
                  <a:spcPct val="0"/>
                </a:spcBef>
              </a:pPr>
              <a:t>138</a:t>
            </a:fld>
            <a:endParaRPr lang="en-US" altLang="en-US" sz="1300"/>
          </a:p>
        </p:txBody>
      </p:sp>
    </p:spTree>
    <p:extLst>
      <p:ext uri="{BB962C8B-B14F-4D97-AF65-F5344CB8AC3E}">
        <p14:creationId xmlns:p14="http://schemas.microsoft.com/office/powerpoint/2010/main" val="78526752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1DA70F71-68D8-48C6-B33D-E1E0DB6272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EBEED108-ED4D-4C1C-880E-F52034B7082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Answer: D</a:t>
            </a:r>
          </a:p>
        </p:txBody>
      </p:sp>
      <p:sp>
        <p:nvSpPr>
          <p:cNvPr id="53252" name="Slide Number Placeholder 3">
            <a:extLst>
              <a:ext uri="{FF2B5EF4-FFF2-40B4-BE49-F238E27FC236}">
                <a16:creationId xmlns:a16="http://schemas.microsoft.com/office/drawing/2014/main" id="{F38D6411-7B0F-4BE5-B4B9-FF0761056B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4546F836-FB6D-4AEA-A76B-FFA78D42EBCE}" type="slidenum">
              <a:rPr lang="en-US" altLang="en-US" smtClean="0"/>
              <a:pPr/>
              <a:t>139</a:t>
            </a:fld>
            <a:endParaRPr lang="en-US" altLang="en-US"/>
          </a:p>
        </p:txBody>
      </p:sp>
    </p:spTree>
    <p:extLst>
      <p:ext uri="{BB962C8B-B14F-4D97-AF65-F5344CB8AC3E}">
        <p14:creationId xmlns:p14="http://schemas.microsoft.com/office/powerpoint/2010/main" val="13015367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141</a:t>
            </a:fld>
            <a:endParaRPr lang="en-US" altLang="en-US" sz="1300"/>
          </a:p>
        </p:txBody>
      </p:sp>
    </p:spTree>
    <p:extLst>
      <p:ext uri="{BB962C8B-B14F-4D97-AF65-F5344CB8AC3E}">
        <p14:creationId xmlns:p14="http://schemas.microsoft.com/office/powerpoint/2010/main" val="40977572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Correction answer: C</a:t>
            </a:r>
          </a:p>
        </p:txBody>
      </p:sp>
      <p:sp>
        <p:nvSpPr>
          <p:cNvPr id="4" name="Slide Number Placeholder 3"/>
          <p:cNvSpPr>
            <a:spLocks noGrp="1"/>
          </p:cNvSpPr>
          <p:nvPr>
            <p:ph type="sldNum" sz="quarter" idx="5"/>
          </p:nvPr>
        </p:nvSpPr>
        <p:spPr/>
        <p:txBody>
          <a:bodyPr/>
          <a:lstStyle/>
          <a:p>
            <a:fld id="{5B5E225C-EA32-49AA-BCE1-CBED354D9589}" type="slidenum">
              <a:rPr lang="en-US" smtClean="0"/>
              <a:t>143</a:t>
            </a:fld>
            <a:endParaRPr lang="en-US"/>
          </a:p>
        </p:txBody>
      </p:sp>
    </p:spTree>
    <p:extLst>
      <p:ext uri="{BB962C8B-B14F-4D97-AF65-F5344CB8AC3E}">
        <p14:creationId xmlns:p14="http://schemas.microsoft.com/office/powerpoint/2010/main" val="33284699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3F821A34-9B9A-4334-A886-43CC1A5C96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B0DE337-58A4-416D-83CE-CDF11119E2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24A63DD4-8140-48AC-B6A5-3FB38B6788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BFAB870-426E-4C60-8A5E-BFD3FF7955AE}" type="slidenum">
              <a:rPr lang="en-US" altLang="en-US" smtClean="0"/>
              <a:pPr/>
              <a:t>144</a:t>
            </a:fld>
            <a:endParaRPr lang="en-US" altLang="en-US"/>
          </a:p>
        </p:txBody>
      </p:sp>
    </p:spTree>
    <p:extLst>
      <p:ext uri="{BB962C8B-B14F-4D97-AF65-F5344CB8AC3E}">
        <p14:creationId xmlns:p14="http://schemas.microsoft.com/office/powerpoint/2010/main" val="32216310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5036E5C0-3F57-4789-8DF2-BCD7193169D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1584FBBF-91AB-4DD6-BE04-17C8E51B486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0724" name="Slide Number Placeholder 3">
            <a:extLst>
              <a:ext uri="{FF2B5EF4-FFF2-40B4-BE49-F238E27FC236}">
                <a16:creationId xmlns:a16="http://schemas.microsoft.com/office/drawing/2014/main" id="{E471C74D-58AF-4CBA-B74F-28FE591BE5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9648070-E168-412C-96CA-481CD96127F9}" type="slidenum">
              <a:rPr lang="en-US" altLang="en-US" smtClean="0"/>
              <a:pPr/>
              <a:t>18</a:t>
            </a:fld>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5D4DBBBD-51A2-48C1-8AD0-E0F31FFDB26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C9674AB5-F46A-4690-B0B8-1ED989AE9C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55300" name="Slide Number Placeholder 3">
            <a:extLst>
              <a:ext uri="{FF2B5EF4-FFF2-40B4-BE49-F238E27FC236}">
                <a16:creationId xmlns:a16="http://schemas.microsoft.com/office/drawing/2014/main" id="{EA77A1BB-F883-4CB9-AFAB-C59813D15A4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4C89F8-90B9-403C-9C47-322F530A2633}" type="slidenum">
              <a:rPr lang="en-US" altLang="en-US" sz="1300" smtClean="0"/>
              <a:pPr>
                <a:spcBef>
                  <a:spcPct val="0"/>
                </a:spcBef>
              </a:pPr>
              <a:t>145</a:t>
            </a:fld>
            <a:endParaRPr lang="en-US" altLang="en-US" sz="130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xfrm>
            <a:off x="1181100" y="698500"/>
            <a:ext cx="4648200" cy="3486150"/>
          </a:xfrm>
          <a:ln/>
        </p:spPr>
      </p:sp>
      <p:sp>
        <p:nvSpPr>
          <p:cNvPr id="1034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034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1999-2014, Diabetes Educational Services, All Rights Reserved© Copyright 1999-2014,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034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4084D292-B992-4D24-BEAA-5F9EE49E4A6D}"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146</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7692949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1CD26-5601-5078-9138-93579011C65D}"/>
            </a:ext>
          </a:extLst>
        </p:cNvPr>
        <p:cNvGrpSpPr/>
        <p:nvPr/>
      </p:nvGrpSpPr>
      <p:grpSpPr>
        <a:xfrm>
          <a:off x="0" y="0"/>
          <a:ext cx="0" cy="0"/>
          <a:chOff x="0" y="0"/>
          <a:chExt cx="0" cy="0"/>
        </a:xfrm>
      </p:grpSpPr>
      <p:sp>
        <p:nvSpPr>
          <p:cNvPr id="70658" name="Slide Image Placeholder 1">
            <a:extLst>
              <a:ext uri="{FF2B5EF4-FFF2-40B4-BE49-F238E27FC236}">
                <a16:creationId xmlns:a16="http://schemas.microsoft.com/office/drawing/2014/main" id="{56230A8C-2C82-C0E8-84A0-0C2183AE1507}"/>
              </a:ext>
            </a:extLst>
          </p:cNvPr>
          <p:cNvSpPr>
            <a:spLocks noGrp="1" noRot="1" noChangeAspect="1" noTextEdit="1"/>
          </p:cNvSpPr>
          <p:nvPr>
            <p:ph type="sldImg"/>
          </p:nvPr>
        </p:nvSpPr>
        <p:spPr>
          <a:ln/>
        </p:spPr>
      </p:sp>
      <p:sp>
        <p:nvSpPr>
          <p:cNvPr id="70659" name="Notes Placeholder 2">
            <a:extLst>
              <a:ext uri="{FF2B5EF4-FFF2-40B4-BE49-F238E27FC236}">
                <a16:creationId xmlns:a16="http://schemas.microsoft.com/office/drawing/2014/main" id="{212BE811-7D6E-C5EE-9E25-DADCEB2DC7A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70660" name="Slide Number Placeholder 3">
            <a:extLst>
              <a:ext uri="{FF2B5EF4-FFF2-40B4-BE49-F238E27FC236}">
                <a16:creationId xmlns:a16="http://schemas.microsoft.com/office/drawing/2014/main" id="{362135C8-B532-0584-1D6D-8E90F0D7E78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imes New Roman" panose="02020603050405020304" pitchFamily="18" charset="0"/>
              </a:defRPr>
            </a:lvl1pPr>
            <a:lvl2pPr marL="742950" indent="-285750">
              <a:spcBef>
                <a:spcPct val="30000"/>
              </a:spcBef>
              <a:defRPr kumimoji="1" sz="1200">
                <a:solidFill>
                  <a:schemeClr val="tx1"/>
                </a:solidFill>
                <a:latin typeface="Times New Roman" panose="02020603050405020304" pitchFamily="18" charset="0"/>
              </a:defRPr>
            </a:lvl2pPr>
            <a:lvl3pPr marL="1143000" indent="-228600">
              <a:spcBef>
                <a:spcPct val="30000"/>
              </a:spcBef>
              <a:defRPr kumimoji="1" sz="1200">
                <a:solidFill>
                  <a:schemeClr val="tx1"/>
                </a:solidFill>
                <a:latin typeface="Times New Roman" panose="02020603050405020304" pitchFamily="18" charset="0"/>
              </a:defRPr>
            </a:lvl3pPr>
            <a:lvl4pPr marL="1600200" indent="-228600">
              <a:spcBef>
                <a:spcPct val="30000"/>
              </a:spcBef>
              <a:defRPr kumimoji="1" sz="1200">
                <a:solidFill>
                  <a:schemeClr val="tx1"/>
                </a:solidFill>
                <a:latin typeface="Times New Roman" panose="02020603050405020304" pitchFamily="18" charset="0"/>
              </a:defRPr>
            </a:lvl4pPr>
            <a:lvl5pPr marL="2057400" indent="-228600">
              <a:spcBef>
                <a:spcPct val="30000"/>
              </a:spcBef>
              <a:defRPr kumimoji="1"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kumimoji="1"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kumimoji="1"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kumimoji="1"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kumimoji="1" sz="1200">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3E348F-EB3B-4D43-B4BF-56669BADA879}" type="slidenum">
              <a:rPr kumimoji="0" lang="en-US" altLang="en-US" sz="13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altLang="en-US" sz="13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13705964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167</a:t>
            </a:fld>
            <a:endParaRPr lang="en-US"/>
          </a:p>
        </p:txBody>
      </p:sp>
    </p:spTree>
    <p:extLst>
      <p:ext uri="{BB962C8B-B14F-4D97-AF65-F5344CB8AC3E}">
        <p14:creationId xmlns:p14="http://schemas.microsoft.com/office/powerpoint/2010/main" val="320377280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QuickHitCard.pdf (clevelandclinicwellness.com)</a:t>
            </a:r>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171</a:t>
            </a:fld>
            <a:endParaRPr lang="en-US"/>
          </a:p>
        </p:txBody>
      </p:sp>
    </p:spTree>
    <p:extLst>
      <p:ext uri="{BB962C8B-B14F-4D97-AF65-F5344CB8AC3E}">
        <p14:creationId xmlns:p14="http://schemas.microsoft.com/office/powerpoint/2010/main" val="19485352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172</a:t>
            </a:fld>
            <a:endParaRPr lang="en-US" sz="1300"/>
          </a:p>
        </p:txBody>
      </p:sp>
    </p:spTree>
    <p:extLst>
      <p:ext uri="{BB962C8B-B14F-4D97-AF65-F5344CB8AC3E}">
        <p14:creationId xmlns:p14="http://schemas.microsoft.com/office/powerpoint/2010/main" val="12722665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a:ln/>
        </p:spPr>
      </p:sp>
      <p:sp>
        <p:nvSpPr>
          <p:cNvPr id="2539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39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500">
                <a:solidFill>
                  <a:schemeClr val="tx1"/>
                </a:solidFill>
                <a:latin typeface="Times New Roman" pitchFamily="18" charset="0"/>
              </a:defRPr>
            </a:lvl1pPr>
            <a:lvl2pPr marL="779293" indent="-299728" eaLnBrk="0" hangingPunct="0">
              <a:defRPr sz="2500">
                <a:solidFill>
                  <a:schemeClr val="tx1"/>
                </a:solidFill>
                <a:latin typeface="Times New Roman" pitchFamily="18" charset="0"/>
              </a:defRPr>
            </a:lvl2pPr>
            <a:lvl3pPr marL="1198913" indent="-239783" eaLnBrk="0" hangingPunct="0">
              <a:defRPr sz="2500">
                <a:solidFill>
                  <a:schemeClr val="tx1"/>
                </a:solidFill>
                <a:latin typeface="Times New Roman" pitchFamily="18" charset="0"/>
              </a:defRPr>
            </a:lvl3pPr>
            <a:lvl4pPr marL="1678478" indent="-239783" eaLnBrk="0" hangingPunct="0">
              <a:defRPr sz="2500">
                <a:solidFill>
                  <a:schemeClr val="tx1"/>
                </a:solidFill>
                <a:latin typeface="Times New Roman" pitchFamily="18" charset="0"/>
              </a:defRPr>
            </a:lvl4pPr>
            <a:lvl5pPr marL="2158043" indent="-239783" eaLnBrk="0" hangingPunct="0">
              <a:defRPr sz="2500">
                <a:solidFill>
                  <a:schemeClr val="tx1"/>
                </a:solidFill>
                <a:latin typeface="Times New Roman" pitchFamily="18" charset="0"/>
              </a:defRPr>
            </a:lvl5pPr>
            <a:lvl6pPr marL="2637609" indent="-239783" eaLnBrk="0" fontAlgn="base" hangingPunct="0">
              <a:spcBef>
                <a:spcPct val="0"/>
              </a:spcBef>
              <a:spcAft>
                <a:spcPct val="0"/>
              </a:spcAft>
              <a:defRPr sz="2500">
                <a:solidFill>
                  <a:schemeClr val="tx1"/>
                </a:solidFill>
                <a:latin typeface="Times New Roman" pitchFamily="18" charset="0"/>
              </a:defRPr>
            </a:lvl6pPr>
            <a:lvl7pPr marL="3117174" indent="-239783" eaLnBrk="0" fontAlgn="base" hangingPunct="0">
              <a:spcBef>
                <a:spcPct val="0"/>
              </a:spcBef>
              <a:spcAft>
                <a:spcPct val="0"/>
              </a:spcAft>
              <a:defRPr sz="2500">
                <a:solidFill>
                  <a:schemeClr val="tx1"/>
                </a:solidFill>
                <a:latin typeface="Times New Roman" pitchFamily="18" charset="0"/>
              </a:defRPr>
            </a:lvl7pPr>
            <a:lvl8pPr marL="3596739" indent="-239783" eaLnBrk="0" fontAlgn="base" hangingPunct="0">
              <a:spcBef>
                <a:spcPct val="0"/>
              </a:spcBef>
              <a:spcAft>
                <a:spcPct val="0"/>
              </a:spcAft>
              <a:defRPr sz="2500">
                <a:solidFill>
                  <a:schemeClr val="tx1"/>
                </a:solidFill>
                <a:latin typeface="Times New Roman" pitchFamily="18" charset="0"/>
              </a:defRPr>
            </a:lvl8pPr>
            <a:lvl9pPr marL="4076304" indent="-239783" eaLnBrk="0" fontAlgn="base" hangingPunct="0">
              <a:spcBef>
                <a:spcPct val="0"/>
              </a:spcBef>
              <a:spcAft>
                <a:spcPct val="0"/>
              </a:spcAft>
              <a:defRPr sz="2500">
                <a:solidFill>
                  <a:schemeClr val="tx1"/>
                </a:solidFill>
                <a:latin typeface="Times New Roman" pitchFamily="18" charset="0"/>
              </a:defRPr>
            </a:lvl9pPr>
          </a:lstStyle>
          <a:p>
            <a:pPr eaLnBrk="1" hangingPunct="1"/>
            <a:fld id="{69BF7D87-8FB8-4C72-AB65-A38B46B02EAD}" type="slidenum">
              <a:rPr lang="en-US" sz="1200">
                <a:solidFill>
                  <a:srgbClr val="000000"/>
                </a:solidFill>
              </a:rPr>
              <a:pPr eaLnBrk="1" hangingPunct="1"/>
              <a:t>173</a:t>
            </a:fld>
            <a:endParaRPr lang="en-US" sz="1200">
              <a:solidFill>
                <a:srgbClr val="000000"/>
              </a:solidFill>
            </a:endParaRPr>
          </a:p>
        </p:txBody>
      </p:sp>
    </p:spTree>
    <p:extLst>
      <p:ext uri="{BB962C8B-B14F-4D97-AF65-F5344CB8AC3E}">
        <p14:creationId xmlns:p14="http://schemas.microsoft.com/office/powerpoint/2010/main" val="386646417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47108" name="Footer Placeholder 3"/>
          <p:cNvSpPr>
            <a:spLocks noGrp="1"/>
          </p:cNvSpPr>
          <p:nvPr>
            <p:ph type="ftr" sz="quarter" idx="4"/>
          </p:nvPr>
        </p:nvSpPr>
        <p:spPr/>
        <p:txBody>
          <a:bodyPr/>
          <a:lstStyle/>
          <a:p>
            <a:pPr>
              <a:defRPr/>
            </a:pPr>
            <a:r>
              <a:rPr lang="en-US"/>
              <a:t>Diabetes Educational Services© (530) 893 - 8635 </a:t>
            </a:r>
          </a:p>
        </p:txBody>
      </p:sp>
      <p:sp>
        <p:nvSpPr>
          <p:cNvPr id="4710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65C6F4B0-6AFD-416F-AC5B-C562CAF1C8D3}" type="slidenum">
              <a:rPr lang="en-US">
                <a:latin typeface="Times New Roman" panose="02020603050405020304" pitchFamily="18" charset="0"/>
              </a:rPr>
              <a:pPr/>
              <a:t>176</a:t>
            </a:fld>
            <a:endParaRPr lang="en-US">
              <a:latin typeface="Times New Roman" panose="02020603050405020304" pitchFamily="18" charset="0"/>
            </a:endParaRPr>
          </a:p>
        </p:txBody>
      </p:sp>
    </p:spTree>
    <p:extLst>
      <p:ext uri="{BB962C8B-B14F-4D97-AF65-F5344CB8AC3E}">
        <p14:creationId xmlns:p14="http://schemas.microsoft.com/office/powerpoint/2010/main" val="17378422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177</a:t>
            </a:fld>
            <a:endParaRPr lang="en-US"/>
          </a:p>
        </p:txBody>
      </p:sp>
    </p:spTree>
    <p:extLst>
      <p:ext uri="{BB962C8B-B14F-4D97-AF65-F5344CB8AC3E}">
        <p14:creationId xmlns:p14="http://schemas.microsoft.com/office/powerpoint/2010/main" val="15730369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p>
        </p:txBody>
      </p:sp>
      <p:sp>
        <p:nvSpPr>
          <p:cNvPr id="57348" name="Footer Placeholder 3"/>
          <p:cNvSpPr>
            <a:spLocks noGrp="1"/>
          </p:cNvSpPr>
          <p:nvPr>
            <p:ph type="ftr" sz="quarter" idx="4"/>
          </p:nvPr>
        </p:nvSpPr>
        <p:spPr/>
        <p:txBody>
          <a:bodyPr/>
          <a:lstStyle/>
          <a:p>
            <a:pPr>
              <a:defRPr/>
            </a:pPr>
            <a:r>
              <a:rPr lang="en-US"/>
              <a:t>Diabetes Educational Services© (530) 893 - 8635 </a:t>
            </a:r>
          </a:p>
        </p:txBody>
      </p:sp>
      <p:sp>
        <p:nvSpPr>
          <p:cNvPr id="57349"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85257" indent="-302021" eaLnBrk="0" hangingPunct="0">
              <a:defRPr>
                <a:solidFill>
                  <a:schemeClr val="tx1"/>
                </a:solidFill>
                <a:latin typeface="Garamond" panose="02020404030301010803" pitchFamily="18" charset="0"/>
                <a:cs typeface="Arial" panose="020B0604020202020204" pitchFamily="34" charset="0"/>
              </a:defRPr>
            </a:lvl2pPr>
            <a:lvl3pPr marL="1208088" indent="-241617" eaLnBrk="0" hangingPunct="0">
              <a:defRPr>
                <a:solidFill>
                  <a:schemeClr val="tx1"/>
                </a:solidFill>
                <a:latin typeface="Garamond" panose="02020404030301010803" pitchFamily="18" charset="0"/>
                <a:cs typeface="Arial" panose="020B0604020202020204" pitchFamily="34" charset="0"/>
              </a:defRPr>
            </a:lvl3pPr>
            <a:lvl4pPr marL="1691323" indent="-241617" eaLnBrk="0" hangingPunct="0">
              <a:defRPr>
                <a:solidFill>
                  <a:schemeClr val="tx1"/>
                </a:solidFill>
                <a:latin typeface="Garamond" panose="02020404030301010803" pitchFamily="18" charset="0"/>
                <a:cs typeface="Arial" panose="020B0604020202020204" pitchFamily="34" charset="0"/>
              </a:defRPr>
            </a:lvl4pPr>
            <a:lvl5pPr marL="2174559" indent="-241617" eaLnBrk="0" hangingPunct="0">
              <a:defRPr>
                <a:solidFill>
                  <a:schemeClr val="tx1"/>
                </a:solidFill>
                <a:latin typeface="Garamond" panose="02020404030301010803" pitchFamily="18" charset="0"/>
                <a:cs typeface="Arial" panose="020B0604020202020204" pitchFamily="34" charset="0"/>
              </a:defRPr>
            </a:lvl5pPr>
            <a:lvl6pPr marL="265779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141029"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24265"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07501" indent="-241617"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fld id="{D81FC55D-B916-47C7-A1F8-31E35890C298}" type="slidenum">
              <a:rPr lang="en-US">
                <a:latin typeface="Times New Roman" panose="02020603050405020304" pitchFamily="18" charset="0"/>
              </a:rPr>
              <a:pPr/>
              <a:t>178</a:t>
            </a:fld>
            <a:endParaRPr lang="en-US">
              <a:latin typeface="Times New Roman" panose="02020603050405020304" pitchFamily="18" charset="0"/>
            </a:endParaRPr>
          </a:p>
        </p:txBody>
      </p:sp>
    </p:spTree>
    <p:extLst>
      <p:ext uri="{BB962C8B-B14F-4D97-AF65-F5344CB8AC3E}">
        <p14:creationId xmlns:p14="http://schemas.microsoft.com/office/powerpoint/2010/main" val="535548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a:ln/>
        </p:spPr>
      </p:sp>
      <p:sp>
        <p:nvSpPr>
          <p:cNvPr id="20582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0582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20582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7021" indent="-291161">
              <a:defRPr>
                <a:solidFill>
                  <a:schemeClr val="tx1"/>
                </a:solidFill>
                <a:latin typeface="Arial" pitchFamily="34" charset="0"/>
              </a:defRPr>
            </a:lvl2pPr>
            <a:lvl3pPr marL="1164647" indent="-232930">
              <a:defRPr>
                <a:solidFill>
                  <a:schemeClr val="tx1"/>
                </a:solidFill>
                <a:latin typeface="Arial" pitchFamily="34" charset="0"/>
              </a:defRPr>
            </a:lvl3pPr>
            <a:lvl4pPr marL="1630506" indent="-232930">
              <a:defRPr>
                <a:solidFill>
                  <a:schemeClr val="tx1"/>
                </a:solidFill>
                <a:latin typeface="Arial" pitchFamily="34" charset="0"/>
              </a:defRPr>
            </a:lvl4pPr>
            <a:lvl5pPr marL="2096365" indent="-232930">
              <a:defRPr>
                <a:solidFill>
                  <a:schemeClr val="tx1"/>
                </a:solidFill>
                <a:latin typeface="Arial" pitchFamily="34" charset="0"/>
              </a:defRPr>
            </a:lvl5pPr>
            <a:lvl6pPr marL="2562223" indent="-232930" eaLnBrk="0" fontAlgn="base" hangingPunct="0">
              <a:spcBef>
                <a:spcPct val="0"/>
              </a:spcBef>
              <a:spcAft>
                <a:spcPct val="0"/>
              </a:spcAft>
              <a:defRPr>
                <a:solidFill>
                  <a:schemeClr val="tx1"/>
                </a:solidFill>
                <a:latin typeface="Arial" pitchFamily="34" charset="0"/>
              </a:defRPr>
            </a:lvl6pPr>
            <a:lvl7pPr marL="3028082" indent="-232930" eaLnBrk="0" fontAlgn="base" hangingPunct="0">
              <a:spcBef>
                <a:spcPct val="0"/>
              </a:spcBef>
              <a:spcAft>
                <a:spcPct val="0"/>
              </a:spcAft>
              <a:defRPr>
                <a:solidFill>
                  <a:schemeClr val="tx1"/>
                </a:solidFill>
                <a:latin typeface="Arial" pitchFamily="34" charset="0"/>
              </a:defRPr>
            </a:lvl7pPr>
            <a:lvl8pPr marL="3493941" indent="-232930" eaLnBrk="0" fontAlgn="base" hangingPunct="0">
              <a:spcBef>
                <a:spcPct val="0"/>
              </a:spcBef>
              <a:spcAft>
                <a:spcPct val="0"/>
              </a:spcAft>
              <a:defRPr>
                <a:solidFill>
                  <a:schemeClr val="tx1"/>
                </a:solidFill>
                <a:latin typeface="Arial" pitchFamily="34" charset="0"/>
              </a:defRPr>
            </a:lvl8pPr>
            <a:lvl9pPr marL="3959799" indent="-232930" eaLnBrk="0" fontAlgn="base" hangingPunct="0">
              <a:spcBef>
                <a:spcPct val="0"/>
              </a:spcBef>
              <a:spcAft>
                <a:spcPct val="0"/>
              </a:spcAft>
              <a:defRPr>
                <a:solidFill>
                  <a:schemeClr val="tx1"/>
                </a:solidFill>
                <a:latin typeface="Arial" pitchFamily="34" charset="0"/>
              </a:defRPr>
            </a:lvl9pPr>
          </a:lstStyle>
          <a:p>
            <a:fld id="{C8EBCA17-4203-47E3-A2FE-ADA6B4AA8A39}" type="slidenum">
              <a:rPr lang="en-US" smtClean="0">
                <a:latin typeface="Times New Roman" pitchFamily="18" charset="0"/>
              </a:rPr>
              <a:pPr/>
              <a:t>21</a:t>
            </a:fld>
            <a:endParaRPr lang="en-US">
              <a:latin typeface="Times New Roman" pitchFamily="18" charset="0"/>
            </a:endParaRPr>
          </a:p>
        </p:txBody>
      </p:sp>
    </p:spTree>
    <p:extLst>
      <p:ext uri="{BB962C8B-B14F-4D97-AF65-F5344CB8AC3E}">
        <p14:creationId xmlns:p14="http://schemas.microsoft.com/office/powerpoint/2010/main" val="15670107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id="{336495C9-2ED6-459F-9B94-3CED20B2A15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a:extLst>
              <a:ext uri="{FF2B5EF4-FFF2-40B4-BE49-F238E27FC236}">
                <a16:creationId xmlns:a16="http://schemas.microsoft.com/office/drawing/2014/main" id="{988AA3CB-9760-4211-A9A4-08843E92F8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CAROLINA tral (linagliptin vs glimepiride)</a:t>
            </a:r>
          </a:p>
          <a:p>
            <a:pPr eaLnBrk="1" hangingPunct="1">
              <a:spcBef>
                <a:spcPct val="0"/>
              </a:spcBef>
            </a:pPr>
            <a:r>
              <a:rPr lang="en-US" altLang="en-US"/>
              <a:t>Meta-analysis: In type 2 diabetes, the use of sulfonylureas is associated with increased mortality and a higher risk of stroke</a:t>
            </a:r>
          </a:p>
          <a:p>
            <a:pPr eaLnBrk="1" hangingPunct="1">
              <a:spcBef>
                <a:spcPct val="0"/>
              </a:spcBef>
            </a:pPr>
            <a:endParaRPr lang="en-US" altLang="en-US"/>
          </a:p>
        </p:txBody>
      </p:sp>
      <p:sp>
        <p:nvSpPr>
          <p:cNvPr id="143364" name="Slide Number Placeholder 3">
            <a:extLst>
              <a:ext uri="{FF2B5EF4-FFF2-40B4-BE49-F238E27FC236}">
                <a16:creationId xmlns:a16="http://schemas.microsoft.com/office/drawing/2014/main" id="{58112FE5-A530-4A78-8497-DE156F6F24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437D46-B111-4A4E-A60C-23345902A5DD}"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99933466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fld id="{0361B00B-4CD6-4D64-807A-15A0343D8F69}" type="slidenum">
              <a:rPr lang="en-US" smtClean="0">
                <a:latin typeface="Times New Roman" pitchFamily="18" charset="0"/>
              </a:rPr>
              <a:pPr/>
              <a:t>184</a:t>
            </a:fld>
            <a:endParaRPr lang="en-US">
              <a:latin typeface="Times New Roman" pitchFamily="18" charset="0"/>
            </a:endParaRPr>
          </a:p>
        </p:txBody>
      </p:sp>
      <p:sp>
        <p:nvSpPr>
          <p:cNvPr id="11059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2BEA200F-7BFF-4CE5-BD26-0299F2DD2214}" type="slidenum">
              <a:rPr lang="en-US" sz="1300">
                <a:latin typeface="Times New Roman" pitchFamily="18" charset="0"/>
              </a:rPr>
              <a:pPr algn="r"/>
              <a:t>184</a:t>
            </a:fld>
            <a:endParaRPr lang="en-US" sz="1300">
              <a:latin typeface="Times New Roman" pitchFamily="18" charset="0"/>
            </a:endParaRPr>
          </a:p>
        </p:txBody>
      </p:sp>
      <p:sp>
        <p:nvSpPr>
          <p:cNvPr id="11059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r>
              <a:rPr lang="en-US">
                <a:latin typeface="Times New Roman" pitchFamily="18" charset="0"/>
              </a:rPr>
              <a:t>Diabetes Educational Services© (530) 893 - 8635 </a:t>
            </a:r>
          </a:p>
        </p:txBody>
      </p:sp>
      <p:sp>
        <p:nvSpPr>
          <p:cNvPr id="11059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26" tIns="47111" rIns="94226" bIns="47111"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a:fld id="{A4B1CECA-8BC2-4791-859F-DD5E5A3A4A78}" type="slidenum">
              <a:rPr lang="en-US" sz="1300">
                <a:latin typeface="Times New Roman" pitchFamily="18" charset="0"/>
              </a:rPr>
              <a:pPr algn="r"/>
              <a:t>184</a:t>
            </a:fld>
            <a:endParaRPr lang="en-US" sz="1300">
              <a:latin typeface="Times New Roman" pitchFamily="18" charset="0"/>
            </a:endParaRPr>
          </a:p>
        </p:txBody>
      </p:sp>
      <p:sp>
        <p:nvSpPr>
          <p:cNvPr id="110598" name="Rectangle 2"/>
          <p:cNvSpPr>
            <a:spLocks noGrp="1" noRot="1" noChangeAspect="1" noChangeArrowheads="1" noTextEdit="1"/>
          </p:cNvSpPr>
          <p:nvPr>
            <p:ph type="sldImg"/>
          </p:nvPr>
        </p:nvSpPr>
        <p:spPr>
          <a:xfrm>
            <a:off x="1236663" y="704850"/>
            <a:ext cx="4695825" cy="3522663"/>
          </a:xfrm>
          <a:ln/>
        </p:spPr>
      </p:sp>
      <p:sp>
        <p:nvSpPr>
          <p:cNvPr id="11059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t>The mechanism of action of </a:t>
            </a:r>
            <a:r>
              <a:rPr lang="en-US" dirty="0" err="1"/>
              <a:t>repaglinide</a:t>
            </a:r>
            <a:r>
              <a:rPr lang="en-US" dirty="0"/>
              <a:t> is similar to that of the sulfonylurea drugs: binding to beta cell receptors to stimulate insulin secretion.  The major difference between the two drug classes is that </a:t>
            </a:r>
            <a:r>
              <a:rPr lang="en-US" dirty="0" err="1"/>
              <a:t>meglitinides</a:t>
            </a:r>
            <a:r>
              <a:rPr lang="en-US" dirty="0"/>
              <a:t> are shorter-acting, and are most effective when taken after meals in the presence of glucose.</a:t>
            </a:r>
          </a:p>
          <a:p>
            <a:endParaRPr lang="en-US" dirty="0"/>
          </a:p>
          <a:p>
            <a:r>
              <a:rPr lang="en-US" dirty="0"/>
              <a:t>Adverse effects include weight gain and hypoglycemia. An additional drawback to this drug is the dosing schedule since it must be taken with meals.</a:t>
            </a:r>
          </a:p>
        </p:txBody>
      </p:sp>
    </p:spTree>
    <p:extLst>
      <p:ext uri="{BB962C8B-B14F-4D97-AF65-F5344CB8AC3E}">
        <p14:creationId xmlns:p14="http://schemas.microsoft.com/office/powerpoint/2010/main" val="41066966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a:extLst>
              <a:ext uri="{FF2B5EF4-FFF2-40B4-BE49-F238E27FC236}">
                <a16:creationId xmlns:a16="http://schemas.microsoft.com/office/drawing/2014/main" id="{2B39237B-F8FB-489F-8C85-233FB6EB274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a:extLst>
              <a:ext uri="{FF2B5EF4-FFF2-40B4-BE49-F238E27FC236}">
                <a16:creationId xmlns:a16="http://schemas.microsoft.com/office/drawing/2014/main" id="{F767F46E-255B-45EE-9F63-C111A91FBB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Answer. C</a:t>
            </a:r>
          </a:p>
        </p:txBody>
      </p:sp>
      <p:sp>
        <p:nvSpPr>
          <p:cNvPr id="122884" name="Slide Number Placeholder 3">
            <a:extLst>
              <a:ext uri="{FF2B5EF4-FFF2-40B4-BE49-F238E27FC236}">
                <a16:creationId xmlns:a16="http://schemas.microsoft.com/office/drawing/2014/main" id="{BB61265C-5E80-4F62-BF53-2586056C811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96521-2F37-4B1E-BD71-641F8C45497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647511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8C6E9B85-EB08-4A7E-A238-418C8D8F0F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AE20A154-10A2-4FBD-811F-FB136D06417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0836" name="Slide Number Placeholder 3">
            <a:extLst>
              <a:ext uri="{FF2B5EF4-FFF2-40B4-BE49-F238E27FC236}">
                <a16:creationId xmlns:a16="http://schemas.microsoft.com/office/drawing/2014/main" id="{F3F25269-4C94-4F9D-B421-65D266329B8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829B48-5D54-4D8D-AC5C-7BD22320C216}"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7130018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xfrm>
            <a:off x="1181100" y="698500"/>
            <a:ext cx="4648200" cy="3486150"/>
          </a:xfrm>
          <a:ln/>
        </p:spPr>
      </p:sp>
      <p:sp>
        <p:nvSpPr>
          <p:cNvPr id="61443"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60420"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Calibri"/>
                <a:ea typeface="+mn-ea"/>
                <a:cs typeface="+mn-cs"/>
              </a:rPr>
              <a:t>Diabetes Educational Services© (530) 893 - 8635 </a:t>
            </a:r>
          </a:p>
        </p:txBody>
      </p:sp>
      <p:sp>
        <p:nvSpPr>
          <p:cNvPr id="60421" name="Slide Number Placeholder 4"/>
          <p:cNvSpPr>
            <a:spLocks noGrp="1"/>
          </p:cNvSpPr>
          <p:nvPr>
            <p:ph type="sldNum" sz="quarter" idx="5"/>
          </p:nvPr>
        </p:nvSpPr>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800246" indent="-307787" eaLnBrk="0" hangingPunct="0">
              <a:defRPr>
                <a:solidFill>
                  <a:schemeClr val="tx1"/>
                </a:solidFill>
                <a:latin typeface="Garamond" panose="02020404030301010803" pitchFamily="18" charset="0"/>
                <a:cs typeface="Arial" panose="020B0604020202020204" pitchFamily="34" charset="0"/>
              </a:defRPr>
            </a:lvl2pPr>
            <a:lvl3pPr marL="1231148" indent="-246229" eaLnBrk="0" hangingPunct="0">
              <a:defRPr>
                <a:solidFill>
                  <a:schemeClr val="tx1"/>
                </a:solidFill>
                <a:latin typeface="Garamond" panose="02020404030301010803" pitchFamily="18" charset="0"/>
                <a:cs typeface="Arial" panose="020B0604020202020204" pitchFamily="34" charset="0"/>
              </a:defRPr>
            </a:lvl3pPr>
            <a:lvl4pPr marL="1723607" indent="-246229" eaLnBrk="0" hangingPunct="0">
              <a:defRPr>
                <a:solidFill>
                  <a:schemeClr val="tx1"/>
                </a:solidFill>
                <a:latin typeface="Garamond" panose="02020404030301010803" pitchFamily="18" charset="0"/>
                <a:cs typeface="Arial" panose="020B0604020202020204" pitchFamily="34" charset="0"/>
              </a:defRPr>
            </a:lvl4pPr>
            <a:lvl5pPr marL="2216068" indent="-246229" eaLnBrk="0" hangingPunct="0">
              <a:defRPr>
                <a:solidFill>
                  <a:schemeClr val="tx1"/>
                </a:solidFill>
                <a:latin typeface="Garamond" panose="02020404030301010803" pitchFamily="18" charset="0"/>
                <a:cs typeface="Arial" panose="020B0604020202020204" pitchFamily="34" charset="0"/>
              </a:defRPr>
            </a:lvl5pPr>
            <a:lvl6pPr marL="270852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3200986"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693445"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4185904" indent="-246229"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marL="0" marR="0" lvl="0" indent="0" algn="r" defTabSz="914400" rtl="0" eaLnBrk="0" fontAlgn="auto" latinLnBrk="0" hangingPunct="0">
              <a:lnSpc>
                <a:spcPct val="100000"/>
              </a:lnSpc>
              <a:spcBef>
                <a:spcPts val="0"/>
              </a:spcBef>
              <a:spcAft>
                <a:spcPts val="0"/>
              </a:spcAft>
              <a:buClrTx/>
              <a:buSzTx/>
              <a:buFontTx/>
              <a:buNone/>
              <a:tabLst/>
              <a:defRPr/>
            </a:pPr>
            <a:fld id="{1820ED52-6921-4D6A-B7D3-44D4AAD67DC8}" type="slidenum">
              <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pPr marL="0" marR="0" lvl="0" indent="0" algn="r" defTabSz="914400" rtl="0" eaLnBrk="0" fontAlgn="auto" latinLnBrk="0" hangingPunct="0">
                <a:lnSpc>
                  <a:spcPct val="100000"/>
                </a:lnSpc>
                <a:spcBef>
                  <a:spcPts val="0"/>
                </a:spcBef>
                <a:spcAft>
                  <a:spcPts val="0"/>
                </a:spcAft>
                <a:buClrTx/>
                <a:buSzTx/>
                <a:buFontTx/>
                <a:buNone/>
                <a:tabLst/>
                <a:defRPr/>
              </a:pPr>
              <a:t>189</a:t>
            </a:fld>
            <a:endParaRPr kumimoji="0" lang="en-US" sz="13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9436289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F544AD17-A901-4A16-BB50-00C0D4D7D8FA}"/>
              </a:ext>
            </a:extLst>
          </p:cNvPr>
          <p:cNvSpPr>
            <a:spLocks noGrp="1" noRot="1" noChangeAspect="1" noTextEdit="1"/>
          </p:cNvSpPr>
          <p:nvPr>
            <p:ph type="sldImg"/>
          </p:nvPr>
        </p:nvSpPr>
        <p:spPr bwMode="auto">
          <a:xfrm>
            <a:off x="1531938" y="1179513"/>
            <a:ext cx="4251325" cy="31877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2414A60C-5720-49C1-9E89-305A000CCC8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1988" name="Slide Number Placeholder 3">
            <a:extLst>
              <a:ext uri="{FF2B5EF4-FFF2-40B4-BE49-F238E27FC236}">
                <a16:creationId xmlns:a16="http://schemas.microsoft.com/office/drawing/2014/main" id="{C8B13C2A-A916-410F-B6A8-9B58CE12D41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CE65D985-1AB0-436F-A5AC-1CA8A81F3C1A}" type="slidenum">
              <a:rPr lang="en-US" altLang="en-US" sz="1300" smtClean="0"/>
              <a:pPr>
                <a:spcBef>
                  <a:spcPct val="0"/>
                </a:spcBef>
              </a:pPr>
              <a:t>200</a:t>
            </a:fld>
            <a:endParaRPr lang="en-US" altLang="en-US" sz="1300"/>
          </a:p>
        </p:txBody>
      </p:sp>
    </p:spTree>
    <p:extLst>
      <p:ext uri="{BB962C8B-B14F-4D97-AF65-F5344CB8AC3E}">
        <p14:creationId xmlns:p14="http://schemas.microsoft.com/office/powerpoint/2010/main" val="15773391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a:extLst>
              <a:ext uri="{FF2B5EF4-FFF2-40B4-BE49-F238E27FC236}">
                <a16:creationId xmlns:a16="http://schemas.microsoft.com/office/drawing/2014/main" id="{88FD7A22-1614-4C2E-9EA7-5A3D86BB31F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a:extLst>
              <a:ext uri="{FF2B5EF4-FFF2-40B4-BE49-F238E27FC236}">
                <a16:creationId xmlns:a16="http://schemas.microsoft.com/office/drawing/2014/main" id="{6627177C-C42A-4A7A-BCD9-2873293FB8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4036" name="Slide Number Placeholder 3">
            <a:extLst>
              <a:ext uri="{FF2B5EF4-FFF2-40B4-BE49-F238E27FC236}">
                <a16:creationId xmlns:a16="http://schemas.microsoft.com/office/drawing/2014/main" id="{07F71AC2-318D-4DE9-9961-84554E0012F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84225" indent="-301625">
              <a:spcBef>
                <a:spcPct val="30000"/>
              </a:spcBef>
              <a:defRPr sz="1200">
                <a:solidFill>
                  <a:schemeClr val="tx1"/>
                </a:solidFill>
                <a:latin typeface="Calibri" panose="020F0502020204030204" pitchFamily="34" charset="0"/>
              </a:defRPr>
            </a:lvl2pPr>
            <a:lvl3pPr marL="1208088" indent="-241300">
              <a:spcBef>
                <a:spcPct val="30000"/>
              </a:spcBef>
              <a:defRPr sz="1200">
                <a:solidFill>
                  <a:schemeClr val="tx1"/>
                </a:solidFill>
                <a:latin typeface="Calibri" panose="020F0502020204030204" pitchFamily="34" charset="0"/>
              </a:defRPr>
            </a:lvl3pPr>
            <a:lvl4pPr marL="1690688" indent="-241300">
              <a:spcBef>
                <a:spcPct val="30000"/>
              </a:spcBef>
              <a:defRPr sz="1200">
                <a:solidFill>
                  <a:schemeClr val="tx1"/>
                </a:solidFill>
                <a:latin typeface="Calibri" panose="020F0502020204030204" pitchFamily="34" charset="0"/>
              </a:defRPr>
            </a:lvl4pPr>
            <a:lvl5pPr marL="2174875" indent="-241300">
              <a:spcBef>
                <a:spcPct val="30000"/>
              </a:spcBef>
              <a:defRPr sz="1200">
                <a:solidFill>
                  <a:schemeClr val="tx1"/>
                </a:solidFill>
                <a:latin typeface="Calibri" panose="020F0502020204030204" pitchFamily="34" charset="0"/>
              </a:defRPr>
            </a:lvl5pPr>
            <a:lvl6pPr marL="2632075" indent="-241300" eaLnBrk="0" fontAlgn="base" hangingPunct="0">
              <a:spcBef>
                <a:spcPct val="30000"/>
              </a:spcBef>
              <a:spcAft>
                <a:spcPct val="0"/>
              </a:spcAft>
              <a:defRPr sz="1200">
                <a:solidFill>
                  <a:schemeClr val="tx1"/>
                </a:solidFill>
                <a:latin typeface="Calibri" panose="020F0502020204030204" pitchFamily="34" charset="0"/>
              </a:defRPr>
            </a:lvl6pPr>
            <a:lvl7pPr marL="3089275" indent="-241300" eaLnBrk="0" fontAlgn="base" hangingPunct="0">
              <a:spcBef>
                <a:spcPct val="30000"/>
              </a:spcBef>
              <a:spcAft>
                <a:spcPct val="0"/>
              </a:spcAft>
              <a:defRPr sz="1200">
                <a:solidFill>
                  <a:schemeClr val="tx1"/>
                </a:solidFill>
                <a:latin typeface="Calibri" panose="020F0502020204030204" pitchFamily="34" charset="0"/>
              </a:defRPr>
            </a:lvl7pPr>
            <a:lvl8pPr marL="3546475" indent="-241300" eaLnBrk="0" fontAlgn="base" hangingPunct="0">
              <a:spcBef>
                <a:spcPct val="30000"/>
              </a:spcBef>
              <a:spcAft>
                <a:spcPct val="0"/>
              </a:spcAft>
              <a:defRPr sz="1200">
                <a:solidFill>
                  <a:schemeClr val="tx1"/>
                </a:solidFill>
                <a:latin typeface="Calibri" panose="020F0502020204030204" pitchFamily="34" charset="0"/>
              </a:defRPr>
            </a:lvl8pPr>
            <a:lvl9pPr marL="4003675" indent="-2413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558C5E23-F447-46C5-B84F-26480F684910}" type="slidenum">
              <a:rPr lang="en-US" altLang="en-US" sz="1300" smtClean="0"/>
              <a:pPr>
                <a:spcBef>
                  <a:spcPct val="0"/>
                </a:spcBef>
              </a:pPr>
              <a:t>201</a:t>
            </a:fld>
            <a:endParaRPr lang="en-US" altLang="en-US" sz="1300"/>
          </a:p>
        </p:txBody>
      </p:sp>
    </p:spTree>
    <p:extLst>
      <p:ext uri="{BB962C8B-B14F-4D97-AF65-F5344CB8AC3E}">
        <p14:creationId xmlns:p14="http://schemas.microsoft.com/office/powerpoint/2010/main" val="139118893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fld id="{6AE1D34A-EF11-4972-845B-2A5C3DE9C72D}" type="slidenum">
              <a:rPr lang="en-US" smtClean="0">
                <a:latin typeface="Times New Roman" pitchFamily="18" charset="0"/>
              </a:rPr>
              <a:pPr eaLnBrk="1" hangingPunct="1"/>
              <a:t>204</a:t>
            </a:fld>
            <a:endParaRPr lang="en-US">
              <a:latin typeface="Times New Roman" pitchFamily="18" charset="0"/>
            </a:endParaRPr>
          </a:p>
        </p:txBody>
      </p:sp>
      <p:sp>
        <p:nvSpPr>
          <p:cNvPr id="131075"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C0F947FD-350A-412C-BB92-96A246F9309D}" type="slidenum">
              <a:rPr lang="en-US" sz="1300">
                <a:latin typeface="Times New Roman" pitchFamily="18" charset="0"/>
              </a:rPr>
              <a:pPr algn="r" eaLnBrk="1" hangingPunct="1"/>
              <a:t>204</a:t>
            </a:fld>
            <a:endParaRPr lang="en-US" sz="1300">
              <a:latin typeface="Times New Roman" pitchFamily="18" charset="0"/>
            </a:endParaRPr>
          </a:p>
        </p:txBody>
      </p:sp>
      <p:sp>
        <p:nvSpPr>
          <p:cNvPr id="131076"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56817" indent="-291082">
              <a:defRPr>
                <a:solidFill>
                  <a:schemeClr val="tx1"/>
                </a:solidFill>
                <a:latin typeface="Arial" pitchFamily="34" charset="0"/>
              </a:defRPr>
            </a:lvl2pPr>
            <a:lvl3pPr marL="1164331" indent="-232867">
              <a:defRPr>
                <a:solidFill>
                  <a:schemeClr val="tx1"/>
                </a:solidFill>
                <a:latin typeface="Arial" pitchFamily="34" charset="0"/>
              </a:defRPr>
            </a:lvl3pPr>
            <a:lvl4pPr marL="1630065" indent="-232867">
              <a:defRPr>
                <a:solidFill>
                  <a:schemeClr val="tx1"/>
                </a:solidFill>
                <a:latin typeface="Arial" pitchFamily="34" charset="0"/>
              </a:defRPr>
            </a:lvl4pPr>
            <a:lvl5pPr marL="2095798" indent="-232867">
              <a:defRPr>
                <a:solidFill>
                  <a:schemeClr val="tx1"/>
                </a:solidFill>
                <a:latin typeface="Arial" pitchFamily="34" charset="0"/>
              </a:defRPr>
            </a:lvl5pPr>
            <a:lvl6pPr marL="2561530" indent="-232867" eaLnBrk="0" fontAlgn="base" hangingPunct="0">
              <a:spcBef>
                <a:spcPct val="0"/>
              </a:spcBef>
              <a:spcAft>
                <a:spcPct val="0"/>
              </a:spcAft>
              <a:defRPr>
                <a:solidFill>
                  <a:schemeClr val="tx1"/>
                </a:solidFill>
                <a:latin typeface="Arial" pitchFamily="34" charset="0"/>
              </a:defRPr>
            </a:lvl6pPr>
            <a:lvl7pPr marL="3027262" indent="-232867" eaLnBrk="0" fontAlgn="base" hangingPunct="0">
              <a:spcBef>
                <a:spcPct val="0"/>
              </a:spcBef>
              <a:spcAft>
                <a:spcPct val="0"/>
              </a:spcAft>
              <a:defRPr>
                <a:solidFill>
                  <a:schemeClr val="tx1"/>
                </a:solidFill>
                <a:latin typeface="Arial" pitchFamily="34" charset="0"/>
              </a:defRPr>
            </a:lvl7pPr>
            <a:lvl8pPr marL="3492995" indent="-232867" eaLnBrk="0" fontAlgn="base" hangingPunct="0">
              <a:spcBef>
                <a:spcPct val="0"/>
              </a:spcBef>
              <a:spcAft>
                <a:spcPct val="0"/>
              </a:spcAft>
              <a:defRPr>
                <a:solidFill>
                  <a:schemeClr val="tx1"/>
                </a:solidFill>
                <a:latin typeface="Arial" pitchFamily="34" charset="0"/>
              </a:defRPr>
            </a:lvl8pPr>
            <a:lvl9pPr marL="3958727" indent="-232867" eaLnBrk="0" fontAlgn="base" hangingPunct="0">
              <a:spcBef>
                <a:spcPct val="0"/>
              </a:spcBef>
              <a:spcAft>
                <a:spcPct val="0"/>
              </a:spcAft>
              <a:defRPr>
                <a:solidFill>
                  <a:schemeClr val="tx1"/>
                </a:solidFill>
                <a:latin typeface="Arial" pitchFamily="34" charset="0"/>
              </a:defRPr>
            </a:lvl9pPr>
          </a:lstStyle>
          <a:p>
            <a:pPr eaLnBrk="1" hangingPunct="1"/>
            <a:r>
              <a:rPr lang="en-US">
                <a:latin typeface="Times New Roman" pitchFamily="18" charset="0"/>
              </a:rPr>
              <a:t>Diabetes Educational Services© (530) 893 - 8635 </a:t>
            </a:r>
          </a:p>
        </p:txBody>
      </p:sp>
      <p:sp>
        <p:nvSpPr>
          <p:cNvPr id="131077" name="Rectangle 7"/>
          <p:cNvSpPr txBox="1">
            <a:spLocks noGrp="1" noChangeArrowheads="1"/>
          </p:cNvSpPr>
          <p:nvPr/>
        </p:nvSpPr>
        <p:spPr bwMode="auto">
          <a:xfrm>
            <a:off x="4060193" y="9002982"/>
            <a:ext cx="3105997" cy="46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4216" tIns="47107" rIns="94216" bIns="4710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575AECC4-D18B-44E6-A131-B17753DE6A71}" type="slidenum">
              <a:rPr lang="en-US" sz="1300">
                <a:latin typeface="Times New Roman" pitchFamily="18" charset="0"/>
              </a:rPr>
              <a:pPr algn="r" eaLnBrk="1" hangingPunct="1"/>
              <a:t>204</a:t>
            </a:fld>
            <a:endParaRPr lang="en-US" sz="1300">
              <a:latin typeface="Times New Roman" pitchFamily="18" charset="0"/>
            </a:endParaRPr>
          </a:p>
        </p:txBody>
      </p:sp>
      <p:sp>
        <p:nvSpPr>
          <p:cNvPr id="131078" name="Rectangle 2"/>
          <p:cNvSpPr>
            <a:spLocks noGrp="1" noRot="1" noChangeAspect="1" noChangeArrowheads="1" noTextEdit="1"/>
          </p:cNvSpPr>
          <p:nvPr>
            <p:ph type="sldImg"/>
          </p:nvPr>
        </p:nvSpPr>
        <p:spPr>
          <a:xfrm>
            <a:off x="1236663" y="706438"/>
            <a:ext cx="4694237" cy="3521075"/>
          </a:xfrm>
          <a:ln/>
        </p:spPr>
      </p:sp>
      <p:sp>
        <p:nvSpPr>
          <p:cNvPr id="131079"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Thiazolidinediones (TZDs) enhance insulin sensitivity in muscle and adipose tissue by binding to cell receptors,which leads to an increase in glucose transporter expression.  TZDs encourage beta cells to respond more efficiently by lowering the amount of glucose and free fatty acids in the bloodstream, both of which are known to be detrimental to insulin secretion. Finally, these drugs reduce glucose production in the liver.</a:t>
            </a:r>
          </a:p>
          <a:p>
            <a:endParaRPr lang="en-US"/>
          </a:p>
          <a:p>
            <a:r>
              <a:rPr lang="en-US"/>
              <a:t>Clinical trials indicate that pioglitazone and rosiglitazone are slightly more effective at reducing A1C (1.5-1.6% reduction) than troglitazone (1.1% reduction).  </a:t>
            </a:r>
          </a:p>
          <a:p>
            <a:endParaRPr lang="en-US"/>
          </a:p>
          <a:p>
            <a:r>
              <a:rPr lang="en-US"/>
              <a:t>Some of the beneficial side effects of thiazolidinediones include an increase in HDL cholesterol and reduction of triglyceride concentrations.  This class of drugs has also been shown to lower blood pressure and decrease vascular inflammation in vitro.  There are clinical studies underway to further examine the cardiovascular benefit to TZDs.  </a:t>
            </a:r>
          </a:p>
          <a:p>
            <a:endParaRPr lang="en-US"/>
          </a:p>
          <a:p>
            <a:r>
              <a:rPr lang="en-US"/>
              <a:t>Some adverse effects of TZDs include weight gain, a potential increase in LDL cholesterol levels, and a possible increase in alanine aminotransferase levels (ALT).  Because of the risk of weight gain, edema, and increased LDL cholesterol, thiazolidinediones are contraindicated in patients with advanced forms of congestive heart failure.  Due to reported cases of liver failure and liver toxicity caused by the increase in ALT levels, TZDs are contraindicated in patients with abnormal liver function.</a:t>
            </a:r>
          </a:p>
          <a:p>
            <a:endParaRPr lang="en-US"/>
          </a:p>
          <a:p>
            <a:r>
              <a:rPr lang="en-US"/>
              <a:t>TZDs are the most expensive of the oral antidiabetic agents.</a:t>
            </a:r>
          </a:p>
          <a:p>
            <a:endParaRPr lang="en-US"/>
          </a:p>
          <a:p>
            <a:endParaRPr lang="en-US"/>
          </a:p>
        </p:txBody>
      </p:sp>
    </p:spTree>
    <p:extLst>
      <p:ext uri="{BB962C8B-B14F-4D97-AF65-F5344CB8AC3E}">
        <p14:creationId xmlns:p14="http://schemas.microsoft.com/office/powerpoint/2010/main" val="8668338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lide Image Placeholder 1"/>
          <p:cNvSpPr>
            <a:spLocks noGrp="1" noRot="1" noChangeAspect="1" noTextEdit="1"/>
          </p:cNvSpPr>
          <p:nvPr>
            <p:ph type="sldImg"/>
          </p:nvPr>
        </p:nvSpPr>
        <p:spPr>
          <a:xfrm>
            <a:off x="1181100" y="698500"/>
            <a:ext cx="4648200" cy="3486150"/>
          </a:xfrm>
          <a:ln/>
        </p:spPr>
      </p:sp>
      <p:sp>
        <p:nvSpPr>
          <p:cNvPr id="134147" name="Notes Placeholder 2"/>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p>
        </p:txBody>
      </p:sp>
      <p:sp>
        <p:nvSpPr>
          <p:cNvPr id="134148" name="Footer Placeholder 3"/>
          <p:cNvSpPr>
            <a:spLocks noGrp="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Copyright 1999-2013, Diabetes Educational Services, All Rights Reserved© Copyright 1999-2013, Diabetes Educational </a:t>
            </a:r>
            <a:r>
              <a:rPr kumimoji="0" lang="en-US" sz="1300" b="0" i="0" u="none" strike="noStrike" kern="1200" cap="none" spc="0" normalizeH="0" baseline="0" noProof="0" dirty="0" err="1">
                <a:ln>
                  <a:noFill/>
                </a:ln>
                <a:solidFill>
                  <a:prstClr val="black"/>
                </a:solidFill>
                <a:effectLst/>
                <a:uLnTx/>
                <a:uFillTx/>
                <a:latin typeface="Times New Roman" pitchFamily="18" charset="0"/>
                <a:ea typeface="+mn-ea"/>
                <a:cs typeface="+mn-cs"/>
              </a:rPr>
              <a:t>ServicesDiabetes</a:t>
            </a:r>
            <a:r>
              <a:rPr kumimoji="0" lang="en-US" sz="1300" b="0" i="0" u="none" strike="noStrike" kern="1200" cap="none" spc="0" normalizeH="0" baseline="0" noProof="0" dirty="0">
                <a:ln>
                  <a:noFill/>
                </a:ln>
                <a:solidFill>
                  <a:prstClr val="black"/>
                </a:solidFill>
                <a:effectLst/>
                <a:uLnTx/>
                <a:uFillTx/>
                <a:latin typeface="Times New Roman" pitchFamily="18" charset="0"/>
                <a:ea typeface="+mn-ea"/>
                <a:cs typeface="+mn-cs"/>
              </a:rPr>
              <a:t> Educational Services© (530) 893 - 8635 </a:t>
            </a:r>
          </a:p>
        </p:txBody>
      </p:sp>
      <p:sp>
        <p:nvSpPr>
          <p:cNvPr id="134149" name="Slide Number Placeholder 4"/>
          <p:cNvSpPr>
            <a:spLocks noGrp="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233A852-DB48-46D7-8523-FC5ED4573E70}"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052227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1C61613E-53F9-4B1C-AC1D-AD43C6FC76FF}" type="slidenum">
              <a:rPr kumimoji="0" lang="en-US" sz="1300" b="0"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39"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D407D7BD-5537-40D7-98D2-B04F38BF625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0" name="Rectangle 6"/>
          <p:cNvSpPr>
            <a:spLocks noGrp="1" noChangeArrowheads="1"/>
          </p:cNvSpPr>
          <p:nvPr>
            <p:ph type="ftr" sz="quarter" idx="4"/>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lvl1pPr>
              <a:defRPr>
                <a:solidFill>
                  <a:schemeClr val="tx1"/>
                </a:solidFill>
                <a:latin typeface="Arial" pitchFamily="34" charset="0"/>
              </a:defRPr>
            </a:lvl1pPr>
            <a:lvl2pPr marL="771358" indent="-296675">
              <a:defRPr>
                <a:solidFill>
                  <a:schemeClr val="tx1"/>
                </a:solidFill>
                <a:latin typeface="Arial" pitchFamily="34" charset="0"/>
              </a:defRPr>
            </a:lvl2pPr>
            <a:lvl3pPr marL="1186704" indent="-237341">
              <a:defRPr>
                <a:solidFill>
                  <a:schemeClr val="tx1"/>
                </a:solidFill>
                <a:latin typeface="Arial" pitchFamily="34" charset="0"/>
              </a:defRPr>
            </a:lvl3pPr>
            <a:lvl4pPr marL="1661386" indent="-237341">
              <a:defRPr>
                <a:solidFill>
                  <a:schemeClr val="tx1"/>
                </a:solidFill>
                <a:latin typeface="Arial" pitchFamily="34" charset="0"/>
              </a:defRPr>
            </a:lvl4pPr>
            <a:lvl5pPr marL="2136067" indent="-237341">
              <a:defRPr>
                <a:solidFill>
                  <a:schemeClr val="tx1"/>
                </a:solidFill>
                <a:latin typeface="Arial" pitchFamily="34" charset="0"/>
              </a:defRPr>
            </a:lvl5pPr>
            <a:lvl6pPr marL="2610748" indent="-237341" eaLnBrk="0" fontAlgn="base" hangingPunct="0">
              <a:spcBef>
                <a:spcPct val="0"/>
              </a:spcBef>
              <a:spcAft>
                <a:spcPct val="0"/>
              </a:spcAft>
              <a:defRPr>
                <a:solidFill>
                  <a:schemeClr val="tx1"/>
                </a:solidFill>
                <a:latin typeface="Arial" pitchFamily="34" charset="0"/>
              </a:defRPr>
            </a:lvl6pPr>
            <a:lvl7pPr marL="3085429" indent="-237341" eaLnBrk="0" fontAlgn="base" hangingPunct="0">
              <a:spcBef>
                <a:spcPct val="0"/>
              </a:spcBef>
              <a:spcAft>
                <a:spcPct val="0"/>
              </a:spcAft>
              <a:defRPr>
                <a:solidFill>
                  <a:schemeClr val="tx1"/>
                </a:solidFill>
                <a:latin typeface="Arial" pitchFamily="34" charset="0"/>
              </a:defRPr>
            </a:lvl7pPr>
            <a:lvl8pPr marL="3560112" indent="-237341" eaLnBrk="0" fontAlgn="base" hangingPunct="0">
              <a:spcBef>
                <a:spcPct val="0"/>
              </a:spcBef>
              <a:spcAft>
                <a:spcPct val="0"/>
              </a:spcAft>
              <a:defRPr>
                <a:solidFill>
                  <a:schemeClr val="tx1"/>
                </a:solidFill>
                <a:latin typeface="Arial" pitchFamily="34" charset="0"/>
              </a:defRPr>
            </a:lvl8pPr>
            <a:lvl9pPr marL="4034793" indent="-237341"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t>Diabetes Educational Services© (530) 893 - 8635 </a:t>
            </a:r>
          </a:p>
        </p:txBody>
      </p:sp>
      <p:sp>
        <p:nvSpPr>
          <p:cNvPr id="142341" name="Rectangle 7"/>
          <p:cNvSpPr txBox="1">
            <a:spLocks noGrp="1" noChangeArrowheads="1"/>
          </p:cNvSpPr>
          <p:nvPr/>
        </p:nvSpPr>
        <p:spPr bwMode="auto">
          <a:xfrm>
            <a:off x="4150419" y="9153030"/>
            <a:ext cx="3175019" cy="4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6036" tIns="48017" rIns="96036" bIns="48017" anchor="b"/>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1D729DC-8610-4A59-94C4-C0C8AE6E55A6}" type="slidenum">
              <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3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142342" name="Rectangle 2"/>
          <p:cNvSpPr>
            <a:spLocks noGrp="1" noRot="1" noChangeAspect="1" noChangeArrowheads="1" noTextEdit="1"/>
          </p:cNvSpPr>
          <p:nvPr>
            <p:ph type="sldImg"/>
          </p:nvPr>
        </p:nvSpPr>
        <p:spPr>
          <a:xfrm>
            <a:off x="1276350" y="715963"/>
            <a:ext cx="4775200" cy="3581400"/>
          </a:xfrm>
          <a:ln/>
        </p:spPr>
      </p:sp>
      <p:sp>
        <p:nvSpPr>
          <p:cNvPr id="142343" name="Rectangle 3"/>
          <p:cNvSpPr>
            <a:spLocks noGrp="1" noChangeArrowheads="1"/>
          </p:cNvSpPr>
          <p:nvPr>
            <p:ph type="body" idx="1"/>
            <p:custDataLst>
              <p:tags r:id="rId1"/>
            </p:custDataLst>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t>Alpha-glucosidase inhibitors (AGIs) work by blocking the enzyme in the small intestine that breaks down complex carbohydrates, alpha-glucosidase.  By blocking this enzyme these drugs prevent starches from being absorbed into the bloodstream and in doing so lower blood glucose levels.  AGIs are the only drug class used to treat type 2 diabetes that does not specifically target the pathology of the disease.</a:t>
            </a:r>
          </a:p>
          <a:p>
            <a:endParaRPr lang="en-US"/>
          </a:p>
          <a:p>
            <a:r>
              <a:rPr lang="en-US"/>
              <a:t>Because AGIs work in the digestive tract, they are more effective at lowering postprandial glucose levels than fasting plasma glucose levels. On average, AGIs are less effective at lowering A1c levels than biguanides or sulfonylureas.</a:t>
            </a:r>
          </a:p>
          <a:p>
            <a:endParaRPr lang="en-US"/>
          </a:p>
          <a:p>
            <a:r>
              <a:rPr lang="en-US"/>
              <a:t>What makes this class of drug attractive to patients and physicians is it's disassociation with  weight gain and hypoglycemia.  However, it is known to cause abdominal discomfort and diarrhea.  AGIs are also rarely used as monotherapy because of their low efficacy.</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8453947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ＭＳ Ｐゴシック" panose="020B0600070205080204" pitchFamily="34" charset="-128"/>
            </a:endParaRPr>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0" cap="none" spc="0" normalizeH="0" baseline="0" noProof="0" dirty="0">
                <a:ln>
                  <a:noFill/>
                </a:ln>
                <a:solidFill>
                  <a:sysClr val="windowText" lastClr="000000"/>
                </a:solidFill>
                <a:effectLst/>
                <a:uLnTx/>
                <a:uFillTx/>
                <a:latin typeface="Calibri"/>
                <a:ea typeface="+mn-ea"/>
                <a:cs typeface="+mn-cs"/>
              </a:rPr>
              <a:t>Diabetes Educational Services© (530) 893 - 8635 </a:t>
            </a: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FE3D63-DE76-4821-B41F-CFAD5FCF1747}" type="slidenum">
              <a:rPr kumimoji="0" lang="en-US" sz="1900" b="0" i="0" u="none" strike="noStrike" kern="0" cap="none" spc="0" normalizeH="0" baseline="0" noProof="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9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31293950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213</a:t>
            </a:fld>
            <a:endParaRPr lang="en-US"/>
          </a:p>
        </p:txBody>
      </p:sp>
    </p:spTree>
    <p:extLst>
      <p:ext uri="{BB962C8B-B14F-4D97-AF65-F5344CB8AC3E}">
        <p14:creationId xmlns:p14="http://schemas.microsoft.com/office/powerpoint/2010/main" val="77061427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219</a:t>
            </a:fld>
            <a:endParaRPr lang="en-US" dirty="0"/>
          </a:p>
        </p:txBody>
      </p:sp>
    </p:spTree>
    <p:extLst>
      <p:ext uri="{BB962C8B-B14F-4D97-AF65-F5344CB8AC3E}">
        <p14:creationId xmlns:p14="http://schemas.microsoft.com/office/powerpoint/2010/main" val="24329607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220</a:t>
            </a:fld>
            <a:endParaRPr lang="en-US" dirty="0"/>
          </a:p>
        </p:txBody>
      </p:sp>
    </p:spTree>
    <p:extLst>
      <p:ext uri="{BB962C8B-B14F-4D97-AF65-F5344CB8AC3E}">
        <p14:creationId xmlns:p14="http://schemas.microsoft.com/office/powerpoint/2010/main" val="25742413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B5E225C-EA32-49AA-BCE1-CBED354D9589}" type="slidenum">
              <a:rPr lang="en-US" smtClean="0"/>
              <a:t>223</a:t>
            </a:fld>
            <a:endParaRPr lang="en-US"/>
          </a:p>
        </p:txBody>
      </p:sp>
    </p:spTree>
    <p:extLst>
      <p:ext uri="{BB962C8B-B14F-4D97-AF65-F5344CB8AC3E}">
        <p14:creationId xmlns:p14="http://schemas.microsoft.com/office/powerpoint/2010/main" val="7525289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
        <p:nvSpPr>
          <p:cNvPr id="2590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94273" indent="-305739">
              <a:spcBef>
                <a:spcPct val="30000"/>
              </a:spcBef>
              <a:defRPr sz="1200">
                <a:solidFill>
                  <a:schemeClr val="tx1"/>
                </a:solidFill>
                <a:latin typeface="Times New Roman" panose="02020603050405020304" pitchFamily="18" charset="0"/>
              </a:defRPr>
            </a:lvl2pPr>
            <a:lvl3pPr marL="1222953" indent="-244268">
              <a:spcBef>
                <a:spcPct val="30000"/>
              </a:spcBef>
              <a:defRPr sz="1200">
                <a:solidFill>
                  <a:schemeClr val="tx1"/>
                </a:solidFill>
                <a:latin typeface="Times New Roman" panose="02020603050405020304" pitchFamily="18" charset="0"/>
              </a:defRPr>
            </a:lvl3pPr>
            <a:lvl4pPr marL="1713105" indent="-244268">
              <a:spcBef>
                <a:spcPct val="30000"/>
              </a:spcBef>
              <a:defRPr sz="1200">
                <a:solidFill>
                  <a:schemeClr val="tx1"/>
                </a:solidFill>
                <a:latin typeface="Times New Roman" panose="02020603050405020304" pitchFamily="18" charset="0"/>
              </a:defRPr>
            </a:lvl4pPr>
            <a:lvl5pPr marL="2203256" indent="-244268">
              <a:spcBef>
                <a:spcPct val="30000"/>
              </a:spcBef>
              <a:defRPr sz="1200">
                <a:solidFill>
                  <a:schemeClr val="tx1"/>
                </a:solidFill>
                <a:latin typeface="Times New Roman" panose="02020603050405020304" pitchFamily="18" charset="0"/>
              </a:defRPr>
            </a:lvl5pPr>
            <a:lvl6pPr marL="2669143" indent="-244268" eaLnBrk="0" fontAlgn="base" hangingPunct="0">
              <a:spcBef>
                <a:spcPct val="30000"/>
              </a:spcBef>
              <a:spcAft>
                <a:spcPct val="0"/>
              </a:spcAft>
              <a:defRPr sz="1200">
                <a:solidFill>
                  <a:schemeClr val="tx1"/>
                </a:solidFill>
                <a:latin typeface="Times New Roman" panose="02020603050405020304" pitchFamily="18" charset="0"/>
              </a:defRPr>
            </a:lvl6pPr>
            <a:lvl7pPr marL="3135030" indent="-244268" eaLnBrk="0" fontAlgn="base" hangingPunct="0">
              <a:spcBef>
                <a:spcPct val="30000"/>
              </a:spcBef>
              <a:spcAft>
                <a:spcPct val="0"/>
              </a:spcAft>
              <a:defRPr sz="1200">
                <a:solidFill>
                  <a:schemeClr val="tx1"/>
                </a:solidFill>
                <a:latin typeface="Times New Roman" panose="02020603050405020304" pitchFamily="18" charset="0"/>
              </a:defRPr>
            </a:lvl7pPr>
            <a:lvl8pPr marL="3600917" indent="-244268" eaLnBrk="0" fontAlgn="base" hangingPunct="0">
              <a:spcBef>
                <a:spcPct val="30000"/>
              </a:spcBef>
              <a:spcAft>
                <a:spcPct val="0"/>
              </a:spcAft>
              <a:defRPr sz="1200">
                <a:solidFill>
                  <a:schemeClr val="tx1"/>
                </a:solidFill>
                <a:latin typeface="Times New Roman" panose="02020603050405020304" pitchFamily="18" charset="0"/>
              </a:defRPr>
            </a:lvl8pPr>
            <a:lvl9pPr marL="4066804" indent="-244268"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6519809-4251-41EF-9A38-0DBBB8D05EA6}" type="slidenum">
              <a:rPr lang="en-US" sz="1300"/>
              <a:pPr>
                <a:spcBef>
                  <a:spcPct val="0"/>
                </a:spcBef>
              </a:pPr>
              <a:t>224</a:t>
            </a:fld>
            <a:endParaRPr lang="en-US" sz="1300"/>
          </a:p>
        </p:txBody>
      </p:sp>
    </p:spTree>
    <p:extLst>
      <p:ext uri="{BB962C8B-B14F-4D97-AF65-F5344CB8AC3E}">
        <p14:creationId xmlns:p14="http://schemas.microsoft.com/office/powerpoint/2010/main" val="109558988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BFBAB305-C781-4F8E-AB7D-DB5225480F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a:extLst>
              <a:ext uri="{FF2B5EF4-FFF2-40B4-BE49-F238E27FC236}">
                <a16:creationId xmlns:a16="http://schemas.microsoft.com/office/drawing/2014/main" id="{39594C52-21C4-48CE-AAA9-F5BE2D6117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111620" name="Slide Number Placeholder 3">
            <a:extLst>
              <a:ext uri="{FF2B5EF4-FFF2-40B4-BE49-F238E27FC236}">
                <a16:creationId xmlns:a16="http://schemas.microsoft.com/office/drawing/2014/main" id="{3F7FD58E-1AF6-4CEC-811E-7291690C28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A9AC47-DAFB-4CB0-AAE2-607A2E0C65E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4516791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a:extLst>
              <a:ext uri="{FF2B5EF4-FFF2-40B4-BE49-F238E27FC236}">
                <a16:creationId xmlns:a16="http://schemas.microsoft.com/office/drawing/2014/main" id="{8505085A-975F-4194-B5AB-787F371AD8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a:extLst>
              <a:ext uri="{FF2B5EF4-FFF2-40B4-BE49-F238E27FC236}">
                <a16:creationId xmlns:a16="http://schemas.microsoft.com/office/drawing/2014/main" id="{7E4F555C-D745-481B-9716-D57CC08C2DC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All of them</a:t>
            </a:r>
          </a:p>
        </p:txBody>
      </p:sp>
      <p:sp>
        <p:nvSpPr>
          <p:cNvPr id="113668" name="Slide Number Placeholder 3">
            <a:extLst>
              <a:ext uri="{FF2B5EF4-FFF2-40B4-BE49-F238E27FC236}">
                <a16:creationId xmlns:a16="http://schemas.microsoft.com/office/drawing/2014/main" id="{90D9064A-B58B-4D64-AD06-DA4E0F121E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90AA29-11B5-4678-99DD-D7F218D2726F}"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78409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234</a:t>
            </a:fld>
            <a:endParaRPr lang="en-US" dirty="0"/>
          </a:p>
        </p:txBody>
      </p:sp>
    </p:spTree>
    <p:extLst>
      <p:ext uri="{BB962C8B-B14F-4D97-AF65-F5344CB8AC3E}">
        <p14:creationId xmlns:p14="http://schemas.microsoft.com/office/powerpoint/2010/main" val="17207435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MACE: CV death, non-fatal myocardial infarction, or non-fatal stroke</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C901C3A1-59FE-49F9-8149-3ACA62267F09}" type="slidenum">
              <a:rPr lang="en-US" smtClean="0"/>
              <a:t>235</a:t>
            </a:fld>
            <a:endParaRPr lang="en-US" dirty="0"/>
          </a:p>
        </p:txBody>
      </p:sp>
    </p:spTree>
    <p:extLst>
      <p:ext uri="{BB962C8B-B14F-4D97-AF65-F5344CB8AC3E}">
        <p14:creationId xmlns:p14="http://schemas.microsoft.com/office/powerpoint/2010/main" val="422530104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D4D060CE-3EAF-4CE1-838E-2C68C5C57F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a:extLst>
              <a:ext uri="{FF2B5EF4-FFF2-40B4-BE49-F238E27FC236}">
                <a16:creationId xmlns:a16="http://schemas.microsoft.com/office/drawing/2014/main" id="{73CE8C3D-7B76-4EC8-89DB-73399C96271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482600" eaLnBrk="1" hangingPunct="1">
              <a:spcBef>
                <a:spcPct val="0"/>
              </a:spcBef>
            </a:pPr>
            <a:r>
              <a:rPr lang="en-US" altLang="en-US" dirty="0">
                <a:ea typeface="Calibri" panose="020F0502020204030204" pitchFamily="34" charset="0"/>
                <a:cs typeface="Times New Roman" panose="02020603050405020304" pitchFamily="18" charset="0"/>
              </a:rPr>
              <a:t>4-point MACE</a:t>
            </a:r>
          </a:p>
          <a:p>
            <a:pPr defTabSz="482600"/>
            <a:endParaRPr lang="en-US" altLang="en-US" dirty="0">
              <a:ea typeface="Calibri" panose="020F0502020204030204" pitchFamily="34" charset="0"/>
              <a:cs typeface="Times New Roman" panose="02020603050405020304" pitchFamily="18" charset="0"/>
            </a:endParaRPr>
          </a:p>
        </p:txBody>
      </p:sp>
      <p:sp>
        <p:nvSpPr>
          <p:cNvPr id="77828" name="Slide Number Placeholder 3">
            <a:extLst>
              <a:ext uri="{FF2B5EF4-FFF2-40B4-BE49-F238E27FC236}">
                <a16:creationId xmlns:a16="http://schemas.microsoft.com/office/drawing/2014/main" id="{C070596A-DCDD-4531-BBBF-DE531851C6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84225" indent="-301625">
              <a:defRPr>
                <a:solidFill>
                  <a:schemeClr val="tx1"/>
                </a:solidFill>
                <a:latin typeface="Calibri" panose="020F0502020204030204" pitchFamily="34" charset="0"/>
                <a:cs typeface="Arial" panose="020B0604020202020204" pitchFamily="34" charset="0"/>
              </a:defRPr>
            </a:lvl2pPr>
            <a:lvl3pPr marL="1208088" indent="-241300">
              <a:defRPr>
                <a:solidFill>
                  <a:schemeClr val="tx1"/>
                </a:solidFill>
                <a:latin typeface="Calibri" panose="020F0502020204030204" pitchFamily="34" charset="0"/>
                <a:cs typeface="Arial" panose="020B0604020202020204" pitchFamily="34" charset="0"/>
              </a:defRPr>
            </a:lvl3pPr>
            <a:lvl4pPr marL="1690688" indent="-241300">
              <a:defRPr>
                <a:solidFill>
                  <a:schemeClr val="tx1"/>
                </a:solidFill>
                <a:latin typeface="Calibri" panose="020F0502020204030204" pitchFamily="34" charset="0"/>
                <a:cs typeface="Arial" panose="020B0604020202020204" pitchFamily="34" charset="0"/>
              </a:defRPr>
            </a:lvl4pPr>
            <a:lvl5pPr marL="2174875" indent="-241300">
              <a:defRPr>
                <a:solidFill>
                  <a:schemeClr val="tx1"/>
                </a:solidFill>
                <a:latin typeface="Calibri" panose="020F0502020204030204" pitchFamily="34" charset="0"/>
                <a:cs typeface="Arial" panose="020B0604020202020204" pitchFamily="34" charset="0"/>
              </a:defRPr>
            </a:lvl5pPr>
            <a:lvl6pPr marL="26320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30892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5464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4003675" indent="-2413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3242B1-3413-4060-B4C8-5FA8A3FF3AD3}" type="slidenum">
              <a:rPr kumimoji="0" lang="en-US" altLang="en-US" sz="13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236</a:t>
            </a:fld>
            <a:endParaRPr kumimoji="0" lang="en-US" altLang="en-US" sz="13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168583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2.wdp"/></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8.xml"/><Relationship Id="rId4" Type="http://schemas.microsoft.com/office/2007/relationships/hdphoto" Target="../media/hdphoto3.wdp"/></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4.png"/><Relationship Id="rId4" Type="http://schemas.microsoft.com/office/2007/relationships/hdphoto" Target="../media/hdphoto2.wdp"/></Relationships>
</file>

<file path=ppt/slideLayouts/_rels/slideLayout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2.xml"/><Relationship Id="rId4" Type="http://schemas.microsoft.com/office/2007/relationships/hdphoto" Target="../media/hdphoto3.wdp"/></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1.wdp"/></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5.xml"/><Relationship Id="rId1" Type="http://schemas.openxmlformats.org/officeDocument/2006/relationships/themeOverride" Target="../theme/themeOverride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5.xml"/><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6.xml"/><Relationship Id="rId1" Type="http://schemas.openxmlformats.org/officeDocument/2006/relationships/themeOverride" Target="../theme/themeOverride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6.xml"/><Relationship Id="rId4" Type="http://schemas.openxmlformats.org/officeDocument/2006/relationships/image" Target="../media/image14.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1.wdp"/></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892" indent="0" algn="ctr">
              <a:buNone/>
            </a:lvl2pPr>
            <a:lvl3pPr marL="685783" indent="0" algn="ctr">
              <a:buNone/>
            </a:lvl3pPr>
            <a:lvl4pPr marL="1028675" indent="0" algn="ctr">
              <a:buNone/>
            </a:lvl4pPr>
            <a:lvl5pPr marL="1371566" indent="0" algn="ctr">
              <a:buNone/>
            </a:lvl5pPr>
            <a:lvl6pPr marL="1714457" indent="0" algn="ctr">
              <a:buNone/>
            </a:lvl6pPr>
            <a:lvl7pPr marL="2057348" indent="0" algn="ctr">
              <a:buNone/>
            </a:lvl7pPr>
            <a:lvl8pPr marL="2400240" indent="0" algn="ctr">
              <a:buNone/>
            </a:lvl8pPr>
            <a:lvl9pPr marL="2743132" indent="0" algn="ctr">
              <a:buNone/>
            </a:lvl9pPr>
          </a:lstStyle>
          <a:p>
            <a:r>
              <a:rPr kumimoji="0" lang="en-US" dirty="0"/>
              <a:t>Click to edit Master subtitle style</a:t>
            </a:r>
          </a:p>
        </p:txBody>
      </p:sp>
      <p:sp>
        <p:nvSpPr>
          <p:cNvPr id="21" name="Rectangle 20"/>
          <p:cNvSpPr/>
          <p:nvPr/>
        </p:nvSpPr>
        <p:spPr>
          <a:xfrm>
            <a:off x="904875" y="3276606"/>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6"/>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309018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05820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563398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647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dirty="0">
              <a:solidFill>
                <a:prstClr val="black"/>
              </a:solidFill>
              <a:latin typeface="Gill Sans MT"/>
            </a:endParaRPr>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39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171134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070270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270399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6"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6"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solidFill>
                  <a:srgbClr val="B13F9A"/>
                </a:solidFill>
              </a:rPr>
              <a:pPr>
                <a:defRPr/>
              </a:pPr>
              <a:t>‹#›</a:t>
            </a:fld>
            <a:endParaRPr lang="en-US">
              <a:solidFill>
                <a:srgbClr val="B13F9A"/>
              </a:solidFill>
            </a:endParaRPr>
          </a:p>
        </p:txBody>
      </p:sp>
    </p:spTree>
    <p:extLst>
      <p:ext uri="{BB962C8B-B14F-4D97-AF65-F5344CB8AC3E}">
        <p14:creationId xmlns:p14="http://schemas.microsoft.com/office/powerpoint/2010/main" val="20259041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5025" y="1598613"/>
            <a:ext cx="4037013" cy="4497387"/>
          </a:xfrm>
        </p:spPr>
        <p:txBody>
          <a:bodyPr/>
          <a:lstStyle/>
          <a:p>
            <a:pPr lvl="0"/>
            <a:endParaRPr lang="en-US" noProof="0"/>
          </a:p>
        </p:txBody>
      </p:sp>
      <p:sp>
        <p:nvSpPr>
          <p:cNvPr id="5"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2C420C02-EC2B-47E0-B1FB-668F4849594D}"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21341463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3"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3" y="3922713"/>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0" y="6242050"/>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pPr eaLnBrk="0" fontAlgn="base" hangingPunct="0">
              <a:spcBef>
                <a:spcPct val="0"/>
              </a:spcBef>
              <a:spcAft>
                <a:spcPct val="0"/>
              </a:spcAft>
            </a:pPr>
            <a:fld id="{C4B60773-B98C-4109-B941-042E7687E890}" type="slidenum">
              <a:rPr lang="en-US">
                <a:solidFill>
                  <a:prstClr val="black"/>
                </a:solidFill>
                <a:latin typeface="Arial" pitchFamily="34" charset="0"/>
              </a:rPr>
              <a:pPr eaLnBrk="0" fontAlgn="base" hangingPunct="0">
                <a:spcBef>
                  <a:spcPct val="0"/>
                </a:spcBef>
                <a:spcAft>
                  <a:spcPct val="0"/>
                </a:spcAft>
              </a:pPr>
              <a:t>‹#›</a:t>
            </a:fld>
            <a:endParaRPr lang="en-US">
              <a:solidFill>
                <a:prstClr val="black"/>
              </a:solidFill>
              <a:latin typeface="Arial" pitchFamily="34" charset="0"/>
            </a:endParaRPr>
          </a:p>
        </p:txBody>
      </p:sp>
    </p:spTree>
    <p:extLst>
      <p:ext uri="{BB962C8B-B14F-4D97-AF65-F5344CB8AC3E}">
        <p14:creationId xmlns:p14="http://schemas.microsoft.com/office/powerpoint/2010/main" val="36144148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537799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4"/>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7"/>
            <a:ext cx="2212848" cy="672800"/>
          </a:xfrm>
          <a:prstGeom prst="rect">
            <a:avLst/>
          </a:prstGeom>
        </p:spPr>
      </p:pic>
    </p:spTree>
    <p:extLst>
      <p:ext uri="{BB962C8B-B14F-4D97-AF65-F5344CB8AC3E}">
        <p14:creationId xmlns:p14="http://schemas.microsoft.com/office/powerpoint/2010/main" val="317522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12445331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2079096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2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0899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133282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600"/>
              </a:spcBef>
              <a:spcAft>
                <a:spcPts val="0"/>
              </a:spcAft>
              <a:buClr>
                <a:srgbClr val="5E3886"/>
              </a:buClr>
              <a:buSzPct val="76000"/>
              <a:buFont typeface="Wingdings 3"/>
              <a:buNone/>
              <a:tabLst/>
              <a:defRPr/>
            </a:pPr>
            <a:r>
              <a:rPr kumimoji="0" lang="en-US" sz="32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55839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pic>
        <p:nvPicPr>
          <p:cNvPr id="13"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820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269232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320739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655465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79840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40077686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047243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543471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5"/>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239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38733790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Slide Number Placeholder 5"/>
          <p:cNvSpPr txBox="1">
            <a:spLocks/>
          </p:cNvSpPr>
          <p:nvPr userDrawn="1"/>
        </p:nvSpPr>
        <p:spPr>
          <a:xfrm>
            <a:off x="6553200" y="6356350"/>
            <a:ext cx="2133600" cy="365125"/>
          </a:xfrm>
          <a:prstGeom prst="rect">
            <a:avLst/>
          </a:prstGeom>
        </p:spPr>
        <p:txBody>
          <a:bodyPr anchor="ctr"/>
          <a:lstStyle>
            <a:lvl1pPr>
              <a:defRPr/>
            </a:lvl1pPr>
          </a:lstStyle>
          <a:p>
            <a:pPr algn="r" fontAlgn="auto">
              <a:spcBef>
                <a:spcPts val="0"/>
              </a:spcBef>
              <a:spcAft>
                <a:spcPts val="0"/>
              </a:spcAft>
              <a:defRPr/>
            </a:pPr>
            <a:endParaRPr lang="en-US" sz="12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800">
                <a:solidFill>
                  <a:schemeClr val="bg1"/>
                </a:solidFill>
              </a:defRPr>
            </a:lvl1pPr>
            <a:lvl2pPr>
              <a:buClr>
                <a:srgbClr val="FFD937"/>
              </a:buClr>
              <a:defRPr sz="2400">
                <a:solidFill>
                  <a:schemeClr val="bg1"/>
                </a:solidFill>
              </a:defRPr>
            </a:lvl2pPr>
            <a:lvl3pPr>
              <a:buClr>
                <a:srgbClr val="FFD937"/>
              </a:buClr>
              <a:defRPr sz="2000">
                <a:solidFill>
                  <a:schemeClr val="bg1"/>
                </a:solidFill>
              </a:defRPr>
            </a:lvl3pPr>
            <a:lvl4pPr>
              <a:buClr>
                <a:srgbClr val="FFD937"/>
              </a:buClr>
              <a:defRPr sz="2800">
                <a:solidFill>
                  <a:schemeClr val="bg1"/>
                </a:solidFill>
              </a:defRPr>
            </a:lvl4pPr>
            <a:lvl5pPr>
              <a:buClr>
                <a:srgbClr val="FFD937"/>
              </a:buClr>
              <a:defRPr sz="28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0"/>
            <a:ext cx="2133600" cy="365125"/>
          </a:xfrm>
          <a:prstGeom prst="rect">
            <a:avLst/>
          </a:prstGeom>
        </p:spPr>
        <p:txBody>
          <a:bodyPr/>
          <a:lstStyle>
            <a:lvl1pPr>
              <a:defRPr/>
            </a:lvl1pPr>
          </a:lstStyle>
          <a:p>
            <a:pPr>
              <a:defRPr/>
            </a:pPr>
            <a:fld id="{E448AC1B-3A32-48D0-AA8C-10C63FDCBCFE}" type="datetimeFigureOut">
              <a:rPr lang="en-US"/>
              <a:pPr>
                <a:defRPr/>
              </a:pPr>
              <a:t>3/10/2024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0"/>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215728357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3"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13757983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77825" y="766233"/>
            <a:ext cx="8308974" cy="1143000"/>
          </a:xfrm>
        </p:spPr>
        <p:txBody>
          <a:bodyPr anchor="t" anchorCtr="0"/>
          <a:lstStyle/>
          <a:p>
            <a:r>
              <a:rPr lang="en-US" dirty="0"/>
              <a:t>Click to edit Master title style</a:t>
            </a:r>
          </a:p>
        </p:txBody>
      </p:sp>
      <p:sp>
        <p:nvSpPr>
          <p:cNvPr id="3" name="Content Placeholder 2"/>
          <p:cNvSpPr>
            <a:spLocks noGrp="1"/>
          </p:cNvSpPr>
          <p:nvPr>
            <p:ph idx="1" hasCustomPrompt="1"/>
          </p:nvPr>
        </p:nvSpPr>
        <p:spPr>
          <a:xfrm>
            <a:off x="382255" y="2024258"/>
            <a:ext cx="8304563" cy="3874168"/>
          </a:xfrm>
        </p:spPr>
        <p:txBody>
          <a:bodyPr>
            <a:normAutofit/>
          </a:bodyPr>
          <a:lstStyle>
            <a:lvl1pPr>
              <a:defRPr sz="1425"/>
            </a:lvl1pPr>
            <a:lvl2pPr>
              <a:defRPr sz="1425"/>
            </a:lvl2pPr>
            <a:lvl3pPr>
              <a:defRPr sz="1425"/>
            </a:lvl3pPr>
            <a:lvl4pPr>
              <a:defRPr sz="1425"/>
            </a:lvl4pPr>
            <a:lvl5pPr>
              <a:defRPr sz="142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0"/>
          <p:cNvSpPr>
            <a:spLocks noGrp="1"/>
          </p:cNvSpPr>
          <p:nvPr>
            <p:ph type="body" sz="quarter" idx="13" hasCustomPrompt="1"/>
          </p:nvPr>
        </p:nvSpPr>
        <p:spPr>
          <a:xfrm>
            <a:off x="382241" y="483231"/>
            <a:ext cx="8304562" cy="342900"/>
          </a:xfrm>
        </p:spPr>
        <p:txBody>
          <a:bodyPr>
            <a:noAutofit/>
          </a:bodyPr>
          <a:lstStyle>
            <a:lvl1pPr marL="0" indent="0">
              <a:buNone/>
              <a:defRPr sz="1425" b="1" spc="130" baseline="0">
                <a:solidFill>
                  <a:schemeClr val="bg1">
                    <a:lumMod val="65000"/>
                  </a:schemeClr>
                </a:solidFill>
                <a:latin typeface="Arial"/>
                <a:cs typeface="Arial"/>
              </a:defRPr>
            </a:lvl1pPr>
          </a:lstStyle>
          <a:p>
            <a:pPr lvl="0"/>
            <a:r>
              <a:rPr lang="en-US" dirty="0"/>
              <a:t>SECTION TITLE HERE</a:t>
            </a:r>
          </a:p>
        </p:txBody>
      </p:sp>
    </p:spTree>
    <p:extLst>
      <p:ext uri="{BB962C8B-B14F-4D97-AF65-F5344CB8AC3E}">
        <p14:creationId xmlns:p14="http://schemas.microsoft.com/office/powerpoint/2010/main" val="3271677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9"/>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27482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BD444616-E14A-46A0-A6D3-6E66F6B1A6DF}" type="slidenum">
              <a:rPr lang="en-US"/>
              <a:pPr>
                <a:defRPr/>
              </a:pPr>
              <a:t>‹#›</a:t>
            </a:fld>
            <a:endParaRPr lang="en-US"/>
          </a:p>
        </p:txBody>
      </p:sp>
    </p:spTree>
    <p:extLst>
      <p:ext uri="{BB962C8B-B14F-4D97-AF65-F5344CB8AC3E}">
        <p14:creationId xmlns:p14="http://schemas.microsoft.com/office/powerpoint/2010/main" val="11323951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3300">
                <a:solidFill>
                  <a:schemeClr val="tx1"/>
                </a:solidFill>
              </a:defRPr>
            </a:lvl1pPr>
          </a:lstStyle>
          <a:p>
            <a:endParaRPr kumimoji="0" lang="en-US" dirty="0"/>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400">
                <a:solidFill>
                  <a:schemeClr val="tx1"/>
                </a:solidFill>
                <a:latin typeface="Calibri" panose="020F0502020204030204" pitchFamily="34" charset="0"/>
                <a:ea typeface="+mj-ea"/>
                <a:cs typeface="+mj-cs"/>
              </a:defRPr>
            </a:lvl1pPr>
            <a:lvl2pPr marL="342900" indent="0" algn="ctr">
              <a:buNone/>
            </a:lvl2pPr>
            <a:lvl3pPr marL="685800" indent="0" algn="ctr">
              <a:buNone/>
            </a:lvl3pPr>
            <a:lvl4pPr marL="1028700" indent="0" algn="ctr">
              <a:buNone/>
            </a:lvl4pPr>
            <a:lvl5pPr marL="1371600" indent="0" algn="ctr">
              <a:buNone/>
            </a:lvl5pPr>
            <a:lvl6pPr marL="1714500" indent="0" algn="ctr">
              <a:buNone/>
            </a:lvl6pPr>
            <a:lvl7pPr marL="2057400" indent="0" algn="ctr">
              <a:buNone/>
            </a:lvl7pPr>
            <a:lvl8pPr marL="2400300" indent="0" algn="ctr">
              <a:buNone/>
            </a:lvl8pPr>
            <a:lvl9pPr marL="2743200" indent="0" algn="ctr">
              <a:buNone/>
            </a:lvl9pPr>
          </a:lstStyle>
          <a:p>
            <a:r>
              <a:rPr kumimoji="0" lang="en-US" dirty="0"/>
              <a:t>Click to edit Master subtitle style</a:t>
            </a:r>
          </a:p>
        </p:txBody>
      </p:sp>
      <p:sp>
        <p:nvSpPr>
          <p:cNvPr id="21" name="Rectangle 20"/>
          <p:cNvSpPr/>
          <p:nvPr/>
        </p:nvSpPr>
        <p:spPr>
          <a:xfrm>
            <a:off x="904875" y="3276600"/>
            <a:ext cx="7315200" cy="1655064"/>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22" name="Rectangle 21"/>
          <p:cNvSpPr/>
          <p:nvPr/>
        </p:nvSpPr>
        <p:spPr>
          <a:xfrm>
            <a:off x="904875" y="3276602"/>
            <a:ext cx="228600" cy="165163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32" name="Rectangle 31"/>
          <p:cNvSpPr/>
          <p:nvPr/>
        </p:nvSpPr>
        <p:spPr>
          <a:xfrm>
            <a:off x="914400" y="5048250"/>
            <a:ext cx="22860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2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2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471665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8" name="Content Placeholder 7"/>
          <p:cNvSpPr>
            <a:spLocks noGrp="1"/>
          </p:cNvSpPr>
          <p:nvPr>
            <p:ph sz="quarter" idx="1"/>
          </p:nvPr>
        </p:nvSpPr>
        <p:spPr>
          <a:xfrm>
            <a:off x="457200" y="1219200"/>
            <a:ext cx="8229600" cy="5486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404250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bg1"/>
                </a:solidFill>
              </a:defRPr>
            </a:lvl1pPr>
          </a:lstStyle>
          <a:p>
            <a:r>
              <a:rPr kumimoji="0" lang="en-US" dirty="0"/>
              <a:t>Click to edit Master title style</a:t>
            </a:r>
          </a:p>
        </p:txBody>
      </p:sp>
      <p:sp>
        <p:nvSpPr>
          <p:cNvPr id="3" name="Text Placeholder 2"/>
          <p:cNvSpPr>
            <a:spLocks noGrp="1"/>
          </p:cNvSpPr>
          <p:nvPr>
            <p:ph type="body" idx="1"/>
          </p:nvPr>
        </p:nvSpPr>
        <p:spPr>
          <a:xfrm>
            <a:off x="914400" y="4267200"/>
            <a:ext cx="7315200" cy="1143000"/>
          </a:xfrm>
        </p:spPr>
        <p:txBody>
          <a:bodyPr anchor="t" anchorCtr="0"/>
          <a:lstStyle>
            <a:lvl1pPr marL="0" indent="0" algn="r">
              <a:buNone/>
              <a:defRPr sz="1500">
                <a:solidFill>
                  <a:schemeClr val="tx1">
                    <a:tint val="75000"/>
                  </a:schemeClr>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12" name="Subtitle 8"/>
          <p:cNvSpPr txBox="1">
            <a:spLocks/>
          </p:cNvSpPr>
          <p:nvPr userDrawn="1"/>
        </p:nvSpPr>
        <p:spPr>
          <a:xfrm>
            <a:off x="1219200" y="4572000"/>
            <a:ext cx="6858000" cy="533400"/>
          </a:xfrm>
          <a:prstGeom prst="rect">
            <a:avLst/>
          </a:prstGeom>
        </p:spPr>
        <p:txBody>
          <a:bodyPr vert="horz">
            <a:noAutofit/>
          </a:bodyPr>
          <a:lstStyle>
            <a:lvl1pPr marL="0" indent="0" algn="r" rtl="0" eaLnBrk="1" latinLnBrk="0" hangingPunct="1">
              <a:spcBef>
                <a:spcPts val="600"/>
              </a:spcBef>
              <a:buClr>
                <a:srgbClr val="5E3886"/>
              </a:buClr>
              <a:buSzPct val="76000"/>
              <a:buFont typeface="Wingdings 3"/>
              <a:buNone/>
              <a:defRPr kumimoji="0" sz="2000" kern="1200">
                <a:solidFill>
                  <a:schemeClr val="tx1"/>
                </a:solidFill>
                <a:latin typeface="Calibri" panose="020F0502020204030204" pitchFamily="34" charset="0"/>
                <a:ea typeface="+mj-ea"/>
                <a:cs typeface="+mj-cs"/>
              </a:defRPr>
            </a:lvl1pPr>
            <a:lvl2pPr marL="457200" indent="0" algn="ctr" rtl="0" eaLnBrk="1" latinLnBrk="0" hangingPunct="1">
              <a:spcBef>
                <a:spcPts val="500"/>
              </a:spcBef>
              <a:buClr>
                <a:srgbClr val="5E3886"/>
              </a:buClr>
              <a:buSzPct val="76000"/>
              <a:buFont typeface="Wingdings 3"/>
              <a:buNone/>
              <a:defRPr kumimoji="0" sz="2300" kern="1200">
                <a:solidFill>
                  <a:schemeClr val="tx1"/>
                </a:solidFill>
                <a:latin typeface="Calibri" panose="020F0502020204030204" pitchFamily="34" charset="0"/>
                <a:ea typeface="+mn-ea"/>
                <a:cs typeface="+mn-cs"/>
              </a:defRPr>
            </a:lvl2pPr>
            <a:lvl3pPr marL="914400" indent="0" algn="ctr" rtl="0" eaLnBrk="1" latinLnBrk="0" hangingPunct="1">
              <a:spcBef>
                <a:spcPts val="500"/>
              </a:spcBef>
              <a:buClr>
                <a:srgbClr val="5E3886"/>
              </a:buClr>
              <a:buSzPct val="76000"/>
              <a:buFont typeface="Wingdings 3"/>
              <a:buNone/>
              <a:defRPr kumimoji="0" sz="2000" kern="1200">
                <a:solidFill>
                  <a:schemeClr val="tx1"/>
                </a:solidFill>
                <a:latin typeface="Calibri" panose="020F0502020204030204" pitchFamily="34" charset="0"/>
                <a:ea typeface="+mn-ea"/>
                <a:cs typeface="+mn-cs"/>
              </a:defRPr>
            </a:lvl3pPr>
            <a:lvl4pPr marL="1371600" indent="0" algn="ctr" rtl="0" eaLnBrk="1" latinLnBrk="0" hangingPunct="1">
              <a:spcBef>
                <a:spcPts val="400"/>
              </a:spcBef>
              <a:buClr>
                <a:srgbClr val="5E3886"/>
              </a:buClr>
              <a:buSzPct val="70000"/>
              <a:buFont typeface="Wingdings"/>
              <a:buNone/>
              <a:defRPr kumimoji="0" sz="1800" kern="1200">
                <a:solidFill>
                  <a:schemeClr val="tx1"/>
                </a:solidFill>
                <a:latin typeface="Calibri" panose="020F0502020204030204" pitchFamily="34" charset="0"/>
                <a:ea typeface="+mn-ea"/>
                <a:cs typeface="+mn-cs"/>
              </a:defRPr>
            </a:lvl4pPr>
            <a:lvl5pPr marL="1828800" indent="0" algn="ctr" rtl="0" eaLnBrk="1" latinLnBrk="0" hangingPunct="1">
              <a:spcBef>
                <a:spcPts val="300"/>
              </a:spcBef>
              <a:buClr>
                <a:srgbClr val="5E3886"/>
              </a:buClr>
              <a:buSzPct val="70000"/>
              <a:buFont typeface="Wingdings"/>
              <a:buNone/>
              <a:defRPr kumimoji="0" sz="1600" kern="1200">
                <a:solidFill>
                  <a:schemeClr val="tx1"/>
                </a:solidFill>
                <a:latin typeface="Calibri" panose="020F0502020204030204" pitchFamily="34" charset="0"/>
                <a:ea typeface="+mn-ea"/>
                <a:cs typeface="+mn-cs"/>
              </a:defRPr>
            </a:lvl5pPr>
            <a:lvl6pPr marL="2286000" indent="0" algn="ctr" rtl="0" eaLnBrk="1" latinLnBrk="0" hangingPunct="1">
              <a:spcBef>
                <a:spcPts val="300"/>
              </a:spcBef>
              <a:buClr>
                <a:srgbClr val="9FB8CD">
                  <a:shade val="75000"/>
                </a:srgbClr>
              </a:buClr>
              <a:buSzPct val="75000"/>
              <a:buFont typeface="Wingdings 3"/>
              <a:buNone/>
              <a:defRPr kumimoji="0" lang="en-US" sz="1600" kern="1200" smtClean="0">
                <a:solidFill>
                  <a:schemeClr val="tx1"/>
                </a:solidFill>
                <a:latin typeface="+mn-lt"/>
                <a:ea typeface="+mn-ea"/>
                <a:cs typeface="+mn-cs"/>
              </a:defRPr>
            </a:lvl6pPr>
            <a:lvl7pPr marL="2743200" indent="0" algn="ctr" rtl="0" eaLnBrk="1" latinLnBrk="0" hangingPunct="1">
              <a:spcBef>
                <a:spcPts val="300"/>
              </a:spcBef>
              <a:buClr>
                <a:srgbClr val="727CA3">
                  <a:shade val="75000"/>
                </a:srgbClr>
              </a:buClr>
              <a:buSzPct val="75000"/>
              <a:buFont typeface="Wingdings 3"/>
              <a:buNone/>
              <a:defRPr kumimoji="0" lang="en-US" sz="1400" kern="1200" smtClean="0">
                <a:solidFill>
                  <a:schemeClr val="tx1"/>
                </a:solidFill>
                <a:latin typeface="+mn-lt"/>
                <a:ea typeface="+mn-ea"/>
                <a:cs typeface="+mn-cs"/>
              </a:defRPr>
            </a:lvl7pPr>
            <a:lvl8pPr marL="3200400" indent="0" algn="ctr" rtl="0" eaLnBrk="1" latinLnBrk="0" hangingPunct="1">
              <a:spcBef>
                <a:spcPts val="300"/>
              </a:spcBef>
              <a:buClr>
                <a:prstClr val="white">
                  <a:shade val="50000"/>
                </a:prstClr>
              </a:buClr>
              <a:buSzPct val="75000"/>
              <a:buFont typeface="Wingdings 3"/>
              <a:buNone/>
              <a:defRPr kumimoji="0" lang="en-US" sz="1400" kern="1200" smtClean="0">
                <a:solidFill>
                  <a:schemeClr val="tx1"/>
                </a:solidFill>
                <a:latin typeface="+mn-lt"/>
                <a:ea typeface="+mn-ea"/>
                <a:cs typeface="+mn-cs"/>
              </a:defRPr>
            </a:lvl8pPr>
            <a:lvl9pPr marL="3657600" indent="0" algn="ctr" rtl="0" eaLnBrk="1" latinLnBrk="0" hangingPunct="1">
              <a:spcBef>
                <a:spcPts val="300"/>
              </a:spcBef>
              <a:buClr>
                <a:srgbClr val="9FB8CD"/>
              </a:buClr>
              <a:buSzPct val="75000"/>
              <a:buFont typeface="Wingdings 3"/>
              <a:buNone/>
              <a:defRPr kumimoji="0" lang="en-US" sz="1200" kern="1200" smtClean="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450"/>
              </a:spcBef>
              <a:spcAft>
                <a:spcPts val="0"/>
              </a:spcAft>
              <a:buClr>
                <a:srgbClr val="5E3886"/>
              </a:buClr>
              <a:buSzPct val="76000"/>
              <a:buFont typeface="Wingdings 3"/>
              <a:buNone/>
              <a:tabLst/>
              <a:defRPr/>
            </a:pPr>
            <a:r>
              <a:rPr kumimoji="0" lang="en-US" sz="2400" b="0" i="0" u="none" strike="noStrike" kern="1200" cap="none" spc="0" normalizeH="0" baseline="0" noProof="0" dirty="0">
                <a:ln>
                  <a:noFill/>
                </a:ln>
                <a:solidFill>
                  <a:sysClr val="windowText" lastClr="000000"/>
                </a:solidFill>
                <a:effectLst/>
                <a:uLnTx/>
                <a:uFillTx/>
                <a:latin typeface="Calibri" panose="020F0502020204030204" pitchFamily="34" charset="0"/>
              </a:rPr>
              <a:t>Click to edit Master subtitle style</a:t>
            </a:r>
          </a:p>
        </p:txBody>
      </p:sp>
      <p:pic>
        <p:nvPicPr>
          <p:cNvPr id="1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8111041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dirty="0"/>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10184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4958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648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50341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8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normAutofit/>
          </a:bodyPr>
          <a:lstStyle>
            <a:lvl1pPr>
              <a:defRPr sz="4000"/>
            </a:lvl1pPr>
            <a:lvl2pPr>
              <a:defRPr sz="3200"/>
            </a:lvl2pPr>
            <a:lvl3pPr>
              <a:defRPr sz="2800"/>
            </a:lvl3pPr>
            <a:lvl4pPr>
              <a:defRPr sz="2000"/>
            </a:lvl4pPr>
            <a:lvl5pPr>
              <a:defRPr sz="2000"/>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941187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2383324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77852" y="6305550"/>
            <a:ext cx="8229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1"/>
          <p:cNvPicPr>
            <a:picLocks noChangeAspect="1"/>
          </p:cNvPicPr>
          <p:nvPr userDrawn="1"/>
        </p:nvPicPr>
        <p:blipFill>
          <a:blip r:embed="rId5"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3533352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tx1"/>
                </a:solidFill>
                <a:latin typeface="+mn-lt"/>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pic>
        <p:nvPicPr>
          <p:cNvPr id="15" name="Picture 2"/>
          <p:cNvPicPr>
            <a:picLocks noChangeAspect="1" noChangeArrowheads="1"/>
          </p:cNvPicPr>
          <p:nvPr userDrawn="1"/>
        </p:nvPicPr>
        <p:blipFill>
          <a:blip r:embed="rId2"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3">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77852" y="6344160"/>
            <a:ext cx="1046148"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userDrawn="1"/>
        </p:nvPicPr>
        <p:blipFill>
          <a:blip r:embed="rId4" cstate="print">
            <a:lum bright="70000" contrast="-70000"/>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312230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dirty="0"/>
              <a:t>Click icon to add picture</a:t>
            </a:r>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Tree>
    <p:extLst>
      <p:ext uri="{BB962C8B-B14F-4D97-AF65-F5344CB8AC3E}">
        <p14:creationId xmlns:p14="http://schemas.microsoft.com/office/powerpoint/2010/main" val="16915686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2311813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pic>
        <p:nvPicPr>
          <p:cNvPr id="1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394473" y="2957775"/>
            <a:ext cx="586426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lum bright="70000" contrast="-70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60911" y="432966"/>
            <a:ext cx="745466" cy="407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822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AE7B05DB-FC04-4768-9B1A-64CA06E6BA5A}"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388876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_Title and Content">
    <p:spTree>
      <p:nvGrpSpPr>
        <p:cNvPr id="1" name=""/>
        <p:cNvGrpSpPr/>
        <p:nvPr/>
      </p:nvGrpSpPr>
      <p:grpSpPr>
        <a:xfrm>
          <a:off x="0" y="0"/>
          <a:ext cx="0" cy="0"/>
          <a:chOff x="0" y="0"/>
          <a:chExt cx="0" cy="0"/>
        </a:xfrm>
      </p:grpSpPr>
      <p:sp>
        <p:nvSpPr>
          <p:cNvPr id="4" name="Rectangle 3"/>
          <p:cNvSpPr/>
          <p:nvPr userDrawn="1"/>
        </p:nvSpPr>
        <p:spPr>
          <a:xfrm>
            <a:off x="0" y="0"/>
            <a:ext cx="9144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ln>
                <a:solidFill>
                  <a:schemeClr val="bg1"/>
                </a:solidFill>
              </a:ln>
            </a:endParaRPr>
          </a:p>
        </p:txBody>
      </p:sp>
      <p:sp>
        <p:nvSpPr>
          <p:cNvPr id="5" name="Freeform 4"/>
          <p:cNvSpPr/>
          <p:nvPr userDrawn="1"/>
        </p:nvSpPr>
        <p:spPr>
          <a:xfrm>
            <a:off x="76200" y="6477000"/>
            <a:ext cx="1066800" cy="3048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sp>
        <p:nvSpPr>
          <p:cNvPr id="6" name="Slide Number Placeholder 5"/>
          <p:cNvSpPr txBox="1">
            <a:spLocks/>
          </p:cNvSpPr>
          <p:nvPr userDrawn="1"/>
        </p:nvSpPr>
        <p:spPr>
          <a:xfrm>
            <a:off x="6553200" y="6356352"/>
            <a:ext cx="2133600" cy="365125"/>
          </a:xfrm>
          <a:prstGeom prst="rect">
            <a:avLst/>
          </a:prstGeom>
        </p:spPr>
        <p:txBody>
          <a:bodyPr anchor="ctr"/>
          <a:lstStyle>
            <a:lvl1pPr>
              <a:defRPr/>
            </a:lvl1pPr>
          </a:lstStyle>
          <a:p>
            <a:pPr algn="r" fontAlgn="auto">
              <a:spcBef>
                <a:spcPts val="0"/>
              </a:spcBef>
              <a:spcAft>
                <a:spcPts val="0"/>
              </a:spcAft>
              <a:defRPr/>
            </a:pPr>
            <a:endParaRPr lang="en-US" sz="900" dirty="0">
              <a:solidFill>
                <a:schemeClr val="tx1">
                  <a:tint val="75000"/>
                </a:schemeClr>
              </a:solidFill>
              <a:latin typeface="+mn-lt"/>
              <a:cs typeface="+mn-cs"/>
            </a:endParaRPr>
          </a:p>
        </p:txBody>
      </p:sp>
      <p:sp>
        <p:nvSpPr>
          <p:cNvPr id="7" name="Freeform 6"/>
          <p:cNvSpPr/>
          <p:nvPr userDrawn="1"/>
        </p:nvSpPr>
        <p:spPr>
          <a:xfrm>
            <a:off x="76200" y="6248400"/>
            <a:ext cx="1828800" cy="533400"/>
          </a:xfrm>
          <a:custGeom>
            <a:avLst/>
            <a:gdLst>
              <a:gd name="connsiteX0" fmla="*/ 0 w 1143000"/>
              <a:gd name="connsiteY0" fmla="*/ 0 h 457200"/>
              <a:gd name="connsiteX1" fmla="*/ 1143000 w 1143000"/>
              <a:gd name="connsiteY1" fmla="*/ 0 h 457200"/>
              <a:gd name="connsiteX2" fmla="*/ 1143000 w 1143000"/>
              <a:gd name="connsiteY2" fmla="*/ 457200 h 457200"/>
              <a:gd name="connsiteX3" fmla="*/ 0 w 1143000"/>
              <a:gd name="connsiteY3" fmla="*/ 457200 h 457200"/>
              <a:gd name="connsiteX4" fmla="*/ 0 w 11430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0 w 1828800"/>
              <a:gd name="connsiteY3" fmla="*/ 457200 h 457200"/>
              <a:gd name="connsiteX4" fmla="*/ 0 w 1828800"/>
              <a:gd name="connsiteY4" fmla="*/ 0 h 457200"/>
              <a:gd name="connsiteX0" fmla="*/ 0 w 1828800"/>
              <a:gd name="connsiteY0" fmla="*/ 0 h 457200"/>
              <a:gd name="connsiteX1" fmla="*/ 1143000 w 1828800"/>
              <a:gd name="connsiteY1" fmla="*/ 0 h 457200"/>
              <a:gd name="connsiteX2" fmla="*/ 1828800 w 1828800"/>
              <a:gd name="connsiteY2" fmla="*/ 0 h 457200"/>
              <a:gd name="connsiteX3" fmla="*/ 1143000 w 1828800"/>
              <a:gd name="connsiteY3" fmla="*/ 457200 h 457200"/>
              <a:gd name="connsiteX4" fmla="*/ 0 w 1828800"/>
              <a:gd name="connsiteY4" fmla="*/ 457200 h 457200"/>
              <a:gd name="connsiteX5" fmla="*/ 0 w 1828800"/>
              <a:gd name="connsiteY5" fmla="*/ 0 h 457200"/>
              <a:gd name="connsiteX0" fmla="*/ 0 w 1828800"/>
              <a:gd name="connsiteY0" fmla="*/ 0 h 457200"/>
              <a:gd name="connsiteX1" fmla="*/ 857250 w 1828800"/>
              <a:gd name="connsiteY1" fmla="*/ 0 h 457200"/>
              <a:gd name="connsiteX2" fmla="*/ 1143000 w 1828800"/>
              <a:gd name="connsiteY2" fmla="*/ 0 h 457200"/>
              <a:gd name="connsiteX3" fmla="*/ 1828800 w 1828800"/>
              <a:gd name="connsiteY3" fmla="*/ 0 h 457200"/>
              <a:gd name="connsiteX4" fmla="*/ 1143000 w 1828800"/>
              <a:gd name="connsiteY4" fmla="*/ 457200 h 457200"/>
              <a:gd name="connsiteX5" fmla="*/ 0 w 1828800"/>
              <a:gd name="connsiteY5" fmla="*/ 457200 h 457200"/>
              <a:gd name="connsiteX6" fmla="*/ 0 w 18288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8800" h="457200">
                <a:moveTo>
                  <a:pt x="0" y="0"/>
                </a:moveTo>
                <a:lnTo>
                  <a:pt x="857250" y="0"/>
                </a:lnTo>
                <a:lnTo>
                  <a:pt x="1143000" y="0"/>
                </a:lnTo>
                <a:lnTo>
                  <a:pt x="1828800" y="0"/>
                </a:lnTo>
                <a:lnTo>
                  <a:pt x="1143000" y="457200"/>
                </a:lnTo>
                <a:lnTo>
                  <a:pt x="0" y="457200"/>
                </a:lnTo>
                <a:lnTo>
                  <a:pt x="0"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dirty="0"/>
          </a:p>
        </p:txBody>
      </p:sp>
      <p:pic>
        <p:nvPicPr>
          <p:cNvPr id="8" name="Picture 11" descr="ADA Logo Gray Cropped.jpg"/>
          <p:cNvPicPr>
            <a:picLocks noChangeAspect="1"/>
          </p:cNvPicPr>
          <p:nvPr userDrawn="1"/>
        </p:nvPicPr>
        <p:blipFill>
          <a:blip r:embed="rId2" cstate="print">
            <a:clrChange>
              <a:clrFrom>
                <a:srgbClr val="999A9A"/>
              </a:clrFrom>
              <a:clrTo>
                <a:srgbClr val="999A9A">
                  <a:alpha val="0"/>
                </a:srgbClr>
              </a:clrTo>
            </a:clrChange>
            <a:extLst>
              <a:ext uri="{28A0092B-C50C-407E-A947-70E740481C1C}">
                <a14:useLocalDpi xmlns:a14="http://schemas.microsoft.com/office/drawing/2010/main" val="0"/>
              </a:ext>
            </a:extLst>
          </a:blip>
          <a:srcRect/>
          <a:stretch>
            <a:fillRect/>
          </a:stretch>
        </p:blipFill>
        <p:spPr bwMode="auto">
          <a:xfrm>
            <a:off x="69850" y="6496050"/>
            <a:ext cx="996950" cy="30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8"/>
          <p:cNvCxnSpPr/>
          <p:nvPr userDrawn="1"/>
        </p:nvCxnSpPr>
        <p:spPr>
          <a:xfrm>
            <a:off x="0" y="6443663"/>
            <a:ext cx="9144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34925" y="1016000"/>
            <a:ext cx="9220200" cy="0"/>
          </a:xfrm>
          <a:prstGeom prst="line">
            <a:avLst/>
          </a:prstGeom>
          <a:ln w="19050">
            <a:solidFill>
              <a:srgbClr val="F8C206"/>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57200" y="1600201"/>
            <a:ext cx="8229600" cy="2819400"/>
          </a:xfrm>
        </p:spPr>
        <p:txBody>
          <a:bodyPr>
            <a:normAutofit/>
          </a:bodyPr>
          <a:lstStyle>
            <a:lvl1pPr>
              <a:buClr>
                <a:srgbClr val="FFD937"/>
              </a:buClr>
              <a:defRPr sz="2100">
                <a:solidFill>
                  <a:schemeClr val="bg1"/>
                </a:solidFill>
              </a:defRPr>
            </a:lvl1pPr>
            <a:lvl2pPr>
              <a:buClr>
                <a:srgbClr val="FFD937"/>
              </a:buClr>
              <a:defRPr sz="1800">
                <a:solidFill>
                  <a:schemeClr val="bg1"/>
                </a:solidFill>
              </a:defRPr>
            </a:lvl2pPr>
            <a:lvl3pPr>
              <a:buClr>
                <a:srgbClr val="FFD937"/>
              </a:buClr>
              <a:defRPr sz="1500">
                <a:solidFill>
                  <a:schemeClr val="bg1"/>
                </a:solidFill>
              </a:defRPr>
            </a:lvl3pPr>
            <a:lvl4pPr>
              <a:buClr>
                <a:srgbClr val="FFD937"/>
              </a:buClr>
              <a:defRPr sz="2100">
                <a:solidFill>
                  <a:schemeClr val="bg1"/>
                </a:solidFill>
              </a:defRPr>
            </a:lvl4pPr>
            <a:lvl5pPr>
              <a:buClr>
                <a:srgbClr val="FFD937"/>
              </a:buClr>
              <a:defRPr sz="21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20"/>
          <p:cNvSpPr>
            <a:spLocks noGrp="1"/>
          </p:cNvSpPr>
          <p:nvPr>
            <p:ph type="dt" sz="half" idx="10"/>
          </p:nvPr>
        </p:nvSpPr>
        <p:spPr>
          <a:xfrm>
            <a:off x="457200" y="6356352"/>
            <a:ext cx="2133600" cy="365125"/>
          </a:xfrm>
          <a:prstGeom prst="rect">
            <a:avLst/>
          </a:prstGeom>
        </p:spPr>
        <p:txBody>
          <a:bodyPr/>
          <a:lstStyle>
            <a:lvl1pPr>
              <a:defRPr/>
            </a:lvl1pPr>
          </a:lstStyle>
          <a:p>
            <a:pPr>
              <a:defRPr/>
            </a:pPr>
            <a:fld id="{E448AC1B-3A32-48D0-AA8C-10C63FDCBCFE}" type="datetimeFigureOut">
              <a:rPr lang="en-US"/>
              <a:pPr>
                <a:defRPr/>
              </a:pPr>
              <a:t>3/10/2024</a:t>
            </a:fld>
            <a:endParaRPr lang="en-US" dirty="0"/>
          </a:p>
        </p:txBody>
      </p:sp>
      <p:sp>
        <p:nvSpPr>
          <p:cNvPr id="12" name="Slide Number Placeholder 21"/>
          <p:cNvSpPr>
            <a:spLocks noGrp="1"/>
          </p:cNvSpPr>
          <p:nvPr>
            <p:ph type="sldNum" sz="quarter" idx="11"/>
          </p:nvPr>
        </p:nvSpPr>
        <p:spPr>
          <a:xfrm>
            <a:off x="6251448" y="6556248"/>
            <a:ext cx="588336" cy="228600"/>
          </a:xfrm>
          <a:prstGeom prst="rect">
            <a:avLst/>
          </a:prstGeom>
        </p:spPr>
        <p:txBody>
          <a:bodyPr/>
          <a:lstStyle>
            <a:lvl1pPr>
              <a:defRPr/>
            </a:lvl1pPr>
          </a:lstStyle>
          <a:p>
            <a:pPr>
              <a:defRPr/>
            </a:pPr>
            <a:fld id="{F4A22B64-D61E-4952-835C-1FC3C20D484A}" type="slidenum">
              <a:rPr lang="en-US"/>
              <a:pPr>
                <a:defRPr/>
              </a:pPr>
              <a:t>‹#›</a:t>
            </a:fld>
            <a:endParaRPr lang="en-US" dirty="0"/>
          </a:p>
        </p:txBody>
      </p:sp>
      <p:sp>
        <p:nvSpPr>
          <p:cNvPr id="13" name="Footer Placeholder 22"/>
          <p:cNvSpPr>
            <a:spLocks noGrp="1"/>
          </p:cNvSpPr>
          <p:nvPr>
            <p:ph type="ftr" sz="quarter" idx="12"/>
          </p:nvPr>
        </p:nvSpPr>
        <p:spPr>
          <a:xfrm>
            <a:off x="3124200" y="6356352"/>
            <a:ext cx="2895600" cy="365125"/>
          </a:xfrm>
          <a:prstGeom prst="rect">
            <a:avLst/>
          </a:prstGeom>
        </p:spPr>
        <p:txBody>
          <a:bodyPr/>
          <a:lstStyle>
            <a:lvl1pPr>
              <a:defRPr/>
            </a:lvl1pPr>
          </a:lstStyle>
          <a:p>
            <a:pPr>
              <a:defRPr/>
            </a:pPr>
            <a:endParaRPr lang="en-US"/>
          </a:p>
        </p:txBody>
      </p:sp>
    </p:spTree>
    <p:extLst>
      <p:ext uri="{BB962C8B-B14F-4D97-AF65-F5344CB8AC3E}">
        <p14:creationId xmlns:p14="http://schemas.microsoft.com/office/powerpoint/2010/main" val="5451146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5614" y="273050"/>
            <a:ext cx="8226425" cy="5822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0"/>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2D68D136-8688-4F5A-9F3F-374CEC99468E}" type="slidenum">
              <a:rPr lang="en-US"/>
              <a:pPr>
                <a:defRPr/>
              </a:pPr>
              <a:t>‹#›</a:t>
            </a:fld>
            <a:endParaRPr lang="en-US"/>
          </a:p>
        </p:txBody>
      </p:sp>
    </p:spTree>
    <p:extLst>
      <p:ext uri="{BB962C8B-B14F-4D97-AF65-F5344CB8AC3E}">
        <p14:creationId xmlns:p14="http://schemas.microsoft.com/office/powerpoint/2010/main" val="2799820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114813B1-857E-4D46-BE5D-9A28513CA6BB}" type="slidenum">
              <a:rPr lang="en-US"/>
              <a:pPr>
                <a:defRPr/>
              </a:pPr>
              <a:t>‹#›</a:t>
            </a:fld>
            <a:endParaRPr lang="en-US"/>
          </a:p>
        </p:txBody>
      </p:sp>
    </p:spTree>
    <p:extLst>
      <p:ext uri="{BB962C8B-B14F-4D97-AF65-F5344CB8AC3E}">
        <p14:creationId xmlns:p14="http://schemas.microsoft.com/office/powerpoint/2010/main" val="22927548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33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2400">
                <a:solidFill>
                  <a:schemeClr val="bg1"/>
                </a:solidFill>
              </a:defRPr>
            </a:lvl1pPr>
            <a:lvl2pPr>
              <a:buNone/>
              <a:defRPr sz="1350">
                <a:solidFill>
                  <a:schemeClr val="tx1">
                    <a:tint val="75000"/>
                  </a:schemeClr>
                </a:solidFill>
              </a:defRPr>
            </a:lvl2pPr>
            <a:lvl3pPr>
              <a:buNone/>
              <a:defRPr sz="1200">
                <a:solidFill>
                  <a:schemeClr val="tx1">
                    <a:tint val="75000"/>
                  </a:schemeClr>
                </a:solidFill>
              </a:defRPr>
            </a:lvl3pPr>
            <a:lvl4pPr>
              <a:buNone/>
              <a:defRPr sz="1050">
                <a:solidFill>
                  <a:schemeClr val="tx1">
                    <a:tint val="75000"/>
                  </a:schemeClr>
                </a:solidFill>
              </a:defRPr>
            </a:lvl4pPr>
            <a:lvl5pPr>
              <a:buNone/>
              <a:defRPr sz="105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7346635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2"/>
            <a:ext cx="4038600" cy="4525963"/>
          </a:xfrm>
        </p:spPr>
        <p:txBody>
          <a:bodyPr/>
          <a:lstStyle/>
          <a:p>
            <a:pPr lvl="0"/>
            <a:endParaRPr lang="en-US" noProof="0"/>
          </a:p>
        </p:txBody>
      </p:sp>
      <p:sp>
        <p:nvSpPr>
          <p:cNvPr id="4" name="Text Placeholder 3"/>
          <p:cNvSpPr>
            <a:spLocks noGrp="1"/>
          </p:cNvSpPr>
          <p:nvPr>
            <p:ph type="body" sz="half" idx="2"/>
          </p:nvPr>
        </p:nvSpPr>
        <p:spPr>
          <a:xfrm>
            <a:off x="4648200" y="1600202"/>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245936" y="6557946"/>
            <a:ext cx="2002464" cy="226902"/>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251448" y="6556248"/>
            <a:ext cx="588336" cy="228600"/>
          </a:xfrm>
          <a:prstGeom prst="rect">
            <a:avLst/>
          </a:prstGeom>
          <a:ln/>
        </p:spPr>
        <p:txBody>
          <a:bodyPr/>
          <a:lstStyle>
            <a:lvl1pPr>
              <a:defRPr/>
            </a:lvl1pPr>
          </a:lstStyle>
          <a:p>
            <a:fld id="{5286A851-2DBD-4B06-98C1-8D82009AA052}" type="slidenum">
              <a:rPr lang="en-US"/>
              <a:pPr/>
              <a:t>‹#›</a:t>
            </a:fld>
            <a:endParaRPr lang="en-US"/>
          </a:p>
        </p:txBody>
      </p:sp>
    </p:spTree>
    <p:extLst>
      <p:ext uri="{BB962C8B-B14F-4D97-AF65-F5344CB8AC3E}">
        <p14:creationId xmlns:p14="http://schemas.microsoft.com/office/powerpoint/2010/main" val="20424096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D37BA7FA-DEB3-4EB5-A868-60568F930B69}" type="slidenum">
              <a:rPr lang="en-US"/>
              <a:pPr>
                <a:defRPr/>
              </a:pPr>
              <a:t>‹#›</a:t>
            </a:fld>
            <a:endParaRPr lang="en-US"/>
          </a:p>
        </p:txBody>
      </p:sp>
      <p:sp>
        <p:nvSpPr>
          <p:cNvPr id="6"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9644254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4"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a:defRPr/>
            </a:pPr>
            <a:fld id="{CBE6F69D-EC7C-4158-B48B-7F1BD0375DFA}" type="slidenum">
              <a:rPr lang="en-US"/>
              <a:pPr>
                <a:defRPr/>
              </a:pPr>
              <a:t>‹#›</a:t>
            </a:fld>
            <a:endParaRPr lang="en-US"/>
          </a:p>
        </p:txBody>
      </p:sp>
    </p:spTree>
    <p:extLst>
      <p:ext uri="{BB962C8B-B14F-4D97-AF65-F5344CB8AC3E}">
        <p14:creationId xmlns:p14="http://schemas.microsoft.com/office/powerpoint/2010/main" val="42652879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7" name="Title 1"/>
          <p:cNvSpPr>
            <a:spLocks noGrp="1"/>
          </p:cNvSpPr>
          <p:nvPr>
            <p:ph type="title"/>
          </p:nvPr>
        </p:nvSpPr>
        <p:spPr>
          <a:xfrm>
            <a:off x="457200" y="953526"/>
            <a:ext cx="8229600" cy="862606"/>
          </a:xfrm>
        </p:spPr>
        <p:txBody>
          <a:bodyPr/>
          <a:lstStyle>
            <a:lvl1pPr>
              <a:defRPr b="0">
                <a:solidFill>
                  <a:srgbClr val="002060"/>
                </a:solidFill>
              </a:defRPr>
            </a:lvl1pPr>
          </a:lstStyle>
          <a:p>
            <a:r>
              <a:rPr lang="en-US"/>
              <a:t>Click to edit Master title style</a:t>
            </a:r>
            <a:endParaRPr lang="en-US" dirty="0"/>
          </a:p>
        </p:txBody>
      </p:sp>
      <p:sp>
        <p:nvSpPr>
          <p:cNvPr id="8" name="Content Placeholder 2"/>
          <p:cNvSpPr>
            <a:spLocks noGrp="1"/>
          </p:cNvSpPr>
          <p:nvPr>
            <p:ph idx="1"/>
          </p:nvPr>
        </p:nvSpPr>
        <p:spPr>
          <a:xfrm>
            <a:off x="457200" y="1828800"/>
            <a:ext cx="8229600" cy="4572000"/>
          </a:xfrm>
        </p:spPr>
        <p:txBody>
          <a:bodyPr/>
          <a:lstStyle>
            <a:lvl1pPr>
              <a:buClrTx/>
              <a:defRPr>
                <a:solidFill>
                  <a:srgbClr val="002060"/>
                </a:solidFill>
                <a:latin typeface="+mj-lt"/>
              </a:defRPr>
            </a:lvl1pPr>
            <a:lvl2pPr>
              <a:buClr>
                <a:srgbClr val="0070C0"/>
              </a:buClr>
              <a:defRPr>
                <a:solidFill>
                  <a:srgbClr val="0070C0"/>
                </a:solidFill>
                <a:latin typeface="+mj-lt"/>
              </a:defRPr>
            </a:lvl2pPr>
            <a:lvl3pPr>
              <a:buClr>
                <a:srgbClr val="002060"/>
              </a:buClr>
              <a:buFont typeface="Trebuchet MS" pitchFamily="34" charset="0"/>
              <a:buChar char="—"/>
              <a:defRPr>
                <a:solidFill>
                  <a:srgbClr val="002060"/>
                </a:solidFill>
                <a:latin typeface="+mj-lt"/>
              </a:defRPr>
            </a:lvl3pPr>
            <a:lvl4pPr>
              <a:buClrTx/>
              <a:defRPr>
                <a:solidFill>
                  <a:srgbClr val="0070C0"/>
                </a:solidFill>
                <a:latin typeface="+mj-lt"/>
              </a:defRPr>
            </a:lvl4pPr>
            <a:lvl5pPr>
              <a:buClr>
                <a:srgbClr val="002060"/>
              </a:buClr>
              <a:defRPr>
                <a:solidFill>
                  <a:srgbClr val="002060"/>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18"/>
          <p:cNvSpPr>
            <a:spLocks noGrp="1"/>
          </p:cNvSpPr>
          <p:nvPr>
            <p:ph type="body" sz="quarter" idx="10" hasCustomPrompt="1"/>
          </p:nvPr>
        </p:nvSpPr>
        <p:spPr>
          <a:xfrm>
            <a:off x="916517" y="6553200"/>
            <a:ext cx="8229600" cy="304800"/>
          </a:xfrm>
        </p:spPr>
        <p:txBody>
          <a:bodyPr>
            <a:noAutofit/>
          </a:bodyPr>
          <a:lstStyle>
            <a:lvl1pPr marL="0" indent="0" algn="r">
              <a:buNone/>
              <a:defRPr sz="1200" baseline="0">
                <a:latin typeface="+mn-lt"/>
                <a:cs typeface="Arial" pitchFamily="34" charset="0"/>
              </a:defRPr>
            </a:lvl1pPr>
            <a:lvl2pPr marL="342900" indent="0" algn="r">
              <a:buNone/>
              <a:defRPr sz="1200">
                <a:latin typeface="Arial" pitchFamily="34" charset="0"/>
                <a:cs typeface="Arial" pitchFamily="34" charset="0"/>
              </a:defRPr>
            </a:lvl2pPr>
            <a:lvl3pPr marL="685800" indent="0" algn="r">
              <a:buNone/>
              <a:defRPr sz="1200">
                <a:latin typeface="Arial" pitchFamily="34" charset="0"/>
                <a:cs typeface="Arial" pitchFamily="34" charset="0"/>
              </a:defRPr>
            </a:lvl3pPr>
            <a:lvl4pPr marL="1028700" indent="0" algn="r">
              <a:buNone/>
              <a:defRPr sz="1200">
                <a:latin typeface="Arial" pitchFamily="34" charset="0"/>
                <a:cs typeface="Arial" pitchFamily="34" charset="0"/>
              </a:defRPr>
            </a:lvl4pPr>
            <a:lvl5pPr marL="1371600" indent="0" algn="r">
              <a:buNone/>
              <a:defRPr sz="1200">
                <a:latin typeface="Arial" pitchFamily="34" charset="0"/>
                <a:cs typeface="Arial" pitchFamily="34" charset="0"/>
              </a:defRPr>
            </a:lvl5pPr>
          </a:lstStyle>
          <a:p>
            <a:pPr lvl="0"/>
            <a:r>
              <a:rPr lang="en-US" dirty="0"/>
              <a:t>Click to add reference</a:t>
            </a:r>
          </a:p>
        </p:txBody>
      </p:sp>
      <p:grpSp>
        <p:nvGrpSpPr>
          <p:cNvPr id="14" name="Group 13"/>
          <p:cNvGrpSpPr/>
          <p:nvPr userDrawn="1"/>
        </p:nvGrpSpPr>
        <p:grpSpPr>
          <a:xfrm>
            <a:off x="3" y="-1"/>
            <a:ext cx="6743698" cy="811037"/>
            <a:chOff x="0" y="-1"/>
            <a:chExt cx="7391399" cy="609601"/>
          </a:xfrm>
        </p:grpSpPr>
        <p:sp>
          <p:nvSpPr>
            <p:cNvPr id="16" name="Rectangle 15"/>
            <p:cNvSpPr/>
            <p:nvPr userDrawn="1"/>
          </p:nvSpPr>
          <p:spPr>
            <a:xfrm>
              <a:off x="0" y="459491"/>
              <a:ext cx="7391399" cy="150109"/>
            </a:xfrm>
            <a:prstGeom prst="rect">
              <a:avLst/>
            </a:prstGeom>
            <a:solidFill>
              <a:schemeClr val="accent3">
                <a:lumMod val="40000"/>
                <a:lumOff val="60000"/>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7" name="Rectangle 16"/>
            <p:cNvSpPr/>
            <p:nvPr userDrawn="1"/>
          </p:nvSpPr>
          <p:spPr>
            <a:xfrm>
              <a:off x="0" y="277618"/>
              <a:ext cx="7391399" cy="179582"/>
            </a:xfrm>
            <a:prstGeom prst="rect">
              <a:avLst/>
            </a:prstGeom>
            <a:solidFill>
              <a:schemeClr val="accent3">
                <a:lumMod val="60000"/>
                <a:lumOff val="4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sp>
          <p:nvSpPr>
            <p:cNvPr id="18" name="Rectangle 17"/>
            <p:cNvSpPr/>
            <p:nvPr userDrawn="1"/>
          </p:nvSpPr>
          <p:spPr>
            <a:xfrm>
              <a:off x="0" y="-1"/>
              <a:ext cx="7391399" cy="277619"/>
            </a:xfrm>
            <a:prstGeom prst="rect">
              <a:avLst/>
            </a:prstGeom>
            <a:solidFill>
              <a:srgbClr val="0070C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350" dirty="0"/>
            </a:p>
          </p:txBody>
        </p:sp>
      </p:gr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3851" y="87340"/>
            <a:ext cx="914399" cy="894409"/>
          </a:xfrm>
          <a:prstGeom prst="rect">
            <a:avLst/>
          </a:prstGeom>
        </p:spPr>
      </p:pic>
      <p:pic>
        <p:nvPicPr>
          <p:cNvPr id="13" name="Picture 12"/>
          <p:cNvPicPr/>
          <p:nvPr userDrawn="1"/>
        </p:nvPicPr>
        <p:blipFill rotWithShape="1">
          <a:blip r:embed="rId3">
            <a:extLst>
              <a:ext uri="{28A0092B-C50C-407E-A947-70E740481C1C}">
                <a14:useLocalDpi xmlns:a14="http://schemas.microsoft.com/office/drawing/2010/main" val="0"/>
              </a:ext>
            </a:extLst>
          </a:blip>
          <a:srcRect t="20445" b="24444"/>
          <a:stretch/>
        </p:blipFill>
        <p:spPr bwMode="auto">
          <a:xfrm>
            <a:off x="6866466" y="225779"/>
            <a:ext cx="999067" cy="6208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057373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Only w reference">
    <p:spTree>
      <p:nvGrpSpPr>
        <p:cNvPr id="1" name=""/>
        <p:cNvGrpSpPr/>
        <p:nvPr/>
      </p:nvGrpSpPr>
      <p:grpSpPr>
        <a:xfrm>
          <a:off x="0" y="0"/>
          <a:ext cx="0" cy="0"/>
          <a:chOff x="0" y="0"/>
          <a:chExt cx="0" cy="0"/>
        </a:xfrm>
      </p:grpSpPr>
      <p:sp>
        <p:nvSpPr>
          <p:cNvPr id="4" name="Title 1"/>
          <p:cNvSpPr>
            <a:spLocks noGrp="1"/>
          </p:cNvSpPr>
          <p:nvPr>
            <p:ph type="title"/>
          </p:nvPr>
        </p:nvSpPr>
        <p:spPr>
          <a:xfrm>
            <a:off x="539752" y="132516"/>
            <a:ext cx="8064500"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6" name="Content Placeholder 4"/>
          <p:cNvSpPr>
            <a:spLocks noGrp="1"/>
          </p:cNvSpPr>
          <p:nvPr>
            <p:ph sz="quarter" idx="11"/>
          </p:nvPr>
        </p:nvSpPr>
        <p:spPr>
          <a:xfrm>
            <a:off x="539752" y="1274618"/>
            <a:ext cx="8064500" cy="5065222"/>
          </a:xfrm>
          <a:prstGeom prst="rect">
            <a:avLst/>
          </a:prstGeom>
        </p:spPr>
        <p:txBody>
          <a:bodyPr/>
          <a:lstStyle>
            <a:lvl1pPr>
              <a:spcBef>
                <a:spcPts val="900"/>
              </a:spcBef>
              <a:spcAft>
                <a:spcPts val="900"/>
              </a:spcAft>
              <a:defRPr/>
            </a:lvl1pPr>
            <a:lvl2pPr marL="189000" indent="-189000">
              <a:defRPr/>
            </a:lvl2pPr>
            <a:lvl3pPr marL="378000" indent="-189000">
              <a:defRPr/>
            </a:lvl3pPr>
            <a:lvl4pPr marL="567000" indent="-189000">
              <a:defRPr/>
            </a:lvl4pPr>
            <a:lvl5pPr marL="756000" indent="-18900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3">
            <a:extLst>
              <a:ext uri="{FF2B5EF4-FFF2-40B4-BE49-F238E27FC236}">
                <a16:creationId xmlns:a16="http://schemas.microsoft.com/office/drawing/2014/main" id="{E670ADA5-D249-DF4E-9628-0C44C2A9CE12}"/>
              </a:ext>
            </a:extLst>
          </p:cNvPr>
          <p:cNvSpPr>
            <a:spLocks noGrp="1"/>
          </p:cNvSpPr>
          <p:nvPr>
            <p:ph type="body" sz="quarter" idx="14" hasCustomPrompt="1"/>
          </p:nvPr>
        </p:nvSpPr>
        <p:spPr>
          <a:xfrm>
            <a:off x="1" y="6485507"/>
            <a:ext cx="9143999" cy="236013"/>
          </a:xfrm>
          <a:noFill/>
        </p:spPr>
        <p:txBody>
          <a:bodyPr wrap="square" lIns="180000" tIns="36000" rIns="180000" bIns="72000" anchor="b" anchorCtr="0">
            <a:spAutoFit/>
          </a:bodyPr>
          <a:lstStyle>
            <a:lvl1pPr>
              <a:lnSpc>
                <a:spcPct val="100000"/>
              </a:lnSpc>
              <a:spcAft>
                <a:spcPts val="450"/>
              </a:spcAft>
              <a:defRPr sz="825" b="0" i="0"/>
            </a:lvl1pPr>
          </a:lstStyle>
          <a:p>
            <a:pPr lvl="0"/>
            <a:r>
              <a:rPr lang="en-US"/>
              <a:t>Reference</a:t>
            </a:r>
          </a:p>
        </p:txBody>
      </p:sp>
    </p:spTree>
    <p:extLst>
      <p:ext uri="{BB962C8B-B14F-4D97-AF65-F5344CB8AC3E}">
        <p14:creationId xmlns:p14="http://schemas.microsoft.com/office/powerpoint/2010/main" val="919820191"/>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67622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315595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8206407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68130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416762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90561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1525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12"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42555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1"/>
                </a:solidFill>
              </a:defRPr>
            </a:lvl1pPr>
            <a:lvl2pPr>
              <a:buNone/>
              <a:defRPr sz="1200"/>
            </a:lvl2pPr>
            <a:lvl3pPr>
              <a:buNone/>
              <a:defRPr sz="1000"/>
            </a:lvl3pPr>
            <a:lvl4pPr>
              <a:buNone/>
              <a:defRPr sz="900"/>
            </a:lvl4pPr>
            <a:lvl5pPr>
              <a:buNone/>
              <a:defRPr sz="900"/>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178587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44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3200">
                <a:solidFill>
                  <a:schemeClr val="bg1"/>
                </a:solidFill>
              </a:defRPr>
            </a:lvl1pPr>
            <a:lvl2pPr>
              <a:defRPr sz="1200"/>
            </a:lvl2pPr>
            <a:lvl3pPr>
              <a:defRPr sz="1000"/>
            </a:lvl3pPr>
            <a:lvl4pPr>
              <a:defRPr sz="900"/>
            </a:lvl4pPr>
            <a:lvl5pPr>
              <a:defRPr sz="900"/>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29825565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07356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914400" y="274638"/>
            <a:ext cx="55626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rot="5400000">
            <a:off x="-2417348" y="2963339"/>
            <a:ext cx="5853141"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190350" y="495150"/>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5400000">
            <a:off x="-512698" y="4961024"/>
            <a:ext cx="2212848" cy="672800"/>
          </a:xfrm>
          <a:prstGeom prst="rect">
            <a:avLst/>
          </a:prstGeom>
        </p:spPr>
      </p:pic>
    </p:spTree>
    <p:extLst>
      <p:ext uri="{BB962C8B-B14F-4D97-AF65-F5344CB8AC3E}">
        <p14:creationId xmlns:p14="http://schemas.microsoft.com/office/powerpoint/2010/main" val="48273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p:cNvSpPr>
            <a:spLocks noGrp="1" noChangeArrowheads="1"/>
          </p:cNvSpPr>
          <p:nvPr>
            <p:ph type="sldNum" sz="quarter" idx="10"/>
          </p:nvPr>
        </p:nvSpPr>
        <p:spPr>
          <a:xfrm>
            <a:off x="6251448" y="6556248"/>
            <a:ext cx="588336" cy="228600"/>
          </a:xfrm>
          <a:prstGeom prst="rect">
            <a:avLst/>
          </a:prstGeom>
        </p:spPr>
        <p:txBody>
          <a:bodyPr/>
          <a:lstStyle>
            <a:lvl1pPr>
              <a:defRPr/>
            </a:lvl1pPr>
          </a:lstStyle>
          <a:p>
            <a:pPr>
              <a:defRPr/>
            </a:pPr>
            <a:fld id="{58C7E323-D131-4E3A-9E2F-77C209BD0B77}" type="slidenum">
              <a:rPr lang="en-US"/>
              <a:pPr>
                <a:defRPr/>
              </a:pPr>
              <a:t>‹#›</a:t>
            </a:fld>
            <a:endParaRPr lang="en-US"/>
          </a:p>
        </p:txBody>
      </p:sp>
      <p:sp>
        <p:nvSpPr>
          <p:cNvPr id="5" name="Rectangle 219"/>
          <p:cNvSpPr>
            <a:spLocks noGrp="1" noChangeArrowheads="1"/>
          </p:cNvSpPr>
          <p:nvPr>
            <p:ph type="dt" sz="half" idx="11"/>
          </p:nvPr>
        </p:nvSpPr>
        <p:spPr>
          <a:xfrm>
            <a:off x="457200" y="6243638"/>
            <a:ext cx="2133600"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48320162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Slide Number Placeholder 6">
            <a:extLst>
              <a:ext uri="{FF2B5EF4-FFF2-40B4-BE49-F238E27FC236}">
                <a16:creationId xmlns:a16="http://schemas.microsoft.com/office/drawing/2014/main" id="{E55CA321-8940-4E43-9470-042EA05A7DBC}"/>
              </a:ext>
            </a:extLst>
          </p:cNvPr>
          <p:cNvSpPr>
            <a:spLocks noGrp="1"/>
          </p:cNvSpPr>
          <p:nvPr>
            <p:ph type="sldNum" sz="quarter" idx="4"/>
          </p:nvPr>
        </p:nvSpPr>
        <p:spPr>
          <a:xfrm rot="10800000" flipV="1">
            <a:off x="8785857" y="5832847"/>
            <a:ext cx="246061" cy="283076"/>
          </a:xfrm>
          <a:prstGeom prst="rect">
            <a:avLst/>
          </a:prstGeom>
        </p:spPr>
        <p:txBody>
          <a:bodyPr vert="horz" wrap="square" lIns="0" tIns="0" rIns="0" bIns="0" rtlCol="0" anchor="b" anchorCtr="0"/>
          <a:lstStyle>
            <a:lvl1pPr algn="l">
              <a:defRPr sz="675" i="0">
                <a:solidFill>
                  <a:schemeClr val="bg1"/>
                </a:solidFill>
                <a:latin typeface="Arial" pitchFamily="34" charset="0"/>
                <a:cs typeface="Arial" pitchFamily="34" charset="0"/>
              </a:defRPr>
            </a:lvl1pPr>
          </a:lstStyle>
          <a:p>
            <a:fld id="{7BCC8D0D-EAEC-449D-9161-023DFF90F2E2}" type="slidenum">
              <a:rPr lang="en-US" smtClean="0"/>
              <a:pPr/>
              <a:t>‹#›</a:t>
            </a:fld>
            <a:endParaRPr lang="en-US" dirty="0"/>
          </a:p>
        </p:txBody>
      </p:sp>
      <p:sp>
        <p:nvSpPr>
          <p:cNvPr id="5" name="Rectangle 4">
            <a:extLst>
              <a:ext uri="{FF2B5EF4-FFF2-40B4-BE49-F238E27FC236}">
                <a16:creationId xmlns:a16="http://schemas.microsoft.com/office/drawing/2014/main" id="{8ED1D6E9-2BBE-4B08-92EC-6C28ACB7EB93}"/>
              </a:ext>
            </a:extLst>
          </p:cNvPr>
          <p:cNvSpPr>
            <a:spLocks noChangeArrowheads="1"/>
          </p:cNvSpPr>
          <p:nvPr userDrawn="1"/>
        </p:nvSpPr>
        <p:spPr bwMode="auto">
          <a:xfrm flipV="1">
            <a:off x="511233" y="1209322"/>
            <a:ext cx="8491451" cy="45720"/>
          </a:xfrm>
          <a:prstGeom prst="rect">
            <a:avLst/>
          </a:prstGeom>
          <a:gradFill rotWithShape="0">
            <a:gsLst>
              <a:gs pos="0">
                <a:schemeClr val="tx1"/>
              </a:gs>
              <a:gs pos="89000">
                <a:srgbClr val="EFEAE3">
                  <a:lumMod val="39000"/>
                  <a:lumOff val="61000"/>
                </a:srgbClr>
              </a:gs>
              <a:gs pos="29000">
                <a:srgbClr val="7A5F46"/>
              </a:gs>
            </a:gsLst>
            <a:lin ang="0" scaled="1"/>
          </a:gradFill>
          <a:ln>
            <a:noFill/>
          </a:ln>
          <a:effectLst/>
        </p:spPr>
        <p:txBody>
          <a:bodyPr wrap="none" anchor="ctr"/>
          <a:lstStyle/>
          <a:p>
            <a:pPr marL="0" marR="0" lvl="0" indent="0" algn="ctr" defTabSz="685800" rtl="0" eaLnBrk="0" fontAlgn="auto" latinLnBrk="0" hangingPunct="0">
              <a:lnSpc>
                <a:spcPct val="100000"/>
              </a:lnSpc>
              <a:spcBef>
                <a:spcPts val="0"/>
              </a:spcBef>
              <a:spcAft>
                <a:spcPts val="0"/>
              </a:spcAft>
              <a:buClrTx/>
              <a:buSzTx/>
              <a:buFontTx/>
              <a:buNone/>
              <a:tabLst/>
              <a:defRPr/>
            </a:pPr>
            <a:endParaRPr kumimoji="0" lang="en-US" sz="2250" b="0" i="0" u="none" strike="noStrike" kern="1200" cap="none" spc="0" normalizeH="0" baseline="0" noProof="0">
              <a:ln>
                <a:noFill/>
              </a:ln>
              <a:solidFill>
                <a:prstClr val="black"/>
              </a:solidFill>
              <a:effectLst/>
              <a:uLnTx/>
              <a:uFillTx/>
              <a:latin typeface="Times" charset="0"/>
              <a:ea typeface="+mn-ea"/>
              <a:cs typeface="+mn-cs"/>
            </a:endParaRPr>
          </a:p>
        </p:txBody>
      </p:sp>
      <p:sp>
        <p:nvSpPr>
          <p:cNvPr id="7" name="TextBox 6">
            <a:extLst>
              <a:ext uri="{FF2B5EF4-FFF2-40B4-BE49-F238E27FC236}">
                <a16:creationId xmlns:a16="http://schemas.microsoft.com/office/drawing/2014/main" id="{D6776BE1-D95C-4B0F-9057-6772C2E4A7A6}"/>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
        <p:nvSpPr>
          <p:cNvPr id="8" name="Title 1">
            <a:extLst>
              <a:ext uri="{FF2B5EF4-FFF2-40B4-BE49-F238E27FC236}">
                <a16:creationId xmlns:a16="http://schemas.microsoft.com/office/drawing/2014/main" id="{597F347E-A677-4B2B-BB35-6EA06ABFBBC8}"/>
              </a:ext>
            </a:extLst>
          </p:cNvPr>
          <p:cNvSpPr>
            <a:spLocks noGrp="1"/>
          </p:cNvSpPr>
          <p:nvPr>
            <p:ph type="title"/>
          </p:nvPr>
        </p:nvSpPr>
        <p:spPr>
          <a:xfrm>
            <a:off x="511233" y="-276551"/>
            <a:ext cx="6959089" cy="1450757"/>
          </a:xfrm>
          <a:prstGeom prst="rect">
            <a:avLst/>
          </a:prstGeom>
        </p:spPr>
        <p:txBody>
          <a:bodyPr>
            <a:normAutofit/>
          </a:bodyPr>
          <a:lstStyle/>
          <a:p>
            <a:r>
              <a:rPr lang="en-US" sz="3300" dirty="0">
                <a:solidFill>
                  <a:schemeClr val="tx1"/>
                </a:solidFill>
              </a:rPr>
              <a:t>Capitalize First Word In Calibri Light 44</a:t>
            </a:r>
          </a:p>
        </p:txBody>
      </p:sp>
      <p:sp>
        <p:nvSpPr>
          <p:cNvPr id="10" name="TextBox 9">
            <a:extLst>
              <a:ext uri="{FF2B5EF4-FFF2-40B4-BE49-F238E27FC236}">
                <a16:creationId xmlns:a16="http://schemas.microsoft.com/office/drawing/2014/main" id="{66E36132-BCF6-4AB0-9559-4264AFBDE442}"/>
              </a:ext>
            </a:extLst>
          </p:cNvPr>
          <p:cNvSpPr txBox="1"/>
          <p:nvPr userDrawn="1"/>
        </p:nvSpPr>
        <p:spPr>
          <a:xfrm>
            <a:off x="511234" y="1637774"/>
            <a:ext cx="8382044" cy="664284"/>
          </a:xfrm>
          <a:prstGeom prst="rect">
            <a:avLst/>
          </a:prstGeom>
          <a:noFill/>
        </p:spPr>
        <p:txBody>
          <a:bodyPr wrap="square" rtlCol="0">
            <a:spAutoFit/>
          </a:bodyPr>
          <a:lstStyle/>
          <a:p>
            <a:pPr marL="257175" indent="-257175">
              <a:spcAft>
                <a:spcPts val="450"/>
              </a:spcAft>
              <a:buFont typeface="Arial" panose="020B0604020202020204" pitchFamily="34" charset="0"/>
              <a:buChar char="•"/>
            </a:pPr>
            <a:endParaRPr lang="en-US" sz="1800" dirty="0">
              <a:latin typeface="Arial" panose="020B0604020202020204" pitchFamily="34" charset="0"/>
              <a:cs typeface="Arial" panose="020B0604020202020204" pitchFamily="34" charset="0"/>
            </a:endParaRPr>
          </a:p>
          <a:p>
            <a:pPr marL="257175" indent="-257175">
              <a:buFont typeface="Arial" panose="020B0604020202020204" pitchFamily="34" charset="0"/>
              <a:buChar char="•"/>
            </a:pPr>
            <a:endParaRPr lang="en-US" sz="1500" dirty="0"/>
          </a:p>
        </p:txBody>
      </p:sp>
    </p:spTree>
    <p:extLst>
      <p:ext uri="{BB962C8B-B14F-4D97-AF65-F5344CB8AC3E}">
        <p14:creationId xmlns:p14="http://schemas.microsoft.com/office/powerpoint/2010/main" val="40175098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114813B1-857E-4D46-BE5D-9A28513CA6BB}"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2241626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Media Placeholder 2"/>
          <p:cNvSpPr>
            <a:spLocks noGrp="1"/>
          </p:cNvSpPr>
          <p:nvPr>
            <p:ph type="media" sz="half" idx="1"/>
          </p:nvPr>
        </p:nvSpPr>
        <p:spPr>
          <a:xfrm>
            <a:off x="1169988" y="1946275"/>
            <a:ext cx="3810000" cy="4114800"/>
          </a:xfrm>
        </p:spPr>
        <p:txBody>
          <a:bodyPr/>
          <a:lstStyle/>
          <a:p>
            <a:pPr lvl="0"/>
            <a:endParaRPr lang="en-US" noProof="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9165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3" y="1295400"/>
            <a:ext cx="4041775" cy="685800"/>
          </a:xfrm>
          <a:noFill/>
          <a:ln>
            <a:noFill/>
          </a:ln>
        </p:spPr>
        <p:txBody>
          <a:bodyPr lIns="91440" anchor="b" anchorCtr="0">
            <a:noAutofit/>
          </a:bodyPr>
          <a:lstStyle>
            <a:lvl1pPr marL="0" indent="0">
              <a:buNone/>
              <a:defRPr sz="2400" b="1">
                <a:solidFill>
                  <a:schemeClr val="tx1"/>
                </a:solidFill>
              </a:defRPr>
            </a:lvl1pPr>
            <a:lvl2pPr>
              <a:buNone/>
              <a:defRPr sz="1500" b="1"/>
            </a:lvl2pPr>
            <a:lvl3pPr>
              <a:buNone/>
              <a:defRPr sz="1350" b="1"/>
            </a:lvl3pPr>
            <a:lvl4pPr>
              <a:buNone/>
              <a:defRPr sz="1200" b="1"/>
            </a:lvl4pPr>
            <a:lvl5pPr>
              <a:buNone/>
              <a:defRPr sz="12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579201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3" y="273050"/>
            <a:ext cx="8226425" cy="1143000"/>
          </a:xfrm>
        </p:spPr>
        <p:txBody>
          <a:bodyPr/>
          <a:lstStyle/>
          <a:p>
            <a:r>
              <a:rPr lang="en-US"/>
              <a:t>Click to edit Master title style</a:t>
            </a:r>
          </a:p>
        </p:txBody>
      </p:sp>
      <p:sp>
        <p:nvSpPr>
          <p:cNvPr id="3" name="Text Placeholder 2"/>
          <p:cNvSpPr>
            <a:spLocks noGrp="1"/>
          </p:cNvSpPr>
          <p:nvPr>
            <p:ph type="body"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5" y="3922713"/>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p:cNvSpPr>
            <a:spLocks noGrp="1" noChangeArrowheads="1"/>
          </p:cNvSpPr>
          <p:nvPr>
            <p:ph type="sldNum" sz="quarter" idx="10"/>
          </p:nvPr>
        </p:nvSpPr>
        <p:spPr>
          <a:xfrm>
            <a:off x="6251448" y="6556248"/>
            <a:ext cx="588336" cy="228600"/>
          </a:xfrm>
          <a:prstGeom prst="rect">
            <a:avLst/>
          </a:prstGeom>
          <a:ln/>
        </p:spPr>
        <p:txBody>
          <a:bodyPr/>
          <a:lstStyle>
            <a:lvl1pPr>
              <a:defRPr/>
            </a:lvl1pPr>
          </a:lstStyle>
          <a:p>
            <a:pPr eaLnBrk="1" fontAlgn="auto" hangingPunct="1">
              <a:spcBef>
                <a:spcPts val="0"/>
              </a:spcBef>
              <a:spcAft>
                <a:spcPts val="0"/>
              </a:spcAft>
              <a:defRPr/>
            </a:pPr>
            <a:fld id="{BD444616-E14A-46A0-A6D3-6E66F6B1A6DF}" type="slidenum">
              <a:rPr lang="en-US" sz="1800">
                <a:solidFill>
                  <a:prstClr val="black"/>
                </a:solidFill>
                <a:latin typeface="Gill Sans MT"/>
              </a:rPr>
              <a:pPr eaLnBrk="1" fontAlgn="auto" hangingPunct="1">
                <a:spcBef>
                  <a:spcPts val="0"/>
                </a:spcBef>
                <a:spcAft>
                  <a:spcPts val="0"/>
                </a:spcAft>
                <a:defRPr/>
              </a:pPr>
              <a:t>‹#›</a:t>
            </a:fld>
            <a:endParaRPr lang="en-US" sz="1800">
              <a:solidFill>
                <a:prstClr val="black"/>
              </a:solidFill>
              <a:latin typeface="Gill Sans MT"/>
            </a:endParaRPr>
          </a:p>
        </p:txBody>
      </p:sp>
    </p:spTree>
    <p:extLst>
      <p:ext uri="{BB962C8B-B14F-4D97-AF65-F5344CB8AC3E}">
        <p14:creationId xmlns:p14="http://schemas.microsoft.com/office/powerpoint/2010/main" val="40492702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quarter" idx="1"/>
          </p:nvPr>
        </p:nvSpPr>
        <p:spPr>
          <a:xfrm>
            <a:off x="455614" y="1598613"/>
            <a:ext cx="4037012"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5"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5614" y="3922715"/>
            <a:ext cx="4037012"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3922715"/>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0"/>
          <p:cNvSpPr>
            <a:spLocks noGrp="1" noChangeArrowheads="1"/>
          </p:cNvSpPr>
          <p:nvPr>
            <p:ph type="sldNum" sz="quarter" idx="10"/>
          </p:nvPr>
        </p:nvSpPr>
        <p:spPr>
          <a:xfrm>
            <a:off x="6553201" y="6242052"/>
            <a:ext cx="2130425" cy="474663"/>
          </a:xfrm>
          <a:prstGeom prst="rect">
            <a:avLst/>
          </a:prstGeom>
        </p:spPr>
        <p:txBody>
          <a:bodyPr vert="horz" wrap="square" lIns="91440" tIns="45720" rIns="91440" bIns="45720" numCol="1" anchor="t" anchorCtr="0" compatLnSpc="1">
            <a:prstTxWarp prst="textNoShape">
              <a:avLst/>
            </a:prstTxWarp>
          </a:bodyPr>
          <a:lstStyle>
            <a:lvl1pPr>
              <a:defRPr/>
            </a:lvl1pPr>
          </a:lstStyle>
          <a:p>
            <a:fld id="{C4B60773-B98C-4109-B941-042E7687E890}" type="slidenum">
              <a:rPr lang="en-US"/>
              <a:pPr/>
              <a:t>‹#›</a:t>
            </a:fld>
            <a:endParaRPr lang="en-US"/>
          </a:p>
        </p:txBody>
      </p:sp>
    </p:spTree>
    <p:extLst>
      <p:ext uri="{BB962C8B-B14F-4D97-AF65-F5344CB8AC3E}">
        <p14:creationId xmlns:p14="http://schemas.microsoft.com/office/powerpoint/2010/main" val="1439998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11846" indent="0" algn="ctr">
              <a:buNone/>
              <a:defRPr>
                <a:solidFill>
                  <a:schemeClr val="tx1">
                    <a:tint val="75000"/>
                  </a:schemeClr>
                </a:solidFill>
              </a:defRPr>
            </a:lvl2pPr>
            <a:lvl3pPr marL="823692" indent="0" algn="ctr">
              <a:buNone/>
              <a:defRPr>
                <a:solidFill>
                  <a:schemeClr val="tx1">
                    <a:tint val="75000"/>
                  </a:schemeClr>
                </a:solidFill>
              </a:defRPr>
            </a:lvl3pPr>
            <a:lvl4pPr marL="1235537" indent="0" algn="ctr">
              <a:buNone/>
              <a:defRPr>
                <a:solidFill>
                  <a:schemeClr val="tx1">
                    <a:tint val="75000"/>
                  </a:schemeClr>
                </a:solidFill>
              </a:defRPr>
            </a:lvl4pPr>
            <a:lvl5pPr marL="1647383" indent="0" algn="ctr">
              <a:buNone/>
              <a:defRPr>
                <a:solidFill>
                  <a:schemeClr val="tx1">
                    <a:tint val="75000"/>
                  </a:schemeClr>
                </a:solidFill>
              </a:defRPr>
            </a:lvl5pPr>
            <a:lvl6pPr marL="2059229" indent="0" algn="ctr">
              <a:buNone/>
              <a:defRPr>
                <a:solidFill>
                  <a:schemeClr val="tx1">
                    <a:tint val="75000"/>
                  </a:schemeClr>
                </a:solidFill>
              </a:defRPr>
            </a:lvl6pPr>
            <a:lvl7pPr marL="2471075" indent="0" algn="ctr">
              <a:buNone/>
              <a:defRPr>
                <a:solidFill>
                  <a:schemeClr val="tx1">
                    <a:tint val="75000"/>
                  </a:schemeClr>
                </a:solidFill>
              </a:defRPr>
            </a:lvl7pPr>
            <a:lvl8pPr marL="2882920" indent="0" algn="ctr">
              <a:buNone/>
              <a:defRPr>
                <a:solidFill>
                  <a:schemeClr val="tx1">
                    <a:tint val="75000"/>
                  </a:schemeClr>
                </a:solidFill>
              </a:defRPr>
            </a:lvl8pPr>
            <a:lvl9pPr marL="3294766"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6EB5660-4552-46AE-9EDB-972A3883A437}"/>
              </a:ext>
            </a:extLst>
          </p:cNvPr>
          <p:cNvSpPr>
            <a:spLocks noGrp="1"/>
          </p:cNvSpPr>
          <p:nvPr>
            <p:ph type="dt" sz="half" idx="10"/>
          </p:nvPr>
        </p:nvSpPr>
        <p:spPr/>
        <p:txBody>
          <a:bodyPr/>
          <a:lstStyle>
            <a:lvl1pPr>
              <a:defRPr/>
            </a:lvl1pPr>
          </a:lstStyle>
          <a:p>
            <a:pPr>
              <a:defRPr/>
            </a:pPr>
            <a:fld id="{C31C888D-8F33-4917-80E0-2FE718EDA74F}" type="datetimeFigureOut">
              <a:rPr lang="en-US"/>
              <a:pPr>
                <a:defRPr/>
              </a:pPr>
              <a:t>3/10/2024</a:t>
            </a:fld>
            <a:endParaRPr lang="en-US"/>
          </a:p>
        </p:txBody>
      </p:sp>
      <p:sp>
        <p:nvSpPr>
          <p:cNvPr id="5" name="Footer Placeholder 4">
            <a:extLst>
              <a:ext uri="{FF2B5EF4-FFF2-40B4-BE49-F238E27FC236}">
                <a16:creationId xmlns:a16="http://schemas.microsoft.com/office/drawing/2014/main" id="{296A1308-DFD2-4F98-9276-648213AAD3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FB062C7-B49F-4B5C-B07F-2FEEB04DFEA7}"/>
              </a:ext>
            </a:extLst>
          </p:cNvPr>
          <p:cNvSpPr>
            <a:spLocks noGrp="1"/>
          </p:cNvSpPr>
          <p:nvPr>
            <p:ph type="sldNum" sz="quarter" idx="12"/>
          </p:nvPr>
        </p:nvSpPr>
        <p:spPr/>
        <p:txBody>
          <a:bodyPr/>
          <a:lstStyle>
            <a:lvl1pPr>
              <a:defRPr/>
            </a:lvl1pPr>
          </a:lstStyle>
          <a:p>
            <a:pPr>
              <a:defRPr/>
            </a:pPr>
            <a:fld id="{7809E97B-605E-4D46-BD84-4AFDAEFF09EF}" type="slidenum">
              <a:rPr lang="en-US" altLang="en-US"/>
              <a:pPr>
                <a:defRPr/>
              </a:pPr>
              <a:t>‹#›</a:t>
            </a:fld>
            <a:endParaRPr lang="en-US" altLang="en-US"/>
          </a:p>
        </p:txBody>
      </p:sp>
    </p:spTree>
    <p:extLst>
      <p:ext uri="{BB962C8B-B14F-4D97-AF65-F5344CB8AC3E}">
        <p14:creationId xmlns:p14="http://schemas.microsoft.com/office/powerpoint/2010/main" val="3487249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5BA18-9806-44CF-8168-1F50537A6258}"/>
              </a:ext>
            </a:extLst>
          </p:cNvPr>
          <p:cNvSpPr>
            <a:spLocks noGrp="1"/>
          </p:cNvSpPr>
          <p:nvPr>
            <p:ph type="dt" sz="half" idx="10"/>
          </p:nvPr>
        </p:nvSpPr>
        <p:spPr/>
        <p:txBody>
          <a:bodyPr/>
          <a:lstStyle>
            <a:lvl1pPr>
              <a:defRPr/>
            </a:lvl1pPr>
          </a:lstStyle>
          <a:p>
            <a:pPr>
              <a:defRPr/>
            </a:pPr>
            <a:fld id="{AF7BF477-9A0A-485B-82EE-6E1B990DC9C3}" type="datetimeFigureOut">
              <a:rPr lang="en-US"/>
              <a:pPr>
                <a:defRPr/>
              </a:pPr>
              <a:t>3/10/2024</a:t>
            </a:fld>
            <a:endParaRPr lang="en-US"/>
          </a:p>
        </p:txBody>
      </p:sp>
      <p:sp>
        <p:nvSpPr>
          <p:cNvPr id="5" name="Footer Placeholder 4">
            <a:extLst>
              <a:ext uri="{FF2B5EF4-FFF2-40B4-BE49-F238E27FC236}">
                <a16:creationId xmlns:a16="http://schemas.microsoft.com/office/drawing/2014/main" id="{E68F7436-2180-4D2D-B9C2-EB592A7DA7A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0C98F5C-5A01-4C05-A0B0-1F229FE5C13A}"/>
              </a:ext>
            </a:extLst>
          </p:cNvPr>
          <p:cNvSpPr>
            <a:spLocks noGrp="1"/>
          </p:cNvSpPr>
          <p:nvPr>
            <p:ph type="sldNum" sz="quarter" idx="12"/>
          </p:nvPr>
        </p:nvSpPr>
        <p:spPr/>
        <p:txBody>
          <a:bodyPr/>
          <a:lstStyle>
            <a:lvl1pPr>
              <a:defRPr/>
            </a:lvl1pPr>
          </a:lstStyle>
          <a:p>
            <a:pPr>
              <a:defRPr/>
            </a:pPr>
            <a:fld id="{F64FF1DB-772C-4406-9356-0751ECDD8B21}" type="slidenum">
              <a:rPr lang="en-US" altLang="en-US"/>
              <a:pPr>
                <a:defRPr/>
              </a:pPr>
              <a:t>‹#›</a:t>
            </a:fld>
            <a:endParaRPr lang="en-US" altLang="en-US"/>
          </a:p>
        </p:txBody>
      </p:sp>
    </p:spTree>
    <p:extLst>
      <p:ext uri="{BB962C8B-B14F-4D97-AF65-F5344CB8AC3E}">
        <p14:creationId xmlns:p14="http://schemas.microsoft.com/office/powerpoint/2010/main" val="315990710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603"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802">
                <a:solidFill>
                  <a:schemeClr val="tx1">
                    <a:tint val="75000"/>
                  </a:schemeClr>
                </a:solidFill>
              </a:defRPr>
            </a:lvl1pPr>
            <a:lvl2pPr marL="411846" indent="0">
              <a:buNone/>
              <a:defRPr sz="1621">
                <a:solidFill>
                  <a:schemeClr val="tx1">
                    <a:tint val="75000"/>
                  </a:schemeClr>
                </a:solidFill>
              </a:defRPr>
            </a:lvl2pPr>
            <a:lvl3pPr marL="823692" indent="0">
              <a:buNone/>
              <a:defRPr sz="1441">
                <a:solidFill>
                  <a:schemeClr val="tx1">
                    <a:tint val="75000"/>
                  </a:schemeClr>
                </a:solidFill>
              </a:defRPr>
            </a:lvl3pPr>
            <a:lvl4pPr marL="1235537" indent="0">
              <a:buNone/>
              <a:defRPr sz="1261">
                <a:solidFill>
                  <a:schemeClr val="tx1">
                    <a:tint val="75000"/>
                  </a:schemeClr>
                </a:solidFill>
              </a:defRPr>
            </a:lvl4pPr>
            <a:lvl5pPr marL="1647383" indent="0">
              <a:buNone/>
              <a:defRPr sz="1261">
                <a:solidFill>
                  <a:schemeClr val="tx1">
                    <a:tint val="75000"/>
                  </a:schemeClr>
                </a:solidFill>
              </a:defRPr>
            </a:lvl5pPr>
            <a:lvl6pPr marL="2059229" indent="0">
              <a:buNone/>
              <a:defRPr sz="1261">
                <a:solidFill>
                  <a:schemeClr val="tx1">
                    <a:tint val="75000"/>
                  </a:schemeClr>
                </a:solidFill>
              </a:defRPr>
            </a:lvl6pPr>
            <a:lvl7pPr marL="2471075" indent="0">
              <a:buNone/>
              <a:defRPr sz="1261">
                <a:solidFill>
                  <a:schemeClr val="tx1">
                    <a:tint val="75000"/>
                  </a:schemeClr>
                </a:solidFill>
              </a:defRPr>
            </a:lvl7pPr>
            <a:lvl8pPr marL="2882920" indent="0">
              <a:buNone/>
              <a:defRPr sz="1261">
                <a:solidFill>
                  <a:schemeClr val="tx1">
                    <a:tint val="75000"/>
                  </a:schemeClr>
                </a:solidFill>
              </a:defRPr>
            </a:lvl8pPr>
            <a:lvl9pPr marL="3294766" indent="0">
              <a:buNone/>
              <a:defRPr sz="1261">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91C3B2F-FC91-4DDE-BAFA-54EBCE05F3BC}"/>
              </a:ext>
            </a:extLst>
          </p:cNvPr>
          <p:cNvSpPr>
            <a:spLocks noGrp="1"/>
          </p:cNvSpPr>
          <p:nvPr>
            <p:ph type="dt" sz="half" idx="10"/>
          </p:nvPr>
        </p:nvSpPr>
        <p:spPr/>
        <p:txBody>
          <a:bodyPr/>
          <a:lstStyle>
            <a:lvl1pPr>
              <a:defRPr/>
            </a:lvl1pPr>
          </a:lstStyle>
          <a:p>
            <a:pPr>
              <a:defRPr/>
            </a:pPr>
            <a:fld id="{81059555-94FD-486D-8396-B426E35DF5E8}" type="datetimeFigureOut">
              <a:rPr lang="en-US"/>
              <a:pPr>
                <a:defRPr/>
              </a:pPr>
              <a:t>3/10/2024</a:t>
            </a:fld>
            <a:endParaRPr lang="en-US"/>
          </a:p>
        </p:txBody>
      </p:sp>
      <p:sp>
        <p:nvSpPr>
          <p:cNvPr id="5" name="Footer Placeholder 4">
            <a:extLst>
              <a:ext uri="{FF2B5EF4-FFF2-40B4-BE49-F238E27FC236}">
                <a16:creationId xmlns:a16="http://schemas.microsoft.com/office/drawing/2014/main" id="{AD476266-5918-4148-9872-827FD3A13E2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FF6CF5F-D286-4601-8CB1-778204B79B37}"/>
              </a:ext>
            </a:extLst>
          </p:cNvPr>
          <p:cNvSpPr>
            <a:spLocks noGrp="1"/>
          </p:cNvSpPr>
          <p:nvPr>
            <p:ph type="sldNum" sz="quarter" idx="12"/>
          </p:nvPr>
        </p:nvSpPr>
        <p:spPr/>
        <p:txBody>
          <a:bodyPr/>
          <a:lstStyle>
            <a:lvl1pPr>
              <a:defRPr/>
            </a:lvl1pPr>
          </a:lstStyle>
          <a:p>
            <a:pPr>
              <a:defRPr/>
            </a:pPr>
            <a:fld id="{34EA787F-594A-48B1-91EF-54CBC3386F06}" type="slidenum">
              <a:rPr lang="en-US" altLang="en-US"/>
              <a:pPr>
                <a:defRPr/>
              </a:pPr>
              <a:t>‹#›</a:t>
            </a:fld>
            <a:endParaRPr lang="en-US" altLang="en-US"/>
          </a:p>
        </p:txBody>
      </p:sp>
    </p:spTree>
    <p:extLst>
      <p:ext uri="{BB962C8B-B14F-4D97-AF65-F5344CB8AC3E}">
        <p14:creationId xmlns:p14="http://schemas.microsoft.com/office/powerpoint/2010/main" val="36244707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522"/>
            </a:lvl1pPr>
            <a:lvl2pPr>
              <a:defRPr sz="2162"/>
            </a:lvl2pPr>
            <a:lvl3pPr>
              <a:defRPr sz="1802"/>
            </a:lvl3pPr>
            <a:lvl4pPr>
              <a:defRPr sz="1621"/>
            </a:lvl4pPr>
            <a:lvl5pPr>
              <a:defRPr sz="1621"/>
            </a:lvl5pPr>
            <a:lvl6pPr>
              <a:defRPr sz="1621"/>
            </a:lvl6pPr>
            <a:lvl7pPr>
              <a:defRPr sz="1621"/>
            </a:lvl7pPr>
            <a:lvl8pPr>
              <a:defRPr sz="1621"/>
            </a:lvl8pPr>
            <a:lvl9pPr>
              <a:defRPr sz="16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522"/>
            </a:lvl1pPr>
            <a:lvl2pPr>
              <a:defRPr sz="2162"/>
            </a:lvl2pPr>
            <a:lvl3pPr>
              <a:defRPr sz="1802"/>
            </a:lvl3pPr>
            <a:lvl4pPr>
              <a:defRPr sz="1621"/>
            </a:lvl4pPr>
            <a:lvl5pPr>
              <a:defRPr sz="1621"/>
            </a:lvl5pPr>
            <a:lvl6pPr>
              <a:defRPr sz="1621"/>
            </a:lvl6pPr>
            <a:lvl7pPr>
              <a:defRPr sz="1621"/>
            </a:lvl7pPr>
            <a:lvl8pPr>
              <a:defRPr sz="1621"/>
            </a:lvl8pPr>
            <a:lvl9pPr>
              <a:defRPr sz="162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B0BCE5F-46F0-462F-97C2-D3B12B72DE56}"/>
              </a:ext>
            </a:extLst>
          </p:cNvPr>
          <p:cNvSpPr>
            <a:spLocks noGrp="1"/>
          </p:cNvSpPr>
          <p:nvPr>
            <p:ph type="dt" sz="half" idx="10"/>
          </p:nvPr>
        </p:nvSpPr>
        <p:spPr/>
        <p:txBody>
          <a:bodyPr/>
          <a:lstStyle>
            <a:lvl1pPr>
              <a:defRPr/>
            </a:lvl1pPr>
          </a:lstStyle>
          <a:p>
            <a:pPr>
              <a:defRPr/>
            </a:pPr>
            <a:fld id="{EB318AD1-C643-4DE6-8CB9-49AF90D12FEC}" type="datetimeFigureOut">
              <a:rPr lang="en-US"/>
              <a:pPr>
                <a:defRPr/>
              </a:pPr>
              <a:t>3/10/2024</a:t>
            </a:fld>
            <a:endParaRPr lang="en-US"/>
          </a:p>
        </p:txBody>
      </p:sp>
      <p:sp>
        <p:nvSpPr>
          <p:cNvPr id="6" name="Footer Placeholder 4">
            <a:extLst>
              <a:ext uri="{FF2B5EF4-FFF2-40B4-BE49-F238E27FC236}">
                <a16:creationId xmlns:a16="http://schemas.microsoft.com/office/drawing/2014/main" id="{264AE5EE-1088-464E-A0BB-DE41AC835EF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CFC33F4-3981-4293-B929-002618539F3B}"/>
              </a:ext>
            </a:extLst>
          </p:cNvPr>
          <p:cNvSpPr>
            <a:spLocks noGrp="1"/>
          </p:cNvSpPr>
          <p:nvPr>
            <p:ph type="sldNum" sz="quarter" idx="12"/>
          </p:nvPr>
        </p:nvSpPr>
        <p:spPr/>
        <p:txBody>
          <a:bodyPr/>
          <a:lstStyle>
            <a:lvl1pPr>
              <a:defRPr/>
            </a:lvl1pPr>
          </a:lstStyle>
          <a:p>
            <a:pPr>
              <a:defRPr/>
            </a:pPr>
            <a:fld id="{9ECE8CF0-5CD9-4E35-9FF0-B30A53219A7C}" type="slidenum">
              <a:rPr lang="en-US" altLang="en-US"/>
              <a:pPr>
                <a:defRPr/>
              </a:pPr>
              <a:t>‹#›</a:t>
            </a:fld>
            <a:endParaRPr lang="en-US" altLang="en-US"/>
          </a:p>
        </p:txBody>
      </p:sp>
    </p:spTree>
    <p:extLst>
      <p:ext uri="{BB962C8B-B14F-4D97-AF65-F5344CB8AC3E}">
        <p14:creationId xmlns:p14="http://schemas.microsoft.com/office/powerpoint/2010/main" val="12670756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162"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162"/>
            </a:lvl1pPr>
            <a:lvl2pPr>
              <a:defRPr sz="1802"/>
            </a:lvl2pPr>
            <a:lvl3pPr>
              <a:defRPr sz="1621"/>
            </a:lvl3pPr>
            <a:lvl4pPr>
              <a:defRPr sz="1441"/>
            </a:lvl4pPr>
            <a:lvl5pPr>
              <a:defRPr sz="1441"/>
            </a:lvl5pPr>
            <a:lvl6pPr>
              <a:defRPr sz="1441"/>
            </a:lvl6pPr>
            <a:lvl7pPr>
              <a:defRPr sz="1441"/>
            </a:lvl7pPr>
            <a:lvl8pPr>
              <a:defRPr sz="1441"/>
            </a:lvl8pPr>
            <a:lvl9pPr>
              <a:defRPr sz="14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162"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162"/>
            </a:lvl1pPr>
            <a:lvl2pPr>
              <a:defRPr sz="1802"/>
            </a:lvl2pPr>
            <a:lvl3pPr>
              <a:defRPr sz="1621"/>
            </a:lvl3pPr>
            <a:lvl4pPr>
              <a:defRPr sz="1441"/>
            </a:lvl4pPr>
            <a:lvl5pPr>
              <a:defRPr sz="1441"/>
            </a:lvl5pPr>
            <a:lvl6pPr>
              <a:defRPr sz="1441"/>
            </a:lvl6pPr>
            <a:lvl7pPr>
              <a:defRPr sz="1441"/>
            </a:lvl7pPr>
            <a:lvl8pPr>
              <a:defRPr sz="1441"/>
            </a:lvl8pPr>
            <a:lvl9pPr>
              <a:defRPr sz="144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55AE5342-1B3C-4B43-8E41-23A259BE4125}"/>
              </a:ext>
            </a:extLst>
          </p:cNvPr>
          <p:cNvSpPr>
            <a:spLocks noGrp="1"/>
          </p:cNvSpPr>
          <p:nvPr>
            <p:ph type="dt" sz="half" idx="10"/>
          </p:nvPr>
        </p:nvSpPr>
        <p:spPr/>
        <p:txBody>
          <a:bodyPr/>
          <a:lstStyle>
            <a:lvl1pPr>
              <a:defRPr/>
            </a:lvl1pPr>
          </a:lstStyle>
          <a:p>
            <a:pPr>
              <a:defRPr/>
            </a:pPr>
            <a:fld id="{2FFF8C27-2EC8-4CD6-AB4F-8152C895CBD6}" type="datetimeFigureOut">
              <a:rPr lang="en-US"/>
              <a:pPr>
                <a:defRPr/>
              </a:pPr>
              <a:t>3/10/2024</a:t>
            </a:fld>
            <a:endParaRPr lang="en-US"/>
          </a:p>
        </p:txBody>
      </p:sp>
      <p:sp>
        <p:nvSpPr>
          <p:cNvPr id="8" name="Footer Placeholder 4">
            <a:extLst>
              <a:ext uri="{FF2B5EF4-FFF2-40B4-BE49-F238E27FC236}">
                <a16:creationId xmlns:a16="http://schemas.microsoft.com/office/drawing/2014/main" id="{4E153752-A0E1-43AD-A8A0-18B18A9888B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C221A4C7-0239-47E1-BC33-5E0B68CD1576}"/>
              </a:ext>
            </a:extLst>
          </p:cNvPr>
          <p:cNvSpPr>
            <a:spLocks noGrp="1"/>
          </p:cNvSpPr>
          <p:nvPr>
            <p:ph type="sldNum" sz="quarter" idx="12"/>
          </p:nvPr>
        </p:nvSpPr>
        <p:spPr/>
        <p:txBody>
          <a:bodyPr/>
          <a:lstStyle>
            <a:lvl1pPr>
              <a:defRPr/>
            </a:lvl1pPr>
          </a:lstStyle>
          <a:p>
            <a:pPr>
              <a:defRPr/>
            </a:pPr>
            <a:fld id="{DDD61F9D-F599-4245-8641-61F8A987A57E}" type="slidenum">
              <a:rPr lang="en-US" altLang="en-US"/>
              <a:pPr>
                <a:defRPr/>
              </a:pPr>
              <a:t>‹#›</a:t>
            </a:fld>
            <a:endParaRPr lang="en-US" altLang="en-US"/>
          </a:p>
        </p:txBody>
      </p:sp>
    </p:spTree>
    <p:extLst>
      <p:ext uri="{BB962C8B-B14F-4D97-AF65-F5344CB8AC3E}">
        <p14:creationId xmlns:p14="http://schemas.microsoft.com/office/powerpoint/2010/main" val="189320705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A2F92BF-C8FB-4630-BB54-7BC4CC76DB72}"/>
              </a:ext>
            </a:extLst>
          </p:cNvPr>
          <p:cNvSpPr>
            <a:spLocks noGrp="1"/>
          </p:cNvSpPr>
          <p:nvPr>
            <p:ph type="dt" sz="half" idx="10"/>
          </p:nvPr>
        </p:nvSpPr>
        <p:spPr/>
        <p:txBody>
          <a:bodyPr/>
          <a:lstStyle>
            <a:lvl1pPr>
              <a:defRPr/>
            </a:lvl1pPr>
          </a:lstStyle>
          <a:p>
            <a:pPr>
              <a:defRPr/>
            </a:pPr>
            <a:fld id="{6F4A1CD8-E472-48B5-A814-AD0391617127}" type="datetimeFigureOut">
              <a:rPr lang="en-US"/>
              <a:pPr>
                <a:defRPr/>
              </a:pPr>
              <a:t>3/10/2024</a:t>
            </a:fld>
            <a:endParaRPr lang="en-US"/>
          </a:p>
        </p:txBody>
      </p:sp>
      <p:sp>
        <p:nvSpPr>
          <p:cNvPr id="4" name="Footer Placeholder 4">
            <a:extLst>
              <a:ext uri="{FF2B5EF4-FFF2-40B4-BE49-F238E27FC236}">
                <a16:creationId xmlns:a16="http://schemas.microsoft.com/office/drawing/2014/main" id="{BF83911A-E218-4EC9-86FB-C4533178CD2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36CA659B-759F-4E09-9582-B36E767DAC37}"/>
              </a:ext>
            </a:extLst>
          </p:cNvPr>
          <p:cNvSpPr>
            <a:spLocks noGrp="1"/>
          </p:cNvSpPr>
          <p:nvPr>
            <p:ph type="sldNum" sz="quarter" idx="12"/>
          </p:nvPr>
        </p:nvSpPr>
        <p:spPr/>
        <p:txBody>
          <a:bodyPr/>
          <a:lstStyle>
            <a:lvl1pPr>
              <a:defRPr/>
            </a:lvl1pPr>
          </a:lstStyle>
          <a:p>
            <a:pPr>
              <a:defRPr/>
            </a:pPr>
            <a:fld id="{2419C748-CE4F-4A00-A6B0-C9313CE89B06}" type="slidenum">
              <a:rPr lang="en-US" altLang="en-US"/>
              <a:pPr>
                <a:defRPr/>
              </a:pPr>
              <a:t>‹#›</a:t>
            </a:fld>
            <a:endParaRPr lang="en-US" altLang="en-US"/>
          </a:p>
        </p:txBody>
      </p:sp>
    </p:spTree>
    <p:extLst>
      <p:ext uri="{BB962C8B-B14F-4D97-AF65-F5344CB8AC3E}">
        <p14:creationId xmlns:p14="http://schemas.microsoft.com/office/powerpoint/2010/main" val="28151391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EA42EBF-F987-4AA7-A519-FA1F56350D1D}"/>
              </a:ext>
            </a:extLst>
          </p:cNvPr>
          <p:cNvSpPr>
            <a:spLocks noGrp="1"/>
          </p:cNvSpPr>
          <p:nvPr>
            <p:ph type="dt" sz="half" idx="10"/>
          </p:nvPr>
        </p:nvSpPr>
        <p:spPr/>
        <p:txBody>
          <a:bodyPr/>
          <a:lstStyle>
            <a:lvl1pPr>
              <a:defRPr/>
            </a:lvl1pPr>
          </a:lstStyle>
          <a:p>
            <a:pPr>
              <a:defRPr/>
            </a:pPr>
            <a:fld id="{4C7312CB-85BD-4BB5-A35F-4CD90254300A}" type="datetimeFigureOut">
              <a:rPr lang="en-US"/>
              <a:pPr>
                <a:defRPr/>
              </a:pPr>
              <a:t>3/10/2024</a:t>
            </a:fld>
            <a:endParaRPr lang="en-US"/>
          </a:p>
        </p:txBody>
      </p:sp>
      <p:sp>
        <p:nvSpPr>
          <p:cNvPr id="3" name="Footer Placeholder 4">
            <a:extLst>
              <a:ext uri="{FF2B5EF4-FFF2-40B4-BE49-F238E27FC236}">
                <a16:creationId xmlns:a16="http://schemas.microsoft.com/office/drawing/2014/main" id="{649BB8A9-1F8C-4CC5-BDC2-9F54890822E2}"/>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A6E6F76-D30C-4674-9F09-4F39E3ECD39B}"/>
              </a:ext>
            </a:extLst>
          </p:cNvPr>
          <p:cNvSpPr>
            <a:spLocks noGrp="1"/>
          </p:cNvSpPr>
          <p:nvPr>
            <p:ph type="sldNum" sz="quarter" idx="12"/>
          </p:nvPr>
        </p:nvSpPr>
        <p:spPr/>
        <p:txBody>
          <a:bodyPr/>
          <a:lstStyle>
            <a:lvl1pPr>
              <a:defRPr/>
            </a:lvl1pPr>
          </a:lstStyle>
          <a:p>
            <a:pPr>
              <a:defRPr/>
            </a:pPr>
            <a:fld id="{37914F0B-DFD9-4F49-871A-E381EDA890A3}" type="slidenum">
              <a:rPr lang="en-US" altLang="en-US"/>
              <a:pPr>
                <a:defRPr/>
              </a:pPr>
              <a:t>‹#›</a:t>
            </a:fld>
            <a:endParaRPr lang="en-US" altLang="en-US"/>
          </a:p>
        </p:txBody>
      </p:sp>
    </p:spTree>
    <p:extLst>
      <p:ext uri="{BB962C8B-B14F-4D97-AF65-F5344CB8AC3E}">
        <p14:creationId xmlns:p14="http://schemas.microsoft.com/office/powerpoint/2010/main" val="60845450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1802"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883"/>
            </a:lvl1pPr>
            <a:lvl2pPr>
              <a:defRPr sz="2522"/>
            </a:lvl2pPr>
            <a:lvl3pPr>
              <a:defRPr sz="2162"/>
            </a:lvl3pPr>
            <a:lvl4pPr>
              <a:defRPr sz="1802"/>
            </a:lvl4pPr>
            <a:lvl5pPr>
              <a:defRPr sz="1802"/>
            </a:lvl5pPr>
            <a:lvl6pPr>
              <a:defRPr sz="1802"/>
            </a:lvl6pPr>
            <a:lvl7pPr>
              <a:defRPr sz="1802"/>
            </a:lvl7pPr>
            <a:lvl8pPr>
              <a:defRPr sz="1802"/>
            </a:lvl8pPr>
            <a:lvl9pPr>
              <a:defRPr sz="180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p:spPr>
        <p:txBody>
          <a:bodyPr/>
          <a:lstStyle>
            <a:lvl1pPr marL="0" indent="0">
              <a:buNone/>
              <a:defRPr sz="1261"/>
            </a:lvl1pPr>
            <a:lvl2pPr marL="411846" indent="0">
              <a:buNone/>
              <a:defRPr sz="1081"/>
            </a:lvl2pPr>
            <a:lvl3pPr marL="823692" indent="0">
              <a:buNone/>
              <a:defRPr sz="901"/>
            </a:lvl3pPr>
            <a:lvl4pPr marL="1235537" indent="0">
              <a:buNone/>
              <a:defRPr sz="811"/>
            </a:lvl4pPr>
            <a:lvl5pPr marL="1647383" indent="0">
              <a:buNone/>
              <a:defRPr sz="811"/>
            </a:lvl5pPr>
            <a:lvl6pPr marL="2059229" indent="0">
              <a:buNone/>
              <a:defRPr sz="811"/>
            </a:lvl6pPr>
            <a:lvl7pPr marL="2471075" indent="0">
              <a:buNone/>
              <a:defRPr sz="811"/>
            </a:lvl7pPr>
            <a:lvl8pPr marL="2882920" indent="0">
              <a:buNone/>
              <a:defRPr sz="811"/>
            </a:lvl8pPr>
            <a:lvl9pPr marL="3294766" indent="0">
              <a:buNone/>
              <a:defRPr sz="811"/>
            </a:lvl9pPr>
          </a:lstStyle>
          <a:p>
            <a:pPr lvl="0"/>
            <a:r>
              <a:rPr lang="en-US"/>
              <a:t>Click to edit Master text styles</a:t>
            </a:r>
          </a:p>
        </p:txBody>
      </p:sp>
      <p:sp>
        <p:nvSpPr>
          <p:cNvPr id="5" name="Date Placeholder 3">
            <a:extLst>
              <a:ext uri="{FF2B5EF4-FFF2-40B4-BE49-F238E27FC236}">
                <a16:creationId xmlns:a16="http://schemas.microsoft.com/office/drawing/2014/main" id="{D0E04179-1AF0-48F3-A78F-8FDB711DB1B6}"/>
              </a:ext>
            </a:extLst>
          </p:cNvPr>
          <p:cNvSpPr>
            <a:spLocks noGrp="1"/>
          </p:cNvSpPr>
          <p:nvPr>
            <p:ph type="dt" sz="half" idx="10"/>
          </p:nvPr>
        </p:nvSpPr>
        <p:spPr/>
        <p:txBody>
          <a:bodyPr/>
          <a:lstStyle>
            <a:lvl1pPr>
              <a:defRPr/>
            </a:lvl1pPr>
          </a:lstStyle>
          <a:p>
            <a:pPr>
              <a:defRPr/>
            </a:pPr>
            <a:fld id="{2382F097-954A-45D5-BDF5-B38F55E31CBF}" type="datetimeFigureOut">
              <a:rPr lang="en-US"/>
              <a:pPr>
                <a:defRPr/>
              </a:pPr>
              <a:t>3/10/2024</a:t>
            </a:fld>
            <a:endParaRPr lang="en-US"/>
          </a:p>
        </p:txBody>
      </p:sp>
      <p:sp>
        <p:nvSpPr>
          <p:cNvPr id="6" name="Footer Placeholder 4">
            <a:extLst>
              <a:ext uri="{FF2B5EF4-FFF2-40B4-BE49-F238E27FC236}">
                <a16:creationId xmlns:a16="http://schemas.microsoft.com/office/drawing/2014/main" id="{17C7D32F-03C5-4D86-A02E-69B418F7C2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C7E4AE7-3864-4815-9330-E5F54C717529}"/>
              </a:ext>
            </a:extLst>
          </p:cNvPr>
          <p:cNvSpPr>
            <a:spLocks noGrp="1"/>
          </p:cNvSpPr>
          <p:nvPr>
            <p:ph type="sldNum" sz="quarter" idx="12"/>
          </p:nvPr>
        </p:nvSpPr>
        <p:spPr/>
        <p:txBody>
          <a:bodyPr/>
          <a:lstStyle>
            <a:lvl1pPr>
              <a:defRPr/>
            </a:lvl1pPr>
          </a:lstStyle>
          <a:p>
            <a:pPr>
              <a:defRPr/>
            </a:pPr>
            <a:fld id="{06F711C9-3F90-44E4-81E7-D8436C57F7CB}" type="slidenum">
              <a:rPr lang="en-US" altLang="en-US"/>
              <a:pPr>
                <a:defRPr/>
              </a:pPr>
              <a:t>‹#›</a:t>
            </a:fld>
            <a:endParaRPr lang="en-US" altLang="en-US"/>
          </a:p>
        </p:txBody>
      </p:sp>
    </p:spTree>
    <p:extLst>
      <p:ext uri="{BB962C8B-B14F-4D97-AF65-F5344CB8AC3E}">
        <p14:creationId xmlns:p14="http://schemas.microsoft.com/office/powerpoint/2010/main" val="2567101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Tree>
    <p:extLst>
      <p:ext uri="{BB962C8B-B14F-4D97-AF65-F5344CB8AC3E}">
        <p14:creationId xmlns:p14="http://schemas.microsoft.com/office/powerpoint/2010/main" val="1522419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802"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2883"/>
            </a:lvl1pPr>
            <a:lvl2pPr marL="411846" indent="0">
              <a:buNone/>
              <a:defRPr sz="2522"/>
            </a:lvl2pPr>
            <a:lvl3pPr marL="823692" indent="0">
              <a:buNone/>
              <a:defRPr sz="2162"/>
            </a:lvl3pPr>
            <a:lvl4pPr marL="1235537" indent="0">
              <a:buNone/>
              <a:defRPr sz="1802"/>
            </a:lvl4pPr>
            <a:lvl5pPr marL="1647383" indent="0">
              <a:buNone/>
              <a:defRPr sz="1802"/>
            </a:lvl5pPr>
            <a:lvl6pPr marL="2059229" indent="0">
              <a:buNone/>
              <a:defRPr sz="1802"/>
            </a:lvl6pPr>
            <a:lvl7pPr marL="2471075" indent="0">
              <a:buNone/>
              <a:defRPr sz="1802"/>
            </a:lvl7pPr>
            <a:lvl8pPr marL="2882920" indent="0">
              <a:buNone/>
              <a:defRPr sz="1802"/>
            </a:lvl8pPr>
            <a:lvl9pPr marL="3294766" indent="0">
              <a:buNone/>
              <a:defRPr sz="1802"/>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261"/>
            </a:lvl1pPr>
            <a:lvl2pPr marL="411846" indent="0">
              <a:buNone/>
              <a:defRPr sz="1081"/>
            </a:lvl2pPr>
            <a:lvl3pPr marL="823692" indent="0">
              <a:buNone/>
              <a:defRPr sz="901"/>
            </a:lvl3pPr>
            <a:lvl4pPr marL="1235537" indent="0">
              <a:buNone/>
              <a:defRPr sz="811"/>
            </a:lvl4pPr>
            <a:lvl5pPr marL="1647383" indent="0">
              <a:buNone/>
              <a:defRPr sz="811"/>
            </a:lvl5pPr>
            <a:lvl6pPr marL="2059229" indent="0">
              <a:buNone/>
              <a:defRPr sz="811"/>
            </a:lvl6pPr>
            <a:lvl7pPr marL="2471075" indent="0">
              <a:buNone/>
              <a:defRPr sz="811"/>
            </a:lvl7pPr>
            <a:lvl8pPr marL="2882920" indent="0">
              <a:buNone/>
              <a:defRPr sz="811"/>
            </a:lvl8pPr>
            <a:lvl9pPr marL="3294766" indent="0">
              <a:buNone/>
              <a:defRPr sz="811"/>
            </a:lvl9pPr>
          </a:lstStyle>
          <a:p>
            <a:pPr lvl="0"/>
            <a:r>
              <a:rPr lang="en-US"/>
              <a:t>Click to edit Master text styles</a:t>
            </a:r>
          </a:p>
        </p:txBody>
      </p:sp>
      <p:sp>
        <p:nvSpPr>
          <p:cNvPr id="5" name="Date Placeholder 3">
            <a:extLst>
              <a:ext uri="{FF2B5EF4-FFF2-40B4-BE49-F238E27FC236}">
                <a16:creationId xmlns:a16="http://schemas.microsoft.com/office/drawing/2014/main" id="{20E4B8CD-3FA3-4DE3-BCFE-F2FFF92B007D}"/>
              </a:ext>
            </a:extLst>
          </p:cNvPr>
          <p:cNvSpPr>
            <a:spLocks noGrp="1"/>
          </p:cNvSpPr>
          <p:nvPr>
            <p:ph type="dt" sz="half" idx="10"/>
          </p:nvPr>
        </p:nvSpPr>
        <p:spPr/>
        <p:txBody>
          <a:bodyPr/>
          <a:lstStyle>
            <a:lvl1pPr>
              <a:defRPr/>
            </a:lvl1pPr>
          </a:lstStyle>
          <a:p>
            <a:pPr>
              <a:defRPr/>
            </a:pPr>
            <a:fld id="{F9411787-CFA6-40A6-9D97-B8FEF11FFAFA}" type="datetimeFigureOut">
              <a:rPr lang="en-US"/>
              <a:pPr>
                <a:defRPr/>
              </a:pPr>
              <a:t>3/10/2024</a:t>
            </a:fld>
            <a:endParaRPr lang="en-US"/>
          </a:p>
        </p:txBody>
      </p:sp>
      <p:sp>
        <p:nvSpPr>
          <p:cNvPr id="6" name="Footer Placeholder 4">
            <a:extLst>
              <a:ext uri="{FF2B5EF4-FFF2-40B4-BE49-F238E27FC236}">
                <a16:creationId xmlns:a16="http://schemas.microsoft.com/office/drawing/2014/main" id="{95B9EEDC-DE07-492E-AA4F-A657A9C8F06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C769ABB-9547-44E1-B1E5-17E20988BB5F}"/>
              </a:ext>
            </a:extLst>
          </p:cNvPr>
          <p:cNvSpPr>
            <a:spLocks noGrp="1"/>
          </p:cNvSpPr>
          <p:nvPr>
            <p:ph type="sldNum" sz="quarter" idx="12"/>
          </p:nvPr>
        </p:nvSpPr>
        <p:spPr/>
        <p:txBody>
          <a:bodyPr/>
          <a:lstStyle>
            <a:lvl1pPr>
              <a:defRPr/>
            </a:lvl1pPr>
          </a:lstStyle>
          <a:p>
            <a:pPr>
              <a:defRPr/>
            </a:pPr>
            <a:fld id="{E44DF10B-8435-41A1-AA39-D379DC33A58B}" type="slidenum">
              <a:rPr lang="en-US" altLang="en-US"/>
              <a:pPr>
                <a:defRPr/>
              </a:pPr>
              <a:t>‹#›</a:t>
            </a:fld>
            <a:endParaRPr lang="en-US" altLang="en-US"/>
          </a:p>
        </p:txBody>
      </p:sp>
    </p:spTree>
    <p:extLst>
      <p:ext uri="{BB962C8B-B14F-4D97-AF65-F5344CB8AC3E}">
        <p14:creationId xmlns:p14="http://schemas.microsoft.com/office/powerpoint/2010/main" val="39237215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5B204-115A-479E-AA4B-17F86F657396}"/>
              </a:ext>
            </a:extLst>
          </p:cNvPr>
          <p:cNvSpPr>
            <a:spLocks noGrp="1"/>
          </p:cNvSpPr>
          <p:nvPr>
            <p:ph type="dt" sz="half" idx="10"/>
          </p:nvPr>
        </p:nvSpPr>
        <p:spPr/>
        <p:txBody>
          <a:bodyPr/>
          <a:lstStyle>
            <a:lvl1pPr>
              <a:defRPr/>
            </a:lvl1pPr>
          </a:lstStyle>
          <a:p>
            <a:pPr>
              <a:defRPr/>
            </a:pPr>
            <a:fld id="{5EAC3EFF-A91E-40FA-9F1A-F041606C7CFC}" type="datetimeFigureOut">
              <a:rPr lang="en-US"/>
              <a:pPr>
                <a:defRPr/>
              </a:pPr>
              <a:t>3/10/2024</a:t>
            </a:fld>
            <a:endParaRPr lang="en-US"/>
          </a:p>
        </p:txBody>
      </p:sp>
      <p:sp>
        <p:nvSpPr>
          <p:cNvPr id="5" name="Footer Placeholder 4">
            <a:extLst>
              <a:ext uri="{FF2B5EF4-FFF2-40B4-BE49-F238E27FC236}">
                <a16:creationId xmlns:a16="http://schemas.microsoft.com/office/drawing/2014/main" id="{D2EE5AAE-D82D-4345-97CB-94492DE91C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255DCA4-2455-4948-A09A-DB59F34EE6AD}"/>
              </a:ext>
            </a:extLst>
          </p:cNvPr>
          <p:cNvSpPr>
            <a:spLocks noGrp="1"/>
          </p:cNvSpPr>
          <p:nvPr>
            <p:ph type="sldNum" sz="quarter" idx="12"/>
          </p:nvPr>
        </p:nvSpPr>
        <p:spPr/>
        <p:txBody>
          <a:bodyPr/>
          <a:lstStyle>
            <a:lvl1pPr>
              <a:defRPr/>
            </a:lvl1pPr>
          </a:lstStyle>
          <a:p>
            <a:pPr>
              <a:defRPr/>
            </a:pPr>
            <a:fld id="{6351BA61-17EC-4375-B453-2EC893F086E9}" type="slidenum">
              <a:rPr lang="en-US" altLang="en-US"/>
              <a:pPr>
                <a:defRPr/>
              </a:pPr>
              <a:t>‹#›</a:t>
            </a:fld>
            <a:endParaRPr lang="en-US" altLang="en-US"/>
          </a:p>
        </p:txBody>
      </p:sp>
    </p:spTree>
    <p:extLst>
      <p:ext uri="{BB962C8B-B14F-4D97-AF65-F5344CB8AC3E}">
        <p14:creationId xmlns:p14="http://schemas.microsoft.com/office/powerpoint/2010/main" val="13232392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73526E-7881-48CE-A4CA-032FC9EFD3D7}"/>
              </a:ext>
            </a:extLst>
          </p:cNvPr>
          <p:cNvSpPr>
            <a:spLocks noGrp="1"/>
          </p:cNvSpPr>
          <p:nvPr>
            <p:ph type="dt" sz="half" idx="10"/>
          </p:nvPr>
        </p:nvSpPr>
        <p:spPr/>
        <p:txBody>
          <a:bodyPr/>
          <a:lstStyle>
            <a:lvl1pPr>
              <a:defRPr/>
            </a:lvl1pPr>
          </a:lstStyle>
          <a:p>
            <a:pPr>
              <a:defRPr/>
            </a:pPr>
            <a:fld id="{49C6DFC5-76EE-493C-9123-1D09AE07B240}" type="datetimeFigureOut">
              <a:rPr lang="en-US"/>
              <a:pPr>
                <a:defRPr/>
              </a:pPr>
              <a:t>3/10/2024</a:t>
            </a:fld>
            <a:endParaRPr lang="en-US"/>
          </a:p>
        </p:txBody>
      </p:sp>
      <p:sp>
        <p:nvSpPr>
          <p:cNvPr id="5" name="Footer Placeholder 4">
            <a:extLst>
              <a:ext uri="{FF2B5EF4-FFF2-40B4-BE49-F238E27FC236}">
                <a16:creationId xmlns:a16="http://schemas.microsoft.com/office/drawing/2014/main" id="{425EED18-F1A7-40F7-A7F2-114286257F5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60A3326-2E6A-4F6C-97E8-840582186363}"/>
              </a:ext>
            </a:extLst>
          </p:cNvPr>
          <p:cNvSpPr>
            <a:spLocks noGrp="1"/>
          </p:cNvSpPr>
          <p:nvPr>
            <p:ph type="sldNum" sz="quarter" idx="12"/>
          </p:nvPr>
        </p:nvSpPr>
        <p:spPr/>
        <p:txBody>
          <a:bodyPr/>
          <a:lstStyle>
            <a:lvl1pPr>
              <a:defRPr/>
            </a:lvl1pPr>
          </a:lstStyle>
          <a:p>
            <a:pPr>
              <a:defRPr/>
            </a:pPr>
            <a:fld id="{C8E35353-B3F0-4DB6-BFCC-3673D4CBBE02}" type="slidenum">
              <a:rPr lang="en-US" altLang="en-US"/>
              <a:pPr>
                <a:defRPr/>
              </a:pPr>
              <a:t>‹#›</a:t>
            </a:fld>
            <a:endParaRPr lang="en-US" altLang="en-US"/>
          </a:p>
        </p:txBody>
      </p:sp>
    </p:spTree>
    <p:extLst>
      <p:ext uri="{BB962C8B-B14F-4D97-AF65-F5344CB8AC3E}">
        <p14:creationId xmlns:p14="http://schemas.microsoft.com/office/powerpoint/2010/main" val="20187203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le_With Content">
    <p:spTree>
      <p:nvGrpSpPr>
        <p:cNvPr id="1" name=""/>
        <p:cNvGrpSpPr/>
        <p:nvPr/>
      </p:nvGrpSpPr>
      <p:grpSpPr>
        <a:xfrm>
          <a:off x="0" y="0"/>
          <a:ext cx="0" cy="0"/>
          <a:chOff x="0" y="0"/>
          <a:chExt cx="0" cy="0"/>
        </a:xfrm>
      </p:grpSpPr>
      <p:pic>
        <p:nvPicPr>
          <p:cNvPr id="5" name="Picture 6" descr="A close up of a logo&#10;&#10;Description automatically generated">
            <a:extLst>
              <a:ext uri="{FF2B5EF4-FFF2-40B4-BE49-F238E27FC236}">
                <a16:creationId xmlns:a16="http://schemas.microsoft.com/office/drawing/2014/main" id="{CDD3D63A-A1C9-45F3-828E-13F59236A0F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628650" y="132236"/>
            <a:ext cx="7886700" cy="807994"/>
          </a:xfrm>
        </p:spPr>
        <p:txBody>
          <a:bodyPr anchor="b">
            <a:normAutofit/>
          </a:bodyPr>
          <a:lstStyle>
            <a:lvl1pPr>
              <a:defRPr sz="2522">
                <a:solidFill>
                  <a:schemeClr val="bg1"/>
                </a:solidFill>
              </a:defRPr>
            </a:lvl1pPr>
          </a:lstStyle>
          <a:p>
            <a:r>
              <a:rPr lang="en-US" dirty="0"/>
              <a:t>Click to edit Master title style</a:t>
            </a:r>
          </a:p>
        </p:txBody>
      </p:sp>
      <p:sp>
        <p:nvSpPr>
          <p:cNvPr id="8" name="Text Placeholder 2"/>
          <p:cNvSpPr>
            <a:spLocks noGrp="1"/>
          </p:cNvSpPr>
          <p:nvPr>
            <p:ph type="body" idx="1"/>
          </p:nvPr>
        </p:nvSpPr>
        <p:spPr>
          <a:xfrm>
            <a:off x="628650" y="1337749"/>
            <a:ext cx="7886700" cy="4751903"/>
          </a:xfrm>
        </p:spPr>
        <p:txBody>
          <a:bodyPr/>
          <a:lstStyle>
            <a:lvl1pPr marL="308884" indent="-308884">
              <a:buFont typeface="Arial" panose="020B0604020202020204" pitchFamily="34" charset="0"/>
              <a:buChar char="•"/>
              <a:defRPr sz="2162">
                <a:solidFill>
                  <a:schemeClr val="tx1">
                    <a:lumMod val="50000"/>
                  </a:schemeClr>
                </a:solidFill>
              </a:defRPr>
            </a:lvl1pPr>
            <a:lvl2pPr marL="720730" indent="-308884">
              <a:buClr>
                <a:schemeClr val="tx1">
                  <a:lumMod val="50000"/>
                </a:schemeClr>
              </a:buClr>
              <a:buFont typeface="Arial" panose="020B0604020202020204" pitchFamily="34" charset="0"/>
              <a:buChar char="‒"/>
              <a:defRPr sz="1802">
                <a:solidFill>
                  <a:schemeClr val="tx1">
                    <a:lumMod val="50000"/>
                  </a:schemeClr>
                </a:solidFill>
              </a:defRPr>
            </a:lvl2pPr>
            <a:lvl3pPr marL="1081095" indent="-257404">
              <a:buFont typeface="Courier New" panose="02070309020205020404" pitchFamily="49" charset="0"/>
              <a:buChar char="o"/>
              <a:defRPr sz="1621">
                <a:solidFill>
                  <a:schemeClr val="tx1">
                    <a:lumMod val="50000"/>
                  </a:schemeClr>
                </a:solidFill>
              </a:defRPr>
            </a:lvl3pPr>
            <a:lvl4pPr marL="1492941" indent="-257404">
              <a:buFont typeface="Arial" panose="020B0604020202020204" pitchFamily="34" charset="0"/>
              <a:buChar char="•"/>
              <a:defRPr sz="1441">
                <a:solidFill>
                  <a:schemeClr val="tx1">
                    <a:lumMod val="50000"/>
                  </a:schemeClr>
                </a:solidFill>
              </a:defRPr>
            </a:lvl4pPr>
            <a:lvl5pPr marL="1647383" indent="0">
              <a:buNone/>
              <a:defRPr sz="1441">
                <a:solidFill>
                  <a:schemeClr val="tx1">
                    <a:tint val="75000"/>
                  </a:schemeClr>
                </a:solidFill>
              </a:defRPr>
            </a:lvl5pPr>
            <a:lvl6pPr marL="2059229" indent="0">
              <a:buNone/>
              <a:defRPr sz="1441">
                <a:solidFill>
                  <a:schemeClr val="tx1">
                    <a:tint val="75000"/>
                  </a:schemeClr>
                </a:solidFill>
              </a:defRPr>
            </a:lvl6pPr>
            <a:lvl7pPr marL="2471075" indent="0">
              <a:buNone/>
              <a:defRPr sz="1441">
                <a:solidFill>
                  <a:schemeClr val="tx1">
                    <a:tint val="75000"/>
                  </a:schemeClr>
                </a:solidFill>
              </a:defRPr>
            </a:lvl7pPr>
            <a:lvl8pPr marL="2882920" indent="0">
              <a:buNone/>
              <a:defRPr sz="1441">
                <a:solidFill>
                  <a:schemeClr val="tx1">
                    <a:tint val="75000"/>
                  </a:schemeClr>
                </a:solidFill>
              </a:defRPr>
            </a:lvl8pPr>
            <a:lvl9pPr marL="3294766" indent="0">
              <a:buNone/>
              <a:defRPr sz="1441">
                <a:solidFill>
                  <a:schemeClr val="tx1">
                    <a:tint val="75000"/>
                  </a:schemeClr>
                </a:solidFill>
              </a:defRPr>
            </a:lvl9pPr>
          </a:lstStyle>
          <a:p>
            <a:pPr lvl="0"/>
            <a:r>
              <a:rPr lang="en-US" dirty="0"/>
              <a:t>Click to edit Master text styles</a:t>
            </a:r>
          </a:p>
        </p:txBody>
      </p:sp>
      <p:sp>
        <p:nvSpPr>
          <p:cNvPr id="9" name="Text Placeholder 2"/>
          <p:cNvSpPr>
            <a:spLocks noGrp="1"/>
          </p:cNvSpPr>
          <p:nvPr>
            <p:ph type="body" idx="13"/>
          </p:nvPr>
        </p:nvSpPr>
        <p:spPr>
          <a:xfrm>
            <a:off x="628650" y="904741"/>
            <a:ext cx="7886700" cy="296482"/>
          </a:xfrm>
        </p:spPr>
        <p:txBody>
          <a:bodyPr>
            <a:normAutofit/>
          </a:bodyPr>
          <a:lstStyle>
            <a:lvl1pPr marL="0" indent="0">
              <a:buNone/>
              <a:defRPr sz="1171">
                <a:solidFill>
                  <a:schemeClr val="bg1"/>
                </a:solidFill>
              </a:defRPr>
            </a:lvl1pPr>
            <a:lvl2pPr marL="411846" indent="0">
              <a:buNone/>
              <a:defRPr sz="1802">
                <a:solidFill>
                  <a:schemeClr val="tx1">
                    <a:tint val="75000"/>
                  </a:schemeClr>
                </a:solidFill>
              </a:defRPr>
            </a:lvl2pPr>
            <a:lvl3pPr marL="823692" indent="0">
              <a:buNone/>
              <a:defRPr sz="1621">
                <a:solidFill>
                  <a:schemeClr val="tx1">
                    <a:tint val="75000"/>
                  </a:schemeClr>
                </a:solidFill>
              </a:defRPr>
            </a:lvl3pPr>
            <a:lvl4pPr marL="1235537" indent="0">
              <a:buNone/>
              <a:defRPr sz="1441">
                <a:solidFill>
                  <a:schemeClr val="tx1">
                    <a:tint val="75000"/>
                  </a:schemeClr>
                </a:solidFill>
              </a:defRPr>
            </a:lvl4pPr>
            <a:lvl5pPr marL="1647383" indent="0">
              <a:buNone/>
              <a:defRPr sz="1441">
                <a:solidFill>
                  <a:schemeClr val="tx1">
                    <a:tint val="75000"/>
                  </a:schemeClr>
                </a:solidFill>
              </a:defRPr>
            </a:lvl5pPr>
            <a:lvl6pPr marL="2059229" indent="0">
              <a:buNone/>
              <a:defRPr sz="1441">
                <a:solidFill>
                  <a:schemeClr val="tx1">
                    <a:tint val="75000"/>
                  </a:schemeClr>
                </a:solidFill>
              </a:defRPr>
            </a:lvl6pPr>
            <a:lvl7pPr marL="2471075" indent="0">
              <a:buNone/>
              <a:defRPr sz="1441">
                <a:solidFill>
                  <a:schemeClr val="tx1">
                    <a:tint val="75000"/>
                  </a:schemeClr>
                </a:solidFill>
              </a:defRPr>
            </a:lvl7pPr>
            <a:lvl8pPr marL="2882920" indent="0">
              <a:buNone/>
              <a:defRPr sz="1441">
                <a:solidFill>
                  <a:schemeClr val="tx1">
                    <a:tint val="75000"/>
                  </a:schemeClr>
                </a:solidFill>
              </a:defRPr>
            </a:lvl8pPr>
            <a:lvl9pPr marL="3294766" indent="0">
              <a:buNone/>
              <a:defRPr sz="1441">
                <a:solidFill>
                  <a:schemeClr val="tx1">
                    <a:tint val="75000"/>
                  </a:schemeClr>
                </a:solidFill>
              </a:defRPr>
            </a:lvl9pPr>
          </a:lstStyle>
          <a:p>
            <a:pPr lvl="0"/>
            <a:r>
              <a:rPr lang="en-US" dirty="0"/>
              <a:t>Click to edit Master text styles</a:t>
            </a:r>
          </a:p>
        </p:txBody>
      </p:sp>
      <p:sp>
        <p:nvSpPr>
          <p:cNvPr id="6" name="Slide Number Placeholder 5">
            <a:extLst>
              <a:ext uri="{FF2B5EF4-FFF2-40B4-BE49-F238E27FC236}">
                <a16:creationId xmlns:a16="http://schemas.microsoft.com/office/drawing/2014/main" id="{3DADFFAF-FF46-4EF1-A0D5-8CFF181A679B}"/>
              </a:ext>
            </a:extLst>
          </p:cNvPr>
          <p:cNvSpPr>
            <a:spLocks noGrp="1"/>
          </p:cNvSpPr>
          <p:nvPr>
            <p:ph type="sldNum" sz="quarter" idx="14"/>
          </p:nvPr>
        </p:nvSpPr>
        <p:spPr/>
        <p:txBody>
          <a:bodyPr/>
          <a:lstStyle>
            <a:lvl1pPr>
              <a:defRPr/>
            </a:lvl1pPr>
          </a:lstStyle>
          <a:p>
            <a:pPr>
              <a:defRPr/>
            </a:pPr>
            <a:fld id="{3BC41EEF-A2BD-4A20-B4A1-BBB584221FDA}" type="slidenum">
              <a:rPr lang="en-US" altLang="en-US"/>
              <a:pPr>
                <a:defRPr/>
              </a:pPr>
              <a:t>‹#›</a:t>
            </a:fld>
            <a:endParaRPr lang="en-US" altLang="en-US"/>
          </a:p>
        </p:txBody>
      </p:sp>
    </p:spTree>
    <p:extLst>
      <p:ext uri="{BB962C8B-B14F-4D97-AF65-F5344CB8AC3E}">
        <p14:creationId xmlns:p14="http://schemas.microsoft.com/office/powerpoint/2010/main" val="384459025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bg2"/>
              </a:buClr>
              <a:defRPr sz="1892">
                <a:solidFill>
                  <a:srgbClr val="000000"/>
                </a:solidFill>
              </a:defRPr>
            </a:lvl1pPr>
            <a:lvl2pPr>
              <a:defRPr sz="1892">
                <a:solidFill>
                  <a:srgbClr val="000000"/>
                </a:solidFill>
              </a:defRPr>
            </a:lvl2pPr>
            <a:lvl3pPr>
              <a:defRPr sz="1892">
                <a:solidFill>
                  <a:srgbClr val="000000"/>
                </a:solidFill>
              </a:defRPr>
            </a:lvl3pPr>
            <a:lvl4pPr>
              <a:defRPr sz="1892">
                <a:solidFill>
                  <a:srgbClr val="000000"/>
                </a:solidFill>
              </a:defRPr>
            </a:lvl4pPr>
            <a:lvl5pPr>
              <a:defRPr sz="1892">
                <a:solidFill>
                  <a:srgbClr val="000000"/>
                </a:solidFill>
              </a:defRPr>
            </a:lvl5pPr>
            <a:lvl6pPr>
              <a:defRPr sz="1892"/>
            </a:lvl6pPr>
            <a:lvl7pPr>
              <a:defRPr sz="1892"/>
            </a:lvl7pPr>
            <a:lvl8pPr>
              <a:defRPr sz="1892"/>
            </a:lvl8pPr>
            <a:lvl9pPr>
              <a:defRPr sz="189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bg2"/>
              </a:buClr>
              <a:defRPr sz="1892">
                <a:solidFill>
                  <a:srgbClr val="000000"/>
                </a:solidFill>
              </a:defRPr>
            </a:lvl1pPr>
            <a:lvl2pPr>
              <a:defRPr sz="1892">
                <a:solidFill>
                  <a:srgbClr val="000000"/>
                </a:solidFill>
              </a:defRPr>
            </a:lvl2pPr>
            <a:lvl3pPr>
              <a:defRPr sz="1892">
                <a:solidFill>
                  <a:srgbClr val="000000"/>
                </a:solidFill>
              </a:defRPr>
            </a:lvl3pPr>
            <a:lvl4pPr>
              <a:defRPr sz="1892">
                <a:solidFill>
                  <a:srgbClr val="000000"/>
                </a:solidFill>
              </a:defRPr>
            </a:lvl4pPr>
            <a:lvl5pPr>
              <a:defRPr sz="1892">
                <a:solidFill>
                  <a:srgbClr val="000000"/>
                </a:solidFill>
              </a:defRPr>
            </a:lvl5pPr>
            <a:lvl6pPr>
              <a:defRPr sz="1892"/>
            </a:lvl6pPr>
            <a:lvl7pPr>
              <a:defRPr sz="1892"/>
            </a:lvl7pPr>
            <a:lvl8pPr>
              <a:defRPr sz="1892"/>
            </a:lvl8pPr>
            <a:lvl9pPr>
              <a:defRPr sz="1892"/>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2125849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9067818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BA2842-48DF-40E2-BFEB-26493492E960}"/>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581E1D83-2067-41D5-B78F-7A4E81EE5770}"/>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5E133F5A-86BD-4145-AD78-41DD9A375E45}"/>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892029237"/>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02617306"/>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DF34ED9-A643-4A30-AC3C-BDE575473D51}"/>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74D3DF9E-45C2-4282-AA2A-E83E1FBD3998}"/>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2967102336"/>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252756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2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605969"/>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088733822"/>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362784"/>
      </p:ext>
    </p:extLst>
  </p:cSld>
  <p:clrMapOvr>
    <a:masterClrMapping/>
  </p:clrMapOvr>
  <p:transition spd="med">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4B40052E-CE52-4F92-B1AE-54C1E74055B1}"/>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8A8EFF1E-803D-4827-82FE-ECCD5C393B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8D57AF85-5BAA-4C17-A062-904CF61076D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4600A82F-E954-4F1A-9C8D-D000D3DD63D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2251304"/>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55BBBA1-292F-4195-8A02-144986692DF5}"/>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CFF00A06-1808-4704-BE5D-F2DDE4A9376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CBA3D846-43B9-49F1-AF11-682BAA7FCD0E}"/>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E5B1AB1F-1F0D-47B9-ADAE-EAAEC97BE107}"/>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13749826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99384499"/>
      </p:ext>
    </p:extLst>
  </p:cSld>
  <p:clrMapOvr>
    <a:masterClrMapping/>
  </p:clrMapOvr>
  <p:transition spd="med">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82CB70B2-71C3-46DD-8698-F9210764AED5}"/>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E75C399-9215-432A-94BD-D1BC7C3AD02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F0CDB53C-179A-40A0-827A-9EFDADD75057}"/>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AAFE429A-0AE5-4D3C-BAA7-D1477532FCD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0546781"/>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264043168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3048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67200" y="1752600"/>
            <a:ext cx="3810000" cy="4114800"/>
          </a:xfrm>
        </p:spPr>
        <p:txBody>
          <a:bodyPr/>
          <a:lstStyle>
            <a:lvl1pPr>
              <a:buClr>
                <a:schemeClr val="tx1"/>
              </a:buClr>
              <a:defRPr sz="1621"/>
            </a:lvl1pPr>
            <a:lvl2pPr>
              <a:defRPr sz="1621"/>
            </a:lvl2pPr>
            <a:lvl3pPr>
              <a:defRPr sz="1621"/>
            </a:lvl3pPr>
            <a:lvl4pPr>
              <a:defRPr sz="1621"/>
            </a:lvl4pPr>
            <a:lvl5pPr>
              <a:defRPr sz="1621"/>
            </a:lvl5pPr>
            <a:lvl6pPr>
              <a:defRPr sz="1621"/>
            </a:lvl6pPr>
            <a:lvl7pPr>
              <a:defRPr sz="1621"/>
            </a:lvl7pPr>
            <a:lvl8pPr>
              <a:defRPr sz="1621"/>
            </a:lvl8pPr>
            <a:lvl9pPr>
              <a:defRPr sz="162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12"/>
          <p:cNvSpPr>
            <a:spLocks noGrp="1"/>
          </p:cNvSpPr>
          <p:nvPr>
            <p:ph type="body" sz="quarter" idx="11"/>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0376555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3900"/>
          </a:xfrm>
        </p:spPr>
        <p:txBody>
          <a:bodyPr/>
          <a:lstStyle/>
          <a:p>
            <a:pPr lvl="0"/>
            <a:endParaRPr lang="en-US" noProof="0"/>
          </a:p>
        </p:txBody>
      </p:sp>
      <p:sp>
        <p:nvSpPr>
          <p:cNvPr id="4" name="Rectangle 218">
            <a:extLst>
              <a:ext uri="{FF2B5EF4-FFF2-40B4-BE49-F238E27FC236}">
                <a16:creationId xmlns:a16="http://schemas.microsoft.com/office/drawing/2014/main" id="{C601C91B-A902-4D38-9C5D-5C09332E2677}"/>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7B6057F6-CD28-42E8-B0DF-D2E72FDB9D67}" type="slidenum">
              <a:rPr lang="en-US"/>
              <a:pPr>
                <a:defRPr/>
              </a:pPr>
              <a:t>‹#›</a:t>
            </a:fld>
            <a:endParaRPr lang="en-US"/>
          </a:p>
        </p:txBody>
      </p:sp>
      <p:sp>
        <p:nvSpPr>
          <p:cNvPr id="5" name="Rectangle 219">
            <a:extLst>
              <a:ext uri="{FF2B5EF4-FFF2-40B4-BE49-F238E27FC236}">
                <a16:creationId xmlns:a16="http://schemas.microsoft.com/office/drawing/2014/main" id="{735F0082-3F62-4C9F-9126-11130C3163B3}"/>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23709701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1500" b="1">
                <a:solidFill>
                  <a:schemeClr val="bg1"/>
                </a:solidFill>
                <a:latin typeface="Calibri" panose="020F0502020204030204" pitchFamily="34" charset="0"/>
                <a:ea typeface="+mn-ea"/>
                <a:cs typeface="+mn-cs"/>
              </a:defRPr>
            </a:lvl1pPr>
          </a:lstStyle>
          <a:p>
            <a:r>
              <a:rPr kumimoji="0" lang="en-US" dirty="0"/>
              <a:t>Click to edit Master title style</a:t>
            </a:r>
          </a:p>
        </p:txBody>
      </p:sp>
      <p:sp>
        <p:nvSpPr>
          <p:cNvPr id="3" name="Text Placeholder 2"/>
          <p:cNvSpPr>
            <a:spLocks noGrp="1"/>
          </p:cNvSpPr>
          <p:nvPr>
            <p:ph type="body" idx="2"/>
          </p:nvPr>
        </p:nvSpPr>
        <p:spPr>
          <a:xfrm>
            <a:off x="6324600" y="1219203"/>
            <a:ext cx="2514600" cy="4843463"/>
          </a:xfrm>
        </p:spPr>
        <p:txBody>
          <a:bodyPr/>
          <a:lstStyle>
            <a:lvl1pPr marL="0" indent="0">
              <a:lnSpc>
                <a:spcPts val="1650"/>
              </a:lnSpc>
              <a:spcAft>
                <a:spcPts val="750"/>
              </a:spcAft>
              <a:buNone/>
              <a:defRPr sz="1200">
                <a:solidFill>
                  <a:schemeClr val="tx1"/>
                </a:solidFill>
              </a:defRPr>
            </a:lvl1pPr>
            <a:lvl2pPr>
              <a:buNone/>
              <a:defRPr sz="900"/>
            </a:lvl2pPr>
            <a:lvl3pPr>
              <a:buNone/>
              <a:defRPr sz="750"/>
            </a:lvl3pPr>
            <a:lvl4pPr>
              <a:buNone/>
              <a:defRPr sz="675"/>
            </a:lvl4pPr>
            <a:lvl5pPr>
              <a:buNone/>
              <a:defRPr sz="675"/>
            </a:lvl5pPr>
          </a:lstStyle>
          <a:p>
            <a:pPr lvl="0" eaLnBrk="1" latinLnBrk="0" hangingPunct="1"/>
            <a:r>
              <a:rPr kumimoji="0" lang="en-US" dirty="0"/>
              <a:t>Click to edit Master text styles</a:t>
            </a:r>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dirty="0"/>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412562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7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304800" y="1752600"/>
            <a:ext cx="8534400" cy="4114800"/>
          </a:xfrm>
        </p:spPr>
        <p:txBody>
          <a:bodyPr/>
          <a:lstStyle>
            <a:lvl1pPr>
              <a:buClr>
                <a:schemeClr val="bg2"/>
              </a:buCl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2"/>
          <p:cNvSpPr>
            <a:spLocks noGrp="1"/>
          </p:cNvSpPr>
          <p:nvPr>
            <p:ph type="body" sz="quarter" idx="10"/>
          </p:nvPr>
        </p:nvSpPr>
        <p:spPr>
          <a:xfrm>
            <a:off x="304800" y="6324600"/>
            <a:ext cx="4572000" cy="381000"/>
          </a:xfrm>
        </p:spPr>
        <p:txBody>
          <a:bodyPr/>
          <a:lstStyle>
            <a:lvl1pPr marL="0" indent="0">
              <a:buNone/>
              <a:defRPr sz="901" i="1">
                <a:solidFill>
                  <a:srgbClr val="000000"/>
                </a:solidFill>
              </a:defRPr>
            </a:lvl1pPr>
          </a:lstStyle>
          <a:p>
            <a:pPr lvl="0"/>
            <a:r>
              <a:rPr lang="en-US" dirty="0"/>
              <a:t>Click to edit Master text styles</a:t>
            </a:r>
          </a:p>
        </p:txBody>
      </p:sp>
    </p:spTree>
    <p:extLst>
      <p:ext uri="{BB962C8B-B14F-4D97-AF65-F5344CB8AC3E}">
        <p14:creationId xmlns:p14="http://schemas.microsoft.com/office/powerpoint/2010/main" val="370114046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33900"/>
          </a:xfrm>
        </p:spPr>
        <p:txBody>
          <a:bodyPr/>
          <a:lstStyle/>
          <a:p>
            <a:pPr lvl="0"/>
            <a:endParaRPr lang="en-US" noProof="0"/>
          </a:p>
        </p:txBody>
      </p:sp>
      <p:sp>
        <p:nvSpPr>
          <p:cNvPr id="5" name="Rectangle 218">
            <a:extLst>
              <a:ext uri="{FF2B5EF4-FFF2-40B4-BE49-F238E27FC236}">
                <a16:creationId xmlns:a16="http://schemas.microsoft.com/office/drawing/2014/main" id="{72D2E12E-3096-4579-AA5A-9D9C8DB7CC3D}"/>
              </a:ext>
            </a:extLst>
          </p:cNvPr>
          <p:cNvSpPr>
            <a:spLocks noGrp="1" noChangeArrowheads="1"/>
          </p:cNvSpPr>
          <p:nvPr>
            <p:ph type="sldNum" sz="quarter" idx="10"/>
          </p:nvPr>
        </p:nvSpPr>
        <p:spPr>
          <a:xfrm>
            <a:off x="6250927" y="6556375"/>
            <a:ext cx="589197" cy="228600"/>
          </a:xfrm>
          <a:prstGeom prst="rect">
            <a:avLst/>
          </a:prstGeom>
        </p:spPr>
        <p:txBody>
          <a:bodyPr/>
          <a:lstStyle>
            <a:lvl1pPr>
              <a:defRPr/>
            </a:lvl1pPr>
          </a:lstStyle>
          <a:p>
            <a:pPr>
              <a:defRPr/>
            </a:pPr>
            <a:fld id="{65DF50E5-78A7-49B3-A2F6-19D6ADB0DB59}" type="slidenum">
              <a:rPr lang="en-US"/>
              <a:pPr>
                <a:defRPr/>
              </a:pPr>
              <a:t>‹#›</a:t>
            </a:fld>
            <a:endParaRPr lang="en-US"/>
          </a:p>
        </p:txBody>
      </p:sp>
      <p:sp>
        <p:nvSpPr>
          <p:cNvPr id="6" name="Rectangle 219">
            <a:extLst>
              <a:ext uri="{FF2B5EF4-FFF2-40B4-BE49-F238E27FC236}">
                <a16:creationId xmlns:a16="http://schemas.microsoft.com/office/drawing/2014/main" id="{96F92549-71A8-4EE1-B723-1CC99B3B3869}"/>
              </a:ext>
            </a:extLst>
          </p:cNvPr>
          <p:cNvSpPr>
            <a:spLocks noGrp="1" noChangeArrowheads="1"/>
          </p:cNvSpPr>
          <p:nvPr>
            <p:ph type="dt" sz="half" idx="11"/>
          </p:nvPr>
        </p:nvSpPr>
        <p:spPr>
          <a:xfrm>
            <a:off x="457629" y="6243638"/>
            <a:ext cx="2133695" cy="457200"/>
          </a:xfrm>
          <a:prstGeom prst="rect">
            <a:avLst/>
          </a:prstGeom>
        </p:spPr>
        <p:txBody>
          <a:bodyPr/>
          <a:lstStyle>
            <a:lvl1pPr>
              <a:defRPr>
                <a:latin typeface="Arial" charset="0"/>
              </a:defRPr>
            </a:lvl1pPr>
          </a:lstStyle>
          <a:p>
            <a:pPr>
              <a:defRPr/>
            </a:pPr>
            <a:endParaRPr lang="en-US"/>
          </a:p>
        </p:txBody>
      </p:sp>
    </p:spTree>
    <p:extLst>
      <p:ext uri="{BB962C8B-B14F-4D97-AF65-F5344CB8AC3E}">
        <p14:creationId xmlns:p14="http://schemas.microsoft.com/office/powerpoint/2010/main" val="13996713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1" y="1535114"/>
            <a:ext cx="4040188"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8" y="1535114"/>
            <a:ext cx="4041775" cy="522287"/>
          </a:xfrm>
        </p:spPr>
        <p:txBody>
          <a:bodyPr anchor="b"/>
          <a:lstStyle>
            <a:lvl1pPr marL="0" indent="0">
              <a:buNone/>
              <a:defRPr sz="1621" b="1"/>
            </a:lvl1pPr>
            <a:lvl2pPr marL="411846" indent="0">
              <a:buNone/>
              <a:defRPr sz="1802" b="1"/>
            </a:lvl2pPr>
            <a:lvl3pPr marL="823692" indent="0">
              <a:buNone/>
              <a:defRPr sz="1621" b="1"/>
            </a:lvl3pPr>
            <a:lvl4pPr marL="1235537" indent="0">
              <a:buNone/>
              <a:defRPr sz="1441" b="1"/>
            </a:lvl4pPr>
            <a:lvl5pPr marL="1647383" indent="0">
              <a:buNone/>
              <a:defRPr sz="1441" b="1"/>
            </a:lvl5pPr>
            <a:lvl6pPr marL="2059229" indent="0">
              <a:buNone/>
              <a:defRPr sz="1441" b="1"/>
            </a:lvl6pPr>
            <a:lvl7pPr marL="2471075" indent="0">
              <a:buNone/>
              <a:defRPr sz="1441" b="1"/>
            </a:lvl7pPr>
            <a:lvl8pPr marL="2882920" indent="0">
              <a:buNone/>
              <a:defRPr sz="1441" b="1"/>
            </a:lvl8pPr>
            <a:lvl9pPr marL="3294766" indent="0">
              <a:buNone/>
              <a:defRPr sz="1441" b="1"/>
            </a:lvl9pPr>
          </a:lstStyle>
          <a:p>
            <a:pPr lvl="0"/>
            <a:r>
              <a:rPr lang="en-US" dirty="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buClr>
                <a:schemeClr val="bg2"/>
              </a:buClr>
              <a:defRPr sz="1621"/>
            </a:lvl1pPr>
            <a:lvl2pPr>
              <a:defRPr sz="1621"/>
            </a:lvl2pPr>
            <a:lvl3pPr>
              <a:defRPr sz="1621"/>
            </a:lvl3pPr>
            <a:lvl4pPr>
              <a:defRPr sz="1621"/>
            </a:lvl4pPr>
            <a:lvl5pPr>
              <a:defRPr sz="1621"/>
            </a:lvl5pPr>
            <a:lvl6pPr>
              <a:defRPr sz="1441"/>
            </a:lvl6pPr>
            <a:lvl7pPr>
              <a:defRPr sz="1441"/>
            </a:lvl7pPr>
            <a:lvl8pPr>
              <a:defRPr sz="1441"/>
            </a:lvl8pPr>
            <a:lvl9pPr>
              <a:defRPr sz="1441"/>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1"/>
          <p:cNvSpPr>
            <a:spLocks noGrp="1"/>
          </p:cNvSpPr>
          <p:nvPr>
            <p:ph type="title"/>
          </p:nvPr>
        </p:nvSpPr>
        <p:spPr>
          <a:xfrm>
            <a:off x="304800" y="0"/>
            <a:ext cx="7772400" cy="1295400"/>
          </a:xfrm>
        </p:spPr>
        <p:txBody>
          <a:bodyPr/>
          <a:lstStyle/>
          <a:p>
            <a:r>
              <a:rPr lang="en-US" dirty="0"/>
              <a:t>Click to edit Master title style</a:t>
            </a:r>
          </a:p>
        </p:txBody>
      </p:sp>
      <p:sp>
        <p:nvSpPr>
          <p:cNvPr id="11" name="Text Placeholder 12"/>
          <p:cNvSpPr>
            <a:spLocks noGrp="1"/>
          </p:cNvSpPr>
          <p:nvPr>
            <p:ph type="body" sz="quarter" idx="10"/>
          </p:nvPr>
        </p:nvSpPr>
        <p:spPr>
          <a:xfrm>
            <a:off x="304800" y="6324600"/>
            <a:ext cx="4572000" cy="381000"/>
          </a:xfrm>
        </p:spPr>
        <p:txBody>
          <a:bodyPr/>
          <a:lstStyle>
            <a:lvl1pPr marL="0" indent="0">
              <a:buNone/>
              <a:defRPr sz="1081" i="1"/>
            </a:lvl1pPr>
          </a:lstStyle>
          <a:p>
            <a:pPr lvl="0"/>
            <a:r>
              <a:rPr lang="en-US"/>
              <a:t>Click to edit Master text styles</a:t>
            </a:r>
          </a:p>
        </p:txBody>
      </p:sp>
    </p:spTree>
    <p:extLst>
      <p:ext uri="{BB962C8B-B14F-4D97-AF65-F5344CB8AC3E}">
        <p14:creationId xmlns:p14="http://schemas.microsoft.com/office/powerpoint/2010/main" val="19802498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D7D9A54-3A6D-4949-96B0-9483521F5011}"/>
              </a:ext>
            </a:extLst>
          </p:cNvPr>
          <p:cNvSpPr/>
          <p:nvPr/>
        </p:nvSpPr>
        <p:spPr>
          <a:xfrm>
            <a:off x="905248" y="3276600"/>
            <a:ext cx="7314914" cy="165100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9F5A4E67-4FF2-4E64-AED3-DD12366AEB06}"/>
              </a:ext>
            </a:extLst>
          </p:cNvPr>
          <p:cNvSpPr/>
          <p:nvPr/>
        </p:nvSpPr>
        <p:spPr>
          <a:xfrm>
            <a:off x="905248" y="3276600"/>
            <a:ext cx="228815" cy="1651000"/>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6" name="Rectangle 5">
            <a:extLst>
              <a:ext uri="{FF2B5EF4-FFF2-40B4-BE49-F238E27FC236}">
                <a16:creationId xmlns:a16="http://schemas.microsoft.com/office/drawing/2014/main" id="{28EFB194-69D4-4DFA-ADF2-0F5DE70F42BF}"/>
              </a:ext>
            </a:extLst>
          </p:cNvPr>
          <p:cNvSpPr/>
          <p:nvPr/>
        </p:nvSpPr>
        <p:spPr>
          <a:xfrm>
            <a:off x="913828" y="5048250"/>
            <a:ext cx="228815"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7" name="Picture 3">
            <a:extLst>
              <a:ext uri="{FF2B5EF4-FFF2-40B4-BE49-F238E27FC236}">
                <a16:creationId xmlns:a16="http://schemas.microsoft.com/office/drawing/2014/main" id="{BBF3A3DC-8F07-48FF-A18B-481F3DC7C8F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74F2A57A-553C-4314-B59B-AAEAC58DCD40}"/>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69E610F3-05F5-410C-853B-EB1FF7B95A5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7"/>
          <p:cNvSpPr>
            <a:spLocks noGrp="1"/>
          </p:cNvSpPr>
          <p:nvPr>
            <p:ph type="ctrTitle"/>
          </p:nvPr>
        </p:nvSpPr>
        <p:spPr>
          <a:xfrm>
            <a:off x="1219200" y="3352800"/>
            <a:ext cx="6858000" cy="1524000"/>
          </a:xfrm>
          <a:noFill/>
        </p:spPr>
        <p:txBody>
          <a:bodyPr anchor="t">
            <a:normAutofit/>
          </a:bodyPr>
          <a:lstStyle>
            <a:lvl1pPr algn="r">
              <a:defRPr sz="3964">
                <a:solidFill>
                  <a:schemeClr val="tx1"/>
                </a:solidFill>
              </a:defRPr>
            </a:lvl1pPr>
          </a:lstStyle>
          <a:p>
            <a:r>
              <a:rPr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2883">
                <a:solidFill>
                  <a:schemeClr val="tx1"/>
                </a:solidFill>
                <a:latin typeface="Calibri" panose="020F0502020204030204" pitchFamily="34" charset="0"/>
                <a:ea typeface="+mj-ea"/>
                <a:cs typeface="+mj-cs"/>
              </a:defRPr>
            </a:lvl1pPr>
            <a:lvl2pPr marL="411846" indent="0" algn="ctr">
              <a:buNone/>
            </a:lvl2pPr>
            <a:lvl3pPr marL="823692" indent="0" algn="ctr">
              <a:buNone/>
            </a:lvl3pPr>
            <a:lvl4pPr marL="1235537" indent="0" algn="ctr">
              <a:buNone/>
            </a:lvl4pPr>
            <a:lvl5pPr marL="1647383" indent="0" algn="ctr">
              <a:buNone/>
            </a:lvl5pPr>
            <a:lvl6pPr marL="2059229" indent="0" algn="ctr">
              <a:buNone/>
            </a:lvl6pPr>
            <a:lvl7pPr marL="2471075" indent="0" algn="ctr">
              <a:buNone/>
            </a:lvl7pPr>
            <a:lvl8pPr marL="2882920" indent="0" algn="ctr">
              <a:buNone/>
            </a:lvl8pPr>
            <a:lvl9pPr marL="3294766" indent="0" algn="ctr">
              <a:buNone/>
            </a:lvl9pPr>
          </a:lstStyle>
          <a:p>
            <a:r>
              <a:rPr lang="en-US" dirty="0"/>
              <a:t>Click to edit Master subtitle style</a:t>
            </a:r>
          </a:p>
        </p:txBody>
      </p:sp>
    </p:spTree>
    <p:extLst>
      <p:ext uri="{BB962C8B-B14F-4D97-AF65-F5344CB8AC3E}">
        <p14:creationId xmlns:p14="http://schemas.microsoft.com/office/powerpoint/2010/main" val="2120868808"/>
      </p:ext>
    </p:extLst>
  </p:cSld>
  <p:clrMapOvr>
    <a:masterClrMapping/>
  </p:clrMapOvr>
  <p:transition spd="med">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64"/>
            </a:lvl1pPr>
          </a:lstStyle>
          <a:p>
            <a:r>
              <a:rPr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2883"/>
            </a:lvl1pPr>
            <a:lvl2pPr>
              <a:defRPr sz="2342"/>
            </a:lvl2pPr>
            <a:lvl3pPr>
              <a:defRPr sz="1982"/>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55941918"/>
      </p:ext>
    </p:extLst>
  </p:cSld>
  <p:clrMapOvr>
    <a:masterClrMapping/>
  </p:clrMapOvr>
  <p:transition spd="med">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09849B-8A69-4E1C-9BE0-C37281DB91E6}"/>
              </a:ext>
            </a:extLst>
          </p:cNvPr>
          <p:cNvSpPr/>
          <p:nvPr/>
        </p:nvSpPr>
        <p:spPr>
          <a:xfrm>
            <a:off x="913828" y="2819401"/>
            <a:ext cx="7316344"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5" name="Rectangle 4">
            <a:extLst>
              <a:ext uri="{FF2B5EF4-FFF2-40B4-BE49-F238E27FC236}">
                <a16:creationId xmlns:a16="http://schemas.microsoft.com/office/drawing/2014/main" id="{00F452F9-AB26-45C3-8F5B-AC4E069E825D}"/>
              </a:ext>
            </a:extLst>
          </p:cNvPr>
          <p:cNvSpPr/>
          <p:nvPr/>
        </p:nvSpPr>
        <p:spPr>
          <a:xfrm>
            <a:off x="913828" y="2819401"/>
            <a:ext cx="228815" cy="1279525"/>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sp>
        <p:nvSpPr>
          <p:cNvPr id="2" name="Title 1"/>
          <p:cNvSpPr>
            <a:spLocks noGrp="1"/>
          </p:cNvSpPr>
          <p:nvPr>
            <p:ph type="title"/>
          </p:nvPr>
        </p:nvSpPr>
        <p:spPr>
          <a:xfrm>
            <a:off x="1219200" y="2971800"/>
            <a:ext cx="6858000" cy="1066800"/>
          </a:xfrm>
        </p:spPr>
        <p:txBody>
          <a:bodyPr anchor="t">
            <a:normAutofit/>
          </a:bodyPr>
          <a:lstStyle>
            <a:lvl1pPr algn="r">
              <a:buNone/>
              <a:defRPr sz="3964" b="0" cap="none" baseline="0">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1295401" y="4267200"/>
            <a:ext cx="6781800" cy="1143000"/>
          </a:xfrm>
        </p:spPr>
        <p:txBody>
          <a:bodyPr>
            <a:normAutofit/>
          </a:bodyPr>
          <a:lstStyle>
            <a:lvl1pPr marL="0" indent="0" algn="r">
              <a:buNone/>
              <a:defRPr sz="2883">
                <a:solidFill>
                  <a:schemeClr val="bg1"/>
                </a:solidFill>
              </a:defRPr>
            </a:lvl1pPr>
            <a:lvl2pPr>
              <a:buNone/>
              <a:defRPr sz="1621">
                <a:solidFill>
                  <a:schemeClr val="tx1">
                    <a:tint val="75000"/>
                  </a:schemeClr>
                </a:solidFill>
              </a:defRPr>
            </a:lvl2pPr>
            <a:lvl3pPr>
              <a:buNone/>
              <a:defRPr sz="1441">
                <a:solidFill>
                  <a:schemeClr val="tx1">
                    <a:tint val="75000"/>
                  </a:schemeClr>
                </a:solidFill>
              </a:defRPr>
            </a:lvl3pPr>
            <a:lvl4pPr>
              <a:buNone/>
              <a:defRPr sz="1261">
                <a:solidFill>
                  <a:schemeClr val="tx1">
                    <a:tint val="75000"/>
                  </a:schemeClr>
                </a:solidFill>
              </a:defRPr>
            </a:lvl4pPr>
            <a:lvl5pPr>
              <a:buNone/>
              <a:defRPr sz="1261">
                <a:solidFill>
                  <a:schemeClr val="tx1">
                    <a:tint val="75000"/>
                  </a:schemeClr>
                </a:solidFill>
              </a:defRPr>
            </a:lvl5pPr>
          </a:lstStyle>
          <a:p>
            <a:pPr lvl="0"/>
            <a:r>
              <a:rPr lang="en-US" dirty="0"/>
              <a:t>Click to edit Master text styles</a:t>
            </a:r>
          </a:p>
        </p:txBody>
      </p:sp>
    </p:spTree>
    <p:extLst>
      <p:ext uri="{BB962C8B-B14F-4D97-AF65-F5344CB8AC3E}">
        <p14:creationId xmlns:p14="http://schemas.microsoft.com/office/powerpoint/2010/main" val="727382347"/>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632198" y="1216152"/>
            <a:ext cx="4041648" cy="4937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85209807"/>
      </p:ext>
    </p:extLst>
  </p:cSld>
  <p:clrMapOvr>
    <a:masterClrMapping/>
  </p:clrMapOvr>
  <p:transition spd="med">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dirty="0"/>
              <a:t>Click to edit Master title style</a:t>
            </a:r>
          </a:p>
        </p:txBody>
      </p:sp>
      <p:sp>
        <p:nvSpPr>
          <p:cNvPr id="3" name="Text Placeholder 2"/>
          <p:cNvSpPr>
            <a:spLocks noGrp="1"/>
          </p:cNvSpPr>
          <p:nvPr>
            <p:ph type="body" idx="1"/>
          </p:nvPr>
        </p:nvSpPr>
        <p:spPr>
          <a:xfrm>
            <a:off x="457201" y="1285875"/>
            <a:ext cx="4040188"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4" name="Text Placeholder 3"/>
          <p:cNvSpPr>
            <a:spLocks noGrp="1"/>
          </p:cNvSpPr>
          <p:nvPr>
            <p:ph type="body" sz="half" idx="3"/>
          </p:nvPr>
        </p:nvSpPr>
        <p:spPr>
          <a:xfrm>
            <a:off x="4648201" y="1295400"/>
            <a:ext cx="4041775" cy="685800"/>
          </a:xfrm>
          <a:noFill/>
          <a:ln>
            <a:noFill/>
          </a:ln>
        </p:spPr>
        <p:txBody>
          <a:bodyPr anchor="b">
            <a:noAutofit/>
          </a:bodyPr>
          <a:lstStyle>
            <a:lvl1pPr marL="0" indent="0">
              <a:buNone/>
              <a:defRPr sz="2883" b="1">
                <a:solidFill>
                  <a:schemeClr val="tx1"/>
                </a:solidFill>
              </a:defRPr>
            </a:lvl1pPr>
            <a:lvl2pPr>
              <a:buNone/>
              <a:defRPr sz="1802" b="1"/>
            </a:lvl2pPr>
            <a:lvl3pPr>
              <a:buNone/>
              <a:defRPr sz="1621" b="1"/>
            </a:lvl3pPr>
            <a:lvl4pPr>
              <a:buNone/>
              <a:defRPr sz="1441" b="1"/>
            </a:lvl4pPr>
            <a:lvl5pPr>
              <a:buNone/>
              <a:defRPr sz="1441" b="1"/>
            </a:lvl5pPr>
          </a:lstStyle>
          <a:p>
            <a:pPr lvl="0"/>
            <a:r>
              <a:rPr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2"/>
          <p:cNvSpPr>
            <a:spLocks noGrp="1"/>
          </p:cNvSpPr>
          <p:nvPr>
            <p:ph sz="quarter" idx="4"/>
          </p:nvPr>
        </p:nvSpPr>
        <p:spPr>
          <a:xfrm>
            <a:off x="4648200" y="2133600"/>
            <a:ext cx="40386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77304"/>
      </p:ext>
    </p:extLst>
  </p:cSld>
  <p:clrMapOvr>
    <a:masterClrMapping/>
  </p:clrMapOvr>
  <p:transition spd="med">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a:t>Click to edit Master title style</a:t>
            </a:r>
          </a:p>
        </p:txBody>
      </p:sp>
    </p:spTree>
    <p:extLst>
      <p:ext uri="{BB962C8B-B14F-4D97-AF65-F5344CB8AC3E}">
        <p14:creationId xmlns:p14="http://schemas.microsoft.com/office/powerpoint/2010/main" val="1912236902"/>
      </p:ext>
    </p:extLst>
  </p:cSld>
  <p:clrMapOvr>
    <a:masterClrMapping/>
  </p:clrMapOvr>
  <p:transition spd="med">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487426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300" b="0">
                <a:solidFill>
                  <a:schemeClr val="tx1"/>
                </a:solidFill>
              </a:defRPr>
            </a:lvl1pPr>
          </a:lstStyle>
          <a:p>
            <a:r>
              <a:rPr kumimoji="0"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450"/>
              </a:spcBef>
              <a:buNone/>
              <a:defRPr sz="24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noAutofit/>
          </a:bodyPr>
          <a:lstStyle>
            <a:lvl1pPr marL="0" indent="0" algn="l">
              <a:buFontTx/>
              <a:buNone/>
              <a:defRPr sz="2400">
                <a:solidFill>
                  <a:schemeClr val="bg1"/>
                </a:solidFill>
              </a:defRPr>
            </a:lvl1pPr>
            <a:lvl2pPr>
              <a:defRPr sz="900"/>
            </a:lvl2pPr>
            <a:lvl3pPr>
              <a:defRPr sz="750"/>
            </a:lvl3pPr>
            <a:lvl4pPr>
              <a:defRPr sz="675"/>
            </a:lvl4pPr>
            <a:lvl5pPr>
              <a:defRPr sz="675"/>
            </a:lvl5pPr>
          </a:lstStyle>
          <a:p>
            <a:pPr lvl="0" eaLnBrk="1" latinLnBrk="0" hangingPunct="1"/>
            <a:r>
              <a:rPr kumimoji="0" lang="en-US" dirty="0"/>
              <a:t>Click to edit Master text styles</a:t>
            </a:r>
          </a:p>
        </p:txBody>
      </p:sp>
      <p:sp>
        <p:nvSpPr>
          <p:cNvPr id="10" name="Rectangle 9"/>
          <p:cNvSpPr/>
          <p:nvPr/>
        </p:nvSpPr>
        <p:spPr>
          <a:xfrm>
            <a:off x="457200" y="500856"/>
            <a:ext cx="18288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350"/>
          </a:p>
        </p:txBody>
      </p:sp>
      <p:pic>
        <p:nvPicPr>
          <p:cNvPr id="16"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2"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9"/>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46764160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5">
            <a:extLst>
              <a:ext uri="{FF2B5EF4-FFF2-40B4-BE49-F238E27FC236}">
                <a16:creationId xmlns:a16="http://schemas.microsoft.com/office/drawing/2014/main" id="{D0B276A4-EE10-4FE4-B8CC-73267BB9303B}"/>
              </a:ext>
            </a:extLst>
          </p:cNvPr>
          <p:cNvSpPr>
            <a:spLocks noChangeShapeType="1"/>
          </p:cNvSpPr>
          <p:nvPr/>
        </p:nvSpPr>
        <p:spPr bwMode="auto">
          <a:xfrm rot="5400000">
            <a:off x="3160154" y="3324226"/>
            <a:ext cx="603567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6" name="Picture 3">
            <a:extLst>
              <a:ext uri="{FF2B5EF4-FFF2-40B4-BE49-F238E27FC236}">
                <a16:creationId xmlns:a16="http://schemas.microsoft.com/office/drawing/2014/main" id="{CC6A3DD2-6DBE-4EFB-8CAE-30B38E2512E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5888CFBE-A47A-4688-84FC-9D1B1C9D1B8E}"/>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A4B167A0-4989-4246-892F-58160FD6B1C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324600" y="304800"/>
            <a:ext cx="2514600" cy="838200"/>
          </a:xfrm>
        </p:spPr>
        <p:txBody>
          <a:bodyPr>
            <a:noAutofit/>
          </a:bodyPr>
          <a:lstStyle>
            <a:lvl1pPr algn="l">
              <a:buNone/>
              <a:defRPr sz="1802" b="1">
                <a:solidFill>
                  <a:schemeClr val="bg1"/>
                </a:solidFill>
                <a:latin typeface="Calibri" panose="020F0502020204030204" pitchFamily="34" charset="0"/>
                <a:ea typeface="+mn-ea"/>
                <a:cs typeface="+mn-cs"/>
              </a:defRPr>
            </a:lvl1pPr>
          </a:lstStyle>
          <a:p>
            <a:r>
              <a:rPr lang="en-US" dirty="0"/>
              <a:t>Click to edit Master title style</a:t>
            </a:r>
          </a:p>
        </p:txBody>
      </p:sp>
      <p:sp>
        <p:nvSpPr>
          <p:cNvPr id="3" name="Text Placeholder 2"/>
          <p:cNvSpPr>
            <a:spLocks noGrp="1"/>
          </p:cNvSpPr>
          <p:nvPr>
            <p:ph type="body" idx="2"/>
          </p:nvPr>
        </p:nvSpPr>
        <p:spPr>
          <a:xfrm>
            <a:off x="6324600" y="1219202"/>
            <a:ext cx="2514600" cy="4843463"/>
          </a:xfrm>
        </p:spPr>
        <p:txBody>
          <a:bodyPr/>
          <a:lstStyle>
            <a:lvl1pPr marL="0" indent="0">
              <a:lnSpc>
                <a:spcPts val="1982"/>
              </a:lnSpc>
              <a:spcAft>
                <a:spcPts val="901"/>
              </a:spcAft>
              <a:buNone/>
              <a:defRPr sz="1441">
                <a:solidFill>
                  <a:schemeClr val="tx1"/>
                </a:solidFill>
              </a:defRPr>
            </a:lvl1pPr>
            <a:lvl2pPr>
              <a:buNone/>
              <a:defRPr sz="1081"/>
            </a:lvl2pPr>
            <a:lvl3pPr>
              <a:buNone/>
              <a:defRPr sz="901"/>
            </a:lvl3pPr>
            <a:lvl4pPr>
              <a:buNone/>
              <a:defRPr sz="811"/>
            </a:lvl4pPr>
            <a:lvl5pPr>
              <a:buNone/>
              <a:defRPr sz="811"/>
            </a:lvl5pPr>
          </a:lstStyle>
          <a:p>
            <a:pPr lvl="0"/>
            <a:r>
              <a:rPr lang="en-US" dirty="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2619575"/>
      </p:ext>
    </p:extLst>
  </p:cSld>
  <p:clrMapOvr>
    <a:masterClrMapping/>
  </p:clrMapOvr>
  <p:transition spd="med">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solidFill>
          <a:schemeClr val="tx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959E303-8C6A-44B6-901B-14D079F8E780}"/>
              </a:ext>
            </a:extLst>
          </p:cNvPr>
          <p:cNvSpPr/>
          <p:nvPr/>
        </p:nvSpPr>
        <p:spPr>
          <a:xfrm>
            <a:off x="457629" y="500063"/>
            <a:ext cx="183052"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1621"/>
          </a:p>
        </p:txBody>
      </p:sp>
      <p:pic>
        <p:nvPicPr>
          <p:cNvPr id="6" name="Picture 3">
            <a:extLst>
              <a:ext uri="{FF2B5EF4-FFF2-40B4-BE49-F238E27FC236}">
                <a16:creationId xmlns:a16="http://schemas.microsoft.com/office/drawing/2014/main" id="{8C382666-27DD-4B2A-B4FF-09EF60336D7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3393" y="6291263"/>
            <a:ext cx="820586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5EA393F-1658-4276-A2B7-DC3328C90482}"/>
              </a:ext>
            </a:extLst>
          </p:cNvPr>
          <p:cNvPicPr>
            <a:picLocks noChangeAspect="1" noChangeArrowheads="1"/>
          </p:cNvPicPr>
          <p:nvPr userDrawn="1"/>
        </p:nvPicPr>
        <p:blipFill>
          <a:blip r:embed="rId4">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304610" y="6276975"/>
            <a:ext cx="1371457" cy="53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a:extLst>
              <a:ext uri="{FF2B5EF4-FFF2-40B4-BE49-F238E27FC236}">
                <a16:creationId xmlns:a16="http://schemas.microsoft.com/office/drawing/2014/main" id="{831F6455-EF6B-4F56-BA61-8BE59D557D9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78630" y="6108700"/>
            <a:ext cx="2212351"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500856"/>
            <a:ext cx="8229600" cy="674688"/>
          </a:xfrm>
          <a:ln>
            <a:solidFill>
              <a:schemeClr val="accent1"/>
            </a:solidFill>
          </a:ln>
        </p:spPr>
        <p:txBody>
          <a:bodyPr lIns="274320" anchor="ctr">
            <a:noAutofit/>
          </a:bodyPr>
          <a:lstStyle>
            <a:lvl1pPr algn="r">
              <a:buNone/>
              <a:defRPr sz="3964" b="0">
                <a:solidFill>
                  <a:schemeClr val="tx1"/>
                </a:solidFill>
              </a:defRPr>
            </a:lvl1pPr>
          </a:lstStyle>
          <a:p>
            <a:r>
              <a:rPr lang="en-US" dirty="0"/>
              <a:t>Click to edit Master title style</a:t>
            </a:r>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540"/>
              </a:spcBef>
              <a:buNone/>
              <a:defRPr sz="2883"/>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noAutofit/>
          </a:bodyPr>
          <a:lstStyle>
            <a:lvl1pPr marL="0" indent="0" algn="l">
              <a:buFontTx/>
              <a:buNone/>
              <a:defRPr sz="2883">
                <a:solidFill>
                  <a:schemeClr val="bg1"/>
                </a:solidFill>
              </a:defRPr>
            </a:lvl1pPr>
            <a:lvl2pPr>
              <a:defRPr sz="1081"/>
            </a:lvl2pPr>
            <a:lvl3pPr>
              <a:defRPr sz="901"/>
            </a:lvl3pPr>
            <a:lvl4pPr>
              <a:defRPr sz="811"/>
            </a:lvl4pPr>
            <a:lvl5pPr>
              <a:defRPr sz="811"/>
            </a:lvl5pPr>
          </a:lstStyle>
          <a:p>
            <a:pPr lvl="0"/>
            <a:r>
              <a:rPr lang="en-US" dirty="0"/>
              <a:t>Click to edit Master text styles</a:t>
            </a:r>
          </a:p>
        </p:txBody>
      </p:sp>
    </p:spTree>
    <p:extLst>
      <p:ext uri="{BB962C8B-B14F-4D97-AF65-F5344CB8AC3E}">
        <p14:creationId xmlns:p14="http://schemas.microsoft.com/office/powerpoint/2010/main" val="150710658"/>
      </p:ext>
    </p:extLst>
  </p:cSld>
  <p:clrMapOvr>
    <a:overrideClrMapping bg1="dk1" tx1="lt1" bg2="dk2" tx2="lt2" accent1="accent1" accent2="accent2" accent3="accent3" accent4="accent4" accent5="accent5" accent6="accent6" hlink="hlink" folHlink="folHlink"/>
  </p:clrMapOvr>
  <p:transition spd="med">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0045286"/>
      </p:ext>
    </p:extLst>
  </p:cSld>
  <p:clrMapOvr>
    <a:masterClrMapping/>
  </p:clrMapOvr>
  <p:transition spd="med">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5">
            <a:extLst>
              <a:ext uri="{FF2B5EF4-FFF2-40B4-BE49-F238E27FC236}">
                <a16:creationId xmlns:a16="http://schemas.microsoft.com/office/drawing/2014/main" id="{C4D662D2-ADE9-4017-B904-735460DC7D11}"/>
              </a:ext>
            </a:extLst>
          </p:cNvPr>
          <p:cNvSpPr>
            <a:spLocks noChangeShapeType="1"/>
          </p:cNvSpPr>
          <p:nvPr/>
        </p:nvSpPr>
        <p:spPr bwMode="auto">
          <a:xfrm rot="5400000">
            <a:off x="3629773" y="3201988"/>
            <a:ext cx="5851525"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5" name="Picture 3">
            <a:extLst>
              <a:ext uri="{FF2B5EF4-FFF2-40B4-BE49-F238E27FC236}">
                <a16:creationId xmlns:a16="http://schemas.microsoft.com/office/drawing/2014/main" id="{E4C8DBDB-C9AF-4195-80B8-7CA0F0DA6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71717" y="274638"/>
            <a:ext cx="476221" cy="585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98B1479-615A-4944-A1FC-7F6F4C358321}"/>
              </a:ext>
            </a:extLst>
          </p:cNvPr>
          <p:cNvPicPr>
            <a:picLocks noChangeAspect="1" noChangeArrowheads="1"/>
          </p:cNvPicPr>
          <p:nvPr userDrawn="1"/>
        </p:nvPicPr>
        <p:blipFill>
          <a:blip r:embed="rId3">
            <a:clrChange>
              <a:clrFrom>
                <a:srgbClr val="BFBFBF"/>
              </a:clrFrom>
              <a:clrTo>
                <a:srgbClr val="BFBFBF">
                  <a:alpha val="0"/>
                </a:srgbClr>
              </a:clrTo>
            </a:clrChange>
            <a:grayscl/>
            <a:biLevel thresh="50000"/>
            <a:extLst>
              <a:ext uri="{28A0092B-C50C-407E-A947-70E740481C1C}">
                <a14:useLocalDpi xmlns:a14="http://schemas.microsoft.com/office/drawing/2010/main" val="0"/>
              </a:ext>
            </a:extLst>
          </a:blip>
          <a:srcRect/>
          <a:stretch>
            <a:fillRect/>
          </a:stretch>
        </p:blipFill>
        <p:spPr bwMode="auto">
          <a:xfrm>
            <a:off x="228815" y="76200"/>
            <a:ext cx="533424"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8">
            <a:extLst>
              <a:ext uri="{FF2B5EF4-FFF2-40B4-BE49-F238E27FC236}">
                <a16:creationId xmlns:a16="http://schemas.microsoft.com/office/drawing/2014/main" id="{954D6751-0268-46E3-911A-F5EC2E95465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57417" y="4191001"/>
            <a:ext cx="672143"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74640"/>
            <a:ext cx="5562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181385"/>
      </p:ext>
    </p:extLst>
  </p:cSld>
  <p:clrMapOvr>
    <a:masterClrMapping/>
  </p:clrMapOvr>
  <p:transition spd="med">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5614" y="273050"/>
            <a:ext cx="8226425" cy="1143000"/>
          </a:xfr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4973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5027" y="1598613"/>
            <a:ext cx="4037013"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5027" y="3922717"/>
            <a:ext cx="4037013" cy="21732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70">
            <a:extLst>
              <a:ext uri="{FF2B5EF4-FFF2-40B4-BE49-F238E27FC236}">
                <a16:creationId xmlns:a16="http://schemas.microsoft.com/office/drawing/2014/main" id="{8CED01BD-9C7E-43C7-941E-3E146A8F59E9}"/>
              </a:ext>
            </a:extLst>
          </p:cNvPr>
          <p:cNvSpPr>
            <a:spLocks noGrp="1" noChangeArrowheads="1"/>
          </p:cNvSpPr>
          <p:nvPr>
            <p:ph type="sldNum" sz="quarter" idx="10"/>
          </p:nvPr>
        </p:nvSpPr>
        <p:spPr>
          <a:xfrm>
            <a:off x="6250927" y="6556375"/>
            <a:ext cx="589197" cy="228600"/>
          </a:xfrm>
          <a:prstGeom prst="rect">
            <a:avLst/>
          </a:prstGeom>
        </p:spPr>
        <p:txBody>
          <a:bodyPr/>
          <a:lstStyle>
            <a:lvl1pPr eaLnBrk="1" fontAlgn="auto" hangingPunct="1">
              <a:spcBef>
                <a:spcPts val="0"/>
              </a:spcBef>
              <a:spcAft>
                <a:spcPts val="0"/>
              </a:spcAft>
              <a:defRPr>
                <a:solidFill>
                  <a:srgbClr val="B13F9A"/>
                </a:solidFill>
                <a:latin typeface="Gill Sans MT"/>
              </a:defRPr>
            </a:lvl1pPr>
          </a:lstStyle>
          <a:p>
            <a:pPr>
              <a:defRPr/>
            </a:pPr>
            <a:fld id="{DEE3FD67-25D0-4E14-A8DB-602215F14F17}" type="slidenum">
              <a:rPr lang="en-US"/>
              <a:pPr>
                <a:defRPr/>
              </a:pPr>
              <a:t>‹#›</a:t>
            </a:fld>
            <a:endParaRPr lang="en-US"/>
          </a:p>
        </p:txBody>
      </p:sp>
    </p:spTree>
    <p:extLst>
      <p:ext uri="{BB962C8B-B14F-4D97-AF65-F5344CB8AC3E}">
        <p14:creationId xmlns:p14="http://schemas.microsoft.com/office/powerpoint/2010/main" val="14573343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352800"/>
            <a:ext cx="6858000" cy="1524000"/>
          </a:xfrm>
          <a:noFill/>
        </p:spPr>
        <p:txBody>
          <a:bodyPr anchor="t" anchorCtr="0">
            <a:normAutofit/>
          </a:bodyPr>
          <a:lstStyle>
            <a:lvl1pPr algn="r">
              <a:defRPr sz="4400">
                <a:solidFill>
                  <a:schemeClr val="tx1"/>
                </a:solidFill>
              </a:defRPr>
            </a:lvl1pPr>
          </a:lstStyle>
          <a:p>
            <a:r>
              <a:rPr kumimoji="0" lang="en-US" dirty="0"/>
              <a:t>Click to edit Master title style</a:t>
            </a:r>
          </a:p>
        </p:txBody>
      </p:sp>
      <p:sp>
        <p:nvSpPr>
          <p:cNvPr id="9" name="Subtitle 8"/>
          <p:cNvSpPr>
            <a:spLocks noGrp="1"/>
          </p:cNvSpPr>
          <p:nvPr>
            <p:ph type="subTitle" idx="1"/>
          </p:nvPr>
        </p:nvSpPr>
        <p:spPr>
          <a:xfrm>
            <a:off x="1219200" y="5124450"/>
            <a:ext cx="6858000" cy="533400"/>
          </a:xfrm>
        </p:spPr>
        <p:txBody>
          <a:bodyPr>
            <a:noAutofit/>
          </a:bodyPr>
          <a:lstStyle>
            <a:lvl1pPr marL="0" indent="0" algn="r">
              <a:buNone/>
              <a:defRPr sz="3200">
                <a:solidFill>
                  <a:schemeClr val="tx1"/>
                </a:solidFill>
                <a:latin typeface="Calibri" panose="020F0502020204030204" pitchFamily="34" charset="0"/>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dirty="0"/>
              <a:t>Click to edit Master subtitle style</a:t>
            </a:r>
          </a:p>
        </p:txBody>
      </p:sp>
      <p:sp>
        <p:nvSpPr>
          <p:cNvPr id="21" name="Rectangle 20"/>
          <p:cNvSpPr/>
          <p:nvPr/>
        </p:nvSpPr>
        <p:spPr>
          <a:xfrm>
            <a:off x="904875" y="3276600"/>
            <a:ext cx="7315200" cy="165163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22" name="Rectangle 21"/>
          <p:cNvSpPr/>
          <p:nvPr/>
        </p:nvSpPr>
        <p:spPr>
          <a:xfrm>
            <a:off x="904875" y="3276600"/>
            <a:ext cx="228600" cy="1651635"/>
          </a:xfrm>
          <a:prstGeom prst="rect">
            <a:avLst/>
          </a:prstGeom>
          <a:solidFill>
            <a:srgbClr val="5E3886"/>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32" name="Rectangle 31"/>
          <p:cNvSpPr/>
          <p:nvPr/>
        </p:nvSpPr>
        <p:spPr>
          <a:xfrm>
            <a:off x="914400" y="5048250"/>
            <a:ext cx="228600" cy="68580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3"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12156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kumimoji="0" lang="en-US" dirty="0"/>
              <a:t>Click to edit Master title style</a:t>
            </a:r>
          </a:p>
        </p:txBody>
      </p:sp>
      <p:sp>
        <p:nvSpPr>
          <p:cNvPr id="8" name="Content Placeholder 7"/>
          <p:cNvSpPr>
            <a:spLocks noGrp="1"/>
          </p:cNvSpPr>
          <p:nvPr>
            <p:ph sz="quarter" idx="1"/>
          </p:nvPr>
        </p:nvSpPr>
        <p:spPr>
          <a:xfrm>
            <a:off x="457200" y="1219200"/>
            <a:ext cx="8229600" cy="4937760"/>
          </a:xfrm>
        </p:spPr>
        <p:txBody>
          <a:bodyPr/>
          <a:lstStyle>
            <a:lvl1pPr>
              <a:defRPr sz="3200"/>
            </a:lvl1pPr>
            <a:lvl2pPr>
              <a:defRPr sz="2600"/>
            </a:lvl2pPr>
            <a:lvl3pPr>
              <a:defRPr sz="2200"/>
            </a:lvl3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15926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normAutofit/>
          </a:bodyPr>
          <a:lstStyle>
            <a:lvl1pPr algn="r">
              <a:buNone/>
              <a:defRPr sz="4400" b="0" cap="none" baseline="0">
                <a:solidFill>
                  <a:schemeClr val="tx1"/>
                </a:solidFill>
              </a:defRPr>
            </a:lvl1pPr>
          </a:lstStyle>
          <a:p>
            <a:r>
              <a:rPr kumimoji="0" lang="en-US" dirty="0"/>
              <a:t>Click to edit Master title style</a:t>
            </a:r>
          </a:p>
        </p:txBody>
      </p:sp>
      <p:sp>
        <p:nvSpPr>
          <p:cNvPr id="3" name="Text Placeholder 2"/>
          <p:cNvSpPr>
            <a:spLocks noGrp="1"/>
          </p:cNvSpPr>
          <p:nvPr>
            <p:ph type="body" idx="1"/>
          </p:nvPr>
        </p:nvSpPr>
        <p:spPr>
          <a:xfrm>
            <a:off x="1295400" y="4267200"/>
            <a:ext cx="6781800" cy="1143000"/>
          </a:xfrm>
        </p:spPr>
        <p:txBody>
          <a:bodyPr anchor="t" anchorCtr="0">
            <a:normAutofit/>
          </a:bodyPr>
          <a:lstStyle>
            <a:lvl1pPr marL="0" indent="0" algn="r">
              <a:buNone/>
              <a:defRPr sz="3200">
                <a:solidFill>
                  <a:schemeClr val="bg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dirty="0"/>
              <a:t>Click to edit Master text styles</a:t>
            </a:r>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sp>
        <p:nvSpPr>
          <p:cNvPr id="8" name="Rectangle 7"/>
          <p:cNvSpPr/>
          <p:nvPr/>
        </p:nvSpPr>
        <p:spPr>
          <a:xfrm>
            <a:off x="914400" y="2819400"/>
            <a:ext cx="228600" cy="1280160"/>
          </a:xfrm>
          <a:prstGeom prst="rect">
            <a:avLst/>
          </a:prstGeom>
          <a:solidFill>
            <a:srgbClr val="B1D45A"/>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pPr>
            <a:endParaRPr lang="en-US">
              <a:solidFill>
                <a:prstClr val="white"/>
              </a:solidFill>
            </a:endParaRPr>
          </a:p>
        </p:txBody>
      </p:sp>
      <p:pic>
        <p:nvPicPr>
          <p:cNvPr id="1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03490" y="6291778"/>
            <a:ext cx="8205387"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userDrawn="1"/>
        </p:nvPicPr>
        <p:blipFill>
          <a:blip r:embed="rId3" cstate="print">
            <a:clrChange>
              <a:clrFrom>
                <a:srgbClr val="BFBFBF"/>
              </a:clrFrom>
              <a:clrTo>
                <a:srgbClr val="BFBFBF">
                  <a:alpha val="0"/>
                </a:srgbClr>
              </a:clrTo>
            </a:clrChange>
            <a:biLevel thresh="75000"/>
            <a:extLst>
              <a:ext uri="{BEBA8EAE-BF5A-486C-A8C5-ECC9F3942E4B}">
                <a14:imgProps xmlns:a14="http://schemas.microsoft.com/office/drawing/2010/main">
                  <a14:imgLayer r:embed="rId4">
                    <a14:imgEffect>
                      <a14:sharpenSoften amount="1000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304798" y="6276823"/>
            <a:ext cx="1371602" cy="533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5"/>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778752" y="6109000"/>
            <a:ext cx="2212848" cy="672800"/>
          </a:xfrm>
          <a:prstGeom prst="rect">
            <a:avLst/>
          </a:prstGeom>
        </p:spPr>
      </p:pic>
    </p:spTree>
    <p:extLst>
      <p:ext uri="{BB962C8B-B14F-4D97-AF65-F5344CB8AC3E}">
        <p14:creationId xmlns:p14="http://schemas.microsoft.com/office/powerpoint/2010/main" val="26942199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a:t>Click to edit Master title style</a:t>
            </a:r>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3811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dirty="0"/>
              <a:t>Click to edit Master title style</a:t>
            </a:r>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noAutofit/>
          </a:bodyPr>
          <a:lstStyle>
            <a:lvl1pPr marL="0" indent="0">
              <a:buNone/>
              <a:defRPr sz="3200" b="1">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dirty="0"/>
              <a:t>Click to edit</a:t>
            </a:r>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925788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21" Type="http://schemas.openxmlformats.org/officeDocument/2006/relationships/theme" Target="../theme/theme2.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theme" Target="../theme/theme4.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18"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17" Type="http://schemas.openxmlformats.org/officeDocument/2006/relationships/slideLayout" Target="../slideLayouts/slideLayout82.xml"/><Relationship Id="rId2" Type="http://schemas.openxmlformats.org/officeDocument/2006/relationships/slideLayout" Target="../slideLayouts/slideLayout67.xml"/><Relationship Id="rId16" Type="http://schemas.openxmlformats.org/officeDocument/2006/relationships/slideLayout" Target="../slideLayouts/slideLayout81.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slideLayout" Target="../slideLayouts/slideLayout80.xml"/><Relationship Id="rId10" Type="http://schemas.openxmlformats.org/officeDocument/2006/relationships/slideLayout" Target="../slideLayouts/slideLayout75.xml"/><Relationship Id="rId19" Type="http://schemas.openxmlformats.org/officeDocument/2006/relationships/image" Target="../media/image6.png"/><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slideLayout" Target="../slideLayouts/slideLayout7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6" Type="http://schemas.openxmlformats.org/officeDocument/2006/relationships/theme" Target="../theme/theme8.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5464892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2" r:id="rId12"/>
    <p:sldLayoutId id="2147483693" r:id="rId13"/>
    <p:sldLayoutId id="2147483694"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892" algn="l" rtl="0" eaLnBrk="1" latinLnBrk="0" hangingPunct="1">
        <a:defRPr kumimoji="0" kern="1200">
          <a:solidFill>
            <a:schemeClr val="tx1"/>
          </a:solidFill>
          <a:latin typeface="+mn-lt"/>
          <a:ea typeface="+mn-ea"/>
          <a:cs typeface="+mn-cs"/>
        </a:defRPr>
      </a:lvl2pPr>
      <a:lvl3pPr marL="685783" algn="l" rtl="0" eaLnBrk="1" latinLnBrk="0" hangingPunct="1">
        <a:defRPr kumimoji="0" kern="1200">
          <a:solidFill>
            <a:schemeClr val="tx1"/>
          </a:solidFill>
          <a:latin typeface="+mn-lt"/>
          <a:ea typeface="+mn-ea"/>
          <a:cs typeface="+mn-cs"/>
        </a:defRPr>
      </a:lvl3pPr>
      <a:lvl4pPr marL="1028675" algn="l" rtl="0" eaLnBrk="1" latinLnBrk="0" hangingPunct="1">
        <a:defRPr kumimoji="0" kern="1200">
          <a:solidFill>
            <a:schemeClr val="tx1"/>
          </a:solidFill>
          <a:latin typeface="+mn-lt"/>
          <a:ea typeface="+mn-ea"/>
          <a:cs typeface="+mn-cs"/>
        </a:defRPr>
      </a:lvl4pPr>
      <a:lvl5pPr marL="1371566" algn="l" rtl="0" eaLnBrk="1" latinLnBrk="0" hangingPunct="1">
        <a:defRPr kumimoji="0" kern="1200">
          <a:solidFill>
            <a:schemeClr val="tx1"/>
          </a:solidFill>
          <a:latin typeface="+mn-lt"/>
          <a:ea typeface="+mn-ea"/>
          <a:cs typeface="+mn-cs"/>
        </a:defRPr>
      </a:lvl5pPr>
      <a:lvl6pPr marL="1714457" algn="l" rtl="0" eaLnBrk="1" latinLnBrk="0" hangingPunct="1">
        <a:defRPr kumimoji="0" kern="1200">
          <a:solidFill>
            <a:schemeClr val="tx1"/>
          </a:solidFill>
          <a:latin typeface="+mn-lt"/>
          <a:ea typeface="+mn-ea"/>
          <a:cs typeface="+mn-cs"/>
        </a:defRPr>
      </a:lvl6pPr>
      <a:lvl7pPr marL="2057348" algn="l" rtl="0" eaLnBrk="1" latinLnBrk="0" hangingPunct="1">
        <a:defRPr kumimoji="0" kern="1200">
          <a:solidFill>
            <a:schemeClr val="tx1"/>
          </a:solidFill>
          <a:latin typeface="+mn-lt"/>
          <a:ea typeface="+mn-ea"/>
          <a:cs typeface="+mn-cs"/>
        </a:defRPr>
      </a:lvl7pPr>
      <a:lvl8pPr marL="2400240" algn="l" rtl="0" eaLnBrk="1" latinLnBrk="0" hangingPunct="1">
        <a:defRPr kumimoji="0" kern="1200">
          <a:solidFill>
            <a:schemeClr val="tx1"/>
          </a:solidFill>
          <a:latin typeface="+mn-lt"/>
          <a:ea typeface="+mn-ea"/>
          <a:cs typeface="+mn-cs"/>
        </a:defRPr>
      </a:lvl8pPr>
      <a:lvl9pPr marL="2743132"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68580" tIns="34290" rIns="68580" bIns="34290" anchor="t" compatLnSpc="1"/>
          <a:lstStyle/>
          <a:p>
            <a:endParaRPr kumimoji="0" lang="en-US" sz="1350"/>
          </a:p>
        </p:txBody>
      </p:sp>
    </p:spTree>
    <p:extLst>
      <p:ext uri="{BB962C8B-B14F-4D97-AF65-F5344CB8AC3E}">
        <p14:creationId xmlns:p14="http://schemas.microsoft.com/office/powerpoint/2010/main" val="383111471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1" r:id="rId15"/>
    <p:sldLayoutId id="2147483712" r:id="rId16"/>
    <p:sldLayoutId id="2147483713" r:id="rId17"/>
    <p:sldLayoutId id="2147483815" r:id="rId18"/>
    <p:sldLayoutId id="2147483833" r:id="rId19"/>
    <p:sldLayoutId id="2147483835"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3300" kern="1200">
          <a:solidFill>
            <a:schemeClr val="tx1"/>
          </a:solidFill>
          <a:latin typeface="Calibri" panose="020F0502020204030204" pitchFamily="34" charset="0"/>
          <a:ea typeface="+mj-ea"/>
          <a:cs typeface="+mj-cs"/>
        </a:defRPr>
      </a:lvl1pPr>
    </p:titleStyle>
    <p:bodyStyle>
      <a:lvl1pPr marL="205740" indent="-205740" algn="l" rtl="0" eaLnBrk="1" latinLnBrk="0" hangingPunct="1">
        <a:spcBef>
          <a:spcPts val="450"/>
        </a:spcBef>
        <a:buClr>
          <a:srgbClr val="5E3886"/>
        </a:buClr>
        <a:buSzPct val="76000"/>
        <a:buFont typeface="Wingdings 3"/>
        <a:buChar char=""/>
        <a:defRPr kumimoji="0" sz="2400" kern="1200">
          <a:solidFill>
            <a:schemeClr val="tx1"/>
          </a:solidFill>
          <a:latin typeface="Calibri" panose="020F0502020204030204" pitchFamily="34" charset="0"/>
          <a:ea typeface="+mn-ea"/>
          <a:cs typeface="+mn-cs"/>
        </a:defRPr>
      </a:lvl1pPr>
      <a:lvl2pPr marL="411480" indent="-205740" algn="l" rtl="0" eaLnBrk="1" latinLnBrk="0" hangingPunct="1">
        <a:spcBef>
          <a:spcPts val="375"/>
        </a:spcBef>
        <a:buClr>
          <a:srgbClr val="5E3886"/>
        </a:buClr>
        <a:buSzPct val="76000"/>
        <a:buFont typeface="Wingdings 3"/>
        <a:buChar char=""/>
        <a:defRPr kumimoji="0" sz="1950" kern="1200">
          <a:solidFill>
            <a:schemeClr val="tx1"/>
          </a:solidFill>
          <a:latin typeface="Calibri" panose="020F0502020204030204" pitchFamily="34" charset="0"/>
          <a:ea typeface="+mn-ea"/>
          <a:cs typeface="+mn-cs"/>
        </a:defRPr>
      </a:lvl2pPr>
      <a:lvl3pPr marL="617220" indent="-171450" algn="l" rtl="0" eaLnBrk="1" latinLnBrk="0" hangingPunct="1">
        <a:spcBef>
          <a:spcPts val="375"/>
        </a:spcBef>
        <a:buClr>
          <a:srgbClr val="5E3886"/>
        </a:buClr>
        <a:buSzPct val="76000"/>
        <a:buFont typeface="Wingdings 3"/>
        <a:buChar char=""/>
        <a:defRPr kumimoji="0" sz="1650" kern="1200">
          <a:solidFill>
            <a:schemeClr val="tx1"/>
          </a:solidFill>
          <a:latin typeface="Calibri" panose="020F0502020204030204" pitchFamily="34" charset="0"/>
          <a:ea typeface="+mn-ea"/>
          <a:cs typeface="+mn-cs"/>
        </a:defRPr>
      </a:lvl3pPr>
      <a:lvl4pPr marL="822960" indent="-171450" algn="l" rtl="0" eaLnBrk="1" latinLnBrk="0" hangingPunct="1">
        <a:spcBef>
          <a:spcPts val="300"/>
        </a:spcBef>
        <a:buClr>
          <a:srgbClr val="5E3886"/>
        </a:buClr>
        <a:buSzPct val="70000"/>
        <a:buFont typeface="Wingdings"/>
        <a:buChar char=""/>
        <a:defRPr kumimoji="0" sz="1350" kern="1200">
          <a:solidFill>
            <a:schemeClr val="tx1"/>
          </a:solidFill>
          <a:latin typeface="Calibri" panose="020F0502020204030204" pitchFamily="34" charset="0"/>
          <a:ea typeface="+mn-ea"/>
          <a:cs typeface="+mn-cs"/>
        </a:defRPr>
      </a:lvl4pPr>
      <a:lvl5pPr marL="1028700" indent="-171450" algn="l" rtl="0" eaLnBrk="1" latinLnBrk="0" hangingPunct="1">
        <a:spcBef>
          <a:spcPts val="225"/>
        </a:spcBef>
        <a:buClr>
          <a:srgbClr val="5E3886"/>
        </a:buClr>
        <a:buSzPct val="70000"/>
        <a:buFont typeface="Wingdings"/>
        <a:buChar char=""/>
        <a:defRPr kumimoji="0" sz="1200" kern="1200">
          <a:solidFill>
            <a:schemeClr val="tx1"/>
          </a:solidFill>
          <a:latin typeface="Calibri" panose="020F0502020204030204" pitchFamily="34" charset="0"/>
          <a:ea typeface="+mn-ea"/>
          <a:cs typeface="+mn-cs"/>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738245219"/>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35" r:id="rId14"/>
    <p:sldLayoutId id="2147483736" r:id="rId15"/>
    <p:sldLayoutId id="2147483737" r:id="rId16"/>
    <p:sldLayoutId id="2147483738"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7F99AB1B-C705-4BD0-89CA-5C8B29C0C1A0}"/>
              </a:ext>
            </a:extLst>
          </p:cNvPr>
          <p:cNvSpPr>
            <a:spLocks noGrp="1"/>
          </p:cNvSpPr>
          <p:nvPr>
            <p:ph type="title"/>
          </p:nvPr>
        </p:nvSpPr>
        <p:spPr bwMode="auto">
          <a:xfrm>
            <a:off x="457629" y="274638"/>
            <a:ext cx="8228742"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AE866F0-F30C-4A51-B452-C092600D6237}"/>
              </a:ext>
            </a:extLst>
          </p:cNvPr>
          <p:cNvSpPr>
            <a:spLocks noGrp="1"/>
          </p:cNvSpPr>
          <p:nvPr>
            <p:ph type="body" idx="1"/>
          </p:nvPr>
        </p:nvSpPr>
        <p:spPr bwMode="auto">
          <a:xfrm>
            <a:off x="457629" y="1600201"/>
            <a:ext cx="8228742"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CFC740D-D0F9-4F9C-9A9A-F157C1BEC9A1}"/>
              </a:ext>
            </a:extLst>
          </p:cNvPr>
          <p:cNvSpPr>
            <a:spLocks noGrp="1"/>
          </p:cNvSpPr>
          <p:nvPr>
            <p:ph type="dt" sz="half" idx="2"/>
          </p:nvPr>
        </p:nvSpPr>
        <p:spPr>
          <a:xfrm>
            <a:off x="457629" y="6356351"/>
            <a:ext cx="2133695" cy="365125"/>
          </a:xfrm>
          <a:prstGeom prst="rect">
            <a:avLst/>
          </a:prstGeom>
        </p:spPr>
        <p:txBody>
          <a:bodyPr vert="horz" lIns="91440" tIns="45720" rIns="91440" bIns="45720" rtlCol="0" anchor="ctr"/>
          <a:lstStyle>
            <a:lvl1pPr algn="l" eaLnBrk="1" fontAlgn="auto" hangingPunct="1">
              <a:spcBef>
                <a:spcPts val="0"/>
              </a:spcBef>
              <a:spcAft>
                <a:spcPts val="0"/>
              </a:spcAft>
              <a:defRPr sz="1081">
                <a:solidFill>
                  <a:schemeClr val="tx1">
                    <a:tint val="75000"/>
                  </a:schemeClr>
                </a:solidFill>
                <a:latin typeface="+mn-lt"/>
                <a:cs typeface="+mn-cs"/>
              </a:defRPr>
            </a:lvl1pPr>
          </a:lstStyle>
          <a:p>
            <a:pPr>
              <a:defRPr/>
            </a:pPr>
            <a:fld id="{82219F15-4D3F-40DF-B51B-7B1614423144}" type="datetimeFigureOut">
              <a:rPr lang="en-US"/>
              <a:pPr>
                <a:defRPr/>
              </a:pPr>
              <a:t>3/10/2024</a:t>
            </a:fld>
            <a:endParaRPr lang="en-US"/>
          </a:p>
        </p:txBody>
      </p:sp>
      <p:sp>
        <p:nvSpPr>
          <p:cNvPr id="5" name="Footer Placeholder 4">
            <a:extLst>
              <a:ext uri="{FF2B5EF4-FFF2-40B4-BE49-F238E27FC236}">
                <a16:creationId xmlns:a16="http://schemas.microsoft.com/office/drawing/2014/main" id="{0D697EEF-3A6E-4C15-B14B-88E20B3BEAAF}"/>
              </a:ext>
            </a:extLst>
          </p:cNvPr>
          <p:cNvSpPr>
            <a:spLocks noGrp="1"/>
          </p:cNvSpPr>
          <p:nvPr>
            <p:ph type="ftr" sz="quarter" idx="3"/>
          </p:nvPr>
        </p:nvSpPr>
        <p:spPr>
          <a:xfrm>
            <a:off x="3124748" y="6356351"/>
            <a:ext cx="2894504" cy="365125"/>
          </a:xfrm>
          <a:prstGeom prst="rect">
            <a:avLst/>
          </a:prstGeom>
        </p:spPr>
        <p:txBody>
          <a:bodyPr vert="horz" lIns="91440" tIns="45720" rIns="91440" bIns="45720" rtlCol="0" anchor="ctr"/>
          <a:lstStyle>
            <a:lvl1pPr algn="ctr" eaLnBrk="1" fontAlgn="auto" hangingPunct="1">
              <a:spcBef>
                <a:spcPts val="0"/>
              </a:spcBef>
              <a:spcAft>
                <a:spcPts val="0"/>
              </a:spcAft>
              <a:defRPr sz="1081">
                <a:solidFill>
                  <a:schemeClr val="tx1">
                    <a:tint val="75000"/>
                  </a:schemeClr>
                </a:solidFill>
                <a:latin typeface="+mn-lt"/>
                <a:cs typeface="+mn-cs"/>
              </a:defRPr>
            </a:lvl1pPr>
          </a:lstStyle>
          <a:p>
            <a:pPr>
              <a:defRPr/>
            </a:pPr>
            <a:endParaRPr lang="en-US"/>
          </a:p>
        </p:txBody>
      </p:sp>
      <p:sp>
        <p:nvSpPr>
          <p:cNvPr id="6" name="Slide Number Placeholder 5">
            <a:extLst>
              <a:ext uri="{FF2B5EF4-FFF2-40B4-BE49-F238E27FC236}">
                <a16:creationId xmlns:a16="http://schemas.microsoft.com/office/drawing/2014/main" id="{41F92315-28CE-48A4-8167-7AF32787A580}"/>
              </a:ext>
            </a:extLst>
          </p:cNvPr>
          <p:cNvSpPr>
            <a:spLocks noGrp="1"/>
          </p:cNvSpPr>
          <p:nvPr>
            <p:ph type="sldNum" sz="quarter" idx="4"/>
          </p:nvPr>
        </p:nvSpPr>
        <p:spPr>
          <a:xfrm>
            <a:off x="6552676" y="6356351"/>
            <a:ext cx="213369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81">
                <a:solidFill>
                  <a:srgbClr val="898989"/>
                </a:solidFill>
              </a:defRPr>
            </a:lvl1pPr>
          </a:lstStyle>
          <a:p>
            <a:pPr>
              <a:defRPr/>
            </a:pPr>
            <a:fld id="{FD1567DF-CA57-4209-A9AA-4BB980891909}" type="slidenum">
              <a:rPr lang="en-US" altLang="en-US"/>
              <a:pPr>
                <a:defRPr/>
              </a:pPr>
              <a:t>‹#›</a:t>
            </a:fld>
            <a:endParaRPr lang="en-US" altLang="en-US"/>
          </a:p>
        </p:txBody>
      </p:sp>
    </p:spTree>
    <p:extLst>
      <p:ext uri="{BB962C8B-B14F-4D97-AF65-F5344CB8AC3E}">
        <p14:creationId xmlns:p14="http://schemas.microsoft.com/office/powerpoint/2010/main" val="1677318076"/>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4" r:id="rId14"/>
  </p:sldLayoutIdLst>
  <p:txStyles>
    <p:titleStyle>
      <a:lvl1pPr algn="ctr" rtl="0" eaLnBrk="0" fontAlgn="base" hangingPunct="0">
        <a:spcBef>
          <a:spcPct val="0"/>
        </a:spcBef>
        <a:spcAft>
          <a:spcPct val="0"/>
        </a:spcAft>
        <a:defRPr sz="3964" kern="1200">
          <a:solidFill>
            <a:schemeClr val="tx1"/>
          </a:solidFill>
          <a:latin typeface="+mj-lt"/>
          <a:ea typeface="+mj-ea"/>
          <a:cs typeface="+mj-cs"/>
        </a:defRPr>
      </a:lvl1pPr>
      <a:lvl2pPr algn="ctr" rtl="0" eaLnBrk="0" fontAlgn="base" hangingPunct="0">
        <a:spcBef>
          <a:spcPct val="0"/>
        </a:spcBef>
        <a:spcAft>
          <a:spcPct val="0"/>
        </a:spcAft>
        <a:defRPr sz="3964">
          <a:solidFill>
            <a:schemeClr val="tx1"/>
          </a:solidFill>
          <a:latin typeface="Calibri" pitchFamily="34" charset="0"/>
        </a:defRPr>
      </a:lvl2pPr>
      <a:lvl3pPr algn="ctr" rtl="0" eaLnBrk="0" fontAlgn="base" hangingPunct="0">
        <a:spcBef>
          <a:spcPct val="0"/>
        </a:spcBef>
        <a:spcAft>
          <a:spcPct val="0"/>
        </a:spcAft>
        <a:defRPr sz="3964">
          <a:solidFill>
            <a:schemeClr val="tx1"/>
          </a:solidFill>
          <a:latin typeface="Calibri" pitchFamily="34" charset="0"/>
        </a:defRPr>
      </a:lvl3pPr>
      <a:lvl4pPr algn="ctr" rtl="0" eaLnBrk="0" fontAlgn="base" hangingPunct="0">
        <a:spcBef>
          <a:spcPct val="0"/>
        </a:spcBef>
        <a:spcAft>
          <a:spcPct val="0"/>
        </a:spcAft>
        <a:defRPr sz="3964">
          <a:solidFill>
            <a:schemeClr val="tx1"/>
          </a:solidFill>
          <a:latin typeface="Calibri" pitchFamily="34" charset="0"/>
        </a:defRPr>
      </a:lvl4pPr>
      <a:lvl5pPr algn="ctr" rtl="0" eaLnBrk="0" fontAlgn="base" hangingPunct="0">
        <a:spcBef>
          <a:spcPct val="0"/>
        </a:spcBef>
        <a:spcAft>
          <a:spcPct val="0"/>
        </a:spcAft>
        <a:defRPr sz="3964">
          <a:solidFill>
            <a:schemeClr val="tx1"/>
          </a:solidFill>
          <a:latin typeface="Calibri" pitchFamily="34" charset="0"/>
        </a:defRPr>
      </a:lvl5pPr>
      <a:lvl6pPr marL="411846" algn="ctr" rtl="0" fontAlgn="base">
        <a:spcBef>
          <a:spcPct val="0"/>
        </a:spcBef>
        <a:spcAft>
          <a:spcPct val="0"/>
        </a:spcAft>
        <a:defRPr sz="3964">
          <a:solidFill>
            <a:schemeClr val="tx1"/>
          </a:solidFill>
          <a:latin typeface="Calibri" pitchFamily="34" charset="0"/>
        </a:defRPr>
      </a:lvl6pPr>
      <a:lvl7pPr marL="823692" algn="ctr" rtl="0" fontAlgn="base">
        <a:spcBef>
          <a:spcPct val="0"/>
        </a:spcBef>
        <a:spcAft>
          <a:spcPct val="0"/>
        </a:spcAft>
        <a:defRPr sz="3964">
          <a:solidFill>
            <a:schemeClr val="tx1"/>
          </a:solidFill>
          <a:latin typeface="Calibri" pitchFamily="34" charset="0"/>
        </a:defRPr>
      </a:lvl7pPr>
      <a:lvl8pPr marL="1235537" algn="ctr" rtl="0" fontAlgn="base">
        <a:spcBef>
          <a:spcPct val="0"/>
        </a:spcBef>
        <a:spcAft>
          <a:spcPct val="0"/>
        </a:spcAft>
        <a:defRPr sz="3964">
          <a:solidFill>
            <a:schemeClr val="tx1"/>
          </a:solidFill>
          <a:latin typeface="Calibri" pitchFamily="34" charset="0"/>
        </a:defRPr>
      </a:lvl8pPr>
      <a:lvl9pPr marL="1647383" algn="ctr" rtl="0" fontAlgn="base">
        <a:spcBef>
          <a:spcPct val="0"/>
        </a:spcBef>
        <a:spcAft>
          <a:spcPct val="0"/>
        </a:spcAft>
        <a:defRPr sz="3964">
          <a:solidFill>
            <a:schemeClr val="tx1"/>
          </a:solidFill>
          <a:latin typeface="Calibri" pitchFamily="34" charset="0"/>
        </a:defRPr>
      </a:lvl9pPr>
    </p:titleStyle>
    <p:bodyStyle>
      <a:lvl1pPr marL="308884" indent="-308884" algn="l" rtl="0" eaLnBrk="0" fontAlgn="base" hangingPunct="0">
        <a:spcBef>
          <a:spcPct val="20000"/>
        </a:spcBef>
        <a:spcAft>
          <a:spcPct val="0"/>
        </a:spcAft>
        <a:buFont typeface="Arial" panose="020B0604020202020204" pitchFamily="34" charset="0"/>
        <a:buChar char="•"/>
        <a:defRPr sz="2883" kern="1200">
          <a:solidFill>
            <a:schemeClr val="tx1"/>
          </a:solidFill>
          <a:latin typeface="+mn-lt"/>
          <a:ea typeface="+mn-ea"/>
          <a:cs typeface="+mn-cs"/>
        </a:defRPr>
      </a:lvl1pPr>
      <a:lvl2pPr marL="669249" indent="-257404" algn="l" rtl="0" eaLnBrk="0" fontAlgn="base" hangingPunct="0">
        <a:spcBef>
          <a:spcPct val="20000"/>
        </a:spcBef>
        <a:spcAft>
          <a:spcPct val="0"/>
        </a:spcAft>
        <a:buFont typeface="Arial" panose="020B0604020202020204" pitchFamily="34" charset="0"/>
        <a:buChar char="–"/>
        <a:defRPr sz="2522" kern="1200">
          <a:solidFill>
            <a:schemeClr val="tx1"/>
          </a:solidFill>
          <a:latin typeface="+mn-lt"/>
          <a:ea typeface="+mn-ea"/>
          <a:cs typeface="+mn-cs"/>
        </a:defRPr>
      </a:lvl2pPr>
      <a:lvl3pPr marL="1029614" indent="-205923" algn="l" rtl="0" eaLnBrk="0" fontAlgn="base" hangingPunct="0">
        <a:spcBef>
          <a:spcPct val="20000"/>
        </a:spcBef>
        <a:spcAft>
          <a:spcPct val="0"/>
        </a:spcAft>
        <a:buFont typeface="Arial" panose="020B0604020202020204" pitchFamily="34" charset="0"/>
        <a:buChar char="•"/>
        <a:defRPr sz="2162" kern="1200">
          <a:solidFill>
            <a:schemeClr val="tx1"/>
          </a:solidFill>
          <a:latin typeface="+mn-lt"/>
          <a:ea typeface="+mn-ea"/>
          <a:cs typeface="+mn-cs"/>
        </a:defRPr>
      </a:lvl3pPr>
      <a:lvl4pPr marL="1441460" indent="-205923" algn="l" rtl="0" eaLnBrk="0" fontAlgn="base" hangingPunct="0">
        <a:spcBef>
          <a:spcPct val="20000"/>
        </a:spcBef>
        <a:spcAft>
          <a:spcPct val="0"/>
        </a:spcAft>
        <a:buFont typeface="Arial" panose="020B0604020202020204" pitchFamily="34" charset="0"/>
        <a:buChar char="–"/>
        <a:defRPr sz="1802" kern="1200">
          <a:solidFill>
            <a:schemeClr val="tx1"/>
          </a:solidFill>
          <a:latin typeface="+mn-lt"/>
          <a:ea typeface="+mn-ea"/>
          <a:cs typeface="+mn-cs"/>
        </a:defRPr>
      </a:lvl4pPr>
      <a:lvl5pPr marL="1853306" indent="-205923" algn="l" rtl="0" eaLnBrk="0" fontAlgn="base" hangingPunct="0">
        <a:spcBef>
          <a:spcPct val="20000"/>
        </a:spcBef>
        <a:spcAft>
          <a:spcPct val="0"/>
        </a:spcAft>
        <a:buFont typeface="Arial" panose="020B0604020202020204" pitchFamily="34" charset="0"/>
        <a:buChar char="»"/>
        <a:defRPr sz="1802" kern="1200">
          <a:solidFill>
            <a:schemeClr val="tx1"/>
          </a:solidFill>
          <a:latin typeface="+mn-lt"/>
          <a:ea typeface="+mn-ea"/>
          <a:cs typeface="+mn-cs"/>
        </a:defRPr>
      </a:lvl5pPr>
      <a:lvl6pPr marL="2265152" indent="-205923" algn="l" defTabSz="823692" rtl="0" eaLnBrk="1" latinLnBrk="0" hangingPunct="1">
        <a:spcBef>
          <a:spcPct val="20000"/>
        </a:spcBef>
        <a:buFont typeface="Arial" panose="020B0604020202020204" pitchFamily="34" charset="0"/>
        <a:buChar char="•"/>
        <a:defRPr sz="1802" kern="1200">
          <a:solidFill>
            <a:schemeClr val="tx1"/>
          </a:solidFill>
          <a:latin typeface="+mn-lt"/>
          <a:ea typeface="+mn-ea"/>
          <a:cs typeface="+mn-cs"/>
        </a:defRPr>
      </a:lvl6pPr>
      <a:lvl7pPr marL="2676997" indent="-205923" algn="l" defTabSz="823692" rtl="0" eaLnBrk="1" latinLnBrk="0" hangingPunct="1">
        <a:spcBef>
          <a:spcPct val="20000"/>
        </a:spcBef>
        <a:buFont typeface="Arial" panose="020B0604020202020204" pitchFamily="34" charset="0"/>
        <a:buChar char="•"/>
        <a:defRPr sz="1802" kern="1200">
          <a:solidFill>
            <a:schemeClr val="tx1"/>
          </a:solidFill>
          <a:latin typeface="+mn-lt"/>
          <a:ea typeface="+mn-ea"/>
          <a:cs typeface="+mn-cs"/>
        </a:defRPr>
      </a:lvl7pPr>
      <a:lvl8pPr marL="3088843" indent="-205923" algn="l" defTabSz="823692" rtl="0" eaLnBrk="1" latinLnBrk="0" hangingPunct="1">
        <a:spcBef>
          <a:spcPct val="20000"/>
        </a:spcBef>
        <a:buFont typeface="Arial" panose="020B0604020202020204" pitchFamily="34" charset="0"/>
        <a:buChar char="•"/>
        <a:defRPr sz="1802" kern="1200">
          <a:solidFill>
            <a:schemeClr val="tx1"/>
          </a:solidFill>
          <a:latin typeface="+mn-lt"/>
          <a:ea typeface="+mn-ea"/>
          <a:cs typeface="+mn-cs"/>
        </a:defRPr>
      </a:lvl8pPr>
      <a:lvl9pPr marL="3500689" indent="-205923" algn="l" defTabSz="823692" rtl="0" eaLnBrk="1" latinLnBrk="0" hangingPunct="1">
        <a:spcBef>
          <a:spcPct val="20000"/>
        </a:spcBef>
        <a:buFont typeface="Arial" panose="020B0604020202020204" pitchFamily="34" charset="0"/>
        <a:buChar char="•"/>
        <a:defRPr sz="1802" kern="1200">
          <a:solidFill>
            <a:schemeClr val="tx1"/>
          </a:solidFill>
          <a:latin typeface="+mn-lt"/>
          <a:ea typeface="+mn-ea"/>
          <a:cs typeface="+mn-cs"/>
        </a:defRPr>
      </a:lvl9pPr>
    </p:bodyStyle>
    <p:otherStyle>
      <a:defPPr>
        <a:defRPr lang="en-US"/>
      </a:defPPr>
      <a:lvl1pPr marL="0" algn="l" defTabSz="823692" rtl="0" eaLnBrk="1" latinLnBrk="0" hangingPunct="1">
        <a:defRPr sz="1621" kern="1200">
          <a:solidFill>
            <a:schemeClr val="tx1"/>
          </a:solidFill>
          <a:latin typeface="+mn-lt"/>
          <a:ea typeface="+mn-ea"/>
          <a:cs typeface="+mn-cs"/>
        </a:defRPr>
      </a:lvl1pPr>
      <a:lvl2pPr marL="411846" algn="l" defTabSz="823692" rtl="0" eaLnBrk="1" latinLnBrk="0" hangingPunct="1">
        <a:defRPr sz="1621" kern="1200">
          <a:solidFill>
            <a:schemeClr val="tx1"/>
          </a:solidFill>
          <a:latin typeface="+mn-lt"/>
          <a:ea typeface="+mn-ea"/>
          <a:cs typeface="+mn-cs"/>
        </a:defRPr>
      </a:lvl2pPr>
      <a:lvl3pPr marL="823692" algn="l" defTabSz="823692" rtl="0" eaLnBrk="1" latinLnBrk="0" hangingPunct="1">
        <a:defRPr sz="1621" kern="1200">
          <a:solidFill>
            <a:schemeClr val="tx1"/>
          </a:solidFill>
          <a:latin typeface="+mn-lt"/>
          <a:ea typeface="+mn-ea"/>
          <a:cs typeface="+mn-cs"/>
        </a:defRPr>
      </a:lvl3pPr>
      <a:lvl4pPr marL="1235537" algn="l" defTabSz="823692" rtl="0" eaLnBrk="1" latinLnBrk="0" hangingPunct="1">
        <a:defRPr sz="1621" kern="1200">
          <a:solidFill>
            <a:schemeClr val="tx1"/>
          </a:solidFill>
          <a:latin typeface="+mn-lt"/>
          <a:ea typeface="+mn-ea"/>
          <a:cs typeface="+mn-cs"/>
        </a:defRPr>
      </a:lvl4pPr>
      <a:lvl5pPr marL="1647383" algn="l" defTabSz="823692" rtl="0" eaLnBrk="1" latinLnBrk="0" hangingPunct="1">
        <a:defRPr sz="1621" kern="1200">
          <a:solidFill>
            <a:schemeClr val="tx1"/>
          </a:solidFill>
          <a:latin typeface="+mn-lt"/>
          <a:ea typeface="+mn-ea"/>
          <a:cs typeface="+mn-cs"/>
        </a:defRPr>
      </a:lvl5pPr>
      <a:lvl6pPr marL="2059229" algn="l" defTabSz="823692" rtl="0" eaLnBrk="1" latinLnBrk="0" hangingPunct="1">
        <a:defRPr sz="1621" kern="1200">
          <a:solidFill>
            <a:schemeClr val="tx1"/>
          </a:solidFill>
          <a:latin typeface="+mn-lt"/>
          <a:ea typeface="+mn-ea"/>
          <a:cs typeface="+mn-cs"/>
        </a:defRPr>
      </a:lvl6pPr>
      <a:lvl7pPr marL="2471075" algn="l" defTabSz="823692" rtl="0" eaLnBrk="1" latinLnBrk="0" hangingPunct="1">
        <a:defRPr sz="1621" kern="1200">
          <a:solidFill>
            <a:schemeClr val="tx1"/>
          </a:solidFill>
          <a:latin typeface="+mn-lt"/>
          <a:ea typeface="+mn-ea"/>
          <a:cs typeface="+mn-cs"/>
        </a:defRPr>
      </a:lvl7pPr>
      <a:lvl8pPr marL="2882920" algn="l" defTabSz="823692" rtl="0" eaLnBrk="1" latinLnBrk="0" hangingPunct="1">
        <a:defRPr sz="1621" kern="1200">
          <a:solidFill>
            <a:schemeClr val="tx1"/>
          </a:solidFill>
          <a:latin typeface="+mn-lt"/>
          <a:ea typeface="+mn-ea"/>
          <a:cs typeface="+mn-cs"/>
        </a:defRPr>
      </a:lvl8pPr>
      <a:lvl9pPr marL="3294766" algn="l" defTabSz="823692" rtl="0" eaLnBrk="1" latinLnBrk="0" hangingPunct="1">
        <a:defRPr sz="162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21">
            <a:extLst>
              <a:ext uri="{FF2B5EF4-FFF2-40B4-BE49-F238E27FC236}">
                <a16:creationId xmlns:a16="http://schemas.microsoft.com/office/drawing/2014/main" id="{5686D312-E558-40D0-B488-EBFDEEC6C163}"/>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3075" name="Text Placeholder 12">
            <a:extLst>
              <a:ext uri="{FF2B5EF4-FFF2-40B4-BE49-F238E27FC236}">
                <a16:creationId xmlns:a16="http://schemas.microsoft.com/office/drawing/2014/main" id="{6B6B1677-28A8-4C10-B9CC-F6A714F6117D}"/>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Straight Connector 28">
            <a:extLst>
              <a:ext uri="{FF2B5EF4-FFF2-40B4-BE49-F238E27FC236}">
                <a16:creationId xmlns:a16="http://schemas.microsoft.com/office/drawing/2014/main" id="{D9356B46-5571-4672-8A29-564170B8442B}"/>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3077" name="Picture 2">
            <a:extLst>
              <a:ext uri="{FF2B5EF4-FFF2-40B4-BE49-F238E27FC236}">
                <a16:creationId xmlns:a16="http://schemas.microsoft.com/office/drawing/2014/main" id="{5E707747-BCBC-460B-92AA-2B0C70EFB67E}"/>
              </a:ext>
            </a:extLst>
          </p:cNvPr>
          <p:cNvPicPr>
            <a:picLocks noChangeAspect="1" noChangeArrowheads="1"/>
          </p:cNvPicPr>
          <p:nvPr userDrawn="1"/>
        </p:nvPicPr>
        <p:blipFill>
          <a:blip r:embed="rId19">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9952753"/>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8" r:id="rId12"/>
    <p:sldLayoutId id="2147483776" r:id="rId13"/>
    <p:sldLayoutId id="2147483797" r:id="rId14"/>
    <p:sldLayoutId id="2147483798" r:id="rId15"/>
    <p:sldLayoutId id="2147483800" r:id="rId16"/>
    <p:sldLayoutId id="2147483801" r:id="rId17"/>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Title Placeholder 21">
            <a:extLst>
              <a:ext uri="{FF2B5EF4-FFF2-40B4-BE49-F238E27FC236}">
                <a16:creationId xmlns:a16="http://schemas.microsoft.com/office/drawing/2014/main" id="{84AEEB2A-39BF-40B7-A4F3-4962B14969A4}"/>
              </a:ext>
            </a:extLst>
          </p:cNvPr>
          <p:cNvSpPr>
            <a:spLocks noGrp="1" noChangeArrowheads="1"/>
          </p:cNvSpPr>
          <p:nvPr>
            <p:ph type="title"/>
          </p:nvPr>
        </p:nvSpPr>
        <p:spPr bwMode="auto">
          <a:xfrm>
            <a:off x="457629" y="152400"/>
            <a:ext cx="8228742" cy="990600"/>
          </a:xfrm>
          <a:prstGeom prst="rect">
            <a:avLst/>
          </a:prstGeom>
          <a:solidFill>
            <a:srgbClr val="5E388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4099" name="Text Placeholder 12">
            <a:extLst>
              <a:ext uri="{FF2B5EF4-FFF2-40B4-BE49-F238E27FC236}">
                <a16:creationId xmlns:a16="http://schemas.microsoft.com/office/drawing/2014/main" id="{EB0ECBD0-2202-4B9E-8828-C543E048B5CB}"/>
              </a:ext>
            </a:extLst>
          </p:cNvPr>
          <p:cNvSpPr>
            <a:spLocks noGrp="1" noChangeArrowheads="1"/>
          </p:cNvSpPr>
          <p:nvPr>
            <p:ph type="body" idx="1"/>
          </p:nvPr>
        </p:nvSpPr>
        <p:spPr bwMode="auto">
          <a:xfrm>
            <a:off x="457629" y="1219200"/>
            <a:ext cx="8228742"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Straight Connector 28">
            <a:extLst>
              <a:ext uri="{FF2B5EF4-FFF2-40B4-BE49-F238E27FC236}">
                <a16:creationId xmlns:a16="http://schemas.microsoft.com/office/drawing/2014/main" id="{1F8D788B-5CB6-488B-BB90-21F079C99B1E}"/>
              </a:ext>
            </a:extLst>
          </p:cNvPr>
          <p:cNvSpPr>
            <a:spLocks noChangeShapeType="1"/>
          </p:cNvSpPr>
          <p:nvPr/>
        </p:nvSpPr>
        <p:spPr bwMode="auto">
          <a:xfrm>
            <a:off x="457629" y="1143000"/>
            <a:ext cx="8228742" cy="0"/>
          </a:xfrm>
          <a:prstGeom prst="line">
            <a:avLst/>
          </a:prstGeom>
          <a:noFill/>
          <a:ln w="9525" algn="ctr">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sz="1621"/>
          </a:p>
        </p:txBody>
      </p:sp>
      <p:pic>
        <p:nvPicPr>
          <p:cNvPr id="4101" name="Picture 2">
            <a:extLst>
              <a:ext uri="{FF2B5EF4-FFF2-40B4-BE49-F238E27FC236}">
                <a16:creationId xmlns:a16="http://schemas.microsoft.com/office/drawing/2014/main" id="{45539292-9142-44DA-B7A3-F3F43FF0A3F7}"/>
              </a:ext>
            </a:extLst>
          </p:cNvPr>
          <p:cNvPicPr>
            <a:picLocks noChangeAspect="1" noChangeArrowheads="1"/>
          </p:cNvPicPr>
          <p:nvPr userDrawn="1"/>
        </p:nvPicPr>
        <p:blipFill>
          <a:blip r:embed="rId14">
            <a:clrChange>
              <a:clrFrom>
                <a:srgbClr val="BFBFBF"/>
              </a:clrFrom>
              <a:clrTo>
                <a:srgbClr val="BFBFBF">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308900" y="4229100"/>
            <a:ext cx="1046826" cy="40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4987685"/>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Lst>
  <p:transition spd="med">
    <p:fade/>
  </p:transition>
  <p:txStyles>
    <p:titleStyle>
      <a:lvl1pPr algn="l" rtl="0" eaLnBrk="0" fontAlgn="base" hangingPunct="0">
        <a:spcBef>
          <a:spcPct val="0"/>
        </a:spcBef>
        <a:spcAft>
          <a:spcPct val="0"/>
        </a:spcAft>
        <a:defRPr sz="3964" kern="1200">
          <a:solidFill>
            <a:schemeClr val="bg1"/>
          </a:solidFill>
          <a:latin typeface="Calibri" panose="020F0502020204030204" pitchFamily="34" charset="0"/>
          <a:ea typeface="+mj-ea"/>
          <a:cs typeface="+mj-cs"/>
        </a:defRPr>
      </a:lvl1pPr>
      <a:lvl2pPr algn="l" rtl="0" eaLnBrk="0" fontAlgn="base" hangingPunct="0">
        <a:spcBef>
          <a:spcPct val="0"/>
        </a:spcBef>
        <a:spcAft>
          <a:spcPct val="0"/>
        </a:spcAft>
        <a:defRPr sz="3964">
          <a:solidFill>
            <a:schemeClr val="bg1"/>
          </a:solidFill>
          <a:latin typeface="Calibri" panose="020F0502020204030204" pitchFamily="34" charset="0"/>
        </a:defRPr>
      </a:lvl2pPr>
      <a:lvl3pPr algn="l" rtl="0" eaLnBrk="0" fontAlgn="base" hangingPunct="0">
        <a:spcBef>
          <a:spcPct val="0"/>
        </a:spcBef>
        <a:spcAft>
          <a:spcPct val="0"/>
        </a:spcAft>
        <a:defRPr sz="3964">
          <a:solidFill>
            <a:schemeClr val="bg1"/>
          </a:solidFill>
          <a:latin typeface="Calibri" panose="020F0502020204030204" pitchFamily="34" charset="0"/>
        </a:defRPr>
      </a:lvl3pPr>
      <a:lvl4pPr algn="l" rtl="0" eaLnBrk="0" fontAlgn="base" hangingPunct="0">
        <a:spcBef>
          <a:spcPct val="0"/>
        </a:spcBef>
        <a:spcAft>
          <a:spcPct val="0"/>
        </a:spcAft>
        <a:defRPr sz="3964">
          <a:solidFill>
            <a:schemeClr val="bg1"/>
          </a:solidFill>
          <a:latin typeface="Calibri" panose="020F0502020204030204" pitchFamily="34" charset="0"/>
        </a:defRPr>
      </a:lvl4pPr>
      <a:lvl5pPr algn="l" rtl="0" eaLnBrk="0" fontAlgn="base" hangingPunct="0">
        <a:spcBef>
          <a:spcPct val="0"/>
        </a:spcBef>
        <a:spcAft>
          <a:spcPct val="0"/>
        </a:spcAft>
        <a:defRPr sz="3964">
          <a:solidFill>
            <a:schemeClr val="bg1"/>
          </a:solidFill>
          <a:latin typeface="Calibri" panose="020F0502020204030204" pitchFamily="34" charset="0"/>
        </a:defRPr>
      </a:lvl5pPr>
      <a:lvl6pPr marL="411846" algn="l" rtl="0" fontAlgn="base">
        <a:spcBef>
          <a:spcPct val="0"/>
        </a:spcBef>
        <a:spcAft>
          <a:spcPct val="0"/>
        </a:spcAft>
        <a:defRPr sz="3964">
          <a:solidFill>
            <a:schemeClr val="bg1"/>
          </a:solidFill>
          <a:latin typeface="Calibri" panose="020F0502020204030204" pitchFamily="34" charset="0"/>
        </a:defRPr>
      </a:lvl6pPr>
      <a:lvl7pPr marL="823692" algn="l" rtl="0" fontAlgn="base">
        <a:spcBef>
          <a:spcPct val="0"/>
        </a:spcBef>
        <a:spcAft>
          <a:spcPct val="0"/>
        </a:spcAft>
        <a:defRPr sz="3964">
          <a:solidFill>
            <a:schemeClr val="bg1"/>
          </a:solidFill>
          <a:latin typeface="Calibri" panose="020F0502020204030204" pitchFamily="34" charset="0"/>
        </a:defRPr>
      </a:lvl7pPr>
      <a:lvl8pPr marL="1235537" algn="l" rtl="0" fontAlgn="base">
        <a:spcBef>
          <a:spcPct val="0"/>
        </a:spcBef>
        <a:spcAft>
          <a:spcPct val="0"/>
        </a:spcAft>
        <a:defRPr sz="3964">
          <a:solidFill>
            <a:schemeClr val="bg1"/>
          </a:solidFill>
          <a:latin typeface="Calibri" panose="020F0502020204030204" pitchFamily="34" charset="0"/>
        </a:defRPr>
      </a:lvl8pPr>
      <a:lvl9pPr marL="1647383" algn="l" rtl="0" fontAlgn="base">
        <a:spcBef>
          <a:spcPct val="0"/>
        </a:spcBef>
        <a:spcAft>
          <a:spcPct val="0"/>
        </a:spcAft>
        <a:defRPr sz="3964">
          <a:solidFill>
            <a:schemeClr val="bg1"/>
          </a:solidFill>
          <a:latin typeface="Calibri" panose="020F0502020204030204" pitchFamily="34" charset="0"/>
        </a:defRPr>
      </a:lvl9pPr>
    </p:titleStyle>
    <p:bodyStyle>
      <a:lvl1pPr marL="245963" indent="-245963" algn="l" rtl="0" eaLnBrk="0" fontAlgn="base" hangingPunct="0">
        <a:spcBef>
          <a:spcPts val="540"/>
        </a:spcBef>
        <a:spcAft>
          <a:spcPct val="0"/>
        </a:spcAft>
        <a:buClr>
          <a:srgbClr val="86AA2C"/>
        </a:buClr>
        <a:buSzPct val="76000"/>
        <a:buFont typeface="Wingdings 3" panose="05040102010807070707" pitchFamily="18" charset="2"/>
        <a:buChar char=""/>
        <a:defRPr sz="2883" kern="1200">
          <a:solidFill>
            <a:schemeClr val="tx1"/>
          </a:solidFill>
          <a:latin typeface="Calibri" panose="020F0502020204030204" pitchFamily="34" charset="0"/>
          <a:ea typeface="+mn-ea"/>
          <a:cs typeface="+mn-cs"/>
        </a:defRPr>
      </a:lvl1pPr>
      <a:lvl2pPr marL="493357" indent="-245963" algn="l" rtl="0" eaLnBrk="0" fontAlgn="base" hangingPunct="0">
        <a:spcBef>
          <a:spcPts val="450"/>
        </a:spcBef>
        <a:spcAft>
          <a:spcPct val="0"/>
        </a:spcAft>
        <a:buClr>
          <a:srgbClr val="86AA2C"/>
        </a:buClr>
        <a:buSzPct val="76000"/>
        <a:buFont typeface="Wingdings 3" panose="05040102010807070707" pitchFamily="18" charset="2"/>
        <a:buChar char=""/>
        <a:defRPr sz="2342" kern="1200">
          <a:solidFill>
            <a:schemeClr val="tx1"/>
          </a:solidFill>
          <a:latin typeface="Calibri" panose="020F0502020204030204" pitchFamily="34" charset="0"/>
          <a:ea typeface="+mn-ea"/>
          <a:cs typeface="+mn-cs"/>
        </a:defRPr>
      </a:lvl2pPr>
      <a:lvl3pPr marL="740750" indent="-205923" algn="l" rtl="0" eaLnBrk="0" fontAlgn="base" hangingPunct="0">
        <a:spcBef>
          <a:spcPts val="450"/>
        </a:spcBef>
        <a:spcAft>
          <a:spcPct val="0"/>
        </a:spcAft>
        <a:buClr>
          <a:srgbClr val="86AA2C"/>
        </a:buClr>
        <a:buSzPct val="76000"/>
        <a:buFont typeface="Wingdings 3" panose="05040102010807070707" pitchFamily="18" charset="2"/>
        <a:buChar char=""/>
        <a:defRPr sz="1982" kern="1200">
          <a:solidFill>
            <a:schemeClr val="tx1"/>
          </a:solidFill>
          <a:latin typeface="Calibri" panose="020F0502020204030204" pitchFamily="34" charset="0"/>
          <a:ea typeface="+mn-ea"/>
          <a:cs typeface="+mn-cs"/>
        </a:defRPr>
      </a:lvl3pPr>
      <a:lvl4pPr marL="988144" indent="-205923" algn="l" rtl="0" eaLnBrk="0" fontAlgn="base" hangingPunct="0">
        <a:spcBef>
          <a:spcPts val="36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235537" indent="-205923" algn="l" rtl="0" eaLnBrk="0" fontAlgn="base" hangingPunct="0">
        <a:spcBef>
          <a:spcPts val="270"/>
        </a:spcBef>
        <a:spcAft>
          <a:spcPct val="0"/>
        </a:spcAft>
        <a:buClr>
          <a:srgbClr val="86AA2C"/>
        </a:buClr>
        <a:buSzPct val="70000"/>
        <a:buFont typeface="Wingdings" panose="05000000000000000000" pitchFamily="2" charset="2"/>
        <a:buChar char=""/>
        <a:defRPr sz="1441" kern="1200">
          <a:solidFill>
            <a:schemeClr val="tx1"/>
          </a:solidFill>
          <a:latin typeface="Calibri" panose="020F0502020204030204" pitchFamily="34" charset="0"/>
          <a:ea typeface="+mn-ea"/>
          <a:cs typeface="+mn-cs"/>
        </a:defRPr>
      </a:lvl5pPr>
      <a:lvl6pPr marL="1482645" indent="-164738" algn="l" rtl="0" eaLnBrk="1" latinLnBrk="0" hangingPunct="1">
        <a:spcBef>
          <a:spcPts val="270"/>
        </a:spcBef>
        <a:buClr>
          <a:srgbClr val="9FB8CD">
            <a:shade val="75000"/>
          </a:srgbClr>
        </a:buClr>
        <a:buSzPct val="75000"/>
        <a:buFont typeface="Wingdings 3"/>
        <a:buChar char=""/>
        <a:defRPr kumimoji="0" lang="en-US" sz="1441" kern="1200" smtClean="0">
          <a:solidFill>
            <a:schemeClr val="tx1"/>
          </a:solidFill>
          <a:latin typeface="+mn-lt"/>
          <a:ea typeface="+mn-ea"/>
          <a:cs typeface="+mn-cs"/>
        </a:defRPr>
      </a:lvl6pPr>
      <a:lvl7pPr marL="1647383" indent="-164738" algn="l" rtl="0" eaLnBrk="1" latinLnBrk="0" hangingPunct="1">
        <a:spcBef>
          <a:spcPts val="270"/>
        </a:spcBef>
        <a:buClr>
          <a:srgbClr val="727CA3">
            <a:shade val="75000"/>
          </a:srgbClr>
        </a:buClr>
        <a:buSzPct val="75000"/>
        <a:buFont typeface="Wingdings 3"/>
        <a:buChar char=""/>
        <a:defRPr kumimoji="0" lang="en-US" sz="1261" kern="1200" smtClean="0">
          <a:solidFill>
            <a:schemeClr val="tx1"/>
          </a:solidFill>
          <a:latin typeface="+mn-lt"/>
          <a:ea typeface="+mn-ea"/>
          <a:cs typeface="+mn-cs"/>
        </a:defRPr>
      </a:lvl7pPr>
      <a:lvl8pPr marL="1812121" indent="-164738" algn="l" rtl="0" eaLnBrk="1" latinLnBrk="0" hangingPunct="1">
        <a:spcBef>
          <a:spcPts val="270"/>
        </a:spcBef>
        <a:buClr>
          <a:prstClr val="white">
            <a:shade val="50000"/>
          </a:prstClr>
        </a:buClr>
        <a:buSzPct val="75000"/>
        <a:buFont typeface="Wingdings 3"/>
        <a:buChar char=""/>
        <a:defRPr kumimoji="0" lang="en-US" sz="1261" kern="1200" smtClean="0">
          <a:solidFill>
            <a:schemeClr val="tx1"/>
          </a:solidFill>
          <a:latin typeface="+mn-lt"/>
          <a:ea typeface="+mn-ea"/>
          <a:cs typeface="+mn-cs"/>
        </a:defRPr>
      </a:lvl8pPr>
      <a:lvl9pPr marL="1976860" indent="-164738" algn="l" rtl="0" eaLnBrk="1" latinLnBrk="0" hangingPunct="1">
        <a:spcBef>
          <a:spcPts val="270"/>
        </a:spcBef>
        <a:buClr>
          <a:srgbClr val="9FB8CD"/>
        </a:buClr>
        <a:buSzPct val="75000"/>
        <a:buFont typeface="Wingdings 3"/>
        <a:buChar char=""/>
        <a:defRPr kumimoji="0" lang="en-US" sz="1081"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11846" algn="l" rtl="0" eaLnBrk="1" latinLnBrk="0" hangingPunct="1">
        <a:defRPr kumimoji="0" kern="1200">
          <a:solidFill>
            <a:schemeClr val="tx1"/>
          </a:solidFill>
          <a:latin typeface="+mn-lt"/>
          <a:ea typeface="+mn-ea"/>
          <a:cs typeface="+mn-cs"/>
        </a:defRPr>
      </a:lvl2pPr>
      <a:lvl3pPr marL="823692" algn="l" rtl="0" eaLnBrk="1" latinLnBrk="0" hangingPunct="1">
        <a:defRPr kumimoji="0" kern="1200">
          <a:solidFill>
            <a:schemeClr val="tx1"/>
          </a:solidFill>
          <a:latin typeface="+mn-lt"/>
          <a:ea typeface="+mn-ea"/>
          <a:cs typeface="+mn-cs"/>
        </a:defRPr>
      </a:lvl3pPr>
      <a:lvl4pPr marL="1235537" algn="l" rtl="0" eaLnBrk="1" latinLnBrk="0" hangingPunct="1">
        <a:defRPr kumimoji="0" kern="1200">
          <a:solidFill>
            <a:schemeClr val="tx1"/>
          </a:solidFill>
          <a:latin typeface="+mn-lt"/>
          <a:ea typeface="+mn-ea"/>
          <a:cs typeface="+mn-cs"/>
        </a:defRPr>
      </a:lvl4pPr>
      <a:lvl5pPr marL="1647383" algn="l" rtl="0" eaLnBrk="1" latinLnBrk="0" hangingPunct="1">
        <a:defRPr kumimoji="0" kern="1200">
          <a:solidFill>
            <a:schemeClr val="tx1"/>
          </a:solidFill>
          <a:latin typeface="+mn-lt"/>
          <a:ea typeface="+mn-ea"/>
          <a:cs typeface="+mn-cs"/>
        </a:defRPr>
      </a:lvl5pPr>
      <a:lvl6pPr marL="2059229" algn="l" rtl="0" eaLnBrk="1" latinLnBrk="0" hangingPunct="1">
        <a:defRPr kumimoji="0" kern="1200">
          <a:solidFill>
            <a:schemeClr val="tx1"/>
          </a:solidFill>
          <a:latin typeface="+mn-lt"/>
          <a:ea typeface="+mn-ea"/>
          <a:cs typeface="+mn-cs"/>
        </a:defRPr>
      </a:lvl6pPr>
      <a:lvl7pPr marL="2471075" algn="l" rtl="0" eaLnBrk="1" latinLnBrk="0" hangingPunct="1">
        <a:defRPr kumimoji="0" kern="1200">
          <a:solidFill>
            <a:schemeClr val="tx1"/>
          </a:solidFill>
          <a:latin typeface="+mn-lt"/>
          <a:ea typeface="+mn-ea"/>
          <a:cs typeface="+mn-cs"/>
        </a:defRPr>
      </a:lvl7pPr>
      <a:lvl8pPr marL="2882920" algn="l" rtl="0" eaLnBrk="1" latinLnBrk="0" hangingPunct="1">
        <a:defRPr kumimoji="0" kern="1200">
          <a:solidFill>
            <a:schemeClr val="tx1"/>
          </a:solidFill>
          <a:latin typeface="+mn-lt"/>
          <a:ea typeface="+mn-ea"/>
          <a:cs typeface="+mn-cs"/>
        </a:defRPr>
      </a:lvl8pPr>
      <a:lvl9pPr marL="3294766" algn="l" rtl="0" eaLnBrk="1" latinLnBrk="0" hangingPunct="1">
        <a:defRPr kumimoji="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5E3886"/>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eaLnBrk="1" fontAlgn="auto" hangingPunct="1">
              <a:spcBef>
                <a:spcPts val="0"/>
              </a:spcBef>
              <a:spcAft>
                <a:spcPts val="0"/>
              </a:spcAft>
            </a:pPr>
            <a:endParaRPr lang="en-US">
              <a:solidFill>
                <a:prstClr val="black"/>
              </a:solidFill>
              <a:latin typeface="Gill Sans MT"/>
            </a:endParaRPr>
          </a:p>
        </p:txBody>
      </p:sp>
    </p:spTree>
    <p:extLst>
      <p:ext uri="{BB962C8B-B14F-4D97-AF65-F5344CB8AC3E}">
        <p14:creationId xmlns:p14="http://schemas.microsoft.com/office/powerpoint/2010/main" val="2089165419"/>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 id="2147483831" r:id="rId15"/>
    <p:sldLayoutId id="2147483832" r:id="rId16"/>
    <p:sldLayoutId id="2147483834"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rtl="0" eaLnBrk="1" latinLnBrk="0" hangingPunct="1">
        <a:spcBef>
          <a:spcPct val="0"/>
        </a:spcBef>
        <a:buNone/>
        <a:defRPr kumimoji="0" sz="4400" kern="1200">
          <a:solidFill>
            <a:schemeClr val="bg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86AA2C"/>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86AA2C"/>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86AA2C"/>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86AA2C"/>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a:solidFill>
            <a:srgbClr val="B1D45A"/>
          </a:solidFill>
        </p:spPr>
        <p:txBody>
          <a:bodyPr vert="horz" anchor="b"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extLst>
      <p:ext uri="{BB962C8B-B14F-4D97-AF65-F5344CB8AC3E}">
        <p14:creationId xmlns:p14="http://schemas.microsoft.com/office/powerpoint/2010/main" val="10116272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p:titleStyle>
    <p:body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54.wmf"/><Relationship Id="rId3" Type="http://schemas.openxmlformats.org/officeDocument/2006/relationships/slideLayout" Target="../slideLayouts/slideLayout2.xml"/><Relationship Id="rId7" Type="http://schemas.openxmlformats.org/officeDocument/2006/relationships/image" Target="../media/image153.jpeg"/><Relationship Id="rId2" Type="http://schemas.openxmlformats.org/officeDocument/2006/relationships/video" Target="file:///C:\Documents%20and%20Settings\Owner.BEVERLY-Q62OQR5\Local%20Settings\Temporary%20Internet%20Files\Content.IE5\FEVPHX2W\MPj04331280000%5b1%5d.jpg" TargetMode="External"/><Relationship Id="rId1" Type="http://schemas.openxmlformats.org/officeDocument/2006/relationships/tags" Target="../tags/tag45.xml"/><Relationship Id="rId6" Type="http://schemas.openxmlformats.org/officeDocument/2006/relationships/image" Target="../media/image152.wmf"/><Relationship Id="rId11" Type="http://schemas.openxmlformats.org/officeDocument/2006/relationships/image" Target="../media/image157.wmf"/><Relationship Id="rId5" Type="http://schemas.openxmlformats.org/officeDocument/2006/relationships/image" Target="../media/image151.wmf"/><Relationship Id="rId10" Type="http://schemas.openxmlformats.org/officeDocument/2006/relationships/image" Target="../media/image156.wmf"/><Relationship Id="rId4" Type="http://schemas.openxmlformats.org/officeDocument/2006/relationships/notesSlide" Target="../notesSlides/notesSlide42.xml"/><Relationship Id="rId9" Type="http://schemas.openxmlformats.org/officeDocument/2006/relationships/image" Target="../media/image155.wmf"/></Relationships>
</file>

<file path=ppt/slides/_rels/slide10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53.xml"/></Relationships>
</file>

<file path=ppt/slides/_rels/slide10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43.xml"/><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16.xml"/><Relationship Id="rId1" Type="http://schemas.openxmlformats.org/officeDocument/2006/relationships/tags" Target="../tags/tag46.xml"/></Relationships>
</file>

<file path=ppt/slides/_rels/slide104.xml.rels><?xml version="1.0" encoding="UTF-8" standalone="yes"?>
<Relationships xmlns="http://schemas.openxmlformats.org/package/2006/relationships"><Relationship Id="rId8" Type="http://schemas.openxmlformats.org/officeDocument/2006/relationships/image" Target="../media/image810.png"/><Relationship Id="rId3" Type="http://schemas.openxmlformats.org/officeDocument/2006/relationships/notesSlide" Target="../notesSlides/notesSlide44.xml"/><Relationship Id="rId2" Type="http://schemas.openxmlformats.org/officeDocument/2006/relationships/slideLayout" Target="../slideLayouts/slideLayout16.xml"/><Relationship Id="rId1" Type="http://schemas.openxmlformats.org/officeDocument/2006/relationships/tags" Target="../tags/tag47.xml"/><Relationship Id="rId6" Type="http://schemas.openxmlformats.org/officeDocument/2006/relationships/customXml" Target="../ink/ink8.xml"/><Relationship Id="rId11" Type="http://schemas.openxmlformats.org/officeDocument/2006/relationships/image" Target="../media/image162.png"/><Relationship Id="rId5" Type="http://schemas.openxmlformats.org/officeDocument/2006/relationships/image" Target="../media/image161.png"/><Relationship Id="rId10" Type="http://schemas.openxmlformats.org/officeDocument/2006/relationships/image" Target="../media/image820.png"/><Relationship Id="rId4" Type="http://schemas.openxmlformats.org/officeDocument/2006/relationships/image" Target="../media/image160.png"/><Relationship Id="rId9" Type="http://schemas.openxmlformats.org/officeDocument/2006/relationships/customXml" Target="../ink/ink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6.xml"/><Relationship Id="rId1" Type="http://schemas.openxmlformats.org/officeDocument/2006/relationships/slideLayout" Target="../slideLayouts/slideLayout1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1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9.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6.xml"/><Relationship Id="rId1" Type="http://schemas.openxmlformats.org/officeDocument/2006/relationships/tags" Target="../tags/tag49.xml"/></Relationships>
</file>

<file path=ppt/slides/_rels/slide112.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1.xml"/></Relationships>
</file>

<file path=ppt/slides/_rels/slide11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slideLayout" Target="../slideLayouts/slideLayout2.xml"/><Relationship Id="rId1" Type="http://schemas.openxmlformats.org/officeDocument/2006/relationships/tags" Target="../tags/tag52.xml"/><Relationship Id="rId4" Type="http://schemas.openxmlformats.org/officeDocument/2006/relationships/image" Target="../media/image166.jpeg"/></Relationships>
</file>

<file path=ppt/slides/_rels/slide115.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117.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55.xml"/><Relationship Id="rId4" Type="http://schemas.openxmlformats.org/officeDocument/2006/relationships/image" Target="../media/image170.jpeg"/></Relationships>
</file>

<file path=ppt/slides/_rels/slide11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120.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6.xml"/><Relationship Id="rId1" Type="http://schemas.openxmlformats.org/officeDocument/2006/relationships/tags" Target="../tags/tag56.xml"/><Relationship Id="rId4" Type="http://schemas.openxmlformats.org/officeDocument/2006/relationships/image" Target="../media/image175.png"/></Relationships>
</file>

<file path=ppt/slides/_rels/slide12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123.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9.xml"/><Relationship Id="rId4" Type="http://schemas.openxmlformats.org/officeDocument/2006/relationships/image" Target="../media/image178.jp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179.png"/></Relationships>
</file>

<file path=ppt/slides/_rels/slide126.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slideLayout" Target="../slideLayouts/slideLayout4.xml"/><Relationship Id="rId1" Type="http://schemas.openxmlformats.org/officeDocument/2006/relationships/tags" Target="../tags/tag61.xml"/></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182.JPG"/><Relationship Id="rId4" Type="http://schemas.openxmlformats.org/officeDocument/2006/relationships/image" Target="../media/image181.png"/></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63.xml"/><Relationship Id="rId4" Type="http://schemas.openxmlformats.org/officeDocument/2006/relationships/image" Target="../media/image18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58.xml"/><Relationship Id="rId1" Type="http://schemas.openxmlformats.org/officeDocument/2006/relationships/slideLayout" Target="../slideLayouts/slideLayout16.xml"/><Relationship Id="rId4" Type="http://schemas.openxmlformats.org/officeDocument/2006/relationships/image" Target="../media/image18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13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59.xml"/><Relationship Id="rId1" Type="http://schemas.openxmlformats.org/officeDocument/2006/relationships/slideLayout" Target="../slideLayouts/slideLayout16.xml"/></Relationships>
</file>

<file path=ppt/slides/_rels/slide131.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png"/><Relationship Id="rId1" Type="http://schemas.openxmlformats.org/officeDocument/2006/relationships/slideLayout" Target="../slideLayouts/slideLayout1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6.xml"/><Relationship Id="rId1" Type="http://schemas.openxmlformats.org/officeDocument/2006/relationships/tags" Target="../tags/tag64.xml"/><Relationship Id="rId4" Type="http://schemas.openxmlformats.org/officeDocument/2006/relationships/image" Target="../media/image189.png"/></Relationships>
</file>

<file path=ppt/slides/_rels/slide134.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62.xml"/><Relationship Id="rId1" Type="http://schemas.openxmlformats.org/officeDocument/2006/relationships/slideLayout" Target="../slideLayouts/slideLayout16.xml"/><Relationship Id="rId4" Type="http://schemas.openxmlformats.org/officeDocument/2006/relationships/image" Target="../media/image187.png"/></Relationships>
</file>

<file path=ppt/slides/_rels/slide135.xml.rels><?xml version="1.0" encoding="UTF-8" standalone="yes"?>
<Relationships xmlns="http://schemas.openxmlformats.org/package/2006/relationships"><Relationship Id="rId2" Type="http://schemas.openxmlformats.org/officeDocument/2006/relationships/image" Target="../media/image191.jpg"/><Relationship Id="rId1" Type="http://schemas.openxmlformats.org/officeDocument/2006/relationships/slideLayout" Target="../slideLayouts/slideLayout16.xml"/></Relationships>
</file>

<file path=ppt/slides/_rels/slide136.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63.xml"/><Relationship Id="rId1" Type="http://schemas.openxmlformats.org/officeDocument/2006/relationships/slideLayout" Target="../slideLayouts/slideLayout16.xml"/></Relationships>
</file>

<file path=ppt/slides/_rels/slide137.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64.xml"/><Relationship Id="rId1" Type="http://schemas.openxmlformats.org/officeDocument/2006/relationships/slideLayout" Target="../slideLayouts/slideLayout16.xml"/><Relationship Id="rId4" Type="http://schemas.openxmlformats.org/officeDocument/2006/relationships/hyperlink" Target="http://rebelem.com/elevated-asymptomatic-hypertension-treat-treat/" TargetMode="External"/></Relationships>
</file>

<file path=ppt/slides/_rels/slide138.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65.xml"/><Relationship Id="rId1" Type="http://schemas.openxmlformats.org/officeDocument/2006/relationships/slideLayout" Target="../slideLayouts/slideLayout1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117.xml"/></Relationships>
</file>

<file path=ppt/slides/_rels/slide141.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67.xml"/><Relationship Id="rId1" Type="http://schemas.openxmlformats.org/officeDocument/2006/relationships/slideLayout" Target="../slideLayouts/slideLayout16.xml"/><Relationship Id="rId4" Type="http://schemas.openxmlformats.org/officeDocument/2006/relationships/image" Target="../media/image87.png"/></Relationships>
</file>

<file path=ppt/slides/_rels/slide142.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6.xml"/><Relationship Id="rId1" Type="http://schemas.openxmlformats.org/officeDocument/2006/relationships/tags" Target="../tags/tag65.xml"/><Relationship Id="rId4" Type="http://schemas.openxmlformats.org/officeDocument/2006/relationships/image" Target="../media/image82.png"/></Relationships>
</file>

<file path=ppt/slides/_rels/slide14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69.xml"/><Relationship Id="rId1" Type="http://schemas.openxmlformats.org/officeDocument/2006/relationships/slideLayout" Target="../slideLayouts/slideLayout16.xml"/><Relationship Id="rId4" Type="http://schemas.openxmlformats.org/officeDocument/2006/relationships/image" Target="../media/image198.png"/></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6.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16.xml"/><Relationship Id="rId1" Type="http://schemas.openxmlformats.org/officeDocument/2006/relationships/tags" Target="../tags/tag66.xml"/></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4.xml"/><Relationship Id="rId1" Type="http://schemas.openxmlformats.org/officeDocument/2006/relationships/tags" Target="../tags/tag67.xml"/><Relationship Id="rId5" Type="http://schemas.openxmlformats.org/officeDocument/2006/relationships/image" Target="../media/image98.png"/><Relationship Id="rId4" Type="http://schemas.openxmlformats.org/officeDocument/2006/relationships/image" Target="../media/image199.jpeg"/></Relationships>
</file>

<file path=ppt/slides/_rels/slide148.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slideLayout" Target="../slideLayouts/slideLayout2.xml"/><Relationship Id="rId1" Type="http://schemas.openxmlformats.org/officeDocument/2006/relationships/tags" Target="../tags/tag68.xml"/><Relationship Id="rId4" Type="http://schemas.openxmlformats.org/officeDocument/2006/relationships/image" Target="../media/image200.png"/></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2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3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2.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3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164.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38.xml"/></Relationships>
</file>

<file path=ppt/slides/_rels/slide165.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3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16.xml"/><Relationship Id="rId1" Type="http://schemas.openxmlformats.org/officeDocument/2006/relationships/tags" Target="../tags/tag69.xml"/><Relationship Id="rId4" Type="http://schemas.openxmlformats.org/officeDocument/2006/relationships/image" Target="../media/image217.wmf"/></Relationships>
</file>

<file path=ppt/slides/_rels/slide168.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6.xml"/></Relationships>
</file>

<file path=ppt/slides/_rels/slide169.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6.xml"/></Relationships>
</file>

<file path=ppt/slides/_rels/slide171.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74.xml"/><Relationship Id="rId1" Type="http://schemas.openxmlformats.org/officeDocument/2006/relationships/slideLayout" Target="../slideLayouts/slideLayout16.xml"/><Relationship Id="rId4" Type="http://schemas.openxmlformats.org/officeDocument/2006/relationships/hyperlink" Target="https://www.clevelandclinicwellness.com/employerprograms/documents/png/files/QuickHitCard.pdf" TargetMode="Externa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16.xml"/><Relationship Id="rId1" Type="http://schemas.openxmlformats.org/officeDocument/2006/relationships/tags" Target="../tags/tag70.xml"/><Relationship Id="rId4" Type="http://schemas.openxmlformats.org/officeDocument/2006/relationships/image" Target="../media/image223.wmf"/></Relationships>
</file>

<file path=ppt/slides/_rels/slide173.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6.xml"/><Relationship Id="rId1" Type="http://schemas.openxmlformats.org/officeDocument/2006/relationships/tags" Target="../tags/tag71.xml"/></Relationships>
</file>

<file path=ppt/slides/_rels/slide17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75.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png"/><Relationship Id="rId1" Type="http://schemas.openxmlformats.org/officeDocument/2006/relationships/slideLayout" Target="../slideLayouts/slideLayout36.xml"/><Relationship Id="rId4" Type="http://schemas.openxmlformats.org/officeDocument/2006/relationships/image" Target="../media/image226.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8.xml"/><Relationship Id="rId1" Type="http://schemas.openxmlformats.org/officeDocument/2006/relationships/tags" Target="../tags/tag72.xml"/><Relationship Id="rId6" Type="http://schemas.openxmlformats.org/officeDocument/2006/relationships/image" Target="../media/image226.png"/><Relationship Id="rId5" Type="http://schemas.openxmlformats.org/officeDocument/2006/relationships/image" Target="../media/image227.png"/><Relationship Id="rId4" Type="http://schemas.openxmlformats.org/officeDocument/2006/relationships/image" Target="../media/image225.png"/></Relationships>
</file>

<file path=ppt/slides/_rels/slide177.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78.xml"/><Relationship Id="rId1" Type="http://schemas.openxmlformats.org/officeDocument/2006/relationships/slideLayout" Target="../slideLayouts/slideLayout48.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36.xml"/><Relationship Id="rId1" Type="http://schemas.openxmlformats.org/officeDocument/2006/relationships/tags" Target="../tags/tag73.xml"/><Relationship Id="rId4" Type="http://schemas.openxmlformats.org/officeDocument/2006/relationships/image" Target="../media/image228.png"/></Relationships>
</file>

<file path=ppt/slides/_rels/slide17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38.xml"/></Relationships>
</file>

<file path=ppt/slides/_rels/slide181.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jpeg"/><Relationship Id="rId1" Type="http://schemas.openxmlformats.org/officeDocument/2006/relationships/slideLayout" Target="../slideLayouts/slideLayout2.xml"/><Relationship Id="rId5" Type="http://schemas.openxmlformats.org/officeDocument/2006/relationships/image" Target="../media/image234.png"/><Relationship Id="rId4" Type="http://schemas.openxmlformats.org/officeDocument/2006/relationships/image" Target="../media/image233.png"/></Relationships>
</file>

<file path=ppt/slides/_rels/slide18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slideLayout" Target="../slideLayouts/slideLayout4.xml"/><Relationship Id="rId1" Type="http://schemas.openxmlformats.org/officeDocument/2006/relationships/tags" Target="../tags/tag74.xml"/></Relationships>
</file>

<file path=ppt/slides/_rels/slide18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80.xml"/><Relationship Id="rId1" Type="http://schemas.openxmlformats.org/officeDocument/2006/relationships/slideLayout" Target="../slideLayouts/slideLayout16.xml"/><Relationship Id="rId4" Type="http://schemas.openxmlformats.org/officeDocument/2006/relationships/image" Target="../media/image237.png"/></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6.xml"/><Relationship Id="rId1" Type="http://schemas.openxmlformats.org/officeDocument/2006/relationships/tags" Target="../tags/tag75.xml"/></Relationships>
</file>

<file path=ppt/slides/_rels/slide185.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82.xml"/><Relationship Id="rId1" Type="http://schemas.openxmlformats.org/officeDocument/2006/relationships/slideLayout" Target="../slideLayouts/slideLayout16.xml"/></Relationships>
</file>

<file path=ppt/slides/_rels/slide186.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87.xml.rels><?xml version="1.0" encoding="UTF-8" standalone="yes"?>
<Relationships xmlns="http://schemas.openxmlformats.org/package/2006/relationships"><Relationship Id="rId2" Type="http://schemas.openxmlformats.org/officeDocument/2006/relationships/image" Target="../media/image240.png"/><Relationship Id="rId1" Type="http://schemas.openxmlformats.org/officeDocument/2006/relationships/slideLayout" Target="../slideLayouts/slideLayout16.xml"/></Relationships>
</file>

<file path=ppt/slides/_rels/slide188.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slideLayout" Target="../slideLayouts/slideLayout16.xml"/><Relationship Id="rId1" Type="http://schemas.openxmlformats.org/officeDocument/2006/relationships/tags" Target="../tags/tag77.xml"/></Relationships>
</file>

<file path=ppt/slides/_rels/slide189.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8.xml"/><Relationship Id="rId1" Type="http://schemas.openxmlformats.org/officeDocument/2006/relationships/tags" Target="../tags/tag78.xml"/></Relationships>
</file>

<file path=ppt/slides/_rels/slide19.xml.rels><?xml version="1.0" encoding="UTF-8" standalone="yes"?>
<Relationships xmlns="http://schemas.openxmlformats.org/package/2006/relationships"><Relationship Id="rId3" Type="http://schemas.openxmlformats.org/officeDocument/2006/relationships/hyperlink" Target="http://www.devpolicy.org/young-peoples-political-engagement-future-timor-leste-20170721/" TargetMode="External"/><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90.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191.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19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slideLayout" Target="../slideLayouts/slideLayout12.xml"/><Relationship Id="rId1" Type="http://schemas.openxmlformats.org/officeDocument/2006/relationships/tags" Target="../tags/tag81.xml"/></Relationships>
</file>

<file path=ppt/slides/_rels/slide194.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slideLayout" Target="../slideLayouts/slideLayout4.xml"/><Relationship Id="rId1" Type="http://schemas.openxmlformats.org/officeDocument/2006/relationships/tags" Target="../tags/tag82.xml"/></Relationships>
</file>

<file path=ppt/slides/_rels/slide19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3.xml"/></Relationships>
</file>

<file path=ppt/slides/_rels/slide19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slideLayout" Target="../slideLayouts/slideLayout4.xml"/><Relationship Id="rId1" Type="http://schemas.openxmlformats.org/officeDocument/2006/relationships/tags" Target="../tags/tag84.xml"/></Relationships>
</file>

<file path=ppt/slides/_rels/slide197.xml.rels><?xml version="1.0" encoding="UTF-8" standalone="yes"?>
<Relationships xmlns="http://schemas.openxmlformats.org/package/2006/relationships"><Relationship Id="rId2" Type="http://schemas.openxmlformats.org/officeDocument/2006/relationships/image" Target="../media/image248.jpeg"/><Relationship Id="rId1" Type="http://schemas.openxmlformats.org/officeDocument/2006/relationships/slideLayout" Target="../slideLayouts/slideLayout4.xml"/></Relationships>
</file>

<file path=ppt/slides/_rels/slide1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49.png"/><Relationship Id="rId1" Type="http://schemas.openxmlformats.org/officeDocument/2006/relationships/slideLayout" Target="../slideLayouts/slideLayout16.xml"/></Relationships>
</file>

<file path=ppt/slides/_rels/slide19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3.xml"/><Relationship Id="rId5" Type="http://schemas.openxmlformats.org/officeDocument/2006/relationships/image" Target="../media/image16.png"/><Relationship Id="rId4" Type="http://schemas.openxmlformats.org/officeDocument/2006/relationships/hyperlink" Target="http://www.diabetesed.net/"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45.png"/></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6.xml"/></Relationships>
</file>

<file path=ppt/slides/_rels/slide201.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86.xml"/><Relationship Id="rId1" Type="http://schemas.openxmlformats.org/officeDocument/2006/relationships/slideLayout" Target="../slideLayouts/slideLayout16.xml"/></Relationships>
</file>

<file path=ppt/slides/_rels/slide20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203.xml.rels><?xml version="1.0" encoding="UTF-8" standalone="yes"?>
<Relationships xmlns="http://schemas.openxmlformats.org/package/2006/relationships"><Relationship Id="rId2" Type="http://schemas.openxmlformats.org/officeDocument/2006/relationships/image" Target="../media/image253.jpeg"/><Relationship Id="rId1" Type="http://schemas.openxmlformats.org/officeDocument/2006/relationships/slideLayout" Target="../slideLayouts/slideLayout16.xml"/></Relationships>
</file>

<file path=ppt/slides/_rels/slide204.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16.xml"/><Relationship Id="rId1" Type="http://schemas.openxmlformats.org/officeDocument/2006/relationships/tags" Target="../tags/tag85.xml"/><Relationship Id="rId5" Type="http://schemas.openxmlformats.org/officeDocument/2006/relationships/image" Target="../media/image255.png"/><Relationship Id="rId4" Type="http://schemas.openxmlformats.org/officeDocument/2006/relationships/image" Target="../media/image254.png"/></Relationships>
</file>

<file path=ppt/slides/_rels/slide205.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6.xml"/><Relationship Id="rId1" Type="http://schemas.openxmlformats.org/officeDocument/2006/relationships/tags" Target="../tags/tag87.xml"/></Relationships>
</file>

<file path=ppt/slides/_rels/slide206.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16.xml"/><Relationship Id="rId1" Type="http://schemas.openxmlformats.org/officeDocument/2006/relationships/tags" Target="../tags/tag88.xml"/><Relationship Id="rId4" Type="http://schemas.openxmlformats.org/officeDocument/2006/relationships/image" Target="../media/image256.png"/></Relationships>
</file>

<file path=ppt/slides/_rels/slide207.xml.rels><?xml version="1.0" encoding="UTF-8" standalone="yes"?>
<Relationships xmlns="http://schemas.openxmlformats.org/package/2006/relationships"><Relationship Id="rId2" Type="http://schemas.openxmlformats.org/officeDocument/2006/relationships/image" Target="../media/image257.png"/><Relationship Id="rId1" Type="http://schemas.openxmlformats.org/officeDocument/2006/relationships/slideLayout" Target="../slideLayouts/slideLayout16.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9.xml.rels><?xml version="1.0" encoding="UTF-8" standalone="yes"?>
<Relationships xmlns="http://schemas.openxmlformats.org/package/2006/relationships"><Relationship Id="rId3" Type="http://schemas.openxmlformats.org/officeDocument/2006/relationships/hyperlink" Target="http://journalistsresource.org/syllabi/health-reporting" TargetMode="External"/><Relationship Id="rId2" Type="http://schemas.openxmlformats.org/officeDocument/2006/relationships/image" Target="../media/image258.jp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notesSlide" Target="../notesSlides/notesSlide8.xml"/><Relationship Id="rId7" Type="http://schemas.openxmlformats.org/officeDocument/2006/relationships/hyperlink" Target="http://www.worlddiabetesday.org/node/4494" TargetMode="Externa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10.xml.rels><?xml version="1.0" encoding="UTF-8" standalone="yes"?>
<Relationships xmlns="http://schemas.openxmlformats.org/package/2006/relationships"><Relationship Id="rId2" Type="http://schemas.openxmlformats.org/officeDocument/2006/relationships/image" Target="../media/image259.png"/><Relationship Id="rId1" Type="http://schemas.openxmlformats.org/officeDocument/2006/relationships/slideLayout" Target="../slideLayouts/slideLayout16.xml"/></Relationships>
</file>

<file path=ppt/slides/_rels/slide21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slideLayout" Target="../slideLayouts/slideLayout16.xml"/><Relationship Id="rId1" Type="http://schemas.openxmlformats.org/officeDocument/2006/relationships/tags" Target="../tags/tag90.xml"/><Relationship Id="rId4" Type="http://schemas.openxmlformats.org/officeDocument/2006/relationships/image" Target="../media/image261.png"/></Relationships>
</file>

<file path=ppt/slides/_rels/slide212.xml.rels><?xml version="1.0" encoding="UTF-8" standalone="yes"?>
<Relationships xmlns="http://schemas.openxmlformats.org/package/2006/relationships"><Relationship Id="rId3" Type="http://schemas.openxmlformats.org/officeDocument/2006/relationships/image" Target="../media/image262.png"/><Relationship Id="rId2" Type="http://schemas.openxmlformats.org/officeDocument/2006/relationships/slideLayout" Target="../slideLayouts/slideLayout16.xml"/><Relationship Id="rId1" Type="http://schemas.openxmlformats.org/officeDocument/2006/relationships/tags" Target="../tags/tag91.xml"/><Relationship Id="rId5" Type="http://schemas.openxmlformats.org/officeDocument/2006/relationships/image" Target="../media/image261.png"/><Relationship Id="rId4" Type="http://schemas.openxmlformats.org/officeDocument/2006/relationships/image" Target="../media/image263.png"/></Relationships>
</file>

<file path=ppt/slides/_rels/slide213.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21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5.png"/><Relationship Id="rId1" Type="http://schemas.openxmlformats.org/officeDocument/2006/relationships/slideLayout" Target="../slideLayouts/slideLayout16.xml"/></Relationships>
</file>

<file path=ppt/slides/_rels/slide215.xml.rels><?xml version="1.0" encoding="UTF-8" standalone="yes"?>
<Relationships xmlns="http://schemas.openxmlformats.org/package/2006/relationships"><Relationship Id="rId2" Type="http://schemas.openxmlformats.org/officeDocument/2006/relationships/hyperlink" Target="https://www.kidney.org/atoz/content/diabetes" TargetMode="External"/><Relationship Id="rId1" Type="http://schemas.openxmlformats.org/officeDocument/2006/relationships/slideLayout" Target="../slideLayouts/slideLayout32.xml"/></Relationships>
</file>

<file path=ppt/slides/_rels/slide21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6.jpeg"/><Relationship Id="rId1" Type="http://schemas.openxmlformats.org/officeDocument/2006/relationships/slideLayout" Target="../slideLayouts/slideLayout18.xml"/></Relationships>
</file>

<file path=ppt/slides/_rels/slide217.xml.rels><?xml version="1.0" encoding="UTF-8" standalone="yes"?>
<Relationships xmlns="http://schemas.openxmlformats.org/package/2006/relationships"><Relationship Id="rId2" Type="http://schemas.openxmlformats.org/officeDocument/2006/relationships/image" Target="../media/image267.png"/><Relationship Id="rId1" Type="http://schemas.openxmlformats.org/officeDocument/2006/relationships/slideLayout" Target="../slideLayouts/slideLayout16.xml"/></Relationships>
</file>

<file path=ppt/slides/_rels/slide21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png"/><Relationship Id="rId1" Type="http://schemas.openxmlformats.org/officeDocument/2006/relationships/slideLayout" Target="../slideLayouts/slideLayout20.xml"/><Relationship Id="rId4" Type="http://schemas.openxmlformats.org/officeDocument/2006/relationships/image" Target="../media/image270.png"/></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6.xml"/></Relationships>
</file>

<file path=ppt/slides/_rels/slide221.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16.xml"/></Relationships>
</file>

<file path=ppt/slides/_rels/slide222.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6.xml"/></Relationships>
</file>

<file path=ppt/slides/_rels/slide223.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notesSlide" Target="../notesSlides/notesSlide93.xml"/><Relationship Id="rId1" Type="http://schemas.openxmlformats.org/officeDocument/2006/relationships/slideLayout" Target="../slideLayouts/slideLayout18.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16.xml"/><Relationship Id="rId1" Type="http://schemas.openxmlformats.org/officeDocument/2006/relationships/tags" Target="../tags/tag92.xml"/><Relationship Id="rId4" Type="http://schemas.openxmlformats.org/officeDocument/2006/relationships/image" Target="../media/image223.wmf"/></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slideLayout" Target="../slideLayouts/slideLayout16.xml"/><Relationship Id="rId1" Type="http://schemas.openxmlformats.org/officeDocument/2006/relationships/tags" Target="../tags/tag93.xml"/></Relationships>
</file>

<file path=ppt/slides/_rels/slide228.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21.xml"/></Relationships>
</file>

<file path=ppt/slides/_rels/slide229.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52.png"/><Relationship Id="rId4" Type="http://schemas.openxmlformats.org/officeDocument/2006/relationships/image" Target="../media/image51.jpeg"/></Relationships>
</file>

<file path=ppt/slides/_rels/slide230.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image" Target="../media/image280.jpeg"/><Relationship Id="rId1" Type="http://schemas.openxmlformats.org/officeDocument/2006/relationships/slideLayout" Target="../slideLayouts/slideLayout2.xml"/><Relationship Id="rId4" Type="http://schemas.openxmlformats.org/officeDocument/2006/relationships/image" Target="../media/image282.jpeg"/></Relationships>
</file>

<file path=ppt/slides/_rels/slide231.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slideLayout" Target="../slideLayouts/slideLayout16.xml"/><Relationship Id="rId1" Type="http://schemas.openxmlformats.org/officeDocument/2006/relationships/tags" Target="../tags/tag94.xml"/><Relationship Id="rId5" Type="http://schemas.openxmlformats.org/officeDocument/2006/relationships/image" Target="../media/image277.png"/><Relationship Id="rId4" Type="http://schemas.openxmlformats.org/officeDocument/2006/relationships/image" Target="../media/image111.jpeg"/></Relationships>
</file>

<file path=ppt/slides/_rels/slide232.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95.xml"/><Relationship Id="rId1" Type="http://schemas.openxmlformats.org/officeDocument/2006/relationships/slideLayout" Target="../slideLayouts/slideLayout16.xml"/><Relationship Id="rId4" Type="http://schemas.openxmlformats.org/officeDocument/2006/relationships/image" Target="../media/image285.png"/></Relationships>
</file>

<file path=ppt/slides/_rels/slide233.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96.xml"/><Relationship Id="rId1" Type="http://schemas.openxmlformats.org/officeDocument/2006/relationships/slideLayout" Target="../slideLayouts/slideLayout16.xml"/><Relationship Id="rId4" Type="http://schemas.openxmlformats.org/officeDocument/2006/relationships/image" Target="../media/image284.png"/></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6.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6.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8.xml"/></Relationships>
</file>

<file path=ppt/slides/_rels/slide238.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101.xml"/><Relationship Id="rId1" Type="http://schemas.openxmlformats.org/officeDocument/2006/relationships/slideLayout" Target="../slideLayouts/slideLayout16.xml"/></Relationships>
</file>

<file path=ppt/slides/_rels/slide239.xml.rels><?xml version="1.0" encoding="UTF-8" standalone="yes"?>
<Relationships xmlns="http://schemas.openxmlformats.org/package/2006/relationships"><Relationship Id="rId2" Type="http://schemas.openxmlformats.org/officeDocument/2006/relationships/image" Target="../media/image288.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6.xml"/></Relationships>
</file>

<file path=ppt/slides/_rels/slide241.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slideLayout" Target="../slideLayouts/slideLayout16.xml"/><Relationship Id="rId1" Type="http://schemas.openxmlformats.org/officeDocument/2006/relationships/tags" Target="../tags/tag95.xml"/><Relationship Id="rId4" Type="http://schemas.openxmlformats.org/officeDocument/2006/relationships/image" Target="../media/image290.png"/></Relationships>
</file>

<file path=ppt/slides/_rels/slide24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91.png"/><Relationship Id="rId1" Type="http://schemas.openxmlformats.org/officeDocument/2006/relationships/slideLayout" Target="../slideLayouts/slideLayout16.xml"/></Relationships>
</file>

<file path=ppt/slides/_rels/slide243.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slideLayout" Target="../slideLayouts/slideLayout16.xml"/><Relationship Id="rId1" Type="http://schemas.openxmlformats.org/officeDocument/2006/relationships/tags" Target="../tags/tag96.xml"/><Relationship Id="rId4" Type="http://schemas.openxmlformats.org/officeDocument/2006/relationships/image" Target="../media/image277.png"/></Relationships>
</file>

<file path=ppt/slides/_rels/slide244.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image" Target="../media/image277.png"/><Relationship Id="rId1" Type="http://schemas.openxmlformats.org/officeDocument/2006/relationships/slideLayout" Target="../slideLayouts/slideLayout16.xml"/></Relationships>
</file>

<file path=ppt/slides/_rels/slide245.xml.rels><?xml version="1.0" encoding="UTF-8" standalone="yes"?>
<Relationships xmlns="http://schemas.openxmlformats.org/package/2006/relationships"><Relationship Id="rId3" Type="http://schemas.openxmlformats.org/officeDocument/2006/relationships/hyperlink" Target="http://www.debbest.com/2016/11/06/paying-100-of-an-employees-benefits-does-not-count-towards-the-flsa-exempt-salary-threshold-in-business-and-at-work/" TargetMode="External"/><Relationship Id="rId2" Type="http://schemas.openxmlformats.org/officeDocument/2006/relationships/image" Target="../media/image294.jpg"/><Relationship Id="rId1" Type="http://schemas.openxmlformats.org/officeDocument/2006/relationships/slideLayout" Target="../slideLayouts/slideLayout16.xml"/><Relationship Id="rId4" Type="http://schemas.openxmlformats.org/officeDocument/2006/relationships/image" Target="../media/image295.png"/></Relationships>
</file>

<file path=ppt/slides/_rels/slide246.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296.png"/><Relationship Id="rId1" Type="http://schemas.openxmlformats.org/officeDocument/2006/relationships/slideLayout" Target="../slideLayouts/slideLayout16.xml"/></Relationships>
</file>

<file path=ppt/slides/_rels/slide247.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notesSlide" Target="../notesSlides/notesSlide103.xml"/><Relationship Id="rId1" Type="http://schemas.openxmlformats.org/officeDocument/2006/relationships/slideLayout" Target="../slideLayouts/slideLayout18.xml"/></Relationships>
</file>

<file path=ppt/slides/_rels/slide248.xml.rels><?xml version="1.0" encoding="UTF-8" standalone="yes"?>
<Relationships xmlns="http://schemas.openxmlformats.org/package/2006/relationships"><Relationship Id="rId3" Type="http://schemas.openxmlformats.org/officeDocument/2006/relationships/hyperlink" Target="http://tools.acc.org/ASCVD-Risk-Estimator-Plus/#!/calculate/estimate/" TargetMode="External"/><Relationship Id="rId2" Type="http://schemas.openxmlformats.org/officeDocument/2006/relationships/notesSlide" Target="../notesSlides/notesSlide104.xml"/><Relationship Id="rId1" Type="http://schemas.openxmlformats.org/officeDocument/2006/relationships/slideLayout" Target="../slideLayouts/slideLayout16.xml"/><Relationship Id="rId4" Type="http://schemas.openxmlformats.org/officeDocument/2006/relationships/image" Target="../media/image298.png"/></Relationships>
</file>

<file path=ppt/slides/_rels/slide249.xml.rels><?xml version="1.0" encoding="UTF-8" standalone="yes"?>
<Relationships xmlns="http://schemas.openxmlformats.org/package/2006/relationships"><Relationship Id="rId3" Type="http://schemas.openxmlformats.org/officeDocument/2006/relationships/image" Target="../media/image300.png"/><Relationship Id="rId2" Type="http://schemas.openxmlformats.org/officeDocument/2006/relationships/image" Target="../media/image299.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54.wmf"/></Relationships>
</file>

<file path=ppt/slides/_rels/slide25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05.xml"/><Relationship Id="rId1" Type="http://schemas.openxmlformats.org/officeDocument/2006/relationships/slideLayout" Target="../slideLayouts/slideLayout16.xml"/><Relationship Id="rId4" Type="http://schemas.openxmlformats.org/officeDocument/2006/relationships/image" Target="../media/image302.png"/></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6.xml"/></Relationships>
</file>

<file path=ppt/slides/_rels/slide252.xml.rels><?xml version="1.0" encoding="UTF-8" standalone="yes"?>
<Relationships xmlns="http://schemas.openxmlformats.org/package/2006/relationships"><Relationship Id="rId3" Type="http://schemas.openxmlformats.org/officeDocument/2006/relationships/image" Target="../media/image295.png"/><Relationship Id="rId2" Type="http://schemas.openxmlformats.org/officeDocument/2006/relationships/image" Target="../media/image303.png"/><Relationship Id="rId1" Type="http://schemas.openxmlformats.org/officeDocument/2006/relationships/slideLayout" Target="../slideLayouts/slideLayout16.xml"/></Relationships>
</file>

<file path=ppt/slides/_rels/slide253.xml.rels><?xml version="1.0" encoding="UTF-8" standalone="yes"?>
<Relationships xmlns="http://schemas.openxmlformats.org/package/2006/relationships"><Relationship Id="rId3" Type="http://schemas.openxmlformats.org/officeDocument/2006/relationships/image" Target="../media/image304.png"/><Relationship Id="rId2" Type="http://schemas.openxmlformats.org/officeDocument/2006/relationships/notesSlide" Target="../notesSlides/notesSlide107.xml"/><Relationship Id="rId1" Type="http://schemas.openxmlformats.org/officeDocument/2006/relationships/slideLayout" Target="../slideLayouts/slideLayout16.xml"/></Relationships>
</file>

<file path=ppt/slides/_rels/slide254.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108.xml"/><Relationship Id="rId1" Type="http://schemas.openxmlformats.org/officeDocument/2006/relationships/slideLayout" Target="../slideLayouts/slideLayout16.xml"/><Relationship Id="rId4" Type="http://schemas.openxmlformats.org/officeDocument/2006/relationships/image" Target="../media/image306.png"/></Relationships>
</file>

<file path=ppt/slides/_rels/slide255.xml.rels><?xml version="1.0" encoding="UTF-8" standalone="yes"?>
<Relationships xmlns="http://schemas.openxmlformats.org/package/2006/relationships"><Relationship Id="rId3" Type="http://schemas.openxmlformats.org/officeDocument/2006/relationships/image" Target="../media/image307.png"/><Relationship Id="rId2" Type="http://schemas.openxmlformats.org/officeDocument/2006/relationships/notesSlide" Target="../notesSlides/notesSlide109.xml"/><Relationship Id="rId1" Type="http://schemas.openxmlformats.org/officeDocument/2006/relationships/slideLayout" Target="../slideLayouts/slideLayout16.xml"/></Relationships>
</file>

<file path=ppt/slides/_rels/slide256.xml.rels><?xml version="1.0" encoding="UTF-8" standalone="yes"?>
<Relationships xmlns="http://schemas.openxmlformats.org/package/2006/relationships"><Relationship Id="rId2" Type="http://schemas.openxmlformats.org/officeDocument/2006/relationships/image" Target="../media/image308.png"/><Relationship Id="rId1" Type="http://schemas.openxmlformats.org/officeDocument/2006/relationships/slideLayout" Target="../slideLayouts/slideLayout16.xml"/></Relationships>
</file>

<file path=ppt/slides/_rels/slide257.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16.xml"/></Relationships>
</file>

<file path=ppt/slides/_rels/slide258.xml.rels><?xml version="1.0" encoding="UTF-8" standalone="yes"?>
<Relationships xmlns="http://schemas.openxmlformats.org/package/2006/relationships"><Relationship Id="rId2" Type="http://schemas.openxmlformats.org/officeDocument/2006/relationships/image" Target="../media/image310.jpeg"/><Relationship Id="rId1" Type="http://schemas.openxmlformats.org/officeDocument/2006/relationships/slideLayout" Target="../slideLayouts/slideLayout18.xml"/></Relationships>
</file>

<file path=ppt/slides/_rels/slide259.xml.rels><?xml version="1.0" encoding="UTF-8" standalone="yes"?>
<Relationships xmlns="http://schemas.openxmlformats.org/package/2006/relationships"><Relationship Id="rId3" Type="http://schemas.openxmlformats.org/officeDocument/2006/relationships/hyperlink" Target="https://pixabay.com/en/pills-medication-tablet-capsule-951505/" TargetMode="External"/><Relationship Id="rId2" Type="http://schemas.openxmlformats.org/officeDocument/2006/relationships/image" Target="../media/image311.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312.png"/><Relationship Id="rId1" Type="http://schemas.openxmlformats.org/officeDocument/2006/relationships/slideLayout" Target="../slideLayouts/slideLayout16.xml"/></Relationships>
</file>

<file path=ppt/slides/_rels/slide261.xml.rels><?xml version="1.0" encoding="UTF-8" standalone="yes"?>
<Relationships xmlns="http://schemas.openxmlformats.org/package/2006/relationships"><Relationship Id="rId3" Type="http://schemas.openxmlformats.org/officeDocument/2006/relationships/hyperlink" Target="https://freepngimg.com/png/27121-pills-image" TargetMode="External"/><Relationship Id="rId2" Type="http://schemas.openxmlformats.org/officeDocument/2006/relationships/image" Target="../media/image313.png"/><Relationship Id="rId1" Type="http://schemas.openxmlformats.org/officeDocument/2006/relationships/slideLayout" Target="../slideLayouts/slideLayout16.xml"/></Relationships>
</file>

<file path=ppt/slides/_rels/slide262.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110.xml"/><Relationship Id="rId1" Type="http://schemas.openxmlformats.org/officeDocument/2006/relationships/slideLayout" Target="../slideLayouts/slideLayout16.xml"/></Relationships>
</file>

<file path=ppt/slides/_rels/slide263.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11.xml"/><Relationship Id="rId1" Type="http://schemas.openxmlformats.org/officeDocument/2006/relationships/slideLayout" Target="../slideLayouts/slideLayout16.xml"/></Relationships>
</file>

<file path=ppt/slides/_rels/slide264.xml.rels><?xml version="1.0" encoding="UTF-8" standalone="yes"?>
<Relationships xmlns="http://schemas.openxmlformats.org/package/2006/relationships"><Relationship Id="rId3" Type="http://schemas.openxmlformats.org/officeDocument/2006/relationships/image" Target="../media/image283.png"/><Relationship Id="rId2" Type="http://schemas.openxmlformats.org/officeDocument/2006/relationships/notesSlide" Target="../notesSlides/notesSlide112.xml"/><Relationship Id="rId1" Type="http://schemas.openxmlformats.org/officeDocument/2006/relationships/slideLayout" Target="../slideLayouts/slideLayout16.xml"/></Relationships>
</file>

<file path=ppt/slides/_rels/slide265.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16.xml"/></Relationships>
</file>

<file path=ppt/slides/_rels/slide266.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113.xml"/><Relationship Id="rId1" Type="http://schemas.openxmlformats.org/officeDocument/2006/relationships/slideLayout" Target="../slideLayouts/slideLayout18.xml"/><Relationship Id="rId4" Type="http://schemas.openxmlformats.org/officeDocument/2006/relationships/image" Target="../media/image277.png"/></Relationships>
</file>

<file path=ppt/slides/_rels/slide267.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317.jpeg"/><Relationship Id="rId1" Type="http://schemas.openxmlformats.org/officeDocument/2006/relationships/slideLayout" Target="../slideLayouts/slideLayout18.xml"/></Relationships>
</file>

<file path=ppt/slides/_rels/slide268.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8.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56.jpg"/><Relationship Id="rId7" Type="http://schemas.openxmlformats.org/officeDocument/2006/relationships/image" Target="../media/image58.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hyperlink" Target="https://creativecommons.org/licenses/by/3.0/" TargetMode="External"/><Relationship Id="rId5" Type="http://schemas.openxmlformats.org/officeDocument/2006/relationships/image" Target="../media/image57.jpeg"/><Relationship Id="rId4" Type="http://schemas.openxmlformats.org/officeDocument/2006/relationships/hyperlink" Target="https://www.bridgespan.org/insights/library/public-health/the-community-cure-for-health-care-(1)" TargetMode="External"/></Relationships>
</file>

<file path=ppt/slides/_rels/slide270.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0.xml"/></Relationships>
</file>

<file path=ppt/slides/_rels/slide271.xml.rels><?xml version="1.0" encoding="UTF-8" standalone="yes"?>
<Relationships xmlns="http://schemas.openxmlformats.org/package/2006/relationships"><Relationship Id="rId2" Type="http://schemas.openxmlformats.org/officeDocument/2006/relationships/image" Target="../media/image277.png"/><Relationship Id="rId1" Type="http://schemas.openxmlformats.org/officeDocument/2006/relationships/slideLayout" Target="../slideLayouts/slideLayout18.xml"/></Relationships>
</file>

<file path=ppt/slides/_rels/slide27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115.xml"/><Relationship Id="rId1" Type="http://schemas.openxmlformats.org/officeDocument/2006/relationships/slideLayout" Target="../slideLayouts/slideLayout16.xml"/></Relationships>
</file>

<file path=ppt/slides/_rels/slide273.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16.xml"/></Relationships>
</file>

<file path=ppt/slides/_rels/slide274.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320.jpeg"/><Relationship Id="rId1" Type="http://schemas.openxmlformats.org/officeDocument/2006/relationships/slideLayout" Target="../slideLayouts/slideLayout18.xml"/></Relationships>
</file>

<file path=ppt/slides/_rels/slide275.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116.xml"/><Relationship Id="rId1" Type="http://schemas.openxmlformats.org/officeDocument/2006/relationships/slideLayout" Target="../slideLayouts/slideLayout16.xml"/></Relationships>
</file>

<file path=ppt/slides/_rels/slide276.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17.xml"/><Relationship Id="rId1" Type="http://schemas.openxmlformats.org/officeDocument/2006/relationships/slideLayout" Target="../slideLayouts/slideLayout16.xml"/></Relationships>
</file>

<file path=ppt/slides/_rels/slide27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118.xml"/><Relationship Id="rId7" Type="http://schemas.openxmlformats.org/officeDocument/2006/relationships/diagramColors" Target="../diagrams/colors5.xml"/><Relationship Id="rId2" Type="http://schemas.openxmlformats.org/officeDocument/2006/relationships/slideLayout" Target="../slideLayouts/slideLayout16.xml"/><Relationship Id="rId1" Type="http://schemas.openxmlformats.org/officeDocument/2006/relationships/tags" Target="../tags/tag97.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9.xml.rels><?xml version="1.0" encoding="UTF-8" standalone="yes"?>
<Relationships xmlns="http://schemas.openxmlformats.org/package/2006/relationships"><Relationship Id="rId3" Type="http://schemas.openxmlformats.org/officeDocument/2006/relationships/hyperlink" Target="http://www.beautyandgroomingtips.com/2008/05/aspirin-for-acne-prone-skin.html" TargetMode="External"/><Relationship Id="rId2" Type="http://schemas.openxmlformats.org/officeDocument/2006/relationships/image" Target="../media/image323.jpg"/><Relationship Id="rId1" Type="http://schemas.openxmlformats.org/officeDocument/2006/relationships/slideLayout" Target="../slideLayouts/slideLayout16.xml"/><Relationship Id="rId4" Type="http://schemas.openxmlformats.org/officeDocument/2006/relationships/image" Target="../media/image277.png"/></Relationships>
</file>

<file path=ppt/slides/_rels/slide2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301.png"/><Relationship Id="rId2" Type="http://schemas.openxmlformats.org/officeDocument/2006/relationships/notesSlide" Target="../notesSlides/notesSlide119.xml"/><Relationship Id="rId1" Type="http://schemas.openxmlformats.org/officeDocument/2006/relationships/slideLayout" Target="../slideLayouts/slideLayout16.xml"/><Relationship Id="rId4" Type="http://schemas.openxmlformats.org/officeDocument/2006/relationships/image" Target="../media/image324.png"/></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6.xml"/></Relationships>
</file>

<file path=ppt/slides/_rels/slide282.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21.xml"/><Relationship Id="rId1" Type="http://schemas.openxmlformats.org/officeDocument/2006/relationships/slideLayout" Target="../slideLayouts/slideLayout16.xml"/></Relationships>
</file>

<file path=ppt/slides/_rels/slide283.xml.rels><?xml version="1.0" encoding="UTF-8" standalone="yes"?>
<Relationships xmlns="http://schemas.openxmlformats.org/package/2006/relationships"><Relationship Id="rId3" Type="http://schemas.openxmlformats.org/officeDocument/2006/relationships/image" Target="../media/image325.jpeg"/><Relationship Id="rId2" Type="http://schemas.openxmlformats.org/officeDocument/2006/relationships/notesSlide" Target="../notesSlides/notesSlide122.xml"/><Relationship Id="rId1" Type="http://schemas.openxmlformats.org/officeDocument/2006/relationships/slideLayout" Target="../slideLayouts/slideLayout15.xml"/><Relationship Id="rId5" Type="http://schemas.openxmlformats.org/officeDocument/2006/relationships/image" Target="../media/image327.jpeg"/><Relationship Id="rId4" Type="http://schemas.openxmlformats.org/officeDocument/2006/relationships/image" Target="../media/image326.jpeg"/></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6.xml"/></Relationships>
</file>

<file path=ppt/slides/_rels/slide28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notesSlide" Target="../notesSlides/notesSlide124.xml"/><Relationship Id="rId1" Type="http://schemas.openxmlformats.org/officeDocument/2006/relationships/slideLayout" Target="../slideLayouts/slideLayout16.xml"/></Relationships>
</file>

<file path=ppt/slides/_rels/slide286.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18.xml"/><Relationship Id="rId1" Type="http://schemas.openxmlformats.org/officeDocument/2006/relationships/tags" Target="../tags/tag98.xml"/><Relationship Id="rId5" Type="http://schemas.openxmlformats.org/officeDocument/2006/relationships/image" Target="../media/image329.tiff"/><Relationship Id="rId4" Type="http://schemas.openxmlformats.org/officeDocument/2006/relationships/image" Target="../media/image328.jpeg"/></Relationships>
</file>

<file path=ppt/slides/_rels/slide287.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18.xml"/><Relationship Id="rId1" Type="http://schemas.openxmlformats.org/officeDocument/2006/relationships/tags" Target="../tags/tag99.xml"/><Relationship Id="rId6" Type="http://schemas.openxmlformats.org/officeDocument/2006/relationships/image" Target="../media/image329.tiff"/><Relationship Id="rId5" Type="http://schemas.openxmlformats.org/officeDocument/2006/relationships/image" Target="../media/image328.jpeg"/><Relationship Id="rId4" Type="http://schemas.openxmlformats.org/officeDocument/2006/relationships/hyperlink" Target="mailto:Info@diabetesed.net" TargetMode="External"/></Relationships>
</file>

<file path=ppt/slides/_rels/slide288.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36.xml"/><Relationship Id="rId1" Type="http://schemas.openxmlformats.org/officeDocument/2006/relationships/tags" Target="../tags/tag100.xml"/><Relationship Id="rId4" Type="http://schemas.openxmlformats.org/officeDocument/2006/relationships/image" Target="../media/image223.wmf"/></Relationships>
</file>

<file path=ppt/slides/_rels/slide289.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36.xml"/><Relationship Id="rId1" Type="http://schemas.openxmlformats.org/officeDocument/2006/relationships/tags" Target="../tags/tag101.xml"/></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2" Type="http://schemas.openxmlformats.org/officeDocument/2006/relationships/slideLayout" Target="../slideLayouts/slideLayout36.xml"/><Relationship Id="rId1" Type="http://schemas.openxmlformats.org/officeDocument/2006/relationships/tags" Target="../tags/tag102.xml"/></Relationships>
</file>

<file path=ppt/slides/_rels/slide291.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36.xml"/><Relationship Id="rId1" Type="http://schemas.openxmlformats.org/officeDocument/2006/relationships/tags" Target="../tags/tag103.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293.xml.rels><?xml version="1.0" encoding="UTF-8" standalone="yes"?>
<Relationships xmlns="http://schemas.openxmlformats.org/package/2006/relationships"><Relationship Id="rId2" Type="http://schemas.openxmlformats.org/officeDocument/2006/relationships/image" Target="../media/image274.jpeg"/><Relationship Id="rId1" Type="http://schemas.openxmlformats.org/officeDocument/2006/relationships/slideLayout" Target="../slideLayouts/slideLayout38.xml"/></Relationships>
</file>

<file path=ppt/slides/_rels/slide294.xml.rels><?xml version="1.0" encoding="UTF-8" standalone="yes"?>
<Relationships xmlns="http://schemas.openxmlformats.org/package/2006/relationships"><Relationship Id="rId3" Type="http://schemas.openxmlformats.org/officeDocument/2006/relationships/image" Target="../media/image331.png"/><Relationship Id="rId2" Type="http://schemas.openxmlformats.org/officeDocument/2006/relationships/image" Target="../media/image330.png"/><Relationship Id="rId1" Type="http://schemas.openxmlformats.org/officeDocument/2006/relationships/slideLayout" Target="../slideLayouts/slideLayout38.xml"/><Relationship Id="rId4" Type="http://schemas.openxmlformats.org/officeDocument/2006/relationships/hyperlink" Target="https://diabetesed.net/coach-bevs-diabetes-cheat-sheets/" TargetMode="External"/></Relationships>
</file>

<file path=ppt/slides/_rels/slide295.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notesSlide" Target="../notesSlides/notesSlide130.xml"/><Relationship Id="rId7" Type="http://schemas.openxmlformats.org/officeDocument/2006/relationships/diagramColors" Target="../diagrams/colors6.xml"/><Relationship Id="rId2" Type="http://schemas.openxmlformats.org/officeDocument/2006/relationships/slideLayout" Target="../slideLayouts/slideLayout36.xml"/><Relationship Id="rId1" Type="http://schemas.openxmlformats.org/officeDocument/2006/relationships/tags" Target="../tags/tag104.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2.xml"/><Relationship Id="rId5" Type="http://schemas.openxmlformats.org/officeDocument/2006/relationships/image" Target="../media/image65.png"/><Relationship Id="rId4" Type="http://schemas.openxmlformats.org/officeDocument/2006/relationships/image" Target="../media/image64.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53.xml"/><Relationship Id="rId5" Type="http://schemas.openxmlformats.org/officeDocument/2006/relationships/image" Target="../media/image69.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53.xml"/></Relationships>
</file>

<file path=ppt/slides/_rels/slide3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3.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4.xml"/><Relationship Id="rId1" Type="http://schemas.openxmlformats.org/officeDocument/2006/relationships/tags" Target="../tags/tag4.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1.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hyperlink" Target="http://www.diabetesed.net/"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16.xml"/><Relationship Id="rId1" Type="http://schemas.openxmlformats.org/officeDocument/2006/relationships/tags" Target="../tags/tag14.xml"/></Relationships>
</file>

<file path=ppt/slides/_rels/slide5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0.xml"/><Relationship Id="rId5" Type="http://schemas.openxmlformats.org/officeDocument/2006/relationships/image" Target="../media/image87.png"/><Relationship Id="rId4" Type="http://schemas.openxmlformats.org/officeDocument/2006/relationships/image" Target="../media/image86.png"/></Relationships>
</file>

<file path=ppt/slides/_rels/slide52.xml.rels><?xml version="1.0" encoding="UTF-8" standalone="yes"?>
<Relationships xmlns="http://schemas.openxmlformats.org/package/2006/relationships"><Relationship Id="rId8" Type="http://schemas.openxmlformats.org/officeDocument/2006/relationships/image" Target="../media/image1250.png"/><Relationship Id="rId3" Type="http://schemas.openxmlformats.org/officeDocument/2006/relationships/image" Target="../media/image87.png"/><Relationship Id="rId7" Type="http://schemas.openxmlformats.org/officeDocument/2006/relationships/customXml" Target="../ink/ink2.xml"/><Relationship Id="rId2" Type="http://schemas.openxmlformats.org/officeDocument/2006/relationships/image" Target="../media/image88.png"/><Relationship Id="rId1" Type="http://schemas.openxmlformats.org/officeDocument/2006/relationships/slideLayout" Target="../slideLayouts/slideLayout20.xml"/><Relationship Id="rId6" Type="http://schemas.openxmlformats.org/officeDocument/2006/relationships/image" Target="../media/image1240.png"/><Relationship Id="rId5" Type="http://schemas.openxmlformats.org/officeDocument/2006/relationships/customXml" Target="../ink/ink1.xml"/><Relationship Id="rId10" Type="http://schemas.openxmlformats.org/officeDocument/2006/relationships/image" Target="../media/image1260.png"/><Relationship Id="rId4" Type="http://schemas.openxmlformats.org/officeDocument/2006/relationships/image" Target="../media/image89.png"/><Relationship Id="rId9" Type="http://schemas.openxmlformats.org/officeDocument/2006/relationships/customXml" Target="../ink/ink3.xml"/></Relationships>
</file>

<file path=ppt/slides/_rels/slide5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90.png"/><Relationship Id="rId1" Type="http://schemas.openxmlformats.org/officeDocument/2006/relationships/slideLayout" Target="../slideLayouts/slideLayout20.xml"/><Relationship Id="rId6" Type="http://schemas.openxmlformats.org/officeDocument/2006/relationships/image" Target="../media/image129.png"/><Relationship Id="rId5" Type="http://schemas.openxmlformats.org/officeDocument/2006/relationships/customXml" Target="../ink/ink5.xml"/><Relationship Id="rId4" Type="http://schemas.openxmlformats.org/officeDocument/2006/relationships/image" Target="../media/image1280.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31.png"/><Relationship Id="rId2" Type="http://schemas.openxmlformats.org/officeDocument/2006/relationships/slideLayout" Target="../slideLayouts/slideLayout18.xml"/><Relationship Id="rId1" Type="http://schemas.openxmlformats.org/officeDocument/2006/relationships/tags" Target="../tags/tag15.xml"/><Relationship Id="rId6" Type="http://schemas.openxmlformats.org/officeDocument/2006/relationships/customXml" Target="../ink/ink7.xml"/><Relationship Id="rId5" Type="http://schemas.openxmlformats.org/officeDocument/2006/relationships/image" Target="../media/image130.png"/><Relationship Id="rId4" Type="http://schemas.openxmlformats.org/officeDocument/2006/relationships/customXml" Target="../ink/ink6.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8.xml"/><Relationship Id="rId1" Type="http://schemas.openxmlformats.org/officeDocument/2006/relationships/tags" Target="../tags/tag16.xml"/><Relationship Id="rId6" Type="http://schemas.openxmlformats.org/officeDocument/2006/relationships/image" Target="../media/image87.png"/><Relationship Id="rId5" Type="http://schemas.openxmlformats.org/officeDocument/2006/relationships/image" Target="../media/image92.png"/><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3" Type="http://schemas.openxmlformats.org/officeDocument/2006/relationships/hyperlink" Target="https://www.nejm.org/doi/full/10.1056/NEJMoa2206038?query=featured_home" TargetMode="External"/><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95.png"/><Relationship Id="rId4" Type="http://schemas.openxmlformats.org/officeDocument/2006/relationships/image" Target="../media/image94.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6.xml"/><Relationship Id="rId1" Type="http://schemas.openxmlformats.org/officeDocument/2006/relationships/tags" Target="../tags/tag17.xml"/></Relationships>
</file>

<file path=ppt/slides/_rels/slide5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96.xml"/><Relationship Id="rId1" Type="http://schemas.openxmlformats.org/officeDocument/2006/relationships/tags" Target="../tags/tag18.xml"/><Relationship Id="rId4" Type="http://schemas.openxmlformats.org/officeDocument/2006/relationships/image" Target="../media/image98.png"/></Relationships>
</file>

<file path=ppt/slides/_rels/slide6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96.xml"/></Relationships>
</file>

<file path=ppt/slides/_rels/slide6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slideLayout" Target="../slideLayouts/slideLayout96.xml"/><Relationship Id="rId1" Type="http://schemas.openxmlformats.org/officeDocument/2006/relationships/tags" Target="../tags/tag19.xml"/><Relationship Id="rId4" Type="http://schemas.openxmlformats.org/officeDocument/2006/relationships/image" Target="../media/image98.png"/></Relationships>
</file>

<file path=ppt/slides/_rels/slide6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96.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notesSlide" Target="../notesSlides/notesSlide32.xml"/><Relationship Id="rId7" Type="http://schemas.openxmlformats.org/officeDocument/2006/relationships/diagramQuickStyle" Target="../diagrams/quickStyle1.xml"/><Relationship Id="rId2" Type="http://schemas.openxmlformats.org/officeDocument/2006/relationships/slideLayout" Target="../slideLayouts/slideLayout13.xml"/><Relationship Id="rId1" Type="http://schemas.openxmlformats.org/officeDocument/2006/relationships/tags" Target="../tags/tag2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2.png"/><Relationship Id="rId9" Type="http://schemas.microsoft.com/office/2007/relationships/diagramDrawing" Target="../diagrams/drawing1.xml"/></Relationships>
</file>

<file path=ppt/slides/_rels/slide6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www.diabetesed.net/page/your-diabetes-articles.php" TargetMode="External"/><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107.jpeg"/></Relationships>
</file>

<file path=ppt/slides/_rels/slide6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09.png"/></Relationships>
</file>

<file path=ppt/slides/_rels/slide6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109.png"/><Relationship Id="rId4" Type="http://schemas.openxmlformats.org/officeDocument/2006/relationships/image" Target="../media/image111.jpe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slideLayout" Target="../slideLayouts/slideLayout4.xml"/><Relationship Id="rId1" Type="http://schemas.openxmlformats.org/officeDocument/2006/relationships/tags" Target="../tags/tag24.xml"/><Relationship Id="rId6" Type="http://schemas.openxmlformats.org/officeDocument/2006/relationships/image" Target="../media/image109.png"/><Relationship Id="rId5" Type="http://schemas.openxmlformats.org/officeDocument/2006/relationships/image" Target="../media/image113.png"/><Relationship Id="rId4" Type="http://schemas.openxmlformats.org/officeDocument/2006/relationships/hyperlink" Target="https://betterhealthwhileaging.net/medication-safety/"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7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slideLayout" Target="../slideLayouts/slideLayout4.xml"/><Relationship Id="rId1" Type="http://schemas.openxmlformats.org/officeDocument/2006/relationships/tags" Target="../tags/tag26.xml"/><Relationship Id="rId4" Type="http://schemas.openxmlformats.org/officeDocument/2006/relationships/hyperlink" Target="https://www.freestock.com/free-photos/thoughtful-man-isolated-white-background-39365935" TargetMode="External"/></Relationships>
</file>

<file path=ppt/slides/_rels/slide7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2.xml"/><Relationship Id="rId1" Type="http://schemas.openxmlformats.org/officeDocument/2006/relationships/tags" Target="../tags/tag28.xml"/><Relationship Id="rId4" Type="http://schemas.openxmlformats.org/officeDocument/2006/relationships/image" Target="../media/image121.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22.jpe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0.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slideLayout" Target="../slideLayouts/slideLayout4.xml"/><Relationship Id="rId1" Type="http://schemas.openxmlformats.org/officeDocument/2006/relationships/tags" Target="../tags/tag31.xml"/><Relationship Id="rId4" Type="http://schemas.openxmlformats.org/officeDocument/2006/relationships/image" Target="../media/image98.png"/></Relationships>
</file>

<file path=ppt/slides/_rels/slide8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98.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109.png"/><Relationship Id="rId4" Type="http://schemas.openxmlformats.org/officeDocument/2006/relationships/image" Target="../media/image133.png"/></Relationships>
</file>

<file path=ppt/slides/_rels/slide8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134.png"/><Relationship Id="rId4" Type="http://schemas.openxmlformats.org/officeDocument/2006/relationships/image" Target="../media/image109.png"/></Relationships>
</file>

<file path=ppt/slides/_rels/slide8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8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138.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92.xml.rels><?xml version="1.0" encoding="UTF-8" standalone="yes"?>
<Relationships xmlns="http://schemas.openxmlformats.org/package/2006/relationships"><Relationship Id="rId3" Type="http://schemas.openxmlformats.org/officeDocument/2006/relationships/image" Target="../media/image140.JPG"/><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41.jpeg"/></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143.png"/><Relationship Id="rId4" Type="http://schemas.openxmlformats.org/officeDocument/2006/relationships/image" Target="../media/image142.png"/></Relationships>
</file>

<file path=ppt/slides/_rels/slide96.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tags" Target="../tags/tag41.xml"/><Relationship Id="rId4" Type="http://schemas.openxmlformats.org/officeDocument/2006/relationships/image" Target="../media/image145.png"/></Relationships>
</file>

<file path=ppt/slides/_rels/slide97.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4.xml"/><Relationship Id="rId1" Type="http://schemas.openxmlformats.org/officeDocument/2006/relationships/tags" Target="../tags/tag42.xml"/></Relationships>
</file>

<file path=ppt/slides/_rels/slide98.xml.rels><?xml version="1.0" encoding="UTF-8" standalone="yes"?>
<Relationships xmlns="http://schemas.openxmlformats.org/package/2006/relationships"><Relationship Id="rId8" Type="http://schemas.openxmlformats.org/officeDocument/2006/relationships/image" Target="../media/image149.jpeg"/><Relationship Id="rId3" Type="http://schemas.openxmlformats.org/officeDocument/2006/relationships/notesSlide" Target="../notesSlides/notesSlide41.xml"/><Relationship Id="rId7" Type="http://schemas.openxmlformats.org/officeDocument/2006/relationships/image" Target="../media/image148.png"/><Relationship Id="rId2" Type="http://schemas.openxmlformats.org/officeDocument/2006/relationships/slideLayout" Target="../slideLayouts/slideLayout7.xml"/><Relationship Id="rId1" Type="http://schemas.openxmlformats.org/officeDocument/2006/relationships/tags" Target="../tags/tag43.xml"/><Relationship Id="rId6" Type="http://schemas.openxmlformats.org/officeDocument/2006/relationships/oleObject" Target="../embeddings/oleObject2.bin"/><Relationship Id="rId5" Type="http://schemas.openxmlformats.org/officeDocument/2006/relationships/image" Target="../media/image147.png"/><Relationship Id="rId4" Type="http://schemas.openxmlformats.org/officeDocument/2006/relationships/oleObject" Target="../embeddings/oleObject1.bin"/></Relationships>
</file>

<file path=ppt/slides/_rels/slide9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slideLayout" Target="../slideLayouts/slideLayout2.xml"/><Relationship Id="rId1" Type="http://schemas.openxmlformats.org/officeDocument/2006/relationships/tags" Target="../tags/tag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p:txBody>
          <a:bodyPr>
            <a:normAutofit fontScale="90000"/>
          </a:bodyPr>
          <a:lstStyle/>
          <a:p>
            <a:r>
              <a:rPr lang="en-US" sz="4900" dirty="0"/>
              <a:t> Virtual DiabetesEd Specialist Training Conference – Day 1</a:t>
            </a:r>
            <a:br>
              <a:rPr lang="en-US" dirty="0"/>
            </a:br>
            <a:r>
              <a:rPr lang="en-US" dirty="0"/>
              <a:t> </a:t>
            </a:r>
            <a:endParaRPr lang="en-US" sz="4000" dirty="0"/>
          </a:p>
        </p:txBody>
      </p:sp>
      <p:sp>
        <p:nvSpPr>
          <p:cNvPr id="11" name="Subtitle 10"/>
          <p:cNvSpPr>
            <a:spLocks noGrp="1"/>
          </p:cNvSpPr>
          <p:nvPr>
            <p:ph type="subTitle" idx="1"/>
          </p:nvPr>
        </p:nvSpPr>
        <p:spPr>
          <a:xfrm>
            <a:off x="1219200" y="5124450"/>
            <a:ext cx="7162800" cy="533400"/>
          </a:xfrm>
        </p:spPr>
        <p:txBody>
          <a:bodyPr/>
          <a:lstStyle/>
          <a:p>
            <a:pPr lvl="0">
              <a:spcBef>
                <a:spcPts val="0"/>
              </a:spcBef>
              <a:buClr>
                <a:srgbClr val="86AA2C"/>
              </a:buClr>
            </a:pPr>
            <a:r>
              <a:rPr lang="en-US" sz="2800" dirty="0">
                <a:solidFill>
                  <a:prstClr val="black"/>
                </a:solidFill>
              </a:rPr>
              <a:t>Beverly Thomassian, RN, MPH, BC-ADM, CDCES</a:t>
            </a:r>
          </a:p>
          <a:p>
            <a:pPr lvl="0">
              <a:spcBef>
                <a:spcPts val="0"/>
              </a:spcBef>
              <a:buClr>
                <a:srgbClr val="86AA2C"/>
              </a:buClr>
            </a:pPr>
            <a:r>
              <a:rPr lang="en-US" sz="2800" dirty="0">
                <a:solidFill>
                  <a:prstClr val="black"/>
                </a:solidFill>
              </a:rPr>
              <a:t>President, Diabetes Education Services</a:t>
            </a:r>
          </a:p>
        </p:txBody>
      </p:sp>
      <p:pic>
        <p:nvPicPr>
          <p:cNvPr id="4" name="Picture 3">
            <a:extLst>
              <a:ext uri="{FF2B5EF4-FFF2-40B4-BE49-F238E27FC236}">
                <a16:creationId xmlns:a16="http://schemas.microsoft.com/office/drawing/2014/main" id="{1B11A5C7-E348-BEF7-EFF8-E1F592AA03F7}"/>
              </a:ext>
            </a:extLst>
          </p:cNvPr>
          <p:cNvPicPr>
            <a:picLocks noChangeAspect="1"/>
          </p:cNvPicPr>
          <p:nvPr/>
        </p:nvPicPr>
        <p:blipFill>
          <a:blip r:embed="rId4"/>
          <a:stretch>
            <a:fillRect/>
          </a:stretch>
        </p:blipFill>
        <p:spPr>
          <a:xfrm>
            <a:off x="0" y="31491"/>
            <a:ext cx="9055239" cy="3099318"/>
          </a:xfrm>
          <a:prstGeom prst="rect">
            <a:avLst/>
          </a:prstGeom>
        </p:spPr>
      </p:pic>
    </p:spTree>
    <p:custDataLst>
      <p:tags r:id="rId1"/>
    </p:custDataLst>
    <p:extLst>
      <p:ext uri="{BB962C8B-B14F-4D97-AF65-F5344CB8AC3E}">
        <p14:creationId xmlns:p14="http://schemas.microsoft.com/office/powerpoint/2010/main" val="3565501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3054A-BC6F-42C9-869F-248C51F34162}"/>
              </a:ext>
            </a:extLst>
          </p:cNvPr>
          <p:cNvSpPr>
            <a:spLocks noGrp="1"/>
          </p:cNvSpPr>
          <p:nvPr>
            <p:ph type="title"/>
          </p:nvPr>
        </p:nvSpPr>
        <p:spPr>
          <a:xfrm>
            <a:off x="457200" y="152400"/>
            <a:ext cx="8229600" cy="990600"/>
          </a:xfrm>
        </p:spPr>
        <p:txBody>
          <a:bodyPr anchor="b">
            <a:normAutofit/>
          </a:bodyPr>
          <a:lstStyle/>
          <a:p>
            <a:r>
              <a:rPr lang="en-US" dirty="0"/>
              <a:t>Certifications?</a:t>
            </a:r>
          </a:p>
        </p:txBody>
      </p:sp>
      <p:pic>
        <p:nvPicPr>
          <p:cNvPr id="4" name="Picture 3">
            <a:extLst>
              <a:ext uri="{FF2B5EF4-FFF2-40B4-BE49-F238E27FC236}">
                <a16:creationId xmlns:a16="http://schemas.microsoft.com/office/drawing/2014/main" id="{BA6B9133-5E96-4C56-9F26-B2B7F67C2B1F}"/>
              </a:ext>
            </a:extLst>
          </p:cNvPr>
          <p:cNvPicPr>
            <a:picLocks noChangeAspect="1"/>
          </p:cNvPicPr>
          <p:nvPr/>
        </p:nvPicPr>
        <p:blipFill>
          <a:blip r:embed="rId2"/>
          <a:stretch>
            <a:fillRect/>
          </a:stretch>
        </p:blipFill>
        <p:spPr>
          <a:xfrm>
            <a:off x="621791" y="1219200"/>
            <a:ext cx="7900417" cy="4937760"/>
          </a:xfrm>
          <a:prstGeom prst="rect">
            <a:avLst/>
          </a:prstGeom>
          <a:noFill/>
        </p:spPr>
      </p:pic>
      <p:pic>
        <p:nvPicPr>
          <p:cNvPr id="5" name="Picture 4">
            <a:extLst>
              <a:ext uri="{FF2B5EF4-FFF2-40B4-BE49-F238E27FC236}">
                <a16:creationId xmlns:a16="http://schemas.microsoft.com/office/drawing/2014/main" id="{5C9A4E62-F259-61B6-FEE2-69C008A83F05}"/>
              </a:ext>
            </a:extLst>
          </p:cNvPr>
          <p:cNvPicPr>
            <a:picLocks noChangeAspect="1"/>
          </p:cNvPicPr>
          <p:nvPr/>
        </p:nvPicPr>
        <p:blipFill>
          <a:blip r:embed="rId3"/>
          <a:stretch>
            <a:fillRect/>
          </a:stretch>
        </p:blipFill>
        <p:spPr>
          <a:xfrm>
            <a:off x="179955" y="1238250"/>
            <a:ext cx="8784089" cy="4994910"/>
          </a:xfrm>
          <a:prstGeom prst="rect">
            <a:avLst/>
          </a:prstGeom>
        </p:spPr>
      </p:pic>
    </p:spTree>
    <p:extLst>
      <p:ext uri="{BB962C8B-B14F-4D97-AF65-F5344CB8AC3E}">
        <p14:creationId xmlns:p14="http://schemas.microsoft.com/office/powerpoint/2010/main" val="3326774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288604" y="159034"/>
            <a:ext cx="8585841" cy="764387"/>
          </a:xfrm>
        </p:spPr>
        <p:txBody>
          <a:bodyPr vert="horz" lIns="90488" tIns="44451" rIns="90488" bIns="44451" anchor="b" anchorCtr="0">
            <a:normAutofit/>
          </a:bodyPr>
          <a:lstStyle/>
          <a:p>
            <a:pPr eaLnBrk="1" hangingPunct="1"/>
            <a:r>
              <a:rPr lang="en-US" sz="3600" dirty="0"/>
              <a:t>Ominous Octet</a:t>
            </a:r>
          </a:p>
        </p:txBody>
      </p:sp>
      <p:pic>
        <p:nvPicPr>
          <p:cNvPr id="53251" name="Picture 276" descr="MCj01975660000[1]"/>
          <p:cNvPicPr>
            <a:picLocks noGrp="1" noChangeAspect="1" noChangeArrowheads="1"/>
          </p:cNvPicPr>
          <p:nvPr>
            <p:ph sz="quarter" idx="1"/>
          </p:nvPr>
        </p:nvPicPr>
        <p:blipFill>
          <a:blip r:embed="rId5" cstate="print">
            <a:extLst>
              <a:ext uri="{28A0092B-C50C-407E-A947-70E740481C1C}">
                <a14:useLocalDpi xmlns:a14="http://schemas.microsoft.com/office/drawing/2010/main" val="0"/>
              </a:ext>
            </a:extLst>
          </a:blip>
          <a:stretch>
            <a:fillRect/>
          </a:stretch>
        </p:blipFill>
        <p:spPr>
          <a:xfrm>
            <a:off x="256056" y="1127938"/>
            <a:ext cx="1424568" cy="1401731"/>
          </a:xfrm>
          <a:noFill/>
          <a:extLst>
            <a:ext uri="{909E8E84-426E-40DD-AFC4-6F175D3DCCD1}">
              <a14:hiddenFill xmlns:a14="http://schemas.microsoft.com/office/drawing/2010/main">
                <a:solidFill>
                  <a:srgbClr val="FFFFFF"/>
                </a:solidFill>
              </a14:hiddenFill>
            </a:ext>
          </a:extLst>
        </p:spPr>
      </p:pic>
      <p:pic>
        <p:nvPicPr>
          <p:cNvPr id="53252" name="Picture 277" descr="MCHM00246_0000[1]"/>
          <p:cNvPicPr>
            <a:picLocks noGrp="1" noChangeAspect="1" noChangeArrowheads="1"/>
          </p:cNvPicPr>
          <p:nvPr>
            <p:ph sz="quarter" idx="4294967295"/>
          </p:nvPr>
        </p:nvPicPr>
        <p:blipFill>
          <a:blip r:embed="rId6" cstate="print">
            <a:extLst>
              <a:ext uri="{28A0092B-C50C-407E-A947-70E740481C1C}">
                <a14:useLocalDpi xmlns:a14="http://schemas.microsoft.com/office/drawing/2010/main" val="0"/>
              </a:ext>
            </a:extLst>
          </a:blip>
          <a:srcRect/>
          <a:stretch>
            <a:fillRect/>
          </a:stretch>
        </p:blipFill>
        <p:spPr>
          <a:xfrm>
            <a:off x="7637201" y="491609"/>
            <a:ext cx="1101725" cy="1484313"/>
          </a:xfrm>
          <a:noFill/>
          <a:extLst>
            <a:ext uri="{909E8E84-426E-40DD-AFC4-6F175D3DCCD1}">
              <a14:hiddenFill xmlns:a14="http://schemas.microsoft.com/office/drawing/2010/main">
                <a:solidFill>
                  <a:srgbClr val="FFFFFF"/>
                </a:solidFill>
              </a14:hiddenFill>
            </a:ext>
          </a:extLst>
        </p:spPr>
      </p:pic>
      <p:pic>
        <p:nvPicPr>
          <p:cNvPr id="1290519" name="MPj04331280000[1].jpg">
            <a:hlinkClick r:id="" action="ppaction://media"/>
          </p:cNvPr>
          <p:cNvPicPr>
            <a:picLocks noGrp="1" noRot="1" noChangeAspect="1" noChangeArrowheads="1"/>
          </p:cNvPicPr>
          <p:nvPr>
            <p:ph sz="quarter" idx="4294967295"/>
            <a:videoFile r:link="rId2"/>
          </p:nvPr>
        </p:nvPicPr>
        <p:blipFill>
          <a:blip r:embed="rId7">
            <a:extLst>
              <a:ext uri="{28A0092B-C50C-407E-A947-70E740481C1C}">
                <a14:useLocalDpi xmlns:a14="http://schemas.microsoft.com/office/drawing/2010/main" val="0"/>
              </a:ext>
            </a:extLst>
          </a:blip>
          <a:srcRect/>
          <a:stretch>
            <a:fillRect/>
          </a:stretch>
        </p:blipFill>
        <p:spPr>
          <a:xfrm>
            <a:off x="232824" y="2972850"/>
            <a:ext cx="1447800" cy="1085851"/>
          </a:xfrm>
        </p:spPr>
      </p:pic>
      <p:pic>
        <p:nvPicPr>
          <p:cNvPr id="53253" name="Picture 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95802" y="5486402"/>
            <a:ext cx="1579563" cy="920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254" name="Freeform 5"/>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5" name="Freeform 6"/>
          <p:cNvSpPr>
            <a:spLocks/>
          </p:cNvSpPr>
          <p:nvPr/>
        </p:nvSpPr>
        <p:spPr bwMode="auto">
          <a:xfrm>
            <a:off x="6140451" y="4008439"/>
            <a:ext cx="825500" cy="1022351"/>
          </a:xfrm>
          <a:custGeom>
            <a:avLst/>
            <a:gdLst>
              <a:gd name="T0" fmla="*/ 2147483647 w 584"/>
              <a:gd name="T1" fmla="*/ 2147483647 h 644"/>
              <a:gd name="T2" fmla="*/ 2147483647 w 584"/>
              <a:gd name="T3" fmla="*/ 2147483647 h 644"/>
              <a:gd name="T4" fmla="*/ 2147483647 w 584"/>
              <a:gd name="T5" fmla="*/ 2147483647 h 644"/>
              <a:gd name="T6" fmla="*/ 2147483647 w 584"/>
              <a:gd name="T7" fmla="*/ 2147483647 h 644"/>
              <a:gd name="T8" fmla="*/ 2147483647 w 584"/>
              <a:gd name="T9" fmla="*/ 2147483647 h 644"/>
              <a:gd name="T10" fmla="*/ 2147483647 w 584"/>
              <a:gd name="T11" fmla="*/ 2147483647 h 644"/>
              <a:gd name="T12" fmla="*/ 2147483647 w 584"/>
              <a:gd name="T13" fmla="*/ 2147483647 h 644"/>
              <a:gd name="T14" fmla="*/ 2147483647 w 584"/>
              <a:gd name="T15" fmla="*/ 2147483647 h 644"/>
              <a:gd name="T16" fmla="*/ 2147483647 w 584"/>
              <a:gd name="T17" fmla="*/ 2147483647 h 644"/>
              <a:gd name="T18" fmla="*/ 2147483647 w 584"/>
              <a:gd name="T19" fmla="*/ 2147483647 h 644"/>
              <a:gd name="T20" fmla="*/ 2147483647 w 584"/>
              <a:gd name="T21" fmla="*/ 2147483647 h 644"/>
              <a:gd name="T22" fmla="*/ 2147483647 w 584"/>
              <a:gd name="T23" fmla="*/ 2147483647 h 644"/>
              <a:gd name="T24" fmla="*/ 2147483647 w 584"/>
              <a:gd name="T25" fmla="*/ 2147483647 h 644"/>
              <a:gd name="T26" fmla="*/ 2147483647 w 584"/>
              <a:gd name="T27" fmla="*/ 2147483647 h 644"/>
              <a:gd name="T28" fmla="*/ 2147483647 w 584"/>
              <a:gd name="T29" fmla="*/ 2147483647 h 644"/>
              <a:gd name="T30" fmla="*/ 2147483647 w 584"/>
              <a:gd name="T31" fmla="*/ 2147483647 h 644"/>
              <a:gd name="T32" fmla="*/ 2147483647 w 584"/>
              <a:gd name="T33" fmla="*/ 2147483647 h 644"/>
              <a:gd name="T34" fmla="*/ 2147483647 w 584"/>
              <a:gd name="T35" fmla="*/ 2147483647 h 644"/>
              <a:gd name="T36" fmla="*/ 2147483647 w 584"/>
              <a:gd name="T37" fmla="*/ 2147483647 h 644"/>
              <a:gd name="T38" fmla="*/ 2147483647 w 584"/>
              <a:gd name="T39" fmla="*/ 2147483647 h 644"/>
              <a:gd name="T40" fmla="*/ 2147483647 w 584"/>
              <a:gd name="T41" fmla="*/ 2147483647 h 644"/>
              <a:gd name="T42" fmla="*/ 2147483647 w 584"/>
              <a:gd name="T43" fmla="*/ 2147483647 h 644"/>
              <a:gd name="T44" fmla="*/ 2147483647 w 584"/>
              <a:gd name="T45" fmla="*/ 2147483647 h 644"/>
              <a:gd name="T46" fmla="*/ 2147483647 w 584"/>
              <a:gd name="T47" fmla="*/ 2147483647 h 644"/>
              <a:gd name="T48" fmla="*/ 2147483647 w 584"/>
              <a:gd name="T49" fmla="*/ 2147483647 h 644"/>
              <a:gd name="T50" fmla="*/ 2147483647 w 584"/>
              <a:gd name="T51" fmla="*/ 2147483647 h 644"/>
              <a:gd name="T52" fmla="*/ 2147483647 w 584"/>
              <a:gd name="T53" fmla="*/ 2147483647 h 644"/>
              <a:gd name="T54" fmla="*/ 2147483647 w 584"/>
              <a:gd name="T55" fmla="*/ 2147483647 h 644"/>
              <a:gd name="T56" fmla="*/ 2147483647 w 584"/>
              <a:gd name="T57" fmla="*/ 2147483647 h 644"/>
              <a:gd name="T58" fmla="*/ 2147483647 w 584"/>
              <a:gd name="T59" fmla="*/ 2147483647 h 644"/>
              <a:gd name="T60" fmla="*/ 2147483647 w 584"/>
              <a:gd name="T61" fmla="*/ 2147483647 h 644"/>
              <a:gd name="T62" fmla="*/ 2147483647 w 584"/>
              <a:gd name="T63" fmla="*/ 2147483647 h 644"/>
              <a:gd name="T64" fmla="*/ 2147483647 w 584"/>
              <a:gd name="T65" fmla="*/ 2147483647 h 644"/>
              <a:gd name="T66" fmla="*/ 2147483647 w 584"/>
              <a:gd name="T67" fmla="*/ 2147483647 h 644"/>
              <a:gd name="T68" fmla="*/ 2147483647 w 584"/>
              <a:gd name="T69" fmla="*/ 2147483647 h 644"/>
              <a:gd name="T70" fmla="*/ 2147483647 w 584"/>
              <a:gd name="T71" fmla="*/ 0 h 644"/>
              <a:gd name="T72" fmla="*/ 2147483647 w 584"/>
              <a:gd name="T73" fmla="*/ 2147483647 h 644"/>
              <a:gd name="T74" fmla="*/ 2147483647 w 584"/>
              <a:gd name="T75" fmla="*/ 2147483647 h 644"/>
              <a:gd name="T76" fmla="*/ 2147483647 w 584"/>
              <a:gd name="T77" fmla="*/ 2147483647 h 644"/>
              <a:gd name="T78" fmla="*/ 2147483647 w 584"/>
              <a:gd name="T79" fmla="*/ 2147483647 h 644"/>
              <a:gd name="T80" fmla="*/ 2147483647 w 584"/>
              <a:gd name="T81" fmla="*/ 2147483647 h 644"/>
              <a:gd name="T82" fmla="*/ 2147483647 w 584"/>
              <a:gd name="T83" fmla="*/ 2147483647 h 644"/>
              <a:gd name="T84" fmla="*/ 2147483647 w 584"/>
              <a:gd name="T85" fmla="*/ 2147483647 h 644"/>
              <a:gd name="T86" fmla="*/ 2147483647 w 584"/>
              <a:gd name="T87" fmla="*/ 2147483647 h 644"/>
              <a:gd name="T88" fmla="*/ 2147483647 w 584"/>
              <a:gd name="T89" fmla="*/ 2147483647 h 644"/>
              <a:gd name="T90" fmla="*/ 2147483647 w 584"/>
              <a:gd name="T91" fmla="*/ 2147483647 h 644"/>
              <a:gd name="T92" fmla="*/ 2147483647 w 584"/>
              <a:gd name="T93" fmla="*/ 2147483647 h 644"/>
              <a:gd name="T94" fmla="*/ 2147483647 w 584"/>
              <a:gd name="T95" fmla="*/ 2147483647 h 644"/>
              <a:gd name="T96" fmla="*/ 2147483647 w 584"/>
              <a:gd name="T97" fmla="*/ 2147483647 h 644"/>
              <a:gd name="T98" fmla="*/ 2147483647 w 584"/>
              <a:gd name="T99" fmla="*/ 2147483647 h 644"/>
              <a:gd name="T100" fmla="*/ 2147483647 w 584"/>
              <a:gd name="T101" fmla="*/ 2147483647 h 644"/>
              <a:gd name="T102" fmla="*/ 2147483647 w 584"/>
              <a:gd name="T103" fmla="*/ 2147483647 h 644"/>
              <a:gd name="T104" fmla="*/ 2147483647 w 584"/>
              <a:gd name="T105" fmla="*/ 2147483647 h 644"/>
              <a:gd name="T106" fmla="*/ 2147483647 w 584"/>
              <a:gd name="T107" fmla="*/ 2147483647 h 644"/>
              <a:gd name="T108" fmla="*/ 2147483647 w 584"/>
              <a:gd name="T109" fmla="*/ 2147483647 h 644"/>
              <a:gd name="T110" fmla="*/ 2147483647 w 584"/>
              <a:gd name="T111" fmla="*/ 2147483647 h 644"/>
              <a:gd name="T112" fmla="*/ 2147483647 w 584"/>
              <a:gd name="T113" fmla="*/ 2147483647 h 644"/>
              <a:gd name="T114" fmla="*/ 2147483647 w 584"/>
              <a:gd name="T115" fmla="*/ 2147483647 h 644"/>
              <a:gd name="T116" fmla="*/ 2147483647 w 584"/>
              <a:gd name="T117" fmla="*/ 2147483647 h 64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84"/>
              <a:gd name="T178" fmla="*/ 0 h 644"/>
              <a:gd name="T179" fmla="*/ 584 w 584"/>
              <a:gd name="T180" fmla="*/ 644 h 64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84" h="644">
                <a:moveTo>
                  <a:pt x="92" y="625"/>
                </a:moveTo>
                <a:lnTo>
                  <a:pt x="89" y="617"/>
                </a:lnTo>
                <a:lnTo>
                  <a:pt x="87" y="610"/>
                </a:lnTo>
                <a:lnTo>
                  <a:pt x="87" y="601"/>
                </a:lnTo>
                <a:lnTo>
                  <a:pt x="89" y="592"/>
                </a:lnTo>
                <a:lnTo>
                  <a:pt x="90" y="576"/>
                </a:lnTo>
                <a:lnTo>
                  <a:pt x="93" y="561"/>
                </a:lnTo>
                <a:lnTo>
                  <a:pt x="95" y="548"/>
                </a:lnTo>
                <a:lnTo>
                  <a:pt x="93" y="540"/>
                </a:lnTo>
                <a:lnTo>
                  <a:pt x="90" y="537"/>
                </a:lnTo>
                <a:lnTo>
                  <a:pt x="87" y="537"/>
                </a:lnTo>
                <a:lnTo>
                  <a:pt x="81" y="539"/>
                </a:lnTo>
                <a:lnTo>
                  <a:pt x="75" y="543"/>
                </a:lnTo>
                <a:lnTo>
                  <a:pt x="66" y="548"/>
                </a:lnTo>
                <a:lnTo>
                  <a:pt x="59" y="551"/>
                </a:lnTo>
                <a:lnTo>
                  <a:pt x="53" y="552"/>
                </a:lnTo>
                <a:lnTo>
                  <a:pt x="46" y="552"/>
                </a:lnTo>
                <a:lnTo>
                  <a:pt x="40" y="552"/>
                </a:lnTo>
                <a:lnTo>
                  <a:pt x="35" y="551"/>
                </a:lnTo>
                <a:lnTo>
                  <a:pt x="29" y="549"/>
                </a:lnTo>
                <a:lnTo>
                  <a:pt x="25" y="546"/>
                </a:lnTo>
                <a:lnTo>
                  <a:pt x="21" y="543"/>
                </a:lnTo>
                <a:lnTo>
                  <a:pt x="18" y="539"/>
                </a:lnTo>
                <a:lnTo>
                  <a:pt x="15" y="535"/>
                </a:lnTo>
                <a:lnTo>
                  <a:pt x="13" y="530"/>
                </a:lnTo>
                <a:lnTo>
                  <a:pt x="12" y="524"/>
                </a:lnTo>
                <a:lnTo>
                  <a:pt x="12" y="518"/>
                </a:lnTo>
                <a:lnTo>
                  <a:pt x="12" y="512"/>
                </a:lnTo>
                <a:lnTo>
                  <a:pt x="13" y="506"/>
                </a:lnTo>
                <a:lnTo>
                  <a:pt x="16" y="493"/>
                </a:lnTo>
                <a:lnTo>
                  <a:pt x="21" y="478"/>
                </a:lnTo>
                <a:lnTo>
                  <a:pt x="24" y="462"/>
                </a:lnTo>
                <a:lnTo>
                  <a:pt x="26" y="446"/>
                </a:lnTo>
                <a:lnTo>
                  <a:pt x="26" y="428"/>
                </a:lnTo>
                <a:lnTo>
                  <a:pt x="25" y="410"/>
                </a:lnTo>
                <a:lnTo>
                  <a:pt x="22" y="401"/>
                </a:lnTo>
                <a:lnTo>
                  <a:pt x="21" y="392"/>
                </a:lnTo>
                <a:lnTo>
                  <a:pt x="16" y="383"/>
                </a:lnTo>
                <a:lnTo>
                  <a:pt x="12" y="375"/>
                </a:lnTo>
                <a:lnTo>
                  <a:pt x="7" y="366"/>
                </a:lnTo>
                <a:lnTo>
                  <a:pt x="3" y="357"/>
                </a:lnTo>
                <a:lnTo>
                  <a:pt x="1" y="348"/>
                </a:lnTo>
                <a:lnTo>
                  <a:pt x="0" y="341"/>
                </a:lnTo>
                <a:lnTo>
                  <a:pt x="0" y="327"/>
                </a:lnTo>
                <a:lnTo>
                  <a:pt x="3" y="314"/>
                </a:lnTo>
                <a:lnTo>
                  <a:pt x="7" y="301"/>
                </a:lnTo>
                <a:lnTo>
                  <a:pt x="10" y="289"/>
                </a:lnTo>
                <a:lnTo>
                  <a:pt x="15" y="278"/>
                </a:lnTo>
                <a:lnTo>
                  <a:pt x="15" y="266"/>
                </a:lnTo>
                <a:lnTo>
                  <a:pt x="15" y="252"/>
                </a:lnTo>
                <a:lnTo>
                  <a:pt x="13" y="234"/>
                </a:lnTo>
                <a:lnTo>
                  <a:pt x="12" y="215"/>
                </a:lnTo>
                <a:lnTo>
                  <a:pt x="10" y="194"/>
                </a:lnTo>
                <a:lnTo>
                  <a:pt x="10" y="175"/>
                </a:lnTo>
                <a:lnTo>
                  <a:pt x="13" y="158"/>
                </a:lnTo>
                <a:lnTo>
                  <a:pt x="15" y="152"/>
                </a:lnTo>
                <a:lnTo>
                  <a:pt x="18" y="147"/>
                </a:lnTo>
                <a:lnTo>
                  <a:pt x="22" y="142"/>
                </a:lnTo>
                <a:lnTo>
                  <a:pt x="26" y="141"/>
                </a:lnTo>
                <a:lnTo>
                  <a:pt x="38" y="136"/>
                </a:lnTo>
                <a:lnTo>
                  <a:pt x="49" y="133"/>
                </a:lnTo>
                <a:lnTo>
                  <a:pt x="61" y="129"/>
                </a:lnTo>
                <a:lnTo>
                  <a:pt x="69" y="124"/>
                </a:lnTo>
                <a:lnTo>
                  <a:pt x="78" y="120"/>
                </a:lnTo>
                <a:lnTo>
                  <a:pt x="84" y="115"/>
                </a:lnTo>
                <a:lnTo>
                  <a:pt x="87" y="112"/>
                </a:lnTo>
                <a:lnTo>
                  <a:pt x="89" y="109"/>
                </a:lnTo>
                <a:lnTo>
                  <a:pt x="89" y="107"/>
                </a:lnTo>
                <a:lnTo>
                  <a:pt x="89" y="104"/>
                </a:lnTo>
                <a:lnTo>
                  <a:pt x="87" y="98"/>
                </a:lnTo>
                <a:lnTo>
                  <a:pt x="84" y="89"/>
                </a:lnTo>
                <a:lnTo>
                  <a:pt x="80" y="80"/>
                </a:lnTo>
                <a:lnTo>
                  <a:pt x="77" y="69"/>
                </a:lnTo>
                <a:lnTo>
                  <a:pt x="74" y="59"/>
                </a:lnTo>
                <a:lnTo>
                  <a:pt x="74" y="49"/>
                </a:lnTo>
                <a:lnTo>
                  <a:pt x="75" y="44"/>
                </a:lnTo>
                <a:lnTo>
                  <a:pt x="77" y="40"/>
                </a:lnTo>
                <a:lnTo>
                  <a:pt x="80" y="35"/>
                </a:lnTo>
                <a:lnTo>
                  <a:pt x="84" y="31"/>
                </a:lnTo>
                <a:lnTo>
                  <a:pt x="89" y="27"/>
                </a:lnTo>
                <a:lnTo>
                  <a:pt x="95" y="24"/>
                </a:lnTo>
                <a:lnTo>
                  <a:pt x="100" y="21"/>
                </a:lnTo>
                <a:lnTo>
                  <a:pt x="108" y="19"/>
                </a:lnTo>
                <a:lnTo>
                  <a:pt x="123" y="15"/>
                </a:lnTo>
                <a:lnTo>
                  <a:pt x="139" y="13"/>
                </a:lnTo>
                <a:lnTo>
                  <a:pt x="157" y="13"/>
                </a:lnTo>
                <a:lnTo>
                  <a:pt x="171" y="13"/>
                </a:lnTo>
                <a:lnTo>
                  <a:pt x="186" y="15"/>
                </a:lnTo>
                <a:lnTo>
                  <a:pt x="198" y="18"/>
                </a:lnTo>
                <a:lnTo>
                  <a:pt x="210" y="21"/>
                </a:lnTo>
                <a:lnTo>
                  <a:pt x="225" y="22"/>
                </a:lnTo>
                <a:lnTo>
                  <a:pt x="241" y="24"/>
                </a:lnTo>
                <a:lnTo>
                  <a:pt x="259" y="24"/>
                </a:lnTo>
                <a:lnTo>
                  <a:pt x="276" y="24"/>
                </a:lnTo>
                <a:lnTo>
                  <a:pt x="291" y="21"/>
                </a:lnTo>
                <a:lnTo>
                  <a:pt x="305" y="18"/>
                </a:lnTo>
                <a:lnTo>
                  <a:pt x="315" y="13"/>
                </a:lnTo>
                <a:lnTo>
                  <a:pt x="324" y="7"/>
                </a:lnTo>
                <a:lnTo>
                  <a:pt x="334" y="6"/>
                </a:lnTo>
                <a:lnTo>
                  <a:pt x="345" y="3"/>
                </a:lnTo>
                <a:lnTo>
                  <a:pt x="356" y="3"/>
                </a:lnTo>
                <a:lnTo>
                  <a:pt x="367" y="3"/>
                </a:lnTo>
                <a:lnTo>
                  <a:pt x="379" y="3"/>
                </a:lnTo>
                <a:lnTo>
                  <a:pt x="389" y="3"/>
                </a:lnTo>
                <a:lnTo>
                  <a:pt x="398" y="3"/>
                </a:lnTo>
                <a:lnTo>
                  <a:pt x="411" y="1"/>
                </a:lnTo>
                <a:lnTo>
                  <a:pt x="432" y="0"/>
                </a:lnTo>
                <a:lnTo>
                  <a:pt x="460" y="0"/>
                </a:lnTo>
                <a:lnTo>
                  <a:pt x="489" y="1"/>
                </a:lnTo>
                <a:lnTo>
                  <a:pt x="506" y="3"/>
                </a:lnTo>
                <a:lnTo>
                  <a:pt x="521" y="4"/>
                </a:lnTo>
                <a:lnTo>
                  <a:pt x="534" y="7"/>
                </a:lnTo>
                <a:lnTo>
                  <a:pt x="547" y="10"/>
                </a:lnTo>
                <a:lnTo>
                  <a:pt x="558" y="15"/>
                </a:lnTo>
                <a:lnTo>
                  <a:pt x="566" y="19"/>
                </a:lnTo>
                <a:lnTo>
                  <a:pt x="574" y="25"/>
                </a:lnTo>
                <a:lnTo>
                  <a:pt x="578" y="32"/>
                </a:lnTo>
                <a:lnTo>
                  <a:pt x="583" y="46"/>
                </a:lnTo>
                <a:lnTo>
                  <a:pt x="584" y="56"/>
                </a:lnTo>
                <a:lnTo>
                  <a:pt x="583" y="64"/>
                </a:lnTo>
                <a:lnTo>
                  <a:pt x="581" y="69"/>
                </a:lnTo>
                <a:lnTo>
                  <a:pt x="578" y="75"/>
                </a:lnTo>
                <a:lnTo>
                  <a:pt x="575" y="80"/>
                </a:lnTo>
                <a:lnTo>
                  <a:pt x="572" y="87"/>
                </a:lnTo>
                <a:lnTo>
                  <a:pt x="572" y="95"/>
                </a:lnTo>
                <a:lnTo>
                  <a:pt x="572" y="101"/>
                </a:lnTo>
                <a:lnTo>
                  <a:pt x="571" y="105"/>
                </a:lnTo>
                <a:lnTo>
                  <a:pt x="568" y="111"/>
                </a:lnTo>
                <a:lnTo>
                  <a:pt x="565" y="117"/>
                </a:lnTo>
                <a:lnTo>
                  <a:pt x="556" y="130"/>
                </a:lnTo>
                <a:lnTo>
                  <a:pt x="546" y="142"/>
                </a:lnTo>
                <a:lnTo>
                  <a:pt x="535" y="155"/>
                </a:lnTo>
                <a:lnTo>
                  <a:pt x="525" y="169"/>
                </a:lnTo>
                <a:lnTo>
                  <a:pt x="518" y="181"/>
                </a:lnTo>
                <a:lnTo>
                  <a:pt x="515" y="191"/>
                </a:lnTo>
                <a:lnTo>
                  <a:pt x="513" y="204"/>
                </a:lnTo>
                <a:lnTo>
                  <a:pt x="510" y="222"/>
                </a:lnTo>
                <a:lnTo>
                  <a:pt x="509" y="244"/>
                </a:lnTo>
                <a:lnTo>
                  <a:pt x="506" y="269"/>
                </a:lnTo>
                <a:lnTo>
                  <a:pt x="503" y="293"/>
                </a:lnTo>
                <a:lnTo>
                  <a:pt x="500" y="315"/>
                </a:lnTo>
                <a:lnTo>
                  <a:pt x="497" y="335"/>
                </a:lnTo>
                <a:lnTo>
                  <a:pt x="494" y="349"/>
                </a:lnTo>
                <a:lnTo>
                  <a:pt x="488" y="366"/>
                </a:lnTo>
                <a:lnTo>
                  <a:pt x="476" y="391"/>
                </a:lnTo>
                <a:lnTo>
                  <a:pt x="461" y="420"/>
                </a:lnTo>
                <a:lnTo>
                  <a:pt x="442" y="452"/>
                </a:lnTo>
                <a:lnTo>
                  <a:pt x="424" y="481"/>
                </a:lnTo>
                <a:lnTo>
                  <a:pt x="405" y="508"/>
                </a:lnTo>
                <a:lnTo>
                  <a:pt x="398" y="520"/>
                </a:lnTo>
                <a:lnTo>
                  <a:pt x="389" y="529"/>
                </a:lnTo>
                <a:lnTo>
                  <a:pt x="383" y="535"/>
                </a:lnTo>
                <a:lnTo>
                  <a:pt x="377" y="537"/>
                </a:lnTo>
                <a:lnTo>
                  <a:pt x="367" y="540"/>
                </a:lnTo>
                <a:lnTo>
                  <a:pt x="355" y="543"/>
                </a:lnTo>
                <a:lnTo>
                  <a:pt x="345" y="545"/>
                </a:lnTo>
                <a:lnTo>
                  <a:pt x="334" y="546"/>
                </a:lnTo>
                <a:lnTo>
                  <a:pt x="325" y="548"/>
                </a:lnTo>
                <a:lnTo>
                  <a:pt x="315" y="549"/>
                </a:lnTo>
                <a:lnTo>
                  <a:pt x="306" y="552"/>
                </a:lnTo>
                <a:lnTo>
                  <a:pt x="299" y="557"/>
                </a:lnTo>
                <a:lnTo>
                  <a:pt x="287" y="563"/>
                </a:lnTo>
                <a:lnTo>
                  <a:pt x="269" y="573"/>
                </a:lnTo>
                <a:lnTo>
                  <a:pt x="247" y="586"/>
                </a:lnTo>
                <a:lnTo>
                  <a:pt x="222" y="601"/>
                </a:lnTo>
                <a:lnTo>
                  <a:pt x="198" y="614"/>
                </a:lnTo>
                <a:lnTo>
                  <a:pt x="176" y="626"/>
                </a:lnTo>
                <a:lnTo>
                  <a:pt x="157" y="637"/>
                </a:lnTo>
                <a:lnTo>
                  <a:pt x="146" y="643"/>
                </a:lnTo>
                <a:lnTo>
                  <a:pt x="139" y="643"/>
                </a:lnTo>
                <a:lnTo>
                  <a:pt x="133" y="644"/>
                </a:lnTo>
                <a:lnTo>
                  <a:pt x="124" y="644"/>
                </a:lnTo>
                <a:lnTo>
                  <a:pt x="117" y="643"/>
                </a:lnTo>
                <a:lnTo>
                  <a:pt x="108" y="641"/>
                </a:lnTo>
                <a:lnTo>
                  <a:pt x="102" y="638"/>
                </a:lnTo>
                <a:lnTo>
                  <a:pt x="96" y="632"/>
                </a:lnTo>
                <a:lnTo>
                  <a:pt x="92" y="625"/>
                </a:lnTo>
              </a:path>
            </a:pathLst>
          </a:custGeom>
          <a:solidFill>
            <a:schemeClr val="hlink"/>
          </a:solidFill>
          <a:ln w="6350">
            <a:solidFill>
              <a:srgbClr val="FF6666"/>
            </a:solidFill>
            <a:round/>
            <a:headEnd/>
            <a:tailEnd/>
          </a:ln>
        </p:spPr>
        <p:txBody>
          <a:bodyPr/>
          <a:lstStyle/>
          <a:p>
            <a:endParaRPr lang="en-US"/>
          </a:p>
        </p:txBody>
      </p:sp>
      <p:sp>
        <p:nvSpPr>
          <p:cNvPr id="53256" name="Freeform 7"/>
          <p:cNvSpPr>
            <a:spLocks/>
          </p:cNvSpPr>
          <p:nvPr/>
        </p:nvSpPr>
        <p:spPr bwMode="auto">
          <a:xfrm>
            <a:off x="6286501" y="4741865"/>
            <a:ext cx="280988" cy="263525"/>
          </a:xfrm>
          <a:custGeom>
            <a:avLst/>
            <a:gdLst>
              <a:gd name="T0" fmla="*/ 2147483647 w 199"/>
              <a:gd name="T1" fmla="*/ 2147483647 h 166"/>
              <a:gd name="T2" fmla="*/ 2147483647 w 199"/>
              <a:gd name="T3" fmla="*/ 2147483647 h 166"/>
              <a:gd name="T4" fmla="*/ 2147483647 w 199"/>
              <a:gd name="T5" fmla="*/ 2147483647 h 166"/>
              <a:gd name="T6" fmla="*/ 2147483647 w 199"/>
              <a:gd name="T7" fmla="*/ 2147483647 h 166"/>
              <a:gd name="T8" fmla="*/ 2147483647 w 199"/>
              <a:gd name="T9" fmla="*/ 2147483647 h 166"/>
              <a:gd name="T10" fmla="*/ 2147483647 w 199"/>
              <a:gd name="T11" fmla="*/ 2147483647 h 166"/>
              <a:gd name="T12" fmla="*/ 2147483647 w 199"/>
              <a:gd name="T13" fmla="*/ 2147483647 h 166"/>
              <a:gd name="T14" fmla="*/ 2147483647 w 199"/>
              <a:gd name="T15" fmla="*/ 2147483647 h 166"/>
              <a:gd name="T16" fmla="*/ 2147483647 w 199"/>
              <a:gd name="T17" fmla="*/ 2147483647 h 166"/>
              <a:gd name="T18" fmla="*/ 2147483647 w 199"/>
              <a:gd name="T19" fmla="*/ 2147483647 h 166"/>
              <a:gd name="T20" fmla="*/ 2147483647 w 199"/>
              <a:gd name="T21" fmla="*/ 2147483647 h 166"/>
              <a:gd name="T22" fmla="*/ 2147483647 w 199"/>
              <a:gd name="T23" fmla="*/ 2147483647 h 166"/>
              <a:gd name="T24" fmla="*/ 2147483647 w 199"/>
              <a:gd name="T25" fmla="*/ 2147483647 h 166"/>
              <a:gd name="T26" fmla="*/ 2147483647 w 199"/>
              <a:gd name="T27" fmla="*/ 2147483647 h 166"/>
              <a:gd name="T28" fmla="*/ 2147483647 w 199"/>
              <a:gd name="T29" fmla="*/ 2147483647 h 166"/>
              <a:gd name="T30" fmla="*/ 2147483647 w 199"/>
              <a:gd name="T31" fmla="*/ 2147483647 h 166"/>
              <a:gd name="T32" fmla="*/ 2147483647 w 199"/>
              <a:gd name="T33" fmla="*/ 2147483647 h 166"/>
              <a:gd name="T34" fmla="*/ 2147483647 w 199"/>
              <a:gd name="T35" fmla="*/ 2147483647 h 166"/>
              <a:gd name="T36" fmla="*/ 2147483647 w 199"/>
              <a:gd name="T37" fmla="*/ 2147483647 h 166"/>
              <a:gd name="T38" fmla="*/ 2147483647 w 199"/>
              <a:gd name="T39" fmla="*/ 2147483647 h 166"/>
              <a:gd name="T40" fmla="*/ 2147483647 w 199"/>
              <a:gd name="T41" fmla="*/ 2147483647 h 166"/>
              <a:gd name="T42" fmla="*/ 2147483647 w 199"/>
              <a:gd name="T43" fmla="*/ 2147483647 h 166"/>
              <a:gd name="T44" fmla="*/ 2147483647 w 199"/>
              <a:gd name="T45" fmla="*/ 2147483647 h 166"/>
              <a:gd name="T46" fmla="*/ 2147483647 w 199"/>
              <a:gd name="T47" fmla="*/ 2147483647 h 166"/>
              <a:gd name="T48" fmla="*/ 2147483647 w 199"/>
              <a:gd name="T49" fmla="*/ 2147483647 h 166"/>
              <a:gd name="T50" fmla="*/ 2147483647 w 199"/>
              <a:gd name="T51" fmla="*/ 2147483647 h 166"/>
              <a:gd name="T52" fmla="*/ 2147483647 w 199"/>
              <a:gd name="T53" fmla="*/ 2147483647 h 166"/>
              <a:gd name="T54" fmla="*/ 2147483647 w 199"/>
              <a:gd name="T55" fmla="*/ 2147483647 h 166"/>
              <a:gd name="T56" fmla="*/ 2147483647 w 199"/>
              <a:gd name="T57" fmla="*/ 2147483647 h 166"/>
              <a:gd name="T58" fmla="*/ 2147483647 w 199"/>
              <a:gd name="T59" fmla="*/ 2147483647 h 166"/>
              <a:gd name="T60" fmla="*/ 2147483647 w 199"/>
              <a:gd name="T61" fmla="*/ 2147483647 h 166"/>
              <a:gd name="T62" fmla="*/ 2147483647 w 199"/>
              <a:gd name="T63" fmla="*/ 2147483647 h 166"/>
              <a:gd name="T64" fmla="*/ 2147483647 w 199"/>
              <a:gd name="T65" fmla="*/ 2147483647 h 166"/>
              <a:gd name="T66" fmla="*/ 2147483647 w 199"/>
              <a:gd name="T67" fmla="*/ 2147483647 h 166"/>
              <a:gd name="T68" fmla="*/ 2147483647 w 199"/>
              <a:gd name="T69" fmla="*/ 2147483647 h 166"/>
              <a:gd name="T70" fmla="*/ 2147483647 w 199"/>
              <a:gd name="T71" fmla="*/ 2147483647 h 166"/>
              <a:gd name="T72" fmla="*/ 2147483647 w 199"/>
              <a:gd name="T73" fmla="*/ 0 h 166"/>
              <a:gd name="T74" fmla="*/ 2147483647 w 199"/>
              <a:gd name="T75" fmla="*/ 2147483647 h 166"/>
              <a:gd name="T76" fmla="*/ 2147483647 w 199"/>
              <a:gd name="T77" fmla="*/ 2147483647 h 166"/>
              <a:gd name="T78" fmla="*/ 2147483647 w 199"/>
              <a:gd name="T79" fmla="*/ 2147483647 h 166"/>
              <a:gd name="T80" fmla="*/ 2147483647 w 199"/>
              <a:gd name="T81" fmla="*/ 2147483647 h 166"/>
              <a:gd name="T82" fmla="*/ 2147483647 w 199"/>
              <a:gd name="T83" fmla="*/ 2147483647 h 166"/>
              <a:gd name="T84" fmla="*/ 2147483647 w 199"/>
              <a:gd name="T85" fmla="*/ 2147483647 h 166"/>
              <a:gd name="T86" fmla="*/ 2147483647 w 199"/>
              <a:gd name="T87" fmla="*/ 2147483647 h 166"/>
              <a:gd name="T88" fmla="*/ 2147483647 w 199"/>
              <a:gd name="T89" fmla="*/ 2147483647 h 16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99"/>
              <a:gd name="T136" fmla="*/ 0 h 166"/>
              <a:gd name="T137" fmla="*/ 199 w 199"/>
              <a:gd name="T138" fmla="*/ 166 h 16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99" h="166">
                <a:moveTo>
                  <a:pt x="30" y="70"/>
                </a:moveTo>
                <a:lnTo>
                  <a:pt x="27" y="83"/>
                </a:lnTo>
                <a:lnTo>
                  <a:pt x="24" y="93"/>
                </a:lnTo>
                <a:lnTo>
                  <a:pt x="20" y="104"/>
                </a:lnTo>
                <a:lnTo>
                  <a:pt x="14" y="113"/>
                </a:lnTo>
                <a:lnTo>
                  <a:pt x="9" y="121"/>
                </a:lnTo>
                <a:lnTo>
                  <a:pt x="5" y="130"/>
                </a:lnTo>
                <a:lnTo>
                  <a:pt x="2" y="142"/>
                </a:lnTo>
                <a:lnTo>
                  <a:pt x="0" y="155"/>
                </a:lnTo>
                <a:lnTo>
                  <a:pt x="3" y="160"/>
                </a:lnTo>
                <a:lnTo>
                  <a:pt x="8" y="163"/>
                </a:lnTo>
                <a:lnTo>
                  <a:pt x="12" y="164"/>
                </a:lnTo>
                <a:lnTo>
                  <a:pt x="17" y="166"/>
                </a:lnTo>
                <a:lnTo>
                  <a:pt x="27" y="166"/>
                </a:lnTo>
                <a:lnTo>
                  <a:pt x="37" y="164"/>
                </a:lnTo>
                <a:lnTo>
                  <a:pt x="48" y="160"/>
                </a:lnTo>
                <a:lnTo>
                  <a:pt x="58" y="155"/>
                </a:lnTo>
                <a:lnTo>
                  <a:pt x="68" y="151"/>
                </a:lnTo>
                <a:lnTo>
                  <a:pt x="77" y="148"/>
                </a:lnTo>
                <a:lnTo>
                  <a:pt x="83" y="147"/>
                </a:lnTo>
                <a:lnTo>
                  <a:pt x="89" y="144"/>
                </a:lnTo>
                <a:lnTo>
                  <a:pt x="95" y="141"/>
                </a:lnTo>
                <a:lnTo>
                  <a:pt x="101" y="138"/>
                </a:lnTo>
                <a:lnTo>
                  <a:pt x="107" y="135"/>
                </a:lnTo>
                <a:lnTo>
                  <a:pt x="113" y="132"/>
                </a:lnTo>
                <a:lnTo>
                  <a:pt x="119" y="130"/>
                </a:lnTo>
                <a:lnTo>
                  <a:pt x="126" y="127"/>
                </a:lnTo>
                <a:lnTo>
                  <a:pt x="129" y="124"/>
                </a:lnTo>
                <a:lnTo>
                  <a:pt x="132" y="121"/>
                </a:lnTo>
                <a:lnTo>
                  <a:pt x="135" y="118"/>
                </a:lnTo>
                <a:lnTo>
                  <a:pt x="138" y="115"/>
                </a:lnTo>
                <a:lnTo>
                  <a:pt x="141" y="111"/>
                </a:lnTo>
                <a:lnTo>
                  <a:pt x="144" y="108"/>
                </a:lnTo>
                <a:lnTo>
                  <a:pt x="147" y="105"/>
                </a:lnTo>
                <a:lnTo>
                  <a:pt x="150" y="104"/>
                </a:lnTo>
                <a:lnTo>
                  <a:pt x="157" y="102"/>
                </a:lnTo>
                <a:lnTo>
                  <a:pt x="163" y="99"/>
                </a:lnTo>
                <a:lnTo>
                  <a:pt x="171" y="96"/>
                </a:lnTo>
                <a:lnTo>
                  <a:pt x="176" y="93"/>
                </a:lnTo>
                <a:lnTo>
                  <a:pt x="182" y="90"/>
                </a:lnTo>
                <a:lnTo>
                  <a:pt x="188" y="87"/>
                </a:lnTo>
                <a:lnTo>
                  <a:pt x="194" y="81"/>
                </a:lnTo>
                <a:lnTo>
                  <a:pt x="199" y="77"/>
                </a:lnTo>
                <a:lnTo>
                  <a:pt x="199" y="75"/>
                </a:lnTo>
                <a:lnTo>
                  <a:pt x="199" y="73"/>
                </a:lnTo>
                <a:lnTo>
                  <a:pt x="199" y="70"/>
                </a:lnTo>
                <a:lnTo>
                  <a:pt x="199" y="65"/>
                </a:lnTo>
                <a:lnTo>
                  <a:pt x="199" y="61"/>
                </a:lnTo>
                <a:lnTo>
                  <a:pt x="197" y="56"/>
                </a:lnTo>
                <a:lnTo>
                  <a:pt x="196" y="52"/>
                </a:lnTo>
                <a:lnTo>
                  <a:pt x="193" y="49"/>
                </a:lnTo>
                <a:lnTo>
                  <a:pt x="190" y="44"/>
                </a:lnTo>
                <a:lnTo>
                  <a:pt x="187" y="40"/>
                </a:lnTo>
                <a:lnTo>
                  <a:pt x="182" y="35"/>
                </a:lnTo>
                <a:lnTo>
                  <a:pt x="179" y="31"/>
                </a:lnTo>
                <a:lnTo>
                  <a:pt x="175" y="25"/>
                </a:lnTo>
                <a:lnTo>
                  <a:pt x="171" y="22"/>
                </a:lnTo>
                <a:lnTo>
                  <a:pt x="166" y="18"/>
                </a:lnTo>
                <a:lnTo>
                  <a:pt x="162" y="15"/>
                </a:lnTo>
                <a:lnTo>
                  <a:pt x="160" y="15"/>
                </a:lnTo>
                <a:lnTo>
                  <a:pt x="153" y="15"/>
                </a:lnTo>
                <a:lnTo>
                  <a:pt x="142" y="15"/>
                </a:lnTo>
                <a:lnTo>
                  <a:pt x="132" y="15"/>
                </a:lnTo>
                <a:lnTo>
                  <a:pt x="122" y="15"/>
                </a:lnTo>
                <a:lnTo>
                  <a:pt x="113" y="15"/>
                </a:lnTo>
                <a:lnTo>
                  <a:pt x="108" y="15"/>
                </a:lnTo>
                <a:lnTo>
                  <a:pt x="110" y="13"/>
                </a:lnTo>
                <a:lnTo>
                  <a:pt x="104" y="13"/>
                </a:lnTo>
                <a:lnTo>
                  <a:pt x="98" y="12"/>
                </a:lnTo>
                <a:lnTo>
                  <a:pt x="92" y="9"/>
                </a:lnTo>
                <a:lnTo>
                  <a:pt x="85" y="4"/>
                </a:lnTo>
                <a:lnTo>
                  <a:pt x="77" y="3"/>
                </a:lnTo>
                <a:lnTo>
                  <a:pt x="71" y="0"/>
                </a:lnTo>
                <a:lnTo>
                  <a:pt x="64" y="0"/>
                </a:lnTo>
                <a:lnTo>
                  <a:pt x="58" y="1"/>
                </a:lnTo>
                <a:lnTo>
                  <a:pt x="51" y="4"/>
                </a:lnTo>
                <a:lnTo>
                  <a:pt x="45" y="9"/>
                </a:lnTo>
                <a:lnTo>
                  <a:pt x="40" y="13"/>
                </a:lnTo>
                <a:lnTo>
                  <a:pt x="34" y="18"/>
                </a:lnTo>
                <a:lnTo>
                  <a:pt x="31" y="24"/>
                </a:lnTo>
                <a:lnTo>
                  <a:pt x="29" y="30"/>
                </a:lnTo>
                <a:lnTo>
                  <a:pt x="26" y="37"/>
                </a:lnTo>
                <a:lnTo>
                  <a:pt x="26" y="43"/>
                </a:lnTo>
                <a:lnTo>
                  <a:pt x="26" y="47"/>
                </a:lnTo>
                <a:lnTo>
                  <a:pt x="27" y="50"/>
                </a:lnTo>
                <a:lnTo>
                  <a:pt x="29" y="55"/>
                </a:lnTo>
                <a:lnTo>
                  <a:pt x="29" y="58"/>
                </a:lnTo>
                <a:lnTo>
                  <a:pt x="30" y="61"/>
                </a:lnTo>
                <a:lnTo>
                  <a:pt x="31" y="62"/>
                </a:lnTo>
                <a:lnTo>
                  <a:pt x="31" y="67"/>
                </a:lnTo>
                <a:lnTo>
                  <a:pt x="30" y="7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7" name="Freeform 8"/>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58" name="Freeform 9"/>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2147483647 w 34"/>
              <a:gd name="T83" fmla="*/ 2147483647 h 4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4"/>
              <a:gd name="T127" fmla="*/ 0 h 42"/>
              <a:gd name="T128" fmla="*/ 34 w 34"/>
              <a:gd name="T129" fmla="*/ 42 h 42"/>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lnTo>
                  <a:pt x="6" y="11"/>
                </a:lnTo>
              </a:path>
            </a:pathLst>
          </a:custGeom>
          <a:solidFill>
            <a:srgbClr val="FFFF00"/>
          </a:solidFill>
          <a:ln w="1588">
            <a:solidFill>
              <a:srgbClr val="990000"/>
            </a:solidFill>
            <a:round/>
            <a:headEnd/>
            <a:tailEnd/>
          </a:ln>
        </p:spPr>
        <p:txBody>
          <a:bodyPr/>
          <a:lstStyle/>
          <a:p>
            <a:endParaRPr lang="en-US"/>
          </a:p>
        </p:txBody>
      </p:sp>
      <p:sp>
        <p:nvSpPr>
          <p:cNvPr id="53259" name="Freeform 10"/>
          <p:cNvSpPr>
            <a:spLocks/>
          </p:cNvSpPr>
          <p:nvPr/>
        </p:nvSpPr>
        <p:spPr bwMode="auto">
          <a:xfrm>
            <a:off x="6299203" y="4929190"/>
            <a:ext cx="47625" cy="66675"/>
          </a:xfrm>
          <a:custGeom>
            <a:avLst/>
            <a:gdLst>
              <a:gd name="T0" fmla="*/ 2147483647 w 34"/>
              <a:gd name="T1" fmla="*/ 2147483647 h 42"/>
              <a:gd name="T2" fmla="*/ 2147483647 w 34"/>
              <a:gd name="T3" fmla="*/ 2147483647 h 42"/>
              <a:gd name="T4" fmla="*/ 2147483647 w 34"/>
              <a:gd name="T5" fmla="*/ 2147483647 h 42"/>
              <a:gd name="T6" fmla="*/ 2147483647 w 34"/>
              <a:gd name="T7" fmla="*/ 2147483647 h 42"/>
              <a:gd name="T8" fmla="*/ 0 w 34"/>
              <a:gd name="T9" fmla="*/ 2147483647 h 42"/>
              <a:gd name="T10" fmla="*/ 0 w 34"/>
              <a:gd name="T11" fmla="*/ 2147483647 h 42"/>
              <a:gd name="T12" fmla="*/ 2147483647 w 34"/>
              <a:gd name="T13" fmla="*/ 2147483647 h 42"/>
              <a:gd name="T14" fmla="*/ 2147483647 w 34"/>
              <a:gd name="T15" fmla="*/ 2147483647 h 42"/>
              <a:gd name="T16" fmla="*/ 2147483647 w 34"/>
              <a:gd name="T17" fmla="*/ 2147483647 h 42"/>
              <a:gd name="T18" fmla="*/ 2147483647 w 34"/>
              <a:gd name="T19" fmla="*/ 2147483647 h 42"/>
              <a:gd name="T20" fmla="*/ 2147483647 w 34"/>
              <a:gd name="T21" fmla="*/ 2147483647 h 42"/>
              <a:gd name="T22" fmla="*/ 2147483647 w 34"/>
              <a:gd name="T23" fmla="*/ 2147483647 h 42"/>
              <a:gd name="T24" fmla="*/ 2147483647 w 34"/>
              <a:gd name="T25" fmla="*/ 2147483647 h 42"/>
              <a:gd name="T26" fmla="*/ 2147483647 w 34"/>
              <a:gd name="T27" fmla="*/ 2147483647 h 42"/>
              <a:gd name="T28" fmla="*/ 2147483647 w 34"/>
              <a:gd name="T29" fmla="*/ 2147483647 h 42"/>
              <a:gd name="T30" fmla="*/ 2147483647 w 34"/>
              <a:gd name="T31" fmla="*/ 2147483647 h 42"/>
              <a:gd name="T32" fmla="*/ 2147483647 w 34"/>
              <a:gd name="T33" fmla="*/ 2147483647 h 42"/>
              <a:gd name="T34" fmla="*/ 2147483647 w 34"/>
              <a:gd name="T35" fmla="*/ 2147483647 h 42"/>
              <a:gd name="T36" fmla="*/ 2147483647 w 34"/>
              <a:gd name="T37" fmla="*/ 2147483647 h 42"/>
              <a:gd name="T38" fmla="*/ 2147483647 w 34"/>
              <a:gd name="T39" fmla="*/ 2147483647 h 42"/>
              <a:gd name="T40" fmla="*/ 2147483647 w 34"/>
              <a:gd name="T41" fmla="*/ 2147483647 h 42"/>
              <a:gd name="T42" fmla="*/ 2147483647 w 34"/>
              <a:gd name="T43" fmla="*/ 2147483647 h 42"/>
              <a:gd name="T44" fmla="*/ 2147483647 w 34"/>
              <a:gd name="T45" fmla="*/ 2147483647 h 42"/>
              <a:gd name="T46" fmla="*/ 2147483647 w 34"/>
              <a:gd name="T47" fmla="*/ 2147483647 h 42"/>
              <a:gd name="T48" fmla="*/ 2147483647 w 34"/>
              <a:gd name="T49" fmla="*/ 2147483647 h 42"/>
              <a:gd name="T50" fmla="*/ 2147483647 w 34"/>
              <a:gd name="T51" fmla="*/ 2147483647 h 42"/>
              <a:gd name="T52" fmla="*/ 2147483647 w 34"/>
              <a:gd name="T53" fmla="*/ 2147483647 h 42"/>
              <a:gd name="T54" fmla="*/ 2147483647 w 34"/>
              <a:gd name="T55" fmla="*/ 2147483647 h 42"/>
              <a:gd name="T56" fmla="*/ 2147483647 w 34"/>
              <a:gd name="T57" fmla="*/ 2147483647 h 42"/>
              <a:gd name="T58" fmla="*/ 2147483647 w 34"/>
              <a:gd name="T59" fmla="*/ 2147483647 h 42"/>
              <a:gd name="T60" fmla="*/ 2147483647 w 34"/>
              <a:gd name="T61" fmla="*/ 2147483647 h 42"/>
              <a:gd name="T62" fmla="*/ 2147483647 w 34"/>
              <a:gd name="T63" fmla="*/ 0 h 42"/>
              <a:gd name="T64" fmla="*/ 2147483647 w 34"/>
              <a:gd name="T65" fmla="*/ 0 h 42"/>
              <a:gd name="T66" fmla="*/ 2147483647 w 34"/>
              <a:gd name="T67" fmla="*/ 2147483647 h 42"/>
              <a:gd name="T68" fmla="*/ 2147483647 w 34"/>
              <a:gd name="T69" fmla="*/ 2147483647 h 42"/>
              <a:gd name="T70" fmla="*/ 2147483647 w 34"/>
              <a:gd name="T71" fmla="*/ 2147483647 h 42"/>
              <a:gd name="T72" fmla="*/ 2147483647 w 34"/>
              <a:gd name="T73" fmla="*/ 2147483647 h 42"/>
              <a:gd name="T74" fmla="*/ 2147483647 w 34"/>
              <a:gd name="T75" fmla="*/ 2147483647 h 42"/>
              <a:gd name="T76" fmla="*/ 2147483647 w 34"/>
              <a:gd name="T77" fmla="*/ 2147483647 h 42"/>
              <a:gd name="T78" fmla="*/ 2147483647 w 34"/>
              <a:gd name="T79" fmla="*/ 2147483647 h 42"/>
              <a:gd name="T80" fmla="*/ 2147483647 w 34"/>
              <a:gd name="T81" fmla="*/ 2147483647 h 4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42"/>
              <a:gd name="T125" fmla="*/ 34 w 34"/>
              <a:gd name="T126" fmla="*/ 42 h 4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42">
                <a:moveTo>
                  <a:pt x="6" y="11"/>
                </a:moveTo>
                <a:lnTo>
                  <a:pt x="5" y="15"/>
                </a:lnTo>
                <a:lnTo>
                  <a:pt x="3" y="18"/>
                </a:lnTo>
                <a:lnTo>
                  <a:pt x="2" y="23"/>
                </a:lnTo>
                <a:lnTo>
                  <a:pt x="0" y="27"/>
                </a:lnTo>
                <a:lnTo>
                  <a:pt x="0" y="32"/>
                </a:lnTo>
                <a:lnTo>
                  <a:pt x="2" y="34"/>
                </a:lnTo>
                <a:lnTo>
                  <a:pt x="5" y="37"/>
                </a:lnTo>
                <a:lnTo>
                  <a:pt x="8" y="40"/>
                </a:lnTo>
                <a:lnTo>
                  <a:pt x="11" y="40"/>
                </a:lnTo>
                <a:lnTo>
                  <a:pt x="14" y="42"/>
                </a:lnTo>
                <a:lnTo>
                  <a:pt x="17" y="42"/>
                </a:lnTo>
                <a:lnTo>
                  <a:pt x="18" y="40"/>
                </a:lnTo>
                <a:lnTo>
                  <a:pt x="21" y="40"/>
                </a:lnTo>
                <a:lnTo>
                  <a:pt x="24" y="39"/>
                </a:lnTo>
                <a:lnTo>
                  <a:pt x="25" y="39"/>
                </a:lnTo>
                <a:lnTo>
                  <a:pt x="28" y="37"/>
                </a:lnTo>
                <a:lnTo>
                  <a:pt x="31" y="36"/>
                </a:lnTo>
                <a:lnTo>
                  <a:pt x="33" y="34"/>
                </a:lnTo>
                <a:lnTo>
                  <a:pt x="33" y="33"/>
                </a:lnTo>
                <a:lnTo>
                  <a:pt x="34" y="30"/>
                </a:lnTo>
                <a:lnTo>
                  <a:pt x="33" y="27"/>
                </a:lnTo>
                <a:lnTo>
                  <a:pt x="33" y="24"/>
                </a:lnTo>
                <a:lnTo>
                  <a:pt x="31" y="21"/>
                </a:lnTo>
                <a:lnTo>
                  <a:pt x="31" y="18"/>
                </a:lnTo>
                <a:lnTo>
                  <a:pt x="31" y="15"/>
                </a:lnTo>
                <a:lnTo>
                  <a:pt x="31" y="12"/>
                </a:lnTo>
                <a:lnTo>
                  <a:pt x="31" y="8"/>
                </a:lnTo>
                <a:lnTo>
                  <a:pt x="30" y="5"/>
                </a:lnTo>
                <a:lnTo>
                  <a:pt x="27" y="2"/>
                </a:lnTo>
                <a:lnTo>
                  <a:pt x="24" y="0"/>
                </a:lnTo>
                <a:lnTo>
                  <a:pt x="20" y="0"/>
                </a:lnTo>
                <a:lnTo>
                  <a:pt x="15" y="2"/>
                </a:lnTo>
                <a:lnTo>
                  <a:pt x="12" y="5"/>
                </a:lnTo>
                <a:lnTo>
                  <a:pt x="9" y="8"/>
                </a:lnTo>
                <a:lnTo>
                  <a:pt x="6" y="11"/>
                </a:lnTo>
                <a:lnTo>
                  <a:pt x="5" y="14"/>
                </a:lnTo>
                <a:lnTo>
                  <a:pt x="3" y="17"/>
                </a:lnTo>
                <a:lnTo>
                  <a:pt x="2" y="20"/>
                </a:lnTo>
                <a:lnTo>
                  <a:pt x="2" y="21"/>
                </a:lnTo>
              </a:path>
            </a:pathLst>
          </a:custGeom>
          <a:solidFill>
            <a:srgbClr val="FFFF00"/>
          </a:solidFill>
          <a:ln w="4763">
            <a:solidFill>
              <a:srgbClr val="990000"/>
            </a:solidFill>
            <a:round/>
            <a:headEnd/>
            <a:tailEnd/>
          </a:ln>
        </p:spPr>
        <p:txBody>
          <a:bodyPr/>
          <a:lstStyle/>
          <a:p>
            <a:endParaRPr lang="en-US"/>
          </a:p>
        </p:txBody>
      </p:sp>
      <p:sp>
        <p:nvSpPr>
          <p:cNvPr id="53260" name="Freeform 11"/>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1" name="Freeform 12"/>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2147483647 w 30"/>
              <a:gd name="T67" fmla="*/ 2147483647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0"/>
              <a:gd name="T103" fmla="*/ 0 h 54"/>
              <a:gd name="T104" fmla="*/ 30 w 30"/>
              <a:gd name="T105" fmla="*/ 54 h 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lnTo>
                  <a:pt x="4" y="8"/>
                </a:lnTo>
              </a:path>
            </a:pathLst>
          </a:custGeom>
          <a:solidFill>
            <a:srgbClr val="FFFF00"/>
          </a:solidFill>
          <a:ln w="1588">
            <a:solidFill>
              <a:srgbClr val="990000"/>
            </a:solidFill>
            <a:round/>
            <a:headEnd/>
            <a:tailEnd/>
          </a:ln>
        </p:spPr>
        <p:txBody>
          <a:bodyPr/>
          <a:lstStyle/>
          <a:p>
            <a:endParaRPr lang="en-US"/>
          </a:p>
        </p:txBody>
      </p:sp>
      <p:sp>
        <p:nvSpPr>
          <p:cNvPr id="53262" name="Freeform 13"/>
          <p:cNvSpPr>
            <a:spLocks/>
          </p:cNvSpPr>
          <p:nvPr/>
        </p:nvSpPr>
        <p:spPr bwMode="auto">
          <a:xfrm>
            <a:off x="6332539" y="4830765"/>
            <a:ext cx="42863" cy="85725"/>
          </a:xfrm>
          <a:custGeom>
            <a:avLst/>
            <a:gdLst>
              <a:gd name="T0" fmla="*/ 2147483647 w 30"/>
              <a:gd name="T1" fmla="*/ 2147483647 h 54"/>
              <a:gd name="T2" fmla="*/ 2147483647 w 30"/>
              <a:gd name="T3" fmla="*/ 2147483647 h 54"/>
              <a:gd name="T4" fmla="*/ 2147483647 w 30"/>
              <a:gd name="T5" fmla="*/ 2147483647 h 54"/>
              <a:gd name="T6" fmla="*/ 2147483647 w 30"/>
              <a:gd name="T7" fmla="*/ 2147483647 h 54"/>
              <a:gd name="T8" fmla="*/ 0 w 30"/>
              <a:gd name="T9" fmla="*/ 2147483647 h 54"/>
              <a:gd name="T10" fmla="*/ 0 w 30"/>
              <a:gd name="T11" fmla="*/ 2147483647 h 54"/>
              <a:gd name="T12" fmla="*/ 0 w 30"/>
              <a:gd name="T13" fmla="*/ 2147483647 h 54"/>
              <a:gd name="T14" fmla="*/ 0 w 30"/>
              <a:gd name="T15" fmla="*/ 2147483647 h 54"/>
              <a:gd name="T16" fmla="*/ 2147483647 w 30"/>
              <a:gd name="T17" fmla="*/ 2147483647 h 54"/>
              <a:gd name="T18" fmla="*/ 2147483647 w 30"/>
              <a:gd name="T19" fmla="*/ 2147483647 h 54"/>
              <a:gd name="T20" fmla="*/ 2147483647 w 30"/>
              <a:gd name="T21" fmla="*/ 2147483647 h 54"/>
              <a:gd name="T22" fmla="*/ 2147483647 w 30"/>
              <a:gd name="T23" fmla="*/ 2147483647 h 54"/>
              <a:gd name="T24" fmla="*/ 2147483647 w 30"/>
              <a:gd name="T25" fmla="*/ 2147483647 h 54"/>
              <a:gd name="T26" fmla="*/ 2147483647 w 30"/>
              <a:gd name="T27" fmla="*/ 2147483647 h 54"/>
              <a:gd name="T28" fmla="*/ 2147483647 w 30"/>
              <a:gd name="T29" fmla="*/ 2147483647 h 54"/>
              <a:gd name="T30" fmla="*/ 2147483647 w 30"/>
              <a:gd name="T31" fmla="*/ 2147483647 h 54"/>
              <a:gd name="T32" fmla="*/ 2147483647 w 30"/>
              <a:gd name="T33" fmla="*/ 2147483647 h 54"/>
              <a:gd name="T34" fmla="*/ 2147483647 w 30"/>
              <a:gd name="T35" fmla="*/ 2147483647 h 54"/>
              <a:gd name="T36" fmla="*/ 2147483647 w 30"/>
              <a:gd name="T37" fmla="*/ 2147483647 h 54"/>
              <a:gd name="T38" fmla="*/ 2147483647 w 30"/>
              <a:gd name="T39" fmla="*/ 2147483647 h 54"/>
              <a:gd name="T40" fmla="*/ 2147483647 w 30"/>
              <a:gd name="T41" fmla="*/ 2147483647 h 54"/>
              <a:gd name="T42" fmla="*/ 2147483647 w 30"/>
              <a:gd name="T43" fmla="*/ 2147483647 h 54"/>
              <a:gd name="T44" fmla="*/ 2147483647 w 30"/>
              <a:gd name="T45" fmla="*/ 2147483647 h 54"/>
              <a:gd name="T46" fmla="*/ 2147483647 w 30"/>
              <a:gd name="T47" fmla="*/ 2147483647 h 54"/>
              <a:gd name="T48" fmla="*/ 2147483647 w 30"/>
              <a:gd name="T49" fmla="*/ 2147483647 h 54"/>
              <a:gd name="T50" fmla="*/ 2147483647 w 30"/>
              <a:gd name="T51" fmla="*/ 2147483647 h 54"/>
              <a:gd name="T52" fmla="*/ 2147483647 w 30"/>
              <a:gd name="T53" fmla="*/ 0 h 54"/>
              <a:gd name="T54" fmla="*/ 2147483647 w 30"/>
              <a:gd name="T55" fmla="*/ 2147483647 h 54"/>
              <a:gd name="T56" fmla="*/ 2147483647 w 30"/>
              <a:gd name="T57" fmla="*/ 2147483647 h 54"/>
              <a:gd name="T58" fmla="*/ 2147483647 w 30"/>
              <a:gd name="T59" fmla="*/ 2147483647 h 54"/>
              <a:gd name="T60" fmla="*/ 2147483647 w 30"/>
              <a:gd name="T61" fmla="*/ 2147483647 h 54"/>
              <a:gd name="T62" fmla="*/ 2147483647 w 30"/>
              <a:gd name="T63" fmla="*/ 2147483647 h 54"/>
              <a:gd name="T64" fmla="*/ 2147483647 w 30"/>
              <a:gd name="T65" fmla="*/ 2147483647 h 5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0"/>
              <a:gd name="T100" fmla="*/ 0 h 54"/>
              <a:gd name="T101" fmla="*/ 30 w 30"/>
              <a:gd name="T102" fmla="*/ 54 h 5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0" h="54">
                <a:moveTo>
                  <a:pt x="4" y="8"/>
                </a:moveTo>
                <a:lnTo>
                  <a:pt x="3" y="14"/>
                </a:lnTo>
                <a:lnTo>
                  <a:pt x="3" y="18"/>
                </a:lnTo>
                <a:lnTo>
                  <a:pt x="1" y="22"/>
                </a:lnTo>
                <a:lnTo>
                  <a:pt x="0" y="28"/>
                </a:lnTo>
                <a:lnTo>
                  <a:pt x="0" y="33"/>
                </a:lnTo>
                <a:lnTo>
                  <a:pt x="0" y="39"/>
                </a:lnTo>
                <a:lnTo>
                  <a:pt x="0" y="43"/>
                </a:lnTo>
                <a:lnTo>
                  <a:pt x="1" y="48"/>
                </a:lnTo>
                <a:lnTo>
                  <a:pt x="1" y="51"/>
                </a:lnTo>
                <a:lnTo>
                  <a:pt x="3" y="52"/>
                </a:lnTo>
                <a:lnTo>
                  <a:pt x="4" y="54"/>
                </a:lnTo>
                <a:lnTo>
                  <a:pt x="6" y="54"/>
                </a:lnTo>
                <a:lnTo>
                  <a:pt x="7" y="54"/>
                </a:lnTo>
                <a:lnTo>
                  <a:pt x="9" y="54"/>
                </a:lnTo>
                <a:lnTo>
                  <a:pt x="10" y="52"/>
                </a:lnTo>
                <a:lnTo>
                  <a:pt x="12" y="51"/>
                </a:lnTo>
                <a:lnTo>
                  <a:pt x="16" y="45"/>
                </a:lnTo>
                <a:lnTo>
                  <a:pt x="21" y="40"/>
                </a:lnTo>
                <a:lnTo>
                  <a:pt x="24" y="34"/>
                </a:lnTo>
                <a:lnTo>
                  <a:pt x="28" y="28"/>
                </a:lnTo>
                <a:lnTo>
                  <a:pt x="30" y="21"/>
                </a:lnTo>
                <a:lnTo>
                  <a:pt x="30" y="15"/>
                </a:lnTo>
                <a:lnTo>
                  <a:pt x="28" y="9"/>
                </a:lnTo>
                <a:lnTo>
                  <a:pt x="22" y="5"/>
                </a:lnTo>
                <a:lnTo>
                  <a:pt x="19" y="2"/>
                </a:lnTo>
                <a:lnTo>
                  <a:pt x="16" y="0"/>
                </a:lnTo>
                <a:lnTo>
                  <a:pt x="13" y="2"/>
                </a:lnTo>
                <a:lnTo>
                  <a:pt x="10" y="2"/>
                </a:lnTo>
                <a:lnTo>
                  <a:pt x="9" y="3"/>
                </a:lnTo>
                <a:lnTo>
                  <a:pt x="6" y="6"/>
                </a:lnTo>
                <a:lnTo>
                  <a:pt x="4" y="8"/>
                </a:lnTo>
                <a:lnTo>
                  <a:pt x="4" y="11"/>
                </a:lnTo>
              </a:path>
            </a:pathLst>
          </a:custGeom>
          <a:solidFill>
            <a:srgbClr val="FFFF00"/>
          </a:solidFill>
          <a:ln w="4763">
            <a:solidFill>
              <a:srgbClr val="990000"/>
            </a:solidFill>
            <a:round/>
            <a:headEnd/>
            <a:tailEnd/>
          </a:ln>
        </p:spPr>
        <p:txBody>
          <a:bodyPr/>
          <a:lstStyle/>
          <a:p>
            <a:endParaRPr lang="en-US"/>
          </a:p>
        </p:txBody>
      </p:sp>
      <p:sp>
        <p:nvSpPr>
          <p:cNvPr id="53263" name="Freeform 14"/>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4" name="Freeform 15"/>
          <p:cNvSpPr>
            <a:spLocks/>
          </p:cNvSpPr>
          <p:nvPr/>
        </p:nvSpPr>
        <p:spPr bwMode="auto">
          <a:xfrm>
            <a:off x="6350000" y="4913315"/>
            <a:ext cx="65088" cy="68263"/>
          </a:xfrm>
          <a:custGeom>
            <a:avLst/>
            <a:gdLst>
              <a:gd name="T0" fmla="*/ 0 w 46"/>
              <a:gd name="T1" fmla="*/ 2147483647 h 43"/>
              <a:gd name="T2" fmla="*/ 2147483647 w 46"/>
              <a:gd name="T3" fmla="*/ 2147483647 h 43"/>
              <a:gd name="T4" fmla="*/ 2147483647 w 46"/>
              <a:gd name="T5" fmla="*/ 2147483647 h 43"/>
              <a:gd name="T6" fmla="*/ 2147483647 w 46"/>
              <a:gd name="T7" fmla="*/ 2147483647 h 43"/>
              <a:gd name="T8" fmla="*/ 2147483647 w 46"/>
              <a:gd name="T9" fmla="*/ 2147483647 h 43"/>
              <a:gd name="T10" fmla="*/ 2147483647 w 46"/>
              <a:gd name="T11" fmla="*/ 2147483647 h 43"/>
              <a:gd name="T12" fmla="*/ 2147483647 w 46"/>
              <a:gd name="T13" fmla="*/ 2147483647 h 43"/>
              <a:gd name="T14" fmla="*/ 2147483647 w 46"/>
              <a:gd name="T15" fmla="*/ 2147483647 h 43"/>
              <a:gd name="T16" fmla="*/ 2147483647 w 46"/>
              <a:gd name="T17" fmla="*/ 2147483647 h 43"/>
              <a:gd name="T18" fmla="*/ 2147483647 w 46"/>
              <a:gd name="T19" fmla="*/ 2147483647 h 43"/>
              <a:gd name="T20" fmla="*/ 2147483647 w 46"/>
              <a:gd name="T21" fmla="*/ 2147483647 h 43"/>
              <a:gd name="T22" fmla="*/ 2147483647 w 46"/>
              <a:gd name="T23" fmla="*/ 2147483647 h 43"/>
              <a:gd name="T24" fmla="*/ 2147483647 w 46"/>
              <a:gd name="T25" fmla="*/ 2147483647 h 43"/>
              <a:gd name="T26" fmla="*/ 2147483647 w 46"/>
              <a:gd name="T27" fmla="*/ 2147483647 h 43"/>
              <a:gd name="T28" fmla="*/ 2147483647 w 46"/>
              <a:gd name="T29" fmla="*/ 2147483647 h 43"/>
              <a:gd name="T30" fmla="*/ 2147483647 w 46"/>
              <a:gd name="T31" fmla="*/ 2147483647 h 43"/>
              <a:gd name="T32" fmla="*/ 2147483647 w 46"/>
              <a:gd name="T33" fmla="*/ 2147483647 h 43"/>
              <a:gd name="T34" fmla="*/ 2147483647 w 46"/>
              <a:gd name="T35" fmla="*/ 2147483647 h 43"/>
              <a:gd name="T36" fmla="*/ 2147483647 w 46"/>
              <a:gd name="T37" fmla="*/ 2147483647 h 43"/>
              <a:gd name="T38" fmla="*/ 2147483647 w 46"/>
              <a:gd name="T39" fmla="*/ 2147483647 h 43"/>
              <a:gd name="T40" fmla="*/ 2147483647 w 46"/>
              <a:gd name="T41" fmla="*/ 2147483647 h 43"/>
              <a:gd name="T42" fmla="*/ 2147483647 w 46"/>
              <a:gd name="T43" fmla="*/ 2147483647 h 43"/>
              <a:gd name="T44" fmla="*/ 2147483647 w 46"/>
              <a:gd name="T45" fmla="*/ 2147483647 h 43"/>
              <a:gd name="T46" fmla="*/ 2147483647 w 46"/>
              <a:gd name="T47" fmla="*/ 2147483647 h 43"/>
              <a:gd name="T48" fmla="*/ 2147483647 w 46"/>
              <a:gd name="T49" fmla="*/ 2147483647 h 43"/>
              <a:gd name="T50" fmla="*/ 2147483647 w 46"/>
              <a:gd name="T51" fmla="*/ 2147483647 h 43"/>
              <a:gd name="T52" fmla="*/ 2147483647 w 46"/>
              <a:gd name="T53" fmla="*/ 2147483647 h 43"/>
              <a:gd name="T54" fmla="*/ 2147483647 w 46"/>
              <a:gd name="T55" fmla="*/ 0 h 43"/>
              <a:gd name="T56" fmla="*/ 2147483647 w 46"/>
              <a:gd name="T57" fmla="*/ 0 h 43"/>
              <a:gd name="T58" fmla="*/ 2147483647 w 46"/>
              <a:gd name="T59" fmla="*/ 2147483647 h 43"/>
              <a:gd name="T60" fmla="*/ 2147483647 w 46"/>
              <a:gd name="T61" fmla="*/ 2147483647 h 43"/>
              <a:gd name="T62" fmla="*/ 2147483647 w 46"/>
              <a:gd name="T63" fmla="*/ 2147483647 h 43"/>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3"/>
              <a:gd name="T98" fmla="*/ 46 w 46"/>
              <a:gd name="T99" fmla="*/ 43 h 43"/>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3">
                <a:moveTo>
                  <a:pt x="0" y="13"/>
                </a:moveTo>
                <a:lnTo>
                  <a:pt x="0" y="15"/>
                </a:lnTo>
                <a:lnTo>
                  <a:pt x="0" y="16"/>
                </a:lnTo>
                <a:lnTo>
                  <a:pt x="1" y="18"/>
                </a:lnTo>
                <a:lnTo>
                  <a:pt x="1" y="19"/>
                </a:lnTo>
                <a:lnTo>
                  <a:pt x="3" y="21"/>
                </a:lnTo>
                <a:lnTo>
                  <a:pt x="3" y="22"/>
                </a:lnTo>
                <a:lnTo>
                  <a:pt x="3" y="24"/>
                </a:lnTo>
                <a:lnTo>
                  <a:pt x="4" y="24"/>
                </a:lnTo>
                <a:lnTo>
                  <a:pt x="4" y="22"/>
                </a:lnTo>
                <a:lnTo>
                  <a:pt x="4" y="25"/>
                </a:lnTo>
                <a:lnTo>
                  <a:pt x="4" y="28"/>
                </a:lnTo>
                <a:lnTo>
                  <a:pt x="4" y="31"/>
                </a:lnTo>
                <a:lnTo>
                  <a:pt x="4" y="34"/>
                </a:lnTo>
                <a:lnTo>
                  <a:pt x="6" y="37"/>
                </a:lnTo>
                <a:lnTo>
                  <a:pt x="7" y="39"/>
                </a:lnTo>
                <a:lnTo>
                  <a:pt x="9" y="42"/>
                </a:lnTo>
                <a:lnTo>
                  <a:pt x="10" y="42"/>
                </a:lnTo>
                <a:lnTo>
                  <a:pt x="12" y="43"/>
                </a:lnTo>
                <a:lnTo>
                  <a:pt x="13" y="42"/>
                </a:lnTo>
                <a:lnTo>
                  <a:pt x="15" y="42"/>
                </a:lnTo>
                <a:lnTo>
                  <a:pt x="16" y="42"/>
                </a:lnTo>
                <a:lnTo>
                  <a:pt x="18" y="40"/>
                </a:lnTo>
                <a:lnTo>
                  <a:pt x="20" y="39"/>
                </a:lnTo>
                <a:lnTo>
                  <a:pt x="22" y="37"/>
                </a:lnTo>
                <a:lnTo>
                  <a:pt x="23" y="36"/>
                </a:lnTo>
                <a:lnTo>
                  <a:pt x="26" y="34"/>
                </a:lnTo>
                <a:lnTo>
                  <a:pt x="29" y="31"/>
                </a:lnTo>
                <a:lnTo>
                  <a:pt x="32" y="30"/>
                </a:lnTo>
                <a:lnTo>
                  <a:pt x="35" y="28"/>
                </a:lnTo>
                <a:lnTo>
                  <a:pt x="38" y="28"/>
                </a:lnTo>
                <a:lnTo>
                  <a:pt x="40" y="27"/>
                </a:lnTo>
                <a:lnTo>
                  <a:pt x="41" y="25"/>
                </a:lnTo>
                <a:lnTo>
                  <a:pt x="43" y="24"/>
                </a:lnTo>
                <a:lnTo>
                  <a:pt x="44" y="21"/>
                </a:lnTo>
                <a:lnTo>
                  <a:pt x="46" y="18"/>
                </a:lnTo>
                <a:lnTo>
                  <a:pt x="44" y="15"/>
                </a:lnTo>
                <a:lnTo>
                  <a:pt x="43" y="13"/>
                </a:lnTo>
                <a:lnTo>
                  <a:pt x="41" y="10"/>
                </a:lnTo>
                <a:lnTo>
                  <a:pt x="38" y="9"/>
                </a:lnTo>
                <a:lnTo>
                  <a:pt x="35" y="7"/>
                </a:lnTo>
                <a:lnTo>
                  <a:pt x="32" y="7"/>
                </a:lnTo>
                <a:lnTo>
                  <a:pt x="29" y="6"/>
                </a:lnTo>
                <a:lnTo>
                  <a:pt x="28" y="6"/>
                </a:lnTo>
                <a:lnTo>
                  <a:pt x="25" y="5"/>
                </a:lnTo>
                <a:lnTo>
                  <a:pt x="23" y="3"/>
                </a:lnTo>
                <a:lnTo>
                  <a:pt x="20" y="3"/>
                </a:lnTo>
                <a:lnTo>
                  <a:pt x="19" y="2"/>
                </a:lnTo>
                <a:lnTo>
                  <a:pt x="16" y="0"/>
                </a:lnTo>
                <a:lnTo>
                  <a:pt x="15" y="0"/>
                </a:lnTo>
                <a:lnTo>
                  <a:pt x="12" y="0"/>
                </a:lnTo>
                <a:lnTo>
                  <a:pt x="9" y="0"/>
                </a:lnTo>
                <a:lnTo>
                  <a:pt x="7" y="2"/>
                </a:lnTo>
                <a:lnTo>
                  <a:pt x="4" y="3"/>
                </a:lnTo>
                <a:lnTo>
                  <a:pt x="3" y="6"/>
                </a:lnTo>
                <a:lnTo>
                  <a:pt x="1" y="7"/>
                </a:lnTo>
                <a:lnTo>
                  <a:pt x="1" y="10"/>
                </a:lnTo>
                <a:lnTo>
                  <a:pt x="0" y="13"/>
                </a:lnTo>
              </a:path>
            </a:pathLst>
          </a:custGeom>
          <a:solidFill>
            <a:srgbClr val="FFFF00"/>
          </a:solidFill>
          <a:ln w="4763">
            <a:solidFill>
              <a:srgbClr val="990000"/>
            </a:solidFill>
            <a:round/>
            <a:headEnd/>
            <a:tailEnd/>
          </a:ln>
        </p:spPr>
        <p:txBody>
          <a:bodyPr/>
          <a:lstStyle/>
          <a:p>
            <a:endParaRPr lang="en-US"/>
          </a:p>
        </p:txBody>
      </p:sp>
      <p:sp>
        <p:nvSpPr>
          <p:cNvPr id="53265" name="Freeform 16"/>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6" name="Freeform 17"/>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1588">
            <a:solidFill>
              <a:srgbClr val="990000"/>
            </a:solidFill>
            <a:round/>
            <a:headEnd/>
            <a:tailEnd/>
          </a:ln>
        </p:spPr>
        <p:txBody>
          <a:bodyPr/>
          <a:lstStyle/>
          <a:p>
            <a:endParaRPr lang="en-US"/>
          </a:p>
        </p:txBody>
      </p:sp>
      <p:sp>
        <p:nvSpPr>
          <p:cNvPr id="53267" name="Freeform 18"/>
          <p:cNvSpPr>
            <a:spLocks/>
          </p:cNvSpPr>
          <p:nvPr/>
        </p:nvSpPr>
        <p:spPr bwMode="auto">
          <a:xfrm>
            <a:off x="6369051" y="4833942"/>
            <a:ext cx="76200" cy="79375"/>
          </a:xfrm>
          <a:custGeom>
            <a:avLst/>
            <a:gdLst>
              <a:gd name="T0" fmla="*/ 2147483647 w 55"/>
              <a:gd name="T1" fmla="*/ 2147483647 h 50"/>
              <a:gd name="T2" fmla="*/ 2147483647 w 55"/>
              <a:gd name="T3" fmla="*/ 2147483647 h 50"/>
              <a:gd name="T4" fmla="*/ 2147483647 w 55"/>
              <a:gd name="T5" fmla="*/ 2147483647 h 50"/>
              <a:gd name="T6" fmla="*/ 2147483647 w 55"/>
              <a:gd name="T7" fmla="*/ 2147483647 h 50"/>
              <a:gd name="T8" fmla="*/ 2147483647 w 55"/>
              <a:gd name="T9" fmla="*/ 2147483647 h 50"/>
              <a:gd name="T10" fmla="*/ 2147483647 w 55"/>
              <a:gd name="T11" fmla="*/ 2147483647 h 50"/>
              <a:gd name="T12" fmla="*/ 2147483647 w 55"/>
              <a:gd name="T13" fmla="*/ 2147483647 h 50"/>
              <a:gd name="T14" fmla="*/ 0 w 55"/>
              <a:gd name="T15" fmla="*/ 2147483647 h 50"/>
              <a:gd name="T16" fmla="*/ 2147483647 w 55"/>
              <a:gd name="T17" fmla="*/ 2147483647 h 50"/>
              <a:gd name="T18" fmla="*/ 2147483647 w 55"/>
              <a:gd name="T19" fmla="*/ 2147483647 h 50"/>
              <a:gd name="T20" fmla="*/ 2147483647 w 55"/>
              <a:gd name="T21" fmla="*/ 2147483647 h 50"/>
              <a:gd name="T22" fmla="*/ 2147483647 w 55"/>
              <a:gd name="T23" fmla="*/ 2147483647 h 50"/>
              <a:gd name="T24" fmla="*/ 2147483647 w 55"/>
              <a:gd name="T25" fmla="*/ 2147483647 h 50"/>
              <a:gd name="T26" fmla="*/ 2147483647 w 55"/>
              <a:gd name="T27" fmla="*/ 2147483647 h 50"/>
              <a:gd name="T28" fmla="*/ 2147483647 w 55"/>
              <a:gd name="T29" fmla="*/ 2147483647 h 50"/>
              <a:gd name="T30" fmla="*/ 2147483647 w 55"/>
              <a:gd name="T31" fmla="*/ 2147483647 h 50"/>
              <a:gd name="T32" fmla="*/ 2147483647 w 55"/>
              <a:gd name="T33" fmla="*/ 2147483647 h 50"/>
              <a:gd name="T34" fmla="*/ 2147483647 w 55"/>
              <a:gd name="T35" fmla="*/ 2147483647 h 50"/>
              <a:gd name="T36" fmla="*/ 2147483647 w 55"/>
              <a:gd name="T37" fmla="*/ 2147483647 h 50"/>
              <a:gd name="T38" fmla="*/ 2147483647 w 55"/>
              <a:gd name="T39" fmla="*/ 2147483647 h 50"/>
              <a:gd name="T40" fmla="*/ 2147483647 w 55"/>
              <a:gd name="T41" fmla="*/ 2147483647 h 50"/>
              <a:gd name="T42" fmla="*/ 2147483647 w 55"/>
              <a:gd name="T43" fmla="*/ 2147483647 h 50"/>
              <a:gd name="T44" fmla="*/ 2147483647 w 55"/>
              <a:gd name="T45" fmla="*/ 2147483647 h 50"/>
              <a:gd name="T46" fmla="*/ 2147483647 w 55"/>
              <a:gd name="T47" fmla="*/ 2147483647 h 50"/>
              <a:gd name="T48" fmla="*/ 2147483647 w 55"/>
              <a:gd name="T49" fmla="*/ 2147483647 h 50"/>
              <a:gd name="T50" fmla="*/ 2147483647 w 55"/>
              <a:gd name="T51" fmla="*/ 2147483647 h 50"/>
              <a:gd name="T52" fmla="*/ 2147483647 w 55"/>
              <a:gd name="T53" fmla="*/ 2147483647 h 50"/>
              <a:gd name="T54" fmla="*/ 2147483647 w 55"/>
              <a:gd name="T55" fmla="*/ 2147483647 h 50"/>
              <a:gd name="T56" fmla="*/ 2147483647 w 55"/>
              <a:gd name="T57" fmla="*/ 2147483647 h 50"/>
              <a:gd name="T58" fmla="*/ 2147483647 w 55"/>
              <a:gd name="T59" fmla="*/ 2147483647 h 50"/>
              <a:gd name="T60" fmla="*/ 2147483647 w 55"/>
              <a:gd name="T61" fmla="*/ 2147483647 h 50"/>
              <a:gd name="T62" fmla="*/ 2147483647 w 55"/>
              <a:gd name="T63" fmla="*/ 2147483647 h 50"/>
              <a:gd name="T64" fmla="*/ 2147483647 w 55"/>
              <a:gd name="T65" fmla="*/ 2147483647 h 50"/>
              <a:gd name="T66" fmla="*/ 2147483647 w 55"/>
              <a:gd name="T67" fmla="*/ 0 h 50"/>
              <a:gd name="T68" fmla="*/ 2147483647 w 55"/>
              <a:gd name="T69" fmla="*/ 0 h 50"/>
              <a:gd name="T70" fmla="*/ 2147483647 w 55"/>
              <a:gd name="T71" fmla="*/ 2147483647 h 50"/>
              <a:gd name="T72" fmla="*/ 2147483647 w 55"/>
              <a:gd name="T73" fmla="*/ 2147483647 h 50"/>
              <a:gd name="T74" fmla="*/ 2147483647 w 55"/>
              <a:gd name="T75" fmla="*/ 2147483647 h 50"/>
              <a:gd name="T76" fmla="*/ 2147483647 w 55"/>
              <a:gd name="T77" fmla="*/ 2147483647 h 50"/>
              <a:gd name="T78" fmla="*/ 2147483647 w 55"/>
              <a:gd name="T79" fmla="*/ 2147483647 h 50"/>
              <a:gd name="T80" fmla="*/ 2147483647 w 55"/>
              <a:gd name="T81" fmla="*/ 2147483647 h 5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5"/>
              <a:gd name="T124" fmla="*/ 0 h 50"/>
              <a:gd name="T125" fmla="*/ 55 w 55"/>
              <a:gd name="T126" fmla="*/ 50 h 5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5" h="50">
                <a:moveTo>
                  <a:pt x="15" y="22"/>
                </a:moveTo>
                <a:lnTo>
                  <a:pt x="12" y="26"/>
                </a:lnTo>
                <a:lnTo>
                  <a:pt x="9" y="29"/>
                </a:lnTo>
                <a:lnTo>
                  <a:pt x="6" y="31"/>
                </a:lnTo>
                <a:lnTo>
                  <a:pt x="5" y="34"/>
                </a:lnTo>
                <a:lnTo>
                  <a:pt x="2" y="35"/>
                </a:lnTo>
                <a:lnTo>
                  <a:pt x="2" y="38"/>
                </a:lnTo>
                <a:lnTo>
                  <a:pt x="0" y="40"/>
                </a:lnTo>
                <a:lnTo>
                  <a:pt x="2" y="43"/>
                </a:lnTo>
                <a:lnTo>
                  <a:pt x="5" y="46"/>
                </a:lnTo>
                <a:lnTo>
                  <a:pt x="7" y="49"/>
                </a:lnTo>
                <a:lnTo>
                  <a:pt x="10" y="50"/>
                </a:lnTo>
                <a:lnTo>
                  <a:pt x="15" y="50"/>
                </a:lnTo>
                <a:lnTo>
                  <a:pt x="19" y="50"/>
                </a:lnTo>
                <a:lnTo>
                  <a:pt x="22" y="50"/>
                </a:lnTo>
                <a:lnTo>
                  <a:pt x="27" y="49"/>
                </a:lnTo>
                <a:lnTo>
                  <a:pt x="30" y="47"/>
                </a:lnTo>
                <a:lnTo>
                  <a:pt x="34" y="46"/>
                </a:lnTo>
                <a:lnTo>
                  <a:pt x="39" y="43"/>
                </a:lnTo>
                <a:lnTo>
                  <a:pt x="42" y="41"/>
                </a:lnTo>
                <a:lnTo>
                  <a:pt x="46" y="38"/>
                </a:lnTo>
                <a:lnTo>
                  <a:pt x="50" y="35"/>
                </a:lnTo>
                <a:lnTo>
                  <a:pt x="53" y="32"/>
                </a:lnTo>
                <a:lnTo>
                  <a:pt x="55" y="28"/>
                </a:lnTo>
                <a:lnTo>
                  <a:pt x="55" y="23"/>
                </a:lnTo>
                <a:lnTo>
                  <a:pt x="55" y="20"/>
                </a:lnTo>
                <a:lnTo>
                  <a:pt x="53" y="17"/>
                </a:lnTo>
                <a:lnTo>
                  <a:pt x="53" y="13"/>
                </a:lnTo>
                <a:lnTo>
                  <a:pt x="52" y="10"/>
                </a:lnTo>
                <a:lnTo>
                  <a:pt x="50" y="7"/>
                </a:lnTo>
                <a:lnTo>
                  <a:pt x="47" y="6"/>
                </a:lnTo>
                <a:lnTo>
                  <a:pt x="46" y="3"/>
                </a:lnTo>
                <a:lnTo>
                  <a:pt x="43" y="1"/>
                </a:lnTo>
                <a:lnTo>
                  <a:pt x="39" y="0"/>
                </a:lnTo>
                <a:lnTo>
                  <a:pt x="33" y="0"/>
                </a:lnTo>
                <a:lnTo>
                  <a:pt x="30" y="1"/>
                </a:lnTo>
                <a:lnTo>
                  <a:pt x="25" y="3"/>
                </a:lnTo>
                <a:lnTo>
                  <a:pt x="21" y="7"/>
                </a:lnTo>
                <a:lnTo>
                  <a:pt x="18" y="12"/>
                </a:lnTo>
                <a:lnTo>
                  <a:pt x="16" y="16"/>
                </a:lnTo>
                <a:lnTo>
                  <a:pt x="15" y="22"/>
                </a:lnTo>
              </a:path>
            </a:pathLst>
          </a:custGeom>
          <a:solidFill>
            <a:srgbClr val="FFFF00"/>
          </a:solidFill>
          <a:ln w="4763">
            <a:solidFill>
              <a:srgbClr val="990000"/>
            </a:solidFill>
            <a:round/>
            <a:headEnd/>
            <a:tailEnd/>
          </a:ln>
        </p:spPr>
        <p:txBody>
          <a:bodyPr/>
          <a:lstStyle/>
          <a:p>
            <a:endParaRPr lang="en-US"/>
          </a:p>
        </p:txBody>
      </p:sp>
      <p:sp>
        <p:nvSpPr>
          <p:cNvPr id="53268" name="Freeform 19"/>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69" name="Freeform 20"/>
          <p:cNvSpPr>
            <a:spLocks/>
          </p:cNvSpPr>
          <p:nvPr/>
        </p:nvSpPr>
        <p:spPr bwMode="auto">
          <a:xfrm>
            <a:off x="6338889" y="4756154"/>
            <a:ext cx="95251" cy="79375"/>
          </a:xfrm>
          <a:custGeom>
            <a:avLst/>
            <a:gdLst>
              <a:gd name="T0" fmla="*/ 2147483647 w 68"/>
              <a:gd name="T1" fmla="*/ 2147483647 h 50"/>
              <a:gd name="T2" fmla="*/ 2147483647 w 68"/>
              <a:gd name="T3" fmla="*/ 2147483647 h 50"/>
              <a:gd name="T4" fmla="*/ 2147483647 w 68"/>
              <a:gd name="T5" fmla="*/ 2147483647 h 50"/>
              <a:gd name="T6" fmla="*/ 2147483647 w 68"/>
              <a:gd name="T7" fmla="*/ 2147483647 h 50"/>
              <a:gd name="T8" fmla="*/ 2147483647 w 68"/>
              <a:gd name="T9" fmla="*/ 2147483647 h 50"/>
              <a:gd name="T10" fmla="*/ 2147483647 w 68"/>
              <a:gd name="T11" fmla="*/ 2147483647 h 50"/>
              <a:gd name="T12" fmla="*/ 2147483647 w 68"/>
              <a:gd name="T13" fmla="*/ 2147483647 h 50"/>
              <a:gd name="T14" fmla="*/ 2147483647 w 68"/>
              <a:gd name="T15" fmla="*/ 2147483647 h 50"/>
              <a:gd name="T16" fmla="*/ 2147483647 w 68"/>
              <a:gd name="T17" fmla="*/ 2147483647 h 50"/>
              <a:gd name="T18" fmla="*/ 2147483647 w 68"/>
              <a:gd name="T19" fmla="*/ 2147483647 h 50"/>
              <a:gd name="T20" fmla="*/ 2147483647 w 68"/>
              <a:gd name="T21" fmla="*/ 2147483647 h 50"/>
              <a:gd name="T22" fmla="*/ 2147483647 w 68"/>
              <a:gd name="T23" fmla="*/ 2147483647 h 50"/>
              <a:gd name="T24" fmla="*/ 2147483647 w 68"/>
              <a:gd name="T25" fmla="*/ 2147483647 h 50"/>
              <a:gd name="T26" fmla="*/ 2147483647 w 68"/>
              <a:gd name="T27" fmla="*/ 2147483647 h 50"/>
              <a:gd name="T28" fmla="*/ 2147483647 w 68"/>
              <a:gd name="T29" fmla="*/ 2147483647 h 50"/>
              <a:gd name="T30" fmla="*/ 2147483647 w 68"/>
              <a:gd name="T31" fmla="*/ 2147483647 h 50"/>
              <a:gd name="T32" fmla="*/ 2147483647 w 68"/>
              <a:gd name="T33" fmla="*/ 2147483647 h 50"/>
              <a:gd name="T34" fmla="*/ 2147483647 w 68"/>
              <a:gd name="T35" fmla="*/ 2147483647 h 50"/>
              <a:gd name="T36" fmla="*/ 2147483647 w 68"/>
              <a:gd name="T37" fmla="*/ 2147483647 h 50"/>
              <a:gd name="T38" fmla="*/ 2147483647 w 68"/>
              <a:gd name="T39" fmla="*/ 2147483647 h 50"/>
              <a:gd name="T40" fmla="*/ 2147483647 w 68"/>
              <a:gd name="T41" fmla="*/ 2147483647 h 50"/>
              <a:gd name="T42" fmla="*/ 2147483647 w 68"/>
              <a:gd name="T43" fmla="*/ 2147483647 h 50"/>
              <a:gd name="T44" fmla="*/ 2147483647 w 68"/>
              <a:gd name="T45" fmla="*/ 2147483647 h 50"/>
              <a:gd name="T46" fmla="*/ 2147483647 w 68"/>
              <a:gd name="T47" fmla="*/ 2147483647 h 50"/>
              <a:gd name="T48" fmla="*/ 2147483647 w 68"/>
              <a:gd name="T49" fmla="*/ 2147483647 h 50"/>
              <a:gd name="T50" fmla="*/ 2147483647 w 68"/>
              <a:gd name="T51" fmla="*/ 2147483647 h 50"/>
              <a:gd name="T52" fmla="*/ 2147483647 w 68"/>
              <a:gd name="T53" fmla="*/ 2147483647 h 50"/>
              <a:gd name="T54" fmla="*/ 2147483647 w 68"/>
              <a:gd name="T55" fmla="*/ 2147483647 h 50"/>
              <a:gd name="T56" fmla="*/ 2147483647 w 68"/>
              <a:gd name="T57" fmla="*/ 2147483647 h 50"/>
              <a:gd name="T58" fmla="*/ 2147483647 w 68"/>
              <a:gd name="T59" fmla="*/ 2147483647 h 50"/>
              <a:gd name="T60" fmla="*/ 2147483647 w 68"/>
              <a:gd name="T61" fmla="*/ 2147483647 h 50"/>
              <a:gd name="T62" fmla="*/ 2147483647 w 68"/>
              <a:gd name="T63" fmla="*/ 2147483647 h 50"/>
              <a:gd name="T64" fmla="*/ 2147483647 w 68"/>
              <a:gd name="T65" fmla="*/ 0 h 50"/>
              <a:gd name="T66" fmla="*/ 2147483647 w 68"/>
              <a:gd name="T67" fmla="*/ 0 h 50"/>
              <a:gd name="T68" fmla="*/ 2147483647 w 68"/>
              <a:gd name="T69" fmla="*/ 0 h 50"/>
              <a:gd name="T70" fmla="*/ 2147483647 w 68"/>
              <a:gd name="T71" fmla="*/ 2147483647 h 50"/>
              <a:gd name="T72" fmla="*/ 2147483647 w 68"/>
              <a:gd name="T73" fmla="*/ 2147483647 h 50"/>
              <a:gd name="T74" fmla="*/ 2147483647 w 68"/>
              <a:gd name="T75" fmla="*/ 2147483647 h 50"/>
              <a:gd name="T76" fmla="*/ 2147483647 w 68"/>
              <a:gd name="T77" fmla="*/ 2147483647 h 50"/>
              <a:gd name="T78" fmla="*/ 0 w 68"/>
              <a:gd name="T79" fmla="*/ 2147483647 h 50"/>
              <a:gd name="T80" fmla="*/ 0 w 68"/>
              <a:gd name="T81" fmla="*/ 2147483647 h 50"/>
              <a:gd name="T82" fmla="*/ 2147483647 w 68"/>
              <a:gd name="T83" fmla="*/ 2147483647 h 50"/>
              <a:gd name="T84" fmla="*/ 2147483647 w 68"/>
              <a:gd name="T85" fmla="*/ 2147483647 h 50"/>
              <a:gd name="T86" fmla="*/ 2147483647 w 68"/>
              <a:gd name="T87" fmla="*/ 2147483647 h 5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68"/>
              <a:gd name="T133" fmla="*/ 0 h 50"/>
              <a:gd name="T134" fmla="*/ 68 w 68"/>
              <a:gd name="T135" fmla="*/ 50 h 50"/>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68" h="50">
                <a:moveTo>
                  <a:pt x="6" y="28"/>
                </a:moveTo>
                <a:lnTo>
                  <a:pt x="5" y="29"/>
                </a:lnTo>
                <a:lnTo>
                  <a:pt x="3" y="31"/>
                </a:lnTo>
                <a:lnTo>
                  <a:pt x="2" y="32"/>
                </a:lnTo>
                <a:lnTo>
                  <a:pt x="2" y="34"/>
                </a:lnTo>
                <a:lnTo>
                  <a:pt x="2" y="35"/>
                </a:lnTo>
                <a:lnTo>
                  <a:pt x="2" y="37"/>
                </a:lnTo>
                <a:lnTo>
                  <a:pt x="3" y="38"/>
                </a:lnTo>
                <a:lnTo>
                  <a:pt x="3" y="40"/>
                </a:lnTo>
                <a:lnTo>
                  <a:pt x="5" y="41"/>
                </a:lnTo>
                <a:lnTo>
                  <a:pt x="6" y="43"/>
                </a:lnTo>
                <a:lnTo>
                  <a:pt x="8" y="43"/>
                </a:lnTo>
                <a:lnTo>
                  <a:pt x="9" y="43"/>
                </a:lnTo>
                <a:lnTo>
                  <a:pt x="11" y="43"/>
                </a:lnTo>
                <a:lnTo>
                  <a:pt x="11" y="44"/>
                </a:lnTo>
                <a:lnTo>
                  <a:pt x="12" y="44"/>
                </a:lnTo>
                <a:lnTo>
                  <a:pt x="14" y="44"/>
                </a:lnTo>
                <a:lnTo>
                  <a:pt x="15" y="44"/>
                </a:lnTo>
                <a:lnTo>
                  <a:pt x="17" y="44"/>
                </a:lnTo>
                <a:lnTo>
                  <a:pt x="18" y="44"/>
                </a:lnTo>
                <a:lnTo>
                  <a:pt x="20" y="44"/>
                </a:lnTo>
                <a:lnTo>
                  <a:pt x="21" y="44"/>
                </a:lnTo>
                <a:lnTo>
                  <a:pt x="23" y="44"/>
                </a:lnTo>
                <a:lnTo>
                  <a:pt x="24" y="44"/>
                </a:lnTo>
                <a:lnTo>
                  <a:pt x="26" y="46"/>
                </a:lnTo>
                <a:lnTo>
                  <a:pt x="27" y="46"/>
                </a:lnTo>
                <a:lnTo>
                  <a:pt x="27" y="47"/>
                </a:lnTo>
                <a:lnTo>
                  <a:pt x="28" y="49"/>
                </a:lnTo>
                <a:lnTo>
                  <a:pt x="30" y="50"/>
                </a:lnTo>
                <a:lnTo>
                  <a:pt x="31" y="50"/>
                </a:lnTo>
                <a:lnTo>
                  <a:pt x="33" y="50"/>
                </a:lnTo>
                <a:lnTo>
                  <a:pt x="36" y="49"/>
                </a:lnTo>
                <a:lnTo>
                  <a:pt x="39" y="46"/>
                </a:lnTo>
                <a:lnTo>
                  <a:pt x="43" y="44"/>
                </a:lnTo>
                <a:lnTo>
                  <a:pt x="46" y="43"/>
                </a:lnTo>
                <a:lnTo>
                  <a:pt x="49" y="41"/>
                </a:lnTo>
                <a:lnTo>
                  <a:pt x="54" y="40"/>
                </a:lnTo>
                <a:lnTo>
                  <a:pt x="57" y="37"/>
                </a:lnTo>
                <a:lnTo>
                  <a:pt x="60" y="35"/>
                </a:lnTo>
                <a:lnTo>
                  <a:pt x="61" y="34"/>
                </a:lnTo>
                <a:lnTo>
                  <a:pt x="61" y="31"/>
                </a:lnTo>
                <a:lnTo>
                  <a:pt x="63" y="28"/>
                </a:lnTo>
                <a:lnTo>
                  <a:pt x="64" y="26"/>
                </a:lnTo>
                <a:lnTo>
                  <a:pt x="64" y="24"/>
                </a:lnTo>
                <a:lnTo>
                  <a:pt x="65" y="21"/>
                </a:lnTo>
                <a:lnTo>
                  <a:pt x="65" y="18"/>
                </a:lnTo>
                <a:lnTo>
                  <a:pt x="68" y="16"/>
                </a:lnTo>
                <a:lnTo>
                  <a:pt x="68" y="15"/>
                </a:lnTo>
                <a:lnTo>
                  <a:pt x="68" y="13"/>
                </a:lnTo>
                <a:lnTo>
                  <a:pt x="68" y="12"/>
                </a:lnTo>
                <a:lnTo>
                  <a:pt x="67" y="10"/>
                </a:lnTo>
                <a:lnTo>
                  <a:pt x="64" y="7"/>
                </a:lnTo>
                <a:lnTo>
                  <a:pt x="60" y="6"/>
                </a:lnTo>
                <a:lnTo>
                  <a:pt x="55" y="4"/>
                </a:lnTo>
                <a:lnTo>
                  <a:pt x="51" y="3"/>
                </a:lnTo>
                <a:lnTo>
                  <a:pt x="48" y="3"/>
                </a:lnTo>
                <a:lnTo>
                  <a:pt x="43" y="3"/>
                </a:lnTo>
                <a:lnTo>
                  <a:pt x="39" y="1"/>
                </a:lnTo>
                <a:lnTo>
                  <a:pt x="34" y="0"/>
                </a:lnTo>
                <a:lnTo>
                  <a:pt x="33" y="0"/>
                </a:lnTo>
                <a:lnTo>
                  <a:pt x="30" y="0"/>
                </a:lnTo>
                <a:lnTo>
                  <a:pt x="28" y="0"/>
                </a:lnTo>
                <a:lnTo>
                  <a:pt x="26" y="0"/>
                </a:lnTo>
                <a:lnTo>
                  <a:pt x="24" y="0"/>
                </a:lnTo>
                <a:lnTo>
                  <a:pt x="23" y="1"/>
                </a:lnTo>
                <a:lnTo>
                  <a:pt x="20" y="1"/>
                </a:lnTo>
                <a:lnTo>
                  <a:pt x="18" y="3"/>
                </a:lnTo>
                <a:lnTo>
                  <a:pt x="15" y="4"/>
                </a:lnTo>
                <a:lnTo>
                  <a:pt x="12" y="6"/>
                </a:lnTo>
                <a:lnTo>
                  <a:pt x="9" y="7"/>
                </a:lnTo>
                <a:lnTo>
                  <a:pt x="6" y="10"/>
                </a:lnTo>
                <a:lnTo>
                  <a:pt x="5" y="12"/>
                </a:lnTo>
                <a:lnTo>
                  <a:pt x="2" y="15"/>
                </a:lnTo>
                <a:lnTo>
                  <a:pt x="0" y="18"/>
                </a:lnTo>
                <a:lnTo>
                  <a:pt x="0" y="22"/>
                </a:lnTo>
                <a:lnTo>
                  <a:pt x="0" y="24"/>
                </a:lnTo>
                <a:lnTo>
                  <a:pt x="2" y="24"/>
                </a:lnTo>
                <a:lnTo>
                  <a:pt x="3" y="25"/>
                </a:lnTo>
                <a:lnTo>
                  <a:pt x="5" y="26"/>
                </a:lnTo>
                <a:lnTo>
                  <a:pt x="5" y="28"/>
                </a:lnTo>
                <a:lnTo>
                  <a:pt x="6" y="28"/>
                </a:lnTo>
              </a:path>
            </a:pathLst>
          </a:custGeom>
          <a:solidFill>
            <a:srgbClr val="FFFF00"/>
          </a:solidFill>
          <a:ln w="4763">
            <a:solidFill>
              <a:srgbClr val="990000"/>
            </a:solidFill>
            <a:round/>
            <a:headEnd/>
            <a:tailEnd/>
          </a:ln>
        </p:spPr>
        <p:txBody>
          <a:bodyPr/>
          <a:lstStyle/>
          <a:p>
            <a:endParaRPr lang="en-US"/>
          </a:p>
        </p:txBody>
      </p:sp>
      <p:sp>
        <p:nvSpPr>
          <p:cNvPr id="53270" name="Freeform 21"/>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1" name="Freeform 22"/>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1588">
            <a:solidFill>
              <a:srgbClr val="990000"/>
            </a:solidFill>
            <a:round/>
            <a:headEnd/>
            <a:tailEnd/>
          </a:ln>
        </p:spPr>
        <p:txBody>
          <a:bodyPr/>
          <a:lstStyle/>
          <a:p>
            <a:endParaRPr lang="en-US"/>
          </a:p>
        </p:txBody>
      </p:sp>
      <p:sp>
        <p:nvSpPr>
          <p:cNvPr id="53272" name="Freeform 23"/>
          <p:cNvSpPr>
            <a:spLocks/>
          </p:cNvSpPr>
          <p:nvPr/>
        </p:nvSpPr>
        <p:spPr bwMode="auto">
          <a:xfrm>
            <a:off x="6419850" y="4897441"/>
            <a:ext cx="58739" cy="46037"/>
          </a:xfrm>
          <a:custGeom>
            <a:avLst/>
            <a:gdLst>
              <a:gd name="T0" fmla="*/ 0 w 41"/>
              <a:gd name="T1" fmla="*/ 2147483647 h 29"/>
              <a:gd name="T2" fmla="*/ 2147483647 w 41"/>
              <a:gd name="T3" fmla="*/ 2147483647 h 29"/>
              <a:gd name="T4" fmla="*/ 2147483647 w 41"/>
              <a:gd name="T5" fmla="*/ 2147483647 h 29"/>
              <a:gd name="T6" fmla="*/ 2147483647 w 41"/>
              <a:gd name="T7" fmla="*/ 2147483647 h 29"/>
              <a:gd name="T8" fmla="*/ 2147483647 w 41"/>
              <a:gd name="T9" fmla="*/ 2147483647 h 29"/>
              <a:gd name="T10" fmla="*/ 2147483647 w 41"/>
              <a:gd name="T11" fmla="*/ 2147483647 h 29"/>
              <a:gd name="T12" fmla="*/ 2147483647 w 41"/>
              <a:gd name="T13" fmla="*/ 2147483647 h 29"/>
              <a:gd name="T14" fmla="*/ 2147483647 w 41"/>
              <a:gd name="T15" fmla="*/ 2147483647 h 29"/>
              <a:gd name="T16" fmla="*/ 2147483647 w 41"/>
              <a:gd name="T17" fmla="*/ 2147483647 h 29"/>
              <a:gd name="T18" fmla="*/ 2147483647 w 41"/>
              <a:gd name="T19" fmla="*/ 2147483647 h 29"/>
              <a:gd name="T20" fmla="*/ 2147483647 w 41"/>
              <a:gd name="T21" fmla="*/ 2147483647 h 29"/>
              <a:gd name="T22" fmla="*/ 2147483647 w 41"/>
              <a:gd name="T23" fmla="*/ 2147483647 h 29"/>
              <a:gd name="T24" fmla="*/ 2147483647 w 41"/>
              <a:gd name="T25" fmla="*/ 2147483647 h 29"/>
              <a:gd name="T26" fmla="*/ 2147483647 w 41"/>
              <a:gd name="T27" fmla="*/ 2147483647 h 29"/>
              <a:gd name="T28" fmla="*/ 2147483647 w 41"/>
              <a:gd name="T29" fmla="*/ 2147483647 h 29"/>
              <a:gd name="T30" fmla="*/ 2147483647 w 41"/>
              <a:gd name="T31" fmla="*/ 2147483647 h 29"/>
              <a:gd name="T32" fmla="*/ 2147483647 w 41"/>
              <a:gd name="T33" fmla="*/ 2147483647 h 29"/>
              <a:gd name="T34" fmla="*/ 2147483647 w 41"/>
              <a:gd name="T35" fmla="*/ 2147483647 h 29"/>
              <a:gd name="T36" fmla="*/ 2147483647 w 41"/>
              <a:gd name="T37" fmla="*/ 2147483647 h 29"/>
              <a:gd name="T38" fmla="*/ 2147483647 w 41"/>
              <a:gd name="T39" fmla="*/ 2147483647 h 29"/>
              <a:gd name="T40" fmla="*/ 2147483647 w 41"/>
              <a:gd name="T41" fmla="*/ 2147483647 h 29"/>
              <a:gd name="T42" fmla="*/ 2147483647 w 41"/>
              <a:gd name="T43" fmla="*/ 2147483647 h 29"/>
              <a:gd name="T44" fmla="*/ 2147483647 w 41"/>
              <a:gd name="T45" fmla="*/ 2147483647 h 29"/>
              <a:gd name="T46" fmla="*/ 2147483647 w 41"/>
              <a:gd name="T47" fmla="*/ 2147483647 h 29"/>
              <a:gd name="T48" fmla="*/ 2147483647 w 41"/>
              <a:gd name="T49" fmla="*/ 0 h 29"/>
              <a:gd name="T50" fmla="*/ 2147483647 w 41"/>
              <a:gd name="T51" fmla="*/ 0 h 29"/>
              <a:gd name="T52" fmla="*/ 2147483647 w 41"/>
              <a:gd name="T53" fmla="*/ 0 h 29"/>
              <a:gd name="T54" fmla="*/ 2147483647 w 41"/>
              <a:gd name="T55" fmla="*/ 0 h 29"/>
              <a:gd name="T56" fmla="*/ 2147483647 w 41"/>
              <a:gd name="T57" fmla="*/ 0 h 29"/>
              <a:gd name="T58" fmla="*/ 2147483647 w 41"/>
              <a:gd name="T59" fmla="*/ 2147483647 h 29"/>
              <a:gd name="T60" fmla="*/ 2147483647 w 41"/>
              <a:gd name="T61" fmla="*/ 2147483647 h 29"/>
              <a:gd name="T62" fmla="*/ 2147483647 w 41"/>
              <a:gd name="T63" fmla="*/ 2147483647 h 29"/>
              <a:gd name="T64" fmla="*/ 2147483647 w 41"/>
              <a:gd name="T65" fmla="*/ 2147483647 h 29"/>
              <a:gd name="T66" fmla="*/ 2147483647 w 41"/>
              <a:gd name="T67" fmla="*/ 2147483647 h 29"/>
              <a:gd name="T68" fmla="*/ 2147483647 w 41"/>
              <a:gd name="T69" fmla="*/ 2147483647 h 29"/>
              <a:gd name="T70" fmla="*/ 2147483647 w 41"/>
              <a:gd name="T71" fmla="*/ 2147483647 h 29"/>
              <a:gd name="T72" fmla="*/ 2147483647 w 41"/>
              <a:gd name="T73" fmla="*/ 2147483647 h 29"/>
              <a:gd name="T74" fmla="*/ 2147483647 w 41"/>
              <a:gd name="T75" fmla="*/ 2147483647 h 29"/>
              <a:gd name="T76" fmla="*/ 2147483647 w 41"/>
              <a:gd name="T77" fmla="*/ 2147483647 h 29"/>
              <a:gd name="T78" fmla="*/ 2147483647 w 41"/>
              <a:gd name="T79" fmla="*/ 2147483647 h 29"/>
              <a:gd name="T80" fmla="*/ 0 w 41"/>
              <a:gd name="T81" fmla="*/ 2147483647 h 2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1"/>
              <a:gd name="T124" fmla="*/ 0 h 29"/>
              <a:gd name="T125" fmla="*/ 41 w 41"/>
              <a:gd name="T126" fmla="*/ 29 h 2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1" h="29">
                <a:moveTo>
                  <a:pt x="0" y="15"/>
                </a:moveTo>
                <a:lnTo>
                  <a:pt x="2" y="16"/>
                </a:lnTo>
                <a:lnTo>
                  <a:pt x="2" y="17"/>
                </a:lnTo>
                <a:lnTo>
                  <a:pt x="2" y="20"/>
                </a:lnTo>
                <a:lnTo>
                  <a:pt x="3" y="22"/>
                </a:lnTo>
                <a:lnTo>
                  <a:pt x="3" y="23"/>
                </a:lnTo>
                <a:lnTo>
                  <a:pt x="3" y="25"/>
                </a:lnTo>
                <a:lnTo>
                  <a:pt x="5" y="26"/>
                </a:lnTo>
                <a:lnTo>
                  <a:pt x="5" y="28"/>
                </a:lnTo>
                <a:lnTo>
                  <a:pt x="10" y="29"/>
                </a:lnTo>
                <a:lnTo>
                  <a:pt x="15" y="29"/>
                </a:lnTo>
                <a:lnTo>
                  <a:pt x="21" y="28"/>
                </a:lnTo>
                <a:lnTo>
                  <a:pt x="25" y="26"/>
                </a:lnTo>
                <a:lnTo>
                  <a:pt x="30" y="23"/>
                </a:lnTo>
                <a:lnTo>
                  <a:pt x="34" y="20"/>
                </a:lnTo>
                <a:lnTo>
                  <a:pt x="39" y="16"/>
                </a:lnTo>
                <a:lnTo>
                  <a:pt x="40" y="12"/>
                </a:lnTo>
                <a:lnTo>
                  <a:pt x="41" y="10"/>
                </a:lnTo>
                <a:lnTo>
                  <a:pt x="41" y="7"/>
                </a:lnTo>
                <a:lnTo>
                  <a:pt x="41" y="6"/>
                </a:lnTo>
                <a:lnTo>
                  <a:pt x="40" y="4"/>
                </a:lnTo>
                <a:lnTo>
                  <a:pt x="40" y="3"/>
                </a:lnTo>
                <a:lnTo>
                  <a:pt x="39" y="1"/>
                </a:lnTo>
                <a:lnTo>
                  <a:pt x="37" y="1"/>
                </a:lnTo>
                <a:lnTo>
                  <a:pt x="37" y="0"/>
                </a:lnTo>
                <a:lnTo>
                  <a:pt x="34" y="0"/>
                </a:lnTo>
                <a:lnTo>
                  <a:pt x="31" y="0"/>
                </a:lnTo>
                <a:lnTo>
                  <a:pt x="28" y="0"/>
                </a:lnTo>
                <a:lnTo>
                  <a:pt x="25" y="0"/>
                </a:lnTo>
                <a:lnTo>
                  <a:pt x="22" y="1"/>
                </a:lnTo>
                <a:lnTo>
                  <a:pt x="21" y="1"/>
                </a:lnTo>
                <a:lnTo>
                  <a:pt x="18" y="3"/>
                </a:lnTo>
                <a:lnTo>
                  <a:pt x="15" y="4"/>
                </a:lnTo>
                <a:lnTo>
                  <a:pt x="13" y="6"/>
                </a:lnTo>
                <a:lnTo>
                  <a:pt x="10" y="6"/>
                </a:lnTo>
                <a:lnTo>
                  <a:pt x="9" y="7"/>
                </a:lnTo>
                <a:lnTo>
                  <a:pt x="7" y="9"/>
                </a:lnTo>
                <a:lnTo>
                  <a:pt x="6" y="9"/>
                </a:lnTo>
                <a:lnTo>
                  <a:pt x="5" y="10"/>
                </a:lnTo>
                <a:lnTo>
                  <a:pt x="2" y="12"/>
                </a:lnTo>
                <a:lnTo>
                  <a:pt x="0" y="15"/>
                </a:lnTo>
              </a:path>
            </a:pathLst>
          </a:custGeom>
          <a:solidFill>
            <a:srgbClr val="FFFF00"/>
          </a:solidFill>
          <a:ln w="4763">
            <a:solidFill>
              <a:srgbClr val="990000"/>
            </a:solidFill>
            <a:round/>
            <a:headEnd/>
            <a:tailEnd/>
          </a:ln>
        </p:spPr>
        <p:txBody>
          <a:bodyPr/>
          <a:lstStyle/>
          <a:p>
            <a:endParaRPr lang="en-US"/>
          </a:p>
        </p:txBody>
      </p:sp>
      <p:sp>
        <p:nvSpPr>
          <p:cNvPr id="53273" name="Freeform 24"/>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4" name="Freeform 25"/>
          <p:cNvSpPr>
            <a:spLocks/>
          </p:cNvSpPr>
          <p:nvPr/>
        </p:nvSpPr>
        <p:spPr bwMode="auto">
          <a:xfrm>
            <a:off x="6489701" y="4816475"/>
            <a:ext cx="69851" cy="77788"/>
          </a:xfrm>
          <a:custGeom>
            <a:avLst/>
            <a:gdLst>
              <a:gd name="T0" fmla="*/ 0 w 50"/>
              <a:gd name="T1" fmla="*/ 2147483647 h 49"/>
              <a:gd name="T2" fmla="*/ 2147483647 w 50"/>
              <a:gd name="T3" fmla="*/ 2147483647 h 49"/>
              <a:gd name="T4" fmla="*/ 2147483647 w 50"/>
              <a:gd name="T5" fmla="*/ 2147483647 h 49"/>
              <a:gd name="T6" fmla="*/ 2147483647 w 50"/>
              <a:gd name="T7" fmla="*/ 2147483647 h 49"/>
              <a:gd name="T8" fmla="*/ 2147483647 w 50"/>
              <a:gd name="T9" fmla="*/ 2147483647 h 49"/>
              <a:gd name="T10" fmla="*/ 2147483647 w 50"/>
              <a:gd name="T11" fmla="*/ 2147483647 h 49"/>
              <a:gd name="T12" fmla="*/ 2147483647 w 50"/>
              <a:gd name="T13" fmla="*/ 2147483647 h 49"/>
              <a:gd name="T14" fmla="*/ 2147483647 w 50"/>
              <a:gd name="T15" fmla="*/ 2147483647 h 49"/>
              <a:gd name="T16" fmla="*/ 2147483647 w 50"/>
              <a:gd name="T17" fmla="*/ 0 h 49"/>
              <a:gd name="T18" fmla="*/ 2147483647 w 50"/>
              <a:gd name="T19" fmla="*/ 0 h 49"/>
              <a:gd name="T20" fmla="*/ 2147483647 w 50"/>
              <a:gd name="T21" fmla="*/ 2147483647 h 49"/>
              <a:gd name="T22" fmla="*/ 2147483647 w 50"/>
              <a:gd name="T23" fmla="*/ 2147483647 h 49"/>
              <a:gd name="T24" fmla="*/ 2147483647 w 50"/>
              <a:gd name="T25" fmla="*/ 2147483647 h 49"/>
              <a:gd name="T26" fmla="*/ 2147483647 w 50"/>
              <a:gd name="T27" fmla="*/ 2147483647 h 49"/>
              <a:gd name="T28" fmla="*/ 2147483647 w 50"/>
              <a:gd name="T29" fmla="*/ 2147483647 h 49"/>
              <a:gd name="T30" fmla="*/ 2147483647 w 50"/>
              <a:gd name="T31" fmla="*/ 2147483647 h 49"/>
              <a:gd name="T32" fmla="*/ 2147483647 w 50"/>
              <a:gd name="T33" fmla="*/ 2147483647 h 49"/>
              <a:gd name="T34" fmla="*/ 2147483647 w 50"/>
              <a:gd name="T35" fmla="*/ 2147483647 h 49"/>
              <a:gd name="T36" fmla="*/ 2147483647 w 50"/>
              <a:gd name="T37" fmla="*/ 2147483647 h 49"/>
              <a:gd name="T38" fmla="*/ 2147483647 w 50"/>
              <a:gd name="T39" fmla="*/ 2147483647 h 49"/>
              <a:gd name="T40" fmla="*/ 2147483647 w 50"/>
              <a:gd name="T41" fmla="*/ 2147483647 h 49"/>
              <a:gd name="T42" fmla="*/ 2147483647 w 50"/>
              <a:gd name="T43" fmla="*/ 2147483647 h 49"/>
              <a:gd name="T44" fmla="*/ 2147483647 w 50"/>
              <a:gd name="T45" fmla="*/ 2147483647 h 49"/>
              <a:gd name="T46" fmla="*/ 2147483647 w 50"/>
              <a:gd name="T47" fmla="*/ 2147483647 h 49"/>
              <a:gd name="T48" fmla="*/ 2147483647 w 50"/>
              <a:gd name="T49" fmla="*/ 2147483647 h 49"/>
              <a:gd name="T50" fmla="*/ 2147483647 w 50"/>
              <a:gd name="T51" fmla="*/ 2147483647 h 49"/>
              <a:gd name="T52" fmla="*/ 2147483647 w 50"/>
              <a:gd name="T53" fmla="*/ 2147483647 h 49"/>
              <a:gd name="T54" fmla="*/ 2147483647 w 50"/>
              <a:gd name="T55" fmla="*/ 2147483647 h 49"/>
              <a:gd name="T56" fmla="*/ 2147483647 w 50"/>
              <a:gd name="T57" fmla="*/ 2147483647 h 49"/>
              <a:gd name="T58" fmla="*/ 2147483647 w 50"/>
              <a:gd name="T59" fmla="*/ 2147483647 h 49"/>
              <a:gd name="T60" fmla="*/ 2147483647 w 50"/>
              <a:gd name="T61" fmla="*/ 2147483647 h 49"/>
              <a:gd name="T62" fmla="*/ 2147483647 w 50"/>
              <a:gd name="T63" fmla="*/ 2147483647 h 49"/>
              <a:gd name="T64" fmla="*/ 2147483647 w 50"/>
              <a:gd name="T65" fmla="*/ 2147483647 h 49"/>
              <a:gd name="T66" fmla="*/ 2147483647 w 50"/>
              <a:gd name="T67" fmla="*/ 2147483647 h 49"/>
              <a:gd name="T68" fmla="*/ 2147483647 w 50"/>
              <a:gd name="T69" fmla="*/ 2147483647 h 49"/>
              <a:gd name="T70" fmla="*/ 2147483647 w 50"/>
              <a:gd name="T71" fmla="*/ 2147483647 h 49"/>
              <a:gd name="T72" fmla="*/ 2147483647 w 50"/>
              <a:gd name="T73" fmla="*/ 2147483647 h 49"/>
              <a:gd name="T74" fmla="*/ 2147483647 w 50"/>
              <a:gd name="T75" fmla="*/ 2147483647 h 49"/>
              <a:gd name="T76" fmla="*/ 2147483647 w 50"/>
              <a:gd name="T77" fmla="*/ 2147483647 h 49"/>
              <a:gd name="T78" fmla="*/ 2147483647 w 50"/>
              <a:gd name="T79" fmla="*/ 2147483647 h 49"/>
              <a:gd name="T80" fmla="*/ 2147483647 w 50"/>
              <a:gd name="T81" fmla="*/ 2147483647 h 49"/>
              <a:gd name="T82" fmla="*/ 2147483647 w 50"/>
              <a:gd name="T83" fmla="*/ 2147483647 h 49"/>
              <a:gd name="T84" fmla="*/ 2147483647 w 50"/>
              <a:gd name="T85" fmla="*/ 2147483647 h 49"/>
              <a:gd name="T86" fmla="*/ 2147483647 w 50"/>
              <a:gd name="T87" fmla="*/ 2147483647 h 49"/>
              <a:gd name="T88" fmla="*/ 2147483647 w 50"/>
              <a:gd name="T89" fmla="*/ 2147483647 h 49"/>
              <a:gd name="T90" fmla="*/ 2147483647 w 50"/>
              <a:gd name="T91" fmla="*/ 2147483647 h 49"/>
              <a:gd name="T92" fmla="*/ 2147483647 w 50"/>
              <a:gd name="T93" fmla="*/ 2147483647 h 49"/>
              <a:gd name="T94" fmla="*/ 0 w 50"/>
              <a:gd name="T95" fmla="*/ 2147483647 h 49"/>
              <a:gd name="T96" fmla="*/ 0 w 5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9"/>
              <a:gd name="T149" fmla="*/ 50 w 5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9">
                <a:moveTo>
                  <a:pt x="0" y="46"/>
                </a:moveTo>
                <a:lnTo>
                  <a:pt x="4" y="40"/>
                </a:lnTo>
                <a:lnTo>
                  <a:pt x="7" y="33"/>
                </a:lnTo>
                <a:lnTo>
                  <a:pt x="10" y="26"/>
                </a:lnTo>
                <a:lnTo>
                  <a:pt x="15" y="20"/>
                </a:lnTo>
                <a:lnTo>
                  <a:pt x="18" y="12"/>
                </a:lnTo>
                <a:lnTo>
                  <a:pt x="22" y="8"/>
                </a:lnTo>
                <a:lnTo>
                  <a:pt x="28" y="3"/>
                </a:lnTo>
                <a:lnTo>
                  <a:pt x="35" y="0"/>
                </a:lnTo>
                <a:lnTo>
                  <a:pt x="38" y="0"/>
                </a:lnTo>
                <a:lnTo>
                  <a:pt x="41" y="2"/>
                </a:lnTo>
                <a:lnTo>
                  <a:pt x="46" y="3"/>
                </a:lnTo>
                <a:lnTo>
                  <a:pt x="47" y="8"/>
                </a:lnTo>
                <a:lnTo>
                  <a:pt x="50" y="11"/>
                </a:lnTo>
                <a:lnTo>
                  <a:pt x="50" y="15"/>
                </a:lnTo>
                <a:lnTo>
                  <a:pt x="50" y="20"/>
                </a:lnTo>
                <a:lnTo>
                  <a:pt x="49" y="24"/>
                </a:lnTo>
                <a:lnTo>
                  <a:pt x="47" y="28"/>
                </a:lnTo>
                <a:lnTo>
                  <a:pt x="44" y="31"/>
                </a:lnTo>
                <a:lnTo>
                  <a:pt x="41" y="34"/>
                </a:lnTo>
                <a:lnTo>
                  <a:pt x="40" y="36"/>
                </a:lnTo>
                <a:lnTo>
                  <a:pt x="37" y="39"/>
                </a:lnTo>
                <a:lnTo>
                  <a:pt x="32" y="40"/>
                </a:lnTo>
                <a:lnTo>
                  <a:pt x="29" y="42"/>
                </a:lnTo>
                <a:lnTo>
                  <a:pt x="25" y="43"/>
                </a:lnTo>
                <a:lnTo>
                  <a:pt x="24" y="43"/>
                </a:lnTo>
                <a:lnTo>
                  <a:pt x="22" y="43"/>
                </a:lnTo>
                <a:lnTo>
                  <a:pt x="21" y="43"/>
                </a:lnTo>
                <a:lnTo>
                  <a:pt x="19" y="43"/>
                </a:lnTo>
                <a:lnTo>
                  <a:pt x="16" y="43"/>
                </a:lnTo>
                <a:lnTo>
                  <a:pt x="15" y="43"/>
                </a:lnTo>
                <a:lnTo>
                  <a:pt x="13" y="43"/>
                </a:lnTo>
                <a:lnTo>
                  <a:pt x="12" y="43"/>
                </a:lnTo>
                <a:lnTo>
                  <a:pt x="10" y="45"/>
                </a:lnTo>
                <a:lnTo>
                  <a:pt x="9" y="45"/>
                </a:lnTo>
                <a:lnTo>
                  <a:pt x="9" y="46"/>
                </a:lnTo>
                <a:lnTo>
                  <a:pt x="7" y="48"/>
                </a:lnTo>
                <a:lnTo>
                  <a:pt x="7" y="49"/>
                </a:lnTo>
                <a:lnTo>
                  <a:pt x="6" y="49"/>
                </a:lnTo>
                <a:lnTo>
                  <a:pt x="4" y="49"/>
                </a:lnTo>
                <a:lnTo>
                  <a:pt x="3" y="49"/>
                </a:lnTo>
                <a:lnTo>
                  <a:pt x="3" y="48"/>
                </a:lnTo>
                <a:lnTo>
                  <a:pt x="1" y="48"/>
                </a:lnTo>
                <a:lnTo>
                  <a:pt x="0" y="48"/>
                </a:lnTo>
                <a:lnTo>
                  <a:pt x="0" y="46"/>
                </a:lnTo>
              </a:path>
            </a:pathLst>
          </a:custGeom>
          <a:solidFill>
            <a:srgbClr val="FFFF00"/>
          </a:solidFill>
          <a:ln w="4763">
            <a:solidFill>
              <a:srgbClr val="990000"/>
            </a:solidFill>
            <a:round/>
            <a:headEnd/>
            <a:tailEnd/>
          </a:ln>
        </p:spPr>
        <p:txBody>
          <a:bodyPr/>
          <a:lstStyle/>
          <a:p>
            <a:endParaRPr lang="en-US"/>
          </a:p>
        </p:txBody>
      </p:sp>
      <p:sp>
        <p:nvSpPr>
          <p:cNvPr id="53275" name="Freeform 26"/>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6" name="Freeform 27"/>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2147483647 w 37"/>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45"/>
              <a:gd name="T128" fmla="*/ 37 w 37"/>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lnTo>
                  <a:pt x="6" y="21"/>
                </a:lnTo>
              </a:path>
            </a:pathLst>
          </a:custGeom>
          <a:solidFill>
            <a:srgbClr val="FFFF00"/>
          </a:solidFill>
          <a:ln w="1588">
            <a:solidFill>
              <a:srgbClr val="990000"/>
            </a:solidFill>
            <a:round/>
            <a:headEnd/>
            <a:tailEnd/>
          </a:ln>
        </p:spPr>
        <p:txBody>
          <a:bodyPr/>
          <a:lstStyle/>
          <a:p>
            <a:endParaRPr lang="en-US"/>
          </a:p>
        </p:txBody>
      </p:sp>
      <p:sp>
        <p:nvSpPr>
          <p:cNvPr id="53277" name="Freeform 28"/>
          <p:cNvSpPr>
            <a:spLocks/>
          </p:cNvSpPr>
          <p:nvPr/>
        </p:nvSpPr>
        <p:spPr bwMode="auto">
          <a:xfrm>
            <a:off x="6442075" y="4816476"/>
            <a:ext cx="52388" cy="71439"/>
          </a:xfrm>
          <a:custGeom>
            <a:avLst/>
            <a:gdLst>
              <a:gd name="T0" fmla="*/ 2147483647 w 37"/>
              <a:gd name="T1" fmla="*/ 2147483647 h 45"/>
              <a:gd name="T2" fmla="*/ 2147483647 w 37"/>
              <a:gd name="T3" fmla="*/ 2147483647 h 45"/>
              <a:gd name="T4" fmla="*/ 2147483647 w 37"/>
              <a:gd name="T5" fmla="*/ 2147483647 h 45"/>
              <a:gd name="T6" fmla="*/ 2147483647 w 37"/>
              <a:gd name="T7" fmla="*/ 2147483647 h 45"/>
              <a:gd name="T8" fmla="*/ 2147483647 w 37"/>
              <a:gd name="T9" fmla="*/ 2147483647 h 45"/>
              <a:gd name="T10" fmla="*/ 2147483647 w 37"/>
              <a:gd name="T11" fmla="*/ 2147483647 h 45"/>
              <a:gd name="T12" fmla="*/ 2147483647 w 37"/>
              <a:gd name="T13" fmla="*/ 2147483647 h 45"/>
              <a:gd name="T14" fmla="*/ 2147483647 w 37"/>
              <a:gd name="T15" fmla="*/ 2147483647 h 45"/>
              <a:gd name="T16" fmla="*/ 2147483647 w 37"/>
              <a:gd name="T17" fmla="*/ 2147483647 h 45"/>
              <a:gd name="T18" fmla="*/ 2147483647 w 37"/>
              <a:gd name="T19" fmla="*/ 2147483647 h 45"/>
              <a:gd name="T20" fmla="*/ 2147483647 w 37"/>
              <a:gd name="T21" fmla="*/ 2147483647 h 45"/>
              <a:gd name="T22" fmla="*/ 2147483647 w 37"/>
              <a:gd name="T23" fmla="*/ 2147483647 h 45"/>
              <a:gd name="T24" fmla="*/ 2147483647 w 37"/>
              <a:gd name="T25" fmla="*/ 2147483647 h 45"/>
              <a:gd name="T26" fmla="*/ 2147483647 w 37"/>
              <a:gd name="T27" fmla="*/ 2147483647 h 45"/>
              <a:gd name="T28" fmla="*/ 2147483647 w 37"/>
              <a:gd name="T29" fmla="*/ 2147483647 h 45"/>
              <a:gd name="T30" fmla="*/ 2147483647 w 37"/>
              <a:gd name="T31" fmla="*/ 2147483647 h 45"/>
              <a:gd name="T32" fmla="*/ 2147483647 w 37"/>
              <a:gd name="T33" fmla="*/ 2147483647 h 45"/>
              <a:gd name="T34" fmla="*/ 2147483647 w 37"/>
              <a:gd name="T35" fmla="*/ 2147483647 h 45"/>
              <a:gd name="T36" fmla="*/ 2147483647 w 37"/>
              <a:gd name="T37" fmla="*/ 2147483647 h 45"/>
              <a:gd name="T38" fmla="*/ 2147483647 w 37"/>
              <a:gd name="T39" fmla="*/ 2147483647 h 45"/>
              <a:gd name="T40" fmla="*/ 2147483647 w 37"/>
              <a:gd name="T41" fmla="*/ 2147483647 h 45"/>
              <a:gd name="T42" fmla="*/ 2147483647 w 37"/>
              <a:gd name="T43" fmla="*/ 2147483647 h 45"/>
              <a:gd name="T44" fmla="*/ 2147483647 w 37"/>
              <a:gd name="T45" fmla="*/ 2147483647 h 45"/>
              <a:gd name="T46" fmla="*/ 2147483647 w 37"/>
              <a:gd name="T47" fmla="*/ 2147483647 h 45"/>
              <a:gd name="T48" fmla="*/ 2147483647 w 37"/>
              <a:gd name="T49" fmla="*/ 2147483647 h 45"/>
              <a:gd name="T50" fmla="*/ 2147483647 w 37"/>
              <a:gd name="T51" fmla="*/ 2147483647 h 45"/>
              <a:gd name="T52" fmla="*/ 2147483647 w 37"/>
              <a:gd name="T53" fmla="*/ 2147483647 h 45"/>
              <a:gd name="T54" fmla="*/ 2147483647 w 37"/>
              <a:gd name="T55" fmla="*/ 0 h 45"/>
              <a:gd name="T56" fmla="*/ 2147483647 w 37"/>
              <a:gd name="T57" fmla="*/ 2147483647 h 45"/>
              <a:gd name="T58" fmla="*/ 2147483647 w 37"/>
              <a:gd name="T59" fmla="*/ 2147483647 h 45"/>
              <a:gd name="T60" fmla="*/ 2147483647 w 37"/>
              <a:gd name="T61" fmla="*/ 2147483647 h 45"/>
              <a:gd name="T62" fmla="*/ 2147483647 w 37"/>
              <a:gd name="T63" fmla="*/ 2147483647 h 45"/>
              <a:gd name="T64" fmla="*/ 0 w 37"/>
              <a:gd name="T65" fmla="*/ 2147483647 h 45"/>
              <a:gd name="T66" fmla="*/ 0 w 37"/>
              <a:gd name="T67" fmla="*/ 2147483647 h 45"/>
              <a:gd name="T68" fmla="*/ 0 w 37"/>
              <a:gd name="T69" fmla="*/ 2147483647 h 45"/>
              <a:gd name="T70" fmla="*/ 2147483647 w 37"/>
              <a:gd name="T71" fmla="*/ 2147483647 h 45"/>
              <a:gd name="T72" fmla="*/ 2147483647 w 37"/>
              <a:gd name="T73" fmla="*/ 2147483647 h 45"/>
              <a:gd name="T74" fmla="*/ 2147483647 w 37"/>
              <a:gd name="T75" fmla="*/ 2147483647 h 45"/>
              <a:gd name="T76" fmla="*/ 2147483647 w 37"/>
              <a:gd name="T77" fmla="*/ 2147483647 h 45"/>
              <a:gd name="T78" fmla="*/ 2147483647 w 37"/>
              <a:gd name="T79" fmla="*/ 2147483647 h 45"/>
              <a:gd name="T80" fmla="*/ 2147483647 w 37"/>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45"/>
              <a:gd name="T125" fmla="*/ 37 w 37"/>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45">
                <a:moveTo>
                  <a:pt x="6" y="21"/>
                </a:moveTo>
                <a:lnTo>
                  <a:pt x="7" y="26"/>
                </a:lnTo>
                <a:lnTo>
                  <a:pt x="9" y="27"/>
                </a:lnTo>
                <a:lnTo>
                  <a:pt x="9" y="30"/>
                </a:lnTo>
                <a:lnTo>
                  <a:pt x="9" y="31"/>
                </a:lnTo>
                <a:lnTo>
                  <a:pt x="7" y="34"/>
                </a:lnTo>
                <a:lnTo>
                  <a:pt x="7" y="36"/>
                </a:lnTo>
                <a:lnTo>
                  <a:pt x="9" y="37"/>
                </a:lnTo>
                <a:lnTo>
                  <a:pt x="10" y="40"/>
                </a:lnTo>
                <a:lnTo>
                  <a:pt x="10" y="42"/>
                </a:lnTo>
                <a:lnTo>
                  <a:pt x="12" y="42"/>
                </a:lnTo>
                <a:lnTo>
                  <a:pt x="13" y="43"/>
                </a:lnTo>
                <a:lnTo>
                  <a:pt x="15" y="45"/>
                </a:lnTo>
                <a:lnTo>
                  <a:pt x="16" y="45"/>
                </a:lnTo>
                <a:lnTo>
                  <a:pt x="19" y="45"/>
                </a:lnTo>
                <a:lnTo>
                  <a:pt x="21" y="45"/>
                </a:lnTo>
                <a:lnTo>
                  <a:pt x="22" y="43"/>
                </a:lnTo>
                <a:lnTo>
                  <a:pt x="25" y="40"/>
                </a:lnTo>
                <a:lnTo>
                  <a:pt x="29" y="36"/>
                </a:lnTo>
                <a:lnTo>
                  <a:pt x="32" y="31"/>
                </a:lnTo>
                <a:lnTo>
                  <a:pt x="35" y="27"/>
                </a:lnTo>
                <a:lnTo>
                  <a:pt x="37" y="23"/>
                </a:lnTo>
                <a:lnTo>
                  <a:pt x="37" y="18"/>
                </a:lnTo>
                <a:lnTo>
                  <a:pt x="37" y="14"/>
                </a:lnTo>
                <a:lnTo>
                  <a:pt x="35" y="9"/>
                </a:lnTo>
                <a:lnTo>
                  <a:pt x="32" y="5"/>
                </a:lnTo>
                <a:lnTo>
                  <a:pt x="29" y="2"/>
                </a:lnTo>
                <a:lnTo>
                  <a:pt x="24" y="0"/>
                </a:lnTo>
                <a:lnTo>
                  <a:pt x="18" y="2"/>
                </a:lnTo>
                <a:lnTo>
                  <a:pt x="13" y="2"/>
                </a:lnTo>
                <a:lnTo>
                  <a:pt x="7" y="5"/>
                </a:lnTo>
                <a:lnTo>
                  <a:pt x="3" y="8"/>
                </a:lnTo>
                <a:lnTo>
                  <a:pt x="0" y="11"/>
                </a:lnTo>
                <a:lnTo>
                  <a:pt x="0" y="12"/>
                </a:lnTo>
                <a:lnTo>
                  <a:pt x="1" y="14"/>
                </a:lnTo>
                <a:lnTo>
                  <a:pt x="1" y="15"/>
                </a:lnTo>
                <a:lnTo>
                  <a:pt x="3" y="15"/>
                </a:lnTo>
                <a:lnTo>
                  <a:pt x="4" y="17"/>
                </a:lnTo>
                <a:lnTo>
                  <a:pt x="4" y="18"/>
                </a:lnTo>
                <a:lnTo>
                  <a:pt x="6" y="20"/>
                </a:lnTo>
              </a:path>
            </a:pathLst>
          </a:custGeom>
          <a:solidFill>
            <a:srgbClr val="FFFF00"/>
          </a:solidFill>
          <a:ln w="4763">
            <a:solidFill>
              <a:srgbClr val="990000"/>
            </a:solidFill>
            <a:round/>
            <a:headEnd/>
            <a:tailEnd/>
          </a:ln>
        </p:spPr>
        <p:txBody>
          <a:bodyPr/>
          <a:lstStyle/>
          <a:p>
            <a:endParaRPr lang="en-US"/>
          </a:p>
        </p:txBody>
      </p:sp>
      <p:sp>
        <p:nvSpPr>
          <p:cNvPr id="53278" name="Freeform 29"/>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79" name="Freeform 30"/>
          <p:cNvSpPr>
            <a:spLocks/>
          </p:cNvSpPr>
          <p:nvPr/>
        </p:nvSpPr>
        <p:spPr bwMode="auto">
          <a:xfrm>
            <a:off x="6437315" y="4770439"/>
            <a:ext cx="93663" cy="49212"/>
          </a:xfrm>
          <a:custGeom>
            <a:avLst/>
            <a:gdLst>
              <a:gd name="T0" fmla="*/ 2147483647 w 66"/>
              <a:gd name="T1" fmla="*/ 2147483647 h 31"/>
              <a:gd name="T2" fmla="*/ 2147483647 w 66"/>
              <a:gd name="T3" fmla="*/ 2147483647 h 31"/>
              <a:gd name="T4" fmla="*/ 2147483647 w 66"/>
              <a:gd name="T5" fmla="*/ 2147483647 h 31"/>
              <a:gd name="T6" fmla="*/ 2147483647 w 66"/>
              <a:gd name="T7" fmla="*/ 2147483647 h 31"/>
              <a:gd name="T8" fmla="*/ 0 w 66"/>
              <a:gd name="T9" fmla="*/ 2147483647 h 31"/>
              <a:gd name="T10" fmla="*/ 0 w 66"/>
              <a:gd name="T11" fmla="*/ 2147483647 h 31"/>
              <a:gd name="T12" fmla="*/ 2147483647 w 66"/>
              <a:gd name="T13" fmla="*/ 2147483647 h 31"/>
              <a:gd name="T14" fmla="*/ 2147483647 w 66"/>
              <a:gd name="T15" fmla="*/ 2147483647 h 31"/>
              <a:gd name="T16" fmla="*/ 2147483647 w 66"/>
              <a:gd name="T17" fmla="*/ 2147483647 h 31"/>
              <a:gd name="T18" fmla="*/ 2147483647 w 66"/>
              <a:gd name="T19" fmla="*/ 2147483647 h 31"/>
              <a:gd name="T20" fmla="*/ 2147483647 w 66"/>
              <a:gd name="T21" fmla="*/ 2147483647 h 31"/>
              <a:gd name="T22" fmla="*/ 2147483647 w 66"/>
              <a:gd name="T23" fmla="*/ 2147483647 h 31"/>
              <a:gd name="T24" fmla="*/ 2147483647 w 66"/>
              <a:gd name="T25" fmla="*/ 2147483647 h 31"/>
              <a:gd name="T26" fmla="*/ 2147483647 w 66"/>
              <a:gd name="T27" fmla="*/ 2147483647 h 31"/>
              <a:gd name="T28" fmla="*/ 2147483647 w 66"/>
              <a:gd name="T29" fmla="*/ 2147483647 h 31"/>
              <a:gd name="T30" fmla="*/ 2147483647 w 66"/>
              <a:gd name="T31" fmla="*/ 2147483647 h 31"/>
              <a:gd name="T32" fmla="*/ 2147483647 w 66"/>
              <a:gd name="T33" fmla="*/ 2147483647 h 31"/>
              <a:gd name="T34" fmla="*/ 2147483647 w 66"/>
              <a:gd name="T35" fmla="*/ 2147483647 h 31"/>
              <a:gd name="T36" fmla="*/ 2147483647 w 66"/>
              <a:gd name="T37" fmla="*/ 2147483647 h 31"/>
              <a:gd name="T38" fmla="*/ 2147483647 w 66"/>
              <a:gd name="T39" fmla="*/ 2147483647 h 31"/>
              <a:gd name="T40" fmla="*/ 2147483647 w 66"/>
              <a:gd name="T41" fmla="*/ 2147483647 h 31"/>
              <a:gd name="T42" fmla="*/ 2147483647 w 66"/>
              <a:gd name="T43" fmla="*/ 2147483647 h 31"/>
              <a:gd name="T44" fmla="*/ 2147483647 w 66"/>
              <a:gd name="T45" fmla="*/ 2147483647 h 31"/>
              <a:gd name="T46" fmla="*/ 2147483647 w 66"/>
              <a:gd name="T47" fmla="*/ 2147483647 h 31"/>
              <a:gd name="T48" fmla="*/ 2147483647 w 66"/>
              <a:gd name="T49" fmla="*/ 2147483647 h 31"/>
              <a:gd name="T50" fmla="*/ 2147483647 w 66"/>
              <a:gd name="T51" fmla="*/ 2147483647 h 31"/>
              <a:gd name="T52" fmla="*/ 2147483647 w 66"/>
              <a:gd name="T53" fmla="*/ 2147483647 h 31"/>
              <a:gd name="T54" fmla="*/ 2147483647 w 66"/>
              <a:gd name="T55" fmla="*/ 2147483647 h 31"/>
              <a:gd name="T56" fmla="*/ 2147483647 w 66"/>
              <a:gd name="T57" fmla="*/ 2147483647 h 31"/>
              <a:gd name="T58" fmla="*/ 2147483647 w 66"/>
              <a:gd name="T59" fmla="*/ 2147483647 h 31"/>
              <a:gd name="T60" fmla="*/ 2147483647 w 66"/>
              <a:gd name="T61" fmla="*/ 2147483647 h 31"/>
              <a:gd name="T62" fmla="*/ 2147483647 w 66"/>
              <a:gd name="T63" fmla="*/ 0 h 31"/>
              <a:gd name="T64" fmla="*/ 2147483647 w 66"/>
              <a:gd name="T65" fmla="*/ 0 h 31"/>
              <a:gd name="T66" fmla="*/ 2147483647 w 66"/>
              <a:gd name="T67" fmla="*/ 2147483647 h 31"/>
              <a:gd name="T68" fmla="*/ 2147483647 w 66"/>
              <a:gd name="T69" fmla="*/ 2147483647 h 31"/>
              <a:gd name="T70" fmla="*/ 2147483647 w 66"/>
              <a:gd name="T71" fmla="*/ 2147483647 h 3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6"/>
              <a:gd name="T109" fmla="*/ 0 h 31"/>
              <a:gd name="T110" fmla="*/ 66 w 66"/>
              <a:gd name="T111" fmla="*/ 31 h 3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6" h="31">
                <a:moveTo>
                  <a:pt x="10" y="3"/>
                </a:moveTo>
                <a:lnTo>
                  <a:pt x="9" y="6"/>
                </a:lnTo>
                <a:lnTo>
                  <a:pt x="7" y="7"/>
                </a:lnTo>
                <a:lnTo>
                  <a:pt x="6" y="10"/>
                </a:lnTo>
                <a:lnTo>
                  <a:pt x="4" y="12"/>
                </a:lnTo>
                <a:lnTo>
                  <a:pt x="4" y="15"/>
                </a:lnTo>
                <a:lnTo>
                  <a:pt x="3" y="16"/>
                </a:lnTo>
                <a:lnTo>
                  <a:pt x="1" y="19"/>
                </a:lnTo>
                <a:lnTo>
                  <a:pt x="0" y="20"/>
                </a:lnTo>
                <a:lnTo>
                  <a:pt x="0" y="22"/>
                </a:lnTo>
                <a:lnTo>
                  <a:pt x="0" y="25"/>
                </a:lnTo>
                <a:lnTo>
                  <a:pt x="0" y="26"/>
                </a:lnTo>
                <a:lnTo>
                  <a:pt x="1" y="28"/>
                </a:lnTo>
                <a:lnTo>
                  <a:pt x="3" y="28"/>
                </a:lnTo>
                <a:lnTo>
                  <a:pt x="4" y="29"/>
                </a:lnTo>
                <a:lnTo>
                  <a:pt x="7" y="29"/>
                </a:lnTo>
                <a:lnTo>
                  <a:pt x="9" y="28"/>
                </a:lnTo>
                <a:lnTo>
                  <a:pt x="12" y="28"/>
                </a:lnTo>
                <a:lnTo>
                  <a:pt x="13" y="26"/>
                </a:lnTo>
                <a:lnTo>
                  <a:pt x="16" y="25"/>
                </a:lnTo>
                <a:lnTo>
                  <a:pt x="18" y="23"/>
                </a:lnTo>
                <a:lnTo>
                  <a:pt x="19" y="22"/>
                </a:lnTo>
                <a:lnTo>
                  <a:pt x="22" y="20"/>
                </a:lnTo>
                <a:lnTo>
                  <a:pt x="24" y="20"/>
                </a:lnTo>
                <a:lnTo>
                  <a:pt x="27" y="20"/>
                </a:lnTo>
                <a:lnTo>
                  <a:pt x="29" y="20"/>
                </a:lnTo>
                <a:lnTo>
                  <a:pt x="32" y="22"/>
                </a:lnTo>
                <a:lnTo>
                  <a:pt x="34" y="23"/>
                </a:lnTo>
                <a:lnTo>
                  <a:pt x="37" y="25"/>
                </a:lnTo>
                <a:lnTo>
                  <a:pt x="40" y="26"/>
                </a:lnTo>
                <a:lnTo>
                  <a:pt x="41" y="28"/>
                </a:lnTo>
                <a:lnTo>
                  <a:pt x="44" y="29"/>
                </a:lnTo>
                <a:lnTo>
                  <a:pt x="47" y="29"/>
                </a:lnTo>
                <a:lnTo>
                  <a:pt x="49" y="31"/>
                </a:lnTo>
                <a:lnTo>
                  <a:pt x="52" y="31"/>
                </a:lnTo>
                <a:lnTo>
                  <a:pt x="55" y="31"/>
                </a:lnTo>
                <a:lnTo>
                  <a:pt x="56" y="29"/>
                </a:lnTo>
                <a:lnTo>
                  <a:pt x="59" y="29"/>
                </a:lnTo>
                <a:lnTo>
                  <a:pt x="61" y="28"/>
                </a:lnTo>
                <a:lnTo>
                  <a:pt x="64" y="26"/>
                </a:lnTo>
                <a:lnTo>
                  <a:pt x="65" y="25"/>
                </a:lnTo>
                <a:lnTo>
                  <a:pt x="65" y="23"/>
                </a:lnTo>
                <a:lnTo>
                  <a:pt x="66" y="20"/>
                </a:lnTo>
                <a:lnTo>
                  <a:pt x="66" y="19"/>
                </a:lnTo>
                <a:lnTo>
                  <a:pt x="66" y="16"/>
                </a:lnTo>
                <a:lnTo>
                  <a:pt x="66" y="15"/>
                </a:lnTo>
                <a:lnTo>
                  <a:pt x="65" y="12"/>
                </a:lnTo>
                <a:lnTo>
                  <a:pt x="64" y="10"/>
                </a:lnTo>
                <a:lnTo>
                  <a:pt x="62" y="9"/>
                </a:lnTo>
                <a:lnTo>
                  <a:pt x="61" y="9"/>
                </a:lnTo>
                <a:lnTo>
                  <a:pt x="59" y="7"/>
                </a:lnTo>
                <a:lnTo>
                  <a:pt x="58" y="6"/>
                </a:lnTo>
                <a:lnTo>
                  <a:pt x="56" y="6"/>
                </a:lnTo>
                <a:lnTo>
                  <a:pt x="55" y="4"/>
                </a:lnTo>
                <a:lnTo>
                  <a:pt x="53" y="4"/>
                </a:lnTo>
                <a:lnTo>
                  <a:pt x="52" y="3"/>
                </a:lnTo>
                <a:lnTo>
                  <a:pt x="50" y="3"/>
                </a:lnTo>
                <a:lnTo>
                  <a:pt x="46" y="3"/>
                </a:lnTo>
                <a:lnTo>
                  <a:pt x="41" y="3"/>
                </a:lnTo>
                <a:lnTo>
                  <a:pt x="37" y="1"/>
                </a:lnTo>
                <a:lnTo>
                  <a:pt x="32" y="1"/>
                </a:lnTo>
                <a:lnTo>
                  <a:pt x="28" y="1"/>
                </a:lnTo>
                <a:lnTo>
                  <a:pt x="22" y="1"/>
                </a:lnTo>
                <a:lnTo>
                  <a:pt x="18" y="0"/>
                </a:lnTo>
                <a:lnTo>
                  <a:pt x="13" y="0"/>
                </a:lnTo>
                <a:lnTo>
                  <a:pt x="12" y="0"/>
                </a:lnTo>
                <a:lnTo>
                  <a:pt x="12" y="1"/>
                </a:lnTo>
                <a:lnTo>
                  <a:pt x="10" y="1"/>
                </a:lnTo>
                <a:lnTo>
                  <a:pt x="10" y="3"/>
                </a:lnTo>
              </a:path>
            </a:pathLst>
          </a:custGeom>
          <a:solidFill>
            <a:srgbClr val="FFFF00"/>
          </a:solidFill>
          <a:ln w="4763">
            <a:solidFill>
              <a:srgbClr val="990000"/>
            </a:solidFill>
            <a:round/>
            <a:headEnd/>
            <a:tailEnd/>
          </a:ln>
        </p:spPr>
        <p:txBody>
          <a:bodyPr/>
          <a:lstStyle/>
          <a:p>
            <a:endParaRPr lang="en-US"/>
          </a:p>
        </p:txBody>
      </p:sp>
      <p:sp>
        <p:nvSpPr>
          <p:cNvPr id="53280" name="Freeform 31"/>
          <p:cNvSpPr>
            <a:spLocks/>
          </p:cNvSpPr>
          <p:nvPr/>
        </p:nvSpPr>
        <p:spPr bwMode="auto">
          <a:xfrm>
            <a:off x="6432554" y="4502154"/>
            <a:ext cx="358775" cy="347663"/>
          </a:xfrm>
          <a:custGeom>
            <a:avLst/>
            <a:gdLst>
              <a:gd name="T0" fmla="*/ 2147483647 w 254"/>
              <a:gd name="T1" fmla="*/ 2147483647 h 219"/>
              <a:gd name="T2" fmla="*/ 2147483647 w 254"/>
              <a:gd name="T3" fmla="*/ 2147483647 h 219"/>
              <a:gd name="T4" fmla="*/ 2147483647 w 254"/>
              <a:gd name="T5" fmla="*/ 2147483647 h 219"/>
              <a:gd name="T6" fmla="*/ 2147483647 w 254"/>
              <a:gd name="T7" fmla="*/ 2147483647 h 219"/>
              <a:gd name="T8" fmla="*/ 0 w 254"/>
              <a:gd name="T9" fmla="*/ 2147483647 h 219"/>
              <a:gd name="T10" fmla="*/ 2147483647 w 254"/>
              <a:gd name="T11" fmla="*/ 2147483647 h 219"/>
              <a:gd name="T12" fmla="*/ 2147483647 w 254"/>
              <a:gd name="T13" fmla="*/ 2147483647 h 219"/>
              <a:gd name="T14" fmla="*/ 2147483647 w 254"/>
              <a:gd name="T15" fmla="*/ 2147483647 h 219"/>
              <a:gd name="T16" fmla="*/ 2147483647 w 254"/>
              <a:gd name="T17" fmla="*/ 2147483647 h 219"/>
              <a:gd name="T18" fmla="*/ 2147483647 w 254"/>
              <a:gd name="T19" fmla="*/ 2147483647 h 219"/>
              <a:gd name="T20" fmla="*/ 2147483647 w 254"/>
              <a:gd name="T21" fmla="*/ 2147483647 h 219"/>
              <a:gd name="T22" fmla="*/ 2147483647 w 254"/>
              <a:gd name="T23" fmla="*/ 2147483647 h 219"/>
              <a:gd name="T24" fmla="*/ 2147483647 w 254"/>
              <a:gd name="T25" fmla="*/ 2147483647 h 219"/>
              <a:gd name="T26" fmla="*/ 2147483647 w 254"/>
              <a:gd name="T27" fmla="*/ 2147483647 h 219"/>
              <a:gd name="T28" fmla="*/ 2147483647 w 254"/>
              <a:gd name="T29" fmla="*/ 2147483647 h 219"/>
              <a:gd name="T30" fmla="*/ 2147483647 w 254"/>
              <a:gd name="T31" fmla="*/ 2147483647 h 219"/>
              <a:gd name="T32" fmla="*/ 2147483647 w 254"/>
              <a:gd name="T33" fmla="*/ 2147483647 h 219"/>
              <a:gd name="T34" fmla="*/ 2147483647 w 254"/>
              <a:gd name="T35" fmla="*/ 2147483647 h 219"/>
              <a:gd name="T36" fmla="*/ 2147483647 w 254"/>
              <a:gd name="T37" fmla="*/ 2147483647 h 219"/>
              <a:gd name="T38" fmla="*/ 2147483647 w 254"/>
              <a:gd name="T39" fmla="*/ 2147483647 h 219"/>
              <a:gd name="T40" fmla="*/ 2147483647 w 254"/>
              <a:gd name="T41" fmla="*/ 2147483647 h 219"/>
              <a:gd name="T42" fmla="*/ 2147483647 w 254"/>
              <a:gd name="T43" fmla="*/ 2147483647 h 219"/>
              <a:gd name="T44" fmla="*/ 2147483647 w 254"/>
              <a:gd name="T45" fmla="*/ 2147483647 h 219"/>
              <a:gd name="T46" fmla="*/ 2147483647 w 254"/>
              <a:gd name="T47" fmla="*/ 2147483647 h 219"/>
              <a:gd name="T48" fmla="*/ 2147483647 w 254"/>
              <a:gd name="T49" fmla="*/ 2147483647 h 219"/>
              <a:gd name="T50" fmla="*/ 2147483647 w 254"/>
              <a:gd name="T51" fmla="*/ 2147483647 h 219"/>
              <a:gd name="T52" fmla="*/ 2147483647 w 254"/>
              <a:gd name="T53" fmla="*/ 2147483647 h 219"/>
              <a:gd name="T54" fmla="*/ 2147483647 w 254"/>
              <a:gd name="T55" fmla="*/ 2147483647 h 219"/>
              <a:gd name="T56" fmla="*/ 2147483647 w 254"/>
              <a:gd name="T57" fmla="*/ 2147483647 h 219"/>
              <a:gd name="T58" fmla="*/ 2147483647 w 254"/>
              <a:gd name="T59" fmla="*/ 2147483647 h 219"/>
              <a:gd name="T60" fmla="*/ 2147483647 w 254"/>
              <a:gd name="T61" fmla="*/ 2147483647 h 219"/>
              <a:gd name="T62" fmla="*/ 2147483647 w 254"/>
              <a:gd name="T63" fmla="*/ 2147483647 h 219"/>
              <a:gd name="T64" fmla="*/ 2147483647 w 254"/>
              <a:gd name="T65" fmla="*/ 2147483647 h 219"/>
              <a:gd name="T66" fmla="*/ 2147483647 w 254"/>
              <a:gd name="T67" fmla="*/ 2147483647 h 219"/>
              <a:gd name="T68" fmla="*/ 2147483647 w 254"/>
              <a:gd name="T69" fmla="*/ 2147483647 h 219"/>
              <a:gd name="T70" fmla="*/ 2147483647 w 254"/>
              <a:gd name="T71" fmla="*/ 2147483647 h 219"/>
              <a:gd name="T72" fmla="*/ 2147483647 w 254"/>
              <a:gd name="T73" fmla="*/ 2147483647 h 219"/>
              <a:gd name="T74" fmla="*/ 2147483647 w 254"/>
              <a:gd name="T75" fmla="*/ 2147483647 h 219"/>
              <a:gd name="T76" fmla="*/ 2147483647 w 254"/>
              <a:gd name="T77" fmla="*/ 2147483647 h 219"/>
              <a:gd name="T78" fmla="*/ 2147483647 w 254"/>
              <a:gd name="T79" fmla="*/ 2147483647 h 219"/>
              <a:gd name="T80" fmla="*/ 2147483647 w 254"/>
              <a:gd name="T81" fmla="*/ 2147483647 h 219"/>
              <a:gd name="T82" fmla="*/ 2147483647 w 254"/>
              <a:gd name="T83" fmla="*/ 2147483647 h 219"/>
              <a:gd name="T84" fmla="*/ 2147483647 w 254"/>
              <a:gd name="T85" fmla="*/ 2147483647 h 219"/>
              <a:gd name="T86" fmla="*/ 2147483647 w 254"/>
              <a:gd name="T87" fmla="*/ 2147483647 h 219"/>
              <a:gd name="T88" fmla="*/ 2147483647 w 254"/>
              <a:gd name="T89" fmla="*/ 2147483647 h 219"/>
              <a:gd name="T90" fmla="*/ 2147483647 w 254"/>
              <a:gd name="T91" fmla="*/ 2147483647 h 219"/>
              <a:gd name="T92" fmla="*/ 2147483647 w 254"/>
              <a:gd name="T93" fmla="*/ 2147483647 h 219"/>
              <a:gd name="T94" fmla="*/ 2147483647 w 254"/>
              <a:gd name="T95" fmla="*/ 2147483647 h 219"/>
              <a:gd name="T96" fmla="*/ 2147483647 w 254"/>
              <a:gd name="T97" fmla="*/ 0 h 219"/>
              <a:gd name="T98" fmla="*/ 2147483647 w 254"/>
              <a:gd name="T99" fmla="*/ 2147483647 h 219"/>
              <a:gd name="T100" fmla="*/ 2147483647 w 254"/>
              <a:gd name="T101" fmla="*/ 2147483647 h 219"/>
              <a:gd name="T102" fmla="*/ 2147483647 w 254"/>
              <a:gd name="T103" fmla="*/ 2147483647 h 219"/>
              <a:gd name="T104" fmla="*/ 2147483647 w 254"/>
              <a:gd name="T105" fmla="*/ 2147483647 h 219"/>
              <a:gd name="T106" fmla="*/ 2147483647 w 254"/>
              <a:gd name="T107" fmla="*/ 2147483647 h 219"/>
              <a:gd name="T108" fmla="*/ 2147483647 w 254"/>
              <a:gd name="T109" fmla="*/ 2147483647 h 219"/>
              <a:gd name="T110" fmla="*/ 2147483647 w 254"/>
              <a:gd name="T111" fmla="*/ 2147483647 h 219"/>
              <a:gd name="T112" fmla="*/ 2147483647 w 254"/>
              <a:gd name="T113" fmla="*/ 2147483647 h 219"/>
              <a:gd name="T114" fmla="*/ 2147483647 w 254"/>
              <a:gd name="T115" fmla="*/ 2147483647 h 219"/>
              <a:gd name="T116" fmla="*/ 2147483647 w 254"/>
              <a:gd name="T117" fmla="*/ 2147483647 h 219"/>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54"/>
              <a:gd name="T178" fmla="*/ 0 h 219"/>
              <a:gd name="T179" fmla="*/ 254 w 254"/>
              <a:gd name="T180" fmla="*/ 219 h 219"/>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54" h="219">
                <a:moveTo>
                  <a:pt x="27" y="90"/>
                </a:moveTo>
                <a:lnTo>
                  <a:pt x="22" y="95"/>
                </a:lnTo>
                <a:lnTo>
                  <a:pt x="21" y="98"/>
                </a:lnTo>
                <a:lnTo>
                  <a:pt x="18" y="101"/>
                </a:lnTo>
                <a:lnTo>
                  <a:pt x="15" y="105"/>
                </a:lnTo>
                <a:lnTo>
                  <a:pt x="12" y="109"/>
                </a:lnTo>
                <a:lnTo>
                  <a:pt x="9" y="115"/>
                </a:lnTo>
                <a:lnTo>
                  <a:pt x="6" y="123"/>
                </a:lnTo>
                <a:lnTo>
                  <a:pt x="1" y="133"/>
                </a:lnTo>
                <a:lnTo>
                  <a:pt x="0" y="138"/>
                </a:lnTo>
                <a:lnTo>
                  <a:pt x="0" y="142"/>
                </a:lnTo>
                <a:lnTo>
                  <a:pt x="1" y="145"/>
                </a:lnTo>
                <a:lnTo>
                  <a:pt x="3" y="148"/>
                </a:lnTo>
                <a:lnTo>
                  <a:pt x="7" y="152"/>
                </a:lnTo>
                <a:lnTo>
                  <a:pt x="15" y="155"/>
                </a:lnTo>
                <a:lnTo>
                  <a:pt x="24" y="155"/>
                </a:lnTo>
                <a:lnTo>
                  <a:pt x="34" y="155"/>
                </a:lnTo>
                <a:lnTo>
                  <a:pt x="43" y="155"/>
                </a:lnTo>
                <a:lnTo>
                  <a:pt x="52" y="155"/>
                </a:lnTo>
                <a:lnTo>
                  <a:pt x="55" y="157"/>
                </a:lnTo>
                <a:lnTo>
                  <a:pt x="58" y="158"/>
                </a:lnTo>
                <a:lnTo>
                  <a:pt x="59" y="158"/>
                </a:lnTo>
                <a:lnTo>
                  <a:pt x="61" y="160"/>
                </a:lnTo>
                <a:lnTo>
                  <a:pt x="62" y="161"/>
                </a:lnTo>
                <a:lnTo>
                  <a:pt x="64" y="163"/>
                </a:lnTo>
                <a:lnTo>
                  <a:pt x="65" y="163"/>
                </a:lnTo>
                <a:lnTo>
                  <a:pt x="75" y="167"/>
                </a:lnTo>
                <a:lnTo>
                  <a:pt x="83" y="175"/>
                </a:lnTo>
                <a:lnTo>
                  <a:pt x="89" y="182"/>
                </a:lnTo>
                <a:lnTo>
                  <a:pt x="95" y="191"/>
                </a:lnTo>
                <a:lnTo>
                  <a:pt x="101" y="198"/>
                </a:lnTo>
                <a:lnTo>
                  <a:pt x="108" y="206"/>
                </a:lnTo>
                <a:lnTo>
                  <a:pt x="115" y="213"/>
                </a:lnTo>
                <a:lnTo>
                  <a:pt x="124" y="218"/>
                </a:lnTo>
                <a:lnTo>
                  <a:pt x="129" y="219"/>
                </a:lnTo>
                <a:lnTo>
                  <a:pt x="133" y="219"/>
                </a:lnTo>
                <a:lnTo>
                  <a:pt x="139" y="219"/>
                </a:lnTo>
                <a:lnTo>
                  <a:pt x="143" y="218"/>
                </a:lnTo>
                <a:lnTo>
                  <a:pt x="152" y="213"/>
                </a:lnTo>
                <a:lnTo>
                  <a:pt x="161" y="207"/>
                </a:lnTo>
                <a:lnTo>
                  <a:pt x="169" y="200"/>
                </a:lnTo>
                <a:lnTo>
                  <a:pt x="174" y="189"/>
                </a:lnTo>
                <a:lnTo>
                  <a:pt x="176" y="185"/>
                </a:lnTo>
                <a:lnTo>
                  <a:pt x="177" y="181"/>
                </a:lnTo>
                <a:lnTo>
                  <a:pt x="177" y="175"/>
                </a:lnTo>
                <a:lnTo>
                  <a:pt x="177" y="169"/>
                </a:lnTo>
                <a:lnTo>
                  <a:pt x="183" y="167"/>
                </a:lnTo>
                <a:lnTo>
                  <a:pt x="189" y="166"/>
                </a:lnTo>
                <a:lnTo>
                  <a:pt x="195" y="163"/>
                </a:lnTo>
                <a:lnTo>
                  <a:pt x="200" y="160"/>
                </a:lnTo>
                <a:lnTo>
                  <a:pt x="206" y="155"/>
                </a:lnTo>
                <a:lnTo>
                  <a:pt x="210" y="151"/>
                </a:lnTo>
                <a:lnTo>
                  <a:pt x="213" y="145"/>
                </a:lnTo>
                <a:lnTo>
                  <a:pt x="217" y="139"/>
                </a:lnTo>
                <a:lnTo>
                  <a:pt x="217" y="138"/>
                </a:lnTo>
                <a:lnTo>
                  <a:pt x="219" y="135"/>
                </a:lnTo>
                <a:lnTo>
                  <a:pt x="219" y="133"/>
                </a:lnTo>
                <a:lnTo>
                  <a:pt x="219" y="130"/>
                </a:lnTo>
                <a:lnTo>
                  <a:pt x="219" y="129"/>
                </a:lnTo>
                <a:lnTo>
                  <a:pt x="219" y="126"/>
                </a:lnTo>
                <a:lnTo>
                  <a:pt x="219" y="124"/>
                </a:lnTo>
                <a:lnTo>
                  <a:pt x="220" y="123"/>
                </a:lnTo>
                <a:lnTo>
                  <a:pt x="226" y="117"/>
                </a:lnTo>
                <a:lnTo>
                  <a:pt x="234" y="109"/>
                </a:lnTo>
                <a:lnTo>
                  <a:pt x="240" y="102"/>
                </a:lnTo>
                <a:lnTo>
                  <a:pt x="245" y="95"/>
                </a:lnTo>
                <a:lnTo>
                  <a:pt x="250" y="87"/>
                </a:lnTo>
                <a:lnTo>
                  <a:pt x="253" y="80"/>
                </a:lnTo>
                <a:lnTo>
                  <a:pt x="254" y="71"/>
                </a:lnTo>
                <a:lnTo>
                  <a:pt x="253" y="62"/>
                </a:lnTo>
                <a:lnTo>
                  <a:pt x="251" y="56"/>
                </a:lnTo>
                <a:lnTo>
                  <a:pt x="247" y="52"/>
                </a:lnTo>
                <a:lnTo>
                  <a:pt x="241" y="49"/>
                </a:lnTo>
                <a:lnTo>
                  <a:pt x="235" y="46"/>
                </a:lnTo>
                <a:lnTo>
                  <a:pt x="229" y="44"/>
                </a:lnTo>
                <a:lnTo>
                  <a:pt x="222" y="41"/>
                </a:lnTo>
                <a:lnTo>
                  <a:pt x="216" y="40"/>
                </a:lnTo>
                <a:lnTo>
                  <a:pt x="210" y="38"/>
                </a:lnTo>
                <a:lnTo>
                  <a:pt x="201" y="35"/>
                </a:lnTo>
                <a:lnTo>
                  <a:pt x="195" y="31"/>
                </a:lnTo>
                <a:lnTo>
                  <a:pt x="188" y="27"/>
                </a:lnTo>
                <a:lnTo>
                  <a:pt x="182" y="22"/>
                </a:lnTo>
                <a:lnTo>
                  <a:pt x="176" y="18"/>
                </a:lnTo>
                <a:lnTo>
                  <a:pt x="170" y="13"/>
                </a:lnTo>
                <a:lnTo>
                  <a:pt x="163" y="9"/>
                </a:lnTo>
                <a:lnTo>
                  <a:pt x="155" y="4"/>
                </a:lnTo>
                <a:lnTo>
                  <a:pt x="151" y="3"/>
                </a:lnTo>
                <a:lnTo>
                  <a:pt x="145" y="1"/>
                </a:lnTo>
                <a:lnTo>
                  <a:pt x="140" y="1"/>
                </a:lnTo>
                <a:lnTo>
                  <a:pt x="135" y="1"/>
                </a:lnTo>
                <a:lnTo>
                  <a:pt x="130" y="1"/>
                </a:lnTo>
                <a:lnTo>
                  <a:pt x="126" y="3"/>
                </a:lnTo>
                <a:lnTo>
                  <a:pt x="121" y="3"/>
                </a:lnTo>
                <a:lnTo>
                  <a:pt x="118" y="1"/>
                </a:lnTo>
                <a:lnTo>
                  <a:pt x="112" y="1"/>
                </a:lnTo>
                <a:lnTo>
                  <a:pt x="105" y="0"/>
                </a:lnTo>
                <a:lnTo>
                  <a:pt x="96" y="0"/>
                </a:lnTo>
                <a:lnTo>
                  <a:pt x="87" y="1"/>
                </a:lnTo>
                <a:lnTo>
                  <a:pt x="78" y="4"/>
                </a:lnTo>
                <a:lnTo>
                  <a:pt x="71" y="9"/>
                </a:lnTo>
                <a:lnTo>
                  <a:pt x="65" y="15"/>
                </a:lnTo>
                <a:lnTo>
                  <a:pt x="61" y="22"/>
                </a:lnTo>
                <a:lnTo>
                  <a:pt x="59" y="27"/>
                </a:lnTo>
                <a:lnTo>
                  <a:pt x="56" y="30"/>
                </a:lnTo>
                <a:lnTo>
                  <a:pt x="53" y="32"/>
                </a:lnTo>
                <a:lnTo>
                  <a:pt x="50" y="35"/>
                </a:lnTo>
                <a:lnTo>
                  <a:pt x="49" y="38"/>
                </a:lnTo>
                <a:lnTo>
                  <a:pt x="46" y="41"/>
                </a:lnTo>
                <a:lnTo>
                  <a:pt x="44" y="44"/>
                </a:lnTo>
                <a:lnTo>
                  <a:pt x="44" y="47"/>
                </a:lnTo>
                <a:lnTo>
                  <a:pt x="43" y="50"/>
                </a:lnTo>
                <a:lnTo>
                  <a:pt x="41" y="56"/>
                </a:lnTo>
                <a:lnTo>
                  <a:pt x="37" y="65"/>
                </a:lnTo>
                <a:lnTo>
                  <a:pt x="34" y="72"/>
                </a:lnTo>
                <a:lnTo>
                  <a:pt x="30" y="81"/>
                </a:lnTo>
                <a:lnTo>
                  <a:pt x="27" y="87"/>
                </a:lnTo>
                <a:lnTo>
                  <a:pt x="25" y="90"/>
                </a:lnTo>
                <a:lnTo>
                  <a:pt x="27" y="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1" name="Freeform 32"/>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2" name="Freeform 33"/>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1588">
            <a:solidFill>
              <a:srgbClr val="990000"/>
            </a:solidFill>
            <a:round/>
            <a:headEnd/>
            <a:tailEnd/>
          </a:ln>
        </p:spPr>
        <p:txBody>
          <a:bodyPr/>
          <a:lstStyle/>
          <a:p>
            <a:endParaRPr lang="en-US"/>
          </a:p>
        </p:txBody>
      </p:sp>
      <p:sp>
        <p:nvSpPr>
          <p:cNvPr id="53283" name="Freeform 34"/>
          <p:cNvSpPr>
            <a:spLocks/>
          </p:cNvSpPr>
          <p:nvPr/>
        </p:nvSpPr>
        <p:spPr bwMode="auto">
          <a:xfrm>
            <a:off x="6575428" y="4738690"/>
            <a:ext cx="100013" cy="82551"/>
          </a:xfrm>
          <a:custGeom>
            <a:avLst/>
            <a:gdLst>
              <a:gd name="T0" fmla="*/ 2147483647 w 71"/>
              <a:gd name="T1" fmla="*/ 2147483647 h 52"/>
              <a:gd name="T2" fmla="*/ 2147483647 w 71"/>
              <a:gd name="T3" fmla="*/ 2147483647 h 52"/>
              <a:gd name="T4" fmla="*/ 2147483647 w 71"/>
              <a:gd name="T5" fmla="*/ 2147483647 h 52"/>
              <a:gd name="T6" fmla="*/ 2147483647 w 71"/>
              <a:gd name="T7" fmla="*/ 2147483647 h 52"/>
              <a:gd name="T8" fmla="*/ 2147483647 w 71"/>
              <a:gd name="T9" fmla="*/ 2147483647 h 52"/>
              <a:gd name="T10" fmla="*/ 2147483647 w 71"/>
              <a:gd name="T11" fmla="*/ 2147483647 h 52"/>
              <a:gd name="T12" fmla="*/ 2147483647 w 71"/>
              <a:gd name="T13" fmla="*/ 2147483647 h 52"/>
              <a:gd name="T14" fmla="*/ 2147483647 w 71"/>
              <a:gd name="T15" fmla="*/ 2147483647 h 52"/>
              <a:gd name="T16" fmla="*/ 2147483647 w 71"/>
              <a:gd name="T17" fmla="*/ 2147483647 h 52"/>
              <a:gd name="T18" fmla="*/ 2147483647 w 71"/>
              <a:gd name="T19" fmla="*/ 2147483647 h 52"/>
              <a:gd name="T20" fmla="*/ 2147483647 w 71"/>
              <a:gd name="T21" fmla="*/ 2147483647 h 52"/>
              <a:gd name="T22" fmla="*/ 2147483647 w 71"/>
              <a:gd name="T23" fmla="*/ 2147483647 h 52"/>
              <a:gd name="T24" fmla="*/ 2147483647 w 71"/>
              <a:gd name="T25" fmla="*/ 2147483647 h 52"/>
              <a:gd name="T26" fmla="*/ 2147483647 w 71"/>
              <a:gd name="T27" fmla="*/ 2147483647 h 52"/>
              <a:gd name="T28" fmla="*/ 2147483647 w 71"/>
              <a:gd name="T29" fmla="*/ 2147483647 h 52"/>
              <a:gd name="T30" fmla="*/ 2147483647 w 71"/>
              <a:gd name="T31" fmla="*/ 2147483647 h 52"/>
              <a:gd name="T32" fmla="*/ 2147483647 w 71"/>
              <a:gd name="T33" fmla="*/ 2147483647 h 52"/>
              <a:gd name="T34" fmla="*/ 2147483647 w 71"/>
              <a:gd name="T35" fmla="*/ 2147483647 h 52"/>
              <a:gd name="T36" fmla="*/ 2147483647 w 71"/>
              <a:gd name="T37" fmla="*/ 2147483647 h 52"/>
              <a:gd name="T38" fmla="*/ 2147483647 w 71"/>
              <a:gd name="T39" fmla="*/ 2147483647 h 52"/>
              <a:gd name="T40" fmla="*/ 2147483647 w 71"/>
              <a:gd name="T41" fmla="*/ 2147483647 h 52"/>
              <a:gd name="T42" fmla="*/ 2147483647 w 71"/>
              <a:gd name="T43" fmla="*/ 2147483647 h 52"/>
              <a:gd name="T44" fmla="*/ 2147483647 w 71"/>
              <a:gd name="T45" fmla="*/ 2147483647 h 52"/>
              <a:gd name="T46" fmla="*/ 2147483647 w 71"/>
              <a:gd name="T47" fmla="*/ 2147483647 h 52"/>
              <a:gd name="T48" fmla="*/ 2147483647 w 71"/>
              <a:gd name="T49" fmla="*/ 2147483647 h 52"/>
              <a:gd name="T50" fmla="*/ 2147483647 w 71"/>
              <a:gd name="T51" fmla="*/ 2147483647 h 52"/>
              <a:gd name="T52" fmla="*/ 2147483647 w 71"/>
              <a:gd name="T53" fmla="*/ 2147483647 h 52"/>
              <a:gd name="T54" fmla="*/ 2147483647 w 71"/>
              <a:gd name="T55" fmla="*/ 2147483647 h 52"/>
              <a:gd name="T56" fmla="*/ 2147483647 w 71"/>
              <a:gd name="T57" fmla="*/ 2147483647 h 52"/>
              <a:gd name="T58" fmla="*/ 2147483647 w 71"/>
              <a:gd name="T59" fmla="*/ 2147483647 h 52"/>
              <a:gd name="T60" fmla="*/ 2147483647 w 71"/>
              <a:gd name="T61" fmla="*/ 2147483647 h 52"/>
              <a:gd name="T62" fmla="*/ 2147483647 w 71"/>
              <a:gd name="T63" fmla="*/ 2147483647 h 52"/>
              <a:gd name="T64" fmla="*/ 2147483647 w 71"/>
              <a:gd name="T65" fmla="*/ 2147483647 h 52"/>
              <a:gd name="T66" fmla="*/ 2147483647 w 71"/>
              <a:gd name="T67" fmla="*/ 0 h 52"/>
              <a:gd name="T68" fmla="*/ 2147483647 w 71"/>
              <a:gd name="T69" fmla="*/ 0 h 52"/>
              <a:gd name="T70" fmla="*/ 2147483647 w 71"/>
              <a:gd name="T71" fmla="*/ 0 h 52"/>
              <a:gd name="T72" fmla="*/ 2147483647 w 71"/>
              <a:gd name="T73" fmla="*/ 0 h 52"/>
              <a:gd name="T74" fmla="*/ 2147483647 w 71"/>
              <a:gd name="T75" fmla="*/ 0 h 52"/>
              <a:gd name="T76" fmla="*/ 2147483647 w 71"/>
              <a:gd name="T77" fmla="*/ 2147483647 h 52"/>
              <a:gd name="T78" fmla="*/ 2147483647 w 71"/>
              <a:gd name="T79" fmla="*/ 2147483647 h 52"/>
              <a:gd name="T80" fmla="*/ 2147483647 w 71"/>
              <a:gd name="T81" fmla="*/ 2147483647 h 52"/>
              <a:gd name="T82" fmla="*/ 2147483647 w 71"/>
              <a:gd name="T83" fmla="*/ 2147483647 h 52"/>
              <a:gd name="T84" fmla="*/ 2147483647 w 71"/>
              <a:gd name="T85" fmla="*/ 2147483647 h 52"/>
              <a:gd name="T86" fmla="*/ 2147483647 w 71"/>
              <a:gd name="T87" fmla="*/ 2147483647 h 52"/>
              <a:gd name="T88" fmla="*/ 2147483647 w 71"/>
              <a:gd name="T89" fmla="*/ 2147483647 h 52"/>
              <a:gd name="T90" fmla="*/ 2147483647 w 71"/>
              <a:gd name="T91" fmla="*/ 2147483647 h 52"/>
              <a:gd name="T92" fmla="*/ 0 w 71"/>
              <a:gd name="T93" fmla="*/ 2147483647 h 52"/>
              <a:gd name="T94" fmla="*/ 2147483647 w 71"/>
              <a:gd name="T95" fmla="*/ 2147483647 h 52"/>
              <a:gd name="T96" fmla="*/ 2147483647 w 71"/>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52"/>
              <a:gd name="T149" fmla="*/ 71 w 71"/>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52">
                <a:moveTo>
                  <a:pt x="2" y="29"/>
                </a:moveTo>
                <a:lnTo>
                  <a:pt x="8" y="33"/>
                </a:lnTo>
                <a:lnTo>
                  <a:pt x="14" y="37"/>
                </a:lnTo>
                <a:lnTo>
                  <a:pt x="20" y="42"/>
                </a:lnTo>
                <a:lnTo>
                  <a:pt x="28" y="46"/>
                </a:lnTo>
                <a:lnTo>
                  <a:pt x="35" y="51"/>
                </a:lnTo>
                <a:lnTo>
                  <a:pt x="42" y="52"/>
                </a:lnTo>
                <a:lnTo>
                  <a:pt x="50" y="52"/>
                </a:lnTo>
                <a:lnTo>
                  <a:pt x="59" y="49"/>
                </a:lnTo>
                <a:lnTo>
                  <a:pt x="63" y="45"/>
                </a:lnTo>
                <a:lnTo>
                  <a:pt x="66" y="42"/>
                </a:lnTo>
                <a:lnTo>
                  <a:pt x="69" y="36"/>
                </a:lnTo>
                <a:lnTo>
                  <a:pt x="69" y="32"/>
                </a:lnTo>
                <a:lnTo>
                  <a:pt x="71" y="27"/>
                </a:lnTo>
                <a:lnTo>
                  <a:pt x="69" y="21"/>
                </a:lnTo>
                <a:lnTo>
                  <a:pt x="68" y="17"/>
                </a:lnTo>
                <a:lnTo>
                  <a:pt x="66" y="12"/>
                </a:lnTo>
                <a:lnTo>
                  <a:pt x="66" y="11"/>
                </a:lnTo>
                <a:lnTo>
                  <a:pt x="65" y="11"/>
                </a:lnTo>
                <a:lnTo>
                  <a:pt x="65" y="9"/>
                </a:lnTo>
                <a:lnTo>
                  <a:pt x="63" y="9"/>
                </a:lnTo>
                <a:lnTo>
                  <a:pt x="63" y="8"/>
                </a:lnTo>
                <a:lnTo>
                  <a:pt x="62" y="8"/>
                </a:lnTo>
                <a:lnTo>
                  <a:pt x="60" y="6"/>
                </a:lnTo>
                <a:lnTo>
                  <a:pt x="57" y="5"/>
                </a:lnTo>
                <a:lnTo>
                  <a:pt x="53" y="5"/>
                </a:lnTo>
                <a:lnTo>
                  <a:pt x="48" y="3"/>
                </a:lnTo>
                <a:lnTo>
                  <a:pt x="45" y="3"/>
                </a:lnTo>
                <a:lnTo>
                  <a:pt x="41" y="3"/>
                </a:lnTo>
                <a:lnTo>
                  <a:pt x="37" y="3"/>
                </a:lnTo>
                <a:lnTo>
                  <a:pt x="34" y="2"/>
                </a:lnTo>
                <a:lnTo>
                  <a:pt x="29" y="2"/>
                </a:lnTo>
                <a:lnTo>
                  <a:pt x="26" y="0"/>
                </a:lnTo>
                <a:lnTo>
                  <a:pt x="25" y="0"/>
                </a:lnTo>
                <a:lnTo>
                  <a:pt x="22" y="0"/>
                </a:lnTo>
                <a:lnTo>
                  <a:pt x="19" y="0"/>
                </a:lnTo>
                <a:lnTo>
                  <a:pt x="16" y="0"/>
                </a:lnTo>
                <a:lnTo>
                  <a:pt x="14" y="2"/>
                </a:lnTo>
                <a:lnTo>
                  <a:pt x="11" y="2"/>
                </a:lnTo>
                <a:lnTo>
                  <a:pt x="8" y="3"/>
                </a:lnTo>
                <a:lnTo>
                  <a:pt x="7" y="5"/>
                </a:lnTo>
                <a:lnTo>
                  <a:pt x="5" y="8"/>
                </a:lnTo>
                <a:lnTo>
                  <a:pt x="4" y="11"/>
                </a:lnTo>
                <a:lnTo>
                  <a:pt x="2" y="14"/>
                </a:lnTo>
                <a:lnTo>
                  <a:pt x="1" y="17"/>
                </a:lnTo>
                <a:lnTo>
                  <a:pt x="0" y="21"/>
                </a:lnTo>
                <a:lnTo>
                  <a:pt x="1" y="26"/>
                </a:lnTo>
                <a:lnTo>
                  <a:pt x="2" y="29"/>
                </a:lnTo>
              </a:path>
            </a:pathLst>
          </a:custGeom>
          <a:solidFill>
            <a:srgbClr val="FFFF00"/>
          </a:solidFill>
          <a:ln w="4763">
            <a:solidFill>
              <a:srgbClr val="990000"/>
            </a:solidFill>
            <a:round/>
            <a:headEnd/>
            <a:tailEnd/>
          </a:ln>
        </p:spPr>
        <p:txBody>
          <a:bodyPr/>
          <a:lstStyle/>
          <a:p>
            <a:endParaRPr lang="en-US"/>
          </a:p>
        </p:txBody>
      </p:sp>
      <p:sp>
        <p:nvSpPr>
          <p:cNvPr id="53284" name="Freeform 35"/>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5" name="Freeform 36"/>
          <p:cNvSpPr>
            <a:spLocks/>
          </p:cNvSpPr>
          <p:nvPr/>
        </p:nvSpPr>
        <p:spPr bwMode="auto">
          <a:xfrm>
            <a:off x="6510341" y="4684716"/>
            <a:ext cx="66675" cy="77787"/>
          </a:xfrm>
          <a:custGeom>
            <a:avLst/>
            <a:gdLst>
              <a:gd name="T0" fmla="*/ 2147483647 w 47"/>
              <a:gd name="T1" fmla="*/ 2147483647 h 49"/>
              <a:gd name="T2" fmla="*/ 2147483647 w 47"/>
              <a:gd name="T3" fmla="*/ 2147483647 h 49"/>
              <a:gd name="T4" fmla="*/ 2147483647 w 47"/>
              <a:gd name="T5" fmla="*/ 2147483647 h 49"/>
              <a:gd name="T6" fmla="*/ 2147483647 w 47"/>
              <a:gd name="T7" fmla="*/ 2147483647 h 49"/>
              <a:gd name="T8" fmla="*/ 2147483647 w 47"/>
              <a:gd name="T9" fmla="*/ 2147483647 h 49"/>
              <a:gd name="T10" fmla="*/ 2147483647 w 47"/>
              <a:gd name="T11" fmla="*/ 2147483647 h 49"/>
              <a:gd name="T12" fmla="*/ 2147483647 w 47"/>
              <a:gd name="T13" fmla="*/ 2147483647 h 49"/>
              <a:gd name="T14" fmla="*/ 2147483647 w 47"/>
              <a:gd name="T15" fmla="*/ 2147483647 h 49"/>
              <a:gd name="T16" fmla="*/ 2147483647 w 47"/>
              <a:gd name="T17" fmla="*/ 2147483647 h 49"/>
              <a:gd name="T18" fmla="*/ 2147483647 w 47"/>
              <a:gd name="T19" fmla="*/ 2147483647 h 49"/>
              <a:gd name="T20" fmla="*/ 2147483647 w 47"/>
              <a:gd name="T21" fmla="*/ 2147483647 h 49"/>
              <a:gd name="T22" fmla="*/ 2147483647 w 47"/>
              <a:gd name="T23" fmla="*/ 2147483647 h 49"/>
              <a:gd name="T24" fmla="*/ 2147483647 w 47"/>
              <a:gd name="T25" fmla="*/ 2147483647 h 49"/>
              <a:gd name="T26" fmla="*/ 2147483647 w 47"/>
              <a:gd name="T27" fmla="*/ 2147483647 h 49"/>
              <a:gd name="T28" fmla="*/ 2147483647 w 47"/>
              <a:gd name="T29" fmla="*/ 2147483647 h 49"/>
              <a:gd name="T30" fmla="*/ 2147483647 w 47"/>
              <a:gd name="T31" fmla="*/ 2147483647 h 49"/>
              <a:gd name="T32" fmla="*/ 2147483647 w 47"/>
              <a:gd name="T33" fmla="*/ 2147483647 h 49"/>
              <a:gd name="T34" fmla="*/ 2147483647 w 47"/>
              <a:gd name="T35" fmla="*/ 2147483647 h 49"/>
              <a:gd name="T36" fmla="*/ 2147483647 w 47"/>
              <a:gd name="T37" fmla="*/ 2147483647 h 49"/>
              <a:gd name="T38" fmla="*/ 2147483647 w 47"/>
              <a:gd name="T39" fmla="*/ 2147483647 h 49"/>
              <a:gd name="T40" fmla="*/ 2147483647 w 47"/>
              <a:gd name="T41" fmla="*/ 2147483647 h 49"/>
              <a:gd name="T42" fmla="*/ 2147483647 w 47"/>
              <a:gd name="T43" fmla="*/ 2147483647 h 49"/>
              <a:gd name="T44" fmla="*/ 2147483647 w 47"/>
              <a:gd name="T45" fmla="*/ 2147483647 h 49"/>
              <a:gd name="T46" fmla="*/ 2147483647 w 47"/>
              <a:gd name="T47" fmla="*/ 2147483647 h 49"/>
              <a:gd name="T48" fmla="*/ 2147483647 w 47"/>
              <a:gd name="T49" fmla="*/ 2147483647 h 49"/>
              <a:gd name="T50" fmla="*/ 2147483647 w 47"/>
              <a:gd name="T51" fmla="*/ 2147483647 h 49"/>
              <a:gd name="T52" fmla="*/ 2147483647 w 47"/>
              <a:gd name="T53" fmla="*/ 2147483647 h 49"/>
              <a:gd name="T54" fmla="*/ 2147483647 w 47"/>
              <a:gd name="T55" fmla="*/ 2147483647 h 49"/>
              <a:gd name="T56" fmla="*/ 2147483647 w 47"/>
              <a:gd name="T57" fmla="*/ 2147483647 h 49"/>
              <a:gd name="T58" fmla="*/ 2147483647 w 47"/>
              <a:gd name="T59" fmla="*/ 2147483647 h 49"/>
              <a:gd name="T60" fmla="*/ 2147483647 w 47"/>
              <a:gd name="T61" fmla="*/ 2147483647 h 49"/>
              <a:gd name="T62" fmla="*/ 2147483647 w 47"/>
              <a:gd name="T63" fmla="*/ 2147483647 h 49"/>
              <a:gd name="T64" fmla="*/ 2147483647 w 47"/>
              <a:gd name="T65" fmla="*/ 2147483647 h 49"/>
              <a:gd name="T66" fmla="*/ 2147483647 w 47"/>
              <a:gd name="T67" fmla="*/ 2147483647 h 49"/>
              <a:gd name="T68" fmla="*/ 2147483647 w 47"/>
              <a:gd name="T69" fmla="*/ 2147483647 h 49"/>
              <a:gd name="T70" fmla="*/ 2147483647 w 47"/>
              <a:gd name="T71" fmla="*/ 2147483647 h 49"/>
              <a:gd name="T72" fmla="*/ 2147483647 w 47"/>
              <a:gd name="T73" fmla="*/ 2147483647 h 49"/>
              <a:gd name="T74" fmla="*/ 2147483647 w 47"/>
              <a:gd name="T75" fmla="*/ 2147483647 h 49"/>
              <a:gd name="T76" fmla="*/ 2147483647 w 47"/>
              <a:gd name="T77" fmla="*/ 0 h 49"/>
              <a:gd name="T78" fmla="*/ 2147483647 w 47"/>
              <a:gd name="T79" fmla="*/ 0 h 49"/>
              <a:gd name="T80" fmla="*/ 2147483647 w 47"/>
              <a:gd name="T81" fmla="*/ 2147483647 h 49"/>
              <a:gd name="T82" fmla="*/ 2147483647 w 47"/>
              <a:gd name="T83" fmla="*/ 2147483647 h 49"/>
              <a:gd name="T84" fmla="*/ 2147483647 w 47"/>
              <a:gd name="T85" fmla="*/ 2147483647 h 49"/>
              <a:gd name="T86" fmla="*/ 2147483647 w 47"/>
              <a:gd name="T87" fmla="*/ 2147483647 h 49"/>
              <a:gd name="T88" fmla="*/ 2147483647 w 47"/>
              <a:gd name="T89" fmla="*/ 2147483647 h 49"/>
              <a:gd name="T90" fmla="*/ 0 w 47"/>
              <a:gd name="T91" fmla="*/ 2147483647 h 49"/>
              <a:gd name="T92" fmla="*/ 0 w 47"/>
              <a:gd name="T93" fmla="*/ 2147483647 h 49"/>
              <a:gd name="T94" fmla="*/ 2147483647 w 47"/>
              <a:gd name="T95" fmla="*/ 2147483647 h 49"/>
              <a:gd name="T96" fmla="*/ 2147483647 w 47"/>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
              <a:gd name="T148" fmla="*/ 0 h 49"/>
              <a:gd name="T149" fmla="*/ 47 w 47"/>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 h="49">
                <a:moveTo>
                  <a:pt x="1" y="23"/>
                </a:moveTo>
                <a:lnTo>
                  <a:pt x="3" y="26"/>
                </a:lnTo>
                <a:lnTo>
                  <a:pt x="4" y="29"/>
                </a:lnTo>
                <a:lnTo>
                  <a:pt x="6" y="32"/>
                </a:lnTo>
                <a:lnTo>
                  <a:pt x="9" y="34"/>
                </a:lnTo>
                <a:lnTo>
                  <a:pt x="12" y="37"/>
                </a:lnTo>
                <a:lnTo>
                  <a:pt x="14" y="40"/>
                </a:lnTo>
                <a:lnTo>
                  <a:pt x="17" y="42"/>
                </a:lnTo>
                <a:lnTo>
                  <a:pt x="20" y="43"/>
                </a:lnTo>
                <a:lnTo>
                  <a:pt x="23" y="45"/>
                </a:lnTo>
                <a:lnTo>
                  <a:pt x="26" y="46"/>
                </a:lnTo>
                <a:lnTo>
                  <a:pt x="29" y="48"/>
                </a:lnTo>
                <a:lnTo>
                  <a:pt x="32" y="49"/>
                </a:lnTo>
                <a:lnTo>
                  <a:pt x="35" y="49"/>
                </a:lnTo>
                <a:lnTo>
                  <a:pt x="38" y="49"/>
                </a:lnTo>
                <a:lnTo>
                  <a:pt x="41" y="48"/>
                </a:lnTo>
                <a:lnTo>
                  <a:pt x="44" y="45"/>
                </a:lnTo>
                <a:lnTo>
                  <a:pt x="44" y="43"/>
                </a:lnTo>
                <a:lnTo>
                  <a:pt x="44" y="42"/>
                </a:lnTo>
                <a:lnTo>
                  <a:pt x="44" y="40"/>
                </a:lnTo>
                <a:lnTo>
                  <a:pt x="44" y="39"/>
                </a:lnTo>
                <a:lnTo>
                  <a:pt x="46" y="36"/>
                </a:lnTo>
                <a:lnTo>
                  <a:pt x="47" y="32"/>
                </a:lnTo>
                <a:lnTo>
                  <a:pt x="47" y="29"/>
                </a:lnTo>
                <a:lnTo>
                  <a:pt x="47" y="24"/>
                </a:lnTo>
                <a:lnTo>
                  <a:pt x="46" y="21"/>
                </a:lnTo>
                <a:lnTo>
                  <a:pt x="44" y="18"/>
                </a:lnTo>
                <a:lnTo>
                  <a:pt x="41" y="17"/>
                </a:lnTo>
                <a:lnTo>
                  <a:pt x="38" y="14"/>
                </a:lnTo>
                <a:lnTo>
                  <a:pt x="34" y="11"/>
                </a:lnTo>
                <a:lnTo>
                  <a:pt x="29" y="9"/>
                </a:lnTo>
                <a:lnTo>
                  <a:pt x="26" y="6"/>
                </a:lnTo>
                <a:lnTo>
                  <a:pt x="22" y="3"/>
                </a:lnTo>
                <a:lnTo>
                  <a:pt x="17" y="2"/>
                </a:lnTo>
                <a:lnTo>
                  <a:pt x="13" y="0"/>
                </a:lnTo>
                <a:lnTo>
                  <a:pt x="10" y="0"/>
                </a:lnTo>
                <a:lnTo>
                  <a:pt x="6" y="2"/>
                </a:lnTo>
                <a:lnTo>
                  <a:pt x="4" y="3"/>
                </a:lnTo>
                <a:lnTo>
                  <a:pt x="3" y="5"/>
                </a:lnTo>
                <a:lnTo>
                  <a:pt x="1" y="8"/>
                </a:lnTo>
                <a:lnTo>
                  <a:pt x="1" y="11"/>
                </a:lnTo>
                <a:lnTo>
                  <a:pt x="0" y="14"/>
                </a:lnTo>
                <a:lnTo>
                  <a:pt x="0" y="17"/>
                </a:lnTo>
                <a:lnTo>
                  <a:pt x="1" y="20"/>
                </a:lnTo>
                <a:lnTo>
                  <a:pt x="1" y="23"/>
                </a:lnTo>
              </a:path>
            </a:pathLst>
          </a:custGeom>
          <a:solidFill>
            <a:srgbClr val="FFFF00"/>
          </a:solidFill>
          <a:ln w="4763">
            <a:solidFill>
              <a:srgbClr val="990000"/>
            </a:solidFill>
            <a:round/>
            <a:headEnd/>
            <a:tailEnd/>
          </a:ln>
        </p:spPr>
        <p:txBody>
          <a:bodyPr/>
          <a:lstStyle/>
          <a:p>
            <a:endParaRPr lang="en-US"/>
          </a:p>
        </p:txBody>
      </p:sp>
      <p:sp>
        <p:nvSpPr>
          <p:cNvPr id="53286" name="Freeform 37"/>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7" name="Freeform 38"/>
          <p:cNvSpPr>
            <a:spLocks/>
          </p:cNvSpPr>
          <p:nvPr/>
        </p:nvSpPr>
        <p:spPr bwMode="auto">
          <a:xfrm>
            <a:off x="6445251" y="4662488"/>
            <a:ext cx="57151" cy="76200"/>
          </a:xfrm>
          <a:custGeom>
            <a:avLst/>
            <a:gdLst>
              <a:gd name="T0" fmla="*/ 2147483647 w 40"/>
              <a:gd name="T1" fmla="*/ 2147483647 h 48"/>
              <a:gd name="T2" fmla="*/ 2147483647 w 40"/>
              <a:gd name="T3" fmla="*/ 2147483647 h 48"/>
              <a:gd name="T4" fmla="*/ 2147483647 w 40"/>
              <a:gd name="T5" fmla="*/ 2147483647 h 48"/>
              <a:gd name="T6" fmla="*/ 2147483647 w 40"/>
              <a:gd name="T7" fmla="*/ 2147483647 h 48"/>
              <a:gd name="T8" fmla="*/ 0 w 40"/>
              <a:gd name="T9" fmla="*/ 2147483647 h 48"/>
              <a:gd name="T10" fmla="*/ 0 w 40"/>
              <a:gd name="T11" fmla="*/ 2147483647 h 48"/>
              <a:gd name="T12" fmla="*/ 0 w 40"/>
              <a:gd name="T13" fmla="*/ 2147483647 h 48"/>
              <a:gd name="T14" fmla="*/ 2147483647 w 40"/>
              <a:gd name="T15" fmla="*/ 2147483647 h 48"/>
              <a:gd name="T16" fmla="*/ 2147483647 w 40"/>
              <a:gd name="T17" fmla="*/ 2147483647 h 48"/>
              <a:gd name="T18" fmla="*/ 2147483647 w 40"/>
              <a:gd name="T19" fmla="*/ 2147483647 h 48"/>
              <a:gd name="T20" fmla="*/ 2147483647 w 40"/>
              <a:gd name="T21" fmla="*/ 2147483647 h 48"/>
              <a:gd name="T22" fmla="*/ 2147483647 w 40"/>
              <a:gd name="T23" fmla="*/ 2147483647 h 48"/>
              <a:gd name="T24" fmla="*/ 2147483647 w 40"/>
              <a:gd name="T25" fmla="*/ 2147483647 h 48"/>
              <a:gd name="T26" fmla="*/ 2147483647 w 40"/>
              <a:gd name="T27" fmla="*/ 2147483647 h 48"/>
              <a:gd name="T28" fmla="*/ 2147483647 w 40"/>
              <a:gd name="T29" fmla="*/ 2147483647 h 48"/>
              <a:gd name="T30" fmla="*/ 2147483647 w 40"/>
              <a:gd name="T31" fmla="*/ 2147483647 h 48"/>
              <a:gd name="T32" fmla="*/ 2147483647 w 40"/>
              <a:gd name="T33" fmla="*/ 2147483647 h 48"/>
              <a:gd name="T34" fmla="*/ 2147483647 w 40"/>
              <a:gd name="T35" fmla="*/ 2147483647 h 48"/>
              <a:gd name="T36" fmla="*/ 2147483647 w 40"/>
              <a:gd name="T37" fmla="*/ 2147483647 h 48"/>
              <a:gd name="T38" fmla="*/ 2147483647 w 40"/>
              <a:gd name="T39" fmla="*/ 2147483647 h 48"/>
              <a:gd name="T40" fmla="*/ 2147483647 w 40"/>
              <a:gd name="T41" fmla="*/ 2147483647 h 48"/>
              <a:gd name="T42" fmla="*/ 2147483647 w 40"/>
              <a:gd name="T43" fmla="*/ 2147483647 h 48"/>
              <a:gd name="T44" fmla="*/ 2147483647 w 40"/>
              <a:gd name="T45" fmla="*/ 2147483647 h 48"/>
              <a:gd name="T46" fmla="*/ 2147483647 w 40"/>
              <a:gd name="T47" fmla="*/ 2147483647 h 48"/>
              <a:gd name="T48" fmla="*/ 2147483647 w 40"/>
              <a:gd name="T49" fmla="*/ 2147483647 h 48"/>
              <a:gd name="T50" fmla="*/ 2147483647 w 40"/>
              <a:gd name="T51" fmla="*/ 2147483647 h 48"/>
              <a:gd name="T52" fmla="*/ 2147483647 w 40"/>
              <a:gd name="T53" fmla="*/ 2147483647 h 48"/>
              <a:gd name="T54" fmla="*/ 2147483647 w 40"/>
              <a:gd name="T55" fmla="*/ 2147483647 h 48"/>
              <a:gd name="T56" fmla="*/ 2147483647 w 40"/>
              <a:gd name="T57" fmla="*/ 2147483647 h 48"/>
              <a:gd name="T58" fmla="*/ 2147483647 w 40"/>
              <a:gd name="T59" fmla="*/ 2147483647 h 48"/>
              <a:gd name="T60" fmla="*/ 2147483647 w 40"/>
              <a:gd name="T61" fmla="*/ 2147483647 h 48"/>
              <a:gd name="T62" fmla="*/ 2147483647 w 40"/>
              <a:gd name="T63" fmla="*/ 2147483647 h 48"/>
              <a:gd name="T64" fmla="*/ 2147483647 w 40"/>
              <a:gd name="T65" fmla="*/ 2147483647 h 48"/>
              <a:gd name="T66" fmla="*/ 2147483647 w 40"/>
              <a:gd name="T67" fmla="*/ 0 h 48"/>
              <a:gd name="T68" fmla="*/ 2147483647 w 40"/>
              <a:gd name="T69" fmla="*/ 0 h 48"/>
              <a:gd name="T70" fmla="*/ 2147483647 w 40"/>
              <a:gd name="T71" fmla="*/ 0 h 48"/>
              <a:gd name="T72" fmla="*/ 2147483647 w 40"/>
              <a:gd name="T73" fmla="*/ 2147483647 h 48"/>
              <a:gd name="T74" fmla="*/ 2147483647 w 40"/>
              <a:gd name="T75" fmla="*/ 2147483647 h 48"/>
              <a:gd name="T76" fmla="*/ 2147483647 w 40"/>
              <a:gd name="T77" fmla="*/ 2147483647 h 48"/>
              <a:gd name="T78" fmla="*/ 2147483647 w 40"/>
              <a:gd name="T79" fmla="*/ 2147483647 h 48"/>
              <a:gd name="T80" fmla="*/ 2147483647 w 40"/>
              <a:gd name="T81" fmla="*/ 2147483647 h 4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0"/>
              <a:gd name="T124" fmla="*/ 0 h 48"/>
              <a:gd name="T125" fmla="*/ 40 w 40"/>
              <a:gd name="T126" fmla="*/ 48 h 4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0" h="48">
                <a:moveTo>
                  <a:pt x="10" y="11"/>
                </a:moveTo>
                <a:lnTo>
                  <a:pt x="7" y="16"/>
                </a:lnTo>
                <a:lnTo>
                  <a:pt x="4" y="22"/>
                </a:lnTo>
                <a:lnTo>
                  <a:pt x="1" y="26"/>
                </a:lnTo>
                <a:lnTo>
                  <a:pt x="0" y="32"/>
                </a:lnTo>
                <a:lnTo>
                  <a:pt x="0" y="37"/>
                </a:lnTo>
                <a:lnTo>
                  <a:pt x="0" y="41"/>
                </a:lnTo>
                <a:lnTo>
                  <a:pt x="3" y="44"/>
                </a:lnTo>
                <a:lnTo>
                  <a:pt x="7" y="47"/>
                </a:lnTo>
                <a:lnTo>
                  <a:pt x="12" y="48"/>
                </a:lnTo>
                <a:lnTo>
                  <a:pt x="15" y="48"/>
                </a:lnTo>
                <a:lnTo>
                  <a:pt x="19" y="48"/>
                </a:lnTo>
                <a:lnTo>
                  <a:pt x="23" y="47"/>
                </a:lnTo>
                <a:lnTo>
                  <a:pt x="26" y="47"/>
                </a:lnTo>
                <a:lnTo>
                  <a:pt x="31" y="46"/>
                </a:lnTo>
                <a:lnTo>
                  <a:pt x="34" y="44"/>
                </a:lnTo>
                <a:lnTo>
                  <a:pt x="38" y="41"/>
                </a:lnTo>
                <a:lnTo>
                  <a:pt x="38" y="40"/>
                </a:lnTo>
                <a:lnTo>
                  <a:pt x="40" y="40"/>
                </a:lnTo>
                <a:lnTo>
                  <a:pt x="40" y="38"/>
                </a:lnTo>
                <a:lnTo>
                  <a:pt x="40" y="37"/>
                </a:lnTo>
                <a:lnTo>
                  <a:pt x="40" y="35"/>
                </a:lnTo>
                <a:lnTo>
                  <a:pt x="40" y="34"/>
                </a:lnTo>
                <a:lnTo>
                  <a:pt x="38" y="31"/>
                </a:lnTo>
                <a:lnTo>
                  <a:pt x="37" y="26"/>
                </a:lnTo>
                <a:lnTo>
                  <a:pt x="37" y="22"/>
                </a:lnTo>
                <a:lnTo>
                  <a:pt x="37" y="19"/>
                </a:lnTo>
                <a:lnTo>
                  <a:pt x="35" y="14"/>
                </a:lnTo>
                <a:lnTo>
                  <a:pt x="34" y="10"/>
                </a:lnTo>
                <a:lnTo>
                  <a:pt x="32" y="7"/>
                </a:lnTo>
                <a:lnTo>
                  <a:pt x="31" y="3"/>
                </a:lnTo>
                <a:lnTo>
                  <a:pt x="28" y="0"/>
                </a:lnTo>
                <a:lnTo>
                  <a:pt x="25" y="0"/>
                </a:lnTo>
                <a:lnTo>
                  <a:pt x="22" y="0"/>
                </a:lnTo>
                <a:lnTo>
                  <a:pt x="19" y="1"/>
                </a:lnTo>
                <a:lnTo>
                  <a:pt x="16" y="4"/>
                </a:lnTo>
                <a:lnTo>
                  <a:pt x="13" y="7"/>
                </a:lnTo>
                <a:lnTo>
                  <a:pt x="12" y="10"/>
                </a:lnTo>
                <a:lnTo>
                  <a:pt x="10" y="11"/>
                </a:lnTo>
              </a:path>
            </a:pathLst>
          </a:custGeom>
          <a:solidFill>
            <a:srgbClr val="FFFF00"/>
          </a:solidFill>
          <a:ln w="4763">
            <a:solidFill>
              <a:srgbClr val="990000"/>
            </a:solidFill>
            <a:round/>
            <a:headEnd/>
            <a:tailEnd/>
          </a:ln>
        </p:spPr>
        <p:txBody>
          <a:bodyPr/>
          <a:lstStyle/>
          <a:p>
            <a:endParaRPr lang="en-US"/>
          </a:p>
        </p:txBody>
      </p:sp>
      <p:sp>
        <p:nvSpPr>
          <p:cNvPr id="53288" name="Freeform 39"/>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89" name="Freeform 40"/>
          <p:cNvSpPr>
            <a:spLocks/>
          </p:cNvSpPr>
          <p:nvPr/>
        </p:nvSpPr>
        <p:spPr bwMode="auto">
          <a:xfrm>
            <a:off x="6667503" y="4668839"/>
            <a:ext cx="68263" cy="87312"/>
          </a:xfrm>
          <a:custGeom>
            <a:avLst/>
            <a:gdLst>
              <a:gd name="T0" fmla="*/ 2147483647 w 48"/>
              <a:gd name="T1" fmla="*/ 2147483647 h 55"/>
              <a:gd name="T2" fmla="*/ 0 w 48"/>
              <a:gd name="T3" fmla="*/ 2147483647 h 55"/>
              <a:gd name="T4" fmla="*/ 0 w 48"/>
              <a:gd name="T5" fmla="*/ 2147483647 h 55"/>
              <a:gd name="T6" fmla="*/ 0 w 48"/>
              <a:gd name="T7" fmla="*/ 2147483647 h 55"/>
              <a:gd name="T8" fmla="*/ 2147483647 w 48"/>
              <a:gd name="T9" fmla="*/ 2147483647 h 55"/>
              <a:gd name="T10" fmla="*/ 2147483647 w 48"/>
              <a:gd name="T11" fmla="*/ 2147483647 h 55"/>
              <a:gd name="T12" fmla="*/ 2147483647 w 48"/>
              <a:gd name="T13" fmla="*/ 2147483647 h 55"/>
              <a:gd name="T14" fmla="*/ 2147483647 w 48"/>
              <a:gd name="T15" fmla="*/ 2147483647 h 55"/>
              <a:gd name="T16" fmla="*/ 2147483647 w 48"/>
              <a:gd name="T17" fmla="*/ 2147483647 h 55"/>
              <a:gd name="T18" fmla="*/ 2147483647 w 48"/>
              <a:gd name="T19" fmla="*/ 2147483647 h 55"/>
              <a:gd name="T20" fmla="*/ 2147483647 w 48"/>
              <a:gd name="T21" fmla="*/ 2147483647 h 55"/>
              <a:gd name="T22" fmla="*/ 2147483647 w 48"/>
              <a:gd name="T23" fmla="*/ 2147483647 h 55"/>
              <a:gd name="T24" fmla="*/ 2147483647 w 48"/>
              <a:gd name="T25" fmla="*/ 2147483647 h 55"/>
              <a:gd name="T26" fmla="*/ 2147483647 w 48"/>
              <a:gd name="T27" fmla="*/ 2147483647 h 55"/>
              <a:gd name="T28" fmla="*/ 2147483647 w 48"/>
              <a:gd name="T29" fmla="*/ 2147483647 h 55"/>
              <a:gd name="T30" fmla="*/ 2147483647 w 48"/>
              <a:gd name="T31" fmla="*/ 2147483647 h 55"/>
              <a:gd name="T32" fmla="*/ 2147483647 w 48"/>
              <a:gd name="T33" fmla="*/ 2147483647 h 55"/>
              <a:gd name="T34" fmla="*/ 2147483647 w 48"/>
              <a:gd name="T35" fmla="*/ 2147483647 h 55"/>
              <a:gd name="T36" fmla="*/ 2147483647 w 48"/>
              <a:gd name="T37" fmla="*/ 2147483647 h 55"/>
              <a:gd name="T38" fmla="*/ 2147483647 w 48"/>
              <a:gd name="T39" fmla="*/ 2147483647 h 55"/>
              <a:gd name="T40" fmla="*/ 2147483647 w 48"/>
              <a:gd name="T41" fmla="*/ 2147483647 h 55"/>
              <a:gd name="T42" fmla="*/ 2147483647 w 48"/>
              <a:gd name="T43" fmla="*/ 2147483647 h 55"/>
              <a:gd name="T44" fmla="*/ 2147483647 w 48"/>
              <a:gd name="T45" fmla="*/ 2147483647 h 55"/>
              <a:gd name="T46" fmla="*/ 2147483647 w 48"/>
              <a:gd name="T47" fmla="*/ 2147483647 h 55"/>
              <a:gd name="T48" fmla="*/ 2147483647 w 48"/>
              <a:gd name="T49" fmla="*/ 2147483647 h 55"/>
              <a:gd name="T50" fmla="*/ 2147483647 w 48"/>
              <a:gd name="T51" fmla="*/ 2147483647 h 55"/>
              <a:gd name="T52" fmla="*/ 2147483647 w 48"/>
              <a:gd name="T53" fmla="*/ 2147483647 h 55"/>
              <a:gd name="T54" fmla="*/ 2147483647 w 48"/>
              <a:gd name="T55" fmla="*/ 2147483647 h 55"/>
              <a:gd name="T56" fmla="*/ 2147483647 w 48"/>
              <a:gd name="T57" fmla="*/ 2147483647 h 55"/>
              <a:gd name="T58" fmla="*/ 2147483647 w 48"/>
              <a:gd name="T59" fmla="*/ 2147483647 h 55"/>
              <a:gd name="T60" fmla="*/ 2147483647 w 48"/>
              <a:gd name="T61" fmla="*/ 2147483647 h 55"/>
              <a:gd name="T62" fmla="*/ 2147483647 w 48"/>
              <a:gd name="T63" fmla="*/ 2147483647 h 55"/>
              <a:gd name="T64" fmla="*/ 2147483647 w 48"/>
              <a:gd name="T65" fmla="*/ 0 h 55"/>
              <a:gd name="T66" fmla="*/ 2147483647 w 48"/>
              <a:gd name="T67" fmla="*/ 0 h 55"/>
              <a:gd name="T68" fmla="*/ 2147483647 w 48"/>
              <a:gd name="T69" fmla="*/ 2147483647 h 55"/>
              <a:gd name="T70" fmla="*/ 2147483647 w 48"/>
              <a:gd name="T71" fmla="*/ 2147483647 h 55"/>
              <a:gd name="T72" fmla="*/ 2147483647 w 48"/>
              <a:gd name="T73" fmla="*/ 2147483647 h 55"/>
              <a:gd name="T74" fmla="*/ 2147483647 w 48"/>
              <a:gd name="T75" fmla="*/ 2147483647 h 55"/>
              <a:gd name="T76" fmla="*/ 2147483647 w 48"/>
              <a:gd name="T77" fmla="*/ 2147483647 h 55"/>
              <a:gd name="T78" fmla="*/ 2147483647 w 48"/>
              <a:gd name="T79" fmla="*/ 2147483647 h 55"/>
              <a:gd name="T80" fmla="*/ 2147483647 w 48"/>
              <a:gd name="T81" fmla="*/ 2147483647 h 55"/>
              <a:gd name="T82" fmla="*/ 2147483647 w 48"/>
              <a:gd name="T83" fmla="*/ 2147483647 h 55"/>
              <a:gd name="T84" fmla="*/ 2147483647 w 48"/>
              <a:gd name="T85" fmla="*/ 2147483647 h 55"/>
              <a:gd name="T86" fmla="*/ 2147483647 w 48"/>
              <a:gd name="T87" fmla="*/ 2147483647 h 55"/>
              <a:gd name="T88" fmla="*/ 2147483647 w 48"/>
              <a:gd name="T89" fmla="*/ 2147483647 h 55"/>
              <a:gd name="T90" fmla="*/ 2147483647 w 48"/>
              <a:gd name="T91" fmla="*/ 2147483647 h 55"/>
              <a:gd name="T92" fmla="*/ 2147483647 w 48"/>
              <a:gd name="T93" fmla="*/ 2147483647 h 55"/>
              <a:gd name="T94" fmla="*/ 2147483647 w 48"/>
              <a:gd name="T95" fmla="*/ 2147483647 h 55"/>
              <a:gd name="T96" fmla="*/ 2147483647 w 48"/>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8"/>
              <a:gd name="T148" fmla="*/ 0 h 55"/>
              <a:gd name="T149" fmla="*/ 48 w 48"/>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8" h="55">
                <a:moveTo>
                  <a:pt x="1" y="24"/>
                </a:moveTo>
                <a:lnTo>
                  <a:pt x="0" y="28"/>
                </a:lnTo>
                <a:lnTo>
                  <a:pt x="0" y="33"/>
                </a:lnTo>
                <a:lnTo>
                  <a:pt x="0" y="36"/>
                </a:lnTo>
                <a:lnTo>
                  <a:pt x="1" y="40"/>
                </a:lnTo>
                <a:lnTo>
                  <a:pt x="3" y="43"/>
                </a:lnTo>
                <a:lnTo>
                  <a:pt x="6" y="47"/>
                </a:lnTo>
                <a:lnTo>
                  <a:pt x="8" y="50"/>
                </a:lnTo>
                <a:lnTo>
                  <a:pt x="11" y="53"/>
                </a:lnTo>
                <a:lnTo>
                  <a:pt x="14" y="55"/>
                </a:lnTo>
                <a:lnTo>
                  <a:pt x="16" y="55"/>
                </a:lnTo>
                <a:lnTo>
                  <a:pt x="19" y="55"/>
                </a:lnTo>
                <a:lnTo>
                  <a:pt x="20" y="55"/>
                </a:lnTo>
                <a:lnTo>
                  <a:pt x="23" y="53"/>
                </a:lnTo>
                <a:lnTo>
                  <a:pt x="25" y="53"/>
                </a:lnTo>
                <a:lnTo>
                  <a:pt x="26" y="52"/>
                </a:lnTo>
                <a:lnTo>
                  <a:pt x="28" y="50"/>
                </a:lnTo>
                <a:lnTo>
                  <a:pt x="31" y="47"/>
                </a:lnTo>
                <a:lnTo>
                  <a:pt x="34" y="44"/>
                </a:lnTo>
                <a:lnTo>
                  <a:pt x="37" y="42"/>
                </a:lnTo>
                <a:lnTo>
                  <a:pt x="40" y="39"/>
                </a:lnTo>
                <a:lnTo>
                  <a:pt x="43" y="34"/>
                </a:lnTo>
                <a:lnTo>
                  <a:pt x="44" y="31"/>
                </a:lnTo>
                <a:lnTo>
                  <a:pt x="47" y="27"/>
                </a:lnTo>
                <a:lnTo>
                  <a:pt x="47" y="22"/>
                </a:lnTo>
                <a:lnTo>
                  <a:pt x="48" y="18"/>
                </a:lnTo>
                <a:lnTo>
                  <a:pt x="47" y="13"/>
                </a:lnTo>
                <a:lnTo>
                  <a:pt x="45" y="10"/>
                </a:lnTo>
                <a:lnTo>
                  <a:pt x="43" y="7"/>
                </a:lnTo>
                <a:lnTo>
                  <a:pt x="38" y="6"/>
                </a:lnTo>
                <a:lnTo>
                  <a:pt x="35" y="4"/>
                </a:lnTo>
                <a:lnTo>
                  <a:pt x="31" y="2"/>
                </a:lnTo>
                <a:lnTo>
                  <a:pt x="28" y="0"/>
                </a:lnTo>
                <a:lnTo>
                  <a:pt x="23" y="0"/>
                </a:lnTo>
                <a:lnTo>
                  <a:pt x="19" y="2"/>
                </a:lnTo>
                <a:lnTo>
                  <a:pt x="14" y="3"/>
                </a:lnTo>
                <a:lnTo>
                  <a:pt x="11" y="6"/>
                </a:lnTo>
                <a:lnTo>
                  <a:pt x="8" y="10"/>
                </a:lnTo>
                <a:lnTo>
                  <a:pt x="6" y="15"/>
                </a:lnTo>
                <a:lnTo>
                  <a:pt x="3" y="19"/>
                </a:lnTo>
                <a:lnTo>
                  <a:pt x="1" y="24"/>
                </a:lnTo>
                <a:lnTo>
                  <a:pt x="1" y="25"/>
                </a:lnTo>
                <a:lnTo>
                  <a:pt x="1" y="24"/>
                </a:lnTo>
              </a:path>
            </a:pathLst>
          </a:custGeom>
          <a:solidFill>
            <a:srgbClr val="FFFF00"/>
          </a:solidFill>
          <a:ln w="4763">
            <a:solidFill>
              <a:srgbClr val="990000"/>
            </a:solidFill>
            <a:round/>
            <a:headEnd/>
            <a:tailEnd/>
          </a:ln>
        </p:spPr>
        <p:txBody>
          <a:bodyPr/>
          <a:lstStyle/>
          <a:p>
            <a:endParaRPr lang="en-US"/>
          </a:p>
        </p:txBody>
      </p:sp>
      <p:sp>
        <p:nvSpPr>
          <p:cNvPr id="53290" name="Freeform 41"/>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1" name="Freeform 42"/>
          <p:cNvSpPr>
            <a:spLocks/>
          </p:cNvSpPr>
          <p:nvPr/>
        </p:nvSpPr>
        <p:spPr bwMode="auto">
          <a:xfrm>
            <a:off x="6704014" y="4581528"/>
            <a:ext cx="74612" cy="85725"/>
          </a:xfrm>
          <a:custGeom>
            <a:avLst/>
            <a:gdLst>
              <a:gd name="T0" fmla="*/ 2147483647 w 53"/>
              <a:gd name="T1" fmla="*/ 2147483647 h 54"/>
              <a:gd name="T2" fmla="*/ 2147483647 w 53"/>
              <a:gd name="T3" fmla="*/ 2147483647 h 54"/>
              <a:gd name="T4" fmla="*/ 2147483647 w 53"/>
              <a:gd name="T5" fmla="*/ 2147483647 h 54"/>
              <a:gd name="T6" fmla="*/ 2147483647 w 53"/>
              <a:gd name="T7" fmla="*/ 2147483647 h 54"/>
              <a:gd name="T8" fmla="*/ 0 w 53"/>
              <a:gd name="T9" fmla="*/ 2147483647 h 54"/>
              <a:gd name="T10" fmla="*/ 0 w 53"/>
              <a:gd name="T11" fmla="*/ 2147483647 h 54"/>
              <a:gd name="T12" fmla="*/ 2147483647 w 53"/>
              <a:gd name="T13" fmla="*/ 2147483647 h 54"/>
              <a:gd name="T14" fmla="*/ 2147483647 w 53"/>
              <a:gd name="T15" fmla="*/ 2147483647 h 54"/>
              <a:gd name="T16" fmla="*/ 2147483647 w 53"/>
              <a:gd name="T17" fmla="*/ 2147483647 h 54"/>
              <a:gd name="T18" fmla="*/ 2147483647 w 53"/>
              <a:gd name="T19" fmla="*/ 2147483647 h 54"/>
              <a:gd name="T20" fmla="*/ 2147483647 w 53"/>
              <a:gd name="T21" fmla="*/ 2147483647 h 54"/>
              <a:gd name="T22" fmla="*/ 2147483647 w 53"/>
              <a:gd name="T23" fmla="*/ 2147483647 h 54"/>
              <a:gd name="T24" fmla="*/ 2147483647 w 53"/>
              <a:gd name="T25" fmla="*/ 2147483647 h 54"/>
              <a:gd name="T26" fmla="*/ 2147483647 w 53"/>
              <a:gd name="T27" fmla="*/ 2147483647 h 54"/>
              <a:gd name="T28" fmla="*/ 2147483647 w 53"/>
              <a:gd name="T29" fmla="*/ 2147483647 h 54"/>
              <a:gd name="T30" fmla="*/ 2147483647 w 53"/>
              <a:gd name="T31" fmla="*/ 2147483647 h 54"/>
              <a:gd name="T32" fmla="*/ 2147483647 w 53"/>
              <a:gd name="T33" fmla="*/ 2147483647 h 54"/>
              <a:gd name="T34" fmla="*/ 2147483647 w 53"/>
              <a:gd name="T35" fmla="*/ 2147483647 h 54"/>
              <a:gd name="T36" fmla="*/ 2147483647 w 53"/>
              <a:gd name="T37" fmla="*/ 2147483647 h 54"/>
              <a:gd name="T38" fmla="*/ 2147483647 w 53"/>
              <a:gd name="T39" fmla="*/ 2147483647 h 54"/>
              <a:gd name="T40" fmla="*/ 2147483647 w 53"/>
              <a:gd name="T41" fmla="*/ 2147483647 h 54"/>
              <a:gd name="T42" fmla="*/ 2147483647 w 53"/>
              <a:gd name="T43" fmla="*/ 2147483647 h 54"/>
              <a:gd name="T44" fmla="*/ 2147483647 w 53"/>
              <a:gd name="T45" fmla="*/ 2147483647 h 54"/>
              <a:gd name="T46" fmla="*/ 2147483647 w 53"/>
              <a:gd name="T47" fmla="*/ 2147483647 h 54"/>
              <a:gd name="T48" fmla="*/ 2147483647 w 53"/>
              <a:gd name="T49" fmla="*/ 2147483647 h 54"/>
              <a:gd name="T50" fmla="*/ 2147483647 w 53"/>
              <a:gd name="T51" fmla="*/ 2147483647 h 54"/>
              <a:gd name="T52" fmla="*/ 2147483647 w 53"/>
              <a:gd name="T53" fmla="*/ 2147483647 h 54"/>
              <a:gd name="T54" fmla="*/ 2147483647 w 53"/>
              <a:gd name="T55" fmla="*/ 2147483647 h 54"/>
              <a:gd name="T56" fmla="*/ 2147483647 w 53"/>
              <a:gd name="T57" fmla="*/ 2147483647 h 54"/>
              <a:gd name="T58" fmla="*/ 2147483647 w 53"/>
              <a:gd name="T59" fmla="*/ 2147483647 h 54"/>
              <a:gd name="T60" fmla="*/ 2147483647 w 53"/>
              <a:gd name="T61" fmla="*/ 2147483647 h 54"/>
              <a:gd name="T62" fmla="*/ 2147483647 w 53"/>
              <a:gd name="T63" fmla="*/ 0 h 54"/>
              <a:gd name="T64" fmla="*/ 2147483647 w 53"/>
              <a:gd name="T65" fmla="*/ 0 h 54"/>
              <a:gd name="T66" fmla="*/ 2147483647 w 53"/>
              <a:gd name="T67" fmla="*/ 0 h 54"/>
              <a:gd name="T68" fmla="*/ 2147483647 w 53"/>
              <a:gd name="T69" fmla="*/ 2147483647 h 54"/>
              <a:gd name="T70" fmla="*/ 2147483647 w 53"/>
              <a:gd name="T71" fmla="*/ 2147483647 h 54"/>
              <a:gd name="T72" fmla="*/ 2147483647 w 53"/>
              <a:gd name="T73" fmla="*/ 2147483647 h 54"/>
              <a:gd name="T74" fmla="*/ 2147483647 w 53"/>
              <a:gd name="T75" fmla="*/ 2147483647 h 54"/>
              <a:gd name="T76" fmla="*/ 2147483647 w 53"/>
              <a:gd name="T77" fmla="*/ 2147483647 h 54"/>
              <a:gd name="T78" fmla="*/ 2147483647 w 53"/>
              <a:gd name="T79" fmla="*/ 2147483647 h 54"/>
              <a:gd name="T80" fmla="*/ 2147483647 w 53"/>
              <a:gd name="T81" fmla="*/ 2147483647 h 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4"/>
              <a:gd name="T125" fmla="*/ 53 w 53"/>
              <a:gd name="T126" fmla="*/ 54 h 5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4">
                <a:moveTo>
                  <a:pt x="5" y="17"/>
                </a:moveTo>
                <a:lnTo>
                  <a:pt x="3" y="21"/>
                </a:lnTo>
                <a:lnTo>
                  <a:pt x="2" y="27"/>
                </a:lnTo>
                <a:lnTo>
                  <a:pt x="2" y="31"/>
                </a:lnTo>
                <a:lnTo>
                  <a:pt x="0" y="36"/>
                </a:lnTo>
                <a:lnTo>
                  <a:pt x="0" y="40"/>
                </a:lnTo>
                <a:lnTo>
                  <a:pt x="2" y="45"/>
                </a:lnTo>
                <a:lnTo>
                  <a:pt x="5" y="48"/>
                </a:lnTo>
                <a:lnTo>
                  <a:pt x="9" y="49"/>
                </a:lnTo>
                <a:lnTo>
                  <a:pt x="12" y="51"/>
                </a:lnTo>
                <a:lnTo>
                  <a:pt x="15" y="52"/>
                </a:lnTo>
                <a:lnTo>
                  <a:pt x="18" y="52"/>
                </a:lnTo>
                <a:lnTo>
                  <a:pt x="22" y="54"/>
                </a:lnTo>
                <a:lnTo>
                  <a:pt x="25" y="54"/>
                </a:lnTo>
                <a:lnTo>
                  <a:pt x="28" y="54"/>
                </a:lnTo>
                <a:lnTo>
                  <a:pt x="31" y="54"/>
                </a:lnTo>
                <a:lnTo>
                  <a:pt x="34" y="52"/>
                </a:lnTo>
                <a:lnTo>
                  <a:pt x="39" y="51"/>
                </a:lnTo>
                <a:lnTo>
                  <a:pt x="42" y="48"/>
                </a:lnTo>
                <a:lnTo>
                  <a:pt x="45" y="45"/>
                </a:lnTo>
                <a:lnTo>
                  <a:pt x="48" y="42"/>
                </a:lnTo>
                <a:lnTo>
                  <a:pt x="51" y="39"/>
                </a:lnTo>
                <a:lnTo>
                  <a:pt x="52" y="36"/>
                </a:lnTo>
                <a:lnTo>
                  <a:pt x="53" y="33"/>
                </a:lnTo>
                <a:lnTo>
                  <a:pt x="53" y="28"/>
                </a:lnTo>
                <a:lnTo>
                  <a:pt x="53" y="22"/>
                </a:lnTo>
                <a:lnTo>
                  <a:pt x="52" y="17"/>
                </a:lnTo>
                <a:lnTo>
                  <a:pt x="49" y="12"/>
                </a:lnTo>
                <a:lnTo>
                  <a:pt x="46" y="8"/>
                </a:lnTo>
                <a:lnTo>
                  <a:pt x="42" y="3"/>
                </a:lnTo>
                <a:lnTo>
                  <a:pt x="37" y="2"/>
                </a:lnTo>
                <a:lnTo>
                  <a:pt x="31" y="0"/>
                </a:lnTo>
                <a:lnTo>
                  <a:pt x="27" y="0"/>
                </a:lnTo>
                <a:lnTo>
                  <a:pt x="24" y="0"/>
                </a:lnTo>
                <a:lnTo>
                  <a:pt x="21" y="2"/>
                </a:lnTo>
                <a:lnTo>
                  <a:pt x="18" y="5"/>
                </a:lnTo>
                <a:lnTo>
                  <a:pt x="15" y="6"/>
                </a:lnTo>
                <a:lnTo>
                  <a:pt x="12" y="9"/>
                </a:lnTo>
                <a:lnTo>
                  <a:pt x="9" y="12"/>
                </a:lnTo>
                <a:lnTo>
                  <a:pt x="6" y="15"/>
                </a:lnTo>
                <a:lnTo>
                  <a:pt x="5" y="17"/>
                </a:lnTo>
              </a:path>
            </a:pathLst>
          </a:custGeom>
          <a:solidFill>
            <a:srgbClr val="FFFF00"/>
          </a:solidFill>
          <a:ln w="4763">
            <a:solidFill>
              <a:srgbClr val="990000"/>
            </a:solidFill>
            <a:round/>
            <a:headEnd/>
            <a:tailEnd/>
          </a:ln>
        </p:spPr>
        <p:txBody>
          <a:bodyPr/>
          <a:lstStyle/>
          <a:p>
            <a:endParaRPr lang="en-US"/>
          </a:p>
        </p:txBody>
      </p:sp>
      <p:sp>
        <p:nvSpPr>
          <p:cNvPr id="53292" name="Freeform 43"/>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3" name="Freeform 44"/>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1588">
            <a:solidFill>
              <a:srgbClr val="990000"/>
            </a:solidFill>
            <a:round/>
            <a:headEnd/>
            <a:tailEnd/>
          </a:ln>
        </p:spPr>
        <p:txBody>
          <a:bodyPr/>
          <a:lstStyle/>
          <a:p>
            <a:endParaRPr lang="en-US"/>
          </a:p>
        </p:txBody>
      </p:sp>
      <p:sp>
        <p:nvSpPr>
          <p:cNvPr id="53294" name="Freeform 45"/>
          <p:cNvSpPr>
            <a:spLocks/>
          </p:cNvSpPr>
          <p:nvPr/>
        </p:nvSpPr>
        <p:spPr bwMode="auto">
          <a:xfrm>
            <a:off x="6629403" y="4521203"/>
            <a:ext cx="87313" cy="68263"/>
          </a:xfrm>
          <a:custGeom>
            <a:avLst/>
            <a:gdLst>
              <a:gd name="T0" fmla="*/ 0 w 62"/>
              <a:gd name="T1" fmla="*/ 2147483647 h 43"/>
              <a:gd name="T2" fmla="*/ 2147483647 w 62"/>
              <a:gd name="T3" fmla="*/ 2147483647 h 43"/>
              <a:gd name="T4" fmla="*/ 2147483647 w 62"/>
              <a:gd name="T5" fmla="*/ 2147483647 h 43"/>
              <a:gd name="T6" fmla="*/ 2147483647 w 62"/>
              <a:gd name="T7" fmla="*/ 2147483647 h 43"/>
              <a:gd name="T8" fmla="*/ 2147483647 w 62"/>
              <a:gd name="T9" fmla="*/ 2147483647 h 43"/>
              <a:gd name="T10" fmla="*/ 2147483647 w 62"/>
              <a:gd name="T11" fmla="*/ 2147483647 h 43"/>
              <a:gd name="T12" fmla="*/ 2147483647 w 62"/>
              <a:gd name="T13" fmla="*/ 2147483647 h 43"/>
              <a:gd name="T14" fmla="*/ 2147483647 w 62"/>
              <a:gd name="T15" fmla="*/ 2147483647 h 43"/>
              <a:gd name="T16" fmla="*/ 2147483647 w 62"/>
              <a:gd name="T17" fmla="*/ 2147483647 h 43"/>
              <a:gd name="T18" fmla="*/ 2147483647 w 62"/>
              <a:gd name="T19" fmla="*/ 2147483647 h 43"/>
              <a:gd name="T20" fmla="*/ 2147483647 w 62"/>
              <a:gd name="T21" fmla="*/ 2147483647 h 43"/>
              <a:gd name="T22" fmla="*/ 2147483647 w 62"/>
              <a:gd name="T23" fmla="*/ 2147483647 h 43"/>
              <a:gd name="T24" fmla="*/ 2147483647 w 62"/>
              <a:gd name="T25" fmla="*/ 2147483647 h 43"/>
              <a:gd name="T26" fmla="*/ 2147483647 w 62"/>
              <a:gd name="T27" fmla="*/ 2147483647 h 43"/>
              <a:gd name="T28" fmla="*/ 2147483647 w 62"/>
              <a:gd name="T29" fmla="*/ 2147483647 h 43"/>
              <a:gd name="T30" fmla="*/ 2147483647 w 62"/>
              <a:gd name="T31" fmla="*/ 2147483647 h 43"/>
              <a:gd name="T32" fmla="*/ 2147483647 w 62"/>
              <a:gd name="T33" fmla="*/ 2147483647 h 43"/>
              <a:gd name="T34" fmla="*/ 2147483647 w 62"/>
              <a:gd name="T35" fmla="*/ 2147483647 h 43"/>
              <a:gd name="T36" fmla="*/ 2147483647 w 62"/>
              <a:gd name="T37" fmla="*/ 2147483647 h 43"/>
              <a:gd name="T38" fmla="*/ 2147483647 w 62"/>
              <a:gd name="T39" fmla="*/ 2147483647 h 43"/>
              <a:gd name="T40" fmla="*/ 2147483647 w 62"/>
              <a:gd name="T41" fmla="*/ 2147483647 h 43"/>
              <a:gd name="T42" fmla="*/ 2147483647 w 62"/>
              <a:gd name="T43" fmla="*/ 2147483647 h 43"/>
              <a:gd name="T44" fmla="*/ 2147483647 w 62"/>
              <a:gd name="T45" fmla="*/ 2147483647 h 43"/>
              <a:gd name="T46" fmla="*/ 2147483647 w 62"/>
              <a:gd name="T47" fmla="*/ 2147483647 h 43"/>
              <a:gd name="T48" fmla="*/ 2147483647 w 62"/>
              <a:gd name="T49" fmla="*/ 2147483647 h 43"/>
              <a:gd name="T50" fmla="*/ 2147483647 w 62"/>
              <a:gd name="T51" fmla="*/ 2147483647 h 43"/>
              <a:gd name="T52" fmla="*/ 2147483647 w 62"/>
              <a:gd name="T53" fmla="*/ 2147483647 h 43"/>
              <a:gd name="T54" fmla="*/ 2147483647 w 62"/>
              <a:gd name="T55" fmla="*/ 2147483647 h 43"/>
              <a:gd name="T56" fmla="*/ 2147483647 w 62"/>
              <a:gd name="T57" fmla="*/ 0 h 43"/>
              <a:gd name="T58" fmla="*/ 2147483647 w 62"/>
              <a:gd name="T59" fmla="*/ 0 h 43"/>
              <a:gd name="T60" fmla="*/ 2147483647 w 62"/>
              <a:gd name="T61" fmla="*/ 2147483647 h 43"/>
              <a:gd name="T62" fmla="*/ 2147483647 w 62"/>
              <a:gd name="T63" fmla="*/ 2147483647 h 43"/>
              <a:gd name="T64" fmla="*/ 0 w 62"/>
              <a:gd name="T65" fmla="*/ 2147483647 h 4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62"/>
              <a:gd name="T100" fmla="*/ 0 h 43"/>
              <a:gd name="T101" fmla="*/ 62 w 62"/>
              <a:gd name="T102" fmla="*/ 43 h 4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62" h="43">
                <a:moveTo>
                  <a:pt x="0" y="9"/>
                </a:moveTo>
                <a:lnTo>
                  <a:pt x="3" y="16"/>
                </a:lnTo>
                <a:lnTo>
                  <a:pt x="6" y="23"/>
                </a:lnTo>
                <a:lnTo>
                  <a:pt x="10" y="28"/>
                </a:lnTo>
                <a:lnTo>
                  <a:pt x="16" y="32"/>
                </a:lnTo>
                <a:lnTo>
                  <a:pt x="24" y="37"/>
                </a:lnTo>
                <a:lnTo>
                  <a:pt x="30" y="38"/>
                </a:lnTo>
                <a:lnTo>
                  <a:pt x="38" y="41"/>
                </a:lnTo>
                <a:lnTo>
                  <a:pt x="46" y="43"/>
                </a:lnTo>
                <a:lnTo>
                  <a:pt x="49" y="43"/>
                </a:lnTo>
                <a:lnTo>
                  <a:pt x="50" y="43"/>
                </a:lnTo>
                <a:lnTo>
                  <a:pt x="53" y="43"/>
                </a:lnTo>
                <a:lnTo>
                  <a:pt x="56" y="41"/>
                </a:lnTo>
                <a:lnTo>
                  <a:pt x="58" y="40"/>
                </a:lnTo>
                <a:lnTo>
                  <a:pt x="59" y="38"/>
                </a:lnTo>
                <a:lnTo>
                  <a:pt x="61" y="37"/>
                </a:lnTo>
                <a:lnTo>
                  <a:pt x="62" y="34"/>
                </a:lnTo>
                <a:lnTo>
                  <a:pt x="56" y="32"/>
                </a:lnTo>
                <a:lnTo>
                  <a:pt x="52" y="29"/>
                </a:lnTo>
                <a:lnTo>
                  <a:pt x="47" y="25"/>
                </a:lnTo>
                <a:lnTo>
                  <a:pt x="43" y="22"/>
                </a:lnTo>
                <a:lnTo>
                  <a:pt x="38" y="18"/>
                </a:lnTo>
                <a:lnTo>
                  <a:pt x="34" y="13"/>
                </a:lnTo>
                <a:lnTo>
                  <a:pt x="31" y="10"/>
                </a:lnTo>
                <a:lnTo>
                  <a:pt x="27" y="6"/>
                </a:lnTo>
                <a:lnTo>
                  <a:pt x="24" y="4"/>
                </a:lnTo>
                <a:lnTo>
                  <a:pt x="19" y="3"/>
                </a:lnTo>
                <a:lnTo>
                  <a:pt x="15" y="1"/>
                </a:lnTo>
                <a:lnTo>
                  <a:pt x="10" y="0"/>
                </a:lnTo>
                <a:lnTo>
                  <a:pt x="7" y="0"/>
                </a:lnTo>
                <a:lnTo>
                  <a:pt x="4" y="1"/>
                </a:lnTo>
                <a:lnTo>
                  <a:pt x="1" y="4"/>
                </a:lnTo>
                <a:lnTo>
                  <a:pt x="0" y="9"/>
                </a:lnTo>
              </a:path>
            </a:pathLst>
          </a:custGeom>
          <a:solidFill>
            <a:srgbClr val="FFFF00"/>
          </a:solidFill>
          <a:ln w="4763">
            <a:solidFill>
              <a:srgbClr val="990000"/>
            </a:solidFill>
            <a:round/>
            <a:headEnd/>
            <a:tailEnd/>
          </a:ln>
        </p:spPr>
        <p:txBody>
          <a:bodyPr/>
          <a:lstStyle/>
          <a:p>
            <a:endParaRPr lang="en-US"/>
          </a:p>
        </p:txBody>
      </p:sp>
      <p:sp>
        <p:nvSpPr>
          <p:cNvPr id="53295" name="Freeform 46"/>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6" name="Freeform 47"/>
          <p:cNvSpPr>
            <a:spLocks/>
          </p:cNvSpPr>
          <p:nvPr/>
        </p:nvSpPr>
        <p:spPr bwMode="auto">
          <a:xfrm>
            <a:off x="6623053" y="4576767"/>
            <a:ext cx="55563" cy="53975"/>
          </a:xfrm>
          <a:custGeom>
            <a:avLst/>
            <a:gdLst>
              <a:gd name="T0" fmla="*/ 2147483647 w 39"/>
              <a:gd name="T1" fmla="*/ 2147483647 h 34"/>
              <a:gd name="T2" fmla="*/ 2147483647 w 39"/>
              <a:gd name="T3" fmla="*/ 2147483647 h 34"/>
              <a:gd name="T4" fmla="*/ 2147483647 w 39"/>
              <a:gd name="T5" fmla="*/ 2147483647 h 34"/>
              <a:gd name="T6" fmla="*/ 2147483647 w 39"/>
              <a:gd name="T7" fmla="*/ 2147483647 h 34"/>
              <a:gd name="T8" fmla="*/ 2147483647 w 39"/>
              <a:gd name="T9" fmla="*/ 2147483647 h 34"/>
              <a:gd name="T10" fmla="*/ 2147483647 w 39"/>
              <a:gd name="T11" fmla="*/ 2147483647 h 34"/>
              <a:gd name="T12" fmla="*/ 2147483647 w 39"/>
              <a:gd name="T13" fmla="*/ 2147483647 h 34"/>
              <a:gd name="T14" fmla="*/ 2147483647 w 39"/>
              <a:gd name="T15" fmla="*/ 2147483647 h 34"/>
              <a:gd name="T16" fmla="*/ 2147483647 w 39"/>
              <a:gd name="T17" fmla="*/ 2147483647 h 34"/>
              <a:gd name="T18" fmla="*/ 2147483647 w 39"/>
              <a:gd name="T19" fmla="*/ 2147483647 h 34"/>
              <a:gd name="T20" fmla="*/ 2147483647 w 39"/>
              <a:gd name="T21" fmla="*/ 2147483647 h 34"/>
              <a:gd name="T22" fmla="*/ 2147483647 w 39"/>
              <a:gd name="T23" fmla="*/ 2147483647 h 34"/>
              <a:gd name="T24" fmla="*/ 2147483647 w 39"/>
              <a:gd name="T25" fmla="*/ 2147483647 h 34"/>
              <a:gd name="T26" fmla="*/ 2147483647 w 39"/>
              <a:gd name="T27" fmla="*/ 2147483647 h 34"/>
              <a:gd name="T28" fmla="*/ 2147483647 w 39"/>
              <a:gd name="T29" fmla="*/ 2147483647 h 34"/>
              <a:gd name="T30" fmla="*/ 2147483647 w 39"/>
              <a:gd name="T31" fmla="*/ 2147483647 h 34"/>
              <a:gd name="T32" fmla="*/ 2147483647 w 39"/>
              <a:gd name="T33" fmla="*/ 2147483647 h 34"/>
              <a:gd name="T34" fmla="*/ 2147483647 w 39"/>
              <a:gd name="T35" fmla="*/ 2147483647 h 34"/>
              <a:gd name="T36" fmla="*/ 2147483647 w 39"/>
              <a:gd name="T37" fmla="*/ 2147483647 h 34"/>
              <a:gd name="T38" fmla="*/ 2147483647 w 39"/>
              <a:gd name="T39" fmla="*/ 2147483647 h 34"/>
              <a:gd name="T40" fmla="*/ 2147483647 w 39"/>
              <a:gd name="T41" fmla="*/ 2147483647 h 34"/>
              <a:gd name="T42" fmla="*/ 2147483647 w 39"/>
              <a:gd name="T43" fmla="*/ 2147483647 h 34"/>
              <a:gd name="T44" fmla="*/ 2147483647 w 39"/>
              <a:gd name="T45" fmla="*/ 2147483647 h 34"/>
              <a:gd name="T46" fmla="*/ 2147483647 w 39"/>
              <a:gd name="T47" fmla="*/ 2147483647 h 34"/>
              <a:gd name="T48" fmla="*/ 2147483647 w 39"/>
              <a:gd name="T49" fmla="*/ 2147483647 h 34"/>
              <a:gd name="T50" fmla="*/ 2147483647 w 39"/>
              <a:gd name="T51" fmla="*/ 2147483647 h 34"/>
              <a:gd name="T52" fmla="*/ 2147483647 w 39"/>
              <a:gd name="T53" fmla="*/ 2147483647 h 34"/>
              <a:gd name="T54" fmla="*/ 2147483647 w 39"/>
              <a:gd name="T55" fmla="*/ 2147483647 h 34"/>
              <a:gd name="T56" fmla="*/ 2147483647 w 39"/>
              <a:gd name="T57" fmla="*/ 2147483647 h 34"/>
              <a:gd name="T58" fmla="*/ 2147483647 w 39"/>
              <a:gd name="T59" fmla="*/ 2147483647 h 34"/>
              <a:gd name="T60" fmla="*/ 2147483647 w 39"/>
              <a:gd name="T61" fmla="*/ 2147483647 h 34"/>
              <a:gd name="T62" fmla="*/ 2147483647 w 39"/>
              <a:gd name="T63" fmla="*/ 2147483647 h 34"/>
              <a:gd name="T64" fmla="*/ 2147483647 w 39"/>
              <a:gd name="T65" fmla="*/ 2147483647 h 34"/>
              <a:gd name="T66" fmla="*/ 2147483647 w 39"/>
              <a:gd name="T67" fmla="*/ 0 h 34"/>
              <a:gd name="T68" fmla="*/ 2147483647 w 39"/>
              <a:gd name="T69" fmla="*/ 0 h 34"/>
              <a:gd name="T70" fmla="*/ 2147483647 w 39"/>
              <a:gd name="T71" fmla="*/ 0 h 34"/>
              <a:gd name="T72" fmla="*/ 2147483647 w 39"/>
              <a:gd name="T73" fmla="*/ 0 h 34"/>
              <a:gd name="T74" fmla="*/ 2147483647 w 39"/>
              <a:gd name="T75" fmla="*/ 0 h 34"/>
              <a:gd name="T76" fmla="*/ 2147483647 w 39"/>
              <a:gd name="T77" fmla="*/ 0 h 34"/>
              <a:gd name="T78" fmla="*/ 2147483647 w 39"/>
              <a:gd name="T79" fmla="*/ 0 h 34"/>
              <a:gd name="T80" fmla="*/ 2147483647 w 39"/>
              <a:gd name="T81" fmla="*/ 2147483647 h 34"/>
              <a:gd name="T82" fmla="*/ 0 w 39"/>
              <a:gd name="T83" fmla="*/ 2147483647 h 34"/>
              <a:gd name="T84" fmla="*/ 0 w 39"/>
              <a:gd name="T85" fmla="*/ 2147483647 h 34"/>
              <a:gd name="T86" fmla="*/ 0 w 39"/>
              <a:gd name="T87" fmla="*/ 2147483647 h 34"/>
              <a:gd name="T88" fmla="*/ 0 w 39"/>
              <a:gd name="T89" fmla="*/ 2147483647 h 34"/>
              <a:gd name="T90" fmla="*/ 0 w 39"/>
              <a:gd name="T91" fmla="*/ 2147483647 h 34"/>
              <a:gd name="T92" fmla="*/ 2147483647 w 39"/>
              <a:gd name="T93" fmla="*/ 2147483647 h 34"/>
              <a:gd name="T94" fmla="*/ 2147483647 w 39"/>
              <a:gd name="T95" fmla="*/ 2147483647 h 34"/>
              <a:gd name="T96" fmla="*/ 2147483647 w 39"/>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9"/>
              <a:gd name="T148" fmla="*/ 0 h 34"/>
              <a:gd name="T149" fmla="*/ 39 w 39"/>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9" h="34">
                <a:moveTo>
                  <a:pt x="3" y="15"/>
                </a:moveTo>
                <a:lnTo>
                  <a:pt x="4" y="18"/>
                </a:lnTo>
                <a:lnTo>
                  <a:pt x="5" y="21"/>
                </a:lnTo>
                <a:lnTo>
                  <a:pt x="7" y="24"/>
                </a:lnTo>
                <a:lnTo>
                  <a:pt x="8" y="27"/>
                </a:lnTo>
                <a:lnTo>
                  <a:pt x="10" y="30"/>
                </a:lnTo>
                <a:lnTo>
                  <a:pt x="11" y="31"/>
                </a:lnTo>
                <a:lnTo>
                  <a:pt x="14" y="33"/>
                </a:lnTo>
                <a:lnTo>
                  <a:pt x="17" y="34"/>
                </a:lnTo>
                <a:lnTo>
                  <a:pt x="20" y="33"/>
                </a:lnTo>
                <a:lnTo>
                  <a:pt x="25" y="33"/>
                </a:lnTo>
                <a:lnTo>
                  <a:pt x="28" y="33"/>
                </a:lnTo>
                <a:lnTo>
                  <a:pt x="31" y="31"/>
                </a:lnTo>
                <a:lnTo>
                  <a:pt x="34" y="30"/>
                </a:lnTo>
                <a:lnTo>
                  <a:pt x="37" y="28"/>
                </a:lnTo>
                <a:lnTo>
                  <a:pt x="38" y="27"/>
                </a:lnTo>
                <a:lnTo>
                  <a:pt x="39" y="24"/>
                </a:lnTo>
                <a:lnTo>
                  <a:pt x="39" y="20"/>
                </a:lnTo>
                <a:lnTo>
                  <a:pt x="38" y="18"/>
                </a:lnTo>
                <a:lnTo>
                  <a:pt x="35" y="15"/>
                </a:lnTo>
                <a:lnTo>
                  <a:pt x="32" y="14"/>
                </a:lnTo>
                <a:lnTo>
                  <a:pt x="28" y="12"/>
                </a:lnTo>
                <a:lnTo>
                  <a:pt x="25" y="11"/>
                </a:lnTo>
                <a:lnTo>
                  <a:pt x="20" y="9"/>
                </a:lnTo>
                <a:lnTo>
                  <a:pt x="17" y="9"/>
                </a:lnTo>
                <a:lnTo>
                  <a:pt x="16" y="8"/>
                </a:lnTo>
                <a:lnTo>
                  <a:pt x="14" y="8"/>
                </a:lnTo>
                <a:lnTo>
                  <a:pt x="14" y="6"/>
                </a:lnTo>
                <a:lnTo>
                  <a:pt x="13" y="6"/>
                </a:lnTo>
                <a:lnTo>
                  <a:pt x="11" y="5"/>
                </a:lnTo>
                <a:lnTo>
                  <a:pt x="11" y="3"/>
                </a:lnTo>
                <a:lnTo>
                  <a:pt x="10" y="2"/>
                </a:lnTo>
                <a:lnTo>
                  <a:pt x="8" y="2"/>
                </a:lnTo>
                <a:lnTo>
                  <a:pt x="8" y="0"/>
                </a:lnTo>
                <a:lnTo>
                  <a:pt x="7" y="0"/>
                </a:lnTo>
                <a:lnTo>
                  <a:pt x="5" y="0"/>
                </a:lnTo>
                <a:lnTo>
                  <a:pt x="4" y="0"/>
                </a:lnTo>
                <a:lnTo>
                  <a:pt x="3" y="0"/>
                </a:lnTo>
                <a:lnTo>
                  <a:pt x="1" y="0"/>
                </a:lnTo>
                <a:lnTo>
                  <a:pt x="1" y="2"/>
                </a:lnTo>
                <a:lnTo>
                  <a:pt x="0" y="3"/>
                </a:lnTo>
                <a:lnTo>
                  <a:pt x="0" y="5"/>
                </a:lnTo>
                <a:lnTo>
                  <a:pt x="0" y="6"/>
                </a:lnTo>
                <a:lnTo>
                  <a:pt x="0" y="8"/>
                </a:lnTo>
                <a:lnTo>
                  <a:pt x="0" y="9"/>
                </a:lnTo>
                <a:lnTo>
                  <a:pt x="1" y="12"/>
                </a:lnTo>
                <a:lnTo>
                  <a:pt x="3" y="14"/>
                </a:lnTo>
                <a:lnTo>
                  <a:pt x="3" y="15"/>
                </a:lnTo>
              </a:path>
            </a:pathLst>
          </a:custGeom>
          <a:solidFill>
            <a:srgbClr val="FFFF00"/>
          </a:solidFill>
          <a:ln w="4763">
            <a:solidFill>
              <a:srgbClr val="990000"/>
            </a:solidFill>
            <a:round/>
            <a:headEnd/>
            <a:tailEnd/>
          </a:ln>
        </p:spPr>
        <p:txBody>
          <a:bodyPr/>
          <a:lstStyle/>
          <a:p>
            <a:endParaRPr lang="en-US"/>
          </a:p>
        </p:txBody>
      </p:sp>
      <p:sp>
        <p:nvSpPr>
          <p:cNvPr id="53297" name="Freeform 48"/>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298" name="Freeform 49"/>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1588">
            <a:solidFill>
              <a:srgbClr val="990000"/>
            </a:solidFill>
            <a:round/>
            <a:headEnd/>
            <a:tailEnd/>
          </a:ln>
        </p:spPr>
        <p:txBody>
          <a:bodyPr/>
          <a:lstStyle/>
          <a:p>
            <a:endParaRPr lang="en-US"/>
          </a:p>
        </p:txBody>
      </p:sp>
      <p:sp>
        <p:nvSpPr>
          <p:cNvPr id="53299" name="Freeform 50"/>
          <p:cNvSpPr>
            <a:spLocks/>
          </p:cNvSpPr>
          <p:nvPr/>
        </p:nvSpPr>
        <p:spPr bwMode="auto">
          <a:xfrm>
            <a:off x="6661151" y="4614866"/>
            <a:ext cx="38100" cy="58737"/>
          </a:xfrm>
          <a:custGeom>
            <a:avLst/>
            <a:gdLst>
              <a:gd name="T0" fmla="*/ 2147483647 w 27"/>
              <a:gd name="T1" fmla="*/ 2147483647 h 37"/>
              <a:gd name="T2" fmla="*/ 2147483647 w 27"/>
              <a:gd name="T3" fmla="*/ 2147483647 h 37"/>
              <a:gd name="T4" fmla="*/ 0 w 27"/>
              <a:gd name="T5" fmla="*/ 2147483647 h 37"/>
              <a:gd name="T6" fmla="*/ 0 w 27"/>
              <a:gd name="T7" fmla="*/ 2147483647 h 37"/>
              <a:gd name="T8" fmla="*/ 0 w 27"/>
              <a:gd name="T9" fmla="*/ 2147483647 h 37"/>
              <a:gd name="T10" fmla="*/ 2147483647 w 27"/>
              <a:gd name="T11" fmla="*/ 2147483647 h 37"/>
              <a:gd name="T12" fmla="*/ 2147483647 w 27"/>
              <a:gd name="T13" fmla="*/ 2147483647 h 37"/>
              <a:gd name="T14" fmla="*/ 2147483647 w 27"/>
              <a:gd name="T15" fmla="*/ 2147483647 h 37"/>
              <a:gd name="T16" fmla="*/ 2147483647 w 27"/>
              <a:gd name="T17" fmla="*/ 2147483647 h 37"/>
              <a:gd name="T18" fmla="*/ 2147483647 w 27"/>
              <a:gd name="T19" fmla="*/ 2147483647 h 37"/>
              <a:gd name="T20" fmla="*/ 2147483647 w 27"/>
              <a:gd name="T21" fmla="*/ 2147483647 h 37"/>
              <a:gd name="T22" fmla="*/ 2147483647 w 27"/>
              <a:gd name="T23" fmla="*/ 2147483647 h 37"/>
              <a:gd name="T24" fmla="*/ 2147483647 w 27"/>
              <a:gd name="T25" fmla="*/ 2147483647 h 37"/>
              <a:gd name="T26" fmla="*/ 2147483647 w 27"/>
              <a:gd name="T27" fmla="*/ 2147483647 h 37"/>
              <a:gd name="T28" fmla="*/ 2147483647 w 27"/>
              <a:gd name="T29" fmla="*/ 2147483647 h 37"/>
              <a:gd name="T30" fmla="*/ 2147483647 w 27"/>
              <a:gd name="T31" fmla="*/ 2147483647 h 37"/>
              <a:gd name="T32" fmla="*/ 2147483647 w 27"/>
              <a:gd name="T33" fmla="*/ 2147483647 h 37"/>
              <a:gd name="T34" fmla="*/ 2147483647 w 27"/>
              <a:gd name="T35" fmla="*/ 2147483647 h 37"/>
              <a:gd name="T36" fmla="*/ 2147483647 w 27"/>
              <a:gd name="T37" fmla="*/ 2147483647 h 37"/>
              <a:gd name="T38" fmla="*/ 2147483647 w 27"/>
              <a:gd name="T39" fmla="*/ 2147483647 h 37"/>
              <a:gd name="T40" fmla="*/ 2147483647 w 27"/>
              <a:gd name="T41" fmla="*/ 2147483647 h 37"/>
              <a:gd name="T42" fmla="*/ 2147483647 w 27"/>
              <a:gd name="T43" fmla="*/ 2147483647 h 37"/>
              <a:gd name="T44" fmla="*/ 2147483647 w 27"/>
              <a:gd name="T45" fmla="*/ 2147483647 h 37"/>
              <a:gd name="T46" fmla="*/ 2147483647 w 27"/>
              <a:gd name="T47" fmla="*/ 2147483647 h 37"/>
              <a:gd name="T48" fmla="*/ 2147483647 w 27"/>
              <a:gd name="T49" fmla="*/ 2147483647 h 37"/>
              <a:gd name="T50" fmla="*/ 2147483647 w 27"/>
              <a:gd name="T51" fmla="*/ 2147483647 h 37"/>
              <a:gd name="T52" fmla="*/ 2147483647 w 27"/>
              <a:gd name="T53" fmla="*/ 2147483647 h 37"/>
              <a:gd name="T54" fmla="*/ 2147483647 w 27"/>
              <a:gd name="T55" fmla="*/ 2147483647 h 37"/>
              <a:gd name="T56" fmla="*/ 2147483647 w 27"/>
              <a:gd name="T57" fmla="*/ 2147483647 h 37"/>
              <a:gd name="T58" fmla="*/ 2147483647 w 27"/>
              <a:gd name="T59" fmla="*/ 2147483647 h 37"/>
              <a:gd name="T60" fmla="*/ 2147483647 w 27"/>
              <a:gd name="T61" fmla="*/ 2147483647 h 37"/>
              <a:gd name="T62" fmla="*/ 2147483647 w 27"/>
              <a:gd name="T63" fmla="*/ 2147483647 h 37"/>
              <a:gd name="T64" fmla="*/ 2147483647 w 27"/>
              <a:gd name="T65" fmla="*/ 0 h 37"/>
              <a:gd name="T66" fmla="*/ 2147483647 w 27"/>
              <a:gd name="T67" fmla="*/ 0 h 37"/>
              <a:gd name="T68" fmla="*/ 2147483647 w 27"/>
              <a:gd name="T69" fmla="*/ 2147483647 h 37"/>
              <a:gd name="T70" fmla="*/ 2147483647 w 27"/>
              <a:gd name="T71" fmla="*/ 2147483647 h 37"/>
              <a:gd name="T72" fmla="*/ 2147483647 w 27"/>
              <a:gd name="T73" fmla="*/ 2147483647 h 37"/>
              <a:gd name="T74" fmla="*/ 2147483647 w 27"/>
              <a:gd name="T75" fmla="*/ 2147483647 h 37"/>
              <a:gd name="T76" fmla="*/ 2147483647 w 27"/>
              <a:gd name="T77" fmla="*/ 2147483647 h 37"/>
              <a:gd name="T78" fmla="*/ 2147483647 w 27"/>
              <a:gd name="T79" fmla="*/ 2147483647 h 37"/>
              <a:gd name="T80" fmla="*/ 2147483647 w 27"/>
              <a:gd name="T81" fmla="*/ 2147483647 h 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7"/>
              <a:gd name="T124" fmla="*/ 0 h 37"/>
              <a:gd name="T125" fmla="*/ 27 w 27"/>
              <a:gd name="T126" fmla="*/ 37 h 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7" h="37">
                <a:moveTo>
                  <a:pt x="3" y="19"/>
                </a:moveTo>
                <a:lnTo>
                  <a:pt x="2" y="21"/>
                </a:lnTo>
                <a:lnTo>
                  <a:pt x="0" y="24"/>
                </a:lnTo>
                <a:lnTo>
                  <a:pt x="0" y="27"/>
                </a:lnTo>
                <a:lnTo>
                  <a:pt x="0" y="30"/>
                </a:lnTo>
                <a:lnTo>
                  <a:pt x="2" y="33"/>
                </a:lnTo>
                <a:lnTo>
                  <a:pt x="3" y="34"/>
                </a:lnTo>
                <a:lnTo>
                  <a:pt x="5" y="36"/>
                </a:lnTo>
                <a:lnTo>
                  <a:pt x="6" y="37"/>
                </a:lnTo>
                <a:lnTo>
                  <a:pt x="9" y="37"/>
                </a:lnTo>
                <a:lnTo>
                  <a:pt x="11" y="37"/>
                </a:lnTo>
                <a:lnTo>
                  <a:pt x="13" y="36"/>
                </a:lnTo>
                <a:lnTo>
                  <a:pt x="15" y="34"/>
                </a:lnTo>
                <a:lnTo>
                  <a:pt x="16" y="31"/>
                </a:lnTo>
                <a:lnTo>
                  <a:pt x="18" y="30"/>
                </a:lnTo>
                <a:lnTo>
                  <a:pt x="19" y="27"/>
                </a:lnTo>
                <a:lnTo>
                  <a:pt x="19" y="25"/>
                </a:lnTo>
                <a:lnTo>
                  <a:pt x="21" y="24"/>
                </a:lnTo>
                <a:lnTo>
                  <a:pt x="22" y="24"/>
                </a:lnTo>
                <a:lnTo>
                  <a:pt x="24" y="24"/>
                </a:lnTo>
                <a:lnTo>
                  <a:pt x="25" y="22"/>
                </a:lnTo>
                <a:lnTo>
                  <a:pt x="25" y="19"/>
                </a:lnTo>
                <a:lnTo>
                  <a:pt x="25" y="16"/>
                </a:lnTo>
                <a:lnTo>
                  <a:pt x="25" y="12"/>
                </a:lnTo>
                <a:lnTo>
                  <a:pt x="27" y="9"/>
                </a:lnTo>
                <a:lnTo>
                  <a:pt x="27" y="6"/>
                </a:lnTo>
                <a:lnTo>
                  <a:pt x="27" y="3"/>
                </a:lnTo>
                <a:lnTo>
                  <a:pt x="25" y="1"/>
                </a:lnTo>
                <a:lnTo>
                  <a:pt x="24" y="0"/>
                </a:lnTo>
                <a:lnTo>
                  <a:pt x="22" y="0"/>
                </a:lnTo>
                <a:lnTo>
                  <a:pt x="19" y="1"/>
                </a:lnTo>
                <a:lnTo>
                  <a:pt x="18" y="3"/>
                </a:lnTo>
                <a:lnTo>
                  <a:pt x="15" y="7"/>
                </a:lnTo>
                <a:lnTo>
                  <a:pt x="12" y="12"/>
                </a:lnTo>
                <a:lnTo>
                  <a:pt x="9" y="15"/>
                </a:lnTo>
                <a:lnTo>
                  <a:pt x="6" y="18"/>
                </a:lnTo>
                <a:lnTo>
                  <a:pt x="3" y="19"/>
                </a:lnTo>
              </a:path>
            </a:pathLst>
          </a:custGeom>
          <a:solidFill>
            <a:srgbClr val="FFFF00"/>
          </a:solidFill>
          <a:ln w="4763">
            <a:solidFill>
              <a:srgbClr val="990000"/>
            </a:solidFill>
            <a:round/>
            <a:headEnd/>
            <a:tailEnd/>
          </a:ln>
        </p:spPr>
        <p:txBody>
          <a:bodyPr/>
          <a:lstStyle/>
          <a:p>
            <a:endParaRPr lang="en-US"/>
          </a:p>
        </p:txBody>
      </p:sp>
      <p:sp>
        <p:nvSpPr>
          <p:cNvPr id="53300" name="Freeform 51"/>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1" name="Freeform 52"/>
          <p:cNvSpPr>
            <a:spLocks/>
          </p:cNvSpPr>
          <p:nvPr/>
        </p:nvSpPr>
        <p:spPr bwMode="auto">
          <a:xfrm>
            <a:off x="6586542" y="4643441"/>
            <a:ext cx="73025" cy="92075"/>
          </a:xfrm>
          <a:custGeom>
            <a:avLst/>
            <a:gdLst>
              <a:gd name="T0" fmla="*/ 2147483647 w 51"/>
              <a:gd name="T1" fmla="*/ 2147483647 h 58"/>
              <a:gd name="T2" fmla="*/ 2147483647 w 51"/>
              <a:gd name="T3" fmla="*/ 2147483647 h 58"/>
              <a:gd name="T4" fmla="*/ 2147483647 w 51"/>
              <a:gd name="T5" fmla="*/ 2147483647 h 58"/>
              <a:gd name="T6" fmla="*/ 2147483647 w 51"/>
              <a:gd name="T7" fmla="*/ 2147483647 h 58"/>
              <a:gd name="T8" fmla="*/ 2147483647 w 51"/>
              <a:gd name="T9" fmla="*/ 2147483647 h 58"/>
              <a:gd name="T10" fmla="*/ 2147483647 w 51"/>
              <a:gd name="T11" fmla="*/ 2147483647 h 58"/>
              <a:gd name="T12" fmla="*/ 0 w 51"/>
              <a:gd name="T13" fmla="*/ 2147483647 h 58"/>
              <a:gd name="T14" fmla="*/ 0 w 51"/>
              <a:gd name="T15" fmla="*/ 2147483647 h 58"/>
              <a:gd name="T16" fmla="*/ 2147483647 w 51"/>
              <a:gd name="T17" fmla="*/ 2147483647 h 58"/>
              <a:gd name="T18" fmla="*/ 2147483647 w 51"/>
              <a:gd name="T19" fmla="*/ 2147483647 h 58"/>
              <a:gd name="T20" fmla="*/ 2147483647 w 51"/>
              <a:gd name="T21" fmla="*/ 2147483647 h 58"/>
              <a:gd name="T22" fmla="*/ 2147483647 w 51"/>
              <a:gd name="T23" fmla="*/ 2147483647 h 58"/>
              <a:gd name="T24" fmla="*/ 2147483647 w 51"/>
              <a:gd name="T25" fmla="*/ 2147483647 h 58"/>
              <a:gd name="T26" fmla="*/ 2147483647 w 51"/>
              <a:gd name="T27" fmla="*/ 2147483647 h 58"/>
              <a:gd name="T28" fmla="*/ 2147483647 w 51"/>
              <a:gd name="T29" fmla="*/ 2147483647 h 58"/>
              <a:gd name="T30" fmla="*/ 2147483647 w 51"/>
              <a:gd name="T31" fmla="*/ 2147483647 h 58"/>
              <a:gd name="T32" fmla="*/ 2147483647 w 51"/>
              <a:gd name="T33" fmla="*/ 2147483647 h 58"/>
              <a:gd name="T34" fmla="*/ 2147483647 w 51"/>
              <a:gd name="T35" fmla="*/ 2147483647 h 58"/>
              <a:gd name="T36" fmla="*/ 2147483647 w 51"/>
              <a:gd name="T37" fmla="*/ 2147483647 h 58"/>
              <a:gd name="T38" fmla="*/ 2147483647 w 51"/>
              <a:gd name="T39" fmla="*/ 2147483647 h 58"/>
              <a:gd name="T40" fmla="*/ 2147483647 w 51"/>
              <a:gd name="T41" fmla="*/ 2147483647 h 58"/>
              <a:gd name="T42" fmla="*/ 2147483647 w 51"/>
              <a:gd name="T43" fmla="*/ 2147483647 h 58"/>
              <a:gd name="T44" fmla="*/ 2147483647 w 51"/>
              <a:gd name="T45" fmla="*/ 2147483647 h 58"/>
              <a:gd name="T46" fmla="*/ 2147483647 w 51"/>
              <a:gd name="T47" fmla="*/ 2147483647 h 58"/>
              <a:gd name="T48" fmla="*/ 2147483647 w 51"/>
              <a:gd name="T49" fmla="*/ 2147483647 h 58"/>
              <a:gd name="T50" fmla="*/ 2147483647 w 51"/>
              <a:gd name="T51" fmla="*/ 2147483647 h 58"/>
              <a:gd name="T52" fmla="*/ 2147483647 w 51"/>
              <a:gd name="T53" fmla="*/ 2147483647 h 58"/>
              <a:gd name="T54" fmla="*/ 2147483647 w 51"/>
              <a:gd name="T55" fmla="*/ 2147483647 h 58"/>
              <a:gd name="T56" fmla="*/ 2147483647 w 51"/>
              <a:gd name="T57" fmla="*/ 2147483647 h 58"/>
              <a:gd name="T58" fmla="*/ 2147483647 w 51"/>
              <a:gd name="T59" fmla="*/ 2147483647 h 58"/>
              <a:gd name="T60" fmla="*/ 2147483647 w 51"/>
              <a:gd name="T61" fmla="*/ 2147483647 h 58"/>
              <a:gd name="T62" fmla="*/ 2147483647 w 51"/>
              <a:gd name="T63" fmla="*/ 2147483647 h 58"/>
              <a:gd name="T64" fmla="*/ 2147483647 w 51"/>
              <a:gd name="T65" fmla="*/ 2147483647 h 58"/>
              <a:gd name="T66" fmla="*/ 2147483647 w 51"/>
              <a:gd name="T67" fmla="*/ 2147483647 h 58"/>
              <a:gd name="T68" fmla="*/ 2147483647 w 51"/>
              <a:gd name="T69" fmla="*/ 2147483647 h 58"/>
              <a:gd name="T70" fmla="*/ 2147483647 w 51"/>
              <a:gd name="T71" fmla="*/ 0 h 58"/>
              <a:gd name="T72" fmla="*/ 2147483647 w 51"/>
              <a:gd name="T73" fmla="*/ 0 h 58"/>
              <a:gd name="T74" fmla="*/ 2147483647 w 51"/>
              <a:gd name="T75" fmla="*/ 2147483647 h 58"/>
              <a:gd name="T76" fmla="*/ 2147483647 w 51"/>
              <a:gd name="T77" fmla="*/ 2147483647 h 58"/>
              <a:gd name="T78" fmla="*/ 2147483647 w 51"/>
              <a:gd name="T79" fmla="*/ 2147483647 h 58"/>
              <a:gd name="T80" fmla="*/ 2147483647 w 51"/>
              <a:gd name="T81" fmla="*/ 2147483647 h 58"/>
              <a:gd name="T82" fmla="*/ 2147483647 w 51"/>
              <a:gd name="T83" fmla="*/ 2147483647 h 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
              <a:gd name="T127" fmla="*/ 0 h 58"/>
              <a:gd name="T128" fmla="*/ 51 w 51"/>
              <a:gd name="T129" fmla="*/ 58 h 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 h="58">
                <a:moveTo>
                  <a:pt x="11" y="18"/>
                </a:moveTo>
                <a:lnTo>
                  <a:pt x="9" y="19"/>
                </a:lnTo>
                <a:lnTo>
                  <a:pt x="6" y="20"/>
                </a:lnTo>
                <a:lnTo>
                  <a:pt x="5" y="23"/>
                </a:lnTo>
                <a:lnTo>
                  <a:pt x="3" y="25"/>
                </a:lnTo>
                <a:lnTo>
                  <a:pt x="2" y="28"/>
                </a:lnTo>
                <a:lnTo>
                  <a:pt x="0" y="31"/>
                </a:lnTo>
                <a:lnTo>
                  <a:pt x="0" y="34"/>
                </a:lnTo>
                <a:lnTo>
                  <a:pt x="2" y="37"/>
                </a:lnTo>
                <a:lnTo>
                  <a:pt x="5" y="44"/>
                </a:lnTo>
                <a:lnTo>
                  <a:pt x="9" y="49"/>
                </a:lnTo>
                <a:lnTo>
                  <a:pt x="15" y="52"/>
                </a:lnTo>
                <a:lnTo>
                  <a:pt x="21" y="53"/>
                </a:lnTo>
                <a:lnTo>
                  <a:pt x="27" y="55"/>
                </a:lnTo>
                <a:lnTo>
                  <a:pt x="33" y="55"/>
                </a:lnTo>
                <a:lnTo>
                  <a:pt x="39" y="56"/>
                </a:lnTo>
                <a:lnTo>
                  <a:pt x="46" y="58"/>
                </a:lnTo>
                <a:lnTo>
                  <a:pt x="48" y="53"/>
                </a:lnTo>
                <a:lnTo>
                  <a:pt x="49" y="49"/>
                </a:lnTo>
                <a:lnTo>
                  <a:pt x="51" y="44"/>
                </a:lnTo>
                <a:lnTo>
                  <a:pt x="51" y="38"/>
                </a:lnTo>
                <a:lnTo>
                  <a:pt x="51" y="34"/>
                </a:lnTo>
                <a:lnTo>
                  <a:pt x="49" y="29"/>
                </a:lnTo>
                <a:lnTo>
                  <a:pt x="48" y="25"/>
                </a:lnTo>
                <a:lnTo>
                  <a:pt x="45" y="20"/>
                </a:lnTo>
                <a:lnTo>
                  <a:pt x="43" y="19"/>
                </a:lnTo>
                <a:lnTo>
                  <a:pt x="43" y="18"/>
                </a:lnTo>
                <a:lnTo>
                  <a:pt x="43" y="16"/>
                </a:lnTo>
                <a:lnTo>
                  <a:pt x="45" y="15"/>
                </a:lnTo>
                <a:lnTo>
                  <a:pt x="45" y="13"/>
                </a:lnTo>
                <a:lnTo>
                  <a:pt x="45" y="12"/>
                </a:lnTo>
                <a:lnTo>
                  <a:pt x="45" y="10"/>
                </a:lnTo>
                <a:lnTo>
                  <a:pt x="45" y="9"/>
                </a:lnTo>
                <a:lnTo>
                  <a:pt x="42" y="4"/>
                </a:lnTo>
                <a:lnTo>
                  <a:pt x="39" y="1"/>
                </a:lnTo>
                <a:lnTo>
                  <a:pt x="34" y="0"/>
                </a:lnTo>
                <a:lnTo>
                  <a:pt x="30" y="0"/>
                </a:lnTo>
                <a:lnTo>
                  <a:pt x="26" y="1"/>
                </a:lnTo>
                <a:lnTo>
                  <a:pt x="21" y="3"/>
                </a:lnTo>
                <a:lnTo>
                  <a:pt x="18" y="6"/>
                </a:lnTo>
                <a:lnTo>
                  <a:pt x="15" y="9"/>
                </a:lnTo>
                <a:lnTo>
                  <a:pt x="11" y="18"/>
                </a:lnTo>
              </a:path>
            </a:pathLst>
          </a:custGeom>
          <a:solidFill>
            <a:srgbClr val="FFFF00"/>
          </a:solidFill>
          <a:ln w="4763">
            <a:solidFill>
              <a:srgbClr val="990000"/>
            </a:solidFill>
            <a:round/>
            <a:headEnd/>
            <a:tailEnd/>
          </a:ln>
        </p:spPr>
        <p:txBody>
          <a:bodyPr/>
          <a:lstStyle/>
          <a:p>
            <a:endParaRPr lang="en-US"/>
          </a:p>
        </p:txBody>
      </p:sp>
      <p:sp>
        <p:nvSpPr>
          <p:cNvPr id="53302" name="Freeform 53"/>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3" name="Freeform 54"/>
          <p:cNvSpPr>
            <a:spLocks/>
          </p:cNvSpPr>
          <p:nvPr/>
        </p:nvSpPr>
        <p:spPr bwMode="auto">
          <a:xfrm>
            <a:off x="6491291" y="4594226"/>
            <a:ext cx="98425" cy="88900"/>
          </a:xfrm>
          <a:custGeom>
            <a:avLst/>
            <a:gdLst>
              <a:gd name="T0" fmla="*/ 2147483647 w 70"/>
              <a:gd name="T1" fmla="*/ 2147483647 h 56"/>
              <a:gd name="T2" fmla="*/ 2147483647 w 70"/>
              <a:gd name="T3" fmla="*/ 2147483647 h 56"/>
              <a:gd name="T4" fmla="*/ 0 w 70"/>
              <a:gd name="T5" fmla="*/ 2147483647 h 56"/>
              <a:gd name="T6" fmla="*/ 2147483647 w 70"/>
              <a:gd name="T7" fmla="*/ 2147483647 h 56"/>
              <a:gd name="T8" fmla="*/ 2147483647 w 70"/>
              <a:gd name="T9" fmla="*/ 2147483647 h 56"/>
              <a:gd name="T10" fmla="*/ 2147483647 w 70"/>
              <a:gd name="T11" fmla="*/ 2147483647 h 56"/>
              <a:gd name="T12" fmla="*/ 2147483647 w 70"/>
              <a:gd name="T13" fmla="*/ 2147483647 h 56"/>
              <a:gd name="T14" fmla="*/ 2147483647 w 70"/>
              <a:gd name="T15" fmla="*/ 2147483647 h 56"/>
              <a:gd name="T16" fmla="*/ 2147483647 w 70"/>
              <a:gd name="T17" fmla="*/ 2147483647 h 56"/>
              <a:gd name="T18" fmla="*/ 2147483647 w 70"/>
              <a:gd name="T19" fmla="*/ 2147483647 h 56"/>
              <a:gd name="T20" fmla="*/ 2147483647 w 70"/>
              <a:gd name="T21" fmla="*/ 2147483647 h 56"/>
              <a:gd name="T22" fmla="*/ 2147483647 w 70"/>
              <a:gd name="T23" fmla="*/ 2147483647 h 56"/>
              <a:gd name="T24" fmla="*/ 2147483647 w 70"/>
              <a:gd name="T25" fmla="*/ 2147483647 h 56"/>
              <a:gd name="T26" fmla="*/ 2147483647 w 70"/>
              <a:gd name="T27" fmla="*/ 2147483647 h 56"/>
              <a:gd name="T28" fmla="*/ 2147483647 w 70"/>
              <a:gd name="T29" fmla="*/ 2147483647 h 56"/>
              <a:gd name="T30" fmla="*/ 2147483647 w 70"/>
              <a:gd name="T31" fmla="*/ 2147483647 h 56"/>
              <a:gd name="T32" fmla="*/ 2147483647 w 70"/>
              <a:gd name="T33" fmla="*/ 2147483647 h 56"/>
              <a:gd name="T34" fmla="*/ 2147483647 w 70"/>
              <a:gd name="T35" fmla="*/ 2147483647 h 56"/>
              <a:gd name="T36" fmla="*/ 2147483647 w 70"/>
              <a:gd name="T37" fmla="*/ 2147483647 h 56"/>
              <a:gd name="T38" fmla="*/ 2147483647 w 70"/>
              <a:gd name="T39" fmla="*/ 2147483647 h 56"/>
              <a:gd name="T40" fmla="*/ 2147483647 w 70"/>
              <a:gd name="T41" fmla="*/ 2147483647 h 56"/>
              <a:gd name="T42" fmla="*/ 2147483647 w 70"/>
              <a:gd name="T43" fmla="*/ 2147483647 h 56"/>
              <a:gd name="T44" fmla="*/ 2147483647 w 70"/>
              <a:gd name="T45" fmla="*/ 2147483647 h 56"/>
              <a:gd name="T46" fmla="*/ 2147483647 w 70"/>
              <a:gd name="T47" fmla="*/ 2147483647 h 56"/>
              <a:gd name="T48" fmla="*/ 2147483647 w 70"/>
              <a:gd name="T49" fmla="*/ 2147483647 h 56"/>
              <a:gd name="T50" fmla="*/ 2147483647 w 70"/>
              <a:gd name="T51" fmla="*/ 2147483647 h 56"/>
              <a:gd name="T52" fmla="*/ 2147483647 w 70"/>
              <a:gd name="T53" fmla="*/ 2147483647 h 56"/>
              <a:gd name="T54" fmla="*/ 2147483647 w 70"/>
              <a:gd name="T55" fmla="*/ 2147483647 h 56"/>
              <a:gd name="T56" fmla="*/ 2147483647 w 70"/>
              <a:gd name="T57" fmla="*/ 2147483647 h 56"/>
              <a:gd name="T58" fmla="*/ 2147483647 w 70"/>
              <a:gd name="T59" fmla="*/ 0 h 56"/>
              <a:gd name="T60" fmla="*/ 2147483647 w 70"/>
              <a:gd name="T61" fmla="*/ 2147483647 h 56"/>
              <a:gd name="T62" fmla="*/ 2147483647 w 70"/>
              <a:gd name="T63" fmla="*/ 2147483647 h 56"/>
              <a:gd name="T64" fmla="*/ 2147483647 w 70"/>
              <a:gd name="T65" fmla="*/ 2147483647 h 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0"/>
              <a:gd name="T100" fmla="*/ 0 h 56"/>
              <a:gd name="T101" fmla="*/ 70 w 70"/>
              <a:gd name="T102" fmla="*/ 56 h 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0" h="56">
                <a:moveTo>
                  <a:pt x="6" y="14"/>
                </a:moveTo>
                <a:lnTo>
                  <a:pt x="3" y="17"/>
                </a:lnTo>
                <a:lnTo>
                  <a:pt x="2" y="20"/>
                </a:lnTo>
                <a:lnTo>
                  <a:pt x="2" y="25"/>
                </a:lnTo>
                <a:lnTo>
                  <a:pt x="0" y="28"/>
                </a:lnTo>
                <a:lnTo>
                  <a:pt x="0" y="31"/>
                </a:lnTo>
                <a:lnTo>
                  <a:pt x="2" y="34"/>
                </a:lnTo>
                <a:lnTo>
                  <a:pt x="3" y="38"/>
                </a:lnTo>
                <a:lnTo>
                  <a:pt x="5" y="40"/>
                </a:lnTo>
                <a:lnTo>
                  <a:pt x="8" y="44"/>
                </a:lnTo>
                <a:lnTo>
                  <a:pt x="12" y="47"/>
                </a:lnTo>
                <a:lnTo>
                  <a:pt x="17" y="49"/>
                </a:lnTo>
                <a:lnTo>
                  <a:pt x="21" y="49"/>
                </a:lnTo>
                <a:lnTo>
                  <a:pt x="27" y="50"/>
                </a:lnTo>
                <a:lnTo>
                  <a:pt x="31" y="50"/>
                </a:lnTo>
                <a:lnTo>
                  <a:pt x="37" y="50"/>
                </a:lnTo>
                <a:lnTo>
                  <a:pt x="43" y="50"/>
                </a:lnTo>
                <a:lnTo>
                  <a:pt x="45" y="50"/>
                </a:lnTo>
                <a:lnTo>
                  <a:pt x="46" y="50"/>
                </a:lnTo>
                <a:lnTo>
                  <a:pt x="46" y="51"/>
                </a:lnTo>
                <a:lnTo>
                  <a:pt x="48" y="53"/>
                </a:lnTo>
                <a:lnTo>
                  <a:pt x="49" y="53"/>
                </a:lnTo>
                <a:lnTo>
                  <a:pt x="51" y="54"/>
                </a:lnTo>
                <a:lnTo>
                  <a:pt x="52" y="54"/>
                </a:lnTo>
                <a:lnTo>
                  <a:pt x="54" y="54"/>
                </a:lnTo>
                <a:lnTo>
                  <a:pt x="57" y="56"/>
                </a:lnTo>
                <a:lnTo>
                  <a:pt x="60" y="54"/>
                </a:lnTo>
                <a:lnTo>
                  <a:pt x="62" y="54"/>
                </a:lnTo>
                <a:lnTo>
                  <a:pt x="65" y="53"/>
                </a:lnTo>
                <a:lnTo>
                  <a:pt x="67" y="51"/>
                </a:lnTo>
                <a:lnTo>
                  <a:pt x="68" y="49"/>
                </a:lnTo>
                <a:lnTo>
                  <a:pt x="70" y="46"/>
                </a:lnTo>
                <a:lnTo>
                  <a:pt x="70" y="43"/>
                </a:lnTo>
                <a:lnTo>
                  <a:pt x="68" y="43"/>
                </a:lnTo>
                <a:lnTo>
                  <a:pt x="68" y="41"/>
                </a:lnTo>
                <a:lnTo>
                  <a:pt x="68" y="40"/>
                </a:lnTo>
                <a:lnTo>
                  <a:pt x="67" y="38"/>
                </a:lnTo>
                <a:lnTo>
                  <a:pt x="65" y="35"/>
                </a:lnTo>
                <a:lnTo>
                  <a:pt x="62" y="32"/>
                </a:lnTo>
                <a:lnTo>
                  <a:pt x="61" y="31"/>
                </a:lnTo>
                <a:lnTo>
                  <a:pt x="58" y="29"/>
                </a:lnTo>
                <a:lnTo>
                  <a:pt x="55" y="26"/>
                </a:lnTo>
                <a:lnTo>
                  <a:pt x="52" y="25"/>
                </a:lnTo>
                <a:lnTo>
                  <a:pt x="49" y="23"/>
                </a:lnTo>
                <a:lnTo>
                  <a:pt x="46" y="20"/>
                </a:lnTo>
                <a:lnTo>
                  <a:pt x="45" y="19"/>
                </a:lnTo>
                <a:lnTo>
                  <a:pt x="43" y="16"/>
                </a:lnTo>
                <a:lnTo>
                  <a:pt x="43" y="14"/>
                </a:lnTo>
                <a:lnTo>
                  <a:pt x="42" y="11"/>
                </a:lnTo>
                <a:lnTo>
                  <a:pt x="40" y="10"/>
                </a:lnTo>
                <a:lnTo>
                  <a:pt x="40" y="7"/>
                </a:lnTo>
                <a:lnTo>
                  <a:pt x="39" y="6"/>
                </a:lnTo>
                <a:lnTo>
                  <a:pt x="36" y="4"/>
                </a:lnTo>
                <a:lnTo>
                  <a:pt x="33" y="1"/>
                </a:lnTo>
                <a:lnTo>
                  <a:pt x="30" y="0"/>
                </a:lnTo>
                <a:lnTo>
                  <a:pt x="27" y="0"/>
                </a:lnTo>
                <a:lnTo>
                  <a:pt x="23" y="1"/>
                </a:lnTo>
                <a:lnTo>
                  <a:pt x="20" y="3"/>
                </a:lnTo>
                <a:lnTo>
                  <a:pt x="17" y="4"/>
                </a:lnTo>
                <a:lnTo>
                  <a:pt x="15" y="7"/>
                </a:lnTo>
                <a:lnTo>
                  <a:pt x="12" y="10"/>
                </a:lnTo>
                <a:lnTo>
                  <a:pt x="6" y="14"/>
                </a:lnTo>
              </a:path>
            </a:pathLst>
          </a:custGeom>
          <a:solidFill>
            <a:srgbClr val="FFFF00"/>
          </a:solidFill>
          <a:ln w="4763">
            <a:solidFill>
              <a:srgbClr val="990000"/>
            </a:solidFill>
            <a:round/>
            <a:headEnd/>
            <a:tailEnd/>
          </a:ln>
        </p:spPr>
        <p:txBody>
          <a:bodyPr/>
          <a:lstStyle/>
          <a:p>
            <a:endParaRPr lang="en-US"/>
          </a:p>
        </p:txBody>
      </p:sp>
      <p:sp>
        <p:nvSpPr>
          <p:cNvPr id="53304" name="Freeform 55"/>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5" name="Freeform 56"/>
          <p:cNvSpPr>
            <a:spLocks/>
          </p:cNvSpPr>
          <p:nvPr/>
        </p:nvSpPr>
        <p:spPr bwMode="auto">
          <a:xfrm>
            <a:off x="6507166" y="4541838"/>
            <a:ext cx="47625" cy="44451"/>
          </a:xfrm>
          <a:custGeom>
            <a:avLst/>
            <a:gdLst>
              <a:gd name="T0" fmla="*/ 2147483647 w 34"/>
              <a:gd name="T1" fmla="*/ 2147483647 h 28"/>
              <a:gd name="T2" fmla="*/ 2147483647 w 34"/>
              <a:gd name="T3" fmla="*/ 2147483647 h 28"/>
              <a:gd name="T4" fmla="*/ 2147483647 w 34"/>
              <a:gd name="T5" fmla="*/ 2147483647 h 28"/>
              <a:gd name="T6" fmla="*/ 2147483647 w 34"/>
              <a:gd name="T7" fmla="*/ 2147483647 h 28"/>
              <a:gd name="T8" fmla="*/ 2147483647 w 34"/>
              <a:gd name="T9" fmla="*/ 2147483647 h 28"/>
              <a:gd name="T10" fmla="*/ 0 w 34"/>
              <a:gd name="T11" fmla="*/ 2147483647 h 28"/>
              <a:gd name="T12" fmla="*/ 0 w 34"/>
              <a:gd name="T13" fmla="*/ 2147483647 h 28"/>
              <a:gd name="T14" fmla="*/ 0 w 34"/>
              <a:gd name="T15" fmla="*/ 2147483647 h 28"/>
              <a:gd name="T16" fmla="*/ 0 w 34"/>
              <a:gd name="T17" fmla="*/ 2147483647 h 28"/>
              <a:gd name="T18" fmla="*/ 0 w 34"/>
              <a:gd name="T19" fmla="*/ 2147483647 h 28"/>
              <a:gd name="T20" fmla="*/ 2147483647 w 34"/>
              <a:gd name="T21" fmla="*/ 2147483647 h 28"/>
              <a:gd name="T22" fmla="*/ 2147483647 w 34"/>
              <a:gd name="T23" fmla="*/ 2147483647 h 28"/>
              <a:gd name="T24" fmla="*/ 2147483647 w 34"/>
              <a:gd name="T25" fmla="*/ 2147483647 h 28"/>
              <a:gd name="T26" fmla="*/ 2147483647 w 34"/>
              <a:gd name="T27" fmla="*/ 2147483647 h 28"/>
              <a:gd name="T28" fmla="*/ 2147483647 w 34"/>
              <a:gd name="T29" fmla="*/ 2147483647 h 28"/>
              <a:gd name="T30" fmla="*/ 2147483647 w 34"/>
              <a:gd name="T31" fmla="*/ 2147483647 h 28"/>
              <a:gd name="T32" fmla="*/ 2147483647 w 34"/>
              <a:gd name="T33" fmla="*/ 2147483647 h 28"/>
              <a:gd name="T34" fmla="*/ 2147483647 w 34"/>
              <a:gd name="T35" fmla="*/ 2147483647 h 28"/>
              <a:gd name="T36" fmla="*/ 2147483647 w 34"/>
              <a:gd name="T37" fmla="*/ 2147483647 h 28"/>
              <a:gd name="T38" fmla="*/ 2147483647 w 34"/>
              <a:gd name="T39" fmla="*/ 2147483647 h 28"/>
              <a:gd name="T40" fmla="*/ 2147483647 w 34"/>
              <a:gd name="T41" fmla="*/ 2147483647 h 28"/>
              <a:gd name="T42" fmla="*/ 2147483647 w 34"/>
              <a:gd name="T43" fmla="*/ 2147483647 h 28"/>
              <a:gd name="T44" fmla="*/ 2147483647 w 34"/>
              <a:gd name="T45" fmla="*/ 2147483647 h 28"/>
              <a:gd name="T46" fmla="*/ 2147483647 w 34"/>
              <a:gd name="T47" fmla="*/ 2147483647 h 28"/>
              <a:gd name="T48" fmla="*/ 2147483647 w 34"/>
              <a:gd name="T49" fmla="*/ 2147483647 h 28"/>
              <a:gd name="T50" fmla="*/ 2147483647 w 34"/>
              <a:gd name="T51" fmla="*/ 2147483647 h 28"/>
              <a:gd name="T52" fmla="*/ 2147483647 w 34"/>
              <a:gd name="T53" fmla="*/ 2147483647 h 28"/>
              <a:gd name="T54" fmla="*/ 2147483647 w 34"/>
              <a:gd name="T55" fmla="*/ 2147483647 h 28"/>
              <a:gd name="T56" fmla="*/ 2147483647 w 34"/>
              <a:gd name="T57" fmla="*/ 2147483647 h 28"/>
              <a:gd name="T58" fmla="*/ 2147483647 w 34"/>
              <a:gd name="T59" fmla="*/ 2147483647 h 28"/>
              <a:gd name="T60" fmla="*/ 2147483647 w 34"/>
              <a:gd name="T61" fmla="*/ 2147483647 h 28"/>
              <a:gd name="T62" fmla="*/ 2147483647 w 34"/>
              <a:gd name="T63" fmla="*/ 2147483647 h 28"/>
              <a:gd name="T64" fmla="*/ 2147483647 w 34"/>
              <a:gd name="T65" fmla="*/ 2147483647 h 28"/>
              <a:gd name="T66" fmla="*/ 2147483647 w 34"/>
              <a:gd name="T67" fmla="*/ 2147483647 h 28"/>
              <a:gd name="T68" fmla="*/ 2147483647 w 34"/>
              <a:gd name="T69" fmla="*/ 2147483647 h 28"/>
              <a:gd name="T70" fmla="*/ 2147483647 w 34"/>
              <a:gd name="T71" fmla="*/ 2147483647 h 28"/>
              <a:gd name="T72" fmla="*/ 2147483647 w 34"/>
              <a:gd name="T73" fmla="*/ 2147483647 h 28"/>
              <a:gd name="T74" fmla="*/ 2147483647 w 34"/>
              <a:gd name="T75" fmla="*/ 2147483647 h 28"/>
              <a:gd name="T76" fmla="*/ 2147483647 w 34"/>
              <a:gd name="T77" fmla="*/ 2147483647 h 28"/>
              <a:gd name="T78" fmla="*/ 2147483647 w 34"/>
              <a:gd name="T79" fmla="*/ 2147483647 h 28"/>
              <a:gd name="T80" fmla="*/ 2147483647 w 34"/>
              <a:gd name="T81" fmla="*/ 2147483647 h 28"/>
              <a:gd name="T82" fmla="*/ 2147483647 w 34"/>
              <a:gd name="T83" fmla="*/ 0 h 28"/>
              <a:gd name="T84" fmla="*/ 2147483647 w 34"/>
              <a:gd name="T85" fmla="*/ 0 h 28"/>
              <a:gd name="T86" fmla="*/ 2147483647 w 34"/>
              <a:gd name="T87" fmla="*/ 2147483647 h 28"/>
              <a:gd name="T88" fmla="*/ 2147483647 w 34"/>
              <a:gd name="T89" fmla="*/ 2147483647 h 28"/>
              <a:gd name="T90" fmla="*/ 2147483647 w 34"/>
              <a:gd name="T91" fmla="*/ 2147483647 h 28"/>
              <a:gd name="T92" fmla="*/ 2147483647 w 34"/>
              <a:gd name="T93" fmla="*/ 2147483647 h 28"/>
              <a:gd name="T94" fmla="*/ 2147483647 w 34"/>
              <a:gd name="T95" fmla="*/ 2147483647 h 28"/>
              <a:gd name="T96" fmla="*/ 2147483647 w 34"/>
              <a:gd name="T97" fmla="*/ 2147483647 h 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4"/>
              <a:gd name="T148" fmla="*/ 0 h 28"/>
              <a:gd name="T149" fmla="*/ 34 w 34"/>
              <a:gd name="T150" fmla="*/ 28 h 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4" h="28">
                <a:moveTo>
                  <a:pt x="9" y="6"/>
                </a:moveTo>
                <a:lnTo>
                  <a:pt x="7" y="9"/>
                </a:lnTo>
                <a:lnTo>
                  <a:pt x="4" y="10"/>
                </a:lnTo>
                <a:lnTo>
                  <a:pt x="3" y="13"/>
                </a:lnTo>
                <a:lnTo>
                  <a:pt x="1" y="16"/>
                </a:lnTo>
                <a:lnTo>
                  <a:pt x="0" y="19"/>
                </a:lnTo>
                <a:lnTo>
                  <a:pt x="0" y="21"/>
                </a:lnTo>
                <a:lnTo>
                  <a:pt x="0" y="24"/>
                </a:lnTo>
                <a:lnTo>
                  <a:pt x="0" y="27"/>
                </a:lnTo>
                <a:lnTo>
                  <a:pt x="0" y="28"/>
                </a:lnTo>
                <a:lnTo>
                  <a:pt x="1" y="28"/>
                </a:lnTo>
                <a:lnTo>
                  <a:pt x="3" y="28"/>
                </a:lnTo>
                <a:lnTo>
                  <a:pt x="4" y="28"/>
                </a:lnTo>
                <a:lnTo>
                  <a:pt x="6" y="28"/>
                </a:lnTo>
                <a:lnTo>
                  <a:pt x="9" y="28"/>
                </a:lnTo>
                <a:lnTo>
                  <a:pt x="10" y="28"/>
                </a:lnTo>
                <a:lnTo>
                  <a:pt x="12" y="28"/>
                </a:lnTo>
                <a:lnTo>
                  <a:pt x="13" y="27"/>
                </a:lnTo>
                <a:lnTo>
                  <a:pt x="15" y="27"/>
                </a:lnTo>
                <a:lnTo>
                  <a:pt x="17" y="27"/>
                </a:lnTo>
                <a:lnTo>
                  <a:pt x="19" y="27"/>
                </a:lnTo>
                <a:lnTo>
                  <a:pt x="20" y="28"/>
                </a:lnTo>
                <a:lnTo>
                  <a:pt x="22" y="28"/>
                </a:lnTo>
                <a:lnTo>
                  <a:pt x="25" y="28"/>
                </a:lnTo>
                <a:lnTo>
                  <a:pt x="26" y="28"/>
                </a:lnTo>
                <a:lnTo>
                  <a:pt x="28" y="28"/>
                </a:lnTo>
                <a:lnTo>
                  <a:pt x="29" y="28"/>
                </a:lnTo>
                <a:lnTo>
                  <a:pt x="31" y="27"/>
                </a:lnTo>
                <a:lnTo>
                  <a:pt x="32" y="27"/>
                </a:lnTo>
                <a:lnTo>
                  <a:pt x="34" y="22"/>
                </a:lnTo>
                <a:lnTo>
                  <a:pt x="34" y="18"/>
                </a:lnTo>
                <a:lnTo>
                  <a:pt x="32" y="15"/>
                </a:lnTo>
                <a:lnTo>
                  <a:pt x="31" y="10"/>
                </a:lnTo>
                <a:lnTo>
                  <a:pt x="29" y="7"/>
                </a:lnTo>
                <a:lnTo>
                  <a:pt x="26" y="5"/>
                </a:lnTo>
                <a:lnTo>
                  <a:pt x="23" y="3"/>
                </a:lnTo>
                <a:lnTo>
                  <a:pt x="20" y="2"/>
                </a:lnTo>
                <a:lnTo>
                  <a:pt x="19" y="0"/>
                </a:lnTo>
                <a:lnTo>
                  <a:pt x="17" y="0"/>
                </a:lnTo>
                <a:lnTo>
                  <a:pt x="16" y="2"/>
                </a:lnTo>
                <a:lnTo>
                  <a:pt x="15" y="2"/>
                </a:lnTo>
                <a:lnTo>
                  <a:pt x="13" y="3"/>
                </a:lnTo>
                <a:lnTo>
                  <a:pt x="12" y="3"/>
                </a:lnTo>
                <a:lnTo>
                  <a:pt x="10" y="5"/>
                </a:lnTo>
                <a:lnTo>
                  <a:pt x="9" y="6"/>
                </a:lnTo>
              </a:path>
            </a:pathLst>
          </a:custGeom>
          <a:solidFill>
            <a:srgbClr val="FFFF00"/>
          </a:solidFill>
          <a:ln w="4763">
            <a:solidFill>
              <a:srgbClr val="990000"/>
            </a:solidFill>
            <a:round/>
            <a:headEnd/>
            <a:tailEnd/>
          </a:ln>
        </p:spPr>
        <p:txBody>
          <a:bodyPr/>
          <a:lstStyle/>
          <a:p>
            <a:endParaRPr lang="en-US"/>
          </a:p>
        </p:txBody>
      </p:sp>
      <p:sp>
        <p:nvSpPr>
          <p:cNvPr id="53306" name="Freeform 57"/>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7" name="Freeform 58"/>
          <p:cNvSpPr>
            <a:spLocks/>
          </p:cNvSpPr>
          <p:nvPr/>
        </p:nvSpPr>
        <p:spPr bwMode="auto">
          <a:xfrm>
            <a:off x="6538914" y="4508503"/>
            <a:ext cx="80963" cy="61913"/>
          </a:xfrm>
          <a:custGeom>
            <a:avLst/>
            <a:gdLst>
              <a:gd name="T0" fmla="*/ 2147483647 w 57"/>
              <a:gd name="T1" fmla="*/ 2147483647 h 39"/>
              <a:gd name="T2" fmla="*/ 2147483647 w 57"/>
              <a:gd name="T3" fmla="*/ 2147483647 h 39"/>
              <a:gd name="T4" fmla="*/ 2147483647 w 57"/>
              <a:gd name="T5" fmla="*/ 2147483647 h 39"/>
              <a:gd name="T6" fmla="*/ 2147483647 w 57"/>
              <a:gd name="T7" fmla="*/ 2147483647 h 39"/>
              <a:gd name="T8" fmla="*/ 2147483647 w 57"/>
              <a:gd name="T9" fmla="*/ 2147483647 h 39"/>
              <a:gd name="T10" fmla="*/ 2147483647 w 57"/>
              <a:gd name="T11" fmla="*/ 2147483647 h 39"/>
              <a:gd name="T12" fmla="*/ 2147483647 w 57"/>
              <a:gd name="T13" fmla="*/ 2147483647 h 39"/>
              <a:gd name="T14" fmla="*/ 0 w 57"/>
              <a:gd name="T15" fmla="*/ 2147483647 h 39"/>
              <a:gd name="T16" fmla="*/ 0 w 57"/>
              <a:gd name="T17" fmla="*/ 2147483647 h 39"/>
              <a:gd name="T18" fmla="*/ 0 w 57"/>
              <a:gd name="T19" fmla="*/ 2147483647 h 39"/>
              <a:gd name="T20" fmla="*/ 0 w 57"/>
              <a:gd name="T21" fmla="*/ 2147483647 h 39"/>
              <a:gd name="T22" fmla="*/ 0 w 57"/>
              <a:gd name="T23" fmla="*/ 2147483647 h 39"/>
              <a:gd name="T24" fmla="*/ 2147483647 w 57"/>
              <a:gd name="T25" fmla="*/ 2147483647 h 39"/>
              <a:gd name="T26" fmla="*/ 2147483647 w 57"/>
              <a:gd name="T27" fmla="*/ 2147483647 h 39"/>
              <a:gd name="T28" fmla="*/ 2147483647 w 57"/>
              <a:gd name="T29" fmla="*/ 2147483647 h 39"/>
              <a:gd name="T30" fmla="*/ 2147483647 w 57"/>
              <a:gd name="T31" fmla="*/ 2147483647 h 39"/>
              <a:gd name="T32" fmla="*/ 2147483647 w 57"/>
              <a:gd name="T33" fmla="*/ 2147483647 h 39"/>
              <a:gd name="T34" fmla="*/ 2147483647 w 57"/>
              <a:gd name="T35" fmla="*/ 2147483647 h 39"/>
              <a:gd name="T36" fmla="*/ 2147483647 w 57"/>
              <a:gd name="T37" fmla="*/ 2147483647 h 39"/>
              <a:gd name="T38" fmla="*/ 2147483647 w 57"/>
              <a:gd name="T39" fmla="*/ 2147483647 h 39"/>
              <a:gd name="T40" fmla="*/ 2147483647 w 57"/>
              <a:gd name="T41" fmla="*/ 2147483647 h 39"/>
              <a:gd name="T42" fmla="*/ 2147483647 w 57"/>
              <a:gd name="T43" fmla="*/ 2147483647 h 39"/>
              <a:gd name="T44" fmla="*/ 2147483647 w 57"/>
              <a:gd name="T45" fmla="*/ 2147483647 h 39"/>
              <a:gd name="T46" fmla="*/ 2147483647 w 57"/>
              <a:gd name="T47" fmla="*/ 2147483647 h 39"/>
              <a:gd name="T48" fmla="*/ 2147483647 w 57"/>
              <a:gd name="T49" fmla="*/ 2147483647 h 39"/>
              <a:gd name="T50" fmla="*/ 2147483647 w 57"/>
              <a:gd name="T51" fmla="*/ 2147483647 h 39"/>
              <a:gd name="T52" fmla="*/ 2147483647 w 57"/>
              <a:gd name="T53" fmla="*/ 2147483647 h 39"/>
              <a:gd name="T54" fmla="*/ 2147483647 w 57"/>
              <a:gd name="T55" fmla="*/ 2147483647 h 39"/>
              <a:gd name="T56" fmla="*/ 2147483647 w 57"/>
              <a:gd name="T57" fmla="*/ 2147483647 h 39"/>
              <a:gd name="T58" fmla="*/ 2147483647 w 57"/>
              <a:gd name="T59" fmla="*/ 2147483647 h 39"/>
              <a:gd name="T60" fmla="*/ 2147483647 w 57"/>
              <a:gd name="T61" fmla="*/ 2147483647 h 39"/>
              <a:gd name="T62" fmla="*/ 2147483647 w 57"/>
              <a:gd name="T63" fmla="*/ 2147483647 h 39"/>
              <a:gd name="T64" fmla="*/ 2147483647 w 57"/>
              <a:gd name="T65" fmla="*/ 2147483647 h 39"/>
              <a:gd name="T66" fmla="*/ 2147483647 w 57"/>
              <a:gd name="T67" fmla="*/ 2147483647 h 39"/>
              <a:gd name="T68" fmla="*/ 2147483647 w 57"/>
              <a:gd name="T69" fmla="*/ 2147483647 h 39"/>
              <a:gd name="T70" fmla="*/ 2147483647 w 57"/>
              <a:gd name="T71" fmla="*/ 2147483647 h 39"/>
              <a:gd name="T72" fmla="*/ 2147483647 w 57"/>
              <a:gd name="T73" fmla="*/ 2147483647 h 39"/>
              <a:gd name="T74" fmla="*/ 2147483647 w 57"/>
              <a:gd name="T75" fmla="*/ 2147483647 h 39"/>
              <a:gd name="T76" fmla="*/ 2147483647 w 57"/>
              <a:gd name="T77" fmla="*/ 2147483647 h 39"/>
              <a:gd name="T78" fmla="*/ 2147483647 w 57"/>
              <a:gd name="T79" fmla="*/ 2147483647 h 39"/>
              <a:gd name="T80" fmla="*/ 2147483647 w 57"/>
              <a:gd name="T81" fmla="*/ 2147483647 h 39"/>
              <a:gd name="T82" fmla="*/ 2147483647 w 57"/>
              <a:gd name="T83" fmla="*/ 2147483647 h 39"/>
              <a:gd name="T84" fmla="*/ 2147483647 w 57"/>
              <a:gd name="T85" fmla="*/ 2147483647 h 39"/>
              <a:gd name="T86" fmla="*/ 2147483647 w 57"/>
              <a:gd name="T87" fmla="*/ 2147483647 h 39"/>
              <a:gd name="T88" fmla="*/ 2147483647 w 57"/>
              <a:gd name="T89" fmla="*/ 2147483647 h 39"/>
              <a:gd name="T90" fmla="*/ 2147483647 w 57"/>
              <a:gd name="T91" fmla="*/ 2147483647 h 39"/>
              <a:gd name="T92" fmla="*/ 2147483647 w 57"/>
              <a:gd name="T93" fmla="*/ 2147483647 h 39"/>
              <a:gd name="T94" fmla="*/ 2147483647 w 57"/>
              <a:gd name="T95" fmla="*/ 2147483647 h 39"/>
              <a:gd name="T96" fmla="*/ 2147483647 w 57"/>
              <a:gd name="T97" fmla="*/ 0 h 39"/>
              <a:gd name="T98" fmla="*/ 2147483647 w 57"/>
              <a:gd name="T99" fmla="*/ 0 h 39"/>
              <a:gd name="T100" fmla="*/ 2147483647 w 57"/>
              <a:gd name="T101" fmla="*/ 0 h 39"/>
              <a:gd name="T102" fmla="*/ 2147483647 w 57"/>
              <a:gd name="T103" fmla="*/ 0 h 39"/>
              <a:gd name="T104" fmla="*/ 2147483647 w 57"/>
              <a:gd name="T105" fmla="*/ 0 h 39"/>
              <a:gd name="T106" fmla="*/ 2147483647 w 57"/>
              <a:gd name="T107" fmla="*/ 2147483647 h 39"/>
              <a:gd name="T108" fmla="*/ 2147483647 w 57"/>
              <a:gd name="T109" fmla="*/ 2147483647 h 39"/>
              <a:gd name="T110" fmla="*/ 2147483647 w 57"/>
              <a:gd name="T111" fmla="*/ 2147483647 h 39"/>
              <a:gd name="T112" fmla="*/ 2147483647 w 57"/>
              <a:gd name="T113" fmla="*/ 2147483647 h 3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39"/>
              <a:gd name="T173" fmla="*/ 57 w 57"/>
              <a:gd name="T174" fmla="*/ 39 h 3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39">
                <a:moveTo>
                  <a:pt x="9" y="3"/>
                </a:moveTo>
                <a:lnTo>
                  <a:pt x="8" y="3"/>
                </a:lnTo>
                <a:lnTo>
                  <a:pt x="6" y="3"/>
                </a:lnTo>
                <a:lnTo>
                  <a:pt x="5" y="3"/>
                </a:lnTo>
                <a:lnTo>
                  <a:pt x="3" y="5"/>
                </a:lnTo>
                <a:lnTo>
                  <a:pt x="2" y="5"/>
                </a:lnTo>
                <a:lnTo>
                  <a:pt x="2" y="6"/>
                </a:lnTo>
                <a:lnTo>
                  <a:pt x="0" y="6"/>
                </a:lnTo>
                <a:lnTo>
                  <a:pt x="0" y="8"/>
                </a:lnTo>
                <a:lnTo>
                  <a:pt x="0" y="9"/>
                </a:lnTo>
                <a:lnTo>
                  <a:pt x="0" y="11"/>
                </a:lnTo>
                <a:lnTo>
                  <a:pt x="0" y="14"/>
                </a:lnTo>
                <a:lnTo>
                  <a:pt x="2" y="15"/>
                </a:lnTo>
                <a:lnTo>
                  <a:pt x="2" y="17"/>
                </a:lnTo>
                <a:lnTo>
                  <a:pt x="3" y="18"/>
                </a:lnTo>
                <a:lnTo>
                  <a:pt x="5" y="20"/>
                </a:lnTo>
                <a:lnTo>
                  <a:pt x="8" y="21"/>
                </a:lnTo>
                <a:lnTo>
                  <a:pt x="11" y="23"/>
                </a:lnTo>
                <a:lnTo>
                  <a:pt x="15" y="24"/>
                </a:lnTo>
                <a:lnTo>
                  <a:pt x="18" y="27"/>
                </a:lnTo>
                <a:lnTo>
                  <a:pt x="21" y="28"/>
                </a:lnTo>
                <a:lnTo>
                  <a:pt x="26" y="30"/>
                </a:lnTo>
                <a:lnTo>
                  <a:pt x="28" y="33"/>
                </a:lnTo>
                <a:lnTo>
                  <a:pt x="31" y="34"/>
                </a:lnTo>
                <a:lnTo>
                  <a:pt x="36" y="36"/>
                </a:lnTo>
                <a:lnTo>
                  <a:pt x="39" y="36"/>
                </a:lnTo>
                <a:lnTo>
                  <a:pt x="40" y="37"/>
                </a:lnTo>
                <a:lnTo>
                  <a:pt x="43" y="37"/>
                </a:lnTo>
                <a:lnTo>
                  <a:pt x="46" y="39"/>
                </a:lnTo>
                <a:lnTo>
                  <a:pt x="49" y="39"/>
                </a:lnTo>
                <a:lnTo>
                  <a:pt x="52" y="37"/>
                </a:lnTo>
                <a:lnTo>
                  <a:pt x="54" y="36"/>
                </a:lnTo>
                <a:lnTo>
                  <a:pt x="55" y="34"/>
                </a:lnTo>
                <a:lnTo>
                  <a:pt x="57" y="31"/>
                </a:lnTo>
                <a:lnTo>
                  <a:pt x="55" y="28"/>
                </a:lnTo>
                <a:lnTo>
                  <a:pt x="55" y="26"/>
                </a:lnTo>
                <a:lnTo>
                  <a:pt x="54" y="21"/>
                </a:lnTo>
                <a:lnTo>
                  <a:pt x="52" y="18"/>
                </a:lnTo>
                <a:lnTo>
                  <a:pt x="52" y="15"/>
                </a:lnTo>
                <a:lnTo>
                  <a:pt x="52" y="12"/>
                </a:lnTo>
                <a:lnTo>
                  <a:pt x="54" y="9"/>
                </a:lnTo>
                <a:lnTo>
                  <a:pt x="49" y="8"/>
                </a:lnTo>
                <a:lnTo>
                  <a:pt x="46" y="5"/>
                </a:lnTo>
                <a:lnTo>
                  <a:pt x="43" y="5"/>
                </a:lnTo>
                <a:lnTo>
                  <a:pt x="39" y="3"/>
                </a:lnTo>
                <a:lnTo>
                  <a:pt x="36" y="3"/>
                </a:lnTo>
                <a:lnTo>
                  <a:pt x="33" y="2"/>
                </a:lnTo>
                <a:lnTo>
                  <a:pt x="28" y="2"/>
                </a:lnTo>
                <a:lnTo>
                  <a:pt x="24" y="0"/>
                </a:lnTo>
                <a:lnTo>
                  <a:pt x="23" y="0"/>
                </a:lnTo>
                <a:lnTo>
                  <a:pt x="21" y="0"/>
                </a:lnTo>
                <a:lnTo>
                  <a:pt x="20" y="0"/>
                </a:lnTo>
                <a:lnTo>
                  <a:pt x="17" y="0"/>
                </a:lnTo>
                <a:lnTo>
                  <a:pt x="15" y="2"/>
                </a:lnTo>
                <a:lnTo>
                  <a:pt x="14" y="2"/>
                </a:lnTo>
                <a:lnTo>
                  <a:pt x="11" y="2"/>
                </a:lnTo>
                <a:lnTo>
                  <a:pt x="9" y="3"/>
                </a:lnTo>
              </a:path>
            </a:pathLst>
          </a:custGeom>
          <a:solidFill>
            <a:srgbClr val="FFFF00"/>
          </a:solidFill>
          <a:ln w="4763">
            <a:solidFill>
              <a:srgbClr val="990000"/>
            </a:solidFill>
            <a:round/>
            <a:headEnd/>
            <a:tailEnd/>
          </a:ln>
        </p:spPr>
        <p:txBody>
          <a:bodyPr/>
          <a:lstStyle/>
          <a:p>
            <a:endParaRPr lang="en-US"/>
          </a:p>
        </p:txBody>
      </p:sp>
      <p:sp>
        <p:nvSpPr>
          <p:cNvPr id="53308" name="Freeform 59"/>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09" name="Freeform 60"/>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1588">
            <a:solidFill>
              <a:srgbClr val="990000"/>
            </a:solidFill>
            <a:round/>
            <a:headEnd/>
            <a:tailEnd/>
          </a:ln>
        </p:spPr>
        <p:txBody>
          <a:bodyPr/>
          <a:lstStyle/>
          <a:p>
            <a:endParaRPr lang="en-US"/>
          </a:p>
        </p:txBody>
      </p:sp>
      <p:sp>
        <p:nvSpPr>
          <p:cNvPr id="53310" name="Freeform 61"/>
          <p:cNvSpPr>
            <a:spLocks/>
          </p:cNvSpPr>
          <p:nvPr/>
        </p:nvSpPr>
        <p:spPr bwMode="auto">
          <a:xfrm>
            <a:off x="6559551" y="4570414"/>
            <a:ext cx="63500" cy="74612"/>
          </a:xfrm>
          <a:custGeom>
            <a:avLst/>
            <a:gdLst>
              <a:gd name="T0" fmla="*/ 0 w 45"/>
              <a:gd name="T1" fmla="*/ 2147483647 h 47"/>
              <a:gd name="T2" fmla="*/ 0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0 h 47"/>
              <a:gd name="T50" fmla="*/ 2147483647 w 45"/>
              <a:gd name="T51" fmla="*/ 0 h 47"/>
              <a:gd name="T52" fmla="*/ 2147483647 w 45"/>
              <a:gd name="T53" fmla="*/ 0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0 w 45"/>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5"/>
              <a:gd name="T100" fmla="*/ 0 h 47"/>
              <a:gd name="T101" fmla="*/ 45 w 45"/>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5" h="47">
                <a:moveTo>
                  <a:pt x="0" y="12"/>
                </a:moveTo>
                <a:lnTo>
                  <a:pt x="0" y="18"/>
                </a:lnTo>
                <a:lnTo>
                  <a:pt x="2" y="22"/>
                </a:lnTo>
                <a:lnTo>
                  <a:pt x="5" y="26"/>
                </a:lnTo>
                <a:lnTo>
                  <a:pt x="8" y="31"/>
                </a:lnTo>
                <a:lnTo>
                  <a:pt x="11" y="35"/>
                </a:lnTo>
                <a:lnTo>
                  <a:pt x="15" y="38"/>
                </a:lnTo>
                <a:lnTo>
                  <a:pt x="19" y="43"/>
                </a:lnTo>
                <a:lnTo>
                  <a:pt x="24" y="46"/>
                </a:lnTo>
                <a:lnTo>
                  <a:pt x="25" y="47"/>
                </a:lnTo>
                <a:lnTo>
                  <a:pt x="28" y="47"/>
                </a:lnTo>
                <a:lnTo>
                  <a:pt x="31" y="47"/>
                </a:lnTo>
                <a:lnTo>
                  <a:pt x="34" y="47"/>
                </a:lnTo>
                <a:lnTo>
                  <a:pt x="37" y="44"/>
                </a:lnTo>
                <a:lnTo>
                  <a:pt x="40" y="43"/>
                </a:lnTo>
                <a:lnTo>
                  <a:pt x="42" y="41"/>
                </a:lnTo>
                <a:lnTo>
                  <a:pt x="43" y="38"/>
                </a:lnTo>
                <a:lnTo>
                  <a:pt x="45" y="31"/>
                </a:lnTo>
                <a:lnTo>
                  <a:pt x="45" y="24"/>
                </a:lnTo>
                <a:lnTo>
                  <a:pt x="42" y="18"/>
                </a:lnTo>
                <a:lnTo>
                  <a:pt x="37" y="12"/>
                </a:lnTo>
                <a:lnTo>
                  <a:pt x="31" y="7"/>
                </a:lnTo>
                <a:lnTo>
                  <a:pt x="25" y="3"/>
                </a:lnTo>
                <a:lnTo>
                  <a:pt x="18" y="1"/>
                </a:lnTo>
                <a:lnTo>
                  <a:pt x="11" y="0"/>
                </a:lnTo>
                <a:lnTo>
                  <a:pt x="9" y="0"/>
                </a:lnTo>
                <a:lnTo>
                  <a:pt x="6" y="0"/>
                </a:lnTo>
                <a:lnTo>
                  <a:pt x="6" y="1"/>
                </a:lnTo>
                <a:lnTo>
                  <a:pt x="5" y="3"/>
                </a:lnTo>
                <a:lnTo>
                  <a:pt x="3" y="6"/>
                </a:lnTo>
                <a:lnTo>
                  <a:pt x="3" y="7"/>
                </a:lnTo>
                <a:lnTo>
                  <a:pt x="2" y="9"/>
                </a:lnTo>
                <a:lnTo>
                  <a:pt x="0" y="12"/>
                </a:lnTo>
              </a:path>
            </a:pathLst>
          </a:custGeom>
          <a:solidFill>
            <a:srgbClr val="FFFF00"/>
          </a:solidFill>
          <a:ln w="4763">
            <a:solidFill>
              <a:srgbClr val="990000"/>
            </a:solidFill>
            <a:round/>
            <a:headEnd/>
            <a:tailEnd/>
          </a:ln>
        </p:spPr>
        <p:txBody>
          <a:bodyPr/>
          <a:lstStyle/>
          <a:p>
            <a:endParaRPr lang="en-US"/>
          </a:p>
        </p:txBody>
      </p:sp>
      <p:sp>
        <p:nvSpPr>
          <p:cNvPr id="53311" name="Freeform 62"/>
          <p:cNvSpPr>
            <a:spLocks/>
          </p:cNvSpPr>
          <p:nvPr/>
        </p:nvSpPr>
        <p:spPr bwMode="auto">
          <a:xfrm>
            <a:off x="6527803" y="4227513"/>
            <a:ext cx="315913" cy="330200"/>
          </a:xfrm>
          <a:custGeom>
            <a:avLst/>
            <a:gdLst>
              <a:gd name="T0" fmla="*/ 2147483647 w 224"/>
              <a:gd name="T1" fmla="*/ 2147483647 h 208"/>
              <a:gd name="T2" fmla="*/ 2147483647 w 224"/>
              <a:gd name="T3" fmla="*/ 2147483647 h 208"/>
              <a:gd name="T4" fmla="*/ 2147483647 w 224"/>
              <a:gd name="T5" fmla="*/ 2147483647 h 208"/>
              <a:gd name="T6" fmla="*/ 2147483647 w 224"/>
              <a:gd name="T7" fmla="*/ 2147483647 h 208"/>
              <a:gd name="T8" fmla="*/ 2147483647 w 224"/>
              <a:gd name="T9" fmla="*/ 2147483647 h 208"/>
              <a:gd name="T10" fmla="*/ 2147483647 w 224"/>
              <a:gd name="T11" fmla="*/ 2147483647 h 208"/>
              <a:gd name="T12" fmla="*/ 2147483647 w 224"/>
              <a:gd name="T13" fmla="*/ 2147483647 h 208"/>
              <a:gd name="T14" fmla="*/ 2147483647 w 224"/>
              <a:gd name="T15" fmla="*/ 2147483647 h 208"/>
              <a:gd name="T16" fmla="*/ 2147483647 w 224"/>
              <a:gd name="T17" fmla="*/ 2147483647 h 208"/>
              <a:gd name="T18" fmla="*/ 2147483647 w 224"/>
              <a:gd name="T19" fmla="*/ 2147483647 h 208"/>
              <a:gd name="T20" fmla="*/ 2147483647 w 224"/>
              <a:gd name="T21" fmla="*/ 2147483647 h 208"/>
              <a:gd name="T22" fmla="*/ 2147483647 w 224"/>
              <a:gd name="T23" fmla="*/ 2147483647 h 208"/>
              <a:gd name="T24" fmla="*/ 2147483647 w 224"/>
              <a:gd name="T25" fmla="*/ 2147483647 h 208"/>
              <a:gd name="T26" fmla="*/ 2147483647 w 224"/>
              <a:gd name="T27" fmla="*/ 2147483647 h 208"/>
              <a:gd name="T28" fmla="*/ 2147483647 w 224"/>
              <a:gd name="T29" fmla="*/ 2147483647 h 208"/>
              <a:gd name="T30" fmla="*/ 2147483647 w 224"/>
              <a:gd name="T31" fmla="*/ 2147483647 h 208"/>
              <a:gd name="T32" fmla="*/ 2147483647 w 224"/>
              <a:gd name="T33" fmla="*/ 2147483647 h 208"/>
              <a:gd name="T34" fmla="*/ 2147483647 w 224"/>
              <a:gd name="T35" fmla="*/ 2147483647 h 208"/>
              <a:gd name="T36" fmla="*/ 2147483647 w 224"/>
              <a:gd name="T37" fmla="*/ 2147483647 h 208"/>
              <a:gd name="T38" fmla="*/ 2147483647 w 224"/>
              <a:gd name="T39" fmla="*/ 2147483647 h 208"/>
              <a:gd name="T40" fmla="*/ 2147483647 w 224"/>
              <a:gd name="T41" fmla="*/ 2147483647 h 208"/>
              <a:gd name="T42" fmla="*/ 2147483647 w 224"/>
              <a:gd name="T43" fmla="*/ 2147483647 h 208"/>
              <a:gd name="T44" fmla="*/ 2147483647 w 224"/>
              <a:gd name="T45" fmla="*/ 2147483647 h 208"/>
              <a:gd name="T46" fmla="*/ 2147483647 w 224"/>
              <a:gd name="T47" fmla="*/ 2147483647 h 208"/>
              <a:gd name="T48" fmla="*/ 2147483647 w 224"/>
              <a:gd name="T49" fmla="*/ 2147483647 h 208"/>
              <a:gd name="T50" fmla="*/ 2147483647 w 224"/>
              <a:gd name="T51" fmla="*/ 2147483647 h 208"/>
              <a:gd name="T52" fmla="*/ 2147483647 w 224"/>
              <a:gd name="T53" fmla="*/ 2147483647 h 208"/>
              <a:gd name="T54" fmla="*/ 2147483647 w 224"/>
              <a:gd name="T55" fmla="*/ 2147483647 h 208"/>
              <a:gd name="T56" fmla="*/ 2147483647 w 224"/>
              <a:gd name="T57" fmla="*/ 2147483647 h 208"/>
              <a:gd name="T58" fmla="*/ 2147483647 w 224"/>
              <a:gd name="T59" fmla="*/ 2147483647 h 208"/>
              <a:gd name="T60" fmla="*/ 2147483647 w 224"/>
              <a:gd name="T61" fmla="*/ 2147483647 h 208"/>
              <a:gd name="T62" fmla="*/ 2147483647 w 224"/>
              <a:gd name="T63" fmla="*/ 2147483647 h 208"/>
              <a:gd name="T64" fmla="*/ 2147483647 w 224"/>
              <a:gd name="T65" fmla="*/ 2147483647 h 208"/>
              <a:gd name="T66" fmla="*/ 2147483647 w 224"/>
              <a:gd name="T67" fmla="*/ 2147483647 h 208"/>
              <a:gd name="T68" fmla="*/ 2147483647 w 224"/>
              <a:gd name="T69" fmla="*/ 2147483647 h 208"/>
              <a:gd name="T70" fmla="*/ 2147483647 w 224"/>
              <a:gd name="T71" fmla="*/ 2147483647 h 208"/>
              <a:gd name="T72" fmla="*/ 2147483647 w 224"/>
              <a:gd name="T73" fmla="*/ 2147483647 h 208"/>
              <a:gd name="T74" fmla="*/ 2147483647 w 224"/>
              <a:gd name="T75" fmla="*/ 0 h 208"/>
              <a:gd name="T76" fmla="*/ 2147483647 w 224"/>
              <a:gd name="T77" fmla="*/ 2147483647 h 208"/>
              <a:gd name="T78" fmla="*/ 2147483647 w 224"/>
              <a:gd name="T79" fmla="*/ 2147483647 h 208"/>
              <a:gd name="T80" fmla="*/ 2147483647 w 224"/>
              <a:gd name="T81" fmla="*/ 2147483647 h 208"/>
              <a:gd name="T82" fmla="*/ 2147483647 w 224"/>
              <a:gd name="T83" fmla="*/ 2147483647 h 208"/>
              <a:gd name="T84" fmla="*/ 2147483647 w 224"/>
              <a:gd name="T85" fmla="*/ 2147483647 h 208"/>
              <a:gd name="T86" fmla="*/ 2147483647 w 224"/>
              <a:gd name="T87" fmla="*/ 2147483647 h 208"/>
              <a:gd name="T88" fmla="*/ 2147483647 w 224"/>
              <a:gd name="T89" fmla="*/ 2147483647 h 208"/>
              <a:gd name="T90" fmla="*/ 2147483647 w 224"/>
              <a:gd name="T91" fmla="*/ 2147483647 h 208"/>
              <a:gd name="T92" fmla="*/ 2147483647 w 224"/>
              <a:gd name="T93" fmla="*/ 2147483647 h 208"/>
              <a:gd name="T94" fmla="*/ 2147483647 w 224"/>
              <a:gd name="T95" fmla="*/ 2147483647 h 208"/>
              <a:gd name="T96" fmla="*/ 0 w 224"/>
              <a:gd name="T97" fmla="*/ 2147483647 h 208"/>
              <a:gd name="T98" fmla="*/ 2147483647 w 224"/>
              <a:gd name="T99" fmla="*/ 2147483647 h 208"/>
              <a:gd name="T100" fmla="*/ 2147483647 w 224"/>
              <a:gd name="T101" fmla="*/ 2147483647 h 208"/>
              <a:gd name="T102" fmla="*/ 2147483647 w 224"/>
              <a:gd name="T103" fmla="*/ 2147483647 h 208"/>
              <a:gd name="T104" fmla="*/ 2147483647 w 224"/>
              <a:gd name="T105" fmla="*/ 2147483647 h 20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24"/>
              <a:gd name="T160" fmla="*/ 0 h 208"/>
              <a:gd name="T161" fmla="*/ 224 w 224"/>
              <a:gd name="T162" fmla="*/ 208 h 20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24" h="208">
                <a:moveTo>
                  <a:pt x="31" y="130"/>
                </a:moveTo>
                <a:lnTo>
                  <a:pt x="35" y="133"/>
                </a:lnTo>
                <a:lnTo>
                  <a:pt x="42" y="136"/>
                </a:lnTo>
                <a:lnTo>
                  <a:pt x="53" y="142"/>
                </a:lnTo>
                <a:lnTo>
                  <a:pt x="65" y="149"/>
                </a:lnTo>
                <a:lnTo>
                  <a:pt x="78" y="158"/>
                </a:lnTo>
                <a:lnTo>
                  <a:pt x="91" y="167"/>
                </a:lnTo>
                <a:lnTo>
                  <a:pt x="106" y="176"/>
                </a:lnTo>
                <a:lnTo>
                  <a:pt x="119" y="186"/>
                </a:lnTo>
                <a:lnTo>
                  <a:pt x="121" y="186"/>
                </a:lnTo>
                <a:lnTo>
                  <a:pt x="124" y="186"/>
                </a:lnTo>
                <a:lnTo>
                  <a:pt x="127" y="188"/>
                </a:lnTo>
                <a:lnTo>
                  <a:pt x="131" y="189"/>
                </a:lnTo>
                <a:lnTo>
                  <a:pt x="134" y="189"/>
                </a:lnTo>
                <a:lnTo>
                  <a:pt x="137" y="191"/>
                </a:lnTo>
                <a:lnTo>
                  <a:pt x="140" y="191"/>
                </a:lnTo>
                <a:lnTo>
                  <a:pt x="146" y="194"/>
                </a:lnTo>
                <a:lnTo>
                  <a:pt x="153" y="197"/>
                </a:lnTo>
                <a:lnTo>
                  <a:pt x="159" y="200"/>
                </a:lnTo>
                <a:lnTo>
                  <a:pt x="164" y="203"/>
                </a:lnTo>
                <a:lnTo>
                  <a:pt x="170" y="205"/>
                </a:lnTo>
                <a:lnTo>
                  <a:pt x="176" y="208"/>
                </a:lnTo>
                <a:lnTo>
                  <a:pt x="181" y="208"/>
                </a:lnTo>
                <a:lnTo>
                  <a:pt x="189" y="208"/>
                </a:lnTo>
                <a:lnTo>
                  <a:pt x="195" y="205"/>
                </a:lnTo>
                <a:lnTo>
                  <a:pt x="199" y="203"/>
                </a:lnTo>
                <a:lnTo>
                  <a:pt x="204" y="197"/>
                </a:lnTo>
                <a:lnTo>
                  <a:pt x="207" y="191"/>
                </a:lnTo>
                <a:lnTo>
                  <a:pt x="210" y="185"/>
                </a:lnTo>
                <a:lnTo>
                  <a:pt x="211" y="177"/>
                </a:lnTo>
                <a:lnTo>
                  <a:pt x="213" y="170"/>
                </a:lnTo>
                <a:lnTo>
                  <a:pt x="214" y="164"/>
                </a:lnTo>
                <a:lnTo>
                  <a:pt x="215" y="163"/>
                </a:lnTo>
                <a:lnTo>
                  <a:pt x="217" y="161"/>
                </a:lnTo>
                <a:lnTo>
                  <a:pt x="217" y="160"/>
                </a:lnTo>
                <a:lnTo>
                  <a:pt x="218" y="157"/>
                </a:lnTo>
                <a:lnTo>
                  <a:pt x="220" y="155"/>
                </a:lnTo>
                <a:lnTo>
                  <a:pt x="221" y="154"/>
                </a:lnTo>
                <a:lnTo>
                  <a:pt x="223" y="152"/>
                </a:lnTo>
                <a:lnTo>
                  <a:pt x="223" y="149"/>
                </a:lnTo>
                <a:lnTo>
                  <a:pt x="221" y="146"/>
                </a:lnTo>
                <a:lnTo>
                  <a:pt x="221" y="142"/>
                </a:lnTo>
                <a:lnTo>
                  <a:pt x="220" y="136"/>
                </a:lnTo>
                <a:lnTo>
                  <a:pt x="218" y="128"/>
                </a:lnTo>
                <a:lnTo>
                  <a:pt x="217" y="123"/>
                </a:lnTo>
                <a:lnTo>
                  <a:pt x="215" y="117"/>
                </a:lnTo>
                <a:lnTo>
                  <a:pt x="213" y="112"/>
                </a:lnTo>
                <a:lnTo>
                  <a:pt x="218" y="108"/>
                </a:lnTo>
                <a:lnTo>
                  <a:pt x="223" y="103"/>
                </a:lnTo>
                <a:lnTo>
                  <a:pt x="224" y="96"/>
                </a:lnTo>
                <a:lnTo>
                  <a:pt x="224" y="88"/>
                </a:lnTo>
                <a:lnTo>
                  <a:pt x="224" y="81"/>
                </a:lnTo>
                <a:lnTo>
                  <a:pt x="223" y="72"/>
                </a:lnTo>
                <a:lnTo>
                  <a:pt x="221" y="65"/>
                </a:lnTo>
                <a:lnTo>
                  <a:pt x="220" y="59"/>
                </a:lnTo>
                <a:lnTo>
                  <a:pt x="220" y="56"/>
                </a:lnTo>
                <a:lnTo>
                  <a:pt x="218" y="54"/>
                </a:lnTo>
                <a:lnTo>
                  <a:pt x="217" y="53"/>
                </a:lnTo>
                <a:lnTo>
                  <a:pt x="215" y="51"/>
                </a:lnTo>
                <a:lnTo>
                  <a:pt x="213" y="50"/>
                </a:lnTo>
                <a:lnTo>
                  <a:pt x="211" y="48"/>
                </a:lnTo>
                <a:lnTo>
                  <a:pt x="210" y="47"/>
                </a:lnTo>
                <a:lnTo>
                  <a:pt x="208" y="46"/>
                </a:lnTo>
                <a:lnTo>
                  <a:pt x="207" y="38"/>
                </a:lnTo>
                <a:lnTo>
                  <a:pt x="204" y="32"/>
                </a:lnTo>
                <a:lnTo>
                  <a:pt x="199" y="26"/>
                </a:lnTo>
                <a:lnTo>
                  <a:pt x="196" y="20"/>
                </a:lnTo>
                <a:lnTo>
                  <a:pt x="192" y="16"/>
                </a:lnTo>
                <a:lnTo>
                  <a:pt x="186" y="11"/>
                </a:lnTo>
                <a:lnTo>
                  <a:pt x="181" y="7"/>
                </a:lnTo>
                <a:lnTo>
                  <a:pt x="176" y="4"/>
                </a:lnTo>
                <a:lnTo>
                  <a:pt x="170" y="1"/>
                </a:lnTo>
                <a:lnTo>
                  <a:pt x="164" y="0"/>
                </a:lnTo>
                <a:lnTo>
                  <a:pt x="158" y="0"/>
                </a:lnTo>
                <a:lnTo>
                  <a:pt x="152" y="0"/>
                </a:lnTo>
                <a:lnTo>
                  <a:pt x="143" y="3"/>
                </a:lnTo>
                <a:lnTo>
                  <a:pt x="133" y="7"/>
                </a:lnTo>
                <a:lnTo>
                  <a:pt x="124" y="13"/>
                </a:lnTo>
                <a:lnTo>
                  <a:pt x="115" y="19"/>
                </a:lnTo>
                <a:lnTo>
                  <a:pt x="105" y="25"/>
                </a:lnTo>
                <a:lnTo>
                  <a:pt x="96" y="29"/>
                </a:lnTo>
                <a:lnTo>
                  <a:pt x="85" y="32"/>
                </a:lnTo>
                <a:lnTo>
                  <a:pt x="76" y="37"/>
                </a:lnTo>
                <a:lnTo>
                  <a:pt x="68" y="40"/>
                </a:lnTo>
                <a:lnTo>
                  <a:pt x="60" y="44"/>
                </a:lnTo>
                <a:lnTo>
                  <a:pt x="51" y="48"/>
                </a:lnTo>
                <a:lnTo>
                  <a:pt x="45" y="53"/>
                </a:lnTo>
                <a:lnTo>
                  <a:pt x="38" y="56"/>
                </a:lnTo>
                <a:lnTo>
                  <a:pt x="34" y="60"/>
                </a:lnTo>
                <a:lnTo>
                  <a:pt x="28" y="65"/>
                </a:lnTo>
                <a:lnTo>
                  <a:pt x="22" y="68"/>
                </a:lnTo>
                <a:lnTo>
                  <a:pt x="17" y="72"/>
                </a:lnTo>
                <a:lnTo>
                  <a:pt x="11" y="75"/>
                </a:lnTo>
                <a:lnTo>
                  <a:pt x="7" y="81"/>
                </a:lnTo>
                <a:lnTo>
                  <a:pt x="2" y="86"/>
                </a:lnTo>
                <a:lnTo>
                  <a:pt x="0" y="91"/>
                </a:lnTo>
                <a:lnTo>
                  <a:pt x="0" y="99"/>
                </a:lnTo>
                <a:lnTo>
                  <a:pt x="1" y="106"/>
                </a:lnTo>
                <a:lnTo>
                  <a:pt x="5" y="114"/>
                </a:lnTo>
                <a:lnTo>
                  <a:pt x="10" y="120"/>
                </a:lnTo>
                <a:lnTo>
                  <a:pt x="16" y="124"/>
                </a:lnTo>
                <a:lnTo>
                  <a:pt x="20" y="127"/>
                </a:lnTo>
                <a:lnTo>
                  <a:pt x="25" y="128"/>
                </a:lnTo>
                <a:lnTo>
                  <a:pt x="29" y="130"/>
                </a:lnTo>
                <a:lnTo>
                  <a:pt x="31" y="1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2" name="Freeform 63"/>
          <p:cNvSpPr>
            <a:spLocks/>
          </p:cNvSpPr>
          <p:nvPr/>
        </p:nvSpPr>
        <p:spPr bwMode="auto">
          <a:xfrm>
            <a:off x="6538916" y="4337054"/>
            <a:ext cx="71437"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3" name="Freeform 64"/>
          <p:cNvSpPr>
            <a:spLocks/>
          </p:cNvSpPr>
          <p:nvPr/>
        </p:nvSpPr>
        <p:spPr bwMode="auto">
          <a:xfrm>
            <a:off x="6858002" y="4343403"/>
            <a:ext cx="71439" cy="87313"/>
          </a:xfrm>
          <a:custGeom>
            <a:avLst/>
            <a:gdLst>
              <a:gd name="T0" fmla="*/ 2147483647 w 51"/>
              <a:gd name="T1" fmla="*/ 2147483647 h 55"/>
              <a:gd name="T2" fmla="*/ 2147483647 w 51"/>
              <a:gd name="T3" fmla="*/ 2147483647 h 55"/>
              <a:gd name="T4" fmla="*/ 2147483647 w 51"/>
              <a:gd name="T5" fmla="*/ 2147483647 h 55"/>
              <a:gd name="T6" fmla="*/ 2147483647 w 51"/>
              <a:gd name="T7" fmla="*/ 2147483647 h 55"/>
              <a:gd name="T8" fmla="*/ 2147483647 w 51"/>
              <a:gd name="T9" fmla="*/ 2147483647 h 55"/>
              <a:gd name="T10" fmla="*/ 2147483647 w 51"/>
              <a:gd name="T11" fmla="*/ 2147483647 h 55"/>
              <a:gd name="T12" fmla="*/ 2147483647 w 51"/>
              <a:gd name="T13" fmla="*/ 2147483647 h 55"/>
              <a:gd name="T14" fmla="*/ 2147483647 w 51"/>
              <a:gd name="T15" fmla="*/ 2147483647 h 55"/>
              <a:gd name="T16" fmla="*/ 2147483647 w 51"/>
              <a:gd name="T17" fmla="*/ 2147483647 h 55"/>
              <a:gd name="T18" fmla="*/ 2147483647 w 51"/>
              <a:gd name="T19" fmla="*/ 2147483647 h 55"/>
              <a:gd name="T20" fmla="*/ 2147483647 w 51"/>
              <a:gd name="T21" fmla="*/ 2147483647 h 55"/>
              <a:gd name="T22" fmla="*/ 2147483647 w 51"/>
              <a:gd name="T23" fmla="*/ 2147483647 h 55"/>
              <a:gd name="T24" fmla="*/ 2147483647 w 51"/>
              <a:gd name="T25" fmla="*/ 2147483647 h 55"/>
              <a:gd name="T26" fmla="*/ 2147483647 w 51"/>
              <a:gd name="T27" fmla="*/ 2147483647 h 55"/>
              <a:gd name="T28" fmla="*/ 2147483647 w 51"/>
              <a:gd name="T29" fmla="*/ 2147483647 h 55"/>
              <a:gd name="T30" fmla="*/ 2147483647 w 51"/>
              <a:gd name="T31" fmla="*/ 2147483647 h 55"/>
              <a:gd name="T32" fmla="*/ 2147483647 w 51"/>
              <a:gd name="T33" fmla="*/ 2147483647 h 55"/>
              <a:gd name="T34" fmla="*/ 2147483647 w 51"/>
              <a:gd name="T35" fmla="*/ 2147483647 h 55"/>
              <a:gd name="T36" fmla="*/ 2147483647 w 51"/>
              <a:gd name="T37" fmla="*/ 2147483647 h 55"/>
              <a:gd name="T38" fmla="*/ 2147483647 w 51"/>
              <a:gd name="T39" fmla="*/ 2147483647 h 55"/>
              <a:gd name="T40" fmla="*/ 2147483647 w 51"/>
              <a:gd name="T41" fmla="*/ 2147483647 h 55"/>
              <a:gd name="T42" fmla="*/ 2147483647 w 51"/>
              <a:gd name="T43" fmla="*/ 2147483647 h 55"/>
              <a:gd name="T44" fmla="*/ 2147483647 w 51"/>
              <a:gd name="T45" fmla="*/ 2147483647 h 55"/>
              <a:gd name="T46" fmla="*/ 2147483647 w 51"/>
              <a:gd name="T47" fmla="*/ 2147483647 h 55"/>
              <a:gd name="T48" fmla="*/ 2147483647 w 51"/>
              <a:gd name="T49" fmla="*/ 2147483647 h 55"/>
              <a:gd name="T50" fmla="*/ 2147483647 w 51"/>
              <a:gd name="T51" fmla="*/ 2147483647 h 55"/>
              <a:gd name="T52" fmla="*/ 2147483647 w 51"/>
              <a:gd name="T53" fmla="*/ 2147483647 h 55"/>
              <a:gd name="T54" fmla="*/ 2147483647 w 51"/>
              <a:gd name="T55" fmla="*/ 2147483647 h 55"/>
              <a:gd name="T56" fmla="*/ 2147483647 w 51"/>
              <a:gd name="T57" fmla="*/ 2147483647 h 55"/>
              <a:gd name="T58" fmla="*/ 2147483647 w 51"/>
              <a:gd name="T59" fmla="*/ 2147483647 h 55"/>
              <a:gd name="T60" fmla="*/ 2147483647 w 51"/>
              <a:gd name="T61" fmla="*/ 2147483647 h 55"/>
              <a:gd name="T62" fmla="*/ 2147483647 w 51"/>
              <a:gd name="T63" fmla="*/ 2147483647 h 55"/>
              <a:gd name="T64" fmla="*/ 2147483647 w 51"/>
              <a:gd name="T65" fmla="*/ 2147483647 h 55"/>
              <a:gd name="T66" fmla="*/ 2147483647 w 51"/>
              <a:gd name="T67" fmla="*/ 0 h 55"/>
              <a:gd name="T68" fmla="*/ 2147483647 w 51"/>
              <a:gd name="T69" fmla="*/ 0 h 55"/>
              <a:gd name="T70" fmla="*/ 2147483647 w 51"/>
              <a:gd name="T71" fmla="*/ 0 h 55"/>
              <a:gd name="T72" fmla="*/ 2147483647 w 51"/>
              <a:gd name="T73" fmla="*/ 2147483647 h 55"/>
              <a:gd name="T74" fmla="*/ 2147483647 w 51"/>
              <a:gd name="T75" fmla="*/ 2147483647 h 55"/>
              <a:gd name="T76" fmla="*/ 2147483647 w 51"/>
              <a:gd name="T77" fmla="*/ 2147483647 h 55"/>
              <a:gd name="T78" fmla="*/ 2147483647 w 51"/>
              <a:gd name="T79" fmla="*/ 2147483647 h 55"/>
              <a:gd name="T80" fmla="*/ 2147483647 w 51"/>
              <a:gd name="T81" fmla="*/ 2147483647 h 55"/>
              <a:gd name="T82" fmla="*/ 2147483647 w 51"/>
              <a:gd name="T83" fmla="*/ 2147483647 h 55"/>
              <a:gd name="T84" fmla="*/ 2147483647 w 51"/>
              <a:gd name="T85" fmla="*/ 2147483647 h 55"/>
              <a:gd name="T86" fmla="*/ 2147483647 w 51"/>
              <a:gd name="T87" fmla="*/ 2147483647 h 55"/>
              <a:gd name="T88" fmla="*/ 2147483647 w 51"/>
              <a:gd name="T89" fmla="*/ 2147483647 h 55"/>
              <a:gd name="T90" fmla="*/ 2147483647 w 51"/>
              <a:gd name="T91" fmla="*/ 2147483647 h 55"/>
              <a:gd name="T92" fmla="*/ 2147483647 w 51"/>
              <a:gd name="T93" fmla="*/ 2147483647 h 55"/>
              <a:gd name="T94" fmla="*/ 2147483647 w 51"/>
              <a:gd name="T95" fmla="*/ 2147483647 h 55"/>
              <a:gd name="T96" fmla="*/ 2147483647 w 51"/>
              <a:gd name="T97" fmla="*/ 2147483647 h 55"/>
              <a:gd name="T98" fmla="*/ 2147483647 w 51"/>
              <a:gd name="T99" fmla="*/ 2147483647 h 55"/>
              <a:gd name="T100" fmla="*/ 2147483647 w 51"/>
              <a:gd name="T101" fmla="*/ 2147483647 h 55"/>
              <a:gd name="T102" fmla="*/ 2147483647 w 51"/>
              <a:gd name="T103" fmla="*/ 2147483647 h 55"/>
              <a:gd name="T104" fmla="*/ 0 w 51"/>
              <a:gd name="T105" fmla="*/ 2147483647 h 55"/>
              <a:gd name="T106" fmla="*/ 0 w 51"/>
              <a:gd name="T107" fmla="*/ 2147483647 h 55"/>
              <a:gd name="T108" fmla="*/ 0 w 51"/>
              <a:gd name="T109" fmla="*/ 2147483647 h 55"/>
              <a:gd name="T110" fmla="*/ 2147483647 w 51"/>
              <a:gd name="T111" fmla="*/ 2147483647 h 55"/>
              <a:gd name="T112" fmla="*/ 2147483647 w 51"/>
              <a:gd name="T113" fmla="*/ 2147483647 h 5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1"/>
              <a:gd name="T172" fmla="*/ 0 h 55"/>
              <a:gd name="T173" fmla="*/ 51 w 51"/>
              <a:gd name="T174" fmla="*/ 55 h 5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1" h="55">
                <a:moveTo>
                  <a:pt x="2" y="31"/>
                </a:moveTo>
                <a:lnTo>
                  <a:pt x="3" y="36"/>
                </a:lnTo>
                <a:lnTo>
                  <a:pt x="6" y="40"/>
                </a:lnTo>
                <a:lnTo>
                  <a:pt x="9" y="46"/>
                </a:lnTo>
                <a:lnTo>
                  <a:pt x="14" y="51"/>
                </a:lnTo>
                <a:lnTo>
                  <a:pt x="17" y="54"/>
                </a:lnTo>
                <a:lnTo>
                  <a:pt x="21" y="55"/>
                </a:lnTo>
                <a:lnTo>
                  <a:pt x="26" y="55"/>
                </a:lnTo>
                <a:lnTo>
                  <a:pt x="30" y="52"/>
                </a:lnTo>
                <a:lnTo>
                  <a:pt x="31" y="51"/>
                </a:lnTo>
                <a:lnTo>
                  <a:pt x="33" y="49"/>
                </a:lnTo>
                <a:lnTo>
                  <a:pt x="33" y="48"/>
                </a:lnTo>
                <a:lnTo>
                  <a:pt x="34" y="46"/>
                </a:lnTo>
                <a:lnTo>
                  <a:pt x="34" y="45"/>
                </a:lnTo>
                <a:lnTo>
                  <a:pt x="36" y="42"/>
                </a:lnTo>
                <a:lnTo>
                  <a:pt x="36" y="40"/>
                </a:lnTo>
                <a:lnTo>
                  <a:pt x="37" y="39"/>
                </a:lnTo>
                <a:lnTo>
                  <a:pt x="39" y="36"/>
                </a:lnTo>
                <a:lnTo>
                  <a:pt x="40" y="34"/>
                </a:lnTo>
                <a:lnTo>
                  <a:pt x="43" y="33"/>
                </a:lnTo>
                <a:lnTo>
                  <a:pt x="45" y="31"/>
                </a:lnTo>
                <a:lnTo>
                  <a:pt x="48" y="30"/>
                </a:lnTo>
                <a:lnTo>
                  <a:pt x="49" y="27"/>
                </a:lnTo>
                <a:lnTo>
                  <a:pt x="51" y="25"/>
                </a:lnTo>
                <a:lnTo>
                  <a:pt x="51" y="22"/>
                </a:lnTo>
                <a:lnTo>
                  <a:pt x="51" y="19"/>
                </a:lnTo>
                <a:lnTo>
                  <a:pt x="51" y="17"/>
                </a:lnTo>
                <a:lnTo>
                  <a:pt x="51" y="14"/>
                </a:lnTo>
                <a:lnTo>
                  <a:pt x="49" y="11"/>
                </a:lnTo>
                <a:lnTo>
                  <a:pt x="49" y="8"/>
                </a:lnTo>
                <a:lnTo>
                  <a:pt x="48" y="6"/>
                </a:lnTo>
                <a:lnTo>
                  <a:pt x="46" y="3"/>
                </a:lnTo>
                <a:lnTo>
                  <a:pt x="43" y="2"/>
                </a:lnTo>
                <a:lnTo>
                  <a:pt x="40" y="0"/>
                </a:lnTo>
                <a:lnTo>
                  <a:pt x="37" y="0"/>
                </a:lnTo>
                <a:lnTo>
                  <a:pt x="34" y="0"/>
                </a:lnTo>
                <a:lnTo>
                  <a:pt x="31" y="2"/>
                </a:lnTo>
                <a:lnTo>
                  <a:pt x="28" y="3"/>
                </a:lnTo>
                <a:lnTo>
                  <a:pt x="26" y="5"/>
                </a:lnTo>
                <a:lnTo>
                  <a:pt x="23" y="6"/>
                </a:lnTo>
                <a:lnTo>
                  <a:pt x="20" y="8"/>
                </a:lnTo>
                <a:lnTo>
                  <a:pt x="18" y="9"/>
                </a:lnTo>
                <a:lnTo>
                  <a:pt x="15" y="11"/>
                </a:lnTo>
                <a:lnTo>
                  <a:pt x="14" y="12"/>
                </a:lnTo>
                <a:lnTo>
                  <a:pt x="12" y="12"/>
                </a:lnTo>
                <a:lnTo>
                  <a:pt x="9" y="14"/>
                </a:lnTo>
                <a:lnTo>
                  <a:pt x="8" y="15"/>
                </a:lnTo>
                <a:lnTo>
                  <a:pt x="5" y="17"/>
                </a:lnTo>
                <a:lnTo>
                  <a:pt x="3" y="18"/>
                </a:lnTo>
                <a:lnTo>
                  <a:pt x="3" y="19"/>
                </a:lnTo>
                <a:lnTo>
                  <a:pt x="2" y="21"/>
                </a:lnTo>
                <a:lnTo>
                  <a:pt x="2" y="22"/>
                </a:lnTo>
                <a:lnTo>
                  <a:pt x="0" y="24"/>
                </a:lnTo>
                <a:lnTo>
                  <a:pt x="0" y="25"/>
                </a:lnTo>
                <a:lnTo>
                  <a:pt x="0" y="27"/>
                </a:lnTo>
                <a:lnTo>
                  <a:pt x="2" y="28"/>
                </a:lnTo>
                <a:lnTo>
                  <a:pt x="2" y="31"/>
                </a:lnTo>
              </a:path>
            </a:pathLst>
          </a:custGeom>
          <a:solidFill>
            <a:srgbClr val="FFFF00"/>
          </a:solidFill>
          <a:ln w="4763">
            <a:solidFill>
              <a:srgbClr val="990000"/>
            </a:solidFill>
            <a:round/>
            <a:headEnd/>
            <a:tailEnd/>
          </a:ln>
        </p:spPr>
        <p:txBody>
          <a:bodyPr/>
          <a:lstStyle/>
          <a:p>
            <a:endParaRPr lang="en-US"/>
          </a:p>
        </p:txBody>
      </p:sp>
      <p:sp>
        <p:nvSpPr>
          <p:cNvPr id="53314" name="Freeform 65"/>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5" name="Freeform 66"/>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1588">
            <a:solidFill>
              <a:srgbClr val="990000"/>
            </a:solidFill>
            <a:round/>
            <a:headEnd/>
            <a:tailEnd/>
          </a:ln>
        </p:spPr>
        <p:txBody>
          <a:bodyPr/>
          <a:lstStyle/>
          <a:p>
            <a:endParaRPr lang="en-US"/>
          </a:p>
        </p:txBody>
      </p:sp>
      <p:sp>
        <p:nvSpPr>
          <p:cNvPr id="53316" name="Freeform 67"/>
          <p:cNvSpPr>
            <a:spLocks/>
          </p:cNvSpPr>
          <p:nvPr/>
        </p:nvSpPr>
        <p:spPr bwMode="auto">
          <a:xfrm>
            <a:off x="6596064" y="4354515"/>
            <a:ext cx="80963" cy="93663"/>
          </a:xfrm>
          <a:custGeom>
            <a:avLst/>
            <a:gdLst>
              <a:gd name="T0" fmla="*/ 0 w 58"/>
              <a:gd name="T1" fmla="*/ 2147483647 h 59"/>
              <a:gd name="T2" fmla="*/ 2147483647 w 58"/>
              <a:gd name="T3" fmla="*/ 2147483647 h 59"/>
              <a:gd name="T4" fmla="*/ 2147483647 w 58"/>
              <a:gd name="T5" fmla="*/ 2147483647 h 59"/>
              <a:gd name="T6" fmla="*/ 2147483647 w 58"/>
              <a:gd name="T7" fmla="*/ 2147483647 h 59"/>
              <a:gd name="T8" fmla="*/ 2147483647 w 58"/>
              <a:gd name="T9" fmla="*/ 2147483647 h 59"/>
              <a:gd name="T10" fmla="*/ 2147483647 w 58"/>
              <a:gd name="T11" fmla="*/ 2147483647 h 59"/>
              <a:gd name="T12" fmla="*/ 2147483647 w 58"/>
              <a:gd name="T13" fmla="*/ 2147483647 h 59"/>
              <a:gd name="T14" fmla="*/ 2147483647 w 58"/>
              <a:gd name="T15" fmla="*/ 2147483647 h 59"/>
              <a:gd name="T16" fmla="*/ 2147483647 w 58"/>
              <a:gd name="T17" fmla="*/ 2147483647 h 59"/>
              <a:gd name="T18" fmla="*/ 2147483647 w 58"/>
              <a:gd name="T19" fmla="*/ 2147483647 h 59"/>
              <a:gd name="T20" fmla="*/ 2147483647 w 58"/>
              <a:gd name="T21" fmla="*/ 2147483647 h 59"/>
              <a:gd name="T22" fmla="*/ 2147483647 w 58"/>
              <a:gd name="T23" fmla="*/ 2147483647 h 59"/>
              <a:gd name="T24" fmla="*/ 2147483647 w 58"/>
              <a:gd name="T25" fmla="*/ 2147483647 h 59"/>
              <a:gd name="T26" fmla="*/ 2147483647 w 58"/>
              <a:gd name="T27" fmla="*/ 2147483647 h 59"/>
              <a:gd name="T28" fmla="*/ 2147483647 w 58"/>
              <a:gd name="T29" fmla="*/ 2147483647 h 59"/>
              <a:gd name="T30" fmla="*/ 2147483647 w 58"/>
              <a:gd name="T31" fmla="*/ 2147483647 h 59"/>
              <a:gd name="T32" fmla="*/ 2147483647 w 58"/>
              <a:gd name="T33" fmla="*/ 2147483647 h 59"/>
              <a:gd name="T34" fmla="*/ 2147483647 w 58"/>
              <a:gd name="T35" fmla="*/ 2147483647 h 59"/>
              <a:gd name="T36" fmla="*/ 2147483647 w 58"/>
              <a:gd name="T37" fmla="*/ 2147483647 h 59"/>
              <a:gd name="T38" fmla="*/ 2147483647 w 58"/>
              <a:gd name="T39" fmla="*/ 2147483647 h 59"/>
              <a:gd name="T40" fmla="*/ 2147483647 w 58"/>
              <a:gd name="T41" fmla="*/ 2147483647 h 59"/>
              <a:gd name="T42" fmla="*/ 2147483647 w 58"/>
              <a:gd name="T43" fmla="*/ 2147483647 h 59"/>
              <a:gd name="T44" fmla="*/ 2147483647 w 58"/>
              <a:gd name="T45" fmla="*/ 2147483647 h 59"/>
              <a:gd name="T46" fmla="*/ 2147483647 w 58"/>
              <a:gd name="T47" fmla="*/ 2147483647 h 59"/>
              <a:gd name="T48" fmla="*/ 2147483647 w 58"/>
              <a:gd name="T49" fmla="*/ 2147483647 h 59"/>
              <a:gd name="T50" fmla="*/ 2147483647 w 58"/>
              <a:gd name="T51" fmla="*/ 2147483647 h 59"/>
              <a:gd name="T52" fmla="*/ 2147483647 w 58"/>
              <a:gd name="T53" fmla="*/ 2147483647 h 59"/>
              <a:gd name="T54" fmla="*/ 2147483647 w 58"/>
              <a:gd name="T55" fmla="*/ 2147483647 h 59"/>
              <a:gd name="T56" fmla="*/ 2147483647 w 58"/>
              <a:gd name="T57" fmla="*/ 2147483647 h 59"/>
              <a:gd name="T58" fmla="*/ 2147483647 w 58"/>
              <a:gd name="T59" fmla="*/ 2147483647 h 59"/>
              <a:gd name="T60" fmla="*/ 2147483647 w 58"/>
              <a:gd name="T61" fmla="*/ 2147483647 h 59"/>
              <a:gd name="T62" fmla="*/ 2147483647 w 58"/>
              <a:gd name="T63" fmla="*/ 2147483647 h 59"/>
              <a:gd name="T64" fmla="*/ 2147483647 w 58"/>
              <a:gd name="T65" fmla="*/ 2147483647 h 59"/>
              <a:gd name="T66" fmla="*/ 2147483647 w 58"/>
              <a:gd name="T67" fmla="*/ 2147483647 h 59"/>
              <a:gd name="T68" fmla="*/ 2147483647 w 58"/>
              <a:gd name="T69" fmla="*/ 2147483647 h 59"/>
              <a:gd name="T70" fmla="*/ 2147483647 w 58"/>
              <a:gd name="T71" fmla="*/ 2147483647 h 59"/>
              <a:gd name="T72" fmla="*/ 2147483647 w 58"/>
              <a:gd name="T73" fmla="*/ 2147483647 h 59"/>
              <a:gd name="T74" fmla="*/ 2147483647 w 58"/>
              <a:gd name="T75" fmla="*/ 2147483647 h 59"/>
              <a:gd name="T76" fmla="*/ 2147483647 w 58"/>
              <a:gd name="T77" fmla="*/ 2147483647 h 59"/>
              <a:gd name="T78" fmla="*/ 2147483647 w 58"/>
              <a:gd name="T79" fmla="*/ 2147483647 h 59"/>
              <a:gd name="T80" fmla="*/ 2147483647 w 58"/>
              <a:gd name="T81" fmla="*/ 2147483647 h 59"/>
              <a:gd name="T82" fmla="*/ 2147483647 w 58"/>
              <a:gd name="T83" fmla="*/ 2147483647 h 59"/>
              <a:gd name="T84" fmla="*/ 2147483647 w 58"/>
              <a:gd name="T85" fmla="*/ 2147483647 h 59"/>
              <a:gd name="T86" fmla="*/ 2147483647 w 58"/>
              <a:gd name="T87" fmla="*/ 2147483647 h 59"/>
              <a:gd name="T88" fmla="*/ 2147483647 w 58"/>
              <a:gd name="T89" fmla="*/ 0 h 59"/>
              <a:gd name="T90" fmla="*/ 2147483647 w 58"/>
              <a:gd name="T91" fmla="*/ 0 h 59"/>
              <a:gd name="T92" fmla="*/ 2147483647 w 58"/>
              <a:gd name="T93" fmla="*/ 2147483647 h 59"/>
              <a:gd name="T94" fmla="*/ 2147483647 w 58"/>
              <a:gd name="T95" fmla="*/ 2147483647 h 59"/>
              <a:gd name="T96" fmla="*/ 2147483647 w 58"/>
              <a:gd name="T97" fmla="*/ 2147483647 h 59"/>
              <a:gd name="T98" fmla="*/ 2147483647 w 58"/>
              <a:gd name="T99" fmla="*/ 2147483647 h 59"/>
              <a:gd name="T100" fmla="*/ 2147483647 w 58"/>
              <a:gd name="T101" fmla="*/ 2147483647 h 59"/>
              <a:gd name="T102" fmla="*/ 2147483647 w 58"/>
              <a:gd name="T103" fmla="*/ 2147483647 h 59"/>
              <a:gd name="T104" fmla="*/ 2147483647 w 58"/>
              <a:gd name="T105" fmla="*/ 2147483647 h 59"/>
              <a:gd name="T106" fmla="*/ 2147483647 w 58"/>
              <a:gd name="T107" fmla="*/ 2147483647 h 59"/>
              <a:gd name="T108" fmla="*/ 2147483647 w 58"/>
              <a:gd name="T109" fmla="*/ 2147483647 h 59"/>
              <a:gd name="T110" fmla="*/ 2147483647 w 58"/>
              <a:gd name="T111" fmla="*/ 2147483647 h 59"/>
              <a:gd name="T112" fmla="*/ 0 w 58"/>
              <a:gd name="T113" fmla="*/ 2147483647 h 5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
              <a:gd name="T172" fmla="*/ 0 h 59"/>
              <a:gd name="T173" fmla="*/ 58 w 58"/>
              <a:gd name="T174" fmla="*/ 59 h 5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 h="59">
                <a:moveTo>
                  <a:pt x="0" y="46"/>
                </a:moveTo>
                <a:lnTo>
                  <a:pt x="3" y="50"/>
                </a:lnTo>
                <a:lnTo>
                  <a:pt x="8" y="53"/>
                </a:lnTo>
                <a:lnTo>
                  <a:pt x="11" y="56"/>
                </a:lnTo>
                <a:lnTo>
                  <a:pt x="15" y="57"/>
                </a:lnTo>
                <a:lnTo>
                  <a:pt x="20" y="57"/>
                </a:lnTo>
                <a:lnTo>
                  <a:pt x="24" y="59"/>
                </a:lnTo>
                <a:lnTo>
                  <a:pt x="28" y="59"/>
                </a:lnTo>
                <a:lnTo>
                  <a:pt x="33" y="57"/>
                </a:lnTo>
                <a:lnTo>
                  <a:pt x="36" y="57"/>
                </a:lnTo>
                <a:lnTo>
                  <a:pt x="37" y="56"/>
                </a:lnTo>
                <a:lnTo>
                  <a:pt x="40" y="54"/>
                </a:lnTo>
                <a:lnTo>
                  <a:pt x="42" y="51"/>
                </a:lnTo>
                <a:lnTo>
                  <a:pt x="43" y="50"/>
                </a:lnTo>
                <a:lnTo>
                  <a:pt x="45" y="47"/>
                </a:lnTo>
                <a:lnTo>
                  <a:pt x="48" y="44"/>
                </a:lnTo>
                <a:lnTo>
                  <a:pt x="49" y="43"/>
                </a:lnTo>
                <a:lnTo>
                  <a:pt x="51" y="41"/>
                </a:lnTo>
                <a:lnTo>
                  <a:pt x="52" y="41"/>
                </a:lnTo>
                <a:lnTo>
                  <a:pt x="54" y="41"/>
                </a:lnTo>
                <a:lnTo>
                  <a:pt x="57" y="38"/>
                </a:lnTo>
                <a:lnTo>
                  <a:pt x="58" y="34"/>
                </a:lnTo>
                <a:lnTo>
                  <a:pt x="58" y="29"/>
                </a:lnTo>
                <a:lnTo>
                  <a:pt x="57" y="25"/>
                </a:lnTo>
                <a:lnTo>
                  <a:pt x="55" y="20"/>
                </a:lnTo>
                <a:lnTo>
                  <a:pt x="54" y="17"/>
                </a:lnTo>
                <a:lnTo>
                  <a:pt x="49" y="13"/>
                </a:lnTo>
                <a:lnTo>
                  <a:pt x="45" y="10"/>
                </a:lnTo>
                <a:lnTo>
                  <a:pt x="45" y="8"/>
                </a:lnTo>
                <a:lnTo>
                  <a:pt x="45" y="7"/>
                </a:lnTo>
                <a:lnTo>
                  <a:pt x="45" y="6"/>
                </a:lnTo>
                <a:lnTo>
                  <a:pt x="43" y="4"/>
                </a:lnTo>
                <a:lnTo>
                  <a:pt x="42" y="3"/>
                </a:lnTo>
                <a:lnTo>
                  <a:pt x="40" y="1"/>
                </a:lnTo>
                <a:lnTo>
                  <a:pt x="39" y="1"/>
                </a:lnTo>
                <a:lnTo>
                  <a:pt x="36" y="0"/>
                </a:lnTo>
                <a:lnTo>
                  <a:pt x="34" y="0"/>
                </a:lnTo>
                <a:lnTo>
                  <a:pt x="31" y="1"/>
                </a:lnTo>
                <a:lnTo>
                  <a:pt x="30" y="1"/>
                </a:lnTo>
                <a:lnTo>
                  <a:pt x="28" y="3"/>
                </a:lnTo>
                <a:lnTo>
                  <a:pt x="24" y="7"/>
                </a:lnTo>
                <a:lnTo>
                  <a:pt x="20" y="11"/>
                </a:lnTo>
                <a:lnTo>
                  <a:pt x="14" y="17"/>
                </a:lnTo>
                <a:lnTo>
                  <a:pt x="11" y="23"/>
                </a:lnTo>
                <a:lnTo>
                  <a:pt x="6" y="31"/>
                </a:lnTo>
                <a:lnTo>
                  <a:pt x="3" y="37"/>
                </a:lnTo>
                <a:lnTo>
                  <a:pt x="2" y="41"/>
                </a:lnTo>
                <a:lnTo>
                  <a:pt x="0" y="46"/>
                </a:lnTo>
              </a:path>
            </a:pathLst>
          </a:custGeom>
          <a:solidFill>
            <a:srgbClr val="FFFF00"/>
          </a:solidFill>
          <a:ln w="4763">
            <a:solidFill>
              <a:srgbClr val="990000"/>
            </a:solidFill>
            <a:round/>
            <a:headEnd/>
            <a:tailEnd/>
          </a:ln>
        </p:spPr>
        <p:txBody>
          <a:bodyPr/>
          <a:lstStyle/>
          <a:p>
            <a:endParaRPr lang="en-US"/>
          </a:p>
        </p:txBody>
      </p:sp>
      <p:sp>
        <p:nvSpPr>
          <p:cNvPr id="53317" name="Freeform 68"/>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3"/>
              <a:gd name="T97" fmla="*/ 0 h 49"/>
              <a:gd name="T98" fmla="*/ 53 w 53"/>
              <a:gd name="T99" fmla="*/ 49 h 4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18" name="Freeform 69"/>
          <p:cNvSpPr>
            <a:spLocks/>
          </p:cNvSpPr>
          <p:nvPr/>
        </p:nvSpPr>
        <p:spPr bwMode="auto">
          <a:xfrm>
            <a:off x="6610351" y="4273551"/>
            <a:ext cx="76200" cy="77788"/>
          </a:xfrm>
          <a:custGeom>
            <a:avLst/>
            <a:gdLst>
              <a:gd name="T0" fmla="*/ 2147483647 w 53"/>
              <a:gd name="T1" fmla="*/ 2147483647 h 49"/>
              <a:gd name="T2" fmla="*/ 2147483647 w 53"/>
              <a:gd name="T3" fmla="*/ 2147483647 h 49"/>
              <a:gd name="T4" fmla="*/ 0 w 53"/>
              <a:gd name="T5" fmla="*/ 2147483647 h 49"/>
              <a:gd name="T6" fmla="*/ 2147483647 w 53"/>
              <a:gd name="T7" fmla="*/ 2147483647 h 49"/>
              <a:gd name="T8" fmla="*/ 2147483647 w 53"/>
              <a:gd name="T9" fmla="*/ 2147483647 h 49"/>
              <a:gd name="T10" fmla="*/ 2147483647 w 53"/>
              <a:gd name="T11" fmla="*/ 2147483647 h 49"/>
              <a:gd name="T12" fmla="*/ 2147483647 w 53"/>
              <a:gd name="T13" fmla="*/ 2147483647 h 49"/>
              <a:gd name="T14" fmla="*/ 2147483647 w 53"/>
              <a:gd name="T15" fmla="*/ 2147483647 h 49"/>
              <a:gd name="T16" fmla="*/ 2147483647 w 53"/>
              <a:gd name="T17" fmla="*/ 2147483647 h 49"/>
              <a:gd name="T18" fmla="*/ 2147483647 w 53"/>
              <a:gd name="T19" fmla="*/ 2147483647 h 49"/>
              <a:gd name="T20" fmla="*/ 2147483647 w 53"/>
              <a:gd name="T21" fmla="*/ 2147483647 h 49"/>
              <a:gd name="T22" fmla="*/ 2147483647 w 53"/>
              <a:gd name="T23" fmla="*/ 2147483647 h 49"/>
              <a:gd name="T24" fmla="*/ 2147483647 w 53"/>
              <a:gd name="T25" fmla="*/ 2147483647 h 49"/>
              <a:gd name="T26" fmla="*/ 2147483647 w 53"/>
              <a:gd name="T27" fmla="*/ 2147483647 h 49"/>
              <a:gd name="T28" fmla="*/ 2147483647 w 53"/>
              <a:gd name="T29" fmla="*/ 2147483647 h 49"/>
              <a:gd name="T30" fmla="*/ 2147483647 w 53"/>
              <a:gd name="T31" fmla="*/ 2147483647 h 49"/>
              <a:gd name="T32" fmla="*/ 2147483647 w 53"/>
              <a:gd name="T33" fmla="*/ 2147483647 h 49"/>
              <a:gd name="T34" fmla="*/ 2147483647 w 53"/>
              <a:gd name="T35" fmla="*/ 2147483647 h 49"/>
              <a:gd name="T36" fmla="*/ 2147483647 w 53"/>
              <a:gd name="T37" fmla="*/ 2147483647 h 49"/>
              <a:gd name="T38" fmla="*/ 2147483647 w 53"/>
              <a:gd name="T39" fmla="*/ 2147483647 h 49"/>
              <a:gd name="T40" fmla="*/ 2147483647 w 53"/>
              <a:gd name="T41" fmla="*/ 0 h 49"/>
              <a:gd name="T42" fmla="*/ 2147483647 w 53"/>
              <a:gd name="T43" fmla="*/ 0 h 49"/>
              <a:gd name="T44" fmla="*/ 2147483647 w 53"/>
              <a:gd name="T45" fmla="*/ 0 h 49"/>
              <a:gd name="T46" fmla="*/ 2147483647 w 53"/>
              <a:gd name="T47" fmla="*/ 2147483647 h 49"/>
              <a:gd name="T48" fmla="*/ 2147483647 w 53"/>
              <a:gd name="T49" fmla="*/ 2147483647 h 49"/>
              <a:gd name="T50" fmla="*/ 2147483647 w 53"/>
              <a:gd name="T51" fmla="*/ 2147483647 h 49"/>
              <a:gd name="T52" fmla="*/ 2147483647 w 53"/>
              <a:gd name="T53" fmla="*/ 2147483647 h 49"/>
              <a:gd name="T54" fmla="*/ 2147483647 w 53"/>
              <a:gd name="T55" fmla="*/ 2147483647 h 49"/>
              <a:gd name="T56" fmla="*/ 2147483647 w 53"/>
              <a:gd name="T57" fmla="*/ 2147483647 h 49"/>
              <a:gd name="T58" fmla="*/ 2147483647 w 53"/>
              <a:gd name="T59" fmla="*/ 2147483647 h 49"/>
              <a:gd name="T60" fmla="*/ 2147483647 w 53"/>
              <a:gd name="T61" fmla="*/ 2147483647 h 49"/>
              <a:gd name="T62" fmla="*/ 2147483647 w 53"/>
              <a:gd name="T63" fmla="*/ 2147483647 h 49"/>
              <a:gd name="T64" fmla="*/ 2147483647 w 53"/>
              <a:gd name="T65" fmla="*/ 2147483647 h 4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3"/>
              <a:gd name="T100" fmla="*/ 0 h 49"/>
              <a:gd name="T101" fmla="*/ 53 w 53"/>
              <a:gd name="T102" fmla="*/ 49 h 4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3" h="49">
                <a:moveTo>
                  <a:pt x="7" y="22"/>
                </a:moveTo>
                <a:lnTo>
                  <a:pt x="6" y="25"/>
                </a:lnTo>
                <a:lnTo>
                  <a:pt x="3" y="28"/>
                </a:lnTo>
                <a:lnTo>
                  <a:pt x="1" y="33"/>
                </a:lnTo>
                <a:lnTo>
                  <a:pt x="0" y="37"/>
                </a:lnTo>
                <a:lnTo>
                  <a:pt x="0" y="40"/>
                </a:lnTo>
                <a:lnTo>
                  <a:pt x="0" y="43"/>
                </a:lnTo>
                <a:lnTo>
                  <a:pt x="3" y="46"/>
                </a:lnTo>
                <a:lnTo>
                  <a:pt x="7" y="46"/>
                </a:lnTo>
                <a:lnTo>
                  <a:pt x="9" y="46"/>
                </a:lnTo>
                <a:lnTo>
                  <a:pt x="10" y="48"/>
                </a:lnTo>
                <a:lnTo>
                  <a:pt x="12" y="48"/>
                </a:lnTo>
                <a:lnTo>
                  <a:pt x="13" y="49"/>
                </a:lnTo>
                <a:lnTo>
                  <a:pt x="14" y="49"/>
                </a:lnTo>
                <a:lnTo>
                  <a:pt x="16" y="49"/>
                </a:lnTo>
                <a:lnTo>
                  <a:pt x="17" y="49"/>
                </a:lnTo>
                <a:lnTo>
                  <a:pt x="20" y="48"/>
                </a:lnTo>
                <a:lnTo>
                  <a:pt x="25" y="46"/>
                </a:lnTo>
                <a:lnTo>
                  <a:pt x="28" y="46"/>
                </a:lnTo>
                <a:lnTo>
                  <a:pt x="32" y="46"/>
                </a:lnTo>
                <a:lnTo>
                  <a:pt x="35" y="45"/>
                </a:lnTo>
                <a:lnTo>
                  <a:pt x="38" y="43"/>
                </a:lnTo>
                <a:lnTo>
                  <a:pt x="40" y="42"/>
                </a:lnTo>
                <a:lnTo>
                  <a:pt x="43" y="37"/>
                </a:lnTo>
                <a:lnTo>
                  <a:pt x="43" y="34"/>
                </a:lnTo>
                <a:lnTo>
                  <a:pt x="44" y="30"/>
                </a:lnTo>
                <a:lnTo>
                  <a:pt x="46" y="25"/>
                </a:lnTo>
                <a:lnTo>
                  <a:pt x="46" y="22"/>
                </a:lnTo>
                <a:lnTo>
                  <a:pt x="47" y="18"/>
                </a:lnTo>
                <a:lnTo>
                  <a:pt x="48" y="14"/>
                </a:lnTo>
                <a:lnTo>
                  <a:pt x="50" y="11"/>
                </a:lnTo>
                <a:lnTo>
                  <a:pt x="51" y="8"/>
                </a:lnTo>
                <a:lnTo>
                  <a:pt x="51" y="6"/>
                </a:lnTo>
                <a:lnTo>
                  <a:pt x="53" y="6"/>
                </a:lnTo>
                <a:lnTo>
                  <a:pt x="53" y="5"/>
                </a:lnTo>
                <a:lnTo>
                  <a:pt x="51" y="5"/>
                </a:lnTo>
                <a:lnTo>
                  <a:pt x="51" y="3"/>
                </a:lnTo>
                <a:lnTo>
                  <a:pt x="51" y="2"/>
                </a:lnTo>
                <a:lnTo>
                  <a:pt x="50" y="0"/>
                </a:lnTo>
                <a:lnTo>
                  <a:pt x="48" y="0"/>
                </a:lnTo>
                <a:lnTo>
                  <a:pt x="47" y="0"/>
                </a:lnTo>
                <a:lnTo>
                  <a:pt x="46" y="0"/>
                </a:lnTo>
                <a:lnTo>
                  <a:pt x="44" y="0"/>
                </a:lnTo>
                <a:lnTo>
                  <a:pt x="43" y="2"/>
                </a:lnTo>
                <a:lnTo>
                  <a:pt x="41" y="2"/>
                </a:lnTo>
                <a:lnTo>
                  <a:pt x="40" y="3"/>
                </a:lnTo>
                <a:lnTo>
                  <a:pt x="37" y="6"/>
                </a:lnTo>
                <a:lnTo>
                  <a:pt x="32" y="11"/>
                </a:lnTo>
                <a:lnTo>
                  <a:pt x="29" y="12"/>
                </a:lnTo>
                <a:lnTo>
                  <a:pt x="25" y="15"/>
                </a:lnTo>
                <a:lnTo>
                  <a:pt x="20" y="18"/>
                </a:lnTo>
                <a:lnTo>
                  <a:pt x="16" y="19"/>
                </a:lnTo>
                <a:lnTo>
                  <a:pt x="12" y="21"/>
                </a:lnTo>
                <a:lnTo>
                  <a:pt x="7" y="22"/>
                </a:lnTo>
                <a:lnTo>
                  <a:pt x="9" y="22"/>
                </a:lnTo>
                <a:lnTo>
                  <a:pt x="7" y="22"/>
                </a:lnTo>
              </a:path>
            </a:pathLst>
          </a:custGeom>
          <a:solidFill>
            <a:srgbClr val="FFFF00"/>
          </a:solidFill>
          <a:ln w="4763">
            <a:solidFill>
              <a:srgbClr val="990000"/>
            </a:solidFill>
            <a:round/>
            <a:headEnd/>
            <a:tailEnd/>
          </a:ln>
        </p:spPr>
        <p:txBody>
          <a:bodyPr/>
          <a:lstStyle/>
          <a:p>
            <a:endParaRPr lang="en-US"/>
          </a:p>
        </p:txBody>
      </p:sp>
      <p:sp>
        <p:nvSpPr>
          <p:cNvPr id="53319" name="Freeform 70"/>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0" name="Freeform 71"/>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1588">
            <a:solidFill>
              <a:srgbClr val="990000"/>
            </a:solidFill>
            <a:round/>
            <a:headEnd/>
            <a:tailEnd/>
          </a:ln>
        </p:spPr>
        <p:txBody>
          <a:bodyPr/>
          <a:lstStyle/>
          <a:p>
            <a:endParaRPr lang="en-US"/>
          </a:p>
        </p:txBody>
      </p:sp>
      <p:sp>
        <p:nvSpPr>
          <p:cNvPr id="53321" name="Freeform 72"/>
          <p:cNvSpPr>
            <a:spLocks/>
          </p:cNvSpPr>
          <p:nvPr/>
        </p:nvSpPr>
        <p:spPr bwMode="auto">
          <a:xfrm>
            <a:off x="6654803" y="4424366"/>
            <a:ext cx="79375" cy="84137"/>
          </a:xfrm>
          <a:custGeom>
            <a:avLst/>
            <a:gdLst>
              <a:gd name="T0" fmla="*/ 2147483647 w 56"/>
              <a:gd name="T1" fmla="*/ 2147483647 h 53"/>
              <a:gd name="T2" fmla="*/ 2147483647 w 56"/>
              <a:gd name="T3" fmla="*/ 2147483647 h 53"/>
              <a:gd name="T4" fmla="*/ 2147483647 w 56"/>
              <a:gd name="T5" fmla="*/ 2147483647 h 53"/>
              <a:gd name="T6" fmla="*/ 2147483647 w 56"/>
              <a:gd name="T7" fmla="*/ 2147483647 h 53"/>
              <a:gd name="T8" fmla="*/ 2147483647 w 56"/>
              <a:gd name="T9" fmla="*/ 2147483647 h 53"/>
              <a:gd name="T10" fmla="*/ 2147483647 w 56"/>
              <a:gd name="T11" fmla="*/ 2147483647 h 53"/>
              <a:gd name="T12" fmla="*/ 2147483647 w 56"/>
              <a:gd name="T13" fmla="*/ 2147483647 h 53"/>
              <a:gd name="T14" fmla="*/ 2147483647 w 56"/>
              <a:gd name="T15" fmla="*/ 2147483647 h 53"/>
              <a:gd name="T16" fmla="*/ 2147483647 w 56"/>
              <a:gd name="T17" fmla="*/ 2147483647 h 53"/>
              <a:gd name="T18" fmla="*/ 2147483647 w 56"/>
              <a:gd name="T19" fmla="*/ 2147483647 h 53"/>
              <a:gd name="T20" fmla="*/ 2147483647 w 56"/>
              <a:gd name="T21" fmla="*/ 2147483647 h 53"/>
              <a:gd name="T22" fmla="*/ 2147483647 w 56"/>
              <a:gd name="T23" fmla="*/ 2147483647 h 53"/>
              <a:gd name="T24" fmla="*/ 2147483647 w 56"/>
              <a:gd name="T25" fmla="*/ 2147483647 h 53"/>
              <a:gd name="T26" fmla="*/ 2147483647 w 56"/>
              <a:gd name="T27" fmla="*/ 2147483647 h 53"/>
              <a:gd name="T28" fmla="*/ 2147483647 w 56"/>
              <a:gd name="T29" fmla="*/ 2147483647 h 53"/>
              <a:gd name="T30" fmla="*/ 2147483647 w 56"/>
              <a:gd name="T31" fmla="*/ 2147483647 h 53"/>
              <a:gd name="T32" fmla="*/ 2147483647 w 56"/>
              <a:gd name="T33" fmla="*/ 2147483647 h 53"/>
              <a:gd name="T34" fmla="*/ 2147483647 w 56"/>
              <a:gd name="T35" fmla="*/ 2147483647 h 53"/>
              <a:gd name="T36" fmla="*/ 2147483647 w 56"/>
              <a:gd name="T37" fmla="*/ 2147483647 h 53"/>
              <a:gd name="T38" fmla="*/ 2147483647 w 56"/>
              <a:gd name="T39" fmla="*/ 2147483647 h 53"/>
              <a:gd name="T40" fmla="*/ 2147483647 w 56"/>
              <a:gd name="T41" fmla="*/ 2147483647 h 53"/>
              <a:gd name="T42" fmla="*/ 2147483647 w 56"/>
              <a:gd name="T43" fmla="*/ 2147483647 h 53"/>
              <a:gd name="T44" fmla="*/ 2147483647 w 56"/>
              <a:gd name="T45" fmla="*/ 2147483647 h 53"/>
              <a:gd name="T46" fmla="*/ 2147483647 w 56"/>
              <a:gd name="T47" fmla="*/ 2147483647 h 53"/>
              <a:gd name="T48" fmla="*/ 2147483647 w 56"/>
              <a:gd name="T49" fmla="*/ 2147483647 h 53"/>
              <a:gd name="T50" fmla="*/ 2147483647 w 56"/>
              <a:gd name="T51" fmla="*/ 2147483647 h 53"/>
              <a:gd name="T52" fmla="*/ 2147483647 w 56"/>
              <a:gd name="T53" fmla="*/ 2147483647 h 53"/>
              <a:gd name="T54" fmla="*/ 2147483647 w 56"/>
              <a:gd name="T55" fmla="*/ 2147483647 h 53"/>
              <a:gd name="T56" fmla="*/ 2147483647 w 56"/>
              <a:gd name="T57" fmla="*/ 2147483647 h 53"/>
              <a:gd name="T58" fmla="*/ 2147483647 w 56"/>
              <a:gd name="T59" fmla="*/ 2147483647 h 53"/>
              <a:gd name="T60" fmla="*/ 2147483647 w 56"/>
              <a:gd name="T61" fmla="*/ 2147483647 h 53"/>
              <a:gd name="T62" fmla="*/ 2147483647 w 56"/>
              <a:gd name="T63" fmla="*/ 2147483647 h 53"/>
              <a:gd name="T64" fmla="*/ 2147483647 w 56"/>
              <a:gd name="T65" fmla="*/ 2147483647 h 53"/>
              <a:gd name="T66" fmla="*/ 2147483647 w 56"/>
              <a:gd name="T67" fmla="*/ 2147483647 h 53"/>
              <a:gd name="T68" fmla="*/ 2147483647 w 56"/>
              <a:gd name="T69" fmla="*/ 0 h 53"/>
              <a:gd name="T70" fmla="*/ 2147483647 w 56"/>
              <a:gd name="T71" fmla="*/ 2147483647 h 53"/>
              <a:gd name="T72" fmla="*/ 2147483647 w 56"/>
              <a:gd name="T73" fmla="*/ 2147483647 h 53"/>
              <a:gd name="T74" fmla="*/ 2147483647 w 56"/>
              <a:gd name="T75" fmla="*/ 2147483647 h 53"/>
              <a:gd name="T76" fmla="*/ 2147483647 w 56"/>
              <a:gd name="T77" fmla="*/ 2147483647 h 53"/>
              <a:gd name="T78" fmla="*/ 2147483647 w 56"/>
              <a:gd name="T79" fmla="*/ 2147483647 h 53"/>
              <a:gd name="T80" fmla="*/ 2147483647 w 56"/>
              <a:gd name="T81" fmla="*/ 2147483647 h 53"/>
              <a:gd name="T82" fmla="*/ 2147483647 w 56"/>
              <a:gd name="T83" fmla="*/ 2147483647 h 53"/>
              <a:gd name="T84" fmla="*/ 2147483647 w 56"/>
              <a:gd name="T85" fmla="*/ 2147483647 h 53"/>
              <a:gd name="T86" fmla="*/ 2147483647 w 56"/>
              <a:gd name="T87" fmla="*/ 2147483647 h 53"/>
              <a:gd name="T88" fmla="*/ 2147483647 w 56"/>
              <a:gd name="T89" fmla="*/ 2147483647 h 53"/>
              <a:gd name="T90" fmla="*/ 0 w 56"/>
              <a:gd name="T91" fmla="*/ 2147483647 h 53"/>
              <a:gd name="T92" fmla="*/ 0 w 56"/>
              <a:gd name="T93" fmla="*/ 2147483647 h 53"/>
              <a:gd name="T94" fmla="*/ 0 w 56"/>
              <a:gd name="T95" fmla="*/ 2147483647 h 53"/>
              <a:gd name="T96" fmla="*/ 2147483647 w 56"/>
              <a:gd name="T97" fmla="*/ 2147483647 h 53"/>
              <a:gd name="T98" fmla="*/ 2147483647 w 56"/>
              <a:gd name="T99" fmla="*/ 2147483647 h 53"/>
              <a:gd name="T100" fmla="*/ 2147483647 w 56"/>
              <a:gd name="T101" fmla="*/ 2147483647 h 53"/>
              <a:gd name="T102" fmla="*/ 2147483647 w 56"/>
              <a:gd name="T103" fmla="*/ 2147483647 h 53"/>
              <a:gd name="T104" fmla="*/ 2147483647 w 56"/>
              <a:gd name="T105" fmla="*/ 2147483647 h 53"/>
              <a:gd name="T106" fmla="*/ 2147483647 w 56"/>
              <a:gd name="T107" fmla="*/ 2147483647 h 53"/>
              <a:gd name="T108" fmla="*/ 2147483647 w 56"/>
              <a:gd name="T109" fmla="*/ 2147483647 h 53"/>
              <a:gd name="T110" fmla="*/ 2147483647 w 56"/>
              <a:gd name="T111" fmla="*/ 2147483647 h 53"/>
              <a:gd name="T112" fmla="*/ 2147483647 w 56"/>
              <a:gd name="T113" fmla="*/ 2147483647 h 5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3"/>
              <a:gd name="T173" fmla="*/ 56 w 56"/>
              <a:gd name="T174" fmla="*/ 53 h 5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3">
                <a:moveTo>
                  <a:pt x="3" y="28"/>
                </a:moveTo>
                <a:lnTo>
                  <a:pt x="7" y="31"/>
                </a:lnTo>
                <a:lnTo>
                  <a:pt x="10" y="34"/>
                </a:lnTo>
                <a:lnTo>
                  <a:pt x="13" y="37"/>
                </a:lnTo>
                <a:lnTo>
                  <a:pt x="16" y="39"/>
                </a:lnTo>
                <a:lnTo>
                  <a:pt x="19" y="41"/>
                </a:lnTo>
                <a:lnTo>
                  <a:pt x="22" y="44"/>
                </a:lnTo>
                <a:lnTo>
                  <a:pt x="26" y="47"/>
                </a:lnTo>
                <a:lnTo>
                  <a:pt x="29" y="50"/>
                </a:lnTo>
                <a:lnTo>
                  <a:pt x="35" y="53"/>
                </a:lnTo>
                <a:lnTo>
                  <a:pt x="40" y="53"/>
                </a:lnTo>
                <a:lnTo>
                  <a:pt x="44" y="50"/>
                </a:lnTo>
                <a:lnTo>
                  <a:pt x="47" y="46"/>
                </a:lnTo>
                <a:lnTo>
                  <a:pt x="50" y="40"/>
                </a:lnTo>
                <a:lnTo>
                  <a:pt x="53" y="36"/>
                </a:lnTo>
                <a:lnTo>
                  <a:pt x="54" y="30"/>
                </a:lnTo>
                <a:lnTo>
                  <a:pt x="56" y="24"/>
                </a:lnTo>
                <a:lnTo>
                  <a:pt x="54" y="21"/>
                </a:lnTo>
                <a:lnTo>
                  <a:pt x="53" y="16"/>
                </a:lnTo>
                <a:lnTo>
                  <a:pt x="52" y="13"/>
                </a:lnTo>
                <a:lnTo>
                  <a:pt x="49" y="10"/>
                </a:lnTo>
                <a:lnTo>
                  <a:pt x="44" y="9"/>
                </a:lnTo>
                <a:lnTo>
                  <a:pt x="40" y="7"/>
                </a:lnTo>
                <a:lnTo>
                  <a:pt x="35" y="7"/>
                </a:lnTo>
                <a:lnTo>
                  <a:pt x="29" y="6"/>
                </a:lnTo>
                <a:lnTo>
                  <a:pt x="28" y="6"/>
                </a:lnTo>
                <a:lnTo>
                  <a:pt x="28" y="4"/>
                </a:lnTo>
                <a:lnTo>
                  <a:pt x="28" y="3"/>
                </a:lnTo>
                <a:lnTo>
                  <a:pt x="26" y="3"/>
                </a:lnTo>
                <a:lnTo>
                  <a:pt x="23" y="2"/>
                </a:lnTo>
                <a:lnTo>
                  <a:pt x="22" y="0"/>
                </a:lnTo>
                <a:lnTo>
                  <a:pt x="19" y="2"/>
                </a:lnTo>
                <a:lnTo>
                  <a:pt x="16" y="3"/>
                </a:lnTo>
                <a:lnTo>
                  <a:pt x="13" y="4"/>
                </a:lnTo>
                <a:lnTo>
                  <a:pt x="12" y="6"/>
                </a:lnTo>
                <a:lnTo>
                  <a:pt x="9" y="9"/>
                </a:lnTo>
                <a:lnTo>
                  <a:pt x="7" y="10"/>
                </a:lnTo>
                <a:lnTo>
                  <a:pt x="6" y="12"/>
                </a:lnTo>
                <a:lnTo>
                  <a:pt x="3" y="15"/>
                </a:lnTo>
                <a:lnTo>
                  <a:pt x="1" y="16"/>
                </a:lnTo>
                <a:lnTo>
                  <a:pt x="1" y="18"/>
                </a:lnTo>
                <a:lnTo>
                  <a:pt x="0" y="19"/>
                </a:lnTo>
                <a:lnTo>
                  <a:pt x="0" y="22"/>
                </a:lnTo>
                <a:lnTo>
                  <a:pt x="0" y="24"/>
                </a:lnTo>
                <a:lnTo>
                  <a:pt x="1" y="27"/>
                </a:lnTo>
                <a:lnTo>
                  <a:pt x="1" y="28"/>
                </a:lnTo>
                <a:lnTo>
                  <a:pt x="3" y="28"/>
                </a:lnTo>
              </a:path>
            </a:pathLst>
          </a:custGeom>
          <a:solidFill>
            <a:srgbClr val="FFFF00"/>
          </a:solidFill>
          <a:ln w="4763">
            <a:solidFill>
              <a:srgbClr val="990000"/>
            </a:solidFill>
            <a:round/>
            <a:headEnd/>
            <a:tailEnd/>
          </a:ln>
        </p:spPr>
        <p:txBody>
          <a:bodyPr/>
          <a:lstStyle/>
          <a:p>
            <a:endParaRPr lang="en-US"/>
          </a:p>
        </p:txBody>
      </p:sp>
      <p:sp>
        <p:nvSpPr>
          <p:cNvPr id="53322" name="Freeform 73"/>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0"/>
              <a:gd name="T124" fmla="*/ 0 h 44"/>
              <a:gd name="T125" fmla="*/ 60 w 60"/>
              <a:gd name="T126" fmla="*/ 44 h 4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3" name="Freeform 74"/>
          <p:cNvSpPr>
            <a:spLocks/>
          </p:cNvSpPr>
          <p:nvPr/>
        </p:nvSpPr>
        <p:spPr bwMode="auto">
          <a:xfrm>
            <a:off x="6735766" y="4476750"/>
            <a:ext cx="84137" cy="69851"/>
          </a:xfrm>
          <a:custGeom>
            <a:avLst/>
            <a:gdLst>
              <a:gd name="T0" fmla="*/ 2147483647 w 60"/>
              <a:gd name="T1" fmla="*/ 2147483647 h 44"/>
              <a:gd name="T2" fmla="*/ 2147483647 w 60"/>
              <a:gd name="T3" fmla="*/ 2147483647 h 44"/>
              <a:gd name="T4" fmla="*/ 2147483647 w 60"/>
              <a:gd name="T5" fmla="*/ 2147483647 h 44"/>
              <a:gd name="T6" fmla="*/ 2147483647 w 60"/>
              <a:gd name="T7" fmla="*/ 2147483647 h 44"/>
              <a:gd name="T8" fmla="*/ 2147483647 w 60"/>
              <a:gd name="T9" fmla="*/ 2147483647 h 44"/>
              <a:gd name="T10" fmla="*/ 0 w 60"/>
              <a:gd name="T11" fmla="*/ 2147483647 h 44"/>
              <a:gd name="T12" fmla="*/ 0 w 60"/>
              <a:gd name="T13" fmla="*/ 2147483647 h 44"/>
              <a:gd name="T14" fmla="*/ 2147483647 w 60"/>
              <a:gd name="T15" fmla="*/ 2147483647 h 44"/>
              <a:gd name="T16" fmla="*/ 2147483647 w 60"/>
              <a:gd name="T17" fmla="*/ 2147483647 h 44"/>
              <a:gd name="T18" fmla="*/ 2147483647 w 60"/>
              <a:gd name="T19" fmla="*/ 2147483647 h 44"/>
              <a:gd name="T20" fmla="*/ 2147483647 w 60"/>
              <a:gd name="T21" fmla="*/ 2147483647 h 44"/>
              <a:gd name="T22" fmla="*/ 2147483647 w 60"/>
              <a:gd name="T23" fmla="*/ 2147483647 h 44"/>
              <a:gd name="T24" fmla="*/ 2147483647 w 60"/>
              <a:gd name="T25" fmla="*/ 2147483647 h 44"/>
              <a:gd name="T26" fmla="*/ 2147483647 w 60"/>
              <a:gd name="T27" fmla="*/ 2147483647 h 44"/>
              <a:gd name="T28" fmla="*/ 2147483647 w 60"/>
              <a:gd name="T29" fmla="*/ 2147483647 h 44"/>
              <a:gd name="T30" fmla="*/ 2147483647 w 60"/>
              <a:gd name="T31" fmla="*/ 2147483647 h 44"/>
              <a:gd name="T32" fmla="*/ 2147483647 w 60"/>
              <a:gd name="T33" fmla="*/ 2147483647 h 44"/>
              <a:gd name="T34" fmla="*/ 2147483647 w 60"/>
              <a:gd name="T35" fmla="*/ 2147483647 h 44"/>
              <a:gd name="T36" fmla="*/ 2147483647 w 60"/>
              <a:gd name="T37" fmla="*/ 2147483647 h 44"/>
              <a:gd name="T38" fmla="*/ 2147483647 w 60"/>
              <a:gd name="T39" fmla="*/ 2147483647 h 44"/>
              <a:gd name="T40" fmla="*/ 2147483647 w 60"/>
              <a:gd name="T41" fmla="*/ 2147483647 h 44"/>
              <a:gd name="T42" fmla="*/ 2147483647 w 60"/>
              <a:gd name="T43" fmla="*/ 2147483647 h 44"/>
              <a:gd name="T44" fmla="*/ 2147483647 w 60"/>
              <a:gd name="T45" fmla="*/ 2147483647 h 44"/>
              <a:gd name="T46" fmla="*/ 2147483647 w 60"/>
              <a:gd name="T47" fmla="*/ 2147483647 h 44"/>
              <a:gd name="T48" fmla="*/ 2147483647 w 60"/>
              <a:gd name="T49" fmla="*/ 2147483647 h 44"/>
              <a:gd name="T50" fmla="*/ 2147483647 w 60"/>
              <a:gd name="T51" fmla="*/ 2147483647 h 44"/>
              <a:gd name="T52" fmla="*/ 2147483647 w 60"/>
              <a:gd name="T53" fmla="*/ 2147483647 h 44"/>
              <a:gd name="T54" fmla="*/ 2147483647 w 60"/>
              <a:gd name="T55" fmla="*/ 2147483647 h 44"/>
              <a:gd name="T56" fmla="*/ 2147483647 w 60"/>
              <a:gd name="T57" fmla="*/ 2147483647 h 44"/>
              <a:gd name="T58" fmla="*/ 2147483647 w 60"/>
              <a:gd name="T59" fmla="*/ 2147483647 h 44"/>
              <a:gd name="T60" fmla="*/ 2147483647 w 60"/>
              <a:gd name="T61" fmla="*/ 2147483647 h 44"/>
              <a:gd name="T62" fmla="*/ 2147483647 w 60"/>
              <a:gd name="T63" fmla="*/ 2147483647 h 44"/>
              <a:gd name="T64" fmla="*/ 2147483647 w 60"/>
              <a:gd name="T65" fmla="*/ 2147483647 h 44"/>
              <a:gd name="T66" fmla="*/ 2147483647 w 60"/>
              <a:gd name="T67" fmla="*/ 2147483647 h 44"/>
              <a:gd name="T68" fmla="*/ 2147483647 w 60"/>
              <a:gd name="T69" fmla="*/ 2147483647 h 44"/>
              <a:gd name="T70" fmla="*/ 2147483647 w 60"/>
              <a:gd name="T71" fmla="*/ 0 h 44"/>
              <a:gd name="T72" fmla="*/ 2147483647 w 60"/>
              <a:gd name="T73" fmla="*/ 0 h 44"/>
              <a:gd name="T74" fmla="*/ 2147483647 w 60"/>
              <a:gd name="T75" fmla="*/ 0 h 44"/>
              <a:gd name="T76" fmla="*/ 2147483647 w 60"/>
              <a:gd name="T77" fmla="*/ 0 h 44"/>
              <a:gd name="T78" fmla="*/ 2147483647 w 60"/>
              <a:gd name="T79" fmla="*/ 2147483647 h 44"/>
              <a:gd name="T80" fmla="*/ 2147483647 w 60"/>
              <a:gd name="T81" fmla="*/ 2147483647 h 44"/>
              <a:gd name="T82" fmla="*/ 2147483647 w 60"/>
              <a:gd name="T83" fmla="*/ 2147483647 h 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0"/>
              <a:gd name="T127" fmla="*/ 0 h 44"/>
              <a:gd name="T128" fmla="*/ 60 w 60"/>
              <a:gd name="T129" fmla="*/ 44 h 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0" h="44">
                <a:moveTo>
                  <a:pt x="8" y="4"/>
                </a:moveTo>
                <a:lnTo>
                  <a:pt x="6" y="6"/>
                </a:lnTo>
                <a:lnTo>
                  <a:pt x="5" y="10"/>
                </a:lnTo>
                <a:lnTo>
                  <a:pt x="3" y="13"/>
                </a:lnTo>
                <a:lnTo>
                  <a:pt x="2" y="17"/>
                </a:lnTo>
                <a:lnTo>
                  <a:pt x="0" y="20"/>
                </a:lnTo>
                <a:lnTo>
                  <a:pt x="0" y="23"/>
                </a:lnTo>
                <a:lnTo>
                  <a:pt x="2" y="26"/>
                </a:lnTo>
                <a:lnTo>
                  <a:pt x="5" y="28"/>
                </a:lnTo>
                <a:lnTo>
                  <a:pt x="9" y="31"/>
                </a:lnTo>
                <a:lnTo>
                  <a:pt x="15" y="34"/>
                </a:lnTo>
                <a:lnTo>
                  <a:pt x="20" y="37"/>
                </a:lnTo>
                <a:lnTo>
                  <a:pt x="26" y="40"/>
                </a:lnTo>
                <a:lnTo>
                  <a:pt x="30" y="43"/>
                </a:lnTo>
                <a:lnTo>
                  <a:pt x="36" y="44"/>
                </a:lnTo>
                <a:lnTo>
                  <a:pt x="42" y="44"/>
                </a:lnTo>
                <a:lnTo>
                  <a:pt x="48" y="41"/>
                </a:lnTo>
                <a:lnTo>
                  <a:pt x="51" y="40"/>
                </a:lnTo>
                <a:lnTo>
                  <a:pt x="54" y="37"/>
                </a:lnTo>
                <a:lnTo>
                  <a:pt x="57" y="32"/>
                </a:lnTo>
                <a:lnTo>
                  <a:pt x="58" y="28"/>
                </a:lnTo>
                <a:lnTo>
                  <a:pt x="60" y="23"/>
                </a:lnTo>
                <a:lnTo>
                  <a:pt x="60" y="19"/>
                </a:lnTo>
                <a:lnTo>
                  <a:pt x="60" y="14"/>
                </a:lnTo>
                <a:lnTo>
                  <a:pt x="60" y="8"/>
                </a:lnTo>
                <a:lnTo>
                  <a:pt x="60" y="7"/>
                </a:lnTo>
                <a:lnTo>
                  <a:pt x="58" y="6"/>
                </a:lnTo>
                <a:lnTo>
                  <a:pt x="57" y="6"/>
                </a:lnTo>
                <a:lnTo>
                  <a:pt x="55" y="4"/>
                </a:lnTo>
                <a:lnTo>
                  <a:pt x="49" y="3"/>
                </a:lnTo>
                <a:lnTo>
                  <a:pt x="43" y="1"/>
                </a:lnTo>
                <a:lnTo>
                  <a:pt x="37" y="0"/>
                </a:lnTo>
                <a:lnTo>
                  <a:pt x="30" y="0"/>
                </a:lnTo>
                <a:lnTo>
                  <a:pt x="24" y="0"/>
                </a:lnTo>
                <a:lnTo>
                  <a:pt x="18" y="0"/>
                </a:lnTo>
                <a:lnTo>
                  <a:pt x="12" y="1"/>
                </a:lnTo>
                <a:lnTo>
                  <a:pt x="8" y="4"/>
                </a:lnTo>
              </a:path>
            </a:pathLst>
          </a:custGeom>
          <a:solidFill>
            <a:srgbClr val="FFFF00"/>
          </a:solidFill>
          <a:ln w="4763">
            <a:solidFill>
              <a:srgbClr val="990000"/>
            </a:solidFill>
            <a:round/>
            <a:headEnd/>
            <a:tailEnd/>
          </a:ln>
        </p:spPr>
        <p:txBody>
          <a:bodyPr/>
          <a:lstStyle/>
          <a:p>
            <a:endParaRPr lang="en-US"/>
          </a:p>
        </p:txBody>
      </p:sp>
      <p:sp>
        <p:nvSpPr>
          <p:cNvPr id="53324" name="Freeform 75"/>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5" name="Freeform 76"/>
          <p:cNvSpPr>
            <a:spLocks/>
          </p:cNvSpPr>
          <p:nvPr/>
        </p:nvSpPr>
        <p:spPr bwMode="auto">
          <a:xfrm>
            <a:off x="6777042" y="4400551"/>
            <a:ext cx="53975" cy="71439"/>
          </a:xfrm>
          <a:custGeom>
            <a:avLst/>
            <a:gdLst>
              <a:gd name="T0" fmla="*/ 2147483647 w 38"/>
              <a:gd name="T1" fmla="*/ 2147483647 h 45"/>
              <a:gd name="T2" fmla="*/ 2147483647 w 38"/>
              <a:gd name="T3" fmla="*/ 2147483647 h 45"/>
              <a:gd name="T4" fmla="*/ 2147483647 w 38"/>
              <a:gd name="T5" fmla="*/ 2147483647 h 45"/>
              <a:gd name="T6" fmla="*/ 2147483647 w 38"/>
              <a:gd name="T7" fmla="*/ 2147483647 h 45"/>
              <a:gd name="T8" fmla="*/ 2147483647 w 38"/>
              <a:gd name="T9" fmla="*/ 2147483647 h 45"/>
              <a:gd name="T10" fmla="*/ 2147483647 w 38"/>
              <a:gd name="T11" fmla="*/ 2147483647 h 45"/>
              <a:gd name="T12" fmla="*/ 2147483647 w 38"/>
              <a:gd name="T13" fmla="*/ 2147483647 h 45"/>
              <a:gd name="T14" fmla="*/ 2147483647 w 38"/>
              <a:gd name="T15" fmla="*/ 2147483647 h 45"/>
              <a:gd name="T16" fmla="*/ 2147483647 w 38"/>
              <a:gd name="T17" fmla="*/ 2147483647 h 45"/>
              <a:gd name="T18" fmla="*/ 2147483647 w 38"/>
              <a:gd name="T19" fmla="*/ 2147483647 h 45"/>
              <a:gd name="T20" fmla="*/ 2147483647 w 38"/>
              <a:gd name="T21" fmla="*/ 2147483647 h 45"/>
              <a:gd name="T22" fmla="*/ 2147483647 w 38"/>
              <a:gd name="T23" fmla="*/ 2147483647 h 45"/>
              <a:gd name="T24" fmla="*/ 2147483647 w 38"/>
              <a:gd name="T25" fmla="*/ 2147483647 h 45"/>
              <a:gd name="T26" fmla="*/ 2147483647 w 38"/>
              <a:gd name="T27" fmla="*/ 2147483647 h 45"/>
              <a:gd name="T28" fmla="*/ 2147483647 w 38"/>
              <a:gd name="T29" fmla="*/ 2147483647 h 45"/>
              <a:gd name="T30" fmla="*/ 2147483647 w 38"/>
              <a:gd name="T31" fmla="*/ 2147483647 h 45"/>
              <a:gd name="T32" fmla="*/ 2147483647 w 38"/>
              <a:gd name="T33" fmla="*/ 2147483647 h 45"/>
              <a:gd name="T34" fmla="*/ 2147483647 w 38"/>
              <a:gd name="T35" fmla="*/ 2147483647 h 45"/>
              <a:gd name="T36" fmla="*/ 2147483647 w 38"/>
              <a:gd name="T37" fmla="*/ 2147483647 h 45"/>
              <a:gd name="T38" fmla="*/ 2147483647 w 38"/>
              <a:gd name="T39" fmla="*/ 2147483647 h 45"/>
              <a:gd name="T40" fmla="*/ 2147483647 w 38"/>
              <a:gd name="T41" fmla="*/ 2147483647 h 45"/>
              <a:gd name="T42" fmla="*/ 2147483647 w 38"/>
              <a:gd name="T43" fmla="*/ 2147483647 h 45"/>
              <a:gd name="T44" fmla="*/ 2147483647 w 38"/>
              <a:gd name="T45" fmla="*/ 2147483647 h 45"/>
              <a:gd name="T46" fmla="*/ 2147483647 w 38"/>
              <a:gd name="T47" fmla="*/ 2147483647 h 45"/>
              <a:gd name="T48" fmla="*/ 2147483647 w 38"/>
              <a:gd name="T49" fmla="*/ 2147483647 h 45"/>
              <a:gd name="T50" fmla="*/ 2147483647 w 38"/>
              <a:gd name="T51" fmla="*/ 2147483647 h 45"/>
              <a:gd name="T52" fmla="*/ 2147483647 w 38"/>
              <a:gd name="T53" fmla="*/ 2147483647 h 45"/>
              <a:gd name="T54" fmla="*/ 2147483647 w 38"/>
              <a:gd name="T55" fmla="*/ 2147483647 h 45"/>
              <a:gd name="T56" fmla="*/ 2147483647 w 38"/>
              <a:gd name="T57" fmla="*/ 0 h 45"/>
              <a:gd name="T58" fmla="*/ 2147483647 w 38"/>
              <a:gd name="T59" fmla="*/ 0 h 45"/>
              <a:gd name="T60" fmla="*/ 2147483647 w 38"/>
              <a:gd name="T61" fmla="*/ 0 h 45"/>
              <a:gd name="T62" fmla="*/ 2147483647 w 38"/>
              <a:gd name="T63" fmla="*/ 0 h 45"/>
              <a:gd name="T64" fmla="*/ 2147483647 w 38"/>
              <a:gd name="T65" fmla="*/ 2147483647 h 45"/>
              <a:gd name="T66" fmla="*/ 2147483647 w 38"/>
              <a:gd name="T67" fmla="*/ 2147483647 h 45"/>
              <a:gd name="T68" fmla="*/ 2147483647 w 38"/>
              <a:gd name="T69" fmla="*/ 2147483647 h 45"/>
              <a:gd name="T70" fmla="*/ 2147483647 w 38"/>
              <a:gd name="T71" fmla="*/ 2147483647 h 45"/>
              <a:gd name="T72" fmla="*/ 2147483647 w 38"/>
              <a:gd name="T73" fmla="*/ 2147483647 h 45"/>
              <a:gd name="T74" fmla="*/ 0 w 38"/>
              <a:gd name="T75" fmla="*/ 2147483647 h 45"/>
              <a:gd name="T76" fmla="*/ 2147483647 w 38"/>
              <a:gd name="T77" fmla="*/ 2147483647 h 45"/>
              <a:gd name="T78" fmla="*/ 2147483647 w 38"/>
              <a:gd name="T79" fmla="*/ 2147483647 h 45"/>
              <a:gd name="T80" fmla="*/ 2147483647 w 38"/>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8"/>
              <a:gd name="T124" fmla="*/ 0 h 45"/>
              <a:gd name="T125" fmla="*/ 38 w 38"/>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8" h="45">
                <a:moveTo>
                  <a:pt x="4" y="21"/>
                </a:moveTo>
                <a:lnTo>
                  <a:pt x="3" y="25"/>
                </a:lnTo>
                <a:lnTo>
                  <a:pt x="4" y="30"/>
                </a:lnTo>
                <a:lnTo>
                  <a:pt x="6" y="34"/>
                </a:lnTo>
                <a:lnTo>
                  <a:pt x="10" y="37"/>
                </a:lnTo>
                <a:lnTo>
                  <a:pt x="15" y="40"/>
                </a:lnTo>
                <a:lnTo>
                  <a:pt x="19" y="43"/>
                </a:lnTo>
                <a:lnTo>
                  <a:pt x="25" y="43"/>
                </a:lnTo>
                <a:lnTo>
                  <a:pt x="30" y="45"/>
                </a:lnTo>
                <a:lnTo>
                  <a:pt x="33" y="43"/>
                </a:lnTo>
                <a:lnTo>
                  <a:pt x="34" y="42"/>
                </a:lnTo>
                <a:lnTo>
                  <a:pt x="36" y="40"/>
                </a:lnTo>
                <a:lnTo>
                  <a:pt x="37" y="37"/>
                </a:lnTo>
                <a:lnTo>
                  <a:pt x="38" y="34"/>
                </a:lnTo>
                <a:lnTo>
                  <a:pt x="38" y="31"/>
                </a:lnTo>
                <a:lnTo>
                  <a:pt x="38" y="28"/>
                </a:lnTo>
                <a:lnTo>
                  <a:pt x="37" y="25"/>
                </a:lnTo>
                <a:lnTo>
                  <a:pt x="37" y="22"/>
                </a:lnTo>
                <a:lnTo>
                  <a:pt x="36" y="21"/>
                </a:lnTo>
                <a:lnTo>
                  <a:pt x="36" y="18"/>
                </a:lnTo>
                <a:lnTo>
                  <a:pt x="34" y="15"/>
                </a:lnTo>
                <a:lnTo>
                  <a:pt x="34" y="14"/>
                </a:lnTo>
                <a:lnTo>
                  <a:pt x="33" y="11"/>
                </a:lnTo>
                <a:lnTo>
                  <a:pt x="33" y="9"/>
                </a:lnTo>
                <a:lnTo>
                  <a:pt x="31" y="8"/>
                </a:lnTo>
                <a:lnTo>
                  <a:pt x="30" y="5"/>
                </a:lnTo>
                <a:lnTo>
                  <a:pt x="27" y="2"/>
                </a:lnTo>
                <a:lnTo>
                  <a:pt x="24" y="2"/>
                </a:lnTo>
                <a:lnTo>
                  <a:pt x="21" y="0"/>
                </a:lnTo>
                <a:lnTo>
                  <a:pt x="16" y="0"/>
                </a:lnTo>
                <a:lnTo>
                  <a:pt x="13" y="0"/>
                </a:lnTo>
                <a:lnTo>
                  <a:pt x="10" y="0"/>
                </a:lnTo>
                <a:lnTo>
                  <a:pt x="7" y="2"/>
                </a:lnTo>
                <a:lnTo>
                  <a:pt x="6" y="3"/>
                </a:lnTo>
                <a:lnTo>
                  <a:pt x="3" y="5"/>
                </a:lnTo>
                <a:lnTo>
                  <a:pt x="1" y="8"/>
                </a:lnTo>
                <a:lnTo>
                  <a:pt x="1" y="11"/>
                </a:lnTo>
                <a:lnTo>
                  <a:pt x="0" y="14"/>
                </a:lnTo>
                <a:lnTo>
                  <a:pt x="1" y="17"/>
                </a:lnTo>
                <a:lnTo>
                  <a:pt x="1" y="18"/>
                </a:lnTo>
                <a:lnTo>
                  <a:pt x="4" y="21"/>
                </a:lnTo>
              </a:path>
            </a:pathLst>
          </a:custGeom>
          <a:solidFill>
            <a:srgbClr val="FFFF00"/>
          </a:solidFill>
          <a:ln w="4763">
            <a:solidFill>
              <a:srgbClr val="990000"/>
            </a:solidFill>
            <a:round/>
            <a:headEnd/>
            <a:tailEnd/>
          </a:ln>
        </p:spPr>
        <p:txBody>
          <a:bodyPr/>
          <a:lstStyle/>
          <a:p>
            <a:endParaRPr lang="en-US"/>
          </a:p>
        </p:txBody>
      </p:sp>
      <p:sp>
        <p:nvSpPr>
          <p:cNvPr id="53326" name="Freeform 77"/>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7" name="Freeform 78"/>
          <p:cNvSpPr>
            <a:spLocks/>
          </p:cNvSpPr>
          <p:nvPr/>
        </p:nvSpPr>
        <p:spPr bwMode="auto">
          <a:xfrm>
            <a:off x="6724653" y="4321175"/>
            <a:ext cx="66675" cy="128588"/>
          </a:xfrm>
          <a:custGeom>
            <a:avLst/>
            <a:gdLst>
              <a:gd name="T0" fmla="*/ 2147483647 w 47"/>
              <a:gd name="T1" fmla="*/ 2147483647 h 81"/>
              <a:gd name="T2" fmla="*/ 0 w 47"/>
              <a:gd name="T3" fmla="*/ 2147483647 h 81"/>
              <a:gd name="T4" fmla="*/ 0 w 47"/>
              <a:gd name="T5" fmla="*/ 2147483647 h 81"/>
              <a:gd name="T6" fmla="*/ 2147483647 w 47"/>
              <a:gd name="T7" fmla="*/ 2147483647 h 81"/>
              <a:gd name="T8" fmla="*/ 2147483647 w 47"/>
              <a:gd name="T9" fmla="*/ 2147483647 h 81"/>
              <a:gd name="T10" fmla="*/ 2147483647 w 47"/>
              <a:gd name="T11" fmla="*/ 2147483647 h 81"/>
              <a:gd name="T12" fmla="*/ 2147483647 w 47"/>
              <a:gd name="T13" fmla="*/ 2147483647 h 81"/>
              <a:gd name="T14" fmla="*/ 2147483647 w 47"/>
              <a:gd name="T15" fmla="*/ 2147483647 h 81"/>
              <a:gd name="T16" fmla="*/ 2147483647 w 47"/>
              <a:gd name="T17" fmla="*/ 2147483647 h 81"/>
              <a:gd name="T18" fmla="*/ 2147483647 w 47"/>
              <a:gd name="T19" fmla="*/ 2147483647 h 81"/>
              <a:gd name="T20" fmla="*/ 2147483647 w 47"/>
              <a:gd name="T21" fmla="*/ 2147483647 h 81"/>
              <a:gd name="T22" fmla="*/ 2147483647 w 47"/>
              <a:gd name="T23" fmla="*/ 2147483647 h 81"/>
              <a:gd name="T24" fmla="*/ 2147483647 w 47"/>
              <a:gd name="T25" fmla="*/ 2147483647 h 81"/>
              <a:gd name="T26" fmla="*/ 2147483647 w 47"/>
              <a:gd name="T27" fmla="*/ 2147483647 h 81"/>
              <a:gd name="T28" fmla="*/ 2147483647 w 47"/>
              <a:gd name="T29" fmla="*/ 2147483647 h 81"/>
              <a:gd name="T30" fmla="*/ 2147483647 w 47"/>
              <a:gd name="T31" fmla="*/ 2147483647 h 81"/>
              <a:gd name="T32" fmla="*/ 2147483647 w 47"/>
              <a:gd name="T33" fmla="*/ 2147483647 h 81"/>
              <a:gd name="T34" fmla="*/ 2147483647 w 47"/>
              <a:gd name="T35" fmla="*/ 2147483647 h 81"/>
              <a:gd name="T36" fmla="*/ 2147483647 w 47"/>
              <a:gd name="T37" fmla="*/ 2147483647 h 81"/>
              <a:gd name="T38" fmla="*/ 2147483647 w 47"/>
              <a:gd name="T39" fmla="*/ 2147483647 h 81"/>
              <a:gd name="T40" fmla="*/ 2147483647 w 47"/>
              <a:gd name="T41" fmla="*/ 2147483647 h 81"/>
              <a:gd name="T42" fmla="*/ 2147483647 w 47"/>
              <a:gd name="T43" fmla="*/ 2147483647 h 81"/>
              <a:gd name="T44" fmla="*/ 2147483647 w 47"/>
              <a:gd name="T45" fmla="*/ 2147483647 h 81"/>
              <a:gd name="T46" fmla="*/ 2147483647 w 47"/>
              <a:gd name="T47" fmla="*/ 2147483647 h 81"/>
              <a:gd name="T48" fmla="*/ 2147483647 w 47"/>
              <a:gd name="T49" fmla="*/ 2147483647 h 81"/>
              <a:gd name="T50" fmla="*/ 2147483647 w 47"/>
              <a:gd name="T51" fmla="*/ 2147483647 h 81"/>
              <a:gd name="T52" fmla="*/ 2147483647 w 47"/>
              <a:gd name="T53" fmla="*/ 2147483647 h 81"/>
              <a:gd name="T54" fmla="*/ 2147483647 w 47"/>
              <a:gd name="T55" fmla="*/ 2147483647 h 81"/>
              <a:gd name="T56" fmla="*/ 2147483647 w 47"/>
              <a:gd name="T57" fmla="*/ 2147483647 h 81"/>
              <a:gd name="T58" fmla="*/ 2147483647 w 47"/>
              <a:gd name="T59" fmla="*/ 2147483647 h 81"/>
              <a:gd name="T60" fmla="*/ 2147483647 w 47"/>
              <a:gd name="T61" fmla="*/ 2147483647 h 81"/>
              <a:gd name="T62" fmla="*/ 2147483647 w 47"/>
              <a:gd name="T63" fmla="*/ 2147483647 h 8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7"/>
              <a:gd name="T97" fmla="*/ 0 h 81"/>
              <a:gd name="T98" fmla="*/ 47 w 47"/>
              <a:gd name="T99" fmla="*/ 81 h 8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7" h="81">
                <a:moveTo>
                  <a:pt x="3" y="38"/>
                </a:moveTo>
                <a:lnTo>
                  <a:pt x="2" y="41"/>
                </a:lnTo>
                <a:lnTo>
                  <a:pt x="0" y="46"/>
                </a:lnTo>
                <a:lnTo>
                  <a:pt x="0" y="49"/>
                </a:lnTo>
                <a:lnTo>
                  <a:pt x="0" y="53"/>
                </a:lnTo>
                <a:lnTo>
                  <a:pt x="0" y="56"/>
                </a:lnTo>
                <a:lnTo>
                  <a:pt x="0" y="59"/>
                </a:lnTo>
                <a:lnTo>
                  <a:pt x="2" y="62"/>
                </a:lnTo>
                <a:lnTo>
                  <a:pt x="4" y="65"/>
                </a:lnTo>
                <a:lnTo>
                  <a:pt x="6" y="68"/>
                </a:lnTo>
                <a:lnTo>
                  <a:pt x="7" y="71"/>
                </a:lnTo>
                <a:lnTo>
                  <a:pt x="10" y="72"/>
                </a:lnTo>
                <a:lnTo>
                  <a:pt x="12" y="75"/>
                </a:lnTo>
                <a:lnTo>
                  <a:pt x="15" y="77"/>
                </a:lnTo>
                <a:lnTo>
                  <a:pt x="18" y="78"/>
                </a:lnTo>
                <a:lnTo>
                  <a:pt x="21" y="80"/>
                </a:lnTo>
                <a:lnTo>
                  <a:pt x="24" y="81"/>
                </a:lnTo>
                <a:lnTo>
                  <a:pt x="27" y="81"/>
                </a:lnTo>
                <a:lnTo>
                  <a:pt x="28" y="80"/>
                </a:lnTo>
                <a:lnTo>
                  <a:pt x="30" y="80"/>
                </a:lnTo>
                <a:lnTo>
                  <a:pt x="30" y="78"/>
                </a:lnTo>
                <a:lnTo>
                  <a:pt x="31" y="77"/>
                </a:lnTo>
                <a:lnTo>
                  <a:pt x="33" y="74"/>
                </a:lnTo>
                <a:lnTo>
                  <a:pt x="33" y="72"/>
                </a:lnTo>
                <a:lnTo>
                  <a:pt x="34" y="71"/>
                </a:lnTo>
                <a:lnTo>
                  <a:pt x="34" y="69"/>
                </a:lnTo>
                <a:lnTo>
                  <a:pt x="34" y="68"/>
                </a:lnTo>
                <a:lnTo>
                  <a:pt x="34" y="67"/>
                </a:lnTo>
                <a:lnTo>
                  <a:pt x="34" y="65"/>
                </a:lnTo>
                <a:lnTo>
                  <a:pt x="33" y="64"/>
                </a:lnTo>
                <a:lnTo>
                  <a:pt x="33" y="62"/>
                </a:lnTo>
                <a:lnTo>
                  <a:pt x="33" y="61"/>
                </a:lnTo>
                <a:lnTo>
                  <a:pt x="33" y="59"/>
                </a:lnTo>
                <a:lnTo>
                  <a:pt x="34" y="53"/>
                </a:lnTo>
                <a:lnTo>
                  <a:pt x="37" y="49"/>
                </a:lnTo>
                <a:lnTo>
                  <a:pt x="38" y="43"/>
                </a:lnTo>
                <a:lnTo>
                  <a:pt x="41" y="38"/>
                </a:lnTo>
                <a:lnTo>
                  <a:pt x="44" y="34"/>
                </a:lnTo>
                <a:lnTo>
                  <a:pt x="46" y="28"/>
                </a:lnTo>
                <a:lnTo>
                  <a:pt x="47" y="22"/>
                </a:lnTo>
                <a:lnTo>
                  <a:pt x="46" y="16"/>
                </a:lnTo>
                <a:lnTo>
                  <a:pt x="44" y="12"/>
                </a:lnTo>
                <a:lnTo>
                  <a:pt x="41" y="9"/>
                </a:lnTo>
                <a:lnTo>
                  <a:pt x="37" y="6"/>
                </a:lnTo>
                <a:lnTo>
                  <a:pt x="33" y="3"/>
                </a:lnTo>
                <a:lnTo>
                  <a:pt x="28" y="1"/>
                </a:lnTo>
                <a:lnTo>
                  <a:pt x="24" y="0"/>
                </a:lnTo>
                <a:lnTo>
                  <a:pt x="19" y="1"/>
                </a:lnTo>
                <a:lnTo>
                  <a:pt x="16" y="3"/>
                </a:lnTo>
                <a:lnTo>
                  <a:pt x="13" y="4"/>
                </a:lnTo>
                <a:lnTo>
                  <a:pt x="13" y="6"/>
                </a:lnTo>
                <a:lnTo>
                  <a:pt x="12" y="7"/>
                </a:lnTo>
                <a:lnTo>
                  <a:pt x="12" y="10"/>
                </a:lnTo>
                <a:lnTo>
                  <a:pt x="12" y="13"/>
                </a:lnTo>
                <a:lnTo>
                  <a:pt x="10" y="16"/>
                </a:lnTo>
                <a:lnTo>
                  <a:pt x="10" y="18"/>
                </a:lnTo>
                <a:lnTo>
                  <a:pt x="10" y="21"/>
                </a:lnTo>
                <a:lnTo>
                  <a:pt x="9" y="24"/>
                </a:lnTo>
                <a:lnTo>
                  <a:pt x="7" y="25"/>
                </a:lnTo>
                <a:lnTo>
                  <a:pt x="7" y="27"/>
                </a:lnTo>
                <a:lnTo>
                  <a:pt x="6" y="29"/>
                </a:lnTo>
                <a:lnTo>
                  <a:pt x="4" y="31"/>
                </a:lnTo>
                <a:lnTo>
                  <a:pt x="4" y="34"/>
                </a:lnTo>
                <a:lnTo>
                  <a:pt x="3" y="35"/>
                </a:lnTo>
                <a:lnTo>
                  <a:pt x="3" y="38"/>
                </a:lnTo>
              </a:path>
            </a:pathLst>
          </a:custGeom>
          <a:solidFill>
            <a:srgbClr val="FFFF00"/>
          </a:solidFill>
          <a:ln w="4763">
            <a:solidFill>
              <a:srgbClr val="990000"/>
            </a:solidFill>
            <a:round/>
            <a:headEnd/>
            <a:tailEnd/>
          </a:ln>
        </p:spPr>
        <p:txBody>
          <a:bodyPr/>
          <a:lstStyle/>
          <a:p>
            <a:endParaRPr lang="en-US"/>
          </a:p>
        </p:txBody>
      </p:sp>
      <p:sp>
        <p:nvSpPr>
          <p:cNvPr id="53328" name="Freeform 79"/>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29" name="Freeform 80"/>
          <p:cNvSpPr>
            <a:spLocks/>
          </p:cNvSpPr>
          <p:nvPr/>
        </p:nvSpPr>
        <p:spPr bwMode="auto">
          <a:xfrm>
            <a:off x="6686553" y="4375150"/>
            <a:ext cx="30163" cy="44451"/>
          </a:xfrm>
          <a:custGeom>
            <a:avLst/>
            <a:gdLst>
              <a:gd name="T0" fmla="*/ 2147483647 w 21"/>
              <a:gd name="T1" fmla="*/ 2147483647 h 28"/>
              <a:gd name="T2" fmla="*/ 0 w 21"/>
              <a:gd name="T3" fmla="*/ 2147483647 h 28"/>
              <a:gd name="T4" fmla="*/ 2147483647 w 21"/>
              <a:gd name="T5" fmla="*/ 2147483647 h 28"/>
              <a:gd name="T6" fmla="*/ 2147483647 w 21"/>
              <a:gd name="T7" fmla="*/ 2147483647 h 28"/>
              <a:gd name="T8" fmla="*/ 2147483647 w 21"/>
              <a:gd name="T9" fmla="*/ 2147483647 h 28"/>
              <a:gd name="T10" fmla="*/ 2147483647 w 21"/>
              <a:gd name="T11" fmla="*/ 2147483647 h 28"/>
              <a:gd name="T12" fmla="*/ 2147483647 w 21"/>
              <a:gd name="T13" fmla="*/ 2147483647 h 28"/>
              <a:gd name="T14" fmla="*/ 2147483647 w 21"/>
              <a:gd name="T15" fmla="*/ 2147483647 h 28"/>
              <a:gd name="T16" fmla="*/ 2147483647 w 21"/>
              <a:gd name="T17" fmla="*/ 2147483647 h 28"/>
              <a:gd name="T18" fmla="*/ 2147483647 w 21"/>
              <a:gd name="T19" fmla="*/ 2147483647 h 28"/>
              <a:gd name="T20" fmla="*/ 2147483647 w 21"/>
              <a:gd name="T21" fmla="*/ 2147483647 h 28"/>
              <a:gd name="T22" fmla="*/ 2147483647 w 21"/>
              <a:gd name="T23" fmla="*/ 2147483647 h 28"/>
              <a:gd name="T24" fmla="*/ 2147483647 w 21"/>
              <a:gd name="T25" fmla="*/ 2147483647 h 28"/>
              <a:gd name="T26" fmla="*/ 2147483647 w 21"/>
              <a:gd name="T27" fmla="*/ 2147483647 h 28"/>
              <a:gd name="T28" fmla="*/ 2147483647 w 21"/>
              <a:gd name="T29" fmla="*/ 2147483647 h 28"/>
              <a:gd name="T30" fmla="*/ 2147483647 w 21"/>
              <a:gd name="T31" fmla="*/ 2147483647 h 28"/>
              <a:gd name="T32" fmla="*/ 2147483647 w 21"/>
              <a:gd name="T33" fmla="*/ 2147483647 h 28"/>
              <a:gd name="T34" fmla="*/ 2147483647 w 21"/>
              <a:gd name="T35" fmla="*/ 0 h 28"/>
              <a:gd name="T36" fmla="*/ 2147483647 w 21"/>
              <a:gd name="T37" fmla="*/ 0 h 28"/>
              <a:gd name="T38" fmla="*/ 2147483647 w 21"/>
              <a:gd name="T39" fmla="*/ 0 h 28"/>
              <a:gd name="T40" fmla="*/ 2147483647 w 21"/>
              <a:gd name="T41" fmla="*/ 0 h 28"/>
              <a:gd name="T42" fmla="*/ 2147483647 w 21"/>
              <a:gd name="T43" fmla="*/ 2147483647 h 28"/>
              <a:gd name="T44" fmla="*/ 2147483647 w 21"/>
              <a:gd name="T45" fmla="*/ 2147483647 h 28"/>
              <a:gd name="T46" fmla="*/ 2147483647 w 21"/>
              <a:gd name="T47" fmla="*/ 2147483647 h 28"/>
              <a:gd name="T48" fmla="*/ 2147483647 w 21"/>
              <a:gd name="T49" fmla="*/ 2147483647 h 2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1"/>
              <a:gd name="T76" fmla="*/ 0 h 28"/>
              <a:gd name="T77" fmla="*/ 21 w 21"/>
              <a:gd name="T78" fmla="*/ 28 h 2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1" h="28">
                <a:moveTo>
                  <a:pt x="2" y="10"/>
                </a:moveTo>
                <a:lnTo>
                  <a:pt x="0" y="13"/>
                </a:lnTo>
                <a:lnTo>
                  <a:pt x="2" y="18"/>
                </a:lnTo>
                <a:lnTo>
                  <a:pt x="2" y="21"/>
                </a:lnTo>
                <a:lnTo>
                  <a:pt x="3" y="24"/>
                </a:lnTo>
                <a:lnTo>
                  <a:pt x="6" y="25"/>
                </a:lnTo>
                <a:lnTo>
                  <a:pt x="8" y="27"/>
                </a:lnTo>
                <a:lnTo>
                  <a:pt x="11" y="28"/>
                </a:lnTo>
                <a:lnTo>
                  <a:pt x="14" y="28"/>
                </a:lnTo>
                <a:lnTo>
                  <a:pt x="17" y="27"/>
                </a:lnTo>
                <a:lnTo>
                  <a:pt x="20" y="25"/>
                </a:lnTo>
                <a:lnTo>
                  <a:pt x="21" y="22"/>
                </a:lnTo>
                <a:lnTo>
                  <a:pt x="21" y="18"/>
                </a:lnTo>
                <a:lnTo>
                  <a:pt x="21" y="13"/>
                </a:lnTo>
                <a:lnTo>
                  <a:pt x="20" y="9"/>
                </a:lnTo>
                <a:lnTo>
                  <a:pt x="20" y="4"/>
                </a:lnTo>
                <a:lnTo>
                  <a:pt x="18" y="1"/>
                </a:lnTo>
                <a:lnTo>
                  <a:pt x="17" y="0"/>
                </a:lnTo>
                <a:lnTo>
                  <a:pt x="15" y="0"/>
                </a:lnTo>
                <a:lnTo>
                  <a:pt x="12" y="0"/>
                </a:lnTo>
                <a:lnTo>
                  <a:pt x="9" y="0"/>
                </a:lnTo>
                <a:lnTo>
                  <a:pt x="6" y="1"/>
                </a:lnTo>
                <a:lnTo>
                  <a:pt x="5" y="4"/>
                </a:lnTo>
                <a:lnTo>
                  <a:pt x="2" y="7"/>
                </a:lnTo>
                <a:lnTo>
                  <a:pt x="2" y="10"/>
                </a:lnTo>
              </a:path>
            </a:pathLst>
          </a:custGeom>
          <a:solidFill>
            <a:srgbClr val="FFFF00"/>
          </a:solidFill>
          <a:ln w="4763">
            <a:solidFill>
              <a:srgbClr val="990000"/>
            </a:solidFill>
            <a:round/>
            <a:headEnd/>
            <a:tailEnd/>
          </a:ln>
        </p:spPr>
        <p:txBody>
          <a:bodyPr/>
          <a:lstStyle/>
          <a:p>
            <a:endParaRPr lang="en-US"/>
          </a:p>
        </p:txBody>
      </p:sp>
      <p:sp>
        <p:nvSpPr>
          <p:cNvPr id="53330" name="Freeform 81"/>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1" name="Freeform 82"/>
          <p:cNvSpPr>
            <a:spLocks/>
          </p:cNvSpPr>
          <p:nvPr/>
        </p:nvSpPr>
        <p:spPr bwMode="auto">
          <a:xfrm>
            <a:off x="6677028" y="4268788"/>
            <a:ext cx="60325" cy="101600"/>
          </a:xfrm>
          <a:custGeom>
            <a:avLst/>
            <a:gdLst>
              <a:gd name="T0" fmla="*/ 2147483647 w 43"/>
              <a:gd name="T1" fmla="*/ 2147483647 h 64"/>
              <a:gd name="T2" fmla="*/ 2147483647 w 43"/>
              <a:gd name="T3" fmla="*/ 2147483647 h 64"/>
              <a:gd name="T4" fmla="*/ 2147483647 w 43"/>
              <a:gd name="T5" fmla="*/ 2147483647 h 64"/>
              <a:gd name="T6" fmla="*/ 2147483647 w 43"/>
              <a:gd name="T7" fmla="*/ 2147483647 h 64"/>
              <a:gd name="T8" fmla="*/ 0 w 43"/>
              <a:gd name="T9" fmla="*/ 2147483647 h 64"/>
              <a:gd name="T10" fmla="*/ 0 w 43"/>
              <a:gd name="T11" fmla="*/ 2147483647 h 64"/>
              <a:gd name="T12" fmla="*/ 2147483647 w 43"/>
              <a:gd name="T13" fmla="*/ 2147483647 h 64"/>
              <a:gd name="T14" fmla="*/ 2147483647 w 43"/>
              <a:gd name="T15" fmla="*/ 2147483647 h 64"/>
              <a:gd name="T16" fmla="*/ 2147483647 w 43"/>
              <a:gd name="T17" fmla="*/ 2147483647 h 64"/>
              <a:gd name="T18" fmla="*/ 2147483647 w 43"/>
              <a:gd name="T19" fmla="*/ 2147483647 h 64"/>
              <a:gd name="T20" fmla="*/ 2147483647 w 43"/>
              <a:gd name="T21" fmla="*/ 2147483647 h 64"/>
              <a:gd name="T22" fmla="*/ 2147483647 w 43"/>
              <a:gd name="T23" fmla="*/ 2147483647 h 64"/>
              <a:gd name="T24" fmla="*/ 2147483647 w 43"/>
              <a:gd name="T25" fmla="*/ 2147483647 h 64"/>
              <a:gd name="T26" fmla="*/ 2147483647 w 43"/>
              <a:gd name="T27" fmla="*/ 2147483647 h 64"/>
              <a:gd name="T28" fmla="*/ 2147483647 w 43"/>
              <a:gd name="T29" fmla="*/ 2147483647 h 64"/>
              <a:gd name="T30" fmla="*/ 2147483647 w 43"/>
              <a:gd name="T31" fmla="*/ 2147483647 h 64"/>
              <a:gd name="T32" fmla="*/ 2147483647 w 43"/>
              <a:gd name="T33" fmla="*/ 2147483647 h 64"/>
              <a:gd name="T34" fmla="*/ 2147483647 w 43"/>
              <a:gd name="T35" fmla="*/ 2147483647 h 64"/>
              <a:gd name="T36" fmla="*/ 2147483647 w 43"/>
              <a:gd name="T37" fmla="*/ 2147483647 h 64"/>
              <a:gd name="T38" fmla="*/ 2147483647 w 43"/>
              <a:gd name="T39" fmla="*/ 2147483647 h 64"/>
              <a:gd name="T40" fmla="*/ 2147483647 w 43"/>
              <a:gd name="T41" fmla="*/ 2147483647 h 64"/>
              <a:gd name="T42" fmla="*/ 2147483647 w 43"/>
              <a:gd name="T43" fmla="*/ 2147483647 h 64"/>
              <a:gd name="T44" fmla="*/ 2147483647 w 43"/>
              <a:gd name="T45" fmla="*/ 2147483647 h 64"/>
              <a:gd name="T46" fmla="*/ 2147483647 w 43"/>
              <a:gd name="T47" fmla="*/ 2147483647 h 64"/>
              <a:gd name="T48" fmla="*/ 2147483647 w 43"/>
              <a:gd name="T49" fmla="*/ 2147483647 h 64"/>
              <a:gd name="T50" fmla="*/ 2147483647 w 43"/>
              <a:gd name="T51" fmla="*/ 2147483647 h 64"/>
              <a:gd name="T52" fmla="*/ 2147483647 w 43"/>
              <a:gd name="T53" fmla="*/ 0 h 64"/>
              <a:gd name="T54" fmla="*/ 2147483647 w 43"/>
              <a:gd name="T55" fmla="*/ 0 h 64"/>
              <a:gd name="T56" fmla="*/ 2147483647 w 43"/>
              <a:gd name="T57" fmla="*/ 2147483647 h 64"/>
              <a:gd name="T58" fmla="*/ 2147483647 w 43"/>
              <a:gd name="T59" fmla="*/ 2147483647 h 64"/>
              <a:gd name="T60" fmla="*/ 2147483647 w 43"/>
              <a:gd name="T61" fmla="*/ 2147483647 h 64"/>
              <a:gd name="T62" fmla="*/ 2147483647 w 43"/>
              <a:gd name="T63" fmla="*/ 2147483647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3"/>
              <a:gd name="T97" fmla="*/ 0 h 64"/>
              <a:gd name="T98" fmla="*/ 43 w 43"/>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3" h="64">
                <a:moveTo>
                  <a:pt x="13" y="14"/>
                </a:moveTo>
                <a:lnTo>
                  <a:pt x="10" y="18"/>
                </a:lnTo>
                <a:lnTo>
                  <a:pt x="9" y="24"/>
                </a:lnTo>
                <a:lnTo>
                  <a:pt x="7" y="28"/>
                </a:lnTo>
                <a:lnTo>
                  <a:pt x="6" y="33"/>
                </a:lnTo>
                <a:lnTo>
                  <a:pt x="4" y="37"/>
                </a:lnTo>
                <a:lnTo>
                  <a:pt x="3" y="43"/>
                </a:lnTo>
                <a:lnTo>
                  <a:pt x="1" y="48"/>
                </a:lnTo>
                <a:lnTo>
                  <a:pt x="0" y="52"/>
                </a:lnTo>
                <a:lnTo>
                  <a:pt x="0" y="54"/>
                </a:lnTo>
                <a:lnTo>
                  <a:pt x="0" y="55"/>
                </a:lnTo>
                <a:lnTo>
                  <a:pt x="0" y="57"/>
                </a:lnTo>
                <a:lnTo>
                  <a:pt x="1" y="58"/>
                </a:lnTo>
                <a:lnTo>
                  <a:pt x="3" y="60"/>
                </a:lnTo>
                <a:lnTo>
                  <a:pt x="3" y="61"/>
                </a:lnTo>
                <a:lnTo>
                  <a:pt x="4" y="61"/>
                </a:lnTo>
                <a:lnTo>
                  <a:pt x="7" y="62"/>
                </a:lnTo>
                <a:lnTo>
                  <a:pt x="9" y="64"/>
                </a:lnTo>
                <a:lnTo>
                  <a:pt x="12" y="64"/>
                </a:lnTo>
                <a:lnTo>
                  <a:pt x="15" y="64"/>
                </a:lnTo>
                <a:lnTo>
                  <a:pt x="18" y="62"/>
                </a:lnTo>
                <a:lnTo>
                  <a:pt x="21" y="62"/>
                </a:lnTo>
                <a:lnTo>
                  <a:pt x="24" y="61"/>
                </a:lnTo>
                <a:lnTo>
                  <a:pt x="25" y="60"/>
                </a:lnTo>
                <a:lnTo>
                  <a:pt x="30" y="58"/>
                </a:lnTo>
                <a:lnTo>
                  <a:pt x="31" y="55"/>
                </a:lnTo>
                <a:lnTo>
                  <a:pt x="33" y="51"/>
                </a:lnTo>
                <a:lnTo>
                  <a:pt x="34" y="48"/>
                </a:lnTo>
                <a:lnTo>
                  <a:pt x="36" y="43"/>
                </a:lnTo>
                <a:lnTo>
                  <a:pt x="37" y="39"/>
                </a:lnTo>
                <a:lnTo>
                  <a:pt x="38" y="36"/>
                </a:lnTo>
                <a:lnTo>
                  <a:pt x="41" y="31"/>
                </a:lnTo>
                <a:lnTo>
                  <a:pt x="41" y="30"/>
                </a:lnTo>
                <a:lnTo>
                  <a:pt x="41" y="28"/>
                </a:lnTo>
                <a:lnTo>
                  <a:pt x="41" y="27"/>
                </a:lnTo>
                <a:lnTo>
                  <a:pt x="41" y="25"/>
                </a:lnTo>
                <a:lnTo>
                  <a:pt x="43" y="24"/>
                </a:lnTo>
                <a:lnTo>
                  <a:pt x="40" y="22"/>
                </a:lnTo>
                <a:lnTo>
                  <a:pt x="38" y="21"/>
                </a:lnTo>
                <a:lnTo>
                  <a:pt x="38" y="18"/>
                </a:lnTo>
                <a:lnTo>
                  <a:pt x="37" y="15"/>
                </a:lnTo>
                <a:lnTo>
                  <a:pt x="37" y="12"/>
                </a:lnTo>
                <a:lnTo>
                  <a:pt x="37" y="11"/>
                </a:lnTo>
                <a:lnTo>
                  <a:pt x="36" y="8"/>
                </a:lnTo>
                <a:lnTo>
                  <a:pt x="36" y="5"/>
                </a:lnTo>
                <a:lnTo>
                  <a:pt x="34" y="3"/>
                </a:lnTo>
                <a:lnTo>
                  <a:pt x="33" y="2"/>
                </a:lnTo>
                <a:lnTo>
                  <a:pt x="31" y="2"/>
                </a:lnTo>
                <a:lnTo>
                  <a:pt x="28" y="0"/>
                </a:lnTo>
                <a:lnTo>
                  <a:pt x="27" y="0"/>
                </a:lnTo>
                <a:lnTo>
                  <a:pt x="25" y="0"/>
                </a:lnTo>
                <a:lnTo>
                  <a:pt x="22" y="0"/>
                </a:lnTo>
                <a:lnTo>
                  <a:pt x="21" y="2"/>
                </a:lnTo>
                <a:lnTo>
                  <a:pt x="19" y="2"/>
                </a:lnTo>
                <a:lnTo>
                  <a:pt x="18" y="3"/>
                </a:lnTo>
                <a:lnTo>
                  <a:pt x="16" y="5"/>
                </a:lnTo>
                <a:lnTo>
                  <a:pt x="16" y="6"/>
                </a:lnTo>
                <a:lnTo>
                  <a:pt x="15" y="9"/>
                </a:lnTo>
                <a:lnTo>
                  <a:pt x="15" y="11"/>
                </a:lnTo>
                <a:lnTo>
                  <a:pt x="13" y="12"/>
                </a:lnTo>
                <a:lnTo>
                  <a:pt x="13" y="14"/>
                </a:lnTo>
              </a:path>
            </a:pathLst>
          </a:custGeom>
          <a:solidFill>
            <a:srgbClr val="FFFF00"/>
          </a:solidFill>
          <a:ln w="4763">
            <a:solidFill>
              <a:srgbClr val="990000"/>
            </a:solidFill>
            <a:round/>
            <a:headEnd/>
            <a:tailEnd/>
          </a:ln>
        </p:spPr>
        <p:txBody>
          <a:bodyPr/>
          <a:lstStyle/>
          <a:p>
            <a:endParaRPr lang="en-US"/>
          </a:p>
        </p:txBody>
      </p:sp>
      <p:sp>
        <p:nvSpPr>
          <p:cNvPr id="53332" name="Freeform 83"/>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3" name="Freeform 84"/>
          <p:cNvSpPr>
            <a:spLocks/>
          </p:cNvSpPr>
          <p:nvPr/>
        </p:nvSpPr>
        <p:spPr bwMode="auto">
          <a:xfrm>
            <a:off x="6727828" y="4238628"/>
            <a:ext cx="79375" cy="79375"/>
          </a:xfrm>
          <a:custGeom>
            <a:avLst/>
            <a:gdLst>
              <a:gd name="T0" fmla="*/ 0 w 56"/>
              <a:gd name="T1" fmla="*/ 2147483647 h 50"/>
              <a:gd name="T2" fmla="*/ 2147483647 w 56"/>
              <a:gd name="T3" fmla="*/ 2147483647 h 50"/>
              <a:gd name="T4" fmla="*/ 2147483647 w 56"/>
              <a:gd name="T5" fmla="*/ 2147483647 h 50"/>
              <a:gd name="T6" fmla="*/ 2147483647 w 56"/>
              <a:gd name="T7" fmla="*/ 2147483647 h 50"/>
              <a:gd name="T8" fmla="*/ 2147483647 w 56"/>
              <a:gd name="T9" fmla="*/ 2147483647 h 50"/>
              <a:gd name="T10" fmla="*/ 2147483647 w 56"/>
              <a:gd name="T11" fmla="*/ 2147483647 h 50"/>
              <a:gd name="T12" fmla="*/ 2147483647 w 56"/>
              <a:gd name="T13" fmla="*/ 2147483647 h 50"/>
              <a:gd name="T14" fmla="*/ 2147483647 w 56"/>
              <a:gd name="T15" fmla="*/ 2147483647 h 50"/>
              <a:gd name="T16" fmla="*/ 2147483647 w 56"/>
              <a:gd name="T17" fmla="*/ 2147483647 h 50"/>
              <a:gd name="T18" fmla="*/ 2147483647 w 56"/>
              <a:gd name="T19" fmla="*/ 2147483647 h 50"/>
              <a:gd name="T20" fmla="*/ 2147483647 w 56"/>
              <a:gd name="T21" fmla="*/ 2147483647 h 50"/>
              <a:gd name="T22" fmla="*/ 2147483647 w 56"/>
              <a:gd name="T23" fmla="*/ 2147483647 h 50"/>
              <a:gd name="T24" fmla="*/ 2147483647 w 56"/>
              <a:gd name="T25" fmla="*/ 2147483647 h 50"/>
              <a:gd name="T26" fmla="*/ 2147483647 w 56"/>
              <a:gd name="T27" fmla="*/ 2147483647 h 50"/>
              <a:gd name="T28" fmla="*/ 2147483647 w 56"/>
              <a:gd name="T29" fmla="*/ 2147483647 h 50"/>
              <a:gd name="T30" fmla="*/ 2147483647 w 56"/>
              <a:gd name="T31" fmla="*/ 2147483647 h 50"/>
              <a:gd name="T32" fmla="*/ 2147483647 w 56"/>
              <a:gd name="T33" fmla="*/ 2147483647 h 50"/>
              <a:gd name="T34" fmla="*/ 2147483647 w 56"/>
              <a:gd name="T35" fmla="*/ 2147483647 h 50"/>
              <a:gd name="T36" fmla="*/ 2147483647 w 56"/>
              <a:gd name="T37" fmla="*/ 2147483647 h 50"/>
              <a:gd name="T38" fmla="*/ 2147483647 w 56"/>
              <a:gd name="T39" fmla="*/ 2147483647 h 50"/>
              <a:gd name="T40" fmla="*/ 2147483647 w 56"/>
              <a:gd name="T41" fmla="*/ 2147483647 h 50"/>
              <a:gd name="T42" fmla="*/ 2147483647 w 56"/>
              <a:gd name="T43" fmla="*/ 2147483647 h 50"/>
              <a:gd name="T44" fmla="*/ 2147483647 w 56"/>
              <a:gd name="T45" fmla="*/ 2147483647 h 50"/>
              <a:gd name="T46" fmla="*/ 2147483647 w 56"/>
              <a:gd name="T47" fmla="*/ 2147483647 h 50"/>
              <a:gd name="T48" fmla="*/ 2147483647 w 56"/>
              <a:gd name="T49" fmla="*/ 2147483647 h 50"/>
              <a:gd name="T50" fmla="*/ 2147483647 w 56"/>
              <a:gd name="T51" fmla="*/ 2147483647 h 50"/>
              <a:gd name="T52" fmla="*/ 2147483647 w 56"/>
              <a:gd name="T53" fmla="*/ 2147483647 h 50"/>
              <a:gd name="T54" fmla="*/ 2147483647 w 56"/>
              <a:gd name="T55" fmla="*/ 2147483647 h 50"/>
              <a:gd name="T56" fmla="*/ 2147483647 w 56"/>
              <a:gd name="T57" fmla="*/ 2147483647 h 50"/>
              <a:gd name="T58" fmla="*/ 2147483647 w 56"/>
              <a:gd name="T59" fmla="*/ 2147483647 h 50"/>
              <a:gd name="T60" fmla="*/ 2147483647 w 56"/>
              <a:gd name="T61" fmla="*/ 2147483647 h 50"/>
              <a:gd name="T62" fmla="*/ 2147483647 w 56"/>
              <a:gd name="T63" fmla="*/ 2147483647 h 50"/>
              <a:gd name="T64" fmla="*/ 2147483647 w 56"/>
              <a:gd name="T65" fmla="*/ 2147483647 h 50"/>
              <a:gd name="T66" fmla="*/ 2147483647 w 56"/>
              <a:gd name="T67" fmla="*/ 2147483647 h 50"/>
              <a:gd name="T68" fmla="*/ 2147483647 w 56"/>
              <a:gd name="T69" fmla="*/ 2147483647 h 50"/>
              <a:gd name="T70" fmla="*/ 2147483647 w 56"/>
              <a:gd name="T71" fmla="*/ 2147483647 h 50"/>
              <a:gd name="T72" fmla="*/ 2147483647 w 56"/>
              <a:gd name="T73" fmla="*/ 2147483647 h 50"/>
              <a:gd name="T74" fmla="*/ 2147483647 w 56"/>
              <a:gd name="T75" fmla="*/ 2147483647 h 50"/>
              <a:gd name="T76" fmla="*/ 2147483647 w 56"/>
              <a:gd name="T77" fmla="*/ 2147483647 h 50"/>
              <a:gd name="T78" fmla="*/ 2147483647 w 56"/>
              <a:gd name="T79" fmla="*/ 2147483647 h 50"/>
              <a:gd name="T80" fmla="*/ 2147483647 w 56"/>
              <a:gd name="T81" fmla="*/ 2147483647 h 50"/>
              <a:gd name="T82" fmla="*/ 2147483647 w 56"/>
              <a:gd name="T83" fmla="*/ 2147483647 h 50"/>
              <a:gd name="T84" fmla="*/ 2147483647 w 56"/>
              <a:gd name="T85" fmla="*/ 2147483647 h 50"/>
              <a:gd name="T86" fmla="*/ 2147483647 w 56"/>
              <a:gd name="T87" fmla="*/ 2147483647 h 50"/>
              <a:gd name="T88" fmla="*/ 2147483647 w 56"/>
              <a:gd name="T89" fmla="*/ 0 h 50"/>
              <a:gd name="T90" fmla="*/ 2147483647 w 56"/>
              <a:gd name="T91" fmla="*/ 0 h 50"/>
              <a:gd name="T92" fmla="*/ 2147483647 w 56"/>
              <a:gd name="T93" fmla="*/ 0 h 50"/>
              <a:gd name="T94" fmla="*/ 2147483647 w 56"/>
              <a:gd name="T95" fmla="*/ 0 h 50"/>
              <a:gd name="T96" fmla="*/ 2147483647 w 56"/>
              <a:gd name="T97" fmla="*/ 0 h 50"/>
              <a:gd name="T98" fmla="*/ 2147483647 w 56"/>
              <a:gd name="T99" fmla="*/ 0 h 50"/>
              <a:gd name="T100" fmla="*/ 2147483647 w 56"/>
              <a:gd name="T101" fmla="*/ 2147483647 h 50"/>
              <a:gd name="T102" fmla="*/ 2147483647 w 56"/>
              <a:gd name="T103" fmla="*/ 2147483647 h 50"/>
              <a:gd name="T104" fmla="*/ 2147483647 w 56"/>
              <a:gd name="T105" fmla="*/ 2147483647 h 50"/>
              <a:gd name="T106" fmla="*/ 2147483647 w 56"/>
              <a:gd name="T107" fmla="*/ 2147483647 h 50"/>
              <a:gd name="T108" fmla="*/ 2147483647 w 56"/>
              <a:gd name="T109" fmla="*/ 2147483647 h 50"/>
              <a:gd name="T110" fmla="*/ 2147483647 w 56"/>
              <a:gd name="T111" fmla="*/ 2147483647 h 50"/>
              <a:gd name="T112" fmla="*/ 0 w 56"/>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6"/>
              <a:gd name="T172" fmla="*/ 0 h 50"/>
              <a:gd name="T173" fmla="*/ 56 w 56"/>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6" h="50">
                <a:moveTo>
                  <a:pt x="0" y="6"/>
                </a:moveTo>
                <a:lnTo>
                  <a:pt x="1" y="13"/>
                </a:lnTo>
                <a:lnTo>
                  <a:pt x="4" y="21"/>
                </a:lnTo>
                <a:lnTo>
                  <a:pt x="7" y="27"/>
                </a:lnTo>
                <a:lnTo>
                  <a:pt x="10" y="34"/>
                </a:lnTo>
                <a:lnTo>
                  <a:pt x="14" y="39"/>
                </a:lnTo>
                <a:lnTo>
                  <a:pt x="20" y="43"/>
                </a:lnTo>
                <a:lnTo>
                  <a:pt x="26" y="46"/>
                </a:lnTo>
                <a:lnTo>
                  <a:pt x="34" y="44"/>
                </a:lnTo>
                <a:lnTo>
                  <a:pt x="35" y="46"/>
                </a:lnTo>
                <a:lnTo>
                  <a:pt x="35" y="47"/>
                </a:lnTo>
                <a:lnTo>
                  <a:pt x="36" y="47"/>
                </a:lnTo>
                <a:lnTo>
                  <a:pt x="38" y="47"/>
                </a:lnTo>
                <a:lnTo>
                  <a:pt x="39" y="49"/>
                </a:lnTo>
                <a:lnTo>
                  <a:pt x="41" y="49"/>
                </a:lnTo>
                <a:lnTo>
                  <a:pt x="44" y="50"/>
                </a:lnTo>
                <a:lnTo>
                  <a:pt x="47" y="49"/>
                </a:lnTo>
                <a:lnTo>
                  <a:pt x="50" y="47"/>
                </a:lnTo>
                <a:lnTo>
                  <a:pt x="51" y="46"/>
                </a:lnTo>
                <a:lnTo>
                  <a:pt x="53" y="43"/>
                </a:lnTo>
                <a:lnTo>
                  <a:pt x="54" y="40"/>
                </a:lnTo>
                <a:lnTo>
                  <a:pt x="56" y="37"/>
                </a:lnTo>
                <a:lnTo>
                  <a:pt x="56" y="34"/>
                </a:lnTo>
                <a:lnTo>
                  <a:pt x="56" y="33"/>
                </a:lnTo>
                <a:lnTo>
                  <a:pt x="56" y="30"/>
                </a:lnTo>
                <a:lnTo>
                  <a:pt x="54" y="28"/>
                </a:lnTo>
                <a:lnTo>
                  <a:pt x="54" y="25"/>
                </a:lnTo>
                <a:lnTo>
                  <a:pt x="53" y="22"/>
                </a:lnTo>
                <a:lnTo>
                  <a:pt x="51" y="21"/>
                </a:lnTo>
                <a:lnTo>
                  <a:pt x="50" y="19"/>
                </a:lnTo>
                <a:lnTo>
                  <a:pt x="48" y="18"/>
                </a:lnTo>
                <a:lnTo>
                  <a:pt x="47" y="16"/>
                </a:lnTo>
                <a:lnTo>
                  <a:pt x="44" y="15"/>
                </a:lnTo>
                <a:lnTo>
                  <a:pt x="42" y="12"/>
                </a:lnTo>
                <a:lnTo>
                  <a:pt x="41" y="10"/>
                </a:lnTo>
                <a:lnTo>
                  <a:pt x="39" y="9"/>
                </a:lnTo>
                <a:lnTo>
                  <a:pt x="38" y="7"/>
                </a:lnTo>
                <a:lnTo>
                  <a:pt x="36" y="4"/>
                </a:lnTo>
                <a:lnTo>
                  <a:pt x="36" y="3"/>
                </a:lnTo>
                <a:lnTo>
                  <a:pt x="35" y="3"/>
                </a:lnTo>
                <a:lnTo>
                  <a:pt x="32" y="2"/>
                </a:lnTo>
                <a:lnTo>
                  <a:pt x="31" y="2"/>
                </a:lnTo>
                <a:lnTo>
                  <a:pt x="28" y="0"/>
                </a:lnTo>
                <a:lnTo>
                  <a:pt x="25" y="0"/>
                </a:lnTo>
                <a:lnTo>
                  <a:pt x="23" y="0"/>
                </a:lnTo>
                <a:lnTo>
                  <a:pt x="20" y="0"/>
                </a:lnTo>
                <a:lnTo>
                  <a:pt x="19" y="0"/>
                </a:lnTo>
                <a:lnTo>
                  <a:pt x="17" y="0"/>
                </a:lnTo>
                <a:lnTo>
                  <a:pt x="16" y="2"/>
                </a:lnTo>
                <a:lnTo>
                  <a:pt x="13" y="2"/>
                </a:lnTo>
                <a:lnTo>
                  <a:pt x="10" y="2"/>
                </a:lnTo>
                <a:lnTo>
                  <a:pt x="7" y="3"/>
                </a:lnTo>
                <a:lnTo>
                  <a:pt x="4" y="3"/>
                </a:lnTo>
                <a:lnTo>
                  <a:pt x="2" y="4"/>
                </a:lnTo>
                <a:lnTo>
                  <a:pt x="0" y="6"/>
                </a:lnTo>
              </a:path>
            </a:pathLst>
          </a:custGeom>
          <a:solidFill>
            <a:srgbClr val="FFFF00"/>
          </a:solidFill>
          <a:ln w="4763">
            <a:solidFill>
              <a:srgbClr val="990000"/>
            </a:solidFill>
            <a:round/>
            <a:headEnd/>
            <a:tailEnd/>
          </a:ln>
        </p:spPr>
        <p:txBody>
          <a:bodyPr/>
          <a:lstStyle/>
          <a:p>
            <a:endParaRPr lang="en-US"/>
          </a:p>
        </p:txBody>
      </p:sp>
      <p:sp>
        <p:nvSpPr>
          <p:cNvPr id="53334" name="Freeform 85"/>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5" name="Freeform 86"/>
          <p:cNvSpPr>
            <a:spLocks/>
          </p:cNvSpPr>
          <p:nvPr/>
        </p:nvSpPr>
        <p:spPr bwMode="auto">
          <a:xfrm>
            <a:off x="6796091" y="4308476"/>
            <a:ext cx="39687" cy="82551"/>
          </a:xfrm>
          <a:custGeom>
            <a:avLst/>
            <a:gdLst>
              <a:gd name="T0" fmla="*/ 2147483647 w 28"/>
              <a:gd name="T1" fmla="*/ 2147483647 h 52"/>
              <a:gd name="T2" fmla="*/ 2147483647 w 28"/>
              <a:gd name="T3" fmla="*/ 2147483647 h 52"/>
              <a:gd name="T4" fmla="*/ 2147483647 w 28"/>
              <a:gd name="T5" fmla="*/ 2147483647 h 52"/>
              <a:gd name="T6" fmla="*/ 2147483647 w 28"/>
              <a:gd name="T7" fmla="*/ 2147483647 h 52"/>
              <a:gd name="T8" fmla="*/ 2147483647 w 28"/>
              <a:gd name="T9" fmla="*/ 2147483647 h 52"/>
              <a:gd name="T10" fmla="*/ 2147483647 w 28"/>
              <a:gd name="T11" fmla="*/ 2147483647 h 52"/>
              <a:gd name="T12" fmla="*/ 0 w 28"/>
              <a:gd name="T13" fmla="*/ 2147483647 h 52"/>
              <a:gd name="T14" fmla="*/ 2147483647 w 28"/>
              <a:gd name="T15" fmla="*/ 2147483647 h 52"/>
              <a:gd name="T16" fmla="*/ 2147483647 w 28"/>
              <a:gd name="T17" fmla="*/ 2147483647 h 52"/>
              <a:gd name="T18" fmla="*/ 2147483647 w 28"/>
              <a:gd name="T19" fmla="*/ 2147483647 h 52"/>
              <a:gd name="T20" fmla="*/ 2147483647 w 28"/>
              <a:gd name="T21" fmla="*/ 2147483647 h 52"/>
              <a:gd name="T22" fmla="*/ 2147483647 w 28"/>
              <a:gd name="T23" fmla="*/ 2147483647 h 52"/>
              <a:gd name="T24" fmla="*/ 2147483647 w 28"/>
              <a:gd name="T25" fmla="*/ 2147483647 h 52"/>
              <a:gd name="T26" fmla="*/ 2147483647 w 28"/>
              <a:gd name="T27" fmla="*/ 2147483647 h 52"/>
              <a:gd name="T28" fmla="*/ 2147483647 w 28"/>
              <a:gd name="T29" fmla="*/ 2147483647 h 52"/>
              <a:gd name="T30" fmla="*/ 2147483647 w 28"/>
              <a:gd name="T31" fmla="*/ 2147483647 h 52"/>
              <a:gd name="T32" fmla="*/ 2147483647 w 28"/>
              <a:gd name="T33" fmla="*/ 2147483647 h 52"/>
              <a:gd name="T34" fmla="*/ 2147483647 w 28"/>
              <a:gd name="T35" fmla="*/ 2147483647 h 52"/>
              <a:gd name="T36" fmla="*/ 2147483647 w 28"/>
              <a:gd name="T37" fmla="*/ 2147483647 h 52"/>
              <a:gd name="T38" fmla="*/ 2147483647 w 28"/>
              <a:gd name="T39" fmla="*/ 2147483647 h 52"/>
              <a:gd name="T40" fmla="*/ 2147483647 w 28"/>
              <a:gd name="T41" fmla="*/ 2147483647 h 52"/>
              <a:gd name="T42" fmla="*/ 2147483647 w 28"/>
              <a:gd name="T43" fmla="*/ 2147483647 h 52"/>
              <a:gd name="T44" fmla="*/ 2147483647 w 28"/>
              <a:gd name="T45" fmla="*/ 2147483647 h 52"/>
              <a:gd name="T46" fmla="*/ 2147483647 w 28"/>
              <a:gd name="T47" fmla="*/ 2147483647 h 52"/>
              <a:gd name="T48" fmla="*/ 2147483647 w 28"/>
              <a:gd name="T49" fmla="*/ 2147483647 h 52"/>
              <a:gd name="T50" fmla="*/ 2147483647 w 28"/>
              <a:gd name="T51" fmla="*/ 2147483647 h 52"/>
              <a:gd name="T52" fmla="*/ 2147483647 w 28"/>
              <a:gd name="T53" fmla="*/ 2147483647 h 52"/>
              <a:gd name="T54" fmla="*/ 2147483647 w 28"/>
              <a:gd name="T55" fmla="*/ 2147483647 h 52"/>
              <a:gd name="T56" fmla="*/ 2147483647 w 28"/>
              <a:gd name="T57" fmla="*/ 2147483647 h 52"/>
              <a:gd name="T58" fmla="*/ 2147483647 w 28"/>
              <a:gd name="T59" fmla="*/ 2147483647 h 52"/>
              <a:gd name="T60" fmla="*/ 2147483647 w 28"/>
              <a:gd name="T61" fmla="*/ 2147483647 h 52"/>
              <a:gd name="T62" fmla="*/ 2147483647 w 28"/>
              <a:gd name="T63" fmla="*/ 2147483647 h 52"/>
              <a:gd name="T64" fmla="*/ 2147483647 w 28"/>
              <a:gd name="T65" fmla="*/ 2147483647 h 52"/>
              <a:gd name="T66" fmla="*/ 2147483647 w 28"/>
              <a:gd name="T67" fmla="*/ 0 h 52"/>
              <a:gd name="T68" fmla="*/ 2147483647 w 28"/>
              <a:gd name="T69" fmla="*/ 0 h 52"/>
              <a:gd name="T70" fmla="*/ 2147483647 w 28"/>
              <a:gd name="T71" fmla="*/ 0 h 52"/>
              <a:gd name="T72" fmla="*/ 2147483647 w 28"/>
              <a:gd name="T73" fmla="*/ 0 h 52"/>
              <a:gd name="T74" fmla="*/ 2147483647 w 28"/>
              <a:gd name="T75" fmla="*/ 0 h 52"/>
              <a:gd name="T76" fmla="*/ 2147483647 w 28"/>
              <a:gd name="T77" fmla="*/ 0 h 52"/>
              <a:gd name="T78" fmla="*/ 2147483647 w 28"/>
              <a:gd name="T79" fmla="*/ 0 h 52"/>
              <a:gd name="T80" fmla="*/ 2147483647 w 28"/>
              <a:gd name="T81" fmla="*/ 2147483647 h 52"/>
              <a:gd name="T82" fmla="*/ 2147483647 w 28"/>
              <a:gd name="T83" fmla="*/ 2147483647 h 52"/>
              <a:gd name="T84" fmla="*/ 2147483647 w 28"/>
              <a:gd name="T85" fmla="*/ 2147483647 h 52"/>
              <a:gd name="T86" fmla="*/ 2147483647 w 28"/>
              <a:gd name="T87" fmla="*/ 2147483647 h 52"/>
              <a:gd name="T88" fmla="*/ 2147483647 w 28"/>
              <a:gd name="T89" fmla="*/ 2147483647 h 52"/>
              <a:gd name="T90" fmla="*/ 2147483647 w 28"/>
              <a:gd name="T91" fmla="*/ 2147483647 h 52"/>
              <a:gd name="T92" fmla="*/ 2147483647 w 28"/>
              <a:gd name="T93" fmla="*/ 2147483647 h 52"/>
              <a:gd name="T94" fmla="*/ 2147483647 w 28"/>
              <a:gd name="T95" fmla="*/ 2147483647 h 52"/>
              <a:gd name="T96" fmla="*/ 2147483647 w 28"/>
              <a:gd name="T97" fmla="*/ 2147483647 h 5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8"/>
              <a:gd name="T148" fmla="*/ 0 h 52"/>
              <a:gd name="T149" fmla="*/ 28 w 28"/>
              <a:gd name="T150" fmla="*/ 52 h 5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8" h="52">
                <a:moveTo>
                  <a:pt x="3" y="18"/>
                </a:moveTo>
                <a:lnTo>
                  <a:pt x="3" y="21"/>
                </a:lnTo>
                <a:lnTo>
                  <a:pt x="3" y="26"/>
                </a:lnTo>
                <a:lnTo>
                  <a:pt x="3" y="30"/>
                </a:lnTo>
                <a:lnTo>
                  <a:pt x="2" y="35"/>
                </a:lnTo>
                <a:lnTo>
                  <a:pt x="2" y="37"/>
                </a:lnTo>
                <a:lnTo>
                  <a:pt x="0" y="42"/>
                </a:lnTo>
                <a:lnTo>
                  <a:pt x="2" y="45"/>
                </a:lnTo>
                <a:lnTo>
                  <a:pt x="3" y="48"/>
                </a:lnTo>
                <a:lnTo>
                  <a:pt x="5" y="48"/>
                </a:lnTo>
                <a:lnTo>
                  <a:pt x="6" y="49"/>
                </a:lnTo>
                <a:lnTo>
                  <a:pt x="9" y="49"/>
                </a:lnTo>
                <a:lnTo>
                  <a:pt x="11" y="49"/>
                </a:lnTo>
                <a:lnTo>
                  <a:pt x="12" y="49"/>
                </a:lnTo>
                <a:lnTo>
                  <a:pt x="15" y="49"/>
                </a:lnTo>
                <a:lnTo>
                  <a:pt x="18" y="51"/>
                </a:lnTo>
                <a:lnTo>
                  <a:pt x="20" y="52"/>
                </a:lnTo>
                <a:lnTo>
                  <a:pt x="21" y="52"/>
                </a:lnTo>
                <a:lnTo>
                  <a:pt x="23" y="52"/>
                </a:lnTo>
                <a:lnTo>
                  <a:pt x="24" y="51"/>
                </a:lnTo>
                <a:lnTo>
                  <a:pt x="25" y="49"/>
                </a:lnTo>
                <a:lnTo>
                  <a:pt x="27" y="48"/>
                </a:lnTo>
                <a:lnTo>
                  <a:pt x="28" y="46"/>
                </a:lnTo>
                <a:lnTo>
                  <a:pt x="28" y="45"/>
                </a:lnTo>
                <a:lnTo>
                  <a:pt x="28" y="42"/>
                </a:lnTo>
                <a:lnTo>
                  <a:pt x="28" y="37"/>
                </a:lnTo>
                <a:lnTo>
                  <a:pt x="28" y="32"/>
                </a:lnTo>
                <a:lnTo>
                  <a:pt x="28" y="26"/>
                </a:lnTo>
                <a:lnTo>
                  <a:pt x="28" y="21"/>
                </a:lnTo>
                <a:lnTo>
                  <a:pt x="27" y="15"/>
                </a:lnTo>
                <a:lnTo>
                  <a:pt x="24" y="11"/>
                </a:lnTo>
                <a:lnTo>
                  <a:pt x="23" y="6"/>
                </a:lnTo>
                <a:lnTo>
                  <a:pt x="18" y="2"/>
                </a:lnTo>
                <a:lnTo>
                  <a:pt x="17" y="0"/>
                </a:lnTo>
                <a:lnTo>
                  <a:pt x="15" y="0"/>
                </a:lnTo>
                <a:lnTo>
                  <a:pt x="14" y="0"/>
                </a:lnTo>
                <a:lnTo>
                  <a:pt x="12" y="0"/>
                </a:lnTo>
                <a:lnTo>
                  <a:pt x="11" y="0"/>
                </a:lnTo>
                <a:lnTo>
                  <a:pt x="9" y="0"/>
                </a:lnTo>
                <a:lnTo>
                  <a:pt x="9" y="2"/>
                </a:lnTo>
                <a:lnTo>
                  <a:pt x="8" y="3"/>
                </a:lnTo>
                <a:lnTo>
                  <a:pt x="6" y="5"/>
                </a:lnTo>
                <a:lnTo>
                  <a:pt x="5" y="6"/>
                </a:lnTo>
                <a:lnTo>
                  <a:pt x="5" y="8"/>
                </a:lnTo>
                <a:lnTo>
                  <a:pt x="3" y="11"/>
                </a:lnTo>
                <a:lnTo>
                  <a:pt x="3" y="12"/>
                </a:lnTo>
                <a:lnTo>
                  <a:pt x="3" y="15"/>
                </a:lnTo>
                <a:lnTo>
                  <a:pt x="3" y="18"/>
                </a:lnTo>
              </a:path>
            </a:pathLst>
          </a:custGeom>
          <a:solidFill>
            <a:srgbClr val="FFFF00"/>
          </a:solidFill>
          <a:ln w="4763">
            <a:solidFill>
              <a:srgbClr val="990000"/>
            </a:solidFill>
            <a:round/>
            <a:headEnd/>
            <a:tailEnd/>
          </a:ln>
        </p:spPr>
        <p:txBody>
          <a:bodyPr/>
          <a:lstStyle/>
          <a:p>
            <a:endParaRPr lang="en-US"/>
          </a:p>
        </p:txBody>
      </p:sp>
      <p:sp>
        <p:nvSpPr>
          <p:cNvPr id="53336" name="Freeform 87"/>
          <p:cNvSpPr>
            <a:spLocks/>
          </p:cNvSpPr>
          <p:nvPr/>
        </p:nvSpPr>
        <p:spPr bwMode="auto">
          <a:xfrm>
            <a:off x="6262688" y="4038603"/>
            <a:ext cx="685800" cy="239713"/>
          </a:xfrm>
          <a:custGeom>
            <a:avLst/>
            <a:gdLst>
              <a:gd name="T0" fmla="*/ 2147483647 w 486"/>
              <a:gd name="T1" fmla="*/ 2147483647 h 151"/>
              <a:gd name="T2" fmla="*/ 2147483647 w 486"/>
              <a:gd name="T3" fmla="*/ 2147483647 h 151"/>
              <a:gd name="T4" fmla="*/ 2147483647 w 486"/>
              <a:gd name="T5" fmla="*/ 2147483647 h 151"/>
              <a:gd name="T6" fmla="*/ 2147483647 w 486"/>
              <a:gd name="T7" fmla="*/ 2147483647 h 151"/>
              <a:gd name="T8" fmla="*/ 2147483647 w 486"/>
              <a:gd name="T9" fmla="*/ 2147483647 h 151"/>
              <a:gd name="T10" fmla="*/ 2147483647 w 486"/>
              <a:gd name="T11" fmla="*/ 2147483647 h 151"/>
              <a:gd name="T12" fmla="*/ 2147483647 w 486"/>
              <a:gd name="T13" fmla="*/ 2147483647 h 151"/>
              <a:gd name="T14" fmla="*/ 2147483647 w 486"/>
              <a:gd name="T15" fmla="*/ 2147483647 h 151"/>
              <a:gd name="T16" fmla="*/ 2147483647 w 486"/>
              <a:gd name="T17" fmla="*/ 2147483647 h 151"/>
              <a:gd name="T18" fmla="*/ 2147483647 w 486"/>
              <a:gd name="T19" fmla="*/ 2147483647 h 151"/>
              <a:gd name="T20" fmla="*/ 2147483647 w 486"/>
              <a:gd name="T21" fmla="*/ 2147483647 h 151"/>
              <a:gd name="T22" fmla="*/ 2147483647 w 486"/>
              <a:gd name="T23" fmla="*/ 2147483647 h 151"/>
              <a:gd name="T24" fmla="*/ 2147483647 w 486"/>
              <a:gd name="T25" fmla="*/ 2147483647 h 151"/>
              <a:gd name="T26" fmla="*/ 0 w 486"/>
              <a:gd name="T27" fmla="*/ 2147483647 h 151"/>
              <a:gd name="T28" fmla="*/ 2147483647 w 486"/>
              <a:gd name="T29" fmla="*/ 2147483647 h 151"/>
              <a:gd name="T30" fmla="*/ 2147483647 w 486"/>
              <a:gd name="T31" fmla="*/ 2147483647 h 151"/>
              <a:gd name="T32" fmla="*/ 2147483647 w 486"/>
              <a:gd name="T33" fmla="*/ 2147483647 h 151"/>
              <a:gd name="T34" fmla="*/ 2147483647 w 486"/>
              <a:gd name="T35" fmla="*/ 2147483647 h 151"/>
              <a:gd name="T36" fmla="*/ 2147483647 w 486"/>
              <a:gd name="T37" fmla="*/ 2147483647 h 151"/>
              <a:gd name="T38" fmla="*/ 2147483647 w 486"/>
              <a:gd name="T39" fmla="*/ 2147483647 h 151"/>
              <a:gd name="T40" fmla="*/ 2147483647 w 486"/>
              <a:gd name="T41" fmla="*/ 2147483647 h 151"/>
              <a:gd name="T42" fmla="*/ 2147483647 w 486"/>
              <a:gd name="T43" fmla="*/ 2147483647 h 151"/>
              <a:gd name="T44" fmla="*/ 2147483647 w 486"/>
              <a:gd name="T45" fmla="*/ 2147483647 h 151"/>
              <a:gd name="T46" fmla="*/ 2147483647 w 486"/>
              <a:gd name="T47" fmla="*/ 2147483647 h 151"/>
              <a:gd name="T48" fmla="*/ 2147483647 w 486"/>
              <a:gd name="T49" fmla="*/ 2147483647 h 151"/>
              <a:gd name="T50" fmla="*/ 2147483647 w 486"/>
              <a:gd name="T51" fmla="*/ 2147483647 h 151"/>
              <a:gd name="T52" fmla="*/ 2147483647 w 486"/>
              <a:gd name="T53" fmla="*/ 2147483647 h 151"/>
              <a:gd name="T54" fmla="*/ 2147483647 w 486"/>
              <a:gd name="T55" fmla="*/ 2147483647 h 151"/>
              <a:gd name="T56" fmla="*/ 2147483647 w 486"/>
              <a:gd name="T57" fmla="*/ 2147483647 h 151"/>
              <a:gd name="T58" fmla="*/ 2147483647 w 486"/>
              <a:gd name="T59" fmla="*/ 2147483647 h 151"/>
              <a:gd name="T60" fmla="*/ 2147483647 w 486"/>
              <a:gd name="T61" fmla="*/ 2147483647 h 151"/>
              <a:gd name="T62" fmla="*/ 2147483647 w 486"/>
              <a:gd name="T63" fmla="*/ 2147483647 h 151"/>
              <a:gd name="T64" fmla="*/ 2147483647 w 486"/>
              <a:gd name="T65" fmla="*/ 2147483647 h 151"/>
              <a:gd name="T66" fmla="*/ 2147483647 w 486"/>
              <a:gd name="T67" fmla="*/ 2147483647 h 151"/>
              <a:gd name="T68" fmla="*/ 2147483647 w 486"/>
              <a:gd name="T69" fmla="*/ 2147483647 h 151"/>
              <a:gd name="T70" fmla="*/ 2147483647 w 486"/>
              <a:gd name="T71" fmla="*/ 2147483647 h 151"/>
              <a:gd name="T72" fmla="*/ 2147483647 w 486"/>
              <a:gd name="T73" fmla="*/ 2147483647 h 151"/>
              <a:gd name="T74" fmla="*/ 2147483647 w 486"/>
              <a:gd name="T75" fmla="*/ 2147483647 h 151"/>
              <a:gd name="T76" fmla="*/ 2147483647 w 486"/>
              <a:gd name="T77" fmla="*/ 2147483647 h 151"/>
              <a:gd name="T78" fmla="*/ 2147483647 w 486"/>
              <a:gd name="T79" fmla="*/ 2147483647 h 151"/>
              <a:gd name="T80" fmla="*/ 2147483647 w 486"/>
              <a:gd name="T81" fmla="*/ 2147483647 h 151"/>
              <a:gd name="T82" fmla="*/ 2147483647 w 486"/>
              <a:gd name="T83" fmla="*/ 2147483647 h 151"/>
              <a:gd name="T84" fmla="*/ 2147483647 w 486"/>
              <a:gd name="T85" fmla="*/ 2147483647 h 151"/>
              <a:gd name="T86" fmla="*/ 2147483647 w 486"/>
              <a:gd name="T87" fmla="*/ 2147483647 h 151"/>
              <a:gd name="T88" fmla="*/ 2147483647 w 486"/>
              <a:gd name="T89" fmla="*/ 2147483647 h 151"/>
              <a:gd name="T90" fmla="*/ 2147483647 w 486"/>
              <a:gd name="T91" fmla="*/ 2147483647 h 151"/>
              <a:gd name="T92" fmla="*/ 2147483647 w 486"/>
              <a:gd name="T93" fmla="*/ 2147483647 h 151"/>
              <a:gd name="T94" fmla="*/ 2147483647 w 486"/>
              <a:gd name="T95" fmla="*/ 2147483647 h 151"/>
              <a:gd name="T96" fmla="*/ 2147483647 w 486"/>
              <a:gd name="T97" fmla="*/ 2147483647 h 151"/>
              <a:gd name="T98" fmla="*/ 2147483647 w 486"/>
              <a:gd name="T99" fmla="*/ 0 h 151"/>
              <a:gd name="T100" fmla="*/ 2147483647 w 486"/>
              <a:gd name="T101" fmla="*/ 0 h 151"/>
              <a:gd name="T102" fmla="*/ 2147483647 w 486"/>
              <a:gd name="T103" fmla="*/ 2147483647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86"/>
              <a:gd name="T157" fmla="*/ 0 h 151"/>
              <a:gd name="T158" fmla="*/ 486 w 486"/>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86" h="151">
                <a:moveTo>
                  <a:pt x="253" y="5"/>
                </a:moveTo>
                <a:lnTo>
                  <a:pt x="248" y="8"/>
                </a:lnTo>
                <a:lnTo>
                  <a:pt x="244" y="11"/>
                </a:lnTo>
                <a:lnTo>
                  <a:pt x="239" y="13"/>
                </a:lnTo>
                <a:lnTo>
                  <a:pt x="233" y="16"/>
                </a:lnTo>
                <a:lnTo>
                  <a:pt x="229" y="18"/>
                </a:lnTo>
                <a:lnTo>
                  <a:pt x="224" y="19"/>
                </a:lnTo>
                <a:lnTo>
                  <a:pt x="219" y="19"/>
                </a:lnTo>
                <a:lnTo>
                  <a:pt x="214" y="19"/>
                </a:lnTo>
                <a:lnTo>
                  <a:pt x="207" y="19"/>
                </a:lnTo>
                <a:lnTo>
                  <a:pt x="199" y="19"/>
                </a:lnTo>
                <a:lnTo>
                  <a:pt x="190" y="18"/>
                </a:lnTo>
                <a:lnTo>
                  <a:pt x="183" y="16"/>
                </a:lnTo>
                <a:lnTo>
                  <a:pt x="174" y="16"/>
                </a:lnTo>
                <a:lnTo>
                  <a:pt x="167" y="15"/>
                </a:lnTo>
                <a:lnTo>
                  <a:pt x="159" y="15"/>
                </a:lnTo>
                <a:lnTo>
                  <a:pt x="151" y="13"/>
                </a:lnTo>
                <a:lnTo>
                  <a:pt x="149" y="15"/>
                </a:lnTo>
                <a:lnTo>
                  <a:pt x="148" y="15"/>
                </a:lnTo>
                <a:lnTo>
                  <a:pt x="145" y="15"/>
                </a:lnTo>
                <a:lnTo>
                  <a:pt x="143" y="16"/>
                </a:lnTo>
                <a:lnTo>
                  <a:pt x="142" y="18"/>
                </a:lnTo>
                <a:lnTo>
                  <a:pt x="139" y="18"/>
                </a:lnTo>
                <a:lnTo>
                  <a:pt x="137" y="19"/>
                </a:lnTo>
                <a:lnTo>
                  <a:pt x="134" y="21"/>
                </a:lnTo>
                <a:lnTo>
                  <a:pt x="128" y="22"/>
                </a:lnTo>
                <a:lnTo>
                  <a:pt x="122" y="22"/>
                </a:lnTo>
                <a:lnTo>
                  <a:pt x="117" y="21"/>
                </a:lnTo>
                <a:lnTo>
                  <a:pt x="111" y="19"/>
                </a:lnTo>
                <a:lnTo>
                  <a:pt x="105" y="16"/>
                </a:lnTo>
                <a:lnTo>
                  <a:pt x="99" y="15"/>
                </a:lnTo>
                <a:lnTo>
                  <a:pt x="91" y="13"/>
                </a:lnTo>
                <a:lnTo>
                  <a:pt x="85" y="13"/>
                </a:lnTo>
                <a:lnTo>
                  <a:pt x="81" y="15"/>
                </a:lnTo>
                <a:lnTo>
                  <a:pt x="77" y="16"/>
                </a:lnTo>
                <a:lnTo>
                  <a:pt x="72" y="19"/>
                </a:lnTo>
                <a:lnTo>
                  <a:pt x="69" y="22"/>
                </a:lnTo>
                <a:lnTo>
                  <a:pt x="65" y="24"/>
                </a:lnTo>
                <a:lnTo>
                  <a:pt x="60" y="25"/>
                </a:lnTo>
                <a:lnTo>
                  <a:pt x="56" y="27"/>
                </a:lnTo>
                <a:lnTo>
                  <a:pt x="51" y="25"/>
                </a:lnTo>
                <a:lnTo>
                  <a:pt x="48" y="24"/>
                </a:lnTo>
                <a:lnTo>
                  <a:pt x="44" y="24"/>
                </a:lnTo>
                <a:lnTo>
                  <a:pt x="41" y="22"/>
                </a:lnTo>
                <a:lnTo>
                  <a:pt x="37" y="22"/>
                </a:lnTo>
                <a:lnTo>
                  <a:pt x="34" y="21"/>
                </a:lnTo>
                <a:lnTo>
                  <a:pt x="31" y="21"/>
                </a:lnTo>
                <a:lnTo>
                  <a:pt x="26" y="21"/>
                </a:lnTo>
                <a:lnTo>
                  <a:pt x="23" y="21"/>
                </a:lnTo>
                <a:lnTo>
                  <a:pt x="19" y="21"/>
                </a:lnTo>
                <a:lnTo>
                  <a:pt x="14" y="22"/>
                </a:lnTo>
                <a:lnTo>
                  <a:pt x="10" y="22"/>
                </a:lnTo>
                <a:lnTo>
                  <a:pt x="7" y="25"/>
                </a:lnTo>
                <a:lnTo>
                  <a:pt x="4" y="27"/>
                </a:lnTo>
                <a:lnTo>
                  <a:pt x="1" y="31"/>
                </a:lnTo>
                <a:lnTo>
                  <a:pt x="0" y="36"/>
                </a:lnTo>
                <a:lnTo>
                  <a:pt x="0" y="40"/>
                </a:lnTo>
                <a:lnTo>
                  <a:pt x="1" y="46"/>
                </a:lnTo>
                <a:lnTo>
                  <a:pt x="3" y="52"/>
                </a:lnTo>
                <a:lnTo>
                  <a:pt x="4" y="56"/>
                </a:lnTo>
                <a:lnTo>
                  <a:pt x="7" y="61"/>
                </a:lnTo>
                <a:lnTo>
                  <a:pt x="11" y="65"/>
                </a:lnTo>
                <a:lnTo>
                  <a:pt x="14" y="70"/>
                </a:lnTo>
                <a:lnTo>
                  <a:pt x="19" y="73"/>
                </a:lnTo>
                <a:lnTo>
                  <a:pt x="25" y="76"/>
                </a:lnTo>
                <a:lnTo>
                  <a:pt x="29" y="77"/>
                </a:lnTo>
                <a:lnTo>
                  <a:pt x="35" y="77"/>
                </a:lnTo>
                <a:lnTo>
                  <a:pt x="40" y="77"/>
                </a:lnTo>
                <a:lnTo>
                  <a:pt x="44" y="76"/>
                </a:lnTo>
                <a:lnTo>
                  <a:pt x="48" y="74"/>
                </a:lnTo>
                <a:lnTo>
                  <a:pt x="53" y="73"/>
                </a:lnTo>
                <a:lnTo>
                  <a:pt x="57" y="73"/>
                </a:lnTo>
                <a:lnTo>
                  <a:pt x="62" y="74"/>
                </a:lnTo>
                <a:lnTo>
                  <a:pt x="68" y="77"/>
                </a:lnTo>
                <a:lnTo>
                  <a:pt x="74" y="80"/>
                </a:lnTo>
                <a:lnTo>
                  <a:pt x="81" y="83"/>
                </a:lnTo>
                <a:lnTo>
                  <a:pt x="87" y="86"/>
                </a:lnTo>
                <a:lnTo>
                  <a:pt x="93" y="89"/>
                </a:lnTo>
                <a:lnTo>
                  <a:pt x="100" y="90"/>
                </a:lnTo>
                <a:lnTo>
                  <a:pt x="106" y="93"/>
                </a:lnTo>
                <a:lnTo>
                  <a:pt x="112" y="95"/>
                </a:lnTo>
                <a:lnTo>
                  <a:pt x="115" y="95"/>
                </a:lnTo>
                <a:lnTo>
                  <a:pt x="118" y="95"/>
                </a:lnTo>
                <a:lnTo>
                  <a:pt x="121" y="93"/>
                </a:lnTo>
                <a:lnTo>
                  <a:pt x="125" y="92"/>
                </a:lnTo>
                <a:lnTo>
                  <a:pt x="128" y="89"/>
                </a:lnTo>
                <a:lnTo>
                  <a:pt x="131" y="89"/>
                </a:lnTo>
                <a:lnTo>
                  <a:pt x="134" y="89"/>
                </a:lnTo>
                <a:lnTo>
                  <a:pt x="137" y="89"/>
                </a:lnTo>
                <a:lnTo>
                  <a:pt x="142" y="92"/>
                </a:lnTo>
                <a:lnTo>
                  <a:pt x="146" y="95"/>
                </a:lnTo>
                <a:lnTo>
                  <a:pt x="151" y="98"/>
                </a:lnTo>
                <a:lnTo>
                  <a:pt x="155" y="101"/>
                </a:lnTo>
                <a:lnTo>
                  <a:pt x="159" y="104"/>
                </a:lnTo>
                <a:lnTo>
                  <a:pt x="164" y="108"/>
                </a:lnTo>
                <a:lnTo>
                  <a:pt x="170" y="111"/>
                </a:lnTo>
                <a:lnTo>
                  <a:pt x="174" y="116"/>
                </a:lnTo>
                <a:lnTo>
                  <a:pt x="180" y="122"/>
                </a:lnTo>
                <a:lnTo>
                  <a:pt x="186" y="128"/>
                </a:lnTo>
                <a:lnTo>
                  <a:pt x="190" y="133"/>
                </a:lnTo>
                <a:lnTo>
                  <a:pt x="196" y="139"/>
                </a:lnTo>
                <a:lnTo>
                  <a:pt x="202" y="145"/>
                </a:lnTo>
                <a:lnTo>
                  <a:pt x="208" y="148"/>
                </a:lnTo>
                <a:lnTo>
                  <a:pt x="216" y="150"/>
                </a:lnTo>
                <a:lnTo>
                  <a:pt x="223" y="148"/>
                </a:lnTo>
                <a:lnTo>
                  <a:pt x="227" y="147"/>
                </a:lnTo>
                <a:lnTo>
                  <a:pt x="230" y="145"/>
                </a:lnTo>
                <a:lnTo>
                  <a:pt x="235" y="144"/>
                </a:lnTo>
                <a:lnTo>
                  <a:pt x="238" y="144"/>
                </a:lnTo>
                <a:lnTo>
                  <a:pt x="241" y="142"/>
                </a:lnTo>
                <a:lnTo>
                  <a:pt x="244" y="142"/>
                </a:lnTo>
                <a:lnTo>
                  <a:pt x="247" y="141"/>
                </a:lnTo>
                <a:lnTo>
                  <a:pt x="250" y="141"/>
                </a:lnTo>
                <a:lnTo>
                  <a:pt x="254" y="138"/>
                </a:lnTo>
                <a:lnTo>
                  <a:pt x="257" y="135"/>
                </a:lnTo>
                <a:lnTo>
                  <a:pt x="259" y="132"/>
                </a:lnTo>
                <a:lnTo>
                  <a:pt x="261" y="129"/>
                </a:lnTo>
                <a:lnTo>
                  <a:pt x="264" y="125"/>
                </a:lnTo>
                <a:lnTo>
                  <a:pt x="267" y="122"/>
                </a:lnTo>
                <a:lnTo>
                  <a:pt x="269" y="117"/>
                </a:lnTo>
                <a:lnTo>
                  <a:pt x="272" y="114"/>
                </a:lnTo>
                <a:lnTo>
                  <a:pt x="276" y="111"/>
                </a:lnTo>
                <a:lnTo>
                  <a:pt x="279" y="110"/>
                </a:lnTo>
                <a:lnTo>
                  <a:pt x="284" y="111"/>
                </a:lnTo>
                <a:lnTo>
                  <a:pt x="288" y="113"/>
                </a:lnTo>
                <a:lnTo>
                  <a:pt x="293" y="114"/>
                </a:lnTo>
                <a:lnTo>
                  <a:pt x="297" y="117"/>
                </a:lnTo>
                <a:lnTo>
                  <a:pt x="301" y="119"/>
                </a:lnTo>
                <a:lnTo>
                  <a:pt x="307" y="119"/>
                </a:lnTo>
                <a:lnTo>
                  <a:pt x="313" y="117"/>
                </a:lnTo>
                <a:lnTo>
                  <a:pt x="319" y="116"/>
                </a:lnTo>
                <a:lnTo>
                  <a:pt x="325" y="114"/>
                </a:lnTo>
                <a:lnTo>
                  <a:pt x="332" y="111"/>
                </a:lnTo>
                <a:lnTo>
                  <a:pt x="338" y="110"/>
                </a:lnTo>
                <a:lnTo>
                  <a:pt x="346" y="108"/>
                </a:lnTo>
                <a:lnTo>
                  <a:pt x="353" y="108"/>
                </a:lnTo>
                <a:lnTo>
                  <a:pt x="361" y="108"/>
                </a:lnTo>
                <a:lnTo>
                  <a:pt x="369" y="110"/>
                </a:lnTo>
                <a:lnTo>
                  <a:pt x="377" y="114"/>
                </a:lnTo>
                <a:lnTo>
                  <a:pt x="381" y="119"/>
                </a:lnTo>
                <a:lnTo>
                  <a:pt x="387" y="126"/>
                </a:lnTo>
                <a:lnTo>
                  <a:pt x="392" y="133"/>
                </a:lnTo>
                <a:lnTo>
                  <a:pt x="398" y="139"/>
                </a:lnTo>
                <a:lnTo>
                  <a:pt x="403" y="147"/>
                </a:lnTo>
                <a:lnTo>
                  <a:pt x="412" y="151"/>
                </a:lnTo>
                <a:lnTo>
                  <a:pt x="415" y="151"/>
                </a:lnTo>
                <a:lnTo>
                  <a:pt x="418" y="150"/>
                </a:lnTo>
                <a:lnTo>
                  <a:pt x="423" y="147"/>
                </a:lnTo>
                <a:lnTo>
                  <a:pt x="427" y="144"/>
                </a:lnTo>
                <a:lnTo>
                  <a:pt x="433" y="139"/>
                </a:lnTo>
                <a:lnTo>
                  <a:pt x="437" y="136"/>
                </a:lnTo>
                <a:lnTo>
                  <a:pt x="440" y="132"/>
                </a:lnTo>
                <a:lnTo>
                  <a:pt x="443" y="129"/>
                </a:lnTo>
                <a:lnTo>
                  <a:pt x="446" y="126"/>
                </a:lnTo>
                <a:lnTo>
                  <a:pt x="449" y="120"/>
                </a:lnTo>
                <a:lnTo>
                  <a:pt x="454" y="114"/>
                </a:lnTo>
                <a:lnTo>
                  <a:pt x="458" y="107"/>
                </a:lnTo>
                <a:lnTo>
                  <a:pt x="463" y="99"/>
                </a:lnTo>
                <a:lnTo>
                  <a:pt x="466" y="92"/>
                </a:lnTo>
                <a:lnTo>
                  <a:pt x="469" y="88"/>
                </a:lnTo>
                <a:lnTo>
                  <a:pt x="470" y="83"/>
                </a:lnTo>
                <a:lnTo>
                  <a:pt x="470" y="80"/>
                </a:lnTo>
                <a:lnTo>
                  <a:pt x="470" y="76"/>
                </a:lnTo>
                <a:lnTo>
                  <a:pt x="470" y="71"/>
                </a:lnTo>
                <a:lnTo>
                  <a:pt x="472" y="68"/>
                </a:lnTo>
                <a:lnTo>
                  <a:pt x="472" y="64"/>
                </a:lnTo>
                <a:lnTo>
                  <a:pt x="472" y="61"/>
                </a:lnTo>
                <a:lnTo>
                  <a:pt x="473" y="58"/>
                </a:lnTo>
                <a:lnTo>
                  <a:pt x="474" y="55"/>
                </a:lnTo>
                <a:lnTo>
                  <a:pt x="476" y="52"/>
                </a:lnTo>
                <a:lnTo>
                  <a:pt x="480" y="48"/>
                </a:lnTo>
                <a:lnTo>
                  <a:pt x="483" y="45"/>
                </a:lnTo>
                <a:lnTo>
                  <a:pt x="485" y="40"/>
                </a:lnTo>
                <a:lnTo>
                  <a:pt x="486" y="34"/>
                </a:lnTo>
                <a:lnTo>
                  <a:pt x="485" y="28"/>
                </a:lnTo>
                <a:lnTo>
                  <a:pt x="480" y="22"/>
                </a:lnTo>
                <a:lnTo>
                  <a:pt x="472" y="13"/>
                </a:lnTo>
                <a:lnTo>
                  <a:pt x="466" y="11"/>
                </a:lnTo>
                <a:lnTo>
                  <a:pt x="460" y="8"/>
                </a:lnTo>
                <a:lnTo>
                  <a:pt x="452" y="6"/>
                </a:lnTo>
                <a:lnTo>
                  <a:pt x="445" y="5"/>
                </a:lnTo>
                <a:lnTo>
                  <a:pt x="437" y="5"/>
                </a:lnTo>
                <a:lnTo>
                  <a:pt x="430" y="5"/>
                </a:lnTo>
                <a:lnTo>
                  <a:pt x="421" y="6"/>
                </a:lnTo>
                <a:lnTo>
                  <a:pt x="415" y="6"/>
                </a:lnTo>
                <a:lnTo>
                  <a:pt x="402" y="8"/>
                </a:lnTo>
                <a:lnTo>
                  <a:pt x="390" y="6"/>
                </a:lnTo>
                <a:lnTo>
                  <a:pt x="378" y="5"/>
                </a:lnTo>
                <a:lnTo>
                  <a:pt x="366" y="3"/>
                </a:lnTo>
                <a:lnTo>
                  <a:pt x="355" y="2"/>
                </a:lnTo>
                <a:lnTo>
                  <a:pt x="343" y="2"/>
                </a:lnTo>
                <a:lnTo>
                  <a:pt x="331" y="2"/>
                </a:lnTo>
                <a:lnTo>
                  <a:pt x="319" y="5"/>
                </a:lnTo>
                <a:lnTo>
                  <a:pt x="313" y="5"/>
                </a:lnTo>
                <a:lnTo>
                  <a:pt x="306" y="6"/>
                </a:lnTo>
                <a:lnTo>
                  <a:pt x="300" y="5"/>
                </a:lnTo>
                <a:lnTo>
                  <a:pt x="293" y="5"/>
                </a:lnTo>
                <a:lnTo>
                  <a:pt x="285" y="3"/>
                </a:lnTo>
                <a:lnTo>
                  <a:pt x="279" y="2"/>
                </a:lnTo>
                <a:lnTo>
                  <a:pt x="272" y="0"/>
                </a:lnTo>
                <a:lnTo>
                  <a:pt x="264" y="0"/>
                </a:lnTo>
                <a:lnTo>
                  <a:pt x="263" y="0"/>
                </a:lnTo>
                <a:lnTo>
                  <a:pt x="261" y="0"/>
                </a:lnTo>
                <a:lnTo>
                  <a:pt x="260" y="0"/>
                </a:lnTo>
                <a:lnTo>
                  <a:pt x="259" y="0"/>
                </a:lnTo>
                <a:lnTo>
                  <a:pt x="257" y="2"/>
                </a:lnTo>
                <a:lnTo>
                  <a:pt x="256" y="2"/>
                </a:lnTo>
                <a:lnTo>
                  <a:pt x="254" y="3"/>
                </a:lnTo>
                <a:lnTo>
                  <a:pt x="253"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7" name="Freeform 88"/>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38" name="Freeform 89"/>
          <p:cNvSpPr>
            <a:spLocks/>
          </p:cNvSpPr>
          <p:nvPr/>
        </p:nvSpPr>
        <p:spPr bwMode="auto">
          <a:xfrm>
            <a:off x="6276976" y="4083054"/>
            <a:ext cx="69851" cy="68263"/>
          </a:xfrm>
          <a:custGeom>
            <a:avLst/>
            <a:gdLst>
              <a:gd name="T0" fmla="*/ 0 w 50"/>
              <a:gd name="T1" fmla="*/ 2147483647 h 43"/>
              <a:gd name="T2" fmla="*/ 2147483647 w 50"/>
              <a:gd name="T3" fmla="*/ 2147483647 h 43"/>
              <a:gd name="T4" fmla="*/ 2147483647 w 50"/>
              <a:gd name="T5" fmla="*/ 2147483647 h 43"/>
              <a:gd name="T6" fmla="*/ 2147483647 w 50"/>
              <a:gd name="T7" fmla="*/ 2147483647 h 43"/>
              <a:gd name="T8" fmla="*/ 2147483647 w 50"/>
              <a:gd name="T9" fmla="*/ 2147483647 h 43"/>
              <a:gd name="T10" fmla="*/ 2147483647 w 50"/>
              <a:gd name="T11" fmla="*/ 2147483647 h 43"/>
              <a:gd name="T12" fmla="*/ 2147483647 w 50"/>
              <a:gd name="T13" fmla="*/ 2147483647 h 43"/>
              <a:gd name="T14" fmla="*/ 2147483647 w 50"/>
              <a:gd name="T15" fmla="*/ 2147483647 h 43"/>
              <a:gd name="T16" fmla="*/ 2147483647 w 50"/>
              <a:gd name="T17" fmla="*/ 2147483647 h 43"/>
              <a:gd name="T18" fmla="*/ 2147483647 w 50"/>
              <a:gd name="T19" fmla="*/ 2147483647 h 43"/>
              <a:gd name="T20" fmla="*/ 2147483647 w 50"/>
              <a:gd name="T21" fmla="*/ 2147483647 h 43"/>
              <a:gd name="T22" fmla="*/ 2147483647 w 50"/>
              <a:gd name="T23" fmla="*/ 2147483647 h 43"/>
              <a:gd name="T24" fmla="*/ 2147483647 w 50"/>
              <a:gd name="T25" fmla="*/ 2147483647 h 43"/>
              <a:gd name="T26" fmla="*/ 2147483647 w 50"/>
              <a:gd name="T27" fmla="*/ 2147483647 h 43"/>
              <a:gd name="T28" fmla="*/ 2147483647 w 50"/>
              <a:gd name="T29" fmla="*/ 2147483647 h 43"/>
              <a:gd name="T30" fmla="*/ 2147483647 w 50"/>
              <a:gd name="T31" fmla="*/ 2147483647 h 43"/>
              <a:gd name="T32" fmla="*/ 2147483647 w 50"/>
              <a:gd name="T33" fmla="*/ 2147483647 h 43"/>
              <a:gd name="T34" fmla="*/ 2147483647 w 50"/>
              <a:gd name="T35" fmla="*/ 2147483647 h 43"/>
              <a:gd name="T36" fmla="*/ 2147483647 w 50"/>
              <a:gd name="T37" fmla="*/ 2147483647 h 43"/>
              <a:gd name="T38" fmla="*/ 2147483647 w 50"/>
              <a:gd name="T39" fmla="*/ 2147483647 h 43"/>
              <a:gd name="T40" fmla="*/ 2147483647 w 50"/>
              <a:gd name="T41" fmla="*/ 2147483647 h 43"/>
              <a:gd name="T42" fmla="*/ 2147483647 w 50"/>
              <a:gd name="T43" fmla="*/ 2147483647 h 43"/>
              <a:gd name="T44" fmla="*/ 2147483647 w 50"/>
              <a:gd name="T45" fmla="*/ 2147483647 h 43"/>
              <a:gd name="T46" fmla="*/ 2147483647 w 50"/>
              <a:gd name="T47" fmla="*/ 2147483647 h 43"/>
              <a:gd name="T48" fmla="*/ 2147483647 w 50"/>
              <a:gd name="T49" fmla="*/ 2147483647 h 43"/>
              <a:gd name="T50" fmla="*/ 2147483647 w 50"/>
              <a:gd name="T51" fmla="*/ 2147483647 h 43"/>
              <a:gd name="T52" fmla="*/ 2147483647 w 50"/>
              <a:gd name="T53" fmla="*/ 2147483647 h 43"/>
              <a:gd name="T54" fmla="*/ 2147483647 w 50"/>
              <a:gd name="T55" fmla="*/ 2147483647 h 43"/>
              <a:gd name="T56" fmla="*/ 2147483647 w 50"/>
              <a:gd name="T57" fmla="*/ 2147483647 h 43"/>
              <a:gd name="T58" fmla="*/ 2147483647 w 50"/>
              <a:gd name="T59" fmla="*/ 2147483647 h 43"/>
              <a:gd name="T60" fmla="*/ 2147483647 w 50"/>
              <a:gd name="T61" fmla="*/ 2147483647 h 43"/>
              <a:gd name="T62" fmla="*/ 2147483647 w 50"/>
              <a:gd name="T63" fmla="*/ 2147483647 h 43"/>
              <a:gd name="T64" fmla="*/ 2147483647 w 50"/>
              <a:gd name="T65" fmla="*/ 2147483647 h 43"/>
              <a:gd name="T66" fmla="*/ 2147483647 w 50"/>
              <a:gd name="T67" fmla="*/ 2147483647 h 43"/>
              <a:gd name="T68" fmla="*/ 2147483647 w 50"/>
              <a:gd name="T69" fmla="*/ 2147483647 h 43"/>
              <a:gd name="T70" fmla="*/ 2147483647 w 50"/>
              <a:gd name="T71" fmla="*/ 0 h 43"/>
              <a:gd name="T72" fmla="*/ 2147483647 w 50"/>
              <a:gd name="T73" fmla="*/ 0 h 43"/>
              <a:gd name="T74" fmla="*/ 2147483647 w 50"/>
              <a:gd name="T75" fmla="*/ 0 h 43"/>
              <a:gd name="T76" fmla="*/ 2147483647 w 50"/>
              <a:gd name="T77" fmla="*/ 2147483647 h 43"/>
              <a:gd name="T78" fmla="*/ 0 w 50"/>
              <a:gd name="T79" fmla="*/ 2147483647 h 43"/>
              <a:gd name="T80" fmla="*/ 0 w 50"/>
              <a:gd name="T81" fmla="*/ 2147483647 h 4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0"/>
              <a:gd name="T124" fmla="*/ 0 h 43"/>
              <a:gd name="T125" fmla="*/ 50 w 50"/>
              <a:gd name="T126" fmla="*/ 43 h 4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0" h="43">
                <a:moveTo>
                  <a:pt x="0" y="14"/>
                </a:moveTo>
                <a:lnTo>
                  <a:pt x="1" y="17"/>
                </a:lnTo>
                <a:lnTo>
                  <a:pt x="1" y="20"/>
                </a:lnTo>
                <a:lnTo>
                  <a:pt x="3" y="22"/>
                </a:lnTo>
                <a:lnTo>
                  <a:pt x="4" y="25"/>
                </a:lnTo>
                <a:lnTo>
                  <a:pt x="6" y="28"/>
                </a:lnTo>
                <a:lnTo>
                  <a:pt x="7" y="31"/>
                </a:lnTo>
                <a:lnTo>
                  <a:pt x="9" y="34"/>
                </a:lnTo>
                <a:lnTo>
                  <a:pt x="12" y="36"/>
                </a:lnTo>
                <a:lnTo>
                  <a:pt x="15" y="39"/>
                </a:lnTo>
                <a:lnTo>
                  <a:pt x="19" y="40"/>
                </a:lnTo>
                <a:lnTo>
                  <a:pt x="22" y="42"/>
                </a:lnTo>
                <a:lnTo>
                  <a:pt x="27" y="43"/>
                </a:lnTo>
                <a:lnTo>
                  <a:pt x="31" y="43"/>
                </a:lnTo>
                <a:lnTo>
                  <a:pt x="36" y="43"/>
                </a:lnTo>
                <a:lnTo>
                  <a:pt x="40" y="42"/>
                </a:lnTo>
                <a:lnTo>
                  <a:pt x="44" y="39"/>
                </a:lnTo>
                <a:lnTo>
                  <a:pt x="46" y="36"/>
                </a:lnTo>
                <a:lnTo>
                  <a:pt x="47" y="34"/>
                </a:lnTo>
                <a:lnTo>
                  <a:pt x="47" y="31"/>
                </a:lnTo>
                <a:lnTo>
                  <a:pt x="49" y="30"/>
                </a:lnTo>
                <a:lnTo>
                  <a:pt x="49" y="27"/>
                </a:lnTo>
                <a:lnTo>
                  <a:pt x="50" y="24"/>
                </a:lnTo>
                <a:lnTo>
                  <a:pt x="49" y="21"/>
                </a:lnTo>
                <a:lnTo>
                  <a:pt x="49" y="18"/>
                </a:lnTo>
                <a:lnTo>
                  <a:pt x="47" y="17"/>
                </a:lnTo>
                <a:lnTo>
                  <a:pt x="46" y="15"/>
                </a:lnTo>
                <a:lnTo>
                  <a:pt x="44" y="14"/>
                </a:lnTo>
                <a:lnTo>
                  <a:pt x="43" y="12"/>
                </a:lnTo>
                <a:lnTo>
                  <a:pt x="43" y="11"/>
                </a:lnTo>
                <a:lnTo>
                  <a:pt x="41" y="9"/>
                </a:lnTo>
                <a:lnTo>
                  <a:pt x="38" y="9"/>
                </a:lnTo>
                <a:lnTo>
                  <a:pt x="37" y="8"/>
                </a:lnTo>
                <a:lnTo>
                  <a:pt x="33" y="5"/>
                </a:lnTo>
                <a:lnTo>
                  <a:pt x="25" y="2"/>
                </a:lnTo>
                <a:lnTo>
                  <a:pt x="19" y="0"/>
                </a:lnTo>
                <a:lnTo>
                  <a:pt x="13" y="0"/>
                </a:lnTo>
                <a:lnTo>
                  <a:pt x="7" y="0"/>
                </a:lnTo>
                <a:lnTo>
                  <a:pt x="3" y="3"/>
                </a:lnTo>
                <a:lnTo>
                  <a:pt x="0" y="8"/>
                </a:lnTo>
                <a:lnTo>
                  <a:pt x="0" y="14"/>
                </a:lnTo>
              </a:path>
            </a:pathLst>
          </a:custGeom>
          <a:solidFill>
            <a:srgbClr val="FFFF00"/>
          </a:solidFill>
          <a:ln w="4763">
            <a:solidFill>
              <a:srgbClr val="990000"/>
            </a:solidFill>
            <a:round/>
            <a:headEnd/>
            <a:tailEnd/>
          </a:ln>
        </p:spPr>
        <p:txBody>
          <a:bodyPr/>
          <a:lstStyle/>
          <a:p>
            <a:endParaRPr lang="en-US"/>
          </a:p>
        </p:txBody>
      </p:sp>
      <p:sp>
        <p:nvSpPr>
          <p:cNvPr id="53339" name="Freeform 90"/>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0" name="Freeform 91"/>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2147483647 w 63"/>
              <a:gd name="T83" fmla="*/ 2147483647 h 4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3"/>
              <a:gd name="T127" fmla="*/ 0 h 45"/>
              <a:gd name="T128" fmla="*/ 63 w 63"/>
              <a:gd name="T129" fmla="*/ 45 h 4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lnTo>
                  <a:pt x="11" y="12"/>
                </a:lnTo>
              </a:path>
            </a:pathLst>
          </a:custGeom>
          <a:solidFill>
            <a:srgbClr val="FFFF00"/>
          </a:solidFill>
          <a:ln w="1588">
            <a:solidFill>
              <a:srgbClr val="990000"/>
            </a:solidFill>
            <a:round/>
            <a:headEnd/>
            <a:tailEnd/>
          </a:ln>
        </p:spPr>
        <p:txBody>
          <a:bodyPr/>
          <a:lstStyle/>
          <a:p>
            <a:endParaRPr lang="en-US"/>
          </a:p>
        </p:txBody>
      </p:sp>
      <p:sp>
        <p:nvSpPr>
          <p:cNvPr id="53341" name="Freeform 92"/>
          <p:cNvSpPr>
            <a:spLocks/>
          </p:cNvSpPr>
          <p:nvPr/>
        </p:nvSpPr>
        <p:spPr bwMode="auto">
          <a:xfrm>
            <a:off x="6362701" y="4102102"/>
            <a:ext cx="88900" cy="71439"/>
          </a:xfrm>
          <a:custGeom>
            <a:avLst/>
            <a:gdLst>
              <a:gd name="T0" fmla="*/ 2147483647 w 63"/>
              <a:gd name="T1" fmla="*/ 2147483647 h 45"/>
              <a:gd name="T2" fmla="*/ 2147483647 w 63"/>
              <a:gd name="T3" fmla="*/ 2147483647 h 45"/>
              <a:gd name="T4" fmla="*/ 2147483647 w 63"/>
              <a:gd name="T5" fmla="*/ 2147483647 h 45"/>
              <a:gd name="T6" fmla="*/ 2147483647 w 63"/>
              <a:gd name="T7" fmla="*/ 2147483647 h 45"/>
              <a:gd name="T8" fmla="*/ 2147483647 w 63"/>
              <a:gd name="T9" fmla="*/ 2147483647 h 45"/>
              <a:gd name="T10" fmla="*/ 2147483647 w 63"/>
              <a:gd name="T11" fmla="*/ 2147483647 h 45"/>
              <a:gd name="T12" fmla="*/ 0 w 63"/>
              <a:gd name="T13" fmla="*/ 2147483647 h 45"/>
              <a:gd name="T14" fmla="*/ 0 w 63"/>
              <a:gd name="T15" fmla="*/ 2147483647 h 45"/>
              <a:gd name="T16" fmla="*/ 2147483647 w 63"/>
              <a:gd name="T17" fmla="*/ 2147483647 h 45"/>
              <a:gd name="T18" fmla="*/ 2147483647 w 63"/>
              <a:gd name="T19" fmla="*/ 2147483647 h 45"/>
              <a:gd name="T20" fmla="*/ 2147483647 w 63"/>
              <a:gd name="T21" fmla="*/ 2147483647 h 45"/>
              <a:gd name="T22" fmla="*/ 2147483647 w 63"/>
              <a:gd name="T23" fmla="*/ 2147483647 h 45"/>
              <a:gd name="T24" fmla="*/ 2147483647 w 63"/>
              <a:gd name="T25" fmla="*/ 2147483647 h 45"/>
              <a:gd name="T26" fmla="*/ 2147483647 w 63"/>
              <a:gd name="T27" fmla="*/ 2147483647 h 45"/>
              <a:gd name="T28" fmla="*/ 2147483647 w 63"/>
              <a:gd name="T29" fmla="*/ 2147483647 h 45"/>
              <a:gd name="T30" fmla="*/ 2147483647 w 63"/>
              <a:gd name="T31" fmla="*/ 2147483647 h 45"/>
              <a:gd name="T32" fmla="*/ 2147483647 w 63"/>
              <a:gd name="T33" fmla="*/ 2147483647 h 45"/>
              <a:gd name="T34" fmla="*/ 2147483647 w 63"/>
              <a:gd name="T35" fmla="*/ 2147483647 h 45"/>
              <a:gd name="T36" fmla="*/ 2147483647 w 63"/>
              <a:gd name="T37" fmla="*/ 2147483647 h 45"/>
              <a:gd name="T38" fmla="*/ 2147483647 w 63"/>
              <a:gd name="T39" fmla="*/ 2147483647 h 45"/>
              <a:gd name="T40" fmla="*/ 2147483647 w 63"/>
              <a:gd name="T41" fmla="*/ 2147483647 h 45"/>
              <a:gd name="T42" fmla="*/ 2147483647 w 63"/>
              <a:gd name="T43" fmla="*/ 2147483647 h 45"/>
              <a:gd name="T44" fmla="*/ 2147483647 w 63"/>
              <a:gd name="T45" fmla="*/ 2147483647 h 45"/>
              <a:gd name="T46" fmla="*/ 2147483647 w 63"/>
              <a:gd name="T47" fmla="*/ 2147483647 h 45"/>
              <a:gd name="T48" fmla="*/ 2147483647 w 63"/>
              <a:gd name="T49" fmla="*/ 2147483647 h 45"/>
              <a:gd name="T50" fmla="*/ 2147483647 w 63"/>
              <a:gd name="T51" fmla="*/ 2147483647 h 45"/>
              <a:gd name="T52" fmla="*/ 2147483647 w 63"/>
              <a:gd name="T53" fmla="*/ 2147483647 h 45"/>
              <a:gd name="T54" fmla="*/ 2147483647 w 63"/>
              <a:gd name="T55" fmla="*/ 2147483647 h 45"/>
              <a:gd name="T56" fmla="*/ 2147483647 w 63"/>
              <a:gd name="T57" fmla="*/ 2147483647 h 45"/>
              <a:gd name="T58" fmla="*/ 2147483647 w 63"/>
              <a:gd name="T59" fmla="*/ 2147483647 h 45"/>
              <a:gd name="T60" fmla="*/ 2147483647 w 63"/>
              <a:gd name="T61" fmla="*/ 2147483647 h 45"/>
              <a:gd name="T62" fmla="*/ 2147483647 w 63"/>
              <a:gd name="T63" fmla="*/ 2147483647 h 45"/>
              <a:gd name="T64" fmla="*/ 2147483647 w 63"/>
              <a:gd name="T65" fmla="*/ 2147483647 h 45"/>
              <a:gd name="T66" fmla="*/ 2147483647 w 63"/>
              <a:gd name="T67" fmla="*/ 2147483647 h 45"/>
              <a:gd name="T68" fmla="*/ 2147483647 w 63"/>
              <a:gd name="T69" fmla="*/ 2147483647 h 45"/>
              <a:gd name="T70" fmla="*/ 2147483647 w 63"/>
              <a:gd name="T71" fmla="*/ 0 h 45"/>
              <a:gd name="T72" fmla="*/ 2147483647 w 63"/>
              <a:gd name="T73" fmla="*/ 0 h 45"/>
              <a:gd name="T74" fmla="*/ 2147483647 w 63"/>
              <a:gd name="T75" fmla="*/ 2147483647 h 45"/>
              <a:gd name="T76" fmla="*/ 2147483647 w 63"/>
              <a:gd name="T77" fmla="*/ 2147483647 h 45"/>
              <a:gd name="T78" fmla="*/ 2147483647 w 63"/>
              <a:gd name="T79" fmla="*/ 2147483647 h 45"/>
              <a:gd name="T80" fmla="*/ 2147483647 w 63"/>
              <a:gd name="T81" fmla="*/ 2147483647 h 4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3"/>
              <a:gd name="T124" fmla="*/ 0 h 45"/>
              <a:gd name="T125" fmla="*/ 63 w 63"/>
              <a:gd name="T126" fmla="*/ 45 h 4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3" h="45">
                <a:moveTo>
                  <a:pt x="11" y="12"/>
                </a:moveTo>
                <a:lnTo>
                  <a:pt x="9" y="13"/>
                </a:lnTo>
                <a:lnTo>
                  <a:pt x="7" y="15"/>
                </a:lnTo>
                <a:lnTo>
                  <a:pt x="4" y="16"/>
                </a:lnTo>
                <a:lnTo>
                  <a:pt x="3" y="19"/>
                </a:lnTo>
                <a:lnTo>
                  <a:pt x="1" y="21"/>
                </a:lnTo>
                <a:lnTo>
                  <a:pt x="0" y="24"/>
                </a:lnTo>
                <a:lnTo>
                  <a:pt x="0" y="25"/>
                </a:lnTo>
                <a:lnTo>
                  <a:pt x="1" y="27"/>
                </a:lnTo>
                <a:lnTo>
                  <a:pt x="3" y="30"/>
                </a:lnTo>
                <a:lnTo>
                  <a:pt x="6" y="33"/>
                </a:lnTo>
                <a:lnTo>
                  <a:pt x="9" y="34"/>
                </a:lnTo>
                <a:lnTo>
                  <a:pt x="11" y="37"/>
                </a:lnTo>
                <a:lnTo>
                  <a:pt x="14" y="39"/>
                </a:lnTo>
                <a:lnTo>
                  <a:pt x="19" y="40"/>
                </a:lnTo>
                <a:lnTo>
                  <a:pt x="22" y="42"/>
                </a:lnTo>
                <a:lnTo>
                  <a:pt x="25" y="43"/>
                </a:lnTo>
                <a:lnTo>
                  <a:pt x="29" y="45"/>
                </a:lnTo>
                <a:lnTo>
                  <a:pt x="32" y="45"/>
                </a:lnTo>
                <a:lnTo>
                  <a:pt x="37" y="45"/>
                </a:lnTo>
                <a:lnTo>
                  <a:pt x="40" y="45"/>
                </a:lnTo>
                <a:lnTo>
                  <a:pt x="44" y="45"/>
                </a:lnTo>
                <a:lnTo>
                  <a:pt x="47" y="45"/>
                </a:lnTo>
                <a:lnTo>
                  <a:pt x="51" y="43"/>
                </a:lnTo>
                <a:lnTo>
                  <a:pt x="54" y="42"/>
                </a:lnTo>
                <a:lnTo>
                  <a:pt x="60" y="37"/>
                </a:lnTo>
                <a:lnTo>
                  <a:pt x="63" y="33"/>
                </a:lnTo>
                <a:lnTo>
                  <a:pt x="63" y="28"/>
                </a:lnTo>
                <a:lnTo>
                  <a:pt x="62" y="22"/>
                </a:lnTo>
                <a:lnTo>
                  <a:pt x="59" y="16"/>
                </a:lnTo>
                <a:lnTo>
                  <a:pt x="56" y="12"/>
                </a:lnTo>
                <a:lnTo>
                  <a:pt x="51" y="8"/>
                </a:lnTo>
                <a:lnTo>
                  <a:pt x="48" y="5"/>
                </a:lnTo>
                <a:lnTo>
                  <a:pt x="46" y="2"/>
                </a:lnTo>
                <a:lnTo>
                  <a:pt x="41" y="2"/>
                </a:lnTo>
                <a:lnTo>
                  <a:pt x="35" y="0"/>
                </a:lnTo>
                <a:lnTo>
                  <a:pt x="31" y="0"/>
                </a:lnTo>
                <a:lnTo>
                  <a:pt x="26" y="2"/>
                </a:lnTo>
                <a:lnTo>
                  <a:pt x="20" y="5"/>
                </a:lnTo>
                <a:lnTo>
                  <a:pt x="16" y="6"/>
                </a:lnTo>
                <a:lnTo>
                  <a:pt x="13" y="10"/>
                </a:lnTo>
              </a:path>
            </a:pathLst>
          </a:custGeom>
          <a:solidFill>
            <a:srgbClr val="FFFF00"/>
          </a:solidFill>
          <a:ln w="4763">
            <a:solidFill>
              <a:srgbClr val="990000"/>
            </a:solidFill>
            <a:round/>
            <a:headEnd/>
            <a:tailEnd/>
          </a:ln>
        </p:spPr>
        <p:txBody>
          <a:bodyPr/>
          <a:lstStyle/>
          <a:p>
            <a:endParaRPr lang="en-US"/>
          </a:p>
        </p:txBody>
      </p:sp>
      <p:sp>
        <p:nvSpPr>
          <p:cNvPr id="53342" name="Freeform 93"/>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3" name="Freeform 94"/>
          <p:cNvSpPr>
            <a:spLocks/>
          </p:cNvSpPr>
          <p:nvPr/>
        </p:nvSpPr>
        <p:spPr bwMode="auto">
          <a:xfrm>
            <a:off x="6354764" y="4073526"/>
            <a:ext cx="57151" cy="33339"/>
          </a:xfrm>
          <a:custGeom>
            <a:avLst/>
            <a:gdLst>
              <a:gd name="T0" fmla="*/ 0 w 41"/>
              <a:gd name="T1" fmla="*/ 2147483647 h 21"/>
              <a:gd name="T2" fmla="*/ 2147483647 w 41"/>
              <a:gd name="T3" fmla="*/ 2147483647 h 21"/>
              <a:gd name="T4" fmla="*/ 2147483647 w 41"/>
              <a:gd name="T5" fmla="*/ 2147483647 h 21"/>
              <a:gd name="T6" fmla="*/ 2147483647 w 41"/>
              <a:gd name="T7" fmla="*/ 2147483647 h 21"/>
              <a:gd name="T8" fmla="*/ 2147483647 w 41"/>
              <a:gd name="T9" fmla="*/ 2147483647 h 21"/>
              <a:gd name="T10" fmla="*/ 2147483647 w 41"/>
              <a:gd name="T11" fmla="*/ 2147483647 h 21"/>
              <a:gd name="T12" fmla="*/ 2147483647 w 41"/>
              <a:gd name="T13" fmla="*/ 2147483647 h 21"/>
              <a:gd name="T14" fmla="*/ 2147483647 w 41"/>
              <a:gd name="T15" fmla="*/ 2147483647 h 21"/>
              <a:gd name="T16" fmla="*/ 2147483647 w 41"/>
              <a:gd name="T17" fmla="*/ 2147483647 h 21"/>
              <a:gd name="T18" fmla="*/ 2147483647 w 41"/>
              <a:gd name="T19" fmla="*/ 2147483647 h 21"/>
              <a:gd name="T20" fmla="*/ 2147483647 w 41"/>
              <a:gd name="T21" fmla="*/ 2147483647 h 21"/>
              <a:gd name="T22" fmla="*/ 2147483647 w 41"/>
              <a:gd name="T23" fmla="*/ 2147483647 h 21"/>
              <a:gd name="T24" fmla="*/ 2147483647 w 41"/>
              <a:gd name="T25" fmla="*/ 2147483647 h 21"/>
              <a:gd name="T26" fmla="*/ 2147483647 w 41"/>
              <a:gd name="T27" fmla="*/ 2147483647 h 21"/>
              <a:gd name="T28" fmla="*/ 2147483647 w 41"/>
              <a:gd name="T29" fmla="*/ 2147483647 h 21"/>
              <a:gd name="T30" fmla="*/ 2147483647 w 41"/>
              <a:gd name="T31" fmla="*/ 2147483647 h 21"/>
              <a:gd name="T32" fmla="*/ 2147483647 w 41"/>
              <a:gd name="T33" fmla="*/ 2147483647 h 21"/>
              <a:gd name="T34" fmla="*/ 2147483647 w 41"/>
              <a:gd name="T35" fmla="*/ 2147483647 h 21"/>
              <a:gd name="T36" fmla="*/ 2147483647 w 41"/>
              <a:gd name="T37" fmla="*/ 2147483647 h 21"/>
              <a:gd name="T38" fmla="*/ 2147483647 w 41"/>
              <a:gd name="T39" fmla="*/ 2147483647 h 21"/>
              <a:gd name="T40" fmla="*/ 2147483647 w 41"/>
              <a:gd name="T41" fmla="*/ 2147483647 h 21"/>
              <a:gd name="T42" fmla="*/ 2147483647 w 41"/>
              <a:gd name="T43" fmla="*/ 2147483647 h 21"/>
              <a:gd name="T44" fmla="*/ 2147483647 w 41"/>
              <a:gd name="T45" fmla="*/ 2147483647 h 21"/>
              <a:gd name="T46" fmla="*/ 2147483647 w 41"/>
              <a:gd name="T47" fmla="*/ 0 h 21"/>
              <a:gd name="T48" fmla="*/ 2147483647 w 41"/>
              <a:gd name="T49" fmla="*/ 2147483647 h 21"/>
              <a:gd name="T50" fmla="*/ 2147483647 w 41"/>
              <a:gd name="T51" fmla="*/ 2147483647 h 21"/>
              <a:gd name="T52" fmla="*/ 2147483647 w 41"/>
              <a:gd name="T53" fmla="*/ 2147483647 h 21"/>
              <a:gd name="T54" fmla="*/ 2147483647 w 41"/>
              <a:gd name="T55" fmla="*/ 2147483647 h 21"/>
              <a:gd name="T56" fmla="*/ 2147483647 w 41"/>
              <a:gd name="T57" fmla="*/ 2147483647 h 21"/>
              <a:gd name="T58" fmla="*/ 2147483647 w 41"/>
              <a:gd name="T59" fmla="*/ 2147483647 h 21"/>
              <a:gd name="T60" fmla="*/ 2147483647 w 41"/>
              <a:gd name="T61" fmla="*/ 2147483647 h 21"/>
              <a:gd name="T62" fmla="*/ 2147483647 w 41"/>
              <a:gd name="T63" fmla="*/ 2147483647 h 21"/>
              <a:gd name="T64" fmla="*/ 0 w 41"/>
              <a:gd name="T65" fmla="*/ 2147483647 h 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1"/>
              <a:gd name="T100" fmla="*/ 0 h 21"/>
              <a:gd name="T101" fmla="*/ 41 w 41"/>
              <a:gd name="T102" fmla="*/ 21 h 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1" h="21">
                <a:moveTo>
                  <a:pt x="0" y="14"/>
                </a:moveTo>
                <a:lnTo>
                  <a:pt x="1" y="15"/>
                </a:lnTo>
                <a:lnTo>
                  <a:pt x="1" y="17"/>
                </a:lnTo>
                <a:lnTo>
                  <a:pt x="3" y="18"/>
                </a:lnTo>
                <a:lnTo>
                  <a:pt x="4" y="18"/>
                </a:lnTo>
                <a:lnTo>
                  <a:pt x="6" y="20"/>
                </a:lnTo>
                <a:lnTo>
                  <a:pt x="7" y="21"/>
                </a:lnTo>
                <a:lnTo>
                  <a:pt x="9" y="21"/>
                </a:lnTo>
                <a:lnTo>
                  <a:pt x="10" y="21"/>
                </a:lnTo>
                <a:lnTo>
                  <a:pt x="15" y="21"/>
                </a:lnTo>
                <a:lnTo>
                  <a:pt x="19" y="20"/>
                </a:lnTo>
                <a:lnTo>
                  <a:pt x="22" y="18"/>
                </a:lnTo>
                <a:lnTo>
                  <a:pt x="26" y="17"/>
                </a:lnTo>
                <a:lnTo>
                  <a:pt x="29" y="14"/>
                </a:lnTo>
                <a:lnTo>
                  <a:pt x="34" y="12"/>
                </a:lnTo>
                <a:lnTo>
                  <a:pt x="37" y="11"/>
                </a:lnTo>
                <a:lnTo>
                  <a:pt x="41" y="8"/>
                </a:lnTo>
                <a:lnTo>
                  <a:pt x="38" y="8"/>
                </a:lnTo>
                <a:lnTo>
                  <a:pt x="37" y="6"/>
                </a:lnTo>
                <a:lnTo>
                  <a:pt x="34" y="5"/>
                </a:lnTo>
                <a:lnTo>
                  <a:pt x="31" y="3"/>
                </a:lnTo>
                <a:lnTo>
                  <a:pt x="28" y="2"/>
                </a:lnTo>
                <a:lnTo>
                  <a:pt x="26" y="2"/>
                </a:lnTo>
                <a:lnTo>
                  <a:pt x="23" y="0"/>
                </a:lnTo>
                <a:lnTo>
                  <a:pt x="20" y="2"/>
                </a:lnTo>
                <a:lnTo>
                  <a:pt x="17" y="2"/>
                </a:lnTo>
                <a:lnTo>
                  <a:pt x="15" y="3"/>
                </a:lnTo>
                <a:lnTo>
                  <a:pt x="12" y="5"/>
                </a:lnTo>
                <a:lnTo>
                  <a:pt x="10" y="6"/>
                </a:lnTo>
                <a:lnTo>
                  <a:pt x="7" y="8"/>
                </a:lnTo>
                <a:lnTo>
                  <a:pt x="4" y="9"/>
                </a:lnTo>
                <a:lnTo>
                  <a:pt x="3" y="11"/>
                </a:lnTo>
                <a:lnTo>
                  <a:pt x="0" y="14"/>
                </a:lnTo>
              </a:path>
            </a:pathLst>
          </a:custGeom>
          <a:solidFill>
            <a:srgbClr val="FFFF00"/>
          </a:solidFill>
          <a:ln w="4763">
            <a:solidFill>
              <a:srgbClr val="990000"/>
            </a:solidFill>
            <a:round/>
            <a:headEnd/>
            <a:tailEnd/>
          </a:ln>
        </p:spPr>
        <p:txBody>
          <a:bodyPr/>
          <a:lstStyle/>
          <a:p>
            <a:endParaRPr lang="en-US"/>
          </a:p>
        </p:txBody>
      </p:sp>
      <p:sp>
        <p:nvSpPr>
          <p:cNvPr id="53344" name="Freeform 95"/>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5" name="Freeform 96"/>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w 57"/>
              <a:gd name="T65" fmla="*/ 2147483647 h 4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7"/>
              <a:gd name="T100" fmla="*/ 0 h 47"/>
              <a:gd name="T101" fmla="*/ 57 w 57"/>
              <a:gd name="T102" fmla="*/ 47 h 4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lnTo>
                  <a:pt x="0" y="10"/>
                </a:lnTo>
              </a:path>
            </a:pathLst>
          </a:custGeom>
          <a:solidFill>
            <a:srgbClr val="FFFF00"/>
          </a:solidFill>
          <a:ln w="1588">
            <a:solidFill>
              <a:srgbClr val="990000"/>
            </a:solidFill>
            <a:round/>
            <a:headEnd/>
            <a:tailEnd/>
          </a:ln>
        </p:spPr>
        <p:txBody>
          <a:bodyPr/>
          <a:lstStyle/>
          <a:p>
            <a:endParaRPr lang="en-US"/>
          </a:p>
        </p:txBody>
      </p:sp>
      <p:sp>
        <p:nvSpPr>
          <p:cNvPr id="53346" name="Freeform 97"/>
          <p:cNvSpPr>
            <a:spLocks/>
          </p:cNvSpPr>
          <p:nvPr/>
        </p:nvSpPr>
        <p:spPr bwMode="auto">
          <a:xfrm>
            <a:off x="6450014" y="4071939"/>
            <a:ext cx="80963" cy="74612"/>
          </a:xfrm>
          <a:custGeom>
            <a:avLst/>
            <a:gdLst>
              <a:gd name="T0" fmla="*/ 2147483647 w 57"/>
              <a:gd name="T1" fmla="*/ 2147483647 h 47"/>
              <a:gd name="T2" fmla="*/ 2147483647 w 57"/>
              <a:gd name="T3" fmla="*/ 2147483647 h 47"/>
              <a:gd name="T4" fmla="*/ 2147483647 w 57"/>
              <a:gd name="T5" fmla="*/ 2147483647 h 47"/>
              <a:gd name="T6" fmla="*/ 2147483647 w 57"/>
              <a:gd name="T7" fmla="*/ 2147483647 h 47"/>
              <a:gd name="T8" fmla="*/ 2147483647 w 57"/>
              <a:gd name="T9" fmla="*/ 2147483647 h 47"/>
              <a:gd name="T10" fmla="*/ 2147483647 w 57"/>
              <a:gd name="T11" fmla="*/ 2147483647 h 47"/>
              <a:gd name="T12" fmla="*/ 2147483647 w 57"/>
              <a:gd name="T13" fmla="*/ 2147483647 h 47"/>
              <a:gd name="T14" fmla="*/ 2147483647 w 57"/>
              <a:gd name="T15" fmla="*/ 2147483647 h 47"/>
              <a:gd name="T16" fmla="*/ 2147483647 w 57"/>
              <a:gd name="T17" fmla="*/ 2147483647 h 47"/>
              <a:gd name="T18" fmla="*/ 2147483647 w 57"/>
              <a:gd name="T19" fmla="*/ 2147483647 h 47"/>
              <a:gd name="T20" fmla="*/ 2147483647 w 57"/>
              <a:gd name="T21" fmla="*/ 2147483647 h 47"/>
              <a:gd name="T22" fmla="*/ 2147483647 w 57"/>
              <a:gd name="T23" fmla="*/ 2147483647 h 47"/>
              <a:gd name="T24" fmla="*/ 2147483647 w 57"/>
              <a:gd name="T25" fmla="*/ 2147483647 h 47"/>
              <a:gd name="T26" fmla="*/ 2147483647 w 57"/>
              <a:gd name="T27" fmla="*/ 2147483647 h 47"/>
              <a:gd name="T28" fmla="*/ 2147483647 w 57"/>
              <a:gd name="T29" fmla="*/ 2147483647 h 47"/>
              <a:gd name="T30" fmla="*/ 2147483647 w 57"/>
              <a:gd name="T31" fmla="*/ 2147483647 h 47"/>
              <a:gd name="T32" fmla="*/ 2147483647 w 57"/>
              <a:gd name="T33" fmla="*/ 2147483647 h 47"/>
              <a:gd name="T34" fmla="*/ 2147483647 w 57"/>
              <a:gd name="T35" fmla="*/ 2147483647 h 47"/>
              <a:gd name="T36" fmla="*/ 2147483647 w 57"/>
              <a:gd name="T37" fmla="*/ 2147483647 h 47"/>
              <a:gd name="T38" fmla="*/ 2147483647 w 57"/>
              <a:gd name="T39" fmla="*/ 2147483647 h 47"/>
              <a:gd name="T40" fmla="*/ 2147483647 w 57"/>
              <a:gd name="T41" fmla="*/ 2147483647 h 47"/>
              <a:gd name="T42" fmla="*/ 2147483647 w 57"/>
              <a:gd name="T43" fmla="*/ 2147483647 h 47"/>
              <a:gd name="T44" fmla="*/ 2147483647 w 57"/>
              <a:gd name="T45" fmla="*/ 2147483647 h 47"/>
              <a:gd name="T46" fmla="*/ 2147483647 w 57"/>
              <a:gd name="T47" fmla="*/ 2147483647 h 47"/>
              <a:gd name="T48" fmla="*/ 2147483647 w 57"/>
              <a:gd name="T49" fmla="*/ 2147483647 h 47"/>
              <a:gd name="T50" fmla="*/ 2147483647 w 57"/>
              <a:gd name="T51" fmla="*/ 0 h 47"/>
              <a:gd name="T52" fmla="*/ 2147483647 w 57"/>
              <a:gd name="T53" fmla="*/ 2147483647 h 47"/>
              <a:gd name="T54" fmla="*/ 2147483647 w 57"/>
              <a:gd name="T55" fmla="*/ 2147483647 h 47"/>
              <a:gd name="T56" fmla="*/ 0 w 57"/>
              <a:gd name="T57" fmla="*/ 2147483647 h 47"/>
              <a:gd name="T58" fmla="*/ 2147483647 w 57"/>
              <a:gd name="T59" fmla="*/ 2147483647 h 47"/>
              <a:gd name="T60" fmla="*/ 2147483647 w 57"/>
              <a:gd name="T61" fmla="*/ 2147483647 h 47"/>
              <a:gd name="T62" fmla="*/ 2147483647 w 57"/>
              <a:gd name="T63" fmla="*/ 2147483647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7"/>
              <a:gd name="T97" fmla="*/ 0 h 47"/>
              <a:gd name="T98" fmla="*/ 57 w 57"/>
              <a:gd name="T99" fmla="*/ 47 h 47"/>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7" h="47">
                <a:moveTo>
                  <a:pt x="0" y="10"/>
                </a:moveTo>
                <a:lnTo>
                  <a:pt x="1" y="13"/>
                </a:lnTo>
                <a:lnTo>
                  <a:pt x="3" y="15"/>
                </a:lnTo>
                <a:lnTo>
                  <a:pt x="3" y="18"/>
                </a:lnTo>
                <a:lnTo>
                  <a:pt x="3" y="22"/>
                </a:lnTo>
                <a:lnTo>
                  <a:pt x="4" y="25"/>
                </a:lnTo>
                <a:lnTo>
                  <a:pt x="6" y="29"/>
                </a:lnTo>
                <a:lnTo>
                  <a:pt x="7" y="32"/>
                </a:lnTo>
                <a:lnTo>
                  <a:pt x="9" y="35"/>
                </a:lnTo>
                <a:lnTo>
                  <a:pt x="12" y="38"/>
                </a:lnTo>
                <a:lnTo>
                  <a:pt x="15" y="41"/>
                </a:lnTo>
                <a:lnTo>
                  <a:pt x="18" y="44"/>
                </a:lnTo>
                <a:lnTo>
                  <a:pt x="20" y="46"/>
                </a:lnTo>
                <a:lnTo>
                  <a:pt x="25" y="47"/>
                </a:lnTo>
                <a:lnTo>
                  <a:pt x="29" y="47"/>
                </a:lnTo>
                <a:lnTo>
                  <a:pt x="34" y="47"/>
                </a:lnTo>
                <a:lnTo>
                  <a:pt x="38" y="47"/>
                </a:lnTo>
                <a:lnTo>
                  <a:pt x="43" y="46"/>
                </a:lnTo>
                <a:lnTo>
                  <a:pt x="47" y="44"/>
                </a:lnTo>
                <a:lnTo>
                  <a:pt x="52" y="41"/>
                </a:lnTo>
                <a:lnTo>
                  <a:pt x="56" y="38"/>
                </a:lnTo>
                <a:lnTo>
                  <a:pt x="56" y="37"/>
                </a:lnTo>
                <a:lnTo>
                  <a:pt x="57" y="35"/>
                </a:lnTo>
                <a:lnTo>
                  <a:pt x="57" y="34"/>
                </a:lnTo>
                <a:lnTo>
                  <a:pt x="56" y="31"/>
                </a:lnTo>
                <a:lnTo>
                  <a:pt x="56" y="29"/>
                </a:lnTo>
                <a:lnTo>
                  <a:pt x="55" y="27"/>
                </a:lnTo>
                <a:lnTo>
                  <a:pt x="53" y="24"/>
                </a:lnTo>
                <a:lnTo>
                  <a:pt x="53" y="22"/>
                </a:lnTo>
                <a:lnTo>
                  <a:pt x="53" y="21"/>
                </a:lnTo>
                <a:lnTo>
                  <a:pt x="53" y="19"/>
                </a:lnTo>
                <a:lnTo>
                  <a:pt x="53" y="18"/>
                </a:lnTo>
                <a:lnTo>
                  <a:pt x="53" y="16"/>
                </a:lnTo>
                <a:lnTo>
                  <a:pt x="55" y="15"/>
                </a:lnTo>
                <a:lnTo>
                  <a:pt x="55" y="13"/>
                </a:lnTo>
                <a:lnTo>
                  <a:pt x="56" y="12"/>
                </a:lnTo>
                <a:lnTo>
                  <a:pt x="55" y="12"/>
                </a:lnTo>
                <a:lnTo>
                  <a:pt x="53" y="10"/>
                </a:lnTo>
                <a:lnTo>
                  <a:pt x="52" y="9"/>
                </a:lnTo>
                <a:lnTo>
                  <a:pt x="50" y="7"/>
                </a:lnTo>
                <a:lnTo>
                  <a:pt x="49" y="7"/>
                </a:lnTo>
                <a:lnTo>
                  <a:pt x="49" y="6"/>
                </a:lnTo>
                <a:lnTo>
                  <a:pt x="47" y="6"/>
                </a:lnTo>
                <a:lnTo>
                  <a:pt x="41" y="3"/>
                </a:lnTo>
                <a:lnTo>
                  <a:pt x="35" y="1"/>
                </a:lnTo>
                <a:lnTo>
                  <a:pt x="28" y="0"/>
                </a:lnTo>
                <a:lnTo>
                  <a:pt x="22" y="0"/>
                </a:lnTo>
                <a:lnTo>
                  <a:pt x="16" y="1"/>
                </a:lnTo>
                <a:lnTo>
                  <a:pt x="10" y="3"/>
                </a:lnTo>
                <a:lnTo>
                  <a:pt x="4" y="6"/>
                </a:lnTo>
                <a:lnTo>
                  <a:pt x="0" y="10"/>
                </a:lnTo>
                <a:lnTo>
                  <a:pt x="1" y="10"/>
                </a:lnTo>
                <a:lnTo>
                  <a:pt x="1" y="12"/>
                </a:lnTo>
                <a:lnTo>
                  <a:pt x="3" y="12"/>
                </a:lnTo>
                <a:lnTo>
                  <a:pt x="3" y="13"/>
                </a:lnTo>
              </a:path>
            </a:pathLst>
          </a:custGeom>
          <a:solidFill>
            <a:srgbClr val="FFFF00"/>
          </a:solidFill>
          <a:ln w="4763">
            <a:solidFill>
              <a:srgbClr val="990000"/>
            </a:solidFill>
            <a:round/>
            <a:headEnd/>
            <a:tailEnd/>
          </a:ln>
        </p:spPr>
        <p:txBody>
          <a:bodyPr/>
          <a:lstStyle/>
          <a:p>
            <a:endParaRPr lang="en-US"/>
          </a:p>
        </p:txBody>
      </p:sp>
      <p:sp>
        <p:nvSpPr>
          <p:cNvPr id="53347" name="Freeform 98"/>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48" name="Freeform 99"/>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1588">
            <a:solidFill>
              <a:srgbClr val="990000"/>
            </a:solidFill>
            <a:round/>
            <a:headEnd/>
            <a:tailEnd/>
          </a:ln>
        </p:spPr>
        <p:txBody>
          <a:bodyPr/>
          <a:lstStyle/>
          <a:p>
            <a:endParaRPr lang="en-US"/>
          </a:p>
        </p:txBody>
      </p:sp>
      <p:sp>
        <p:nvSpPr>
          <p:cNvPr id="53349" name="Freeform 100"/>
          <p:cNvSpPr>
            <a:spLocks/>
          </p:cNvSpPr>
          <p:nvPr/>
        </p:nvSpPr>
        <p:spPr bwMode="auto">
          <a:xfrm>
            <a:off x="6472239" y="4154489"/>
            <a:ext cx="100012" cy="55563"/>
          </a:xfrm>
          <a:custGeom>
            <a:avLst/>
            <a:gdLst>
              <a:gd name="T0" fmla="*/ 2147483647 w 70"/>
              <a:gd name="T1" fmla="*/ 2147483647 h 35"/>
              <a:gd name="T2" fmla="*/ 2147483647 w 70"/>
              <a:gd name="T3" fmla="*/ 2147483647 h 35"/>
              <a:gd name="T4" fmla="*/ 2147483647 w 70"/>
              <a:gd name="T5" fmla="*/ 2147483647 h 35"/>
              <a:gd name="T6" fmla="*/ 2147483647 w 70"/>
              <a:gd name="T7" fmla="*/ 2147483647 h 35"/>
              <a:gd name="T8" fmla="*/ 2147483647 w 70"/>
              <a:gd name="T9" fmla="*/ 2147483647 h 35"/>
              <a:gd name="T10" fmla="*/ 2147483647 w 70"/>
              <a:gd name="T11" fmla="*/ 2147483647 h 35"/>
              <a:gd name="T12" fmla="*/ 2147483647 w 70"/>
              <a:gd name="T13" fmla="*/ 2147483647 h 35"/>
              <a:gd name="T14" fmla="*/ 2147483647 w 70"/>
              <a:gd name="T15" fmla="*/ 2147483647 h 35"/>
              <a:gd name="T16" fmla="*/ 2147483647 w 70"/>
              <a:gd name="T17" fmla="*/ 2147483647 h 35"/>
              <a:gd name="T18" fmla="*/ 0 w 70"/>
              <a:gd name="T19" fmla="*/ 2147483647 h 35"/>
              <a:gd name="T20" fmla="*/ 0 w 70"/>
              <a:gd name="T21" fmla="*/ 2147483647 h 35"/>
              <a:gd name="T22" fmla="*/ 2147483647 w 70"/>
              <a:gd name="T23" fmla="*/ 2147483647 h 35"/>
              <a:gd name="T24" fmla="*/ 2147483647 w 70"/>
              <a:gd name="T25" fmla="*/ 2147483647 h 35"/>
              <a:gd name="T26" fmla="*/ 2147483647 w 70"/>
              <a:gd name="T27" fmla="*/ 2147483647 h 35"/>
              <a:gd name="T28" fmla="*/ 2147483647 w 70"/>
              <a:gd name="T29" fmla="*/ 2147483647 h 35"/>
              <a:gd name="T30" fmla="*/ 2147483647 w 70"/>
              <a:gd name="T31" fmla="*/ 2147483647 h 35"/>
              <a:gd name="T32" fmla="*/ 2147483647 w 70"/>
              <a:gd name="T33" fmla="*/ 2147483647 h 35"/>
              <a:gd name="T34" fmla="*/ 2147483647 w 70"/>
              <a:gd name="T35" fmla="*/ 2147483647 h 35"/>
              <a:gd name="T36" fmla="*/ 2147483647 w 70"/>
              <a:gd name="T37" fmla="*/ 2147483647 h 35"/>
              <a:gd name="T38" fmla="*/ 2147483647 w 70"/>
              <a:gd name="T39" fmla="*/ 2147483647 h 35"/>
              <a:gd name="T40" fmla="*/ 2147483647 w 70"/>
              <a:gd name="T41" fmla="*/ 2147483647 h 35"/>
              <a:gd name="T42" fmla="*/ 2147483647 w 70"/>
              <a:gd name="T43" fmla="*/ 2147483647 h 35"/>
              <a:gd name="T44" fmla="*/ 2147483647 w 70"/>
              <a:gd name="T45" fmla="*/ 2147483647 h 35"/>
              <a:gd name="T46" fmla="*/ 2147483647 w 70"/>
              <a:gd name="T47" fmla="*/ 2147483647 h 35"/>
              <a:gd name="T48" fmla="*/ 2147483647 w 70"/>
              <a:gd name="T49" fmla="*/ 2147483647 h 35"/>
              <a:gd name="T50" fmla="*/ 2147483647 w 70"/>
              <a:gd name="T51" fmla="*/ 2147483647 h 35"/>
              <a:gd name="T52" fmla="*/ 2147483647 w 70"/>
              <a:gd name="T53" fmla="*/ 2147483647 h 35"/>
              <a:gd name="T54" fmla="*/ 2147483647 w 70"/>
              <a:gd name="T55" fmla="*/ 2147483647 h 35"/>
              <a:gd name="T56" fmla="*/ 2147483647 w 70"/>
              <a:gd name="T57" fmla="*/ 2147483647 h 35"/>
              <a:gd name="T58" fmla="*/ 2147483647 w 70"/>
              <a:gd name="T59" fmla="*/ 2147483647 h 35"/>
              <a:gd name="T60" fmla="*/ 2147483647 w 70"/>
              <a:gd name="T61" fmla="*/ 2147483647 h 35"/>
              <a:gd name="T62" fmla="*/ 2147483647 w 70"/>
              <a:gd name="T63" fmla="*/ 2147483647 h 35"/>
              <a:gd name="T64" fmla="*/ 2147483647 w 70"/>
              <a:gd name="T65" fmla="*/ 2147483647 h 35"/>
              <a:gd name="T66" fmla="*/ 2147483647 w 70"/>
              <a:gd name="T67" fmla="*/ 0 h 35"/>
              <a:gd name="T68" fmla="*/ 2147483647 w 70"/>
              <a:gd name="T69" fmla="*/ 0 h 35"/>
              <a:gd name="T70" fmla="*/ 2147483647 w 70"/>
              <a:gd name="T71" fmla="*/ 0 h 35"/>
              <a:gd name="T72" fmla="*/ 2147483647 w 70"/>
              <a:gd name="T73" fmla="*/ 2147483647 h 35"/>
              <a:gd name="T74" fmla="*/ 2147483647 w 70"/>
              <a:gd name="T75" fmla="*/ 2147483647 h 35"/>
              <a:gd name="T76" fmla="*/ 2147483647 w 70"/>
              <a:gd name="T77" fmla="*/ 2147483647 h 35"/>
              <a:gd name="T78" fmla="*/ 2147483647 w 70"/>
              <a:gd name="T79" fmla="*/ 2147483647 h 35"/>
              <a:gd name="T80" fmla="*/ 2147483647 w 70"/>
              <a:gd name="T81" fmla="*/ 2147483647 h 35"/>
              <a:gd name="T82" fmla="*/ 2147483647 w 70"/>
              <a:gd name="T83" fmla="*/ 2147483647 h 35"/>
              <a:gd name="T84" fmla="*/ 2147483647 w 70"/>
              <a:gd name="T85" fmla="*/ 2147483647 h 35"/>
              <a:gd name="T86" fmla="*/ 2147483647 w 70"/>
              <a:gd name="T87" fmla="*/ 2147483647 h 35"/>
              <a:gd name="T88" fmla="*/ 2147483647 w 70"/>
              <a:gd name="T89" fmla="*/ 2147483647 h 35"/>
              <a:gd name="T90" fmla="*/ 2147483647 w 70"/>
              <a:gd name="T91" fmla="*/ 2147483647 h 35"/>
              <a:gd name="T92" fmla="*/ 2147483647 w 70"/>
              <a:gd name="T93" fmla="*/ 2147483647 h 35"/>
              <a:gd name="T94" fmla="*/ 2147483647 w 70"/>
              <a:gd name="T95" fmla="*/ 2147483647 h 35"/>
              <a:gd name="T96" fmla="*/ 2147483647 w 70"/>
              <a:gd name="T97" fmla="*/ 2147483647 h 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0"/>
              <a:gd name="T148" fmla="*/ 0 h 35"/>
              <a:gd name="T149" fmla="*/ 70 w 70"/>
              <a:gd name="T150" fmla="*/ 35 h 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0" h="35">
                <a:moveTo>
                  <a:pt x="24" y="7"/>
                </a:moveTo>
                <a:lnTo>
                  <a:pt x="21" y="7"/>
                </a:lnTo>
                <a:lnTo>
                  <a:pt x="19" y="7"/>
                </a:lnTo>
                <a:lnTo>
                  <a:pt x="16" y="7"/>
                </a:lnTo>
                <a:lnTo>
                  <a:pt x="13" y="6"/>
                </a:lnTo>
                <a:lnTo>
                  <a:pt x="10" y="6"/>
                </a:lnTo>
                <a:lnTo>
                  <a:pt x="7" y="6"/>
                </a:lnTo>
                <a:lnTo>
                  <a:pt x="4" y="6"/>
                </a:lnTo>
                <a:lnTo>
                  <a:pt x="3" y="7"/>
                </a:lnTo>
                <a:lnTo>
                  <a:pt x="0" y="9"/>
                </a:lnTo>
                <a:lnTo>
                  <a:pt x="0" y="12"/>
                </a:lnTo>
                <a:lnTo>
                  <a:pt x="3" y="15"/>
                </a:lnTo>
                <a:lnTo>
                  <a:pt x="7" y="19"/>
                </a:lnTo>
                <a:lnTo>
                  <a:pt x="13" y="22"/>
                </a:lnTo>
                <a:lnTo>
                  <a:pt x="19" y="25"/>
                </a:lnTo>
                <a:lnTo>
                  <a:pt x="24" y="29"/>
                </a:lnTo>
                <a:lnTo>
                  <a:pt x="28" y="32"/>
                </a:lnTo>
                <a:lnTo>
                  <a:pt x="33" y="34"/>
                </a:lnTo>
                <a:lnTo>
                  <a:pt x="37" y="35"/>
                </a:lnTo>
                <a:lnTo>
                  <a:pt x="41" y="34"/>
                </a:lnTo>
                <a:lnTo>
                  <a:pt x="46" y="32"/>
                </a:lnTo>
                <a:lnTo>
                  <a:pt x="50" y="29"/>
                </a:lnTo>
                <a:lnTo>
                  <a:pt x="55" y="26"/>
                </a:lnTo>
                <a:lnTo>
                  <a:pt x="59" y="22"/>
                </a:lnTo>
                <a:lnTo>
                  <a:pt x="64" y="19"/>
                </a:lnTo>
                <a:lnTo>
                  <a:pt x="65" y="17"/>
                </a:lnTo>
                <a:lnTo>
                  <a:pt x="67" y="15"/>
                </a:lnTo>
                <a:lnTo>
                  <a:pt x="68" y="12"/>
                </a:lnTo>
                <a:lnTo>
                  <a:pt x="70" y="9"/>
                </a:lnTo>
                <a:lnTo>
                  <a:pt x="70" y="6"/>
                </a:lnTo>
                <a:lnTo>
                  <a:pt x="70" y="4"/>
                </a:lnTo>
                <a:lnTo>
                  <a:pt x="68" y="1"/>
                </a:lnTo>
                <a:lnTo>
                  <a:pt x="65" y="1"/>
                </a:lnTo>
                <a:lnTo>
                  <a:pt x="61" y="0"/>
                </a:lnTo>
                <a:lnTo>
                  <a:pt x="58" y="0"/>
                </a:lnTo>
                <a:lnTo>
                  <a:pt x="55" y="0"/>
                </a:lnTo>
                <a:lnTo>
                  <a:pt x="52" y="1"/>
                </a:lnTo>
                <a:lnTo>
                  <a:pt x="49" y="1"/>
                </a:lnTo>
                <a:lnTo>
                  <a:pt x="44" y="3"/>
                </a:lnTo>
                <a:lnTo>
                  <a:pt x="41" y="3"/>
                </a:lnTo>
                <a:lnTo>
                  <a:pt x="37" y="3"/>
                </a:lnTo>
                <a:lnTo>
                  <a:pt x="36" y="3"/>
                </a:lnTo>
                <a:lnTo>
                  <a:pt x="34" y="4"/>
                </a:lnTo>
                <a:lnTo>
                  <a:pt x="33" y="4"/>
                </a:lnTo>
                <a:lnTo>
                  <a:pt x="31" y="6"/>
                </a:lnTo>
                <a:lnTo>
                  <a:pt x="28" y="6"/>
                </a:lnTo>
                <a:lnTo>
                  <a:pt x="27" y="7"/>
                </a:lnTo>
                <a:lnTo>
                  <a:pt x="25" y="7"/>
                </a:lnTo>
                <a:lnTo>
                  <a:pt x="24" y="7"/>
                </a:lnTo>
              </a:path>
            </a:pathLst>
          </a:custGeom>
          <a:solidFill>
            <a:srgbClr val="FFFF00"/>
          </a:solidFill>
          <a:ln w="4763">
            <a:solidFill>
              <a:srgbClr val="990000"/>
            </a:solidFill>
            <a:round/>
            <a:headEnd/>
            <a:tailEnd/>
          </a:ln>
        </p:spPr>
        <p:txBody>
          <a:bodyPr/>
          <a:lstStyle/>
          <a:p>
            <a:endParaRPr lang="en-US"/>
          </a:p>
        </p:txBody>
      </p:sp>
      <p:sp>
        <p:nvSpPr>
          <p:cNvPr id="53350" name="Freeform 101"/>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1" name="Freeform 102"/>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1588">
            <a:solidFill>
              <a:srgbClr val="990000"/>
            </a:solidFill>
            <a:round/>
            <a:headEnd/>
            <a:tailEnd/>
          </a:ln>
        </p:spPr>
        <p:txBody>
          <a:bodyPr/>
          <a:lstStyle/>
          <a:p>
            <a:endParaRPr lang="en-US"/>
          </a:p>
        </p:txBody>
      </p:sp>
      <p:sp>
        <p:nvSpPr>
          <p:cNvPr id="53352" name="Freeform 103"/>
          <p:cNvSpPr>
            <a:spLocks/>
          </p:cNvSpPr>
          <p:nvPr/>
        </p:nvSpPr>
        <p:spPr bwMode="auto">
          <a:xfrm>
            <a:off x="6527801" y="4194177"/>
            <a:ext cx="63500" cy="74613"/>
          </a:xfrm>
          <a:custGeom>
            <a:avLst/>
            <a:gdLst>
              <a:gd name="T0" fmla="*/ 0 w 45"/>
              <a:gd name="T1" fmla="*/ 2147483647 h 47"/>
              <a:gd name="T2" fmla="*/ 2147483647 w 45"/>
              <a:gd name="T3" fmla="*/ 2147483647 h 47"/>
              <a:gd name="T4" fmla="*/ 2147483647 w 45"/>
              <a:gd name="T5" fmla="*/ 2147483647 h 47"/>
              <a:gd name="T6" fmla="*/ 2147483647 w 45"/>
              <a:gd name="T7" fmla="*/ 2147483647 h 47"/>
              <a:gd name="T8" fmla="*/ 2147483647 w 45"/>
              <a:gd name="T9" fmla="*/ 2147483647 h 47"/>
              <a:gd name="T10" fmla="*/ 2147483647 w 45"/>
              <a:gd name="T11" fmla="*/ 2147483647 h 47"/>
              <a:gd name="T12" fmla="*/ 2147483647 w 45"/>
              <a:gd name="T13" fmla="*/ 2147483647 h 47"/>
              <a:gd name="T14" fmla="*/ 2147483647 w 45"/>
              <a:gd name="T15" fmla="*/ 2147483647 h 47"/>
              <a:gd name="T16" fmla="*/ 2147483647 w 45"/>
              <a:gd name="T17" fmla="*/ 2147483647 h 47"/>
              <a:gd name="T18" fmla="*/ 2147483647 w 45"/>
              <a:gd name="T19" fmla="*/ 2147483647 h 47"/>
              <a:gd name="T20" fmla="*/ 2147483647 w 45"/>
              <a:gd name="T21" fmla="*/ 2147483647 h 47"/>
              <a:gd name="T22" fmla="*/ 2147483647 w 45"/>
              <a:gd name="T23" fmla="*/ 2147483647 h 47"/>
              <a:gd name="T24" fmla="*/ 2147483647 w 45"/>
              <a:gd name="T25" fmla="*/ 2147483647 h 47"/>
              <a:gd name="T26" fmla="*/ 2147483647 w 45"/>
              <a:gd name="T27" fmla="*/ 2147483647 h 47"/>
              <a:gd name="T28" fmla="*/ 2147483647 w 45"/>
              <a:gd name="T29" fmla="*/ 2147483647 h 47"/>
              <a:gd name="T30" fmla="*/ 2147483647 w 45"/>
              <a:gd name="T31" fmla="*/ 2147483647 h 47"/>
              <a:gd name="T32" fmla="*/ 2147483647 w 45"/>
              <a:gd name="T33" fmla="*/ 2147483647 h 47"/>
              <a:gd name="T34" fmla="*/ 2147483647 w 45"/>
              <a:gd name="T35" fmla="*/ 2147483647 h 47"/>
              <a:gd name="T36" fmla="*/ 2147483647 w 45"/>
              <a:gd name="T37" fmla="*/ 2147483647 h 47"/>
              <a:gd name="T38" fmla="*/ 2147483647 w 45"/>
              <a:gd name="T39" fmla="*/ 2147483647 h 47"/>
              <a:gd name="T40" fmla="*/ 2147483647 w 45"/>
              <a:gd name="T41" fmla="*/ 2147483647 h 47"/>
              <a:gd name="T42" fmla="*/ 2147483647 w 45"/>
              <a:gd name="T43" fmla="*/ 2147483647 h 47"/>
              <a:gd name="T44" fmla="*/ 2147483647 w 45"/>
              <a:gd name="T45" fmla="*/ 2147483647 h 47"/>
              <a:gd name="T46" fmla="*/ 2147483647 w 45"/>
              <a:gd name="T47" fmla="*/ 2147483647 h 47"/>
              <a:gd name="T48" fmla="*/ 2147483647 w 45"/>
              <a:gd name="T49" fmla="*/ 2147483647 h 47"/>
              <a:gd name="T50" fmla="*/ 2147483647 w 45"/>
              <a:gd name="T51" fmla="*/ 2147483647 h 47"/>
              <a:gd name="T52" fmla="*/ 2147483647 w 45"/>
              <a:gd name="T53" fmla="*/ 2147483647 h 47"/>
              <a:gd name="T54" fmla="*/ 2147483647 w 45"/>
              <a:gd name="T55" fmla="*/ 2147483647 h 47"/>
              <a:gd name="T56" fmla="*/ 2147483647 w 45"/>
              <a:gd name="T57" fmla="*/ 2147483647 h 47"/>
              <a:gd name="T58" fmla="*/ 2147483647 w 45"/>
              <a:gd name="T59" fmla="*/ 2147483647 h 47"/>
              <a:gd name="T60" fmla="*/ 2147483647 w 45"/>
              <a:gd name="T61" fmla="*/ 2147483647 h 47"/>
              <a:gd name="T62" fmla="*/ 2147483647 w 45"/>
              <a:gd name="T63" fmla="*/ 2147483647 h 47"/>
              <a:gd name="T64" fmla="*/ 2147483647 w 45"/>
              <a:gd name="T65" fmla="*/ 0 h 47"/>
              <a:gd name="T66" fmla="*/ 2147483647 w 45"/>
              <a:gd name="T67" fmla="*/ 0 h 47"/>
              <a:gd name="T68" fmla="*/ 2147483647 w 45"/>
              <a:gd name="T69" fmla="*/ 0 h 47"/>
              <a:gd name="T70" fmla="*/ 2147483647 w 45"/>
              <a:gd name="T71" fmla="*/ 2147483647 h 47"/>
              <a:gd name="T72" fmla="*/ 2147483647 w 45"/>
              <a:gd name="T73" fmla="*/ 2147483647 h 47"/>
              <a:gd name="T74" fmla="*/ 2147483647 w 45"/>
              <a:gd name="T75" fmla="*/ 2147483647 h 47"/>
              <a:gd name="T76" fmla="*/ 2147483647 w 45"/>
              <a:gd name="T77" fmla="*/ 2147483647 h 47"/>
              <a:gd name="T78" fmla="*/ 2147483647 w 45"/>
              <a:gd name="T79" fmla="*/ 2147483647 h 47"/>
              <a:gd name="T80" fmla="*/ 0 w 45"/>
              <a:gd name="T81" fmla="*/ 2147483647 h 4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5"/>
              <a:gd name="T124" fmla="*/ 0 h 47"/>
              <a:gd name="T125" fmla="*/ 45 w 45"/>
              <a:gd name="T126" fmla="*/ 47 h 4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5" h="47">
                <a:moveTo>
                  <a:pt x="0" y="22"/>
                </a:moveTo>
                <a:lnTo>
                  <a:pt x="2" y="24"/>
                </a:lnTo>
                <a:lnTo>
                  <a:pt x="4" y="25"/>
                </a:lnTo>
                <a:lnTo>
                  <a:pt x="5" y="28"/>
                </a:lnTo>
                <a:lnTo>
                  <a:pt x="7" y="30"/>
                </a:lnTo>
                <a:lnTo>
                  <a:pt x="8" y="32"/>
                </a:lnTo>
                <a:lnTo>
                  <a:pt x="8" y="34"/>
                </a:lnTo>
                <a:lnTo>
                  <a:pt x="10" y="35"/>
                </a:lnTo>
                <a:lnTo>
                  <a:pt x="13" y="38"/>
                </a:lnTo>
                <a:lnTo>
                  <a:pt x="16" y="40"/>
                </a:lnTo>
                <a:lnTo>
                  <a:pt x="20" y="43"/>
                </a:lnTo>
                <a:lnTo>
                  <a:pt x="25" y="44"/>
                </a:lnTo>
                <a:lnTo>
                  <a:pt x="29" y="46"/>
                </a:lnTo>
                <a:lnTo>
                  <a:pt x="34" y="47"/>
                </a:lnTo>
                <a:lnTo>
                  <a:pt x="36" y="46"/>
                </a:lnTo>
                <a:lnTo>
                  <a:pt x="39" y="43"/>
                </a:lnTo>
                <a:lnTo>
                  <a:pt x="39" y="38"/>
                </a:lnTo>
                <a:lnTo>
                  <a:pt x="39" y="35"/>
                </a:lnTo>
                <a:lnTo>
                  <a:pt x="39" y="31"/>
                </a:lnTo>
                <a:lnTo>
                  <a:pt x="39" y="28"/>
                </a:lnTo>
                <a:lnTo>
                  <a:pt x="41" y="25"/>
                </a:lnTo>
                <a:lnTo>
                  <a:pt x="41" y="21"/>
                </a:lnTo>
                <a:lnTo>
                  <a:pt x="41" y="18"/>
                </a:lnTo>
                <a:lnTo>
                  <a:pt x="42" y="13"/>
                </a:lnTo>
                <a:lnTo>
                  <a:pt x="44" y="9"/>
                </a:lnTo>
                <a:lnTo>
                  <a:pt x="45" y="7"/>
                </a:lnTo>
                <a:lnTo>
                  <a:pt x="45" y="6"/>
                </a:lnTo>
                <a:lnTo>
                  <a:pt x="45" y="4"/>
                </a:lnTo>
                <a:lnTo>
                  <a:pt x="44" y="3"/>
                </a:lnTo>
                <a:lnTo>
                  <a:pt x="44" y="1"/>
                </a:lnTo>
                <a:lnTo>
                  <a:pt x="42" y="0"/>
                </a:lnTo>
                <a:lnTo>
                  <a:pt x="36" y="0"/>
                </a:lnTo>
                <a:lnTo>
                  <a:pt x="32" y="0"/>
                </a:lnTo>
                <a:lnTo>
                  <a:pt x="26" y="3"/>
                </a:lnTo>
                <a:lnTo>
                  <a:pt x="19" y="6"/>
                </a:lnTo>
                <a:lnTo>
                  <a:pt x="13" y="10"/>
                </a:lnTo>
                <a:lnTo>
                  <a:pt x="8" y="13"/>
                </a:lnTo>
                <a:lnTo>
                  <a:pt x="4" y="18"/>
                </a:lnTo>
                <a:lnTo>
                  <a:pt x="0" y="22"/>
                </a:lnTo>
              </a:path>
            </a:pathLst>
          </a:custGeom>
          <a:solidFill>
            <a:srgbClr val="FFFF00"/>
          </a:solidFill>
          <a:ln w="4763">
            <a:solidFill>
              <a:srgbClr val="990000"/>
            </a:solidFill>
            <a:round/>
            <a:headEnd/>
            <a:tailEnd/>
          </a:ln>
        </p:spPr>
        <p:txBody>
          <a:bodyPr/>
          <a:lstStyle/>
          <a:p>
            <a:endParaRPr lang="en-US"/>
          </a:p>
        </p:txBody>
      </p:sp>
      <p:sp>
        <p:nvSpPr>
          <p:cNvPr id="53353" name="Freeform 104"/>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4" name="Freeform 105"/>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1588">
            <a:solidFill>
              <a:srgbClr val="990000"/>
            </a:solidFill>
            <a:round/>
            <a:headEnd/>
            <a:tailEnd/>
          </a:ln>
        </p:spPr>
        <p:txBody>
          <a:bodyPr/>
          <a:lstStyle/>
          <a:p>
            <a:endParaRPr lang="en-US"/>
          </a:p>
        </p:txBody>
      </p:sp>
      <p:sp>
        <p:nvSpPr>
          <p:cNvPr id="53355" name="Freeform 106"/>
          <p:cNvSpPr>
            <a:spLocks/>
          </p:cNvSpPr>
          <p:nvPr/>
        </p:nvSpPr>
        <p:spPr bwMode="auto">
          <a:xfrm>
            <a:off x="6534151" y="4071939"/>
            <a:ext cx="103188" cy="74612"/>
          </a:xfrm>
          <a:custGeom>
            <a:avLst/>
            <a:gdLst>
              <a:gd name="T0" fmla="*/ 2147483647 w 73"/>
              <a:gd name="T1" fmla="*/ 2147483647 h 47"/>
              <a:gd name="T2" fmla="*/ 2147483647 w 73"/>
              <a:gd name="T3" fmla="*/ 2147483647 h 47"/>
              <a:gd name="T4" fmla="*/ 2147483647 w 73"/>
              <a:gd name="T5" fmla="*/ 2147483647 h 47"/>
              <a:gd name="T6" fmla="*/ 2147483647 w 73"/>
              <a:gd name="T7" fmla="*/ 2147483647 h 47"/>
              <a:gd name="T8" fmla="*/ 2147483647 w 73"/>
              <a:gd name="T9" fmla="*/ 2147483647 h 47"/>
              <a:gd name="T10" fmla="*/ 2147483647 w 73"/>
              <a:gd name="T11" fmla="*/ 2147483647 h 47"/>
              <a:gd name="T12" fmla="*/ 2147483647 w 73"/>
              <a:gd name="T13" fmla="*/ 2147483647 h 47"/>
              <a:gd name="T14" fmla="*/ 2147483647 w 73"/>
              <a:gd name="T15" fmla="*/ 2147483647 h 47"/>
              <a:gd name="T16" fmla="*/ 2147483647 w 73"/>
              <a:gd name="T17" fmla="*/ 2147483647 h 47"/>
              <a:gd name="T18" fmla="*/ 2147483647 w 73"/>
              <a:gd name="T19" fmla="*/ 2147483647 h 47"/>
              <a:gd name="T20" fmla="*/ 2147483647 w 73"/>
              <a:gd name="T21" fmla="*/ 2147483647 h 47"/>
              <a:gd name="T22" fmla="*/ 2147483647 w 73"/>
              <a:gd name="T23" fmla="*/ 2147483647 h 47"/>
              <a:gd name="T24" fmla="*/ 2147483647 w 73"/>
              <a:gd name="T25" fmla="*/ 2147483647 h 47"/>
              <a:gd name="T26" fmla="*/ 2147483647 w 73"/>
              <a:gd name="T27" fmla="*/ 2147483647 h 47"/>
              <a:gd name="T28" fmla="*/ 2147483647 w 73"/>
              <a:gd name="T29" fmla="*/ 2147483647 h 47"/>
              <a:gd name="T30" fmla="*/ 2147483647 w 73"/>
              <a:gd name="T31" fmla="*/ 2147483647 h 47"/>
              <a:gd name="T32" fmla="*/ 2147483647 w 73"/>
              <a:gd name="T33" fmla="*/ 2147483647 h 47"/>
              <a:gd name="T34" fmla="*/ 2147483647 w 73"/>
              <a:gd name="T35" fmla="*/ 2147483647 h 47"/>
              <a:gd name="T36" fmla="*/ 2147483647 w 73"/>
              <a:gd name="T37" fmla="*/ 2147483647 h 47"/>
              <a:gd name="T38" fmla="*/ 2147483647 w 73"/>
              <a:gd name="T39" fmla="*/ 2147483647 h 47"/>
              <a:gd name="T40" fmla="*/ 2147483647 w 73"/>
              <a:gd name="T41" fmla="*/ 2147483647 h 47"/>
              <a:gd name="T42" fmla="*/ 2147483647 w 73"/>
              <a:gd name="T43" fmla="*/ 2147483647 h 47"/>
              <a:gd name="T44" fmla="*/ 2147483647 w 73"/>
              <a:gd name="T45" fmla="*/ 2147483647 h 47"/>
              <a:gd name="T46" fmla="*/ 2147483647 w 73"/>
              <a:gd name="T47" fmla="*/ 2147483647 h 47"/>
              <a:gd name="T48" fmla="*/ 2147483647 w 73"/>
              <a:gd name="T49" fmla="*/ 2147483647 h 47"/>
              <a:gd name="T50" fmla="*/ 2147483647 w 73"/>
              <a:gd name="T51" fmla="*/ 2147483647 h 47"/>
              <a:gd name="T52" fmla="*/ 2147483647 w 73"/>
              <a:gd name="T53" fmla="*/ 2147483647 h 47"/>
              <a:gd name="T54" fmla="*/ 2147483647 w 73"/>
              <a:gd name="T55" fmla="*/ 2147483647 h 47"/>
              <a:gd name="T56" fmla="*/ 2147483647 w 73"/>
              <a:gd name="T57" fmla="*/ 0 h 47"/>
              <a:gd name="T58" fmla="*/ 2147483647 w 73"/>
              <a:gd name="T59" fmla="*/ 2147483647 h 47"/>
              <a:gd name="T60" fmla="*/ 2147483647 w 73"/>
              <a:gd name="T61" fmla="*/ 2147483647 h 47"/>
              <a:gd name="T62" fmla="*/ 2147483647 w 73"/>
              <a:gd name="T63" fmla="*/ 2147483647 h 47"/>
              <a:gd name="T64" fmla="*/ 2147483647 w 73"/>
              <a:gd name="T65" fmla="*/ 2147483647 h 47"/>
              <a:gd name="T66" fmla="*/ 2147483647 w 73"/>
              <a:gd name="T67" fmla="*/ 2147483647 h 47"/>
              <a:gd name="T68" fmla="*/ 2147483647 w 73"/>
              <a:gd name="T69" fmla="*/ 2147483647 h 47"/>
              <a:gd name="T70" fmla="*/ 2147483647 w 73"/>
              <a:gd name="T71" fmla="*/ 2147483647 h 47"/>
              <a:gd name="T72" fmla="*/ 2147483647 w 73"/>
              <a:gd name="T73" fmla="*/ 2147483647 h 47"/>
              <a:gd name="T74" fmla="*/ 2147483647 w 73"/>
              <a:gd name="T75" fmla="*/ 2147483647 h 47"/>
              <a:gd name="T76" fmla="*/ 0 w 73"/>
              <a:gd name="T77" fmla="*/ 2147483647 h 47"/>
              <a:gd name="T78" fmla="*/ 2147483647 w 73"/>
              <a:gd name="T79" fmla="*/ 2147483647 h 4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73"/>
              <a:gd name="T121" fmla="*/ 0 h 47"/>
              <a:gd name="T122" fmla="*/ 73 w 73"/>
              <a:gd name="T123" fmla="*/ 47 h 4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73" h="47">
                <a:moveTo>
                  <a:pt x="3" y="25"/>
                </a:moveTo>
                <a:lnTo>
                  <a:pt x="3" y="25"/>
                </a:lnTo>
                <a:lnTo>
                  <a:pt x="3" y="27"/>
                </a:lnTo>
                <a:lnTo>
                  <a:pt x="3" y="28"/>
                </a:lnTo>
                <a:lnTo>
                  <a:pt x="3" y="31"/>
                </a:lnTo>
                <a:lnTo>
                  <a:pt x="5" y="34"/>
                </a:lnTo>
                <a:lnTo>
                  <a:pt x="6" y="37"/>
                </a:lnTo>
                <a:lnTo>
                  <a:pt x="8" y="38"/>
                </a:lnTo>
                <a:lnTo>
                  <a:pt x="11" y="40"/>
                </a:lnTo>
                <a:lnTo>
                  <a:pt x="14" y="41"/>
                </a:lnTo>
                <a:lnTo>
                  <a:pt x="17" y="41"/>
                </a:lnTo>
                <a:lnTo>
                  <a:pt x="18" y="43"/>
                </a:lnTo>
                <a:lnTo>
                  <a:pt x="21" y="44"/>
                </a:lnTo>
                <a:lnTo>
                  <a:pt x="23" y="44"/>
                </a:lnTo>
                <a:lnTo>
                  <a:pt x="24" y="44"/>
                </a:lnTo>
                <a:lnTo>
                  <a:pt x="24" y="46"/>
                </a:lnTo>
                <a:lnTo>
                  <a:pt x="26" y="46"/>
                </a:lnTo>
                <a:lnTo>
                  <a:pt x="27" y="47"/>
                </a:lnTo>
                <a:lnTo>
                  <a:pt x="29" y="47"/>
                </a:lnTo>
                <a:lnTo>
                  <a:pt x="30" y="47"/>
                </a:lnTo>
                <a:lnTo>
                  <a:pt x="33" y="47"/>
                </a:lnTo>
                <a:lnTo>
                  <a:pt x="36" y="47"/>
                </a:lnTo>
                <a:lnTo>
                  <a:pt x="37" y="47"/>
                </a:lnTo>
                <a:lnTo>
                  <a:pt x="39" y="47"/>
                </a:lnTo>
                <a:lnTo>
                  <a:pt x="40" y="46"/>
                </a:lnTo>
                <a:lnTo>
                  <a:pt x="42" y="44"/>
                </a:lnTo>
                <a:lnTo>
                  <a:pt x="45" y="43"/>
                </a:lnTo>
                <a:lnTo>
                  <a:pt x="46" y="41"/>
                </a:lnTo>
                <a:lnTo>
                  <a:pt x="48" y="40"/>
                </a:lnTo>
                <a:lnTo>
                  <a:pt x="51" y="38"/>
                </a:lnTo>
                <a:lnTo>
                  <a:pt x="52" y="38"/>
                </a:lnTo>
                <a:lnTo>
                  <a:pt x="55" y="37"/>
                </a:lnTo>
                <a:lnTo>
                  <a:pt x="57" y="37"/>
                </a:lnTo>
                <a:lnTo>
                  <a:pt x="60" y="37"/>
                </a:lnTo>
                <a:lnTo>
                  <a:pt x="63" y="37"/>
                </a:lnTo>
                <a:lnTo>
                  <a:pt x="64" y="35"/>
                </a:lnTo>
                <a:lnTo>
                  <a:pt x="67" y="34"/>
                </a:lnTo>
                <a:lnTo>
                  <a:pt x="70" y="31"/>
                </a:lnTo>
                <a:lnTo>
                  <a:pt x="71" y="28"/>
                </a:lnTo>
                <a:lnTo>
                  <a:pt x="73" y="25"/>
                </a:lnTo>
                <a:lnTo>
                  <a:pt x="73" y="22"/>
                </a:lnTo>
                <a:lnTo>
                  <a:pt x="73" y="19"/>
                </a:lnTo>
                <a:lnTo>
                  <a:pt x="73" y="15"/>
                </a:lnTo>
                <a:lnTo>
                  <a:pt x="71" y="12"/>
                </a:lnTo>
                <a:lnTo>
                  <a:pt x="70" y="10"/>
                </a:lnTo>
                <a:lnTo>
                  <a:pt x="68" y="7"/>
                </a:lnTo>
                <a:lnTo>
                  <a:pt x="67" y="6"/>
                </a:lnTo>
                <a:lnTo>
                  <a:pt x="66" y="4"/>
                </a:lnTo>
                <a:lnTo>
                  <a:pt x="63" y="3"/>
                </a:lnTo>
                <a:lnTo>
                  <a:pt x="61" y="1"/>
                </a:lnTo>
                <a:lnTo>
                  <a:pt x="58" y="1"/>
                </a:lnTo>
                <a:lnTo>
                  <a:pt x="57" y="0"/>
                </a:lnTo>
                <a:lnTo>
                  <a:pt x="52" y="0"/>
                </a:lnTo>
                <a:lnTo>
                  <a:pt x="49" y="0"/>
                </a:lnTo>
                <a:lnTo>
                  <a:pt x="46" y="1"/>
                </a:lnTo>
                <a:lnTo>
                  <a:pt x="43" y="3"/>
                </a:lnTo>
                <a:lnTo>
                  <a:pt x="40" y="4"/>
                </a:lnTo>
                <a:lnTo>
                  <a:pt x="37" y="6"/>
                </a:lnTo>
                <a:lnTo>
                  <a:pt x="34" y="7"/>
                </a:lnTo>
                <a:lnTo>
                  <a:pt x="31" y="7"/>
                </a:lnTo>
                <a:lnTo>
                  <a:pt x="29" y="7"/>
                </a:lnTo>
                <a:lnTo>
                  <a:pt x="26" y="7"/>
                </a:lnTo>
                <a:lnTo>
                  <a:pt x="23" y="6"/>
                </a:lnTo>
                <a:lnTo>
                  <a:pt x="20" y="6"/>
                </a:lnTo>
                <a:lnTo>
                  <a:pt x="17" y="6"/>
                </a:lnTo>
                <a:lnTo>
                  <a:pt x="15" y="6"/>
                </a:lnTo>
                <a:lnTo>
                  <a:pt x="12" y="7"/>
                </a:lnTo>
                <a:lnTo>
                  <a:pt x="9" y="7"/>
                </a:lnTo>
                <a:lnTo>
                  <a:pt x="8" y="9"/>
                </a:lnTo>
                <a:lnTo>
                  <a:pt x="5" y="12"/>
                </a:lnTo>
                <a:lnTo>
                  <a:pt x="3" y="13"/>
                </a:lnTo>
                <a:lnTo>
                  <a:pt x="2" y="16"/>
                </a:lnTo>
                <a:lnTo>
                  <a:pt x="0" y="18"/>
                </a:lnTo>
                <a:lnTo>
                  <a:pt x="0" y="21"/>
                </a:lnTo>
                <a:lnTo>
                  <a:pt x="2" y="22"/>
                </a:lnTo>
                <a:lnTo>
                  <a:pt x="3" y="25"/>
                </a:lnTo>
              </a:path>
            </a:pathLst>
          </a:custGeom>
          <a:solidFill>
            <a:srgbClr val="FFFF00"/>
          </a:solidFill>
          <a:ln w="4763">
            <a:solidFill>
              <a:srgbClr val="990000"/>
            </a:solidFill>
            <a:round/>
            <a:headEnd/>
            <a:tailEnd/>
          </a:ln>
        </p:spPr>
        <p:txBody>
          <a:bodyPr/>
          <a:lstStyle/>
          <a:p>
            <a:endParaRPr lang="en-US"/>
          </a:p>
        </p:txBody>
      </p:sp>
      <p:sp>
        <p:nvSpPr>
          <p:cNvPr id="53356" name="Freeform 107"/>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7" name="Freeform 108"/>
          <p:cNvSpPr>
            <a:spLocks/>
          </p:cNvSpPr>
          <p:nvPr/>
        </p:nvSpPr>
        <p:spPr bwMode="auto">
          <a:xfrm>
            <a:off x="6577013" y="4156075"/>
            <a:ext cx="25400" cy="25400"/>
          </a:xfrm>
          <a:custGeom>
            <a:avLst/>
            <a:gdLst>
              <a:gd name="T0" fmla="*/ 2147483647 w 18"/>
              <a:gd name="T1" fmla="*/ 2147483647 h 16"/>
              <a:gd name="T2" fmla="*/ 2147483647 w 18"/>
              <a:gd name="T3" fmla="*/ 2147483647 h 16"/>
              <a:gd name="T4" fmla="*/ 2147483647 w 18"/>
              <a:gd name="T5" fmla="*/ 2147483647 h 16"/>
              <a:gd name="T6" fmla="*/ 2147483647 w 18"/>
              <a:gd name="T7" fmla="*/ 2147483647 h 16"/>
              <a:gd name="T8" fmla="*/ 2147483647 w 18"/>
              <a:gd name="T9" fmla="*/ 2147483647 h 16"/>
              <a:gd name="T10" fmla="*/ 2147483647 w 18"/>
              <a:gd name="T11" fmla="*/ 2147483647 h 16"/>
              <a:gd name="T12" fmla="*/ 2147483647 w 18"/>
              <a:gd name="T13" fmla="*/ 2147483647 h 16"/>
              <a:gd name="T14" fmla="*/ 0 w 18"/>
              <a:gd name="T15" fmla="*/ 2147483647 h 16"/>
              <a:gd name="T16" fmla="*/ 0 w 18"/>
              <a:gd name="T17" fmla="*/ 2147483647 h 16"/>
              <a:gd name="T18" fmla="*/ 2147483647 w 18"/>
              <a:gd name="T19" fmla="*/ 2147483647 h 16"/>
              <a:gd name="T20" fmla="*/ 2147483647 w 18"/>
              <a:gd name="T21" fmla="*/ 2147483647 h 16"/>
              <a:gd name="T22" fmla="*/ 2147483647 w 18"/>
              <a:gd name="T23" fmla="*/ 2147483647 h 16"/>
              <a:gd name="T24" fmla="*/ 2147483647 w 18"/>
              <a:gd name="T25" fmla="*/ 2147483647 h 16"/>
              <a:gd name="T26" fmla="*/ 2147483647 w 18"/>
              <a:gd name="T27" fmla="*/ 2147483647 h 16"/>
              <a:gd name="T28" fmla="*/ 2147483647 w 18"/>
              <a:gd name="T29" fmla="*/ 2147483647 h 16"/>
              <a:gd name="T30" fmla="*/ 2147483647 w 18"/>
              <a:gd name="T31" fmla="*/ 2147483647 h 16"/>
              <a:gd name="T32" fmla="*/ 2147483647 w 18"/>
              <a:gd name="T33" fmla="*/ 2147483647 h 16"/>
              <a:gd name="T34" fmla="*/ 2147483647 w 18"/>
              <a:gd name="T35" fmla="*/ 2147483647 h 16"/>
              <a:gd name="T36" fmla="*/ 2147483647 w 18"/>
              <a:gd name="T37" fmla="*/ 2147483647 h 16"/>
              <a:gd name="T38" fmla="*/ 2147483647 w 18"/>
              <a:gd name="T39" fmla="*/ 2147483647 h 16"/>
              <a:gd name="T40" fmla="*/ 2147483647 w 18"/>
              <a:gd name="T41" fmla="*/ 2147483647 h 16"/>
              <a:gd name="T42" fmla="*/ 2147483647 w 18"/>
              <a:gd name="T43" fmla="*/ 2147483647 h 16"/>
              <a:gd name="T44" fmla="*/ 2147483647 w 18"/>
              <a:gd name="T45" fmla="*/ 2147483647 h 16"/>
              <a:gd name="T46" fmla="*/ 2147483647 w 18"/>
              <a:gd name="T47" fmla="*/ 2147483647 h 16"/>
              <a:gd name="T48" fmla="*/ 2147483647 w 18"/>
              <a:gd name="T49" fmla="*/ 2147483647 h 16"/>
              <a:gd name="T50" fmla="*/ 2147483647 w 18"/>
              <a:gd name="T51" fmla="*/ 2147483647 h 16"/>
              <a:gd name="T52" fmla="*/ 2147483647 w 18"/>
              <a:gd name="T53" fmla="*/ 2147483647 h 16"/>
              <a:gd name="T54" fmla="*/ 2147483647 w 18"/>
              <a:gd name="T55" fmla="*/ 2147483647 h 16"/>
              <a:gd name="T56" fmla="*/ 2147483647 w 18"/>
              <a:gd name="T57" fmla="*/ 2147483647 h 16"/>
              <a:gd name="T58" fmla="*/ 2147483647 w 18"/>
              <a:gd name="T59" fmla="*/ 2147483647 h 16"/>
              <a:gd name="T60" fmla="*/ 2147483647 w 18"/>
              <a:gd name="T61" fmla="*/ 2147483647 h 16"/>
              <a:gd name="T62" fmla="*/ 2147483647 w 18"/>
              <a:gd name="T63" fmla="*/ 2147483647 h 16"/>
              <a:gd name="T64" fmla="*/ 2147483647 w 18"/>
              <a:gd name="T65" fmla="*/ 0 h 16"/>
              <a:gd name="T66" fmla="*/ 2147483647 w 18"/>
              <a:gd name="T67" fmla="*/ 0 h 16"/>
              <a:gd name="T68" fmla="*/ 2147483647 w 18"/>
              <a:gd name="T69" fmla="*/ 0 h 16"/>
              <a:gd name="T70" fmla="*/ 2147483647 w 18"/>
              <a:gd name="T71" fmla="*/ 0 h 16"/>
              <a:gd name="T72" fmla="*/ 2147483647 w 18"/>
              <a:gd name="T73" fmla="*/ 0 h 16"/>
              <a:gd name="T74" fmla="*/ 2147483647 w 18"/>
              <a:gd name="T75" fmla="*/ 2147483647 h 16"/>
              <a:gd name="T76" fmla="*/ 2147483647 w 18"/>
              <a:gd name="T77" fmla="*/ 2147483647 h 16"/>
              <a:gd name="T78" fmla="*/ 2147483647 w 18"/>
              <a:gd name="T79" fmla="*/ 2147483647 h 16"/>
              <a:gd name="T80" fmla="*/ 2147483647 w 18"/>
              <a:gd name="T81" fmla="*/ 2147483647 h 1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8"/>
              <a:gd name="T124" fmla="*/ 0 h 16"/>
              <a:gd name="T125" fmla="*/ 18 w 18"/>
              <a:gd name="T126" fmla="*/ 16 h 1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8" h="16">
                <a:moveTo>
                  <a:pt x="7" y="5"/>
                </a:moveTo>
                <a:lnTo>
                  <a:pt x="6" y="5"/>
                </a:lnTo>
                <a:lnTo>
                  <a:pt x="4" y="6"/>
                </a:lnTo>
                <a:lnTo>
                  <a:pt x="3" y="6"/>
                </a:lnTo>
                <a:lnTo>
                  <a:pt x="1" y="8"/>
                </a:lnTo>
                <a:lnTo>
                  <a:pt x="1" y="9"/>
                </a:lnTo>
                <a:lnTo>
                  <a:pt x="1" y="11"/>
                </a:lnTo>
                <a:lnTo>
                  <a:pt x="0" y="11"/>
                </a:lnTo>
                <a:lnTo>
                  <a:pt x="0" y="12"/>
                </a:lnTo>
                <a:lnTo>
                  <a:pt x="1" y="14"/>
                </a:lnTo>
                <a:lnTo>
                  <a:pt x="1" y="15"/>
                </a:lnTo>
                <a:lnTo>
                  <a:pt x="4" y="15"/>
                </a:lnTo>
                <a:lnTo>
                  <a:pt x="6" y="16"/>
                </a:lnTo>
                <a:lnTo>
                  <a:pt x="7" y="16"/>
                </a:lnTo>
                <a:lnTo>
                  <a:pt x="10" y="16"/>
                </a:lnTo>
                <a:lnTo>
                  <a:pt x="12" y="15"/>
                </a:lnTo>
                <a:lnTo>
                  <a:pt x="13" y="15"/>
                </a:lnTo>
                <a:lnTo>
                  <a:pt x="15" y="15"/>
                </a:lnTo>
                <a:lnTo>
                  <a:pt x="15" y="14"/>
                </a:lnTo>
                <a:lnTo>
                  <a:pt x="16" y="14"/>
                </a:lnTo>
                <a:lnTo>
                  <a:pt x="16" y="12"/>
                </a:lnTo>
                <a:lnTo>
                  <a:pt x="18" y="11"/>
                </a:lnTo>
                <a:lnTo>
                  <a:pt x="16" y="11"/>
                </a:lnTo>
                <a:lnTo>
                  <a:pt x="16" y="9"/>
                </a:lnTo>
                <a:lnTo>
                  <a:pt x="16" y="8"/>
                </a:lnTo>
                <a:lnTo>
                  <a:pt x="16" y="6"/>
                </a:lnTo>
                <a:lnTo>
                  <a:pt x="16" y="5"/>
                </a:lnTo>
                <a:lnTo>
                  <a:pt x="16" y="3"/>
                </a:lnTo>
                <a:lnTo>
                  <a:pt x="16" y="2"/>
                </a:lnTo>
                <a:lnTo>
                  <a:pt x="16" y="0"/>
                </a:lnTo>
                <a:lnTo>
                  <a:pt x="15" y="0"/>
                </a:lnTo>
                <a:lnTo>
                  <a:pt x="13" y="0"/>
                </a:lnTo>
                <a:lnTo>
                  <a:pt x="12" y="0"/>
                </a:lnTo>
                <a:lnTo>
                  <a:pt x="10" y="0"/>
                </a:lnTo>
                <a:lnTo>
                  <a:pt x="10" y="2"/>
                </a:lnTo>
                <a:lnTo>
                  <a:pt x="9" y="3"/>
                </a:lnTo>
                <a:lnTo>
                  <a:pt x="7" y="3"/>
                </a:lnTo>
                <a:lnTo>
                  <a:pt x="7" y="5"/>
                </a:lnTo>
              </a:path>
            </a:pathLst>
          </a:custGeom>
          <a:solidFill>
            <a:srgbClr val="FFFF00"/>
          </a:solidFill>
          <a:ln w="4763">
            <a:solidFill>
              <a:srgbClr val="990000"/>
            </a:solidFill>
            <a:round/>
            <a:headEnd/>
            <a:tailEnd/>
          </a:ln>
        </p:spPr>
        <p:txBody>
          <a:bodyPr/>
          <a:lstStyle/>
          <a:p>
            <a:endParaRPr lang="en-US"/>
          </a:p>
        </p:txBody>
      </p:sp>
      <p:sp>
        <p:nvSpPr>
          <p:cNvPr id="53358" name="Freeform 109"/>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59" name="Freeform 110"/>
          <p:cNvSpPr>
            <a:spLocks/>
          </p:cNvSpPr>
          <p:nvPr/>
        </p:nvSpPr>
        <p:spPr bwMode="auto">
          <a:xfrm>
            <a:off x="6591301" y="4175126"/>
            <a:ext cx="52388" cy="77788"/>
          </a:xfrm>
          <a:custGeom>
            <a:avLst/>
            <a:gdLst>
              <a:gd name="T0" fmla="*/ 2147483647 w 37"/>
              <a:gd name="T1" fmla="*/ 2147483647 h 49"/>
              <a:gd name="T2" fmla="*/ 2147483647 w 37"/>
              <a:gd name="T3" fmla="*/ 2147483647 h 49"/>
              <a:gd name="T4" fmla="*/ 2147483647 w 37"/>
              <a:gd name="T5" fmla="*/ 2147483647 h 49"/>
              <a:gd name="T6" fmla="*/ 2147483647 w 37"/>
              <a:gd name="T7" fmla="*/ 2147483647 h 49"/>
              <a:gd name="T8" fmla="*/ 2147483647 w 37"/>
              <a:gd name="T9" fmla="*/ 2147483647 h 49"/>
              <a:gd name="T10" fmla="*/ 2147483647 w 37"/>
              <a:gd name="T11" fmla="*/ 2147483647 h 49"/>
              <a:gd name="T12" fmla="*/ 2147483647 w 37"/>
              <a:gd name="T13" fmla="*/ 2147483647 h 49"/>
              <a:gd name="T14" fmla="*/ 2147483647 w 37"/>
              <a:gd name="T15" fmla="*/ 2147483647 h 49"/>
              <a:gd name="T16" fmla="*/ 2147483647 w 37"/>
              <a:gd name="T17" fmla="*/ 2147483647 h 49"/>
              <a:gd name="T18" fmla="*/ 2147483647 w 37"/>
              <a:gd name="T19" fmla="*/ 2147483647 h 49"/>
              <a:gd name="T20" fmla="*/ 2147483647 w 37"/>
              <a:gd name="T21" fmla="*/ 2147483647 h 49"/>
              <a:gd name="T22" fmla="*/ 2147483647 w 37"/>
              <a:gd name="T23" fmla="*/ 2147483647 h 49"/>
              <a:gd name="T24" fmla="*/ 0 w 37"/>
              <a:gd name="T25" fmla="*/ 2147483647 h 49"/>
              <a:gd name="T26" fmla="*/ 0 w 37"/>
              <a:gd name="T27" fmla="*/ 2147483647 h 49"/>
              <a:gd name="T28" fmla="*/ 0 w 37"/>
              <a:gd name="T29" fmla="*/ 2147483647 h 49"/>
              <a:gd name="T30" fmla="*/ 0 w 37"/>
              <a:gd name="T31" fmla="*/ 2147483647 h 49"/>
              <a:gd name="T32" fmla="*/ 2147483647 w 37"/>
              <a:gd name="T33" fmla="*/ 2147483647 h 49"/>
              <a:gd name="T34" fmla="*/ 2147483647 w 37"/>
              <a:gd name="T35" fmla="*/ 2147483647 h 49"/>
              <a:gd name="T36" fmla="*/ 2147483647 w 37"/>
              <a:gd name="T37" fmla="*/ 2147483647 h 49"/>
              <a:gd name="T38" fmla="*/ 2147483647 w 37"/>
              <a:gd name="T39" fmla="*/ 2147483647 h 49"/>
              <a:gd name="T40" fmla="*/ 2147483647 w 37"/>
              <a:gd name="T41" fmla="*/ 2147483647 h 49"/>
              <a:gd name="T42" fmla="*/ 2147483647 w 37"/>
              <a:gd name="T43" fmla="*/ 2147483647 h 49"/>
              <a:gd name="T44" fmla="*/ 2147483647 w 37"/>
              <a:gd name="T45" fmla="*/ 2147483647 h 49"/>
              <a:gd name="T46" fmla="*/ 2147483647 w 37"/>
              <a:gd name="T47" fmla="*/ 2147483647 h 49"/>
              <a:gd name="T48" fmla="*/ 2147483647 w 37"/>
              <a:gd name="T49" fmla="*/ 2147483647 h 49"/>
              <a:gd name="T50" fmla="*/ 2147483647 w 37"/>
              <a:gd name="T51" fmla="*/ 2147483647 h 49"/>
              <a:gd name="T52" fmla="*/ 2147483647 w 37"/>
              <a:gd name="T53" fmla="*/ 2147483647 h 49"/>
              <a:gd name="T54" fmla="*/ 2147483647 w 37"/>
              <a:gd name="T55" fmla="*/ 2147483647 h 49"/>
              <a:gd name="T56" fmla="*/ 2147483647 w 37"/>
              <a:gd name="T57" fmla="*/ 2147483647 h 49"/>
              <a:gd name="T58" fmla="*/ 2147483647 w 37"/>
              <a:gd name="T59" fmla="*/ 2147483647 h 49"/>
              <a:gd name="T60" fmla="*/ 2147483647 w 37"/>
              <a:gd name="T61" fmla="*/ 2147483647 h 49"/>
              <a:gd name="T62" fmla="*/ 2147483647 w 37"/>
              <a:gd name="T63" fmla="*/ 2147483647 h 49"/>
              <a:gd name="T64" fmla="*/ 2147483647 w 37"/>
              <a:gd name="T65" fmla="*/ 2147483647 h 49"/>
              <a:gd name="T66" fmla="*/ 2147483647 w 37"/>
              <a:gd name="T67" fmla="*/ 2147483647 h 49"/>
              <a:gd name="T68" fmla="*/ 2147483647 w 37"/>
              <a:gd name="T69" fmla="*/ 2147483647 h 49"/>
              <a:gd name="T70" fmla="*/ 2147483647 w 37"/>
              <a:gd name="T71" fmla="*/ 2147483647 h 49"/>
              <a:gd name="T72" fmla="*/ 2147483647 w 37"/>
              <a:gd name="T73" fmla="*/ 2147483647 h 49"/>
              <a:gd name="T74" fmla="*/ 2147483647 w 37"/>
              <a:gd name="T75" fmla="*/ 2147483647 h 49"/>
              <a:gd name="T76" fmla="*/ 2147483647 w 37"/>
              <a:gd name="T77" fmla="*/ 2147483647 h 49"/>
              <a:gd name="T78" fmla="*/ 2147483647 w 37"/>
              <a:gd name="T79" fmla="*/ 2147483647 h 49"/>
              <a:gd name="T80" fmla="*/ 2147483647 w 37"/>
              <a:gd name="T81" fmla="*/ 2147483647 h 49"/>
              <a:gd name="T82" fmla="*/ 2147483647 w 37"/>
              <a:gd name="T83" fmla="*/ 2147483647 h 49"/>
              <a:gd name="T84" fmla="*/ 2147483647 w 37"/>
              <a:gd name="T85" fmla="*/ 0 h 49"/>
              <a:gd name="T86" fmla="*/ 2147483647 w 37"/>
              <a:gd name="T87" fmla="*/ 0 h 49"/>
              <a:gd name="T88" fmla="*/ 2147483647 w 37"/>
              <a:gd name="T89" fmla="*/ 0 h 49"/>
              <a:gd name="T90" fmla="*/ 2147483647 w 37"/>
              <a:gd name="T91" fmla="*/ 0 h 49"/>
              <a:gd name="T92" fmla="*/ 2147483647 w 37"/>
              <a:gd name="T93" fmla="*/ 2147483647 h 49"/>
              <a:gd name="T94" fmla="*/ 2147483647 w 37"/>
              <a:gd name="T95" fmla="*/ 2147483647 h 49"/>
              <a:gd name="T96" fmla="*/ 2147483647 w 37"/>
              <a:gd name="T97" fmla="*/ 2147483647 h 49"/>
              <a:gd name="T98" fmla="*/ 2147483647 w 37"/>
              <a:gd name="T99" fmla="*/ 2147483647 h 49"/>
              <a:gd name="T100" fmla="*/ 2147483647 w 37"/>
              <a:gd name="T101" fmla="*/ 2147483647 h 49"/>
              <a:gd name="T102" fmla="*/ 2147483647 w 37"/>
              <a:gd name="T103" fmla="*/ 2147483647 h 49"/>
              <a:gd name="T104" fmla="*/ 2147483647 w 37"/>
              <a:gd name="T105" fmla="*/ 2147483647 h 49"/>
              <a:gd name="T106" fmla="*/ 2147483647 w 37"/>
              <a:gd name="T107" fmla="*/ 2147483647 h 49"/>
              <a:gd name="T108" fmla="*/ 2147483647 w 37"/>
              <a:gd name="T109" fmla="*/ 2147483647 h 49"/>
              <a:gd name="T110" fmla="*/ 2147483647 w 37"/>
              <a:gd name="T111" fmla="*/ 2147483647 h 49"/>
              <a:gd name="T112" fmla="*/ 2147483647 w 37"/>
              <a:gd name="T113" fmla="*/ 2147483647 h 49"/>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37"/>
              <a:gd name="T172" fmla="*/ 0 h 49"/>
              <a:gd name="T173" fmla="*/ 37 w 37"/>
              <a:gd name="T174" fmla="*/ 49 h 49"/>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37" h="49">
                <a:moveTo>
                  <a:pt x="9" y="18"/>
                </a:moveTo>
                <a:lnTo>
                  <a:pt x="9" y="19"/>
                </a:lnTo>
                <a:lnTo>
                  <a:pt x="9" y="21"/>
                </a:lnTo>
                <a:lnTo>
                  <a:pt x="8" y="22"/>
                </a:lnTo>
                <a:lnTo>
                  <a:pt x="6" y="24"/>
                </a:lnTo>
                <a:lnTo>
                  <a:pt x="5" y="24"/>
                </a:lnTo>
                <a:lnTo>
                  <a:pt x="3" y="24"/>
                </a:lnTo>
                <a:lnTo>
                  <a:pt x="3" y="25"/>
                </a:lnTo>
                <a:lnTo>
                  <a:pt x="3" y="28"/>
                </a:lnTo>
                <a:lnTo>
                  <a:pt x="2" y="31"/>
                </a:lnTo>
                <a:lnTo>
                  <a:pt x="2" y="33"/>
                </a:lnTo>
                <a:lnTo>
                  <a:pt x="0" y="36"/>
                </a:lnTo>
                <a:lnTo>
                  <a:pt x="0" y="39"/>
                </a:lnTo>
                <a:lnTo>
                  <a:pt x="0" y="42"/>
                </a:lnTo>
                <a:lnTo>
                  <a:pt x="0" y="43"/>
                </a:lnTo>
                <a:lnTo>
                  <a:pt x="2" y="44"/>
                </a:lnTo>
                <a:lnTo>
                  <a:pt x="3" y="46"/>
                </a:lnTo>
                <a:lnTo>
                  <a:pt x="6" y="47"/>
                </a:lnTo>
                <a:lnTo>
                  <a:pt x="8" y="47"/>
                </a:lnTo>
                <a:lnTo>
                  <a:pt x="11" y="49"/>
                </a:lnTo>
                <a:lnTo>
                  <a:pt x="12" y="49"/>
                </a:lnTo>
                <a:lnTo>
                  <a:pt x="15" y="47"/>
                </a:lnTo>
                <a:lnTo>
                  <a:pt x="17" y="46"/>
                </a:lnTo>
                <a:lnTo>
                  <a:pt x="18" y="44"/>
                </a:lnTo>
                <a:lnTo>
                  <a:pt x="21" y="42"/>
                </a:lnTo>
                <a:lnTo>
                  <a:pt x="24" y="39"/>
                </a:lnTo>
                <a:lnTo>
                  <a:pt x="26" y="36"/>
                </a:lnTo>
                <a:lnTo>
                  <a:pt x="27" y="33"/>
                </a:lnTo>
                <a:lnTo>
                  <a:pt x="30" y="30"/>
                </a:lnTo>
                <a:lnTo>
                  <a:pt x="31" y="27"/>
                </a:lnTo>
                <a:lnTo>
                  <a:pt x="33" y="22"/>
                </a:lnTo>
                <a:lnTo>
                  <a:pt x="36" y="19"/>
                </a:lnTo>
                <a:lnTo>
                  <a:pt x="36" y="16"/>
                </a:lnTo>
                <a:lnTo>
                  <a:pt x="37" y="15"/>
                </a:lnTo>
                <a:lnTo>
                  <a:pt x="37" y="12"/>
                </a:lnTo>
                <a:lnTo>
                  <a:pt x="37" y="9"/>
                </a:lnTo>
                <a:lnTo>
                  <a:pt x="36" y="7"/>
                </a:lnTo>
                <a:lnTo>
                  <a:pt x="34" y="4"/>
                </a:lnTo>
                <a:lnTo>
                  <a:pt x="33" y="3"/>
                </a:lnTo>
                <a:lnTo>
                  <a:pt x="30" y="2"/>
                </a:lnTo>
                <a:lnTo>
                  <a:pt x="28" y="2"/>
                </a:lnTo>
                <a:lnTo>
                  <a:pt x="27" y="0"/>
                </a:lnTo>
                <a:lnTo>
                  <a:pt x="24" y="0"/>
                </a:lnTo>
                <a:lnTo>
                  <a:pt x="23" y="0"/>
                </a:lnTo>
                <a:lnTo>
                  <a:pt x="21" y="0"/>
                </a:lnTo>
                <a:lnTo>
                  <a:pt x="18" y="2"/>
                </a:lnTo>
                <a:lnTo>
                  <a:pt x="17" y="2"/>
                </a:lnTo>
                <a:lnTo>
                  <a:pt x="15" y="3"/>
                </a:lnTo>
                <a:lnTo>
                  <a:pt x="14" y="4"/>
                </a:lnTo>
                <a:lnTo>
                  <a:pt x="12" y="6"/>
                </a:lnTo>
                <a:lnTo>
                  <a:pt x="11" y="9"/>
                </a:lnTo>
                <a:lnTo>
                  <a:pt x="9" y="10"/>
                </a:lnTo>
                <a:lnTo>
                  <a:pt x="9" y="12"/>
                </a:lnTo>
                <a:lnTo>
                  <a:pt x="8" y="13"/>
                </a:lnTo>
                <a:lnTo>
                  <a:pt x="8" y="15"/>
                </a:lnTo>
                <a:lnTo>
                  <a:pt x="9" y="18"/>
                </a:lnTo>
              </a:path>
            </a:pathLst>
          </a:custGeom>
          <a:solidFill>
            <a:srgbClr val="FFFF00"/>
          </a:solidFill>
          <a:ln w="4763">
            <a:solidFill>
              <a:srgbClr val="990000"/>
            </a:solidFill>
            <a:round/>
            <a:headEnd/>
            <a:tailEnd/>
          </a:ln>
        </p:spPr>
        <p:txBody>
          <a:bodyPr/>
          <a:lstStyle/>
          <a:p>
            <a:endParaRPr lang="en-US"/>
          </a:p>
        </p:txBody>
      </p:sp>
      <p:sp>
        <p:nvSpPr>
          <p:cNvPr id="53360" name="Freeform 111"/>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1" name="Freeform 112"/>
          <p:cNvSpPr>
            <a:spLocks/>
          </p:cNvSpPr>
          <p:nvPr/>
        </p:nvSpPr>
        <p:spPr bwMode="auto">
          <a:xfrm>
            <a:off x="6615113" y="4110039"/>
            <a:ext cx="101600" cy="68263"/>
          </a:xfrm>
          <a:custGeom>
            <a:avLst/>
            <a:gdLst>
              <a:gd name="T0" fmla="*/ 2147483647 w 72"/>
              <a:gd name="T1" fmla="*/ 2147483647 h 43"/>
              <a:gd name="T2" fmla="*/ 2147483647 w 72"/>
              <a:gd name="T3" fmla="*/ 2147483647 h 43"/>
              <a:gd name="T4" fmla="*/ 2147483647 w 72"/>
              <a:gd name="T5" fmla="*/ 2147483647 h 43"/>
              <a:gd name="T6" fmla="*/ 2147483647 w 72"/>
              <a:gd name="T7" fmla="*/ 2147483647 h 43"/>
              <a:gd name="T8" fmla="*/ 2147483647 w 72"/>
              <a:gd name="T9" fmla="*/ 2147483647 h 43"/>
              <a:gd name="T10" fmla="*/ 2147483647 w 72"/>
              <a:gd name="T11" fmla="*/ 2147483647 h 43"/>
              <a:gd name="T12" fmla="*/ 2147483647 w 72"/>
              <a:gd name="T13" fmla="*/ 2147483647 h 43"/>
              <a:gd name="T14" fmla="*/ 2147483647 w 72"/>
              <a:gd name="T15" fmla="*/ 2147483647 h 43"/>
              <a:gd name="T16" fmla="*/ 0 w 72"/>
              <a:gd name="T17" fmla="*/ 2147483647 h 43"/>
              <a:gd name="T18" fmla="*/ 0 w 72"/>
              <a:gd name="T19" fmla="*/ 2147483647 h 43"/>
              <a:gd name="T20" fmla="*/ 0 w 72"/>
              <a:gd name="T21" fmla="*/ 2147483647 h 43"/>
              <a:gd name="T22" fmla="*/ 2147483647 w 72"/>
              <a:gd name="T23" fmla="*/ 2147483647 h 43"/>
              <a:gd name="T24" fmla="*/ 2147483647 w 72"/>
              <a:gd name="T25" fmla="*/ 2147483647 h 43"/>
              <a:gd name="T26" fmla="*/ 2147483647 w 72"/>
              <a:gd name="T27" fmla="*/ 2147483647 h 43"/>
              <a:gd name="T28" fmla="*/ 2147483647 w 72"/>
              <a:gd name="T29" fmla="*/ 2147483647 h 43"/>
              <a:gd name="T30" fmla="*/ 2147483647 w 72"/>
              <a:gd name="T31" fmla="*/ 2147483647 h 43"/>
              <a:gd name="T32" fmla="*/ 2147483647 w 72"/>
              <a:gd name="T33" fmla="*/ 2147483647 h 43"/>
              <a:gd name="T34" fmla="*/ 2147483647 w 72"/>
              <a:gd name="T35" fmla="*/ 2147483647 h 43"/>
              <a:gd name="T36" fmla="*/ 2147483647 w 72"/>
              <a:gd name="T37" fmla="*/ 2147483647 h 43"/>
              <a:gd name="T38" fmla="*/ 2147483647 w 72"/>
              <a:gd name="T39" fmla="*/ 2147483647 h 43"/>
              <a:gd name="T40" fmla="*/ 2147483647 w 72"/>
              <a:gd name="T41" fmla="*/ 2147483647 h 43"/>
              <a:gd name="T42" fmla="*/ 2147483647 w 72"/>
              <a:gd name="T43" fmla="*/ 2147483647 h 43"/>
              <a:gd name="T44" fmla="*/ 2147483647 w 72"/>
              <a:gd name="T45" fmla="*/ 2147483647 h 43"/>
              <a:gd name="T46" fmla="*/ 2147483647 w 72"/>
              <a:gd name="T47" fmla="*/ 2147483647 h 43"/>
              <a:gd name="T48" fmla="*/ 2147483647 w 72"/>
              <a:gd name="T49" fmla="*/ 2147483647 h 43"/>
              <a:gd name="T50" fmla="*/ 2147483647 w 72"/>
              <a:gd name="T51" fmla="*/ 2147483647 h 43"/>
              <a:gd name="T52" fmla="*/ 2147483647 w 72"/>
              <a:gd name="T53" fmla="*/ 2147483647 h 43"/>
              <a:gd name="T54" fmla="*/ 2147483647 w 72"/>
              <a:gd name="T55" fmla="*/ 2147483647 h 43"/>
              <a:gd name="T56" fmla="*/ 2147483647 w 72"/>
              <a:gd name="T57" fmla="*/ 2147483647 h 43"/>
              <a:gd name="T58" fmla="*/ 2147483647 w 72"/>
              <a:gd name="T59" fmla="*/ 2147483647 h 43"/>
              <a:gd name="T60" fmla="*/ 2147483647 w 72"/>
              <a:gd name="T61" fmla="*/ 2147483647 h 43"/>
              <a:gd name="T62" fmla="*/ 2147483647 w 72"/>
              <a:gd name="T63" fmla="*/ 2147483647 h 43"/>
              <a:gd name="T64" fmla="*/ 2147483647 w 72"/>
              <a:gd name="T65" fmla="*/ 2147483647 h 43"/>
              <a:gd name="T66" fmla="*/ 2147483647 w 72"/>
              <a:gd name="T67" fmla="*/ 2147483647 h 43"/>
              <a:gd name="T68" fmla="*/ 2147483647 w 72"/>
              <a:gd name="T69" fmla="*/ 2147483647 h 43"/>
              <a:gd name="T70" fmla="*/ 2147483647 w 72"/>
              <a:gd name="T71" fmla="*/ 2147483647 h 43"/>
              <a:gd name="T72" fmla="*/ 2147483647 w 72"/>
              <a:gd name="T73" fmla="*/ 2147483647 h 43"/>
              <a:gd name="T74" fmla="*/ 2147483647 w 72"/>
              <a:gd name="T75" fmla="*/ 2147483647 h 43"/>
              <a:gd name="T76" fmla="*/ 2147483647 w 72"/>
              <a:gd name="T77" fmla="*/ 2147483647 h 43"/>
              <a:gd name="T78" fmla="*/ 2147483647 w 72"/>
              <a:gd name="T79" fmla="*/ 2147483647 h 43"/>
              <a:gd name="T80" fmla="*/ 2147483647 w 72"/>
              <a:gd name="T81" fmla="*/ 2147483647 h 43"/>
              <a:gd name="T82" fmla="*/ 2147483647 w 72"/>
              <a:gd name="T83" fmla="*/ 2147483647 h 43"/>
              <a:gd name="T84" fmla="*/ 2147483647 w 72"/>
              <a:gd name="T85" fmla="*/ 2147483647 h 43"/>
              <a:gd name="T86" fmla="*/ 2147483647 w 72"/>
              <a:gd name="T87" fmla="*/ 2147483647 h 43"/>
              <a:gd name="T88" fmla="*/ 2147483647 w 72"/>
              <a:gd name="T89" fmla="*/ 2147483647 h 43"/>
              <a:gd name="T90" fmla="*/ 2147483647 w 72"/>
              <a:gd name="T91" fmla="*/ 2147483647 h 43"/>
              <a:gd name="T92" fmla="*/ 2147483647 w 72"/>
              <a:gd name="T93" fmla="*/ 2147483647 h 43"/>
              <a:gd name="T94" fmla="*/ 2147483647 w 72"/>
              <a:gd name="T95" fmla="*/ 0 h 43"/>
              <a:gd name="T96" fmla="*/ 2147483647 w 72"/>
              <a:gd name="T97" fmla="*/ 0 h 43"/>
              <a:gd name="T98" fmla="*/ 2147483647 w 72"/>
              <a:gd name="T99" fmla="*/ 2147483647 h 43"/>
              <a:gd name="T100" fmla="*/ 2147483647 w 72"/>
              <a:gd name="T101" fmla="*/ 2147483647 h 43"/>
              <a:gd name="T102" fmla="*/ 2147483647 w 72"/>
              <a:gd name="T103" fmla="*/ 2147483647 h 43"/>
              <a:gd name="T104" fmla="*/ 2147483647 w 72"/>
              <a:gd name="T105" fmla="*/ 2147483647 h 43"/>
              <a:gd name="T106" fmla="*/ 2147483647 w 72"/>
              <a:gd name="T107" fmla="*/ 2147483647 h 43"/>
              <a:gd name="T108" fmla="*/ 2147483647 w 72"/>
              <a:gd name="T109" fmla="*/ 2147483647 h 43"/>
              <a:gd name="T110" fmla="*/ 2147483647 w 72"/>
              <a:gd name="T111" fmla="*/ 2147483647 h 43"/>
              <a:gd name="T112" fmla="*/ 2147483647 w 72"/>
              <a:gd name="T113" fmla="*/ 2147483647 h 4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2"/>
              <a:gd name="T172" fmla="*/ 0 h 43"/>
              <a:gd name="T173" fmla="*/ 72 w 72"/>
              <a:gd name="T174" fmla="*/ 43 h 4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2" h="43">
                <a:moveTo>
                  <a:pt x="13" y="17"/>
                </a:moveTo>
                <a:lnTo>
                  <a:pt x="11" y="17"/>
                </a:lnTo>
                <a:lnTo>
                  <a:pt x="9" y="19"/>
                </a:lnTo>
                <a:lnTo>
                  <a:pt x="7" y="19"/>
                </a:lnTo>
                <a:lnTo>
                  <a:pt x="6" y="20"/>
                </a:lnTo>
                <a:lnTo>
                  <a:pt x="3" y="22"/>
                </a:lnTo>
                <a:lnTo>
                  <a:pt x="1" y="23"/>
                </a:lnTo>
                <a:lnTo>
                  <a:pt x="1" y="25"/>
                </a:lnTo>
                <a:lnTo>
                  <a:pt x="0" y="26"/>
                </a:lnTo>
                <a:lnTo>
                  <a:pt x="0" y="28"/>
                </a:lnTo>
                <a:lnTo>
                  <a:pt x="1" y="29"/>
                </a:lnTo>
                <a:lnTo>
                  <a:pt x="1" y="31"/>
                </a:lnTo>
                <a:lnTo>
                  <a:pt x="3" y="31"/>
                </a:lnTo>
                <a:lnTo>
                  <a:pt x="3" y="32"/>
                </a:lnTo>
                <a:lnTo>
                  <a:pt x="4" y="32"/>
                </a:lnTo>
                <a:lnTo>
                  <a:pt x="6" y="32"/>
                </a:lnTo>
                <a:lnTo>
                  <a:pt x="11" y="35"/>
                </a:lnTo>
                <a:lnTo>
                  <a:pt x="17" y="38"/>
                </a:lnTo>
                <a:lnTo>
                  <a:pt x="25" y="41"/>
                </a:lnTo>
                <a:lnTo>
                  <a:pt x="31" y="43"/>
                </a:lnTo>
                <a:lnTo>
                  <a:pt x="37" y="43"/>
                </a:lnTo>
                <a:lnTo>
                  <a:pt x="44" y="43"/>
                </a:lnTo>
                <a:lnTo>
                  <a:pt x="50" y="41"/>
                </a:lnTo>
                <a:lnTo>
                  <a:pt x="54" y="37"/>
                </a:lnTo>
                <a:lnTo>
                  <a:pt x="57" y="35"/>
                </a:lnTo>
                <a:lnTo>
                  <a:pt x="59" y="34"/>
                </a:lnTo>
                <a:lnTo>
                  <a:pt x="60" y="32"/>
                </a:lnTo>
                <a:lnTo>
                  <a:pt x="62" y="31"/>
                </a:lnTo>
                <a:lnTo>
                  <a:pt x="65" y="29"/>
                </a:lnTo>
                <a:lnTo>
                  <a:pt x="66" y="28"/>
                </a:lnTo>
                <a:lnTo>
                  <a:pt x="68" y="26"/>
                </a:lnTo>
                <a:lnTo>
                  <a:pt x="69" y="25"/>
                </a:lnTo>
                <a:lnTo>
                  <a:pt x="71" y="22"/>
                </a:lnTo>
                <a:lnTo>
                  <a:pt x="71" y="19"/>
                </a:lnTo>
                <a:lnTo>
                  <a:pt x="72" y="17"/>
                </a:lnTo>
                <a:lnTo>
                  <a:pt x="71" y="14"/>
                </a:lnTo>
                <a:lnTo>
                  <a:pt x="71" y="11"/>
                </a:lnTo>
                <a:lnTo>
                  <a:pt x="69" y="10"/>
                </a:lnTo>
                <a:lnTo>
                  <a:pt x="68" y="8"/>
                </a:lnTo>
                <a:lnTo>
                  <a:pt x="65" y="7"/>
                </a:lnTo>
                <a:lnTo>
                  <a:pt x="62" y="5"/>
                </a:lnTo>
                <a:lnTo>
                  <a:pt x="57" y="5"/>
                </a:lnTo>
                <a:lnTo>
                  <a:pt x="54" y="4"/>
                </a:lnTo>
                <a:lnTo>
                  <a:pt x="51" y="3"/>
                </a:lnTo>
                <a:lnTo>
                  <a:pt x="48" y="1"/>
                </a:lnTo>
                <a:lnTo>
                  <a:pt x="44" y="1"/>
                </a:lnTo>
                <a:lnTo>
                  <a:pt x="41" y="0"/>
                </a:lnTo>
                <a:lnTo>
                  <a:pt x="38" y="0"/>
                </a:lnTo>
                <a:lnTo>
                  <a:pt x="34" y="1"/>
                </a:lnTo>
                <a:lnTo>
                  <a:pt x="31" y="3"/>
                </a:lnTo>
                <a:lnTo>
                  <a:pt x="28" y="4"/>
                </a:lnTo>
                <a:lnTo>
                  <a:pt x="25" y="7"/>
                </a:lnTo>
                <a:lnTo>
                  <a:pt x="22" y="8"/>
                </a:lnTo>
                <a:lnTo>
                  <a:pt x="19" y="11"/>
                </a:lnTo>
                <a:lnTo>
                  <a:pt x="16" y="14"/>
                </a:lnTo>
                <a:lnTo>
                  <a:pt x="13" y="17"/>
                </a:lnTo>
              </a:path>
            </a:pathLst>
          </a:custGeom>
          <a:solidFill>
            <a:srgbClr val="FFFF00"/>
          </a:solidFill>
          <a:ln w="4763">
            <a:solidFill>
              <a:srgbClr val="990000"/>
            </a:solidFill>
            <a:round/>
            <a:headEnd/>
            <a:tailEnd/>
          </a:ln>
        </p:spPr>
        <p:txBody>
          <a:bodyPr/>
          <a:lstStyle/>
          <a:p>
            <a:endParaRPr lang="en-US"/>
          </a:p>
        </p:txBody>
      </p:sp>
      <p:sp>
        <p:nvSpPr>
          <p:cNvPr id="53362" name="Freeform 113"/>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3" name="Freeform 114"/>
          <p:cNvSpPr>
            <a:spLocks/>
          </p:cNvSpPr>
          <p:nvPr/>
        </p:nvSpPr>
        <p:spPr bwMode="auto">
          <a:xfrm>
            <a:off x="6664328" y="4140203"/>
            <a:ext cx="100013" cy="74613"/>
          </a:xfrm>
          <a:custGeom>
            <a:avLst/>
            <a:gdLst>
              <a:gd name="T0" fmla="*/ 2147483647 w 71"/>
              <a:gd name="T1" fmla="*/ 2147483647 h 47"/>
              <a:gd name="T2" fmla="*/ 2147483647 w 71"/>
              <a:gd name="T3" fmla="*/ 2147483647 h 47"/>
              <a:gd name="T4" fmla="*/ 2147483647 w 71"/>
              <a:gd name="T5" fmla="*/ 2147483647 h 47"/>
              <a:gd name="T6" fmla="*/ 2147483647 w 71"/>
              <a:gd name="T7" fmla="*/ 2147483647 h 47"/>
              <a:gd name="T8" fmla="*/ 2147483647 w 71"/>
              <a:gd name="T9" fmla="*/ 2147483647 h 47"/>
              <a:gd name="T10" fmla="*/ 2147483647 w 71"/>
              <a:gd name="T11" fmla="*/ 2147483647 h 47"/>
              <a:gd name="T12" fmla="*/ 2147483647 w 71"/>
              <a:gd name="T13" fmla="*/ 2147483647 h 47"/>
              <a:gd name="T14" fmla="*/ 0 w 71"/>
              <a:gd name="T15" fmla="*/ 2147483647 h 47"/>
              <a:gd name="T16" fmla="*/ 0 w 71"/>
              <a:gd name="T17" fmla="*/ 2147483647 h 47"/>
              <a:gd name="T18" fmla="*/ 2147483647 w 71"/>
              <a:gd name="T19" fmla="*/ 2147483647 h 47"/>
              <a:gd name="T20" fmla="*/ 2147483647 w 71"/>
              <a:gd name="T21" fmla="*/ 2147483647 h 47"/>
              <a:gd name="T22" fmla="*/ 2147483647 w 71"/>
              <a:gd name="T23" fmla="*/ 2147483647 h 47"/>
              <a:gd name="T24" fmla="*/ 2147483647 w 71"/>
              <a:gd name="T25" fmla="*/ 2147483647 h 47"/>
              <a:gd name="T26" fmla="*/ 2147483647 w 71"/>
              <a:gd name="T27" fmla="*/ 2147483647 h 47"/>
              <a:gd name="T28" fmla="*/ 2147483647 w 71"/>
              <a:gd name="T29" fmla="*/ 2147483647 h 47"/>
              <a:gd name="T30" fmla="*/ 2147483647 w 71"/>
              <a:gd name="T31" fmla="*/ 2147483647 h 47"/>
              <a:gd name="T32" fmla="*/ 2147483647 w 71"/>
              <a:gd name="T33" fmla="*/ 2147483647 h 47"/>
              <a:gd name="T34" fmla="*/ 2147483647 w 71"/>
              <a:gd name="T35" fmla="*/ 2147483647 h 47"/>
              <a:gd name="T36" fmla="*/ 2147483647 w 71"/>
              <a:gd name="T37" fmla="*/ 2147483647 h 47"/>
              <a:gd name="T38" fmla="*/ 2147483647 w 71"/>
              <a:gd name="T39" fmla="*/ 2147483647 h 47"/>
              <a:gd name="T40" fmla="*/ 2147483647 w 71"/>
              <a:gd name="T41" fmla="*/ 2147483647 h 47"/>
              <a:gd name="T42" fmla="*/ 2147483647 w 71"/>
              <a:gd name="T43" fmla="*/ 2147483647 h 47"/>
              <a:gd name="T44" fmla="*/ 2147483647 w 71"/>
              <a:gd name="T45" fmla="*/ 2147483647 h 47"/>
              <a:gd name="T46" fmla="*/ 2147483647 w 71"/>
              <a:gd name="T47" fmla="*/ 2147483647 h 47"/>
              <a:gd name="T48" fmla="*/ 2147483647 w 71"/>
              <a:gd name="T49" fmla="*/ 2147483647 h 47"/>
              <a:gd name="T50" fmla="*/ 2147483647 w 71"/>
              <a:gd name="T51" fmla="*/ 2147483647 h 47"/>
              <a:gd name="T52" fmla="*/ 2147483647 w 71"/>
              <a:gd name="T53" fmla="*/ 2147483647 h 47"/>
              <a:gd name="T54" fmla="*/ 2147483647 w 71"/>
              <a:gd name="T55" fmla="*/ 2147483647 h 47"/>
              <a:gd name="T56" fmla="*/ 2147483647 w 71"/>
              <a:gd name="T57" fmla="*/ 2147483647 h 47"/>
              <a:gd name="T58" fmla="*/ 2147483647 w 71"/>
              <a:gd name="T59" fmla="*/ 2147483647 h 47"/>
              <a:gd name="T60" fmla="*/ 2147483647 w 71"/>
              <a:gd name="T61" fmla="*/ 2147483647 h 47"/>
              <a:gd name="T62" fmla="*/ 2147483647 w 71"/>
              <a:gd name="T63" fmla="*/ 2147483647 h 47"/>
              <a:gd name="T64" fmla="*/ 2147483647 w 71"/>
              <a:gd name="T65" fmla="*/ 2147483647 h 47"/>
              <a:gd name="T66" fmla="*/ 2147483647 w 71"/>
              <a:gd name="T67" fmla="*/ 2147483647 h 47"/>
              <a:gd name="T68" fmla="*/ 2147483647 w 71"/>
              <a:gd name="T69" fmla="*/ 2147483647 h 47"/>
              <a:gd name="T70" fmla="*/ 2147483647 w 71"/>
              <a:gd name="T71" fmla="*/ 2147483647 h 47"/>
              <a:gd name="T72" fmla="*/ 2147483647 w 71"/>
              <a:gd name="T73" fmla="*/ 2147483647 h 47"/>
              <a:gd name="T74" fmla="*/ 2147483647 w 71"/>
              <a:gd name="T75" fmla="*/ 2147483647 h 47"/>
              <a:gd name="T76" fmla="*/ 2147483647 w 71"/>
              <a:gd name="T77" fmla="*/ 0 h 47"/>
              <a:gd name="T78" fmla="*/ 2147483647 w 71"/>
              <a:gd name="T79" fmla="*/ 0 h 47"/>
              <a:gd name="T80" fmla="*/ 2147483647 w 71"/>
              <a:gd name="T81" fmla="*/ 2147483647 h 47"/>
              <a:gd name="T82" fmla="*/ 2147483647 w 71"/>
              <a:gd name="T83" fmla="*/ 2147483647 h 47"/>
              <a:gd name="T84" fmla="*/ 2147483647 w 71"/>
              <a:gd name="T85" fmla="*/ 2147483647 h 47"/>
              <a:gd name="T86" fmla="*/ 2147483647 w 71"/>
              <a:gd name="T87" fmla="*/ 2147483647 h 47"/>
              <a:gd name="T88" fmla="*/ 2147483647 w 71"/>
              <a:gd name="T89" fmla="*/ 2147483647 h 47"/>
              <a:gd name="T90" fmla="*/ 2147483647 w 71"/>
              <a:gd name="T91" fmla="*/ 2147483647 h 47"/>
              <a:gd name="T92" fmla="*/ 2147483647 w 71"/>
              <a:gd name="T93" fmla="*/ 2147483647 h 47"/>
              <a:gd name="T94" fmla="*/ 2147483647 w 71"/>
              <a:gd name="T95" fmla="*/ 2147483647 h 47"/>
              <a:gd name="T96" fmla="*/ 2147483647 w 71"/>
              <a:gd name="T97" fmla="*/ 2147483647 h 4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71"/>
              <a:gd name="T148" fmla="*/ 0 h 47"/>
              <a:gd name="T149" fmla="*/ 71 w 71"/>
              <a:gd name="T150" fmla="*/ 47 h 4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71" h="47">
                <a:moveTo>
                  <a:pt x="22" y="26"/>
                </a:moveTo>
                <a:lnTo>
                  <a:pt x="21" y="28"/>
                </a:lnTo>
                <a:lnTo>
                  <a:pt x="16" y="28"/>
                </a:lnTo>
                <a:lnTo>
                  <a:pt x="12" y="28"/>
                </a:lnTo>
                <a:lnTo>
                  <a:pt x="9" y="28"/>
                </a:lnTo>
                <a:lnTo>
                  <a:pt x="5" y="29"/>
                </a:lnTo>
                <a:lnTo>
                  <a:pt x="2" y="31"/>
                </a:lnTo>
                <a:lnTo>
                  <a:pt x="0" y="32"/>
                </a:lnTo>
                <a:lnTo>
                  <a:pt x="0" y="35"/>
                </a:lnTo>
                <a:lnTo>
                  <a:pt x="2" y="40"/>
                </a:lnTo>
                <a:lnTo>
                  <a:pt x="5" y="43"/>
                </a:lnTo>
                <a:lnTo>
                  <a:pt x="8" y="44"/>
                </a:lnTo>
                <a:lnTo>
                  <a:pt x="12" y="46"/>
                </a:lnTo>
                <a:lnTo>
                  <a:pt x="16" y="47"/>
                </a:lnTo>
                <a:lnTo>
                  <a:pt x="21" y="47"/>
                </a:lnTo>
                <a:lnTo>
                  <a:pt x="24" y="46"/>
                </a:lnTo>
                <a:lnTo>
                  <a:pt x="28" y="44"/>
                </a:lnTo>
                <a:lnTo>
                  <a:pt x="34" y="41"/>
                </a:lnTo>
                <a:lnTo>
                  <a:pt x="39" y="40"/>
                </a:lnTo>
                <a:lnTo>
                  <a:pt x="45" y="37"/>
                </a:lnTo>
                <a:lnTo>
                  <a:pt x="49" y="35"/>
                </a:lnTo>
                <a:lnTo>
                  <a:pt x="55" y="32"/>
                </a:lnTo>
                <a:lnTo>
                  <a:pt x="59" y="29"/>
                </a:lnTo>
                <a:lnTo>
                  <a:pt x="65" y="28"/>
                </a:lnTo>
                <a:lnTo>
                  <a:pt x="70" y="25"/>
                </a:lnTo>
                <a:lnTo>
                  <a:pt x="70" y="24"/>
                </a:lnTo>
                <a:lnTo>
                  <a:pt x="71" y="24"/>
                </a:lnTo>
                <a:lnTo>
                  <a:pt x="71" y="22"/>
                </a:lnTo>
                <a:lnTo>
                  <a:pt x="71" y="21"/>
                </a:lnTo>
                <a:lnTo>
                  <a:pt x="71" y="19"/>
                </a:lnTo>
                <a:lnTo>
                  <a:pt x="71" y="18"/>
                </a:lnTo>
                <a:lnTo>
                  <a:pt x="68" y="13"/>
                </a:lnTo>
                <a:lnTo>
                  <a:pt x="65" y="10"/>
                </a:lnTo>
                <a:lnTo>
                  <a:pt x="62" y="7"/>
                </a:lnTo>
                <a:lnTo>
                  <a:pt x="59" y="4"/>
                </a:lnTo>
                <a:lnTo>
                  <a:pt x="56" y="1"/>
                </a:lnTo>
                <a:lnTo>
                  <a:pt x="52" y="0"/>
                </a:lnTo>
                <a:lnTo>
                  <a:pt x="49" y="0"/>
                </a:lnTo>
                <a:lnTo>
                  <a:pt x="45" y="1"/>
                </a:lnTo>
                <a:lnTo>
                  <a:pt x="40" y="4"/>
                </a:lnTo>
                <a:lnTo>
                  <a:pt x="37" y="7"/>
                </a:lnTo>
                <a:lnTo>
                  <a:pt x="36" y="10"/>
                </a:lnTo>
                <a:lnTo>
                  <a:pt x="33" y="13"/>
                </a:lnTo>
                <a:lnTo>
                  <a:pt x="31" y="18"/>
                </a:lnTo>
                <a:lnTo>
                  <a:pt x="28" y="21"/>
                </a:lnTo>
                <a:lnTo>
                  <a:pt x="25" y="24"/>
                </a:lnTo>
                <a:lnTo>
                  <a:pt x="22" y="26"/>
                </a:lnTo>
              </a:path>
            </a:pathLst>
          </a:custGeom>
          <a:solidFill>
            <a:srgbClr val="FFFF00"/>
          </a:solidFill>
          <a:ln w="4763">
            <a:solidFill>
              <a:srgbClr val="990000"/>
            </a:solidFill>
            <a:round/>
            <a:headEnd/>
            <a:tailEnd/>
          </a:ln>
        </p:spPr>
        <p:txBody>
          <a:bodyPr/>
          <a:lstStyle/>
          <a:p>
            <a:endParaRPr lang="en-US"/>
          </a:p>
        </p:txBody>
      </p:sp>
      <p:sp>
        <p:nvSpPr>
          <p:cNvPr id="53364" name="Freeform 115"/>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5" name="Freeform 116"/>
          <p:cNvSpPr>
            <a:spLocks/>
          </p:cNvSpPr>
          <p:nvPr/>
        </p:nvSpPr>
        <p:spPr bwMode="auto">
          <a:xfrm>
            <a:off x="6634163" y="4057654"/>
            <a:ext cx="100012" cy="47625"/>
          </a:xfrm>
          <a:custGeom>
            <a:avLst/>
            <a:gdLst>
              <a:gd name="T0" fmla="*/ 2147483647 w 71"/>
              <a:gd name="T1" fmla="*/ 0 h 30"/>
              <a:gd name="T2" fmla="*/ 2147483647 w 71"/>
              <a:gd name="T3" fmla="*/ 0 h 30"/>
              <a:gd name="T4" fmla="*/ 2147483647 w 71"/>
              <a:gd name="T5" fmla="*/ 2147483647 h 30"/>
              <a:gd name="T6" fmla="*/ 0 w 71"/>
              <a:gd name="T7" fmla="*/ 2147483647 h 30"/>
              <a:gd name="T8" fmla="*/ 2147483647 w 71"/>
              <a:gd name="T9" fmla="*/ 2147483647 h 30"/>
              <a:gd name="T10" fmla="*/ 2147483647 w 71"/>
              <a:gd name="T11" fmla="*/ 2147483647 h 30"/>
              <a:gd name="T12" fmla="*/ 2147483647 w 71"/>
              <a:gd name="T13" fmla="*/ 2147483647 h 30"/>
              <a:gd name="T14" fmla="*/ 2147483647 w 71"/>
              <a:gd name="T15" fmla="*/ 2147483647 h 30"/>
              <a:gd name="T16" fmla="*/ 2147483647 w 71"/>
              <a:gd name="T17" fmla="*/ 2147483647 h 30"/>
              <a:gd name="T18" fmla="*/ 2147483647 w 71"/>
              <a:gd name="T19" fmla="*/ 2147483647 h 30"/>
              <a:gd name="T20" fmla="*/ 2147483647 w 71"/>
              <a:gd name="T21" fmla="*/ 2147483647 h 30"/>
              <a:gd name="T22" fmla="*/ 2147483647 w 71"/>
              <a:gd name="T23" fmla="*/ 2147483647 h 30"/>
              <a:gd name="T24" fmla="*/ 2147483647 w 71"/>
              <a:gd name="T25" fmla="*/ 2147483647 h 30"/>
              <a:gd name="T26" fmla="*/ 2147483647 w 71"/>
              <a:gd name="T27" fmla="*/ 2147483647 h 30"/>
              <a:gd name="T28" fmla="*/ 2147483647 w 71"/>
              <a:gd name="T29" fmla="*/ 2147483647 h 30"/>
              <a:gd name="T30" fmla="*/ 2147483647 w 71"/>
              <a:gd name="T31" fmla="*/ 2147483647 h 30"/>
              <a:gd name="T32" fmla="*/ 2147483647 w 71"/>
              <a:gd name="T33" fmla="*/ 2147483647 h 30"/>
              <a:gd name="T34" fmla="*/ 2147483647 w 71"/>
              <a:gd name="T35" fmla="*/ 2147483647 h 30"/>
              <a:gd name="T36" fmla="*/ 2147483647 w 71"/>
              <a:gd name="T37" fmla="*/ 2147483647 h 30"/>
              <a:gd name="T38" fmla="*/ 2147483647 w 71"/>
              <a:gd name="T39" fmla="*/ 2147483647 h 30"/>
              <a:gd name="T40" fmla="*/ 2147483647 w 71"/>
              <a:gd name="T41" fmla="*/ 2147483647 h 30"/>
              <a:gd name="T42" fmla="*/ 2147483647 w 71"/>
              <a:gd name="T43" fmla="*/ 2147483647 h 30"/>
              <a:gd name="T44" fmla="*/ 2147483647 w 71"/>
              <a:gd name="T45" fmla="*/ 2147483647 h 30"/>
              <a:gd name="T46" fmla="*/ 2147483647 w 71"/>
              <a:gd name="T47" fmla="*/ 0 h 30"/>
              <a:gd name="T48" fmla="*/ 2147483647 w 71"/>
              <a:gd name="T49" fmla="*/ 2147483647 h 30"/>
              <a:gd name="T50" fmla="*/ 2147483647 w 71"/>
              <a:gd name="T51" fmla="*/ 2147483647 h 30"/>
              <a:gd name="T52" fmla="*/ 2147483647 w 71"/>
              <a:gd name="T53" fmla="*/ 2147483647 h 30"/>
              <a:gd name="T54" fmla="*/ 2147483647 w 71"/>
              <a:gd name="T55" fmla="*/ 2147483647 h 30"/>
              <a:gd name="T56" fmla="*/ 2147483647 w 71"/>
              <a:gd name="T57" fmla="*/ 2147483647 h 30"/>
              <a:gd name="T58" fmla="*/ 2147483647 w 71"/>
              <a:gd name="T59" fmla="*/ 2147483647 h 30"/>
              <a:gd name="T60" fmla="*/ 2147483647 w 71"/>
              <a:gd name="T61" fmla="*/ 2147483647 h 30"/>
              <a:gd name="T62" fmla="*/ 2147483647 w 71"/>
              <a:gd name="T63" fmla="*/ 0 h 30"/>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1"/>
              <a:gd name="T97" fmla="*/ 0 h 30"/>
              <a:gd name="T98" fmla="*/ 71 w 71"/>
              <a:gd name="T99" fmla="*/ 30 h 30"/>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1" h="30">
                <a:moveTo>
                  <a:pt x="12" y="0"/>
                </a:moveTo>
                <a:lnTo>
                  <a:pt x="9" y="0"/>
                </a:lnTo>
                <a:lnTo>
                  <a:pt x="6" y="0"/>
                </a:lnTo>
                <a:lnTo>
                  <a:pt x="4" y="0"/>
                </a:lnTo>
                <a:lnTo>
                  <a:pt x="3" y="1"/>
                </a:lnTo>
                <a:lnTo>
                  <a:pt x="1" y="3"/>
                </a:lnTo>
                <a:lnTo>
                  <a:pt x="0" y="4"/>
                </a:lnTo>
                <a:lnTo>
                  <a:pt x="0" y="6"/>
                </a:lnTo>
                <a:lnTo>
                  <a:pt x="0" y="9"/>
                </a:lnTo>
                <a:lnTo>
                  <a:pt x="3" y="12"/>
                </a:lnTo>
                <a:lnTo>
                  <a:pt x="6" y="16"/>
                </a:lnTo>
                <a:lnTo>
                  <a:pt x="9" y="21"/>
                </a:lnTo>
                <a:lnTo>
                  <a:pt x="13" y="24"/>
                </a:lnTo>
                <a:lnTo>
                  <a:pt x="18" y="27"/>
                </a:lnTo>
                <a:lnTo>
                  <a:pt x="22" y="28"/>
                </a:lnTo>
                <a:lnTo>
                  <a:pt x="27" y="28"/>
                </a:lnTo>
                <a:lnTo>
                  <a:pt x="32" y="27"/>
                </a:lnTo>
                <a:lnTo>
                  <a:pt x="35" y="27"/>
                </a:lnTo>
                <a:lnTo>
                  <a:pt x="38" y="27"/>
                </a:lnTo>
                <a:lnTo>
                  <a:pt x="41" y="27"/>
                </a:lnTo>
                <a:lnTo>
                  <a:pt x="44" y="28"/>
                </a:lnTo>
                <a:lnTo>
                  <a:pt x="47" y="30"/>
                </a:lnTo>
                <a:lnTo>
                  <a:pt x="50" y="30"/>
                </a:lnTo>
                <a:lnTo>
                  <a:pt x="52" y="30"/>
                </a:lnTo>
                <a:lnTo>
                  <a:pt x="55" y="30"/>
                </a:lnTo>
                <a:lnTo>
                  <a:pt x="58" y="30"/>
                </a:lnTo>
                <a:lnTo>
                  <a:pt x="59" y="28"/>
                </a:lnTo>
                <a:lnTo>
                  <a:pt x="61" y="27"/>
                </a:lnTo>
                <a:lnTo>
                  <a:pt x="64" y="25"/>
                </a:lnTo>
                <a:lnTo>
                  <a:pt x="65" y="24"/>
                </a:lnTo>
                <a:lnTo>
                  <a:pt x="67" y="22"/>
                </a:lnTo>
                <a:lnTo>
                  <a:pt x="68" y="19"/>
                </a:lnTo>
                <a:lnTo>
                  <a:pt x="69" y="18"/>
                </a:lnTo>
                <a:lnTo>
                  <a:pt x="69" y="16"/>
                </a:lnTo>
                <a:lnTo>
                  <a:pt x="69" y="15"/>
                </a:lnTo>
                <a:lnTo>
                  <a:pt x="71" y="13"/>
                </a:lnTo>
                <a:lnTo>
                  <a:pt x="71" y="12"/>
                </a:lnTo>
                <a:lnTo>
                  <a:pt x="71" y="10"/>
                </a:lnTo>
                <a:lnTo>
                  <a:pt x="71" y="9"/>
                </a:lnTo>
                <a:lnTo>
                  <a:pt x="69" y="7"/>
                </a:lnTo>
                <a:lnTo>
                  <a:pt x="69" y="6"/>
                </a:lnTo>
                <a:lnTo>
                  <a:pt x="68" y="4"/>
                </a:lnTo>
                <a:lnTo>
                  <a:pt x="67" y="3"/>
                </a:lnTo>
                <a:lnTo>
                  <a:pt x="65" y="1"/>
                </a:lnTo>
                <a:lnTo>
                  <a:pt x="64" y="1"/>
                </a:lnTo>
                <a:lnTo>
                  <a:pt x="62" y="0"/>
                </a:lnTo>
                <a:lnTo>
                  <a:pt x="61" y="0"/>
                </a:lnTo>
                <a:lnTo>
                  <a:pt x="58" y="0"/>
                </a:lnTo>
                <a:lnTo>
                  <a:pt x="56" y="1"/>
                </a:lnTo>
                <a:lnTo>
                  <a:pt x="53" y="1"/>
                </a:lnTo>
                <a:lnTo>
                  <a:pt x="50" y="1"/>
                </a:lnTo>
                <a:lnTo>
                  <a:pt x="47" y="1"/>
                </a:lnTo>
                <a:lnTo>
                  <a:pt x="46" y="3"/>
                </a:lnTo>
                <a:lnTo>
                  <a:pt x="43" y="3"/>
                </a:lnTo>
                <a:lnTo>
                  <a:pt x="40" y="3"/>
                </a:lnTo>
                <a:lnTo>
                  <a:pt x="38" y="3"/>
                </a:lnTo>
                <a:lnTo>
                  <a:pt x="34" y="3"/>
                </a:lnTo>
                <a:lnTo>
                  <a:pt x="31" y="3"/>
                </a:lnTo>
                <a:lnTo>
                  <a:pt x="28" y="3"/>
                </a:lnTo>
                <a:lnTo>
                  <a:pt x="25" y="1"/>
                </a:lnTo>
                <a:lnTo>
                  <a:pt x="22" y="1"/>
                </a:lnTo>
                <a:lnTo>
                  <a:pt x="18" y="0"/>
                </a:lnTo>
                <a:lnTo>
                  <a:pt x="15" y="0"/>
                </a:lnTo>
                <a:lnTo>
                  <a:pt x="12" y="0"/>
                </a:lnTo>
              </a:path>
            </a:pathLst>
          </a:custGeom>
          <a:solidFill>
            <a:srgbClr val="FFFF00"/>
          </a:solidFill>
          <a:ln w="4763">
            <a:solidFill>
              <a:srgbClr val="990000"/>
            </a:solidFill>
            <a:round/>
            <a:headEnd/>
            <a:tailEnd/>
          </a:ln>
        </p:spPr>
        <p:txBody>
          <a:bodyPr/>
          <a:lstStyle/>
          <a:p>
            <a:endParaRPr lang="en-US"/>
          </a:p>
        </p:txBody>
      </p:sp>
      <p:sp>
        <p:nvSpPr>
          <p:cNvPr id="53366" name="Freeform 117"/>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67" name="Freeform 118"/>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1588">
            <a:solidFill>
              <a:srgbClr val="990000"/>
            </a:solidFill>
            <a:round/>
            <a:headEnd/>
            <a:tailEnd/>
          </a:ln>
        </p:spPr>
        <p:txBody>
          <a:bodyPr/>
          <a:lstStyle/>
          <a:p>
            <a:endParaRPr lang="en-US"/>
          </a:p>
        </p:txBody>
      </p:sp>
      <p:sp>
        <p:nvSpPr>
          <p:cNvPr id="53368" name="Freeform 119"/>
          <p:cNvSpPr>
            <a:spLocks/>
          </p:cNvSpPr>
          <p:nvPr/>
        </p:nvSpPr>
        <p:spPr bwMode="auto">
          <a:xfrm>
            <a:off x="6727829" y="4073529"/>
            <a:ext cx="98425" cy="73025"/>
          </a:xfrm>
          <a:custGeom>
            <a:avLst/>
            <a:gdLst>
              <a:gd name="T0" fmla="*/ 2147483647 w 69"/>
              <a:gd name="T1" fmla="*/ 2147483647 h 46"/>
              <a:gd name="T2" fmla="*/ 2147483647 w 69"/>
              <a:gd name="T3" fmla="*/ 2147483647 h 46"/>
              <a:gd name="T4" fmla="*/ 2147483647 w 69"/>
              <a:gd name="T5" fmla="*/ 2147483647 h 46"/>
              <a:gd name="T6" fmla="*/ 2147483647 w 69"/>
              <a:gd name="T7" fmla="*/ 2147483647 h 46"/>
              <a:gd name="T8" fmla="*/ 0 w 69"/>
              <a:gd name="T9" fmla="*/ 2147483647 h 46"/>
              <a:gd name="T10" fmla="*/ 0 w 69"/>
              <a:gd name="T11" fmla="*/ 2147483647 h 46"/>
              <a:gd name="T12" fmla="*/ 0 w 69"/>
              <a:gd name="T13" fmla="*/ 2147483647 h 46"/>
              <a:gd name="T14" fmla="*/ 0 w 69"/>
              <a:gd name="T15" fmla="*/ 2147483647 h 46"/>
              <a:gd name="T16" fmla="*/ 0 w 69"/>
              <a:gd name="T17" fmla="*/ 2147483647 h 46"/>
              <a:gd name="T18" fmla="*/ 2147483647 w 69"/>
              <a:gd name="T19" fmla="*/ 2147483647 h 46"/>
              <a:gd name="T20" fmla="*/ 2147483647 w 69"/>
              <a:gd name="T21" fmla="*/ 2147483647 h 46"/>
              <a:gd name="T22" fmla="*/ 2147483647 w 69"/>
              <a:gd name="T23" fmla="*/ 2147483647 h 46"/>
              <a:gd name="T24" fmla="*/ 2147483647 w 69"/>
              <a:gd name="T25" fmla="*/ 2147483647 h 46"/>
              <a:gd name="T26" fmla="*/ 2147483647 w 69"/>
              <a:gd name="T27" fmla="*/ 2147483647 h 46"/>
              <a:gd name="T28" fmla="*/ 2147483647 w 69"/>
              <a:gd name="T29" fmla="*/ 2147483647 h 46"/>
              <a:gd name="T30" fmla="*/ 2147483647 w 69"/>
              <a:gd name="T31" fmla="*/ 2147483647 h 46"/>
              <a:gd name="T32" fmla="*/ 2147483647 w 69"/>
              <a:gd name="T33" fmla="*/ 2147483647 h 46"/>
              <a:gd name="T34" fmla="*/ 2147483647 w 69"/>
              <a:gd name="T35" fmla="*/ 2147483647 h 46"/>
              <a:gd name="T36" fmla="*/ 2147483647 w 69"/>
              <a:gd name="T37" fmla="*/ 2147483647 h 46"/>
              <a:gd name="T38" fmla="*/ 2147483647 w 69"/>
              <a:gd name="T39" fmla="*/ 2147483647 h 46"/>
              <a:gd name="T40" fmla="*/ 2147483647 w 69"/>
              <a:gd name="T41" fmla="*/ 2147483647 h 46"/>
              <a:gd name="T42" fmla="*/ 2147483647 w 69"/>
              <a:gd name="T43" fmla="*/ 2147483647 h 46"/>
              <a:gd name="T44" fmla="*/ 2147483647 w 69"/>
              <a:gd name="T45" fmla="*/ 2147483647 h 46"/>
              <a:gd name="T46" fmla="*/ 2147483647 w 69"/>
              <a:gd name="T47" fmla="*/ 2147483647 h 46"/>
              <a:gd name="T48" fmla="*/ 2147483647 w 69"/>
              <a:gd name="T49" fmla="*/ 2147483647 h 46"/>
              <a:gd name="T50" fmla="*/ 2147483647 w 69"/>
              <a:gd name="T51" fmla="*/ 2147483647 h 46"/>
              <a:gd name="T52" fmla="*/ 2147483647 w 69"/>
              <a:gd name="T53" fmla="*/ 2147483647 h 46"/>
              <a:gd name="T54" fmla="*/ 2147483647 w 69"/>
              <a:gd name="T55" fmla="*/ 2147483647 h 46"/>
              <a:gd name="T56" fmla="*/ 2147483647 w 69"/>
              <a:gd name="T57" fmla="*/ 2147483647 h 46"/>
              <a:gd name="T58" fmla="*/ 2147483647 w 69"/>
              <a:gd name="T59" fmla="*/ 2147483647 h 46"/>
              <a:gd name="T60" fmla="*/ 2147483647 w 69"/>
              <a:gd name="T61" fmla="*/ 2147483647 h 46"/>
              <a:gd name="T62" fmla="*/ 2147483647 w 69"/>
              <a:gd name="T63" fmla="*/ 2147483647 h 46"/>
              <a:gd name="T64" fmla="*/ 2147483647 w 69"/>
              <a:gd name="T65" fmla="*/ 2147483647 h 46"/>
              <a:gd name="T66" fmla="*/ 2147483647 w 69"/>
              <a:gd name="T67" fmla="*/ 2147483647 h 46"/>
              <a:gd name="T68" fmla="*/ 2147483647 w 69"/>
              <a:gd name="T69" fmla="*/ 2147483647 h 46"/>
              <a:gd name="T70" fmla="*/ 2147483647 w 69"/>
              <a:gd name="T71" fmla="*/ 2147483647 h 46"/>
              <a:gd name="T72" fmla="*/ 2147483647 w 69"/>
              <a:gd name="T73" fmla="*/ 2147483647 h 46"/>
              <a:gd name="T74" fmla="*/ 2147483647 w 69"/>
              <a:gd name="T75" fmla="*/ 2147483647 h 46"/>
              <a:gd name="T76" fmla="*/ 2147483647 w 69"/>
              <a:gd name="T77" fmla="*/ 2147483647 h 46"/>
              <a:gd name="T78" fmla="*/ 2147483647 w 69"/>
              <a:gd name="T79" fmla="*/ 2147483647 h 46"/>
              <a:gd name="T80" fmla="*/ 2147483647 w 69"/>
              <a:gd name="T81" fmla="*/ 2147483647 h 46"/>
              <a:gd name="T82" fmla="*/ 2147483647 w 69"/>
              <a:gd name="T83" fmla="*/ 2147483647 h 46"/>
              <a:gd name="T84" fmla="*/ 2147483647 w 69"/>
              <a:gd name="T85" fmla="*/ 2147483647 h 46"/>
              <a:gd name="T86" fmla="*/ 2147483647 w 69"/>
              <a:gd name="T87" fmla="*/ 2147483647 h 46"/>
              <a:gd name="T88" fmla="*/ 2147483647 w 69"/>
              <a:gd name="T89" fmla="*/ 2147483647 h 46"/>
              <a:gd name="T90" fmla="*/ 2147483647 w 69"/>
              <a:gd name="T91" fmla="*/ 2147483647 h 46"/>
              <a:gd name="T92" fmla="*/ 2147483647 w 69"/>
              <a:gd name="T93" fmla="*/ 2147483647 h 46"/>
              <a:gd name="T94" fmla="*/ 2147483647 w 69"/>
              <a:gd name="T95" fmla="*/ 2147483647 h 46"/>
              <a:gd name="T96" fmla="*/ 2147483647 w 69"/>
              <a:gd name="T97" fmla="*/ 0 h 46"/>
              <a:gd name="T98" fmla="*/ 2147483647 w 69"/>
              <a:gd name="T99" fmla="*/ 0 h 46"/>
              <a:gd name="T100" fmla="*/ 2147483647 w 69"/>
              <a:gd name="T101" fmla="*/ 0 h 46"/>
              <a:gd name="T102" fmla="*/ 2147483647 w 69"/>
              <a:gd name="T103" fmla="*/ 2147483647 h 46"/>
              <a:gd name="T104" fmla="*/ 2147483647 w 69"/>
              <a:gd name="T105" fmla="*/ 2147483647 h 46"/>
              <a:gd name="T106" fmla="*/ 2147483647 w 69"/>
              <a:gd name="T107" fmla="*/ 2147483647 h 46"/>
              <a:gd name="T108" fmla="*/ 2147483647 w 69"/>
              <a:gd name="T109" fmla="*/ 2147483647 h 46"/>
              <a:gd name="T110" fmla="*/ 2147483647 w 69"/>
              <a:gd name="T111" fmla="*/ 2147483647 h 46"/>
              <a:gd name="T112" fmla="*/ 2147483647 w 69"/>
              <a:gd name="T113" fmla="*/ 2147483647 h 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9"/>
              <a:gd name="T172" fmla="*/ 0 h 46"/>
              <a:gd name="T173" fmla="*/ 69 w 69"/>
              <a:gd name="T174" fmla="*/ 46 h 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9" h="46">
                <a:moveTo>
                  <a:pt x="4" y="17"/>
                </a:moveTo>
                <a:lnTo>
                  <a:pt x="2" y="18"/>
                </a:lnTo>
                <a:lnTo>
                  <a:pt x="1" y="20"/>
                </a:lnTo>
                <a:lnTo>
                  <a:pt x="0" y="21"/>
                </a:lnTo>
                <a:lnTo>
                  <a:pt x="0" y="23"/>
                </a:lnTo>
                <a:lnTo>
                  <a:pt x="0" y="24"/>
                </a:lnTo>
                <a:lnTo>
                  <a:pt x="0" y="26"/>
                </a:lnTo>
                <a:lnTo>
                  <a:pt x="0" y="27"/>
                </a:lnTo>
                <a:lnTo>
                  <a:pt x="2" y="31"/>
                </a:lnTo>
                <a:lnTo>
                  <a:pt x="7" y="34"/>
                </a:lnTo>
                <a:lnTo>
                  <a:pt x="10" y="39"/>
                </a:lnTo>
                <a:lnTo>
                  <a:pt x="16" y="42"/>
                </a:lnTo>
                <a:lnTo>
                  <a:pt x="20" y="43"/>
                </a:lnTo>
                <a:lnTo>
                  <a:pt x="26" y="45"/>
                </a:lnTo>
                <a:lnTo>
                  <a:pt x="31" y="46"/>
                </a:lnTo>
                <a:lnTo>
                  <a:pt x="36" y="46"/>
                </a:lnTo>
                <a:lnTo>
                  <a:pt x="41" y="45"/>
                </a:lnTo>
                <a:lnTo>
                  <a:pt x="45" y="45"/>
                </a:lnTo>
                <a:lnTo>
                  <a:pt x="50" y="45"/>
                </a:lnTo>
                <a:lnTo>
                  <a:pt x="53" y="45"/>
                </a:lnTo>
                <a:lnTo>
                  <a:pt x="57" y="43"/>
                </a:lnTo>
                <a:lnTo>
                  <a:pt x="60" y="42"/>
                </a:lnTo>
                <a:lnTo>
                  <a:pt x="63" y="39"/>
                </a:lnTo>
                <a:lnTo>
                  <a:pt x="66" y="36"/>
                </a:lnTo>
                <a:lnTo>
                  <a:pt x="68" y="34"/>
                </a:lnTo>
                <a:lnTo>
                  <a:pt x="69" y="31"/>
                </a:lnTo>
                <a:lnTo>
                  <a:pt x="69" y="28"/>
                </a:lnTo>
                <a:lnTo>
                  <a:pt x="69" y="26"/>
                </a:lnTo>
                <a:lnTo>
                  <a:pt x="69" y="23"/>
                </a:lnTo>
                <a:lnTo>
                  <a:pt x="69" y="20"/>
                </a:lnTo>
                <a:lnTo>
                  <a:pt x="69" y="17"/>
                </a:lnTo>
                <a:lnTo>
                  <a:pt x="69" y="15"/>
                </a:lnTo>
                <a:lnTo>
                  <a:pt x="69" y="12"/>
                </a:lnTo>
                <a:lnTo>
                  <a:pt x="69" y="11"/>
                </a:lnTo>
                <a:lnTo>
                  <a:pt x="69" y="9"/>
                </a:lnTo>
                <a:lnTo>
                  <a:pt x="68" y="6"/>
                </a:lnTo>
                <a:lnTo>
                  <a:pt x="68" y="5"/>
                </a:lnTo>
                <a:lnTo>
                  <a:pt x="66" y="5"/>
                </a:lnTo>
                <a:lnTo>
                  <a:pt x="65" y="3"/>
                </a:lnTo>
                <a:lnTo>
                  <a:pt x="63" y="3"/>
                </a:lnTo>
                <a:lnTo>
                  <a:pt x="59" y="2"/>
                </a:lnTo>
                <a:lnTo>
                  <a:pt x="54" y="2"/>
                </a:lnTo>
                <a:lnTo>
                  <a:pt x="50" y="2"/>
                </a:lnTo>
                <a:lnTo>
                  <a:pt x="45" y="2"/>
                </a:lnTo>
                <a:lnTo>
                  <a:pt x="41" y="2"/>
                </a:lnTo>
                <a:lnTo>
                  <a:pt x="36" y="2"/>
                </a:lnTo>
                <a:lnTo>
                  <a:pt x="32" y="2"/>
                </a:lnTo>
                <a:lnTo>
                  <a:pt x="28" y="0"/>
                </a:lnTo>
                <a:lnTo>
                  <a:pt x="25" y="0"/>
                </a:lnTo>
                <a:lnTo>
                  <a:pt x="20" y="0"/>
                </a:lnTo>
                <a:lnTo>
                  <a:pt x="16" y="2"/>
                </a:lnTo>
                <a:lnTo>
                  <a:pt x="13" y="3"/>
                </a:lnTo>
                <a:lnTo>
                  <a:pt x="10" y="6"/>
                </a:lnTo>
                <a:lnTo>
                  <a:pt x="7" y="9"/>
                </a:lnTo>
                <a:lnTo>
                  <a:pt x="5" y="12"/>
                </a:lnTo>
                <a:lnTo>
                  <a:pt x="4" y="17"/>
                </a:lnTo>
              </a:path>
            </a:pathLst>
          </a:custGeom>
          <a:solidFill>
            <a:srgbClr val="FFFF00"/>
          </a:solidFill>
          <a:ln w="4763">
            <a:solidFill>
              <a:srgbClr val="990000"/>
            </a:solidFill>
            <a:round/>
            <a:headEnd/>
            <a:tailEnd/>
          </a:ln>
        </p:spPr>
        <p:txBody>
          <a:bodyPr/>
          <a:lstStyle/>
          <a:p>
            <a:endParaRPr lang="en-US"/>
          </a:p>
        </p:txBody>
      </p:sp>
      <p:sp>
        <p:nvSpPr>
          <p:cNvPr id="53369" name="Freeform 120"/>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0" name="Freeform 121"/>
          <p:cNvSpPr>
            <a:spLocks/>
          </p:cNvSpPr>
          <p:nvPr/>
        </p:nvSpPr>
        <p:spPr bwMode="auto">
          <a:xfrm>
            <a:off x="6735764" y="4048126"/>
            <a:ext cx="68263" cy="19051"/>
          </a:xfrm>
          <a:custGeom>
            <a:avLst/>
            <a:gdLst>
              <a:gd name="T0" fmla="*/ 2147483647 w 49"/>
              <a:gd name="T1" fmla="*/ 0 h 12"/>
              <a:gd name="T2" fmla="*/ 2147483647 w 49"/>
              <a:gd name="T3" fmla="*/ 0 h 12"/>
              <a:gd name="T4" fmla="*/ 2147483647 w 49"/>
              <a:gd name="T5" fmla="*/ 0 h 12"/>
              <a:gd name="T6" fmla="*/ 2147483647 w 49"/>
              <a:gd name="T7" fmla="*/ 0 h 12"/>
              <a:gd name="T8" fmla="*/ 2147483647 w 49"/>
              <a:gd name="T9" fmla="*/ 0 h 12"/>
              <a:gd name="T10" fmla="*/ 2147483647 w 49"/>
              <a:gd name="T11" fmla="*/ 0 h 12"/>
              <a:gd name="T12" fmla="*/ 2147483647 w 49"/>
              <a:gd name="T13" fmla="*/ 2147483647 h 12"/>
              <a:gd name="T14" fmla="*/ 2147483647 w 49"/>
              <a:gd name="T15" fmla="*/ 2147483647 h 12"/>
              <a:gd name="T16" fmla="*/ 2147483647 w 49"/>
              <a:gd name="T17" fmla="*/ 2147483647 h 12"/>
              <a:gd name="T18" fmla="*/ 2147483647 w 49"/>
              <a:gd name="T19" fmla="*/ 2147483647 h 12"/>
              <a:gd name="T20" fmla="*/ 2147483647 w 49"/>
              <a:gd name="T21" fmla="*/ 2147483647 h 12"/>
              <a:gd name="T22" fmla="*/ 2147483647 w 49"/>
              <a:gd name="T23" fmla="*/ 2147483647 h 12"/>
              <a:gd name="T24" fmla="*/ 2147483647 w 49"/>
              <a:gd name="T25" fmla="*/ 2147483647 h 12"/>
              <a:gd name="T26" fmla="*/ 0 w 49"/>
              <a:gd name="T27" fmla="*/ 2147483647 h 12"/>
              <a:gd name="T28" fmla="*/ 2147483647 w 49"/>
              <a:gd name="T29" fmla="*/ 2147483647 h 12"/>
              <a:gd name="T30" fmla="*/ 0 w 49"/>
              <a:gd name="T31" fmla="*/ 2147483647 h 12"/>
              <a:gd name="T32" fmla="*/ 0 w 49"/>
              <a:gd name="T33" fmla="*/ 2147483647 h 12"/>
              <a:gd name="T34" fmla="*/ 2147483647 w 49"/>
              <a:gd name="T35" fmla="*/ 2147483647 h 12"/>
              <a:gd name="T36" fmla="*/ 2147483647 w 49"/>
              <a:gd name="T37" fmla="*/ 2147483647 h 12"/>
              <a:gd name="T38" fmla="*/ 2147483647 w 49"/>
              <a:gd name="T39" fmla="*/ 2147483647 h 12"/>
              <a:gd name="T40" fmla="*/ 2147483647 w 49"/>
              <a:gd name="T41" fmla="*/ 2147483647 h 12"/>
              <a:gd name="T42" fmla="*/ 2147483647 w 49"/>
              <a:gd name="T43" fmla="*/ 2147483647 h 12"/>
              <a:gd name="T44" fmla="*/ 2147483647 w 49"/>
              <a:gd name="T45" fmla="*/ 2147483647 h 12"/>
              <a:gd name="T46" fmla="*/ 2147483647 w 49"/>
              <a:gd name="T47" fmla="*/ 2147483647 h 12"/>
              <a:gd name="T48" fmla="*/ 2147483647 w 49"/>
              <a:gd name="T49" fmla="*/ 2147483647 h 12"/>
              <a:gd name="T50" fmla="*/ 2147483647 w 49"/>
              <a:gd name="T51" fmla="*/ 2147483647 h 12"/>
              <a:gd name="T52" fmla="*/ 2147483647 w 49"/>
              <a:gd name="T53" fmla="*/ 2147483647 h 12"/>
              <a:gd name="T54" fmla="*/ 2147483647 w 49"/>
              <a:gd name="T55" fmla="*/ 2147483647 h 12"/>
              <a:gd name="T56" fmla="*/ 2147483647 w 49"/>
              <a:gd name="T57" fmla="*/ 2147483647 h 12"/>
              <a:gd name="T58" fmla="*/ 2147483647 w 49"/>
              <a:gd name="T59" fmla="*/ 2147483647 h 12"/>
              <a:gd name="T60" fmla="*/ 2147483647 w 49"/>
              <a:gd name="T61" fmla="*/ 2147483647 h 12"/>
              <a:gd name="T62" fmla="*/ 2147483647 w 49"/>
              <a:gd name="T63" fmla="*/ 2147483647 h 12"/>
              <a:gd name="T64" fmla="*/ 2147483647 w 49"/>
              <a:gd name="T65" fmla="*/ 0 h 1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49"/>
              <a:gd name="T100" fmla="*/ 0 h 12"/>
              <a:gd name="T101" fmla="*/ 49 w 49"/>
              <a:gd name="T102" fmla="*/ 12 h 1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49" h="12">
                <a:moveTo>
                  <a:pt x="12" y="0"/>
                </a:moveTo>
                <a:lnTo>
                  <a:pt x="11" y="0"/>
                </a:lnTo>
                <a:lnTo>
                  <a:pt x="9" y="0"/>
                </a:lnTo>
                <a:lnTo>
                  <a:pt x="8" y="0"/>
                </a:lnTo>
                <a:lnTo>
                  <a:pt x="6" y="0"/>
                </a:lnTo>
                <a:lnTo>
                  <a:pt x="5" y="0"/>
                </a:lnTo>
                <a:lnTo>
                  <a:pt x="5" y="2"/>
                </a:lnTo>
                <a:lnTo>
                  <a:pt x="3" y="2"/>
                </a:lnTo>
                <a:lnTo>
                  <a:pt x="2" y="3"/>
                </a:lnTo>
                <a:lnTo>
                  <a:pt x="2" y="5"/>
                </a:lnTo>
                <a:lnTo>
                  <a:pt x="0" y="5"/>
                </a:lnTo>
                <a:lnTo>
                  <a:pt x="2" y="6"/>
                </a:lnTo>
                <a:lnTo>
                  <a:pt x="0" y="6"/>
                </a:lnTo>
                <a:lnTo>
                  <a:pt x="0" y="7"/>
                </a:lnTo>
                <a:lnTo>
                  <a:pt x="6" y="7"/>
                </a:lnTo>
                <a:lnTo>
                  <a:pt x="12" y="9"/>
                </a:lnTo>
                <a:lnTo>
                  <a:pt x="18" y="10"/>
                </a:lnTo>
                <a:lnTo>
                  <a:pt x="24" y="10"/>
                </a:lnTo>
                <a:lnTo>
                  <a:pt x="30" y="12"/>
                </a:lnTo>
                <a:lnTo>
                  <a:pt x="36" y="12"/>
                </a:lnTo>
                <a:lnTo>
                  <a:pt x="43" y="12"/>
                </a:lnTo>
                <a:lnTo>
                  <a:pt x="49" y="12"/>
                </a:lnTo>
                <a:lnTo>
                  <a:pt x="45" y="9"/>
                </a:lnTo>
                <a:lnTo>
                  <a:pt x="40" y="6"/>
                </a:lnTo>
                <a:lnTo>
                  <a:pt x="36" y="6"/>
                </a:lnTo>
                <a:lnTo>
                  <a:pt x="31" y="5"/>
                </a:lnTo>
                <a:lnTo>
                  <a:pt x="26" y="5"/>
                </a:lnTo>
                <a:lnTo>
                  <a:pt x="21" y="3"/>
                </a:lnTo>
                <a:lnTo>
                  <a:pt x="17" y="3"/>
                </a:lnTo>
                <a:lnTo>
                  <a:pt x="12" y="0"/>
                </a:lnTo>
              </a:path>
            </a:pathLst>
          </a:custGeom>
          <a:solidFill>
            <a:srgbClr val="FFFF00"/>
          </a:solidFill>
          <a:ln w="4763">
            <a:solidFill>
              <a:srgbClr val="990000"/>
            </a:solidFill>
            <a:round/>
            <a:headEnd/>
            <a:tailEnd/>
          </a:ln>
        </p:spPr>
        <p:txBody>
          <a:bodyPr/>
          <a:lstStyle/>
          <a:p>
            <a:endParaRPr lang="en-US"/>
          </a:p>
        </p:txBody>
      </p:sp>
      <p:sp>
        <p:nvSpPr>
          <p:cNvPr id="53371" name="Freeform 122"/>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2" name="Freeform 123"/>
          <p:cNvSpPr>
            <a:spLocks/>
          </p:cNvSpPr>
          <p:nvPr/>
        </p:nvSpPr>
        <p:spPr bwMode="auto">
          <a:xfrm>
            <a:off x="6773864" y="4146554"/>
            <a:ext cx="55563" cy="42863"/>
          </a:xfrm>
          <a:custGeom>
            <a:avLst/>
            <a:gdLst>
              <a:gd name="T0" fmla="*/ 2147483647 w 40"/>
              <a:gd name="T1" fmla="*/ 2147483647 h 27"/>
              <a:gd name="T2" fmla="*/ 2147483647 w 40"/>
              <a:gd name="T3" fmla="*/ 2147483647 h 27"/>
              <a:gd name="T4" fmla="*/ 2147483647 w 40"/>
              <a:gd name="T5" fmla="*/ 2147483647 h 27"/>
              <a:gd name="T6" fmla="*/ 2147483647 w 40"/>
              <a:gd name="T7" fmla="*/ 2147483647 h 27"/>
              <a:gd name="T8" fmla="*/ 2147483647 w 40"/>
              <a:gd name="T9" fmla="*/ 2147483647 h 27"/>
              <a:gd name="T10" fmla="*/ 2147483647 w 40"/>
              <a:gd name="T11" fmla="*/ 2147483647 h 27"/>
              <a:gd name="T12" fmla="*/ 2147483647 w 40"/>
              <a:gd name="T13" fmla="*/ 2147483647 h 27"/>
              <a:gd name="T14" fmla="*/ 2147483647 w 40"/>
              <a:gd name="T15" fmla="*/ 2147483647 h 27"/>
              <a:gd name="T16" fmla="*/ 2147483647 w 40"/>
              <a:gd name="T17" fmla="*/ 2147483647 h 27"/>
              <a:gd name="T18" fmla="*/ 2147483647 w 40"/>
              <a:gd name="T19" fmla="*/ 2147483647 h 27"/>
              <a:gd name="T20" fmla="*/ 0 w 40"/>
              <a:gd name="T21" fmla="*/ 2147483647 h 27"/>
              <a:gd name="T22" fmla="*/ 0 w 40"/>
              <a:gd name="T23" fmla="*/ 2147483647 h 27"/>
              <a:gd name="T24" fmla="*/ 0 w 40"/>
              <a:gd name="T25" fmla="*/ 2147483647 h 27"/>
              <a:gd name="T26" fmla="*/ 0 w 40"/>
              <a:gd name="T27" fmla="*/ 2147483647 h 27"/>
              <a:gd name="T28" fmla="*/ 0 w 40"/>
              <a:gd name="T29" fmla="*/ 2147483647 h 27"/>
              <a:gd name="T30" fmla="*/ 0 w 40"/>
              <a:gd name="T31" fmla="*/ 2147483647 h 27"/>
              <a:gd name="T32" fmla="*/ 2147483647 w 40"/>
              <a:gd name="T33" fmla="*/ 2147483647 h 27"/>
              <a:gd name="T34" fmla="*/ 2147483647 w 40"/>
              <a:gd name="T35" fmla="*/ 2147483647 h 27"/>
              <a:gd name="T36" fmla="*/ 2147483647 w 40"/>
              <a:gd name="T37" fmla="*/ 2147483647 h 27"/>
              <a:gd name="T38" fmla="*/ 2147483647 w 40"/>
              <a:gd name="T39" fmla="*/ 2147483647 h 27"/>
              <a:gd name="T40" fmla="*/ 2147483647 w 40"/>
              <a:gd name="T41" fmla="*/ 2147483647 h 27"/>
              <a:gd name="T42" fmla="*/ 2147483647 w 40"/>
              <a:gd name="T43" fmla="*/ 2147483647 h 27"/>
              <a:gd name="T44" fmla="*/ 2147483647 w 40"/>
              <a:gd name="T45" fmla="*/ 2147483647 h 27"/>
              <a:gd name="T46" fmla="*/ 2147483647 w 40"/>
              <a:gd name="T47" fmla="*/ 2147483647 h 27"/>
              <a:gd name="T48" fmla="*/ 2147483647 w 40"/>
              <a:gd name="T49" fmla="*/ 2147483647 h 27"/>
              <a:gd name="T50" fmla="*/ 2147483647 w 40"/>
              <a:gd name="T51" fmla="*/ 2147483647 h 27"/>
              <a:gd name="T52" fmla="*/ 2147483647 w 40"/>
              <a:gd name="T53" fmla="*/ 2147483647 h 27"/>
              <a:gd name="T54" fmla="*/ 2147483647 w 40"/>
              <a:gd name="T55" fmla="*/ 2147483647 h 27"/>
              <a:gd name="T56" fmla="*/ 2147483647 w 40"/>
              <a:gd name="T57" fmla="*/ 2147483647 h 27"/>
              <a:gd name="T58" fmla="*/ 2147483647 w 40"/>
              <a:gd name="T59" fmla="*/ 2147483647 h 27"/>
              <a:gd name="T60" fmla="*/ 2147483647 w 40"/>
              <a:gd name="T61" fmla="*/ 2147483647 h 27"/>
              <a:gd name="T62" fmla="*/ 2147483647 w 40"/>
              <a:gd name="T63" fmla="*/ 2147483647 h 27"/>
              <a:gd name="T64" fmla="*/ 2147483647 w 40"/>
              <a:gd name="T65" fmla="*/ 2147483647 h 27"/>
              <a:gd name="T66" fmla="*/ 2147483647 w 40"/>
              <a:gd name="T67" fmla="*/ 2147483647 h 27"/>
              <a:gd name="T68" fmla="*/ 2147483647 w 40"/>
              <a:gd name="T69" fmla="*/ 2147483647 h 27"/>
              <a:gd name="T70" fmla="*/ 2147483647 w 40"/>
              <a:gd name="T71" fmla="*/ 2147483647 h 27"/>
              <a:gd name="T72" fmla="*/ 2147483647 w 40"/>
              <a:gd name="T73" fmla="*/ 2147483647 h 27"/>
              <a:gd name="T74" fmla="*/ 2147483647 w 40"/>
              <a:gd name="T75" fmla="*/ 2147483647 h 27"/>
              <a:gd name="T76" fmla="*/ 2147483647 w 40"/>
              <a:gd name="T77" fmla="*/ 2147483647 h 27"/>
              <a:gd name="T78" fmla="*/ 2147483647 w 40"/>
              <a:gd name="T79" fmla="*/ 2147483647 h 27"/>
              <a:gd name="T80" fmla="*/ 2147483647 w 40"/>
              <a:gd name="T81" fmla="*/ 0 h 27"/>
              <a:gd name="T82" fmla="*/ 2147483647 w 40"/>
              <a:gd name="T83" fmla="*/ 2147483647 h 27"/>
              <a:gd name="T84" fmla="*/ 2147483647 w 40"/>
              <a:gd name="T85" fmla="*/ 2147483647 h 27"/>
              <a:gd name="T86" fmla="*/ 2147483647 w 40"/>
              <a:gd name="T87" fmla="*/ 2147483647 h 27"/>
              <a:gd name="T88" fmla="*/ 2147483647 w 40"/>
              <a:gd name="T89" fmla="*/ 2147483647 h 27"/>
              <a:gd name="T90" fmla="*/ 2147483647 w 40"/>
              <a:gd name="T91" fmla="*/ 2147483647 h 27"/>
              <a:gd name="T92" fmla="*/ 2147483647 w 40"/>
              <a:gd name="T93" fmla="*/ 2147483647 h 27"/>
              <a:gd name="T94" fmla="*/ 2147483647 w 40"/>
              <a:gd name="T95" fmla="*/ 2147483647 h 27"/>
              <a:gd name="T96" fmla="*/ 2147483647 w 40"/>
              <a:gd name="T97" fmla="*/ 2147483647 h 27"/>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27"/>
              <a:gd name="T149" fmla="*/ 40 w 40"/>
              <a:gd name="T150" fmla="*/ 27 h 27"/>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27">
                <a:moveTo>
                  <a:pt x="19" y="5"/>
                </a:moveTo>
                <a:lnTo>
                  <a:pt x="16" y="5"/>
                </a:lnTo>
                <a:lnTo>
                  <a:pt x="15" y="5"/>
                </a:lnTo>
                <a:lnTo>
                  <a:pt x="12" y="6"/>
                </a:lnTo>
                <a:lnTo>
                  <a:pt x="10" y="6"/>
                </a:lnTo>
                <a:lnTo>
                  <a:pt x="7" y="8"/>
                </a:lnTo>
                <a:lnTo>
                  <a:pt x="6" y="8"/>
                </a:lnTo>
                <a:lnTo>
                  <a:pt x="4" y="9"/>
                </a:lnTo>
                <a:lnTo>
                  <a:pt x="2" y="11"/>
                </a:lnTo>
                <a:lnTo>
                  <a:pt x="2" y="12"/>
                </a:lnTo>
                <a:lnTo>
                  <a:pt x="0" y="12"/>
                </a:lnTo>
                <a:lnTo>
                  <a:pt x="0" y="14"/>
                </a:lnTo>
                <a:lnTo>
                  <a:pt x="0" y="15"/>
                </a:lnTo>
                <a:lnTo>
                  <a:pt x="0" y="17"/>
                </a:lnTo>
                <a:lnTo>
                  <a:pt x="2" y="18"/>
                </a:lnTo>
                <a:lnTo>
                  <a:pt x="4" y="20"/>
                </a:lnTo>
                <a:lnTo>
                  <a:pt x="6" y="21"/>
                </a:lnTo>
                <a:lnTo>
                  <a:pt x="10" y="21"/>
                </a:lnTo>
                <a:lnTo>
                  <a:pt x="13" y="22"/>
                </a:lnTo>
                <a:lnTo>
                  <a:pt x="16" y="22"/>
                </a:lnTo>
                <a:lnTo>
                  <a:pt x="19" y="24"/>
                </a:lnTo>
                <a:lnTo>
                  <a:pt x="22" y="25"/>
                </a:lnTo>
                <a:lnTo>
                  <a:pt x="25" y="27"/>
                </a:lnTo>
                <a:lnTo>
                  <a:pt x="27" y="27"/>
                </a:lnTo>
                <a:lnTo>
                  <a:pt x="28" y="27"/>
                </a:lnTo>
                <a:lnTo>
                  <a:pt x="30" y="27"/>
                </a:lnTo>
                <a:lnTo>
                  <a:pt x="31" y="27"/>
                </a:lnTo>
                <a:lnTo>
                  <a:pt x="31" y="25"/>
                </a:lnTo>
                <a:lnTo>
                  <a:pt x="33" y="25"/>
                </a:lnTo>
                <a:lnTo>
                  <a:pt x="34" y="22"/>
                </a:lnTo>
                <a:lnTo>
                  <a:pt x="36" y="20"/>
                </a:lnTo>
                <a:lnTo>
                  <a:pt x="37" y="17"/>
                </a:lnTo>
                <a:lnTo>
                  <a:pt x="37" y="14"/>
                </a:lnTo>
                <a:lnTo>
                  <a:pt x="37" y="11"/>
                </a:lnTo>
                <a:lnTo>
                  <a:pt x="39" y="6"/>
                </a:lnTo>
                <a:lnTo>
                  <a:pt x="39" y="3"/>
                </a:lnTo>
                <a:lnTo>
                  <a:pt x="40" y="0"/>
                </a:lnTo>
                <a:lnTo>
                  <a:pt x="37" y="2"/>
                </a:lnTo>
                <a:lnTo>
                  <a:pt x="36" y="2"/>
                </a:lnTo>
                <a:lnTo>
                  <a:pt x="33" y="2"/>
                </a:lnTo>
                <a:lnTo>
                  <a:pt x="30" y="2"/>
                </a:lnTo>
                <a:lnTo>
                  <a:pt x="27" y="2"/>
                </a:lnTo>
                <a:lnTo>
                  <a:pt x="24" y="3"/>
                </a:lnTo>
                <a:lnTo>
                  <a:pt x="21" y="3"/>
                </a:lnTo>
                <a:lnTo>
                  <a:pt x="19" y="5"/>
                </a:lnTo>
              </a:path>
            </a:pathLst>
          </a:custGeom>
          <a:solidFill>
            <a:srgbClr val="FFFF00"/>
          </a:solidFill>
          <a:ln w="4763">
            <a:solidFill>
              <a:srgbClr val="990000"/>
            </a:solidFill>
            <a:round/>
            <a:headEnd/>
            <a:tailEnd/>
          </a:ln>
        </p:spPr>
        <p:txBody>
          <a:bodyPr/>
          <a:lstStyle/>
          <a:p>
            <a:endParaRPr lang="en-US"/>
          </a:p>
        </p:txBody>
      </p:sp>
      <p:sp>
        <p:nvSpPr>
          <p:cNvPr id="53373" name="Freeform 124"/>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4" name="Freeform 125"/>
          <p:cNvSpPr>
            <a:spLocks/>
          </p:cNvSpPr>
          <p:nvPr/>
        </p:nvSpPr>
        <p:spPr bwMode="auto">
          <a:xfrm>
            <a:off x="6838954" y="4156076"/>
            <a:ext cx="73025" cy="57151"/>
          </a:xfrm>
          <a:custGeom>
            <a:avLst/>
            <a:gdLst>
              <a:gd name="T0" fmla="*/ 2147483647 w 52"/>
              <a:gd name="T1" fmla="*/ 2147483647 h 36"/>
              <a:gd name="T2" fmla="*/ 2147483647 w 52"/>
              <a:gd name="T3" fmla="*/ 2147483647 h 36"/>
              <a:gd name="T4" fmla="*/ 2147483647 w 52"/>
              <a:gd name="T5" fmla="*/ 2147483647 h 36"/>
              <a:gd name="T6" fmla="*/ 2147483647 w 52"/>
              <a:gd name="T7" fmla="*/ 2147483647 h 36"/>
              <a:gd name="T8" fmla="*/ 2147483647 w 52"/>
              <a:gd name="T9" fmla="*/ 2147483647 h 36"/>
              <a:gd name="T10" fmla="*/ 0 w 52"/>
              <a:gd name="T11" fmla="*/ 2147483647 h 36"/>
              <a:gd name="T12" fmla="*/ 0 w 52"/>
              <a:gd name="T13" fmla="*/ 2147483647 h 36"/>
              <a:gd name="T14" fmla="*/ 0 w 52"/>
              <a:gd name="T15" fmla="*/ 2147483647 h 36"/>
              <a:gd name="T16" fmla="*/ 0 w 52"/>
              <a:gd name="T17" fmla="*/ 2147483647 h 36"/>
              <a:gd name="T18" fmla="*/ 2147483647 w 52"/>
              <a:gd name="T19" fmla="*/ 2147483647 h 36"/>
              <a:gd name="T20" fmla="*/ 2147483647 w 52"/>
              <a:gd name="T21" fmla="*/ 2147483647 h 36"/>
              <a:gd name="T22" fmla="*/ 2147483647 w 52"/>
              <a:gd name="T23" fmla="*/ 2147483647 h 36"/>
              <a:gd name="T24" fmla="*/ 2147483647 w 52"/>
              <a:gd name="T25" fmla="*/ 2147483647 h 36"/>
              <a:gd name="T26" fmla="*/ 2147483647 w 52"/>
              <a:gd name="T27" fmla="*/ 2147483647 h 36"/>
              <a:gd name="T28" fmla="*/ 2147483647 w 52"/>
              <a:gd name="T29" fmla="*/ 2147483647 h 36"/>
              <a:gd name="T30" fmla="*/ 2147483647 w 52"/>
              <a:gd name="T31" fmla="*/ 2147483647 h 36"/>
              <a:gd name="T32" fmla="*/ 2147483647 w 52"/>
              <a:gd name="T33" fmla="*/ 2147483647 h 36"/>
              <a:gd name="T34" fmla="*/ 2147483647 w 52"/>
              <a:gd name="T35" fmla="*/ 2147483647 h 36"/>
              <a:gd name="T36" fmla="*/ 2147483647 w 52"/>
              <a:gd name="T37" fmla="*/ 2147483647 h 36"/>
              <a:gd name="T38" fmla="*/ 2147483647 w 52"/>
              <a:gd name="T39" fmla="*/ 2147483647 h 36"/>
              <a:gd name="T40" fmla="*/ 2147483647 w 52"/>
              <a:gd name="T41" fmla="*/ 2147483647 h 36"/>
              <a:gd name="T42" fmla="*/ 2147483647 w 52"/>
              <a:gd name="T43" fmla="*/ 2147483647 h 36"/>
              <a:gd name="T44" fmla="*/ 2147483647 w 52"/>
              <a:gd name="T45" fmla="*/ 2147483647 h 36"/>
              <a:gd name="T46" fmla="*/ 2147483647 w 52"/>
              <a:gd name="T47" fmla="*/ 2147483647 h 36"/>
              <a:gd name="T48" fmla="*/ 2147483647 w 52"/>
              <a:gd name="T49" fmla="*/ 2147483647 h 36"/>
              <a:gd name="T50" fmla="*/ 2147483647 w 52"/>
              <a:gd name="T51" fmla="*/ 2147483647 h 36"/>
              <a:gd name="T52" fmla="*/ 2147483647 w 52"/>
              <a:gd name="T53" fmla="*/ 2147483647 h 36"/>
              <a:gd name="T54" fmla="*/ 2147483647 w 52"/>
              <a:gd name="T55" fmla="*/ 2147483647 h 36"/>
              <a:gd name="T56" fmla="*/ 2147483647 w 52"/>
              <a:gd name="T57" fmla="*/ 2147483647 h 36"/>
              <a:gd name="T58" fmla="*/ 2147483647 w 52"/>
              <a:gd name="T59" fmla="*/ 2147483647 h 36"/>
              <a:gd name="T60" fmla="*/ 2147483647 w 52"/>
              <a:gd name="T61" fmla="*/ 2147483647 h 36"/>
              <a:gd name="T62" fmla="*/ 2147483647 w 52"/>
              <a:gd name="T63" fmla="*/ 2147483647 h 36"/>
              <a:gd name="T64" fmla="*/ 2147483647 w 52"/>
              <a:gd name="T65" fmla="*/ 2147483647 h 36"/>
              <a:gd name="T66" fmla="*/ 2147483647 w 52"/>
              <a:gd name="T67" fmla="*/ 2147483647 h 36"/>
              <a:gd name="T68" fmla="*/ 2147483647 w 52"/>
              <a:gd name="T69" fmla="*/ 2147483647 h 36"/>
              <a:gd name="T70" fmla="*/ 2147483647 w 52"/>
              <a:gd name="T71" fmla="*/ 2147483647 h 36"/>
              <a:gd name="T72" fmla="*/ 2147483647 w 52"/>
              <a:gd name="T73" fmla="*/ 0 h 36"/>
              <a:gd name="T74" fmla="*/ 2147483647 w 52"/>
              <a:gd name="T75" fmla="*/ 0 h 36"/>
              <a:gd name="T76" fmla="*/ 2147483647 w 52"/>
              <a:gd name="T77" fmla="*/ 0 h 36"/>
              <a:gd name="T78" fmla="*/ 2147483647 w 52"/>
              <a:gd name="T79" fmla="*/ 2147483647 h 36"/>
              <a:gd name="T80" fmla="*/ 2147483647 w 52"/>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2"/>
              <a:gd name="T124" fmla="*/ 0 h 36"/>
              <a:gd name="T125" fmla="*/ 52 w 52"/>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2" h="36">
                <a:moveTo>
                  <a:pt x="9" y="3"/>
                </a:moveTo>
                <a:lnTo>
                  <a:pt x="7" y="5"/>
                </a:lnTo>
                <a:lnTo>
                  <a:pt x="4" y="6"/>
                </a:lnTo>
                <a:lnTo>
                  <a:pt x="3" y="8"/>
                </a:lnTo>
                <a:lnTo>
                  <a:pt x="1" y="9"/>
                </a:lnTo>
                <a:lnTo>
                  <a:pt x="0" y="12"/>
                </a:lnTo>
                <a:lnTo>
                  <a:pt x="0" y="14"/>
                </a:lnTo>
                <a:lnTo>
                  <a:pt x="0" y="15"/>
                </a:lnTo>
                <a:lnTo>
                  <a:pt x="0" y="16"/>
                </a:lnTo>
                <a:lnTo>
                  <a:pt x="3" y="21"/>
                </a:lnTo>
                <a:lnTo>
                  <a:pt x="7" y="25"/>
                </a:lnTo>
                <a:lnTo>
                  <a:pt x="10" y="28"/>
                </a:lnTo>
                <a:lnTo>
                  <a:pt x="15" y="31"/>
                </a:lnTo>
                <a:lnTo>
                  <a:pt x="18" y="34"/>
                </a:lnTo>
                <a:lnTo>
                  <a:pt x="22" y="36"/>
                </a:lnTo>
                <a:lnTo>
                  <a:pt x="27" y="36"/>
                </a:lnTo>
                <a:lnTo>
                  <a:pt x="32" y="36"/>
                </a:lnTo>
                <a:lnTo>
                  <a:pt x="35" y="34"/>
                </a:lnTo>
                <a:lnTo>
                  <a:pt x="38" y="33"/>
                </a:lnTo>
                <a:lnTo>
                  <a:pt x="41" y="31"/>
                </a:lnTo>
                <a:lnTo>
                  <a:pt x="43" y="28"/>
                </a:lnTo>
                <a:lnTo>
                  <a:pt x="46" y="25"/>
                </a:lnTo>
                <a:lnTo>
                  <a:pt x="47" y="22"/>
                </a:lnTo>
                <a:lnTo>
                  <a:pt x="50" y="19"/>
                </a:lnTo>
                <a:lnTo>
                  <a:pt x="52" y="16"/>
                </a:lnTo>
                <a:lnTo>
                  <a:pt x="52" y="14"/>
                </a:lnTo>
                <a:lnTo>
                  <a:pt x="52" y="11"/>
                </a:lnTo>
                <a:lnTo>
                  <a:pt x="50" y="9"/>
                </a:lnTo>
                <a:lnTo>
                  <a:pt x="49" y="8"/>
                </a:lnTo>
                <a:lnTo>
                  <a:pt x="46" y="6"/>
                </a:lnTo>
                <a:lnTo>
                  <a:pt x="44" y="5"/>
                </a:lnTo>
                <a:lnTo>
                  <a:pt x="41" y="3"/>
                </a:lnTo>
                <a:lnTo>
                  <a:pt x="40" y="3"/>
                </a:lnTo>
                <a:lnTo>
                  <a:pt x="35" y="3"/>
                </a:lnTo>
                <a:lnTo>
                  <a:pt x="32" y="2"/>
                </a:lnTo>
                <a:lnTo>
                  <a:pt x="28" y="2"/>
                </a:lnTo>
                <a:lnTo>
                  <a:pt x="25" y="0"/>
                </a:lnTo>
                <a:lnTo>
                  <a:pt x="21" y="0"/>
                </a:lnTo>
                <a:lnTo>
                  <a:pt x="16" y="0"/>
                </a:lnTo>
                <a:lnTo>
                  <a:pt x="13" y="2"/>
                </a:lnTo>
                <a:lnTo>
                  <a:pt x="9" y="3"/>
                </a:lnTo>
              </a:path>
            </a:pathLst>
          </a:custGeom>
          <a:solidFill>
            <a:srgbClr val="FFFF00"/>
          </a:solidFill>
          <a:ln w="4763">
            <a:solidFill>
              <a:srgbClr val="990000"/>
            </a:solidFill>
            <a:round/>
            <a:headEnd/>
            <a:tailEnd/>
          </a:ln>
        </p:spPr>
        <p:txBody>
          <a:bodyPr/>
          <a:lstStyle/>
          <a:p>
            <a:endParaRPr lang="en-US"/>
          </a:p>
        </p:txBody>
      </p:sp>
      <p:sp>
        <p:nvSpPr>
          <p:cNvPr id="53375" name="Freeform 126"/>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6" name="Freeform 127"/>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2147483647 w 37"/>
              <a:gd name="T83" fmla="*/ 0 h 2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7"/>
              <a:gd name="T127" fmla="*/ 0 h 23"/>
              <a:gd name="T128" fmla="*/ 37 w 37"/>
              <a:gd name="T129" fmla="*/ 23 h 2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lnTo>
                  <a:pt x="10" y="0"/>
                </a:lnTo>
              </a:path>
            </a:pathLst>
          </a:custGeom>
          <a:solidFill>
            <a:srgbClr val="FFFF00"/>
          </a:solidFill>
          <a:ln w="1588">
            <a:solidFill>
              <a:srgbClr val="990000"/>
            </a:solidFill>
            <a:round/>
            <a:headEnd/>
            <a:tailEnd/>
          </a:ln>
        </p:spPr>
        <p:txBody>
          <a:bodyPr/>
          <a:lstStyle/>
          <a:p>
            <a:endParaRPr lang="en-US"/>
          </a:p>
        </p:txBody>
      </p:sp>
      <p:sp>
        <p:nvSpPr>
          <p:cNvPr id="53377" name="Freeform 128"/>
          <p:cNvSpPr>
            <a:spLocks/>
          </p:cNvSpPr>
          <p:nvPr/>
        </p:nvSpPr>
        <p:spPr bwMode="auto">
          <a:xfrm>
            <a:off x="6834190" y="4105278"/>
            <a:ext cx="52387" cy="36513"/>
          </a:xfrm>
          <a:custGeom>
            <a:avLst/>
            <a:gdLst>
              <a:gd name="T0" fmla="*/ 2147483647 w 37"/>
              <a:gd name="T1" fmla="*/ 0 h 23"/>
              <a:gd name="T2" fmla="*/ 2147483647 w 37"/>
              <a:gd name="T3" fmla="*/ 2147483647 h 23"/>
              <a:gd name="T4" fmla="*/ 2147483647 w 37"/>
              <a:gd name="T5" fmla="*/ 2147483647 h 23"/>
              <a:gd name="T6" fmla="*/ 2147483647 w 37"/>
              <a:gd name="T7" fmla="*/ 2147483647 h 23"/>
              <a:gd name="T8" fmla="*/ 2147483647 w 37"/>
              <a:gd name="T9" fmla="*/ 2147483647 h 23"/>
              <a:gd name="T10" fmla="*/ 0 w 37"/>
              <a:gd name="T11" fmla="*/ 2147483647 h 23"/>
              <a:gd name="T12" fmla="*/ 0 w 37"/>
              <a:gd name="T13" fmla="*/ 2147483647 h 23"/>
              <a:gd name="T14" fmla="*/ 0 w 37"/>
              <a:gd name="T15" fmla="*/ 2147483647 h 23"/>
              <a:gd name="T16" fmla="*/ 0 w 37"/>
              <a:gd name="T17" fmla="*/ 2147483647 h 23"/>
              <a:gd name="T18" fmla="*/ 2147483647 w 37"/>
              <a:gd name="T19" fmla="*/ 2147483647 h 23"/>
              <a:gd name="T20" fmla="*/ 2147483647 w 37"/>
              <a:gd name="T21" fmla="*/ 2147483647 h 23"/>
              <a:gd name="T22" fmla="*/ 2147483647 w 37"/>
              <a:gd name="T23" fmla="*/ 2147483647 h 23"/>
              <a:gd name="T24" fmla="*/ 2147483647 w 37"/>
              <a:gd name="T25" fmla="*/ 2147483647 h 23"/>
              <a:gd name="T26" fmla="*/ 2147483647 w 37"/>
              <a:gd name="T27" fmla="*/ 2147483647 h 23"/>
              <a:gd name="T28" fmla="*/ 2147483647 w 37"/>
              <a:gd name="T29" fmla="*/ 2147483647 h 23"/>
              <a:gd name="T30" fmla="*/ 2147483647 w 37"/>
              <a:gd name="T31" fmla="*/ 2147483647 h 23"/>
              <a:gd name="T32" fmla="*/ 2147483647 w 37"/>
              <a:gd name="T33" fmla="*/ 2147483647 h 23"/>
              <a:gd name="T34" fmla="*/ 2147483647 w 37"/>
              <a:gd name="T35" fmla="*/ 2147483647 h 23"/>
              <a:gd name="T36" fmla="*/ 2147483647 w 37"/>
              <a:gd name="T37" fmla="*/ 2147483647 h 23"/>
              <a:gd name="T38" fmla="*/ 2147483647 w 37"/>
              <a:gd name="T39" fmla="*/ 2147483647 h 23"/>
              <a:gd name="T40" fmla="*/ 2147483647 w 37"/>
              <a:gd name="T41" fmla="*/ 2147483647 h 23"/>
              <a:gd name="T42" fmla="*/ 2147483647 w 37"/>
              <a:gd name="T43" fmla="*/ 2147483647 h 23"/>
              <a:gd name="T44" fmla="*/ 2147483647 w 37"/>
              <a:gd name="T45" fmla="*/ 2147483647 h 23"/>
              <a:gd name="T46" fmla="*/ 2147483647 w 37"/>
              <a:gd name="T47" fmla="*/ 2147483647 h 23"/>
              <a:gd name="T48" fmla="*/ 2147483647 w 37"/>
              <a:gd name="T49" fmla="*/ 2147483647 h 23"/>
              <a:gd name="T50" fmla="*/ 2147483647 w 37"/>
              <a:gd name="T51" fmla="*/ 2147483647 h 23"/>
              <a:gd name="T52" fmla="*/ 2147483647 w 37"/>
              <a:gd name="T53" fmla="*/ 2147483647 h 23"/>
              <a:gd name="T54" fmla="*/ 2147483647 w 37"/>
              <a:gd name="T55" fmla="*/ 2147483647 h 23"/>
              <a:gd name="T56" fmla="*/ 2147483647 w 37"/>
              <a:gd name="T57" fmla="*/ 2147483647 h 23"/>
              <a:gd name="T58" fmla="*/ 2147483647 w 37"/>
              <a:gd name="T59" fmla="*/ 2147483647 h 23"/>
              <a:gd name="T60" fmla="*/ 2147483647 w 37"/>
              <a:gd name="T61" fmla="*/ 2147483647 h 23"/>
              <a:gd name="T62" fmla="*/ 2147483647 w 37"/>
              <a:gd name="T63" fmla="*/ 2147483647 h 23"/>
              <a:gd name="T64" fmla="*/ 2147483647 w 37"/>
              <a:gd name="T65" fmla="*/ 2147483647 h 23"/>
              <a:gd name="T66" fmla="*/ 2147483647 w 37"/>
              <a:gd name="T67" fmla="*/ 2147483647 h 23"/>
              <a:gd name="T68" fmla="*/ 2147483647 w 37"/>
              <a:gd name="T69" fmla="*/ 2147483647 h 23"/>
              <a:gd name="T70" fmla="*/ 2147483647 w 37"/>
              <a:gd name="T71" fmla="*/ 2147483647 h 23"/>
              <a:gd name="T72" fmla="*/ 2147483647 w 37"/>
              <a:gd name="T73" fmla="*/ 2147483647 h 23"/>
              <a:gd name="T74" fmla="*/ 2147483647 w 37"/>
              <a:gd name="T75" fmla="*/ 2147483647 h 23"/>
              <a:gd name="T76" fmla="*/ 2147483647 w 37"/>
              <a:gd name="T77" fmla="*/ 2147483647 h 23"/>
              <a:gd name="T78" fmla="*/ 2147483647 w 37"/>
              <a:gd name="T79" fmla="*/ 2147483647 h 23"/>
              <a:gd name="T80" fmla="*/ 2147483647 w 37"/>
              <a:gd name="T81" fmla="*/ 2147483647 h 2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
              <a:gd name="T124" fmla="*/ 0 h 23"/>
              <a:gd name="T125" fmla="*/ 37 w 37"/>
              <a:gd name="T126" fmla="*/ 23 h 2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 h="23">
                <a:moveTo>
                  <a:pt x="10" y="0"/>
                </a:moveTo>
                <a:lnTo>
                  <a:pt x="7" y="1"/>
                </a:lnTo>
                <a:lnTo>
                  <a:pt x="4" y="3"/>
                </a:lnTo>
                <a:lnTo>
                  <a:pt x="3" y="4"/>
                </a:lnTo>
                <a:lnTo>
                  <a:pt x="1" y="7"/>
                </a:lnTo>
                <a:lnTo>
                  <a:pt x="0" y="10"/>
                </a:lnTo>
                <a:lnTo>
                  <a:pt x="0" y="13"/>
                </a:lnTo>
                <a:lnTo>
                  <a:pt x="0" y="16"/>
                </a:lnTo>
                <a:lnTo>
                  <a:pt x="0" y="19"/>
                </a:lnTo>
                <a:lnTo>
                  <a:pt x="1" y="20"/>
                </a:lnTo>
                <a:lnTo>
                  <a:pt x="3" y="20"/>
                </a:lnTo>
                <a:lnTo>
                  <a:pt x="3" y="22"/>
                </a:lnTo>
                <a:lnTo>
                  <a:pt x="4" y="22"/>
                </a:lnTo>
                <a:lnTo>
                  <a:pt x="7" y="22"/>
                </a:lnTo>
                <a:lnTo>
                  <a:pt x="9" y="23"/>
                </a:lnTo>
                <a:lnTo>
                  <a:pt x="10" y="23"/>
                </a:lnTo>
                <a:lnTo>
                  <a:pt x="12" y="23"/>
                </a:lnTo>
                <a:lnTo>
                  <a:pt x="13" y="23"/>
                </a:lnTo>
                <a:lnTo>
                  <a:pt x="13" y="22"/>
                </a:lnTo>
                <a:lnTo>
                  <a:pt x="15" y="22"/>
                </a:lnTo>
                <a:lnTo>
                  <a:pt x="16" y="22"/>
                </a:lnTo>
                <a:lnTo>
                  <a:pt x="16" y="20"/>
                </a:lnTo>
                <a:lnTo>
                  <a:pt x="18" y="20"/>
                </a:lnTo>
                <a:lnTo>
                  <a:pt x="19" y="19"/>
                </a:lnTo>
                <a:lnTo>
                  <a:pt x="22" y="19"/>
                </a:lnTo>
                <a:lnTo>
                  <a:pt x="25" y="19"/>
                </a:lnTo>
                <a:lnTo>
                  <a:pt x="28" y="19"/>
                </a:lnTo>
                <a:lnTo>
                  <a:pt x="32" y="19"/>
                </a:lnTo>
                <a:lnTo>
                  <a:pt x="34" y="17"/>
                </a:lnTo>
                <a:lnTo>
                  <a:pt x="37" y="16"/>
                </a:lnTo>
                <a:lnTo>
                  <a:pt x="37" y="13"/>
                </a:lnTo>
                <a:lnTo>
                  <a:pt x="37" y="8"/>
                </a:lnTo>
                <a:lnTo>
                  <a:pt x="35" y="6"/>
                </a:lnTo>
                <a:lnTo>
                  <a:pt x="34" y="4"/>
                </a:lnTo>
                <a:lnTo>
                  <a:pt x="31" y="3"/>
                </a:lnTo>
                <a:lnTo>
                  <a:pt x="27" y="3"/>
                </a:lnTo>
                <a:lnTo>
                  <a:pt x="24" y="3"/>
                </a:lnTo>
                <a:lnTo>
                  <a:pt x="19" y="3"/>
                </a:lnTo>
                <a:lnTo>
                  <a:pt x="16" y="1"/>
                </a:lnTo>
                <a:lnTo>
                  <a:pt x="12" y="1"/>
                </a:lnTo>
              </a:path>
            </a:pathLst>
          </a:custGeom>
          <a:solidFill>
            <a:srgbClr val="FFFF00"/>
          </a:solidFill>
          <a:ln w="4763">
            <a:solidFill>
              <a:srgbClr val="990000"/>
            </a:solidFill>
            <a:round/>
            <a:headEnd/>
            <a:tailEnd/>
          </a:ln>
        </p:spPr>
        <p:txBody>
          <a:bodyPr/>
          <a:lstStyle/>
          <a:p>
            <a:endParaRPr lang="en-US"/>
          </a:p>
        </p:txBody>
      </p:sp>
      <p:sp>
        <p:nvSpPr>
          <p:cNvPr id="53378" name="Freeform 129"/>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79" name="Freeform 130"/>
          <p:cNvSpPr>
            <a:spLocks/>
          </p:cNvSpPr>
          <p:nvPr/>
        </p:nvSpPr>
        <p:spPr bwMode="auto">
          <a:xfrm>
            <a:off x="6838951" y="4057654"/>
            <a:ext cx="88900" cy="47625"/>
          </a:xfrm>
          <a:custGeom>
            <a:avLst/>
            <a:gdLst>
              <a:gd name="T0" fmla="*/ 2147483647 w 64"/>
              <a:gd name="T1" fmla="*/ 2147483647 h 30"/>
              <a:gd name="T2" fmla="*/ 2147483647 w 64"/>
              <a:gd name="T3" fmla="*/ 0 h 30"/>
              <a:gd name="T4" fmla="*/ 2147483647 w 64"/>
              <a:gd name="T5" fmla="*/ 0 h 30"/>
              <a:gd name="T6" fmla="*/ 2147483647 w 64"/>
              <a:gd name="T7" fmla="*/ 2147483647 h 30"/>
              <a:gd name="T8" fmla="*/ 2147483647 w 64"/>
              <a:gd name="T9" fmla="*/ 2147483647 h 30"/>
              <a:gd name="T10" fmla="*/ 2147483647 w 64"/>
              <a:gd name="T11" fmla="*/ 2147483647 h 30"/>
              <a:gd name="T12" fmla="*/ 2147483647 w 64"/>
              <a:gd name="T13" fmla="*/ 2147483647 h 30"/>
              <a:gd name="T14" fmla="*/ 2147483647 w 64"/>
              <a:gd name="T15" fmla="*/ 2147483647 h 30"/>
              <a:gd name="T16" fmla="*/ 0 w 64"/>
              <a:gd name="T17" fmla="*/ 2147483647 h 30"/>
              <a:gd name="T18" fmla="*/ 0 w 64"/>
              <a:gd name="T19" fmla="*/ 2147483647 h 30"/>
              <a:gd name="T20" fmla="*/ 0 w 64"/>
              <a:gd name="T21" fmla="*/ 2147483647 h 30"/>
              <a:gd name="T22" fmla="*/ 0 w 64"/>
              <a:gd name="T23" fmla="*/ 2147483647 h 30"/>
              <a:gd name="T24" fmla="*/ 2147483647 w 64"/>
              <a:gd name="T25" fmla="*/ 2147483647 h 30"/>
              <a:gd name="T26" fmla="*/ 2147483647 w 64"/>
              <a:gd name="T27" fmla="*/ 2147483647 h 30"/>
              <a:gd name="T28" fmla="*/ 2147483647 w 64"/>
              <a:gd name="T29" fmla="*/ 2147483647 h 30"/>
              <a:gd name="T30" fmla="*/ 2147483647 w 64"/>
              <a:gd name="T31" fmla="*/ 2147483647 h 30"/>
              <a:gd name="T32" fmla="*/ 2147483647 w 64"/>
              <a:gd name="T33" fmla="*/ 2147483647 h 30"/>
              <a:gd name="T34" fmla="*/ 2147483647 w 64"/>
              <a:gd name="T35" fmla="*/ 2147483647 h 30"/>
              <a:gd name="T36" fmla="*/ 2147483647 w 64"/>
              <a:gd name="T37" fmla="*/ 2147483647 h 30"/>
              <a:gd name="T38" fmla="*/ 2147483647 w 64"/>
              <a:gd name="T39" fmla="*/ 2147483647 h 30"/>
              <a:gd name="T40" fmla="*/ 2147483647 w 64"/>
              <a:gd name="T41" fmla="*/ 2147483647 h 30"/>
              <a:gd name="T42" fmla="*/ 2147483647 w 64"/>
              <a:gd name="T43" fmla="*/ 2147483647 h 30"/>
              <a:gd name="T44" fmla="*/ 2147483647 w 64"/>
              <a:gd name="T45" fmla="*/ 2147483647 h 30"/>
              <a:gd name="T46" fmla="*/ 2147483647 w 64"/>
              <a:gd name="T47" fmla="*/ 2147483647 h 30"/>
              <a:gd name="T48" fmla="*/ 2147483647 w 64"/>
              <a:gd name="T49" fmla="*/ 2147483647 h 30"/>
              <a:gd name="T50" fmla="*/ 2147483647 w 64"/>
              <a:gd name="T51" fmla="*/ 2147483647 h 30"/>
              <a:gd name="T52" fmla="*/ 2147483647 w 64"/>
              <a:gd name="T53" fmla="*/ 2147483647 h 30"/>
              <a:gd name="T54" fmla="*/ 2147483647 w 64"/>
              <a:gd name="T55" fmla="*/ 2147483647 h 30"/>
              <a:gd name="T56" fmla="*/ 2147483647 w 64"/>
              <a:gd name="T57" fmla="*/ 2147483647 h 30"/>
              <a:gd name="T58" fmla="*/ 2147483647 w 64"/>
              <a:gd name="T59" fmla="*/ 2147483647 h 30"/>
              <a:gd name="T60" fmla="*/ 2147483647 w 64"/>
              <a:gd name="T61" fmla="*/ 2147483647 h 30"/>
              <a:gd name="T62" fmla="*/ 2147483647 w 64"/>
              <a:gd name="T63" fmla="*/ 2147483647 h 30"/>
              <a:gd name="T64" fmla="*/ 2147483647 w 64"/>
              <a:gd name="T65" fmla="*/ 2147483647 h 30"/>
              <a:gd name="T66" fmla="*/ 2147483647 w 64"/>
              <a:gd name="T67" fmla="*/ 2147483647 h 30"/>
              <a:gd name="T68" fmla="*/ 2147483647 w 64"/>
              <a:gd name="T69" fmla="*/ 2147483647 h 30"/>
              <a:gd name="T70" fmla="*/ 2147483647 w 64"/>
              <a:gd name="T71" fmla="*/ 2147483647 h 30"/>
              <a:gd name="T72" fmla="*/ 2147483647 w 64"/>
              <a:gd name="T73" fmla="*/ 2147483647 h 30"/>
              <a:gd name="T74" fmla="*/ 2147483647 w 64"/>
              <a:gd name="T75" fmla="*/ 2147483647 h 30"/>
              <a:gd name="T76" fmla="*/ 2147483647 w 64"/>
              <a:gd name="T77" fmla="*/ 2147483647 h 30"/>
              <a:gd name="T78" fmla="*/ 2147483647 w 64"/>
              <a:gd name="T79" fmla="*/ 2147483647 h 30"/>
              <a:gd name="T80" fmla="*/ 2147483647 w 64"/>
              <a:gd name="T81" fmla="*/ 2147483647 h 30"/>
              <a:gd name="T82" fmla="*/ 2147483647 w 64"/>
              <a:gd name="T83" fmla="*/ 2147483647 h 30"/>
              <a:gd name="T84" fmla="*/ 2147483647 w 64"/>
              <a:gd name="T85" fmla="*/ 2147483647 h 30"/>
              <a:gd name="T86" fmla="*/ 2147483647 w 64"/>
              <a:gd name="T87" fmla="*/ 2147483647 h 30"/>
              <a:gd name="T88" fmla="*/ 2147483647 w 64"/>
              <a:gd name="T89" fmla="*/ 2147483647 h 30"/>
              <a:gd name="T90" fmla="*/ 2147483647 w 64"/>
              <a:gd name="T91" fmla="*/ 2147483647 h 30"/>
              <a:gd name="T92" fmla="*/ 2147483647 w 64"/>
              <a:gd name="T93" fmla="*/ 2147483647 h 30"/>
              <a:gd name="T94" fmla="*/ 2147483647 w 64"/>
              <a:gd name="T95" fmla="*/ 2147483647 h 30"/>
              <a:gd name="T96" fmla="*/ 2147483647 w 64"/>
              <a:gd name="T97" fmla="*/ 2147483647 h 30"/>
              <a:gd name="T98" fmla="*/ 2147483647 w 64"/>
              <a:gd name="T99" fmla="*/ 2147483647 h 30"/>
              <a:gd name="T100" fmla="*/ 2147483647 w 64"/>
              <a:gd name="T101" fmla="*/ 2147483647 h 30"/>
              <a:gd name="T102" fmla="*/ 2147483647 w 64"/>
              <a:gd name="T103" fmla="*/ 2147483647 h 30"/>
              <a:gd name="T104" fmla="*/ 2147483647 w 64"/>
              <a:gd name="T105" fmla="*/ 2147483647 h 30"/>
              <a:gd name="T106" fmla="*/ 2147483647 w 64"/>
              <a:gd name="T107" fmla="*/ 2147483647 h 30"/>
              <a:gd name="T108" fmla="*/ 2147483647 w 64"/>
              <a:gd name="T109" fmla="*/ 2147483647 h 30"/>
              <a:gd name="T110" fmla="*/ 2147483647 w 64"/>
              <a:gd name="T111" fmla="*/ 2147483647 h 30"/>
              <a:gd name="T112" fmla="*/ 2147483647 w 64"/>
              <a:gd name="T113" fmla="*/ 2147483647 h 3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4"/>
              <a:gd name="T172" fmla="*/ 0 h 30"/>
              <a:gd name="T173" fmla="*/ 64 w 64"/>
              <a:gd name="T174" fmla="*/ 30 h 3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4" h="30">
                <a:moveTo>
                  <a:pt x="28" y="1"/>
                </a:moveTo>
                <a:lnTo>
                  <a:pt x="24" y="0"/>
                </a:lnTo>
                <a:lnTo>
                  <a:pt x="19" y="0"/>
                </a:lnTo>
                <a:lnTo>
                  <a:pt x="15" y="1"/>
                </a:lnTo>
                <a:lnTo>
                  <a:pt x="10" y="1"/>
                </a:lnTo>
                <a:lnTo>
                  <a:pt x="6" y="3"/>
                </a:lnTo>
                <a:lnTo>
                  <a:pt x="3" y="6"/>
                </a:lnTo>
                <a:lnTo>
                  <a:pt x="1" y="9"/>
                </a:lnTo>
                <a:lnTo>
                  <a:pt x="0" y="13"/>
                </a:lnTo>
                <a:lnTo>
                  <a:pt x="0" y="15"/>
                </a:lnTo>
                <a:lnTo>
                  <a:pt x="0" y="16"/>
                </a:lnTo>
                <a:lnTo>
                  <a:pt x="0" y="18"/>
                </a:lnTo>
                <a:lnTo>
                  <a:pt x="1" y="19"/>
                </a:lnTo>
                <a:lnTo>
                  <a:pt x="3" y="21"/>
                </a:lnTo>
                <a:lnTo>
                  <a:pt x="4" y="21"/>
                </a:lnTo>
                <a:lnTo>
                  <a:pt x="6" y="22"/>
                </a:lnTo>
                <a:lnTo>
                  <a:pt x="7" y="22"/>
                </a:lnTo>
                <a:lnTo>
                  <a:pt x="12" y="24"/>
                </a:lnTo>
                <a:lnTo>
                  <a:pt x="18" y="25"/>
                </a:lnTo>
                <a:lnTo>
                  <a:pt x="22" y="25"/>
                </a:lnTo>
                <a:lnTo>
                  <a:pt x="27" y="27"/>
                </a:lnTo>
                <a:lnTo>
                  <a:pt x="31" y="27"/>
                </a:lnTo>
                <a:lnTo>
                  <a:pt x="35" y="28"/>
                </a:lnTo>
                <a:lnTo>
                  <a:pt x="40" y="28"/>
                </a:lnTo>
                <a:lnTo>
                  <a:pt x="44" y="30"/>
                </a:lnTo>
                <a:lnTo>
                  <a:pt x="47" y="30"/>
                </a:lnTo>
                <a:lnTo>
                  <a:pt x="50" y="28"/>
                </a:lnTo>
                <a:lnTo>
                  <a:pt x="53" y="28"/>
                </a:lnTo>
                <a:lnTo>
                  <a:pt x="56" y="27"/>
                </a:lnTo>
                <a:lnTo>
                  <a:pt x="58" y="25"/>
                </a:lnTo>
                <a:lnTo>
                  <a:pt x="61" y="24"/>
                </a:lnTo>
                <a:lnTo>
                  <a:pt x="62" y="21"/>
                </a:lnTo>
                <a:lnTo>
                  <a:pt x="62" y="19"/>
                </a:lnTo>
                <a:lnTo>
                  <a:pt x="64" y="18"/>
                </a:lnTo>
                <a:lnTo>
                  <a:pt x="64" y="16"/>
                </a:lnTo>
                <a:lnTo>
                  <a:pt x="64" y="15"/>
                </a:lnTo>
                <a:lnTo>
                  <a:pt x="62" y="13"/>
                </a:lnTo>
                <a:lnTo>
                  <a:pt x="62" y="12"/>
                </a:lnTo>
                <a:lnTo>
                  <a:pt x="61" y="12"/>
                </a:lnTo>
                <a:lnTo>
                  <a:pt x="59" y="12"/>
                </a:lnTo>
                <a:lnTo>
                  <a:pt x="58" y="12"/>
                </a:lnTo>
                <a:lnTo>
                  <a:pt x="56" y="12"/>
                </a:lnTo>
                <a:lnTo>
                  <a:pt x="55" y="12"/>
                </a:lnTo>
                <a:lnTo>
                  <a:pt x="53" y="12"/>
                </a:lnTo>
                <a:lnTo>
                  <a:pt x="50" y="12"/>
                </a:lnTo>
                <a:lnTo>
                  <a:pt x="49" y="12"/>
                </a:lnTo>
                <a:lnTo>
                  <a:pt x="47" y="10"/>
                </a:lnTo>
                <a:lnTo>
                  <a:pt x="46" y="10"/>
                </a:lnTo>
                <a:lnTo>
                  <a:pt x="44" y="9"/>
                </a:lnTo>
                <a:lnTo>
                  <a:pt x="41" y="7"/>
                </a:lnTo>
                <a:lnTo>
                  <a:pt x="40" y="6"/>
                </a:lnTo>
                <a:lnTo>
                  <a:pt x="38" y="4"/>
                </a:lnTo>
                <a:lnTo>
                  <a:pt x="35" y="3"/>
                </a:lnTo>
                <a:lnTo>
                  <a:pt x="34" y="1"/>
                </a:lnTo>
                <a:lnTo>
                  <a:pt x="31" y="1"/>
                </a:lnTo>
                <a:lnTo>
                  <a:pt x="28" y="1"/>
                </a:lnTo>
              </a:path>
            </a:pathLst>
          </a:custGeom>
          <a:solidFill>
            <a:srgbClr val="FFFF00"/>
          </a:solidFill>
          <a:ln w="4763">
            <a:solidFill>
              <a:srgbClr val="990000"/>
            </a:solidFill>
            <a:round/>
            <a:headEnd/>
            <a:tailEnd/>
          </a:ln>
        </p:spPr>
        <p:txBody>
          <a:bodyPr/>
          <a:lstStyle/>
          <a:p>
            <a:endParaRPr lang="en-US"/>
          </a:p>
        </p:txBody>
      </p:sp>
      <p:sp>
        <p:nvSpPr>
          <p:cNvPr id="53380" name="Freeform 131"/>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1" name="Freeform 132"/>
          <p:cNvSpPr>
            <a:spLocks/>
          </p:cNvSpPr>
          <p:nvPr/>
        </p:nvSpPr>
        <p:spPr bwMode="auto">
          <a:xfrm>
            <a:off x="6896102" y="4110039"/>
            <a:ext cx="31751" cy="36512"/>
          </a:xfrm>
          <a:custGeom>
            <a:avLst/>
            <a:gdLst>
              <a:gd name="T0" fmla="*/ 2147483647 w 23"/>
              <a:gd name="T1" fmla="*/ 0 h 23"/>
              <a:gd name="T2" fmla="*/ 2147483647 w 23"/>
              <a:gd name="T3" fmla="*/ 2147483647 h 23"/>
              <a:gd name="T4" fmla="*/ 2147483647 w 23"/>
              <a:gd name="T5" fmla="*/ 2147483647 h 23"/>
              <a:gd name="T6" fmla="*/ 2147483647 w 23"/>
              <a:gd name="T7" fmla="*/ 2147483647 h 23"/>
              <a:gd name="T8" fmla="*/ 2147483647 w 23"/>
              <a:gd name="T9" fmla="*/ 2147483647 h 23"/>
              <a:gd name="T10" fmla="*/ 0 w 23"/>
              <a:gd name="T11" fmla="*/ 2147483647 h 23"/>
              <a:gd name="T12" fmla="*/ 0 w 23"/>
              <a:gd name="T13" fmla="*/ 2147483647 h 23"/>
              <a:gd name="T14" fmla="*/ 0 w 23"/>
              <a:gd name="T15" fmla="*/ 2147483647 h 23"/>
              <a:gd name="T16" fmla="*/ 0 w 23"/>
              <a:gd name="T17" fmla="*/ 2147483647 h 23"/>
              <a:gd name="T18" fmla="*/ 2147483647 w 23"/>
              <a:gd name="T19" fmla="*/ 2147483647 h 23"/>
              <a:gd name="T20" fmla="*/ 2147483647 w 23"/>
              <a:gd name="T21" fmla="*/ 2147483647 h 23"/>
              <a:gd name="T22" fmla="*/ 2147483647 w 23"/>
              <a:gd name="T23" fmla="*/ 2147483647 h 23"/>
              <a:gd name="T24" fmla="*/ 2147483647 w 23"/>
              <a:gd name="T25" fmla="*/ 2147483647 h 23"/>
              <a:gd name="T26" fmla="*/ 2147483647 w 23"/>
              <a:gd name="T27" fmla="*/ 2147483647 h 23"/>
              <a:gd name="T28" fmla="*/ 2147483647 w 23"/>
              <a:gd name="T29" fmla="*/ 2147483647 h 23"/>
              <a:gd name="T30" fmla="*/ 2147483647 w 23"/>
              <a:gd name="T31" fmla="*/ 2147483647 h 23"/>
              <a:gd name="T32" fmla="*/ 2147483647 w 23"/>
              <a:gd name="T33" fmla="*/ 2147483647 h 23"/>
              <a:gd name="T34" fmla="*/ 2147483647 w 23"/>
              <a:gd name="T35" fmla="*/ 2147483647 h 23"/>
              <a:gd name="T36" fmla="*/ 2147483647 w 23"/>
              <a:gd name="T37" fmla="*/ 2147483647 h 23"/>
              <a:gd name="T38" fmla="*/ 2147483647 w 23"/>
              <a:gd name="T39" fmla="*/ 2147483647 h 23"/>
              <a:gd name="T40" fmla="*/ 2147483647 w 23"/>
              <a:gd name="T41" fmla="*/ 2147483647 h 23"/>
              <a:gd name="T42" fmla="*/ 2147483647 w 23"/>
              <a:gd name="T43" fmla="*/ 2147483647 h 23"/>
              <a:gd name="T44" fmla="*/ 2147483647 w 23"/>
              <a:gd name="T45" fmla="*/ 2147483647 h 23"/>
              <a:gd name="T46" fmla="*/ 2147483647 w 23"/>
              <a:gd name="T47" fmla="*/ 2147483647 h 23"/>
              <a:gd name="T48" fmla="*/ 2147483647 w 23"/>
              <a:gd name="T49" fmla="*/ 2147483647 h 23"/>
              <a:gd name="T50" fmla="*/ 2147483647 w 23"/>
              <a:gd name="T51" fmla="*/ 2147483647 h 23"/>
              <a:gd name="T52" fmla="*/ 2147483647 w 23"/>
              <a:gd name="T53" fmla="*/ 0 h 23"/>
              <a:gd name="T54" fmla="*/ 2147483647 w 23"/>
              <a:gd name="T55" fmla="*/ 0 h 23"/>
              <a:gd name="T56" fmla="*/ 2147483647 w 23"/>
              <a:gd name="T57" fmla="*/ 0 h 23"/>
              <a:gd name="T58" fmla="*/ 2147483647 w 23"/>
              <a:gd name="T59" fmla="*/ 0 h 23"/>
              <a:gd name="T60" fmla="*/ 2147483647 w 23"/>
              <a:gd name="T61" fmla="*/ 0 h 23"/>
              <a:gd name="T62" fmla="*/ 2147483647 w 23"/>
              <a:gd name="T63" fmla="*/ 0 h 23"/>
              <a:gd name="T64" fmla="*/ 2147483647 w 23"/>
              <a:gd name="T65" fmla="*/ 0 h 2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
              <a:gd name="T100" fmla="*/ 0 h 23"/>
              <a:gd name="T101" fmla="*/ 23 w 23"/>
              <a:gd name="T102" fmla="*/ 23 h 2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 h="23">
                <a:moveTo>
                  <a:pt x="8" y="0"/>
                </a:moveTo>
                <a:lnTo>
                  <a:pt x="6" y="1"/>
                </a:lnTo>
                <a:lnTo>
                  <a:pt x="3" y="3"/>
                </a:lnTo>
                <a:lnTo>
                  <a:pt x="2" y="4"/>
                </a:lnTo>
                <a:lnTo>
                  <a:pt x="2" y="5"/>
                </a:lnTo>
                <a:lnTo>
                  <a:pt x="0" y="8"/>
                </a:lnTo>
                <a:lnTo>
                  <a:pt x="0" y="11"/>
                </a:lnTo>
                <a:lnTo>
                  <a:pt x="0" y="13"/>
                </a:lnTo>
                <a:lnTo>
                  <a:pt x="0" y="16"/>
                </a:lnTo>
                <a:lnTo>
                  <a:pt x="2" y="19"/>
                </a:lnTo>
                <a:lnTo>
                  <a:pt x="3" y="20"/>
                </a:lnTo>
                <a:lnTo>
                  <a:pt x="5" y="22"/>
                </a:lnTo>
                <a:lnTo>
                  <a:pt x="6" y="23"/>
                </a:lnTo>
                <a:lnTo>
                  <a:pt x="8" y="23"/>
                </a:lnTo>
                <a:lnTo>
                  <a:pt x="11" y="23"/>
                </a:lnTo>
                <a:lnTo>
                  <a:pt x="12" y="22"/>
                </a:lnTo>
                <a:lnTo>
                  <a:pt x="15" y="19"/>
                </a:lnTo>
                <a:lnTo>
                  <a:pt x="17" y="16"/>
                </a:lnTo>
                <a:lnTo>
                  <a:pt x="18" y="14"/>
                </a:lnTo>
                <a:lnTo>
                  <a:pt x="20" y="13"/>
                </a:lnTo>
                <a:lnTo>
                  <a:pt x="21" y="10"/>
                </a:lnTo>
                <a:lnTo>
                  <a:pt x="23" y="7"/>
                </a:lnTo>
                <a:lnTo>
                  <a:pt x="23" y="5"/>
                </a:lnTo>
                <a:lnTo>
                  <a:pt x="23" y="4"/>
                </a:lnTo>
                <a:lnTo>
                  <a:pt x="21" y="1"/>
                </a:lnTo>
                <a:lnTo>
                  <a:pt x="20" y="0"/>
                </a:lnTo>
                <a:lnTo>
                  <a:pt x="18" y="0"/>
                </a:lnTo>
                <a:lnTo>
                  <a:pt x="17" y="0"/>
                </a:lnTo>
                <a:lnTo>
                  <a:pt x="14" y="0"/>
                </a:lnTo>
                <a:lnTo>
                  <a:pt x="12" y="0"/>
                </a:lnTo>
                <a:lnTo>
                  <a:pt x="9" y="0"/>
                </a:lnTo>
                <a:lnTo>
                  <a:pt x="8" y="0"/>
                </a:lnTo>
              </a:path>
            </a:pathLst>
          </a:custGeom>
          <a:solidFill>
            <a:srgbClr val="FFFF00"/>
          </a:solidFill>
          <a:ln w="4763">
            <a:solidFill>
              <a:srgbClr val="990000"/>
            </a:solidFill>
            <a:round/>
            <a:headEnd/>
            <a:tailEnd/>
          </a:ln>
        </p:spPr>
        <p:txBody>
          <a:bodyPr/>
          <a:lstStyle/>
          <a:p>
            <a:endParaRPr lang="en-US"/>
          </a:p>
        </p:txBody>
      </p:sp>
      <p:sp>
        <p:nvSpPr>
          <p:cNvPr id="53382" name="Freeform 133"/>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3" name="Freeform 134"/>
          <p:cNvSpPr>
            <a:spLocks/>
          </p:cNvSpPr>
          <p:nvPr/>
        </p:nvSpPr>
        <p:spPr bwMode="auto">
          <a:xfrm>
            <a:off x="6813553" y="4195767"/>
            <a:ext cx="55563" cy="53975"/>
          </a:xfrm>
          <a:custGeom>
            <a:avLst/>
            <a:gdLst>
              <a:gd name="T0" fmla="*/ 2147483647 w 40"/>
              <a:gd name="T1" fmla="*/ 2147483647 h 34"/>
              <a:gd name="T2" fmla="*/ 2147483647 w 40"/>
              <a:gd name="T3" fmla="*/ 2147483647 h 34"/>
              <a:gd name="T4" fmla="*/ 2147483647 w 40"/>
              <a:gd name="T5" fmla="*/ 2147483647 h 34"/>
              <a:gd name="T6" fmla="*/ 2147483647 w 40"/>
              <a:gd name="T7" fmla="*/ 0 h 34"/>
              <a:gd name="T8" fmla="*/ 2147483647 w 40"/>
              <a:gd name="T9" fmla="*/ 0 h 34"/>
              <a:gd name="T10" fmla="*/ 2147483647 w 40"/>
              <a:gd name="T11" fmla="*/ 0 h 34"/>
              <a:gd name="T12" fmla="*/ 2147483647 w 40"/>
              <a:gd name="T13" fmla="*/ 0 h 34"/>
              <a:gd name="T14" fmla="*/ 2147483647 w 40"/>
              <a:gd name="T15" fmla="*/ 2147483647 h 34"/>
              <a:gd name="T16" fmla="*/ 2147483647 w 40"/>
              <a:gd name="T17" fmla="*/ 2147483647 h 34"/>
              <a:gd name="T18" fmla="*/ 2147483647 w 40"/>
              <a:gd name="T19" fmla="*/ 2147483647 h 34"/>
              <a:gd name="T20" fmla="*/ 0 w 40"/>
              <a:gd name="T21" fmla="*/ 2147483647 h 34"/>
              <a:gd name="T22" fmla="*/ 0 w 40"/>
              <a:gd name="T23" fmla="*/ 2147483647 h 34"/>
              <a:gd name="T24" fmla="*/ 0 w 40"/>
              <a:gd name="T25" fmla="*/ 2147483647 h 34"/>
              <a:gd name="T26" fmla="*/ 0 w 40"/>
              <a:gd name="T27" fmla="*/ 2147483647 h 34"/>
              <a:gd name="T28" fmla="*/ 0 w 40"/>
              <a:gd name="T29" fmla="*/ 2147483647 h 34"/>
              <a:gd name="T30" fmla="*/ 0 w 40"/>
              <a:gd name="T31" fmla="*/ 2147483647 h 34"/>
              <a:gd name="T32" fmla="*/ 0 w 40"/>
              <a:gd name="T33" fmla="*/ 2147483647 h 34"/>
              <a:gd name="T34" fmla="*/ 2147483647 w 40"/>
              <a:gd name="T35" fmla="*/ 2147483647 h 34"/>
              <a:gd name="T36" fmla="*/ 2147483647 w 40"/>
              <a:gd name="T37" fmla="*/ 2147483647 h 34"/>
              <a:gd name="T38" fmla="*/ 2147483647 w 40"/>
              <a:gd name="T39" fmla="*/ 2147483647 h 34"/>
              <a:gd name="T40" fmla="*/ 2147483647 w 40"/>
              <a:gd name="T41" fmla="*/ 2147483647 h 34"/>
              <a:gd name="T42" fmla="*/ 2147483647 w 40"/>
              <a:gd name="T43" fmla="*/ 2147483647 h 34"/>
              <a:gd name="T44" fmla="*/ 2147483647 w 40"/>
              <a:gd name="T45" fmla="*/ 2147483647 h 34"/>
              <a:gd name="T46" fmla="*/ 2147483647 w 40"/>
              <a:gd name="T47" fmla="*/ 2147483647 h 34"/>
              <a:gd name="T48" fmla="*/ 2147483647 w 40"/>
              <a:gd name="T49" fmla="*/ 2147483647 h 34"/>
              <a:gd name="T50" fmla="*/ 2147483647 w 40"/>
              <a:gd name="T51" fmla="*/ 2147483647 h 34"/>
              <a:gd name="T52" fmla="*/ 2147483647 w 40"/>
              <a:gd name="T53" fmla="*/ 2147483647 h 34"/>
              <a:gd name="T54" fmla="*/ 2147483647 w 40"/>
              <a:gd name="T55" fmla="*/ 2147483647 h 34"/>
              <a:gd name="T56" fmla="*/ 2147483647 w 40"/>
              <a:gd name="T57" fmla="*/ 2147483647 h 34"/>
              <a:gd name="T58" fmla="*/ 2147483647 w 40"/>
              <a:gd name="T59" fmla="*/ 2147483647 h 34"/>
              <a:gd name="T60" fmla="*/ 2147483647 w 40"/>
              <a:gd name="T61" fmla="*/ 2147483647 h 34"/>
              <a:gd name="T62" fmla="*/ 2147483647 w 40"/>
              <a:gd name="T63" fmla="*/ 2147483647 h 34"/>
              <a:gd name="T64" fmla="*/ 2147483647 w 40"/>
              <a:gd name="T65" fmla="*/ 2147483647 h 34"/>
              <a:gd name="T66" fmla="*/ 2147483647 w 40"/>
              <a:gd name="T67" fmla="*/ 2147483647 h 34"/>
              <a:gd name="T68" fmla="*/ 2147483647 w 40"/>
              <a:gd name="T69" fmla="*/ 2147483647 h 34"/>
              <a:gd name="T70" fmla="*/ 2147483647 w 40"/>
              <a:gd name="T71" fmla="*/ 2147483647 h 34"/>
              <a:gd name="T72" fmla="*/ 2147483647 w 40"/>
              <a:gd name="T73" fmla="*/ 2147483647 h 34"/>
              <a:gd name="T74" fmla="*/ 2147483647 w 40"/>
              <a:gd name="T75" fmla="*/ 2147483647 h 34"/>
              <a:gd name="T76" fmla="*/ 2147483647 w 40"/>
              <a:gd name="T77" fmla="*/ 2147483647 h 34"/>
              <a:gd name="T78" fmla="*/ 2147483647 w 40"/>
              <a:gd name="T79" fmla="*/ 2147483647 h 34"/>
              <a:gd name="T80" fmla="*/ 2147483647 w 40"/>
              <a:gd name="T81" fmla="*/ 2147483647 h 34"/>
              <a:gd name="T82" fmla="*/ 2147483647 w 40"/>
              <a:gd name="T83" fmla="*/ 2147483647 h 34"/>
              <a:gd name="T84" fmla="*/ 2147483647 w 40"/>
              <a:gd name="T85" fmla="*/ 2147483647 h 34"/>
              <a:gd name="T86" fmla="*/ 2147483647 w 40"/>
              <a:gd name="T87" fmla="*/ 2147483647 h 34"/>
              <a:gd name="T88" fmla="*/ 2147483647 w 40"/>
              <a:gd name="T89" fmla="*/ 2147483647 h 34"/>
              <a:gd name="T90" fmla="*/ 2147483647 w 40"/>
              <a:gd name="T91" fmla="*/ 2147483647 h 34"/>
              <a:gd name="T92" fmla="*/ 2147483647 w 40"/>
              <a:gd name="T93" fmla="*/ 2147483647 h 34"/>
              <a:gd name="T94" fmla="*/ 2147483647 w 40"/>
              <a:gd name="T95" fmla="*/ 2147483647 h 34"/>
              <a:gd name="T96" fmla="*/ 2147483647 w 40"/>
              <a:gd name="T97" fmla="*/ 2147483647 h 3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34"/>
              <a:gd name="T149" fmla="*/ 40 w 40"/>
              <a:gd name="T150" fmla="*/ 34 h 3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34">
                <a:moveTo>
                  <a:pt x="19" y="5"/>
                </a:moveTo>
                <a:lnTo>
                  <a:pt x="16" y="3"/>
                </a:lnTo>
                <a:lnTo>
                  <a:pt x="15" y="2"/>
                </a:lnTo>
                <a:lnTo>
                  <a:pt x="12" y="0"/>
                </a:lnTo>
                <a:lnTo>
                  <a:pt x="11" y="0"/>
                </a:lnTo>
                <a:lnTo>
                  <a:pt x="8" y="0"/>
                </a:lnTo>
                <a:lnTo>
                  <a:pt x="6" y="0"/>
                </a:lnTo>
                <a:lnTo>
                  <a:pt x="5" y="2"/>
                </a:lnTo>
                <a:lnTo>
                  <a:pt x="3" y="5"/>
                </a:lnTo>
                <a:lnTo>
                  <a:pt x="2" y="6"/>
                </a:lnTo>
                <a:lnTo>
                  <a:pt x="0" y="8"/>
                </a:lnTo>
                <a:lnTo>
                  <a:pt x="0" y="11"/>
                </a:lnTo>
                <a:lnTo>
                  <a:pt x="0" y="12"/>
                </a:lnTo>
                <a:lnTo>
                  <a:pt x="0" y="15"/>
                </a:lnTo>
                <a:lnTo>
                  <a:pt x="0" y="17"/>
                </a:lnTo>
                <a:lnTo>
                  <a:pt x="0" y="20"/>
                </a:lnTo>
                <a:lnTo>
                  <a:pt x="0" y="21"/>
                </a:lnTo>
                <a:lnTo>
                  <a:pt x="2" y="23"/>
                </a:lnTo>
                <a:lnTo>
                  <a:pt x="2" y="24"/>
                </a:lnTo>
                <a:lnTo>
                  <a:pt x="3" y="26"/>
                </a:lnTo>
                <a:lnTo>
                  <a:pt x="3" y="27"/>
                </a:lnTo>
                <a:lnTo>
                  <a:pt x="5" y="27"/>
                </a:lnTo>
                <a:lnTo>
                  <a:pt x="6" y="27"/>
                </a:lnTo>
                <a:lnTo>
                  <a:pt x="6" y="29"/>
                </a:lnTo>
                <a:lnTo>
                  <a:pt x="8" y="29"/>
                </a:lnTo>
                <a:lnTo>
                  <a:pt x="12" y="29"/>
                </a:lnTo>
                <a:lnTo>
                  <a:pt x="16" y="30"/>
                </a:lnTo>
                <a:lnTo>
                  <a:pt x="22" y="31"/>
                </a:lnTo>
                <a:lnTo>
                  <a:pt x="27" y="33"/>
                </a:lnTo>
                <a:lnTo>
                  <a:pt x="30" y="34"/>
                </a:lnTo>
                <a:lnTo>
                  <a:pt x="34" y="34"/>
                </a:lnTo>
                <a:lnTo>
                  <a:pt x="37" y="33"/>
                </a:lnTo>
                <a:lnTo>
                  <a:pt x="40" y="30"/>
                </a:lnTo>
                <a:lnTo>
                  <a:pt x="40" y="27"/>
                </a:lnTo>
                <a:lnTo>
                  <a:pt x="39" y="24"/>
                </a:lnTo>
                <a:lnTo>
                  <a:pt x="37" y="21"/>
                </a:lnTo>
                <a:lnTo>
                  <a:pt x="34" y="18"/>
                </a:lnTo>
                <a:lnTo>
                  <a:pt x="30" y="14"/>
                </a:lnTo>
                <a:lnTo>
                  <a:pt x="27" y="11"/>
                </a:lnTo>
                <a:lnTo>
                  <a:pt x="22" y="8"/>
                </a:lnTo>
                <a:lnTo>
                  <a:pt x="19" y="5"/>
                </a:lnTo>
              </a:path>
            </a:pathLst>
          </a:custGeom>
          <a:solidFill>
            <a:srgbClr val="FFFF00"/>
          </a:solidFill>
          <a:ln w="4763">
            <a:solidFill>
              <a:srgbClr val="990000"/>
            </a:solidFill>
            <a:round/>
            <a:headEnd/>
            <a:tailEnd/>
          </a:ln>
        </p:spPr>
        <p:txBody>
          <a:bodyPr/>
          <a:lstStyle/>
          <a:p>
            <a:endParaRPr lang="en-US"/>
          </a:p>
        </p:txBody>
      </p:sp>
      <p:sp>
        <p:nvSpPr>
          <p:cNvPr id="53384" name="Freeform 135"/>
          <p:cNvSpPr>
            <a:spLocks/>
          </p:cNvSpPr>
          <p:nvPr/>
        </p:nvSpPr>
        <p:spPr bwMode="auto">
          <a:xfrm>
            <a:off x="6151566" y="4497391"/>
            <a:ext cx="331787" cy="363537"/>
          </a:xfrm>
          <a:custGeom>
            <a:avLst/>
            <a:gdLst>
              <a:gd name="T0" fmla="*/ 2147483647 w 235"/>
              <a:gd name="T1" fmla="*/ 2147483647 h 229"/>
              <a:gd name="T2" fmla="*/ 2147483647 w 235"/>
              <a:gd name="T3" fmla="*/ 2147483647 h 229"/>
              <a:gd name="T4" fmla="*/ 2147483647 w 235"/>
              <a:gd name="T5" fmla="*/ 2147483647 h 229"/>
              <a:gd name="T6" fmla="*/ 2147483647 w 235"/>
              <a:gd name="T7" fmla="*/ 2147483647 h 229"/>
              <a:gd name="T8" fmla="*/ 2147483647 w 235"/>
              <a:gd name="T9" fmla="*/ 2147483647 h 229"/>
              <a:gd name="T10" fmla="*/ 2147483647 w 235"/>
              <a:gd name="T11" fmla="*/ 2147483647 h 229"/>
              <a:gd name="T12" fmla="*/ 2147483647 w 235"/>
              <a:gd name="T13" fmla="*/ 2147483647 h 229"/>
              <a:gd name="T14" fmla="*/ 2147483647 w 235"/>
              <a:gd name="T15" fmla="*/ 2147483647 h 229"/>
              <a:gd name="T16" fmla="*/ 2147483647 w 235"/>
              <a:gd name="T17" fmla="*/ 2147483647 h 229"/>
              <a:gd name="T18" fmla="*/ 2147483647 w 235"/>
              <a:gd name="T19" fmla="*/ 2147483647 h 229"/>
              <a:gd name="T20" fmla="*/ 2147483647 w 235"/>
              <a:gd name="T21" fmla="*/ 2147483647 h 229"/>
              <a:gd name="T22" fmla="*/ 2147483647 w 235"/>
              <a:gd name="T23" fmla="*/ 2147483647 h 229"/>
              <a:gd name="T24" fmla="*/ 2147483647 w 235"/>
              <a:gd name="T25" fmla="*/ 2147483647 h 229"/>
              <a:gd name="T26" fmla="*/ 2147483647 w 235"/>
              <a:gd name="T27" fmla="*/ 2147483647 h 229"/>
              <a:gd name="T28" fmla="*/ 2147483647 w 235"/>
              <a:gd name="T29" fmla="*/ 2147483647 h 229"/>
              <a:gd name="T30" fmla="*/ 2147483647 w 235"/>
              <a:gd name="T31" fmla="*/ 2147483647 h 229"/>
              <a:gd name="T32" fmla="*/ 2147483647 w 235"/>
              <a:gd name="T33" fmla="*/ 2147483647 h 229"/>
              <a:gd name="T34" fmla="*/ 2147483647 w 235"/>
              <a:gd name="T35" fmla="*/ 2147483647 h 229"/>
              <a:gd name="T36" fmla="*/ 2147483647 w 235"/>
              <a:gd name="T37" fmla="*/ 2147483647 h 229"/>
              <a:gd name="T38" fmla="*/ 2147483647 w 235"/>
              <a:gd name="T39" fmla="*/ 2147483647 h 229"/>
              <a:gd name="T40" fmla="*/ 2147483647 w 235"/>
              <a:gd name="T41" fmla="*/ 2147483647 h 229"/>
              <a:gd name="T42" fmla="*/ 2147483647 w 235"/>
              <a:gd name="T43" fmla="*/ 2147483647 h 229"/>
              <a:gd name="T44" fmla="*/ 2147483647 w 235"/>
              <a:gd name="T45" fmla="*/ 2147483647 h 229"/>
              <a:gd name="T46" fmla="*/ 2147483647 w 235"/>
              <a:gd name="T47" fmla="*/ 2147483647 h 229"/>
              <a:gd name="T48" fmla="*/ 2147483647 w 235"/>
              <a:gd name="T49" fmla="*/ 2147483647 h 229"/>
              <a:gd name="T50" fmla="*/ 2147483647 w 235"/>
              <a:gd name="T51" fmla="*/ 2147483647 h 229"/>
              <a:gd name="T52" fmla="*/ 2147483647 w 235"/>
              <a:gd name="T53" fmla="*/ 2147483647 h 229"/>
              <a:gd name="T54" fmla="*/ 2147483647 w 235"/>
              <a:gd name="T55" fmla="*/ 2147483647 h 229"/>
              <a:gd name="T56" fmla="*/ 2147483647 w 235"/>
              <a:gd name="T57" fmla="*/ 2147483647 h 229"/>
              <a:gd name="T58" fmla="*/ 2147483647 w 235"/>
              <a:gd name="T59" fmla="*/ 2147483647 h 229"/>
              <a:gd name="T60" fmla="*/ 2147483647 w 235"/>
              <a:gd name="T61" fmla="*/ 2147483647 h 229"/>
              <a:gd name="T62" fmla="*/ 2147483647 w 235"/>
              <a:gd name="T63" fmla="*/ 2147483647 h 229"/>
              <a:gd name="T64" fmla="*/ 2147483647 w 235"/>
              <a:gd name="T65" fmla="*/ 2147483647 h 229"/>
              <a:gd name="T66" fmla="*/ 2147483647 w 235"/>
              <a:gd name="T67" fmla="*/ 2147483647 h 229"/>
              <a:gd name="T68" fmla="*/ 2147483647 w 235"/>
              <a:gd name="T69" fmla="*/ 2147483647 h 229"/>
              <a:gd name="T70" fmla="*/ 2147483647 w 235"/>
              <a:gd name="T71" fmla="*/ 2147483647 h 229"/>
              <a:gd name="T72" fmla="*/ 2147483647 w 235"/>
              <a:gd name="T73" fmla="*/ 2147483647 h 229"/>
              <a:gd name="T74" fmla="*/ 2147483647 w 235"/>
              <a:gd name="T75" fmla="*/ 2147483647 h 229"/>
              <a:gd name="T76" fmla="*/ 2147483647 w 235"/>
              <a:gd name="T77" fmla="*/ 2147483647 h 229"/>
              <a:gd name="T78" fmla="*/ 2147483647 w 235"/>
              <a:gd name="T79" fmla="*/ 2147483647 h 229"/>
              <a:gd name="T80" fmla="*/ 2147483647 w 235"/>
              <a:gd name="T81" fmla="*/ 2147483647 h 229"/>
              <a:gd name="T82" fmla="*/ 2147483647 w 235"/>
              <a:gd name="T83" fmla="*/ 2147483647 h 229"/>
              <a:gd name="T84" fmla="*/ 2147483647 w 235"/>
              <a:gd name="T85" fmla="*/ 2147483647 h 229"/>
              <a:gd name="T86" fmla="*/ 2147483647 w 235"/>
              <a:gd name="T87" fmla="*/ 2147483647 h 229"/>
              <a:gd name="T88" fmla="*/ 0 w 235"/>
              <a:gd name="T89" fmla="*/ 2147483647 h 229"/>
              <a:gd name="T90" fmla="*/ 2147483647 w 235"/>
              <a:gd name="T91" fmla="*/ 2147483647 h 229"/>
              <a:gd name="T92" fmla="*/ 2147483647 w 235"/>
              <a:gd name="T93" fmla="*/ 2147483647 h 229"/>
              <a:gd name="T94" fmla="*/ 2147483647 w 235"/>
              <a:gd name="T95" fmla="*/ 2147483647 h 229"/>
              <a:gd name="T96" fmla="*/ 2147483647 w 235"/>
              <a:gd name="T97" fmla="*/ 2147483647 h 229"/>
              <a:gd name="T98" fmla="*/ 2147483647 w 235"/>
              <a:gd name="T99" fmla="*/ 2147483647 h 229"/>
              <a:gd name="T100" fmla="*/ 2147483647 w 235"/>
              <a:gd name="T101" fmla="*/ 2147483647 h 229"/>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35"/>
              <a:gd name="T154" fmla="*/ 0 h 229"/>
              <a:gd name="T155" fmla="*/ 235 w 235"/>
              <a:gd name="T156" fmla="*/ 229 h 229"/>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35" h="229">
                <a:moveTo>
                  <a:pt x="12" y="59"/>
                </a:moveTo>
                <a:lnTo>
                  <a:pt x="15" y="62"/>
                </a:lnTo>
                <a:lnTo>
                  <a:pt x="17" y="67"/>
                </a:lnTo>
                <a:lnTo>
                  <a:pt x="19" y="70"/>
                </a:lnTo>
                <a:lnTo>
                  <a:pt x="22" y="72"/>
                </a:lnTo>
                <a:lnTo>
                  <a:pt x="25" y="77"/>
                </a:lnTo>
                <a:lnTo>
                  <a:pt x="28" y="80"/>
                </a:lnTo>
                <a:lnTo>
                  <a:pt x="30" y="83"/>
                </a:lnTo>
                <a:lnTo>
                  <a:pt x="30" y="87"/>
                </a:lnTo>
                <a:lnTo>
                  <a:pt x="30" y="96"/>
                </a:lnTo>
                <a:lnTo>
                  <a:pt x="28" y="105"/>
                </a:lnTo>
                <a:lnTo>
                  <a:pt x="28" y="112"/>
                </a:lnTo>
                <a:lnTo>
                  <a:pt x="28" y="121"/>
                </a:lnTo>
                <a:lnTo>
                  <a:pt x="27" y="130"/>
                </a:lnTo>
                <a:lnTo>
                  <a:pt x="27" y="139"/>
                </a:lnTo>
                <a:lnTo>
                  <a:pt x="27" y="147"/>
                </a:lnTo>
                <a:lnTo>
                  <a:pt x="27" y="155"/>
                </a:lnTo>
                <a:lnTo>
                  <a:pt x="28" y="158"/>
                </a:lnTo>
                <a:lnTo>
                  <a:pt x="30" y="160"/>
                </a:lnTo>
                <a:lnTo>
                  <a:pt x="30" y="163"/>
                </a:lnTo>
                <a:lnTo>
                  <a:pt x="31" y="164"/>
                </a:lnTo>
                <a:lnTo>
                  <a:pt x="33" y="167"/>
                </a:lnTo>
                <a:lnTo>
                  <a:pt x="34" y="169"/>
                </a:lnTo>
                <a:lnTo>
                  <a:pt x="36" y="172"/>
                </a:lnTo>
                <a:lnTo>
                  <a:pt x="36" y="173"/>
                </a:lnTo>
                <a:lnTo>
                  <a:pt x="34" y="179"/>
                </a:lnTo>
                <a:lnTo>
                  <a:pt x="31" y="184"/>
                </a:lnTo>
                <a:lnTo>
                  <a:pt x="28" y="188"/>
                </a:lnTo>
                <a:lnTo>
                  <a:pt x="25" y="194"/>
                </a:lnTo>
                <a:lnTo>
                  <a:pt x="22" y="198"/>
                </a:lnTo>
                <a:lnTo>
                  <a:pt x="21" y="203"/>
                </a:lnTo>
                <a:lnTo>
                  <a:pt x="19" y="209"/>
                </a:lnTo>
                <a:lnTo>
                  <a:pt x="19" y="213"/>
                </a:lnTo>
                <a:lnTo>
                  <a:pt x="22" y="219"/>
                </a:lnTo>
                <a:lnTo>
                  <a:pt x="25" y="222"/>
                </a:lnTo>
                <a:lnTo>
                  <a:pt x="30" y="227"/>
                </a:lnTo>
                <a:lnTo>
                  <a:pt x="36" y="228"/>
                </a:lnTo>
                <a:lnTo>
                  <a:pt x="42" y="229"/>
                </a:lnTo>
                <a:lnTo>
                  <a:pt x="48" y="229"/>
                </a:lnTo>
                <a:lnTo>
                  <a:pt x="54" y="227"/>
                </a:lnTo>
                <a:lnTo>
                  <a:pt x="59" y="224"/>
                </a:lnTo>
                <a:lnTo>
                  <a:pt x="65" y="218"/>
                </a:lnTo>
                <a:lnTo>
                  <a:pt x="71" y="212"/>
                </a:lnTo>
                <a:lnTo>
                  <a:pt x="77" y="207"/>
                </a:lnTo>
                <a:lnTo>
                  <a:pt x="83" y="203"/>
                </a:lnTo>
                <a:lnTo>
                  <a:pt x="89" y="198"/>
                </a:lnTo>
                <a:lnTo>
                  <a:pt x="95" y="194"/>
                </a:lnTo>
                <a:lnTo>
                  <a:pt x="101" y="189"/>
                </a:lnTo>
                <a:lnTo>
                  <a:pt x="108" y="185"/>
                </a:lnTo>
                <a:lnTo>
                  <a:pt x="113" y="181"/>
                </a:lnTo>
                <a:lnTo>
                  <a:pt x="117" y="176"/>
                </a:lnTo>
                <a:lnTo>
                  <a:pt x="122" y="170"/>
                </a:lnTo>
                <a:lnTo>
                  <a:pt x="125" y="166"/>
                </a:lnTo>
                <a:lnTo>
                  <a:pt x="127" y="160"/>
                </a:lnTo>
                <a:lnTo>
                  <a:pt x="130" y="154"/>
                </a:lnTo>
                <a:lnTo>
                  <a:pt x="133" y="148"/>
                </a:lnTo>
                <a:lnTo>
                  <a:pt x="136" y="144"/>
                </a:lnTo>
                <a:lnTo>
                  <a:pt x="141" y="139"/>
                </a:lnTo>
                <a:lnTo>
                  <a:pt x="145" y="136"/>
                </a:lnTo>
                <a:lnTo>
                  <a:pt x="150" y="133"/>
                </a:lnTo>
                <a:lnTo>
                  <a:pt x="156" y="132"/>
                </a:lnTo>
                <a:lnTo>
                  <a:pt x="161" y="129"/>
                </a:lnTo>
                <a:lnTo>
                  <a:pt x="166" y="127"/>
                </a:lnTo>
                <a:lnTo>
                  <a:pt x="172" y="124"/>
                </a:lnTo>
                <a:lnTo>
                  <a:pt x="176" y="121"/>
                </a:lnTo>
                <a:lnTo>
                  <a:pt x="181" y="117"/>
                </a:lnTo>
                <a:lnTo>
                  <a:pt x="182" y="111"/>
                </a:lnTo>
                <a:lnTo>
                  <a:pt x="184" y="105"/>
                </a:lnTo>
                <a:lnTo>
                  <a:pt x="185" y="99"/>
                </a:lnTo>
                <a:lnTo>
                  <a:pt x="187" y="93"/>
                </a:lnTo>
                <a:lnTo>
                  <a:pt x="188" y="87"/>
                </a:lnTo>
                <a:lnTo>
                  <a:pt x="191" y="83"/>
                </a:lnTo>
                <a:lnTo>
                  <a:pt x="196" y="80"/>
                </a:lnTo>
                <a:lnTo>
                  <a:pt x="200" y="78"/>
                </a:lnTo>
                <a:lnTo>
                  <a:pt x="204" y="77"/>
                </a:lnTo>
                <a:lnTo>
                  <a:pt x="207" y="75"/>
                </a:lnTo>
                <a:lnTo>
                  <a:pt x="212" y="74"/>
                </a:lnTo>
                <a:lnTo>
                  <a:pt x="216" y="71"/>
                </a:lnTo>
                <a:lnTo>
                  <a:pt x="221" y="68"/>
                </a:lnTo>
                <a:lnTo>
                  <a:pt x="224" y="65"/>
                </a:lnTo>
                <a:lnTo>
                  <a:pt x="225" y="61"/>
                </a:lnTo>
                <a:lnTo>
                  <a:pt x="228" y="55"/>
                </a:lnTo>
                <a:lnTo>
                  <a:pt x="231" y="50"/>
                </a:lnTo>
                <a:lnTo>
                  <a:pt x="232" y="44"/>
                </a:lnTo>
                <a:lnTo>
                  <a:pt x="234" y="40"/>
                </a:lnTo>
                <a:lnTo>
                  <a:pt x="235" y="34"/>
                </a:lnTo>
                <a:lnTo>
                  <a:pt x="234" y="30"/>
                </a:lnTo>
                <a:lnTo>
                  <a:pt x="231" y="25"/>
                </a:lnTo>
                <a:lnTo>
                  <a:pt x="227" y="22"/>
                </a:lnTo>
                <a:lnTo>
                  <a:pt x="222" y="19"/>
                </a:lnTo>
                <a:lnTo>
                  <a:pt x="218" y="18"/>
                </a:lnTo>
                <a:lnTo>
                  <a:pt x="213" y="18"/>
                </a:lnTo>
                <a:lnTo>
                  <a:pt x="209" y="19"/>
                </a:lnTo>
                <a:lnTo>
                  <a:pt x="201" y="22"/>
                </a:lnTo>
                <a:lnTo>
                  <a:pt x="196" y="28"/>
                </a:lnTo>
                <a:lnTo>
                  <a:pt x="188" y="35"/>
                </a:lnTo>
                <a:lnTo>
                  <a:pt x="182" y="43"/>
                </a:lnTo>
                <a:lnTo>
                  <a:pt x="176" y="49"/>
                </a:lnTo>
                <a:lnTo>
                  <a:pt x="169" y="53"/>
                </a:lnTo>
                <a:lnTo>
                  <a:pt x="163" y="55"/>
                </a:lnTo>
                <a:lnTo>
                  <a:pt x="156" y="56"/>
                </a:lnTo>
                <a:lnTo>
                  <a:pt x="150" y="55"/>
                </a:lnTo>
                <a:lnTo>
                  <a:pt x="142" y="55"/>
                </a:lnTo>
                <a:lnTo>
                  <a:pt x="136" y="52"/>
                </a:lnTo>
                <a:lnTo>
                  <a:pt x="129" y="50"/>
                </a:lnTo>
                <a:lnTo>
                  <a:pt x="122" y="47"/>
                </a:lnTo>
                <a:lnTo>
                  <a:pt x="116" y="44"/>
                </a:lnTo>
                <a:lnTo>
                  <a:pt x="111" y="43"/>
                </a:lnTo>
                <a:lnTo>
                  <a:pt x="108" y="40"/>
                </a:lnTo>
                <a:lnTo>
                  <a:pt x="105" y="37"/>
                </a:lnTo>
                <a:lnTo>
                  <a:pt x="101" y="34"/>
                </a:lnTo>
                <a:lnTo>
                  <a:pt x="98" y="33"/>
                </a:lnTo>
                <a:lnTo>
                  <a:pt x="95" y="30"/>
                </a:lnTo>
                <a:lnTo>
                  <a:pt x="90" y="27"/>
                </a:lnTo>
                <a:lnTo>
                  <a:pt x="88" y="24"/>
                </a:lnTo>
                <a:lnTo>
                  <a:pt x="85" y="22"/>
                </a:lnTo>
                <a:lnTo>
                  <a:pt x="82" y="22"/>
                </a:lnTo>
                <a:lnTo>
                  <a:pt x="80" y="22"/>
                </a:lnTo>
                <a:lnTo>
                  <a:pt x="77" y="22"/>
                </a:lnTo>
                <a:lnTo>
                  <a:pt x="76" y="24"/>
                </a:lnTo>
                <a:lnTo>
                  <a:pt x="73" y="24"/>
                </a:lnTo>
                <a:lnTo>
                  <a:pt x="71" y="24"/>
                </a:lnTo>
                <a:lnTo>
                  <a:pt x="70" y="24"/>
                </a:lnTo>
                <a:lnTo>
                  <a:pt x="67" y="22"/>
                </a:lnTo>
                <a:lnTo>
                  <a:pt x="61" y="19"/>
                </a:lnTo>
                <a:lnTo>
                  <a:pt x="54" y="15"/>
                </a:lnTo>
                <a:lnTo>
                  <a:pt x="43" y="10"/>
                </a:lnTo>
                <a:lnTo>
                  <a:pt x="34" y="6"/>
                </a:lnTo>
                <a:lnTo>
                  <a:pt x="25" y="3"/>
                </a:lnTo>
                <a:lnTo>
                  <a:pt x="18" y="0"/>
                </a:lnTo>
                <a:lnTo>
                  <a:pt x="14" y="0"/>
                </a:lnTo>
                <a:lnTo>
                  <a:pt x="8" y="4"/>
                </a:lnTo>
                <a:lnTo>
                  <a:pt x="3" y="9"/>
                </a:lnTo>
                <a:lnTo>
                  <a:pt x="0" y="16"/>
                </a:lnTo>
                <a:lnTo>
                  <a:pt x="0" y="22"/>
                </a:lnTo>
                <a:lnTo>
                  <a:pt x="0" y="30"/>
                </a:lnTo>
                <a:lnTo>
                  <a:pt x="3" y="38"/>
                </a:lnTo>
                <a:lnTo>
                  <a:pt x="6" y="46"/>
                </a:lnTo>
                <a:lnTo>
                  <a:pt x="11" y="52"/>
                </a:lnTo>
                <a:lnTo>
                  <a:pt x="11" y="53"/>
                </a:lnTo>
                <a:lnTo>
                  <a:pt x="11" y="55"/>
                </a:lnTo>
                <a:lnTo>
                  <a:pt x="11" y="56"/>
                </a:lnTo>
                <a:lnTo>
                  <a:pt x="12" y="58"/>
                </a:lnTo>
                <a:lnTo>
                  <a:pt x="12"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5" name="Freeform 136"/>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6" name="Freeform 137"/>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1588">
            <a:solidFill>
              <a:srgbClr val="990000"/>
            </a:solidFill>
            <a:round/>
            <a:headEnd/>
            <a:tailEnd/>
          </a:ln>
        </p:spPr>
        <p:txBody>
          <a:bodyPr/>
          <a:lstStyle/>
          <a:p>
            <a:endParaRPr lang="en-US"/>
          </a:p>
        </p:txBody>
      </p:sp>
      <p:sp>
        <p:nvSpPr>
          <p:cNvPr id="53387" name="Freeform 138"/>
          <p:cNvSpPr>
            <a:spLocks/>
          </p:cNvSpPr>
          <p:nvPr/>
        </p:nvSpPr>
        <p:spPr bwMode="auto">
          <a:xfrm>
            <a:off x="6245229" y="4679953"/>
            <a:ext cx="87313" cy="111125"/>
          </a:xfrm>
          <a:custGeom>
            <a:avLst/>
            <a:gdLst>
              <a:gd name="T0" fmla="*/ 2147483647 w 62"/>
              <a:gd name="T1" fmla="*/ 2147483647 h 70"/>
              <a:gd name="T2" fmla="*/ 2147483647 w 62"/>
              <a:gd name="T3" fmla="*/ 2147483647 h 70"/>
              <a:gd name="T4" fmla="*/ 2147483647 w 62"/>
              <a:gd name="T5" fmla="*/ 2147483647 h 70"/>
              <a:gd name="T6" fmla="*/ 2147483647 w 62"/>
              <a:gd name="T7" fmla="*/ 2147483647 h 70"/>
              <a:gd name="T8" fmla="*/ 2147483647 w 62"/>
              <a:gd name="T9" fmla="*/ 2147483647 h 70"/>
              <a:gd name="T10" fmla="*/ 2147483647 w 62"/>
              <a:gd name="T11" fmla="*/ 2147483647 h 70"/>
              <a:gd name="T12" fmla="*/ 2147483647 w 62"/>
              <a:gd name="T13" fmla="*/ 2147483647 h 70"/>
              <a:gd name="T14" fmla="*/ 2147483647 w 62"/>
              <a:gd name="T15" fmla="*/ 2147483647 h 70"/>
              <a:gd name="T16" fmla="*/ 2147483647 w 62"/>
              <a:gd name="T17" fmla="*/ 2147483647 h 70"/>
              <a:gd name="T18" fmla="*/ 2147483647 w 62"/>
              <a:gd name="T19" fmla="*/ 2147483647 h 70"/>
              <a:gd name="T20" fmla="*/ 2147483647 w 62"/>
              <a:gd name="T21" fmla="*/ 2147483647 h 70"/>
              <a:gd name="T22" fmla="*/ 2147483647 w 62"/>
              <a:gd name="T23" fmla="*/ 2147483647 h 70"/>
              <a:gd name="T24" fmla="*/ 2147483647 w 62"/>
              <a:gd name="T25" fmla="*/ 2147483647 h 70"/>
              <a:gd name="T26" fmla="*/ 2147483647 w 62"/>
              <a:gd name="T27" fmla="*/ 2147483647 h 70"/>
              <a:gd name="T28" fmla="*/ 2147483647 w 62"/>
              <a:gd name="T29" fmla="*/ 2147483647 h 70"/>
              <a:gd name="T30" fmla="*/ 2147483647 w 62"/>
              <a:gd name="T31" fmla="*/ 2147483647 h 70"/>
              <a:gd name="T32" fmla="*/ 2147483647 w 62"/>
              <a:gd name="T33" fmla="*/ 2147483647 h 70"/>
              <a:gd name="T34" fmla="*/ 2147483647 w 62"/>
              <a:gd name="T35" fmla="*/ 2147483647 h 70"/>
              <a:gd name="T36" fmla="*/ 2147483647 w 62"/>
              <a:gd name="T37" fmla="*/ 2147483647 h 70"/>
              <a:gd name="T38" fmla="*/ 2147483647 w 62"/>
              <a:gd name="T39" fmla="*/ 2147483647 h 70"/>
              <a:gd name="T40" fmla="*/ 2147483647 w 62"/>
              <a:gd name="T41" fmla="*/ 2147483647 h 70"/>
              <a:gd name="T42" fmla="*/ 2147483647 w 62"/>
              <a:gd name="T43" fmla="*/ 2147483647 h 70"/>
              <a:gd name="T44" fmla="*/ 2147483647 w 62"/>
              <a:gd name="T45" fmla="*/ 2147483647 h 70"/>
              <a:gd name="T46" fmla="*/ 2147483647 w 62"/>
              <a:gd name="T47" fmla="*/ 2147483647 h 70"/>
              <a:gd name="T48" fmla="*/ 2147483647 w 62"/>
              <a:gd name="T49" fmla="*/ 2147483647 h 70"/>
              <a:gd name="T50" fmla="*/ 2147483647 w 62"/>
              <a:gd name="T51" fmla="*/ 2147483647 h 70"/>
              <a:gd name="T52" fmla="*/ 2147483647 w 62"/>
              <a:gd name="T53" fmla="*/ 2147483647 h 70"/>
              <a:gd name="T54" fmla="*/ 2147483647 w 62"/>
              <a:gd name="T55" fmla="*/ 2147483647 h 70"/>
              <a:gd name="T56" fmla="*/ 2147483647 w 62"/>
              <a:gd name="T57" fmla="*/ 2147483647 h 70"/>
              <a:gd name="T58" fmla="*/ 2147483647 w 62"/>
              <a:gd name="T59" fmla="*/ 2147483647 h 70"/>
              <a:gd name="T60" fmla="*/ 2147483647 w 62"/>
              <a:gd name="T61" fmla="*/ 2147483647 h 70"/>
              <a:gd name="T62" fmla="*/ 2147483647 w 62"/>
              <a:gd name="T63" fmla="*/ 2147483647 h 70"/>
              <a:gd name="T64" fmla="*/ 2147483647 w 62"/>
              <a:gd name="T65" fmla="*/ 2147483647 h 70"/>
              <a:gd name="T66" fmla="*/ 2147483647 w 62"/>
              <a:gd name="T67" fmla="*/ 0 h 70"/>
              <a:gd name="T68" fmla="*/ 2147483647 w 62"/>
              <a:gd name="T69" fmla="*/ 0 h 70"/>
              <a:gd name="T70" fmla="*/ 2147483647 w 62"/>
              <a:gd name="T71" fmla="*/ 2147483647 h 70"/>
              <a:gd name="T72" fmla="*/ 2147483647 w 62"/>
              <a:gd name="T73" fmla="*/ 2147483647 h 70"/>
              <a:gd name="T74" fmla="*/ 2147483647 w 62"/>
              <a:gd name="T75" fmla="*/ 2147483647 h 70"/>
              <a:gd name="T76" fmla="*/ 2147483647 w 62"/>
              <a:gd name="T77" fmla="*/ 2147483647 h 70"/>
              <a:gd name="T78" fmla="*/ 2147483647 w 62"/>
              <a:gd name="T79" fmla="*/ 2147483647 h 70"/>
              <a:gd name="T80" fmla="*/ 2147483647 w 62"/>
              <a:gd name="T81" fmla="*/ 2147483647 h 70"/>
              <a:gd name="T82" fmla="*/ 2147483647 w 62"/>
              <a:gd name="T83" fmla="*/ 2147483647 h 70"/>
              <a:gd name="T84" fmla="*/ 2147483647 w 62"/>
              <a:gd name="T85" fmla="*/ 2147483647 h 70"/>
              <a:gd name="T86" fmla="*/ 2147483647 w 62"/>
              <a:gd name="T87" fmla="*/ 2147483647 h 70"/>
              <a:gd name="T88" fmla="*/ 0 w 62"/>
              <a:gd name="T89" fmla="*/ 2147483647 h 70"/>
              <a:gd name="T90" fmla="*/ 0 w 62"/>
              <a:gd name="T91" fmla="*/ 2147483647 h 70"/>
              <a:gd name="T92" fmla="*/ 2147483647 w 62"/>
              <a:gd name="T93" fmla="*/ 2147483647 h 70"/>
              <a:gd name="T94" fmla="*/ 2147483647 w 62"/>
              <a:gd name="T95" fmla="*/ 2147483647 h 70"/>
              <a:gd name="T96" fmla="*/ 2147483647 w 62"/>
              <a:gd name="T97" fmla="*/ 2147483647 h 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2"/>
              <a:gd name="T148" fmla="*/ 0 h 70"/>
              <a:gd name="T149" fmla="*/ 62 w 62"/>
              <a:gd name="T150" fmla="*/ 70 h 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2" h="70">
                <a:moveTo>
                  <a:pt x="6" y="58"/>
                </a:moveTo>
                <a:lnTo>
                  <a:pt x="6" y="61"/>
                </a:lnTo>
                <a:lnTo>
                  <a:pt x="7" y="64"/>
                </a:lnTo>
                <a:lnTo>
                  <a:pt x="9" y="67"/>
                </a:lnTo>
                <a:lnTo>
                  <a:pt x="12" y="69"/>
                </a:lnTo>
                <a:lnTo>
                  <a:pt x="15" y="70"/>
                </a:lnTo>
                <a:lnTo>
                  <a:pt x="18" y="70"/>
                </a:lnTo>
                <a:lnTo>
                  <a:pt x="21" y="70"/>
                </a:lnTo>
                <a:lnTo>
                  <a:pt x="23" y="70"/>
                </a:lnTo>
                <a:lnTo>
                  <a:pt x="28" y="69"/>
                </a:lnTo>
                <a:lnTo>
                  <a:pt x="32" y="66"/>
                </a:lnTo>
                <a:lnTo>
                  <a:pt x="35" y="63"/>
                </a:lnTo>
                <a:lnTo>
                  <a:pt x="38" y="60"/>
                </a:lnTo>
                <a:lnTo>
                  <a:pt x="40" y="55"/>
                </a:lnTo>
                <a:lnTo>
                  <a:pt x="43" y="52"/>
                </a:lnTo>
                <a:lnTo>
                  <a:pt x="46" y="48"/>
                </a:lnTo>
                <a:lnTo>
                  <a:pt x="47" y="43"/>
                </a:lnTo>
                <a:lnTo>
                  <a:pt x="49" y="40"/>
                </a:lnTo>
                <a:lnTo>
                  <a:pt x="52" y="39"/>
                </a:lnTo>
                <a:lnTo>
                  <a:pt x="53" y="36"/>
                </a:lnTo>
                <a:lnTo>
                  <a:pt x="56" y="33"/>
                </a:lnTo>
                <a:lnTo>
                  <a:pt x="58" y="30"/>
                </a:lnTo>
                <a:lnTo>
                  <a:pt x="59" y="27"/>
                </a:lnTo>
                <a:lnTo>
                  <a:pt x="60" y="24"/>
                </a:lnTo>
                <a:lnTo>
                  <a:pt x="62" y="21"/>
                </a:lnTo>
                <a:lnTo>
                  <a:pt x="60" y="18"/>
                </a:lnTo>
                <a:lnTo>
                  <a:pt x="60" y="15"/>
                </a:lnTo>
                <a:lnTo>
                  <a:pt x="59" y="12"/>
                </a:lnTo>
                <a:lnTo>
                  <a:pt x="59" y="9"/>
                </a:lnTo>
                <a:lnTo>
                  <a:pt x="58" y="8"/>
                </a:lnTo>
                <a:lnTo>
                  <a:pt x="56" y="5"/>
                </a:lnTo>
                <a:lnTo>
                  <a:pt x="53" y="3"/>
                </a:lnTo>
                <a:lnTo>
                  <a:pt x="52" y="2"/>
                </a:lnTo>
                <a:lnTo>
                  <a:pt x="46" y="0"/>
                </a:lnTo>
                <a:lnTo>
                  <a:pt x="40" y="0"/>
                </a:lnTo>
                <a:lnTo>
                  <a:pt x="34" y="3"/>
                </a:lnTo>
                <a:lnTo>
                  <a:pt x="29" y="5"/>
                </a:lnTo>
                <a:lnTo>
                  <a:pt x="23" y="8"/>
                </a:lnTo>
                <a:lnTo>
                  <a:pt x="19" y="12"/>
                </a:lnTo>
                <a:lnTo>
                  <a:pt x="13" y="15"/>
                </a:lnTo>
                <a:lnTo>
                  <a:pt x="9" y="18"/>
                </a:lnTo>
                <a:lnTo>
                  <a:pt x="6" y="21"/>
                </a:lnTo>
                <a:lnTo>
                  <a:pt x="3" y="26"/>
                </a:lnTo>
                <a:lnTo>
                  <a:pt x="1" y="30"/>
                </a:lnTo>
                <a:lnTo>
                  <a:pt x="0" y="36"/>
                </a:lnTo>
                <a:lnTo>
                  <a:pt x="0" y="42"/>
                </a:lnTo>
                <a:lnTo>
                  <a:pt x="1" y="48"/>
                </a:lnTo>
                <a:lnTo>
                  <a:pt x="3" y="54"/>
                </a:lnTo>
                <a:lnTo>
                  <a:pt x="6" y="58"/>
                </a:lnTo>
              </a:path>
            </a:pathLst>
          </a:custGeom>
          <a:solidFill>
            <a:srgbClr val="FFFF00"/>
          </a:solidFill>
          <a:ln w="4763">
            <a:solidFill>
              <a:srgbClr val="990000"/>
            </a:solidFill>
            <a:round/>
            <a:headEnd/>
            <a:tailEnd/>
          </a:ln>
        </p:spPr>
        <p:txBody>
          <a:bodyPr/>
          <a:lstStyle/>
          <a:p>
            <a:endParaRPr lang="en-US"/>
          </a:p>
        </p:txBody>
      </p:sp>
      <p:sp>
        <p:nvSpPr>
          <p:cNvPr id="53388" name="Freeform 139"/>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89" name="Freeform 140"/>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1588">
            <a:solidFill>
              <a:srgbClr val="990000"/>
            </a:solidFill>
            <a:round/>
            <a:headEnd/>
            <a:tailEnd/>
          </a:ln>
        </p:spPr>
        <p:txBody>
          <a:bodyPr/>
          <a:lstStyle/>
          <a:p>
            <a:endParaRPr lang="en-US"/>
          </a:p>
        </p:txBody>
      </p:sp>
      <p:sp>
        <p:nvSpPr>
          <p:cNvPr id="53390" name="Freeform 141"/>
          <p:cNvSpPr>
            <a:spLocks/>
          </p:cNvSpPr>
          <p:nvPr/>
        </p:nvSpPr>
        <p:spPr bwMode="auto">
          <a:xfrm>
            <a:off x="6202364" y="4652963"/>
            <a:ext cx="55563" cy="100012"/>
          </a:xfrm>
          <a:custGeom>
            <a:avLst/>
            <a:gdLst>
              <a:gd name="T0" fmla="*/ 0 w 40"/>
              <a:gd name="T1" fmla="*/ 2147483647 h 63"/>
              <a:gd name="T2" fmla="*/ 2147483647 w 40"/>
              <a:gd name="T3" fmla="*/ 2147483647 h 63"/>
              <a:gd name="T4" fmla="*/ 2147483647 w 40"/>
              <a:gd name="T5" fmla="*/ 2147483647 h 63"/>
              <a:gd name="T6" fmla="*/ 2147483647 w 40"/>
              <a:gd name="T7" fmla="*/ 2147483647 h 63"/>
              <a:gd name="T8" fmla="*/ 2147483647 w 40"/>
              <a:gd name="T9" fmla="*/ 2147483647 h 63"/>
              <a:gd name="T10" fmla="*/ 2147483647 w 40"/>
              <a:gd name="T11" fmla="*/ 2147483647 h 63"/>
              <a:gd name="T12" fmla="*/ 2147483647 w 40"/>
              <a:gd name="T13" fmla="*/ 2147483647 h 63"/>
              <a:gd name="T14" fmla="*/ 2147483647 w 40"/>
              <a:gd name="T15" fmla="*/ 2147483647 h 63"/>
              <a:gd name="T16" fmla="*/ 2147483647 w 40"/>
              <a:gd name="T17" fmla="*/ 2147483647 h 63"/>
              <a:gd name="T18" fmla="*/ 2147483647 w 40"/>
              <a:gd name="T19" fmla="*/ 2147483647 h 63"/>
              <a:gd name="T20" fmla="*/ 2147483647 w 40"/>
              <a:gd name="T21" fmla="*/ 2147483647 h 63"/>
              <a:gd name="T22" fmla="*/ 2147483647 w 40"/>
              <a:gd name="T23" fmla="*/ 2147483647 h 63"/>
              <a:gd name="T24" fmla="*/ 2147483647 w 40"/>
              <a:gd name="T25" fmla="*/ 2147483647 h 63"/>
              <a:gd name="T26" fmla="*/ 2147483647 w 40"/>
              <a:gd name="T27" fmla="*/ 2147483647 h 63"/>
              <a:gd name="T28" fmla="*/ 2147483647 w 40"/>
              <a:gd name="T29" fmla="*/ 2147483647 h 63"/>
              <a:gd name="T30" fmla="*/ 2147483647 w 40"/>
              <a:gd name="T31" fmla="*/ 2147483647 h 63"/>
              <a:gd name="T32" fmla="*/ 2147483647 w 40"/>
              <a:gd name="T33" fmla="*/ 2147483647 h 63"/>
              <a:gd name="T34" fmla="*/ 2147483647 w 40"/>
              <a:gd name="T35" fmla="*/ 2147483647 h 63"/>
              <a:gd name="T36" fmla="*/ 2147483647 w 40"/>
              <a:gd name="T37" fmla="*/ 2147483647 h 63"/>
              <a:gd name="T38" fmla="*/ 2147483647 w 40"/>
              <a:gd name="T39" fmla="*/ 2147483647 h 63"/>
              <a:gd name="T40" fmla="*/ 2147483647 w 40"/>
              <a:gd name="T41" fmla="*/ 2147483647 h 63"/>
              <a:gd name="T42" fmla="*/ 2147483647 w 40"/>
              <a:gd name="T43" fmla="*/ 2147483647 h 63"/>
              <a:gd name="T44" fmla="*/ 2147483647 w 40"/>
              <a:gd name="T45" fmla="*/ 2147483647 h 63"/>
              <a:gd name="T46" fmla="*/ 2147483647 w 40"/>
              <a:gd name="T47" fmla="*/ 2147483647 h 63"/>
              <a:gd name="T48" fmla="*/ 2147483647 w 40"/>
              <a:gd name="T49" fmla="*/ 2147483647 h 63"/>
              <a:gd name="T50" fmla="*/ 2147483647 w 40"/>
              <a:gd name="T51" fmla="*/ 2147483647 h 63"/>
              <a:gd name="T52" fmla="*/ 2147483647 w 40"/>
              <a:gd name="T53" fmla="*/ 2147483647 h 63"/>
              <a:gd name="T54" fmla="*/ 2147483647 w 40"/>
              <a:gd name="T55" fmla="*/ 2147483647 h 63"/>
              <a:gd name="T56" fmla="*/ 2147483647 w 40"/>
              <a:gd name="T57" fmla="*/ 2147483647 h 63"/>
              <a:gd name="T58" fmla="*/ 2147483647 w 40"/>
              <a:gd name="T59" fmla="*/ 2147483647 h 63"/>
              <a:gd name="T60" fmla="*/ 2147483647 w 40"/>
              <a:gd name="T61" fmla="*/ 2147483647 h 63"/>
              <a:gd name="T62" fmla="*/ 2147483647 w 40"/>
              <a:gd name="T63" fmla="*/ 2147483647 h 63"/>
              <a:gd name="T64" fmla="*/ 2147483647 w 40"/>
              <a:gd name="T65" fmla="*/ 0 h 63"/>
              <a:gd name="T66" fmla="*/ 2147483647 w 40"/>
              <a:gd name="T67" fmla="*/ 0 h 63"/>
              <a:gd name="T68" fmla="*/ 2147483647 w 40"/>
              <a:gd name="T69" fmla="*/ 2147483647 h 63"/>
              <a:gd name="T70" fmla="*/ 2147483647 w 40"/>
              <a:gd name="T71" fmla="*/ 2147483647 h 63"/>
              <a:gd name="T72" fmla="*/ 2147483647 w 40"/>
              <a:gd name="T73" fmla="*/ 2147483647 h 63"/>
              <a:gd name="T74" fmla="*/ 2147483647 w 40"/>
              <a:gd name="T75" fmla="*/ 2147483647 h 63"/>
              <a:gd name="T76" fmla="*/ 2147483647 w 40"/>
              <a:gd name="T77" fmla="*/ 2147483647 h 63"/>
              <a:gd name="T78" fmla="*/ 2147483647 w 40"/>
              <a:gd name="T79" fmla="*/ 2147483647 h 63"/>
              <a:gd name="T80" fmla="*/ 2147483647 w 40"/>
              <a:gd name="T81" fmla="*/ 2147483647 h 63"/>
              <a:gd name="T82" fmla="*/ 2147483647 w 40"/>
              <a:gd name="T83" fmla="*/ 2147483647 h 63"/>
              <a:gd name="T84" fmla="*/ 0 w 40"/>
              <a:gd name="T85" fmla="*/ 2147483647 h 63"/>
              <a:gd name="T86" fmla="*/ 0 w 40"/>
              <a:gd name="T87" fmla="*/ 2147483647 h 63"/>
              <a:gd name="T88" fmla="*/ 0 w 40"/>
              <a:gd name="T89" fmla="*/ 2147483647 h 63"/>
              <a:gd name="T90" fmla="*/ 2147483647 w 40"/>
              <a:gd name="T91" fmla="*/ 2147483647 h 63"/>
              <a:gd name="T92" fmla="*/ 2147483647 w 40"/>
              <a:gd name="T93" fmla="*/ 2147483647 h 63"/>
              <a:gd name="T94" fmla="*/ 2147483647 w 40"/>
              <a:gd name="T95" fmla="*/ 2147483647 h 63"/>
              <a:gd name="T96" fmla="*/ 0 w 40"/>
              <a:gd name="T97" fmla="*/ 2147483647 h 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63"/>
              <a:gd name="T149" fmla="*/ 40 w 40"/>
              <a:gd name="T150" fmla="*/ 63 h 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63">
                <a:moveTo>
                  <a:pt x="0" y="59"/>
                </a:moveTo>
                <a:lnTo>
                  <a:pt x="1" y="60"/>
                </a:lnTo>
                <a:lnTo>
                  <a:pt x="4" y="62"/>
                </a:lnTo>
                <a:lnTo>
                  <a:pt x="7" y="62"/>
                </a:lnTo>
                <a:lnTo>
                  <a:pt x="9" y="63"/>
                </a:lnTo>
                <a:lnTo>
                  <a:pt x="12" y="63"/>
                </a:lnTo>
                <a:lnTo>
                  <a:pt x="15" y="63"/>
                </a:lnTo>
                <a:lnTo>
                  <a:pt x="16" y="63"/>
                </a:lnTo>
                <a:lnTo>
                  <a:pt x="19" y="62"/>
                </a:lnTo>
                <a:lnTo>
                  <a:pt x="20" y="60"/>
                </a:lnTo>
                <a:lnTo>
                  <a:pt x="22" y="57"/>
                </a:lnTo>
                <a:lnTo>
                  <a:pt x="22" y="56"/>
                </a:lnTo>
                <a:lnTo>
                  <a:pt x="22" y="53"/>
                </a:lnTo>
                <a:lnTo>
                  <a:pt x="23" y="50"/>
                </a:lnTo>
                <a:lnTo>
                  <a:pt x="23" y="47"/>
                </a:lnTo>
                <a:lnTo>
                  <a:pt x="23" y="44"/>
                </a:lnTo>
                <a:lnTo>
                  <a:pt x="25" y="41"/>
                </a:lnTo>
                <a:lnTo>
                  <a:pt x="26" y="40"/>
                </a:lnTo>
                <a:lnTo>
                  <a:pt x="28" y="37"/>
                </a:lnTo>
                <a:lnTo>
                  <a:pt x="29" y="35"/>
                </a:lnTo>
                <a:lnTo>
                  <a:pt x="32" y="32"/>
                </a:lnTo>
                <a:lnTo>
                  <a:pt x="34" y="31"/>
                </a:lnTo>
                <a:lnTo>
                  <a:pt x="35" y="29"/>
                </a:lnTo>
                <a:lnTo>
                  <a:pt x="37" y="26"/>
                </a:lnTo>
                <a:lnTo>
                  <a:pt x="38" y="23"/>
                </a:lnTo>
                <a:lnTo>
                  <a:pt x="40" y="20"/>
                </a:lnTo>
                <a:lnTo>
                  <a:pt x="40" y="16"/>
                </a:lnTo>
                <a:lnTo>
                  <a:pt x="40" y="12"/>
                </a:lnTo>
                <a:lnTo>
                  <a:pt x="38" y="9"/>
                </a:lnTo>
                <a:lnTo>
                  <a:pt x="35" y="6"/>
                </a:lnTo>
                <a:lnTo>
                  <a:pt x="32" y="3"/>
                </a:lnTo>
                <a:lnTo>
                  <a:pt x="28" y="1"/>
                </a:lnTo>
                <a:lnTo>
                  <a:pt x="23" y="0"/>
                </a:lnTo>
                <a:lnTo>
                  <a:pt x="22" y="0"/>
                </a:lnTo>
                <a:lnTo>
                  <a:pt x="19" y="1"/>
                </a:lnTo>
                <a:lnTo>
                  <a:pt x="16" y="1"/>
                </a:lnTo>
                <a:lnTo>
                  <a:pt x="15" y="3"/>
                </a:lnTo>
                <a:lnTo>
                  <a:pt x="12" y="4"/>
                </a:lnTo>
                <a:lnTo>
                  <a:pt x="10" y="6"/>
                </a:lnTo>
                <a:lnTo>
                  <a:pt x="9" y="9"/>
                </a:lnTo>
                <a:lnTo>
                  <a:pt x="6" y="10"/>
                </a:lnTo>
                <a:lnTo>
                  <a:pt x="3" y="14"/>
                </a:lnTo>
                <a:lnTo>
                  <a:pt x="0" y="20"/>
                </a:lnTo>
                <a:lnTo>
                  <a:pt x="0" y="26"/>
                </a:lnTo>
                <a:lnTo>
                  <a:pt x="0" y="34"/>
                </a:lnTo>
                <a:lnTo>
                  <a:pt x="1" y="40"/>
                </a:lnTo>
                <a:lnTo>
                  <a:pt x="1" y="47"/>
                </a:lnTo>
                <a:lnTo>
                  <a:pt x="1" y="53"/>
                </a:lnTo>
                <a:lnTo>
                  <a:pt x="0" y="59"/>
                </a:lnTo>
              </a:path>
            </a:pathLst>
          </a:custGeom>
          <a:solidFill>
            <a:srgbClr val="FFFF00"/>
          </a:solidFill>
          <a:ln w="4763">
            <a:solidFill>
              <a:srgbClr val="990000"/>
            </a:solidFill>
            <a:round/>
            <a:headEnd/>
            <a:tailEnd/>
          </a:ln>
        </p:spPr>
        <p:txBody>
          <a:bodyPr/>
          <a:lstStyle/>
          <a:p>
            <a:endParaRPr lang="en-US"/>
          </a:p>
        </p:txBody>
      </p:sp>
      <p:sp>
        <p:nvSpPr>
          <p:cNvPr id="53391" name="Freeform 142"/>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2" name="Freeform 143"/>
          <p:cNvSpPr>
            <a:spLocks/>
          </p:cNvSpPr>
          <p:nvPr/>
        </p:nvSpPr>
        <p:spPr bwMode="auto">
          <a:xfrm>
            <a:off x="6181728" y="4576764"/>
            <a:ext cx="60325" cy="80963"/>
          </a:xfrm>
          <a:custGeom>
            <a:avLst/>
            <a:gdLst>
              <a:gd name="T0" fmla="*/ 2147483647 w 43"/>
              <a:gd name="T1" fmla="*/ 2147483647 h 51"/>
              <a:gd name="T2" fmla="*/ 2147483647 w 43"/>
              <a:gd name="T3" fmla="*/ 2147483647 h 51"/>
              <a:gd name="T4" fmla="*/ 2147483647 w 43"/>
              <a:gd name="T5" fmla="*/ 2147483647 h 51"/>
              <a:gd name="T6" fmla="*/ 2147483647 w 43"/>
              <a:gd name="T7" fmla="*/ 2147483647 h 51"/>
              <a:gd name="T8" fmla="*/ 2147483647 w 43"/>
              <a:gd name="T9" fmla="*/ 2147483647 h 51"/>
              <a:gd name="T10" fmla="*/ 2147483647 w 43"/>
              <a:gd name="T11" fmla="*/ 2147483647 h 51"/>
              <a:gd name="T12" fmla="*/ 2147483647 w 43"/>
              <a:gd name="T13" fmla="*/ 2147483647 h 51"/>
              <a:gd name="T14" fmla="*/ 2147483647 w 43"/>
              <a:gd name="T15" fmla="*/ 2147483647 h 51"/>
              <a:gd name="T16" fmla="*/ 2147483647 w 43"/>
              <a:gd name="T17" fmla="*/ 2147483647 h 51"/>
              <a:gd name="T18" fmla="*/ 2147483647 w 43"/>
              <a:gd name="T19" fmla="*/ 2147483647 h 51"/>
              <a:gd name="T20" fmla="*/ 2147483647 w 43"/>
              <a:gd name="T21" fmla="*/ 2147483647 h 51"/>
              <a:gd name="T22" fmla="*/ 2147483647 w 43"/>
              <a:gd name="T23" fmla="*/ 2147483647 h 51"/>
              <a:gd name="T24" fmla="*/ 2147483647 w 43"/>
              <a:gd name="T25" fmla="*/ 2147483647 h 51"/>
              <a:gd name="T26" fmla="*/ 2147483647 w 43"/>
              <a:gd name="T27" fmla="*/ 2147483647 h 51"/>
              <a:gd name="T28" fmla="*/ 2147483647 w 43"/>
              <a:gd name="T29" fmla="*/ 2147483647 h 51"/>
              <a:gd name="T30" fmla="*/ 2147483647 w 43"/>
              <a:gd name="T31" fmla="*/ 2147483647 h 51"/>
              <a:gd name="T32" fmla="*/ 2147483647 w 43"/>
              <a:gd name="T33" fmla="*/ 2147483647 h 51"/>
              <a:gd name="T34" fmla="*/ 2147483647 w 43"/>
              <a:gd name="T35" fmla="*/ 2147483647 h 51"/>
              <a:gd name="T36" fmla="*/ 2147483647 w 43"/>
              <a:gd name="T37" fmla="*/ 2147483647 h 51"/>
              <a:gd name="T38" fmla="*/ 2147483647 w 43"/>
              <a:gd name="T39" fmla="*/ 2147483647 h 51"/>
              <a:gd name="T40" fmla="*/ 2147483647 w 43"/>
              <a:gd name="T41" fmla="*/ 2147483647 h 51"/>
              <a:gd name="T42" fmla="*/ 2147483647 w 43"/>
              <a:gd name="T43" fmla="*/ 2147483647 h 51"/>
              <a:gd name="T44" fmla="*/ 2147483647 w 43"/>
              <a:gd name="T45" fmla="*/ 0 h 51"/>
              <a:gd name="T46" fmla="*/ 2147483647 w 43"/>
              <a:gd name="T47" fmla="*/ 0 h 51"/>
              <a:gd name="T48" fmla="*/ 2147483647 w 43"/>
              <a:gd name="T49" fmla="*/ 2147483647 h 51"/>
              <a:gd name="T50" fmla="*/ 0 w 43"/>
              <a:gd name="T51" fmla="*/ 2147483647 h 51"/>
              <a:gd name="T52" fmla="*/ 0 w 43"/>
              <a:gd name="T53" fmla="*/ 2147483647 h 51"/>
              <a:gd name="T54" fmla="*/ 0 w 43"/>
              <a:gd name="T55" fmla="*/ 2147483647 h 51"/>
              <a:gd name="T56" fmla="*/ 2147483647 w 43"/>
              <a:gd name="T57" fmla="*/ 2147483647 h 51"/>
              <a:gd name="T58" fmla="*/ 2147483647 w 43"/>
              <a:gd name="T59" fmla="*/ 2147483647 h 51"/>
              <a:gd name="T60" fmla="*/ 2147483647 w 43"/>
              <a:gd name="T61" fmla="*/ 2147483647 h 51"/>
              <a:gd name="T62" fmla="*/ 2147483647 w 43"/>
              <a:gd name="T63" fmla="*/ 2147483647 h 51"/>
              <a:gd name="T64" fmla="*/ 2147483647 w 43"/>
              <a:gd name="T65" fmla="*/ 2147483647 h 51"/>
              <a:gd name="T66" fmla="*/ 2147483647 w 43"/>
              <a:gd name="T67" fmla="*/ 2147483647 h 51"/>
              <a:gd name="T68" fmla="*/ 2147483647 w 43"/>
              <a:gd name="T69" fmla="*/ 2147483647 h 51"/>
              <a:gd name="T70" fmla="*/ 2147483647 w 43"/>
              <a:gd name="T71" fmla="*/ 2147483647 h 51"/>
              <a:gd name="T72" fmla="*/ 2147483647 w 43"/>
              <a:gd name="T73" fmla="*/ 2147483647 h 51"/>
              <a:gd name="T74" fmla="*/ 2147483647 w 43"/>
              <a:gd name="T75" fmla="*/ 2147483647 h 51"/>
              <a:gd name="T76" fmla="*/ 2147483647 w 43"/>
              <a:gd name="T77" fmla="*/ 2147483647 h 51"/>
              <a:gd name="T78" fmla="*/ 2147483647 w 43"/>
              <a:gd name="T79" fmla="*/ 2147483647 h 51"/>
              <a:gd name="T80" fmla="*/ 2147483647 w 43"/>
              <a:gd name="T81" fmla="*/ 2147483647 h 51"/>
              <a:gd name="T82" fmla="*/ 2147483647 w 43"/>
              <a:gd name="T83" fmla="*/ 2147483647 h 51"/>
              <a:gd name="T84" fmla="*/ 2147483647 w 43"/>
              <a:gd name="T85" fmla="*/ 2147483647 h 51"/>
              <a:gd name="T86" fmla="*/ 2147483647 w 43"/>
              <a:gd name="T87" fmla="*/ 2147483647 h 51"/>
              <a:gd name="T88" fmla="*/ 2147483647 w 43"/>
              <a:gd name="T89" fmla="*/ 2147483647 h 51"/>
              <a:gd name="T90" fmla="*/ 2147483647 w 43"/>
              <a:gd name="T91" fmla="*/ 2147483647 h 51"/>
              <a:gd name="T92" fmla="*/ 2147483647 w 43"/>
              <a:gd name="T93" fmla="*/ 2147483647 h 51"/>
              <a:gd name="T94" fmla="*/ 2147483647 w 43"/>
              <a:gd name="T95" fmla="*/ 2147483647 h 51"/>
              <a:gd name="T96" fmla="*/ 2147483647 w 43"/>
              <a:gd name="T97" fmla="*/ 2147483647 h 5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51"/>
              <a:gd name="T149" fmla="*/ 43 w 43"/>
              <a:gd name="T150" fmla="*/ 51 h 5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51">
                <a:moveTo>
                  <a:pt x="18" y="49"/>
                </a:moveTo>
                <a:lnTo>
                  <a:pt x="18" y="49"/>
                </a:lnTo>
                <a:lnTo>
                  <a:pt x="18" y="48"/>
                </a:lnTo>
                <a:lnTo>
                  <a:pt x="18" y="46"/>
                </a:lnTo>
                <a:lnTo>
                  <a:pt x="20" y="46"/>
                </a:lnTo>
                <a:lnTo>
                  <a:pt x="20" y="45"/>
                </a:lnTo>
                <a:lnTo>
                  <a:pt x="21" y="43"/>
                </a:lnTo>
                <a:lnTo>
                  <a:pt x="26" y="42"/>
                </a:lnTo>
                <a:lnTo>
                  <a:pt x="29" y="40"/>
                </a:lnTo>
                <a:lnTo>
                  <a:pt x="33" y="39"/>
                </a:lnTo>
                <a:lnTo>
                  <a:pt x="37" y="37"/>
                </a:lnTo>
                <a:lnTo>
                  <a:pt x="40" y="36"/>
                </a:lnTo>
                <a:lnTo>
                  <a:pt x="42" y="33"/>
                </a:lnTo>
                <a:lnTo>
                  <a:pt x="43" y="30"/>
                </a:lnTo>
                <a:lnTo>
                  <a:pt x="43" y="27"/>
                </a:lnTo>
                <a:lnTo>
                  <a:pt x="42" y="20"/>
                </a:lnTo>
                <a:lnTo>
                  <a:pt x="39" y="14"/>
                </a:lnTo>
                <a:lnTo>
                  <a:pt x="34" y="9"/>
                </a:lnTo>
                <a:lnTo>
                  <a:pt x="30" y="5"/>
                </a:lnTo>
                <a:lnTo>
                  <a:pt x="24" y="2"/>
                </a:lnTo>
                <a:lnTo>
                  <a:pt x="17" y="0"/>
                </a:lnTo>
                <a:lnTo>
                  <a:pt x="9" y="0"/>
                </a:lnTo>
                <a:lnTo>
                  <a:pt x="3" y="3"/>
                </a:lnTo>
                <a:lnTo>
                  <a:pt x="0" y="5"/>
                </a:lnTo>
                <a:lnTo>
                  <a:pt x="0" y="6"/>
                </a:lnTo>
                <a:lnTo>
                  <a:pt x="0" y="9"/>
                </a:lnTo>
                <a:lnTo>
                  <a:pt x="2" y="12"/>
                </a:lnTo>
                <a:lnTo>
                  <a:pt x="3" y="15"/>
                </a:lnTo>
                <a:lnTo>
                  <a:pt x="5" y="18"/>
                </a:lnTo>
                <a:lnTo>
                  <a:pt x="6" y="20"/>
                </a:lnTo>
                <a:lnTo>
                  <a:pt x="9" y="22"/>
                </a:lnTo>
                <a:lnTo>
                  <a:pt x="11" y="25"/>
                </a:lnTo>
                <a:lnTo>
                  <a:pt x="12" y="28"/>
                </a:lnTo>
                <a:lnTo>
                  <a:pt x="14" y="31"/>
                </a:lnTo>
                <a:lnTo>
                  <a:pt x="14" y="34"/>
                </a:lnTo>
                <a:lnTo>
                  <a:pt x="14" y="39"/>
                </a:lnTo>
                <a:lnTo>
                  <a:pt x="14" y="42"/>
                </a:lnTo>
                <a:lnTo>
                  <a:pt x="14" y="46"/>
                </a:lnTo>
                <a:lnTo>
                  <a:pt x="14" y="51"/>
                </a:lnTo>
                <a:lnTo>
                  <a:pt x="15" y="51"/>
                </a:lnTo>
                <a:lnTo>
                  <a:pt x="17" y="51"/>
                </a:lnTo>
                <a:lnTo>
                  <a:pt x="18" y="51"/>
                </a:lnTo>
                <a:lnTo>
                  <a:pt x="18" y="49"/>
                </a:lnTo>
              </a:path>
            </a:pathLst>
          </a:custGeom>
          <a:solidFill>
            <a:srgbClr val="FFFF00"/>
          </a:solidFill>
          <a:ln w="4763">
            <a:solidFill>
              <a:srgbClr val="990000"/>
            </a:solidFill>
            <a:round/>
            <a:headEnd/>
            <a:tailEnd/>
          </a:ln>
        </p:spPr>
        <p:txBody>
          <a:bodyPr/>
          <a:lstStyle/>
          <a:p>
            <a:endParaRPr lang="en-US"/>
          </a:p>
        </p:txBody>
      </p:sp>
      <p:sp>
        <p:nvSpPr>
          <p:cNvPr id="53393" name="Freeform 144"/>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4" name="Freeform 145"/>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1588">
            <a:solidFill>
              <a:srgbClr val="990000"/>
            </a:solidFill>
            <a:round/>
            <a:headEnd/>
            <a:tailEnd/>
          </a:ln>
        </p:spPr>
        <p:txBody>
          <a:bodyPr/>
          <a:lstStyle/>
          <a:p>
            <a:endParaRPr lang="en-US"/>
          </a:p>
        </p:txBody>
      </p:sp>
      <p:sp>
        <p:nvSpPr>
          <p:cNvPr id="53395" name="Freeform 146"/>
          <p:cNvSpPr>
            <a:spLocks/>
          </p:cNvSpPr>
          <p:nvPr/>
        </p:nvSpPr>
        <p:spPr bwMode="auto">
          <a:xfrm>
            <a:off x="6329366" y="4611689"/>
            <a:ext cx="73025" cy="80963"/>
          </a:xfrm>
          <a:custGeom>
            <a:avLst/>
            <a:gdLst>
              <a:gd name="T0" fmla="*/ 2147483647 w 52"/>
              <a:gd name="T1" fmla="*/ 2147483647 h 51"/>
              <a:gd name="T2" fmla="*/ 2147483647 w 52"/>
              <a:gd name="T3" fmla="*/ 2147483647 h 51"/>
              <a:gd name="T4" fmla="*/ 2147483647 w 52"/>
              <a:gd name="T5" fmla="*/ 2147483647 h 51"/>
              <a:gd name="T6" fmla="*/ 2147483647 w 52"/>
              <a:gd name="T7" fmla="*/ 2147483647 h 51"/>
              <a:gd name="T8" fmla="*/ 2147483647 w 52"/>
              <a:gd name="T9" fmla="*/ 2147483647 h 51"/>
              <a:gd name="T10" fmla="*/ 2147483647 w 52"/>
              <a:gd name="T11" fmla="*/ 2147483647 h 51"/>
              <a:gd name="T12" fmla="*/ 2147483647 w 52"/>
              <a:gd name="T13" fmla="*/ 2147483647 h 51"/>
              <a:gd name="T14" fmla="*/ 2147483647 w 52"/>
              <a:gd name="T15" fmla="*/ 2147483647 h 51"/>
              <a:gd name="T16" fmla="*/ 2147483647 w 52"/>
              <a:gd name="T17" fmla="*/ 2147483647 h 51"/>
              <a:gd name="T18" fmla="*/ 2147483647 w 52"/>
              <a:gd name="T19" fmla="*/ 2147483647 h 51"/>
              <a:gd name="T20" fmla="*/ 2147483647 w 52"/>
              <a:gd name="T21" fmla="*/ 2147483647 h 51"/>
              <a:gd name="T22" fmla="*/ 2147483647 w 52"/>
              <a:gd name="T23" fmla="*/ 2147483647 h 51"/>
              <a:gd name="T24" fmla="*/ 2147483647 w 52"/>
              <a:gd name="T25" fmla="*/ 2147483647 h 51"/>
              <a:gd name="T26" fmla="*/ 2147483647 w 52"/>
              <a:gd name="T27" fmla="*/ 2147483647 h 51"/>
              <a:gd name="T28" fmla="*/ 2147483647 w 52"/>
              <a:gd name="T29" fmla="*/ 2147483647 h 51"/>
              <a:gd name="T30" fmla="*/ 2147483647 w 52"/>
              <a:gd name="T31" fmla="*/ 2147483647 h 51"/>
              <a:gd name="T32" fmla="*/ 2147483647 w 52"/>
              <a:gd name="T33" fmla="*/ 2147483647 h 51"/>
              <a:gd name="T34" fmla="*/ 2147483647 w 52"/>
              <a:gd name="T35" fmla="*/ 2147483647 h 51"/>
              <a:gd name="T36" fmla="*/ 2147483647 w 52"/>
              <a:gd name="T37" fmla="*/ 2147483647 h 51"/>
              <a:gd name="T38" fmla="*/ 2147483647 w 52"/>
              <a:gd name="T39" fmla="*/ 2147483647 h 51"/>
              <a:gd name="T40" fmla="*/ 2147483647 w 52"/>
              <a:gd name="T41" fmla="*/ 2147483647 h 51"/>
              <a:gd name="T42" fmla="*/ 2147483647 w 52"/>
              <a:gd name="T43" fmla="*/ 2147483647 h 51"/>
              <a:gd name="T44" fmla="*/ 2147483647 w 52"/>
              <a:gd name="T45" fmla="*/ 2147483647 h 51"/>
              <a:gd name="T46" fmla="*/ 2147483647 w 52"/>
              <a:gd name="T47" fmla="*/ 0 h 51"/>
              <a:gd name="T48" fmla="*/ 2147483647 w 52"/>
              <a:gd name="T49" fmla="*/ 0 h 51"/>
              <a:gd name="T50" fmla="*/ 2147483647 w 52"/>
              <a:gd name="T51" fmla="*/ 0 h 51"/>
              <a:gd name="T52" fmla="*/ 2147483647 w 52"/>
              <a:gd name="T53" fmla="*/ 0 h 51"/>
              <a:gd name="T54" fmla="*/ 2147483647 w 52"/>
              <a:gd name="T55" fmla="*/ 0 h 51"/>
              <a:gd name="T56" fmla="*/ 2147483647 w 52"/>
              <a:gd name="T57" fmla="*/ 0 h 51"/>
              <a:gd name="T58" fmla="*/ 2147483647 w 52"/>
              <a:gd name="T59" fmla="*/ 0 h 51"/>
              <a:gd name="T60" fmla="*/ 2147483647 w 52"/>
              <a:gd name="T61" fmla="*/ 0 h 51"/>
              <a:gd name="T62" fmla="*/ 2147483647 w 52"/>
              <a:gd name="T63" fmla="*/ 0 h 51"/>
              <a:gd name="T64" fmla="*/ 2147483647 w 52"/>
              <a:gd name="T65" fmla="*/ 2147483647 h 51"/>
              <a:gd name="T66" fmla="*/ 2147483647 w 52"/>
              <a:gd name="T67" fmla="*/ 2147483647 h 51"/>
              <a:gd name="T68" fmla="*/ 2147483647 w 52"/>
              <a:gd name="T69" fmla="*/ 2147483647 h 51"/>
              <a:gd name="T70" fmla="*/ 2147483647 w 52"/>
              <a:gd name="T71" fmla="*/ 2147483647 h 51"/>
              <a:gd name="T72" fmla="*/ 2147483647 w 52"/>
              <a:gd name="T73" fmla="*/ 2147483647 h 51"/>
              <a:gd name="T74" fmla="*/ 2147483647 w 52"/>
              <a:gd name="T75" fmla="*/ 2147483647 h 51"/>
              <a:gd name="T76" fmla="*/ 2147483647 w 52"/>
              <a:gd name="T77" fmla="*/ 2147483647 h 51"/>
              <a:gd name="T78" fmla="*/ 2147483647 w 52"/>
              <a:gd name="T79" fmla="*/ 2147483647 h 51"/>
              <a:gd name="T80" fmla="*/ 2147483647 w 52"/>
              <a:gd name="T81" fmla="*/ 2147483647 h 51"/>
              <a:gd name="T82" fmla="*/ 2147483647 w 52"/>
              <a:gd name="T83" fmla="*/ 2147483647 h 51"/>
              <a:gd name="T84" fmla="*/ 2147483647 w 52"/>
              <a:gd name="T85" fmla="*/ 2147483647 h 51"/>
              <a:gd name="T86" fmla="*/ 2147483647 w 52"/>
              <a:gd name="T87" fmla="*/ 2147483647 h 51"/>
              <a:gd name="T88" fmla="*/ 2147483647 w 52"/>
              <a:gd name="T89" fmla="*/ 2147483647 h 51"/>
              <a:gd name="T90" fmla="*/ 0 w 52"/>
              <a:gd name="T91" fmla="*/ 2147483647 h 51"/>
              <a:gd name="T92" fmla="*/ 0 w 52"/>
              <a:gd name="T93" fmla="*/ 2147483647 h 51"/>
              <a:gd name="T94" fmla="*/ 0 w 52"/>
              <a:gd name="T95" fmla="*/ 2147483647 h 51"/>
              <a:gd name="T96" fmla="*/ 0 w 52"/>
              <a:gd name="T97" fmla="*/ 2147483647 h 51"/>
              <a:gd name="T98" fmla="*/ 2147483647 w 52"/>
              <a:gd name="T99" fmla="*/ 2147483647 h 51"/>
              <a:gd name="T100" fmla="*/ 2147483647 w 52"/>
              <a:gd name="T101" fmla="*/ 2147483647 h 51"/>
              <a:gd name="T102" fmla="*/ 2147483647 w 52"/>
              <a:gd name="T103" fmla="*/ 2147483647 h 51"/>
              <a:gd name="T104" fmla="*/ 2147483647 w 52"/>
              <a:gd name="T105" fmla="*/ 2147483647 h 51"/>
              <a:gd name="T106" fmla="*/ 2147483647 w 52"/>
              <a:gd name="T107" fmla="*/ 2147483647 h 51"/>
              <a:gd name="T108" fmla="*/ 2147483647 w 52"/>
              <a:gd name="T109" fmla="*/ 2147483647 h 51"/>
              <a:gd name="T110" fmla="*/ 2147483647 w 52"/>
              <a:gd name="T111" fmla="*/ 2147483647 h 51"/>
              <a:gd name="T112" fmla="*/ 2147483647 w 52"/>
              <a:gd name="T113" fmla="*/ 2147483647 h 5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
              <a:gd name="T172" fmla="*/ 0 h 51"/>
              <a:gd name="T173" fmla="*/ 52 w 52"/>
              <a:gd name="T174" fmla="*/ 51 h 5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 h="51">
                <a:moveTo>
                  <a:pt x="13" y="49"/>
                </a:moveTo>
                <a:lnTo>
                  <a:pt x="18" y="51"/>
                </a:lnTo>
                <a:lnTo>
                  <a:pt x="24" y="51"/>
                </a:lnTo>
                <a:lnTo>
                  <a:pt x="28" y="51"/>
                </a:lnTo>
                <a:lnTo>
                  <a:pt x="34" y="48"/>
                </a:lnTo>
                <a:lnTo>
                  <a:pt x="38" y="45"/>
                </a:lnTo>
                <a:lnTo>
                  <a:pt x="43" y="42"/>
                </a:lnTo>
                <a:lnTo>
                  <a:pt x="46" y="38"/>
                </a:lnTo>
                <a:lnTo>
                  <a:pt x="49" y="33"/>
                </a:lnTo>
                <a:lnTo>
                  <a:pt x="50" y="30"/>
                </a:lnTo>
                <a:lnTo>
                  <a:pt x="52" y="27"/>
                </a:lnTo>
                <a:lnTo>
                  <a:pt x="52" y="24"/>
                </a:lnTo>
                <a:lnTo>
                  <a:pt x="52" y="21"/>
                </a:lnTo>
                <a:lnTo>
                  <a:pt x="52" y="18"/>
                </a:lnTo>
                <a:lnTo>
                  <a:pt x="52" y="14"/>
                </a:lnTo>
                <a:lnTo>
                  <a:pt x="52" y="11"/>
                </a:lnTo>
                <a:lnTo>
                  <a:pt x="52" y="8"/>
                </a:lnTo>
                <a:lnTo>
                  <a:pt x="52" y="6"/>
                </a:lnTo>
                <a:lnTo>
                  <a:pt x="52" y="5"/>
                </a:lnTo>
                <a:lnTo>
                  <a:pt x="52" y="3"/>
                </a:lnTo>
                <a:lnTo>
                  <a:pt x="52" y="2"/>
                </a:lnTo>
                <a:lnTo>
                  <a:pt x="50" y="0"/>
                </a:lnTo>
                <a:lnTo>
                  <a:pt x="49" y="0"/>
                </a:lnTo>
                <a:lnTo>
                  <a:pt x="47" y="0"/>
                </a:lnTo>
                <a:lnTo>
                  <a:pt x="46" y="0"/>
                </a:lnTo>
                <a:lnTo>
                  <a:pt x="44" y="0"/>
                </a:lnTo>
                <a:lnTo>
                  <a:pt x="43" y="0"/>
                </a:lnTo>
                <a:lnTo>
                  <a:pt x="41" y="0"/>
                </a:lnTo>
                <a:lnTo>
                  <a:pt x="40" y="0"/>
                </a:lnTo>
                <a:lnTo>
                  <a:pt x="38" y="2"/>
                </a:lnTo>
                <a:lnTo>
                  <a:pt x="35" y="6"/>
                </a:lnTo>
                <a:lnTo>
                  <a:pt x="31" y="9"/>
                </a:lnTo>
                <a:lnTo>
                  <a:pt x="28" y="12"/>
                </a:lnTo>
                <a:lnTo>
                  <a:pt x="24" y="17"/>
                </a:lnTo>
                <a:lnTo>
                  <a:pt x="21" y="20"/>
                </a:lnTo>
                <a:lnTo>
                  <a:pt x="16" y="23"/>
                </a:lnTo>
                <a:lnTo>
                  <a:pt x="12" y="24"/>
                </a:lnTo>
                <a:lnTo>
                  <a:pt x="6" y="27"/>
                </a:lnTo>
                <a:lnTo>
                  <a:pt x="4" y="29"/>
                </a:lnTo>
                <a:lnTo>
                  <a:pt x="3" y="29"/>
                </a:lnTo>
                <a:lnTo>
                  <a:pt x="1" y="30"/>
                </a:lnTo>
                <a:lnTo>
                  <a:pt x="1" y="32"/>
                </a:lnTo>
                <a:lnTo>
                  <a:pt x="0" y="33"/>
                </a:lnTo>
                <a:lnTo>
                  <a:pt x="0" y="36"/>
                </a:lnTo>
                <a:lnTo>
                  <a:pt x="0" y="38"/>
                </a:lnTo>
                <a:lnTo>
                  <a:pt x="0" y="39"/>
                </a:lnTo>
                <a:lnTo>
                  <a:pt x="1" y="40"/>
                </a:lnTo>
                <a:lnTo>
                  <a:pt x="1" y="42"/>
                </a:lnTo>
                <a:lnTo>
                  <a:pt x="3" y="43"/>
                </a:lnTo>
                <a:lnTo>
                  <a:pt x="4" y="45"/>
                </a:lnTo>
                <a:lnTo>
                  <a:pt x="7" y="48"/>
                </a:lnTo>
                <a:lnTo>
                  <a:pt x="9" y="48"/>
                </a:lnTo>
                <a:lnTo>
                  <a:pt x="10" y="49"/>
                </a:lnTo>
                <a:lnTo>
                  <a:pt x="13" y="49"/>
                </a:lnTo>
              </a:path>
            </a:pathLst>
          </a:custGeom>
          <a:solidFill>
            <a:srgbClr val="FFFF00"/>
          </a:solidFill>
          <a:ln w="4763">
            <a:solidFill>
              <a:srgbClr val="990000"/>
            </a:solidFill>
            <a:round/>
            <a:headEnd/>
            <a:tailEnd/>
          </a:ln>
        </p:spPr>
        <p:txBody>
          <a:bodyPr/>
          <a:lstStyle/>
          <a:p>
            <a:endParaRPr lang="en-US"/>
          </a:p>
        </p:txBody>
      </p:sp>
      <p:sp>
        <p:nvSpPr>
          <p:cNvPr id="53396" name="Freeform 147"/>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397" name="Freeform 148"/>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1588">
            <a:solidFill>
              <a:srgbClr val="990000"/>
            </a:solidFill>
            <a:round/>
            <a:headEnd/>
            <a:tailEnd/>
          </a:ln>
        </p:spPr>
        <p:txBody>
          <a:bodyPr/>
          <a:lstStyle/>
          <a:p>
            <a:endParaRPr lang="en-US"/>
          </a:p>
        </p:txBody>
      </p:sp>
      <p:sp>
        <p:nvSpPr>
          <p:cNvPr id="53398" name="Freeform 149"/>
          <p:cNvSpPr>
            <a:spLocks/>
          </p:cNvSpPr>
          <p:nvPr/>
        </p:nvSpPr>
        <p:spPr bwMode="auto">
          <a:xfrm>
            <a:off x="6249989" y="4594228"/>
            <a:ext cx="80963" cy="79375"/>
          </a:xfrm>
          <a:custGeom>
            <a:avLst/>
            <a:gdLst>
              <a:gd name="T0" fmla="*/ 0 w 57"/>
              <a:gd name="T1" fmla="*/ 2147483647 h 50"/>
              <a:gd name="T2" fmla="*/ 2147483647 w 57"/>
              <a:gd name="T3" fmla="*/ 2147483647 h 50"/>
              <a:gd name="T4" fmla="*/ 2147483647 w 57"/>
              <a:gd name="T5" fmla="*/ 2147483647 h 50"/>
              <a:gd name="T6" fmla="*/ 2147483647 w 57"/>
              <a:gd name="T7" fmla="*/ 2147483647 h 50"/>
              <a:gd name="T8" fmla="*/ 2147483647 w 57"/>
              <a:gd name="T9" fmla="*/ 2147483647 h 50"/>
              <a:gd name="T10" fmla="*/ 2147483647 w 57"/>
              <a:gd name="T11" fmla="*/ 2147483647 h 50"/>
              <a:gd name="T12" fmla="*/ 2147483647 w 57"/>
              <a:gd name="T13" fmla="*/ 2147483647 h 50"/>
              <a:gd name="T14" fmla="*/ 2147483647 w 57"/>
              <a:gd name="T15" fmla="*/ 2147483647 h 50"/>
              <a:gd name="T16" fmla="*/ 2147483647 w 57"/>
              <a:gd name="T17" fmla="*/ 2147483647 h 50"/>
              <a:gd name="T18" fmla="*/ 2147483647 w 57"/>
              <a:gd name="T19" fmla="*/ 2147483647 h 50"/>
              <a:gd name="T20" fmla="*/ 2147483647 w 57"/>
              <a:gd name="T21" fmla="*/ 2147483647 h 50"/>
              <a:gd name="T22" fmla="*/ 2147483647 w 57"/>
              <a:gd name="T23" fmla="*/ 2147483647 h 50"/>
              <a:gd name="T24" fmla="*/ 2147483647 w 57"/>
              <a:gd name="T25" fmla="*/ 2147483647 h 50"/>
              <a:gd name="T26" fmla="*/ 2147483647 w 57"/>
              <a:gd name="T27" fmla="*/ 2147483647 h 50"/>
              <a:gd name="T28" fmla="*/ 2147483647 w 57"/>
              <a:gd name="T29" fmla="*/ 2147483647 h 50"/>
              <a:gd name="T30" fmla="*/ 2147483647 w 57"/>
              <a:gd name="T31" fmla="*/ 2147483647 h 50"/>
              <a:gd name="T32" fmla="*/ 2147483647 w 57"/>
              <a:gd name="T33" fmla="*/ 2147483647 h 50"/>
              <a:gd name="T34" fmla="*/ 2147483647 w 57"/>
              <a:gd name="T35" fmla="*/ 2147483647 h 50"/>
              <a:gd name="T36" fmla="*/ 2147483647 w 57"/>
              <a:gd name="T37" fmla="*/ 2147483647 h 50"/>
              <a:gd name="T38" fmla="*/ 2147483647 w 57"/>
              <a:gd name="T39" fmla="*/ 2147483647 h 50"/>
              <a:gd name="T40" fmla="*/ 2147483647 w 57"/>
              <a:gd name="T41" fmla="*/ 2147483647 h 50"/>
              <a:gd name="T42" fmla="*/ 2147483647 w 57"/>
              <a:gd name="T43" fmla="*/ 2147483647 h 50"/>
              <a:gd name="T44" fmla="*/ 2147483647 w 57"/>
              <a:gd name="T45" fmla="*/ 2147483647 h 50"/>
              <a:gd name="T46" fmla="*/ 2147483647 w 57"/>
              <a:gd name="T47" fmla="*/ 2147483647 h 50"/>
              <a:gd name="T48" fmla="*/ 2147483647 w 57"/>
              <a:gd name="T49" fmla="*/ 2147483647 h 50"/>
              <a:gd name="T50" fmla="*/ 2147483647 w 57"/>
              <a:gd name="T51" fmla="*/ 2147483647 h 50"/>
              <a:gd name="T52" fmla="*/ 2147483647 w 57"/>
              <a:gd name="T53" fmla="*/ 2147483647 h 50"/>
              <a:gd name="T54" fmla="*/ 2147483647 w 57"/>
              <a:gd name="T55" fmla="*/ 2147483647 h 50"/>
              <a:gd name="T56" fmla="*/ 2147483647 w 57"/>
              <a:gd name="T57" fmla="*/ 2147483647 h 50"/>
              <a:gd name="T58" fmla="*/ 2147483647 w 57"/>
              <a:gd name="T59" fmla="*/ 2147483647 h 50"/>
              <a:gd name="T60" fmla="*/ 2147483647 w 57"/>
              <a:gd name="T61" fmla="*/ 2147483647 h 50"/>
              <a:gd name="T62" fmla="*/ 2147483647 w 57"/>
              <a:gd name="T63" fmla="*/ 2147483647 h 50"/>
              <a:gd name="T64" fmla="*/ 2147483647 w 57"/>
              <a:gd name="T65" fmla="*/ 2147483647 h 50"/>
              <a:gd name="T66" fmla="*/ 2147483647 w 57"/>
              <a:gd name="T67" fmla="*/ 2147483647 h 50"/>
              <a:gd name="T68" fmla="*/ 2147483647 w 57"/>
              <a:gd name="T69" fmla="*/ 2147483647 h 50"/>
              <a:gd name="T70" fmla="*/ 2147483647 w 57"/>
              <a:gd name="T71" fmla="*/ 2147483647 h 50"/>
              <a:gd name="T72" fmla="*/ 2147483647 w 57"/>
              <a:gd name="T73" fmla="*/ 2147483647 h 50"/>
              <a:gd name="T74" fmla="*/ 2147483647 w 57"/>
              <a:gd name="T75" fmla="*/ 2147483647 h 50"/>
              <a:gd name="T76" fmla="*/ 2147483647 w 57"/>
              <a:gd name="T77" fmla="*/ 2147483647 h 50"/>
              <a:gd name="T78" fmla="*/ 2147483647 w 57"/>
              <a:gd name="T79" fmla="*/ 2147483647 h 50"/>
              <a:gd name="T80" fmla="*/ 2147483647 w 57"/>
              <a:gd name="T81" fmla="*/ 2147483647 h 50"/>
              <a:gd name="T82" fmla="*/ 2147483647 w 57"/>
              <a:gd name="T83" fmla="*/ 2147483647 h 50"/>
              <a:gd name="T84" fmla="*/ 2147483647 w 57"/>
              <a:gd name="T85" fmla="*/ 2147483647 h 50"/>
              <a:gd name="T86" fmla="*/ 2147483647 w 57"/>
              <a:gd name="T87" fmla="*/ 2147483647 h 50"/>
              <a:gd name="T88" fmla="*/ 2147483647 w 57"/>
              <a:gd name="T89" fmla="*/ 2147483647 h 50"/>
              <a:gd name="T90" fmla="*/ 2147483647 w 57"/>
              <a:gd name="T91" fmla="*/ 2147483647 h 50"/>
              <a:gd name="T92" fmla="*/ 2147483647 w 57"/>
              <a:gd name="T93" fmla="*/ 0 h 50"/>
              <a:gd name="T94" fmla="*/ 2147483647 w 57"/>
              <a:gd name="T95" fmla="*/ 0 h 50"/>
              <a:gd name="T96" fmla="*/ 2147483647 w 57"/>
              <a:gd name="T97" fmla="*/ 2147483647 h 50"/>
              <a:gd name="T98" fmla="*/ 2147483647 w 57"/>
              <a:gd name="T99" fmla="*/ 2147483647 h 50"/>
              <a:gd name="T100" fmla="*/ 2147483647 w 57"/>
              <a:gd name="T101" fmla="*/ 2147483647 h 50"/>
              <a:gd name="T102" fmla="*/ 2147483647 w 57"/>
              <a:gd name="T103" fmla="*/ 2147483647 h 50"/>
              <a:gd name="T104" fmla="*/ 2147483647 w 57"/>
              <a:gd name="T105" fmla="*/ 2147483647 h 50"/>
              <a:gd name="T106" fmla="*/ 2147483647 w 57"/>
              <a:gd name="T107" fmla="*/ 2147483647 h 50"/>
              <a:gd name="T108" fmla="*/ 2147483647 w 57"/>
              <a:gd name="T109" fmla="*/ 2147483647 h 50"/>
              <a:gd name="T110" fmla="*/ 2147483647 w 57"/>
              <a:gd name="T111" fmla="*/ 2147483647 h 50"/>
              <a:gd name="T112" fmla="*/ 0 w 57"/>
              <a:gd name="T113" fmla="*/ 2147483647 h 5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7"/>
              <a:gd name="T172" fmla="*/ 0 h 50"/>
              <a:gd name="T173" fmla="*/ 57 w 57"/>
              <a:gd name="T174" fmla="*/ 50 h 5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7" h="50">
                <a:moveTo>
                  <a:pt x="0" y="28"/>
                </a:moveTo>
                <a:lnTo>
                  <a:pt x="3" y="31"/>
                </a:lnTo>
                <a:lnTo>
                  <a:pt x="6" y="32"/>
                </a:lnTo>
                <a:lnTo>
                  <a:pt x="9" y="35"/>
                </a:lnTo>
                <a:lnTo>
                  <a:pt x="10" y="40"/>
                </a:lnTo>
                <a:lnTo>
                  <a:pt x="12" y="43"/>
                </a:lnTo>
                <a:lnTo>
                  <a:pt x="15" y="46"/>
                </a:lnTo>
                <a:lnTo>
                  <a:pt x="16" y="49"/>
                </a:lnTo>
                <a:lnTo>
                  <a:pt x="20" y="50"/>
                </a:lnTo>
                <a:lnTo>
                  <a:pt x="22" y="50"/>
                </a:lnTo>
                <a:lnTo>
                  <a:pt x="23" y="50"/>
                </a:lnTo>
                <a:lnTo>
                  <a:pt x="25" y="50"/>
                </a:lnTo>
                <a:lnTo>
                  <a:pt x="25" y="49"/>
                </a:lnTo>
                <a:lnTo>
                  <a:pt x="26" y="49"/>
                </a:lnTo>
                <a:lnTo>
                  <a:pt x="29" y="50"/>
                </a:lnTo>
                <a:lnTo>
                  <a:pt x="32" y="49"/>
                </a:lnTo>
                <a:lnTo>
                  <a:pt x="35" y="49"/>
                </a:lnTo>
                <a:lnTo>
                  <a:pt x="37" y="49"/>
                </a:lnTo>
                <a:lnTo>
                  <a:pt x="40" y="47"/>
                </a:lnTo>
                <a:lnTo>
                  <a:pt x="43" y="46"/>
                </a:lnTo>
                <a:lnTo>
                  <a:pt x="44" y="44"/>
                </a:lnTo>
                <a:lnTo>
                  <a:pt x="47" y="43"/>
                </a:lnTo>
                <a:lnTo>
                  <a:pt x="49" y="41"/>
                </a:lnTo>
                <a:lnTo>
                  <a:pt x="49" y="40"/>
                </a:lnTo>
                <a:lnTo>
                  <a:pt x="49" y="38"/>
                </a:lnTo>
                <a:lnTo>
                  <a:pt x="50" y="35"/>
                </a:lnTo>
                <a:lnTo>
                  <a:pt x="52" y="34"/>
                </a:lnTo>
                <a:lnTo>
                  <a:pt x="55" y="34"/>
                </a:lnTo>
                <a:lnTo>
                  <a:pt x="56" y="32"/>
                </a:lnTo>
                <a:lnTo>
                  <a:pt x="57" y="31"/>
                </a:lnTo>
                <a:lnTo>
                  <a:pt x="57" y="29"/>
                </a:lnTo>
                <a:lnTo>
                  <a:pt x="57" y="28"/>
                </a:lnTo>
                <a:lnTo>
                  <a:pt x="57" y="26"/>
                </a:lnTo>
                <a:lnTo>
                  <a:pt x="53" y="20"/>
                </a:lnTo>
                <a:lnTo>
                  <a:pt x="49" y="14"/>
                </a:lnTo>
                <a:lnTo>
                  <a:pt x="43" y="9"/>
                </a:lnTo>
                <a:lnTo>
                  <a:pt x="37" y="4"/>
                </a:lnTo>
                <a:lnTo>
                  <a:pt x="29" y="1"/>
                </a:lnTo>
                <a:lnTo>
                  <a:pt x="22" y="0"/>
                </a:lnTo>
                <a:lnTo>
                  <a:pt x="16" y="0"/>
                </a:lnTo>
                <a:lnTo>
                  <a:pt x="9" y="3"/>
                </a:lnTo>
                <a:lnTo>
                  <a:pt x="7" y="4"/>
                </a:lnTo>
                <a:lnTo>
                  <a:pt x="6" y="7"/>
                </a:lnTo>
                <a:lnTo>
                  <a:pt x="4" y="10"/>
                </a:lnTo>
                <a:lnTo>
                  <a:pt x="4" y="13"/>
                </a:lnTo>
                <a:lnTo>
                  <a:pt x="4" y="17"/>
                </a:lnTo>
                <a:lnTo>
                  <a:pt x="3" y="20"/>
                </a:lnTo>
                <a:lnTo>
                  <a:pt x="1" y="25"/>
                </a:lnTo>
                <a:lnTo>
                  <a:pt x="0" y="28"/>
                </a:lnTo>
              </a:path>
            </a:pathLst>
          </a:custGeom>
          <a:solidFill>
            <a:srgbClr val="FFFF00"/>
          </a:solidFill>
          <a:ln w="4763">
            <a:solidFill>
              <a:srgbClr val="990000"/>
            </a:solidFill>
            <a:round/>
            <a:headEnd/>
            <a:tailEnd/>
          </a:ln>
        </p:spPr>
        <p:txBody>
          <a:bodyPr/>
          <a:lstStyle/>
          <a:p>
            <a:endParaRPr lang="en-US"/>
          </a:p>
        </p:txBody>
      </p:sp>
      <p:sp>
        <p:nvSpPr>
          <p:cNvPr id="53399" name="Freeform 150"/>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0" name="Freeform 151"/>
          <p:cNvSpPr>
            <a:spLocks/>
          </p:cNvSpPr>
          <p:nvPr/>
        </p:nvSpPr>
        <p:spPr bwMode="auto">
          <a:xfrm>
            <a:off x="6407151" y="4540250"/>
            <a:ext cx="63500" cy="69851"/>
          </a:xfrm>
          <a:custGeom>
            <a:avLst/>
            <a:gdLst>
              <a:gd name="T0" fmla="*/ 2147483647 w 46"/>
              <a:gd name="T1" fmla="*/ 2147483647 h 44"/>
              <a:gd name="T2" fmla="*/ 2147483647 w 46"/>
              <a:gd name="T3" fmla="*/ 2147483647 h 44"/>
              <a:gd name="T4" fmla="*/ 2147483647 w 46"/>
              <a:gd name="T5" fmla="*/ 2147483647 h 44"/>
              <a:gd name="T6" fmla="*/ 2147483647 w 46"/>
              <a:gd name="T7" fmla="*/ 2147483647 h 44"/>
              <a:gd name="T8" fmla="*/ 2147483647 w 46"/>
              <a:gd name="T9" fmla="*/ 2147483647 h 44"/>
              <a:gd name="T10" fmla="*/ 2147483647 w 46"/>
              <a:gd name="T11" fmla="*/ 2147483647 h 44"/>
              <a:gd name="T12" fmla="*/ 2147483647 w 46"/>
              <a:gd name="T13" fmla="*/ 2147483647 h 44"/>
              <a:gd name="T14" fmla="*/ 2147483647 w 46"/>
              <a:gd name="T15" fmla="*/ 2147483647 h 44"/>
              <a:gd name="T16" fmla="*/ 2147483647 w 46"/>
              <a:gd name="T17" fmla="*/ 2147483647 h 44"/>
              <a:gd name="T18" fmla="*/ 2147483647 w 46"/>
              <a:gd name="T19" fmla="*/ 2147483647 h 44"/>
              <a:gd name="T20" fmla="*/ 2147483647 w 46"/>
              <a:gd name="T21" fmla="*/ 2147483647 h 44"/>
              <a:gd name="T22" fmla="*/ 2147483647 w 46"/>
              <a:gd name="T23" fmla="*/ 2147483647 h 44"/>
              <a:gd name="T24" fmla="*/ 2147483647 w 46"/>
              <a:gd name="T25" fmla="*/ 2147483647 h 44"/>
              <a:gd name="T26" fmla="*/ 2147483647 w 46"/>
              <a:gd name="T27" fmla="*/ 2147483647 h 44"/>
              <a:gd name="T28" fmla="*/ 2147483647 w 46"/>
              <a:gd name="T29" fmla="*/ 0 h 44"/>
              <a:gd name="T30" fmla="*/ 2147483647 w 46"/>
              <a:gd name="T31" fmla="*/ 0 h 44"/>
              <a:gd name="T32" fmla="*/ 2147483647 w 46"/>
              <a:gd name="T33" fmla="*/ 2147483647 h 44"/>
              <a:gd name="T34" fmla="*/ 2147483647 w 46"/>
              <a:gd name="T35" fmla="*/ 2147483647 h 44"/>
              <a:gd name="T36" fmla="*/ 2147483647 w 46"/>
              <a:gd name="T37" fmla="*/ 2147483647 h 44"/>
              <a:gd name="T38" fmla="*/ 2147483647 w 46"/>
              <a:gd name="T39" fmla="*/ 2147483647 h 44"/>
              <a:gd name="T40" fmla="*/ 2147483647 w 46"/>
              <a:gd name="T41" fmla="*/ 2147483647 h 44"/>
              <a:gd name="T42" fmla="*/ 2147483647 w 46"/>
              <a:gd name="T43" fmla="*/ 2147483647 h 44"/>
              <a:gd name="T44" fmla="*/ 2147483647 w 46"/>
              <a:gd name="T45" fmla="*/ 2147483647 h 44"/>
              <a:gd name="T46" fmla="*/ 2147483647 w 46"/>
              <a:gd name="T47" fmla="*/ 2147483647 h 44"/>
              <a:gd name="T48" fmla="*/ 0 w 46"/>
              <a:gd name="T49" fmla="*/ 2147483647 h 44"/>
              <a:gd name="T50" fmla="*/ 0 w 46"/>
              <a:gd name="T51" fmla="*/ 2147483647 h 44"/>
              <a:gd name="T52" fmla="*/ 2147483647 w 46"/>
              <a:gd name="T53" fmla="*/ 2147483647 h 44"/>
              <a:gd name="T54" fmla="*/ 2147483647 w 46"/>
              <a:gd name="T55" fmla="*/ 2147483647 h 44"/>
              <a:gd name="T56" fmla="*/ 2147483647 w 46"/>
              <a:gd name="T57" fmla="*/ 2147483647 h 44"/>
              <a:gd name="T58" fmla="*/ 2147483647 w 46"/>
              <a:gd name="T59" fmla="*/ 2147483647 h 44"/>
              <a:gd name="T60" fmla="*/ 2147483647 w 46"/>
              <a:gd name="T61" fmla="*/ 2147483647 h 44"/>
              <a:gd name="T62" fmla="*/ 2147483647 w 46"/>
              <a:gd name="T63" fmla="*/ 2147483647 h 4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46"/>
              <a:gd name="T97" fmla="*/ 0 h 44"/>
              <a:gd name="T98" fmla="*/ 46 w 46"/>
              <a:gd name="T99" fmla="*/ 44 h 4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46" h="44">
                <a:moveTo>
                  <a:pt x="1" y="41"/>
                </a:moveTo>
                <a:lnTo>
                  <a:pt x="3" y="41"/>
                </a:lnTo>
                <a:lnTo>
                  <a:pt x="4" y="43"/>
                </a:lnTo>
                <a:lnTo>
                  <a:pt x="6" y="43"/>
                </a:lnTo>
                <a:lnTo>
                  <a:pt x="7" y="43"/>
                </a:lnTo>
                <a:lnTo>
                  <a:pt x="9" y="44"/>
                </a:lnTo>
                <a:lnTo>
                  <a:pt x="12" y="44"/>
                </a:lnTo>
                <a:lnTo>
                  <a:pt x="13" y="44"/>
                </a:lnTo>
                <a:lnTo>
                  <a:pt x="15" y="44"/>
                </a:lnTo>
                <a:lnTo>
                  <a:pt x="17" y="43"/>
                </a:lnTo>
                <a:lnTo>
                  <a:pt x="20" y="43"/>
                </a:lnTo>
                <a:lnTo>
                  <a:pt x="25" y="41"/>
                </a:lnTo>
                <a:lnTo>
                  <a:pt x="28" y="40"/>
                </a:lnTo>
                <a:lnTo>
                  <a:pt x="31" y="38"/>
                </a:lnTo>
                <a:lnTo>
                  <a:pt x="34" y="37"/>
                </a:lnTo>
                <a:lnTo>
                  <a:pt x="35" y="34"/>
                </a:lnTo>
                <a:lnTo>
                  <a:pt x="38" y="32"/>
                </a:lnTo>
                <a:lnTo>
                  <a:pt x="40" y="29"/>
                </a:lnTo>
                <a:lnTo>
                  <a:pt x="41" y="26"/>
                </a:lnTo>
                <a:lnTo>
                  <a:pt x="43" y="23"/>
                </a:lnTo>
                <a:lnTo>
                  <a:pt x="43" y="20"/>
                </a:lnTo>
                <a:lnTo>
                  <a:pt x="44" y="17"/>
                </a:lnTo>
                <a:lnTo>
                  <a:pt x="46" y="14"/>
                </a:lnTo>
                <a:lnTo>
                  <a:pt x="46" y="10"/>
                </a:lnTo>
                <a:lnTo>
                  <a:pt x="46" y="7"/>
                </a:lnTo>
                <a:lnTo>
                  <a:pt x="46" y="4"/>
                </a:lnTo>
                <a:lnTo>
                  <a:pt x="44" y="3"/>
                </a:lnTo>
                <a:lnTo>
                  <a:pt x="41" y="1"/>
                </a:lnTo>
                <a:lnTo>
                  <a:pt x="40" y="0"/>
                </a:lnTo>
                <a:lnTo>
                  <a:pt x="37" y="0"/>
                </a:lnTo>
                <a:lnTo>
                  <a:pt x="34" y="0"/>
                </a:lnTo>
                <a:lnTo>
                  <a:pt x="31" y="0"/>
                </a:lnTo>
                <a:lnTo>
                  <a:pt x="28" y="0"/>
                </a:lnTo>
                <a:lnTo>
                  <a:pt x="25" y="1"/>
                </a:lnTo>
                <a:lnTo>
                  <a:pt x="22" y="3"/>
                </a:lnTo>
                <a:lnTo>
                  <a:pt x="19" y="4"/>
                </a:lnTo>
                <a:lnTo>
                  <a:pt x="17" y="6"/>
                </a:lnTo>
                <a:lnTo>
                  <a:pt x="16" y="7"/>
                </a:lnTo>
                <a:lnTo>
                  <a:pt x="15" y="10"/>
                </a:lnTo>
                <a:lnTo>
                  <a:pt x="12" y="11"/>
                </a:lnTo>
                <a:lnTo>
                  <a:pt x="10" y="14"/>
                </a:lnTo>
                <a:lnTo>
                  <a:pt x="9" y="16"/>
                </a:lnTo>
                <a:lnTo>
                  <a:pt x="9" y="17"/>
                </a:lnTo>
                <a:lnTo>
                  <a:pt x="7" y="20"/>
                </a:lnTo>
                <a:lnTo>
                  <a:pt x="6" y="23"/>
                </a:lnTo>
                <a:lnTo>
                  <a:pt x="6" y="26"/>
                </a:lnTo>
                <a:lnTo>
                  <a:pt x="4" y="28"/>
                </a:lnTo>
                <a:lnTo>
                  <a:pt x="3" y="31"/>
                </a:lnTo>
                <a:lnTo>
                  <a:pt x="1" y="32"/>
                </a:lnTo>
                <a:lnTo>
                  <a:pt x="0" y="32"/>
                </a:lnTo>
                <a:lnTo>
                  <a:pt x="0" y="34"/>
                </a:lnTo>
                <a:lnTo>
                  <a:pt x="1" y="34"/>
                </a:lnTo>
                <a:lnTo>
                  <a:pt x="1" y="32"/>
                </a:lnTo>
                <a:lnTo>
                  <a:pt x="1" y="34"/>
                </a:lnTo>
                <a:lnTo>
                  <a:pt x="1" y="35"/>
                </a:lnTo>
                <a:lnTo>
                  <a:pt x="1" y="37"/>
                </a:lnTo>
                <a:lnTo>
                  <a:pt x="1" y="38"/>
                </a:lnTo>
                <a:lnTo>
                  <a:pt x="1" y="40"/>
                </a:lnTo>
                <a:lnTo>
                  <a:pt x="1" y="41"/>
                </a:lnTo>
              </a:path>
            </a:pathLst>
          </a:custGeom>
          <a:solidFill>
            <a:srgbClr val="FFFF00"/>
          </a:solidFill>
          <a:ln w="4763">
            <a:solidFill>
              <a:srgbClr val="990000"/>
            </a:solidFill>
            <a:round/>
            <a:headEnd/>
            <a:tailEnd/>
          </a:ln>
        </p:spPr>
        <p:txBody>
          <a:bodyPr/>
          <a:lstStyle/>
          <a:p>
            <a:endParaRPr lang="en-US"/>
          </a:p>
        </p:txBody>
      </p:sp>
      <p:sp>
        <p:nvSpPr>
          <p:cNvPr id="53401" name="Freeform 152"/>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2" name="Freeform 153"/>
          <p:cNvSpPr>
            <a:spLocks/>
          </p:cNvSpPr>
          <p:nvPr/>
        </p:nvSpPr>
        <p:spPr bwMode="auto">
          <a:xfrm>
            <a:off x="6310316" y="4576766"/>
            <a:ext cx="60325" cy="47625"/>
          </a:xfrm>
          <a:custGeom>
            <a:avLst/>
            <a:gdLst>
              <a:gd name="T0" fmla="*/ 2147483647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0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0 w 43"/>
              <a:gd name="T61" fmla="*/ 2147483647 h 30"/>
              <a:gd name="T62" fmla="*/ 0 w 43"/>
              <a:gd name="T63" fmla="*/ 2147483647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2147483647 w 43"/>
              <a:gd name="T79" fmla="*/ 2147483647 h 30"/>
              <a:gd name="T80" fmla="*/ 2147483647 w 43"/>
              <a:gd name="T81" fmla="*/ 2147483647 h 30"/>
              <a:gd name="T82" fmla="*/ 2147483647 w 43"/>
              <a:gd name="T83" fmla="*/ 2147483647 h 30"/>
              <a:gd name="T84" fmla="*/ 2147483647 w 43"/>
              <a:gd name="T85" fmla="*/ 2147483647 h 30"/>
              <a:gd name="T86" fmla="*/ 2147483647 w 43"/>
              <a:gd name="T87" fmla="*/ 2147483647 h 30"/>
              <a:gd name="T88" fmla="*/ 2147483647 w 43"/>
              <a:gd name="T89" fmla="*/ 2147483647 h 30"/>
              <a:gd name="T90" fmla="*/ 2147483647 w 43"/>
              <a:gd name="T91" fmla="*/ 2147483647 h 30"/>
              <a:gd name="T92" fmla="*/ 2147483647 w 43"/>
              <a:gd name="T93" fmla="*/ 2147483647 h 30"/>
              <a:gd name="T94" fmla="*/ 2147483647 w 43"/>
              <a:gd name="T95" fmla="*/ 2147483647 h 30"/>
              <a:gd name="T96" fmla="*/ 2147483647 w 43"/>
              <a:gd name="T97" fmla="*/ 2147483647 h 3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3"/>
              <a:gd name="T148" fmla="*/ 0 h 30"/>
              <a:gd name="T149" fmla="*/ 43 w 43"/>
              <a:gd name="T150" fmla="*/ 30 h 3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3" h="30">
                <a:moveTo>
                  <a:pt x="14" y="25"/>
                </a:moveTo>
                <a:lnTo>
                  <a:pt x="17" y="27"/>
                </a:lnTo>
                <a:lnTo>
                  <a:pt x="20" y="28"/>
                </a:lnTo>
                <a:lnTo>
                  <a:pt x="23" y="30"/>
                </a:lnTo>
                <a:lnTo>
                  <a:pt x="28" y="30"/>
                </a:lnTo>
                <a:lnTo>
                  <a:pt x="31" y="30"/>
                </a:lnTo>
                <a:lnTo>
                  <a:pt x="34" y="28"/>
                </a:lnTo>
                <a:lnTo>
                  <a:pt x="37" y="27"/>
                </a:lnTo>
                <a:lnTo>
                  <a:pt x="40" y="25"/>
                </a:lnTo>
                <a:lnTo>
                  <a:pt x="41" y="24"/>
                </a:lnTo>
                <a:lnTo>
                  <a:pt x="41" y="22"/>
                </a:lnTo>
                <a:lnTo>
                  <a:pt x="43" y="21"/>
                </a:lnTo>
                <a:lnTo>
                  <a:pt x="43" y="20"/>
                </a:lnTo>
                <a:lnTo>
                  <a:pt x="43" y="18"/>
                </a:lnTo>
                <a:lnTo>
                  <a:pt x="43" y="17"/>
                </a:lnTo>
                <a:lnTo>
                  <a:pt x="43" y="15"/>
                </a:lnTo>
                <a:lnTo>
                  <a:pt x="41" y="15"/>
                </a:lnTo>
                <a:lnTo>
                  <a:pt x="37" y="14"/>
                </a:lnTo>
                <a:lnTo>
                  <a:pt x="32" y="12"/>
                </a:lnTo>
                <a:lnTo>
                  <a:pt x="28" y="9"/>
                </a:lnTo>
                <a:lnTo>
                  <a:pt x="23" y="6"/>
                </a:lnTo>
                <a:lnTo>
                  <a:pt x="17" y="5"/>
                </a:lnTo>
                <a:lnTo>
                  <a:pt x="13" y="3"/>
                </a:lnTo>
                <a:lnTo>
                  <a:pt x="9" y="2"/>
                </a:lnTo>
                <a:lnTo>
                  <a:pt x="3" y="0"/>
                </a:lnTo>
                <a:lnTo>
                  <a:pt x="3" y="2"/>
                </a:lnTo>
                <a:lnTo>
                  <a:pt x="1" y="2"/>
                </a:lnTo>
                <a:lnTo>
                  <a:pt x="1" y="3"/>
                </a:lnTo>
                <a:lnTo>
                  <a:pt x="0" y="3"/>
                </a:lnTo>
                <a:lnTo>
                  <a:pt x="0" y="5"/>
                </a:lnTo>
                <a:lnTo>
                  <a:pt x="1" y="5"/>
                </a:lnTo>
                <a:lnTo>
                  <a:pt x="3" y="8"/>
                </a:lnTo>
                <a:lnTo>
                  <a:pt x="4" y="11"/>
                </a:lnTo>
                <a:lnTo>
                  <a:pt x="6" y="12"/>
                </a:lnTo>
                <a:lnTo>
                  <a:pt x="9" y="15"/>
                </a:lnTo>
                <a:lnTo>
                  <a:pt x="10" y="17"/>
                </a:lnTo>
                <a:lnTo>
                  <a:pt x="13" y="20"/>
                </a:lnTo>
                <a:lnTo>
                  <a:pt x="14" y="21"/>
                </a:lnTo>
                <a:lnTo>
                  <a:pt x="14" y="24"/>
                </a:lnTo>
                <a:lnTo>
                  <a:pt x="16" y="25"/>
                </a:lnTo>
                <a:lnTo>
                  <a:pt x="16" y="27"/>
                </a:lnTo>
                <a:lnTo>
                  <a:pt x="16" y="25"/>
                </a:lnTo>
                <a:lnTo>
                  <a:pt x="14" y="25"/>
                </a:lnTo>
              </a:path>
            </a:pathLst>
          </a:custGeom>
          <a:solidFill>
            <a:srgbClr val="FFFF00"/>
          </a:solidFill>
          <a:ln w="4763">
            <a:solidFill>
              <a:srgbClr val="990000"/>
            </a:solidFill>
            <a:round/>
            <a:headEnd/>
            <a:tailEnd/>
          </a:ln>
        </p:spPr>
        <p:txBody>
          <a:bodyPr/>
          <a:lstStyle/>
          <a:p>
            <a:endParaRPr lang="en-US"/>
          </a:p>
        </p:txBody>
      </p:sp>
      <p:sp>
        <p:nvSpPr>
          <p:cNvPr id="53403" name="Freeform 154"/>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4" name="Freeform 155"/>
          <p:cNvSpPr>
            <a:spLocks/>
          </p:cNvSpPr>
          <p:nvPr/>
        </p:nvSpPr>
        <p:spPr bwMode="auto">
          <a:xfrm>
            <a:off x="6234116" y="4541842"/>
            <a:ext cx="60325" cy="47625"/>
          </a:xfrm>
          <a:custGeom>
            <a:avLst/>
            <a:gdLst>
              <a:gd name="T0" fmla="*/ 0 w 43"/>
              <a:gd name="T1" fmla="*/ 2147483647 h 30"/>
              <a:gd name="T2" fmla="*/ 2147483647 w 43"/>
              <a:gd name="T3" fmla="*/ 2147483647 h 30"/>
              <a:gd name="T4" fmla="*/ 2147483647 w 43"/>
              <a:gd name="T5" fmla="*/ 2147483647 h 30"/>
              <a:gd name="T6" fmla="*/ 2147483647 w 43"/>
              <a:gd name="T7" fmla="*/ 2147483647 h 30"/>
              <a:gd name="T8" fmla="*/ 2147483647 w 43"/>
              <a:gd name="T9" fmla="*/ 2147483647 h 30"/>
              <a:gd name="T10" fmla="*/ 2147483647 w 43"/>
              <a:gd name="T11" fmla="*/ 2147483647 h 30"/>
              <a:gd name="T12" fmla="*/ 2147483647 w 43"/>
              <a:gd name="T13" fmla="*/ 2147483647 h 30"/>
              <a:gd name="T14" fmla="*/ 2147483647 w 43"/>
              <a:gd name="T15" fmla="*/ 2147483647 h 30"/>
              <a:gd name="T16" fmla="*/ 2147483647 w 43"/>
              <a:gd name="T17" fmla="*/ 2147483647 h 30"/>
              <a:gd name="T18" fmla="*/ 2147483647 w 43"/>
              <a:gd name="T19" fmla="*/ 2147483647 h 30"/>
              <a:gd name="T20" fmla="*/ 2147483647 w 43"/>
              <a:gd name="T21" fmla="*/ 2147483647 h 30"/>
              <a:gd name="T22" fmla="*/ 2147483647 w 43"/>
              <a:gd name="T23" fmla="*/ 2147483647 h 30"/>
              <a:gd name="T24" fmla="*/ 2147483647 w 43"/>
              <a:gd name="T25" fmla="*/ 2147483647 h 30"/>
              <a:gd name="T26" fmla="*/ 2147483647 w 43"/>
              <a:gd name="T27" fmla="*/ 2147483647 h 30"/>
              <a:gd name="T28" fmla="*/ 2147483647 w 43"/>
              <a:gd name="T29" fmla="*/ 2147483647 h 30"/>
              <a:gd name="T30" fmla="*/ 2147483647 w 43"/>
              <a:gd name="T31" fmla="*/ 2147483647 h 30"/>
              <a:gd name="T32" fmla="*/ 2147483647 w 43"/>
              <a:gd name="T33" fmla="*/ 2147483647 h 30"/>
              <a:gd name="T34" fmla="*/ 2147483647 w 43"/>
              <a:gd name="T35" fmla="*/ 2147483647 h 30"/>
              <a:gd name="T36" fmla="*/ 2147483647 w 43"/>
              <a:gd name="T37" fmla="*/ 2147483647 h 30"/>
              <a:gd name="T38" fmla="*/ 2147483647 w 43"/>
              <a:gd name="T39" fmla="*/ 2147483647 h 30"/>
              <a:gd name="T40" fmla="*/ 2147483647 w 43"/>
              <a:gd name="T41" fmla="*/ 2147483647 h 30"/>
              <a:gd name="T42" fmla="*/ 2147483647 w 43"/>
              <a:gd name="T43" fmla="*/ 2147483647 h 30"/>
              <a:gd name="T44" fmla="*/ 2147483647 w 43"/>
              <a:gd name="T45" fmla="*/ 2147483647 h 30"/>
              <a:gd name="T46" fmla="*/ 2147483647 w 43"/>
              <a:gd name="T47" fmla="*/ 2147483647 h 30"/>
              <a:gd name="T48" fmla="*/ 2147483647 w 43"/>
              <a:gd name="T49" fmla="*/ 2147483647 h 30"/>
              <a:gd name="T50" fmla="*/ 2147483647 w 43"/>
              <a:gd name="T51" fmla="*/ 2147483647 h 30"/>
              <a:gd name="T52" fmla="*/ 2147483647 w 43"/>
              <a:gd name="T53" fmla="*/ 2147483647 h 30"/>
              <a:gd name="T54" fmla="*/ 2147483647 w 43"/>
              <a:gd name="T55" fmla="*/ 2147483647 h 30"/>
              <a:gd name="T56" fmla="*/ 2147483647 w 43"/>
              <a:gd name="T57" fmla="*/ 2147483647 h 30"/>
              <a:gd name="T58" fmla="*/ 2147483647 w 43"/>
              <a:gd name="T59" fmla="*/ 2147483647 h 30"/>
              <a:gd name="T60" fmla="*/ 2147483647 w 43"/>
              <a:gd name="T61" fmla="*/ 2147483647 h 30"/>
              <a:gd name="T62" fmla="*/ 2147483647 w 43"/>
              <a:gd name="T63" fmla="*/ 0 h 30"/>
              <a:gd name="T64" fmla="*/ 2147483647 w 43"/>
              <a:gd name="T65" fmla="*/ 2147483647 h 30"/>
              <a:gd name="T66" fmla="*/ 2147483647 w 43"/>
              <a:gd name="T67" fmla="*/ 2147483647 h 30"/>
              <a:gd name="T68" fmla="*/ 2147483647 w 43"/>
              <a:gd name="T69" fmla="*/ 2147483647 h 30"/>
              <a:gd name="T70" fmla="*/ 2147483647 w 43"/>
              <a:gd name="T71" fmla="*/ 2147483647 h 30"/>
              <a:gd name="T72" fmla="*/ 2147483647 w 43"/>
              <a:gd name="T73" fmla="*/ 2147483647 h 30"/>
              <a:gd name="T74" fmla="*/ 2147483647 w 43"/>
              <a:gd name="T75" fmla="*/ 2147483647 h 30"/>
              <a:gd name="T76" fmla="*/ 2147483647 w 43"/>
              <a:gd name="T77" fmla="*/ 2147483647 h 30"/>
              <a:gd name="T78" fmla="*/ 0 w 43"/>
              <a:gd name="T79" fmla="*/ 2147483647 h 30"/>
              <a:gd name="T80" fmla="*/ 0 w 43"/>
              <a:gd name="T81" fmla="*/ 2147483647 h 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3"/>
              <a:gd name="T124" fmla="*/ 0 h 30"/>
              <a:gd name="T125" fmla="*/ 43 w 43"/>
              <a:gd name="T126" fmla="*/ 30 h 30"/>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3" h="30">
                <a:moveTo>
                  <a:pt x="0" y="21"/>
                </a:moveTo>
                <a:lnTo>
                  <a:pt x="2" y="21"/>
                </a:lnTo>
                <a:lnTo>
                  <a:pt x="2" y="22"/>
                </a:lnTo>
                <a:lnTo>
                  <a:pt x="3" y="24"/>
                </a:lnTo>
                <a:lnTo>
                  <a:pt x="3" y="25"/>
                </a:lnTo>
                <a:lnTo>
                  <a:pt x="5" y="25"/>
                </a:lnTo>
                <a:lnTo>
                  <a:pt x="5" y="27"/>
                </a:lnTo>
                <a:lnTo>
                  <a:pt x="6" y="27"/>
                </a:lnTo>
                <a:lnTo>
                  <a:pt x="8" y="28"/>
                </a:lnTo>
                <a:lnTo>
                  <a:pt x="11" y="28"/>
                </a:lnTo>
                <a:lnTo>
                  <a:pt x="14" y="30"/>
                </a:lnTo>
                <a:lnTo>
                  <a:pt x="17" y="28"/>
                </a:lnTo>
                <a:lnTo>
                  <a:pt x="21" y="28"/>
                </a:lnTo>
                <a:lnTo>
                  <a:pt x="24" y="27"/>
                </a:lnTo>
                <a:lnTo>
                  <a:pt x="27" y="27"/>
                </a:lnTo>
                <a:lnTo>
                  <a:pt x="31" y="25"/>
                </a:lnTo>
                <a:lnTo>
                  <a:pt x="36" y="25"/>
                </a:lnTo>
                <a:lnTo>
                  <a:pt x="37" y="25"/>
                </a:lnTo>
                <a:lnTo>
                  <a:pt x="39" y="25"/>
                </a:lnTo>
                <a:lnTo>
                  <a:pt x="40" y="24"/>
                </a:lnTo>
                <a:lnTo>
                  <a:pt x="42" y="22"/>
                </a:lnTo>
                <a:lnTo>
                  <a:pt x="42" y="21"/>
                </a:lnTo>
                <a:lnTo>
                  <a:pt x="43" y="19"/>
                </a:lnTo>
                <a:lnTo>
                  <a:pt x="43" y="18"/>
                </a:lnTo>
                <a:lnTo>
                  <a:pt x="42" y="13"/>
                </a:lnTo>
                <a:lnTo>
                  <a:pt x="39" y="10"/>
                </a:lnTo>
                <a:lnTo>
                  <a:pt x="36" y="7"/>
                </a:lnTo>
                <a:lnTo>
                  <a:pt x="33" y="5"/>
                </a:lnTo>
                <a:lnTo>
                  <a:pt x="30" y="2"/>
                </a:lnTo>
                <a:lnTo>
                  <a:pt x="26" y="2"/>
                </a:lnTo>
                <a:lnTo>
                  <a:pt x="21" y="0"/>
                </a:lnTo>
                <a:lnTo>
                  <a:pt x="18" y="2"/>
                </a:lnTo>
                <a:lnTo>
                  <a:pt x="15" y="3"/>
                </a:lnTo>
                <a:lnTo>
                  <a:pt x="11" y="5"/>
                </a:lnTo>
                <a:lnTo>
                  <a:pt x="8" y="6"/>
                </a:lnTo>
                <a:lnTo>
                  <a:pt x="5" y="9"/>
                </a:lnTo>
                <a:lnTo>
                  <a:pt x="3" y="10"/>
                </a:lnTo>
                <a:lnTo>
                  <a:pt x="2" y="13"/>
                </a:lnTo>
                <a:lnTo>
                  <a:pt x="0" y="16"/>
                </a:lnTo>
                <a:lnTo>
                  <a:pt x="0" y="21"/>
                </a:lnTo>
              </a:path>
            </a:pathLst>
          </a:custGeom>
          <a:solidFill>
            <a:srgbClr val="FFFF00"/>
          </a:solidFill>
          <a:ln w="4763">
            <a:solidFill>
              <a:srgbClr val="990000"/>
            </a:solidFill>
            <a:round/>
            <a:headEnd/>
            <a:tailEnd/>
          </a:ln>
        </p:spPr>
        <p:txBody>
          <a:bodyPr/>
          <a:lstStyle/>
          <a:p>
            <a:endParaRPr lang="en-US"/>
          </a:p>
        </p:txBody>
      </p:sp>
      <p:sp>
        <p:nvSpPr>
          <p:cNvPr id="53405" name="Freeform 156"/>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6" name="Freeform 157"/>
          <p:cNvSpPr>
            <a:spLocks/>
          </p:cNvSpPr>
          <p:nvPr/>
        </p:nvSpPr>
        <p:spPr bwMode="auto">
          <a:xfrm>
            <a:off x="6157913" y="4516442"/>
            <a:ext cx="76200" cy="53975"/>
          </a:xfrm>
          <a:custGeom>
            <a:avLst/>
            <a:gdLst>
              <a:gd name="T0" fmla="*/ 2147483647 w 54"/>
              <a:gd name="T1" fmla="*/ 2147483647 h 34"/>
              <a:gd name="T2" fmla="*/ 2147483647 w 54"/>
              <a:gd name="T3" fmla="*/ 2147483647 h 34"/>
              <a:gd name="T4" fmla="*/ 2147483647 w 54"/>
              <a:gd name="T5" fmla="*/ 2147483647 h 34"/>
              <a:gd name="T6" fmla="*/ 2147483647 w 54"/>
              <a:gd name="T7" fmla="*/ 2147483647 h 34"/>
              <a:gd name="T8" fmla="*/ 2147483647 w 54"/>
              <a:gd name="T9" fmla="*/ 2147483647 h 34"/>
              <a:gd name="T10" fmla="*/ 2147483647 w 54"/>
              <a:gd name="T11" fmla="*/ 2147483647 h 34"/>
              <a:gd name="T12" fmla="*/ 2147483647 w 54"/>
              <a:gd name="T13" fmla="*/ 2147483647 h 34"/>
              <a:gd name="T14" fmla="*/ 2147483647 w 54"/>
              <a:gd name="T15" fmla="*/ 2147483647 h 34"/>
              <a:gd name="T16" fmla="*/ 2147483647 w 54"/>
              <a:gd name="T17" fmla="*/ 2147483647 h 34"/>
              <a:gd name="T18" fmla="*/ 2147483647 w 54"/>
              <a:gd name="T19" fmla="*/ 2147483647 h 34"/>
              <a:gd name="T20" fmla="*/ 2147483647 w 54"/>
              <a:gd name="T21" fmla="*/ 2147483647 h 34"/>
              <a:gd name="T22" fmla="*/ 2147483647 w 54"/>
              <a:gd name="T23" fmla="*/ 2147483647 h 34"/>
              <a:gd name="T24" fmla="*/ 2147483647 w 54"/>
              <a:gd name="T25" fmla="*/ 2147483647 h 34"/>
              <a:gd name="T26" fmla="*/ 2147483647 w 54"/>
              <a:gd name="T27" fmla="*/ 2147483647 h 34"/>
              <a:gd name="T28" fmla="*/ 2147483647 w 54"/>
              <a:gd name="T29" fmla="*/ 2147483647 h 34"/>
              <a:gd name="T30" fmla="*/ 2147483647 w 54"/>
              <a:gd name="T31" fmla="*/ 2147483647 h 34"/>
              <a:gd name="T32" fmla="*/ 2147483647 w 54"/>
              <a:gd name="T33" fmla="*/ 2147483647 h 34"/>
              <a:gd name="T34" fmla="*/ 2147483647 w 54"/>
              <a:gd name="T35" fmla="*/ 2147483647 h 34"/>
              <a:gd name="T36" fmla="*/ 2147483647 w 54"/>
              <a:gd name="T37" fmla="*/ 2147483647 h 34"/>
              <a:gd name="T38" fmla="*/ 2147483647 w 54"/>
              <a:gd name="T39" fmla="*/ 2147483647 h 34"/>
              <a:gd name="T40" fmla="*/ 2147483647 w 54"/>
              <a:gd name="T41" fmla="*/ 2147483647 h 34"/>
              <a:gd name="T42" fmla="*/ 2147483647 w 54"/>
              <a:gd name="T43" fmla="*/ 2147483647 h 34"/>
              <a:gd name="T44" fmla="*/ 2147483647 w 54"/>
              <a:gd name="T45" fmla="*/ 2147483647 h 34"/>
              <a:gd name="T46" fmla="*/ 2147483647 w 54"/>
              <a:gd name="T47" fmla="*/ 2147483647 h 34"/>
              <a:gd name="T48" fmla="*/ 2147483647 w 54"/>
              <a:gd name="T49" fmla="*/ 0 h 34"/>
              <a:gd name="T50" fmla="*/ 2147483647 w 54"/>
              <a:gd name="T51" fmla="*/ 2147483647 h 34"/>
              <a:gd name="T52" fmla="*/ 2147483647 w 54"/>
              <a:gd name="T53" fmla="*/ 2147483647 h 34"/>
              <a:gd name="T54" fmla="*/ 2147483647 w 54"/>
              <a:gd name="T55" fmla="*/ 2147483647 h 34"/>
              <a:gd name="T56" fmla="*/ 2147483647 w 54"/>
              <a:gd name="T57" fmla="*/ 2147483647 h 34"/>
              <a:gd name="T58" fmla="*/ 0 w 54"/>
              <a:gd name="T59" fmla="*/ 2147483647 h 34"/>
              <a:gd name="T60" fmla="*/ 0 w 54"/>
              <a:gd name="T61" fmla="*/ 2147483647 h 34"/>
              <a:gd name="T62" fmla="*/ 0 w 54"/>
              <a:gd name="T63" fmla="*/ 2147483647 h 34"/>
              <a:gd name="T64" fmla="*/ 0 w 54"/>
              <a:gd name="T65" fmla="*/ 2147483647 h 34"/>
              <a:gd name="T66" fmla="*/ 2147483647 w 54"/>
              <a:gd name="T67" fmla="*/ 2147483647 h 34"/>
              <a:gd name="T68" fmla="*/ 2147483647 w 54"/>
              <a:gd name="T69" fmla="*/ 2147483647 h 34"/>
              <a:gd name="T70" fmla="*/ 2147483647 w 54"/>
              <a:gd name="T71" fmla="*/ 2147483647 h 34"/>
              <a:gd name="T72" fmla="*/ 2147483647 w 54"/>
              <a:gd name="T73" fmla="*/ 2147483647 h 34"/>
              <a:gd name="T74" fmla="*/ 2147483647 w 54"/>
              <a:gd name="T75" fmla="*/ 2147483647 h 34"/>
              <a:gd name="T76" fmla="*/ 2147483647 w 54"/>
              <a:gd name="T77" fmla="*/ 2147483647 h 34"/>
              <a:gd name="T78" fmla="*/ 2147483647 w 54"/>
              <a:gd name="T79" fmla="*/ 2147483647 h 34"/>
              <a:gd name="T80" fmla="*/ 2147483647 w 5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4"/>
              <a:gd name="T124" fmla="*/ 0 h 34"/>
              <a:gd name="T125" fmla="*/ 54 w 5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4" h="34">
                <a:moveTo>
                  <a:pt x="14" y="34"/>
                </a:moveTo>
                <a:lnTo>
                  <a:pt x="19" y="32"/>
                </a:lnTo>
                <a:lnTo>
                  <a:pt x="22" y="32"/>
                </a:lnTo>
                <a:lnTo>
                  <a:pt x="26" y="31"/>
                </a:lnTo>
                <a:lnTo>
                  <a:pt x="31" y="31"/>
                </a:lnTo>
                <a:lnTo>
                  <a:pt x="34" y="31"/>
                </a:lnTo>
                <a:lnTo>
                  <a:pt x="38" y="31"/>
                </a:lnTo>
                <a:lnTo>
                  <a:pt x="43" y="31"/>
                </a:lnTo>
                <a:lnTo>
                  <a:pt x="46" y="29"/>
                </a:lnTo>
                <a:lnTo>
                  <a:pt x="49" y="29"/>
                </a:lnTo>
                <a:lnTo>
                  <a:pt x="50" y="28"/>
                </a:lnTo>
                <a:lnTo>
                  <a:pt x="51" y="26"/>
                </a:lnTo>
                <a:lnTo>
                  <a:pt x="53" y="23"/>
                </a:lnTo>
                <a:lnTo>
                  <a:pt x="53" y="22"/>
                </a:lnTo>
                <a:lnTo>
                  <a:pt x="54" y="21"/>
                </a:lnTo>
                <a:lnTo>
                  <a:pt x="54" y="18"/>
                </a:lnTo>
                <a:lnTo>
                  <a:pt x="54" y="16"/>
                </a:lnTo>
                <a:lnTo>
                  <a:pt x="53" y="16"/>
                </a:lnTo>
                <a:lnTo>
                  <a:pt x="50" y="13"/>
                </a:lnTo>
                <a:lnTo>
                  <a:pt x="46" y="12"/>
                </a:lnTo>
                <a:lnTo>
                  <a:pt x="40" y="9"/>
                </a:lnTo>
                <a:lnTo>
                  <a:pt x="34" y="6"/>
                </a:lnTo>
                <a:lnTo>
                  <a:pt x="26" y="3"/>
                </a:lnTo>
                <a:lnTo>
                  <a:pt x="19" y="1"/>
                </a:lnTo>
                <a:lnTo>
                  <a:pt x="13" y="0"/>
                </a:lnTo>
                <a:lnTo>
                  <a:pt x="9" y="1"/>
                </a:lnTo>
                <a:lnTo>
                  <a:pt x="6" y="1"/>
                </a:lnTo>
                <a:lnTo>
                  <a:pt x="3" y="4"/>
                </a:lnTo>
                <a:lnTo>
                  <a:pt x="1" y="6"/>
                </a:lnTo>
                <a:lnTo>
                  <a:pt x="0" y="9"/>
                </a:lnTo>
                <a:lnTo>
                  <a:pt x="0" y="12"/>
                </a:lnTo>
                <a:lnTo>
                  <a:pt x="0" y="16"/>
                </a:lnTo>
                <a:lnTo>
                  <a:pt x="0" y="19"/>
                </a:lnTo>
                <a:lnTo>
                  <a:pt x="1" y="22"/>
                </a:lnTo>
                <a:lnTo>
                  <a:pt x="3" y="25"/>
                </a:lnTo>
                <a:lnTo>
                  <a:pt x="4" y="28"/>
                </a:lnTo>
                <a:lnTo>
                  <a:pt x="6" y="31"/>
                </a:lnTo>
                <a:lnTo>
                  <a:pt x="9" y="32"/>
                </a:lnTo>
                <a:lnTo>
                  <a:pt x="10" y="34"/>
                </a:lnTo>
                <a:lnTo>
                  <a:pt x="13" y="34"/>
                </a:lnTo>
                <a:lnTo>
                  <a:pt x="14" y="34"/>
                </a:lnTo>
              </a:path>
            </a:pathLst>
          </a:custGeom>
          <a:solidFill>
            <a:srgbClr val="FFFF00"/>
          </a:solidFill>
          <a:ln w="4763">
            <a:solidFill>
              <a:srgbClr val="990000"/>
            </a:solidFill>
            <a:round/>
            <a:headEnd/>
            <a:tailEnd/>
          </a:ln>
        </p:spPr>
        <p:txBody>
          <a:bodyPr/>
          <a:lstStyle/>
          <a:p>
            <a:endParaRPr lang="en-US"/>
          </a:p>
        </p:txBody>
      </p:sp>
      <p:sp>
        <p:nvSpPr>
          <p:cNvPr id="53407" name="Freeform 158"/>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08" name="Freeform 159"/>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1588">
            <a:solidFill>
              <a:srgbClr val="990000"/>
            </a:solidFill>
            <a:round/>
            <a:headEnd/>
            <a:tailEnd/>
          </a:ln>
        </p:spPr>
        <p:txBody>
          <a:bodyPr/>
          <a:lstStyle/>
          <a:p>
            <a:endParaRPr lang="en-US"/>
          </a:p>
        </p:txBody>
      </p:sp>
      <p:sp>
        <p:nvSpPr>
          <p:cNvPr id="53409" name="Freeform 160"/>
          <p:cNvSpPr>
            <a:spLocks/>
          </p:cNvSpPr>
          <p:nvPr/>
        </p:nvSpPr>
        <p:spPr bwMode="auto">
          <a:xfrm>
            <a:off x="6192841" y="4775203"/>
            <a:ext cx="46037" cy="73025"/>
          </a:xfrm>
          <a:custGeom>
            <a:avLst/>
            <a:gdLst>
              <a:gd name="T0" fmla="*/ 2147483647 w 32"/>
              <a:gd name="T1" fmla="*/ 2147483647 h 46"/>
              <a:gd name="T2" fmla="*/ 2147483647 w 32"/>
              <a:gd name="T3" fmla="*/ 2147483647 h 46"/>
              <a:gd name="T4" fmla="*/ 2147483647 w 32"/>
              <a:gd name="T5" fmla="*/ 2147483647 h 46"/>
              <a:gd name="T6" fmla="*/ 2147483647 w 32"/>
              <a:gd name="T7" fmla="*/ 2147483647 h 46"/>
              <a:gd name="T8" fmla="*/ 2147483647 w 32"/>
              <a:gd name="T9" fmla="*/ 2147483647 h 46"/>
              <a:gd name="T10" fmla="*/ 2147483647 w 32"/>
              <a:gd name="T11" fmla="*/ 2147483647 h 46"/>
              <a:gd name="T12" fmla="*/ 2147483647 w 32"/>
              <a:gd name="T13" fmla="*/ 2147483647 h 46"/>
              <a:gd name="T14" fmla="*/ 2147483647 w 32"/>
              <a:gd name="T15" fmla="*/ 2147483647 h 46"/>
              <a:gd name="T16" fmla="*/ 2147483647 w 32"/>
              <a:gd name="T17" fmla="*/ 2147483647 h 46"/>
              <a:gd name="T18" fmla="*/ 2147483647 w 32"/>
              <a:gd name="T19" fmla="*/ 2147483647 h 46"/>
              <a:gd name="T20" fmla="*/ 2147483647 w 32"/>
              <a:gd name="T21" fmla="*/ 2147483647 h 46"/>
              <a:gd name="T22" fmla="*/ 2147483647 w 32"/>
              <a:gd name="T23" fmla="*/ 2147483647 h 46"/>
              <a:gd name="T24" fmla="*/ 2147483647 w 32"/>
              <a:gd name="T25" fmla="*/ 2147483647 h 46"/>
              <a:gd name="T26" fmla="*/ 2147483647 w 32"/>
              <a:gd name="T27" fmla="*/ 2147483647 h 46"/>
              <a:gd name="T28" fmla="*/ 2147483647 w 32"/>
              <a:gd name="T29" fmla="*/ 2147483647 h 46"/>
              <a:gd name="T30" fmla="*/ 2147483647 w 32"/>
              <a:gd name="T31" fmla="*/ 2147483647 h 46"/>
              <a:gd name="T32" fmla="*/ 2147483647 w 32"/>
              <a:gd name="T33" fmla="*/ 2147483647 h 46"/>
              <a:gd name="T34" fmla="*/ 2147483647 w 32"/>
              <a:gd name="T35" fmla="*/ 2147483647 h 46"/>
              <a:gd name="T36" fmla="*/ 2147483647 w 32"/>
              <a:gd name="T37" fmla="*/ 2147483647 h 46"/>
              <a:gd name="T38" fmla="*/ 2147483647 w 32"/>
              <a:gd name="T39" fmla="*/ 2147483647 h 46"/>
              <a:gd name="T40" fmla="*/ 2147483647 w 32"/>
              <a:gd name="T41" fmla="*/ 2147483647 h 46"/>
              <a:gd name="T42" fmla="*/ 2147483647 w 32"/>
              <a:gd name="T43" fmla="*/ 2147483647 h 46"/>
              <a:gd name="T44" fmla="*/ 2147483647 w 32"/>
              <a:gd name="T45" fmla="*/ 2147483647 h 46"/>
              <a:gd name="T46" fmla="*/ 2147483647 w 32"/>
              <a:gd name="T47" fmla="*/ 2147483647 h 46"/>
              <a:gd name="T48" fmla="*/ 2147483647 w 32"/>
              <a:gd name="T49" fmla="*/ 0 h 46"/>
              <a:gd name="T50" fmla="*/ 2147483647 w 32"/>
              <a:gd name="T51" fmla="*/ 0 h 46"/>
              <a:gd name="T52" fmla="*/ 2147483647 w 32"/>
              <a:gd name="T53" fmla="*/ 0 h 46"/>
              <a:gd name="T54" fmla="*/ 2147483647 w 32"/>
              <a:gd name="T55" fmla="*/ 2147483647 h 46"/>
              <a:gd name="T56" fmla="*/ 2147483647 w 32"/>
              <a:gd name="T57" fmla="*/ 2147483647 h 46"/>
              <a:gd name="T58" fmla="*/ 2147483647 w 32"/>
              <a:gd name="T59" fmla="*/ 2147483647 h 46"/>
              <a:gd name="T60" fmla="*/ 2147483647 w 32"/>
              <a:gd name="T61" fmla="*/ 2147483647 h 46"/>
              <a:gd name="T62" fmla="*/ 2147483647 w 32"/>
              <a:gd name="T63" fmla="*/ 2147483647 h 46"/>
              <a:gd name="T64" fmla="*/ 2147483647 w 32"/>
              <a:gd name="T65" fmla="*/ 2147483647 h 46"/>
              <a:gd name="T66" fmla="*/ 2147483647 w 32"/>
              <a:gd name="T67" fmla="*/ 2147483647 h 46"/>
              <a:gd name="T68" fmla="*/ 2147483647 w 32"/>
              <a:gd name="T69" fmla="*/ 2147483647 h 46"/>
              <a:gd name="T70" fmla="*/ 2147483647 w 32"/>
              <a:gd name="T71" fmla="*/ 2147483647 h 46"/>
              <a:gd name="T72" fmla="*/ 2147483647 w 32"/>
              <a:gd name="T73" fmla="*/ 2147483647 h 46"/>
              <a:gd name="T74" fmla="*/ 2147483647 w 32"/>
              <a:gd name="T75" fmla="*/ 2147483647 h 46"/>
              <a:gd name="T76" fmla="*/ 2147483647 w 32"/>
              <a:gd name="T77" fmla="*/ 2147483647 h 46"/>
              <a:gd name="T78" fmla="*/ 2147483647 w 32"/>
              <a:gd name="T79" fmla="*/ 2147483647 h 46"/>
              <a:gd name="T80" fmla="*/ 0 w 32"/>
              <a:gd name="T81" fmla="*/ 2147483647 h 46"/>
              <a:gd name="T82" fmla="*/ 0 w 32"/>
              <a:gd name="T83" fmla="*/ 2147483647 h 46"/>
              <a:gd name="T84" fmla="*/ 2147483647 w 32"/>
              <a:gd name="T85" fmla="*/ 2147483647 h 46"/>
              <a:gd name="T86" fmla="*/ 2147483647 w 32"/>
              <a:gd name="T87" fmla="*/ 2147483647 h 46"/>
              <a:gd name="T88" fmla="*/ 2147483647 w 32"/>
              <a:gd name="T89" fmla="*/ 2147483647 h 46"/>
              <a:gd name="T90" fmla="*/ 2147483647 w 32"/>
              <a:gd name="T91" fmla="*/ 2147483647 h 46"/>
              <a:gd name="T92" fmla="*/ 2147483647 w 32"/>
              <a:gd name="T93" fmla="*/ 2147483647 h 46"/>
              <a:gd name="T94" fmla="*/ 2147483647 w 32"/>
              <a:gd name="T95" fmla="*/ 2147483647 h 46"/>
              <a:gd name="T96" fmla="*/ 2147483647 w 32"/>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
              <a:gd name="T148" fmla="*/ 0 h 46"/>
              <a:gd name="T149" fmla="*/ 32 w 32"/>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 h="46">
                <a:moveTo>
                  <a:pt x="10" y="28"/>
                </a:moveTo>
                <a:lnTo>
                  <a:pt x="12" y="29"/>
                </a:lnTo>
                <a:lnTo>
                  <a:pt x="12" y="32"/>
                </a:lnTo>
                <a:lnTo>
                  <a:pt x="13" y="34"/>
                </a:lnTo>
                <a:lnTo>
                  <a:pt x="15" y="37"/>
                </a:lnTo>
                <a:lnTo>
                  <a:pt x="15" y="38"/>
                </a:lnTo>
                <a:lnTo>
                  <a:pt x="16" y="40"/>
                </a:lnTo>
                <a:lnTo>
                  <a:pt x="18" y="43"/>
                </a:lnTo>
                <a:lnTo>
                  <a:pt x="18" y="44"/>
                </a:lnTo>
                <a:lnTo>
                  <a:pt x="19" y="44"/>
                </a:lnTo>
                <a:lnTo>
                  <a:pt x="19" y="46"/>
                </a:lnTo>
                <a:lnTo>
                  <a:pt x="21" y="46"/>
                </a:lnTo>
                <a:lnTo>
                  <a:pt x="22" y="46"/>
                </a:lnTo>
                <a:lnTo>
                  <a:pt x="22" y="44"/>
                </a:lnTo>
                <a:lnTo>
                  <a:pt x="26" y="40"/>
                </a:lnTo>
                <a:lnTo>
                  <a:pt x="29" y="34"/>
                </a:lnTo>
                <a:lnTo>
                  <a:pt x="32" y="28"/>
                </a:lnTo>
                <a:lnTo>
                  <a:pt x="32" y="20"/>
                </a:lnTo>
                <a:lnTo>
                  <a:pt x="31" y="14"/>
                </a:lnTo>
                <a:lnTo>
                  <a:pt x="29" y="9"/>
                </a:lnTo>
                <a:lnTo>
                  <a:pt x="25" y="4"/>
                </a:lnTo>
                <a:lnTo>
                  <a:pt x="21" y="0"/>
                </a:lnTo>
                <a:lnTo>
                  <a:pt x="19" y="0"/>
                </a:lnTo>
                <a:lnTo>
                  <a:pt x="18" y="0"/>
                </a:lnTo>
                <a:lnTo>
                  <a:pt x="16" y="1"/>
                </a:lnTo>
                <a:lnTo>
                  <a:pt x="15" y="3"/>
                </a:lnTo>
                <a:lnTo>
                  <a:pt x="13" y="4"/>
                </a:lnTo>
                <a:lnTo>
                  <a:pt x="12" y="6"/>
                </a:lnTo>
                <a:lnTo>
                  <a:pt x="10" y="7"/>
                </a:lnTo>
                <a:lnTo>
                  <a:pt x="10" y="9"/>
                </a:lnTo>
                <a:lnTo>
                  <a:pt x="9" y="10"/>
                </a:lnTo>
                <a:lnTo>
                  <a:pt x="7" y="10"/>
                </a:lnTo>
                <a:lnTo>
                  <a:pt x="6" y="10"/>
                </a:lnTo>
                <a:lnTo>
                  <a:pt x="4" y="10"/>
                </a:lnTo>
                <a:lnTo>
                  <a:pt x="3" y="10"/>
                </a:lnTo>
                <a:lnTo>
                  <a:pt x="1" y="10"/>
                </a:lnTo>
                <a:lnTo>
                  <a:pt x="0" y="12"/>
                </a:lnTo>
                <a:lnTo>
                  <a:pt x="0" y="13"/>
                </a:lnTo>
                <a:lnTo>
                  <a:pt x="1" y="16"/>
                </a:lnTo>
                <a:lnTo>
                  <a:pt x="3" y="17"/>
                </a:lnTo>
                <a:lnTo>
                  <a:pt x="4" y="20"/>
                </a:lnTo>
                <a:lnTo>
                  <a:pt x="6" y="22"/>
                </a:lnTo>
                <a:lnTo>
                  <a:pt x="7" y="23"/>
                </a:lnTo>
                <a:lnTo>
                  <a:pt x="9" y="26"/>
                </a:lnTo>
                <a:lnTo>
                  <a:pt x="10" y="28"/>
                </a:lnTo>
              </a:path>
            </a:pathLst>
          </a:custGeom>
          <a:solidFill>
            <a:srgbClr val="FFFF00"/>
          </a:solidFill>
          <a:ln w="4763">
            <a:solidFill>
              <a:srgbClr val="990000"/>
            </a:solidFill>
            <a:round/>
            <a:headEnd/>
            <a:tailEnd/>
          </a:ln>
        </p:spPr>
        <p:txBody>
          <a:bodyPr/>
          <a:lstStyle/>
          <a:p>
            <a:endParaRPr lang="en-US"/>
          </a:p>
        </p:txBody>
      </p:sp>
      <p:sp>
        <p:nvSpPr>
          <p:cNvPr id="53410" name="Freeform 161"/>
          <p:cNvSpPr>
            <a:spLocks/>
          </p:cNvSpPr>
          <p:nvPr/>
        </p:nvSpPr>
        <p:spPr bwMode="auto">
          <a:xfrm>
            <a:off x="6175376" y="4181475"/>
            <a:ext cx="374651" cy="369888"/>
          </a:xfrm>
          <a:custGeom>
            <a:avLst/>
            <a:gdLst>
              <a:gd name="T0" fmla="*/ 2147483647 w 266"/>
              <a:gd name="T1" fmla="*/ 2147483647 h 233"/>
              <a:gd name="T2" fmla="*/ 2147483647 w 266"/>
              <a:gd name="T3" fmla="*/ 2147483647 h 233"/>
              <a:gd name="T4" fmla="*/ 2147483647 w 266"/>
              <a:gd name="T5" fmla="*/ 2147483647 h 233"/>
              <a:gd name="T6" fmla="*/ 2147483647 w 266"/>
              <a:gd name="T7" fmla="*/ 2147483647 h 233"/>
              <a:gd name="T8" fmla="*/ 2147483647 w 266"/>
              <a:gd name="T9" fmla="*/ 2147483647 h 233"/>
              <a:gd name="T10" fmla="*/ 2147483647 w 266"/>
              <a:gd name="T11" fmla="*/ 2147483647 h 233"/>
              <a:gd name="T12" fmla="*/ 2147483647 w 266"/>
              <a:gd name="T13" fmla="*/ 2147483647 h 233"/>
              <a:gd name="T14" fmla="*/ 2147483647 w 266"/>
              <a:gd name="T15" fmla="*/ 2147483647 h 233"/>
              <a:gd name="T16" fmla="*/ 2147483647 w 266"/>
              <a:gd name="T17" fmla="*/ 2147483647 h 233"/>
              <a:gd name="T18" fmla="*/ 2147483647 w 266"/>
              <a:gd name="T19" fmla="*/ 2147483647 h 233"/>
              <a:gd name="T20" fmla="*/ 2147483647 w 266"/>
              <a:gd name="T21" fmla="*/ 2147483647 h 233"/>
              <a:gd name="T22" fmla="*/ 2147483647 w 266"/>
              <a:gd name="T23" fmla="*/ 2147483647 h 233"/>
              <a:gd name="T24" fmla="*/ 2147483647 w 266"/>
              <a:gd name="T25" fmla="*/ 2147483647 h 233"/>
              <a:gd name="T26" fmla="*/ 2147483647 w 266"/>
              <a:gd name="T27" fmla="*/ 2147483647 h 233"/>
              <a:gd name="T28" fmla="*/ 2147483647 w 266"/>
              <a:gd name="T29" fmla="*/ 2147483647 h 233"/>
              <a:gd name="T30" fmla="*/ 2147483647 w 266"/>
              <a:gd name="T31" fmla="*/ 2147483647 h 233"/>
              <a:gd name="T32" fmla="*/ 2147483647 w 266"/>
              <a:gd name="T33" fmla="*/ 2147483647 h 233"/>
              <a:gd name="T34" fmla="*/ 2147483647 w 266"/>
              <a:gd name="T35" fmla="*/ 2147483647 h 233"/>
              <a:gd name="T36" fmla="*/ 2147483647 w 266"/>
              <a:gd name="T37" fmla="*/ 2147483647 h 233"/>
              <a:gd name="T38" fmla="*/ 2147483647 w 266"/>
              <a:gd name="T39" fmla="*/ 2147483647 h 233"/>
              <a:gd name="T40" fmla="*/ 2147483647 w 266"/>
              <a:gd name="T41" fmla="*/ 2147483647 h 233"/>
              <a:gd name="T42" fmla="*/ 2147483647 w 266"/>
              <a:gd name="T43" fmla="*/ 2147483647 h 233"/>
              <a:gd name="T44" fmla="*/ 2147483647 w 266"/>
              <a:gd name="T45" fmla="*/ 2147483647 h 233"/>
              <a:gd name="T46" fmla="*/ 2147483647 w 266"/>
              <a:gd name="T47" fmla="*/ 2147483647 h 233"/>
              <a:gd name="T48" fmla="*/ 2147483647 w 266"/>
              <a:gd name="T49" fmla="*/ 2147483647 h 233"/>
              <a:gd name="T50" fmla="*/ 2147483647 w 266"/>
              <a:gd name="T51" fmla="*/ 2147483647 h 233"/>
              <a:gd name="T52" fmla="*/ 2147483647 w 266"/>
              <a:gd name="T53" fmla="*/ 2147483647 h 233"/>
              <a:gd name="T54" fmla="*/ 2147483647 w 266"/>
              <a:gd name="T55" fmla="*/ 2147483647 h 233"/>
              <a:gd name="T56" fmla="*/ 2147483647 w 266"/>
              <a:gd name="T57" fmla="*/ 2147483647 h 233"/>
              <a:gd name="T58" fmla="*/ 2147483647 w 266"/>
              <a:gd name="T59" fmla="*/ 2147483647 h 233"/>
              <a:gd name="T60" fmla="*/ 2147483647 w 266"/>
              <a:gd name="T61" fmla="*/ 2147483647 h 233"/>
              <a:gd name="T62" fmla="*/ 2147483647 w 266"/>
              <a:gd name="T63" fmla="*/ 2147483647 h 233"/>
              <a:gd name="T64" fmla="*/ 2147483647 w 266"/>
              <a:gd name="T65" fmla="*/ 2147483647 h 233"/>
              <a:gd name="T66" fmla="*/ 2147483647 w 266"/>
              <a:gd name="T67" fmla="*/ 0 h 233"/>
              <a:gd name="T68" fmla="*/ 2147483647 w 266"/>
              <a:gd name="T69" fmla="*/ 2147483647 h 233"/>
              <a:gd name="T70" fmla="*/ 2147483647 w 266"/>
              <a:gd name="T71" fmla="*/ 2147483647 h 233"/>
              <a:gd name="T72" fmla="*/ 2147483647 w 266"/>
              <a:gd name="T73" fmla="*/ 2147483647 h 233"/>
              <a:gd name="T74" fmla="*/ 2147483647 w 266"/>
              <a:gd name="T75" fmla="*/ 2147483647 h 233"/>
              <a:gd name="T76" fmla="*/ 2147483647 w 266"/>
              <a:gd name="T77" fmla="*/ 2147483647 h 233"/>
              <a:gd name="T78" fmla="*/ 2147483647 w 266"/>
              <a:gd name="T79" fmla="*/ 2147483647 h 233"/>
              <a:gd name="T80" fmla="*/ 0 w 266"/>
              <a:gd name="T81" fmla="*/ 2147483647 h 233"/>
              <a:gd name="T82" fmla="*/ 2147483647 w 266"/>
              <a:gd name="T83" fmla="*/ 2147483647 h 233"/>
              <a:gd name="T84" fmla="*/ 2147483647 w 266"/>
              <a:gd name="T85" fmla="*/ 2147483647 h 233"/>
              <a:gd name="T86" fmla="*/ 2147483647 w 266"/>
              <a:gd name="T87" fmla="*/ 2147483647 h 233"/>
              <a:gd name="T88" fmla="*/ 2147483647 w 266"/>
              <a:gd name="T89" fmla="*/ 2147483647 h 233"/>
              <a:gd name="T90" fmla="*/ 2147483647 w 266"/>
              <a:gd name="T91" fmla="*/ 2147483647 h 23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66"/>
              <a:gd name="T139" fmla="*/ 0 h 233"/>
              <a:gd name="T140" fmla="*/ 266 w 266"/>
              <a:gd name="T141" fmla="*/ 233 h 233"/>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66" h="233">
                <a:moveTo>
                  <a:pt x="78" y="190"/>
                </a:moveTo>
                <a:lnTo>
                  <a:pt x="82" y="194"/>
                </a:lnTo>
                <a:lnTo>
                  <a:pt x="85" y="197"/>
                </a:lnTo>
                <a:lnTo>
                  <a:pt x="87" y="202"/>
                </a:lnTo>
                <a:lnTo>
                  <a:pt x="87" y="205"/>
                </a:lnTo>
                <a:lnTo>
                  <a:pt x="90" y="208"/>
                </a:lnTo>
                <a:lnTo>
                  <a:pt x="94" y="212"/>
                </a:lnTo>
                <a:lnTo>
                  <a:pt x="103" y="218"/>
                </a:lnTo>
                <a:lnTo>
                  <a:pt x="116" y="227"/>
                </a:lnTo>
                <a:lnTo>
                  <a:pt x="119" y="229"/>
                </a:lnTo>
                <a:lnTo>
                  <a:pt x="122" y="229"/>
                </a:lnTo>
                <a:lnTo>
                  <a:pt x="125" y="230"/>
                </a:lnTo>
                <a:lnTo>
                  <a:pt x="130" y="232"/>
                </a:lnTo>
                <a:lnTo>
                  <a:pt x="133" y="233"/>
                </a:lnTo>
                <a:lnTo>
                  <a:pt x="139" y="233"/>
                </a:lnTo>
                <a:lnTo>
                  <a:pt x="143" y="233"/>
                </a:lnTo>
                <a:lnTo>
                  <a:pt x="149" y="233"/>
                </a:lnTo>
                <a:lnTo>
                  <a:pt x="152" y="233"/>
                </a:lnTo>
                <a:lnTo>
                  <a:pt x="158" y="232"/>
                </a:lnTo>
                <a:lnTo>
                  <a:pt x="162" y="229"/>
                </a:lnTo>
                <a:lnTo>
                  <a:pt x="168" y="226"/>
                </a:lnTo>
                <a:lnTo>
                  <a:pt x="173" y="224"/>
                </a:lnTo>
                <a:lnTo>
                  <a:pt x="177" y="221"/>
                </a:lnTo>
                <a:lnTo>
                  <a:pt x="181" y="218"/>
                </a:lnTo>
                <a:lnTo>
                  <a:pt x="186" y="217"/>
                </a:lnTo>
                <a:lnTo>
                  <a:pt x="187" y="215"/>
                </a:lnTo>
                <a:lnTo>
                  <a:pt x="187" y="214"/>
                </a:lnTo>
                <a:lnTo>
                  <a:pt x="189" y="212"/>
                </a:lnTo>
                <a:lnTo>
                  <a:pt x="190" y="211"/>
                </a:lnTo>
                <a:lnTo>
                  <a:pt x="190" y="209"/>
                </a:lnTo>
                <a:lnTo>
                  <a:pt x="192" y="208"/>
                </a:lnTo>
                <a:lnTo>
                  <a:pt x="193" y="206"/>
                </a:lnTo>
                <a:lnTo>
                  <a:pt x="201" y="203"/>
                </a:lnTo>
                <a:lnTo>
                  <a:pt x="208" y="202"/>
                </a:lnTo>
                <a:lnTo>
                  <a:pt x="215" y="202"/>
                </a:lnTo>
                <a:lnTo>
                  <a:pt x="224" y="202"/>
                </a:lnTo>
                <a:lnTo>
                  <a:pt x="232" y="203"/>
                </a:lnTo>
                <a:lnTo>
                  <a:pt x="239" y="202"/>
                </a:lnTo>
                <a:lnTo>
                  <a:pt x="247" y="200"/>
                </a:lnTo>
                <a:lnTo>
                  <a:pt x="254" y="197"/>
                </a:lnTo>
                <a:lnTo>
                  <a:pt x="257" y="194"/>
                </a:lnTo>
                <a:lnTo>
                  <a:pt x="260" y="192"/>
                </a:lnTo>
                <a:lnTo>
                  <a:pt x="263" y="189"/>
                </a:lnTo>
                <a:lnTo>
                  <a:pt x="264" y="184"/>
                </a:lnTo>
                <a:lnTo>
                  <a:pt x="266" y="180"/>
                </a:lnTo>
                <a:lnTo>
                  <a:pt x="266" y="175"/>
                </a:lnTo>
                <a:lnTo>
                  <a:pt x="266" y="172"/>
                </a:lnTo>
                <a:lnTo>
                  <a:pt x="264" y="168"/>
                </a:lnTo>
                <a:lnTo>
                  <a:pt x="261" y="163"/>
                </a:lnTo>
                <a:lnTo>
                  <a:pt x="258" y="159"/>
                </a:lnTo>
                <a:lnTo>
                  <a:pt x="254" y="155"/>
                </a:lnTo>
                <a:lnTo>
                  <a:pt x="251" y="152"/>
                </a:lnTo>
                <a:lnTo>
                  <a:pt x="247" y="149"/>
                </a:lnTo>
                <a:lnTo>
                  <a:pt x="244" y="144"/>
                </a:lnTo>
                <a:lnTo>
                  <a:pt x="241" y="141"/>
                </a:lnTo>
                <a:lnTo>
                  <a:pt x="238" y="138"/>
                </a:lnTo>
                <a:lnTo>
                  <a:pt x="236" y="134"/>
                </a:lnTo>
                <a:lnTo>
                  <a:pt x="236" y="129"/>
                </a:lnTo>
                <a:lnTo>
                  <a:pt x="236" y="125"/>
                </a:lnTo>
                <a:lnTo>
                  <a:pt x="238" y="120"/>
                </a:lnTo>
                <a:lnTo>
                  <a:pt x="241" y="113"/>
                </a:lnTo>
                <a:lnTo>
                  <a:pt x="245" y="104"/>
                </a:lnTo>
                <a:lnTo>
                  <a:pt x="250" y="95"/>
                </a:lnTo>
                <a:lnTo>
                  <a:pt x="252" y="88"/>
                </a:lnTo>
                <a:lnTo>
                  <a:pt x="254" y="83"/>
                </a:lnTo>
                <a:lnTo>
                  <a:pt x="254" y="79"/>
                </a:lnTo>
                <a:lnTo>
                  <a:pt x="252" y="75"/>
                </a:lnTo>
                <a:lnTo>
                  <a:pt x="251" y="69"/>
                </a:lnTo>
                <a:lnTo>
                  <a:pt x="250" y="67"/>
                </a:lnTo>
                <a:lnTo>
                  <a:pt x="248" y="66"/>
                </a:lnTo>
                <a:lnTo>
                  <a:pt x="247" y="64"/>
                </a:lnTo>
                <a:lnTo>
                  <a:pt x="244" y="64"/>
                </a:lnTo>
                <a:lnTo>
                  <a:pt x="242" y="63"/>
                </a:lnTo>
                <a:lnTo>
                  <a:pt x="239" y="63"/>
                </a:lnTo>
                <a:lnTo>
                  <a:pt x="236" y="63"/>
                </a:lnTo>
                <a:lnTo>
                  <a:pt x="233" y="61"/>
                </a:lnTo>
                <a:lnTo>
                  <a:pt x="230" y="60"/>
                </a:lnTo>
                <a:lnTo>
                  <a:pt x="227" y="58"/>
                </a:lnTo>
                <a:lnTo>
                  <a:pt x="226" y="57"/>
                </a:lnTo>
                <a:lnTo>
                  <a:pt x="226" y="55"/>
                </a:lnTo>
                <a:lnTo>
                  <a:pt x="224" y="54"/>
                </a:lnTo>
                <a:lnTo>
                  <a:pt x="224" y="52"/>
                </a:lnTo>
                <a:lnTo>
                  <a:pt x="224" y="49"/>
                </a:lnTo>
                <a:lnTo>
                  <a:pt x="224" y="46"/>
                </a:lnTo>
                <a:lnTo>
                  <a:pt x="223" y="42"/>
                </a:lnTo>
                <a:lnTo>
                  <a:pt x="220" y="36"/>
                </a:lnTo>
                <a:lnTo>
                  <a:pt x="215" y="32"/>
                </a:lnTo>
                <a:lnTo>
                  <a:pt x="211" y="27"/>
                </a:lnTo>
                <a:lnTo>
                  <a:pt x="204" y="24"/>
                </a:lnTo>
                <a:lnTo>
                  <a:pt x="198" y="21"/>
                </a:lnTo>
                <a:lnTo>
                  <a:pt x="190" y="21"/>
                </a:lnTo>
                <a:lnTo>
                  <a:pt x="184" y="21"/>
                </a:lnTo>
                <a:lnTo>
                  <a:pt x="176" y="21"/>
                </a:lnTo>
                <a:lnTo>
                  <a:pt x="167" y="20"/>
                </a:lnTo>
                <a:lnTo>
                  <a:pt x="159" y="15"/>
                </a:lnTo>
                <a:lnTo>
                  <a:pt x="150" y="11"/>
                </a:lnTo>
                <a:lnTo>
                  <a:pt x="142" y="5"/>
                </a:lnTo>
                <a:lnTo>
                  <a:pt x="133" y="2"/>
                </a:lnTo>
                <a:lnTo>
                  <a:pt x="128" y="0"/>
                </a:lnTo>
                <a:lnTo>
                  <a:pt x="122" y="0"/>
                </a:lnTo>
                <a:lnTo>
                  <a:pt x="118" y="0"/>
                </a:lnTo>
                <a:lnTo>
                  <a:pt x="113" y="2"/>
                </a:lnTo>
                <a:lnTo>
                  <a:pt x="109" y="3"/>
                </a:lnTo>
                <a:lnTo>
                  <a:pt x="108" y="6"/>
                </a:lnTo>
                <a:lnTo>
                  <a:pt x="105" y="9"/>
                </a:lnTo>
                <a:lnTo>
                  <a:pt x="102" y="12"/>
                </a:lnTo>
                <a:lnTo>
                  <a:pt x="100" y="17"/>
                </a:lnTo>
                <a:lnTo>
                  <a:pt x="97" y="20"/>
                </a:lnTo>
                <a:lnTo>
                  <a:pt x="96" y="21"/>
                </a:lnTo>
                <a:lnTo>
                  <a:pt x="94" y="23"/>
                </a:lnTo>
                <a:lnTo>
                  <a:pt x="82" y="27"/>
                </a:lnTo>
                <a:lnTo>
                  <a:pt x="71" y="29"/>
                </a:lnTo>
                <a:lnTo>
                  <a:pt x="57" y="30"/>
                </a:lnTo>
                <a:lnTo>
                  <a:pt x="44" y="30"/>
                </a:lnTo>
                <a:lnTo>
                  <a:pt x="32" y="32"/>
                </a:lnTo>
                <a:lnTo>
                  <a:pt x="20" y="33"/>
                </a:lnTo>
                <a:lnTo>
                  <a:pt x="16" y="36"/>
                </a:lnTo>
                <a:lnTo>
                  <a:pt x="10" y="39"/>
                </a:lnTo>
                <a:lnTo>
                  <a:pt x="7" y="42"/>
                </a:lnTo>
                <a:lnTo>
                  <a:pt x="4" y="46"/>
                </a:lnTo>
                <a:lnTo>
                  <a:pt x="1" y="55"/>
                </a:lnTo>
                <a:lnTo>
                  <a:pt x="0" y="70"/>
                </a:lnTo>
                <a:lnTo>
                  <a:pt x="0" y="86"/>
                </a:lnTo>
                <a:lnTo>
                  <a:pt x="0" y="106"/>
                </a:lnTo>
                <a:lnTo>
                  <a:pt x="1" y="125"/>
                </a:lnTo>
                <a:lnTo>
                  <a:pt x="4" y="143"/>
                </a:lnTo>
                <a:lnTo>
                  <a:pt x="7" y="156"/>
                </a:lnTo>
                <a:lnTo>
                  <a:pt x="10" y="165"/>
                </a:lnTo>
                <a:lnTo>
                  <a:pt x="14" y="171"/>
                </a:lnTo>
                <a:lnTo>
                  <a:pt x="20" y="177"/>
                </a:lnTo>
                <a:lnTo>
                  <a:pt x="29" y="183"/>
                </a:lnTo>
                <a:lnTo>
                  <a:pt x="39" y="187"/>
                </a:lnTo>
                <a:lnTo>
                  <a:pt x="50" y="190"/>
                </a:lnTo>
                <a:lnTo>
                  <a:pt x="60" y="193"/>
                </a:lnTo>
                <a:lnTo>
                  <a:pt x="65" y="193"/>
                </a:lnTo>
                <a:lnTo>
                  <a:pt x="71" y="193"/>
                </a:lnTo>
                <a:lnTo>
                  <a:pt x="73" y="192"/>
                </a:lnTo>
                <a:lnTo>
                  <a:pt x="78" y="19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1" name="Freeform 162"/>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2" name="Freeform 163"/>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w 65"/>
              <a:gd name="T83" fmla="*/ 2147483647 h 5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5"/>
              <a:gd name="T127" fmla="*/ 0 h 56"/>
              <a:gd name="T128" fmla="*/ 65 w 65"/>
              <a:gd name="T129" fmla="*/ 56 h 5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lnTo>
                  <a:pt x="0" y="33"/>
                </a:lnTo>
              </a:path>
            </a:pathLst>
          </a:custGeom>
          <a:solidFill>
            <a:srgbClr val="FFFF00"/>
          </a:solidFill>
          <a:ln w="4763">
            <a:solidFill>
              <a:srgbClr val="990000"/>
            </a:solidFill>
            <a:round/>
            <a:headEnd/>
            <a:tailEnd/>
          </a:ln>
        </p:spPr>
        <p:txBody>
          <a:bodyPr/>
          <a:lstStyle/>
          <a:p>
            <a:endParaRPr lang="en-US"/>
          </a:p>
        </p:txBody>
      </p:sp>
      <p:sp>
        <p:nvSpPr>
          <p:cNvPr id="53413" name="Freeform 164"/>
          <p:cNvSpPr>
            <a:spLocks/>
          </p:cNvSpPr>
          <p:nvPr/>
        </p:nvSpPr>
        <p:spPr bwMode="auto">
          <a:xfrm>
            <a:off x="6445253" y="4405314"/>
            <a:ext cx="92075" cy="88900"/>
          </a:xfrm>
          <a:custGeom>
            <a:avLst/>
            <a:gdLst>
              <a:gd name="T0" fmla="*/ 0 w 65"/>
              <a:gd name="T1" fmla="*/ 2147483647 h 56"/>
              <a:gd name="T2" fmla="*/ 2147483647 w 65"/>
              <a:gd name="T3" fmla="*/ 2147483647 h 56"/>
              <a:gd name="T4" fmla="*/ 2147483647 w 65"/>
              <a:gd name="T5" fmla="*/ 2147483647 h 56"/>
              <a:gd name="T6" fmla="*/ 2147483647 w 65"/>
              <a:gd name="T7" fmla="*/ 2147483647 h 56"/>
              <a:gd name="T8" fmla="*/ 2147483647 w 65"/>
              <a:gd name="T9" fmla="*/ 2147483647 h 56"/>
              <a:gd name="T10" fmla="*/ 2147483647 w 65"/>
              <a:gd name="T11" fmla="*/ 2147483647 h 56"/>
              <a:gd name="T12" fmla="*/ 2147483647 w 65"/>
              <a:gd name="T13" fmla="*/ 2147483647 h 56"/>
              <a:gd name="T14" fmla="*/ 2147483647 w 65"/>
              <a:gd name="T15" fmla="*/ 2147483647 h 56"/>
              <a:gd name="T16" fmla="*/ 2147483647 w 65"/>
              <a:gd name="T17" fmla="*/ 2147483647 h 56"/>
              <a:gd name="T18" fmla="*/ 2147483647 w 65"/>
              <a:gd name="T19" fmla="*/ 2147483647 h 56"/>
              <a:gd name="T20" fmla="*/ 2147483647 w 65"/>
              <a:gd name="T21" fmla="*/ 2147483647 h 56"/>
              <a:gd name="T22" fmla="*/ 2147483647 w 65"/>
              <a:gd name="T23" fmla="*/ 2147483647 h 56"/>
              <a:gd name="T24" fmla="*/ 2147483647 w 65"/>
              <a:gd name="T25" fmla="*/ 2147483647 h 56"/>
              <a:gd name="T26" fmla="*/ 2147483647 w 65"/>
              <a:gd name="T27" fmla="*/ 2147483647 h 56"/>
              <a:gd name="T28" fmla="*/ 2147483647 w 65"/>
              <a:gd name="T29" fmla="*/ 2147483647 h 56"/>
              <a:gd name="T30" fmla="*/ 2147483647 w 65"/>
              <a:gd name="T31" fmla="*/ 2147483647 h 56"/>
              <a:gd name="T32" fmla="*/ 2147483647 w 65"/>
              <a:gd name="T33" fmla="*/ 2147483647 h 56"/>
              <a:gd name="T34" fmla="*/ 2147483647 w 65"/>
              <a:gd name="T35" fmla="*/ 2147483647 h 56"/>
              <a:gd name="T36" fmla="*/ 2147483647 w 65"/>
              <a:gd name="T37" fmla="*/ 2147483647 h 56"/>
              <a:gd name="T38" fmla="*/ 2147483647 w 65"/>
              <a:gd name="T39" fmla="*/ 2147483647 h 56"/>
              <a:gd name="T40" fmla="*/ 2147483647 w 65"/>
              <a:gd name="T41" fmla="*/ 2147483647 h 56"/>
              <a:gd name="T42" fmla="*/ 2147483647 w 65"/>
              <a:gd name="T43" fmla="*/ 2147483647 h 56"/>
              <a:gd name="T44" fmla="*/ 2147483647 w 65"/>
              <a:gd name="T45" fmla="*/ 2147483647 h 56"/>
              <a:gd name="T46" fmla="*/ 2147483647 w 65"/>
              <a:gd name="T47" fmla="*/ 2147483647 h 56"/>
              <a:gd name="T48" fmla="*/ 2147483647 w 65"/>
              <a:gd name="T49" fmla="*/ 2147483647 h 56"/>
              <a:gd name="T50" fmla="*/ 2147483647 w 65"/>
              <a:gd name="T51" fmla="*/ 2147483647 h 56"/>
              <a:gd name="T52" fmla="*/ 2147483647 w 65"/>
              <a:gd name="T53" fmla="*/ 2147483647 h 56"/>
              <a:gd name="T54" fmla="*/ 2147483647 w 65"/>
              <a:gd name="T55" fmla="*/ 2147483647 h 56"/>
              <a:gd name="T56" fmla="*/ 2147483647 w 65"/>
              <a:gd name="T57" fmla="*/ 2147483647 h 56"/>
              <a:gd name="T58" fmla="*/ 2147483647 w 65"/>
              <a:gd name="T59" fmla="*/ 2147483647 h 56"/>
              <a:gd name="T60" fmla="*/ 2147483647 w 65"/>
              <a:gd name="T61" fmla="*/ 2147483647 h 56"/>
              <a:gd name="T62" fmla="*/ 2147483647 w 65"/>
              <a:gd name="T63" fmla="*/ 2147483647 h 56"/>
              <a:gd name="T64" fmla="*/ 2147483647 w 65"/>
              <a:gd name="T65" fmla="*/ 2147483647 h 56"/>
              <a:gd name="T66" fmla="*/ 2147483647 w 65"/>
              <a:gd name="T67" fmla="*/ 0 h 56"/>
              <a:gd name="T68" fmla="*/ 2147483647 w 65"/>
              <a:gd name="T69" fmla="*/ 2147483647 h 56"/>
              <a:gd name="T70" fmla="*/ 2147483647 w 65"/>
              <a:gd name="T71" fmla="*/ 2147483647 h 56"/>
              <a:gd name="T72" fmla="*/ 2147483647 w 65"/>
              <a:gd name="T73" fmla="*/ 2147483647 h 56"/>
              <a:gd name="T74" fmla="*/ 2147483647 w 65"/>
              <a:gd name="T75" fmla="*/ 2147483647 h 56"/>
              <a:gd name="T76" fmla="*/ 2147483647 w 65"/>
              <a:gd name="T77" fmla="*/ 2147483647 h 56"/>
              <a:gd name="T78" fmla="*/ 2147483647 w 65"/>
              <a:gd name="T79" fmla="*/ 2147483647 h 56"/>
              <a:gd name="T80" fmla="*/ 0 w 65"/>
              <a:gd name="T81" fmla="*/ 2147483647 h 5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
              <a:gd name="T124" fmla="*/ 0 h 56"/>
              <a:gd name="T125" fmla="*/ 65 w 65"/>
              <a:gd name="T126" fmla="*/ 56 h 5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 h="56">
                <a:moveTo>
                  <a:pt x="0" y="33"/>
                </a:moveTo>
                <a:lnTo>
                  <a:pt x="1" y="36"/>
                </a:lnTo>
                <a:lnTo>
                  <a:pt x="3" y="40"/>
                </a:lnTo>
                <a:lnTo>
                  <a:pt x="4" y="43"/>
                </a:lnTo>
                <a:lnTo>
                  <a:pt x="6" y="46"/>
                </a:lnTo>
                <a:lnTo>
                  <a:pt x="7" y="49"/>
                </a:lnTo>
                <a:lnTo>
                  <a:pt x="10" y="51"/>
                </a:lnTo>
                <a:lnTo>
                  <a:pt x="13" y="53"/>
                </a:lnTo>
                <a:lnTo>
                  <a:pt x="16" y="53"/>
                </a:lnTo>
                <a:lnTo>
                  <a:pt x="22" y="55"/>
                </a:lnTo>
                <a:lnTo>
                  <a:pt x="29" y="56"/>
                </a:lnTo>
                <a:lnTo>
                  <a:pt x="37" y="55"/>
                </a:lnTo>
                <a:lnTo>
                  <a:pt x="43" y="55"/>
                </a:lnTo>
                <a:lnTo>
                  <a:pt x="50" y="53"/>
                </a:lnTo>
                <a:lnTo>
                  <a:pt x="55" y="51"/>
                </a:lnTo>
                <a:lnTo>
                  <a:pt x="59" y="48"/>
                </a:lnTo>
                <a:lnTo>
                  <a:pt x="62" y="43"/>
                </a:lnTo>
                <a:lnTo>
                  <a:pt x="63" y="40"/>
                </a:lnTo>
                <a:lnTo>
                  <a:pt x="65" y="37"/>
                </a:lnTo>
                <a:lnTo>
                  <a:pt x="65" y="33"/>
                </a:lnTo>
                <a:lnTo>
                  <a:pt x="65" y="30"/>
                </a:lnTo>
                <a:lnTo>
                  <a:pt x="65" y="27"/>
                </a:lnTo>
                <a:lnTo>
                  <a:pt x="63" y="24"/>
                </a:lnTo>
                <a:lnTo>
                  <a:pt x="62" y="22"/>
                </a:lnTo>
                <a:lnTo>
                  <a:pt x="59" y="19"/>
                </a:lnTo>
                <a:lnTo>
                  <a:pt x="58" y="19"/>
                </a:lnTo>
                <a:lnTo>
                  <a:pt x="56" y="16"/>
                </a:lnTo>
                <a:lnTo>
                  <a:pt x="53" y="14"/>
                </a:lnTo>
                <a:lnTo>
                  <a:pt x="49" y="11"/>
                </a:lnTo>
                <a:lnTo>
                  <a:pt x="46" y="8"/>
                </a:lnTo>
                <a:lnTo>
                  <a:pt x="43" y="6"/>
                </a:lnTo>
                <a:lnTo>
                  <a:pt x="38" y="3"/>
                </a:lnTo>
                <a:lnTo>
                  <a:pt x="35" y="2"/>
                </a:lnTo>
                <a:lnTo>
                  <a:pt x="29" y="0"/>
                </a:lnTo>
                <a:lnTo>
                  <a:pt x="23" y="2"/>
                </a:lnTo>
                <a:lnTo>
                  <a:pt x="18" y="5"/>
                </a:lnTo>
                <a:lnTo>
                  <a:pt x="13" y="9"/>
                </a:lnTo>
                <a:lnTo>
                  <a:pt x="9" y="14"/>
                </a:lnTo>
                <a:lnTo>
                  <a:pt x="4" y="19"/>
                </a:lnTo>
                <a:lnTo>
                  <a:pt x="1" y="25"/>
                </a:lnTo>
                <a:lnTo>
                  <a:pt x="0" y="31"/>
                </a:lnTo>
              </a:path>
            </a:pathLst>
          </a:custGeom>
          <a:solidFill>
            <a:srgbClr val="FFFF00"/>
          </a:solidFill>
          <a:ln w="4763">
            <a:solidFill>
              <a:srgbClr val="990000"/>
            </a:solidFill>
            <a:round/>
            <a:headEnd/>
            <a:tailEnd/>
          </a:ln>
        </p:spPr>
        <p:txBody>
          <a:bodyPr/>
          <a:lstStyle/>
          <a:p>
            <a:endParaRPr lang="en-US"/>
          </a:p>
        </p:txBody>
      </p:sp>
      <p:sp>
        <p:nvSpPr>
          <p:cNvPr id="53414" name="Freeform 165"/>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5" name="Freeform 166"/>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6" name="Freeform 167"/>
          <p:cNvSpPr>
            <a:spLocks/>
          </p:cNvSpPr>
          <p:nvPr/>
        </p:nvSpPr>
        <p:spPr bwMode="auto">
          <a:xfrm>
            <a:off x="6423028" y="4303713"/>
            <a:ext cx="74613" cy="87312"/>
          </a:xfrm>
          <a:custGeom>
            <a:avLst/>
            <a:gdLst>
              <a:gd name="T0" fmla="*/ 2147483647 w 53"/>
              <a:gd name="T1" fmla="*/ 2147483647 h 55"/>
              <a:gd name="T2" fmla="*/ 2147483647 w 53"/>
              <a:gd name="T3" fmla="*/ 2147483647 h 55"/>
              <a:gd name="T4" fmla="*/ 2147483647 w 53"/>
              <a:gd name="T5" fmla="*/ 2147483647 h 55"/>
              <a:gd name="T6" fmla="*/ 2147483647 w 53"/>
              <a:gd name="T7" fmla="*/ 2147483647 h 55"/>
              <a:gd name="T8" fmla="*/ 2147483647 w 53"/>
              <a:gd name="T9" fmla="*/ 2147483647 h 55"/>
              <a:gd name="T10" fmla="*/ 2147483647 w 53"/>
              <a:gd name="T11" fmla="*/ 2147483647 h 55"/>
              <a:gd name="T12" fmla="*/ 2147483647 w 53"/>
              <a:gd name="T13" fmla="*/ 2147483647 h 55"/>
              <a:gd name="T14" fmla="*/ 2147483647 w 53"/>
              <a:gd name="T15" fmla="*/ 2147483647 h 55"/>
              <a:gd name="T16" fmla="*/ 2147483647 w 53"/>
              <a:gd name="T17" fmla="*/ 2147483647 h 55"/>
              <a:gd name="T18" fmla="*/ 2147483647 w 53"/>
              <a:gd name="T19" fmla="*/ 2147483647 h 55"/>
              <a:gd name="T20" fmla="*/ 2147483647 w 53"/>
              <a:gd name="T21" fmla="*/ 2147483647 h 55"/>
              <a:gd name="T22" fmla="*/ 2147483647 w 53"/>
              <a:gd name="T23" fmla="*/ 2147483647 h 55"/>
              <a:gd name="T24" fmla="*/ 2147483647 w 53"/>
              <a:gd name="T25" fmla="*/ 2147483647 h 55"/>
              <a:gd name="T26" fmla="*/ 2147483647 w 53"/>
              <a:gd name="T27" fmla="*/ 2147483647 h 55"/>
              <a:gd name="T28" fmla="*/ 2147483647 w 53"/>
              <a:gd name="T29" fmla="*/ 2147483647 h 55"/>
              <a:gd name="T30" fmla="*/ 2147483647 w 53"/>
              <a:gd name="T31" fmla="*/ 2147483647 h 55"/>
              <a:gd name="T32" fmla="*/ 2147483647 w 53"/>
              <a:gd name="T33" fmla="*/ 2147483647 h 55"/>
              <a:gd name="T34" fmla="*/ 2147483647 w 53"/>
              <a:gd name="T35" fmla="*/ 2147483647 h 55"/>
              <a:gd name="T36" fmla="*/ 2147483647 w 53"/>
              <a:gd name="T37" fmla="*/ 2147483647 h 55"/>
              <a:gd name="T38" fmla="*/ 2147483647 w 53"/>
              <a:gd name="T39" fmla="*/ 2147483647 h 55"/>
              <a:gd name="T40" fmla="*/ 2147483647 w 53"/>
              <a:gd name="T41" fmla="*/ 2147483647 h 55"/>
              <a:gd name="T42" fmla="*/ 2147483647 w 53"/>
              <a:gd name="T43" fmla="*/ 2147483647 h 55"/>
              <a:gd name="T44" fmla="*/ 2147483647 w 53"/>
              <a:gd name="T45" fmla="*/ 2147483647 h 55"/>
              <a:gd name="T46" fmla="*/ 2147483647 w 53"/>
              <a:gd name="T47" fmla="*/ 2147483647 h 55"/>
              <a:gd name="T48" fmla="*/ 2147483647 w 53"/>
              <a:gd name="T49" fmla="*/ 2147483647 h 55"/>
              <a:gd name="T50" fmla="*/ 2147483647 w 53"/>
              <a:gd name="T51" fmla="*/ 0 h 55"/>
              <a:gd name="T52" fmla="*/ 2147483647 w 53"/>
              <a:gd name="T53" fmla="*/ 0 h 55"/>
              <a:gd name="T54" fmla="*/ 2147483647 w 53"/>
              <a:gd name="T55" fmla="*/ 2147483647 h 55"/>
              <a:gd name="T56" fmla="*/ 2147483647 w 53"/>
              <a:gd name="T57" fmla="*/ 2147483647 h 55"/>
              <a:gd name="T58" fmla="*/ 2147483647 w 53"/>
              <a:gd name="T59" fmla="*/ 2147483647 h 55"/>
              <a:gd name="T60" fmla="*/ 2147483647 w 53"/>
              <a:gd name="T61" fmla="*/ 2147483647 h 55"/>
              <a:gd name="T62" fmla="*/ 2147483647 w 53"/>
              <a:gd name="T63" fmla="*/ 2147483647 h 55"/>
              <a:gd name="T64" fmla="*/ 2147483647 w 53"/>
              <a:gd name="T65" fmla="*/ 2147483647 h 55"/>
              <a:gd name="T66" fmla="*/ 0 w 53"/>
              <a:gd name="T67" fmla="*/ 2147483647 h 55"/>
              <a:gd name="T68" fmla="*/ 0 w 53"/>
              <a:gd name="T69" fmla="*/ 2147483647 h 55"/>
              <a:gd name="T70" fmla="*/ 2147483647 w 53"/>
              <a:gd name="T71" fmla="*/ 2147483647 h 55"/>
              <a:gd name="T72" fmla="*/ 2147483647 w 53"/>
              <a:gd name="T73" fmla="*/ 2147483647 h 55"/>
              <a:gd name="T74" fmla="*/ 2147483647 w 53"/>
              <a:gd name="T75" fmla="*/ 2147483647 h 55"/>
              <a:gd name="T76" fmla="*/ 2147483647 w 53"/>
              <a:gd name="T77" fmla="*/ 2147483647 h 55"/>
              <a:gd name="T78" fmla="*/ 2147483647 w 53"/>
              <a:gd name="T79" fmla="*/ 2147483647 h 55"/>
              <a:gd name="T80" fmla="*/ 2147483647 w 53"/>
              <a:gd name="T81" fmla="*/ 2147483647 h 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53"/>
              <a:gd name="T124" fmla="*/ 0 h 55"/>
              <a:gd name="T125" fmla="*/ 53 w 53"/>
              <a:gd name="T126" fmla="*/ 55 h 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53" h="55">
                <a:moveTo>
                  <a:pt x="14" y="35"/>
                </a:moveTo>
                <a:lnTo>
                  <a:pt x="19" y="39"/>
                </a:lnTo>
                <a:lnTo>
                  <a:pt x="23" y="43"/>
                </a:lnTo>
                <a:lnTo>
                  <a:pt x="26" y="48"/>
                </a:lnTo>
                <a:lnTo>
                  <a:pt x="28" y="51"/>
                </a:lnTo>
                <a:lnTo>
                  <a:pt x="31" y="52"/>
                </a:lnTo>
                <a:lnTo>
                  <a:pt x="35" y="54"/>
                </a:lnTo>
                <a:lnTo>
                  <a:pt x="38" y="55"/>
                </a:lnTo>
                <a:lnTo>
                  <a:pt x="44" y="55"/>
                </a:lnTo>
                <a:lnTo>
                  <a:pt x="45" y="54"/>
                </a:lnTo>
                <a:lnTo>
                  <a:pt x="47" y="54"/>
                </a:lnTo>
                <a:lnTo>
                  <a:pt x="48" y="52"/>
                </a:lnTo>
                <a:lnTo>
                  <a:pt x="50" y="51"/>
                </a:lnTo>
                <a:lnTo>
                  <a:pt x="51" y="49"/>
                </a:lnTo>
                <a:lnTo>
                  <a:pt x="53" y="48"/>
                </a:lnTo>
                <a:lnTo>
                  <a:pt x="53" y="46"/>
                </a:lnTo>
                <a:lnTo>
                  <a:pt x="53" y="43"/>
                </a:lnTo>
                <a:lnTo>
                  <a:pt x="53" y="38"/>
                </a:lnTo>
                <a:lnTo>
                  <a:pt x="50" y="32"/>
                </a:lnTo>
                <a:lnTo>
                  <a:pt x="48" y="26"/>
                </a:lnTo>
                <a:lnTo>
                  <a:pt x="44" y="20"/>
                </a:lnTo>
                <a:lnTo>
                  <a:pt x="39" y="15"/>
                </a:lnTo>
                <a:lnTo>
                  <a:pt x="35" y="11"/>
                </a:lnTo>
                <a:lnTo>
                  <a:pt x="31" y="6"/>
                </a:lnTo>
                <a:lnTo>
                  <a:pt x="25" y="2"/>
                </a:lnTo>
                <a:lnTo>
                  <a:pt x="22" y="0"/>
                </a:lnTo>
                <a:lnTo>
                  <a:pt x="19" y="0"/>
                </a:lnTo>
                <a:lnTo>
                  <a:pt x="16" y="2"/>
                </a:lnTo>
                <a:lnTo>
                  <a:pt x="11" y="3"/>
                </a:lnTo>
                <a:lnTo>
                  <a:pt x="8" y="5"/>
                </a:lnTo>
                <a:lnTo>
                  <a:pt x="5" y="8"/>
                </a:lnTo>
                <a:lnTo>
                  <a:pt x="3" y="11"/>
                </a:lnTo>
                <a:lnTo>
                  <a:pt x="1" y="15"/>
                </a:lnTo>
                <a:lnTo>
                  <a:pt x="0" y="18"/>
                </a:lnTo>
                <a:lnTo>
                  <a:pt x="0" y="23"/>
                </a:lnTo>
                <a:lnTo>
                  <a:pt x="1" y="26"/>
                </a:lnTo>
                <a:lnTo>
                  <a:pt x="3" y="29"/>
                </a:lnTo>
                <a:lnTo>
                  <a:pt x="4" y="32"/>
                </a:lnTo>
                <a:lnTo>
                  <a:pt x="7" y="33"/>
                </a:lnTo>
                <a:lnTo>
                  <a:pt x="10" y="35"/>
                </a:lnTo>
                <a:lnTo>
                  <a:pt x="14" y="35"/>
                </a:lnTo>
              </a:path>
            </a:pathLst>
          </a:custGeom>
          <a:solidFill>
            <a:srgbClr val="FFFF00"/>
          </a:solidFill>
          <a:ln w="4763">
            <a:solidFill>
              <a:srgbClr val="990000"/>
            </a:solidFill>
            <a:round/>
            <a:headEnd/>
            <a:tailEnd/>
          </a:ln>
        </p:spPr>
        <p:txBody>
          <a:bodyPr/>
          <a:lstStyle/>
          <a:p>
            <a:endParaRPr lang="en-US"/>
          </a:p>
        </p:txBody>
      </p:sp>
      <p:sp>
        <p:nvSpPr>
          <p:cNvPr id="53417" name="Freeform 168"/>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18" name="Freeform 169"/>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2147483647 w 61"/>
              <a:gd name="T99" fmla="*/ 2147483647 h 5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61"/>
              <a:gd name="T151" fmla="*/ 0 h 55"/>
              <a:gd name="T152" fmla="*/ 61 w 61"/>
              <a:gd name="T153" fmla="*/ 55 h 55"/>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lnTo>
                  <a:pt x="2" y="19"/>
                </a:lnTo>
              </a:path>
            </a:pathLst>
          </a:custGeom>
          <a:solidFill>
            <a:srgbClr val="FFFF00"/>
          </a:solidFill>
          <a:ln w="4763">
            <a:solidFill>
              <a:srgbClr val="990000"/>
            </a:solidFill>
            <a:round/>
            <a:headEnd/>
            <a:tailEnd/>
          </a:ln>
        </p:spPr>
        <p:txBody>
          <a:bodyPr/>
          <a:lstStyle/>
          <a:p>
            <a:endParaRPr lang="en-US"/>
          </a:p>
        </p:txBody>
      </p:sp>
      <p:sp>
        <p:nvSpPr>
          <p:cNvPr id="53419" name="Freeform 170"/>
          <p:cNvSpPr>
            <a:spLocks/>
          </p:cNvSpPr>
          <p:nvPr/>
        </p:nvSpPr>
        <p:spPr bwMode="auto">
          <a:xfrm>
            <a:off x="6369053" y="4340229"/>
            <a:ext cx="85725" cy="87313"/>
          </a:xfrm>
          <a:custGeom>
            <a:avLst/>
            <a:gdLst>
              <a:gd name="T0" fmla="*/ 2147483647 w 61"/>
              <a:gd name="T1" fmla="*/ 2147483647 h 55"/>
              <a:gd name="T2" fmla="*/ 0 w 61"/>
              <a:gd name="T3" fmla="*/ 2147483647 h 55"/>
              <a:gd name="T4" fmla="*/ 2147483647 w 61"/>
              <a:gd name="T5" fmla="*/ 2147483647 h 55"/>
              <a:gd name="T6" fmla="*/ 2147483647 w 61"/>
              <a:gd name="T7" fmla="*/ 2147483647 h 55"/>
              <a:gd name="T8" fmla="*/ 2147483647 w 61"/>
              <a:gd name="T9" fmla="*/ 2147483647 h 55"/>
              <a:gd name="T10" fmla="*/ 2147483647 w 61"/>
              <a:gd name="T11" fmla="*/ 2147483647 h 55"/>
              <a:gd name="T12" fmla="*/ 2147483647 w 61"/>
              <a:gd name="T13" fmla="*/ 2147483647 h 55"/>
              <a:gd name="T14" fmla="*/ 2147483647 w 61"/>
              <a:gd name="T15" fmla="*/ 2147483647 h 55"/>
              <a:gd name="T16" fmla="*/ 2147483647 w 61"/>
              <a:gd name="T17" fmla="*/ 2147483647 h 55"/>
              <a:gd name="T18" fmla="*/ 2147483647 w 61"/>
              <a:gd name="T19" fmla="*/ 2147483647 h 55"/>
              <a:gd name="T20" fmla="*/ 2147483647 w 61"/>
              <a:gd name="T21" fmla="*/ 2147483647 h 55"/>
              <a:gd name="T22" fmla="*/ 2147483647 w 61"/>
              <a:gd name="T23" fmla="*/ 2147483647 h 55"/>
              <a:gd name="T24" fmla="*/ 2147483647 w 61"/>
              <a:gd name="T25" fmla="*/ 2147483647 h 55"/>
              <a:gd name="T26" fmla="*/ 2147483647 w 61"/>
              <a:gd name="T27" fmla="*/ 2147483647 h 55"/>
              <a:gd name="T28" fmla="*/ 2147483647 w 61"/>
              <a:gd name="T29" fmla="*/ 2147483647 h 55"/>
              <a:gd name="T30" fmla="*/ 2147483647 w 61"/>
              <a:gd name="T31" fmla="*/ 2147483647 h 55"/>
              <a:gd name="T32" fmla="*/ 2147483647 w 61"/>
              <a:gd name="T33" fmla="*/ 2147483647 h 55"/>
              <a:gd name="T34" fmla="*/ 2147483647 w 61"/>
              <a:gd name="T35" fmla="*/ 2147483647 h 55"/>
              <a:gd name="T36" fmla="*/ 2147483647 w 61"/>
              <a:gd name="T37" fmla="*/ 2147483647 h 55"/>
              <a:gd name="T38" fmla="*/ 2147483647 w 61"/>
              <a:gd name="T39" fmla="*/ 2147483647 h 55"/>
              <a:gd name="T40" fmla="*/ 2147483647 w 61"/>
              <a:gd name="T41" fmla="*/ 2147483647 h 55"/>
              <a:gd name="T42" fmla="*/ 2147483647 w 61"/>
              <a:gd name="T43" fmla="*/ 2147483647 h 55"/>
              <a:gd name="T44" fmla="*/ 2147483647 w 61"/>
              <a:gd name="T45" fmla="*/ 2147483647 h 55"/>
              <a:gd name="T46" fmla="*/ 2147483647 w 61"/>
              <a:gd name="T47" fmla="*/ 2147483647 h 55"/>
              <a:gd name="T48" fmla="*/ 2147483647 w 61"/>
              <a:gd name="T49" fmla="*/ 2147483647 h 55"/>
              <a:gd name="T50" fmla="*/ 2147483647 w 61"/>
              <a:gd name="T51" fmla="*/ 2147483647 h 55"/>
              <a:gd name="T52" fmla="*/ 2147483647 w 61"/>
              <a:gd name="T53" fmla="*/ 2147483647 h 55"/>
              <a:gd name="T54" fmla="*/ 2147483647 w 61"/>
              <a:gd name="T55" fmla="*/ 2147483647 h 55"/>
              <a:gd name="T56" fmla="*/ 2147483647 w 61"/>
              <a:gd name="T57" fmla="*/ 2147483647 h 55"/>
              <a:gd name="T58" fmla="*/ 2147483647 w 61"/>
              <a:gd name="T59" fmla="*/ 2147483647 h 55"/>
              <a:gd name="T60" fmla="*/ 2147483647 w 61"/>
              <a:gd name="T61" fmla="*/ 2147483647 h 55"/>
              <a:gd name="T62" fmla="*/ 2147483647 w 61"/>
              <a:gd name="T63" fmla="*/ 2147483647 h 55"/>
              <a:gd name="T64" fmla="*/ 2147483647 w 61"/>
              <a:gd name="T65" fmla="*/ 2147483647 h 55"/>
              <a:gd name="T66" fmla="*/ 2147483647 w 61"/>
              <a:gd name="T67" fmla="*/ 2147483647 h 55"/>
              <a:gd name="T68" fmla="*/ 2147483647 w 61"/>
              <a:gd name="T69" fmla="*/ 2147483647 h 55"/>
              <a:gd name="T70" fmla="*/ 2147483647 w 61"/>
              <a:gd name="T71" fmla="*/ 2147483647 h 55"/>
              <a:gd name="T72" fmla="*/ 2147483647 w 61"/>
              <a:gd name="T73" fmla="*/ 2147483647 h 55"/>
              <a:gd name="T74" fmla="*/ 2147483647 w 61"/>
              <a:gd name="T75" fmla="*/ 2147483647 h 55"/>
              <a:gd name="T76" fmla="*/ 2147483647 w 61"/>
              <a:gd name="T77" fmla="*/ 2147483647 h 55"/>
              <a:gd name="T78" fmla="*/ 2147483647 w 61"/>
              <a:gd name="T79" fmla="*/ 2147483647 h 55"/>
              <a:gd name="T80" fmla="*/ 2147483647 w 61"/>
              <a:gd name="T81" fmla="*/ 2147483647 h 55"/>
              <a:gd name="T82" fmla="*/ 2147483647 w 61"/>
              <a:gd name="T83" fmla="*/ 0 h 55"/>
              <a:gd name="T84" fmla="*/ 2147483647 w 61"/>
              <a:gd name="T85" fmla="*/ 0 h 55"/>
              <a:gd name="T86" fmla="*/ 2147483647 w 61"/>
              <a:gd name="T87" fmla="*/ 0 h 55"/>
              <a:gd name="T88" fmla="*/ 2147483647 w 61"/>
              <a:gd name="T89" fmla="*/ 2147483647 h 55"/>
              <a:gd name="T90" fmla="*/ 2147483647 w 61"/>
              <a:gd name="T91" fmla="*/ 2147483647 h 55"/>
              <a:gd name="T92" fmla="*/ 2147483647 w 61"/>
              <a:gd name="T93" fmla="*/ 2147483647 h 55"/>
              <a:gd name="T94" fmla="*/ 2147483647 w 61"/>
              <a:gd name="T95" fmla="*/ 2147483647 h 55"/>
              <a:gd name="T96" fmla="*/ 2147483647 w 61"/>
              <a:gd name="T97" fmla="*/ 2147483647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
              <a:gd name="T148" fmla="*/ 0 h 55"/>
              <a:gd name="T149" fmla="*/ 61 w 61"/>
              <a:gd name="T150" fmla="*/ 55 h 5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 h="55">
                <a:moveTo>
                  <a:pt x="2" y="19"/>
                </a:moveTo>
                <a:lnTo>
                  <a:pt x="0" y="23"/>
                </a:lnTo>
                <a:lnTo>
                  <a:pt x="2" y="28"/>
                </a:lnTo>
                <a:lnTo>
                  <a:pt x="3" y="32"/>
                </a:lnTo>
                <a:lnTo>
                  <a:pt x="6" y="37"/>
                </a:lnTo>
                <a:lnTo>
                  <a:pt x="10" y="40"/>
                </a:lnTo>
                <a:lnTo>
                  <a:pt x="15" y="41"/>
                </a:lnTo>
                <a:lnTo>
                  <a:pt x="19" y="44"/>
                </a:lnTo>
                <a:lnTo>
                  <a:pt x="22" y="46"/>
                </a:lnTo>
                <a:lnTo>
                  <a:pt x="27" y="47"/>
                </a:lnTo>
                <a:lnTo>
                  <a:pt x="30" y="49"/>
                </a:lnTo>
                <a:lnTo>
                  <a:pt x="33" y="49"/>
                </a:lnTo>
                <a:lnTo>
                  <a:pt x="36" y="50"/>
                </a:lnTo>
                <a:lnTo>
                  <a:pt x="37" y="50"/>
                </a:lnTo>
                <a:lnTo>
                  <a:pt x="40" y="52"/>
                </a:lnTo>
                <a:lnTo>
                  <a:pt x="43" y="52"/>
                </a:lnTo>
                <a:lnTo>
                  <a:pt x="46" y="53"/>
                </a:lnTo>
                <a:lnTo>
                  <a:pt x="49" y="55"/>
                </a:lnTo>
                <a:lnTo>
                  <a:pt x="50" y="55"/>
                </a:lnTo>
                <a:lnTo>
                  <a:pt x="52" y="55"/>
                </a:lnTo>
                <a:lnTo>
                  <a:pt x="53" y="55"/>
                </a:lnTo>
                <a:lnTo>
                  <a:pt x="53" y="53"/>
                </a:lnTo>
                <a:lnTo>
                  <a:pt x="55" y="52"/>
                </a:lnTo>
                <a:lnTo>
                  <a:pt x="56" y="50"/>
                </a:lnTo>
                <a:lnTo>
                  <a:pt x="58" y="47"/>
                </a:lnTo>
                <a:lnTo>
                  <a:pt x="59" y="44"/>
                </a:lnTo>
                <a:lnTo>
                  <a:pt x="61" y="41"/>
                </a:lnTo>
                <a:lnTo>
                  <a:pt x="61" y="38"/>
                </a:lnTo>
                <a:lnTo>
                  <a:pt x="61" y="35"/>
                </a:lnTo>
                <a:lnTo>
                  <a:pt x="59" y="32"/>
                </a:lnTo>
                <a:lnTo>
                  <a:pt x="58" y="29"/>
                </a:lnTo>
                <a:lnTo>
                  <a:pt x="56" y="28"/>
                </a:lnTo>
                <a:lnTo>
                  <a:pt x="52" y="23"/>
                </a:lnTo>
                <a:lnTo>
                  <a:pt x="47" y="20"/>
                </a:lnTo>
                <a:lnTo>
                  <a:pt x="44" y="17"/>
                </a:lnTo>
                <a:lnTo>
                  <a:pt x="42" y="15"/>
                </a:lnTo>
                <a:lnTo>
                  <a:pt x="37" y="12"/>
                </a:lnTo>
                <a:lnTo>
                  <a:pt x="34" y="9"/>
                </a:lnTo>
                <a:lnTo>
                  <a:pt x="30" y="6"/>
                </a:lnTo>
                <a:lnTo>
                  <a:pt x="25" y="3"/>
                </a:lnTo>
                <a:lnTo>
                  <a:pt x="22" y="0"/>
                </a:lnTo>
                <a:lnTo>
                  <a:pt x="19" y="0"/>
                </a:lnTo>
                <a:lnTo>
                  <a:pt x="15" y="0"/>
                </a:lnTo>
                <a:lnTo>
                  <a:pt x="12" y="1"/>
                </a:lnTo>
                <a:lnTo>
                  <a:pt x="9" y="4"/>
                </a:lnTo>
                <a:lnTo>
                  <a:pt x="6" y="7"/>
                </a:lnTo>
                <a:lnTo>
                  <a:pt x="5" y="12"/>
                </a:lnTo>
                <a:lnTo>
                  <a:pt x="3" y="17"/>
                </a:lnTo>
              </a:path>
            </a:pathLst>
          </a:custGeom>
          <a:solidFill>
            <a:srgbClr val="FFFF00"/>
          </a:solidFill>
          <a:ln w="4763">
            <a:solidFill>
              <a:srgbClr val="990000"/>
            </a:solidFill>
            <a:round/>
            <a:headEnd/>
            <a:tailEnd/>
          </a:ln>
        </p:spPr>
        <p:txBody>
          <a:bodyPr/>
          <a:lstStyle/>
          <a:p>
            <a:endParaRPr lang="en-US"/>
          </a:p>
        </p:txBody>
      </p:sp>
      <p:sp>
        <p:nvSpPr>
          <p:cNvPr id="53420" name="Freeform 171"/>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1" name="Freeform 172"/>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2" name="Freeform 173"/>
          <p:cNvSpPr>
            <a:spLocks/>
          </p:cNvSpPr>
          <p:nvPr/>
        </p:nvSpPr>
        <p:spPr bwMode="auto">
          <a:xfrm>
            <a:off x="6469066" y="4286254"/>
            <a:ext cx="47625" cy="53975"/>
          </a:xfrm>
          <a:custGeom>
            <a:avLst/>
            <a:gdLst>
              <a:gd name="T0" fmla="*/ 2147483647 w 34"/>
              <a:gd name="T1" fmla="*/ 2147483647 h 34"/>
              <a:gd name="T2" fmla="*/ 2147483647 w 34"/>
              <a:gd name="T3" fmla="*/ 2147483647 h 34"/>
              <a:gd name="T4" fmla="*/ 2147483647 w 34"/>
              <a:gd name="T5" fmla="*/ 2147483647 h 34"/>
              <a:gd name="T6" fmla="*/ 2147483647 w 34"/>
              <a:gd name="T7" fmla="*/ 2147483647 h 34"/>
              <a:gd name="T8" fmla="*/ 2147483647 w 34"/>
              <a:gd name="T9" fmla="*/ 2147483647 h 34"/>
              <a:gd name="T10" fmla="*/ 2147483647 w 34"/>
              <a:gd name="T11" fmla="*/ 2147483647 h 34"/>
              <a:gd name="T12" fmla="*/ 2147483647 w 34"/>
              <a:gd name="T13" fmla="*/ 2147483647 h 34"/>
              <a:gd name="T14" fmla="*/ 2147483647 w 34"/>
              <a:gd name="T15" fmla="*/ 2147483647 h 34"/>
              <a:gd name="T16" fmla="*/ 2147483647 w 34"/>
              <a:gd name="T17" fmla="*/ 2147483647 h 34"/>
              <a:gd name="T18" fmla="*/ 2147483647 w 34"/>
              <a:gd name="T19" fmla="*/ 2147483647 h 34"/>
              <a:gd name="T20" fmla="*/ 2147483647 w 34"/>
              <a:gd name="T21" fmla="*/ 2147483647 h 34"/>
              <a:gd name="T22" fmla="*/ 2147483647 w 34"/>
              <a:gd name="T23" fmla="*/ 2147483647 h 34"/>
              <a:gd name="T24" fmla="*/ 2147483647 w 34"/>
              <a:gd name="T25" fmla="*/ 2147483647 h 34"/>
              <a:gd name="T26" fmla="*/ 2147483647 w 34"/>
              <a:gd name="T27" fmla="*/ 2147483647 h 34"/>
              <a:gd name="T28" fmla="*/ 2147483647 w 34"/>
              <a:gd name="T29" fmla="*/ 2147483647 h 34"/>
              <a:gd name="T30" fmla="*/ 2147483647 w 34"/>
              <a:gd name="T31" fmla="*/ 2147483647 h 34"/>
              <a:gd name="T32" fmla="*/ 2147483647 w 34"/>
              <a:gd name="T33" fmla="*/ 2147483647 h 34"/>
              <a:gd name="T34" fmla="*/ 2147483647 w 34"/>
              <a:gd name="T35" fmla="*/ 2147483647 h 34"/>
              <a:gd name="T36" fmla="*/ 2147483647 w 34"/>
              <a:gd name="T37" fmla="*/ 2147483647 h 34"/>
              <a:gd name="T38" fmla="*/ 2147483647 w 34"/>
              <a:gd name="T39" fmla="*/ 2147483647 h 34"/>
              <a:gd name="T40" fmla="*/ 2147483647 w 34"/>
              <a:gd name="T41" fmla="*/ 2147483647 h 34"/>
              <a:gd name="T42" fmla="*/ 2147483647 w 34"/>
              <a:gd name="T43" fmla="*/ 2147483647 h 34"/>
              <a:gd name="T44" fmla="*/ 2147483647 w 34"/>
              <a:gd name="T45" fmla="*/ 2147483647 h 34"/>
              <a:gd name="T46" fmla="*/ 2147483647 w 34"/>
              <a:gd name="T47" fmla="*/ 0 h 34"/>
              <a:gd name="T48" fmla="*/ 2147483647 w 34"/>
              <a:gd name="T49" fmla="*/ 0 h 34"/>
              <a:gd name="T50" fmla="*/ 2147483647 w 34"/>
              <a:gd name="T51" fmla="*/ 2147483647 h 34"/>
              <a:gd name="T52" fmla="*/ 2147483647 w 34"/>
              <a:gd name="T53" fmla="*/ 2147483647 h 34"/>
              <a:gd name="T54" fmla="*/ 0 w 34"/>
              <a:gd name="T55" fmla="*/ 2147483647 h 34"/>
              <a:gd name="T56" fmla="*/ 2147483647 w 34"/>
              <a:gd name="T57" fmla="*/ 2147483647 h 34"/>
              <a:gd name="T58" fmla="*/ 2147483647 w 34"/>
              <a:gd name="T59" fmla="*/ 2147483647 h 34"/>
              <a:gd name="T60" fmla="*/ 2147483647 w 34"/>
              <a:gd name="T61" fmla="*/ 2147483647 h 34"/>
              <a:gd name="T62" fmla="*/ 2147483647 w 34"/>
              <a:gd name="T63" fmla="*/ 2147483647 h 34"/>
              <a:gd name="T64" fmla="*/ 2147483647 w 34"/>
              <a:gd name="T65" fmla="*/ 2147483647 h 34"/>
              <a:gd name="T66" fmla="*/ 2147483647 w 34"/>
              <a:gd name="T67" fmla="*/ 2147483647 h 34"/>
              <a:gd name="T68" fmla="*/ 2147483647 w 34"/>
              <a:gd name="T69" fmla="*/ 2147483647 h 34"/>
              <a:gd name="T70" fmla="*/ 2147483647 w 34"/>
              <a:gd name="T71" fmla="*/ 2147483647 h 34"/>
              <a:gd name="T72" fmla="*/ 2147483647 w 34"/>
              <a:gd name="T73" fmla="*/ 2147483647 h 34"/>
              <a:gd name="T74" fmla="*/ 2147483647 w 34"/>
              <a:gd name="T75" fmla="*/ 2147483647 h 34"/>
              <a:gd name="T76" fmla="*/ 2147483647 w 34"/>
              <a:gd name="T77" fmla="*/ 2147483647 h 34"/>
              <a:gd name="T78" fmla="*/ 2147483647 w 34"/>
              <a:gd name="T79" fmla="*/ 2147483647 h 34"/>
              <a:gd name="T80" fmla="*/ 2147483647 w 34"/>
              <a:gd name="T81" fmla="*/ 2147483647 h 3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4"/>
              <a:gd name="T124" fmla="*/ 0 h 34"/>
              <a:gd name="T125" fmla="*/ 34 w 34"/>
              <a:gd name="T126" fmla="*/ 34 h 3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4" h="34">
                <a:moveTo>
                  <a:pt x="5" y="16"/>
                </a:moveTo>
                <a:lnTo>
                  <a:pt x="6" y="17"/>
                </a:lnTo>
                <a:lnTo>
                  <a:pt x="9" y="19"/>
                </a:lnTo>
                <a:lnTo>
                  <a:pt x="10" y="22"/>
                </a:lnTo>
                <a:lnTo>
                  <a:pt x="12" y="23"/>
                </a:lnTo>
                <a:lnTo>
                  <a:pt x="13" y="25"/>
                </a:lnTo>
                <a:lnTo>
                  <a:pt x="15" y="28"/>
                </a:lnTo>
                <a:lnTo>
                  <a:pt x="16" y="29"/>
                </a:lnTo>
                <a:lnTo>
                  <a:pt x="18" y="32"/>
                </a:lnTo>
                <a:lnTo>
                  <a:pt x="19" y="34"/>
                </a:lnTo>
                <a:lnTo>
                  <a:pt x="21" y="34"/>
                </a:lnTo>
                <a:lnTo>
                  <a:pt x="24" y="34"/>
                </a:lnTo>
                <a:lnTo>
                  <a:pt x="25" y="34"/>
                </a:lnTo>
                <a:lnTo>
                  <a:pt x="27" y="32"/>
                </a:lnTo>
                <a:lnTo>
                  <a:pt x="30" y="32"/>
                </a:lnTo>
                <a:lnTo>
                  <a:pt x="31" y="31"/>
                </a:lnTo>
                <a:lnTo>
                  <a:pt x="33" y="28"/>
                </a:lnTo>
                <a:lnTo>
                  <a:pt x="34" y="22"/>
                </a:lnTo>
                <a:lnTo>
                  <a:pt x="34" y="16"/>
                </a:lnTo>
                <a:lnTo>
                  <a:pt x="31" y="10"/>
                </a:lnTo>
                <a:lnTo>
                  <a:pt x="27" y="6"/>
                </a:lnTo>
                <a:lnTo>
                  <a:pt x="21" y="3"/>
                </a:lnTo>
                <a:lnTo>
                  <a:pt x="15" y="1"/>
                </a:lnTo>
                <a:lnTo>
                  <a:pt x="9" y="0"/>
                </a:lnTo>
                <a:lnTo>
                  <a:pt x="3" y="0"/>
                </a:lnTo>
                <a:lnTo>
                  <a:pt x="2" y="1"/>
                </a:lnTo>
                <a:lnTo>
                  <a:pt x="2" y="3"/>
                </a:lnTo>
                <a:lnTo>
                  <a:pt x="0" y="4"/>
                </a:lnTo>
                <a:lnTo>
                  <a:pt x="2" y="6"/>
                </a:lnTo>
                <a:lnTo>
                  <a:pt x="2" y="9"/>
                </a:lnTo>
                <a:lnTo>
                  <a:pt x="3" y="11"/>
                </a:lnTo>
                <a:lnTo>
                  <a:pt x="5" y="13"/>
                </a:lnTo>
                <a:lnTo>
                  <a:pt x="5" y="16"/>
                </a:lnTo>
                <a:lnTo>
                  <a:pt x="6" y="16"/>
                </a:lnTo>
                <a:lnTo>
                  <a:pt x="5" y="16"/>
                </a:lnTo>
              </a:path>
            </a:pathLst>
          </a:custGeom>
          <a:solidFill>
            <a:srgbClr val="FFFF00"/>
          </a:solidFill>
          <a:ln w="4763">
            <a:solidFill>
              <a:srgbClr val="990000"/>
            </a:solidFill>
            <a:round/>
            <a:headEnd/>
            <a:tailEnd/>
          </a:ln>
        </p:spPr>
        <p:txBody>
          <a:bodyPr/>
          <a:lstStyle/>
          <a:p>
            <a:endParaRPr lang="en-US"/>
          </a:p>
        </p:txBody>
      </p:sp>
      <p:sp>
        <p:nvSpPr>
          <p:cNvPr id="53423" name="Freeform 174"/>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4" name="Freeform 175"/>
          <p:cNvSpPr>
            <a:spLocks/>
          </p:cNvSpPr>
          <p:nvPr/>
        </p:nvSpPr>
        <p:spPr bwMode="auto">
          <a:xfrm>
            <a:off x="6429375" y="4224339"/>
            <a:ext cx="52388" cy="49212"/>
          </a:xfrm>
          <a:custGeom>
            <a:avLst/>
            <a:gdLst>
              <a:gd name="T0" fmla="*/ 2147483647 w 37"/>
              <a:gd name="T1" fmla="*/ 2147483647 h 31"/>
              <a:gd name="T2" fmla="*/ 0 w 37"/>
              <a:gd name="T3" fmla="*/ 2147483647 h 31"/>
              <a:gd name="T4" fmla="*/ 0 w 37"/>
              <a:gd name="T5" fmla="*/ 2147483647 h 31"/>
              <a:gd name="T6" fmla="*/ 0 w 37"/>
              <a:gd name="T7" fmla="*/ 2147483647 h 31"/>
              <a:gd name="T8" fmla="*/ 0 w 37"/>
              <a:gd name="T9" fmla="*/ 2147483647 h 31"/>
              <a:gd name="T10" fmla="*/ 2147483647 w 37"/>
              <a:gd name="T11" fmla="*/ 2147483647 h 31"/>
              <a:gd name="T12" fmla="*/ 2147483647 w 37"/>
              <a:gd name="T13" fmla="*/ 2147483647 h 31"/>
              <a:gd name="T14" fmla="*/ 2147483647 w 37"/>
              <a:gd name="T15" fmla="*/ 2147483647 h 31"/>
              <a:gd name="T16" fmla="*/ 2147483647 w 37"/>
              <a:gd name="T17" fmla="*/ 2147483647 h 31"/>
              <a:gd name="T18" fmla="*/ 2147483647 w 37"/>
              <a:gd name="T19" fmla="*/ 2147483647 h 31"/>
              <a:gd name="T20" fmla="*/ 2147483647 w 37"/>
              <a:gd name="T21" fmla="*/ 2147483647 h 31"/>
              <a:gd name="T22" fmla="*/ 2147483647 w 37"/>
              <a:gd name="T23" fmla="*/ 2147483647 h 31"/>
              <a:gd name="T24" fmla="*/ 2147483647 w 37"/>
              <a:gd name="T25" fmla="*/ 2147483647 h 31"/>
              <a:gd name="T26" fmla="*/ 2147483647 w 37"/>
              <a:gd name="T27" fmla="*/ 2147483647 h 31"/>
              <a:gd name="T28" fmla="*/ 2147483647 w 37"/>
              <a:gd name="T29" fmla="*/ 2147483647 h 31"/>
              <a:gd name="T30" fmla="*/ 2147483647 w 37"/>
              <a:gd name="T31" fmla="*/ 2147483647 h 31"/>
              <a:gd name="T32" fmla="*/ 2147483647 w 37"/>
              <a:gd name="T33" fmla="*/ 2147483647 h 31"/>
              <a:gd name="T34" fmla="*/ 2147483647 w 37"/>
              <a:gd name="T35" fmla="*/ 2147483647 h 31"/>
              <a:gd name="T36" fmla="*/ 2147483647 w 37"/>
              <a:gd name="T37" fmla="*/ 2147483647 h 31"/>
              <a:gd name="T38" fmla="*/ 2147483647 w 37"/>
              <a:gd name="T39" fmla="*/ 2147483647 h 31"/>
              <a:gd name="T40" fmla="*/ 2147483647 w 37"/>
              <a:gd name="T41" fmla="*/ 2147483647 h 31"/>
              <a:gd name="T42" fmla="*/ 2147483647 w 37"/>
              <a:gd name="T43" fmla="*/ 2147483647 h 31"/>
              <a:gd name="T44" fmla="*/ 2147483647 w 37"/>
              <a:gd name="T45" fmla="*/ 2147483647 h 31"/>
              <a:gd name="T46" fmla="*/ 2147483647 w 37"/>
              <a:gd name="T47" fmla="*/ 2147483647 h 31"/>
              <a:gd name="T48" fmla="*/ 2147483647 w 37"/>
              <a:gd name="T49" fmla="*/ 2147483647 h 31"/>
              <a:gd name="T50" fmla="*/ 2147483647 w 37"/>
              <a:gd name="T51" fmla="*/ 2147483647 h 31"/>
              <a:gd name="T52" fmla="*/ 2147483647 w 37"/>
              <a:gd name="T53" fmla="*/ 2147483647 h 31"/>
              <a:gd name="T54" fmla="*/ 2147483647 w 37"/>
              <a:gd name="T55" fmla="*/ 2147483647 h 31"/>
              <a:gd name="T56" fmla="*/ 2147483647 w 37"/>
              <a:gd name="T57" fmla="*/ 2147483647 h 31"/>
              <a:gd name="T58" fmla="*/ 2147483647 w 37"/>
              <a:gd name="T59" fmla="*/ 0 h 31"/>
              <a:gd name="T60" fmla="*/ 2147483647 w 37"/>
              <a:gd name="T61" fmla="*/ 0 h 31"/>
              <a:gd name="T62" fmla="*/ 2147483647 w 37"/>
              <a:gd name="T63" fmla="*/ 2147483647 h 31"/>
              <a:gd name="T64" fmla="*/ 2147483647 w 37"/>
              <a:gd name="T65" fmla="*/ 2147483647 h 3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7"/>
              <a:gd name="T100" fmla="*/ 0 h 31"/>
              <a:gd name="T101" fmla="*/ 37 w 37"/>
              <a:gd name="T102" fmla="*/ 31 h 3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7" h="31">
                <a:moveTo>
                  <a:pt x="1" y="5"/>
                </a:moveTo>
                <a:lnTo>
                  <a:pt x="0" y="8"/>
                </a:lnTo>
                <a:lnTo>
                  <a:pt x="0" y="9"/>
                </a:lnTo>
                <a:lnTo>
                  <a:pt x="0" y="12"/>
                </a:lnTo>
                <a:lnTo>
                  <a:pt x="0" y="15"/>
                </a:lnTo>
                <a:lnTo>
                  <a:pt x="1" y="16"/>
                </a:lnTo>
                <a:lnTo>
                  <a:pt x="3" y="19"/>
                </a:lnTo>
                <a:lnTo>
                  <a:pt x="3" y="22"/>
                </a:lnTo>
                <a:lnTo>
                  <a:pt x="4" y="24"/>
                </a:lnTo>
                <a:lnTo>
                  <a:pt x="7" y="27"/>
                </a:lnTo>
                <a:lnTo>
                  <a:pt x="9" y="28"/>
                </a:lnTo>
                <a:lnTo>
                  <a:pt x="13" y="30"/>
                </a:lnTo>
                <a:lnTo>
                  <a:pt x="16" y="31"/>
                </a:lnTo>
                <a:lnTo>
                  <a:pt x="19" y="31"/>
                </a:lnTo>
                <a:lnTo>
                  <a:pt x="24" y="31"/>
                </a:lnTo>
                <a:lnTo>
                  <a:pt x="27" y="31"/>
                </a:lnTo>
                <a:lnTo>
                  <a:pt x="31" y="30"/>
                </a:lnTo>
                <a:lnTo>
                  <a:pt x="34" y="30"/>
                </a:lnTo>
                <a:lnTo>
                  <a:pt x="35" y="28"/>
                </a:lnTo>
                <a:lnTo>
                  <a:pt x="37" y="25"/>
                </a:lnTo>
                <a:lnTo>
                  <a:pt x="37" y="24"/>
                </a:lnTo>
                <a:lnTo>
                  <a:pt x="37" y="21"/>
                </a:lnTo>
                <a:lnTo>
                  <a:pt x="37" y="18"/>
                </a:lnTo>
                <a:lnTo>
                  <a:pt x="37" y="16"/>
                </a:lnTo>
                <a:lnTo>
                  <a:pt x="35" y="13"/>
                </a:lnTo>
                <a:lnTo>
                  <a:pt x="33" y="11"/>
                </a:lnTo>
                <a:lnTo>
                  <a:pt x="28" y="6"/>
                </a:lnTo>
                <a:lnTo>
                  <a:pt x="24" y="5"/>
                </a:lnTo>
                <a:lnTo>
                  <a:pt x="19" y="2"/>
                </a:lnTo>
                <a:lnTo>
                  <a:pt x="15" y="0"/>
                </a:lnTo>
                <a:lnTo>
                  <a:pt x="10" y="0"/>
                </a:lnTo>
                <a:lnTo>
                  <a:pt x="6" y="2"/>
                </a:lnTo>
                <a:lnTo>
                  <a:pt x="1" y="5"/>
                </a:lnTo>
              </a:path>
            </a:pathLst>
          </a:custGeom>
          <a:solidFill>
            <a:srgbClr val="FFFF00"/>
          </a:solidFill>
          <a:ln w="4763">
            <a:solidFill>
              <a:srgbClr val="990000"/>
            </a:solidFill>
            <a:round/>
            <a:headEnd/>
            <a:tailEnd/>
          </a:ln>
        </p:spPr>
        <p:txBody>
          <a:bodyPr/>
          <a:lstStyle/>
          <a:p>
            <a:endParaRPr lang="en-US"/>
          </a:p>
        </p:txBody>
      </p:sp>
      <p:sp>
        <p:nvSpPr>
          <p:cNvPr id="53425" name="Freeform 176"/>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6" name="Freeform 177"/>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7" name="Freeform 178"/>
          <p:cNvSpPr>
            <a:spLocks/>
          </p:cNvSpPr>
          <p:nvPr/>
        </p:nvSpPr>
        <p:spPr bwMode="auto">
          <a:xfrm>
            <a:off x="6351589" y="4241801"/>
            <a:ext cx="80963" cy="88900"/>
          </a:xfrm>
          <a:custGeom>
            <a:avLst/>
            <a:gdLst>
              <a:gd name="T0" fmla="*/ 2147483647 w 58"/>
              <a:gd name="T1" fmla="*/ 2147483647 h 56"/>
              <a:gd name="T2" fmla="*/ 2147483647 w 58"/>
              <a:gd name="T3" fmla="*/ 2147483647 h 56"/>
              <a:gd name="T4" fmla="*/ 0 w 58"/>
              <a:gd name="T5" fmla="*/ 2147483647 h 56"/>
              <a:gd name="T6" fmla="*/ 0 w 58"/>
              <a:gd name="T7" fmla="*/ 2147483647 h 56"/>
              <a:gd name="T8" fmla="*/ 2147483647 w 58"/>
              <a:gd name="T9" fmla="*/ 2147483647 h 56"/>
              <a:gd name="T10" fmla="*/ 2147483647 w 58"/>
              <a:gd name="T11" fmla="*/ 2147483647 h 56"/>
              <a:gd name="T12" fmla="*/ 2147483647 w 58"/>
              <a:gd name="T13" fmla="*/ 2147483647 h 56"/>
              <a:gd name="T14" fmla="*/ 2147483647 w 58"/>
              <a:gd name="T15" fmla="*/ 2147483647 h 56"/>
              <a:gd name="T16" fmla="*/ 2147483647 w 58"/>
              <a:gd name="T17" fmla="*/ 2147483647 h 56"/>
              <a:gd name="T18" fmla="*/ 2147483647 w 58"/>
              <a:gd name="T19" fmla="*/ 2147483647 h 56"/>
              <a:gd name="T20" fmla="*/ 2147483647 w 58"/>
              <a:gd name="T21" fmla="*/ 2147483647 h 56"/>
              <a:gd name="T22" fmla="*/ 2147483647 w 58"/>
              <a:gd name="T23" fmla="*/ 2147483647 h 56"/>
              <a:gd name="T24" fmla="*/ 2147483647 w 58"/>
              <a:gd name="T25" fmla="*/ 2147483647 h 56"/>
              <a:gd name="T26" fmla="*/ 2147483647 w 58"/>
              <a:gd name="T27" fmla="*/ 2147483647 h 56"/>
              <a:gd name="T28" fmla="*/ 2147483647 w 58"/>
              <a:gd name="T29" fmla="*/ 2147483647 h 56"/>
              <a:gd name="T30" fmla="*/ 2147483647 w 58"/>
              <a:gd name="T31" fmla="*/ 2147483647 h 56"/>
              <a:gd name="T32" fmla="*/ 2147483647 w 58"/>
              <a:gd name="T33" fmla="*/ 2147483647 h 56"/>
              <a:gd name="T34" fmla="*/ 2147483647 w 58"/>
              <a:gd name="T35" fmla="*/ 2147483647 h 56"/>
              <a:gd name="T36" fmla="*/ 2147483647 w 58"/>
              <a:gd name="T37" fmla="*/ 2147483647 h 56"/>
              <a:gd name="T38" fmla="*/ 2147483647 w 58"/>
              <a:gd name="T39" fmla="*/ 2147483647 h 56"/>
              <a:gd name="T40" fmla="*/ 2147483647 w 58"/>
              <a:gd name="T41" fmla="*/ 2147483647 h 56"/>
              <a:gd name="T42" fmla="*/ 2147483647 w 58"/>
              <a:gd name="T43" fmla="*/ 2147483647 h 56"/>
              <a:gd name="T44" fmla="*/ 2147483647 w 58"/>
              <a:gd name="T45" fmla="*/ 2147483647 h 56"/>
              <a:gd name="T46" fmla="*/ 2147483647 w 58"/>
              <a:gd name="T47" fmla="*/ 2147483647 h 56"/>
              <a:gd name="T48" fmla="*/ 2147483647 w 58"/>
              <a:gd name="T49" fmla="*/ 2147483647 h 56"/>
              <a:gd name="T50" fmla="*/ 2147483647 w 58"/>
              <a:gd name="T51" fmla="*/ 2147483647 h 56"/>
              <a:gd name="T52" fmla="*/ 2147483647 w 58"/>
              <a:gd name="T53" fmla="*/ 2147483647 h 56"/>
              <a:gd name="T54" fmla="*/ 2147483647 w 58"/>
              <a:gd name="T55" fmla="*/ 2147483647 h 56"/>
              <a:gd name="T56" fmla="*/ 2147483647 w 58"/>
              <a:gd name="T57" fmla="*/ 0 h 56"/>
              <a:gd name="T58" fmla="*/ 2147483647 w 58"/>
              <a:gd name="T59" fmla="*/ 0 h 56"/>
              <a:gd name="T60" fmla="*/ 2147483647 w 58"/>
              <a:gd name="T61" fmla="*/ 2147483647 h 56"/>
              <a:gd name="T62" fmla="*/ 2147483647 w 58"/>
              <a:gd name="T63" fmla="*/ 2147483647 h 5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
              <a:gd name="T97" fmla="*/ 0 h 56"/>
              <a:gd name="T98" fmla="*/ 58 w 58"/>
              <a:gd name="T99" fmla="*/ 56 h 5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 h="56">
                <a:moveTo>
                  <a:pt x="8" y="13"/>
                </a:moveTo>
                <a:lnTo>
                  <a:pt x="5" y="16"/>
                </a:lnTo>
                <a:lnTo>
                  <a:pt x="3" y="19"/>
                </a:lnTo>
                <a:lnTo>
                  <a:pt x="2" y="23"/>
                </a:lnTo>
                <a:lnTo>
                  <a:pt x="0" y="28"/>
                </a:lnTo>
                <a:lnTo>
                  <a:pt x="0" y="32"/>
                </a:lnTo>
                <a:lnTo>
                  <a:pt x="0" y="35"/>
                </a:lnTo>
                <a:lnTo>
                  <a:pt x="0" y="39"/>
                </a:lnTo>
                <a:lnTo>
                  <a:pt x="2" y="44"/>
                </a:lnTo>
                <a:lnTo>
                  <a:pt x="2" y="45"/>
                </a:lnTo>
                <a:lnTo>
                  <a:pt x="3" y="45"/>
                </a:lnTo>
                <a:lnTo>
                  <a:pt x="3" y="47"/>
                </a:lnTo>
                <a:lnTo>
                  <a:pt x="5" y="47"/>
                </a:lnTo>
                <a:lnTo>
                  <a:pt x="6" y="48"/>
                </a:lnTo>
                <a:lnTo>
                  <a:pt x="8" y="48"/>
                </a:lnTo>
                <a:lnTo>
                  <a:pt x="8" y="50"/>
                </a:lnTo>
                <a:lnTo>
                  <a:pt x="9" y="50"/>
                </a:lnTo>
                <a:lnTo>
                  <a:pt x="14" y="51"/>
                </a:lnTo>
                <a:lnTo>
                  <a:pt x="18" y="53"/>
                </a:lnTo>
                <a:lnTo>
                  <a:pt x="21" y="54"/>
                </a:lnTo>
                <a:lnTo>
                  <a:pt x="25" y="56"/>
                </a:lnTo>
                <a:lnTo>
                  <a:pt x="30" y="56"/>
                </a:lnTo>
                <a:lnTo>
                  <a:pt x="33" y="56"/>
                </a:lnTo>
                <a:lnTo>
                  <a:pt x="37" y="56"/>
                </a:lnTo>
                <a:lnTo>
                  <a:pt x="40" y="56"/>
                </a:lnTo>
                <a:lnTo>
                  <a:pt x="42" y="54"/>
                </a:lnTo>
                <a:lnTo>
                  <a:pt x="43" y="53"/>
                </a:lnTo>
                <a:lnTo>
                  <a:pt x="45" y="51"/>
                </a:lnTo>
                <a:lnTo>
                  <a:pt x="45" y="48"/>
                </a:lnTo>
                <a:lnTo>
                  <a:pt x="45" y="47"/>
                </a:lnTo>
                <a:lnTo>
                  <a:pt x="46" y="44"/>
                </a:lnTo>
                <a:lnTo>
                  <a:pt x="46" y="42"/>
                </a:lnTo>
                <a:lnTo>
                  <a:pt x="48" y="41"/>
                </a:lnTo>
                <a:lnTo>
                  <a:pt x="49" y="39"/>
                </a:lnTo>
                <a:lnTo>
                  <a:pt x="51" y="38"/>
                </a:lnTo>
                <a:lnTo>
                  <a:pt x="52" y="35"/>
                </a:lnTo>
                <a:lnTo>
                  <a:pt x="54" y="34"/>
                </a:lnTo>
                <a:lnTo>
                  <a:pt x="55" y="32"/>
                </a:lnTo>
                <a:lnTo>
                  <a:pt x="56" y="31"/>
                </a:lnTo>
                <a:lnTo>
                  <a:pt x="56" y="28"/>
                </a:lnTo>
                <a:lnTo>
                  <a:pt x="58" y="26"/>
                </a:lnTo>
                <a:lnTo>
                  <a:pt x="58" y="23"/>
                </a:lnTo>
                <a:lnTo>
                  <a:pt x="56" y="20"/>
                </a:lnTo>
                <a:lnTo>
                  <a:pt x="55" y="17"/>
                </a:lnTo>
                <a:lnTo>
                  <a:pt x="54" y="16"/>
                </a:lnTo>
                <a:lnTo>
                  <a:pt x="52" y="13"/>
                </a:lnTo>
                <a:lnTo>
                  <a:pt x="49" y="11"/>
                </a:lnTo>
                <a:lnTo>
                  <a:pt x="46" y="10"/>
                </a:lnTo>
                <a:lnTo>
                  <a:pt x="42" y="7"/>
                </a:lnTo>
                <a:lnTo>
                  <a:pt x="40" y="5"/>
                </a:lnTo>
                <a:lnTo>
                  <a:pt x="40" y="4"/>
                </a:lnTo>
                <a:lnTo>
                  <a:pt x="40" y="2"/>
                </a:lnTo>
                <a:lnTo>
                  <a:pt x="39" y="2"/>
                </a:lnTo>
                <a:lnTo>
                  <a:pt x="39" y="1"/>
                </a:lnTo>
                <a:lnTo>
                  <a:pt x="36" y="0"/>
                </a:lnTo>
                <a:lnTo>
                  <a:pt x="31" y="0"/>
                </a:lnTo>
                <a:lnTo>
                  <a:pt x="28" y="0"/>
                </a:lnTo>
                <a:lnTo>
                  <a:pt x="24" y="1"/>
                </a:lnTo>
                <a:lnTo>
                  <a:pt x="19" y="2"/>
                </a:lnTo>
                <a:lnTo>
                  <a:pt x="15" y="5"/>
                </a:lnTo>
                <a:lnTo>
                  <a:pt x="12" y="8"/>
                </a:lnTo>
                <a:lnTo>
                  <a:pt x="8" y="13"/>
                </a:lnTo>
              </a:path>
            </a:pathLst>
          </a:custGeom>
          <a:solidFill>
            <a:srgbClr val="FFFF00"/>
          </a:solidFill>
          <a:ln w="4763">
            <a:solidFill>
              <a:srgbClr val="990000"/>
            </a:solidFill>
            <a:round/>
            <a:headEnd/>
            <a:tailEnd/>
          </a:ln>
        </p:spPr>
        <p:txBody>
          <a:bodyPr/>
          <a:lstStyle/>
          <a:p>
            <a:endParaRPr lang="en-US"/>
          </a:p>
        </p:txBody>
      </p:sp>
      <p:sp>
        <p:nvSpPr>
          <p:cNvPr id="53428" name="Freeform 179"/>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29" name="Freeform 180"/>
          <p:cNvSpPr>
            <a:spLocks/>
          </p:cNvSpPr>
          <p:nvPr/>
        </p:nvSpPr>
        <p:spPr bwMode="auto">
          <a:xfrm>
            <a:off x="6375403" y="4205289"/>
            <a:ext cx="36513" cy="23812"/>
          </a:xfrm>
          <a:custGeom>
            <a:avLst/>
            <a:gdLst>
              <a:gd name="T0" fmla="*/ 0 w 26"/>
              <a:gd name="T1" fmla="*/ 2147483647 h 15"/>
              <a:gd name="T2" fmla="*/ 2147483647 w 26"/>
              <a:gd name="T3" fmla="*/ 2147483647 h 15"/>
              <a:gd name="T4" fmla="*/ 2147483647 w 26"/>
              <a:gd name="T5" fmla="*/ 2147483647 h 15"/>
              <a:gd name="T6" fmla="*/ 2147483647 w 26"/>
              <a:gd name="T7" fmla="*/ 2147483647 h 15"/>
              <a:gd name="T8" fmla="*/ 2147483647 w 26"/>
              <a:gd name="T9" fmla="*/ 2147483647 h 15"/>
              <a:gd name="T10" fmla="*/ 2147483647 w 26"/>
              <a:gd name="T11" fmla="*/ 2147483647 h 15"/>
              <a:gd name="T12" fmla="*/ 2147483647 w 26"/>
              <a:gd name="T13" fmla="*/ 2147483647 h 15"/>
              <a:gd name="T14" fmla="*/ 2147483647 w 26"/>
              <a:gd name="T15" fmla="*/ 2147483647 h 15"/>
              <a:gd name="T16" fmla="*/ 2147483647 w 26"/>
              <a:gd name="T17" fmla="*/ 2147483647 h 15"/>
              <a:gd name="T18" fmla="*/ 2147483647 w 26"/>
              <a:gd name="T19" fmla="*/ 2147483647 h 15"/>
              <a:gd name="T20" fmla="*/ 2147483647 w 26"/>
              <a:gd name="T21" fmla="*/ 2147483647 h 15"/>
              <a:gd name="T22" fmla="*/ 2147483647 w 26"/>
              <a:gd name="T23" fmla="*/ 2147483647 h 15"/>
              <a:gd name="T24" fmla="*/ 2147483647 w 26"/>
              <a:gd name="T25" fmla="*/ 2147483647 h 15"/>
              <a:gd name="T26" fmla="*/ 2147483647 w 26"/>
              <a:gd name="T27" fmla="*/ 2147483647 h 15"/>
              <a:gd name="T28" fmla="*/ 2147483647 w 26"/>
              <a:gd name="T29" fmla="*/ 2147483647 h 15"/>
              <a:gd name="T30" fmla="*/ 2147483647 w 26"/>
              <a:gd name="T31" fmla="*/ 2147483647 h 15"/>
              <a:gd name="T32" fmla="*/ 2147483647 w 26"/>
              <a:gd name="T33" fmla="*/ 2147483647 h 15"/>
              <a:gd name="T34" fmla="*/ 2147483647 w 26"/>
              <a:gd name="T35" fmla="*/ 2147483647 h 15"/>
              <a:gd name="T36" fmla="*/ 2147483647 w 26"/>
              <a:gd name="T37" fmla="*/ 2147483647 h 15"/>
              <a:gd name="T38" fmla="*/ 2147483647 w 26"/>
              <a:gd name="T39" fmla="*/ 2147483647 h 15"/>
              <a:gd name="T40" fmla="*/ 2147483647 w 26"/>
              <a:gd name="T41" fmla="*/ 2147483647 h 15"/>
              <a:gd name="T42" fmla="*/ 2147483647 w 26"/>
              <a:gd name="T43" fmla="*/ 2147483647 h 15"/>
              <a:gd name="T44" fmla="*/ 2147483647 w 26"/>
              <a:gd name="T45" fmla="*/ 0 h 15"/>
              <a:gd name="T46" fmla="*/ 2147483647 w 26"/>
              <a:gd name="T47" fmla="*/ 0 h 15"/>
              <a:gd name="T48" fmla="*/ 0 w 26"/>
              <a:gd name="T49" fmla="*/ 0 h 15"/>
              <a:gd name="T50" fmla="*/ 0 w 26"/>
              <a:gd name="T51" fmla="*/ 2147483647 h 15"/>
              <a:gd name="T52" fmla="*/ 0 w 26"/>
              <a:gd name="T53" fmla="*/ 2147483647 h 15"/>
              <a:gd name="T54" fmla="*/ 0 w 26"/>
              <a:gd name="T55" fmla="*/ 2147483647 h 15"/>
              <a:gd name="T56" fmla="*/ 0 w 26"/>
              <a:gd name="T57" fmla="*/ 2147483647 h 15"/>
              <a:gd name="T58" fmla="*/ 0 w 26"/>
              <a:gd name="T59" fmla="*/ 2147483647 h 15"/>
              <a:gd name="T60" fmla="*/ 0 w 26"/>
              <a:gd name="T61" fmla="*/ 2147483647 h 15"/>
              <a:gd name="T62" fmla="*/ 0 w 26"/>
              <a:gd name="T63" fmla="*/ 2147483647 h 15"/>
              <a:gd name="T64" fmla="*/ 0 w 26"/>
              <a:gd name="T65" fmla="*/ 2147483647 h 1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
              <a:gd name="T100" fmla="*/ 0 h 15"/>
              <a:gd name="T101" fmla="*/ 26 w 26"/>
              <a:gd name="T102" fmla="*/ 15 h 1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 h="15">
                <a:moveTo>
                  <a:pt x="0" y="5"/>
                </a:moveTo>
                <a:lnTo>
                  <a:pt x="1" y="8"/>
                </a:lnTo>
                <a:lnTo>
                  <a:pt x="4" y="11"/>
                </a:lnTo>
                <a:lnTo>
                  <a:pt x="7" y="12"/>
                </a:lnTo>
                <a:lnTo>
                  <a:pt x="11" y="14"/>
                </a:lnTo>
                <a:lnTo>
                  <a:pt x="14" y="14"/>
                </a:lnTo>
                <a:lnTo>
                  <a:pt x="19" y="15"/>
                </a:lnTo>
                <a:lnTo>
                  <a:pt x="22" y="15"/>
                </a:lnTo>
                <a:lnTo>
                  <a:pt x="26" y="15"/>
                </a:lnTo>
                <a:lnTo>
                  <a:pt x="26" y="14"/>
                </a:lnTo>
                <a:lnTo>
                  <a:pt x="25" y="12"/>
                </a:lnTo>
                <a:lnTo>
                  <a:pt x="25" y="11"/>
                </a:lnTo>
                <a:lnTo>
                  <a:pt x="23" y="11"/>
                </a:lnTo>
                <a:lnTo>
                  <a:pt x="23" y="9"/>
                </a:lnTo>
                <a:lnTo>
                  <a:pt x="22" y="9"/>
                </a:lnTo>
                <a:lnTo>
                  <a:pt x="22" y="8"/>
                </a:lnTo>
                <a:lnTo>
                  <a:pt x="19" y="8"/>
                </a:lnTo>
                <a:lnTo>
                  <a:pt x="17" y="5"/>
                </a:lnTo>
                <a:lnTo>
                  <a:pt x="14" y="3"/>
                </a:lnTo>
                <a:lnTo>
                  <a:pt x="11" y="2"/>
                </a:lnTo>
                <a:lnTo>
                  <a:pt x="8" y="2"/>
                </a:lnTo>
                <a:lnTo>
                  <a:pt x="5" y="0"/>
                </a:lnTo>
                <a:lnTo>
                  <a:pt x="2" y="0"/>
                </a:lnTo>
                <a:lnTo>
                  <a:pt x="0" y="0"/>
                </a:lnTo>
                <a:lnTo>
                  <a:pt x="0" y="2"/>
                </a:lnTo>
                <a:lnTo>
                  <a:pt x="0" y="3"/>
                </a:lnTo>
                <a:lnTo>
                  <a:pt x="0" y="5"/>
                </a:lnTo>
              </a:path>
            </a:pathLst>
          </a:custGeom>
          <a:solidFill>
            <a:srgbClr val="FFFF00"/>
          </a:solidFill>
          <a:ln w="4763">
            <a:solidFill>
              <a:srgbClr val="990000"/>
            </a:solidFill>
            <a:round/>
            <a:headEnd/>
            <a:tailEnd/>
          </a:ln>
        </p:spPr>
        <p:txBody>
          <a:bodyPr/>
          <a:lstStyle/>
          <a:p>
            <a:endParaRPr lang="en-US"/>
          </a:p>
        </p:txBody>
      </p:sp>
      <p:sp>
        <p:nvSpPr>
          <p:cNvPr id="53430" name="Freeform 181"/>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1" name="Freeform 182"/>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2" name="Freeform 183"/>
          <p:cNvSpPr>
            <a:spLocks/>
          </p:cNvSpPr>
          <p:nvPr/>
        </p:nvSpPr>
        <p:spPr bwMode="auto">
          <a:xfrm>
            <a:off x="6189664" y="4286251"/>
            <a:ext cx="107951" cy="90488"/>
          </a:xfrm>
          <a:custGeom>
            <a:avLst/>
            <a:gdLst>
              <a:gd name="T0" fmla="*/ 2147483647 w 77"/>
              <a:gd name="T1" fmla="*/ 2147483647 h 57"/>
              <a:gd name="T2" fmla="*/ 0 w 77"/>
              <a:gd name="T3" fmla="*/ 2147483647 h 57"/>
              <a:gd name="T4" fmla="*/ 0 w 77"/>
              <a:gd name="T5" fmla="*/ 2147483647 h 57"/>
              <a:gd name="T6" fmla="*/ 2147483647 w 77"/>
              <a:gd name="T7" fmla="*/ 2147483647 h 57"/>
              <a:gd name="T8" fmla="*/ 2147483647 w 77"/>
              <a:gd name="T9" fmla="*/ 2147483647 h 57"/>
              <a:gd name="T10" fmla="*/ 2147483647 w 77"/>
              <a:gd name="T11" fmla="*/ 2147483647 h 57"/>
              <a:gd name="T12" fmla="*/ 2147483647 w 77"/>
              <a:gd name="T13" fmla="*/ 2147483647 h 57"/>
              <a:gd name="T14" fmla="*/ 2147483647 w 77"/>
              <a:gd name="T15" fmla="*/ 2147483647 h 57"/>
              <a:gd name="T16" fmla="*/ 2147483647 w 77"/>
              <a:gd name="T17" fmla="*/ 2147483647 h 57"/>
              <a:gd name="T18" fmla="*/ 2147483647 w 77"/>
              <a:gd name="T19" fmla="*/ 2147483647 h 57"/>
              <a:gd name="T20" fmla="*/ 2147483647 w 77"/>
              <a:gd name="T21" fmla="*/ 2147483647 h 57"/>
              <a:gd name="T22" fmla="*/ 2147483647 w 77"/>
              <a:gd name="T23" fmla="*/ 2147483647 h 57"/>
              <a:gd name="T24" fmla="*/ 2147483647 w 77"/>
              <a:gd name="T25" fmla="*/ 2147483647 h 57"/>
              <a:gd name="T26" fmla="*/ 2147483647 w 77"/>
              <a:gd name="T27" fmla="*/ 2147483647 h 57"/>
              <a:gd name="T28" fmla="*/ 2147483647 w 77"/>
              <a:gd name="T29" fmla="*/ 2147483647 h 57"/>
              <a:gd name="T30" fmla="*/ 2147483647 w 77"/>
              <a:gd name="T31" fmla="*/ 2147483647 h 57"/>
              <a:gd name="T32" fmla="*/ 2147483647 w 77"/>
              <a:gd name="T33" fmla="*/ 2147483647 h 57"/>
              <a:gd name="T34" fmla="*/ 2147483647 w 77"/>
              <a:gd name="T35" fmla="*/ 2147483647 h 57"/>
              <a:gd name="T36" fmla="*/ 2147483647 w 77"/>
              <a:gd name="T37" fmla="*/ 2147483647 h 57"/>
              <a:gd name="T38" fmla="*/ 2147483647 w 77"/>
              <a:gd name="T39" fmla="*/ 2147483647 h 57"/>
              <a:gd name="T40" fmla="*/ 2147483647 w 77"/>
              <a:gd name="T41" fmla="*/ 2147483647 h 57"/>
              <a:gd name="T42" fmla="*/ 2147483647 w 77"/>
              <a:gd name="T43" fmla="*/ 2147483647 h 57"/>
              <a:gd name="T44" fmla="*/ 2147483647 w 77"/>
              <a:gd name="T45" fmla="*/ 2147483647 h 57"/>
              <a:gd name="T46" fmla="*/ 2147483647 w 77"/>
              <a:gd name="T47" fmla="*/ 2147483647 h 57"/>
              <a:gd name="T48" fmla="*/ 2147483647 w 77"/>
              <a:gd name="T49" fmla="*/ 2147483647 h 57"/>
              <a:gd name="T50" fmla="*/ 2147483647 w 77"/>
              <a:gd name="T51" fmla="*/ 2147483647 h 57"/>
              <a:gd name="T52" fmla="*/ 2147483647 w 77"/>
              <a:gd name="T53" fmla="*/ 2147483647 h 57"/>
              <a:gd name="T54" fmla="*/ 2147483647 w 77"/>
              <a:gd name="T55" fmla="*/ 2147483647 h 57"/>
              <a:gd name="T56" fmla="*/ 2147483647 w 77"/>
              <a:gd name="T57" fmla="*/ 2147483647 h 57"/>
              <a:gd name="T58" fmla="*/ 2147483647 w 77"/>
              <a:gd name="T59" fmla="*/ 2147483647 h 57"/>
              <a:gd name="T60" fmla="*/ 2147483647 w 77"/>
              <a:gd name="T61" fmla="*/ 2147483647 h 57"/>
              <a:gd name="T62" fmla="*/ 2147483647 w 77"/>
              <a:gd name="T63" fmla="*/ 2147483647 h 57"/>
              <a:gd name="T64" fmla="*/ 2147483647 w 77"/>
              <a:gd name="T65" fmla="*/ 2147483647 h 57"/>
              <a:gd name="T66" fmla="*/ 2147483647 w 77"/>
              <a:gd name="T67" fmla="*/ 2147483647 h 57"/>
              <a:gd name="T68" fmla="*/ 2147483647 w 77"/>
              <a:gd name="T69" fmla="*/ 2147483647 h 57"/>
              <a:gd name="T70" fmla="*/ 2147483647 w 77"/>
              <a:gd name="T71" fmla="*/ 2147483647 h 57"/>
              <a:gd name="T72" fmla="*/ 2147483647 w 77"/>
              <a:gd name="T73" fmla="*/ 2147483647 h 57"/>
              <a:gd name="T74" fmla="*/ 2147483647 w 77"/>
              <a:gd name="T75" fmla="*/ 2147483647 h 57"/>
              <a:gd name="T76" fmla="*/ 2147483647 w 77"/>
              <a:gd name="T77" fmla="*/ 2147483647 h 57"/>
              <a:gd name="T78" fmla="*/ 2147483647 w 77"/>
              <a:gd name="T79" fmla="*/ 2147483647 h 57"/>
              <a:gd name="T80" fmla="*/ 2147483647 w 77"/>
              <a:gd name="T81" fmla="*/ 2147483647 h 57"/>
              <a:gd name="T82" fmla="*/ 2147483647 w 77"/>
              <a:gd name="T83" fmla="*/ 2147483647 h 57"/>
              <a:gd name="T84" fmla="*/ 2147483647 w 77"/>
              <a:gd name="T85" fmla="*/ 2147483647 h 57"/>
              <a:gd name="T86" fmla="*/ 2147483647 w 77"/>
              <a:gd name="T87" fmla="*/ 2147483647 h 57"/>
              <a:gd name="T88" fmla="*/ 2147483647 w 77"/>
              <a:gd name="T89" fmla="*/ 2147483647 h 57"/>
              <a:gd name="T90" fmla="*/ 2147483647 w 77"/>
              <a:gd name="T91" fmla="*/ 2147483647 h 57"/>
              <a:gd name="T92" fmla="*/ 2147483647 w 77"/>
              <a:gd name="T93" fmla="*/ 2147483647 h 57"/>
              <a:gd name="T94" fmla="*/ 2147483647 w 77"/>
              <a:gd name="T95" fmla="*/ 2147483647 h 57"/>
              <a:gd name="T96" fmla="*/ 2147483647 w 77"/>
              <a:gd name="T97" fmla="*/ 0 h 57"/>
              <a:gd name="T98" fmla="*/ 2147483647 w 77"/>
              <a:gd name="T99" fmla="*/ 0 h 57"/>
              <a:gd name="T100" fmla="*/ 2147483647 w 77"/>
              <a:gd name="T101" fmla="*/ 0 h 57"/>
              <a:gd name="T102" fmla="*/ 2147483647 w 77"/>
              <a:gd name="T103" fmla="*/ 0 h 57"/>
              <a:gd name="T104" fmla="*/ 2147483647 w 77"/>
              <a:gd name="T105" fmla="*/ 2147483647 h 57"/>
              <a:gd name="T106" fmla="*/ 2147483647 w 77"/>
              <a:gd name="T107" fmla="*/ 2147483647 h 57"/>
              <a:gd name="T108" fmla="*/ 2147483647 w 77"/>
              <a:gd name="T109" fmla="*/ 2147483647 h 57"/>
              <a:gd name="T110" fmla="*/ 2147483647 w 77"/>
              <a:gd name="T111" fmla="*/ 2147483647 h 57"/>
              <a:gd name="T112" fmla="*/ 2147483647 w 77"/>
              <a:gd name="T113" fmla="*/ 2147483647 h 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77"/>
              <a:gd name="T172" fmla="*/ 0 h 57"/>
              <a:gd name="T173" fmla="*/ 77 w 77"/>
              <a:gd name="T174" fmla="*/ 57 h 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77" h="57">
                <a:moveTo>
                  <a:pt x="1" y="7"/>
                </a:moveTo>
                <a:lnTo>
                  <a:pt x="0" y="10"/>
                </a:lnTo>
                <a:lnTo>
                  <a:pt x="0" y="13"/>
                </a:lnTo>
                <a:lnTo>
                  <a:pt x="1" y="17"/>
                </a:lnTo>
                <a:lnTo>
                  <a:pt x="1" y="20"/>
                </a:lnTo>
                <a:lnTo>
                  <a:pt x="1" y="25"/>
                </a:lnTo>
                <a:lnTo>
                  <a:pt x="3" y="29"/>
                </a:lnTo>
                <a:lnTo>
                  <a:pt x="3" y="32"/>
                </a:lnTo>
                <a:lnTo>
                  <a:pt x="4" y="35"/>
                </a:lnTo>
                <a:lnTo>
                  <a:pt x="7" y="40"/>
                </a:lnTo>
                <a:lnTo>
                  <a:pt x="12" y="43"/>
                </a:lnTo>
                <a:lnTo>
                  <a:pt x="15" y="46"/>
                </a:lnTo>
                <a:lnTo>
                  <a:pt x="19" y="47"/>
                </a:lnTo>
                <a:lnTo>
                  <a:pt x="24" y="49"/>
                </a:lnTo>
                <a:lnTo>
                  <a:pt x="29" y="49"/>
                </a:lnTo>
                <a:lnTo>
                  <a:pt x="34" y="47"/>
                </a:lnTo>
                <a:lnTo>
                  <a:pt x="38" y="44"/>
                </a:lnTo>
                <a:lnTo>
                  <a:pt x="41" y="44"/>
                </a:lnTo>
                <a:lnTo>
                  <a:pt x="44" y="46"/>
                </a:lnTo>
                <a:lnTo>
                  <a:pt x="50" y="47"/>
                </a:lnTo>
                <a:lnTo>
                  <a:pt x="55" y="50"/>
                </a:lnTo>
                <a:lnTo>
                  <a:pt x="61" y="53"/>
                </a:lnTo>
                <a:lnTo>
                  <a:pt x="66" y="54"/>
                </a:lnTo>
                <a:lnTo>
                  <a:pt x="71" y="57"/>
                </a:lnTo>
                <a:lnTo>
                  <a:pt x="72" y="57"/>
                </a:lnTo>
                <a:lnTo>
                  <a:pt x="74" y="57"/>
                </a:lnTo>
                <a:lnTo>
                  <a:pt x="75" y="56"/>
                </a:lnTo>
                <a:lnTo>
                  <a:pt x="77" y="56"/>
                </a:lnTo>
                <a:lnTo>
                  <a:pt x="77" y="54"/>
                </a:lnTo>
                <a:lnTo>
                  <a:pt x="75" y="51"/>
                </a:lnTo>
                <a:lnTo>
                  <a:pt x="72" y="47"/>
                </a:lnTo>
                <a:lnTo>
                  <a:pt x="68" y="41"/>
                </a:lnTo>
                <a:lnTo>
                  <a:pt x="63" y="37"/>
                </a:lnTo>
                <a:lnTo>
                  <a:pt x="58" y="31"/>
                </a:lnTo>
                <a:lnTo>
                  <a:pt x="52" y="26"/>
                </a:lnTo>
                <a:lnTo>
                  <a:pt x="47" y="23"/>
                </a:lnTo>
                <a:lnTo>
                  <a:pt x="43" y="22"/>
                </a:lnTo>
                <a:lnTo>
                  <a:pt x="38" y="20"/>
                </a:lnTo>
                <a:lnTo>
                  <a:pt x="34" y="17"/>
                </a:lnTo>
                <a:lnTo>
                  <a:pt x="31" y="14"/>
                </a:lnTo>
                <a:lnTo>
                  <a:pt x="28" y="11"/>
                </a:lnTo>
                <a:lnTo>
                  <a:pt x="24" y="9"/>
                </a:lnTo>
                <a:lnTo>
                  <a:pt x="21" y="6"/>
                </a:lnTo>
                <a:lnTo>
                  <a:pt x="16" y="3"/>
                </a:lnTo>
                <a:lnTo>
                  <a:pt x="12" y="0"/>
                </a:lnTo>
                <a:lnTo>
                  <a:pt x="10" y="0"/>
                </a:lnTo>
                <a:lnTo>
                  <a:pt x="9" y="0"/>
                </a:lnTo>
                <a:lnTo>
                  <a:pt x="7" y="0"/>
                </a:lnTo>
                <a:lnTo>
                  <a:pt x="6" y="1"/>
                </a:lnTo>
                <a:lnTo>
                  <a:pt x="4" y="1"/>
                </a:lnTo>
                <a:lnTo>
                  <a:pt x="3" y="3"/>
                </a:lnTo>
                <a:lnTo>
                  <a:pt x="1" y="4"/>
                </a:lnTo>
                <a:lnTo>
                  <a:pt x="1" y="7"/>
                </a:lnTo>
              </a:path>
            </a:pathLst>
          </a:custGeom>
          <a:solidFill>
            <a:srgbClr val="FFFF00"/>
          </a:solidFill>
          <a:ln w="4763">
            <a:solidFill>
              <a:srgbClr val="990000"/>
            </a:solidFill>
            <a:round/>
            <a:headEnd/>
            <a:tailEnd/>
          </a:ln>
        </p:spPr>
        <p:txBody>
          <a:bodyPr/>
          <a:lstStyle/>
          <a:p>
            <a:endParaRPr lang="en-US"/>
          </a:p>
        </p:txBody>
      </p:sp>
      <p:sp>
        <p:nvSpPr>
          <p:cNvPr id="53433" name="Freeform 184"/>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4" name="Freeform 185"/>
          <p:cNvSpPr>
            <a:spLocks/>
          </p:cNvSpPr>
          <p:nvPr/>
        </p:nvSpPr>
        <p:spPr bwMode="auto">
          <a:xfrm>
            <a:off x="6199188" y="4233864"/>
            <a:ext cx="112712" cy="57151"/>
          </a:xfrm>
          <a:custGeom>
            <a:avLst/>
            <a:gdLst>
              <a:gd name="T0" fmla="*/ 2147483647 w 80"/>
              <a:gd name="T1" fmla="*/ 2147483647 h 36"/>
              <a:gd name="T2" fmla="*/ 2147483647 w 80"/>
              <a:gd name="T3" fmla="*/ 2147483647 h 36"/>
              <a:gd name="T4" fmla="*/ 2147483647 w 80"/>
              <a:gd name="T5" fmla="*/ 2147483647 h 36"/>
              <a:gd name="T6" fmla="*/ 2147483647 w 80"/>
              <a:gd name="T7" fmla="*/ 2147483647 h 36"/>
              <a:gd name="T8" fmla="*/ 2147483647 w 80"/>
              <a:gd name="T9" fmla="*/ 2147483647 h 36"/>
              <a:gd name="T10" fmla="*/ 2147483647 w 80"/>
              <a:gd name="T11" fmla="*/ 2147483647 h 36"/>
              <a:gd name="T12" fmla="*/ 2147483647 w 80"/>
              <a:gd name="T13" fmla="*/ 2147483647 h 36"/>
              <a:gd name="T14" fmla="*/ 0 w 80"/>
              <a:gd name="T15" fmla="*/ 2147483647 h 36"/>
              <a:gd name="T16" fmla="*/ 0 w 80"/>
              <a:gd name="T17" fmla="*/ 2147483647 h 36"/>
              <a:gd name="T18" fmla="*/ 2147483647 w 80"/>
              <a:gd name="T19" fmla="*/ 2147483647 h 36"/>
              <a:gd name="T20" fmla="*/ 2147483647 w 80"/>
              <a:gd name="T21" fmla="*/ 2147483647 h 36"/>
              <a:gd name="T22" fmla="*/ 2147483647 w 80"/>
              <a:gd name="T23" fmla="*/ 2147483647 h 36"/>
              <a:gd name="T24" fmla="*/ 2147483647 w 80"/>
              <a:gd name="T25" fmla="*/ 2147483647 h 36"/>
              <a:gd name="T26" fmla="*/ 2147483647 w 80"/>
              <a:gd name="T27" fmla="*/ 2147483647 h 36"/>
              <a:gd name="T28" fmla="*/ 2147483647 w 80"/>
              <a:gd name="T29" fmla="*/ 2147483647 h 36"/>
              <a:gd name="T30" fmla="*/ 2147483647 w 80"/>
              <a:gd name="T31" fmla="*/ 2147483647 h 36"/>
              <a:gd name="T32" fmla="*/ 2147483647 w 80"/>
              <a:gd name="T33" fmla="*/ 2147483647 h 36"/>
              <a:gd name="T34" fmla="*/ 2147483647 w 80"/>
              <a:gd name="T35" fmla="*/ 2147483647 h 36"/>
              <a:gd name="T36" fmla="*/ 2147483647 w 80"/>
              <a:gd name="T37" fmla="*/ 2147483647 h 36"/>
              <a:gd name="T38" fmla="*/ 2147483647 w 80"/>
              <a:gd name="T39" fmla="*/ 2147483647 h 36"/>
              <a:gd name="T40" fmla="*/ 2147483647 w 80"/>
              <a:gd name="T41" fmla="*/ 2147483647 h 36"/>
              <a:gd name="T42" fmla="*/ 2147483647 w 80"/>
              <a:gd name="T43" fmla="*/ 2147483647 h 36"/>
              <a:gd name="T44" fmla="*/ 2147483647 w 80"/>
              <a:gd name="T45" fmla="*/ 2147483647 h 36"/>
              <a:gd name="T46" fmla="*/ 2147483647 w 80"/>
              <a:gd name="T47" fmla="*/ 2147483647 h 36"/>
              <a:gd name="T48" fmla="*/ 2147483647 w 80"/>
              <a:gd name="T49" fmla="*/ 2147483647 h 36"/>
              <a:gd name="T50" fmla="*/ 2147483647 w 80"/>
              <a:gd name="T51" fmla="*/ 2147483647 h 36"/>
              <a:gd name="T52" fmla="*/ 2147483647 w 80"/>
              <a:gd name="T53" fmla="*/ 2147483647 h 36"/>
              <a:gd name="T54" fmla="*/ 2147483647 w 80"/>
              <a:gd name="T55" fmla="*/ 2147483647 h 36"/>
              <a:gd name="T56" fmla="*/ 2147483647 w 80"/>
              <a:gd name="T57" fmla="*/ 2147483647 h 36"/>
              <a:gd name="T58" fmla="*/ 2147483647 w 80"/>
              <a:gd name="T59" fmla="*/ 2147483647 h 36"/>
              <a:gd name="T60" fmla="*/ 2147483647 w 80"/>
              <a:gd name="T61" fmla="*/ 2147483647 h 36"/>
              <a:gd name="T62" fmla="*/ 2147483647 w 80"/>
              <a:gd name="T63" fmla="*/ 2147483647 h 36"/>
              <a:gd name="T64" fmla="*/ 2147483647 w 80"/>
              <a:gd name="T65" fmla="*/ 2147483647 h 36"/>
              <a:gd name="T66" fmla="*/ 2147483647 w 80"/>
              <a:gd name="T67" fmla="*/ 2147483647 h 36"/>
              <a:gd name="T68" fmla="*/ 2147483647 w 80"/>
              <a:gd name="T69" fmla="*/ 2147483647 h 36"/>
              <a:gd name="T70" fmla="*/ 2147483647 w 80"/>
              <a:gd name="T71" fmla="*/ 2147483647 h 36"/>
              <a:gd name="T72" fmla="*/ 2147483647 w 80"/>
              <a:gd name="T73" fmla="*/ 2147483647 h 36"/>
              <a:gd name="T74" fmla="*/ 2147483647 w 80"/>
              <a:gd name="T75" fmla="*/ 0 h 36"/>
              <a:gd name="T76" fmla="*/ 2147483647 w 80"/>
              <a:gd name="T77" fmla="*/ 0 h 36"/>
              <a:gd name="T78" fmla="*/ 2147483647 w 80"/>
              <a:gd name="T79" fmla="*/ 0 h 36"/>
              <a:gd name="T80" fmla="*/ 2147483647 w 80"/>
              <a:gd name="T81" fmla="*/ 2147483647 h 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0"/>
              <a:gd name="T124" fmla="*/ 0 h 36"/>
              <a:gd name="T125" fmla="*/ 80 w 80"/>
              <a:gd name="T126" fmla="*/ 36 h 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0" h="36">
                <a:moveTo>
                  <a:pt x="12" y="3"/>
                </a:moveTo>
                <a:lnTo>
                  <a:pt x="9" y="5"/>
                </a:lnTo>
                <a:lnTo>
                  <a:pt x="8" y="6"/>
                </a:lnTo>
                <a:lnTo>
                  <a:pt x="6" y="6"/>
                </a:lnTo>
                <a:lnTo>
                  <a:pt x="5" y="7"/>
                </a:lnTo>
                <a:lnTo>
                  <a:pt x="2" y="9"/>
                </a:lnTo>
                <a:lnTo>
                  <a:pt x="0" y="10"/>
                </a:lnTo>
                <a:lnTo>
                  <a:pt x="2" y="15"/>
                </a:lnTo>
                <a:lnTo>
                  <a:pt x="5" y="18"/>
                </a:lnTo>
                <a:lnTo>
                  <a:pt x="6" y="22"/>
                </a:lnTo>
                <a:lnTo>
                  <a:pt x="11" y="25"/>
                </a:lnTo>
                <a:lnTo>
                  <a:pt x="14" y="28"/>
                </a:lnTo>
                <a:lnTo>
                  <a:pt x="18" y="31"/>
                </a:lnTo>
                <a:lnTo>
                  <a:pt x="21" y="33"/>
                </a:lnTo>
                <a:lnTo>
                  <a:pt x="25" y="33"/>
                </a:lnTo>
                <a:lnTo>
                  <a:pt x="31" y="33"/>
                </a:lnTo>
                <a:lnTo>
                  <a:pt x="37" y="34"/>
                </a:lnTo>
                <a:lnTo>
                  <a:pt x="45" y="34"/>
                </a:lnTo>
                <a:lnTo>
                  <a:pt x="52" y="36"/>
                </a:lnTo>
                <a:lnTo>
                  <a:pt x="59" y="36"/>
                </a:lnTo>
                <a:lnTo>
                  <a:pt x="67" y="36"/>
                </a:lnTo>
                <a:lnTo>
                  <a:pt x="73" y="36"/>
                </a:lnTo>
                <a:lnTo>
                  <a:pt x="77" y="34"/>
                </a:lnTo>
                <a:lnTo>
                  <a:pt x="79" y="33"/>
                </a:lnTo>
                <a:lnTo>
                  <a:pt x="80" y="30"/>
                </a:lnTo>
                <a:lnTo>
                  <a:pt x="80" y="25"/>
                </a:lnTo>
                <a:lnTo>
                  <a:pt x="80" y="22"/>
                </a:lnTo>
                <a:lnTo>
                  <a:pt x="79" y="19"/>
                </a:lnTo>
                <a:lnTo>
                  <a:pt x="77" y="15"/>
                </a:lnTo>
                <a:lnTo>
                  <a:pt x="76" y="13"/>
                </a:lnTo>
                <a:lnTo>
                  <a:pt x="71" y="12"/>
                </a:lnTo>
                <a:lnTo>
                  <a:pt x="65" y="9"/>
                </a:lnTo>
                <a:lnTo>
                  <a:pt x="58" y="7"/>
                </a:lnTo>
                <a:lnTo>
                  <a:pt x="51" y="5"/>
                </a:lnTo>
                <a:lnTo>
                  <a:pt x="42" y="2"/>
                </a:lnTo>
                <a:lnTo>
                  <a:pt x="33" y="0"/>
                </a:lnTo>
                <a:lnTo>
                  <a:pt x="25" y="0"/>
                </a:lnTo>
                <a:lnTo>
                  <a:pt x="18" y="0"/>
                </a:lnTo>
                <a:lnTo>
                  <a:pt x="12" y="3"/>
                </a:lnTo>
              </a:path>
            </a:pathLst>
          </a:custGeom>
          <a:solidFill>
            <a:srgbClr val="FFFF00"/>
          </a:solidFill>
          <a:ln w="4763">
            <a:solidFill>
              <a:srgbClr val="990000"/>
            </a:solidFill>
            <a:round/>
            <a:headEnd/>
            <a:tailEnd/>
          </a:ln>
        </p:spPr>
        <p:txBody>
          <a:bodyPr/>
          <a:lstStyle/>
          <a:p>
            <a:endParaRPr lang="en-US"/>
          </a:p>
        </p:txBody>
      </p:sp>
      <p:sp>
        <p:nvSpPr>
          <p:cNvPr id="53435" name="Freeform 186"/>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6" name="Freeform 187"/>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7" name="Freeform 188"/>
          <p:cNvSpPr>
            <a:spLocks/>
          </p:cNvSpPr>
          <p:nvPr/>
        </p:nvSpPr>
        <p:spPr bwMode="auto">
          <a:xfrm>
            <a:off x="6310315" y="4198941"/>
            <a:ext cx="57151" cy="77787"/>
          </a:xfrm>
          <a:custGeom>
            <a:avLst/>
            <a:gdLst>
              <a:gd name="T0" fmla="*/ 2147483647 w 40"/>
              <a:gd name="T1" fmla="*/ 2147483647 h 49"/>
              <a:gd name="T2" fmla="*/ 2147483647 w 40"/>
              <a:gd name="T3" fmla="*/ 2147483647 h 49"/>
              <a:gd name="T4" fmla="*/ 2147483647 w 40"/>
              <a:gd name="T5" fmla="*/ 2147483647 h 49"/>
              <a:gd name="T6" fmla="*/ 0 w 40"/>
              <a:gd name="T7" fmla="*/ 2147483647 h 49"/>
              <a:gd name="T8" fmla="*/ 0 w 40"/>
              <a:gd name="T9" fmla="*/ 2147483647 h 49"/>
              <a:gd name="T10" fmla="*/ 0 w 40"/>
              <a:gd name="T11" fmla="*/ 2147483647 h 49"/>
              <a:gd name="T12" fmla="*/ 0 w 40"/>
              <a:gd name="T13" fmla="*/ 2147483647 h 49"/>
              <a:gd name="T14" fmla="*/ 0 w 40"/>
              <a:gd name="T15" fmla="*/ 2147483647 h 49"/>
              <a:gd name="T16" fmla="*/ 2147483647 w 40"/>
              <a:gd name="T17" fmla="*/ 2147483647 h 49"/>
              <a:gd name="T18" fmla="*/ 2147483647 w 40"/>
              <a:gd name="T19" fmla="*/ 2147483647 h 49"/>
              <a:gd name="T20" fmla="*/ 2147483647 w 40"/>
              <a:gd name="T21" fmla="*/ 2147483647 h 49"/>
              <a:gd name="T22" fmla="*/ 2147483647 w 40"/>
              <a:gd name="T23" fmla="*/ 2147483647 h 49"/>
              <a:gd name="T24" fmla="*/ 2147483647 w 40"/>
              <a:gd name="T25" fmla="*/ 2147483647 h 49"/>
              <a:gd name="T26" fmla="*/ 2147483647 w 40"/>
              <a:gd name="T27" fmla="*/ 2147483647 h 49"/>
              <a:gd name="T28" fmla="*/ 2147483647 w 40"/>
              <a:gd name="T29" fmla="*/ 2147483647 h 49"/>
              <a:gd name="T30" fmla="*/ 2147483647 w 40"/>
              <a:gd name="T31" fmla="*/ 2147483647 h 49"/>
              <a:gd name="T32" fmla="*/ 2147483647 w 40"/>
              <a:gd name="T33" fmla="*/ 2147483647 h 49"/>
              <a:gd name="T34" fmla="*/ 2147483647 w 40"/>
              <a:gd name="T35" fmla="*/ 2147483647 h 49"/>
              <a:gd name="T36" fmla="*/ 2147483647 w 40"/>
              <a:gd name="T37" fmla="*/ 2147483647 h 49"/>
              <a:gd name="T38" fmla="*/ 2147483647 w 40"/>
              <a:gd name="T39" fmla="*/ 2147483647 h 49"/>
              <a:gd name="T40" fmla="*/ 2147483647 w 40"/>
              <a:gd name="T41" fmla="*/ 2147483647 h 49"/>
              <a:gd name="T42" fmla="*/ 2147483647 w 40"/>
              <a:gd name="T43" fmla="*/ 2147483647 h 49"/>
              <a:gd name="T44" fmla="*/ 2147483647 w 40"/>
              <a:gd name="T45" fmla="*/ 2147483647 h 49"/>
              <a:gd name="T46" fmla="*/ 2147483647 w 40"/>
              <a:gd name="T47" fmla="*/ 2147483647 h 49"/>
              <a:gd name="T48" fmla="*/ 2147483647 w 40"/>
              <a:gd name="T49" fmla="*/ 2147483647 h 49"/>
              <a:gd name="T50" fmla="*/ 2147483647 w 40"/>
              <a:gd name="T51" fmla="*/ 2147483647 h 49"/>
              <a:gd name="T52" fmla="*/ 2147483647 w 40"/>
              <a:gd name="T53" fmla="*/ 2147483647 h 49"/>
              <a:gd name="T54" fmla="*/ 2147483647 w 40"/>
              <a:gd name="T55" fmla="*/ 2147483647 h 49"/>
              <a:gd name="T56" fmla="*/ 2147483647 w 40"/>
              <a:gd name="T57" fmla="*/ 2147483647 h 49"/>
              <a:gd name="T58" fmla="*/ 2147483647 w 40"/>
              <a:gd name="T59" fmla="*/ 2147483647 h 49"/>
              <a:gd name="T60" fmla="*/ 2147483647 w 40"/>
              <a:gd name="T61" fmla="*/ 2147483647 h 49"/>
              <a:gd name="T62" fmla="*/ 2147483647 w 40"/>
              <a:gd name="T63" fmla="*/ 2147483647 h 49"/>
              <a:gd name="T64" fmla="*/ 2147483647 w 40"/>
              <a:gd name="T65" fmla="*/ 2147483647 h 49"/>
              <a:gd name="T66" fmla="*/ 2147483647 w 40"/>
              <a:gd name="T67" fmla="*/ 2147483647 h 49"/>
              <a:gd name="T68" fmla="*/ 2147483647 w 40"/>
              <a:gd name="T69" fmla="*/ 2147483647 h 49"/>
              <a:gd name="T70" fmla="*/ 2147483647 w 40"/>
              <a:gd name="T71" fmla="*/ 2147483647 h 49"/>
              <a:gd name="T72" fmla="*/ 2147483647 w 40"/>
              <a:gd name="T73" fmla="*/ 2147483647 h 49"/>
              <a:gd name="T74" fmla="*/ 2147483647 w 40"/>
              <a:gd name="T75" fmla="*/ 2147483647 h 49"/>
              <a:gd name="T76" fmla="*/ 2147483647 w 40"/>
              <a:gd name="T77" fmla="*/ 2147483647 h 49"/>
              <a:gd name="T78" fmla="*/ 2147483647 w 40"/>
              <a:gd name="T79" fmla="*/ 2147483647 h 49"/>
              <a:gd name="T80" fmla="*/ 2147483647 w 40"/>
              <a:gd name="T81" fmla="*/ 2147483647 h 49"/>
              <a:gd name="T82" fmla="*/ 2147483647 w 40"/>
              <a:gd name="T83" fmla="*/ 0 h 49"/>
              <a:gd name="T84" fmla="*/ 2147483647 w 40"/>
              <a:gd name="T85" fmla="*/ 2147483647 h 49"/>
              <a:gd name="T86" fmla="*/ 2147483647 w 40"/>
              <a:gd name="T87" fmla="*/ 2147483647 h 49"/>
              <a:gd name="T88" fmla="*/ 2147483647 w 40"/>
              <a:gd name="T89" fmla="*/ 2147483647 h 49"/>
              <a:gd name="T90" fmla="*/ 2147483647 w 40"/>
              <a:gd name="T91" fmla="*/ 2147483647 h 49"/>
              <a:gd name="T92" fmla="*/ 2147483647 w 40"/>
              <a:gd name="T93" fmla="*/ 2147483647 h 49"/>
              <a:gd name="T94" fmla="*/ 2147483647 w 40"/>
              <a:gd name="T95" fmla="*/ 2147483647 h 49"/>
              <a:gd name="T96" fmla="*/ 2147483647 w 40"/>
              <a:gd name="T97" fmla="*/ 2147483647 h 4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0"/>
              <a:gd name="T148" fmla="*/ 0 h 49"/>
              <a:gd name="T149" fmla="*/ 40 w 40"/>
              <a:gd name="T150" fmla="*/ 49 h 4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0" h="49">
                <a:moveTo>
                  <a:pt x="4" y="19"/>
                </a:moveTo>
                <a:lnTo>
                  <a:pt x="3" y="21"/>
                </a:lnTo>
                <a:lnTo>
                  <a:pt x="1" y="22"/>
                </a:lnTo>
                <a:lnTo>
                  <a:pt x="0" y="24"/>
                </a:lnTo>
                <a:lnTo>
                  <a:pt x="0" y="25"/>
                </a:lnTo>
                <a:lnTo>
                  <a:pt x="0" y="27"/>
                </a:lnTo>
                <a:lnTo>
                  <a:pt x="0" y="28"/>
                </a:lnTo>
                <a:lnTo>
                  <a:pt x="0" y="29"/>
                </a:lnTo>
                <a:lnTo>
                  <a:pt x="1" y="31"/>
                </a:lnTo>
                <a:lnTo>
                  <a:pt x="3" y="32"/>
                </a:lnTo>
                <a:lnTo>
                  <a:pt x="4" y="35"/>
                </a:lnTo>
                <a:lnTo>
                  <a:pt x="4" y="37"/>
                </a:lnTo>
                <a:lnTo>
                  <a:pt x="4" y="40"/>
                </a:lnTo>
                <a:lnTo>
                  <a:pt x="6" y="43"/>
                </a:lnTo>
                <a:lnTo>
                  <a:pt x="6" y="44"/>
                </a:lnTo>
                <a:lnTo>
                  <a:pt x="7" y="46"/>
                </a:lnTo>
                <a:lnTo>
                  <a:pt x="9" y="47"/>
                </a:lnTo>
                <a:lnTo>
                  <a:pt x="13" y="49"/>
                </a:lnTo>
                <a:lnTo>
                  <a:pt x="17" y="49"/>
                </a:lnTo>
                <a:lnTo>
                  <a:pt x="22" y="46"/>
                </a:lnTo>
                <a:lnTo>
                  <a:pt x="25" y="43"/>
                </a:lnTo>
                <a:lnTo>
                  <a:pt x="29" y="38"/>
                </a:lnTo>
                <a:lnTo>
                  <a:pt x="32" y="32"/>
                </a:lnTo>
                <a:lnTo>
                  <a:pt x="35" y="28"/>
                </a:lnTo>
                <a:lnTo>
                  <a:pt x="38" y="24"/>
                </a:lnTo>
                <a:lnTo>
                  <a:pt x="40" y="22"/>
                </a:lnTo>
                <a:lnTo>
                  <a:pt x="40" y="19"/>
                </a:lnTo>
                <a:lnTo>
                  <a:pt x="40" y="18"/>
                </a:lnTo>
                <a:lnTo>
                  <a:pt x="38" y="16"/>
                </a:lnTo>
                <a:lnTo>
                  <a:pt x="37" y="15"/>
                </a:lnTo>
                <a:lnTo>
                  <a:pt x="35" y="13"/>
                </a:lnTo>
                <a:lnTo>
                  <a:pt x="35" y="12"/>
                </a:lnTo>
                <a:lnTo>
                  <a:pt x="35" y="9"/>
                </a:lnTo>
                <a:lnTo>
                  <a:pt x="35" y="7"/>
                </a:lnTo>
                <a:lnTo>
                  <a:pt x="37" y="6"/>
                </a:lnTo>
                <a:lnTo>
                  <a:pt x="37" y="4"/>
                </a:lnTo>
                <a:lnTo>
                  <a:pt x="37" y="3"/>
                </a:lnTo>
                <a:lnTo>
                  <a:pt x="37" y="1"/>
                </a:lnTo>
                <a:lnTo>
                  <a:pt x="31" y="0"/>
                </a:lnTo>
                <a:lnTo>
                  <a:pt x="25" y="1"/>
                </a:lnTo>
                <a:lnTo>
                  <a:pt x="22" y="1"/>
                </a:lnTo>
                <a:lnTo>
                  <a:pt x="17" y="4"/>
                </a:lnTo>
                <a:lnTo>
                  <a:pt x="14" y="7"/>
                </a:lnTo>
                <a:lnTo>
                  <a:pt x="10" y="12"/>
                </a:lnTo>
                <a:lnTo>
                  <a:pt x="7" y="16"/>
                </a:lnTo>
                <a:lnTo>
                  <a:pt x="4" y="19"/>
                </a:lnTo>
              </a:path>
            </a:pathLst>
          </a:custGeom>
          <a:solidFill>
            <a:srgbClr val="FFFF00"/>
          </a:solidFill>
          <a:ln w="4763">
            <a:solidFill>
              <a:srgbClr val="990000"/>
            </a:solidFill>
            <a:round/>
            <a:headEnd/>
            <a:tailEnd/>
          </a:ln>
        </p:spPr>
        <p:txBody>
          <a:bodyPr/>
          <a:lstStyle/>
          <a:p>
            <a:endParaRPr lang="en-US"/>
          </a:p>
        </p:txBody>
      </p:sp>
      <p:sp>
        <p:nvSpPr>
          <p:cNvPr id="53438" name="Freeform 189"/>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39" name="Freeform 190"/>
          <p:cNvSpPr>
            <a:spLocks/>
          </p:cNvSpPr>
          <p:nvPr/>
        </p:nvSpPr>
        <p:spPr bwMode="auto">
          <a:xfrm>
            <a:off x="6249989" y="4287839"/>
            <a:ext cx="114300" cy="88900"/>
          </a:xfrm>
          <a:custGeom>
            <a:avLst/>
            <a:gdLst>
              <a:gd name="T0" fmla="*/ 2147483647 w 81"/>
              <a:gd name="T1" fmla="*/ 2147483647 h 56"/>
              <a:gd name="T2" fmla="*/ 2147483647 w 81"/>
              <a:gd name="T3" fmla="*/ 2147483647 h 56"/>
              <a:gd name="T4" fmla="*/ 2147483647 w 81"/>
              <a:gd name="T5" fmla="*/ 2147483647 h 56"/>
              <a:gd name="T6" fmla="*/ 2147483647 w 81"/>
              <a:gd name="T7" fmla="*/ 2147483647 h 56"/>
              <a:gd name="T8" fmla="*/ 2147483647 w 81"/>
              <a:gd name="T9" fmla="*/ 2147483647 h 56"/>
              <a:gd name="T10" fmla="*/ 2147483647 w 81"/>
              <a:gd name="T11" fmla="*/ 2147483647 h 56"/>
              <a:gd name="T12" fmla="*/ 2147483647 w 81"/>
              <a:gd name="T13" fmla="*/ 2147483647 h 56"/>
              <a:gd name="T14" fmla="*/ 2147483647 w 81"/>
              <a:gd name="T15" fmla="*/ 2147483647 h 56"/>
              <a:gd name="T16" fmla="*/ 2147483647 w 81"/>
              <a:gd name="T17" fmla="*/ 2147483647 h 56"/>
              <a:gd name="T18" fmla="*/ 2147483647 w 81"/>
              <a:gd name="T19" fmla="*/ 2147483647 h 56"/>
              <a:gd name="T20" fmla="*/ 2147483647 w 81"/>
              <a:gd name="T21" fmla="*/ 2147483647 h 56"/>
              <a:gd name="T22" fmla="*/ 2147483647 w 81"/>
              <a:gd name="T23" fmla="*/ 2147483647 h 56"/>
              <a:gd name="T24" fmla="*/ 2147483647 w 81"/>
              <a:gd name="T25" fmla="*/ 2147483647 h 56"/>
              <a:gd name="T26" fmla="*/ 2147483647 w 81"/>
              <a:gd name="T27" fmla="*/ 2147483647 h 56"/>
              <a:gd name="T28" fmla="*/ 2147483647 w 81"/>
              <a:gd name="T29" fmla="*/ 2147483647 h 56"/>
              <a:gd name="T30" fmla="*/ 2147483647 w 81"/>
              <a:gd name="T31" fmla="*/ 2147483647 h 56"/>
              <a:gd name="T32" fmla="*/ 2147483647 w 81"/>
              <a:gd name="T33" fmla="*/ 2147483647 h 56"/>
              <a:gd name="T34" fmla="*/ 2147483647 w 81"/>
              <a:gd name="T35" fmla="*/ 2147483647 h 56"/>
              <a:gd name="T36" fmla="*/ 2147483647 w 81"/>
              <a:gd name="T37" fmla="*/ 2147483647 h 56"/>
              <a:gd name="T38" fmla="*/ 2147483647 w 81"/>
              <a:gd name="T39" fmla="*/ 2147483647 h 56"/>
              <a:gd name="T40" fmla="*/ 2147483647 w 81"/>
              <a:gd name="T41" fmla="*/ 2147483647 h 56"/>
              <a:gd name="T42" fmla="*/ 2147483647 w 81"/>
              <a:gd name="T43" fmla="*/ 2147483647 h 56"/>
              <a:gd name="T44" fmla="*/ 2147483647 w 81"/>
              <a:gd name="T45" fmla="*/ 2147483647 h 56"/>
              <a:gd name="T46" fmla="*/ 2147483647 w 81"/>
              <a:gd name="T47" fmla="*/ 2147483647 h 56"/>
              <a:gd name="T48" fmla="*/ 2147483647 w 81"/>
              <a:gd name="T49" fmla="*/ 2147483647 h 56"/>
              <a:gd name="T50" fmla="*/ 2147483647 w 81"/>
              <a:gd name="T51" fmla="*/ 2147483647 h 56"/>
              <a:gd name="T52" fmla="*/ 2147483647 w 81"/>
              <a:gd name="T53" fmla="*/ 2147483647 h 56"/>
              <a:gd name="T54" fmla="*/ 2147483647 w 81"/>
              <a:gd name="T55" fmla="*/ 2147483647 h 56"/>
              <a:gd name="T56" fmla="*/ 2147483647 w 81"/>
              <a:gd name="T57" fmla="*/ 2147483647 h 56"/>
              <a:gd name="T58" fmla="*/ 2147483647 w 81"/>
              <a:gd name="T59" fmla="*/ 2147483647 h 56"/>
              <a:gd name="T60" fmla="*/ 2147483647 w 81"/>
              <a:gd name="T61" fmla="*/ 2147483647 h 56"/>
              <a:gd name="T62" fmla="*/ 2147483647 w 81"/>
              <a:gd name="T63" fmla="*/ 2147483647 h 56"/>
              <a:gd name="T64" fmla="*/ 2147483647 w 81"/>
              <a:gd name="T65" fmla="*/ 2147483647 h 56"/>
              <a:gd name="T66" fmla="*/ 2147483647 w 81"/>
              <a:gd name="T67" fmla="*/ 2147483647 h 56"/>
              <a:gd name="T68" fmla="*/ 2147483647 w 81"/>
              <a:gd name="T69" fmla="*/ 2147483647 h 56"/>
              <a:gd name="T70" fmla="*/ 2147483647 w 81"/>
              <a:gd name="T71" fmla="*/ 2147483647 h 56"/>
              <a:gd name="T72" fmla="*/ 2147483647 w 81"/>
              <a:gd name="T73" fmla="*/ 2147483647 h 56"/>
              <a:gd name="T74" fmla="*/ 2147483647 w 81"/>
              <a:gd name="T75" fmla="*/ 2147483647 h 56"/>
              <a:gd name="T76" fmla="*/ 2147483647 w 81"/>
              <a:gd name="T77" fmla="*/ 2147483647 h 56"/>
              <a:gd name="T78" fmla="*/ 2147483647 w 81"/>
              <a:gd name="T79" fmla="*/ 2147483647 h 56"/>
              <a:gd name="T80" fmla="*/ 2147483647 w 81"/>
              <a:gd name="T81" fmla="*/ 2147483647 h 56"/>
              <a:gd name="T82" fmla="*/ 2147483647 w 81"/>
              <a:gd name="T83" fmla="*/ 2147483647 h 56"/>
              <a:gd name="T84" fmla="*/ 2147483647 w 81"/>
              <a:gd name="T85" fmla="*/ 2147483647 h 56"/>
              <a:gd name="T86" fmla="*/ 2147483647 w 81"/>
              <a:gd name="T87" fmla="*/ 2147483647 h 56"/>
              <a:gd name="T88" fmla="*/ 2147483647 w 81"/>
              <a:gd name="T89" fmla="*/ 0 h 56"/>
              <a:gd name="T90" fmla="*/ 2147483647 w 81"/>
              <a:gd name="T91" fmla="*/ 0 h 56"/>
              <a:gd name="T92" fmla="*/ 2147483647 w 81"/>
              <a:gd name="T93" fmla="*/ 2147483647 h 56"/>
              <a:gd name="T94" fmla="*/ 2147483647 w 81"/>
              <a:gd name="T95" fmla="*/ 2147483647 h 56"/>
              <a:gd name="T96" fmla="*/ 0 w 81"/>
              <a:gd name="T97" fmla="*/ 2147483647 h 56"/>
              <a:gd name="T98" fmla="*/ 0 w 81"/>
              <a:gd name="T99" fmla="*/ 2147483647 h 56"/>
              <a:gd name="T100" fmla="*/ 2147483647 w 81"/>
              <a:gd name="T101" fmla="*/ 2147483647 h 56"/>
              <a:gd name="T102" fmla="*/ 2147483647 w 81"/>
              <a:gd name="T103" fmla="*/ 2147483647 h 56"/>
              <a:gd name="T104" fmla="*/ 2147483647 w 81"/>
              <a:gd name="T105" fmla="*/ 2147483647 h 56"/>
              <a:gd name="T106" fmla="*/ 2147483647 w 81"/>
              <a:gd name="T107" fmla="*/ 2147483647 h 56"/>
              <a:gd name="T108" fmla="*/ 2147483647 w 81"/>
              <a:gd name="T109" fmla="*/ 2147483647 h 56"/>
              <a:gd name="T110" fmla="*/ 2147483647 w 81"/>
              <a:gd name="T111" fmla="*/ 2147483647 h 56"/>
              <a:gd name="T112" fmla="*/ 2147483647 w 81"/>
              <a:gd name="T113" fmla="*/ 2147483647 h 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81"/>
              <a:gd name="T172" fmla="*/ 0 h 56"/>
              <a:gd name="T173" fmla="*/ 81 w 81"/>
              <a:gd name="T174" fmla="*/ 56 h 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81" h="56">
                <a:moveTo>
                  <a:pt x="22" y="24"/>
                </a:moveTo>
                <a:lnTo>
                  <a:pt x="23" y="25"/>
                </a:lnTo>
                <a:lnTo>
                  <a:pt x="25" y="27"/>
                </a:lnTo>
                <a:lnTo>
                  <a:pt x="26" y="28"/>
                </a:lnTo>
                <a:lnTo>
                  <a:pt x="29" y="30"/>
                </a:lnTo>
                <a:lnTo>
                  <a:pt x="31" y="30"/>
                </a:lnTo>
                <a:lnTo>
                  <a:pt x="32" y="31"/>
                </a:lnTo>
                <a:lnTo>
                  <a:pt x="32" y="33"/>
                </a:lnTo>
                <a:lnTo>
                  <a:pt x="34" y="34"/>
                </a:lnTo>
                <a:lnTo>
                  <a:pt x="35" y="40"/>
                </a:lnTo>
                <a:lnTo>
                  <a:pt x="40" y="45"/>
                </a:lnTo>
                <a:lnTo>
                  <a:pt x="44" y="48"/>
                </a:lnTo>
                <a:lnTo>
                  <a:pt x="50" y="49"/>
                </a:lnTo>
                <a:lnTo>
                  <a:pt x="56" y="50"/>
                </a:lnTo>
                <a:lnTo>
                  <a:pt x="62" y="52"/>
                </a:lnTo>
                <a:lnTo>
                  <a:pt x="68" y="53"/>
                </a:lnTo>
                <a:lnTo>
                  <a:pt x="72" y="56"/>
                </a:lnTo>
                <a:lnTo>
                  <a:pt x="75" y="53"/>
                </a:lnTo>
                <a:lnTo>
                  <a:pt x="78" y="49"/>
                </a:lnTo>
                <a:lnTo>
                  <a:pt x="80" y="46"/>
                </a:lnTo>
                <a:lnTo>
                  <a:pt x="80" y="43"/>
                </a:lnTo>
                <a:lnTo>
                  <a:pt x="81" y="40"/>
                </a:lnTo>
                <a:lnTo>
                  <a:pt x="81" y="37"/>
                </a:lnTo>
                <a:lnTo>
                  <a:pt x="81" y="33"/>
                </a:lnTo>
                <a:lnTo>
                  <a:pt x="81" y="28"/>
                </a:lnTo>
                <a:lnTo>
                  <a:pt x="81" y="27"/>
                </a:lnTo>
                <a:lnTo>
                  <a:pt x="81" y="25"/>
                </a:lnTo>
                <a:lnTo>
                  <a:pt x="80" y="24"/>
                </a:lnTo>
                <a:lnTo>
                  <a:pt x="80" y="22"/>
                </a:lnTo>
                <a:lnTo>
                  <a:pt x="78" y="22"/>
                </a:lnTo>
                <a:lnTo>
                  <a:pt x="77" y="21"/>
                </a:lnTo>
                <a:lnTo>
                  <a:pt x="75" y="19"/>
                </a:lnTo>
                <a:lnTo>
                  <a:pt x="74" y="19"/>
                </a:lnTo>
                <a:lnTo>
                  <a:pt x="71" y="18"/>
                </a:lnTo>
                <a:lnTo>
                  <a:pt x="66" y="16"/>
                </a:lnTo>
                <a:lnTo>
                  <a:pt x="63" y="15"/>
                </a:lnTo>
                <a:lnTo>
                  <a:pt x="60" y="12"/>
                </a:lnTo>
                <a:lnTo>
                  <a:pt x="59" y="9"/>
                </a:lnTo>
                <a:lnTo>
                  <a:pt x="56" y="8"/>
                </a:lnTo>
                <a:lnTo>
                  <a:pt x="53" y="6"/>
                </a:lnTo>
                <a:lnTo>
                  <a:pt x="50" y="5"/>
                </a:lnTo>
                <a:lnTo>
                  <a:pt x="44" y="3"/>
                </a:lnTo>
                <a:lnTo>
                  <a:pt x="38" y="3"/>
                </a:lnTo>
                <a:lnTo>
                  <a:pt x="31" y="2"/>
                </a:lnTo>
                <a:lnTo>
                  <a:pt x="23" y="0"/>
                </a:lnTo>
                <a:lnTo>
                  <a:pt x="16" y="0"/>
                </a:lnTo>
                <a:lnTo>
                  <a:pt x="9" y="2"/>
                </a:lnTo>
                <a:lnTo>
                  <a:pt x="3" y="2"/>
                </a:lnTo>
                <a:lnTo>
                  <a:pt x="0" y="5"/>
                </a:lnTo>
                <a:lnTo>
                  <a:pt x="0" y="6"/>
                </a:lnTo>
                <a:lnTo>
                  <a:pt x="1" y="8"/>
                </a:lnTo>
                <a:lnTo>
                  <a:pt x="4" y="10"/>
                </a:lnTo>
                <a:lnTo>
                  <a:pt x="9" y="15"/>
                </a:lnTo>
                <a:lnTo>
                  <a:pt x="13" y="18"/>
                </a:lnTo>
                <a:lnTo>
                  <a:pt x="18" y="21"/>
                </a:lnTo>
                <a:lnTo>
                  <a:pt x="20" y="22"/>
                </a:lnTo>
                <a:lnTo>
                  <a:pt x="22" y="24"/>
                </a:lnTo>
              </a:path>
            </a:pathLst>
          </a:custGeom>
          <a:solidFill>
            <a:srgbClr val="FFFF00"/>
          </a:solidFill>
          <a:ln w="4763">
            <a:solidFill>
              <a:srgbClr val="990000"/>
            </a:solidFill>
            <a:round/>
            <a:headEnd/>
            <a:tailEnd/>
          </a:ln>
        </p:spPr>
        <p:txBody>
          <a:bodyPr/>
          <a:lstStyle/>
          <a:p>
            <a:endParaRPr lang="en-US"/>
          </a:p>
        </p:txBody>
      </p:sp>
      <p:sp>
        <p:nvSpPr>
          <p:cNvPr id="53440" name="Freeform 191"/>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1" name="Freeform 192"/>
          <p:cNvSpPr>
            <a:spLocks/>
          </p:cNvSpPr>
          <p:nvPr/>
        </p:nvSpPr>
        <p:spPr bwMode="auto">
          <a:xfrm>
            <a:off x="6302377" y="4379914"/>
            <a:ext cx="74613" cy="55563"/>
          </a:xfrm>
          <a:custGeom>
            <a:avLst/>
            <a:gdLst>
              <a:gd name="T0" fmla="*/ 2147483647 w 53"/>
              <a:gd name="T1" fmla="*/ 2147483647 h 35"/>
              <a:gd name="T2" fmla="*/ 2147483647 w 53"/>
              <a:gd name="T3" fmla="*/ 2147483647 h 35"/>
              <a:gd name="T4" fmla="*/ 2147483647 w 53"/>
              <a:gd name="T5" fmla="*/ 2147483647 h 35"/>
              <a:gd name="T6" fmla="*/ 2147483647 w 53"/>
              <a:gd name="T7" fmla="*/ 2147483647 h 35"/>
              <a:gd name="T8" fmla="*/ 2147483647 w 53"/>
              <a:gd name="T9" fmla="*/ 2147483647 h 35"/>
              <a:gd name="T10" fmla="*/ 2147483647 w 53"/>
              <a:gd name="T11" fmla="*/ 2147483647 h 35"/>
              <a:gd name="T12" fmla="*/ 2147483647 w 53"/>
              <a:gd name="T13" fmla="*/ 2147483647 h 35"/>
              <a:gd name="T14" fmla="*/ 2147483647 w 53"/>
              <a:gd name="T15" fmla="*/ 2147483647 h 35"/>
              <a:gd name="T16" fmla="*/ 2147483647 w 53"/>
              <a:gd name="T17" fmla="*/ 2147483647 h 35"/>
              <a:gd name="T18" fmla="*/ 2147483647 w 53"/>
              <a:gd name="T19" fmla="*/ 2147483647 h 35"/>
              <a:gd name="T20" fmla="*/ 2147483647 w 53"/>
              <a:gd name="T21" fmla="*/ 2147483647 h 35"/>
              <a:gd name="T22" fmla="*/ 2147483647 w 53"/>
              <a:gd name="T23" fmla="*/ 2147483647 h 35"/>
              <a:gd name="T24" fmla="*/ 2147483647 w 53"/>
              <a:gd name="T25" fmla="*/ 2147483647 h 35"/>
              <a:gd name="T26" fmla="*/ 2147483647 w 53"/>
              <a:gd name="T27" fmla="*/ 2147483647 h 35"/>
              <a:gd name="T28" fmla="*/ 2147483647 w 53"/>
              <a:gd name="T29" fmla="*/ 2147483647 h 35"/>
              <a:gd name="T30" fmla="*/ 2147483647 w 53"/>
              <a:gd name="T31" fmla="*/ 2147483647 h 35"/>
              <a:gd name="T32" fmla="*/ 2147483647 w 53"/>
              <a:gd name="T33" fmla="*/ 2147483647 h 35"/>
              <a:gd name="T34" fmla="*/ 2147483647 w 53"/>
              <a:gd name="T35" fmla="*/ 2147483647 h 35"/>
              <a:gd name="T36" fmla="*/ 2147483647 w 53"/>
              <a:gd name="T37" fmla="*/ 2147483647 h 35"/>
              <a:gd name="T38" fmla="*/ 2147483647 w 53"/>
              <a:gd name="T39" fmla="*/ 2147483647 h 35"/>
              <a:gd name="T40" fmla="*/ 2147483647 w 53"/>
              <a:gd name="T41" fmla="*/ 2147483647 h 35"/>
              <a:gd name="T42" fmla="*/ 2147483647 w 53"/>
              <a:gd name="T43" fmla="*/ 2147483647 h 35"/>
              <a:gd name="T44" fmla="*/ 2147483647 w 53"/>
              <a:gd name="T45" fmla="*/ 2147483647 h 35"/>
              <a:gd name="T46" fmla="*/ 2147483647 w 53"/>
              <a:gd name="T47" fmla="*/ 2147483647 h 35"/>
              <a:gd name="T48" fmla="*/ 2147483647 w 53"/>
              <a:gd name="T49" fmla="*/ 2147483647 h 35"/>
              <a:gd name="T50" fmla="*/ 2147483647 w 53"/>
              <a:gd name="T51" fmla="*/ 2147483647 h 35"/>
              <a:gd name="T52" fmla="*/ 2147483647 w 53"/>
              <a:gd name="T53" fmla="*/ 2147483647 h 35"/>
              <a:gd name="T54" fmla="*/ 2147483647 w 53"/>
              <a:gd name="T55" fmla="*/ 2147483647 h 35"/>
              <a:gd name="T56" fmla="*/ 2147483647 w 53"/>
              <a:gd name="T57" fmla="*/ 2147483647 h 35"/>
              <a:gd name="T58" fmla="*/ 2147483647 w 53"/>
              <a:gd name="T59" fmla="*/ 2147483647 h 35"/>
              <a:gd name="T60" fmla="*/ 2147483647 w 53"/>
              <a:gd name="T61" fmla="*/ 2147483647 h 35"/>
              <a:gd name="T62" fmla="*/ 2147483647 w 53"/>
              <a:gd name="T63" fmla="*/ 2147483647 h 35"/>
              <a:gd name="T64" fmla="*/ 2147483647 w 53"/>
              <a:gd name="T65" fmla="*/ 2147483647 h 35"/>
              <a:gd name="T66" fmla="*/ 2147483647 w 53"/>
              <a:gd name="T67" fmla="*/ 2147483647 h 35"/>
              <a:gd name="T68" fmla="*/ 2147483647 w 53"/>
              <a:gd name="T69" fmla="*/ 2147483647 h 35"/>
              <a:gd name="T70" fmla="*/ 2147483647 w 53"/>
              <a:gd name="T71" fmla="*/ 2147483647 h 35"/>
              <a:gd name="T72" fmla="*/ 2147483647 w 53"/>
              <a:gd name="T73" fmla="*/ 2147483647 h 35"/>
              <a:gd name="T74" fmla="*/ 2147483647 w 53"/>
              <a:gd name="T75" fmla="*/ 2147483647 h 35"/>
              <a:gd name="T76" fmla="*/ 2147483647 w 53"/>
              <a:gd name="T77" fmla="*/ 2147483647 h 35"/>
              <a:gd name="T78" fmla="*/ 2147483647 w 53"/>
              <a:gd name="T79" fmla="*/ 2147483647 h 35"/>
              <a:gd name="T80" fmla="*/ 2147483647 w 53"/>
              <a:gd name="T81" fmla="*/ 2147483647 h 35"/>
              <a:gd name="T82" fmla="*/ 2147483647 w 53"/>
              <a:gd name="T83" fmla="*/ 2147483647 h 35"/>
              <a:gd name="T84" fmla="*/ 2147483647 w 53"/>
              <a:gd name="T85" fmla="*/ 2147483647 h 35"/>
              <a:gd name="T86" fmla="*/ 2147483647 w 53"/>
              <a:gd name="T87" fmla="*/ 2147483647 h 35"/>
              <a:gd name="T88" fmla="*/ 2147483647 w 53"/>
              <a:gd name="T89" fmla="*/ 2147483647 h 35"/>
              <a:gd name="T90" fmla="*/ 2147483647 w 53"/>
              <a:gd name="T91" fmla="*/ 2147483647 h 35"/>
              <a:gd name="T92" fmla="*/ 2147483647 w 53"/>
              <a:gd name="T93" fmla="*/ 0 h 35"/>
              <a:gd name="T94" fmla="*/ 2147483647 w 53"/>
              <a:gd name="T95" fmla="*/ 0 h 35"/>
              <a:gd name="T96" fmla="*/ 2147483647 w 53"/>
              <a:gd name="T97" fmla="*/ 0 h 35"/>
              <a:gd name="T98" fmla="*/ 0 w 53"/>
              <a:gd name="T99" fmla="*/ 0 h 35"/>
              <a:gd name="T100" fmla="*/ 0 w 53"/>
              <a:gd name="T101" fmla="*/ 2147483647 h 35"/>
              <a:gd name="T102" fmla="*/ 0 w 53"/>
              <a:gd name="T103" fmla="*/ 2147483647 h 35"/>
              <a:gd name="T104" fmla="*/ 0 w 53"/>
              <a:gd name="T105" fmla="*/ 2147483647 h 35"/>
              <a:gd name="T106" fmla="*/ 0 w 53"/>
              <a:gd name="T107" fmla="*/ 2147483647 h 35"/>
              <a:gd name="T108" fmla="*/ 0 w 53"/>
              <a:gd name="T109" fmla="*/ 2147483647 h 35"/>
              <a:gd name="T110" fmla="*/ 0 w 53"/>
              <a:gd name="T111" fmla="*/ 2147483647 h 35"/>
              <a:gd name="T112" fmla="*/ 2147483647 w 53"/>
              <a:gd name="T113" fmla="*/ 2147483647 h 3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3"/>
              <a:gd name="T172" fmla="*/ 0 h 35"/>
              <a:gd name="T173" fmla="*/ 53 w 53"/>
              <a:gd name="T174" fmla="*/ 35 h 3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3" h="35">
                <a:moveTo>
                  <a:pt x="1" y="4"/>
                </a:moveTo>
                <a:lnTo>
                  <a:pt x="1" y="9"/>
                </a:lnTo>
                <a:lnTo>
                  <a:pt x="3" y="13"/>
                </a:lnTo>
                <a:lnTo>
                  <a:pt x="6" y="16"/>
                </a:lnTo>
                <a:lnTo>
                  <a:pt x="10" y="18"/>
                </a:lnTo>
                <a:lnTo>
                  <a:pt x="15" y="21"/>
                </a:lnTo>
                <a:lnTo>
                  <a:pt x="19" y="22"/>
                </a:lnTo>
                <a:lnTo>
                  <a:pt x="23" y="24"/>
                </a:lnTo>
                <a:lnTo>
                  <a:pt x="26" y="25"/>
                </a:lnTo>
                <a:lnTo>
                  <a:pt x="29" y="27"/>
                </a:lnTo>
                <a:lnTo>
                  <a:pt x="31" y="27"/>
                </a:lnTo>
                <a:lnTo>
                  <a:pt x="31" y="28"/>
                </a:lnTo>
                <a:lnTo>
                  <a:pt x="32" y="30"/>
                </a:lnTo>
                <a:lnTo>
                  <a:pt x="34" y="31"/>
                </a:lnTo>
                <a:lnTo>
                  <a:pt x="35" y="32"/>
                </a:lnTo>
                <a:lnTo>
                  <a:pt x="37" y="34"/>
                </a:lnTo>
                <a:lnTo>
                  <a:pt x="38" y="34"/>
                </a:lnTo>
                <a:lnTo>
                  <a:pt x="40" y="34"/>
                </a:lnTo>
                <a:lnTo>
                  <a:pt x="41" y="35"/>
                </a:lnTo>
                <a:lnTo>
                  <a:pt x="43" y="35"/>
                </a:lnTo>
                <a:lnTo>
                  <a:pt x="44" y="35"/>
                </a:lnTo>
                <a:lnTo>
                  <a:pt x="46" y="35"/>
                </a:lnTo>
                <a:lnTo>
                  <a:pt x="47" y="34"/>
                </a:lnTo>
                <a:lnTo>
                  <a:pt x="49" y="32"/>
                </a:lnTo>
                <a:lnTo>
                  <a:pt x="50" y="31"/>
                </a:lnTo>
                <a:lnTo>
                  <a:pt x="52" y="30"/>
                </a:lnTo>
                <a:lnTo>
                  <a:pt x="52" y="28"/>
                </a:lnTo>
                <a:lnTo>
                  <a:pt x="53" y="27"/>
                </a:lnTo>
                <a:lnTo>
                  <a:pt x="53" y="25"/>
                </a:lnTo>
                <a:lnTo>
                  <a:pt x="53" y="24"/>
                </a:lnTo>
                <a:lnTo>
                  <a:pt x="52" y="22"/>
                </a:lnTo>
                <a:lnTo>
                  <a:pt x="50" y="19"/>
                </a:lnTo>
                <a:lnTo>
                  <a:pt x="49" y="16"/>
                </a:lnTo>
                <a:lnTo>
                  <a:pt x="47" y="15"/>
                </a:lnTo>
                <a:lnTo>
                  <a:pt x="46" y="13"/>
                </a:lnTo>
                <a:lnTo>
                  <a:pt x="44" y="12"/>
                </a:lnTo>
                <a:lnTo>
                  <a:pt x="43" y="10"/>
                </a:lnTo>
                <a:lnTo>
                  <a:pt x="40" y="10"/>
                </a:lnTo>
                <a:lnTo>
                  <a:pt x="37" y="10"/>
                </a:lnTo>
                <a:lnTo>
                  <a:pt x="34" y="10"/>
                </a:lnTo>
                <a:lnTo>
                  <a:pt x="29" y="9"/>
                </a:lnTo>
                <a:lnTo>
                  <a:pt x="25" y="7"/>
                </a:lnTo>
                <a:lnTo>
                  <a:pt x="20" y="6"/>
                </a:lnTo>
                <a:lnTo>
                  <a:pt x="18" y="4"/>
                </a:lnTo>
                <a:lnTo>
                  <a:pt x="13" y="1"/>
                </a:lnTo>
                <a:lnTo>
                  <a:pt x="9" y="0"/>
                </a:lnTo>
                <a:lnTo>
                  <a:pt x="4" y="0"/>
                </a:lnTo>
                <a:lnTo>
                  <a:pt x="1" y="0"/>
                </a:lnTo>
                <a:lnTo>
                  <a:pt x="0" y="0"/>
                </a:lnTo>
                <a:lnTo>
                  <a:pt x="0" y="1"/>
                </a:lnTo>
                <a:lnTo>
                  <a:pt x="0" y="3"/>
                </a:lnTo>
                <a:lnTo>
                  <a:pt x="0" y="4"/>
                </a:lnTo>
                <a:lnTo>
                  <a:pt x="1" y="4"/>
                </a:lnTo>
              </a:path>
            </a:pathLst>
          </a:custGeom>
          <a:solidFill>
            <a:srgbClr val="FFFF00"/>
          </a:solidFill>
          <a:ln w="4763">
            <a:solidFill>
              <a:srgbClr val="990000"/>
            </a:solidFill>
            <a:round/>
            <a:headEnd/>
            <a:tailEnd/>
          </a:ln>
        </p:spPr>
        <p:txBody>
          <a:bodyPr/>
          <a:lstStyle/>
          <a:p>
            <a:endParaRPr lang="en-US"/>
          </a:p>
        </p:txBody>
      </p:sp>
      <p:sp>
        <p:nvSpPr>
          <p:cNvPr id="53442" name="Freeform 193"/>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3" name="Freeform 194"/>
          <p:cNvSpPr>
            <a:spLocks/>
          </p:cNvSpPr>
          <p:nvPr/>
        </p:nvSpPr>
        <p:spPr bwMode="auto">
          <a:xfrm>
            <a:off x="6378575"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4" name="Freeform 195"/>
          <p:cNvSpPr>
            <a:spLocks/>
          </p:cNvSpPr>
          <p:nvPr/>
        </p:nvSpPr>
        <p:spPr bwMode="auto">
          <a:xfrm>
            <a:off x="6532563" y="4433891"/>
            <a:ext cx="65088" cy="73025"/>
          </a:xfrm>
          <a:custGeom>
            <a:avLst/>
            <a:gdLst>
              <a:gd name="T0" fmla="*/ 2147483647 w 46"/>
              <a:gd name="T1" fmla="*/ 2147483647 h 46"/>
              <a:gd name="T2" fmla="*/ 2147483647 w 46"/>
              <a:gd name="T3" fmla="*/ 2147483647 h 46"/>
              <a:gd name="T4" fmla="*/ 2147483647 w 46"/>
              <a:gd name="T5" fmla="*/ 2147483647 h 46"/>
              <a:gd name="T6" fmla="*/ 2147483647 w 46"/>
              <a:gd name="T7" fmla="*/ 2147483647 h 46"/>
              <a:gd name="T8" fmla="*/ 2147483647 w 46"/>
              <a:gd name="T9" fmla="*/ 2147483647 h 46"/>
              <a:gd name="T10" fmla="*/ 2147483647 w 46"/>
              <a:gd name="T11" fmla="*/ 2147483647 h 46"/>
              <a:gd name="T12" fmla="*/ 2147483647 w 46"/>
              <a:gd name="T13" fmla="*/ 2147483647 h 46"/>
              <a:gd name="T14" fmla="*/ 2147483647 w 46"/>
              <a:gd name="T15" fmla="*/ 2147483647 h 46"/>
              <a:gd name="T16" fmla="*/ 2147483647 w 46"/>
              <a:gd name="T17" fmla="*/ 2147483647 h 46"/>
              <a:gd name="T18" fmla="*/ 2147483647 w 46"/>
              <a:gd name="T19" fmla="*/ 2147483647 h 46"/>
              <a:gd name="T20" fmla="*/ 2147483647 w 46"/>
              <a:gd name="T21" fmla="*/ 2147483647 h 46"/>
              <a:gd name="T22" fmla="*/ 2147483647 w 46"/>
              <a:gd name="T23" fmla="*/ 2147483647 h 46"/>
              <a:gd name="T24" fmla="*/ 2147483647 w 46"/>
              <a:gd name="T25" fmla="*/ 2147483647 h 46"/>
              <a:gd name="T26" fmla="*/ 2147483647 w 46"/>
              <a:gd name="T27" fmla="*/ 2147483647 h 46"/>
              <a:gd name="T28" fmla="*/ 2147483647 w 46"/>
              <a:gd name="T29" fmla="*/ 2147483647 h 46"/>
              <a:gd name="T30" fmla="*/ 2147483647 w 46"/>
              <a:gd name="T31" fmla="*/ 2147483647 h 46"/>
              <a:gd name="T32" fmla="*/ 2147483647 w 46"/>
              <a:gd name="T33" fmla="*/ 2147483647 h 46"/>
              <a:gd name="T34" fmla="*/ 2147483647 w 46"/>
              <a:gd name="T35" fmla="*/ 2147483647 h 46"/>
              <a:gd name="T36" fmla="*/ 2147483647 w 46"/>
              <a:gd name="T37" fmla="*/ 2147483647 h 46"/>
              <a:gd name="T38" fmla="*/ 2147483647 w 46"/>
              <a:gd name="T39" fmla="*/ 2147483647 h 46"/>
              <a:gd name="T40" fmla="*/ 2147483647 w 46"/>
              <a:gd name="T41" fmla="*/ 2147483647 h 46"/>
              <a:gd name="T42" fmla="*/ 2147483647 w 46"/>
              <a:gd name="T43" fmla="*/ 2147483647 h 46"/>
              <a:gd name="T44" fmla="*/ 2147483647 w 46"/>
              <a:gd name="T45" fmla="*/ 2147483647 h 46"/>
              <a:gd name="T46" fmla="*/ 2147483647 w 46"/>
              <a:gd name="T47" fmla="*/ 2147483647 h 46"/>
              <a:gd name="T48" fmla="*/ 2147483647 w 46"/>
              <a:gd name="T49" fmla="*/ 2147483647 h 46"/>
              <a:gd name="T50" fmla="*/ 2147483647 w 46"/>
              <a:gd name="T51" fmla="*/ 2147483647 h 46"/>
              <a:gd name="T52" fmla="*/ 2147483647 w 46"/>
              <a:gd name="T53" fmla="*/ 2147483647 h 46"/>
              <a:gd name="T54" fmla="*/ 2147483647 w 46"/>
              <a:gd name="T55" fmla="*/ 2147483647 h 46"/>
              <a:gd name="T56" fmla="*/ 2147483647 w 46"/>
              <a:gd name="T57" fmla="*/ 2147483647 h 46"/>
              <a:gd name="T58" fmla="*/ 2147483647 w 46"/>
              <a:gd name="T59" fmla="*/ 2147483647 h 46"/>
              <a:gd name="T60" fmla="*/ 2147483647 w 46"/>
              <a:gd name="T61" fmla="*/ 2147483647 h 46"/>
              <a:gd name="T62" fmla="*/ 2147483647 w 46"/>
              <a:gd name="T63" fmla="*/ 2147483647 h 46"/>
              <a:gd name="T64" fmla="*/ 2147483647 w 46"/>
              <a:gd name="T65" fmla="*/ 2147483647 h 46"/>
              <a:gd name="T66" fmla="*/ 2147483647 w 46"/>
              <a:gd name="T67" fmla="*/ 2147483647 h 46"/>
              <a:gd name="T68" fmla="*/ 2147483647 w 46"/>
              <a:gd name="T69" fmla="*/ 2147483647 h 46"/>
              <a:gd name="T70" fmla="*/ 2147483647 w 46"/>
              <a:gd name="T71" fmla="*/ 0 h 46"/>
              <a:gd name="T72" fmla="*/ 2147483647 w 46"/>
              <a:gd name="T73" fmla="*/ 0 h 46"/>
              <a:gd name="T74" fmla="*/ 2147483647 w 46"/>
              <a:gd name="T75" fmla="*/ 0 h 46"/>
              <a:gd name="T76" fmla="*/ 2147483647 w 46"/>
              <a:gd name="T77" fmla="*/ 0 h 46"/>
              <a:gd name="T78" fmla="*/ 2147483647 w 46"/>
              <a:gd name="T79" fmla="*/ 0 h 46"/>
              <a:gd name="T80" fmla="*/ 2147483647 w 46"/>
              <a:gd name="T81" fmla="*/ 2147483647 h 46"/>
              <a:gd name="T82" fmla="*/ 2147483647 w 46"/>
              <a:gd name="T83" fmla="*/ 2147483647 h 46"/>
              <a:gd name="T84" fmla="*/ 2147483647 w 46"/>
              <a:gd name="T85" fmla="*/ 2147483647 h 46"/>
              <a:gd name="T86" fmla="*/ 2147483647 w 46"/>
              <a:gd name="T87" fmla="*/ 2147483647 h 46"/>
              <a:gd name="T88" fmla="*/ 0 w 46"/>
              <a:gd name="T89" fmla="*/ 2147483647 h 46"/>
              <a:gd name="T90" fmla="*/ 0 w 46"/>
              <a:gd name="T91" fmla="*/ 2147483647 h 46"/>
              <a:gd name="T92" fmla="*/ 0 w 46"/>
              <a:gd name="T93" fmla="*/ 2147483647 h 46"/>
              <a:gd name="T94" fmla="*/ 0 w 46"/>
              <a:gd name="T95" fmla="*/ 2147483647 h 46"/>
              <a:gd name="T96" fmla="*/ 2147483647 w 46"/>
              <a:gd name="T97" fmla="*/ 2147483647 h 4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6"/>
              <a:gd name="T148" fmla="*/ 0 h 46"/>
              <a:gd name="T149" fmla="*/ 46 w 46"/>
              <a:gd name="T150" fmla="*/ 46 h 4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6" h="46">
                <a:moveTo>
                  <a:pt x="2" y="15"/>
                </a:moveTo>
                <a:lnTo>
                  <a:pt x="5" y="18"/>
                </a:lnTo>
                <a:lnTo>
                  <a:pt x="8" y="19"/>
                </a:lnTo>
                <a:lnTo>
                  <a:pt x="9" y="22"/>
                </a:lnTo>
                <a:lnTo>
                  <a:pt x="11" y="25"/>
                </a:lnTo>
                <a:lnTo>
                  <a:pt x="12" y="28"/>
                </a:lnTo>
                <a:lnTo>
                  <a:pt x="14" y="31"/>
                </a:lnTo>
                <a:lnTo>
                  <a:pt x="15" y="34"/>
                </a:lnTo>
                <a:lnTo>
                  <a:pt x="17" y="37"/>
                </a:lnTo>
                <a:lnTo>
                  <a:pt x="20" y="38"/>
                </a:lnTo>
                <a:lnTo>
                  <a:pt x="21" y="40"/>
                </a:lnTo>
                <a:lnTo>
                  <a:pt x="24" y="43"/>
                </a:lnTo>
                <a:lnTo>
                  <a:pt x="26" y="44"/>
                </a:lnTo>
                <a:lnTo>
                  <a:pt x="29" y="46"/>
                </a:lnTo>
                <a:lnTo>
                  <a:pt x="32" y="46"/>
                </a:lnTo>
                <a:lnTo>
                  <a:pt x="35" y="46"/>
                </a:lnTo>
                <a:lnTo>
                  <a:pt x="37" y="46"/>
                </a:lnTo>
                <a:lnTo>
                  <a:pt x="39" y="44"/>
                </a:lnTo>
                <a:lnTo>
                  <a:pt x="42" y="43"/>
                </a:lnTo>
                <a:lnTo>
                  <a:pt x="43" y="41"/>
                </a:lnTo>
                <a:lnTo>
                  <a:pt x="45" y="38"/>
                </a:lnTo>
                <a:lnTo>
                  <a:pt x="45" y="37"/>
                </a:lnTo>
                <a:lnTo>
                  <a:pt x="46" y="34"/>
                </a:lnTo>
                <a:lnTo>
                  <a:pt x="46" y="31"/>
                </a:lnTo>
                <a:lnTo>
                  <a:pt x="46" y="30"/>
                </a:lnTo>
                <a:lnTo>
                  <a:pt x="45" y="27"/>
                </a:lnTo>
                <a:lnTo>
                  <a:pt x="43" y="24"/>
                </a:lnTo>
                <a:lnTo>
                  <a:pt x="42" y="21"/>
                </a:lnTo>
                <a:lnTo>
                  <a:pt x="40" y="18"/>
                </a:lnTo>
                <a:lnTo>
                  <a:pt x="37" y="15"/>
                </a:lnTo>
                <a:lnTo>
                  <a:pt x="36" y="13"/>
                </a:lnTo>
                <a:lnTo>
                  <a:pt x="35" y="10"/>
                </a:lnTo>
                <a:lnTo>
                  <a:pt x="33" y="7"/>
                </a:lnTo>
                <a:lnTo>
                  <a:pt x="32" y="4"/>
                </a:lnTo>
                <a:lnTo>
                  <a:pt x="29" y="1"/>
                </a:lnTo>
                <a:lnTo>
                  <a:pt x="26" y="0"/>
                </a:lnTo>
                <a:lnTo>
                  <a:pt x="23" y="0"/>
                </a:lnTo>
                <a:lnTo>
                  <a:pt x="18" y="0"/>
                </a:lnTo>
                <a:lnTo>
                  <a:pt x="15" y="0"/>
                </a:lnTo>
                <a:lnTo>
                  <a:pt x="11" y="0"/>
                </a:lnTo>
                <a:lnTo>
                  <a:pt x="6" y="1"/>
                </a:lnTo>
                <a:lnTo>
                  <a:pt x="5" y="1"/>
                </a:lnTo>
                <a:lnTo>
                  <a:pt x="3" y="3"/>
                </a:lnTo>
                <a:lnTo>
                  <a:pt x="2" y="4"/>
                </a:lnTo>
                <a:lnTo>
                  <a:pt x="0" y="6"/>
                </a:lnTo>
                <a:lnTo>
                  <a:pt x="0" y="9"/>
                </a:lnTo>
                <a:lnTo>
                  <a:pt x="0" y="10"/>
                </a:lnTo>
                <a:lnTo>
                  <a:pt x="0" y="13"/>
                </a:lnTo>
                <a:lnTo>
                  <a:pt x="2" y="15"/>
                </a:lnTo>
              </a:path>
            </a:pathLst>
          </a:custGeom>
          <a:solidFill>
            <a:srgbClr val="FFFF00"/>
          </a:solidFill>
          <a:ln w="4763">
            <a:solidFill>
              <a:srgbClr val="990000"/>
            </a:solidFill>
            <a:round/>
            <a:headEnd/>
            <a:tailEnd/>
          </a:ln>
        </p:spPr>
        <p:txBody>
          <a:bodyPr/>
          <a:lstStyle/>
          <a:p>
            <a:endParaRPr lang="en-US"/>
          </a:p>
        </p:txBody>
      </p:sp>
      <p:sp>
        <p:nvSpPr>
          <p:cNvPr id="53445" name="Freeform 196"/>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6" name="Freeform 197"/>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7" name="Freeform 198"/>
          <p:cNvSpPr>
            <a:spLocks/>
          </p:cNvSpPr>
          <p:nvPr/>
        </p:nvSpPr>
        <p:spPr bwMode="auto">
          <a:xfrm>
            <a:off x="6303963" y="4438654"/>
            <a:ext cx="87312" cy="98425"/>
          </a:xfrm>
          <a:custGeom>
            <a:avLst/>
            <a:gdLst>
              <a:gd name="T0" fmla="*/ 2147483647 w 62"/>
              <a:gd name="T1" fmla="*/ 2147483647 h 62"/>
              <a:gd name="T2" fmla="*/ 2147483647 w 62"/>
              <a:gd name="T3" fmla="*/ 2147483647 h 62"/>
              <a:gd name="T4" fmla="*/ 2147483647 w 62"/>
              <a:gd name="T5" fmla="*/ 2147483647 h 62"/>
              <a:gd name="T6" fmla="*/ 2147483647 w 62"/>
              <a:gd name="T7" fmla="*/ 2147483647 h 62"/>
              <a:gd name="T8" fmla="*/ 2147483647 w 62"/>
              <a:gd name="T9" fmla="*/ 2147483647 h 62"/>
              <a:gd name="T10" fmla="*/ 2147483647 w 62"/>
              <a:gd name="T11" fmla="*/ 2147483647 h 62"/>
              <a:gd name="T12" fmla="*/ 2147483647 w 62"/>
              <a:gd name="T13" fmla="*/ 2147483647 h 62"/>
              <a:gd name="T14" fmla="*/ 2147483647 w 62"/>
              <a:gd name="T15" fmla="*/ 2147483647 h 62"/>
              <a:gd name="T16" fmla="*/ 2147483647 w 62"/>
              <a:gd name="T17" fmla="*/ 2147483647 h 62"/>
              <a:gd name="T18" fmla="*/ 2147483647 w 62"/>
              <a:gd name="T19" fmla="*/ 2147483647 h 62"/>
              <a:gd name="T20" fmla="*/ 2147483647 w 62"/>
              <a:gd name="T21" fmla="*/ 2147483647 h 62"/>
              <a:gd name="T22" fmla="*/ 2147483647 w 62"/>
              <a:gd name="T23" fmla="*/ 2147483647 h 62"/>
              <a:gd name="T24" fmla="*/ 2147483647 w 62"/>
              <a:gd name="T25" fmla="*/ 2147483647 h 62"/>
              <a:gd name="T26" fmla="*/ 2147483647 w 62"/>
              <a:gd name="T27" fmla="*/ 2147483647 h 62"/>
              <a:gd name="T28" fmla="*/ 2147483647 w 62"/>
              <a:gd name="T29" fmla="*/ 2147483647 h 62"/>
              <a:gd name="T30" fmla="*/ 2147483647 w 62"/>
              <a:gd name="T31" fmla="*/ 2147483647 h 62"/>
              <a:gd name="T32" fmla="*/ 2147483647 w 62"/>
              <a:gd name="T33" fmla="*/ 2147483647 h 62"/>
              <a:gd name="T34" fmla="*/ 2147483647 w 62"/>
              <a:gd name="T35" fmla="*/ 2147483647 h 62"/>
              <a:gd name="T36" fmla="*/ 2147483647 w 62"/>
              <a:gd name="T37" fmla="*/ 2147483647 h 62"/>
              <a:gd name="T38" fmla="*/ 2147483647 w 62"/>
              <a:gd name="T39" fmla="*/ 2147483647 h 62"/>
              <a:gd name="T40" fmla="*/ 2147483647 w 62"/>
              <a:gd name="T41" fmla="*/ 0 h 62"/>
              <a:gd name="T42" fmla="*/ 2147483647 w 62"/>
              <a:gd name="T43" fmla="*/ 2147483647 h 62"/>
              <a:gd name="T44" fmla="*/ 2147483647 w 62"/>
              <a:gd name="T45" fmla="*/ 2147483647 h 62"/>
              <a:gd name="T46" fmla="*/ 2147483647 w 62"/>
              <a:gd name="T47" fmla="*/ 2147483647 h 62"/>
              <a:gd name="T48" fmla="*/ 2147483647 w 62"/>
              <a:gd name="T49" fmla="*/ 2147483647 h 62"/>
              <a:gd name="T50" fmla="*/ 2147483647 w 62"/>
              <a:gd name="T51" fmla="*/ 2147483647 h 62"/>
              <a:gd name="T52" fmla="*/ 2147483647 w 62"/>
              <a:gd name="T53" fmla="*/ 2147483647 h 62"/>
              <a:gd name="T54" fmla="*/ 2147483647 w 62"/>
              <a:gd name="T55" fmla="*/ 2147483647 h 62"/>
              <a:gd name="T56" fmla="*/ 2147483647 w 62"/>
              <a:gd name="T57" fmla="*/ 2147483647 h 62"/>
              <a:gd name="T58" fmla="*/ 2147483647 w 62"/>
              <a:gd name="T59" fmla="*/ 2147483647 h 62"/>
              <a:gd name="T60" fmla="*/ 2147483647 w 62"/>
              <a:gd name="T61" fmla="*/ 2147483647 h 62"/>
              <a:gd name="T62" fmla="*/ 2147483647 w 62"/>
              <a:gd name="T63" fmla="*/ 2147483647 h 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62"/>
              <a:gd name="T97" fmla="*/ 0 h 62"/>
              <a:gd name="T98" fmla="*/ 62 w 62"/>
              <a:gd name="T99" fmla="*/ 62 h 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62" h="62">
                <a:moveTo>
                  <a:pt x="5" y="24"/>
                </a:moveTo>
                <a:lnTo>
                  <a:pt x="5" y="24"/>
                </a:lnTo>
                <a:lnTo>
                  <a:pt x="6" y="25"/>
                </a:lnTo>
                <a:lnTo>
                  <a:pt x="8" y="28"/>
                </a:lnTo>
                <a:lnTo>
                  <a:pt x="9" y="31"/>
                </a:lnTo>
                <a:lnTo>
                  <a:pt x="11" y="35"/>
                </a:lnTo>
                <a:lnTo>
                  <a:pt x="14" y="41"/>
                </a:lnTo>
                <a:lnTo>
                  <a:pt x="18" y="47"/>
                </a:lnTo>
                <a:lnTo>
                  <a:pt x="22" y="55"/>
                </a:lnTo>
                <a:lnTo>
                  <a:pt x="24" y="56"/>
                </a:lnTo>
                <a:lnTo>
                  <a:pt x="25" y="58"/>
                </a:lnTo>
                <a:lnTo>
                  <a:pt x="27" y="59"/>
                </a:lnTo>
                <a:lnTo>
                  <a:pt x="28" y="61"/>
                </a:lnTo>
                <a:lnTo>
                  <a:pt x="30" y="62"/>
                </a:lnTo>
                <a:lnTo>
                  <a:pt x="31" y="62"/>
                </a:lnTo>
                <a:lnTo>
                  <a:pt x="33" y="62"/>
                </a:lnTo>
                <a:lnTo>
                  <a:pt x="34" y="62"/>
                </a:lnTo>
                <a:lnTo>
                  <a:pt x="39" y="61"/>
                </a:lnTo>
                <a:lnTo>
                  <a:pt x="42" y="59"/>
                </a:lnTo>
                <a:lnTo>
                  <a:pt x="46" y="58"/>
                </a:lnTo>
                <a:lnTo>
                  <a:pt x="51" y="56"/>
                </a:lnTo>
                <a:lnTo>
                  <a:pt x="55" y="55"/>
                </a:lnTo>
                <a:lnTo>
                  <a:pt x="58" y="52"/>
                </a:lnTo>
                <a:lnTo>
                  <a:pt x="61" y="49"/>
                </a:lnTo>
                <a:lnTo>
                  <a:pt x="62" y="46"/>
                </a:lnTo>
                <a:lnTo>
                  <a:pt x="62" y="41"/>
                </a:lnTo>
                <a:lnTo>
                  <a:pt x="62" y="38"/>
                </a:lnTo>
                <a:lnTo>
                  <a:pt x="62" y="35"/>
                </a:lnTo>
                <a:lnTo>
                  <a:pt x="61" y="32"/>
                </a:lnTo>
                <a:lnTo>
                  <a:pt x="58" y="28"/>
                </a:lnTo>
                <a:lnTo>
                  <a:pt x="56" y="25"/>
                </a:lnTo>
                <a:lnTo>
                  <a:pt x="53" y="22"/>
                </a:lnTo>
                <a:lnTo>
                  <a:pt x="51" y="19"/>
                </a:lnTo>
                <a:lnTo>
                  <a:pt x="46" y="16"/>
                </a:lnTo>
                <a:lnTo>
                  <a:pt x="43" y="13"/>
                </a:lnTo>
                <a:lnTo>
                  <a:pt x="39" y="12"/>
                </a:lnTo>
                <a:lnTo>
                  <a:pt x="34" y="9"/>
                </a:lnTo>
                <a:lnTo>
                  <a:pt x="30" y="7"/>
                </a:lnTo>
                <a:lnTo>
                  <a:pt x="25" y="4"/>
                </a:lnTo>
                <a:lnTo>
                  <a:pt x="21" y="3"/>
                </a:lnTo>
                <a:lnTo>
                  <a:pt x="17" y="1"/>
                </a:lnTo>
                <a:lnTo>
                  <a:pt x="14" y="0"/>
                </a:lnTo>
                <a:lnTo>
                  <a:pt x="11" y="1"/>
                </a:lnTo>
                <a:lnTo>
                  <a:pt x="9" y="3"/>
                </a:lnTo>
                <a:lnTo>
                  <a:pt x="6" y="4"/>
                </a:lnTo>
                <a:lnTo>
                  <a:pt x="5" y="7"/>
                </a:lnTo>
                <a:lnTo>
                  <a:pt x="3" y="9"/>
                </a:lnTo>
                <a:lnTo>
                  <a:pt x="2" y="12"/>
                </a:lnTo>
                <a:lnTo>
                  <a:pt x="0" y="15"/>
                </a:lnTo>
                <a:lnTo>
                  <a:pt x="2" y="15"/>
                </a:lnTo>
                <a:lnTo>
                  <a:pt x="2" y="16"/>
                </a:lnTo>
                <a:lnTo>
                  <a:pt x="3" y="18"/>
                </a:lnTo>
                <a:lnTo>
                  <a:pt x="3" y="19"/>
                </a:lnTo>
                <a:lnTo>
                  <a:pt x="3" y="21"/>
                </a:lnTo>
                <a:lnTo>
                  <a:pt x="3" y="22"/>
                </a:lnTo>
                <a:lnTo>
                  <a:pt x="5" y="24"/>
                </a:lnTo>
                <a:lnTo>
                  <a:pt x="3" y="24"/>
                </a:lnTo>
                <a:lnTo>
                  <a:pt x="5" y="24"/>
                </a:lnTo>
              </a:path>
            </a:pathLst>
          </a:custGeom>
          <a:solidFill>
            <a:srgbClr val="FFFF00"/>
          </a:solidFill>
          <a:ln w="4763">
            <a:solidFill>
              <a:srgbClr val="990000"/>
            </a:solidFill>
            <a:round/>
            <a:headEnd/>
            <a:tailEnd/>
          </a:ln>
        </p:spPr>
        <p:txBody>
          <a:bodyPr/>
          <a:lstStyle/>
          <a:p>
            <a:endParaRPr lang="en-US"/>
          </a:p>
        </p:txBody>
      </p:sp>
      <p:sp>
        <p:nvSpPr>
          <p:cNvPr id="53448" name="Freeform 199"/>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49" name="Freeform 200"/>
          <p:cNvSpPr>
            <a:spLocks/>
          </p:cNvSpPr>
          <p:nvPr/>
        </p:nvSpPr>
        <p:spPr bwMode="auto">
          <a:xfrm>
            <a:off x="6242050" y="4386263"/>
            <a:ext cx="69851" cy="63500"/>
          </a:xfrm>
          <a:custGeom>
            <a:avLst/>
            <a:gdLst>
              <a:gd name="T0" fmla="*/ 2147483647 w 50"/>
              <a:gd name="T1" fmla="*/ 2147483647 h 40"/>
              <a:gd name="T2" fmla="*/ 2147483647 w 50"/>
              <a:gd name="T3" fmla="*/ 2147483647 h 40"/>
              <a:gd name="T4" fmla="*/ 2147483647 w 50"/>
              <a:gd name="T5" fmla="*/ 2147483647 h 40"/>
              <a:gd name="T6" fmla="*/ 2147483647 w 50"/>
              <a:gd name="T7" fmla="*/ 2147483647 h 40"/>
              <a:gd name="T8" fmla="*/ 2147483647 w 50"/>
              <a:gd name="T9" fmla="*/ 2147483647 h 40"/>
              <a:gd name="T10" fmla="*/ 2147483647 w 50"/>
              <a:gd name="T11" fmla="*/ 2147483647 h 40"/>
              <a:gd name="T12" fmla="*/ 2147483647 w 50"/>
              <a:gd name="T13" fmla="*/ 2147483647 h 40"/>
              <a:gd name="T14" fmla="*/ 2147483647 w 50"/>
              <a:gd name="T15" fmla="*/ 2147483647 h 40"/>
              <a:gd name="T16" fmla="*/ 2147483647 w 50"/>
              <a:gd name="T17" fmla="*/ 2147483647 h 40"/>
              <a:gd name="T18" fmla="*/ 2147483647 w 50"/>
              <a:gd name="T19" fmla="*/ 2147483647 h 40"/>
              <a:gd name="T20" fmla="*/ 2147483647 w 50"/>
              <a:gd name="T21" fmla="*/ 2147483647 h 40"/>
              <a:gd name="T22" fmla="*/ 2147483647 w 50"/>
              <a:gd name="T23" fmla="*/ 2147483647 h 40"/>
              <a:gd name="T24" fmla="*/ 2147483647 w 50"/>
              <a:gd name="T25" fmla="*/ 2147483647 h 40"/>
              <a:gd name="T26" fmla="*/ 2147483647 w 50"/>
              <a:gd name="T27" fmla="*/ 2147483647 h 40"/>
              <a:gd name="T28" fmla="*/ 2147483647 w 50"/>
              <a:gd name="T29" fmla="*/ 2147483647 h 40"/>
              <a:gd name="T30" fmla="*/ 2147483647 w 50"/>
              <a:gd name="T31" fmla="*/ 2147483647 h 40"/>
              <a:gd name="T32" fmla="*/ 2147483647 w 50"/>
              <a:gd name="T33" fmla="*/ 2147483647 h 40"/>
              <a:gd name="T34" fmla="*/ 2147483647 w 50"/>
              <a:gd name="T35" fmla="*/ 2147483647 h 40"/>
              <a:gd name="T36" fmla="*/ 2147483647 w 50"/>
              <a:gd name="T37" fmla="*/ 2147483647 h 40"/>
              <a:gd name="T38" fmla="*/ 2147483647 w 50"/>
              <a:gd name="T39" fmla="*/ 2147483647 h 40"/>
              <a:gd name="T40" fmla="*/ 2147483647 w 50"/>
              <a:gd name="T41" fmla="*/ 2147483647 h 40"/>
              <a:gd name="T42" fmla="*/ 2147483647 w 50"/>
              <a:gd name="T43" fmla="*/ 2147483647 h 40"/>
              <a:gd name="T44" fmla="*/ 2147483647 w 50"/>
              <a:gd name="T45" fmla="*/ 2147483647 h 40"/>
              <a:gd name="T46" fmla="*/ 2147483647 w 50"/>
              <a:gd name="T47" fmla="*/ 2147483647 h 40"/>
              <a:gd name="T48" fmla="*/ 2147483647 w 50"/>
              <a:gd name="T49" fmla="*/ 2147483647 h 40"/>
              <a:gd name="T50" fmla="*/ 2147483647 w 50"/>
              <a:gd name="T51" fmla="*/ 2147483647 h 40"/>
              <a:gd name="T52" fmla="*/ 2147483647 w 50"/>
              <a:gd name="T53" fmla="*/ 2147483647 h 40"/>
              <a:gd name="T54" fmla="*/ 2147483647 w 50"/>
              <a:gd name="T55" fmla="*/ 2147483647 h 40"/>
              <a:gd name="T56" fmla="*/ 2147483647 w 50"/>
              <a:gd name="T57" fmla="*/ 2147483647 h 40"/>
              <a:gd name="T58" fmla="*/ 2147483647 w 50"/>
              <a:gd name="T59" fmla="*/ 2147483647 h 40"/>
              <a:gd name="T60" fmla="*/ 2147483647 w 50"/>
              <a:gd name="T61" fmla="*/ 2147483647 h 40"/>
              <a:gd name="T62" fmla="*/ 2147483647 w 50"/>
              <a:gd name="T63" fmla="*/ 2147483647 h 40"/>
              <a:gd name="T64" fmla="*/ 2147483647 w 50"/>
              <a:gd name="T65" fmla="*/ 2147483647 h 40"/>
              <a:gd name="T66" fmla="*/ 2147483647 w 50"/>
              <a:gd name="T67" fmla="*/ 2147483647 h 40"/>
              <a:gd name="T68" fmla="*/ 2147483647 w 50"/>
              <a:gd name="T69" fmla="*/ 2147483647 h 40"/>
              <a:gd name="T70" fmla="*/ 2147483647 w 50"/>
              <a:gd name="T71" fmla="*/ 2147483647 h 40"/>
              <a:gd name="T72" fmla="*/ 2147483647 w 50"/>
              <a:gd name="T73" fmla="*/ 2147483647 h 40"/>
              <a:gd name="T74" fmla="*/ 2147483647 w 50"/>
              <a:gd name="T75" fmla="*/ 0 h 40"/>
              <a:gd name="T76" fmla="*/ 2147483647 w 50"/>
              <a:gd name="T77" fmla="*/ 0 h 40"/>
              <a:gd name="T78" fmla="*/ 2147483647 w 50"/>
              <a:gd name="T79" fmla="*/ 0 h 40"/>
              <a:gd name="T80" fmla="*/ 2147483647 w 50"/>
              <a:gd name="T81" fmla="*/ 2147483647 h 40"/>
              <a:gd name="T82" fmla="*/ 2147483647 w 50"/>
              <a:gd name="T83" fmla="*/ 2147483647 h 40"/>
              <a:gd name="T84" fmla="*/ 2147483647 w 50"/>
              <a:gd name="T85" fmla="*/ 2147483647 h 40"/>
              <a:gd name="T86" fmla="*/ 0 w 50"/>
              <a:gd name="T87" fmla="*/ 2147483647 h 40"/>
              <a:gd name="T88" fmla="*/ 0 w 50"/>
              <a:gd name="T89" fmla="*/ 2147483647 h 40"/>
              <a:gd name="T90" fmla="*/ 0 w 50"/>
              <a:gd name="T91" fmla="*/ 2147483647 h 40"/>
              <a:gd name="T92" fmla="*/ 2147483647 w 50"/>
              <a:gd name="T93" fmla="*/ 2147483647 h 40"/>
              <a:gd name="T94" fmla="*/ 2147483647 w 50"/>
              <a:gd name="T95" fmla="*/ 2147483647 h 40"/>
              <a:gd name="T96" fmla="*/ 2147483647 w 50"/>
              <a:gd name="T97" fmla="*/ 2147483647 h 4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
              <a:gd name="T148" fmla="*/ 0 h 40"/>
              <a:gd name="T149" fmla="*/ 50 w 50"/>
              <a:gd name="T150" fmla="*/ 40 h 4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 h="40">
                <a:moveTo>
                  <a:pt x="6" y="30"/>
                </a:moveTo>
                <a:lnTo>
                  <a:pt x="10" y="33"/>
                </a:lnTo>
                <a:lnTo>
                  <a:pt x="13" y="34"/>
                </a:lnTo>
                <a:lnTo>
                  <a:pt x="18" y="37"/>
                </a:lnTo>
                <a:lnTo>
                  <a:pt x="21" y="39"/>
                </a:lnTo>
                <a:lnTo>
                  <a:pt x="25" y="40"/>
                </a:lnTo>
                <a:lnTo>
                  <a:pt x="28" y="40"/>
                </a:lnTo>
                <a:lnTo>
                  <a:pt x="32" y="40"/>
                </a:lnTo>
                <a:lnTo>
                  <a:pt x="37" y="39"/>
                </a:lnTo>
                <a:lnTo>
                  <a:pt x="40" y="37"/>
                </a:lnTo>
                <a:lnTo>
                  <a:pt x="43" y="34"/>
                </a:lnTo>
                <a:lnTo>
                  <a:pt x="43" y="33"/>
                </a:lnTo>
                <a:lnTo>
                  <a:pt x="44" y="30"/>
                </a:lnTo>
                <a:lnTo>
                  <a:pt x="44" y="27"/>
                </a:lnTo>
                <a:lnTo>
                  <a:pt x="46" y="24"/>
                </a:lnTo>
                <a:lnTo>
                  <a:pt x="46" y="21"/>
                </a:lnTo>
                <a:lnTo>
                  <a:pt x="47" y="18"/>
                </a:lnTo>
                <a:lnTo>
                  <a:pt x="49" y="17"/>
                </a:lnTo>
                <a:lnTo>
                  <a:pt x="49" y="15"/>
                </a:lnTo>
                <a:lnTo>
                  <a:pt x="50" y="14"/>
                </a:lnTo>
                <a:lnTo>
                  <a:pt x="50" y="11"/>
                </a:lnTo>
                <a:lnTo>
                  <a:pt x="49" y="9"/>
                </a:lnTo>
                <a:lnTo>
                  <a:pt x="49" y="8"/>
                </a:lnTo>
                <a:lnTo>
                  <a:pt x="47" y="6"/>
                </a:lnTo>
                <a:lnTo>
                  <a:pt x="46" y="5"/>
                </a:lnTo>
                <a:lnTo>
                  <a:pt x="44" y="3"/>
                </a:lnTo>
                <a:lnTo>
                  <a:pt x="43" y="3"/>
                </a:lnTo>
                <a:lnTo>
                  <a:pt x="40" y="3"/>
                </a:lnTo>
                <a:lnTo>
                  <a:pt x="38" y="3"/>
                </a:lnTo>
                <a:lnTo>
                  <a:pt x="37" y="3"/>
                </a:lnTo>
                <a:lnTo>
                  <a:pt x="34" y="5"/>
                </a:lnTo>
                <a:lnTo>
                  <a:pt x="32" y="5"/>
                </a:lnTo>
                <a:lnTo>
                  <a:pt x="31" y="5"/>
                </a:lnTo>
                <a:lnTo>
                  <a:pt x="28" y="3"/>
                </a:lnTo>
                <a:lnTo>
                  <a:pt x="25" y="3"/>
                </a:lnTo>
                <a:lnTo>
                  <a:pt x="22" y="2"/>
                </a:lnTo>
                <a:lnTo>
                  <a:pt x="21" y="2"/>
                </a:lnTo>
                <a:lnTo>
                  <a:pt x="18" y="0"/>
                </a:lnTo>
                <a:lnTo>
                  <a:pt x="15" y="0"/>
                </a:lnTo>
                <a:lnTo>
                  <a:pt x="12" y="0"/>
                </a:lnTo>
                <a:lnTo>
                  <a:pt x="10" y="2"/>
                </a:lnTo>
                <a:lnTo>
                  <a:pt x="6" y="3"/>
                </a:lnTo>
                <a:lnTo>
                  <a:pt x="3" y="8"/>
                </a:lnTo>
                <a:lnTo>
                  <a:pt x="0" y="11"/>
                </a:lnTo>
                <a:lnTo>
                  <a:pt x="0" y="15"/>
                </a:lnTo>
                <a:lnTo>
                  <a:pt x="0" y="20"/>
                </a:lnTo>
                <a:lnTo>
                  <a:pt x="1" y="24"/>
                </a:lnTo>
                <a:lnTo>
                  <a:pt x="3" y="27"/>
                </a:lnTo>
                <a:lnTo>
                  <a:pt x="6" y="30"/>
                </a:lnTo>
              </a:path>
            </a:pathLst>
          </a:custGeom>
          <a:solidFill>
            <a:srgbClr val="FFFF00"/>
          </a:solidFill>
          <a:ln w="4763">
            <a:solidFill>
              <a:srgbClr val="990000"/>
            </a:solidFill>
            <a:round/>
            <a:headEnd/>
            <a:tailEnd/>
          </a:ln>
        </p:spPr>
        <p:txBody>
          <a:bodyPr/>
          <a:lstStyle/>
          <a:p>
            <a:endParaRPr lang="en-US"/>
          </a:p>
        </p:txBody>
      </p:sp>
      <p:sp>
        <p:nvSpPr>
          <p:cNvPr id="53450" name="Freeform 201"/>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3451" name="Freeform 202"/>
          <p:cNvSpPr>
            <a:spLocks/>
          </p:cNvSpPr>
          <p:nvPr/>
        </p:nvSpPr>
        <p:spPr bwMode="auto">
          <a:xfrm>
            <a:off x="6189667" y="4370389"/>
            <a:ext cx="39687" cy="74612"/>
          </a:xfrm>
          <a:custGeom>
            <a:avLst/>
            <a:gdLst>
              <a:gd name="T0" fmla="*/ 0 w 28"/>
              <a:gd name="T1" fmla="*/ 2147483647 h 47"/>
              <a:gd name="T2" fmla="*/ 0 w 28"/>
              <a:gd name="T3" fmla="*/ 2147483647 h 47"/>
              <a:gd name="T4" fmla="*/ 0 w 28"/>
              <a:gd name="T5" fmla="*/ 2147483647 h 47"/>
              <a:gd name="T6" fmla="*/ 2147483647 w 28"/>
              <a:gd name="T7" fmla="*/ 2147483647 h 47"/>
              <a:gd name="T8" fmla="*/ 2147483647 w 28"/>
              <a:gd name="T9" fmla="*/ 2147483647 h 47"/>
              <a:gd name="T10" fmla="*/ 2147483647 w 28"/>
              <a:gd name="T11" fmla="*/ 2147483647 h 47"/>
              <a:gd name="T12" fmla="*/ 2147483647 w 28"/>
              <a:gd name="T13" fmla="*/ 2147483647 h 47"/>
              <a:gd name="T14" fmla="*/ 2147483647 w 28"/>
              <a:gd name="T15" fmla="*/ 2147483647 h 47"/>
              <a:gd name="T16" fmla="*/ 2147483647 w 28"/>
              <a:gd name="T17" fmla="*/ 2147483647 h 47"/>
              <a:gd name="T18" fmla="*/ 2147483647 w 28"/>
              <a:gd name="T19" fmla="*/ 2147483647 h 47"/>
              <a:gd name="T20" fmla="*/ 2147483647 w 28"/>
              <a:gd name="T21" fmla="*/ 2147483647 h 47"/>
              <a:gd name="T22" fmla="*/ 2147483647 w 28"/>
              <a:gd name="T23" fmla="*/ 2147483647 h 47"/>
              <a:gd name="T24" fmla="*/ 2147483647 w 28"/>
              <a:gd name="T25" fmla="*/ 2147483647 h 47"/>
              <a:gd name="T26" fmla="*/ 2147483647 w 28"/>
              <a:gd name="T27" fmla="*/ 2147483647 h 47"/>
              <a:gd name="T28" fmla="*/ 2147483647 w 28"/>
              <a:gd name="T29" fmla="*/ 2147483647 h 47"/>
              <a:gd name="T30" fmla="*/ 2147483647 w 28"/>
              <a:gd name="T31" fmla="*/ 2147483647 h 47"/>
              <a:gd name="T32" fmla="*/ 2147483647 w 28"/>
              <a:gd name="T33" fmla="*/ 2147483647 h 47"/>
              <a:gd name="T34" fmla="*/ 2147483647 w 28"/>
              <a:gd name="T35" fmla="*/ 0 h 47"/>
              <a:gd name="T36" fmla="*/ 2147483647 w 28"/>
              <a:gd name="T37" fmla="*/ 0 h 47"/>
              <a:gd name="T38" fmla="*/ 2147483647 w 28"/>
              <a:gd name="T39" fmla="*/ 2147483647 h 47"/>
              <a:gd name="T40" fmla="*/ 2147483647 w 28"/>
              <a:gd name="T41" fmla="*/ 2147483647 h 47"/>
              <a:gd name="T42" fmla="*/ 0 w 28"/>
              <a:gd name="T43" fmla="*/ 2147483647 h 47"/>
              <a:gd name="T44" fmla="*/ 0 w 28"/>
              <a:gd name="T45" fmla="*/ 2147483647 h 47"/>
              <a:gd name="T46" fmla="*/ 0 w 28"/>
              <a:gd name="T47" fmla="*/ 2147483647 h 47"/>
              <a:gd name="T48" fmla="*/ 0 w 28"/>
              <a:gd name="T49" fmla="*/ 2147483647 h 4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28"/>
              <a:gd name="T76" fmla="*/ 0 h 47"/>
              <a:gd name="T77" fmla="*/ 28 w 28"/>
              <a:gd name="T78" fmla="*/ 47 h 4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28" h="47">
                <a:moveTo>
                  <a:pt x="0" y="18"/>
                </a:moveTo>
                <a:lnTo>
                  <a:pt x="0" y="25"/>
                </a:lnTo>
                <a:lnTo>
                  <a:pt x="0" y="31"/>
                </a:lnTo>
                <a:lnTo>
                  <a:pt x="3" y="37"/>
                </a:lnTo>
                <a:lnTo>
                  <a:pt x="6" y="41"/>
                </a:lnTo>
                <a:lnTo>
                  <a:pt x="9" y="44"/>
                </a:lnTo>
                <a:lnTo>
                  <a:pt x="13" y="47"/>
                </a:lnTo>
                <a:lnTo>
                  <a:pt x="16" y="47"/>
                </a:lnTo>
                <a:lnTo>
                  <a:pt x="21" y="44"/>
                </a:lnTo>
                <a:lnTo>
                  <a:pt x="25" y="40"/>
                </a:lnTo>
                <a:lnTo>
                  <a:pt x="28" y="34"/>
                </a:lnTo>
                <a:lnTo>
                  <a:pt x="28" y="30"/>
                </a:lnTo>
                <a:lnTo>
                  <a:pt x="27" y="24"/>
                </a:lnTo>
                <a:lnTo>
                  <a:pt x="24" y="18"/>
                </a:lnTo>
                <a:lnTo>
                  <a:pt x="21" y="12"/>
                </a:lnTo>
                <a:lnTo>
                  <a:pt x="16" y="7"/>
                </a:lnTo>
                <a:lnTo>
                  <a:pt x="12" y="1"/>
                </a:lnTo>
                <a:lnTo>
                  <a:pt x="7" y="0"/>
                </a:lnTo>
                <a:lnTo>
                  <a:pt x="6" y="0"/>
                </a:lnTo>
                <a:lnTo>
                  <a:pt x="3" y="1"/>
                </a:lnTo>
                <a:lnTo>
                  <a:pt x="1" y="4"/>
                </a:lnTo>
                <a:lnTo>
                  <a:pt x="0" y="9"/>
                </a:lnTo>
                <a:lnTo>
                  <a:pt x="0" y="12"/>
                </a:lnTo>
                <a:lnTo>
                  <a:pt x="0" y="15"/>
                </a:lnTo>
                <a:lnTo>
                  <a:pt x="0" y="18"/>
                </a:lnTo>
              </a:path>
            </a:pathLst>
          </a:custGeom>
          <a:solidFill>
            <a:srgbClr val="FFFF00"/>
          </a:solidFill>
          <a:ln w="4763">
            <a:solidFill>
              <a:srgbClr val="990000"/>
            </a:solidFill>
            <a:round/>
            <a:headEnd/>
            <a:tailEnd/>
          </a:ln>
        </p:spPr>
        <p:txBody>
          <a:bodyPr/>
          <a:lstStyle/>
          <a:p>
            <a:endParaRPr lang="en-US"/>
          </a:p>
        </p:txBody>
      </p:sp>
      <p:pic>
        <p:nvPicPr>
          <p:cNvPr id="53452" name="Picture 203"/>
          <p:cNvPicPr>
            <a:picLocks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77668" y="4675984"/>
            <a:ext cx="1797051"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290444" name="Rectangle 204"/>
          <p:cNvSpPr>
            <a:spLocks noChangeArrowheads="1"/>
          </p:cNvSpPr>
          <p:nvPr/>
        </p:nvSpPr>
        <p:spPr bwMode="white">
          <a:xfrm>
            <a:off x="1828803" y="3351056"/>
            <a:ext cx="19780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a:latin typeface="Helvetica" pitchFamily="34" charset="0"/>
              </a:rPr>
              <a:t>Increased glucagon secretion </a:t>
            </a:r>
          </a:p>
        </p:txBody>
      </p:sp>
      <p:pic>
        <p:nvPicPr>
          <p:cNvPr id="53454" name="Picture 205"/>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53000" y="2362201"/>
            <a:ext cx="1524000" cy="142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53455" name="Picture 206"/>
          <p:cNvPicPr>
            <a:picLocks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72002" y="1295401"/>
            <a:ext cx="1620839" cy="80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3456" name="Rectangle 207"/>
          <p:cNvSpPr>
            <a:spLocks noChangeArrowheads="1"/>
          </p:cNvSpPr>
          <p:nvPr/>
        </p:nvSpPr>
        <p:spPr bwMode="white">
          <a:xfrm>
            <a:off x="5181603" y="2514601"/>
            <a:ext cx="1039813" cy="2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endParaRPr lang="en-US" sz="1200" b="1">
              <a:latin typeface="Helvetica" pitchFamily="34" charset="0"/>
            </a:endParaRPr>
          </a:p>
        </p:txBody>
      </p:sp>
      <p:sp>
        <p:nvSpPr>
          <p:cNvPr id="1290458" name="Rectangle 218"/>
          <p:cNvSpPr>
            <a:spLocks noChangeArrowheads="1"/>
          </p:cNvSpPr>
          <p:nvPr/>
        </p:nvSpPr>
        <p:spPr bwMode="auto">
          <a:xfrm>
            <a:off x="3094833" y="2031206"/>
            <a:ext cx="2442977"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 </a:t>
            </a:r>
            <a:br>
              <a:rPr lang="en-US" sz="1600" b="1" dirty="0">
                <a:latin typeface="Helvetica" pitchFamily="34" charset="0"/>
              </a:rPr>
            </a:br>
            <a:r>
              <a:rPr lang="en-US" sz="1600" b="1" dirty="0">
                <a:latin typeface="Helvetica" pitchFamily="34" charset="0"/>
              </a:rPr>
              <a:t>amylin, </a:t>
            </a:r>
            <a:r>
              <a:rPr lang="en-GB" sz="1600" dirty="0">
                <a:latin typeface="Helvetica" pitchFamily="34" charset="0"/>
                <a:sym typeface="Symbol" pitchFamily="18" charset="2"/>
              </a:rPr>
              <a:t></a:t>
            </a:r>
            <a:r>
              <a:rPr lang="en-US" sz="1600" b="1" dirty="0">
                <a:latin typeface="Helvetica" pitchFamily="34" charset="0"/>
                <a:sym typeface="Symbol" pitchFamily="18" charset="2"/>
              </a:rPr>
              <a:t>-</a:t>
            </a:r>
            <a:r>
              <a:rPr lang="en-US" sz="1600" b="1" dirty="0">
                <a:latin typeface="Helvetica" pitchFamily="34" charset="0"/>
              </a:rPr>
              <a:t>cell secretion</a:t>
            </a:r>
          </a:p>
          <a:p>
            <a:r>
              <a:rPr lang="en-US" sz="1600" b="1" dirty="0">
                <a:latin typeface="Helvetica" pitchFamily="34" charset="0"/>
              </a:rPr>
              <a:t>80% loss at dx</a:t>
            </a:r>
          </a:p>
        </p:txBody>
      </p:sp>
      <p:sp>
        <p:nvSpPr>
          <p:cNvPr id="53458" name="AutoShape 219"/>
          <p:cNvSpPr>
            <a:spLocks noChangeArrowheads="1"/>
          </p:cNvSpPr>
          <p:nvPr/>
        </p:nvSpPr>
        <p:spPr bwMode="auto">
          <a:xfrm rot="-1584972">
            <a:off x="4430713" y="1876428"/>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1290460" name="Rectangle 220"/>
          <p:cNvSpPr>
            <a:spLocks noChangeArrowheads="1"/>
          </p:cNvSpPr>
          <p:nvPr/>
        </p:nvSpPr>
        <p:spPr bwMode="auto">
          <a:xfrm>
            <a:off x="609600" y="5357815"/>
            <a:ext cx="144780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Increase glucose</a:t>
            </a:r>
          </a:p>
          <a:p>
            <a:r>
              <a:rPr lang="en-US" sz="1600" b="1">
                <a:latin typeface="Helvetica" pitchFamily="34" charset="0"/>
              </a:rPr>
              <a:t>production</a:t>
            </a:r>
          </a:p>
        </p:txBody>
      </p:sp>
      <p:sp>
        <p:nvSpPr>
          <p:cNvPr id="53460" name="AutoShape 221"/>
          <p:cNvSpPr>
            <a:spLocks noChangeArrowheads="1"/>
          </p:cNvSpPr>
          <p:nvPr/>
        </p:nvSpPr>
        <p:spPr bwMode="auto">
          <a:xfrm>
            <a:off x="1685925" y="5465767"/>
            <a:ext cx="750888" cy="257175"/>
          </a:xfrm>
          <a:prstGeom prst="rightArrow">
            <a:avLst>
              <a:gd name="adj1" fmla="val 50000"/>
              <a:gd name="adj2" fmla="val 146015"/>
            </a:avLst>
          </a:prstGeom>
          <a:solidFill>
            <a:schemeClr val="tx1"/>
          </a:solidFill>
          <a:ln w="12700">
            <a:solidFill>
              <a:schemeClr val="tx1"/>
            </a:solidFill>
            <a:miter lim="800000"/>
            <a:headEnd/>
            <a:tailEnd/>
          </a:ln>
        </p:spPr>
        <p:txBody>
          <a:bodyPr wrap="none" anchor="ctr"/>
          <a:lstStyle/>
          <a:p>
            <a:endParaRPr lang="en-US"/>
          </a:p>
        </p:txBody>
      </p:sp>
      <p:sp>
        <p:nvSpPr>
          <p:cNvPr id="1290462" name="Rectangle 222"/>
          <p:cNvSpPr>
            <a:spLocks noChangeArrowheads="1"/>
          </p:cNvSpPr>
          <p:nvPr/>
        </p:nvSpPr>
        <p:spPr bwMode="auto">
          <a:xfrm>
            <a:off x="7543801" y="4343402"/>
            <a:ext cx="1570892"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p>
            <a:r>
              <a:rPr lang="en-US" sz="1600" b="1" dirty="0">
                <a:latin typeface="Helvetica" pitchFamily="34" charset="0"/>
              </a:rPr>
              <a:t>Increased lipolysis</a:t>
            </a:r>
          </a:p>
        </p:txBody>
      </p:sp>
      <p:sp>
        <p:nvSpPr>
          <p:cNvPr id="53462" name="AutoShape 223"/>
          <p:cNvSpPr>
            <a:spLocks noChangeArrowheads="1"/>
          </p:cNvSpPr>
          <p:nvPr/>
        </p:nvSpPr>
        <p:spPr bwMode="auto">
          <a:xfrm rot="10612423">
            <a:off x="5638802" y="3352801"/>
            <a:ext cx="1209675" cy="211139"/>
          </a:xfrm>
          <a:prstGeom prst="rightArrow">
            <a:avLst>
              <a:gd name="adj1" fmla="val 50000"/>
              <a:gd name="adj2" fmla="val 286519"/>
            </a:avLst>
          </a:prstGeom>
          <a:solidFill>
            <a:schemeClr val="tx1"/>
          </a:solidFill>
          <a:ln w="12700">
            <a:solidFill>
              <a:schemeClr val="tx1"/>
            </a:solidFill>
            <a:miter lim="800000"/>
            <a:headEnd/>
            <a:tailEnd/>
          </a:ln>
        </p:spPr>
        <p:txBody>
          <a:bodyPr wrap="none" anchor="ctr"/>
          <a:lstStyle/>
          <a:p>
            <a:endParaRPr lang="en-US"/>
          </a:p>
        </p:txBody>
      </p:sp>
      <p:sp>
        <p:nvSpPr>
          <p:cNvPr id="53463" name="AutoShape 228"/>
          <p:cNvSpPr>
            <a:spLocks noChangeArrowheads="1"/>
          </p:cNvSpPr>
          <p:nvPr/>
        </p:nvSpPr>
        <p:spPr bwMode="auto">
          <a:xfrm rot="201389" flipH="1">
            <a:off x="5943600" y="5943603"/>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469" name="Rectangle 229"/>
          <p:cNvSpPr>
            <a:spLocks noChangeArrowheads="1"/>
          </p:cNvSpPr>
          <p:nvPr/>
        </p:nvSpPr>
        <p:spPr bwMode="auto">
          <a:xfrm>
            <a:off x="6934200" y="5791202"/>
            <a:ext cx="2209800"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1" rIns="90488" bIns="44451">
            <a:spAutoFit/>
          </a:bodyPr>
          <a:lstStyle/>
          <a:p>
            <a:r>
              <a:rPr lang="en-US" sz="1600" b="1">
                <a:latin typeface="Helvetica" pitchFamily="34" charset="0"/>
              </a:rPr>
              <a:t>Decreased glucose</a:t>
            </a:r>
          </a:p>
          <a:p>
            <a:r>
              <a:rPr lang="en-US" sz="1600" b="1">
                <a:latin typeface="Helvetica" pitchFamily="34" charset="0"/>
              </a:rPr>
              <a:t>         uptake</a:t>
            </a:r>
          </a:p>
        </p:txBody>
      </p:sp>
      <p:sp>
        <p:nvSpPr>
          <p:cNvPr id="53465" name="Freeform 231"/>
          <p:cNvSpPr>
            <a:spLocks/>
          </p:cNvSpPr>
          <p:nvPr/>
        </p:nvSpPr>
        <p:spPr bwMode="auto">
          <a:xfrm>
            <a:off x="4945066" y="3259141"/>
            <a:ext cx="1285875" cy="1163637"/>
          </a:xfrm>
          <a:custGeom>
            <a:avLst/>
            <a:gdLst>
              <a:gd name="T0" fmla="*/ 2147483647 w 891"/>
              <a:gd name="T1" fmla="*/ 2147483647 h 806"/>
              <a:gd name="T2" fmla="*/ 2147483647 w 891"/>
              <a:gd name="T3" fmla="*/ 2147483647 h 806"/>
              <a:gd name="T4" fmla="*/ 2147483647 w 891"/>
              <a:gd name="T5" fmla="*/ 2147483647 h 806"/>
              <a:gd name="T6" fmla="*/ 2147483647 w 891"/>
              <a:gd name="T7" fmla="*/ 2147483647 h 806"/>
              <a:gd name="T8" fmla="*/ 2147483647 w 891"/>
              <a:gd name="T9" fmla="*/ 2147483647 h 806"/>
              <a:gd name="T10" fmla="*/ 2147483647 w 891"/>
              <a:gd name="T11" fmla="*/ 2147483647 h 806"/>
              <a:gd name="T12" fmla="*/ 2147483647 w 891"/>
              <a:gd name="T13" fmla="*/ 2147483647 h 806"/>
              <a:gd name="T14" fmla="*/ 2147483647 w 891"/>
              <a:gd name="T15" fmla="*/ 2147483647 h 806"/>
              <a:gd name="T16" fmla="*/ 2147483647 w 891"/>
              <a:gd name="T17" fmla="*/ 2147483647 h 806"/>
              <a:gd name="T18" fmla="*/ 2147483647 w 891"/>
              <a:gd name="T19" fmla="*/ 2147483647 h 806"/>
              <a:gd name="T20" fmla="*/ 2147483647 w 891"/>
              <a:gd name="T21" fmla="*/ 2147483647 h 806"/>
              <a:gd name="T22" fmla="*/ 2147483647 w 891"/>
              <a:gd name="T23" fmla="*/ 2147483647 h 806"/>
              <a:gd name="T24" fmla="*/ 2147483647 w 891"/>
              <a:gd name="T25" fmla="*/ 2147483647 h 806"/>
              <a:gd name="T26" fmla="*/ 2147483647 w 891"/>
              <a:gd name="T27" fmla="*/ 2147483647 h 806"/>
              <a:gd name="T28" fmla="*/ 2147483647 w 891"/>
              <a:gd name="T29" fmla="*/ 2147483647 h 806"/>
              <a:gd name="T30" fmla="*/ 2147483647 w 891"/>
              <a:gd name="T31" fmla="*/ 2147483647 h 806"/>
              <a:gd name="T32" fmla="*/ 0 w 891"/>
              <a:gd name="T33" fmla="*/ 2147483647 h 806"/>
              <a:gd name="T34" fmla="*/ 2147483647 w 891"/>
              <a:gd name="T35" fmla="*/ 2147483647 h 806"/>
              <a:gd name="T36" fmla="*/ 2147483647 w 891"/>
              <a:gd name="T37" fmla="*/ 2147483647 h 806"/>
              <a:gd name="T38" fmla="*/ 2147483647 w 891"/>
              <a:gd name="T39" fmla="*/ 2147483647 h 806"/>
              <a:gd name="T40" fmla="*/ 2147483647 w 891"/>
              <a:gd name="T41" fmla="*/ 2147483647 h 806"/>
              <a:gd name="T42" fmla="*/ 2147483647 w 891"/>
              <a:gd name="T43" fmla="*/ 2147483647 h 806"/>
              <a:gd name="T44" fmla="*/ 2147483647 w 891"/>
              <a:gd name="T45" fmla="*/ 2147483647 h 806"/>
              <a:gd name="T46" fmla="*/ 2147483647 w 891"/>
              <a:gd name="T47" fmla="*/ 2147483647 h 806"/>
              <a:gd name="T48" fmla="*/ 2147483647 w 891"/>
              <a:gd name="T49" fmla="*/ 2147483647 h 806"/>
              <a:gd name="T50" fmla="*/ 2147483647 w 891"/>
              <a:gd name="T51" fmla="*/ 2147483647 h 806"/>
              <a:gd name="T52" fmla="*/ 2147483647 w 891"/>
              <a:gd name="T53" fmla="*/ 2147483647 h 806"/>
              <a:gd name="T54" fmla="*/ 2147483647 w 891"/>
              <a:gd name="T55" fmla="*/ 2147483647 h 806"/>
              <a:gd name="T56" fmla="*/ 2147483647 w 891"/>
              <a:gd name="T57" fmla="*/ 2147483647 h 806"/>
              <a:gd name="T58" fmla="*/ 2147483647 w 891"/>
              <a:gd name="T59" fmla="*/ 2147483647 h 806"/>
              <a:gd name="T60" fmla="*/ 2147483647 w 891"/>
              <a:gd name="T61" fmla="*/ 2147483647 h 806"/>
              <a:gd name="T62" fmla="*/ 2147483647 w 891"/>
              <a:gd name="T63" fmla="*/ 2147483647 h 806"/>
              <a:gd name="T64" fmla="*/ 2147483647 w 891"/>
              <a:gd name="T65" fmla="*/ 2147483647 h 80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891"/>
              <a:gd name="T100" fmla="*/ 0 h 806"/>
              <a:gd name="T101" fmla="*/ 891 w 891"/>
              <a:gd name="T102" fmla="*/ 806 h 80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891" h="806">
                <a:moveTo>
                  <a:pt x="890" y="795"/>
                </a:moveTo>
                <a:lnTo>
                  <a:pt x="806" y="782"/>
                </a:lnTo>
                <a:lnTo>
                  <a:pt x="729" y="767"/>
                </a:lnTo>
                <a:lnTo>
                  <a:pt x="659" y="750"/>
                </a:lnTo>
                <a:lnTo>
                  <a:pt x="594" y="729"/>
                </a:lnTo>
                <a:lnTo>
                  <a:pt x="534" y="708"/>
                </a:lnTo>
                <a:lnTo>
                  <a:pt x="482" y="684"/>
                </a:lnTo>
                <a:lnTo>
                  <a:pt x="433" y="659"/>
                </a:lnTo>
                <a:lnTo>
                  <a:pt x="390" y="632"/>
                </a:lnTo>
                <a:lnTo>
                  <a:pt x="351" y="604"/>
                </a:lnTo>
                <a:lnTo>
                  <a:pt x="316" y="573"/>
                </a:lnTo>
                <a:lnTo>
                  <a:pt x="287" y="543"/>
                </a:lnTo>
                <a:lnTo>
                  <a:pt x="260" y="512"/>
                </a:lnTo>
                <a:lnTo>
                  <a:pt x="235" y="480"/>
                </a:lnTo>
                <a:lnTo>
                  <a:pt x="215" y="447"/>
                </a:lnTo>
                <a:lnTo>
                  <a:pt x="197" y="414"/>
                </a:lnTo>
                <a:lnTo>
                  <a:pt x="182" y="382"/>
                </a:lnTo>
                <a:lnTo>
                  <a:pt x="168" y="350"/>
                </a:lnTo>
                <a:lnTo>
                  <a:pt x="156" y="318"/>
                </a:lnTo>
                <a:lnTo>
                  <a:pt x="147" y="284"/>
                </a:lnTo>
                <a:lnTo>
                  <a:pt x="138" y="254"/>
                </a:lnTo>
                <a:lnTo>
                  <a:pt x="130" y="223"/>
                </a:lnTo>
                <a:lnTo>
                  <a:pt x="122" y="194"/>
                </a:lnTo>
                <a:lnTo>
                  <a:pt x="113" y="166"/>
                </a:lnTo>
                <a:lnTo>
                  <a:pt x="106" y="140"/>
                </a:lnTo>
                <a:lnTo>
                  <a:pt x="98" y="115"/>
                </a:lnTo>
                <a:lnTo>
                  <a:pt x="89" y="91"/>
                </a:lnTo>
                <a:lnTo>
                  <a:pt x="80" y="70"/>
                </a:lnTo>
                <a:lnTo>
                  <a:pt x="70" y="51"/>
                </a:lnTo>
                <a:lnTo>
                  <a:pt x="57" y="34"/>
                </a:lnTo>
                <a:lnTo>
                  <a:pt x="42" y="20"/>
                </a:lnTo>
                <a:lnTo>
                  <a:pt x="24" y="8"/>
                </a:lnTo>
                <a:lnTo>
                  <a:pt x="4" y="0"/>
                </a:lnTo>
                <a:lnTo>
                  <a:pt x="0" y="8"/>
                </a:lnTo>
                <a:lnTo>
                  <a:pt x="17" y="16"/>
                </a:lnTo>
                <a:lnTo>
                  <a:pt x="33" y="26"/>
                </a:lnTo>
                <a:lnTo>
                  <a:pt x="46" y="40"/>
                </a:lnTo>
                <a:lnTo>
                  <a:pt x="58" y="55"/>
                </a:lnTo>
                <a:lnTo>
                  <a:pt x="69" y="74"/>
                </a:lnTo>
                <a:lnTo>
                  <a:pt x="78" y="94"/>
                </a:lnTo>
                <a:lnTo>
                  <a:pt x="87" y="117"/>
                </a:lnTo>
                <a:lnTo>
                  <a:pt x="95" y="142"/>
                </a:lnTo>
                <a:lnTo>
                  <a:pt x="102" y="168"/>
                </a:lnTo>
                <a:lnTo>
                  <a:pt x="110" y="197"/>
                </a:lnTo>
                <a:lnTo>
                  <a:pt x="116" y="226"/>
                </a:lnTo>
                <a:lnTo>
                  <a:pt x="125" y="256"/>
                </a:lnTo>
                <a:lnTo>
                  <a:pt x="134" y="287"/>
                </a:lnTo>
                <a:lnTo>
                  <a:pt x="144" y="320"/>
                </a:lnTo>
                <a:lnTo>
                  <a:pt x="156" y="352"/>
                </a:lnTo>
                <a:lnTo>
                  <a:pt x="170" y="386"/>
                </a:lnTo>
                <a:lnTo>
                  <a:pt x="186" y="419"/>
                </a:lnTo>
                <a:lnTo>
                  <a:pt x="204" y="452"/>
                </a:lnTo>
                <a:lnTo>
                  <a:pt x="225" y="484"/>
                </a:lnTo>
                <a:lnTo>
                  <a:pt x="249" y="518"/>
                </a:lnTo>
                <a:lnTo>
                  <a:pt x="277" y="549"/>
                </a:lnTo>
                <a:lnTo>
                  <a:pt x="307" y="580"/>
                </a:lnTo>
                <a:lnTo>
                  <a:pt x="342" y="611"/>
                </a:lnTo>
                <a:lnTo>
                  <a:pt x="382" y="639"/>
                </a:lnTo>
                <a:lnTo>
                  <a:pt x="427" y="667"/>
                </a:lnTo>
                <a:lnTo>
                  <a:pt x="475" y="693"/>
                </a:lnTo>
                <a:lnTo>
                  <a:pt x="529" y="718"/>
                </a:lnTo>
                <a:lnTo>
                  <a:pt x="589" y="740"/>
                </a:lnTo>
                <a:lnTo>
                  <a:pt x="655" y="759"/>
                </a:lnTo>
                <a:lnTo>
                  <a:pt x="726" y="777"/>
                </a:lnTo>
                <a:lnTo>
                  <a:pt x="803" y="792"/>
                </a:lnTo>
                <a:lnTo>
                  <a:pt x="888" y="805"/>
                </a:lnTo>
                <a:lnTo>
                  <a:pt x="890" y="795"/>
                </a:lnTo>
              </a:path>
            </a:pathLst>
          </a:custGeom>
          <a:solidFill>
            <a:srgbClr val="790015"/>
          </a:solidFill>
          <a:ln w="12700" cap="rnd">
            <a:solidFill>
              <a:srgbClr val="FC0128"/>
            </a:solidFill>
            <a:round/>
            <a:headEnd/>
            <a:tailEnd/>
          </a:ln>
        </p:spPr>
        <p:txBody>
          <a:bodyPr/>
          <a:lstStyle/>
          <a:p>
            <a:endParaRPr lang="en-US"/>
          </a:p>
        </p:txBody>
      </p:sp>
      <p:sp>
        <p:nvSpPr>
          <p:cNvPr id="53466" name="Freeform 232"/>
          <p:cNvSpPr>
            <a:spLocks/>
          </p:cNvSpPr>
          <p:nvPr/>
        </p:nvSpPr>
        <p:spPr bwMode="auto">
          <a:xfrm>
            <a:off x="5156202" y="4068763"/>
            <a:ext cx="971551" cy="468312"/>
          </a:xfrm>
          <a:custGeom>
            <a:avLst/>
            <a:gdLst>
              <a:gd name="T0" fmla="*/ 2147483647 w 674"/>
              <a:gd name="T1" fmla="*/ 2147483647 h 324"/>
              <a:gd name="T2" fmla="*/ 2147483647 w 674"/>
              <a:gd name="T3" fmla="*/ 2147483647 h 324"/>
              <a:gd name="T4" fmla="*/ 2147483647 w 674"/>
              <a:gd name="T5" fmla="*/ 2147483647 h 324"/>
              <a:gd name="T6" fmla="*/ 2147483647 w 674"/>
              <a:gd name="T7" fmla="*/ 2147483647 h 324"/>
              <a:gd name="T8" fmla="*/ 2147483647 w 674"/>
              <a:gd name="T9" fmla="*/ 2147483647 h 324"/>
              <a:gd name="T10" fmla="*/ 2147483647 w 674"/>
              <a:gd name="T11" fmla="*/ 2147483647 h 324"/>
              <a:gd name="T12" fmla="*/ 2147483647 w 674"/>
              <a:gd name="T13" fmla="*/ 2147483647 h 324"/>
              <a:gd name="T14" fmla="*/ 2147483647 w 674"/>
              <a:gd name="T15" fmla="*/ 2147483647 h 324"/>
              <a:gd name="T16" fmla="*/ 2147483647 w 674"/>
              <a:gd name="T17" fmla="*/ 2147483647 h 324"/>
              <a:gd name="T18" fmla="*/ 2147483647 w 674"/>
              <a:gd name="T19" fmla="*/ 2147483647 h 324"/>
              <a:gd name="T20" fmla="*/ 2147483647 w 674"/>
              <a:gd name="T21" fmla="*/ 2147483647 h 324"/>
              <a:gd name="T22" fmla="*/ 2147483647 w 674"/>
              <a:gd name="T23" fmla="*/ 2147483647 h 324"/>
              <a:gd name="T24" fmla="*/ 2147483647 w 674"/>
              <a:gd name="T25" fmla="*/ 2147483647 h 324"/>
              <a:gd name="T26" fmla="*/ 2147483647 w 674"/>
              <a:gd name="T27" fmla="*/ 2147483647 h 324"/>
              <a:gd name="T28" fmla="*/ 2147483647 w 674"/>
              <a:gd name="T29" fmla="*/ 2147483647 h 324"/>
              <a:gd name="T30" fmla="*/ 2147483647 w 674"/>
              <a:gd name="T31" fmla="*/ 2147483647 h 324"/>
              <a:gd name="T32" fmla="*/ 2147483647 w 674"/>
              <a:gd name="T33" fmla="*/ 2147483647 h 324"/>
              <a:gd name="T34" fmla="*/ 2147483647 w 674"/>
              <a:gd name="T35" fmla="*/ 2147483647 h 324"/>
              <a:gd name="T36" fmla="*/ 2147483647 w 674"/>
              <a:gd name="T37" fmla="*/ 2147483647 h 324"/>
              <a:gd name="T38" fmla="*/ 2147483647 w 674"/>
              <a:gd name="T39" fmla="*/ 2147483647 h 324"/>
              <a:gd name="T40" fmla="*/ 2147483647 w 674"/>
              <a:gd name="T41" fmla="*/ 2147483647 h 324"/>
              <a:gd name="T42" fmla="*/ 2147483647 w 674"/>
              <a:gd name="T43" fmla="*/ 2147483647 h 324"/>
              <a:gd name="T44" fmla="*/ 2147483647 w 674"/>
              <a:gd name="T45" fmla="*/ 2147483647 h 324"/>
              <a:gd name="T46" fmla="*/ 2147483647 w 674"/>
              <a:gd name="T47" fmla="*/ 2147483647 h 324"/>
              <a:gd name="T48" fmla="*/ 2147483647 w 674"/>
              <a:gd name="T49" fmla="*/ 2147483647 h 324"/>
              <a:gd name="T50" fmla="*/ 2147483647 w 674"/>
              <a:gd name="T51" fmla="*/ 2147483647 h 324"/>
              <a:gd name="T52" fmla="*/ 2147483647 w 674"/>
              <a:gd name="T53" fmla="*/ 2147483647 h 324"/>
              <a:gd name="T54" fmla="*/ 2147483647 w 674"/>
              <a:gd name="T55" fmla="*/ 2147483647 h 324"/>
              <a:gd name="T56" fmla="*/ 2147483647 w 674"/>
              <a:gd name="T57" fmla="*/ 2147483647 h 324"/>
              <a:gd name="T58" fmla="*/ 2147483647 w 674"/>
              <a:gd name="T59" fmla="*/ 2147483647 h 324"/>
              <a:gd name="T60" fmla="*/ 2147483647 w 674"/>
              <a:gd name="T61" fmla="*/ 2147483647 h 324"/>
              <a:gd name="T62" fmla="*/ 2147483647 w 674"/>
              <a:gd name="T63" fmla="*/ 2147483647 h 324"/>
              <a:gd name="T64" fmla="*/ 2147483647 w 674"/>
              <a:gd name="T65" fmla="*/ 2147483647 h 324"/>
              <a:gd name="T66" fmla="*/ 2147483647 w 674"/>
              <a:gd name="T67" fmla="*/ 2147483647 h 324"/>
              <a:gd name="T68" fmla="*/ 0 w 674"/>
              <a:gd name="T69" fmla="*/ 0 h 324"/>
              <a:gd name="T70" fmla="*/ 2147483647 w 674"/>
              <a:gd name="T71" fmla="*/ 2147483647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74"/>
              <a:gd name="T109" fmla="*/ 0 h 324"/>
              <a:gd name="T110" fmla="*/ 674 w 674"/>
              <a:gd name="T111" fmla="*/ 324 h 32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74" h="324">
                <a:moveTo>
                  <a:pt x="13" y="19"/>
                </a:moveTo>
                <a:lnTo>
                  <a:pt x="3" y="22"/>
                </a:lnTo>
                <a:lnTo>
                  <a:pt x="16" y="40"/>
                </a:lnTo>
                <a:lnTo>
                  <a:pt x="31" y="58"/>
                </a:lnTo>
                <a:lnTo>
                  <a:pt x="47" y="75"/>
                </a:lnTo>
                <a:lnTo>
                  <a:pt x="62" y="90"/>
                </a:lnTo>
                <a:lnTo>
                  <a:pt x="78" y="105"/>
                </a:lnTo>
                <a:lnTo>
                  <a:pt x="95" y="120"/>
                </a:lnTo>
                <a:lnTo>
                  <a:pt x="113" y="133"/>
                </a:lnTo>
                <a:lnTo>
                  <a:pt x="131" y="147"/>
                </a:lnTo>
                <a:lnTo>
                  <a:pt x="149" y="159"/>
                </a:lnTo>
                <a:lnTo>
                  <a:pt x="167" y="170"/>
                </a:lnTo>
                <a:lnTo>
                  <a:pt x="187" y="182"/>
                </a:lnTo>
                <a:lnTo>
                  <a:pt x="206" y="193"/>
                </a:lnTo>
                <a:lnTo>
                  <a:pt x="226" y="203"/>
                </a:lnTo>
                <a:lnTo>
                  <a:pt x="247" y="212"/>
                </a:lnTo>
                <a:lnTo>
                  <a:pt x="268" y="221"/>
                </a:lnTo>
                <a:lnTo>
                  <a:pt x="289" y="231"/>
                </a:lnTo>
                <a:lnTo>
                  <a:pt x="311" y="238"/>
                </a:lnTo>
                <a:lnTo>
                  <a:pt x="333" y="246"/>
                </a:lnTo>
                <a:lnTo>
                  <a:pt x="355" y="253"/>
                </a:lnTo>
                <a:lnTo>
                  <a:pt x="378" y="260"/>
                </a:lnTo>
                <a:lnTo>
                  <a:pt x="401" y="267"/>
                </a:lnTo>
                <a:lnTo>
                  <a:pt x="423" y="273"/>
                </a:lnTo>
                <a:lnTo>
                  <a:pt x="447" y="279"/>
                </a:lnTo>
                <a:lnTo>
                  <a:pt x="471" y="284"/>
                </a:lnTo>
                <a:lnTo>
                  <a:pt x="495" y="290"/>
                </a:lnTo>
                <a:lnTo>
                  <a:pt x="520" y="295"/>
                </a:lnTo>
                <a:lnTo>
                  <a:pt x="544" y="300"/>
                </a:lnTo>
                <a:lnTo>
                  <a:pt x="569" y="305"/>
                </a:lnTo>
                <a:lnTo>
                  <a:pt x="594" y="309"/>
                </a:lnTo>
                <a:lnTo>
                  <a:pt x="619" y="315"/>
                </a:lnTo>
                <a:lnTo>
                  <a:pt x="644" y="319"/>
                </a:lnTo>
                <a:lnTo>
                  <a:pt x="670" y="323"/>
                </a:lnTo>
                <a:lnTo>
                  <a:pt x="673" y="314"/>
                </a:lnTo>
                <a:lnTo>
                  <a:pt x="648" y="309"/>
                </a:lnTo>
                <a:lnTo>
                  <a:pt x="622" y="304"/>
                </a:lnTo>
                <a:lnTo>
                  <a:pt x="597" y="300"/>
                </a:lnTo>
                <a:lnTo>
                  <a:pt x="571" y="295"/>
                </a:lnTo>
                <a:lnTo>
                  <a:pt x="548" y="290"/>
                </a:lnTo>
                <a:lnTo>
                  <a:pt x="523" y="285"/>
                </a:lnTo>
                <a:lnTo>
                  <a:pt x="498" y="281"/>
                </a:lnTo>
                <a:lnTo>
                  <a:pt x="475" y="275"/>
                </a:lnTo>
                <a:lnTo>
                  <a:pt x="451" y="270"/>
                </a:lnTo>
                <a:lnTo>
                  <a:pt x="428" y="264"/>
                </a:lnTo>
                <a:lnTo>
                  <a:pt x="405" y="257"/>
                </a:lnTo>
                <a:lnTo>
                  <a:pt x="382" y="250"/>
                </a:lnTo>
                <a:lnTo>
                  <a:pt x="360" y="243"/>
                </a:lnTo>
                <a:lnTo>
                  <a:pt x="337" y="237"/>
                </a:lnTo>
                <a:lnTo>
                  <a:pt x="315" y="229"/>
                </a:lnTo>
                <a:lnTo>
                  <a:pt x="294" y="221"/>
                </a:lnTo>
                <a:lnTo>
                  <a:pt x="274" y="212"/>
                </a:lnTo>
                <a:lnTo>
                  <a:pt x="252" y="203"/>
                </a:lnTo>
                <a:lnTo>
                  <a:pt x="233" y="195"/>
                </a:lnTo>
                <a:lnTo>
                  <a:pt x="213" y="185"/>
                </a:lnTo>
                <a:lnTo>
                  <a:pt x="194" y="174"/>
                </a:lnTo>
                <a:lnTo>
                  <a:pt x="175" y="163"/>
                </a:lnTo>
                <a:lnTo>
                  <a:pt x="157" y="152"/>
                </a:lnTo>
                <a:lnTo>
                  <a:pt x="139" y="139"/>
                </a:lnTo>
                <a:lnTo>
                  <a:pt x="121" y="126"/>
                </a:lnTo>
                <a:lnTo>
                  <a:pt x="104" y="114"/>
                </a:lnTo>
                <a:lnTo>
                  <a:pt x="88" y="98"/>
                </a:lnTo>
                <a:lnTo>
                  <a:pt x="72" y="83"/>
                </a:lnTo>
                <a:lnTo>
                  <a:pt x="56" y="69"/>
                </a:lnTo>
                <a:lnTo>
                  <a:pt x="41" y="52"/>
                </a:lnTo>
                <a:lnTo>
                  <a:pt x="26" y="35"/>
                </a:lnTo>
                <a:lnTo>
                  <a:pt x="13" y="17"/>
                </a:lnTo>
                <a:lnTo>
                  <a:pt x="2" y="19"/>
                </a:lnTo>
                <a:lnTo>
                  <a:pt x="13" y="17"/>
                </a:lnTo>
                <a:lnTo>
                  <a:pt x="0" y="0"/>
                </a:lnTo>
                <a:lnTo>
                  <a:pt x="2" y="19"/>
                </a:lnTo>
                <a:lnTo>
                  <a:pt x="13" y="19"/>
                </a:lnTo>
              </a:path>
            </a:pathLst>
          </a:custGeom>
          <a:solidFill>
            <a:srgbClr val="790015"/>
          </a:solidFill>
          <a:ln w="12700" cap="rnd">
            <a:solidFill>
              <a:srgbClr val="FC0128"/>
            </a:solidFill>
            <a:round/>
            <a:headEnd/>
            <a:tailEnd/>
          </a:ln>
        </p:spPr>
        <p:txBody>
          <a:bodyPr/>
          <a:lstStyle/>
          <a:p>
            <a:endParaRPr lang="en-US"/>
          </a:p>
        </p:txBody>
      </p:sp>
      <p:sp>
        <p:nvSpPr>
          <p:cNvPr id="53467" name="Freeform 233"/>
          <p:cNvSpPr>
            <a:spLocks/>
          </p:cNvSpPr>
          <p:nvPr/>
        </p:nvSpPr>
        <p:spPr bwMode="auto">
          <a:xfrm>
            <a:off x="5181603" y="4114802"/>
            <a:ext cx="144463" cy="461963"/>
          </a:xfrm>
          <a:custGeom>
            <a:avLst/>
            <a:gdLst>
              <a:gd name="T0" fmla="*/ 2147483647 w 101"/>
              <a:gd name="T1" fmla="*/ 2147483647 h 320"/>
              <a:gd name="T2" fmla="*/ 2147483647 w 101"/>
              <a:gd name="T3" fmla="*/ 2147483647 h 320"/>
              <a:gd name="T4" fmla="*/ 2147483647 w 101"/>
              <a:gd name="T5" fmla="*/ 2147483647 h 320"/>
              <a:gd name="T6" fmla="*/ 2147483647 w 101"/>
              <a:gd name="T7" fmla="*/ 2147483647 h 320"/>
              <a:gd name="T8" fmla="*/ 2147483647 w 101"/>
              <a:gd name="T9" fmla="*/ 2147483647 h 320"/>
              <a:gd name="T10" fmla="*/ 2147483647 w 101"/>
              <a:gd name="T11" fmla="*/ 2147483647 h 320"/>
              <a:gd name="T12" fmla="*/ 2147483647 w 101"/>
              <a:gd name="T13" fmla="*/ 2147483647 h 320"/>
              <a:gd name="T14" fmla="*/ 2147483647 w 101"/>
              <a:gd name="T15" fmla="*/ 2147483647 h 320"/>
              <a:gd name="T16" fmla="*/ 2147483647 w 101"/>
              <a:gd name="T17" fmla="*/ 2147483647 h 320"/>
              <a:gd name="T18" fmla="*/ 2147483647 w 101"/>
              <a:gd name="T19" fmla="*/ 2147483647 h 320"/>
              <a:gd name="T20" fmla="*/ 2147483647 w 101"/>
              <a:gd name="T21" fmla="*/ 2147483647 h 320"/>
              <a:gd name="T22" fmla="*/ 2147483647 w 101"/>
              <a:gd name="T23" fmla="*/ 2147483647 h 320"/>
              <a:gd name="T24" fmla="*/ 2147483647 w 101"/>
              <a:gd name="T25" fmla="*/ 2147483647 h 320"/>
              <a:gd name="T26" fmla="*/ 2147483647 w 101"/>
              <a:gd name="T27" fmla="*/ 2147483647 h 320"/>
              <a:gd name="T28" fmla="*/ 2147483647 w 101"/>
              <a:gd name="T29" fmla="*/ 2147483647 h 320"/>
              <a:gd name="T30" fmla="*/ 2147483647 w 101"/>
              <a:gd name="T31" fmla="*/ 2147483647 h 320"/>
              <a:gd name="T32" fmla="*/ 2147483647 w 101"/>
              <a:gd name="T33" fmla="*/ 0 h 320"/>
              <a:gd name="T34" fmla="*/ 2147483647 w 101"/>
              <a:gd name="T35" fmla="*/ 2147483647 h 320"/>
              <a:gd name="T36" fmla="*/ 2147483647 w 101"/>
              <a:gd name="T37" fmla="*/ 2147483647 h 320"/>
              <a:gd name="T38" fmla="*/ 2147483647 w 101"/>
              <a:gd name="T39" fmla="*/ 2147483647 h 320"/>
              <a:gd name="T40" fmla="*/ 2147483647 w 101"/>
              <a:gd name="T41" fmla="*/ 2147483647 h 320"/>
              <a:gd name="T42" fmla="*/ 2147483647 w 101"/>
              <a:gd name="T43" fmla="*/ 2147483647 h 320"/>
              <a:gd name="T44" fmla="*/ 2147483647 w 101"/>
              <a:gd name="T45" fmla="*/ 2147483647 h 320"/>
              <a:gd name="T46" fmla="*/ 2147483647 w 101"/>
              <a:gd name="T47" fmla="*/ 2147483647 h 320"/>
              <a:gd name="T48" fmla="*/ 2147483647 w 101"/>
              <a:gd name="T49" fmla="*/ 2147483647 h 320"/>
              <a:gd name="T50" fmla="*/ 2147483647 w 101"/>
              <a:gd name="T51" fmla="*/ 2147483647 h 320"/>
              <a:gd name="T52" fmla="*/ 2147483647 w 101"/>
              <a:gd name="T53" fmla="*/ 2147483647 h 320"/>
              <a:gd name="T54" fmla="*/ 2147483647 w 101"/>
              <a:gd name="T55" fmla="*/ 2147483647 h 320"/>
              <a:gd name="T56" fmla="*/ 2147483647 w 101"/>
              <a:gd name="T57" fmla="*/ 2147483647 h 320"/>
              <a:gd name="T58" fmla="*/ 2147483647 w 101"/>
              <a:gd name="T59" fmla="*/ 2147483647 h 320"/>
              <a:gd name="T60" fmla="*/ 2147483647 w 101"/>
              <a:gd name="T61" fmla="*/ 2147483647 h 320"/>
              <a:gd name="T62" fmla="*/ 2147483647 w 101"/>
              <a:gd name="T63" fmla="*/ 2147483647 h 320"/>
              <a:gd name="T64" fmla="*/ 2147483647 w 101"/>
              <a:gd name="T65" fmla="*/ 2147483647 h 320"/>
              <a:gd name="T66" fmla="*/ 2147483647 w 101"/>
              <a:gd name="T67" fmla="*/ 2147483647 h 320"/>
              <a:gd name="T68" fmla="*/ 2147483647 w 101"/>
              <a:gd name="T69" fmla="*/ 2147483647 h 320"/>
              <a:gd name="T70" fmla="*/ 2147483647 w 101"/>
              <a:gd name="T71" fmla="*/ 2147483647 h 32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01"/>
              <a:gd name="T109" fmla="*/ 0 h 320"/>
              <a:gd name="T110" fmla="*/ 101 w 101"/>
              <a:gd name="T111" fmla="*/ 320 h 32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01" h="320">
                <a:moveTo>
                  <a:pt x="98" y="313"/>
                </a:moveTo>
                <a:lnTo>
                  <a:pt x="100" y="314"/>
                </a:lnTo>
                <a:lnTo>
                  <a:pt x="96" y="305"/>
                </a:lnTo>
                <a:lnTo>
                  <a:pt x="92" y="294"/>
                </a:lnTo>
                <a:lnTo>
                  <a:pt x="87" y="284"/>
                </a:lnTo>
                <a:lnTo>
                  <a:pt x="83" y="276"/>
                </a:lnTo>
                <a:lnTo>
                  <a:pt x="79" y="265"/>
                </a:lnTo>
                <a:lnTo>
                  <a:pt x="76" y="256"/>
                </a:lnTo>
                <a:lnTo>
                  <a:pt x="71" y="246"/>
                </a:lnTo>
                <a:lnTo>
                  <a:pt x="68" y="236"/>
                </a:lnTo>
                <a:lnTo>
                  <a:pt x="65" y="227"/>
                </a:lnTo>
                <a:lnTo>
                  <a:pt x="61" y="217"/>
                </a:lnTo>
                <a:lnTo>
                  <a:pt x="58" y="207"/>
                </a:lnTo>
                <a:lnTo>
                  <a:pt x="54" y="198"/>
                </a:lnTo>
                <a:lnTo>
                  <a:pt x="51" y="188"/>
                </a:lnTo>
                <a:lnTo>
                  <a:pt x="48" y="178"/>
                </a:lnTo>
                <a:lnTo>
                  <a:pt x="46" y="168"/>
                </a:lnTo>
                <a:lnTo>
                  <a:pt x="42" y="158"/>
                </a:lnTo>
                <a:lnTo>
                  <a:pt x="39" y="149"/>
                </a:lnTo>
                <a:lnTo>
                  <a:pt x="38" y="139"/>
                </a:lnTo>
                <a:lnTo>
                  <a:pt x="34" y="128"/>
                </a:lnTo>
                <a:lnTo>
                  <a:pt x="32" y="119"/>
                </a:lnTo>
                <a:lnTo>
                  <a:pt x="29" y="109"/>
                </a:lnTo>
                <a:lnTo>
                  <a:pt x="28" y="100"/>
                </a:lnTo>
                <a:lnTo>
                  <a:pt x="25" y="89"/>
                </a:lnTo>
                <a:lnTo>
                  <a:pt x="23" y="79"/>
                </a:lnTo>
                <a:lnTo>
                  <a:pt x="21" y="70"/>
                </a:lnTo>
                <a:lnTo>
                  <a:pt x="20" y="60"/>
                </a:lnTo>
                <a:lnTo>
                  <a:pt x="19" y="49"/>
                </a:lnTo>
                <a:lnTo>
                  <a:pt x="16" y="39"/>
                </a:lnTo>
                <a:lnTo>
                  <a:pt x="15" y="30"/>
                </a:lnTo>
                <a:lnTo>
                  <a:pt x="13" y="20"/>
                </a:lnTo>
                <a:lnTo>
                  <a:pt x="13" y="9"/>
                </a:lnTo>
                <a:lnTo>
                  <a:pt x="12" y="0"/>
                </a:lnTo>
                <a:lnTo>
                  <a:pt x="0" y="0"/>
                </a:lnTo>
                <a:lnTo>
                  <a:pt x="1" y="10"/>
                </a:lnTo>
                <a:lnTo>
                  <a:pt x="2" y="20"/>
                </a:lnTo>
                <a:lnTo>
                  <a:pt x="3" y="31"/>
                </a:lnTo>
                <a:lnTo>
                  <a:pt x="4" y="40"/>
                </a:lnTo>
                <a:lnTo>
                  <a:pt x="5" y="51"/>
                </a:lnTo>
                <a:lnTo>
                  <a:pt x="7" y="61"/>
                </a:lnTo>
                <a:lnTo>
                  <a:pt x="10" y="71"/>
                </a:lnTo>
                <a:lnTo>
                  <a:pt x="12" y="81"/>
                </a:lnTo>
                <a:lnTo>
                  <a:pt x="13" y="91"/>
                </a:lnTo>
                <a:lnTo>
                  <a:pt x="15" y="101"/>
                </a:lnTo>
                <a:lnTo>
                  <a:pt x="17" y="111"/>
                </a:lnTo>
                <a:lnTo>
                  <a:pt x="20" y="121"/>
                </a:lnTo>
                <a:lnTo>
                  <a:pt x="22" y="131"/>
                </a:lnTo>
                <a:lnTo>
                  <a:pt x="25" y="140"/>
                </a:lnTo>
                <a:lnTo>
                  <a:pt x="28" y="151"/>
                </a:lnTo>
                <a:lnTo>
                  <a:pt x="30" y="160"/>
                </a:lnTo>
                <a:lnTo>
                  <a:pt x="33" y="170"/>
                </a:lnTo>
                <a:lnTo>
                  <a:pt x="37" y="180"/>
                </a:lnTo>
                <a:lnTo>
                  <a:pt x="39" y="191"/>
                </a:lnTo>
                <a:lnTo>
                  <a:pt x="42" y="200"/>
                </a:lnTo>
                <a:lnTo>
                  <a:pt x="46" y="210"/>
                </a:lnTo>
                <a:lnTo>
                  <a:pt x="49" y="219"/>
                </a:lnTo>
                <a:lnTo>
                  <a:pt x="53" y="230"/>
                </a:lnTo>
                <a:lnTo>
                  <a:pt x="56" y="239"/>
                </a:lnTo>
                <a:lnTo>
                  <a:pt x="60" y="248"/>
                </a:lnTo>
                <a:lnTo>
                  <a:pt x="64" y="259"/>
                </a:lnTo>
                <a:lnTo>
                  <a:pt x="68" y="269"/>
                </a:lnTo>
                <a:lnTo>
                  <a:pt x="71" y="279"/>
                </a:lnTo>
                <a:lnTo>
                  <a:pt x="76" y="288"/>
                </a:lnTo>
                <a:lnTo>
                  <a:pt x="79" y="298"/>
                </a:lnTo>
                <a:lnTo>
                  <a:pt x="84" y="308"/>
                </a:lnTo>
                <a:lnTo>
                  <a:pt x="88" y="317"/>
                </a:lnTo>
                <a:lnTo>
                  <a:pt x="88" y="319"/>
                </a:lnTo>
                <a:lnTo>
                  <a:pt x="88" y="317"/>
                </a:lnTo>
                <a:lnTo>
                  <a:pt x="88" y="318"/>
                </a:lnTo>
                <a:lnTo>
                  <a:pt x="88" y="319"/>
                </a:lnTo>
                <a:lnTo>
                  <a:pt x="98" y="313"/>
                </a:lnTo>
              </a:path>
            </a:pathLst>
          </a:custGeom>
          <a:solidFill>
            <a:srgbClr val="790015"/>
          </a:solidFill>
          <a:ln w="12700" cap="rnd">
            <a:solidFill>
              <a:srgbClr val="FC0128"/>
            </a:solidFill>
            <a:round/>
            <a:headEnd/>
            <a:tailEnd/>
          </a:ln>
        </p:spPr>
        <p:txBody>
          <a:bodyPr/>
          <a:lstStyle/>
          <a:p>
            <a:endParaRPr lang="en-US"/>
          </a:p>
        </p:txBody>
      </p:sp>
      <p:sp>
        <p:nvSpPr>
          <p:cNvPr id="53468" name="Freeform 234"/>
          <p:cNvSpPr>
            <a:spLocks/>
          </p:cNvSpPr>
          <p:nvPr/>
        </p:nvSpPr>
        <p:spPr bwMode="auto">
          <a:xfrm>
            <a:off x="5289553" y="4549775"/>
            <a:ext cx="157163" cy="1030288"/>
          </a:xfrm>
          <a:custGeom>
            <a:avLst/>
            <a:gdLst>
              <a:gd name="T0" fmla="*/ 2147483647 w 110"/>
              <a:gd name="T1" fmla="*/ 2147483647 h 714"/>
              <a:gd name="T2" fmla="*/ 2147483647 w 110"/>
              <a:gd name="T3" fmla="*/ 2147483647 h 714"/>
              <a:gd name="T4" fmla="*/ 2147483647 w 110"/>
              <a:gd name="T5" fmla="*/ 2147483647 h 714"/>
              <a:gd name="T6" fmla="*/ 2147483647 w 110"/>
              <a:gd name="T7" fmla="*/ 2147483647 h 714"/>
              <a:gd name="T8" fmla="*/ 2147483647 w 110"/>
              <a:gd name="T9" fmla="*/ 2147483647 h 714"/>
              <a:gd name="T10" fmla="*/ 2147483647 w 110"/>
              <a:gd name="T11" fmla="*/ 2147483647 h 714"/>
              <a:gd name="T12" fmla="*/ 2147483647 w 110"/>
              <a:gd name="T13" fmla="*/ 2147483647 h 714"/>
              <a:gd name="T14" fmla="*/ 2147483647 w 110"/>
              <a:gd name="T15" fmla="*/ 2147483647 h 714"/>
              <a:gd name="T16" fmla="*/ 2147483647 w 110"/>
              <a:gd name="T17" fmla="*/ 2147483647 h 714"/>
              <a:gd name="T18" fmla="*/ 2147483647 w 110"/>
              <a:gd name="T19" fmla="*/ 2147483647 h 714"/>
              <a:gd name="T20" fmla="*/ 2147483647 w 110"/>
              <a:gd name="T21" fmla="*/ 2147483647 h 714"/>
              <a:gd name="T22" fmla="*/ 2147483647 w 110"/>
              <a:gd name="T23" fmla="*/ 2147483647 h 714"/>
              <a:gd name="T24" fmla="*/ 2147483647 w 110"/>
              <a:gd name="T25" fmla="*/ 2147483647 h 714"/>
              <a:gd name="T26" fmla="*/ 2147483647 w 110"/>
              <a:gd name="T27" fmla="*/ 2147483647 h 714"/>
              <a:gd name="T28" fmla="*/ 2147483647 w 110"/>
              <a:gd name="T29" fmla="*/ 2147483647 h 714"/>
              <a:gd name="T30" fmla="*/ 2147483647 w 110"/>
              <a:gd name="T31" fmla="*/ 2147483647 h 714"/>
              <a:gd name="T32" fmla="*/ 0 w 110"/>
              <a:gd name="T33" fmla="*/ 2147483647 h 714"/>
              <a:gd name="T34" fmla="*/ 2147483647 w 110"/>
              <a:gd name="T35" fmla="*/ 2147483647 h 714"/>
              <a:gd name="T36" fmla="*/ 2147483647 w 110"/>
              <a:gd name="T37" fmla="*/ 2147483647 h 714"/>
              <a:gd name="T38" fmla="*/ 2147483647 w 110"/>
              <a:gd name="T39" fmla="*/ 2147483647 h 714"/>
              <a:gd name="T40" fmla="*/ 2147483647 w 110"/>
              <a:gd name="T41" fmla="*/ 2147483647 h 714"/>
              <a:gd name="T42" fmla="*/ 2147483647 w 110"/>
              <a:gd name="T43" fmla="*/ 2147483647 h 714"/>
              <a:gd name="T44" fmla="*/ 2147483647 w 110"/>
              <a:gd name="T45" fmla="*/ 2147483647 h 714"/>
              <a:gd name="T46" fmla="*/ 2147483647 w 110"/>
              <a:gd name="T47" fmla="*/ 2147483647 h 714"/>
              <a:gd name="T48" fmla="*/ 2147483647 w 110"/>
              <a:gd name="T49" fmla="*/ 2147483647 h 714"/>
              <a:gd name="T50" fmla="*/ 2147483647 w 110"/>
              <a:gd name="T51" fmla="*/ 2147483647 h 714"/>
              <a:gd name="T52" fmla="*/ 2147483647 w 110"/>
              <a:gd name="T53" fmla="*/ 2147483647 h 714"/>
              <a:gd name="T54" fmla="*/ 2147483647 w 110"/>
              <a:gd name="T55" fmla="*/ 2147483647 h 714"/>
              <a:gd name="T56" fmla="*/ 2147483647 w 110"/>
              <a:gd name="T57" fmla="*/ 2147483647 h 714"/>
              <a:gd name="T58" fmla="*/ 2147483647 w 110"/>
              <a:gd name="T59" fmla="*/ 2147483647 h 714"/>
              <a:gd name="T60" fmla="*/ 2147483647 w 110"/>
              <a:gd name="T61" fmla="*/ 2147483647 h 714"/>
              <a:gd name="T62" fmla="*/ 2147483647 w 110"/>
              <a:gd name="T63" fmla="*/ 2147483647 h 714"/>
              <a:gd name="T64" fmla="*/ 2147483647 w 110"/>
              <a:gd name="T65" fmla="*/ 2147483647 h 7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0"/>
              <a:gd name="T100" fmla="*/ 0 h 714"/>
              <a:gd name="T101" fmla="*/ 110 w 110"/>
              <a:gd name="T102" fmla="*/ 714 h 7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0" h="714">
                <a:moveTo>
                  <a:pt x="96" y="713"/>
                </a:moveTo>
                <a:lnTo>
                  <a:pt x="96" y="689"/>
                </a:lnTo>
                <a:lnTo>
                  <a:pt x="97" y="667"/>
                </a:lnTo>
                <a:lnTo>
                  <a:pt x="98" y="643"/>
                </a:lnTo>
                <a:lnTo>
                  <a:pt x="100" y="621"/>
                </a:lnTo>
                <a:lnTo>
                  <a:pt x="101" y="596"/>
                </a:lnTo>
                <a:lnTo>
                  <a:pt x="102" y="572"/>
                </a:lnTo>
                <a:lnTo>
                  <a:pt x="103" y="547"/>
                </a:lnTo>
                <a:lnTo>
                  <a:pt x="104" y="523"/>
                </a:lnTo>
                <a:lnTo>
                  <a:pt x="105" y="499"/>
                </a:lnTo>
                <a:lnTo>
                  <a:pt x="106" y="473"/>
                </a:lnTo>
                <a:lnTo>
                  <a:pt x="107" y="448"/>
                </a:lnTo>
                <a:lnTo>
                  <a:pt x="107" y="423"/>
                </a:lnTo>
                <a:lnTo>
                  <a:pt x="109" y="398"/>
                </a:lnTo>
                <a:lnTo>
                  <a:pt x="109" y="375"/>
                </a:lnTo>
                <a:lnTo>
                  <a:pt x="109" y="349"/>
                </a:lnTo>
                <a:lnTo>
                  <a:pt x="107" y="326"/>
                </a:lnTo>
                <a:lnTo>
                  <a:pt x="106" y="301"/>
                </a:lnTo>
                <a:lnTo>
                  <a:pt x="105" y="277"/>
                </a:lnTo>
                <a:lnTo>
                  <a:pt x="104" y="253"/>
                </a:lnTo>
                <a:lnTo>
                  <a:pt x="101" y="231"/>
                </a:lnTo>
                <a:lnTo>
                  <a:pt x="97" y="209"/>
                </a:lnTo>
                <a:lnTo>
                  <a:pt x="94" y="186"/>
                </a:lnTo>
                <a:lnTo>
                  <a:pt x="89" y="164"/>
                </a:lnTo>
                <a:lnTo>
                  <a:pt x="85" y="142"/>
                </a:lnTo>
                <a:lnTo>
                  <a:pt x="79" y="123"/>
                </a:lnTo>
                <a:lnTo>
                  <a:pt x="71" y="103"/>
                </a:lnTo>
                <a:lnTo>
                  <a:pt x="64" y="83"/>
                </a:lnTo>
                <a:lnTo>
                  <a:pt x="55" y="64"/>
                </a:lnTo>
                <a:lnTo>
                  <a:pt x="46" y="47"/>
                </a:lnTo>
                <a:lnTo>
                  <a:pt x="34" y="31"/>
                </a:lnTo>
                <a:lnTo>
                  <a:pt x="22" y="14"/>
                </a:lnTo>
                <a:lnTo>
                  <a:pt x="10" y="0"/>
                </a:lnTo>
                <a:lnTo>
                  <a:pt x="0" y="5"/>
                </a:lnTo>
                <a:lnTo>
                  <a:pt x="13" y="19"/>
                </a:lnTo>
                <a:lnTo>
                  <a:pt x="24" y="36"/>
                </a:lnTo>
                <a:lnTo>
                  <a:pt x="34" y="51"/>
                </a:lnTo>
                <a:lnTo>
                  <a:pt x="43" y="69"/>
                </a:lnTo>
                <a:lnTo>
                  <a:pt x="52" y="86"/>
                </a:lnTo>
                <a:lnTo>
                  <a:pt x="60" y="105"/>
                </a:lnTo>
                <a:lnTo>
                  <a:pt x="66" y="125"/>
                </a:lnTo>
                <a:lnTo>
                  <a:pt x="73" y="145"/>
                </a:lnTo>
                <a:lnTo>
                  <a:pt x="78" y="166"/>
                </a:lnTo>
                <a:lnTo>
                  <a:pt x="82" y="187"/>
                </a:lnTo>
                <a:lnTo>
                  <a:pt x="86" y="209"/>
                </a:lnTo>
                <a:lnTo>
                  <a:pt x="88" y="231"/>
                </a:lnTo>
                <a:lnTo>
                  <a:pt x="91" y="254"/>
                </a:lnTo>
                <a:lnTo>
                  <a:pt x="93" y="278"/>
                </a:lnTo>
                <a:lnTo>
                  <a:pt x="95" y="301"/>
                </a:lnTo>
                <a:lnTo>
                  <a:pt x="96" y="326"/>
                </a:lnTo>
                <a:lnTo>
                  <a:pt x="96" y="349"/>
                </a:lnTo>
                <a:lnTo>
                  <a:pt x="96" y="375"/>
                </a:lnTo>
                <a:lnTo>
                  <a:pt x="96" y="398"/>
                </a:lnTo>
                <a:lnTo>
                  <a:pt x="96" y="423"/>
                </a:lnTo>
                <a:lnTo>
                  <a:pt x="95" y="448"/>
                </a:lnTo>
                <a:lnTo>
                  <a:pt x="94" y="473"/>
                </a:lnTo>
                <a:lnTo>
                  <a:pt x="93" y="499"/>
                </a:lnTo>
                <a:lnTo>
                  <a:pt x="92" y="522"/>
                </a:lnTo>
                <a:lnTo>
                  <a:pt x="91" y="547"/>
                </a:lnTo>
                <a:lnTo>
                  <a:pt x="88" y="571"/>
                </a:lnTo>
                <a:lnTo>
                  <a:pt x="88" y="596"/>
                </a:lnTo>
                <a:lnTo>
                  <a:pt x="87" y="620"/>
                </a:lnTo>
                <a:lnTo>
                  <a:pt x="86" y="643"/>
                </a:lnTo>
                <a:lnTo>
                  <a:pt x="85" y="667"/>
                </a:lnTo>
                <a:lnTo>
                  <a:pt x="85" y="689"/>
                </a:lnTo>
                <a:lnTo>
                  <a:pt x="85" y="713"/>
                </a:lnTo>
                <a:lnTo>
                  <a:pt x="96" y="713"/>
                </a:lnTo>
              </a:path>
            </a:pathLst>
          </a:custGeom>
          <a:solidFill>
            <a:srgbClr val="790015"/>
          </a:solidFill>
          <a:ln w="12700" cap="rnd">
            <a:solidFill>
              <a:srgbClr val="FC0128"/>
            </a:solidFill>
            <a:round/>
            <a:headEnd/>
            <a:tailEnd/>
          </a:ln>
        </p:spPr>
        <p:txBody>
          <a:bodyPr/>
          <a:lstStyle/>
          <a:p>
            <a:endParaRPr lang="en-US"/>
          </a:p>
        </p:txBody>
      </p:sp>
      <p:sp>
        <p:nvSpPr>
          <p:cNvPr id="53469" name="Freeform 235"/>
          <p:cNvSpPr>
            <a:spLocks/>
          </p:cNvSpPr>
          <p:nvPr/>
        </p:nvSpPr>
        <p:spPr bwMode="auto">
          <a:xfrm>
            <a:off x="5230815" y="4891090"/>
            <a:ext cx="57151" cy="768351"/>
          </a:xfrm>
          <a:custGeom>
            <a:avLst/>
            <a:gdLst>
              <a:gd name="T0" fmla="*/ 2147483647 w 39"/>
              <a:gd name="T1" fmla="*/ 2147483647 h 532"/>
              <a:gd name="T2" fmla="*/ 2147483647 w 39"/>
              <a:gd name="T3" fmla="*/ 2147483647 h 532"/>
              <a:gd name="T4" fmla="*/ 2147483647 w 39"/>
              <a:gd name="T5" fmla="*/ 2147483647 h 532"/>
              <a:gd name="T6" fmla="*/ 2147483647 w 39"/>
              <a:gd name="T7" fmla="*/ 2147483647 h 532"/>
              <a:gd name="T8" fmla="*/ 2147483647 w 39"/>
              <a:gd name="T9" fmla="*/ 2147483647 h 532"/>
              <a:gd name="T10" fmla="*/ 2147483647 w 39"/>
              <a:gd name="T11" fmla="*/ 2147483647 h 532"/>
              <a:gd name="T12" fmla="*/ 2147483647 w 39"/>
              <a:gd name="T13" fmla="*/ 2147483647 h 532"/>
              <a:gd name="T14" fmla="*/ 2147483647 w 39"/>
              <a:gd name="T15" fmla="*/ 2147483647 h 532"/>
              <a:gd name="T16" fmla="*/ 2147483647 w 39"/>
              <a:gd name="T17" fmla="*/ 2147483647 h 532"/>
              <a:gd name="T18" fmla="*/ 2147483647 w 39"/>
              <a:gd name="T19" fmla="*/ 2147483647 h 532"/>
              <a:gd name="T20" fmla="*/ 2147483647 w 39"/>
              <a:gd name="T21" fmla="*/ 2147483647 h 532"/>
              <a:gd name="T22" fmla="*/ 2147483647 w 39"/>
              <a:gd name="T23" fmla="*/ 2147483647 h 532"/>
              <a:gd name="T24" fmla="*/ 2147483647 w 39"/>
              <a:gd name="T25" fmla="*/ 2147483647 h 532"/>
              <a:gd name="T26" fmla="*/ 2147483647 w 39"/>
              <a:gd name="T27" fmla="*/ 2147483647 h 532"/>
              <a:gd name="T28" fmla="*/ 2147483647 w 39"/>
              <a:gd name="T29" fmla="*/ 2147483647 h 532"/>
              <a:gd name="T30" fmla="*/ 2147483647 w 39"/>
              <a:gd name="T31" fmla="*/ 2147483647 h 532"/>
              <a:gd name="T32" fmla="*/ 2147483647 w 39"/>
              <a:gd name="T33" fmla="*/ 2147483647 h 532"/>
              <a:gd name="T34" fmla="*/ 2147483647 w 39"/>
              <a:gd name="T35" fmla="*/ 2147483647 h 532"/>
              <a:gd name="T36" fmla="*/ 2147483647 w 39"/>
              <a:gd name="T37" fmla="*/ 2147483647 h 532"/>
              <a:gd name="T38" fmla="*/ 2147483647 w 39"/>
              <a:gd name="T39" fmla="*/ 2147483647 h 532"/>
              <a:gd name="T40" fmla="*/ 2147483647 w 39"/>
              <a:gd name="T41" fmla="*/ 2147483647 h 532"/>
              <a:gd name="T42" fmla="*/ 2147483647 w 39"/>
              <a:gd name="T43" fmla="*/ 2147483647 h 532"/>
              <a:gd name="T44" fmla="*/ 2147483647 w 39"/>
              <a:gd name="T45" fmla="*/ 2147483647 h 532"/>
              <a:gd name="T46" fmla="*/ 2147483647 w 39"/>
              <a:gd name="T47" fmla="*/ 2147483647 h 532"/>
              <a:gd name="T48" fmla="*/ 2147483647 w 39"/>
              <a:gd name="T49" fmla="*/ 2147483647 h 532"/>
              <a:gd name="T50" fmla="*/ 2147483647 w 39"/>
              <a:gd name="T51" fmla="*/ 2147483647 h 532"/>
              <a:gd name="T52" fmla="*/ 2147483647 w 39"/>
              <a:gd name="T53" fmla="*/ 2147483647 h 532"/>
              <a:gd name="T54" fmla="*/ 2147483647 w 39"/>
              <a:gd name="T55" fmla="*/ 2147483647 h 532"/>
              <a:gd name="T56" fmla="*/ 2147483647 w 39"/>
              <a:gd name="T57" fmla="*/ 2147483647 h 532"/>
              <a:gd name="T58" fmla="*/ 2147483647 w 39"/>
              <a:gd name="T59" fmla="*/ 2147483647 h 532"/>
              <a:gd name="T60" fmla="*/ 2147483647 w 39"/>
              <a:gd name="T61" fmla="*/ 2147483647 h 532"/>
              <a:gd name="T62" fmla="*/ 2147483647 w 39"/>
              <a:gd name="T63" fmla="*/ 2147483647 h 532"/>
              <a:gd name="T64" fmla="*/ 2147483647 w 39"/>
              <a:gd name="T65" fmla="*/ 0 h 53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9"/>
              <a:gd name="T100" fmla="*/ 0 h 532"/>
              <a:gd name="T101" fmla="*/ 39 w 39"/>
              <a:gd name="T102" fmla="*/ 532 h 53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9" h="532">
                <a:moveTo>
                  <a:pt x="16" y="0"/>
                </a:moveTo>
                <a:lnTo>
                  <a:pt x="17" y="18"/>
                </a:lnTo>
                <a:lnTo>
                  <a:pt x="19" y="35"/>
                </a:lnTo>
                <a:lnTo>
                  <a:pt x="21" y="51"/>
                </a:lnTo>
                <a:lnTo>
                  <a:pt x="22" y="69"/>
                </a:lnTo>
                <a:lnTo>
                  <a:pt x="23" y="85"/>
                </a:lnTo>
                <a:lnTo>
                  <a:pt x="23" y="102"/>
                </a:lnTo>
                <a:lnTo>
                  <a:pt x="24" y="120"/>
                </a:lnTo>
                <a:lnTo>
                  <a:pt x="24" y="136"/>
                </a:lnTo>
                <a:lnTo>
                  <a:pt x="24" y="153"/>
                </a:lnTo>
                <a:lnTo>
                  <a:pt x="25" y="169"/>
                </a:lnTo>
                <a:lnTo>
                  <a:pt x="25" y="186"/>
                </a:lnTo>
                <a:lnTo>
                  <a:pt x="25" y="203"/>
                </a:lnTo>
                <a:lnTo>
                  <a:pt x="25" y="219"/>
                </a:lnTo>
                <a:lnTo>
                  <a:pt x="25" y="235"/>
                </a:lnTo>
                <a:lnTo>
                  <a:pt x="24" y="251"/>
                </a:lnTo>
                <a:lnTo>
                  <a:pt x="24" y="268"/>
                </a:lnTo>
                <a:lnTo>
                  <a:pt x="24" y="285"/>
                </a:lnTo>
                <a:lnTo>
                  <a:pt x="23" y="301"/>
                </a:lnTo>
                <a:lnTo>
                  <a:pt x="23" y="318"/>
                </a:lnTo>
                <a:lnTo>
                  <a:pt x="22" y="334"/>
                </a:lnTo>
                <a:lnTo>
                  <a:pt x="21" y="350"/>
                </a:lnTo>
                <a:lnTo>
                  <a:pt x="19" y="367"/>
                </a:lnTo>
                <a:lnTo>
                  <a:pt x="17" y="382"/>
                </a:lnTo>
                <a:lnTo>
                  <a:pt x="16" y="399"/>
                </a:lnTo>
                <a:lnTo>
                  <a:pt x="14" y="415"/>
                </a:lnTo>
                <a:lnTo>
                  <a:pt x="13" y="432"/>
                </a:lnTo>
                <a:lnTo>
                  <a:pt x="11" y="449"/>
                </a:lnTo>
                <a:lnTo>
                  <a:pt x="8" y="464"/>
                </a:lnTo>
                <a:lnTo>
                  <a:pt x="6" y="481"/>
                </a:lnTo>
                <a:lnTo>
                  <a:pt x="5" y="496"/>
                </a:lnTo>
                <a:lnTo>
                  <a:pt x="2" y="513"/>
                </a:lnTo>
                <a:lnTo>
                  <a:pt x="0" y="530"/>
                </a:lnTo>
                <a:lnTo>
                  <a:pt x="13" y="531"/>
                </a:lnTo>
                <a:lnTo>
                  <a:pt x="14" y="514"/>
                </a:lnTo>
                <a:lnTo>
                  <a:pt x="16" y="498"/>
                </a:lnTo>
                <a:lnTo>
                  <a:pt x="20" y="482"/>
                </a:lnTo>
                <a:lnTo>
                  <a:pt x="22" y="465"/>
                </a:lnTo>
                <a:lnTo>
                  <a:pt x="24" y="449"/>
                </a:lnTo>
                <a:lnTo>
                  <a:pt x="25" y="432"/>
                </a:lnTo>
                <a:lnTo>
                  <a:pt x="26" y="415"/>
                </a:lnTo>
                <a:lnTo>
                  <a:pt x="29" y="400"/>
                </a:lnTo>
                <a:lnTo>
                  <a:pt x="31" y="383"/>
                </a:lnTo>
                <a:lnTo>
                  <a:pt x="32" y="367"/>
                </a:lnTo>
                <a:lnTo>
                  <a:pt x="33" y="351"/>
                </a:lnTo>
                <a:lnTo>
                  <a:pt x="33" y="334"/>
                </a:lnTo>
                <a:lnTo>
                  <a:pt x="34" y="318"/>
                </a:lnTo>
                <a:lnTo>
                  <a:pt x="35" y="302"/>
                </a:lnTo>
                <a:lnTo>
                  <a:pt x="36" y="285"/>
                </a:lnTo>
                <a:lnTo>
                  <a:pt x="36" y="268"/>
                </a:lnTo>
                <a:lnTo>
                  <a:pt x="38" y="251"/>
                </a:lnTo>
                <a:lnTo>
                  <a:pt x="38" y="235"/>
                </a:lnTo>
                <a:lnTo>
                  <a:pt x="38" y="219"/>
                </a:lnTo>
                <a:lnTo>
                  <a:pt x="38" y="203"/>
                </a:lnTo>
                <a:lnTo>
                  <a:pt x="38" y="186"/>
                </a:lnTo>
                <a:lnTo>
                  <a:pt x="38" y="169"/>
                </a:lnTo>
                <a:lnTo>
                  <a:pt x="38" y="152"/>
                </a:lnTo>
                <a:lnTo>
                  <a:pt x="36" y="135"/>
                </a:lnTo>
                <a:lnTo>
                  <a:pt x="36" y="119"/>
                </a:lnTo>
                <a:lnTo>
                  <a:pt x="35" y="102"/>
                </a:lnTo>
                <a:lnTo>
                  <a:pt x="34" y="85"/>
                </a:lnTo>
                <a:lnTo>
                  <a:pt x="33" y="68"/>
                </a:lnTo>
                <a:lnTo>
                  <a:pt x="33" y="51"/>
                </a:lnTo>
                <a:lnTo>
                  <a:pt x="32" y="34"/>
                </a:lnTo>
                <a:lnTo>
                  <a:pt x="31" y="17"/>
                </a:lnTo>
                <a:lnTo>
                  <a:pt x="29" y="0"/>
                </a:lnTo>
                <a:lnTo>
                  <a:pt x="16" y="0"/>
                </a:lnTo>
              </a:path>
            </a:pathLst>
          </a:custGeom>
          <a:solidFill>
            <a:srgbClr val="790015"/>
          </a:solidFill>
          <a:ln w="12700" cap="rnd">
            <a:solidFill>
              <a:srgbClr val="FC0128"/>
            </a:solidFill>
            <a:round/>
            <a:headEnd/>
            <a:tailEnd/>
          </a:ln>
        </p:spPr>
        <p:txBody>
          <a:bodyPr/>
          <a:lstStyle/>
          <a:p>
            <a:endParaRPr lang="en-US"/>
          </a:p>
        </p:txBody>
      </p:sp>
      <p:sp>
        <p:nvSpPr>
          <p:cNvPr id="53470" name="Freeform 236"/>
          <p:cNvSpPr>
            <a:spLocks/>
          </p:cNvSpPr>
          <p:nvPr/>
        </p:nvSpPr>
        <p:spPr bwMode="auto">
          <a:xfrm>
            <a:off x="5075242" y="4443414"/>
            <a:ext cx="200025" cy="450851"/>
          </a:xfrm>
          <a:custGeom>
            <a:avLst/>
            <a:gdLst>
              <a:gd name="T0" fmla="*/ 2147483647 w 137"/>
              <a:gd name="T1" fmla="*/ 2147483647 h 313"/>
              <a:gd name="T2" fmla="*/ 2147483647 w 137"/>
              <a:gd name="T3" fmla="*/ 2147483647 h 313"/>
              <a:gd name="T4" fmla="*/ 2147483647 w 137"/>
              <a:gd name="T5" fmla="*/ 2147483647 h 313"/>
              <a:gd name="T6" fmla="*/ 2147483647 w 137"/>
              <a:gd name="T7" fmla="*/ 2147483647 h 313"/>
              <a:gd name="T8" fmla="*/ 2147483647 w 137"/>
              <a:gd name="T9" fmla="*/ 2147483647 h 313"/>
              <a:gd name="T10" fmla="*/ 2147483647 w 137"/>
              <a:gd name="T11" fmla="*/ 2147483647 h 313"/>
              <a:gd name="T12" fmla="*/ 2147483647 w 137"/>
              <a:gd name="T13" fmla="*/ 2147483647 h 313"/>
              <a:gd name="T14" fmla="*/ 2147483647 w 137"/>
              <a:gd name="T15" fmla="*/ 2147483647 h 313"/>
              <a:gd name="T16" fmla="*/ 2147483647 w 137"/>
              <a:gd name="T17" fmla="*/ 2147483647 h 313"/>
              <a:gd name="T18" fmla="*/ 2147483647 w 137"/>
              <a:gd name="T19" fmla="*/ 2147483647 h 313"/>
              <a:gd name="T20" fmla="*/ 2147483647 w 137"/>
              <a:gd name="T21" fmla="*/ 2147483647 h 313"/>
              <a:gd name="T22" fmla="*/ 2147483647 w 137"/>
              <a:gd name="T23" fmla="*/ 2147483647 h 313"/>
              <a:gd name="T24" fmla="*/ 2147483647 w 137"/>
              <a:gd name="T25" fmla="*/ 2147483647 h 313"/>
              <a:gd name="T26" fmla="*/ 2147483647 w 137"/>
              <a:gd name="T27" fmla="*/ 2147483647 h 313"/>
              <a:gd name="T28" fmla="*/ 2147483647 w 137"/>
              <a:gd name="T29" fmla="*/ 2147483647 h 313"/>
              <a:gd name="T30" fmla="*/ 2147483647 w 137"/>
              <a:gd name="T31" fmla="*/ 2147483647 h 313"/>
              <a:gd name="T32" fmla="*/ 2147483647 w 137"/>
              <a:gd name="T33" fmla="*/ 2147483647 h 313"/>
              <a:gd name="T34" fmla="*/ 2147483647 w 137"/>
              <a:gd name="T35" fmla="*/ 2147483647 h 313"/>
              <a:gd name="T36" fmla="*/ 2147483647 w 137"/>
              <a:gd name="T37" fmla="*/ 2147483647 h 313"/>
              <a:gd name="T38" fmla="*/ 2147483647 w 137"/>
              <a:gd name="T39" fmla="*/ 2147483647 h 313"/>
              <a:gd name="T40" fmla="*/ 2147483647 w 137"/>
              <a:gd name="T41" fmla="*/ 2147483647 h 313"/>
              <a:gd name="T42" fmla="*/ 2147483647 w 137"/>
              <a:gd name="T43" fmla="*/ 2147483647 h 313"/>
              <a:gd name="T44" fmla="*/ 2147483647 w 137"/>
              <a:gd name="T45" fmla="*/ 2147483647 h 313"/>
              <a:gd name="T46" fmla="*/ 2147483647 w 137"/>
              <a:gd name="T47" fmla="*/ 2147483647 h 313"/>
              <a:gd name="T48" fmla="*/ 2147483647 w 137"/>
              <a:gd name="T49" fmla="*/ 2147483647 h 313"/>
              <a:gd name="T50" fmla="*/ 2147483647 w 137"/>
              <a:gd name="T51" fmla="*/ 2147483647 h 313"/>
              <a:gd name="T52" fmla="*/ 2147483647 w 137"/>
              <a:gd name="T53" fmla="*/ 2147483647 h 313"/>
              <a:gd name="T54" fmla="*/ 2147483647 w 137"/>
              <a:gd name="T55" fmla="*/ 2147483647 h 313"/>
              <a:gd name="T56" fmla="*/ 2147483647 w 137"/>
              <a:gd name="T57" fmla="*/ 2147483647 h 313"/>
              <a:gd name="T58" fmla="*/ 2147483647 w 137"/>
              <a:gd name="T59" fmla="*/ 2147483647 h 313"/>
              <a:gd name="T60" fmla="*/ 2147483647 w 137"/>
              <a:gd name="T61" fmla="*/ 2147483647 h 313"/>
              <a:gd name="T62" fmla="*/ 2147483647 w 137"/>
              <a:gd name="T63" fmla="*/ 2147483647 h 313"/>
              <a:gd name="T64" fmla="*/ 2147483647 w 137"/>
              <a:gd name="T65" fmla="*/ 0 h 31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7"/>
              <a:gd name="T100" fmla="*/ 0 h 313"/>
              <a:gd name="T101" fmla="*/ 137 w 137"/>
              <a:gd name="T102" fmla="*/ 313 h 31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7" h="313">
                <a:moveTo>
                  <a:pt x="0" y="3"/>
                </a:moveTo>
                <a:lnTo>
                  <a:pt x="4" y="13"/>
                </a:lnTo>
                <a:lnTo>
                  <a:pt x="8" y="22"/>
                </a:lnTo>
                <a:lnTo>
                  <a:pt x="13" y="31"/>
                </a:lnTo>
                <a:lnTo>
                  <a:pt x="19" y="41"/>
                </a:lnTo>
                <a:lnTo>
                  <a:pt x="22" y="50"/>
                </a:lnTo>
                <a:lnTo>
                  <a:pt x="28" y="59"/>
                </a:lnTo>
                <a:lnTo>
                  <a:pt x="32" y="68"/>
                </a:lnTo>
                <a:lnTo>
                  <a:pt x="37" y="77"/>
                </a:lnTo>
                <a:lnTo>
                  <a:pt x="41" y="86"/>
                </a:lnTo>
                <a:lnTo>
                  <a:pt x="47" y="95"/>
                </a:lnTo>
                <a:lnTo>
                  <a:pt x="50" y="103"/>
                </a:lnTo>
                <a:lnTo>
                  <a:pt x="55" y="112"/>
                </a:lnTo>
                <a:lnTo>
                  <a:pt x="59" y="122"/>
                </a:lnTo>
                <a:lnTo>
                  <a:pt x="64" y="130"/>
                </a:lnTo>
                <a:lnTo>
                  <a:pt x="68" y="139"/>
                </a:lnTo>
                <a:lnTo>
                  <a:pt x="72" y="148"/>
                </a:lnTo>
                <a:lnTo>
                  <a:pt x="76" y="157"/>
                </a:lnTo>
                <a:lnTo>
                  <a:pt x="80" y="167"/>
                </a:lnTo>
                <a:lnTo>
                  <a:pt x="84" y="176"/>
                </a:lnTo>
                <a:lnTo>
                  <a:pt x="88" y="184"/>
                </a:lnTo>
                <a:lnTo>
                  <a:pt x="91" y="194"/>
                </a:lnTo>
                <a:lnTo>
                  <a:pt x="95" y="204"/>
                </a:lnTo>
                <a:lnTo>
                  <a:pt x="98" y="214"/>
                </a:lnTo>
                <a:lnTo>
                  <a:pt x="102" y="223"/>
                </a:lnTo>
                <a:lnTo>
                  <a:pt x="105" y="233"/>
                </a:lnTo>
                <a:lnTo>
                  <a:pt x="107" y="244"/>
                </a:lnTo>
                <a:lnTo>
                  <a:pt x="111" y="255"/>
                </a:lnTo>
                <a:lnTo>
                  <a:pt x="114" y="266"/>
                </a:lnTo>
                <a:lnTo>
                  <a:pt x="116" y="276"/>
                </a:lnTo>
                <a:lnTo>
                  <a:pt x="119" y="288"/>
                </a:lnTo>
                <a:lnTo>
                  <a:pt x="121" y="300"/>
                </a:lnTo>
                <a:lnTo>
                  <a:pt x="123" y="312"/>
                </a:lnTo>
                <a:lnTo>
                  <a:pt x="136" y="311"/>
                </a:lnTo>
                <a:lnTo>
                  <a:pt x="133" y="298"/>
                </a:lnTo>
                <a:lnTo>
                  <a:pt x="132" y="287"/>
                </a:lnTo>
                <a:lnTo>
                  <a:pt x="129" y="275"/>
                </a:lnTo>
                <a:lnTo>
                  <a:pt x="125" y="265"/>
                </a:lnTo>
                <a:lnTo>
                  <a:pt x="123" y="253"/>
                </a:lnTo>
                <a:lnTo>
                  <a:pt x="120" y="242"/>
                </a:lnTo>
                <a:lnTo>
                  <a:pt x="116" y="231"/>
                </a:lnTo>
                <a:lnTo>
                  <a:pt x="114" y="222"/>
                </a:lnTo>
                <a:lnTo>
                  <a:pt x="111" y="211"/>
                </a:lnTo>
                <a:lnTo>
                  <a:pt x="106" y="201"/>
                </a:lnTo>
                <a:lnTo>
                  <a:pt x="103" y="191"/>
                </a:lnTo>
                <a:lnTo>
                  <a:pt x="100" y="181"/>
                </a:lnTo>
                <a:lnTo>
                  <a:pt x="96" y="172"/>
                </a:lnTo>
                <a:lnTo>
                  <a:pt x="92" y="163"/>
                </a:lnTo>
                <a:lnTo>
                  <a:pt x="88" y="154"/>
                </a:lnTo>
                <a:lnTo>
                  <a:pt x="84" y="144"/>
                </a:lnTo>
                <a:lnTo>
                  <a:pt x="79" y="135"/>
                </a:lnTo>
                <a:lnTo>
                  <a:pt x="75" y="127"/>
                </a:lnTo>
                <a:lnTo>
                  <a:pt x="71" y="118"/>
                </a:lnTo>
                <a:lnTo>
                  <a:pt x="66" y="108"/>
                </a:lnTo>
                <a:lnTo>
                  <a:pt x="62" y="100"/>
                </a:lnTo>
                <a:lnTo>
                  <a:pt x="57" y="90"/>
                </a:lnTo>
                <a:lnTo>
                  <a:pt x="53" y="82"/>
                </a:lnTo>
                <a:lnTo>
                  <a:pt x="48" y="73"/>
                </a:lnTo>
                <a:lnTo>
                  <a:pt x="43" y="64"/>
                </a:lnTo>
                <a:lnTo>
                  <a:pt x="39" y="55"/>
                </a:lnTo>
                <a:lnTo>
                  <a:pt x="34" y="46"/>
                </a:lnTo>
                <a:lnTo>
                  <a:pt x="30" y="37"/>
                </a:lnTo>
                <a:lnTo>
                  <a:pt x="25" y="28"/>
                </a:lnTo>
                <a:lnTo>
                  <a:pt x="21" y="19"/>
                </a:lnTo>
                <a:lnTo>
                  <a:pt x="15" y="9"/>
                </a:lnTo>
                <a:lnTo>
                  <a:pt x="11" y="0"/>
                </a:lnTo>
                <a:lnTo>
                  <a:pt x="0" y="3"/>
                </a:lnTo>
              </a:path>
            </a:pathLst>
          </a:custGeom>
          <a:solidFill>
            <a:srgbClr val="790015"/>
          </a:solidFill>
          <a:ln w="12700" cap="rnd">
            <a:solidFill>
              <a:srgbClr val="FC0128"/>
            </a:solidFill>
            <a:round/>
            <a:headEnd/>
            <a:tailEnd/>
          </a:ln>
        </p:spPr>
        <p:txBody>
          <a:bodyPr/>
          <a:lstStyle/>
          <a:p>
            <a:endParaRPr lang="en-US"/>
          </a:p>
        </p:txBody>
      </p:sp>
      <p:sp>
        <p:nvSpPr>
          <p:cNvPr id="53471" name="Freeform 237"/>
          <p:cNvSpPr>
            <a:spLocks/>
          </p:cNvSpPr>
          <p:nvPr/>
        </p:nvSpPr>
        <p:spPr bwMode="auto">
          <a:xfrm>
            <a:off x="4010028" y="5275263"/>
            <a:ext cx="506413" cy="341312"/>
          </a:xfrm>
          <a:custGeom>
            <a:avLst/>
            <a:gdLst>
              <a:gd name="T0" fmla="*/ 2147483647 w 350"/>
              <a:gd name="T1" fmla="*/ 2147483647 h 236"/>
              <a:gd name="T2" fmla="*/ 2147483647 w 350"/>
              <a:gd name="T3" fmla="*/ 2147483647 h 236"/>
              <a:gd name="T4" fmla="*/ 2147483647 w 350"/>
              <a:gd name="T5" fmla="*/ 2147483647 h 236"/>
              <a:gd name="T6" fmla="*/ 2147483647 w 350"/>
              <a:gd name="T7" fmla="*/ 2147483647 h 236"/>
              <a:gd name="T8" fmla="*/ 2147483647 w 350"/>
              <a:gd name="T9" fmla="*/ 2147483647 h 236"/>
              <a:gd name="T10" fmla="*/ 2147483647 w 350"/>
              <a:gd name="T11" fmla="*/ 2147483647 h 236"/>
              <a:gd name="T12" fmla="*/ 2147483647 w 350"/>
              <a:gd name="T13" fmla="*/ 2147483647 h 236"/>
              <a:gd name="T14" fmla="*/ 2147483647 w 350"/>
              <a:gd name="T15" fmla="*/ 2147483647 h 236"/>
              <a:gd name="T16" fmla="*/ 2147483647 w 350"/>
              <a:gd name="T17" fmla="*/ 2147483647 h 236"/>
              <a:gd name="T18" fmla="*/ 2147483647 w 350"/>
              <a:gd name="T19" fmla="*/ 2147483647 h 236"/>
              <a:gd name="T20" fmla="*/ 2147483647 w 350"/>
              <a:gd name="T21" fmla="*/ 2147483647 h 236"/>
              <a:gd name="T22" fmla="*/ 2147483647 w 350"/>
              <a:gd name="T23" fmla="*/ 2147483647 h 236"/>
              <a:gd name="T24" fmla="*/ 2147483647 w 350"/>
              <a:gd name="T25" fmla="*/ 2147483647 h 236"/>
              <a:gd name="T26" fmla="*/ 2147483647 w 350"/>
              <a:gd name="T27" fmla="*/ 2147483647 h 236"/>
              <a:gd name="T28" fmla="*/ 2147483647 w 350"/>
              <a:gd name="T29" fmla="*/ 2147483647 h 236"/>
              <a:gd name="T30" fmla="*/ 2147483647 w 350"/>
              <a:gd name="T31" fmla="*/ 2147483647 h 236"/>
              <a:gd name="T32" fmla="*/ 2147483647 w 350"/>
              <a:gd name="T33" fmla="*/ 2147483647 h 236"/>
              <a:gd name="T34" fmla="*/ 2147483647 w 350"/>
              <a:gd name="T35" fmla="*/ 2147483647 h 236"/>
              <a:gd name="T36" fmla="*/ 2147483647 w 350"/>
              <a:gd name="T37" fmla="*/ 2147483647 h 236"/>
              <a:gd name="T38" fmla="*/ 2147483647 w 350"/>
              <a:gd name="T39" fmla="*/ 2147483647 h 236"/>
              <a:gd name="T40" fmla="*/ 2147483647 w 350"/>
              <a:gd name="T41" fmla="*/ 2147483647 h 236"/>
              <a:gd name="T42" fmla="*/ 2147483647 w 350"/>
              <a:gd name="T43" fmla="*/ 2147483647 h 236"/>
              <a:gd name="T44" fmla="*/ 2147483647 w 350"/>
              <a:gd name="T45" fmla="*/ 2147483647 h 236"/>
              <a:gd name="T46" fmla="*/ 2147483647 w 350"/>
              <a:gd name="T47" fmla="*/ 2147483647 h 236"/>
              <a:gd name="T48" fmla="*/ 2147483647 w 350"/>
              <a:gd name="T49" fmla="*/ 2147483647 h 236"/>
              <a:gd name="T50" fmla="*/ 2147483647 w 350"/>
              <a:gd name="T51" fmla="*/ 2147483647 h 236"/>
              <a:gd name="T52" fmla="*/ 2147483647 w 350"/>
              <a:gd name="T53" fmla="*/ 2147483647 h 236"/>
              <a:gd name="T54" fmla="*/ 2147483647 w 350"/>
              <a:gd name="T55" fmla="*/ 2147483647 h 236"/>
              <a:gd name="T56" fmla="*/ 2147483647 w 350"/>
              <a:gd name="T57" fmla="*/ 2147483647 h 236"/>
              <a:gd name="T58" fmla="*/ 2147483647 w 350"/>
              <a:gd name="T59" fmla="*/ 2147483647 h 236"/>
              <a:gd name="T60" fmla="*/ 2147483647 w 350"/>
              <a:gd name="T61" fmla="*/ 2147483647 h 236"/>
              <a:gd name="T62" fmla="*/ 2147483647 w 350"/>
              <a:gd name="T63" fmla="*/ 2147483647 h 236"/>
              <a:gd name="T64" fmla="*/ 2147483647 w 350"/>
              <a:gd name="T65" fmla="*/ 2147483647 h 2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0"/>
              <a:gd name="T100" fmla="*/ 0 h 236"/>
              <a:gd name="T101" fmla="*/ 350 w 350"/>
              <a:gd name="T102" fmla="*/ 236 h 2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0" h="236">
                <a:moveTo>
                  <a:pt x="337" y="0"/>
                </a:moveTo>
                <a:lnTo>
                  <a:pt x="333" y="8"/>
                </a:lnTo>
                <a:lnTo>
                  <a:pt x="327" y="16"/>
                </a:lnTo>
                <a:lnTo>
                  <a:pt x="322" y="26"/>
                </a:lnTo>
                <a:lnTo>
                  <a:pt x="316" y="35"/>
                </a:lnTo>
                <a:lnTo>
                  <a:pt x="309" y="43"/>
                </a:lnTo>
                <a:lnTo>
                  <a:pt x="302" y="53"/>
                </a:lnTo>
                <a:lnTo>
                  <a:pt x="295" y="62"/>
                </a:lnTo>
                <a:lnTo>
                  <a:pt x="287" y="72"/>
                </a:lnTo>
                <a:lnTo>
                  <a:pt x="279" y="80"/>
                </a:lnTo>
                <a:lnTo>
                  <a:pt x="271" y="89"/>
                </a:lnTo>
                <a:lnTo>
                  <a:pt x="262" y="99"/>
                </a:lnTo>
                <a:lnTo>
                  <a:pt x="253" y="108"/>
                </a:lnTo>
                <a:lnTo>
                  <a:pt x="245" y="117"/>
                </a:lnTo>
                <a:lnTo>
                  <a:pt x="235" y="125"/>
                </a:lnTo>
                <a:lnTo>
                  <a:pt x="225" y="134"/>
                </a:lnTo>
                <a:lnTo>
                  <a:pt x="213" y="142"/>
                </a:lnTo>
                <a:lnTo>
                  <a:pt x="203" y="151"/>
                </a:lnTo>
                <a:lnTo>
                  <a:pt x="192" y="158"/>
                </a:lnTo>
                <a:lnTo>
                  <a:pt x="180" y="165"/>
                </a:lnTo>
                <a:lnTo>
                  <a:pt x="168" y="172"/>
                </a:lnTo>
                <a:lnTo>
                  <a:pt x="156" y="180"/>
                </a:lnTo>
                <a:lnTo>
                  <a:pt x="144" y="186"/>
                </a:lnTo>
                <a:lnTo>
                  <a:pt x="130" y="192"/>
                </a:lnTo>
                <a:lnTo>
                  <a:pt x="118" y="198"/>
                </a:lnTo>
                <a:lnTo>
                  <a:pt x="104" y="203"/>
                </a:lnTo>
                <a:lnTo>
                  <a:pt x="90" y="207"/>
                </a:lnTo>
                <a:lnTo>
                  <a:pt x="76" y="212"/>
                </a:lnTo>
                <a:lnTo>
                  <a:pt x="61" y="215"/>
                </a:lnTo>
                <a:lnTo>
                  <a:pt x="46" y="219"/>
                </a:lnTo>
                <a:lnTo>
                  <a:pt x="31" y="221"/>
                </a:lnTo>
                <a:lnTo>
                  <a:pt x="15" y="223"/>
                </a:lnTo>
                <a:lnTo>
                  <a:pt x="0" y="225"/>
                </a:lnTo>
                <a:lnTo>
                  <a:pt x="1" y="235"/>
                </a:lnTo>
                <a:lnTo>
                  <a:pt x="17" y="233"/>
                </a:lnTo>
                <a:lnTo>
                  <a:pt x="33" y="232"/>
                </a:lnTo>
                <a:lnTo>
                  <a:pt x="49" y="228"/>
                </a:lnTo>
                <a:lnTo>
                  <a:pt x="65" y="225"/>
                </a:lnTo>
                <a:lnTo>
                  <a:pt x="79" y="221"/>
                </a:lnTo>
                <a:lnTo>
                  <a:pt x="95" y="217"/>
                </a:lnTo>
                <a:lnTo>
                  <a:pt x="109" y="212"/>
                </a:lnTo>
                <a:lnTo>
                  <a:pt x="122" y="206"/>
                </a:lnTo>
                <a:lnTo>
                  <a:pt x="137" y="200"/>
                </a:lnTo>
                <a:lnTo>
                  <a:pt x="150" y="195"/>
                </a:lnTo>
                <a:lnTo>
                  <a:pt x="163" y="188"/>
                </a:lnTo>
                <a:lnTo>
                  <a:pt x="176" y="181"/>
                </a:lnTo>
                <a:lnTo>
                  <a:pt x="188" y="173"/>
                </a:lnTo>
                <a:lnTo>
                  <a:pt x="200" y="165"/>
                </a:lnTo>
                <a:lnTo>
                  <a:pt x="211" y="158"/>
                </a:lnTo>
                <a:lnTo>
                  <a:pt x="222" y="150"/>
                </a:lnTo>
                <a:lnTo>
                  <a:pt x="234" y="140"/>
                </a:lnTo>
                <a:lnTo>
                  <a:pt x="244" y="132"/>
                </a:lnTo>
                <a:lnTo>
                  <a:pt x="253" y="123"/>
                </a:lnTo>
                <a:lnTo>
                  <a:pt x="263" y="114"/>
                </a:lnTo>
                <a:lnTo>
                  <a:pt x="272" y="105"/>
                </a:lnTo>
                <a:lnTo>
                  <a:pt x="281" y="95"/>
                </a:lnTo>
                <a:lnTo>
                  <a:pt x="290" y="86"/>
                </a:lnTo>
                <a:lnTo>
                  <a:pt x="298" y="77"/>
                </a:lnTo>
                <a:lnTo>
                  <a:pt x="305" y="67"/>
                </a:lnTo>
                <a:lnTo>
                  <a:pt x="313" y="58"/>
                </a:lnTo>
                <a:lnTo>
                  <a:pt x="320" y="49"/>
                </a:lnTo>
                <a:lnTo>
                  <a:pt x="326" y="39"/>
                </a:lnTo>
                <a:lnTo>
                  <a:pt x="333" y="31"/>
                </a:lnTo>
                <a:lnTo>
                  <a:pt x="338" y="21"/>
                </a:lnTo>
                <a:lnTo>
                  <a:pt x="344" y="12"/>
                </a:lnTo>
                <a:lnTo>
                  <a:pt x="349" y="3"/>
                </a:lnTo>
                <a:lnTo>
                  <a:pt x="337" y="0"/>
                </a:lnTo>
              </a:path>
            </a:pathLst>
          </a:custGeom>
          <a:solidFill>
            <a:srgbClr val="790015"/>
          </a:solidFill>
          <a:ln w="12700" cap="rnd">
            <a:solidFill>
              <a:srgbClr val="FC0128"/>
            </a:solidFill>
            <a:round/>
            <a:headEnd/>
            <a:tailEnd/>
          </a:ln>
        </p:spPr>
        <p:txBody>
          <a:bodyPr/>
          <a:lstStyle/>
          <a:p>
            <a:endParaRPr lang="en-US"/>
          </a:p>
        </p:txBody>
      </p:sp>
      <p:sp>
        <p:nvSpPr>
          <p:cNvPr id="53472" name="Freeform 238"/>
          <p:cNvSpPr>
            <a:spLocks/>
          </p:cNvSpPr>
          <p:nvPr/>
        </p:nvSpPr>
        <p:spPr bwMode="auto">
          <a:xfrm>
            <a:off x="4497389" y="5021265"/>
            <a:ext cx="171451" cy="263525"/>
          </a:xfrm>
          <a:custGeom>
            <a:avLst/>
            <a:gdLst>
              <a:gd name="T0" fmla="*/ 2147483647 w 119"/>
              <a:gd name="T1" fmla="*/ 2147483647 h 182"/>
              <a:gd name="T2" fmla="*/ 2147483647 w 119"/>
              <a:gd name="T3" fmla="*/ 2147483647 h 182"/>
              <a:gd name="T4" fmla="*/ 2147483647 w 119"/>
              <a:gd name="T5" fmla="*/ 2147483647 h 182"/>
              <a:gd name="T6" fmla="*/ 2147483647 w 119"/>
              <a:gd name="T7" fmla="*/ 2147483647 h 182"/>
              <a:gd name="T8" fmla="*/ 2147483647 w 119"/>
              <a:gd name="T9" fmla="*/ 2147483647 h 182"/>
              <a:gd name="T10" fmla="*/ 2147483647 w 119"/>
              <a:gd name="T11" fmla="*/ 2147483647 h 182"/>
              <a:gd name="T12" fmla="*/ 2147483647 w 119"/>
              <a:gd name="T13" fmla="*/ 2147483647 h 182"/>
              <a:gd name="T14" fmla="*/ 2147483647 w 119"/>
              <a:gd name="T15" fmla="*/ 2147483647 h 182"/>
              <a:gd name="T16" fmla="*/ 2147483647 w 119"/>
              <a:gd name="T17" fmla="*/ 2147483647 h 182"/>
              <a:gd name="T18" fmla="*/ 2147483647 w 119"/>
              <a:gd name="T19" fmla="*/ 2147483647 h 182"/>
              <a:gd name="T20" fmla="*/ 2147483647 w 119"/>
              <a:gd name="T21" fmla="*/ 2147483647 h 182"/>
              <a:gd name="T22" fmla="*/ 2147483647 w 119"/>
              <a:gd name="T23" fmla="*/ 2147483647 h 182"/>
              <a:gd name="T24" fmla="*/ 2147483647 w 119"/>
              <a:gd name="T25" fmla="*/ 2147483647 h 182"/>
              <a:gd name="T26" fmla="*/ 2147483647 w 119"/>
              <a:gd name="T27" fmla="*/ 2147483647 h 182"/>
              <a:gd name="T28" fmla="*/ 2147483647 w 119"/>
              <a:gd name="T29" fmla="*/ 2147483647 h 182"/>
              <a:gd name="T30" fmla="*/ 2147483647 w 119"/>
              <a:gd name="T31" fmla="*/ 2147483647 h 182"/>
              <a:gd name="T32" fmla="*/ 2147483647 w 119"/>
              <a:gd name="T33" fmla="*/ 2147483647 h 182"/>
              <a:gd name="T34" fmla="*/ 2147483647 w 119"/>
              <a:gd name="T35" fmla="*/ 2147483647 h 182"/>
              <a:gd name="T36" fmla="*/ 2147483647 w 119"/>
              <a:gd name="T37" fmla="*/ 2147483647 h 182"/>
              <a:gd name="T38" fmla="*/ 2147483647 w 119"/>
              <a:gd name="T39" fmla="*/ 2147483647 h 182"/>
              <a:gd name="T40" fmla="*/ 2147483647 w 119"/>
              <a:gd name="T41" fmla="*/ 2147483647 h 182"/>
              <a:gd name="T42" fmla="*/ 2147483647 w 119"/>
              <a:gd name="T43" fmla="*/ 2147483647 h 182"/>
              <a:gd name="T44" fmla="*/ 2147483647 w 119"/>
              <a:gd name="T45" fmla="*/ 2147483647 h 182"/>
              <a:gd name="T46" fmla="*/ 2147483647 w 119"/>
              <a:gd name="T47" fmla="*/ 2147483647 h 182"/>
              <a:gd name="T48" fmla="*/ 2147483647 w 119"/>
              <a:gd name="T49" fmla="*/ 2147483647 h 182"/>
              <a:gd name="T50" fmla="*/ 2147483647 w 119"/>
              <a:gd name="T51" fmla="*/ 2147483647 h 182"/>
              <a:gd name="T52" fmla="*/ 2147483647 w 119"/>
              <a:gd name="T53" fmla="*/ 2147483647 h 182"/>
              <a:gd name="T54" fmla="*/ 2147483647 w 119"/>
              <a:gd name="T55" fmla="*/ 2147483647 h 182"/>
              <a:gd name="T56" fmla="*/ 2147483647 w 119"/>
              <a:gd name="T57" fmla="*/ 2147483647 h 182"/>
              <a:gd name="T58" fmla="*/ 2147483647 w 119"/>
              <a:gd name="T59" fmla="*/ 2147483647 h 182"/>
              <a:gd name="T60" fmla="*/ 2147483647 w 119"/>
              <a:gd name="T61" fmla="*/ 2147483647 h 182"/>
              <a:gd name="T62" fmla="*/ 2147483647 w 119"/>
              <a:gd name="T63" fmla="*/ 2147483647 h 182"/>
              <a:gd name="T64" fmla="*/ 2147483647 w 119"/>
              <a:gd name="T65" fmla="*/ 2147483647 h 18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19"/>
              <a:gd name="T100" fmla="*/ 0 h 182"/>
              <a:gd name="T101" fmla="*/ 119 w 119"/>
              <a:gd name="T102" fmla="*/ 182 h 18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19" h="182">
                <a:moveTo>
                  <a:pt x="107" y="0"/>
                </a:moveTo>
                <a:lnTo>
                  <a:pt x="103" y="5"/>
                </a:lnTo>
                <a:lnTo>
                  <a:pt x="98" y="10"/>
                </a:lnTo>
                <a:lnTo>
                  <a:pt x="93" y="15"/>
                </a:lnTo>
                <a:lnTo>
                  <a:pt x="88" y="20"/>
                </a:lnTo>
                <a:lnTo>
                  <a:pt x="84" y="26"/>
                </a:lnTo>
                <a:lnTo>
                  <a:pt x="80" y="32"/>
                </a:lnTo>
                <a:lnTo>
                  <a:pt x="76" y="38"/>
                </a:lnTo>
                <a:lnTo>
                  <a:pt x="73" y="43"/>
                </a:lnTo>
                <a:lnTo>
                  <a:pt x="68" y="47"/>
                </a:lnTo>
                <a:lnTo>
                  <a:pt x="65" y="53"/>
                </a:lnTo>
                <a:lnTo>
                  <a:pt x="61" y="59"/>
                </a:lnTo>
                <a:lnTo>
                  <a:pt x="58" y="64"/>
                </a:lnTo>
                <a:lnTo>
                  <a:pt x="55" y="70"/>
                </a:lnTo>
                <a:lnTo>
                  <a:pt x="51" y="75"/>
                </a:lnTo>
                <a:lnTo>
                  <a:pt x="48" y="81"/>
                </a:lnTo>
                <a:lnTo>
                  <a:pt x="44" y="87"/>
                </a:lnTo>
                <a:lnTo>
                  <a:pt x="42" y="91"/>
                </a:lnTo>
                <a:lnTo>
                  <a:pt x="39" y="97"/>
                </a:lnTo>
                <a:lnTo>
                  <a:pt x="36" y="103"/>
                </a:lnTo>
                <a:lnTo>
                  <a:pt x="34" y="109"/>
                </a:lnTo>
                <a:lnTo>
                  <a:pt x="31" y="114"/>
                </a:lnTo>
                <a:lnTo>
                  <a:pt x="28" y="120"/>
                </a:lnTo>
                <a:lnTo>
                  <a:pt x="25" y="126"/>
                </a:lnTo>
                <a:lnTo>
                  <a:pt x="23" y="132"/>
                </a:lnTo>
                <a:lnTo>
                  <a:pt x="20" y="137"/>
                </a:lnTo>
                <a:lnTo>
                  <a:pt x="17" y="143"/>
                </a:lnTo>
                <a:lnTo>
                  <a:pt x="14" y="149"/>
                </a:lnTo>
                <a:lnTo>
                  <a:pt x="12" y="155"/>
                </a:lnTo>
                <a:lnTo>
                  <a:pt x="8" y="160"/>
                </a:lnTo>
                <a:lnTo>
                  <a:pt x="5" y="166"/>
                </a:lnTo>
                <a:lnTo>
                  <a:pt x="4" y="172"/>
                </a:lnTo>
                <a:lnTo>
                  <a:pt x="0" y="178"/>
                </a:lnTo>
                <a:lnTo>
                  <a:pt x="12" y="181"/>
                </a:lnTo>
                <a:lnTo>
                  <a:pt x="14" y="175"/>
                </a:lnTo>
                <a:lnTo>
                  <a:pt x="17" y="170"/>
                </a:lnTo>
                <a:lnTo>
                  <a:pt x="20" y="164"/>
                </a:lnTo>
                <a:lnTo>
                  <a:pt x="23" y="158"/>
                </a:lnTo>
                <a:lnTo>
                  <a:pt x="26" y="152"/>
                </a:lnTo>
                <a:lnTo>
                  <a:pt x="29" y="146"/>
                </a:lnTo>
                <a:lnTo>
                  <a:pt x="31" y="141"/>
                </a:lnTo>
                <a:lnTo>
                  <a:pt x="34" y="136"/>
                </a:lnTo>
                <a:lnTo>
                  <a:pt x="37" y="130"/>
                </a:lnTo>
                <a:lnTo>
                  <a:pt x="40" y="124"/>
                </a:lnTo>
                <a:lnTo>
                  <a:pt x="43" y="119"/>
                </a:lnTo>
                <a:lnTo>
                  <a:pt x="44" y="113"/>
                </a:lnTo>
                <a:lnTo>
                  <a:pt x="48" y="107"/>
                </a:lnTo>
                <a:lnTo>
                  <a:pt x="51" y="102"/>
                </a:lnTo>
                <a:lnTo>
                  <a:pt x="53" y="96"/>
                </a:lnTo>
                <a:lnTo>
                  <a:pt x="57" y="91"/>
                </a:lnTo>
                <a:lnTo>
                  <a:pt x="59" y="85"/>
                </a:lnTo>
                <a:lnTo>
                  <a:pt x="62" y="79"/>
                </a:lnTo>
                <a:lnTo>
                  <a:pt x="66" y="74"/>
                </a:lnTo>
                <a:lnTo>
                  <a:pt x="68" y="68"/>
                </a:lnTo>
                <a:lnTo>
                  <a:pt x="73" y="63"/>
                </a:lnTo>
                <a:lnTo>
                  <a:pt x="75" y="58"/>
                </a:lnTo>
                <a:lnTo>
                  <a:pt x="79" y="52"/>
                </a:lnTo>
                <a:lnTo>
                  <a:pt x="83" y="47"/>
                </a:lnTo>
                <a:lnTo>
                  <a:pt x="86" y="43"/>
                </a:lnTo>
                <a:lnTo>
                  <a:pt x="90" y="38"/>
                </a:lnTo>
                <a:lnTo>
                  <a:pt x="95" y="32"/>
                </a:lnTo>
                <a:lnTo>
                  <a:pt x="98" y="26"/>
                </a:lnTo>
                <a:lnTo>
                  <a:pt x="103" y="21"/>
                </a:lnTo>
                <a:lnTo>
                  <a:pt x="107" y="16"/>
                </a:lnTo>
                <a:lnTo>
                  <a:pt x="113" y="11"/>
                </a:lnTo>
                <a:lnTo>
                  <a:pt x="118" y="6"/>
                </a:lnTo>
                <a:lnTo>
                  <a:pt x="107" y="0"/>
                </a:lnTo>
              </a:path>
            </a:pathLst>
          </a:custGeom>
          <a:solidFill>
            <a:srgbClr val="790015"/>
          </a:solidFill>
          <a:ln w="12700" cap="rnd">
            <a:solidFill>
              <a:srgbClr val="FC0128"/>
            </a:solidFill>
            <a:round/>
            <a:headEnd/>
            <a:tailEnd/>
          </a:ln>
        </p:spPr>
        <p:txBody>
          <a:bodyPr/>
          <a:lstStyle/>
          <a:p>
            <a:endParaRPr lang="en-US"/>
          </a:p>
        </p:txBody>
      </p:sp>
      <p:sp>
        <p:nvSpPr>
          <p:cNvPr id="53473" name="Freeform 239"/>
          <p:cNvSpPr>
            <a:spLocks/>
          </p:cNvSpPr>
          <p:nvPr/>
        </p:nvSpPr>
        <p:spPr bwMode="auto">
          <a:xfrm>
            <a:off x="4654553" y="4459289"/>
            <a:ext cx="441325" cy="571500"/>
          </a:xfrm>
          <a:custGeom>
            <a:avLst/>
            <a:gdLst>
              <a:gd name="T0" fmla="*/ 2147483647 w 305"/>
              <a:gd name="T1" fmla="*/ 0 h 397"/>
              <a:gd name="T2" fmla="*/ 2147483647 w 305"/>
              <a:gd name="T3" fmla="*/ 2147483647 h 397"/>
              <a:gd name="T4" fmla="*/ 2147483647 w 305"/>
              <a:gd name="T5" fmla="*/ 2147483647 h 397"/>
              <a:gd name="T6" fmla="*/ 2147483647 w 305"/>
              <a:gd name="T7" fmla="*/ 2147483647 h 397"/>
              <a:gd name="T8" fmla="*/ 2147483647 w 305"/>
              <a:gd name="T9" fmla="*/ 2147483647 h 397"/>
              <a:gd name="T10" fmla="*/ 2147483647 w 305"/>
              <a:gd name="T11" fmla="*/ 2147483647 h 397"/>
              <a:gd name="T12" fmla="*/ 2147483647 w 305"/>
              <a:gd name="T13" fmla="*/ 2147483647 h 397"/>
              <a:gd name="T14" fmla="*/ 2147483647 w 305"/>
              <a:gd name="T15" fmla="*/ 2147483647 h 397"/>
              <a:gd name="T16" fmla="*/ 2147483647 w 305"/>
              <a:gd name="T17" fmla="*/ 2147483647 h 397"/>
              <a:gd name="T18" fmla="*/ 2147483647 w 305"/>
              <a:gd name="T19" fmla="*/ 2147483647 h 397"/>
              <a:gd name="T20" fmla="*/ 2147483647 w 305"/>
              <a:gd name="T21" fmla="*/ 2147483647 h 397"/>
              <a:gd name="T22" fmla="*/ 2147483647 w 305"/>
              <a:gd name="T23" fmla="*/ 2147483647 h 397"/>
              <a:gd name="T24" fmla="*/ 2147483647 w 305"/>
              <a:gd name="T25" fmla="*/ 2147483647 h 397"/>
              <a:gd name="T26" fmla="*/ 2147483647 w 305"/>
              <a:gd name="T27" fmla="*/ 2147483647 h 397"/>
              <a:gd name="T28" fmla="*/ 2147483647 w 305"/>
              <a:gd name="T29" fmla="*/ 2147483647 h 397"/>
              <a:gd name="T30" fmla="*/ 2147483647 w 305"/>
              <a:gd name="T31" fmla="*/ 2147483647 h 397"/>
              <a:gd name="T32" fmla="*/ 0 w 305"/>
              <a:gd name="T33" fmla="*/ 2147483647 h 397"/>
              <a:gd name="T34" fmla="*/ 2147483647 w 305"/>
              <a:gd name="T35" fmla="*/ 2147483647 h 397"/>
              <a:gd name="T36" fmla="*/ 2147483647 w 305"/>
              <a:gd name="T37" fmla="*/ 2147483647 h 397"/>
              <a:gd name="T38" fmla="*/ 2147483647 w 305"/>
              <a:gd name="T39" fmla="*/ 2147483647 h 397"/>
              <a:gd name="T40" fmla="*/ 2147483647 w 305"/>
              <a:gd name="T41" fmla="*/ 2147483647 h 397"/>
              <a:gd name="T42" fmla="*/ 2147483647 w 305"/>
              <a:gd name="T43" fmla="*/ 2147483647 h 397"/>
              <a:gd name="T44" fmla="*/ 2147483647 w 305"/>
              <a:gd name="T45" fmla="*/ 2147483647 h 397"/>
              <a:gd name="T46" fmla="*/ 2147483647 w 305"/>
              <a:gd name="T47" fmla="*/ 2147483647 h 397"/>
              <a:gd name="T48" fmla="*/ 2147483647 w 305"/>
              <a:gd name="T49" fmla="*/ 2147483647 h 397"/>
              <a:gd name="T50" fmla="*/ 2147483647 w 305"/>
              <a:gd name="T51" fmla="*/ 2147483647 h 397"/>
              <a:gd name="T52" fmla="*/ 2147483647 w 305"/>
              <a:gd name="T53" fmla="*/ 2147483647 h 397"/>
              <a:gd name="T54" fmla="*/ 2147483647 w 305"/>
              <a:gd name="T55" fmla="*/ 2147483647 h 397"/>
              <a:gd name="T56" fmla="*/ 2147483647 w 305"/>
              <a:gd name="T57" fmla="*/ 2147483647 h 397"/>
              <a:gd name="T58" fmla="*/ 2147483647 w 305"/>
              <a:gd name="T59" fmla="*/ 2147483647 h 397"/>
              <a:gd name="T60" fmla="*/ 2147483647 w 305"/>
              <a:gd name="T61" fmla="*/ 2147483647 h 397"/>
              <a:gd name="T62" fmla="*/ 2147483647 w 305"/>
              <a:gd name="T63" fmla="*/ 2147483647 h 397"/>
              <a:gd name="T64" fmla="*/ 2147483647 w 305"/>
              <a:gd name="T65" fmla="*/ 2147483647 h 397"/>
              <a:gd name="T66" fmla="*/ 2147483647 w 305"/>
              <a:gd name="T67" fmla="*/ 2147483647 h 397"/>
              <a:gd name="T68" fmla="*/ 2147483647 w 305"/>
              <a:gd name="T69" fmla="*/ 2147483647 h 39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05"/>
              <a:gd name="T106" fmla="*/ 0 h 397"/>
              <a:gd name="T107" fmla="*/ 305 w 305"/>
              <a:gd name="T108" fmla="*/ 397 h 39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05" h="397">
                <a:moveTo>
                  <a:pt x="291" y="1"/>
                </a:moveTo>
                <a:lnTo>
                  <a:pt x="291" y="0"/>
                </a:lnTo>
                <a:lnTo>
                  <a:pt x="288" y="9"/>
                </a:lnTo>
                <a:lnTo>
                  <a:pt x="284" y="19"/>
                </a:lnTo>
                <a:lnTo>
                  <a:pt x="281" y="30"/>
                </a:lnTo>
                <a:lnTo>
                  <a:pt x="277" y="40"/>
                </a:lnTo>
                <a:lnTo>
                  <a:pt x="272" y="51"/>
                </a:lnTo>
                <a:lnTo>
                  <a:pt x="267" y="62"/>
                </a:lnTo>
                <a:lnTo>
                  <a:pt x="261" y="73"/>
                </a:lnTo>
                <a:lnTo>
                  <a:pt x="255" y="84"/>
                </a:lnTo>
                <a:lnTo>
                  <a:pt x="249" y="95"/>
                </a:lnTo>
                <a:lnTo>
                  <a:pt x="242" y="107"/>
                </a:lnTo>
                <a:lnTo>
                  <a:pt x="235" y="118"/>
                </a:lnTo>
                <a:lnTo>
                  <a:pt x="227" y="130"/>
                </a:lnTo>
                <a:lnTo>
                  <a:pt x="219" y="142"/>
                </a:lnTo>
                <a:lnTo>
                  <a:pt x="211" y="155"/>
                </a:lnTo>
                <a:lnTo>
                  <a:pt x="203" y="167"/>
                </a:lnTo>
                <a:lnTo>
                  <a:pt x="194" y="179"/>
                </a:lnTo>
                <a:lnTo>
                  <a:pt x="185" y="192"/>
                </a:lnTo>
                <a:lnTo>
                  <a:pt x="175" y="204"/>
                </a:lnTo>
                <a:lnTo>
                  <a:pt x="165" y="217"/>
                </a:lnTo>
                <a:lnTo>
                  <a:pt x="155" y="230"/>
                </a:lnTo>
                <a:lnTo>
                  <a:pt x="144" y="243"/>
                </a:lnTo>
                <a:lnTo>
                  <a:pt x="132" y="256"/>
                </a:lnTo>
                <a:lnTo>
                  <a:pt x="120" y="270"/>
                </a:lnTo>
                <a:lnTo>
                  <a:pt x="109" y="282"/>
                </a:lnTo>
                <a:lnTo>
                  <a:pt x="96" y="295"/>
                </a:lnTo>
                <a:lnTo>
                  <a:pt x="84" y="309"/>
                </a:lnTo>
                <a:lnTo>
                  <a:pt x="70" y="322"/>
                </a:lnTo>
                <a:lnTo>
                  <a:pt x="57" y="336"/>
                </a:lnTo>
                <a:lnTo>
                  <a:pt x="43" y="349"/>
                </a:lnTo>
                <a:lnTo>
                  <a:pt x="29" y="362"/>
                </a:lnTo>
                <a:lnTo>
                  <a:pt x="14" y="376"/>
                </a:lnTo>
                <a:lnTo>
                  <a:pt x="0" y="389"/>
                </a:lnTo>
                <a:lnTo>
                  <a:pt x="10" y="396"/>
                </a:lnTo>
                <a:lnTo>
                  <a:pt x="24" y="382"/>
                </a:lnTo>
                <a:lnTo>
                  <a:pt x="38" y="369"/>
                </a:lnTo>
                <a:lnTo>
                  <a:pt x="53" y="355"/>
                </a:lnTo>
                <a:lnTo>
                  <a:pt x="67" y="342"/>
                </a:lnTo>
                <a:lnTo>
                  <a:pt x="81" y="328"/>
                </a:lnTo>
                <a:lnTo>
                  <a:pt x="94" y="316"/>
                </a:lnTo>
                <a:lnTo>
                  <a:pt x="106" y="302"/>
                </a:lnTo>
                <a:lnTo>
                  <a:pt x="119" y="289"/>
                </a:lnTo>
                <a:lnTo>
                  <a:pt x="131" y="275"/>
                </a:lnTo>
                <a:lnTo>
                  <a:pt x="142" y="262"/>
                </a:lnTo>
                <a:lnTo>
                  <a:pt x="154" y="249"/>
                </a:lnTo>
                <a:lnTo>
                  <a:pt x="165" y="236"/>
                </a:lnTo>
                <a:lnTo>
                  <a:pt x="176" y="223"/>
                </a:lnTo>
                <a:lnTo>
                  <a:pt x="185" y="210"/>
                </a:lnTo>
                <a:lnTo>
                  <a:pt x="195" y="197"/>
                </a:lnTo>
                <a:lnTo>
                  <a:pt x="204" y="184"/>
                </a:lnTo>
                <a:lnTo>
                  <a:pt x="213" y="172"/>
                </a:lnTo>
                <a:lnTo>
                  <a:pt x="222" y="159"/>
                </a:lnTo>
                <a:lnTo>
                  <a:pt x="231" y="147"/>
                </a:lnTo>
                <a:lnTo>
                  <a:pt x="238" y="135"/>
                </a:lnTo>
                <a:lnTo>
                  <a:pt x="246" y="123"/>
                </a:lnTo>
                <a:lnTo>
                  <a:pt x="253" y="111"/>
                </a:lnTo>
                <a:lnTo>
                  <a:pt x="260" y="99"/>
                </a:lnTo>
                <a:lnTo>
                  <a:pt x="267" y="87"/>
                </a:lnTo>
                <a:lnTo>
                  <a:pt x="273" y="77"/>
                </a:lnTo>
                <a:lnTo>
                  <a:pt x="278" y="65"/>
                </a:lnTo>
                <a:lnTo>
                  <a:pt x="283" y="54"/>
                </a:lnTo>
                <a:lnTo>
                  <a:pt x="288" y="43"/>
                </a:lnTo>
                <a:lnTo>
                  <a:pt x="292" y="33"/>
                </a:lnTo>
                <a:lnTo>
                  <a:pt x="297" y="22"/>
                </a:lnTo>
                <a:lnTo>
                  <a:pt x="300" y="12"/>
                </a:lnTo>
                <a:lnTo>
                  <a:pt x="302" y="2"/>
                </a:lnTo>
                <a:lnTo>
                  <a:pt x="304" y="1"/>
                </a:lnTo>
                <a:lnTo>
                  <a:pt x="302" y="2"/>
                </a:lnTo>
                <a:lnTo>
                  <a:pt x="304" y="1"/>
                </a:lnTo>
                <a:lnTo>
                  <a:pt x="291" y="1"/>
                </a:lnTo>
              </a:path>
            </a:pathLst>
          </a:custGeom>
          <a:solidFill>
            <a:srgbClr val="790015"/>
          </a:solidFill>
          <a:ln w="12700" cap="rnd">
            <a:solidFill>
              <a:srgbClr val="FC0128"/>
            </a:solidFill>
            <a:round/>
            <a:headEnd/>
            <a:tailEnd/>
          </a:ln>
        </p:spPr>
        <p:txBody>
          <a:bodyPr/>
          <a:lstStyle/>
          <a:p>
            <a:endParaRPr lang="en-US"/>
          </a:p>
        </p:txBody>
      </p:sp>
      <p:sp>
        <p:nvSpPr>
          <p:cNvPr id="53474" name="Freeform 240"/>
          <p:cNvSpPr>
            <a:spLocks/>
          </p:cNvSpPr>
          <p:nvPr/>
        </p:nvSpPr>
        <p:spPr bwMode="auto">
          <a:xfrm>
            <a:off x="3609978" y="5534027"/>
            <a:ext cx="403225" cy="82551"/>
          </a:xfrm>
          <a:custGeom>
            <a:avLst/>
            <a:gdLst>
              <a:gd name="T0" fmla="*/ 2147483647 w 280"/>
              <a:gd name="T1" fmla="*/ 2147483647 h 57"/>
              <a:gd name="T2" fmla="*/ 2147483647 w 280"/>
              <a:gd name="T3" fmla="*/ 2147483647 h 57"/>
              <a:gd name="T4" fmla="*/ 2147483647 w 280"/>
              <a:gd name="T5" fmla="*/ 2147483647 h 57"/>
              <a:gd name="T6" fmla="*/ 2147483647 w 280"/>
              <a:gd name="T7" fmla="*/ 2147483647 h 57"/>
              <a:gd name="T8" fmla="*/ 2147483647 w 280"/>
              <a:gd name="T9" fmla="*/ 2147483647 h 57"/>
              <a:gd name="T10" fmla="*/ 2147483647 w 280"/>
              <a:gd name="T11" fmla="*/ 2147483647 h 57"/>
              <a:gd name="T12" fmla="*/ 2147483647 w 280"/>
              <a:gd name="T13" fmla="*/ 2147483647 h 57"/>
              <a:gd name="T14" fmla="*/ 2147483647 w 280"/>
              <a:gd name="T15" fmla="*/ 2147483647 h 57"/>
              <a:gd name="T16" fmla="*/ 2147483647 w 280"/>
              <a:gd name="T17" fmla="*/ 2147483647 h 57"/>
              <a:gd name="T18" fmla="*/ 2147483647 w 280"/>
              <a:gd name="T19" fmla="*/ 2147483647 h 57"/>
              <a:gd name="T20" fmla="*/ 2147483647 w 280"/>
              <a:gd name="T21" fmla="*/ 2147483647 h 57"/>
              <a:gd name="T22" fmla="*/ 2147483647 w 280"/>
              <a:gd name="T23" fmla="*/ 2147483647 h 57"/>
              <a:gd name="T24" fmla="*/ 2147483647 w 280"/>
              <a:gd name="T25" fmla="*/ 2147483647 h 57"/>
              <a:gd name="T26" fmla="*/ 2147483647 w 280"/>
              <a:gd name="T27" fmla="*/ 2147483647 h 57"/>
              <a:gd name="T28" fmla="*/ 2147483647 w 280"/>
              <a:gd name="T29" fmla="*/ 2147483647 h 57"/>
              <a:gd name="T30" fmla="*/ 2147483647 w 280"/>
              <a:gd name="T31" fmla="*/ 2147483647 h 57"/>
              <a:gd name="T32" fmla="*/ 0 w 280"/>
              <a:gd name="T33" fmla="*/ 2147483647 h 57"/>
              <a:gd name="T34" fmla="*/ 2147483647 w 280"/>
              <a:gd name="T35" fmla="*/ 2147483647 h 57"/>
              <a:gd name="T36" fmla="*/ 2147483647 w 280"/>
              <a:gd name="T37" fmla="*/ 2147483647 h 57"/>
              <a:gd name="T38" fmla="*/ 2147483647 w 280"/>
              <a:gd name="T39" fmla="*/ 2147483647 h 57"/>
              <a:gd name="T40" fmla="*/ 2147483647 w 280"/>
              <a:gd name="T41" fmla="*/ 2147483647 h 57"/>
              <a:gd name="T42" fmla="*/ 2147483647 w 280"/>
              <a:gd name="T43" fmla="*/ 2147483647 h 57"/>
              <a:gd name="T44" fmla="*/ 2147483647 w 280"/>
              <a:gd name="T45" fmla="*/ 2147483647 h 57"/>
              <a:gd name="T46" fmla="*/ 2147483647 w 280"/>
              <a:gd name="T47" fmla="*/ 2147483647 h 57"/>
              <a:gd name="T48" fmla="*/ 2147483647 w 280"/>
              <a:gd name="T49" fmla="*/ 2147483647 h 57"/>
              <a:gd name="T50" fmla="*/ 2147483647 w 280"/>
              <a:gd name="T51" fmla="*/ 2147483647 h 57"/>
              <a:gd name="T52" fmla="*/ 2147483647 w 280"/>
              <a:gd name="T53" fmla="*/ 2147483647 h 57"/>
              <a:gd name="T54" fmla="*/ 2147483647 w 280"/>
              <a:gd name="T55" fmla="*/ 2147483647 h 57"/>
              <a:gd name="T56" fmla="*/ 2147483647 w 280"/>
              <a:gd name="T57" fmla="*/ 2147483647 h 57"/>
              <a:gd name="T58" fmla="*/ 2147483647 w 280"/>
              <a:gd name="T59" fmla="*/ 2147483647 h 57"/>
              <a:gd name="T60" fmla="*/ 2147483647 w 280"/>
              <a:gd name="T61" fmla="*/ 2147483647 h 57"/>
              <a:gd name="T62" fmla="*/ 2147483647 w 280"/>
              <a:gd name="T63" fmla="*/ 2147483647 h 57"/>
              <a:gd name="T64" fmla="*/ 2147483647 w 280"/>
              <a:gd name="T65" fmla="*/ 2147483647 h 5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0"/>
              <a:gd name="T100" fmla="*/ 0 h 57"/>
              <a:gd name="T101" fmla="*/ 280 w 280"/>
              <a:gd name="T102" fmla="*/ 57 h 57"/>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0" h="57">
                <a:moveTo>
                  <a:pt x="277" y="46"/>
                </a:moveTo>
                <a:lnTo>
                  <a:pt x="268" y="46"/>
                </a:lnTo>
                <a:lnTo>
                  <a:pt x="258" y="46"/>
                </a:lnTo>
                <a:lnTo>
                  <a:pt x="249" y="46"/>
                </a:lnTo>
                <a:lnTo>
                  <a:pt x="240" y="46"/>
                </a:lnTo>
                <a:lnTo>
                  <a:pt x="231" y="46"/>
                </a:lnTo>
                <a:lnTo>
                  <a:pt x="222" y="46"/>
                </a:lnTo>
                <a:lnTo>
                  <a:pt x="212" y="45"/>
                </a:lnTo>
                <a:lnTo>
                  <a:pt x="203" y="45"/>
                </a:lnTo>
                <a:lnTo>
                  <a:pt x="195" y="44"/>
                </a:lnTo>
                <a:lnTo>
                  <a:pt x="186" y="44"/>
                </a:lnTo>
                <a:lnTo>
                  <a:pt x="177" y="43"/>
                </a:lnTo>
                <a:lnTo>
                  <a:pt x="168" y="42"/>
                </a:lnTo>
                <a:lnTo>
                  <a:pt x="160" y="42"/>
                </a:lnTo>
                <a:lnTo>
                  <a:pt x="152" y="41"/>
                </a:lnTo>
                <a:lnTo>
                  <a:pt x="143" y="39"/>
                </a:lnTo>
                <a:lnTo>
                  <a:pt x="135" y="38"/>
                </a:lnTo>
                <a:lnTo>
                  <a:pt x="127" y="36"/>
                </a:lnTo>
                <a:lnTo>
                  <a:pt x="119" y="35"/>
                </a:lnTo>
                <a:lnTo>
                  <a:pt x="111" y="33"/>
                </a:lnTo>
                <a:lnTo>
                  <a:pt x="102" y="31"/>
                </a:lnTo>
                <a:lnTo>
                  <a:pt x="94" y="30"/>
                </a:lnTo>
                <a:lnTo>
                  <a:pt x="86" y="28"/>
                </a:lnTo>
                <a:lnTo>
                  <a:pt x="78" y="26"/>
                </a:lnTo>
                <a:lnTo>
                  <a:pt x="70" y="24"/>
                </a:lnTo>
                <a:lnTo>
                  <a:pt x="61" y="21"/>
                </a:lnTo>
                <a:lnTo>
                  <a:pt x="53" y="19"/>
                </a:lnTo>
                <a:lnTo>
                  <a:pt x="45" y="16"/>
                </a:lnTo>
                <a:lnTo>
                  <a:pt x="37" y="13"/>
                </a:lnTo>
                <a:lnTo>
                  <a:pt x="29" y="10"/>
                </a:lnTo>
                <a:lnTo>
                  <a:pt x="21" y="7"/>
                </a:lnTo>
                <a:lnTo>
                  <a:pt x="13" y="3"/>
                </a:lnTo>
                <a:lnTo>
                  <a:pt x="5" y="0"/>
                </a:lnTo>
                <a:lnTo>
                  <a:pt x="0" y="8"/>
                </a:lnTo>
                <a:lnTo>
                  <a:pt x="7" y="12"/>
                </a:lnTo>
                <a:lnTo>
                  <a:pt x="15" y="15"/>
                </a:lnTo>
                <a:lnTo>
                  <a:pt x="24" y="20"/>
                </a:lnTo>
                <a:lnTo>
                  <a:pt x="32" y="22"/>
                </a:lnTo>
                <a:lnTo>
                  <a:pt x="40" y="25"/>
                </a:lnTo>
                <a:lnTo>
                  <a:pt x="49" y="28"/>
                </a:lnTo>
                <a:lnTo>
                  <a:pt x="57" y="31"/>
                </a:lnTo>
                <a:lnTo>
                  <a:pt x="65" y="33"/>
                </a:lnTo>
                <a:lnTo>
                  <a:pt x="74" y="35"/>
                </a:lnTo>
                <a:lnTo>
                  <a:pt x="82" y="37"/>
                </a:lnTo>
                <a:lnTo>
                  <a:pt x="91" y="40"/>
                </a:lnTo>
                <a:lnTo>
                  <a:pt x="98" y="42"/>
                </a:lnTo>
                <a:lnTo>
                  <a:pt x="107" y="43"/>
                </a:lnTo>
                <a:lnTo>
                  <a:pt x="115" y="45"/>
                </a:lnTo>
                <a:lnTo>
                  <a:pt x="124" y="47"/>
                </a:lnTo>
                <a:lnTo>
                  <a:pt x="133" y="48"/>
                </a:lnTo>
                <a:lnTo>
                  <a:pt x="141" y="49"/>
                </a:lnTo>
                <a:lnTo>
                  <a:pt x="150" y="51"/>
                </a:lnTo>
                <a:lnTo>
                  <a:pt x="159" y="52"/>
                </a:lnTo>
                <a:lnTo>
                  <a:pt x="168" y="53"/>
                </a:lnTo>
                <a:lnTo>
                  <a:pt x="176" y="53"/>
                </a:lnTo>
                <a:lnTo>
                  <a:pt x="185" y="54"/>
                </a:lnTo>
                <a:lnTo>
                  <a:pt x="194" y="54"/>
                </a:lnTo>
                <a:lnTo>
                  <a:pt x="203" y="55"/>
                </a:lnTo>
                <a:lnTo>
                  <a:pt x="212" y="55"/>
                </a:lnTo>
                <a:lnTo>
                  <a:pt x="221" y="56"/>
                </a:lnTo>
                <a:lnTo>
                  <a:pt x="230" y="56"/>
                </a:lnTo>
                <a:lnTo>
                  <a:pt x="240" y="56"/>
                </a:lnTo>
                <a:lnTo>
                  <a:pt x="249" y="56"/>
                </a:lnTo>
                <a:lnTo>
                  <a:pt x="258" y="56"/>
                </a:lnTo>
                <a:lnTo>
                  <a:pt x="268" y="56"/>
                </a:lnTo>
                <a:lnTo>
                  <a:pt x="279" y="56"/>
                </a:lnTo>
                <a:lnTo>
                  <a:pt x="277" y="46"/>
                </a:lnTo>
              </a:path>
            </a:pathLst>
          </a:custGeom>
          <a:solidFill>
            <a:srgbClr val="790015"/>
          </a:solidFill>
          <a:ln w="12700" cap="rnd">
            <a:solidFill>
              <a:srgbClr val="FC0128"/>
            </a:solidFill>
            <a:round/>
            <a:headEnd/>
            <a:tailEnd/>
          </a:ln>
        </p:spPr>
        <p:txBody>
          <a:bodyPr/>
          <a:lstStyle/>
          <a:p>
            <a:endParaRPr lang="en-US"/>
          </a:p>
        </p:txBody>
      </p:sp>
      <p:sp>
        <p:nvSpPr>
          <p:cNvPr id="53475" name="Freeform 241"/>
          <p:cNvSpPr>
            <a:spLocks/>
          </p:cNvSpPr>
          <p:nvPr/>
        </p:nvSpPr>
        <p:spPr bwMode="auto">
          <a:xfrm>
            <a:off x="3676653" y="5418142"/>
            <a:ext cx="379413" cy="58737"/>
          </a:xfrm>
          <a:custGeom>
            <a:avLst/>
            <a:gdLst>
              <a:gd name="T0" fmla="*/ 2147483647 w 263"/>
              <a:gd name="T1" fmla="*/ 2147483647 h 41"/>
              <a:gd name="T2" fmla="*/ 2147483647 w 263"/>
              <a:gd name="T3" fmla="*/ 2147483647 h 41"/>
              <a:gd name="T4" fmla="*/ 2147483647 w 263"/>
              <a:gd name="T5" fmla="*/ 2147483647 h 41"/>
              <a:gd name="T6" fmla="*/ 2147483647 w 263"/>
              <a:gd name="T7" fmla="*/ 2147483647 h 41"/>
              <a:gd name="T8" fmla="*/ 2147483647 w 263"/>
              <a:gd name="T9" fmla="*/ 2147483647 h 41"/>
              <a:gd name="T10" fmla="*/ 2147483647 w 263"/>
              <a:gd name="T11" fmla="*/ 2147483647 h 41"/>
              <a:gd name="T12" fmla="*/ 2147483647 w 263"/>
              <a:gd name="T13" fmla="*/ 2147483647 h 41"/>
              <a:gd name="T14" fmla="*/ 2147483647 w 263"/>
              <a:gd name="T15" fmla="*/ 2147483647 h 41"/>
              <a:gd name="T16" fmla="*/ 2147483647 w 263"/>
              <a:gd name="T17" fmla="*/ 2147483647 h 41"/>
              <a:gd name="T18" fmla="*/ 2147483647 w 263"/>
              <a:gd name="T19" fmla="*/ 2147483647 h 41"/>
              <a:gd name="T20" fmla="*/ 2147483647 w 263"/>
              <a:gd name="T21" fmla="*/ 2147483647 h 41"/>
              <a:gd name="T22" fmla="*/ 2147483647 w 263"/>
              <a:gd name="T23" fmla="*/ 2147483647 h 41"/>
              <a:gd name="T24" fmla="*/ 2147483647 w 263"/>
              <a:gd name="T25" fmla="*/ 2147483647 h 41"/>
              <a:gd name="T26" fmla="*/ 2147483647 w 263"/>
              <a:gd name="T27" fmla="*/ 2147483647 h 41"/>
              <a:gd name="T28" fmla="*/ 2147483647 w 263"/>
              <a:gd name="T29" fmla="*/ 2147483647 h 41"/>
              <a:gd name="T30" fmla="*/ 2147483647 w 263"/>
              <a:gd name="T31" fmla="*/ 2147483647 h 41"/>
              <a:gd name="T32" fmla="*/ 0 w 263"/>
              <a:gd name="T33" fmla="*/ 2147483647 h 41"/>
              <a:gd name="T34" fmla="*/ 2147483647 w 263"/>
              <a:gd name="T35" fmla="*/ 2147483647 h 41"/>
              <a:gd name="T36" fmla="*/ 2147483647 w 263"/>
              <a:gd name="T37" fmla="*/ 2147483647 h 41"/>
              <a:gd name="T38" fmla="*/ 2147483647 w 263"/>
              <a:gd name="T39" fmla="*/ 2147483647 h 41"/>
              <a:gd name="T40" fmla="*/ 2147483647 w 263"/>
              <a:gd name="T41" fmla="*/ 2147483647 h 41"/>
              <a:gd name="T42" fmla="*/ 2147483647 w 263"/>
              <a:gd name="T43" fmla="*/ 2147483647 h 41"/>
              <a:gd name="T44" fmla="*/ 2147483647 w 263"/>
              <a:gd name="T45" fmla="*/ 2147483647 h 41"/>
              <a:gd name="T46" fmla="*/ 2147483647 w 263"/>
              <a:gd name="T47" fmla="*/ 2147483647 h 41"/>
              <a:gd name="T48" fmla="*/ 2147483647 w 263"/>
              <a:gd name="T49" fmla="*/ 2147483647 h 41"/>
              <a:gd name="T50" fmla="*/ 2147483647 w 263"/>
              <a:gd name="T51" fmla="*/ 2147483647 h 41"/>
              <a:gd name="T52" fmla="*/ 2147483647 w 263"/>
              <a:gd name="T53" fmla="*/ 2147483647 h 41"/>
              <a:gd name="T54" fmla="*/ 2147483647 w 263"/>
              <a:gd name="T55" fmla="*/ 2147483647 h 41"/>
              <a:gd name="T56" fmla="*/ 2147483647 w 263"/>
              <a:gd name="T57" fmla="*/ 2147483647 h 41"/>
              <a:gd name="T58" fmla="*/ 2147483647 w 263"/>
              <a:gd name="T59" fmla="*/ 2147483647 h 41"/>
              <a:gd name="T60" fmla="*/ 2147483647 w 263"/>
              <a:gd name="T61" fmla="*/ 2147483647 h 41"/>
              <a:gd name="T62" fmla="*/ 2147483647 w 263"/>
              <a:gd name="T63" fmla="*/ 2147483647 h 41"/>
              <a:gd name="T64" fmla="*/ 2147483647 w 263"/>
              <a:gd name="T65" fmla="*/ 2147483647 h 41"/>
              <a:gd name="T66" fmla="*/ 2147483647 w 263"/>
              <a:gd name="T67" fmla="*/ 2147483647 h 4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63"/>
              <a:gd name="T103" fmla="*/ 0 h 41"/>
              <a:gd name="T104" fmla="*/ 263 w 263"/>
              <a:gd name="T105" fmla="*/ 41 h 4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63" h="41">
                <a:moveTo>
                  <a:pt x="258" y="21"/>
                </a:moveTo>
                <a:lnTo>
                  <a:pt x="249" y="22"/>
                </a:lnTo>
                <a:lnTo>
                  <a:pt x="240" y="24"/>
                </a:lnTo>
                <a:lnTo>
                  <a:pt x="230" y="25"/>
                </a:lnTo>
                <a:lnTo>
                  <a:pt x="221" y="26"/>
                </a:lnTo>
                <a:lnTo>
                  <a:pt x="212" y="26"/>
                </a:lnTo>
                <a:lnTo>
                  <a:pt x="203" y="27"/>
                </a:lnTo>
                <a:lnTo>
                  <a:pt x="194" y="28"/>
                </a:lnTo>
                <a:lnTo>
                  <a:pt x="185" y="29"/>
                </a:lnTo>
                <a:lnTo>
                  <a:pt x="176" y="29"/>
                </a:lnTo>
                <a:lnTo>
                  <a:pt x="168" y="30"/>
                </a:lnTo>
                <a:lnTo>
                  <a:pt x="159" y="30"/>
                </a:lnTo>
                <a:lnTo>
                  <a:pt x="151" y="30"/>
                </a:lnTo>
                <a:lnTo>
                  <a:pt x="143" y="30"/>
                </a:lnTo>
                <a:lnTo>
                  <a:pt x="134" y="29"/>
                </a:lnTo>
                <a:lnTo>
                  <a:pt x="128" y="29"/>
                </a:lnTo>
                <a:lnTo>
                  <a:pt x="120" y="28"/>
                </a:lnTo>
                <a:lnTo>
                  <a:pt x="112" y="27"/>
                </a:lnTo>
                <a:lnTo>
                  <a:pt x="104" y="27"/>
                </a:lnTo>
                <a:lnTo>
                  <a:pt x="97" y="26"/>
                </a:lnTo>
                <a:lnTo>
                  <a:pt x="89" y="25"/>
                </a:lnTo>
                <a:lnTo>
                  <a:pt x="82" y="24"/>
                </a:lnTo>
                <a:lnTo>
                  <a:pt x="74" y="22"/>
                </a:lnTo>
                <a:lnTo>
                  <a:pt x="67" y="20"/>
                </a:lnTo>
                <a:lnTo>
                  <a:pt x="60" y="19"/>
                </a:lnTo>
                <a:lnTo>
                  <a:pt x="53" y="17"/>
                </a:lnTo>
                <a:lnTo>
                  <a:pt x="46" y="14"/>
                </a:lnTo>
                <a:lnTo>
                  <a:pt x="39" y="13"/>
                </a:lnTo>
                <a:lnTo>
                  <a:pt x="32" y="10"/>
                </a:lnTo>
                <a:lnTo>
                  <a:pt x="25" y="8"/>
                </a:lnTo>
                <a:lnTo>
                  <a:pt x="20" y="5"/>
                </a:lnTo>
                <a:lnTo>
                  <a:pt x="13" y="2"/>
                </a:lnTo>
                <a:lnTo>
                  <a:pt x="5" y="0"/>
                </a:lnTo>
                <a:lnTo>
                  <a:pt x="0" y="8"/>
                </a:lnTo>
                <a:lnTo>
                  <a:pt x="6" y="11"/>
                </a:lnTo>
                <a:lnTo>
                  <a:pt x="13" y="14"/>
                </a:lnTo>
                <a:lnTo>
                  <a:pt x="21" y="17"/>
                </a:lnTo>
                <a:lnTo>
                  <a:pt x="28" y="20"/>
                </a:lnTo>
                <a:lnTo>
                  <a:pt x="34" y="22"/>
                </a:lnTo>
                <a:lnTo>
                  <a:pt x="42" y="24"/>
                </a:lnTo>
                <a:lnTo>
                  <a:pt x="49" y="26"/>
                </a:lnTo>
                <a:lnTo>
                  <a:pt x="56" y="29"/>
                </a:lnTo>
                <a:lnTo>
                  <a:pt x="64" y="31"/>
                </a:lnTo>
                <a:lnTo>
                  <a:pt x="71" y="32"/>
                </a:lnTo>
                <a:lnTo>
                  <a:pt x="79" y="33"/>
                </a:lnTo>
                <a:lnTo>
                  <a:pt x="87" y="35"/>
                </a:lnTo>
                <a:lnTo>
                  <a:pt x="95" y="36"/>
                </a:lnTo>
                <a:lnTo>
                  <a:pt x="102" y="37"/>
                </a:lnTo>
                <a:lnTo>
                  <a:pt x="110" y="37"/>
                </a:lnTo>
                <a:lnTo>
                  <a:pt x="118" y="38"/>
                </a:lnTo>
                <a:lnTo>
                  <a:pt x="127" y="39"/>
                </a:lnTo>
                <a:lnTo>
                  <a:pt x="134" y="39"/>
                </a:lnTo>
                <a:lnTo>
                  <a:pt x="142" y="40"/>
                </a:lnTo>
                <a:lnTo>
                  <a:pt x="151" y="40"/>
                </a:lnTo>
                <a:lnTo>
                  <a:pt x="159" y="40"/>
                </a:lnTo>
                <a:lnTo>
                  <a:pt x="168" y="40"/>
                </a:lnTo>
                <a:lnTo>
                  <a:pt x="177" y="39"/>
                </a:lnTo>
                <a:lnTo>
                  <a:pt x="186" y="39"/>
                </a:lnTo>
                <a:lnTo>
                  <a:pt x="195" y="38"/>
                </a:lnTo>
                <a:lnTo>
                  <a:pt x="204" y="37"/>
                </a:lnTo>
                <a:lnTo>
                  <a:pt x="213" y="37"/>
                </a:lnTo>
                <a:lnTo>
                  <a:pt x="222" y="36"/>
                </a:lnTo>
                <a:lnTo>
                  <a:pt x="232" y="35"/>
                </a:lnTo>
                <a:lnTo>
                  <a:pt x="241" y="34"/>
                </a:lnTo>
                <a:lnTo>
                  <a:pt x="250" y="32"/>
                </a:lnTo>
                <a:lnTo>
                  <a:pt x="260" y="31"/>
                </a:lnTo>
                <a:lnTo>
                  <a:pt x="262" y="31"/>
                </a:lnTo>
                <a:lnTo>
                  <a:pt x="258" y="21"/>
                </a:lnTo>
              </a:path>
            </a:pathLst>
          </a:custGeom>
          <a:solidFill>
            <a:srgbClr val="790015"/>
          </a:solidFill>
          <a:ln w="12700" cap="rnd">
            <a:solidFill>
              <a:srgbClr val="FC0128"/>
            </a:solidFill>
            <a:round/>
            <a:headEnd/>
            <a:tailEnd/>
          </a:ln>
        </p:spPr>
        <p:txBody>
          <a:bodyPr/>
          <a:lstStyle/>
          <a:p>
            <a:endParaRPr lang="en-US"/>
          </a:p>
        </p:txBody>
      </p:sp>
      <p:sp>
        <p:nvSpPr>
          <p:cNvPr id="53476" name="Freeform 242"/>
          <p:cNvSpPr>
            <a:spLocks/>
          </p:cNvSpPr>
          <p:nvPr/>
        </p:nvSpPr>
        <p:spPr bwMode="auto">
          <a:xfrm>
            <a:off x="4048125" y="5173663"/>
            <a:ext cx="344488" cy="290512"/>
          </a:xfrm>
          <a:custGeom>
            <a:avLst/>
            <a:gdLst>
              <a:gd name="T0" fmla="*/ 2147483647 w 238"/>
              <a:gd name="T1" fmla="*/ 2147483647 h 202"/>
              <a:gd name="T2" fmla="*/ 2147483647 w 238"/>
              <a:gd name="T3" fmla="*/ 2147483647 h 202"/>
              <a:gd name="T4" fmla="*/ 2147483647 w 238"/>
              <a:gd name="T5" fmla="*/ 2147483647 h 202"/>
              <a:gd name="T6" fmla="*/ 2147483647 w 238"/>
              <a:gd name="T7" fmla="*/ 2147483647 h 202"/>
              <a:gd name="T8" fmla="*/ 2147483647 w 238"/>
              <a:gd name="T9" fmla="*/ 2147483647 h 202"/>
              <a:gd name="T10" fmla="*/ 2147483647 w 238"/>
              <a:gd name="T11" fmla="*/ 2147483647 h 202"/>
              <a:gd name="T12" fmla="*/ 2147483647 w 238"/>
              <a:gd name="T13" fmla="*/ 2147483647 h 202"/>
              <a:gd name="T14" fmla="*/ 2147483647 w 238"/>
              <a:gd name="T15" fmla="*/ 2147483647 h 202"/>
              <a:gd name="T16" fmla="*/ 2147483647 w 238"/>
              <a:gd name="T17" fmla="*/ 2147483647 h 202"/>
              <a:gd name="T18" fmla="*/ 2147483647 w 238"/>
              <a:gd name="T19" fmla="*/ 2147483647 h 202"/>
              <a:gd name="T20" fmla="*/ 2147483647 w 238"/>
              <a:gd name="T21" fmla="*/ 2147483647 h 202"/>
              <a:gd name="T22" fmla="*/ 2147483647 w 238"/>
              <a:gd name="T23" fmla="*/ 2147483647 h 202"/>
              <a:gd name="T24" fmla="*/ 2147483647 w 238"/>
              <a:gd name="T25" fmla="*/ 2147483647 h 202"/>
              <a:gd name="T26" fmla="*/ 2147483647 w 238"/>
              <a:gd name="T27" fmla="*/ 2147483647 h 202"/>
              <a:gd name="T28" fmla="*/ 2147483647 w 238"/>
              <a:gd name="T29" fmla="*/ 2147483647 h 202"/>
              <a:gd name="T30" fmla="*/ 2147483647 w 238"/>
              <a:gd name="T31" fmla="*/ 2147483647 h 202"/>
              <a:gd name="T32" fmla="*/ 2147483647 w 238"/>
              <a:gd name="T33" fmla="*/ 2147483647 h 202"/>
              <a:gd name="T34" fmla="*/ 2147483647 w 238"/>
              <a:gd name="T35" fmla="*/ 2147483647 h 202"/>
              <a:gd name="T36" fmla="*/ 2147483647 w 238"/>
              <a:gd name="T37" fmla="*/ 2147483647 h 202"/>
              <a:gd name="T38" fmla="*/ 2147483647 w 238"/>
              <a:gd name="T39" fmla="*/ 2147483647 h 202"/>
              <a:gd name="T40" fmla="*/ 2147483647 w 238"/>
              <a:gd name="T41" fmla="*/ 2147483647 h 202"/>
              <a:gd name="T42" fmla="*/ 2147483647 w 238"/>
              <a:gd name="T43" fmla="*/ 2147483647 h 202"/>
              <a:gd name="T44" fmla="*/ 2147483647 w 238"/>
              <a:gd name="T45" fmla="*/ 2147483647 h 202"/>
              <a:gd name="T46" fmla="*/ 2147483647 w 238"/>
              <a:gd name="T47" fmla="*/ 2147483647 h 202"/>
              <a:gd name="T48" fmla="*/ 2147483647 w 238"/>
              <a:gd name="T49" fmla="*/ 2147483647 h 202"/>
              <a:gd name="T50" fmla="*/ 2147483647 w 238"/>
              <a:gd name="T51" fmla="*/ 2147483647 h 202"/>
              <a:gd name="T52" fmla="*/ 2147483647 w 238"/>
              <a:gd name="T53" fmla="*/ 2147483647 h 202"/>
              <a:gd name="T54" fmla="*/ 2147483647 w 238"/>
              <a:gd name="T55" fmla="*/ 2147483647 h 202"/>
              <a:gd name="T56" fmla="*/ 2147483647 w 238"/>
              <a:gd name="T57" fmla="*/ 2147483647 h 202"/>
              <a:gd name="T58" fmla="*/ 2147483647 w 238"/>
              <a:gd name="T59" fmla="*/ 2147483647 h 202"/>
              <a:gd name="T60" fmla="*/ 2147483647 w 238"/>
              <a:gd name="T61" fmla="*/ 2147483647 h 202"/>
              <a:gd name="T62" fmla="*/ 2147483647 w 238"/>
              <a:gd name="T63" fmla="*/ 2147483647 h 202"/>
              <a:gd name="T64" fmla="*/ 2147483647 w 238"/>
              <a:gd name="T65" fmla="*/ 2147483647 h 20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8"/>
              <a:gd name="T100" fmla="*/ 0 h 202"/>
              <a:gd name="T101" fmla="*/ 238 w 238"/>
              <a:gd name="T102" fmla="*/ 202 h 20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8" h="202">
                <a:moveTo>
                  <a:pt x="224" y="0"/>
                </a:moveTo>
                <a:lnTo>
                  <a:pt x="221" y="7"/>
                </a:lnTo>
                <a:lnTo>
                  <a:pt x="216" y="14"/>
                </a:lnTo>
                <a:lnTo>
                  <a:pt x="213" y="23"/>
                </a:lnTo>
                <a:lnTo>
                  <a:pt x="207" y="31"/>
                </a:lnTo>
                <a:lnTo>
                  <a:pt x="203" y="38"/>
                </a:lnTo>
                <a:lnTo>
                  <a:pt x="198" y="45"/>
                </a:lnTo>
                <a:lnTo>
                  <a:pt x="193" y="54"/>
                </a:lnTo>
                <a:lnTo>
                  <a:pt x="187" y="61"/>
                </a:lnTo>
                <a:lnTo>
                  <a:pt x="182" y="69"/>
                </a:lnTo>
                <a:lnTo>
                  <a:pt x="176" y="77"/>
                </a:lnTo>
                <a:lnTo>
                  <a:pt x="170" y="83"/>
                </a:lnTo>
                <a:lnTo>
                  <a:pt x="163" y="90"/>
                </a:lnTo>
                <a:lnTo>
                  <a:pt x="157" y="98"/>
                </a:lnTo>
                <a:lnTo>
                  <a:pt x="150" y="105"/>
                </a:lnTo>
                <a:lnTo>
                  <a:pt x="143" y="112"/>
                </a:lnTo>
                <a:lnTo>
                  <a:pt x="137" y="118"/>
                </a:lnTo>
                <a:lnTo>
                  <a:pt x="130" y="124"/>
                </a:lnTo>
                <a:lnTo>
                  <a:pt x="123" y="130"/>
                </a:lnTo>
                <a:lnTo>
                  <a:pt x="114" y="137"/>
                </a:lnTo>
                <a:lnTo>
                  <a:pt x="106" y="143"/>
                </a:lnTo>
                <a:lnTo>
                  <a:pt x="98" y="148"/>
                </a:lnTo>
                <a:lnTo>
                  <a:pt x="91" y="154"/>
                </a:lnTo>
                <a:lnTo>
                  <a:pt x="82" y="159"/>
                </a:lnTo>
                <a:lnTo>
                  <a:pt x="74" y="164"/>
                </a:lnTo>
                <a:lnTo>
                  <a:pt x="65" y="168"/>
                </a:lnTo>
                <a:lnTo>
                  <a:pt x="56" y="172"/>
                </a:lnTo>
                <a:lnTo>
                  <a:pt x="47" y="176"/>
                </a:lnTo>
                <a:lnTo>
                  <a:pt x="38" y="181"/>
                </a:lnTo>
                <a:lnTo>
                  <a:pt x="29" y="183"/>
                </a:lnTo>
                <a:lnTo>
                  <a:pt x="20" y="187"/>
                </a:lnTo>
                <a:lnTo>
                  <a:pt x="10" y="189"/>
                </a:lnTo>
                <a:lnTo>
                  <a:pt x="0" y="192"/>
                </a:lnTo>
                <a:lnTo>
                  <a:pt x="3" y="201"/>
                </a:lnTo>
                <a:lnTo>
                  <a:pt x="13" y="199"/>
                </a:lnTo>
                <a:lnTo>
                  <a:pt x="23" y="196"/>
                </a:lnTo>
                <a:lnTo>
                  <a:pt x="33" y="193"/>
                </a:lnTo>
                <a:lnTo>
                  <a:pt x="43" y="189"/>
                </a:lnTo>
                <a:lnTo>
                  <a:pt x="53" y="186"/>
                </a:lnTo>
                <a:lnTo>
                  <a:pt x="62" y="181"/>
                </a:lnTo>
                <a:lnTo>
                  <a:pt x="72" y="177"/>
                </a:lnTo>
                <a:lnTo>
                  <a:pt x="80" y="172"/>
                </a:lnTo>
                <a:lnTo>
                  <a:pt x="89" y="167"/>
                </a:lnTo>
                <a:lnTo>
                  <a:pt x="98" y="161"/>
                </a:lnTo>
                <a:lnTo>
                  <a:pt x="106" y="156"/>
                </a:lnTo>
                <a:lnTo>
                  <a:pt x="115" y="151"/>
                </a:lnTo>
                <a:lnTo>
                  <a:pt x="123" y="144"/>
                </a:lnTo>
                <a:lnTo>
                  <a:pt x="131" y="138"/>
                </a:lnTo>
                <a:lnTo>
                  <a:pt x="139" y="131"/>
                </a:lnTo>
                <a:lnTo>
                  <a:pt x="147" y="124"/>
                </a:lnTo>
                <a:lnTo>
                  <a:pt x="153" y="118"/>
                </a:lnTo>
                <a:lnTo>
                  <a:pt x="160" y="111"/>
                </a:lnTo>
                <a:lnTo>
                  <a:pt x="167" y="104"/>
                </a:lnTo>
                <a:lnTo>
                  <a:pt x="174" y="96"/>
                </a:lnTo>
                <a:lnTo>
                  <a:pt x="180" y="89"/>
                </a:lnTo>
                <a:lnTo>
                  <a:pt x="186" y="81"/>
                </a:lnTo>
                <a:lnTo>
                  <a:pt x="192" y="74"/>
                </a:lnTo>
                <a:lnTo>
                  <a:pt x="198" y="66"/>
                </a:lnTo>
                <a:lnTo>
                  <a:pt x="204" y="59"/>
                </a:lnTo>
                <a:lnTo>
                  <a:pt x="208" y="50"/>
                </a:lnTo>
                <a:lnTo>
                  <a:pt x="214" y="43"/>
                </a:lnTo>
                <a:lnTo>
                  <a:pt x="219" y="35"/>
                </a:lnTo>
                <a:lnTo>
                  <a:pt x="224" y="26"/>
                </a:lnTo>
                <a:lnTo>
                  <a:pt x="228" y="19"/>
                </a:lnTo>
                <a:lnTo>
                  <a:pt x="233" y="11"/>
                </a:lnTo>
                <a:lnTo>
                  <a:pt x="237" y="3"/>
                </a:lnTo>
                <a:lnTo>
                  <a:pt x="224" y="0"/>
                </a:lnTo>
              </a:path>
            </a:pathLst>
          </a:custGeom>
          <a:solidFill>
            <a:srgbClr val="790015"/>
          </a:solidFill>
          <a:ln w="12700" cap="rnd">
            <a:solidFill>
              <a:srgbClr val="FC0128"/>
            </a:solidFill>
            <a:round/>
            <a:headEnd/>
            <a:tailEnd/>
          </a:ln>
        </p:spPr>
        <p:txBody>
          <a:bodyPr/>
          <a:lstStyle/>
          <a:p>
            <a:endParaRPr lang="en-US"/>
          </a:p>
        </p:txBody>
      </p:sp>
      <p:sp>
        <p:nvSpPr>
          <p:cNvPr id="53477" name="Freeform 243"/>
          <p:cNvSpPr>
            <a:spLocks/>
          </p:cNvSpPr>
          <p:nvPr/>
        </p:nvSpPr>
        <p:spPr bwMode="auto">
          <a:xfrm>
            <a:off x="4375154" y="4829178"/>
            <a:ext cx="257175" cy="352425"/>
          </a:xfrm>
          <a:custGeom>
            <a:avLst/>
            <a:gdLst>
              <a:gd name="T0" fmla="*/ 2147483647 w 179"/>
              <a:gd name="T1" fmla="*/ 0 h 244"/>
              <a:gd name="T2" fmla="*/ 2147483647 w 179"/>
              <a:gd name="T3" fmla="*/ 2147483647 h 244"/>
              <a:gd name="T4" fmla="*/ 2147483647 w 179"/>
              <a:gd name="T5" fmla="*/ 2147483647 h 244"/>
              <a:gd name="T6" fmla="*/ 2147483647 w 179"/>
              <a:gd name="T7" fmla="*/ 2147483647 h 244"/>
              <a:gd name="T8" fmla="*/ 2147483647 w 179"/>
              <a:gd name="T9" fmla="*/ 2147483647 h 244"/>
              <a:gd name="T10" fmla="*/ 2147483647 w 179"/>
              <a:gd name="T11" fmla="*/ 2147483647 h 244"/>
              <a:gd name="T12" fmla="*/ 2147483647 w 179"/>
              <a:gd name="T13" fmla="*/ 2147483647 h 244"/>
              <a:gd name="T14" fmla="*/ 2147483647 w 179"/>
              <a:gd name="T15" fmla="*/ 2147483647 h 244"/>
              <a:gd name="T16" fmla="*/ 2147483647 w 179"/>
              <a:gd name="T17" fmla="*/ 2147483647 h 244"/>
              <a:gd name="T18" fmla="*/ 2147483647 w 179"/>
              <a:gd name="T19" fmla="*/ 2147483647 h 244"/>
              <a:gd name="T20" fmla="*/ 2147483647 w 179"/>
              <a:gd name="T21" fmla="*/ 2147483647 h 244"/>
              <a:gd name="T22" fmla="*/ 2147483647 w 179"/>
              <a:gd name="T23" fmla="*/ 2147483647 h 244"/>
              <a:gd name="T24" fmla="*/ 2147483647 w 179"/>
              <a:gd name="T25" fmla="*/ 2147483647 h 244"/>
              <a:gd name="T26" fmla="*/ 2147483647 w 179"/>
              <a:gd name="T27" fmla="*/ 2147483647 h 244"/>
              <a:gd name="T28" fmla="*/ 2147483647 w 179"/>
              <a:gd name="T29" fmla="*/ 2147483647 h 244"/>
              <a:gd name="T30" fmla="*/ 2147483647 w 179"/>
              <a:gd name="T31" fmla="*/ 2147483647 h 244"/>
              <a:gd name="T32" fmla="*/ 0 w 179"/>
              <a:gd name="T33" fmla="*/ 2147483647 h 244"/>
              <a:gd name="T34" fmla="*/ 2147483647 w 179"/>
              <a:gd name="T35" fmla="*/ 2147483647 h 244"/>
              <a:gd name="T36" fmla="*/ 2147483647 w 179"/>
              <a:gd name="T37" fmla="*/ 2147483647 h 244"/>
              <a:gd name="T38" fmla="*/ 2147483647 w 179"/>
              <a:gd name="T39" fmla="*/ 2147483647 h 244"/>
              <a:gd name="T40" fmla="*/ 2147483647 w 179"/>
              <a:gd name="T41" fmla="*/ 2147483647 h 244"/>
              <a:gd name="T42" fmla="*/ 2147483647 w 179"/>
              <a:gd name="T43" fmla="*/ 2147483647 h 244"/>
              <a:gd name="T44" fmla="*/ 2147483647 w 179"/>
              <a:gd name="T45" fmla="*/ 2147483647 h 244"/>
              <a:gd name="T46" fmla="*/ 2147483647 w 179"/>
              <a:gd name="T47" fmla="*/ 2147483647 h 244"/>
              <a:gd name="T48" fmla="*/ 2147483647 w 179"/>
              <a:gd name="T49" fmla="*/ 2147483647 h 244"/>
              <a:gd name="T50" fmla="*/ 2147483647 w 179"/>
              <a:gd name="T51" fmla="*/ 2147483647 h 244"/>
              <a:gd name="T52" fmla="*/ 2147483647 w 179"/>
              <a:gd name="T53" fmla="*/ 2147483647 h 244"/>
              <a:gd name="T54" fmla="*/ 2147483647 w 179"/>
              <a:gd name="T55" fmla="*/ 2147483647 h 244"/>
              <a:gd name="T56" fmla="*/ 2147483647 w 179"/>
              <a:gd name="T57" fmla="*/ 2147483647 h 244"/>
              <a:gd name="T58" fmla="*/ 2147483647 w 179"/>
              <a:gd name="T59" fmla="*/ 2147483647 h 244"/>
              <a:gd name="T60" fmla="*/ 2147483647 w 179"/>
              <a:gd name="T61" fmla="*/ 2147483647 h 244"/>
              <a:gd name="T62" fmla="*/ 2147483647 w 179"/>
              <a:gd name="T63" fmla="*/ 2147483647 h 244"/>
              <a:gd name="T64" fmla="*/ 2147483647 w 179"/>
              <a:gd name="T65" fmla="*/ 2147483647 h 244"/>
              <a:gd name="T66" fmla="*/ 2147483647 w 179"/>
              <a:gd name="T67" fmla="*/ 2147483647 h 244"/>
              <a:gd name="T68" fmla="*/ 2147483647 w 179"/>
              <a:gd name="T69" fmla="*/ 0 h 24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79"/>
              <a:gd name="T106" fmla="*/ 0 h 244"/>
              <a:gd name="T107" fmla="*/ 179 w 179"/>
              <a:gd name="T108" fmla="*/ 244 h 24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79" h="244">
                <a:moveTo>
                  <a:pt x="170" y="0"/>
                </a:moveTo>
                <a:lnTo>
                  <a:pt x="169" y="0"/>
                </a:lnTo>
                <a:lnTo>
                  <a:pt x="161" y="7"/>
                </a:lnTo>
                <a:lnTo>
                  <a:pt x="153" y="14"/>
                </a:lnTo>
                <a:lnTo>
                  <a:pt x="145" y="22"/>
                </a:lnTo>
                <a:lnTo>
                  <a:pt x="138" y="30"/>
                </a:lnTo>
                <a:lnTo>
                  <a:pt x="131" y="37"/>
                </a:lnTo>
                <a:lnTo>
                  <a:pt x="124" y="43"/>
                </a:lnTo>
                <a:lnTo>
                  <a:pt x="117" y="51"/>
                </a:lnTo>
                <a:lnTo>
                  <a:pt x="111" y="59"/>
                </a:lnTo>
                <a:lnTo>
                  <a:pt x="106" y="67"/>
                </a:lnTo>
                <a:lnTo>
                  <a:pt x="99" y="74"/>
                </a:lnTo>
                <a:lnTo>
                  <a:pt x="94" y="81"/>
                </a:lnTo>
                <a:lnTo>
                  <a:pt x="88" y="89"/>
                </a:lnTo>
                <a:lnTo>
                  <a:pt x="82" y="96"/>
                </a:lnTo>
                <a:lnTo>
                  <a:pt x="78" y="104"/>
                </a:lnTo>
                <a:lnTo>
                  <a:pt x="72" y="112"/>
                </a:lnTo>
                <a:lnTo>
                  <a:pt x="67" y="119"/>
                </a:lnTo>
                <a:lnTo>
                  <a:pt x="62" y="126"/>
                </a:lnTo>
                <a:lnTo>
                  <a:pt x="58" y="134"/>
                </a:lnTo>
                <a:lnTo>
                  <a:pt x="53" y="142"/>
                </a:lnTo>
                <a:lnTo>
                  <a:pt x="49" y="149"/>
                </a:lnTo>
                <a:lnTo>
                  <a:pt x="44" y="157"/>
                </a:lnTo>
                <a:lnTo>
                  <a:pt x="40" y="164"/>
                </a:lnTo>
                <a:lnTo>
                  <a:pt x="36" y="171"/>
                </a:lnTo>
                <a:lnTo>
                  <a:pt x="31" y="179"/>
                </a:lnTo>
                <a:lnTo>
                  <a:pt x="27" y="187"/>
                </a:lnTo>
                <a:lnTo>
                  <a:pt x="23" y="194"/>
                </a:lnTo>
                <a:lnTo>
                  <a:pt x="20" y="202"/>
                </a:lnTo>
                <a:lnTo>
                  <a:pt x="15" y="209"/>
                </a:lnTo>
                <a:lnTo>
                  <a:pt x="12" y="217"/>
                </a:lnTo>
                <a:lnTo>
                  <a:pt x="7" y="224"/>
                </a:lnTo>
                <a:lnTo>
                  <a:pt x="4" y="232"/>
                </a:lnTo>
                <a:lnTo>
                  <a:pt x="0" y="240"/>
                </a:lnTo>
                <a:lnTo>
                  <a:pt x="12" y="243"/>
                </a:lnTo>
                <a:lnTo>
                  <a:pt x="15" y="236"/>
                </a:lnTo>
                <a:lnTo>
                  <a:pt x="20" y="228"/>
                </a:lnTo>
                <a:lnTo>
                  <a:pt x="23" y="221"/>
                </a:lnTo>
                <a:lnTo>
                  <a:pt x="26" y="213"/>
                </a:lnTo>
                <a:lnTo>
                  <a:pt x="30" y="205"/>
                </a:lnTo>
                <a:lnTo>
                  <a:pt x="35" y="199"/>
                </a:lnTo>
                <a:lnTo>
                  <a:pt x="39" y="191"/>
                </a:lnTo>
                <a:lnTo>
                  <a:pt x="42" y="183"/>
                </a:lnTo>
                <a:lnTo>
                  <a:pt x="47" y="176"/>
                </a:lnTo>
                <a:lnTo>
                  <a:pt x="51" y="168"/>
                </a:lnTo>
                <a:lnTo>
                  <a:pt x="55" y="161"/>
                </a:lnTo>
                <a:lnTo>
                  <a:pt x="60" y="153"/>
                </a:lnTo>
                <a:lnTo>
                  <a:pt x="64" y="146"/>
                </a:lnTo>
                <a:lnTo>
                  <a:pt x="69" y="138"/>
                </a:lnTo>
                <a:lnTo>
                  <a:pt x="73" y="131"/>
                </a:lnTo>
                <a:lnTo>
                  <a:pt x="78" y="124"/>
                </a:lnTo>
                <a:lnTo>
                  <a:pt x="82" y="117"/>
                </a:lnTo>
                <a:lnTo>
                  <a:pt x="88" y="109"/>
                </a:lnTo>
                <a:lnTo>
                  <a:pt x="94" y="101"/>
                </a:lnTo>
                <a:lnTo>
                  <a:pt x="98" y="94"/>
                </a:lnTo>
                <a:lnTo>
                  <a:pt x="105" y="86"/>
                </a:lnTo>
                <a:lnTo>
                  <a:pt x="109" y="79"/>
                </a:lnTo>
                <a:lnTo>
                  <a:pt x="115" y="72"/>
                </a:lnTo>
                <a:lnTo>
                  <a:pt x="121" y="65"/>
                </a:lnTo>
                <a:lnTo>
                  <a:pt x="128" y="57"/>
                </a:lnTo>
                <a:lnTo>
                  <a:pt x="134" y="49"/>
                </a:lnTo>
                <a:lnTo>
                  <a:pt x="141" y="43"/>
                </a:lnTo>
                <a:lnTo>
                  <a:pt x="148" y="36"/>
                </a:lnTo>
                <a:lnTo>
                  <a:pt x="155" y="28"/>
                </a:lnTo>
                <a:lnTo>
                  <a:pt x="163" y="21"/>
                </a:lnTo>
                <a:lnTo>
                  <a:pt x="170" y="14"/>
                </a:lnTo>
                <a:lnTo>
                  <a:pt x="178" y="6"/>
                </a:lnTo>
                <a:lnTo>
                  <a:pt x="178" y="7"/>
                </a:lnTo>
                <a:lnTo>
                  <a:pt x="170" y="0"/>
                </a:lnTo>
                <a:lnTo>
                  <a:pt x="169" y="0"/>
                </a:lnTo>
                <a:lnTo>
                  <a:pt x="170" y="0"/>
                </a:lnTo>
              </a:path>
            </a:pathLst>
          </a:custGeom>
          <a:solidFill>
            <a:srgbClr val="790015"/>
          </a:solidFill>
          <a:ln w="12700" cap="rnd">
            <a:solidFill>
              <a:srgbClr val="FC0128"/>
            </a:solidFill>
            <a:round/>
            <a:headEnd/>
            <a:tailEnd/>
          </a:ln>
        </p:spPr>
        <p:txBody>
          <a:bodyPr/>
          <a:lstStyle/>
          <a:p>
            <a:endParaRPr lang="en-US"/>
          </a:p>
        </p:txBody>
      </p:sp>
      <p:sp>
        <p:nvSpPr>
          <p:cNvPr id="53478" name="Freeform 244"/>
          <p:cNvSpPr>
            <a:spLocks/>
          </p:cNvSpPr>
          <p:nvPr/>
        </p:nvSpPr>
        <p:spPr bwMode="auto">
          <a:xfrm>
            <a:off x="4619628" y="4433888"/>
            <a:ext cx="307975" cy="406400"/>
          </a:xfrm>
          <a:custGeom>
            <a:avLst/>
            <a:gdLst>
              <a:gd name="T0" fmla="*/ 2147483647 w 213"/>
              <a:gd name="T1" fmla="*/ 2147483647 h 281"/>
              <a:gd name="T2" fmla="*/ 2147483647 w 213"/>
              <a:gd name="T3" fmla="*/ 2147483647 h 281"/>
              <a:gd name="T4" fmla="*/ 2147483647 w 213"/>
              <a:gd name="T5" fmla="*/ 2147483647 h 281"/>
              <a:gd name="T6" fmla="*/ 2147483647 w 213"/>
              <a:gd name="T7" fmla="*/ 2147483647 h 281"/>
              <a:gd name="T8" fmla="*/ 2147483647 w 213"/>
              <a:gd name="T9" fmla="*/ 2147483647 h 281"/>
              <a:gd name="T10" fmla="*/ 2147483647 w 213"/>
              <a:gd name="T11" fmla="*/ 2147483647 h 281"/>
              <a:gd name="T12" fmla="*/ 2147483647 w 213"/>
              <a:gd name="T13" fmla="*/ 2147483647 h 281"/>
              <a:gd name="T14" fmla="*/ 2147483647 w 213"/>
              <a:gd name="T15" fmla="*/ 2147483647 h 281"/>
              <a:gd name="T16" fmla="*/ 2147483647 w 213"/>
              <a:gd name="T17" fmla="*/ 2147483647 h 281"/>
              <a:gd name="T18" fmla="*/ 2147483647 w 213"/>
              <a:gd name="T19" fmla="*/ 2147483647 h 281"/>
              <a:gd name="T20" fmla="*/ 2147483647 w 213"/>
              <a:gd name="T21" fmla="*/ 2147483647 h 281"/>
              <a:gd name="T22" fmla="*/ 2147483647 w 213"/>
              <a:gd name="T23" fmla="*/ 2147483647 h 281"/>
              <a:gd name="T24" fmla="*/ 2147483647 w 213"/>
              <a:gd name="T25" fmla="*/ 2147483647 h 281"/>
              <a:gd name="T26" fmla="*/ 2147483647 w 213"/>
              <a:gd name="T27" fmla="*/ 2147483647 h 281"/>
              <a:gd name="T28" fmla="*/ 2147483647 w 213"/>
              <a:gd name="T29" fmla="*/ 2147483647 h 281"/>
              <a:gd name="T30" fmla="*/ 2147483647 w 213"/>
              <a:gd name="T31" fmla="*/ 2147483647 h 281"/>
              <a:gd name="T32" fmla="*/ 2147483647 w 213"/>
              <a:gd name="T33" fmla="*/ 2147483647 h 281"/>
              <a:gd name="T34" fmla="*/ 2147483647 w 213"/>
              <a:gd name="T35" fmla="*/ 2147483647 h 281"/>
              <a:gd name="T36" fmla="*/ 2147483647 w 213"/>
              <a:gd name="T37" fmla="*/ 2147483647 h 281"/>
              <a:gd name="T38" fmla="*/ 2147483647 w 213"/>
              <a:gd name="T39" fmla="*/ 2147483647 h 281"/>
              <a:gd name="T40" fmla="*/ 2147483647 w 213"/>
              <a:gd name="T41" fmla="*/ 2147483647 h 281"/>
              <a:gd name="T42" fmla="*/ 2147483647 w 213"/>
              <a:gd name="T43" fmla="*/ 2147483647 h 281"/>
              <a:gd name="T44" fmla="*/ 2147483647 w 213"/>
              <a:gd name="T45" fmla="*/ 2147483647 h 281"/>
              <a:gd name="T46" fmla="*/ 2147483647 w 213"/>
              <a:gd name="T47" fmla="*/ 2147483647 h 281"/>
              <a:gd name="T48" fmla="*/ 2147483647 w 213"/>
              <a:gd name="T49" fmla="*/ 2147483647 h 281"/>
              <a:gd name="T50" fmla="*/ 2147483647 w 213"/>
              <a:gd name="T51" fmla="*/ 2147483647 h 281"/>
              <a:gd name="T52" fmla="*/ 2147483647 w 213"/>
              <a:gd name="T53" fmla="*/ 2147483647 h 281"/>
              <a:gd name="T54" fmla="*/ 2147483647 w 213"/>
              <a:gd name="T55" fmla="*/ 2147483647 h 281"/>
              <a:gd name="T56" fmla="*/ 2147483647 w 213"/>
              <a:gd name="T57" fmla="*/ 2147483647 h 281"/>
              <a:gd name="T58" fmla="*/ 2147483647 w 213"/>
              <a:gd name="T59" fmla="*/ 2147483647 h 281"/>
              <a:gd name="T60" fmla="*/ 2147483647 w 213"/>
              <a:gd name="T61" fmla="*/ 2147483647 h 281"/>
              <a:gd name="T62" fmla="*/ 2147483647 w 213"/>
              <a:gd name="T63" fmla="*/ 2147483647 h 281"/>
              <a:gd name="T64" fmla="*/ 2147483647 w 213"/>
              <a:gd name="T65" fmla="*/ 2147483647 h 281"/>
              <a:gd name="T66" fmla="*/ 2147483647 w 213"/>
              <a:gd name="T67" fmla="*/ 0 h 2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13"/>
              <a:gd name="T103" fmla="*/ 0 h 281"/>
              <a:gd name="T104" fmla="*/ 213 w 213"/>
              <a:gd name="T105" fmla="*/ 281 h 2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13" h="281">
                <a:moveTo>
                  <a:pt x="199" y="0"/>
                </a:moveTo>
                <a:lnTo>
                  <a:pt x="197" y="10"/>
                </a:lnTo>
                <a:lnTo>
                  <a:pt x="195" y="20"/>
                </a:lnTo>
                <a:lnTo>
                  <a:pt x="192" y="31"/>
                </a:lnTo>
                <a:lnTo>
                  <a:pt x="190" y="40"/>
                </a:lnTo>
                <a:lnTo>
                  <a:pt x="187" y="49"/>
                </a:lnTo>
                <a:lnTo>
                  <a:pt x="183" y="59"/>
                </a:lnTo>
                <a:lnTo>
                  <a:pt x="180" y="69"/>
                </a:lnTo>
                <a:lnTo>
                  <a:pt x="177" y="78"/>
                </a:lnTo>
                <a:lnTo>
                  <a:pt x="173" y="87"/>
                </a:lnTo>
                <a:lnTo>
                  <a:pt x="168" y="96"/>
                </a:lnTo>
                <a:lnTo>
                  <a:pt x="164" y="105"/>
                </a:lnTo>
                <a:lnTo>
                  <a:pt x="159" y="114"/>
                </a:lnTo>
                <a:lnTo>
                  <a:pt x="154" y="122"/>
                </a:lnTo>
                <a:lnTo>
                  <a:pt x="148" y="131"/>
                </a:lnTo>
                <a:lnTo>
                  <a:pt x="143" y="140"/>
                </a:lnTo>
                <a:lnTo>
                  <a:pt x="137" y="148"/>
                </a:lnTo>
                <a:lnTo>
                  <a:pt x="131" y="157"/>
                </a:lnTo>
                <a:lnTo>
                  <a:pt x="124" y="165"/>
                </a:lnTo>
                <a:lnTo>
                  <a:pt x="117" y="173"/>
                </a:lnTo>
                <a:lnTo>
                  <a:pt x="111" y="182"/>
                </a:lnTo>
                <a:lnTo>
                  <a:pt x="103" y="190"/>
                </a:lnTo>
                <a:lnTo>
                  <a:pt x="96" y="199"/>
                </a:lnTo>
                <a:lnTo>
                  <a:pt x="87" y="205"/>
                </a:lnTo>
                <a:lnTo>
                  <a:pt x="79" y="213"/>
                </a:lnTo>
                <a:lnTo>
                  <a:pt x="70" y="221"/>
                </a:lnTo>
                <a:lnTo>
                  <a:pt x="61" y="228"/>
                </a:lnTo>
                <a:lnTo>
                  <a:pt x="52" y="237"/>
                </a:lnTo>
                <a:lnTo>
                  <a:pt x="42" y="243"/>
                </a:lnTo>
                <a:lnTo>
                  <a:pt x="32" y="250"/>
                </a:lnTo>
                <a:lnTo>
                  <a:pt x="21" y="258"/>
                </a:lnTo>
                <a:lnTo>
                  <a:pt x="11" y="265"/>
                </a:lnTo>
                <a:lnTo>
                  <a:pt x="0" y="272"/>
                </a:lnTo>
                <a:lnTo>
                  <a:pt x="7" y="280"/>
                </a:lnTo>
                <a:lnTo>
                  <a:pt x="19" y="273"/>
                </a:lnTo>
                <a:lnTo>
                  <a:pt x="30" y="266"/>
                </a:lnTo>
                <a:lnTo>
                  <a:pt x="40" y="258"/>
                </a:lnTo>
                <a:lnTo>
                  <a:pt x="50" y="250"/>
                </a:lnTo>
                <a:lnTo>
                  <a:pt x="60" y="243"/>
                </a:lnTo>
                <a:lnTo>
                  <a:pt x="70" y="236"/>
                </a:lnTo>
                <a:lnTo>
                  <a:pt x="79" y="228"/>
                </a:lnTo>
                <a:lnTo>
                  <a:pt x="88" y="220"/>
                </a:lnTo>
                <a:lnTo>
                  <a:pt x="97" y="212"/>
                </a:lnTo>
                <a:lnTo>
                  <a:pt x="105" y="204"/>
                </a:lnTo>
                <a:lnTo>
                  <a:pt x="113" y="196"/>
                </a:lnTo>
                <a:lnTo>
                  <a:pt x="121" y="188"/>
                </a:lnTo>
                <a:lnTo>
                  <a:pt x="127" y="179"/>
                </a:lnTo>
                <a:lnTo>
                  <a:pt x="135" y="171"/>
                </a:lnTo>
                <a:lnTo>
                  <a:pt x="141" y="161"/>
                </a:lnTo>
                <a:lnTo>
                  <a:pt x="148" y="154"/>
                </a:lnTo>
                <a:lnTo>
                  <a:pt x="154" y="145"/>
                </a:lnTo>
                <a:lnTo>
                  <a:pt x="160" y="136"/>
                </a:lnTo>
                <a:lnTo>
                  <a:pt x="165" y="126"/>
                </a:lnTo>
                <a:lnTo>
                  <a:pt x="170" y="118"/>
                </a:lnTo>
                <a:lnTo>
                  <a:pt x="175" y="109"/>
                </a:lnTo>
                <a:lnTo>
                  <a:pt x="180" y="99"/>
                </a:lnTo>
                <a:lnTo>
                  <a:pt x="183" y="90"/>
                </a:lnTo>
                <a:lnTo>
                  <a:pt x="188" y="81"/>
                </a:lnTo>
                <a:lnTo>
                  <a:pt x="191" y="71"/>
                </a:lnTo>
                <a:lnTo>
                  <a:pt x="196" y="62"/>
                </a:lnTo>
                <a:lnTo>
                  <a:pt x="199" y="52"/>
                </a:lnTo>
                <a:lnTo>
                  <a:pt x="201" y="42"/>
                </a:lnTo>
                <a:lnTo>
                  <a:pt x="205" y="32"/>
                </a:lnTo>
                <a:lnTo>
                  <a:pt x="207" y="22"/>
                </a:lnTo>
                <a:lnTo>
                  <a:pt x="209" y="12"/>
                </a:lnTo>
                <a:lnTo>
                  <a:pt x="212" y="2"/>
                </a:lnTo>
                <a:lnTo>
                  <a:pt x="210" y="2"/>
                </a:lnTo>
                <a:lnTo>
                  <a:pt x="199" y="0"/>
                </a:lnTo>
              </a:path>
            </a:pathLst>
          </a:custGeom>
          <a:solidFill>
            <a:srgbClr val="790015"/>
          </a:solidFill>
          <a:ln w="12700" cap="rnd">
            <a:solidFill>
              <a:srgbClr val="FC0128"/>
            </a:solidFill>
            <a:round/>
            <a:headEnd/>
            <a:tailEnd/>
          </a:ln>
        </p:spPr>
        <p:txBody>
          <a:bodyPr/>
          <a:lstStyle/>
          <a:p>
            <a:endParaRPr lang="en-US"/>
          </a:p>
        </p:txBody>
      </p:sp>
      <p:sp>
        <p:nvSpPr>
          <p:cNvPr id="53479" name="Freeform 245"/>
          <p:cNvSpPr>
            <a:spLocks/>
          </p:cNvSpPr>
          <p:nvPr/>
        </p:nvSpPr>
        <p:spPr bwMode="auto">
          <a:xfrm>
            <a:off x="4908554" y="3560764"/>
            <a:ext cx="112713" cy="881063"/>
          </a:xfrm>
          <a:custGeom>
            <a:avLst/>
            <a:gdLst>
              <a:gd name="T0" fmla="*/ 2147483647 w 78"/>
              <a:gd name="T1" fmla="*/ 2147483647 h 610"/>
              <a:gd name="T2" fmla="*/ 2147483647 w 78"/>
              <a:gd name="T3" fmla="*/ 2147483647 h 610"/>
              <a:gd name="T4" fmla="*/ 2147483647 w 78"/>
              <a:gd name="T5" fmla="*/ 2147483647 h 610"/>
              <a:gd name="T6" fmla="*/ 2147483647 w 78"/>
              <a:gd name="T7" fmla="*/ 2147483647 h 610"/>
              <a:gd name="T8" fmla="*/ 2147483647 w 78"/>
              <a:gd name="T9" fmla="*/ 2147483647 h 610"/>
              <a:gd name="T10" fmla="*/ 2147483647 w 78"/>
              <a:gd name="T11" fmla="*/ 2147483647 h 610"/>
              <a:gd name="T12" fmla="*/ 2147483647 w 78"/>
              <a:gd name="T13" fmla="*/ 2147483647 h 610"/>
              <a:gd name="T14" fmla="*/ 2147483647 w 78"/>
              <a:gd name="T15" fmla="*/ 2147483647 h 610"/>
              <a:gd name="T16" fmla="*/ 2147483647 w 78"/>
              <a:gd name="T17" fmla="*/ 2147483647 h 610"/>
              <a:gd name="T18" fmla="*/ 2147483647 w 78"/>
              <a:gd name="T19" fmla="*/ 2147483647 h 610"/>
              <a:gd name="T20" fmla="*/ 2147483647 w 78"/>
              <a:gd name="T21" fmla="*/ 2147483647 h 610"/>
              <a:gd name="T22" fmla="*/ 2147483647 w 78"/>
              <a:gd name="T23" fmla="*/ 2147483647 h 610"/>
              <a:gd name="T24" fmla="*/ 2147483647 w 78"/>
              <a:gd name="T25" fmla="*/ 2147483647 h 610"/>
              <a:gd name="T26" fmla="*/ 2147483647 w 78"/>
              <a:gd name="T27" fmla="*/ 2147483647 h 610"/>
              <a:gd name="T28" fmla="*/ 2147483647 w 78"/>
              <a:gd name="T29" fmla="*/ 2147483647 h 610"/>
              <a:gd name="T30" fmla="*/ 2147483647 w 78"/>
              <a:gd name="T31" fmla="*/ 2147483647 h 610"/>
              <a:gd name="T32" fmla="*/ 2147483647 w 78"/>
              <a:gd name="T33" fmla="*/ 2147483647 h 610"/>
              <a:gd name="T34" fmla="*/ 2147483647 w 78"/>
              <a:gd name="T35" fmla="*/ 2147483647 h 610"/>
              <a:gd name="T36" fmla="*/ 2147483647 w 78"/>
              <a:gd name="T37" fmla="*/ 2147483647 h 610"/>
              <a:gd name="T38" fmla="*/ 2147483647 w 78"/>
              <a:gd name="T39" fmla="*/ 2147483647 h 610"/>
              <a:gd name="T40" fmla="*/ 2147483647 w 78"/>
              <a:gd name="T41" fmla="*/ 2147483647 h 610"/>
              <a:gd name="T42" fmla="*/ 2147483647 w 78"/>
              <a:gd name="T43" fmla="*/ 2147483647 h 610"/>
              <a:gd name="T44" fmla="*/ 2147483647 w 78"/>
              <a:gd name="T45" fmla="*/ 2147483647 h 610"/>
              <a:gd name="T46" fmla="*/ 2147483647 w 78"/>
              <a:gd name="T47" fmla="*/ 2147483647 h 610"/>
              <a:gd name="T48" fmla="*/ 2147483647 w 78"/>
              <a:gd name="T49" fmla="*/ 2147483647 h 610"/>
              <a:gd name="T50" fmla="*/ 2147483647 w 78"/>
              <a:gd name="T51" fmla="*/ 2147483647 h 610"/>
              <a:gd name="T52" fmla="*/ 2147483647 w 78"/>
              <a:gd name="T53" fmla="*/ 2147483647 h 610"/>
              <a:gd name="T54" fmla="*/ 2147483647 w 78"/>
              <a:gd name="T55" fmla="*/ 2147483647 h 610"/>
              <a:gd name="T56" fmla="*/ 2147483647 w 78"/>
              <a:gd name="T57" fmla="*/ 2147483647 h 610"/>
              <a:gd name="T58" fmla="*/ 2147483647 w 78"/>
              <a:gd name="T59" fmla="*/ 2147483647 h 610"/>
              <a:gd name="T60" fmla="*/ 2147483647 w 78"/>
              <a:gd name="T61" fmla="*/ 2147483647 h 610"/>
              <a:gd name="T62" fmla="*/ 2147483647 w 78"/>
              <a:gd name="T63" fmla="*/ 2147483647 h 610"/>
              <a:gd name="T64" fmla="*/ 2147483647 w 78"/>
              <a:gd name="T65" fmla="*/ 0 h 610"/>
              <a:gd name="T66" fmla="*/ 2147483647 w 78"/>
              <a:gd name="T67" fmla="*/ 2147483647 h 6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78"/>
              <a:gd name="T103" fmla="*/ 0 h 610"/>
              <a:gd name="T104" fmla="*/ 78 w 78"/>
              <a:gd name="T105" fmla="*/ 610 h 6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78" h="610">
                <a:moveTo>
                  <a:pt x="39" y="2"/>
                </a:moveTo>
                <a:lnTo>
                  <a:pt x="43" y="20"/>
                </a:lnTo>
                <a:lnTo>
                  <a:pt x="47" y="40"/>
                </a:lnTo>
                <a:lnTo>
                  <a:pt x="49" y="60"/>
                </a:lnTo>
                <a:lnTo>
                  <a:pt x="53" y="78"/>
                </a:lnTo>
                <a:lnTo>
                  <a:pt x="56" y="98"/>
                </a:lnTo>
                <a:lnTo>
                  <a:pt x="57" y="117"/>
                </a:lnTo>
                <a:lnTo>
                  <a:pt x="60" y="136"/>
                </a:lnTo>
                <a:lnTo>
                  <a:pt x="62" y="156"/>
                </a:lnTo>
                <a:lnTo>
                  <a:pt x="63" y="174"/>
                </a:lnTo>
                <a:lnTo>
                  <a:pt x="64" y="194"/>
                </a:lnTo>
                <a:lnTo>
                  <a:pt x="64" y="213"/>
                </a:lnTo>
                <a:lnTo>
                  <a:pt x="64" y="232"/>
                </a:lnTo>
                <a:lnTo>
                  <a:pt x="64" y="252"/>
                </a:lnTo>
                <a:lnTo>
                  <a:pt x="64" y="270"/>
                </a:lnTo>
                <a:lnTo>
                  <a:pt x="64" y="289"/>
                </a:lnTo>
                <a:lnTo>
                  <a:pt x="63" y="310"/>
                </a:lnTo>
                <a:lnTo>
                  <a:pt x="61" y="327"/>
                </a:lnTo>
                <a:lnTo>
                  <a:pt x="60" y="347"/>
                </a:lnTo>
                <a:lnTo>
                  <a:pt x="57" y="366"/>
                </a:lnTo>
                <a:lnTo>
                  <a:pt x="55" y="385"/>
                </a:lnTo>
                <a:lnTo>
                  <a:pt x="52" y="404"/>
                </a:lnTo>
                <a:lnTo>
                  <a:pt x="48" y="423"/>
                </a:lnTo>
                <a:lnTo>
                  <a:pt x="46" y="441"/>
                </a:lnTo>
                <a:lnTo>
                  <a:pt x="41" y="460"/>
                </a:lnTo>
                <a:lnTo>
                  <a:pt x="38" y="479"/>
                </a:lnTo>
                <a:lnTo>
                  <a:pt x="33" y="497"/>
                </a:lnTo>
                <a:lnTo>
                  <a:pt x="29" y="515"/>
                </a:lnTo>
                <a:lnTo>
                  <a:pt x="23" y="533"/>
                </a:lnTo>
                <a:lnTo>
                  <a:pt x="19" y="552"/>
                </a:lnTo>
                <a:lnTo>
                  <a:pt x="13" y="570"/>
                </a:lnTo>
                <a:lnTo>
                  <a:pt x="6" y="589"/>
                </a:lnTo>
                <a:lnTo>
                  <a:pt x="0" y="606"/>
                </a:lnTo>
                <a:lnTo>
                  <a:pt x="12" y="609"/>
                </a:lnTo>
                <a:lnTo>
                  <a:pt x="19" y="591"/>
                </a:lnTo>
                <a:lnTo>
                  <a:pt x="24" y="572"/>
                </a:lnTo>
                <a:lnTo>
                  <a:pt x="30" y="555"/>
                </a:lnTo>
                <a:lnTo>
                  <a:pt x="36" y="536"/>
                </a:lnTo>
                <a:lnTo>
                  <a:pt x="40" y="518"/>
                </a:lnTo>
                <a:lnTo>
                  <a:pt x="46" y="498"/>
                </a:lnTo>
                <a:lnTo>
                  <a:pt x="49" y="481"/>
                </a:lnTo>
                <a:lnTo>
                  <a:pt x="55" y="462"/>
                </a:lnTo>
                <a:lnTo>
                  <a:pt x="57" y="443"/>
                </a:lnTo>
                <a:lnTo>
                  <a:pt x="62" y="424"/>
                </a:lnTo>
                <a:lnTo>
                  <a:pt x="64" y="406"/>
                </a:lnTo>
                <a:lnTo>
                  <a:pt x="67" y="386"/>
                </a:lnTo>
                <a:lnTo>
                  <a:pt x="70" y="367"/>
                </a:lnTo>
                <a:lnTo>
                  <a:pt x="72" y="348"/>
                </a:lnTo>
                <a:lnTo>
                  <a:pt x="73" y="328"/>
                </a:lnTo>
                <a:lnTo>
                  <a:pt x="74" y="310"/>
                </a:lnTo>
                <a:lnTo>
                  <a:pt x="75" y="290"/>
                </a:lnTo>
                <a:lnTo>
                  <a:pt x="77" y="271"/>
                </a:lnTo>
                <a:lnTo>
                  <a:pt x="77" y="252"/>
                </a:lnTo>
                <a:lnTo>
                  <a:pt x="77" y="232"/>
                </a:lnTo>
                <a:lnTo>
                  <a:pt x="77" y="213"/>
                </a:lnTo>
                <a:lnTo>
                  <a:pt x="75" y="194"/>
                </a:lnTo>
                <a:lnTo>
                  <a:pt x="74" y="174"/>
                </a:lnTo>
                <a:lnTo>
                  <a:pt x="73" y="155"/>
                </a:lnTo>
                <a:lnTo>
                  <a:pt x="72" y="135"/>
                </a:lnTo>
                <a:lnTo>
                  <a:pt x="70" y="117"/>
                </a:lnTo>
                <a:lnTo>
                  <a:pt x="67" y="96"/>
                </a:lnTo>
                <a:lnTo>
                  <a:pt x="65" y="77"/>
                </a:lnTo>
                <a:lnTo>
                  <a:pt x="62" y="58"/>
                </a:lnTo>
                <a:lnTo>
                  <a:pt x="58" y="39"/>
                </a:lnTo>
                <a:lnTo>
                  <a:pt x="56" y="20"/>
                </a:lnTo>
                <a:lnTo>
                  <a:pt x="52" y="0"/>
                </a:lnTo>
                <a:lnTo>
                  <a:pt x="50" y="0"/>
                </a:lnTo>
                <a:lnTo>
                  <a:pt x="39" y="2"/>
                </a:lnTo>
              </a:path>
            </a:pathLst>
          </a:custGeom>
          <a:solidFill>
            <a:srgbClr val="790015"/>
          </a:solidFill>
          <a:ln w="12700" cap="rnd">
            <a:solidFill>
              <a:srgbClr val="FC0128"/>
            </a:solidFill>
            <a:round/>
            <a:headEnd/>
            <a:tailEnd/>
          </a:ln>
        </p:spPr>
        <p:txBody>
          <a:bodyPr/>
          <a:lstStyle/>
          <a:p>
            <a:endParaRPr lang="en-US"/>
          </a:p>
        </p:txBody>
      </p:sp>
      <p:sp>
        <p:nvSpPr>
          <p:cNvPr id="53480" name="Freeform 246"/>
          <p:cNvSpPr>
            <a:spLocks/>
          </p:cNvSpPr>
          <p:nvPr/>
        </p:nvSpPr>
        <p:spPr bwMode="auto">
          <a:xfrm>
            <a:off x="4826002" y="3338513"/>
            <a:ext cx="157163" cy="228600"/>
          </a:xfrm>
          <a:custGeom>
            <a:avLst/>
            <a:gdLst>
              <a:gd name="T0" fmla="*/ 2147483647 w 108"/>
              <a:gd name="T1" fmla="*/ 2147483647 h 158"/>
              <a:gd name="T2" fmla="*/ 2147483647 w 108"/>
              <a:gd name="T3" fmla="*/ 2147483647 h 158"/>
              <a:gd name="T4" fmla="*/ 2147483647 w 108"/>
              <a:gd name="T5" fmla="*/ 2147483647 h 158"/>
              <a:gd name="T6" fmla="*/ 2147483647 w 108"/>
              <a:gd name="T7" fmla="*/ 2147483647 h 158"/>
              <a:gd name="T8" fmla="*/ 2147483647 w 108"/>
              <a:gd name="T9" fmla="*/ 2147483647 h 158"/>
              <a:gd name="T10" fmla="*/ 2147483647 w 108"/>
              <a:gd name="T11" fmla="*/ 2147483647 h 158"/>
              <a:gd name="T12" fmla="*/ 2147483647 w 108"/>
              <a:gd name="T13" fmla="*/ 2147483647 h 158"/>
              <a:gd name="T14" fmla="*/ 2147483647 w 108"/>
              <a:gd name="T15" fmla="*/ 2147483647 h 158"/>
              <a:gd name="T16" fmla="*/ 2147483647 w 108"/>
              <a:gd name="T17" fmla="*/ 2147483647 h 158"/>
              <a:gd name="T18" fmla="*/ 2147483647 w 108"/>
              <a:gd name="T19" fmla="*/ 2147483647 h 158"/>
              <a:gd name="T20" fmla="*/ 2147483647 w 108"/>
              <a:gd name="T21" fmla="*/ 2147483647 h 158"/>
              <a:gd name="T22" fmla="*/ 2147483647 w 108"/>
              <a:gd name="T23" fmla="*/ 2147483647 h 158"/>
              <a:gd name="T24" fmla="*/ 2147483647 w 108"/>
              <a:gd name="T25" fmla="*/ 2147483647 h 158"/>
              <a:gd name="T26" fmla="*/ 2147483647 w 108"/>
              <a:gd name="T27" fmla="*/ 2147483647 h 158"/>
              <a:gd name="T28" fmla="*/ 2147483647 w 108"/>
              <a:gd name="T29" fmla="*/ 2147483647 h 158"/>
              <a:gd name="T30" fmla="*/ 2147483647 w 108"/>
              <a:gd name="T31" fmla="*/ 2147483647 h 158"/>
              <a:gd name="T32" fmla="*/ 2147483647 w 108"/>
              <a:gd name="T33" fmla="*/ 2147483647 h 158"/>
              <a:gd name="T34" fmla="*/ 2147483647 w 108"/>
              <a:gd name="T35" fmla="*/ 2147483647 h 158"/>
              <a:gd name="T36" fmla="*/ 2147483647 w 108"/>
              <a:gd name="T37" fmla="*/ 2147483647 h 158"/>
              <a:gd name="T38" fmla="*/ 2147483647 w 108"/>
              <a:gd name="T39" fmla="*/ 2147483647 h 158"/>
              <a:gd name="T40" fmla="*/ 2147483647 w 108"/>
              <a:gd name="T41" fmla="*/ 2147483647 h 158"/>
              <a:gd name="T42" fmla="*/ 2147483647 w 108"/>
              <a:gd name="T43" fmla="*/ 2147483647 h 158"/>
              <a:gd name="T44" fmla="*/ 2147483647 w 108"/>
              <a:gd name="T45" fmla="*/ 2147483647 h 158"/>
              <a:gd name="T46" fmla="*/ 2147483647 w 108"/>
              <a:gd name="T47" fmla="*/ 2147483647 h 158"/>
              <a:gd name="T48" fmla="*/ 2147483647 w 108"/>
              <a:gd name="T49" fmla="*/ 2147483647 h 158"/>
              <a:gd name="T50" fmla="*/ 2147483647 w 108"/>
              <a:gd name="T51" fmla="*/ 2147483647 h 158"/>
              <a:gd name="T52" fmla="*/ 2147483647 w 108"/>
              <a:gd name="T53" fmla="*/ 2147483647 h 158"/>
              <a:gd name="T54" fmla="*/ 2147483647 w 108"/>
              <a:gd name="T55" fmla="*/ 2147483647 h 158"/>
              <a:gd name="T56" fmla="*/ 2147483647 w 108"/>
              <a:gd name="T57" fmla="*/ 2147483647 h 158"/>
              <a:gd name="T58" fmla="*/ 2147483647 w 108"/>
              <a:gd name="T59" fmla="*/ 2147483647 h 158"/>
              <a:gd name="T60" fmla="*/ 2147483647 w 108"/>
              <a:gd name="T61" fmla="*/ 2147483647 h 158"/>
              <a:gd name="T62" fmla="*/ 2147483647 w 108"/>
              <a:gd name="T63" fmla="*/ 2147483647 h 158"/>
              <a:gd name="T64" fmla="*/ 2147483647 w 108"/>
              <a:gd name="T65" fmla="*/ 0 h 15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08"/>
              <a:gd name="T100" fmla="*/ 0 h 158"/>
              <a:gd name="T101" fmla="*/ 108 w 108"/>
              <a:gd name="T102" fmla="*/ 158 h 15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08" h="158">
                <a:moveTo>
                  <a:pt x="0" y="4"/>
                </a:moveTo>
                <a:lnTo>
                  <a:pt x="4" y="9"/>
                </a:lnTo>
                <a:lnTo>
                  <a:pt x="7" y="14"/>
                </a:lnTo>
                <a:lnTo>
                  <a:pt x="12" y="19"/>
                </a:lnTo>
                <a:lnTo>
                  <a:pt x="15" y="23"/>
                </a:lnTo>
                <a:lnTo>
                  <a:pt x="20" y="28"/>
                </a:lnTo>
                <a:lnTo>
                  <a:pt x="23" y="33"/>
                </a:lnTo>
                <a:lnTo>
                  <a:pt x="27" y="38"/>
                </a:lnTo>
                <a:lnTo>
                  <a:pt x="30" y="42"/>
                </a:lnTo>
                <a:lnTo>
                  <a:pt x="34" y="47"/>
                </a:lnTo>
                <a:lnTo>
                  <a:pt x="37" y="52"/>
                </a:lnTo>
                <a:lnTo>
                  <a:pt x="41" y="55"/>
                </a:lnTo>
                <a:lnTo>
                  <a:pt x="45" y="61"/>
                </a:lnTo>
                <a:lnTo>
                  <a:pt x="48" y="65"/>
                </a:lnTo>
                <a:lnTo>
                  <a:pt x="51" y="70"/>
                </a:lnTo>
                <a:lnTo>
                  <a:pt x="54" y="74"/>
                </a:lnTo>
                <a:lnTo>
                  <a:pt x="57" y="79"/>
                </a:lnTo>
                <a:lnTo>
                  <a:pt x="61" y="84"/>
                </a:lnTo>
                <a:lnTo>
                  <a:pt x="64" y="89"/>
                </a:lnTo>
                <a:lnTo>
                  <a:pt x="67" y="94"/>
                </a:lnTo>
                <a:lnTo>
                  <a:pt x="69" y="99"/>
                </a:lnTo>
                <a:lnTo>
                  <a:pt x="72" y="103"/>
                </a:lnTo>
                <a:lnTo>
                  <a:pt x="75" y="108"/>
                </a:lnTo>
                <a:lnTo>
                  <a:pt x="77" y="113"/>
                </a:lnTo>
                <a:lnTo>
                  <a:pt x="80" y="118"/>
                </a:lnTo>
                <a:lnTo>
                  <a:pt x="82" y="122"/>
                </a:lnTo>
                <a:lnTo>
                  <a:pt x="84" y="127"/>
                </a:lnTo>
                <a:lnTo>
                  <a:pt x="86" y="132"/>
                </a:lnTo>
                <a:lnTo>
                  <a:pt x="87" y="137"/>
                </a:lnTo>
                <a:lnTo>
                  <a:pt x="90" y="142"/>
                </a:lnTo>
                <a:lnTo>
                  <a:pt x="92" y="147"/>
                </a:lnTo>
                <a:lnTo>
                  <a:pt x="94" y="152"/>
                </a:lnTo>
                <a:lnTo>
                  <a:pt x="95" y="157"/>
                </a:lnTo>
                <a:lnTo>
                  <a:pt x="107" y="154"/>
                </a:lnTo>
                <a:lnTo>
                  <a:pt x="105" y="149"/>
                </a:lnTo>
                <a:lnTo>
                  <a:pt x="103" y="144"/>
                </a:lnTo>
                <a:lnTo>
                  <a:pt x="102" y="139"/>
                </a:lnTo>
                <a:lnTo>
                  <a:pt x="101" y="134"/>
                </a:lnTo>
                <a:lnTo>
                  <a:pt x="98" y="129"/>
                </a:lnTo>
                <a:lnTo>
                  <a:pt x="95" y="124"/>
                </a:lnTo>
                <a:lnTo>
                  <a:pt x="94" y="119"/>
                </a:lnTo>
                <a:lnTo>
                  <a:pt x="91" y="113"/>
                </a:lnTo>
                <a:lnTo>
                  <a:pt x="89" y="108"/>
                </a:lnTo>
                <a:lnTo>
                  <a:pt x="86" y="104"/>
                </a:lnTo>
                <a:lnTo>
                  <a:pt x="84" y="100"/>
                </a:lnTo>
                <a:lnTo>
                  <a:pt x="81" y="95"/>
                </a:lnTo>
                <a:lnTo>
                  <a:pt x="78" y="90"/>
                </a:lnTo>
                <a:lnTo>
                  <a:pt x="75" y="84"/>
                </a:lnTo>
                <a:lnTo>
                  <a:pt x="72" y="79"/>
                </a:lnTo>
                <a:lnTo>
                  <a:pt x="69" y="74"/>
                </a:lnTo>
                <a:lnTo>
                  <a:pt x="65" y="70"/>
                </a:lnTo>
                <a:lnTo>
                  <a:pt x="62" y="65"/>
                </a:lnTo>
                <a:lnTo>
                  <a:pt x="59" y="60"/>
                </a:lnTo>
                <a:lnTo>
                  <a:pt x="55" y="55"/>
                </a:lnTo>
                <a:lnTo>
                  <a:pt x="51" y="51"/>
                </a:lnTo>
                <a:lnTo>
                  <a:pt x="48" y="46"/>
                </a:lnTo>
                <a:lnTo>
                  <a:pt x="45" y="41"/>
                </a:lnTo>
                <a:lnTo>
                  <a:pt x="41" y="37"/>
                </a:lnTo>
                <a:lnTo>
                  <a:pt x="37" y="32"/>
                </a:lnTo>
                <a:lnTo>
                  <a:pt x="33" y="27"/>
                </a:lnTo>
                <a:lnTo>
                  <a:pt x="29" y="22"/>
                </a:lnTo>
                <a:lnTo>
                  <a:pt x="25" y="18"/>
                </a:lnTo>
                <a:lnTo>
                  <a:pt x="21" y="13"/>
                </a:lnTo>
                <a:lnTo>
                  <a:pt x="18" y="9"/>
                </a:lnTo>
                <a:lnTo>
                  <a:pt x="13" y="3"/>
                </a:lnTo>
                <a:lnTo>
                  <a:pt x="10" y="0"/>
                </a:lnTo>
                <a:lnTo>
                  <a:pt x="0" y="4"/>
                </a:lnTo>
              </a:path>
            </a:pathLst>
          </a:custGeom>
          <a:solidFill>
            <a:srgbClr val="790015"/>
          </a:solidFill>
          <a:ln w="12700" cap="rnd">
            <a:solidFill>
              <a:srgbClr val="FC0128"/>
            </a:solidFill>
            <a:round/>
            <a:headEnd/>
            <a:tailEnd/>
          </a:ln>
        </p:spPr>
        <p:txBody>
          <a:bodyPr/>
          <a:lstStyle/>
          <a:p>
            <a:endParaRPr lang="en-US"/>
          </a:p>
        </p:txBody>
      </p:sp>
      <p:grpSp>
        <p:nvGrpSpPr>
          <p:cNvPr id="53481" name="Group 247"/>
          <p:cNvGrpSpPr>
            <a:grpSpLocks/>
          </p:cNvGrpSpPr>
          <p:nvPr/>
        </p:nvGrpSpPr>
        <p:grpSpPr bwMode="auto">
          <a:xfrm rot="363424">
            <a:off x="3443289" y="5305429"/>
            <a:ext cx="411163" cy="265113"/>
            <a:chOff x="2440" y="3310"/>
            <a:chExt cx="292" cy="167"/>
          </a:xfrm>
        </p:grpSpPr>
        <p:sp>
          <p:nvSpPr>
            <p:cNvPr id="53510" name="Freeform 248"/>
            <p:cNvSpPr>
              <a:spLocks/>
            </p:cNvSpPr>
            <p:nvPr/>
          </p:nvSpPr>
          <p:spPr bwMode="gray">
            <a:xfrm rot="-900000">
              <a:off x="2490" y="3310"/>
              <a:ext cx="242" cy="167"/>
            </a:xfrm>
            <a:custGeom>
              <a:avLst/>
              <a:gdLst>
                <a:gd name="T0" fmla="*/ 2 w 314"/>
                <a:gd name="T1" fmla="*/ 2147483647 h 83"/>
                <a:gd name="T2" fmla="*/ 2 w 314"/>
                <a:gd name="T3" fmla="*/ 2147483647 h 83"/>
                <a:gd name="T4" fmla="*/ 2 w 314"/>
                <a:gd name="T5" fmla="*/ 2147483647 h 83"/>
                <a:gd name="T6" fmla="*/ 2 w 314"/>
                <a:gd name="T7" fmla="*/ 2147483647 h 83"/>
                <a:gd name="T8" fmla="*/ 2 w 314"/>
                <a:gd name="T9" fmla="*/ 2147483647 h 83"/>
                <a:gd name="T10" fmla="*/ 2 w 314"/>
                <a:gd name="T11" fmla="*/ 2147483647 h 83"/>
                <a:gd name="T12" fmla="*/ 2 w 314"/>
                <a:gd name="T13" fmla="*/ 2147483647 h 83"/>
                <a:gd name="T14" fmla="*/ 2 w 314"/>
                <a:gd name="T15" fmla="*/ 2147483647 h 83"/>
                <a:gd name="T16" fmla="*/ 2 w 314"/>
                <a:gd name="T17" fmla="*/ 2147483647 h 83"/>
                <a:gd name="T18" fmla="*/ 2 w 314"/>
                <a:gd name="T19" fmla="*/ 2147483647 h 83"/>
                <a:gd name="T20" fmla="*/ 2 w 314"/>
                <a:gd name="T21" fmla="*/ 2147483647 h 83"/>
                <a:gd name="T22" fmla="*/ 2 w 314"/>
                <a:gd name="T23" fmla="*/ 2147483647 h 83"/>
                <a:gd name="T24" fmla="*/ 2 w 314"/>
                <a:gd name="T25" fmla="*/ 2147483647 h 83"/>
                <a:gd name="T26" fmla="*/ 2 w 314"/>
                <a:gd name="T27" fmla="*/ 2147483647 h 83"/>
                <a:gd name="T28" fmla="*/ 2 w 314"/>
                <a:gd name="T29" fmla="*/ 2147483647 h 83"/>
                <a:gd name="T30" fmla="*/ 2 w 314"/>
                <a:gd name="T31" fmla="*/ 2147483647 h 83"/>
                <a:gd name="T32" fmla="*/ 2 w 314"/>
                <a:gd name="T33" fmla="*/ 2147483647 h 83"/>
                <a:gd name="T34" fmla="*/ 2 w 314"/>
                <a:gd name="T35" fmla="*/ 2147483647 h 83"/>
                <a:gd name="T36" fmla="*/ 2 w 314"/>
                <a:gd name="T37" fmla="*/ 2147483647 h 83"/>
                <a:gd name="T38" fmla="*/ 2 w 314"/>
                <a:gd name="T39" fmla="*/ 2147483647 h 83"/>
                <a:gd name="T40" fmla="*/ 2 w 314"/>
                <a:gd name="T41" fmla="*/ 2147483647 h 83"/>
                <a:gd name="T42" fmla="*/ 2 w 314"/>
                <a:gd name="T43" fmla="*/ 2147483647 h 83"/>
                <a:gd name="T44" fmla="*/ 2 w 314"/>
                <a:gd name="T45" fmla="*/ 2147483647 h 83"/>
                <a:gd name="T46" fmla="*/ 2 w 314"/>
                <a:gd name="T47" fmla="*/ 2147483647 h 83"/>
                <a:gd name="T48" fmla="*/ 2 w 314"/>
                <a:gd name="T49" fmla="*/ 2147483647 h 83"/>
                <a:gd name="T50" fmla="*/ 2 w 314"/>
                <a:gd name="T51" fmla="*/ 2147483647 h 83"/>
                <a:gd name="T52" fmla="*/ 2 w 314"/>
                <a:gd name="T53" fmla="*/ 2147483647 h 83"/>
                <a:gd name="T54" fmla="*/ 2 w 314"/>
                <a:gd name="T55" fmla="*/ 2147483647 h 83"/>
                <a:gd name="T56" fmla="*/ 2 w 314"/>
                <a:gd name="T57" fmla="*/ 2147483647 h 83"/>
                <a:gd name="T58" fmla="*/ 2 w 314"/>
                <a:gd name="T59" fmla="*/ 2147483647 h 83"/>
                <a:gd name="T60" fmla="*/ 2 w 314"/>
                <a:gd name="T61" fmla="*/ 2147483647 h 83"/>
                <a:gd name="T62" fmla="*/ 2 w 314"/>
                <a:gd name="T63" fmla="*/ 2147483647 h 83"/>
                <a:gd name="T64" fmla="*/ 2 w 314"/>
                <a:gd name="T65" fmla="*/ 0 h 83"/>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14"/>
                <a:gd name="T100" fmla="*/ 0 h 83"/>
                <a:gd name="T101" fmla="*/ 314 w 314"/>
                <a:gd name="T102" fmla="*/ 83 h 83"/>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14" h="83">
                  <a:moveTo>
                    <a:pt x="0" y="7"/>
                  </a:moveTo>
                  <a:lnTo>
                    <a:pt x="7" y="13"/>
                  </a:lnTo>
                  <a:lnTo>
                    <a:pt x="16" y="18"/>
                  </a:lnTo>
                  <a:lnTo>
                    <a:pt x="25" y="23"/>
                  </a:lnTo>
                  <a:lnTo>
                    <a:pt x="33" y="27"/>
                  </a:lnTo>
                  <a:lnTo>
                    <a:pt x="43" y="32"/>
                  </a:lnTo>
                  <a:lnTo>
                    <a:pt x="52" y="36"/>
                  </a:lnTo>
                  <a:lnTo>
                    <a:pt x="61" y="39"/>
                  </a:lnTo>
                  <a:lnTo>
                    <a:pt x="71" y="43"/>
                  </a:lnTo>
                  <a:lnTo>
                    <a:pt x="80" y="46"/>
                  </a:lnTo>
                  <a:lnTo>
                    <a:pt x="89" y="50"/>
                  </a:lnTo>
                  <a:lnTo>
                    <a:pt x="99" y="53"/>
                  </a:lnTo>
                  <a:lnTo>
                    <a:pt x="109" y="56"/>
                  </a:lnTo>
                  <a:lnTo>
                    <a:pt x="120" y="59"/>
                  </a:lnTo>
                  <a:lnTo>
                    <a:pt x="130" y="61"/>
                  </a:lnTo>
                  <a:lnTo>
                    <a:pt x="140" y="64"/>
                  </a:lnTo>
                  <a:lnTo>
                    <a:pt x="150" y="66"/>
                  </a:lnTo>
                  <a:lnTo>
                    <a:pt x="160" y="68"/>
                  </a:lnTo>
                  <a:lnTo>
                    <a:pt x="170" y="70"/>
                  </a:lnTo>
                  <a:lnTo>
                    <a:pt x="181" y="72"/>
                  </a:lnTo>
                  <a:lnTo>
                    <a:pt x="190" y="74"/>
                  </a:lnTo>
                  <a:lnTo>
                    <a:pt x="201" y="75"/>
                  </a:lnTo>
                  <a:lnTo>
                    <a:pt x="212" y="76"/>
                  </a:lnTo>
                  <a:lnTo>
                    <a:pt x="222" y="78"/>
                  </a:lnTo>
                  <a:lnTo>
                    <a:pt x="233" y="79"/>
                  </a:lnTo>
                  <a:lnTo>
                    <a:pt x="242" y="79"/>
                  </a:lnTo>
                  <a:lnTo>
                    <a:pt x="252" y="80"/>
                  </a:lnTo>
                  <a:lnTo>
                    <a:pt x="262" y="81"/>
                  </a:lnTo>
                  <a:lnTo>
                    <a:pt x="272" y="81"/>
                  </a:lnTo>
                  <a:lnTo>
                    <a:pt x="283" y="82"/>
                  </a:lnTo>
                  <a:lnTo>
                    <a:pt x="292" y="82"/>
                  </a:lnTo>
                  <a:lnTo>
                    <a:pt x="302" y="82"/>
                  </a:lnTo>
                  <a:lnTo>
                    <a:pt x="313" y="82"/>
                  </a:lnTo>
                  <a:lnTo>
                    <a:pt x="313" y="72"/>
                  </a:lnTo>
                  <a:lnTo>
                    <a:pt x="302" y="72"/>
                  </a:lnTo>
                  <a:lnTo>
                    <a:pt x="292" y="72"/>
                  </a:lnTo>
                  <a:lnTo>
                    <a:pt x="283" y="72"/>
                  </a:lnTo>
                  <a:lnTo>
                    <a:pt x="273" y="71"/>
                  </a:lnTo>
                  <a:lnTo>
                    <a:pt x="263" y="70"/>
                  </a:lnTo>
                  <a:lnTo>
                    <a:pt x="253" y="70"/>
                  </a:lnTo>
                  <a:lnTo>
                    <a:pt x="243" y="69"/>
                  </a:lnTo>
                  <a:lnTo>
                    <a:pt x="233" y="69"/>
                  </a:lnTo>
                  <a:lnTo>
                    <a:pt x="224" y="68"/>
                  </a:lnTo>
                  <a:lnTo>
                    <a:pt x="214" y="66"/>
                  </a:lnTo>
                  <a:lnTo>
                    <a:pt x="203" y="65"/>
                  </a:lnTo>
                  <a:lnTo>
                    <a:pt x="192" y="64"/>
                  </a:lnTo>
                  <a:lnTo>
                    <a:pt x="182" y="62"/>
                  </a:lnTo>
                  <a:lnTo>
                    <a:pt x="173" y="60"/>
                  </a:lnTo>
                  <a:lnTo>
                    <a:pt x="163" y="59"/>
                  </a:lnTo>
                  <a:lnTo>
                    <a:pt x="153" y="56"/>
                  </a:lnTo>
                  <a:lnTo>
                    <a:pt x="143" y="54"/>
                  </a:lnTo>
                  <a:lnTo>
                    <a:pt x="133" y="52"/>
                  </a:lnTo>
                  <a:lnTo>
                    <a:pt x="123" y="49"/>
                  </a:lnTo>
                  <a:lnTo>
                    <a:pt x="114" y="47"/>
                  </a:lnTo>
                  <a:lnTo>
                    <a:pt x="104" y="44"/>
                  </a:lnTo>
                  <a:lnTo>
                    <a:pt x="95" y="41"/>
                  </a:lnTo>
                  <a:lnTo>
                    <a:pt x="85" y="38"/>
                  </a:lnTo>
                  <a:lnTo>
                    <a:pt x="76" y="34"/>
                  </a:lnTo>
                  <a:lnTo>
                    <a:pt x="67" y="31"/>
                  </a:lnTo>
                  <a:lnTo>
                    <a:pt x="58" y="27"/>
                  </a:lnTo>
                  <a:lnTo>
                    <a:pt x="49" y="23"/>
                  </a:lnTo>
                  <a:lnTo>
                    <a:pt x="40" y="18"/>
                  </a:lnTo>
                  <a:lnTo>
                    <a:pt x="31" y="14"/>
                  </a:lnTo>
                  <a:lnTo>
                    <a:pt x="23" y="9"/>
                  </a:lnTo>
                  <a:lnTo>
                    <a:pt x="15" y="4"/>
                  </a:lnTo>
                  <a:lnTo>
                    <a:pt x="7" y="0"/>
                  </a:lnTo>
                  <a:lnTo>
                    <a:pt x="0" y="7"/>
                  </a:lnTo>
                </a:path>
              </a:pathLst>
            </a:custGeom>
            <a:solidFill>
              <a:schemeClr val="tx1"/>
            </a:solidFill>
            <a:ln w="12700" cap="rnd">
              <a:solidFill>
                <a:schemeClr val="bg2"/>
              </a:solidFill>
              <a:round/>
              <a:headEnd/>
              <a:tailEnd/>
            </a:ln>
          </p:spPr>
          <p:txBody>
            <a:bodyPr/>
            <a:lstStyle/>
            <a:p>
              <a:endParaRPr lang="en-US"/>
            </a:p>
          </p:txBody>
        </p:sp>
        <p:sp>
          <p:nvSpPr>
            <p:cNvPr id="53511" name="Freeform 249"/>
            <p:cNvSpPr>
              <a:spLocks/>
            </p:cNvSpPr>
            <p:nvPr/>
          </p:nvSpPr>
          <p:spPr bwMode="gray">
            <a:xfrm>
              <a:off x="2440" y="3329"/>
              <a:ext cx="87" cy="60"/>
            </a:xfrm>
            <a:custGeom>
              <a:avLst/>
              <a:gdLst>
                <a:gd name="T0" fmla="*/ 0 w 86"/>
                <a:gd name="T1" fmla="*/ 0 h 66"/>
                <a:gd name="T2" fmla="*/ 35 w 86"/>
                <a:gd name="T3" fmla="*/ 5 h 66"/>
                <a:gd name="T4" fmla="*/ 139 w 86"/>
                <a:gd name="T5" fmla="*/ 5 h 66"/>
                <a:gd name="T6" fmla="*/ 0 w 86"/>
                <a:gd name="T7" fmla="*/ 0 h 66"/>
                <a:gd name="T8" fmla="*/ 0 60000 65536"/>
                <a:gd name="T9" fmla="*/ 0 60000 65536"/>
                <a:gd name="T10" fmla="*/ 0 60000 65536"/>
                <a:gd name="T11" fmla="*/ 0 60000 65536"/>
                <a:gd name="T12" fmla="*/ 0 w 86"/>
                <a:gd name="T13" fmla="*/ 0 h 66"/>
                <a:gd name="T14" fmla="*/ 86 w 86"/>
                <a:gd name="T15" fmla="*/ 66 h 66"/>
              </a:gdLst>
              <a:ahLst/>
              <a:cxnLst>
                <a:cxn ang="T8">
                  <a:pos x="T0" y="T1"/>
                </a:cxn>
                <a:cxn ang="T9">
                  <a:pos x="T2" y="T3"/>
                </a:cxn>
                <a:cxn ang="T10">
                  <a:pos x="T4" y="T5"/>
                </a:cxn>
                <a:cxn ang="T11">
                  <a:pos x="T6" y="T7"/>
                </a:cxn>
              </a:cxnLst>
              <a:rect l="T12" t="T13" r="T14" b="T15"/>
              <a:pathLst>
                <a:path w="86" h="66">
                  <a:moveTo>
                    <a:pt x="0" y="0"/>
                  </a:moveTo>
                  <a:lnTo>
                    <a:pt x="35" y="65"/>
                  </a:lnTo>
                  <a:lnTo>
                    <a:pt x="85" y="15"/>
                  </a:lnTo>
                  <a:lnTo>
                    <a:pt x="0" y="0"/>
                  </a:lnTo>
                </a:path>
              </a:pathLst>
            </a:custGeom>
            <a:solidFill>
              <a:srgbClr val="FFFFFF"/>
            </a:solidFill>
            <a:ln w="12700" cap="rnd">
              <a:solidFill>
                <a:schemeClr val="bg2"/>
              </a:solidFill>
              <a:round/>
              <a:headEnd/>
              <a:tailEnd/>
            </a:ln>
          </p:spPr>
          <p:txBody>
            <a:bodyPr/>
            <a:lstStyle/>
            <a:p>
              <a:endParaRPr lang="en-US"/>
            </a:p>
          </p:txBody>
        </p:sp>
      </p:grpSp>
      <p:sp>
        <p:nvSpPr>
          <p:cNvPr id="53482" name="Rectangle 250"/>
          <p:cNvSpPr>
            <a:spLocks noChangeArrowheads="1"/>
          </p:cNvSpPr>
          <p:nvPr/>
        </p:nvSpPr>
        <p:spPr bwMode="gray">
          <a:xfrm>
            <a:off x="5057775" y="3638961"/>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3" name="Rectangle 251"/>
          <p:cNvSpPr>
            <a:spLocks noChangeArrowheads="1"/>
          </p:cNvSpPr>
          <p:nvPr/>
        </p:nvSpPr>
        <p:spPr bwMode="gray">
          <a:xfrm rot="1500000">
            <a:off x="4930465" y="4445410"/>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4" name="Rectangle 252"/>
          <p:cNvSpPr>
            <a:spLocks noChangeArrowheads="1"/>
          </p:cNvSpPr>
          <p:nvPr/>
        </p:nvSpPr>
        <p:spPr bwMode="gray">
          <a:xfrm rot="2040000">
            <a:off x="4549465" y="48549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5" name="Rectangle 253"/>
          <p:cNvSpPr>
            <a:spLocks noChangeArrowheads="1"/>
          </p:cNvSpPr>
          <p:nvPr/>
        </p:nvSpPr>
        <p:spPr bwMode="gray">
          <a:xfrm rot="-960000">
            <a:off x="5292414" y="4639085"/>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6" name="Rectangle 254"/>
          <p:cNvSpPr>
            <a:spLocks noChangeArrowheads="1"/>
          </p:cNvSpPr>
          <p:nvPr/>
        </p:nvSpPr>
        <p:spPr bwMode="gray">
          <a:xfrm>
            <a:off x="5329238" y="51296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7" name="Rectangle 255"/>
          <p:cNvSpPr>
            <a:spLocks noChangeArrowheads="1"/>
          </p:cNvSpPr>
          <p:nvPr/>
        </p:nvSpPr>
        <p:spPr bwMode="gray">
          <a:xfrm rot="-2460000">
            <a:off x="5254314" y="394852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8" name="Rectangle 256"/>
          <p:cNvSpPr>
            <a:spLocks noChangeArrowheads="1"/>
          </p:cNvSpPr>
          <p:nvPr/>
        </p:nvSpPr>
        <p:spPr bwMode="gray">
          <a:xfrm rot="-4320000">
            <a:off x="5705166" y="4230304"/>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89" name="Rectangle 257"/>
          <p:cNvSpPr>
            <a:spLocks noChangeArrowheads="1"/>
          </p:cNvSpPr>
          <p:nvPr/>
        </p:nvSpPr>
        <p:spPr bwMode="gray">
          <a:xfrm rot="-600000">
            <a:off x="4971469" y="34168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0" name="Rectangle 258"/>
          <p:cNvSpPr>
            <a:spLocks noChangeArrowheads="1"/>
          </p:cNvSpPr>
          <p:nvPr/>
        </p:nvSpPr>
        <p:spPr bwMode="gray">
          <a:xfrm rot="-960000">
            <a:off x="5176256" y="44820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1" name="Rectangle 259"/>
          <p:cNvSpPr>
            <a:spLocks noChangeArrowheads="1"/>
          </p:cNvSpPr>
          <p:nvPr/>
        </p:nvSpPr>
        <p:spPr bwMode="gray">
          <a:xfrm rot="180000">
            <a:off x="5031793" y="39804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2" name="Rectangle 260"/>
          <p:cNvSpPr>
            <a:spLocks noChangeArrowheads="1"/>
          </p:cNvSpPr>
          <p:nvPr/>
        </p:nvSpPr>
        <p:spPr bwMode="gray">
          <a:xfrm rot="900000">
            <a:off x="4971469" y="42661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3" name="Rectangle 261"/>
          <p:cNvSpPr>
            <a:spLocks noChangeArrowheads="1"/>
          </p:cNvSpPr>
          <p:nvPr/>
        </p:nvSpPr>
        <p:spPr bwMode="gray">
          <a:xfrm rot="180000">
            <a:off x="5291349" y="4950363"/>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4" name="Rectangle 262"/>
          <p:cNvSpPr>
            <a:spLocks noChangeArrowheads="1"/>
          </p:cNvSpPr>
          <p:nvPr/>
        </p:nvSpPr>
        <p:spPr bwMode="gray">
          <a:xfrm rot="-4860000">
            <a:off x="5961275" y="43439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5" name="Rectangle 263"/>
          <p:cNvSpPr>
            <a:spLocks noChangeArrowheads="1"/>
          </p:cNvSpPr>
          <p:nvPr/>
        </p:nvSpPr>
        <p:spPr bwMode="gray">
          <a:xfrm rot="-3720000">
            <a:off x="5434225" y="415978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6" name="Rectangle 264"/>
          <p:cNvSpPr>
            <a:spLocks noChangeArrowheads="1"/>
          </p:cNvSpPr>
          <p:nvPr/>
        </p:nvSpPr>
        <p:spPr bwMode="gray">
          <a:xfrm rot="180000">
            <a:off x="5277856" y="5396451"/>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7" name="Rectangle 265"/>
          <p:cNvSpPr>
            <a:spLocks noChangeArrowheads="1"/>
          </p:cNvSpPr>
          <p:nvPr/>
        </p:nvSpPr>
        <p:spPr bwMode="gray">
          <a:xfrm rot="2700000">
            <a:off x="4244666" y="5285992"/>
            <a:ext cx="641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ctr" anchorCtr="1">
            <a:spAutoFit/>
          </a:bodyPr>
          <a:lstStyle/>
          <a:p>
            <a:r>
              <a:rPr lang="en-US" b="1">
                <a:latin typeface="Helvetica" pitchFamily="34" charset="0"/>
              </a:rPr>
              <a:t>I</a:t>
            </a:r>
          </a:p>
        </p:txBody>
      </p:sp>
      <p:sp>
        <p:nvSpPr>
          <p:cNvPr id="53498" name="Rectangle 266"/>
          <p:cNvSpPr>
            <a:spLocks noChangeArrowheads="1"/>
          </p:cNvSpPr>
          <p:nvPr/>
        </p:nvSpPr>
        <p:spPr bwMode="gray">
          <a:xfrm rot="2640000">
            <a:off x="4728581" y="4704300"/>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499" name="Rectangle 267"/>
          <p:cNvSpPr>
            <a:spLocks noChangeArrowheads="1"/>
          </p:cNvSpPr>
          <p:nvPr/>
        </p:nvSpPr>
        <p:spPr bwMode="gray">
          <a:xfrm rot="1740000">
            <a:off x="4392825" y="51313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53500" name="Rectangle 268"/>
          <p:cNvSpPr>
            <a:spLocks noChangeArrowheads="1"/>
          </p:cNvSpPr>
          <p:nvPr/>
        </p:nvSpPr>
        <p:spPr bwMode="gray">
          <a:xfrm rot="4560000">
            <a:off x="4013413" y="5436137"/>
            <a:ext cx="1202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spAutoFit/>
          </a:bodyPr>
          <a:lstStyle/>
          <a:p>
            <a:r>
              <a:rPr lang="en-US" sz="1200" b="1">
                <a:latin typeface="Helvetica" pitchFamily="34" charset="0"/>
              </a:rPr>
              <a:t>G</a:t>
            </a:r>
          </a:p>
        </p:txBody>
      </p:sp>
      <p:sp>
        <p:nvSpPr>
          <p:cNvPr id="1290521" name="Rectangle 281"/>
          <p:cNvSpPr>
            <a:spLocks noChangeArrowheads="1"/>
          </p:cNvSpPr>
          <p:nvPr/>
        </p:nvSpPr>
        <p:spPr bwMode="auto">
          <a:xfrm>
            <a:off x="1786288" y="1057726"/>
            <a:ext cx="1723230" cy="82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dirty="0">
                <a:latin typeface="Helvetica" pitchFamily="34" charset="0"/>
              </a:rPr>
              <a:t> Decreased</a:t>
            </a:r>
            <a:br>
              <a:rPr lang="en-US" sz="1600" b="1" dirty="0">
                <a:latin typeface="Helvetica" pitchFamily="34" charset="0"/>
              </a:rPr>
            </a:br>
            <a:r>
              <a:rPr lang="en-GB" sz="1600" b="1" dirty="0">
                <a:latin typeface="Helvetica" pitchFamily="34" charset="0"/>
                <a:sym typeface="Symbol" pitchFamily="18" charset="2"/>
              </a:rPr>
              <a:t>satiation neuro-</a:t>
            </a:r>
          </a:p>
          <a:p>
            <a:r>
              <a:rPr lang="en-GB" sz="1600" b="1" dirty="0">
                <a:latin typeface="Helvetica" pitchFamily="34" charset="0"/>
                <a:sym typeface="Symbol" pitchFamily="18" charset="2"/>
              </a:rPr>
              <a:t>transmission</a:t>
            </a:r>
            <a:endParaRPr lang="en-US" sz="1600" b="1" dirty="0">
              <a:latin typeface="Helvetica" pitchFamily="34" charset="0"/>
            </a:endParaRPr>
          </a:p>
        </p:txBody>
      </p:sp>
      <p:sp>
        <p:nvSpPr>
          <p:cNvPr id="53503" name="AutoShape 282"/>
          <p:cNvSpPr>
            <a:spLocks noChangeArrowheads="1"/>
          </p:cNvSpPr>
          <p:nvPr/>
        </p:nvSpPr>
        <p:spPr bwMode="auto">
          <a:xfrm rot="70396" flipH="1">
            <a:off x="1842303" y="3034870"/>
            <a:ext cx="914400" cy="163513"/>
          </a:xfrm>
          <a:prstGeom prst="rightArrow">
            <a:avLst>
              <a:gd name="adj1" fmla="val 50000"/>
              <a:gd name="adj2" fmla="val 279663"/>
            </a:avLst>
          </a:prstGeom>
          <a:solidFill>
            <a:schemeClr val="tx1"/>
          </a:solidFill>
          <a:ln w="12700">
            <a:solidFill>
              <a:schemeClr val="tx1"/>
            </a:solidFill>
            <a:miter lim="800000"/>
            <a:headEnd/>
            <a:tailEnd/>
          </a:ln>
        </p:spPr>
        <p:txBody>
          <a:bodyPr wrap="none" anchor="ctr"/>
          <a:lstStyle/>
          <a:p>
            <a:endParaRPr lang="en-US"/>
          </a:p>
        </p:txBody>
      </p:sp>
      <p:sp>
        <p:nvSpPr>
          <p:cNvPr id="1290523" name="Rectangle 283"/>
          <p:cNvSpPr>
            <a:spLocks noChangeArrowheads="1"/>
          </p:cNvSpPr>
          <p:nvPr/>
        </p:nvSpPr>
        <p:spPr bwMode="white">
          <a:xfrm>
            <a:off x="6781803" y="1903256"/>
            <a:ext cx="2130425"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nchorCtr="1">
            <a:spAutoFit/>
          </a:bodyPr>
          <a:lstStyle/>
          <a:p>
            <a:pPr algn="ctr"/>
            <a:r>
              <a:rPr lang="en-US" sz="1600" b="1" dirty="0">
                <a:latin typeface="Helvetica" pitchFamily="34" charset="0"/>
              </a:rPr>
              <a:t>Increased  renal glucose reabsorption</a:t>
            </a:r>
          </a:p>
        </p:txBody>
      </p:sp>
      <p:sp>
        <p:nvSpPr>
          <p:cNvPr id="1290524" name="Rectangle 284"/>
          <p:cNvSpPr>
            <a:spLocks noChangeArrowheads="1"/>
          </p:cNvSpPr>
          <p:nvPr/>
        </p:nvSpPr>
        <p:spPr bwMode="auto">
          <a:xfrm>
            <a:off x="6858002" y="2971802"/>
            <a:ext cx="1585371" cy="58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p>
            <a:r>
              <a:rPr lang="en-US" sz="1600" b="1">
                <a:latin typeface="Helvetica" pitchFamily="34" charset="0"/>
              </a:rPr>
              <a:t>     Decreased </a:t>
            </a:r>
            <a:br>
              <a:rPr lang="en-US" sz="1600" b="1">
                <a:latin typeface="Helvetica" pitchFamily="34" charset="0"/>
              </a:rPr>
            </a:br>
            <a:r>
              <a:rPr lang="en-GB" sz="1600" b="1">
                <a:latin typeface="Helvetica" pitchFamily="34" charset="0"/>
                <a:sym typeface="Symbol" pitchFamily="18" charset="2"/>
              </a:rPr>
              <a:t>Gut hormones</a:t>
            </a:r>
            <a:endParaRPr lang="en-US" sz="1600" b="1">
              <a:latin typeface="Helvetica" pitchFamily="34" charset="0"/>
            </a:endParaRPr>
          </a:p>
        </p:txBody>
      </p:sp>
      <p:sp>
        <p:nvSpPr>
          <p:cNvPr id="53506" name="AutoShape 285"/>
          <p:cNvSpPr>
            <a:spLocks noChangeArrowheads="1"/>
          </p:cNvSpPr>
          <p:nvPr/>
        </p:nvSpPr>
        <p:spPr bwMode="auto">
          <a:xfrm rot="-1584972">
            <a:off x="7234981" y="1523759"/>
            <a:ext cx="533400" cy="257175"/>
          </a:xfrm>
          <a:prstGeom prst="rightArrow">
            <a:avLst>
              <a:gd name="adj1" fmla="val 50000"/>
              <a:gd name="adj2" fmla="val 103723"/>
            </a:avLst>
          </a:prstGeom>
          <a:solidFill>
            <a:schemeClr val="tx1"/>
          </a:solidFill>
          <a:ln w="12700">
            <a:solidFill>
              <a:schemeClr val="tx1"/>
            </a:solidFill>
            <a:miter lim="800000"/>
            <a:headEnd/>
            <a:tailEnd/>
          </a:ln>
        </p:spPr>
        <p:txBody>
          <a:bodyPr wrap="none" anchor="ctr"/>
          <a:lstStyle/>
          <a:p>
            <a:endParaRPr lang="en-US"/>
          </a:p>
        </p:txBody>
      </p:sp>
      <p:sp>
        <p:nvSpPr>
          <p:cNvPr id="53507" name="AutoShape 286"/>
          <p:cNvSpPr>
            <a:spLocks noChangeArrowheads="1"/>
          </p:cNvSpPr>
          <p:nvPr/>
        </p:nvSpPr>
        <p:spPr bwMode="auto">
          <a:xfrm rot="-9630385">
            <a:off x="6815139" y="4787858"/>
            <a:ext cx="844551" cy="195263"/>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a:p>
        </p:txBody>
      </p:sp>
      <p:sp>
        <p:nvSpPr>
          <p:cNvPr id="53508" name="AutoShape 287"/>
          <p:cNvSpPr>
            <a:spLocks noChangeArrowheads="1"/>
          </p:cNvSpPr>
          <p:nvPr/>
        </p:nvSpPr>
        <p:spPr bwMode="auto">
          <a:xfrm rot="-9630385">
            <a:off x="1791492" y="1945001"/>
            <a:ext cx="717451" cy="250819"/>
          </a:xfrm>
          <a:prstGeom prst="rightArrow">
            <a:avLst>
              <a:gd name="adj1" fmla="val 50000"/>
              <a:gd name="adj2" fmla="val 216300"/>
            </a:avLst>
          </a:prstGeom>
          <a:solidFill>
            <a:schemeClr val="tx1"/>
          </a:solidFill>
          <a:ln w="12700">
            <a:solidFill>
              <a:schemeClr val="tx1"/>
            </a:solidFill>
            <a:miter lim="800000"/>
            <a:headEnd/>
            <a:tailEnd/>
          </a:ln>
        </p:spPr>
        <p:txBody>
          <a:bodyPr wrap="none" anchor="ctr"/>
          <a:lstStyle/>
          <a:p>
            <a:endParaRPr lang="en-US" dirty="0"/>
          </a:p>
        </p:txBody>
      </p:sp>
    </p:spTree>
    <p:custDataLst>
      <p:tags r:id="rId1"/>
    </p:custDataLst>
    <p:extLst>
      <p:ext uri="{BB962C8B-B14F-4D97-AF65-F5344CB8AC3E}">
        <p14:creationId xmlns:p14="http://schemas.microsoft.com/office/powerpoint/2010/main" val="296560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290458"/>
                                        </p:tgtEl>
                                        <p:attrNameLst>
                                          <p:attrName>style.visibility</p:attrName>
                                        </p:attrNameLst>
                                      </p:cBhvr>
                                      <p:to>
                                        <p:strVal val="visible"/>
                                      </p:to>
                                    </p:set>
                                    <p:anim calcmode="lin" valueType="num">
                                      <p:cBhvr additive="base">
                                        <p:cTn id="7" dur="1000" fill="hold"/>
                                        <p:tgtEl>
                                          <p:spTgt spid="1290458"/>
                                        </p:tgtEl>
                                        <p:attrNameLst>
                                          <p:attrName>ppt_x</p:attrName>
                                        </p:attrNameLst>
                                      </p:cBhvr>
                                      <p:tavLst>
                                        <p:tav tm="0">
                                          <p:val>
                                            <p:strVal val="0-#ppt_w/2"/>
                                          </p:val>
                                        </p:tav>
                                        <p:tav tm="100000">
                                          <p:val>
                                            <p:strVal val="#ppt_x"/>
                                          </p:val>
                                        </p:tav>
                                      </p:tavLst>
                                    </p:anim>
                                    <p:anim calcmode="lin" valueType="num">
                                      <p:cBhvr additive="base">
                                        <p:cTn id="8" dur="1000" fill="hold"/>
                                        <p:tgtEl>
                                          <p:spTgt spid="129045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1290460"/>
                                        </p:tgtEl>
                                        <p:attrNameLst>
                                          <p:attrName>style.visibility</p:attrName>
                                        </p:attrNameLst>
                                      </p:cBhvr>
                                      <p:to>
                                        <p:strVal val="visible"/>
                                      </p:to>
                                    </p:set>
                                    <p:anim calcmode="lin" valueType="num">
                                      <p:cBhvr additive="base">
                                        <p:cTn id="13" dur="1000" fill="hold"/>
                                        <p:tgtEl>
                                          <p:spTgt spid="1290460"/>
                                        </p:tgtEl>
                                        <p:attrNameLst>
                                          <p:attrName>ppt_x</p:attrName>
                                        </p:attrNameLst>
                                      </p:cBhvr>
                                      <p:tavLst>
                                        <p:tav tm="0">
                                          <p:val>
                                            <p:strVal val="0-#ppt_w/2"/>
                                          </p:val>
                                        </p:tav>
                                        <p:tav tm="100000">
                                          <p:val>
                                            <p:strVal val="#ppt_x"/>
                                          </p:val>
                                        </p:tav>
                                      </p:tavLst>
                                    </p:anim>
                                    <p:anim calcmode="lin" valueType="num">
                                      <p:cBhvr additive="base">
                                        <p:cTn id="14" dur="1000" fill="hold"/>
                                        <p:tgtEl>
                                          <p:spTgt spid="1290460"/>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1290462"/>
                                        </p:tgtEl>
                                        <p:attrNameLst>
                                          <p:attrName>style.visibility</p:attrName>
                                        </p:attrNameLst>
                                      </p:cBhvr>
                                      <p:to>
                                        <p:strVal val="visible"/>
                                      </p:to>
                                    </p:set>
                                    <p:anim calcmode="lin" valueType="num">
                                      <p:cBhvr additive="base">
                                        <p:cTn id="19" dur="2000" fill="hold"/>
                                        <p:tgtEl>
                                          <p:spTgt spid="1290462"/>
                                        </p:tgtEl>
                                        <p:attrNameLst>
                                          <p:attrName>ppt_x</p:attrName>
                                        </p:attrNameLst>
                                      </p:cBhvr>
                                      <p:tavLst>
                                        <p:tav tm="0">
                                          <p:val>
                                            <p:strVal val="0-#ppt_w/2"/>
                                          </p:val>
                                        </p:tav>
                                        <p:tav tm="100000">
                                          <p:val>
                                            <p:strVal val="#ppt_x"/>
                                          </p:val>
                                        </p:tav>
                                      </p:tavLst>
                                    </p:anim>
                                    <p:anim calcmode="lin" valueType="num">
                                      <p:cBhvr additive="base">
                                        <p:cTn id="20" dur="2000" fill="hold"/>
                                        <p:tgtEl>
                                          <p:spTgt spid="1290462"/>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90444"/>
                                        </p:tgtEl>
                                        <p:attrNameLst>
                                          <p:attrName>style.visibility</p:attrName>
                                        </p:attrNameLst>
                                      </p:cBhvr>
                                      <p:to>
                                        <p:strVal val="visible"/>
                                      </p:to>
                                    </p:set>
                                    <p:anim calcmode="lin" valueType="num">
                                      <p:cBhvr additive="base">
                                        <p:cTn id="25" dur="500" fill="hold"/>
                                        <p:tgtEl>
                                          <p:spTgt spid="1290444"/>
                                        </p:tgtEl>
                                        <p:attrNameLst>
                                          <p:attrName>ppt_x</p:attrName>
                                        </p:attrNameLst>
                                      </p:cBhvr>
                                      <p:tavLst>
                                        <p:tav tm="0">
                                          <p:val>
                                            <p:strVal val="#ppt_x"/>
                                          </p:val>
                                        </p:tav>
                                        <p:tav tm="100000">
                                          <p:val>
                                            <p:strVal val="#ppt_x"/>
                                          </p:val>
                                        </p:tav>
                                      </p:tavLst>
                                    </p:anim>
                                    <p:anim calcmode="lin" valueType="num">
                                      <p:cBhvr additive="base">
                                        <p:cTn id="26" dur="500" fill="hold"/>
                                        <p:tgtEl>
                                          <p:spTgt spid="1290444"/>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90469"/>
                                        </p:tgtEl>
                                        <p:attrNameLst>
                                          <p:attrName>style.visibility</p:attrName>
                                        </p:attrNameLst>
                                      </p:cBhvr>
                                      <p:to>
                                        <p:strVal val="visible"/>
                                      </p:to>
                                    </p:set>
                                    <p:anim calcmode="lin" valueType="num">
                                      <p:cBhvr additive="base">
                                        <p:cTn id="31" dur="2000" fill="hold"/>
                                        <p:tgtEl>
                                          <p:spTgt spid="1290469"/>
                                        </p:tgtEl>
                                        <p:attrNameLst>
                                          <p:attrName>ppt_x</p:attrName>
                                        </p:attrNameLst>
                                      </p:cBhvr>
                                      <p:tavLst>
                                        <p:tav tm="0">
                                          <p:val>
                                            <p:strVal val="0-#ppt_w/2"/>
                                          </p:val>
                                        </p:tav>
                                        <p:tav tm="100000">
                                          <p:val>
                                            <p:strVal val="#ppt_x"/>
                                          </p:val>
                                        </p:tav>
                                      </p:tavLst>
                                    </p:anim>
                                    <p:anim calcmode="lin" valueType="num">
                                      <p:cBhvr additive="base">
                                        <p:cTn id="32" dur="2000" fill="hold"/>
                                        <p:tgtEl>
                                          <p:spTgt spid="129046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290524"/>
                                        </p:tgtEl>
                                        <p:attrNameLst>
                                          <p:attrName>style.visibility</p:attrName>
                                        </p:attrNameLst>
                                      </p:cBhvr>
                                      <p:to>
                                        <p:strVal val="visible"/>
                                      </p:to>
                                    </p:set>
                                    <p:anim calcmode="lin" valueType="num">
                                      <p:cBhvr additive="base">
                                        <p:cTn id="37" dur="1000" fill="hold"/>
                                        <p:tgtEl>
                                          <p:spTgt spid="1290524"/>
                                        </p:tgtEl>
                                        <p:attrNameLst>
                                          <p:attrName>ppt_x</p:attrName>
                                        </p:attrNameLst>
                                      </p:cBhvr>
                                      <p:tavLst>
                                        <p:tav tm="0">
                                          <p:val>
                                            <p:strVal val="0-#ppt_w/2"/>
                                          </p:val>
                                        </p:tav>
                                        <p:tav tm="100000">
                                          <p:val>
                                            <p:strVal val="#ppt_x"/>
                                          </p:val>
                                        </p:tav>
                                      </p:tavLst>
                                    </p:anim>
                                    <p:anim calcmode="lin" valueType="num">
                                      <p:cBhvr additive="base">
                                        <p:cTn id="38" dur="1000" fill="hold"/>
                                        <p:tgtEl>
                                          <p:spTgt spid="1290524"/>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90521"/>
                                        </p:tgtEl>
                                        <p:attrNameLst>
                                          <p:attrName>style.visibility</p:attrName>
                                        </p:attrNameLst>
                                      </p:cBhvr>
                                      <p:to>
                                        <p:strVal val="visible"/>
                                      </p:to>
                                    </p:set>
                                    <p:anim calcmode="lin" valueType="num">
                                      <p:cBhvr additive="base">
                                        <p:cTn id="43" dur="500" fill="hold"/>
                                        <p:tgtEl>
                                          <p:spTgt spid="1290521"/>
                                        </p:tgtEl>
                                        <p:attrNameLst>
                                          <p:attrName>ppt_x</p:attrName>
                                        </p:attrNameLst>
                                      </p:cBhvr>
                                      <p:tavLst>
                                        <p:tav tm="0">
                                          <p:val>
                                            <p:strVal val="#ppt_x"/>
                                          </p:val>
                                        </p:tav>
                                        <p:tav tm="100000">
                                          <p:val>
                                            <p:strVal val="#ppt_x"/>
                                          </p:val>
                                        </p:tav>
                                      </p:tavLst>
                                    </p:anim>
                                    <p:anim calcmode="lin" valueType="num">
                                      <p:cBhvr additive="base">
                                        <p:cTn id="44" dur="500" fill="hold"/>
                                        <p:tgtEl>
                                          <p:spTgt spid="1290521"/>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0523"/>
                                        </p:tgtEl>
                                        <p:attrNameLst>
                                          <p:attrName>style.visibility</p:attrName>
                                        </p:attrNameLst>
                                      </p:cBhvr>
                                      <p:to>
                                        <p:strVal val="visible"/>
                                      </p:to>
                                    </p:set>
                                    <p:anim calcmode="lin" valueType="num">
                                      <p:cBhvr additive="base">
                                        <p:cTn id="49" dur="500" fill="hold"/>
                                        <p:tgtEl>
                                          <p:spTgt spid="1290523"/>
                                        </p:tgtEl>
                                        <p:attrNameLst>
                                          <p:attrName>ppt_x</p:attrName>
                                        </p:attrNameLst>
                                      </p:cBhvr>
                                      <p:tavLst>
                                        <p:tav tm="0">
                                          <p:val>
                                            <p:strVal val="#ppt_x"/>
                                          </p:val>
                                        </p:tav>
                                        <p:tav tm="100000">
                                          <p:val>
                                            <p:strVal val="#ppt_x"/>
                                          </p:val>
                                        </p:tav>
                                      </p:tavLst>
                                    </p:anim>
                                    <p:anim calcmode="lin" valueType="num">
                                      <p:cBhvr additive="base">
                                        <p:cTn id="50" dur="500" fill="hold"/>
                                        <p:tgtEl>
                                          <p:spTgt spid="12905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51" fill="hold" display="0">
                  <p:stCondLst>
                    <p:cond delay="indefinite"/>
                  </p:stCondLst>
                  <p:endCondLst>
                    <p:cond evt="onNext" delay="0">
                      <p:tgtEl>
                        <p:sldTgt/>
                      </p:tgtEl>
                    </p:cond>
                    <p:cond evt="onPrev" delay="0">
                      <p:tgtEl>
                        <p:sldTgt/>
                      </p:tgtEl>
                    </p:cond>
                  </p:endCondLst>
                </p:cTn>
                <p:tgtEl>
                  <p:spTgt spid="1290519"/>
                </p:tgtEl>
              </p:cMediaNode>
            </p:video>
          </p:childTnLst>
        </p:cTn>
      </p:par>
    </p:tnLst>
    <p:bldLst>
      <p:bldP spid="1290444" grpId="0"/>
      <p:bldP spid="1290458" grpId="0"/>
      <p:bldP spid="1290460" grpId="0"/>
      <p:bldP spid="1290462" grpId="0"/>
      <p:bldP spid="1290469" grpId="0"/>
      <p:bldP spid="1290521" grpId="0"/>
      <p:bldP spid="1290523" grpId="0"/>
      <p:bldP spid="129052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3" descr="C:\Users\disaacs\AppData\Local\Microsoft\Windows\INetCache\IE\UUP2QLUF\1415725079_0ad42fcd00_z[1].jpg">
            <a:extLst>
              <a:ext uri="{FF2B5EF4-FFF2-40B4-BE49-F238E27FC236}">
                <a16:creationId xmlns:a16="http://schemas.microsoft.com/office/drawing/2014/main" id="{AD7DE525-9C44-4097-8596-4626C029DD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35714"/>
            <a:ext cx="9144000" cy="6182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1" name="Content Placeholder 2">
            <a:extLst>
              <a:ext uri="{FF2B5EF4-FFF2-40B4-BE49-F238E27FC236}">
                <a16:creationId xmlns:a16="http://schemas.microsoft.com/office/drawing/2014/main" id="{F6A1B009-A47B-426B-8D7F-D0EE50F08FEA}"/>
              </a:ext>
            </a:extLst>
          </p:cNvPr>
          <p:cNvSpPr>
            <a:spLocks noGrp="1"/>
          </p:cNvSpPr>
          <p:nvPr>
            <p:ph idx="1"/>
          </p:nvPr>
        </p:nvSpPr>
        <p:spPr/>
        <p:txBody>
          <a:bodyPr/>
          <a:lstStyle/>
          <a:p>
            <a:pPr marL="0" indent="0" algn="ctr" eaLnBrk="1" hangingPunct="1">
              <a:buNone/>
            </a:pPr>
            <a:r>
              <a:rPr lang="en-US" altLang="en-US" sz="5225" b="1">
                <a:solidFill>
                  <a:schemeClr val="bg1"/>
                </a:solidFill>
              </a:rPr>
              <a:t>SGLT-2 Inhibitors</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C95ED82D-267D-4D1A-9326-AFBDE93ABD92}"/>
              </a:ext>
            </a:extLst>
          </p:cNvPr>
          <p:cNvSpPr>
            <a:spLocks noGrp="1" noChangeArrowheads="1"/>
          </p:cNvSpPr>
          <p:nvPr>
            <p:ph type="title"/>
          </p:nvPr>
        </p:nvSpPr>
        <p:spPr>
          <a:xfrm>
            <a:off x="457200" y="228600"/>
            <a:ext cx="8229600" cy="990600"/>
          </a:xfrm>
        </p:spPr>
        <p:txBody>
          <a:bodyPr>
            <a:normAutofit/>
          </a:bodyPr>
          <a:lstStyle/>
          <a:p>
            <a:pPr eaLnBrk="1" hangingPunct="1"/>
            <a:r>
              <a:rPr lang="en-US" altLang="en-US" sz="4800" dirty="0"/>
              <a:t>SGLT and the Kidney</a:t>
            </a:r>
          </a:p>
        </p:txBody>
      </p:sp>
      <p:sp>
        <p:nvSpPr>
          <p:cNvPr id="2" name="Content Placeholder 1">
            <a:extLst>
              <a:ext uri="{FF2B5EF4-FFF2-40B4-BE49-F238E27FC236}">
                <a16:creationId xmlns:a16="http://schemas.microsoft.com/office/drawing/2014/main" id="{C6806901-F4FE-4C00-905D-8F1E303776FD}"/>
              </a:ext>
            </a:extLst>
          </p:cNvPr>
          <p:cNvSpPr>
            <a:spLocks noGrp="1"/>
          </p:cNvSpPr>
          <p:nvPr>
            <p:ph sz="quarter" idx="1"/>
          </p:nvPr>
        </p:nvSpPr>
        <p:spPr/>
        <p:txBody>
          <a:bodyPr/>
          <a:lstStyle/>
          <a:p>
            <a:endParaRPr lang="en-US"/>
          </a:p>
        </p:txBody>
      </p:sp>
      <p:pic>
        <p:nvPicPr>
          <p:cNvPr id="84996" name="Picture 2" descr="SGLT2-1HIW">
            <a:extLst>
              <a:ext uri="{FF2B5EF4-FFF2-40B4-BE49-F238E27FC236}">
                <a16:creationId xmlns:a16="http://schemas.microsoft.com/office/drawing/2014/main" id="{A6BA993A-AA45-4E2E-9DB0-5DFF6127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630" y="1805848"/>
            <a:ext cx="8007078" cy="408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7 </a:t>
            </a:r>
          </a:p>
        </p:txBody>
      </p:sp>
      <p:sp>
        <p:nvSpPr>
          <p:cNvPr id="3" name="Content Placeholder 2"/>
          <p:cNvSpPr>
            <a:spLocks noGrp="1"/>
          </p:cNvSpPr>
          <p:nvPr>
            <p:ph sz="quarter" idx="1"/>
          </p:nvPr>
        </p:nvSpPr>
        <p:spPr/>
        <p:txBody>
          <a:bodyPr>
            <a:normAutofit/>
          </a:bodyPr>
          <a:lstStyle/>
          <a:p>
            <a:pPr lvl="0"/>
            <a:r>
              <a:rPr lang="en-US" sz="3600" dirty="0"/>
              <a:t> A potential side effect of SGLT-2 Inhibitors is:</a:t>
            </a:r>
          </a:p>
          <a:p>
            <a:pPr marL="385763" indent="-385763">
              <a:buFont typeface="+mj-lt"/>
              <a:buAutoNum type="alphaLcPeriod"/>
            </a:pPr>
            <a:r>
              <a:rPr lang="en-US" sz="3600" dirty="0"/>
              <a:t>Urinary tract infections</a:t>
            </a:r>
          </a:p>
          <a:p>
            <a:pPr marL="385763" indent="-385763">
              <a:buFont typeface="+mj-lt"/>
              <a:buAutoNum type="alphaLcPeriod"/>
            </a:pPr>
            <a:r>
              <a:rPr lang="en-US" sz="3600" dirty="0"/>
              <a:t>Hypertension</a:t>
            </a:r>
          </a:p>
          <a:p>
            <a:pPr marL="385763" indent="-385763">
              <a:buFont typeface="+mj-lt"/>
              <a:buAutoNum type="alphaLcPeriod"/>
            </a:pPr>
            <a:r>
              <a:rPr lang="en-US" sz="3600" dirty="0"/>
              <a:t>Kidney tenderness</a:t>
            </a:r>
          </a:p>
          <a:p>
            <a:pPr marL="385763" indent="-385763">
              <a:buFont typeface="+mj-lt"/>
              <a:buAutoNum type="alphaLcPeriod"/>
            </a:pPr>
            <a:r>
              <a:rPr lang="en-US" sz="3600" dirty="0"/>
              <a:t>Increased uric acid</a:t>
            </a:r>
            <a:br>
              <a:rPr lang="en-US" dirty="0"/>
            </a:br>
            <a:endParaRPr lang="en-US" dirty="0"/>
          </a:p>
          <a:p>
            <a:pPr marL="0" indent="0">
              <a:buNone/>
            </a:pPr>
            <a:endParaRPr lang="en-US" dirty="0"/>
          </a:p>
          <a:p>
            <a:pPr marL="0" indent="0">
              <a:buNone/>
            </a:pPr>
            <a:endParaRPr lang="en-US" dirty="0"/>
          </a:p>
        </p:txBody>
      </p:sp>
      <p:pic>
        <p:nvPicPr>
          <p:cNvPr id="4" name="Picture 3"/>
          <p:cNvPicPr>
            <a:picLocks noChangeAspect="1"/>
          </p:cNvPicPr>
          <p:nvPr/>
        </p:nvPicPr>
        <p:blipFill>
          <a:blip r:embed="rId3"/>
          <a:stretch>
            <a:fillRect/>
          </a:stretch>
        </p:blipFill>
        <p:spPr>
          <a:xfrm>
            <a:off x="5829300" y="2852857"/>
            <a:ext cx="1156344" cy="1712357"/>
          </a:xfrm>
          <a:prstGeom prst="rect">
            <a:avLst/>
          </a:prstGeom>
        </p:spPr>
      </p:pic>
      <p:sp>
        <p:nvSpPr>
          <p:cNvPr id="5" name="Oval 4">
            <a:extLst>
              <a:ext uri="{FF2B5EF4-FFF2-40B4-BE49-F238E27FC236}">
                <a16:creationId xmlns:a16="http://schemas.microsoft.com/office/drawing/2014/main" id="{C2B36990-A5BB-4064-9923-AE1E561E937B}"/>
              </a:ext>
            </a:extLst>
          </p:cNvPr>
          <p:cNvSpPr/>
          <p:nvPr/>
        </p:nvSpPr>
        <p:spPr>
          <a:xfrm>
            <a:off x="152400" y="2253343"/>
            <a:ext cx="5410200" cy="914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1424344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2" name="Rectangle 2"/>
          <p:cNvSpPr>
            <a:spLocks noGrp="1" noChangeArrowheads="1"/>
          </p:cNvSpPr>
          <p:nvPr>
            <p:ph type="title"/>
          </p:nvPr>
        </p:nvSpPr>
        <p:spPr>
          <a:xfrm>
            <a:off x="304800" y="228601"/>
            <a:ext cx="8534400" cy="819976"/>
          </a:xfrm>
        </p:spPr>
        <p:txBody>
          <a:bodyPr>
            <a:normAutofit fontScale="90000"/>
          </a:bodyPr>
          <a:lstStyle/>
          <a:p>
            <a:pPr eaLnBrk="1" hangingPunct="1">
              <a:defRPr/>
            </a:pPr>
            <a:br>
              <a:rPr lang="en-US" dirty="0">
                <a:solidFill>
                  <a:schemeClr val="accent1">
                    <a:lumMod val="20000"/>
                    <a:lumOff val="80000"/>
                  </a:schemeClr>
                </a:solidFill>
              </a:rPr>
            </a:br>
            <a:r>
              <a:rPr lang="en-US" dirty="0"/>
              <a:t>SGLT2 Inhibitors- “</a:t>
            </a:r>
            <a:r>
              <a:rPr lang="en-US" dirty="0" err="1"/>
              <a:t>Glucoretics</a:t>
            </a:r>
            <a:r>
              <a:rPr lang="en-US" dirty="0"/>
              <a:t>” </a:t>
            </a:r>
          </a:p>
        </p:txBody>
      </p:sp>
      <p:sp>
        <p:nvSpPr>
          <p:cNvPr id="1520643" name="Rectangle 3"/>
          <p:cNvSpPr>
            <a:spLocks noGrp="1" noChangeArrowheads="1"/>
          </p:cNvSpPr>
          <p:nvPr>
            <p:ph type="body" idx="1"/>
          </p:nvPr>
        </p:nvSpPr>
        <p:spPr>
          <a:xfrm>
            <a:off x="304800" y="1143000"/>
            <a:ext cx="7486640" cy="4007201"/>
          </a:xfrm>
        </p:spPr>
        <p:txBody>
          <a:bodyPr>
            <a:normAutofit fontScale="77500" lnSpcReduction="20000"/>
          </a:bodyPr>
          <a:lstStyle/>
          <a:p>
            <a:pPr eaLnBrk="1" hangingPunct="1">
              <a:lnSpc>
                <a:spcPct val="120000"/>
              </a:lnSpc>
              <a:defRPr/>
            </a:pPr>
            <a:r>
              <a:rPr lang="en-US" sz="3400" b="1" dirty="0"/>
              <a:t>Action</a:t>
            </a:r>
            <a:r>
              <a:rPr lang="en-US" sz="3400" dirty="0"/>
              <a:t>: decreases renal reabsorption of glucose proximal tubule of kidneys (reset renal threshold)</a:t>
            </a:r>
          </a:p>
          <a:p>
            <a:pPr eaLnBrk="1" hangingPunct="1">
              <a:lnSpc>
                <a:spcPct val="120000"/>
              </a:lnSpc>
              <a:defRPr/>
            </a:pPr>
            <a:r>
              <a:rPr lang="en-US" sz="3400" b="1" dirty="0"/>
              <a:t>Preferred</a:t>
            </a:r>
            <a:r>
              <a:rPr lang="en-US" sz="3400" dirty="0"/>
              <a:t> diabetes treatment for people with heart and kidney failure. Decreases BG &amp; CV Risk. </a:t>
            </a:r>
          </a:p>
          <a:p>
            <a:pPr eaLnBrk="1" hangingPunct="1">
              <a:lnSpc>
                <a:spcPct val="120000"/>
              </a:lnSpc>
              <a:defRPr/>
            </a:pPr>
            <a:r>
              <a:rPr lang="en-US" sz="3400" dirty="0"/>
              <a:t>AWP: ~$650 a month</a:t>
            </a:r>
          </a:p>
          <a:p>
            <a:pPr lvl="2">
              <a:lnSpc>
                <a:spcPct val="80000"/>
              </a:lnSpc>
              <a:defRPr/>
            </a:pPr>
            <a:endParaRPr lang="en-US"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342905" lvl="1" indent="0">
              <a:lnSpc>
                <a:spcPct val="80000"/>
              </a:lnSpc>
              <a:buNone/>
              <a:defRPr/>
            </a:pPr>
            <a:endParaRPr lang="en-US" sz="825" dirty="0"/>
          </a:p>
          <a:p>
            <a:pPr marL="0" indent="0">
              <a:lnSpc>
                <a:spcPct val="80000"/>
              </a:lnSpc>
              <a:buNone/>
              <a:defRPr/>
            </a:pPr>
            <a:r>
              <a:rPr lang="en-US" dirty="0">
                <a:solidFill>
                  <a:srgbClr val="FFFFFF"/>
                </a:solidFill>
              </a:rPr>
              <a:t>%	‘f</a:t>
            </a:r>
          </a:p>
        </p:txBody>
      </p:sp>
      <p:pic>
        <p:nvPicPr>
          <p:cNvPr id="61447" name="Picture 115" descr="body_parts_kidne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5824" y="1143000"/>
            <a:ext cx="2228851" cy="1035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07B7F358-45F2-4E4A-9BFC-AB3B73078416}"/>
              </a:ext>
            </a:extLst>
          </p:cNvPr>
          <p:cNvPicPr>
            <a:picLocks noChangeAspect="1"/>
          </p:cNvPicPr>
          <p:nvPr/>
        </p:nvPicPr>
        <p:blipFill>
          <a:blip r:embed="rId5"/>
          <a:stretch>
            <a:fillRect/>
          </a:stretch>
        </p:blipFill>
        <p:spPr>
          <a:xfrm>
            <a:off x="3951514" y="5463410"/>
            <a:ext cx="3912984" cy="515520"/>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1F176328-963D-86E6-6E3D-7C8C6875E998}"/>
                  </a:ext>
                </a:extLst>
              </p14:cNvPr>
              <p14:cNvContentPartPr/>
              <p14:nvPr/>
            </p14:nvContentPartPr>
            <p14:xfrm>
              <a:off x="5242798" y="4946348"/>
              <a:ext cx="2621700" cy="63179"/>
            </p14:xfrm>
          </p:contentPart>
        </mc:Choice>
        <mc:Fallback xmlns="">
          <p:pic>
            <p:nvPicPr>
              <p:cNvPr id="3" name="Ink 2">
                <a:extLst>
                  <a:ext uri="{FF2B5EF4-FFF2-40B4-BE49-F238E27FC236}">
                    <a16:creationId xmlns:a16="http://schemas.microsoft.com/office/drawing/2014/main" id="{1F176328-963D-86E6-6E3D-7C8C6875E998}"/>
                  </a:ext>
                </a:extLst>
              </p:cNvPr>
              <p:cNvPicPr/>
              <p:nvPr/>
            </p:nvPicPr>
            <p:blipFill>
              <a:blip r:embed="rId8"/>
              <a:stretch>
                <a:fillRect/>
              </a:stretch>
            </p:blipFill>
            <p:spPr>
              <a:xfrm>
                <a:off x="5188809" y="4838657"/>
                <a:ext cx="2729318" cy="278203"/>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D2DD918-AC6A-3ABC-C74C-5280FE908065}"/>
                  </a:ext>
                </a:extLst>
              </p14:cNvPr>
              <p14:cNvContentPartPr/>
              <p14:nvPr/>
            </p14:nvContentPartPr>
            <p14:xfrm>
              <a:off x="6411943" y="4861024"/>
              <a:ext cx="1967761" cy="7830"/>
            </p14:xfrm>
          </p:contentPart>
        </mc:Choice>
        <mc:Fallback xmlns="">
          <p:pic>
            <p:nvPicPr>
              <p:cNvPr id="5" name="Ink 4">
                <a:extLst>
                  <a:ext uri="{FF2B5EF4-FFF2-40B4-BE49-F238E27FC236}">
                    <a16:creationId xmlns:a16="http://schemas.microsoft.com/office/drawing/2014/main" id="{9D2DD918-AC6A-3ABC-C74C-5280FE908065}"/>
                  </a:ext>
                </a:extLst>
              </p:cNvPr>
              <p:cNvPicPr/>
              <p:nvPr/>
            </p:nvPicPr>
            <p:blipFill>
              <a:blip r:embed="rId10"/>
              <a:stretch>
                <a:fillRect/>
              </a:stretch>
            </p:blipFill>
            <p:spPr>
              <a:xfrm>
                <a:off x="6357943" y="4754251"/>
                <a:ext cx="2075401" cy="221020"/>
              </a:xfrm>
              <a:prstGeom prst="rect">
                <a:avLst/>
              </a:prstGeom>
            </p:spPr>
          </p:pic>
        </mc:Fallback>
      </mc:AlternateContent>
      <p:pic>
        <p:nvPicPr>
          <p:cNvPr id="6" name="Picture 5">
            <a:extLst>
              <a:ext uri="{FF2B5EF4-FFF2-40B4-BE49-F238E27FC236}">
                <a16:creationId xmlns:a16="http://schemas.microsoft.com/office/drawing/2014/main" id="{F23EB13D-85BE-FF0E-7F43-0E45ECD674B4}"/>
              </a:ext>
            </a:extLst>
          </p:cNvPr>
          <p:cNvPicPr>
            <a:picLocks noChangeAspect="1"/>
          </p:cNvPicPr>
          <p:nvPr/>
        </p:nvPicPr>
        <p:blipFill>
          <a:blip r:embed="rId11"/>
          <a:stretch>
            <a:fillRect/>
          </a:stretch>
        </p:blipFill>
        <p:spPr>
          <a:xfrm>
            <a:off x="108914" y="3257047"/>
            <a:ext cx="8926171" cy="3600953"/>
          </a:xfrm>
          <a:prstGeom prst="rect">
            <a:avLst/>
          </a:prstGeom>
        </p:spPr>
      </p:pic>
    </p:spTree>
    <p:custDataLst>
      <p:tags r:id="rId1"/>
    </p:custDataLst>
    <p:extLst>
      <p:ext uri="{BB962C8B-B14F-4D97-AF65-F5344CB8AC3E}">
        <p14:creationId xmlns:p14="http://schemas.microsoft.com/office/powerpoint/2010/main" val="2876519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a:xfrm>
            <a:off x="457200" y="152400"/>
            <a:ext cx="8229600" cy="762000"/>
          </a:xfrm>
        </p:spPr>
        <p:txBody>
          <a:bodyPr>
            <a:normAutofit/>
          </a:bodyPr>
          <a:lstStyle/>
          <a:p>
            <a:pPr eaLnBrk="1" hangingPunct="1"/>
            <a:r>
              <a:rPr lang="en-US" altLang="en-US" sz="4000" dirty="0"/>
              <a:t>SGLT-2i Indications Summary</a:t>
            </a:r>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598124"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Wingdings 3" panose="05040102010807070707" pitchFamily="18" charset="2"/>
              <a:buNone/>
              <a:tabLst/>
              <a:defRPr/>
            </a:pPr>
            <a:r>
              <a:rPr kumimoji="0" lang="en-US" altLang="en-US" sz="1081"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extLst>
              <p:ext uri="{D42A27DB-BD31-4B8C-83A1-F6EECF244321}">
                <p14:modId xmlns:p14="http://schemas.microsoft.com/office/powerpoint/2010/main" val="1173175658"/>
              </p:ext>
            </p:extLst>
          </p:nvPr>
        </p:nvGraphicFramePr>
        <p:xfrm>
          <a:off x="467710" y="961543"/>
          <a:ext cx="8229601" cy="5784480"/>
        </p:xfrm>
        <a:graphic>
          <a:graphicData uri="http://schemas.openxmlformats.org/drawingml/2006/table">
            <a:tbl>
              <a:tblPr firstRow="1" bandRow="1">
                <a:tableStyleId>{5C22544A-7EE6-4342-B048-85BDC9FD1C3A}</a:tableStyleId>
              </a:tblPr>
              <a:tblGrid>
                <a:gridCol w="2124451">
                  <a:extLst>
                    <a:ext uri="{9D8B030D-6E8A-4147-A177-3AD203B41FA5}">
                      <a16:colId xmlns:a16="http://schemas.microsoft.com/office/drawing/2014/main" val="2292604403"/>
                    </a:ext>
                  </a:extLst>
                </a:gridCol>
                <a:gridCol w="1291609">
                  <a:extLst>
                    <a:ext uri="{9D8B030D-6E8A-4147-A177-3AD203B41FA5}">
                      <a16:colId xmlns:a16="http://schemas.microsoft.com/office/drawing/2014/main" val="3799880676"/>
                    </a:ext>
                  </a:extLst>
                </a:gridCol>
                <a:gridCol w="1475117">
                  <a:extLst>
                    <a:ext uri="{9D8B030D-6E8A-4147-A177-3AD203B41FA5}">
                      <a16:colId xmlns:a16="http://schemas.microsoft.com/office/drawing/2014/main" val="1741242859"/>
                    </a:ext>
                  </a:extLst>
                </a:gridCol>
                <a:gridCol w="1785668">
                  <a:extLst>
                    <a:ext uri="{9D8B030D-6E8A-4147-A177-3AD203B41FA5}">
                      <a16:colId xmlns:a16="http://schemas.microsoft.com/office/drawing/2014/main" val="2977410308"/>
                    </a:ext>
                  </a:extLst>
                </a:gridCol>
                <a:gridCol w="1552756">
                  <a:extLst>
                    <a:ext uri="{9D8B030D-6E8A-4147-A177-3AD203B41FA5}">
                      <a16:colId xmlns:a16="http://schemas.microsoft.com/office/drawing/2014/main" val="446227343"/>
                    </a:ext>
                  </a:extLst>
                </a:gridCol>
              </a:tblGrid>
              <a:tr h="992366">
                <a:tc>
                  <a:txBody>
                    <a:bodyPr/>
                    <a:lstStyle/>
                    <a:p>
                      <a:pPr algn="ctr"/>
                      <a:r>
                        <a:rPr lang="en-US" sz="2000" dirty="0"/>
                        <a:t>Drug</a:t>
                      </a:r>
                    </a:p>
                  </a:txBody>
                  <a:tcPr/>
                </a:tc>
                <a:tc>
                  <a:txBody>
                    <a:bodyPr/>
                    <a:lstStyle/>
                    <a:p>
                      <a:pPr algn="ctr"/>
                      <a:r>
                        <a:rPr lang="en-US" sz="2000" dirty="0"/>
                        <a:t>Lower BG</a:t>
                      </a:r>
                    </a:p>
                  </a:txBody>
                  <a:tcPr/>
                </a:tc>
                <a:tc>
                  <a:txBody>
                    <a:bodyPr/>
                    <a:lstStyle/>
                    <a:p>
                      <a:pPr algn="ctr"/>
                      <a:r>
                        <a:rPr lang="en-US" sz="2000" dirty="0"/>
                        <a:t>Reduce CV Risk?</a:t>
                      </a:r>
                    </a:p>
                  </a:txBody>
                  <a:tcPr/>
                </a:tc>
                <a:tc>
                  <a:txBody>
                    <a:bodyPr/>
                    <a:lstStyle/>
                    <a:p>
                      <a:pPr algn="ctr"/>
                      <a:r>
                        <a:rPr lang="en-US" sz="2000" dirty="0"/>
                        <a:t>Use to treat Heart Failure?</a:t>
                      </a:r>
                    </a:p>
                  </a:txBody>
                  <a:tcPr/>
                </a:tc>
                <a:tc>
                  <a:txBody>
                    <a:bodyPr/>
                    <a:lstStyle/>
                    <a:p>
                      <a:pPr algn="ctr"/>
                      <a:r>
                        <a:rPr lang="en-US" sz="2000" dirty="0"/>
                        <a:t>Slow renal disease?</a:t>
                      </a:r>
                    </a:p>
                  </a:txBody>
                  <a:tcPr/>
                </a:tc>
                <a:extLst>
                  <a:ext uri="{0D108BD9-81ED-4DB2-BD59-A6C34878D82A}">
                    <a16:rowId xmlns:a16="http://schemas.microsoft.com/office/drawing/2014/main" val="1793843125"/>
                  </a:ext>
                </a:extLst>
              </a:tr>
              <a:tr h="992366">
                <a:tc>
                  <a:txBody>
                    <a:bodyPr/>
                    <a:lstStyle/>
                    <a:p>
                      <a:pPr algn="ctr"/>
                      <a:r>
                        <a:rPr lang="en-US" sz="2000" b="1" dirty="0">
                          <a:latin typeface="Calibri" panose="020F0502020204030204" pitchFamily="34" charset="0"/>
                          <a:cs typeface="Calibri" panose="020F0502020204030204" pitchFamily="34" charset="0"/>
                        </a:rPr>
                        <a:t>Dapagliflozin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Farxiga</a:t>
                      </a:r>
                      <a:r>
                        <a:rPr lang="en-US" sz="2000" b="0" dirty="0">
                          <a:latin typeface="Calibri" panose="020F0502020204030204" pitchFamily="34" charset="0"/>
                          <a:cs typeface="Calibri" panose="020F0502020204030204" pitchFamily="34" charset="0"/>
                        </a:rPr>
                        <a:t>)</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Yes</a:t>
                      </a:r>
                    </a:p>
                    <a:p>
                      <a:pPr algn="ctr"/>
                      <a:r>
                        <a:rPr lang="en-US" sz="2000" dirty="0"/>
                        <a:t>+/- Diabetes</a:t>
                      </a:r>
                    </a:p>
                  </a:txBody>
                  <a:tcPr/>
                </a:tc>
                <a:tc>
                  <a:txBody>
                    <a:bodyPr/>
                    <a:lstStyle/>
                    <a:p>
                      <a:pPr algn="ctr"/>
                      <a:r>
                        <a:rPr lang="en-US" sz="2000" dirty="0"/>
                        <a:t>Yes</a:t>
                      </a:r>
                    </a:p>
                  </a:txBody>
                  <a:tcPr/>
                </a:tc>
                <a:extLst>
                  <a:ext uri="{0D108BD9-81ED-4DB2-BD59-A6C34878D82A}">
                    <a16:rowId xmlns:a16="http://schemas.microsoft.com/office/drawing/2014/main" val="1616548762"/>
                  </a:ext>
                </a:extLst>
              </a:tr>
              <a:tr h="992366">
                <a:tc>
                  <a:txBody>
                    <a:bodyPr/>
                    <a:lstStyle/>
                    <a:p>
                      <a:pPr algn="ctr"/>
                      <a:r>
                        <a:rPr lang="en-US" sz="2000" b="1" dirty="0">
                          <a:latin typeface="Calibri" panose="020F0502020204030204" pitchFamily="34" charset="0"/>
                          <a:cs typeface="Calibri" panose="020F0502020204030204" pitchFamily="34" charset="0"/>
                        </a:rPr>
                        <a:t>Empagliflozin</a:t>
                      </a:r>
                    </a:p>
                    <a:p>
                      <a:pPr algn="ctr"/>
                      <a:r>
                        <a:rPr lang="en-US" sz="2000" b="0" dirty="0">
                          <a:latin typeface="Calibri" panose="020F0502020204030204" pitchFamily="34" charset="0"/>
                          <a:cs typeface="Calibri" panose="020F0502020204030204" pitchFamily="34" charset="0"/>
                        </a:rPr>
                        <a:t>(Jardiance)</a:t>
                      </a:r>
                    </a:p>
                    <a:p>
                      <a:pPr algn="ctr"/>
                      <a:endParaRPr lang="en-US" sz="2000" dirty="0"/>
                    </a:p>
                  </a:txBody>
                  <a:tcPr/>
                </a:tc>
                <a:tc>
                  <a:txBody>
                    <a:bodyPr/>
                    <a:lstStyle/>
                    <a:p>
                      <a:pPr algn="ctr"/>
                      <a:r>
                        <a:rPr lang="en-US" sz="2000" dirty="0"/>
                        <a:t>Yes</a:t>
                      </a:r>
                    </a:p>
                  </a:txBody>
                  <a:tcPr/>
                </a:tc>
                <a:tc>
                  <a:txBody>
                    <a:bodyPr/>
                    <a:lstStyle/>
                    <a:p>
                      <a:pPr algn="ctr"/>
                      <a:r>
                        <a:rPr lang="en-US" sz="2000" dirty="0"/>
                        <a:t>Yes</a:t>
                      </a:r>
                    </a:p>
                  </a:txBody>
                  <a:tcPr/>
                </a:tc>
                <a:tc>
                  <a:txBody>
                    <a:bodyPr/>
                    <a:lstStyle/>
                    <a:p>
                      <a:pPr algn="ctr"/>
                      <a:r>
                        <a:rPr lang="en-US" sz="2000" dirty="0"/>
                        <a:t> Yes</a:t>
                      </a:r>
                    </a:p>
                    <a:p>
                      <a:pPr algn="ctr"/>
                      <a:r>
                        <a:rPr lang="en-US" sz="2000" dirty="0"/>
                        <a:t>+/- Diabetes</a:t>
                      </a:r>
                    </a:p>
                    <a:p>
                      <a:pPr algn="ctr"/>
                      <a:endParaRPr lang="en-US" sz="2000" dirty="0"/>
                    </a:p>
                  </a:txBody>
                  <a:tcPr/>
                </a:tc>
                <a:tc>
                  <a:txBody>
                    <a:bodyPr/>
                    <a:lstStyle/>
                    <a:p>
                      <a:pPr algn="ctr"/>
                      <a:r>
                        <a:rPr lang="en-US" sz="2000" dirty="0"/>
                        <a:t>Yes</a:t>
                      </a:r>
                    </a:p>
                  </a:txBody>
                  <a:tcPr/>
                </a:tc>
                <a:extLst>
                  <a:ext uri="{0D108BD9-81ED-4DB2-BD59-A6C34878D82A}">
                    <a16:rowId xmlns:a16="http://schemas.microsoft.com/office/drawing/2014/main" val="2882318565"/>
                  </a:ext>
                </a:extLst>
              </a:tr>
              <a:tr h="922320">
                <a:tc>
                  <a:txBody>
                    <a:bodyPr/>
                    <a:lstStyle/>
                    <a:p>
                      <a:pPr algn="ctr"/>
                      <a:r>
                        <a:rPr lang="en-US" sz="2000" b="1" dirty="0">
                          <a:latin typeface="Calibri" panose="020F0502020204030204" pitchFamily="34" charset="0"/>
                          <a:cs typeface="Calibri" panose="020F0502020204030204" pitchFamily="34" charset="0"/>
                        </a:rPr>
                        <a:t>Canagliflozin</a:t>
                      </a:r>
                    </a:p>
                    <a:p>
                      <a:pPr algn="ctr"/>
                      <a:r>
                        <a:rPr lang="en-US" sz="2000" b="0" dirty="0">
                          <a:latin typeface="Calibri" panose="020F0502020204030204" pitchFamily="34" charset="0"/>
                          <a:cs typeface="Calibri" panose="020F0502020204030204" pitchFamily="34" charset="0"/>
                        </a:rPr>
                        <a:t>(Invokana)</a:t>
                      </a:r>
                    </a:p>
                  </a:txBody>
                  <a:tcPr/>
                </a:tc>
                <a:tc>
                  <a:txBody>
                    <a:bodyPr/>
                    <a:lstStyle/>
                    <a:p>
                      <a:pPr algn="ctr"/>
                      <a:r>
                        <a:rPr lang="en-US" sz="2000" dirty="0"/>
                        <a:t>Yes  </a:t>
                      </a:r>
                    </a:p>
                  </a:txBody>
                  <a:tcPr/>
                </a:tc>
                <a:tc>
                  <a:txBody>
                    <a:bodyPr/>
                    <a:lstStyle/>
                    <a:p>
                      <a:pPr algn="ctr"/>
                      <a:r>
                        <a:rPr lang="en-US" sz="2000" dirty="0"/>
                        <a:t>Yes</a:t>
                      </a:r>
                    </a:p>
                  </a:txBody>
                  <a:tcPr/>
                </a:tc>
                <a:tc>
                  <a:txBody>
                    <a:bodyPr/>
                    <a:lstStyle/>
                    <a:p>
                      <a:pPr algn="ctr"/>
                      <a:r>
                        <a:rPr lang="en-US" sz="2000" dirty="0"/>
                        <a:t>Yes</a:t>
                      </a:r>
                      <a:br>
                        <a:rPr lang="en-US" sz="2000" dirty="0"/>
                      </a:b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3589527904"/>
                  </a:ext>
                </a:extLst>
              </a:tr>
              <a:tr h="922320">
                <a:tc>
                  <a:txBody>
                    <a:bodyPr/>
                    <a:lstStyle/>
                    <a:p>
                      <a:pPr algn="ctr"/>
                      <a:r>
                        <a:rPr lang="en-US" sz="2000" b="1" dirty="0">
                          <a:latin typeface="Calibri" panose="020F0502020204030204" pitchFamily="34" charset="0"/>
                          <a:cs typeface="Calibri" panose="020F0502020204030204" pitchFamily="34" charset="0"/>
                        </a:rPr>
                        <a:t>Ertugliflozin</a:t>
                      </a: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Steglatro</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No</a:t>
                      </a:r>
                    </a:p>
                  </a:txBody>
                  <a:tcPr/>
                </a:tc>
                <a:tc>
                  <a:txBody>
                    <a:bodyPr/>
                    <a:lstStyle/>
                    <a:p>
                      <a:pPr algn="ctr"/>
                      <a:r>
                        <a:rPr lang="en-US" sz="2000" dirty="0"/>
                        <a:t>Yes</a:t>
                      </a:r>
                    </a:p>
                    <a:p>
                      <a:pPr algn="ctr"/>
                      <a:r>
                        <a:rPr lang="en-US" sz="2000" dirty="0"/>
                        <a:t>w/ Diabetes</a:t>
                      </a:r>
                    </a:p>
                  </a:txBody>
                  <a:tcPr/>
                </a:tc>
                <a:tc>
                  <a:txBody>
                    <a:bodyPr/>
                    <a:lstStyle/>
                    <a:p>
                      <a:pPr algn="ctr"/>
                      <a:r>
                        <a:rPr lang="en-US" sz="2000" dirty="0"/>
                        <a:t>Yes</a:t>
                      </a:r>
                    </a:p>
                  </a:txBody>
                  <a:tcPr/>
                </a:tc>
                <a:extLst>
                  <a:ext uri="{0D108BD9-81ED-4DB2-BD59-A6C34878D82A}">
                    <a16:rowId xmlns:a16="http://schemas.microsoft.com/office/drawing/2014/main" val="414190452"/>
                  </a:ext>
                </a:extLst>
              </a:tr>
              <a:tr h="922320">
                <a:tc>
                  <a:txBody>
                    <a:bodyPr/>
                    <a:lstStyle/>
                    <a:p>
                      <a:pPr algn="ctr"/>
                      <a:r>
                        <a:rPr lang="en-US" sz="2000" b="1" dirty="0" err="1">
                          <a:latin typeface="Calibri" panose="020F0502020204030204" pitchFamily="34" charset="0"/>
                          <a:cs typeface="Calibri" panose="020F0502020204030204" pitchFamily="34" charset="0"/>
                        </a:rPr>
                        <a:t>Bexagliflozin</a:t>
                      </a:r>
                      <a:endParaRPr lang="en-US" sz="2000" b="1" dirty="0">
                        <a:latin typeface="Calibri" panose="020F0502020204030204" pitchFamily="34" charset="0"/>
                        <a:cs typeface="Calibri" panose="020F0502020204030204" pitchFamily="34" charset="0"/>
                      </a:endParaRPr>
                    </a:p>
                    <a:p>
                      <a:pPr algn="ctr"/>
                      <a:r>
                        <a:rPr lang="en-US" sz="2000" b="0" dirty="0">
                          <a:latin typeface="Calibri" panose="020F0502020204030204" pitchFamily="34" charset="0"/>
                          <a:cs typeface="Calibri" panose="020F0502020204030204" pitchFamily="34" charset="0"/>
                        </a:rPr>
                        <a:t>(</a:t>
                      </a:r>
                      <a:r>
                        <a:rPr lang="en-US" sz="2000" b="0" dirty="0" err="1">
                          <a:latin typeface="Calibri" panose="020F0502020204030204" pitchFamily="34" charset="0"/>
                          <a:cs typeface="Calibri" panose="020F0502020204030204" pitchFamily="34" charset="0"/>
                        </a:rPr>
                        <a:t>Brenzavvy</a:t>
                      </a:r>
                      <a:r>
                        <a:rPr lang="en-US" sz="2000" b="0" dirty="0">
                          <a:latin typeface="Calibri" panose="020F0502020204030204" pitchFamily="34" charset="0"/>
                          <a:cs typeface="Calibri" panose="020F0502020204030204" pitchFamily="34" charset="0"/>
                        </a:rPr>
                        <a:t>)</a:t>
                      </a:r>
                    </a:p>
                  </a:txBody>
                  <a:tcPr/>
                </a:tc>
                <a:tc>
                  <a:txBody>
                    <a:bodyPr/>
                    <a:lstStyle/>
                    <a:p>
                      <a:pPr algn="ctr"/>
                      <a:r>
                        <a:rPr lang="en-US" sz="2000" dirty="0"/>
                        <a:t>Yes</a:t>
                      </a:r>
                    </a:p>
                  </a:txBody>
                  <a:tcPr/>
                </a:tc>
                <a:tc>
                  <a:txBody>
                    <a:bodyPr/>
                    <a:lstStyle/>
                    <a:p>
                      <a:pPr algn="ctr"/>
                      <a:r>
                        <a:rPr lang="en-US" sz="2000" dirty="0"/>
                        <a:t>NA</a:t>
                      </a:r>
                    </a:p>
                  </a:txBody>
                  <a:tcPr/>
                </a:tc>
                <a:tc>
                  <a:txBody>
                    <a:bodyPr/>
                    <a:lstStyle/>
                    <a:p>
                      <a:pPr algn="ctr"/>
                      <a:r>
                        <a:rPr lang="en-US" sz="2000" dirty="0"/>
                        <a:t>NA</a:t>
                      </a:r>
                    </a:p>
                  </a:txBody>
                  <a:tcPr/>
                </a:tc>
                <a:tc>
                  <a:txBody>
                    <a:bodyPr/>
                    <a:lstStyle/>
                    <a:p>
                      <a:pPr algn="ctr"/>
                      <a:r>
                        <a:rPr lang="en-US" sz="2000" dirty="0"/>
                        <a:t>NA</a:t>
                      </a:r>
                    </a:p>
                  </a:txBody>
                  <a:tcPr/>
                </a:tc>
                <a:extLst>
                  <a:ext uri="{0D108BD9-81ED-4DB2-BD59-A6C34878D82A}">
                    <a16:rowId xmlns:a16="http://schemas.microsoft.com/office/drawing/2014/main" val="3616011206"/>
                  </a:ext>
                </a:extLst>
              </a:tr>
            </a:tbl>
          </a:graphicData>
        </a:graphic>
      </p:graphicFrame>
    </p:spTree>
    <p:extLst>
      <p:ext uri="{BB962C8B-B14F-4D97-AF65-F5344CB8AC3E}">
        <p14:creationId xmlns:p14="http://schemas.microsoft.com/office/powerpoint/2010/main" val="797635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87134344-F5D5-435B-A74D-FE1C27A41EDC}"/>
              </a:ext>
            </a:extLst>
          </p:cNvPr>
          <p:cNvSpPr>
            <a:spLocks noGrp="1" noChangeArrowheads="1"/>
          </p:cNvSpPr>
          <p:nvPr>
            <p:ph type="title"/>
          </p:nvPr>
        </p:nvSpPr>
        <p:spPr/>
        <p:txBody>
          <a:bodyPr>
            <a:normAutofit/>
          </a:bodyPr>
          <a:lstStyle/>
          <a:p>
            <a:pPr eaLnBrk="1" hangingPunct="1"/>
            <a:r>
              <a:rPr lang="en-US" altLang="en-US" sz="4400" dirty="0"/>
              <a:t>Benefits of SGLT-2 Inhibitors</a:t>
            </a:r>
          </a:p>
        </p:txBody>
      </p:sp>
      <p:graphicFrame>
        <p:nvGraphicFramePr>
          <p:cNvPr id="7" name="Diagram 6">
            <a:extLst>
              <a:ext uri="{FF2B5EF4-FFF2-40B4-BE49-F238E27FC236}">
                <a16:creationId xmlns:a16="http://schemas.microsoft.com/office/drawing/2014/main" id="{AFA8AEFE-89C3-4FEE-A2E1-5E81EC4B537E}"/>
              </a:ext>
            </a:extLst>
          </p:cNvPr>
          <p:cNvGraphicFramePr/>
          <p:nvPr>
            <p:extLst>
              <p:ext uri="{D42A27DB-BD31-4B8C-83A1-F6EECF244321}">
                <p14:modId xmlns:p14="http://schemas.microsoft.com/office/powerpoint/2010/main" val="1691115739"/>
              </p:ext>
            </p:extLst>
          </p:nvPr>
        </p:nvGraphicFramePr>
        <p:xfrm>
          <a:off x="350730" y="1740065"/>
          <a:ext cx="8336071" cy="4129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a:extLst>
              <a:ext uri="{FF2B5EF4-FFF2-40B4-BE49-F238E27FC236}">
                <a16:creationId xmlns:a16="http://schemas.microsoft.com/office/drawing/2014/main" id="{B760BF84-C6DA-439D-8E18-43D602B5FD7D}"/>
              </a:ext>
            </a:extLst>
          </p:cNvPr>
          <p:cNvSpPr>
            <a:spLocks noGrp="1" noChangeArrowheads="1"/>
          </p:cNvSpPr>
          <p:nvPr>
            <p:ph type="title"/>
          </p:nvPr>
        </p:nvSpPr>
        <p:spPr/>
        <p:txBody>
          <a:bodyPr>
            <a:normAutofit/>
          </a:bodyPr>
          <a:lstStyle/>
          <a:p>
            <a:pPr eaLnBrk="1" hangingPunct="1"/>
            <a:r>
              <a:rPr lang="en-US" altLang="en-US" sz="4400" dirty="0"/>
              <a:t>Side Effects of SGLT-2 Inhibitors</a:t>
            </a:r>
          </a:p>
        </p:txBody>
      </p:sp>
      <p:graphicFrame>
        <p:nvGraphicFramePr>
          <p:cNvPr id="6" name="Diagram 5">
            <a:extLst>
              <a:ext uri="{FF2B5EF4-FFF2-40B4-BE49-F238E27FC236}">
                <a16:creationId xmlns:a16="http://schemas.microsoft.com/office/drawing/2014/main" id="{44D752B9-D492-4692-A6FC-7DAB2B4231D8}"/>
              </a:ext>
            </a:extLst>
          </p:cNvPr>
          <p:cNvGraphicFramePr/>
          <p:nvPr>
            <p:extLst>
              <p:ext uri="{D42A27DB-BD31-4B8C-83A1-F6EECF244321}">
                <p14:modId xmlns:p14="http://schemas.microsoft.com/office/powerpoint/2010/main" val="940103303"/>
              </p:ext>
            </p:extLst>
          </p:nvPr>
        </p:nvGraphicFramePr>
        <p:xfrm>
          <a:off x="480647" y="1438315"/>
          <a:ext cx="7983416" cy="48813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6C8DD6DB-151B-4A19-981A-6C1FADAD1FBD}"/>
              </a:ext>
            </a:extLst>
          </p:cNvPr>
          <p:cNvSpPr txBox="1"/>
          <p:nvPr/>
        </p:nvSpPr>
        <p:spPr>
          <a:xfrm>
            <a:off x="304800" y="5931069"/>
            <a:ext cx="4876800" cy="369332"/>
          </a:xfrm>
          <a:prstGeom prst="rect">
            <a:avLst/>
          </a:prstGeom>
          <a:noFill/>
        </p:spPr>
        <p:txBody>
          <a:bodyPr wrap="square" rtlCol="0">
            <a:spAutoFit/>
          </a:bodyPr>
          <a:lstStyle/>
          <a:p>
            <a:pPr algn="ctr"/>
            <a:r>
              <a:rPr lang="en-US" dirty="0"/>
              <a:t>Amputation risk? Fournier’s gangrene?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AC2EFAC7-3CC4-448E-85FB-A51D83D49221}"/>
              </a:ext>
            </a:extLst>
          </p:cNvPr>
          <p:cNvSpPr>
            <a:spLocks noGrp="1" noChangeArrowheads="1"/>
          </p:cNvSpPr>
          <p:nvPr>
            <p:ph type="title"/>
          </p:nvPr>
        </p:nvSpPr>
        <p:spPr/>
        <p:txBody>
          <a:bodyPr>
            <a:normAutofit/>
          </a:bodyPr>
          <a:lstStyle/>
          <a:p>
            <a:pPr eaLnBrk="1" hangingPunct="1"/>
            <a:r>
              <a:rPr lang="en-US" altLang="en-US" sz="4400" dirty="0"/>
              <a:t>SGLT2i: Managing Adverse Effects</a:t>
            </a:r>
          </a:p>
        </p:txBody>
      </p:sp>
      <p:sp>
        <p:nvSpPr>
          <p:cNvPr id="105475" name="Content Placeholder 5">
            <a:extLst>
              <a:ext uri="{FF2B5EF4-FFF2-40B4-BE49-F238E27FC236}">
                <a16:creationId xmlns:a16="http://schemas.microsoft.com/office/drawing/2014/main" id="{3A770CA2-7F06-4449-9AF6-E3D0D66A47D8}"/>
              </a:ext>
            </a:extLst>
          </p:cNvPr>
          <p:cNvSpPr>
            <a:spLocks noGrp="1" noChangeArrowheads="1"/>
          </p:cNvSpPr>
          <p:nvPr>
            <p:ph sz="quarter" idx="1"/>
          </p:nvPr>
        </p:nvSpPr>
        <p:spPr/>
        <p:txBody>
          <a:bodyPr>
            <a:normAutofit lnSpcReduction="10000"/>
          </a:bodyPr>
          <a:lstStyle/>
          <a:p>
            <a:pPr eaLnBrk="1" hangingPunct="1"/>
            <a:r>
              <a:rPr lang="en-US" altLang="en-US" sz="3200" dirty="0"/>
              <a:t>Maintain good hygiene to reduce risk of genital mycotic infections</a:t>
            </a:r>
          </a:p>
          <a:p>
            <a:pPr lvl="1" eaLnBrk="1" hangingPunct="1"/>
            <a:r>
              <a:rPr lang="en-US" altLang="en-US" sz="2800" dirty="0"/>
              <a:t>Higher risk with higher glucose</a:t>
            </a:r>
          </a:p>
          <a:p>
            <a:pPr eaLnBrk="1" hangingPunct="1"/>
            <a:r>
              <a:rPr lang="en-US" altLang="en-US" sz="3200" dirty="0"/>
              <a:t>DKA risk</a:t>
            </a:r>
          </a:p>
          <a:p>
            <a:pPr lvl="1" eaLnBrk="1" hangingPunct="1"/>
            <a:r>
              <a:rPr lang="en-US" altLang="en-US" sz="2800" dirty="0"/>
              <a:t>Use caution with reducing insulin dose</a:t>
            </a:r>
          </a:p>
          <a:p>
            <a:pPr eaLnBrk="1" hangingPunct="1"/>
            <a:r>
              <a:rPr lang="en-US" altLang="en-US" sz="3200" dirty="0"/>
              <a:t>Monitor BP</a:t>
            </a:r>
          </a:p>
          <a:p>
            <a:pPr lvl="1" eaLnBrk="1" hangingPunct="1"/>
            <a:r>
              <a:rPr lang="en-US" altLang="en-US" sz="2800" dirty="0"/>
              <a:t>May need to reduce antihypertensive meds</a:t>
            </a:r>
          </a:p>
          <a:p>
            <a:pPr eaLnBrk="1" hangingPunct="1"/>
            <a:r>
              <a:rPr lang="en-US" altLang="en-US" sz="3200" dirty="0"/>
              <a:t>UTI risk greater with hyperglycemia</a:t>
            </a:r>
          </a:p>
          <a:p>
            <a:pPr eaLnBrk="1" hangingPunct="1"/>
            <a:r>
              <a:rPr lang="en-US" altLang="en-US" sz="3200" dirty="0"/>
              <a:t>Amputations observed with canagliflozin</a:t>
            </a:r>
          </a:p>
          <a:p>
            <a:pPr lvl="1" eaLnBrk="1" hangingPunct="1"/>
            <a:r>
              <a:rPr lang="en-US" altLang="en-US" sz="2800" dirty="0"/>
              <a:t>Good foot care, check feet daily </a:t>
            </a:r>
          </a:p>
          <a:p>
            <a:pPr eaLnBrk="1" hangingPunct="1"/>
            <a:r>
              <a:rPr lang="en-US" altLang="en-US" sz="3200" dirty="0"/>
              <a:t>Monitor renal function/potassium</a:t>
            </a:r>
          </a:p>
          <a:p>
            <a:pPr eaLnBrk="1" hangingPunct="1"/>
            <a:endParaRPr lang="en-US" altLang="en-US" dirty="0"/>
          </a:p>
        </p:txBody>
      </p:sp>
    </p:spTree>
    <p:extLst>
      <p:ext uri="{BB962C8B-B14F-4D97-AF65-F5344CB8AC3E}">
        <p14:creationId xmlns:p14="http://schemas.microsoft.com/office/powerpoint/2010/main" val="2164584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a:extLst>
              <a:ext uri="{FF2B5EF4-FFF2-40B4-BE49-F238E27FC236}">
                <a16:creationId xmlns:a16="http://schemas.microsoft.com/office/drawing/2014/main" id="{27D7FA6E-A9B9-4964-82AB-2728ADB5A40C}"/>
              </a:ext>
            </a:extLst>
          </p:cNvPr>
          <p:cNvSpPr>
            <a:spLocks noGrp="1" noChangeArrowheads="1"/>
          </p:cNvSpPr>
          <p:nvPr>
            <p:ph type="title"/>
          </p:nvPr>
        </p:nvSpPr>
        <p:spPr/>
        <p:txBody>
          <a:bodyPr>
            <a:normAutofit/>
          </a:bodyPr>
          <a:lstStyle/>
          <a:p>
            <a:pPr eaLnBrk="1" hangingPunct="1"/>
            <a:r>
              <a:rPr lang="en-US" altLang="en-US" sz="4400" dirty="0"/>
              <a:t>Case Study: Rick </a:t>
            </a:r>
          </a:p>
        </p:txBody>
      </p:sp>
      <p:sp>
        <p:nvSpPr>
          <p:cNvPr id="3" name="Content Placeholder 2">
            <a:extLst>
              <a:ext uri="{FF2B5EF4-FFF2-40B4-BE49-F238E27FC236}">
                <a16:creationId xmlns:a16="http://schemas.microsoft.com/office/drawing/2014/main" id="{8F935F7F-D2F6-4D3E-A178-75DC956C755E}"/>
              </a:ext>
            </a:extLst>
          </p:cNvPr>
          <p:cNvSpPr>
            <a:spLocks noGrp="1"/>
          </p:cNvSpPr>
          <p:nvPr>
            <p:ph sz="quarter" idx="1"/>
          </p:nvPr>
        </p:nvSpPr>
        <p:spPr>
          <a:xfrm>
            <a:off x="457200" y="1219200"/>
            <a:ext cx="5105400" cy="5562600"/>
          </a:xfrm>
        </p:spPr>
        <p:txBody>
          <a:bodyPr rtlCol="0">
            <a:normAutofit/>
          </a:bodyPr>
          <a:lstStyle/>
          <a:p>
            <a:pPr>
              <a:defRPr/>
            </a:pPr>
            <a:r>
              <a:rPr lang="en-US" sz="2800" dirty="0"/>
              <a:t>Rick is a 51yoM diagnosed with type 2 diabetes 5 years ago. </a:t>
            </a:r>
          </a:p>
          <a:p>
            <a:pPr>
              <a:defRPr/>
            </a:pPr>
            <a:r>
              <a:rPr lang="en-US" sz="2800" dirty="0"/>
              <a:t>He takes metformin 1000mg twice daily and </a:t>
            </a:r>
            <a:r>
              <a:rPr lang="en-US" sz="2800" dirty="0" err="1"/>
              <a:t>semaglutide</a:t>
            </a:r>
            <a:r>
              <a:rPr lang="en-US" sz="2800" dirty="0"/>
              <a:t> 2mg weekly. His A1C=7.3%. </a:t>
            </a:r>
          </a:p>
          <a:p>
            <a:pPr>
              <a:defRPr/>
            </a:pPr>
            <a:r>
              <a:rPr lang="en-US" sz="2800" dirty="0"/>
              <a:t>In the last 3 months, he was diagnosed with kidney disease. He has albuminuria and eGFR=50. </a:t>
            </a:r>
          </a:p>
          <a:p>
            <a:pPr>
              <a:defRPr/>
            </a:pPr>
            <a:r>
              <a:rPr lang="en-US" sz="2800" dirty="0"/>
              <a:t>Weight: 205lbs, 5”7, BMI=32kg/m</a:t>
            </a:r>
            <a:r>
              <a:rPr lang="en-US" sz="2800" baseline="30000" dirty="0"/>
              <a:t>2</a:t>
            </a:r>
          </a:p>
          <a:p>
            <a:pPr>
              <a:defRPr/>
            </a:pPr>
            <a:r>
              <a:rPr lang="en-US" sz="2800" dirty="0"/>
              <a:t>He lost 20lbs in the last year</a:t>
            </a:r>
          </a:p>
          <a:p>
            <a:pPr eaLnBrk="1" fontAlgn="auto" hangingPunct="1">
              <a:spcAft>
                <a:spcPts val="0"/>
              </a:spcAft>
              <a:defRPr/>
            </a:pPr>
            <a:endParaRPr lang="en-US" dirty="0"/>
          </a:p>
        </p:txBody>
      </p:sp>
      <p:pic>
        <p:nvPicPr>
          <p:cNvPr id="97284" name="Picture 4" descr="Icon&#10;&#10;Description automatically generated">
            <a:extLst>
              <a:ext uri="{FF2B5EF4-FFF2-40B4-BE49-F238E27FC236}">
                <a16:creationId xmlns:a16="http://schemas.microsoft.com/office/drawing/2014/main" id="{A0BCB4D1-530E-4502-A78A-2A48433359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15306" y="1447800"/>
            <a:ext cx="2741881"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C06F9-27B0-47DE-A525-CA8C7993532B}"/>
              </a:ext>
            </a:extLst>
          </p:cNvPr>
          <p:cNvSpPr>
            <a:spLocks noGrp="1"/>
          </p:cNvSpPr>
          <p:nvPr>
            <p:ph type="title"/>
          </p:nvPr>
        </p:nvSpPr>
        <p:spPr>
          <a:xfrm>
            <a:off x="457200" y="152400"/>
            <a:ext cx="8229600" cy="990600"/>
          </a:xfrm>
        </p:spPr>
        <p:txBody>
          <a:bodyPr anchor="b">
            <a:normAutofit/>
          </a:bodyPr>
          <a:lstStyle/>
          <a:p>
            <a:r>
              <a:rPr lang="en-US" dirty="0"/>
              <a:t>What motivated you to attend?</a:t>
            </a:r>
          </a:p>
        </p:txBody>
      </p:sp>
      <p:pic>
        <p:nvPicPr>
          <p:cNvPr id="4" name="Picture 3">
            <a:extLst>
              <a:ext uri="{FF2B5EF4-FFF2-40B4-BE49-F238E27FC236}">
                <a16:creationId xmlns:a16="http://schemas.microsoft.com/office/drawing/2014/main" id="{84E8D24E-200C-47B8-945E-CF32DCF9AB14}"/>
              </a:ext>
            </a:extLst>
          </p:cNvPr>
          <p:cNvPicPr>
            <a:picLocks noChangeAspect="1"/>
          </p:cNvPicPr>
          <p:nvPr/>
        </p:nvPicPr>
        <p:blipFill>
          <a:blip r:embed="rId2"/>
          <a:stretch>
            <a:fillRect/>
          </a:stretch>
        </p:blipFill>
        <p:spPr>
          <a:xfrm>
            <a:off x="457200" y="1229487"/>
            <a:ext cx="8229600" cy="4917186"/>
          </a:xfrm>
          <a:prstGeom prst="rect">
            <a:avLst/>
          </a:prstGeom>
          <a:noFill/>
        </p:spPr>
      </p:pic>
      <p:pic>
        <p:nvPicPr>
          <p:cNvPr id="5" name="Picture 4">
            <a:extLst>
              <a:ext uri="{FF2B5EF4-FFF2-40B4-BE49-F238E27FC236}">
                <a16:creationId xmlns:a16="http://schemas.microsoft.com/office/drawing/2014/main" id="{3D8BC801-765B-6477-9687-A0B166F8D4C2}"/>
              </a:ext>
            </a:extLst>
          </p:cNvPr>
          <p:cNvPicPr>
            <a:picLocks noChangeAspect="1"/>
          </p:cNvPicPr>
          <p:nvPr/>
        </p:nvPicPr>
        <p:blipFill>
          <a:blip r:embed="rId3"/>
          <a:stretch>
            <a:fillRect/>
          </a:stretch>
        </p:blipFill>
        <p:spPr>
          <a:xfrm>
            <a:off x="351976" y="1266063"/>
            <a:ext cx="8334824" cy="5134737"/>
          </a:xfrm>
          <a:prstGeom prst="rect">
            <a:avLst/>
          </a:prstGeom>
        </p:spPr>
      </p:pic>
    </p:spTree>
    <p:extLst>
      <p:ext uri="{BB962C8B-B14F-4D97-AF65-F5344CB8AC3E}">
        <p14:creationId xmlns:p14="http://schemas.microsoft.com/office/powerpoint/2010/main" val="3312346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a:extLst>
              <a:ext uri="{FF2B5EF4-FFF2-40B4-BE49-F238E27FC236}">
                <a16:creationId xmlns:a16="http://schemas.microsoft.com/office/drawing/2014/main" id="{131AE24A-8CDA-433A-BC06-7F5C41300CC1}"/>
              </a:ext>
            </a:extLst>
          </p:cNvPr>
          <p:cNvSpPr>
            <a:spLocks noGrp="1" noChangeArrowheads="1"/>
          </p:cNvSpPr>
          <p:nvPr>
            <p:ph type="title"/>
          </p:nvPr>
        </p:nvSpPr>
        <p:spPr/>
        <p:txBody>
          <a:bodyPr>
            <a:normAutofit/>
          </a:bodyPr>
          <a:lstStyle/>
          <a:p>
            <a:r>
              <a:rPr lang="en-US" altLang="en-US" sz="4000" dirty="0"/>
              <a:t>Case Study: Rick (continued) Poll 8</a:t>
            </a:r>
          </a:p>
        </p:txBody>
      </p:sp>
      <p:sp>
        <p:nvSpPr>
          <p:cNvPr id="3" name="Content Placeholder 2">
            <a:extLst>
              <a:ext uri="{FF2B5EF4-FFF2-40B4-BE49-F238E27FC236}">
                <a16:creationId xmlns:a16="http://schemas.microsoft.com/office/drawing/2014/main" id="{AD5A9852-AFD5-4D15-8F12-F99F70DA3A98}"/>
              </a:ext>
            </a:extLst>
          </p:cNvPr>
          <p:cNvSpPr>
            <a:spLocks noGrp="1"/>
          </p:cNvSpPr>
          <p:nvPr>
            <p:ph sz="quarter" idx="1"/>
          </p:nvPr>
        </p:nvSpPr>
        <p:spPr/>
        <p:txBody>
          <a:bodyPr/>
          <a:lstStyle/>
          <a:p>
            <a:pPr>
              <a:defRPr/>
            </a:pPr>
            <a:r>
              <a:rPr lang="en-US" sz="3200" dirty="0"/>
              <a:t>What is the best drug to add to Rick’s regimen? </a:t>
            </a:r>
          </a:p>
          <a:p>
            <a:pPr marL="463326" indent="-463326">
              <a:buFont typeface="+mj-lt"/>
              <a:buAutoNum type="alphaUcPeriod"/>
              <a:defRPr/>
            </a:pPr>
            <a:r>
              <a:rPr lang="en-US" sz="3200" dirty="0"/>
              <a:t>Glipizide</a:t>
            </a:r>
          </a:p>
          <a:p>
            <a:pPr marL="463326" indent="-463326">
              <a:buFont typeface="+mj-lt"/>
              <a:buAutoNum type="alphaUcPeriod"/>
              <a:defRPr/>
            </a:pPr>
            <a:r>
              <a:rPr lang="en-US" sz="3200" dirty="0"/>
              <a:t>Dapagliflozin (</a:t>
            </a:r>
            <a:r>
              <a:rPr lang="en-US" sz="3200" dirty="0" err="1"/>
              <a:t>Farxiga</a:t>
            </a:r>
            <a:r>
              <a:rPr lang="en-US" sz="3200" dirty="0"/>
              <a:t>)</a:t>
            </a:r>
          </a:p>
          <a:p>
            <a:pPr marL="463326" indent="-463326">
              <a:buFont typeface="+mj-lt"/>
              <a:buAutoNum type="alphaUcPeriod"/>
              <a:defRPr/>
            </a:pPr>
            <a:r>
              <a:rPr lang="en-US" sz="3200" dirty="0"/>
              <a:t>Pioglitazone (Actos)</a:t>
            </a:r>
          </a:p>
          <a:p>
            <a:pPr marL="463326" indent="-463326">
              <a:buFont typeface="+mj-lt"/>
              <a:buAutoNum type="alphaUcPeriod"/>
              <a:defRPr/>
            </a:pPr>
            <a:r>
              <a:rPr lang="en-US" sz="3200" dirty="0"/>
              <a:t>Linagliptin (</a:t>
            </a:r>
            <a:r>
              <a:rPr lang="en-US" sz="3200" dirty="0" err="1"/>
              <a:t>Tradjenta</a:t>
            </a:r>
            <a:r>
              <a:rPr lang="en-US" sz="3200" dirty="0"/>
              <a:t>)</a:t>
            </a:r>
          </a:p>
          <a:p>
            <a:pPr marL="463326" indent="-463326">
              <a:buFont typeface="+mj-lt"/>
              <a:buAutoNum type="alphaUcPeriod"/>
              <a:defRPr/>
            </a:pPr>
            <a:r>
              <a:rPr lang="en-US" sz="3200" dirty="0"/>
              <a:t>More than 1 correct answer</a:t>
            </a:r>
          </a:p>
          <a:p>
            <a:pPr>
              <a:defRPr/>
            </a:pPr>
            <a:endParaRPr lang="en-US" dirty="0"/>
          </a:p>
          <a:p>
            <a:pPr>
              <a:defRPr/>
            </a:pPr>
            <a:endParaRPr lang="en-US" dirty="0"/>
          </a:p>
        </p:txBody>
      </p:sp>
      <p:sp>
        <p:nvSpPr>
          <p:cNvPr id="2" name="Oval 1">
            <a:extLst>
              <a:ext uri="{FF2B5EF4-FFF2-40B4-BE49-F238E27FC236}">
                <a16:creationId xmlns:a16="http://schemas.microsoft.com/office/drawing/2014/main" id="{4D63B57B-03AA-4790-A467-A98AA46C3E13}"/>
              </a:ext>
            </a:extLst>
          </p:cNvPr>
          <p:cNvSpPr/>
          <p:nvPr/>
        </p:nvSpPr>
        <p:spPr>
          <a:xfrm>
            <a:off x="457200" y="2286000"/>
            <a:ext cx="4869459" cy="564382"/>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000" dirty="0"/>
              <a:t>SGLT2 Inhibitors- How do they rate?  </a:t>
            </a:r>
          </a:p>
        </p:txBody>
      </p:sp>
      <p:sp>
        <p:nvSpPr>
          <p:cNvPr id="3" name="Content Placeholder 2"/>
          <p:cNvSpPr>
            <a:spLocks noGrp="1"/>
          </p:cNvSpPr>
          <p:nvPr>
            <p:ph sz="quarter" idx="1"/>
          </p:nvPr>
        </p:nvSpPr>
        <p:spPr/>
        <p:txBody>
          <a:bodyPr>
            <a:normAutofit/>
          </a:bodyPr>
          <a:lstStyle/>
          <a:p>
            <a:pPr marL="0" indent="0">
              <a:buNone/>
              <a:defRPr/>
            </a:pPr>
            <a:r>
              <a:rPr lang="en-US" sz="3200" u="sng" dirty="0"/>
              <a:t>Question					Answer</a:t>
            </a:r>
          </a:p>
          <a:p>
            <a:pPr>
              <a:defRPr/>
            </a:pPr>
            <a:r>
              <a:rPr lang="en-US" sz="3200" dirty="0"/>
              <a:t>Cause hypoglycemia?		</a:t>
            </a:r>
          </a:p>
          <a:p>
            <a:pPr>
              <a:defRPr/>
            </a:pPr>
            <a:r>
              <a:rPr lang="en-US" sz="3200" dirty="0"/>
              <a:t>Cause weight gain?		 </a:t>
            </a:r>
          </a:p>
          <a:p>
            <a:pPr>
              <a:defRPr/>
            </a:pPr>
            <a:r>
              <a:rPr lang="en-US" sz="3200" dirty="0"/>
              <a:t>Affordable?				</a:t>
            </a:r>
          </a:p>
          <a:p>
            <a:pPr>
              <a:defRPr/>
            </a:pPr>
            <a:r>
              <a:rPr lang="en-US" sz="3200" dirty="0"/>
              <a:t>Lowers Cardiorenal risk?			</a:t>
            </a:r>
          </a:p>
          <a:p>
            <a:pPr>
              <a:defRPr/>
            </a:pPr>
            <a:r>
              <a:rPr lang="en-US" sz="3200" dirty="0"/>
              <a:t>Can most tolerate /use?	   </a:t>
            </a:r>
          </a:p>
          <a:p>
            <a:pPr marL="0" indent="0">
              <a:buNone/>
              <a:defRPr/>
            </a:pPr>
            <a:r>
              <a:rPr lang="en-US" sz="3200" dirty="0"/>
              <a:t>						</a:t>
            </a:r>
            <a:endParaRPr lang="en-US" dirty="0"/>
          </a:p>
        </p:txBody>
      </p:sp>
      <p:sp>
        <p:nvSpPr>
          <p:cNvPr id="5" name="Rectangle 284"/>
          <p:cNvSpPr>
            <a:spLocks noChangeArrowheads="1"/>
          </p:cNvSpPr>
          <p:nvPr/>
        </p:nvSpPr>
        <p:spPr bwMode="auto">
          <a:xfrm>
            <a:off x="5916762" y="1789286"/>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920334" y="3430297"/>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 </a:t>
            </a:r>
            <a:endParaRPr lang="en-US" sz="1200" b="1" dirty="0">
              <a:solidFill>
                <a:prstClr val="black"/>
              </a:solidFill>
              <a:latin typeface="Helvetica" pitchFamily="34" charset="0"/>
            </a:endParaRPr>
          </a:p>
        </p:txBody>
      </p:sp>
      <p:sp>
        <p:nvSpPr>
          <p:cNvPr id="10" name="Rectangle 284">
            <a:extLst>
              <a:ext uri="{FF2B5EF4-FFF2-40B4-BE49-F238E27FC236}">
                <a16:creationId xmlns:a16="http://schemas.microsoft.com/office/drawing/2014/main" id="{A404F64C-253E-4E75-9222-F34ED09D0AA8}"/>
              </a:ext>
            </a:extLst>
          </p:cNvPr>
          <p:cNvSpPr>
            <a:spLocks noChangeArrowheads="1"/>
          </p:cNvSpPr>
          <p:nvPr/>
        </p:nvSpPr>
        <p:spPr bwMode="auto">
          <a:xfrm>
            <a:off x="5905876" y="2284119"/>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11" name="Rectangle 284">
            <a:extLst>
              <a:ext uri="{FF2B5EF4-FFF2-40B4-BE49-F238E27FC236}">
                <a16:creationId xmlns:a16="http://schemas.microsoft.com/office/drawing/2014/main" id="{E48123F1-BB17-491D-B717-3BE6241E0FA1}"/>
              </a:ext>
            </a:extLst>
          </p:cNvPr>
          <p:cNvSpPr>
            <a:spLocks noChangeArrowheads="1"/>
          </p:cNvSpPr>
          <p:nvPr/>
        </p:nvSpPr>
        <p:spPr bwMode="auto">
          <a:xfrm>
            <a:off x="5916762" y="2857567"/>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12" name="Rectangle 284">
            <a:extLst>
              <a:ext uri="{FF2B5EF4-FFF2-40B4-BE49-F238E27FC236}">
                <a16:creationId xmlns:a16="http://schemas.microsoft.com/office/drawing/2014/main" id="{06A14D99-DE9B-415B-8A53-08C1A61B4B28}"/>
              </a:ext>
            </a:extLst>
          </p:cNvPr>
          <p:cNvSpPr>
            <a:spLocks noChangeArrowheads="1"/>
          </p:cNvSpPr>
          <p:nvPr/>
        </p:nvSpPr>
        <p:spPr bwMode="auto">
          <a:xfrm>
            <a:off x="5920334" y="4068553"/>
            <a:ext cx="126206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 </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1404499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1000" fill="hold"/>
                                        <p:tgtEl>
                                          <p:spTgt spid="9"/>
                                        </p:tgtEl>
                                        <p:attrNameLst>
                                          <p:attrName>ppt_x</p:attrName>
                                        </p:attrNameLst>
                                      </p:cBhvr>
                                      <p:tavLst>
                                        <p:tav tm="0">
                                          <p:val>
                                            <p:strVal val="0-#ppt_w/2"/>
                                          </p:val>
                                        </p:tav>
                                        <p:tav tm="100000">
                                          <p:val>
                                            <p:strVal val="#ppt_x"/>
                                          </p:val>
                                        </p:tav>
                                      </p:tavLst>
                                    </p:anim>
                                    <p:anim calcmode="lin" valueType="num">
                                      <p:cBhvr additive="base">
                                        <p:cTn id="14"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0" fill="hold"/>
                                        <p:tgtEl>
                                          <p:spTgt spid="10"/>
                                        </p:tgtEl>
                                        <p:attrNameLst>
                                          <p:attrName>ppt_x</p:attrName>
                                        </p:attrNameLst>
                                      </p:cBhvr>
                                      <p:tavLst>
                                        <p:tav tm="0">
                                          <p:val>
                                            <p:strVal val="0-#ppt_w/2"/>
                                          </p:val>
                                        </p:tav>
                                        <p:tav tm="100000">
                                          <p:val>
                                            <p:strVal val="#ppt_x"/>
                                          </p:val>
                                        </p:tav>
                                      </p:tavLst>
                                    </p:anim>
                                    <p:anim calcmode="lin" valueType="num">
                                      <p:cBhvr additive="base">
                                        <p:cTn id="20"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1000" fill="hold"/>
                                        <p:tgtEl>
                                          <p:spTgt spid="11"/>
                                        </p:tgtEl>
                                        <p:attrNameLst>
                                          <p:attrName>ppt_x</p:attrName>
                                        </p:attrNameLst>
                                      </p:cBhvr>
                                      <p:tavLst>
                                        <p:tav tm="0">
                                          <p:val>
                                            <p:strVal val="0-#ppt_w/2"/>
                                          </p:val>
                                        </p:tav>
                                        <p:tav tm="100000">
                                          <p:val>
                                            <p:strVal val="#ppt_x"/>
                                          </p:val>
                                        </p:tav>
                                      </p:tavLst>
                                    </p:anim>
                                    <p:anim calcmode="lin" valueType="num">
                                      <p:cBhvr additive="base">
                                        <p:cTn id="2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1000" fill="hold"/>
                                        <p:tgtEl>
                                          <p:spTgt spid="12"/>
                                        </p:tgtEl>
                                        <p:attrNameLst>
                                          <p:attrName>ppt_x</p:attrName>
                                        </p:attrNameLst>
                                      </p:cBhvr>
                                      <p:tavLst>
                                        <p:tav tm="0">
                                          <p:val>
                                            <p:strVal val="0-#ppt_w/2"/>
                                          </p:val>
                                        </p:tav>
                                        <p:tav tm="100000">
                                          <p:val>
                                            <p:strVal val="#ppt_x"/>
                                          </p:val>
                                        </p:tav>
                                      </p:tavLst>
                                    </p:anim>
                                    <p:anim calcmode="lin" valueType="num">
                                      <p:cBhvr additive="base">
                                        <p:cTn id="32" dur="10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382000" cy="1295400"/>
          </a:xfrm>
        </p:spPr>
        <p:txBody>
          <a:bodyPr>
            <a:normAutofit fontScale="90000"/>
          </a:bodyPr>
          <a:lstStyle/>
          <a:p>
            <a:r>
              <a:rPr lang="en-US" b="1" i="1" dirty="0"/>
              <a:t>“Getting diabetes saved my life.” </a:t>
            </a:r>
            <a:br>
              <a:rPr lang="en-US" b="1" i="1" dirty="0"/>
            </a:br>
            <a:r>
              <a:rPr lang="en-US" sz="4000" b="1" i="1" dirty="0"/>
              <a:t>~ Sherri </a:t>
            </a:r>
            <a:r>
              <a:rPr lang="en-US" sz="4000" b="1" i="1" dirty="0" err="1"/>
              <a:t>Sheperd</a:t>
            </a:r>
            <a:endParaRPr lang="en-US" sz="4000" dirty="0"/>
          </a:p>
        </p:txBody>
      </p:sp>
      <p:pic>
        <p:nvPicPr>
          <p:cNvPr id="4" name="Content Placeholder 3"/>
          <p:cNvPicPr>
            <a:picLocks noGrp="1" noChangeAspect="1"/>
          </p:cNvPicPr>
          <p:nvPr>
            <p:ph sz="quarter" idx="1"/>
          </p:nvPr>
        </p:nvPicPr>
        <p:blipFill>
          <a:blip r:embed="rId3"/>
          <a:stretch>
            <a:fillRect/>
          </a:stretch>
        </p:blipFill>
        <p:spPr>
          <a:xfrm>
            <a:off x="695328" y="1714503"/>
            <a:ext cx="2962275" cy="3879465"/>
          </a:xfrm>
          <a:prstGeom prst="rect">
            <a:avLst/>
          </a:prstGeom>
        </p:spPr>
      </p:pic>
      <p:sp>
        <p:nvSpPr>
          <p:cNvPr id="5" name="Rectangle 4"/>
          <p:cNvSpPr/>
          <p:nvPr/>
        </p:nvSpPr>
        <p:spPr>
          <a:xfrm>
            <a:off x="3962400" y="1714502"/>
            <a:ext cx="4572000" cy="2554545"/>
          </a:xfrm>
          <a:prstGeom prst="rect">
            <a:avLst/>
          </a:prstGeom>
        </p:spPr>
        <p:txBody>
          <a:bodyPr wrap="square">
            <a:spAutoFit/>
          </a:bodyPr>
          <a:lstStyle/>
          <a:p>
            <a:r>
              <a:rPr lang="en-US" sz="3200" b="1" dirty="0"/>
              <a:t>Sherri Shepard decided to embrace diabetes and use it as a motivator to improve her health. </a:t>
            </a:r>
            <a:endParaRPr lang="en-US" sz="3200" dirty="0"/>
          </a:p>
        </p:txBody>
      </p:sp>
    </p:spTree>
    <p:custDataLst>
      <p:tags r:id="rId1"/>
    </p:custDataLst>
    <p:extLst>
      <p:ext uri="{BB962C8B-B14F-4D97-AF65-F5344CB8AC3E}">
        <p14:creationId xmlns:p14="http://schemas.microsoft.com/office/powerpoint/2010/main" val="3540204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4786" name="Rectangle 1026"/>
          <p:cNvSpPr>
            <a:spLocks noGrp="1" noChangeArrowheads="1"/>
          </p:cNvSpPr>
          <p:nvPr>
            <p:ph type="title"/>
          </p:nvPr>
        </p:nvSpPr>
        <p:spPr>
          <a:xfrm>
            <a:off x="326399" y="326063"/>
            <a:ext cx="8389369" cy="910983"/>
          </a:xfrm>
        </p:spPr>
        <p:txBody>
          <a:bodyPr vert="horz" lIns="92075" tIns="46039" rIns="92075" bIns="46039" anchor="b" anchorCtr="0">
            <a:normAutofit/>
          </a:bodyPr>
          <a:lstStyle/>
          <a:p>
            <a:pPr eaLnBrk="1" hangingPunct="1">
              <a:defRPr/>
            </a:pPr>
            <a:r>
              <a:rPr lang="en-US" sz="4000" dirty="0"/>
              <a:t>Comparison of Type 1,Type 2, LADA</a:t>
            </a:r>
          </a:p>
        </p:txBody>
      </p:sp>
      <p:grpSp>
        <p:nvGrpSpPr>
          <p:cNvPr id="81923" name="Group 1027"/>
          <p:cNvGrpSpPr>
            <a:grpSpLocks/>
          </p:cNvGrpSpPr>
          <p:nvPr/>
        </p:nvGrpSpPr>
        <p:grpSpPr bwMode="auto">
          <a:xfrm>
            <a:off x="533400" y="1524001"/>
            <a:ext cx="8268764" cy="3918205"/>
            <a:chOff x="693" y="1188"/>
            <a:chExt cx="6060" cy="2469"/>
          </a:xfrm>
        </p:grpSpPr>
        <p:sp>
          <p:nvSpPr>
            <p:cNvPr id="81932" name="Line 1028"/>
            <p:cNvSpPr>
              <a:spLocks noChangeShapeType="1"/>
            </p:cNvSpPr>
            <p:nvPr/>
          </p:nvSpPr>
          <p:spPr bwMode="auto">
            <a:xfrm>
              <a:off x="693" y="3643"/>
              <a:ext cx="1" cy="14"/>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933" name="Line 1029"/>
            <p:cNvSpPr>
              <a:spLocks noChangeShapeType="1"/>
            </p:cNvSpPr>
            <p:nvPr/>
          </p:nvSpPr>
          <p:spPr bwMode="auto">
            <a:xfrm>
              <a:off x="5471" y="1188"/>
              <a:ext cx="15" cy="1"/>
            </a:xfrm>
            <a:prstGeom prst="line">
              <a:avLst/>
            </a:prstGeom>
            <a:noFill/>
            <a:ln w="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4790" name="Rectangle 1030"/>
            <p:cNvSpPr>
              <a:spLocks noChangeArrowheads="1"/>
            </p:cNvSpPr>
            <p:nvPr/>
          </p:nvSpPr>
          <p:spPr bwMode="auto">
            <a:xfrm>
              <a:off x="3603" y="1200"/>
              <a:ext cx="65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1</a:t>
              </a:r>
            </a:p>
          </p:txBody>
        </p:sp>
        <p:sp>
          <p:nvSpPr>
            <p:cNvPr id="1654791" name="Rectangle 1031"/>
            <p:cNvSpPr>
              <a:spLocks noChangeArrowheads="1"/>
            </p:cNvSpPr>
            <p:nvPr/>
          </p:nvSpPr>
          <p:spPr bwMode="auto">
            <a:xfrm>
              <a:off x="4561" y="1200"/>
              <a:ext cx="1570" cy="233"/>
            </a:xfrm>
            <a:prstGeom prst="rect">
              <a:avLst/>
            </a:prstGeom>
            <a:noFill/>
            <a:ln w="9525">
              <a:noFill/>
              <a:miter lim="800000"/>
              <a:headEnd/>
              <a:tailEnd/>
            </a:ln>
          </p:spPr>
          <p:txBody>
            <a:bodyPr wrap="none" lIns="0" tIns="0" rIns="0" bIns="0">
              <a:spAutoFit/>
            </a:bodyPr>
            <a:lstStyle/>
            <a:p>
              <a:pPr>
                <a:defRPr/>
              </a:pPr>
              <a:r>
                <a:rPr lang="da-DK" sz="2400" b="1" u="sng" dirty="0">
                  <a:solidFill>
                    <a:schemeClr val="accent1">
                      <a:lumMod val="75000"/>
                    </a:schemeClr>
                  </a:solidFill>
                  <a:effectLst>
                    <a:outerShdw blurRad="38100" dist="38100" dir="2700000" algn="tl">
                      <a:srgbClr val="000000"/>
                    </a:outerShdw>
                  </a:effectLst>
                </a:rPr>
                <a:t>Type 2</a:t>
              </a:r>
              <a:r>
                <a:rPr lang="da-DK" sz="2400" b="1" dirty="0">
                  <a:solidFill>
                    <a:srgbClr val="FFFFFF"/>
                  </a:solidFill>
                  <a:effectLst>
                    <a:outerShdw blurRad="38100" dist="38100" dir="2700000" algn="tl">
                      <a:srgbClr val="000000"/>
                    </a:outerShdw>
                  </a:effectLst>
                </a:rPr>
                <a:t>     </a:t>
              </a:r>
              <a:r>
                <a:rPr lang="da-DK" sz="2400" b="1" u="sng" dirty="0">
                  <a:solidFill>
                    <a:schemeClr val="accent1">
                      <a:lumMod val="75000"/>
                    </a:schemeClr>
                  </a:solidFill>
                  <a:effectLst>
                    <a:outerShdw blurRad="38100" dist="38100" dir="2700000" algn="tl">
                      <a:srgbClr val="000000"/>
                    </a:outerShdw>
                  </a:effectLst>
                </a:rPr>
                <a:t>LADA</a:t>
              </a:r>
            </a:p>
          </p:txBody>
        </p:sp>
        <p:sp>
          <p:nvSpPr>
            <p:cNvPr id="1654792" name="Rectangle 1032"/>
            <p:cNvSpPr>
              <a:spLocks noChangeArrowheads="1"/>
            </p:cNvSpPr>
            <p:nvPr/>
          </p:nvSpPr>
          <p:spPr bwMode="auto">
            <a:xfrm>
              <a:off x="718" y="1491"/>
              <a:ext cx="1671" cy="233"/>
            </a:xfrm>
            <a:prstGeom prst="rect">
              <a:avLst/>
            </a:prstGeom>
            <a:noFill/>
            <a:ln w="9525">
              <a:noFill/>
              <a:miter lim="800000"/>
              <a:headEnd/>
              <a:tailEnd/>
            </a:ln>
          </p:spPr>
          <p:txBody>
            <a:bodyPr wrap="square" lIns="0" tIns="0" rIns="0" bIns="0">
              <a:spAutoFit/>
            </a:bodyPr>
            <a:lstStyle/>
            <a:p>
              <a:pPr>
                <a:defRPr/>
              </a:pPr>
              <a:r>
                <a:rPr lang="da-DK" sz="2400" b="1" dirty="0">
                  <a:solidFill>
                    <a:schemeClr val="accent1">
                      <a:lumMod val="75000"/>
                    </a:schemeClr>
                  </a:solidFill>
                  <a:effectLst>
                    <a:outerShdw blurRad="38100" dist="38100" dir="2700000" algn="tl">
                      <a:srgbClr val="000000"/>
                    </a:outerShdw>
                  </a:effectLst>
                </a:rPr>
                <a:t>Excess weight</a:t>
              </a:r>
            </a:p>
          </p:txBody>
        </p:sp>
        <p:sp>
          <p:nvSpPr>
            <p:cNvPr id="1654793" name="Rectangle 1033"/>
            <p:cNvSpPr>
              <a:spLocks noChangeArrowheads="1"/>
            </p:cNvSpPr>
            <p:nvPr/>
          </p:nvSpPr>
          <p:spPr bwMode="auto">
            <a:xfrm>
              <a:off x="3874" y="1473"/>
              <a:ext cx="225"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794" name="Rectangle 1034"/>
            <p:cNvSpPr>
              <a:spLocks noChangeArrowheads="1"/>
            </p:cNvSpPr>
            <p:nvPr/>
          </p:nvSpPr>
          <p:spPr bwMode="auto">
            <a:xfrm>
              <a:off x="4829" y="1473"/>
              <a:ext cx="192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x</a:t>
              </a:r>
              <a:r>
                <a:rPr lang="da-DK" sz="2400" dirty="0">
                  <a:solidFill>
                    <a:srgbClr val="FFFFFF"/>
                  </a:solidFill>
                  <a:effectLst>
                    <a:outerShdw blurRad="38100" dist="38100" dir="2700000" algn="tl">
                      <a:srgbClr val="000000"/>
                    </a:outerShdw>
                  </a:effectLst>
                </a:rPr>
                <a:t>		</a:t>
              </a:r>
            </a:p>
          </p:txBody>
        </p:sp>
        <p:sp>
          <p:nvSpPr>
            <p:cNvPr id="1654795" name="Rectangle 1035"/>
            <p:cNvSpPr>
              <a:spLocks noChangeArrowheads="1"/>
            </p:cNvSpPr>
            <p:nvPr/>
          </p:nvSpPr>
          <p:spPr bwMode="auto">
            <a:xfrm>
              <a:off x="738" y="1746"/>
              <a:ext cx="165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dependence</a:t>
              </a:r>
            </a:p>
          </p:txBody>
        </p:sp>
        <p:sp>
          <p:nvSpPr>
            <p:cNvPr id="1654796" name="Rectangle 1036"/>
            <p:cNvSpPr>
              <a:spLocks noChangeArrowheads="1"/>
            </p:cNvSpPr>
            <p:nvPr/>
          </p:nvSpPr>
          <p:spPr bwMode="auto">
            <a:xfrm>
              <a:off x="3841" y="1781"/>
              <a:ext cx="385"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 </a:t>
              </a:r>
            </a:p>
          </p:txBody>
        </p:sp>
        <p:sp>
          <p:nvSpPr>
            <p:cNvPr id="1654797" name="Rectangle 1037"/>
            <p:cNvSpPr>
              <a:spLocks noChangeArrowheads="1"/>
            </p:cNvSpPr>
            <p:nvPr/>
          </p:nvSpPr>
          <p:spPr bwMode="auto">
            <a:xfrm>
              <a:off x="4752" y="1746"/>
              <a:ext cx="1439" cy="233"/>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30%	   6mos</a:t>
              </a:r>
              <a:endParaRPr lang="da-DK" sz="2400" dirty="0">
                <a:solidFill>
                  <a:srgbClr val="FFFFFF"/>
                </a:solidFill>
                <a:effectLst>
                  <a:outerShdw blurRad="38100" dist="38100" dir="2700000" algn="tl">
                    <a:srgbClr val="000000"/>
                  </a:outerShdw>
                </a:effectLst>
              </a:endParaRPr>
            </a:p>
          </p:txBody>
        </p:sp>
        <p:sp>
          <p:nvSpPr>
            <p:cNvPr id="1654798" name="Rectangle 1038"/>
            <p:cNvSpPr>
              <a:spLocks noChangeArrowheads="1"/>
            </p:cNvSpPr>
            <p:nvPr/>
          </p:nvSpPr>
          <p:spPr bwMode="auto">
            <a:xfrm>
              <a:off x="738" y="2019"/>
              <a:ext cx="2007"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Respond to oral agents</a:t>
              </a:r>
            </a:p>
          </p:txBody>
        </p:sp>
        <p:sp>
          <p:nvSpPr>
            <p:cNvPr id="1654799" name="Rectangle 1039"/>
            <p:cNvSpPr>
              <a:spLocks noChangeArrowheads="1"/>
            </p:cNvSpPr>
            <p:nvPr/>
          </p:nvSpPr>
          <p:spPr bwMode="auto">
            <a:xfrm>
              <a:off x="3874" y="1994"/>
              <a:ext cx="202" cy="233"/>
            </a:xfrm>
            <a:prstGeom prst="rect">
              <a:avLst/>
            </a:prstGeom>
            <a:noFill/>
            <a:ln w="9525">
              <a:noFill/>
              <a:miter lim="800000"/>
              <a:headEnd/>
              <a:tailEnd/>
            </a:ln>
          </p:spPr>
          <p:txBody>
            <a:bodyPr wrap="squar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1654800" name="Rectangle 1040"/>
            <p:cNvSpPr>
              <a:spLocks noChangeArrowheads="1"/>
            </p:cNvSpPr>
            <p:nvPr/>
          </p:nvSpPr>
          <p:spPr bwMode="auto">
            <a:xfrm>
              <a:off x="4752" y="2002"/>
              <a:ext cx="1527" cy="233"/>
            </a:xfrm>
            <a:prstGeom prst="rect">
              <a:avLst/>
            </a:prstGeom>
            <a:noFill/>
            <a:ln w="9525">
              <a:noFill/>
              <a:miter lim="800000"/>
              <a:headEnd/>
              <a:tailEnd/>
            </a:ln>
          </p:spPr>
          <p:txBody>
            <a:bodyPr wrap="squar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 xxx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1" name="Rectangle 1041"/>
            <p:cNvSpPr>
              <a:spLocks noChangeArrowheads="1"/>
            </p:cNvSpPr>
            <p:nvPr/>
          </p:nvSpPr>
          <p:spPr bwMode="auto">
            <a:xfrm>
              <a:off x="738" y="2291"/>
              <a:ext cx="63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Ketosis</a:t>
              </a:r>
            </a:p>
          </p:txBody>
        </p:sp>
        <p:sp>
          <p:nvSpPr>
            <p:cNvPr id="1654802" name="Rectangle 1042"/>
            <p:cNvSpPr>
              <a:spLocks noChangeArrowheads="1"/>
            </p:cNvSpPr>
            <p:nvPr/>
          </p:nvSpPr>
          <p:spPr bwMode="auto">
            <a:xfrm>
              <a:off x="3821" y="2316"/>
              <a:ext cx="321"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p>
          </p:txBody>
        </p:sp>
        <p:sp>
          <p:nvSpPr>
            <p:cNvPr id="1654803" name="Rectangle 1043"/>
            <p:cNvSpPr>
              <a:spLocks noChangeArrowheads="1"/>
            </p:cNvSpPr>
            <p:nvPr/>
          </p:nvSpPr>
          <p:spPr bwMode="auto">
            <a:xfrm>
              <a:off x="4889" y="2291"/>
              <a:ext cx="98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 </a:t>
              </a:r>
            </a:p>
          </p:txBody>
        </p:sp>
        <p:sp>
          <p:nvSpPr>
            <p:cNvPr id="1654804" name="Rectangle 1044"/>
            <p:cNvSpPr>
              <a:spLocks noChangeArrowheads="1"/>
            </p:cNvSpPr>
            <p:nvPr/>
          </p:nvSpPr>
          <p:spPr bwMode="auto">
            <a:xfrm>
              <a:off x="738" y="2564"/>
              <a:ext cx="16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Antibodies present</a:t>
              </a:r>
            </a:p>
          </p:txBody>
        </p:sp>
        <p:sp>
          <p:nvSpPr>
            <p:cNvPr id="1654805" name="Rectangle 1045"/>
            <p:cNvSpPr>
              <a:spLocks noChangeArrowheads="1"/>
            </p:cNvSpPr>
            <p:nvPr/>
          </p:nvSpPr>
          <p:spPr bwMode="auto">
            <a:xfrm>
              <a:off x="3841" y="2546"/>
              <a:ext cx="439"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xxx</a:t>
              </a:r>
              <a:r>
                <a:rPr lang="da-DK" sz="2400" dirty="0">
                  <a:solidFill>
                    <a:srgbClr val="FFFFFF"/>
                  </a:solidFill>
                  <a:effectLst>
                    <a:outerShdw blurRad="38100" dist="38100" dir="2700000" algn="tl">
                      <a:srgbClr val="000000"/>
                    </a:outerShdw>
                  </a:effectLst>
                </a:rPr>
                <a:t>  </a:t>
              </a:r>
            </a:p>
          </p:txBody>
        </p:sp>
        <p:sp>
          <p:nvSpPr>
            <p:cNvPr id="1654806" name="Rectangle 1046"/>
            <p:cNvSpPr>
              <a:spLocks noChangeArrowheads="1"/>
            </p:cNvSpPr>
            <p:nvPr/>
          </p:nvSpPr>
          <p:spPr bwMode="auto">
            <a:xfrm>
              <a:off x="4829" y="2564"/>
              <a:ext cx="1032"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0</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a:t>
              </a:r>
            </a:p>
          </p:txBody>
        </p:sp>
        <p:sp>
          <p:nvSpPr>
            <p:cNvPr id="1654807" name="Rectangle 1047"/>
            <p:cNvSpPr>
              <a:spLocks noChangeArrowheads="1"/>
            </p:cNvSpPr>
            <p:nvPr/>
          </p:nvSpPr>
          <p:spPr bwMode="auto">
            <a:xfrm>
              <a:off x="738" y="2837"/>
              <a:ext cx="1725"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Typical Age of onset</a:t>
              </a:r>
            </a:p>
          </p:txBody>
        </p:sp>
        <p:sp>
          <p:nvSpPr>
            <p:cNvPr id="1654808" name="Rectangle 1048"/>
            <p:cNvSpPr>
              <a:spLocks noChangeArrowheads="1"/>
            </p:cNvSpPr>
            <p:nvPr/>
          </p:nvSpPr>
          <p:spPr bwMode="auto">
            <a:xfrm>
              <a:off x="3774" y="2837"/>
              <a:ext cx="524"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teens</a:t>
              </a:r>
            </a:p>
          </p:txBody>
        </p:sp>
        <p:sp>
          <p:nvSpPr>
            <p:cNvPr id="1654809" name="Rectangle 1049"/>
            <p:cNvSpPr>
              <a:spLocks noChangeArrowheads="1"/>
            </p:cNvSpPr>
            <p:nvPr/>
          </p:nvSpPr>
          <p:spPr bwMode="auto">
            <a:xfrm>
              <a:off x="4829" y="2837"/>
              <a:ext cx="1244" cy="233"/>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adult</a:t>
              </a: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adult</a:t>
              </a:r>
            </a:p>
          </p:txBody>
        </p:sp>
        <p:sp>
          <p:nvSpPr>
            <p:cNvPr id="1654810" name="Rectangle 1050"/>
            <p:cNvSpPr>
              <a:spLocks noChangeArrowheads="1"/>
            </p:cNvSpPr>
            <p:nvPr/>
          </p:nvSpPr>
          <p:spPr bwMode="auto">
            <a:xfrm>
              <a:off x="1303" y="3127"/>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1" name="Rectangle 1051"/>
            <p:cNvSpPr>
              <a:spLocks noChangeArrowheads="1"/>
            </p:cNvSpPr>
            <p:nvPr/>
          </p:nvSpPr>
          <p:spPr bwMode="auto">
            <a:xfrm>
              <a:off x="3993" y="3111"/>
              <a:ext cx="0" cy="233"/>
            </a:xfrm>
            <a:prstGeom prst="rect">
              <a:avLst/>
            </a:prstGeom>
            <a:noFill/>
            <a:ln w="9525">
              <a:noFill/>
              <a:miter lim="800000"/>
              <a:headEnd/>
              <a:tailEnd/>
            </a:ln>
          </p:spPr>
          <p:txBody>
            <a:bodyPr wrap="none" lIns="0" tIns="0" rIns="0" bIns="0">
              <a:spAutoFit/>
            </a:bodyPr>
            <a:lstStyle/>
            <a:p>
              <a:pPr>
                <a:defRPr/>
              </a:pPr>
              <a:endParaRPr lang="da-DK" sz="2400" dirty="0">
                <a:solidFill>
                  <a:srgbClr val="FFFFFF"/>
                </a:solidFill>
                <a:effectLst>
                  <a:outerShdw blurRad="38100" dist="38100" dir="2700000" algn="tl">
                    <a:srgbClr val="000000"/>
                  </a:outerShdw>
                </a:effectLst>
              </a:endParaRPr>
            </a:p>
          </p:txBody>
        </p:sp>
        <p:sp>
          <p:nvSpPr>
            <p:cNvPr id="1654812" name="Rectangle 1052"/>
            <p:cNvSpPr>
              <a:spLocks noChangeArrowheads="1"/>
            </p:cNvSpPr>
            <p:nvPr/>
          </p:nvSpPr>
          <p:spPr bwMode="auto">
            <a:xfrm>
              <a:off x="4829" y="3111"/>
              <a:ext cx="877"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3" name="Rectangle 1053"/>
            <p:cNvSpPr>
              <a:spLocks noChangeArrowheads="1"/>
            </p:cNvSpPr>
            <p:nvPr/>
          </p:nvSpPr>
          <p:spPr bwMode="auto">
            <a:xfrm>
              <a:off x="738"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4" name="Rectangle 1054"/>
            <p:cNvSpPr>
              <a:spLocks noChangeArrowheads="1"/>
            </p:cNvSpPr>
            <p:nvPr/>
          </p:nvSpPr>
          <p:spPr bwMode="auto">
            <a:xfrm>
              <a:off x="3993" y="3382"/>
              <a:ext cx="59" cy="233"/>
            </a:xfrm>
            <a:prstGeom prst="rect">
              <a:avLst/>
            </a:prstGeom>
            <a:noFill/>
            <a:ln w="9525">
              <a:noFill/>
              <a:miter lim="800000"/>
              <a:headEnd/>
              <a:tailEnd/>
            </a:ln>
          </p:spPr>
          <p:txBody>
            <a:bodyPr wrap="none" lIns="0" tIns="0" rIns="0" bIns="0">
              <a:spAutoFit/>
            </a:bodyPr>
            <a:lstStyle/>
            <a:p>
              <a:pPr>
                <a:defRPr/>
              </a:pPr>
              <a:r>
                <a:rPr lang="da-DK" sz="2400">
                  <a:solidFill>
                    <a:srgbClr val="FFFFFF"/>
                  </a:solidFill>
                  <a:effectLst>
                    <a:outerShdw blurRad="38100" dist="38100" dir="2700000" algn="tl">
                      <a:srgbClr val="000000"/>
                    </a:outerShdw>
                  </a:effectLst>
                </a:rPr>
                <a:t> </a:t>
              </a:r>
            </a:p>
          </p:txBody>
        </p:sp>
        <p:sp>
          <p:nvSpPr>
            <p:cNvPr id="1654815" name="Rectangle 1055"/>
            <p:cNvSpPr>
              <a:spLocks noChangeArrowheads="1"/>
            </p:cNvSpPr>
            <p:nvPr/>
          </p:nvSpPr>
          <p:spPr bwMode="auto">
            <a:xfrm>
              <a:off x="4829" y="3382"/>
              <a:ext cx="700" cy="233"/>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p>
          </p:txBody>
        </p:sp>
      </p:grpSp>
      <p:sp>
        <p:nvSpPr>
          <p:cNvPr id="1654816" name="Rectangle 1056"/>
          <p:cNvSpPr>
            <a:spLocks noChangeArrowheads="1"/>
          </p:cNvSpPr>
          <p:nvPr/>
        </p:nvSpPr>
        <p:spPr bwMode="auto">
          <a:xfrm>
            <a:off x="533400" y="5486402"/>
            <a:ext cx="269626" cy="461665"/>
          </a:xfrm>
          <a:prstGeom prst="rect">
            <a:avLst/>
          </a:prstGeom>
          <a:noFill/>
          <a:ln w="12700">
            <a:noFill/>
            <a:miter lim="800000"/>
            <a:headEnd/>
            <a:tailEnd/>
          </a:ln>
          <a:effectLst/>
        </p:spPr>
        <p:txBody>
          <a:bodyPr wrap="none">
            <a:spAutoFit/>
          </a:bodyPr>
          <a:lstStyle/>
          <a:p>
            <a:pPr>
              <a:defRPr/>
            </a:pPr>
            <a:r>
              <a:rPr lang="da-DK" sz="2400">
                <a:solidFill>
                  <a:srgbClr val="FFFFFF"/>
                </a:solidFill>
                <a:effectLst>
                  <a:outerShdw blurRad="38100" dist="38100" dir="2700000" algn="tl">
                    <a:srgbClr val="000000"/>
                  </a:outerShdw>
                </a:effectLst>
              </a:rPr>
              <a:t> </a:t>
            </a:r>
          </a:p>
        </p:txBody>
      </p:sp>
      <p:sp>
        <p:nvSpPr>
          <p:cNvPr id="81925" name="Text Box 1057"/>
          <p:cNvSpPr txBox="1">
            <a:spLocks noChangeArrowheads="1"/>
          </p:cNvSpPr>
          <p:nvPr/>
        </p:nvSpPr>
        <p:spPr bwMode="auto">
          <a:xfrm>
            <a:off x="5334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6" name="Text Box 1058"/>
          <p:cNvSpPr txBox="1">
            <a:spLocks noChangeArrowheads="1"/>
          </p:cNvSpPr>
          <p:nvPr/>
        </p:nvSpPr>
        <p:spPr bwMode="auto">
          <a:xfrm>
            <a:off x="64770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81927" name="Text Box 1059"/>
          <p:cNvSpPr txBox="1">
            <a:spLocks noChangeArrowheads="1"/>
          </p:cNvSpPr>
          <p:nvPr/>
        </p:nvSpPr>
        <p:spPr bwMode="auto">
          <a:xfrm>
            <a:off x="7543800" y="5638802"/>
            <a:ext cx="838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spcBef>
                <a:spcPct val="50000"/>
              </a:spcBef>
            </a:pPr>
            <a:r>
              <a:rPr lang="en-US" sz="2400"/>
              <a:t> </a:t>
            </a:r>
          </a:p>
        </p:txBody>
      </p:sp>
      <p:sp>
        <p:nvSpPr>
          <p:cNvPr id="36" name="Rectangle 1047"/>
          <p:cNvSpPr>
            <a:spLocks noChangeArrowheads="1"/>
          </p:cNvSpPr>
          <p:nvPr/>
        </p:nvSpPr>
        <p:spPr bwMode="auto">
          <a:xfrm>
            <a:off x="613842" y="4636460"/>
            <a:ext cx="29083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Insulin Resistance</a:t>
            </a:r>
          </a:p>
        </p:txBody>
      </p:sp>
      <p:sp>
        <p:nvSpPr>
          <p:cNvPr id="37" name="Rectangle 1048"/>
          <p:cNvSpPr>
            <a:spLocks noChangeArrowheads="1"/>
          </p:cNvSpPr>
          <p:nvPr/>
        </p:nvSpPr>
        <p:spPr bwMode="auto">
          <a:xfrm>
            <a:off x="6057100" y="4706273"/>
            <a:ext cx="631583" cy="369332"/>
          </a:xfrm>
          <a:prstGeom prst="rect">
            <a:avLst/>
          </a:prstGeom>
          <a:noFill/>
          <a:ln w="9525">
            <a:noFill/>
            <a:miter lim="800000"/>
            <a:headEnd/>
            <a:tailEnd/>
          </a:ln>
        </p:spPr>
        <p:txBody>
          <a:bodyPr wrap="none" lIns="0" tIns="0" rIns="0" bIns="0">
            <a:spAutoFit/>
          </a:bodyPr>
          <a:lstStyle/>
          <a:p>
            <a:pPr>
              <a:defRPr/>
            </a:pPr>
            <a:r>
              <a:rPr lang="da-DK" sz="2400" dirty="0">
                <a:solidFill>
                  <a:srgbClr val="FFFFFF"/>
                </a:solidFill>
                <a:effectLst>
                  <a:outerShdw blurRad="38100" dist="38100" dir="2700000" algn="tl">
                    <a:srgbClr val="000000"/>
                  </a:outerShdw>
                </a:effectLst>
              </a:rPr>
              <a:t>  </a:t>
            </a:r>
            <a:r>
              <a:rPr lang="da-DK" sz="2400" dirty="0">
                <a:solidFill>
                  <a:schemeClr val="accent1">
                    <a:lumMod val="75000"/>
                  </a:schemeClr>
                </a:solidFill>
                <a:effectLst>
                  <a:outerShdw blurRad="38100" dist="38100" dir="2700000" algn="tl">
                    <a:srgbClr val="000000"/>
                  </a:outerShdw>
                </a:effectLst>
              </a:rPr>
              <a:t>xxx</a:t>
            </a:r>
          </a:p>
        </p:txBody>
      </p:sp>
      <p:sp>
        <p:nvSpPr>
          <p:cNvPr id="38" name="Rectangle 1048"/>
          <p:cNvSpPr>
            <a:spLocks noChangeArrowheads="1"/>
          </p:cNvSpPr>
          <p:nvPr/>
        </p:nvSpPr>
        <p:spPr bwMode="auto">
          <a:xfrm>
            <a:off x="5008119" y="4706829"/>
            <a:ext cx="153888" cy="369332"/>
          </a:xfrm>
          <a:prstGeom prst="rect">
            <a:avLst/>
          </a:prstGeom>
          <a:noFill/>
          <a:ln w="9525">
            <a:noFill/>
            <a:miter lim="800000"/>
            <a:headEnd/>
            <a:tailEnd/>
          </a:ln>
        </p:spPr>
        <p:txBody>
          <a:bodyPr wrap="none"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0</a:t>
            </a:r>
          </a:p>
        </p:txBody>
      </p:sp>
      <p:sp>
        <p:nvSpPr>
          <p:cNvPr id="39" name="Rectangle 1048"/>
          <p:cNvSpPr>
            <a:spLocks noChangeArrowheads="1"/>
          </p:cNvSpPr>
          <p:nvPr/>
        </p:nvSpPr>
        <p:spPr bwMode="auto">
          <a:xfrm>
            <a:off x="7396173" y="4660920"/>
            <a:ext cx="533400" cy="369332"/>
          </a:xfrm>
          <a:prstGeom prst="rect">
            <a:avLst/>
          </a:prstGeom>
          <a:noFill/>
          <a:ln w="9525">
            <a:noFill/>
            <a:miter lim="800000"/>
            <a:headEnd/>
            <a:tailEnd/>
          </a:ln>
        </p:spPr>
        <p:txBody>
          <a:bodyPr lIns="0" tIns="0" rIns="0" bIns="0">
            <a:spAutoFit/>
          </a:bodyPr>
          <a:lstStyle/>
          <a:p>
            <a:pPr>
              <a:defRPr/>
            </a:pPr>
            <a:r>
              <a:rPr lang="da-DK" sz="2400" dirty="0">
                <a:solidFill>
                  <a:schemeClr val="accent1">
                    <a:lumMod val="75000"/>
                  </a:schemeClr>
                </a:solidFill>
                <a:effectLst>
                  <a:outerShdw blurRad="38100" dist="38100" dir="2700000" algn="tl">
                    <a:srgbClr val="000000"/>
                  </a:outerShdw>
                </a:effectLst>
              </a:rPr>
              <a:t>  x</a:t>
            </a:r>
          </a:p>
        </p:txBody>
      </p:sp>
    </p:spTree>
    <p:custDataLst>
      <p:tags r:id="rId1"/>
    </p:custDataLst>
    <p:extLst>
      <p:ext uri="{BB962C8B-B14F-4D97-AF65-F5344CB8AC3E}">
        <p14:creationId xmlns:p14="http://schemas.microsoft.com/office/powerpoint/2010/main" val="116573157"/>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t>Other Types of Diabetes</a:t>
            </a:r>
          </a:p>
        </p:txBody>
      </p:sp>
      <p:sp>
        <p:nvSpPr>
          <p:cNvPr id="64515" name="Rectangle 3"/>
          <p:cNvSpPr>
            <a:spLocks noGrp="1" noChangeArrowheads="1"/>
          </p:cNvSpPr>
          <p:nvPr>
            <p:ph idx="1"/>
          </p:nvPr>
        </p:nvSpPr>
        <p:spPr/>
        <p:txBody>
          <a:bodyPr/>
          <a:lstStyle/>
          <a:p>
            <a:pPr eaLnBrk="1" hangingPunct="1"/>
            <a:r>
              <a:rPr lang="en-US"/>
              <a:t>Gestational</a:t>
            </a:r>
          </a:p>
          <a:p>
            <a:pPr eaLnBrk="1" hangingPunct="1"/>
            <a:r>
              <a:rPr lang="en-US"/>
              <a:t>Other specific types of diabetes</a:t>
            </a:r>
          </a:p>
          <a:p>
            <a:pPr eaLnBrk="1" hangingPunct="1">
              <a:buFont typeface="Wingdings" pitchFamily="2" charset="2"/>
              <a:buNone/>
            </a:pPr>
            <a:endParaRPr lang="en-US"/>
          </a:p>
        </p:txBody>
      </p:sp>
      <p:pic>
        <p:nvPicPr>
          <p:cNvPr id="32770" name="Picture 2" descr="C:\Users\bev\AppData\Local\Microsoft\Windows\Temporary Internet Files\Content.IE5\VK386RT2\MP900446454[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2740152"/>
            <a:ext cx="3124200" cy="3124200"/>
          </a:xfrm>
          <a:prstGeom prst="rect">
            <a:avLst/>
          </a:prstGeom>
          <a:noFill/>
          <a:extLst>
            <a:ext uri="{909E8E84-426E-40DD-AFC4-6F175D3DCCD1}">
              <a14:hiddenFill xmlns:a14="http://schemas.microsoft.com/office/drawing/2010/main">
                <a:solidFill>
                  <a:srgbClr val="FFFFFF"/>
                </a:solidFill>
              </a14:hiddenFill>
            </a:ext>
          </a:extLst>
        </p:spPr>
      </p:pic>
      <p:pic>
        <p:nvPicPr>
          <p:cNvPr id="32773" name="Picture 5" descr="C:\Users\bev\AppData\Local\Microsoft\Windows\Temporary Internet Files\Content.IE5\NPALL6MO\MP90039943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0319" y="2743200"/>
            <a:ext cx="2081784" cy="312115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4983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A0CE9-880E-4C26-835A-59A447BEBE8A}"/>
              </a:ext>
            </a:extLst>
          </p:cNvPr>
          <p:cNvSpPr>
            <a:spLocks noGrp="1"/>
          </p:cNvSpPr>
          <p:nvPr>
            <p:ph type="title"/>
          </p:nvPr>
        </p:nvSpPr>
        <p:spPr/>
        <p:txBody>
          <a:bodyPr anchor="b">
            <a:normAutofit/>
          </a:bodyPr>
          <a:lstStyle/>
          <a:p>
            <a:r>
              <a:rPr lang="en-US" dirty="0"/>
              <a:t>Screening in early Pregnancy</a:t>
            </a:r>
          </a:p>
        </p:txBody>
      </p:sp>
      <p:sp>
        <p:nvSpPr>
          <p:cNvPr id="3" name="Content Placeholder 2">
            <a:extLst>
              <a:ext uri="{FF2B5EF4-FFF2-40B4-BE49-F238E27FC236}">
                <a16:creationId xmlns:a16="http://schemas.microsoft.com/office/drawing/2014/main" id="{DE0F158D-D393-43A4-953E-2C5CF9F50A78}"/>
              </a:ext>
            </a:extLst>
          </p:cNvPr>
          <p:cNvSpPr>
            <a:spLocks noGrp="1"/>
          </p:cNvSpPr>
          <p:nvPr>
            <p:ph sz="quarter" idx="1"/>
          </p:nvPr>
        </p:nvSpPr>
        <p:spPr>
          <a:xfrm>
            <a:off x="457200" y="1219200"/>
            <a:ext cx="5105400" cy="5638800"/>
          </a:xfrm>
        </p:spPr>
        <p:txBody>
          <a:bodyPr>
            <a:normAutofit fontScale="92500" lnSpcReduction="10000"/>
          </a:bodyPr>
          <a:lstStyle/>
          <a:p>
            <a:pPr>
              <a:lnSpc>
                <a:spcPct val="110000"/>
              </a:lnSpc>
            </a:pPr>
            <a:r>
              <a:rPr lang="en-US" sz="2400" dirty="0"/>
              <a:t>Check glucose before 15 weeks of gestation:</a:t>
            </a:r>
          </a:p>
          <a:p>
            <a:pPr lvl="1">
              <a:lnSpc>
                <a:spcPct val="110000"/>
              </a:lnSpc>
            </a:pPr>
            <a:r>
              <a:rPr lang="en-US" sz="2400" dirty="0"/>
              <a:t>Can find undetected diabetes or hyperglycemia</a:t>
            </a:r>
          </a:p>
          <a:p>
            <a:pPr lvl="1">
              <a:lnSpc>
                <a:spcPct val="110000"/>
              </a:lnSpc>
            </a:pPr>
            <a:r>
              <a:rPr lang="en-US" sz="2400" dirty="0"/>
              <a:t>Prevent fetal exposure to hyperglycemia</a:t>
            </a:r>
          </a:p>
          <a:p>
            <a:pPr lvl="1">
              <a:lnSpc>
                <a:spcPct val="110000"/>
              </a:lnSpc>
            </a:pPr>
            <a:r>
              <a:rPr lang="en-US" sz="2400" dirty="0"/>
              <a:t>Allows providers and pregnant people to take action to prevent complications</a:t>
            </a:r>
          </a:p>
          <a:p>
            <a:pPr>
              <a:lnSpc>
                <a:spcPct val="110000"/>
              </a:lnSpc>
            </a:pPr>
            <a:r>
              <a:rPr lang="en-US" sz="2400" dirty="0"/>
              <a:t>Use standard diabetes diagnostic criteria.</a:t>
            </a:r>
          </a:p>
          <a:p>
            <a:pPr lvl="1">
              <a:lnSpc>
                <a:spcPct val="110000"/>
              </a:lnSpc>
            </a:pPr>
            <a:r>
              <a:rPr lang="en-US" sz="2400" dirty="0"/>
              <a:t>If positive, diagnosis </a:t>
            </a:r>
            <a:r>
              <a:rPr lang="en-US" sz="2400" dirty="0">
                <a:solidFill>
                  <a:srgbClr val="0070C0"/>
                </a:solidFill>
              </a:rPr>
              <a:t>“Diabetes in Pregnancy”</a:t>
            </a:r>
          </a:p>
          <a:p>
            <a:pPr>
              <a:lnSpc>
                <a:spcPct val="110000"/>
              </a:lnSpc>
            </a:pPr>
            <a:r>
              <a:rPr lang="en-US" sz="2400" dirty="0">
                <a:solidFill>
                  <a:srgbClr val="0070C0"/>
                </a:solidFill>
              </a:rPr>
              <a:t>If fasting BG 110+ or A1C 5.9%+</a:t>
            </a:r>
          </a:p>
          <a:p>
            <a:pPr lvl="1">
              <a:lnSpc>
                <a:spcPct val="110000"/>
              </a:lnSpc>
            </a:pPr>
            <a:r>
              <a:rPr lang="en-US" sz="2400" dirty="0"/>
              <a:t>At higher risk of adverse outcomes and more likely to experience GDM and need insulin.</a:t>
            </a:r>
          </a:p>
        </p:txBody>
      </p:sp>
      <p:pic>
        <p:nvPicPr>
          <p:cNvPr id="5" name="Picture 4" descr="Pregnant woman at work">
            <a:extLst>
              <a:ext uri="{FF2B5EF4-FFF2-40B4-BE49-F238E27FC236}">
                <a16:creationId xmlns:a16="http://schemas.microsoft.com/office/drawing/2014/main" id="{9A544B07-999F-4497-AAC0-5C05975D30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821" r="30541" b="-3"/>
          <a:stretch/>
        </p:blipFill>
        <p:spPr>
          <a:xfrm>
            <a:off x="5428052" y="1216152"/>
            <a:ext cx="3245793" cy="3965448"/>
          </a:xfrm>
          <a:prstGeom prst="rect">
            <a:avLst/>
          </a:prstGeom>
          <a:noFill/>
        </p:spPr>
      </p:pic>
      <p:sp>
        <p:nvSpPr>
          <p:cNvPr id="6" name="TextBox 5">
            <a:extLst>
              <a:ext uri="{FF2B5EF4-FFF2-40B4-BE49-F238E27FC236}">
                <a16:creationId xmlns:a16="http://schemas.microsoft.com/office/drawing/2014/main" id="{11A9B9B6-E415-0ACC-57D5-4BCF9C33E582}"/>
              </a:ext>
            </a:extLst>
          </p:cNvPr>
          <p:cNvSpPr txBox="1"/>
          <p:nvPr/>
        </p:nvSpPr>
        <p:spPr>
          <a:xfrm>
            <a:off x="5126126" y="5193632"/>
            <a:ext cx="3976171" cy="1015663"/>
          </a:xfrm>
          <a:prstGeom prst="rect">
            <a:avLst/>
          </a:prstGeom>
          <a:noFill/>
        </p:spPr>
        <p:txBody>
          <a:bodyPr wrap="square">
            <a:spAutoFit/>
          </a:bodyPr>
          <a:lstStyle/>
          <a:p>
            <a:pPr lvl="1">
              <a:defRPr/>
            </a:pPr>
            <a:r>
              <a:rPr lang="en-US" sz="2000" dirty="0">
                <a:solidFill>
                  <a:srgbClr val="0070C0"/>
                </a:solidFill>
              </a:rPr>
              <a:t>If BG in normal range, recheck at 24-28 weeks for Gestational Diabetes  </a:t>
            </a:r>
          </a:p>
        </p:txBody>
      </p:sp>
    </p:spTree>
    <p:extLst>
      <p:ext uri="{BB962C8B-B14F-4D97-AF65-F5344CB8AC3E}">
        <p14:creationId xmlns:p14="http://schemas.microsoft.com/office/powerpoint/2010/main" val="1471362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90600"/>
          </a:xfrm>
        </p:spPr>
        <p:txBody>
          <a:bodyPr/>
          <a:lstStyle/>
          <a:p>
            <a:r>
              <a:rPr lang="en-US" dirty="0"/>
              <a:t>Poll question 9</a:t>
            </a:r>
          </a:p>
        </p:txBody>
      </p:sp>
      <p:sp>
        <p:nvSpPr>
          <p:cNvPr id="3" name="Content Placeholder 2"/>
          <p:cNvSpPr>
            <a:spLocks noGrp="1"/>
          </p:cNvSpPr>
          <p:nvPr>
            <p:ph sz="quarter" idx="1"/>
          </p:nvPr>
        </p:nvSpPr>
        <p:spPr>
          <a:xfrm>
            <a:off x="457200" y="1140460"/>
            <a:ext cx="6781800" cy="5793740"/>
          </a:xfrm>
        </p:spPr>
        <p:txBody>
          <a:bodyPr>
            <a:normAutofit fontScale="85000" lnSpcReduction="20000"/>
          </a:bodyPr>
          <a:lstStyle/>
          <a:p>
            <a:pPr>
              <a:lnSpc>
                <a:spcPct val="120000"/>
              </a:lnSpc>
            </a:pPr>
            <a:r>
              <a:rPr lang="en-US" dirty="0"/>
              <a:t>What best describes gestational diabetes?</a:t>
            </a:r>
          </a:p>
          <a:p>
            <a:pPr marL="514350" indent="-514350">
              <a:lnSpc>
                <a:spcPct val="120000"/>
              </a:lnSpc>
              <a:buAutoNum type="alphaLcPeriod"/>
            </a:pPr>
            <a:r>
              <a:rPr lang="en-US" dirty="0"/>
              <a:t>Diabetes discovered within the first 12 weeks of pregnancy.</a:t>
            </a:r>
          </a:p>
          <a:p>
            <a:pPr marL="514350" indent="-514350">
              <a:lnSpc>
                <a:spcPct val="120000"/>
              </a:lnSpc>
              <a:buAutoNum type="alphaLcPeriod"/>
            </a:pPr>
            <a:r>
              <a:rPr lang="en-US" dirty="0"/>
              <a:t>Diabetes discovered in the 24-28 weeks of pregnancy.</a:t>
            </a:r>
          </a:p>
          <a:p>
            <a:pPr marL="514350" indent="-514350">
              <a:lnSpc>
                <a:spcPct val="120000"/>
              </a:lnSpc>
              <a:buAutoNum type="alphaLcPeriod"/>
            </a:pPr>
            <a:r>
              <a:rPr lang="en-US" dirty="0"/>
              <a:t>Risk of getting diabetes before pregnancy.</a:t>
            </a:r>
          </a:p>
          <a:p>
            <a:pPr marL="514350" indent="-514350">
              <a:lnSpc>
                <a:spcPct val="120000"/>
              </a:lnSpc>
              <a:buAutoNum type="alphaLcPeriod"/>
            </a:pPr>
            <a:r>
              <a:rPr lang="en-US" dirty="0"/>
              <a:t>Diabetes discovered at any point during pregnancy.</a:t>
            </a:r>
          </a:p>
        </p:txBody>
      </p:sp>
      <p:pic>
        <p:nvPicPr>
          <p:cNvPr id="5" name="Picture 4"/>
          <p:cNvPicPr>
            <a:picLocks noChangeAspect="1"/>
          </p:cNvPicPr>
          <p:nvPr/>
        </p:nvPicPr>
        <p:blipFill>
          <a:blip r:embed="rId3"/>
          <a:stretch>
            <a:fillRect/>
          </a:stretch>
        </p:blipFill>
        <p:spPr>
          <a:xfrm>
            <a:off x="7239000" y="1447800"/>
            <a:ext cx="1700931" cy="2017951"/>
          </a:xfrm>
          <a:prstGeom prst="rect">
            <a:avLst/>
          </a:prstGeom>
        </p:spPr>
      </p:pic>
      <p:sp>
        <p:nvSpPr>
          <p:cNvPr id="6" name="Oval 5">
            <a:extLst>
              <a:ext uri="{FF2B5EF4-FFF2-40B4-BE49-F238E27FC236}">
                <a16:creationId xmlns:a16="http://schemas.microsoft.com/office/drawing/2014/main" id="{DE0BD25D-4D86-4708-8820-471808601A9D}"/>
              </a:ext>
            </a:extLst>
          </p:cNvPr>
          <p:cNvSpPr/>
          <p:nvPr/>
        </p:nvSpPr>
        <p:spPr>
          <a:xfrm>
            <a:off x="204069" y="3276600"/>
            <a:ext cx="6806331" cy="1219200"/>
          </a:xfrm>
          <a:prstGeom prst="ellipse">
            <a:avLst/>
          </a:prstGeom>
          <a:noFill/>
          <a:ln w="38100">
            <a:solidFill>
              <a:srgbClr val="5E3886"/>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71269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56396" y="76200"/>
            <a:ext cx="8254204" cy="1600200"/>
          </a:xfrm>
        </p:spPr>
        <p:txBody>
          <a:bodyPr>
            <a:normAutofit/>
          </a:bodyPr>
          <a:lstStyle/>
          <a:p>
            <a:r>
              <a:rPr lang="en-US" dirty="0"/>
              <a:t>Gestational DM ~ 9% of all Pregnancies</a:t>
            </a:r>
          </a:p>
        </p:txBody>
      </p:sp>
      <p:sp>
        <p:nvSpPr>
          <p:cNvPr id="2" name="Content Placeholder 1"/>
          <p:cNvSpPr>
            <a:spLocks noGrp="1"/>
          </p:cNvSpPr>
          <p:nvPr>
            <p:ph idx="1"/>
          </p:nvPr>
        </p:nvSpPr>
        <p:spPr>
          <a:xfrm>
            <a:off x="356396" y="1920732"/>
            <a:ext cx="4825204" cy="4512851"/>
          </a:xfrm>
        </p:spPr>
        <p:txBody>
          <a:bodyPr>
            <a:noAutofit/>
          </a:bodyPr>
          <a:lstStyle/>
          <a:p>
            <a:pPr>
              <a:defRPr/>
            </a:pPr>
            <a:r>
              <a:rPr lang="en-US" sz="3200" dirty="0"/>
              <a:t>Detected at 24-28 weeks of pregnancy (most insulin resistant phase)</a:t>
            </a:r>
          </a:p>
          <a:p>
            <a:pPr>
              <a:defRPr/>
            </a:pPr>
            <a:r>
              <a:rPr lang="en-US" sz="3200" dirty="0"/>
              <a:t>50% chance of getting diabetes post delivery</a:t>
            </a:r>
          </a:p>
          <a:p>
            <a:pPr>
              <a:defRPr/>
            </a:pPr>
            <a:r>
              <a:rPr lang="en-US" sz="3200" dirty="0"/>
              <a:t>Offspring at greater risk of insulin resistance and diabetes</a:t>
            </a:r>
            <a:endParaRPr lang="en-US" sz="2800" dirty="0"/>
          </a:p>
        </p:txBody>
      </p:sp>
      <p:pic>
        <p:nvPicPr>
          <p:cNvPr id="55299" name="Picture 9" descr="C:\Documents and Settings\Owner\Local Settings\Temporary Internet Files\Content.IE5\PUKT6R4U\MP900443093[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133600"/>
            <a:ext cx="3065337" cy="4087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332184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457200" y="228600"/>
            <a:ext cx="8229600" cy="1219200"/>
          </a:xfrm>
        </p:spPr>
        <p:txBody>
          <a:bodyPr>
            <a:normAutofit fontScale="90000"/>
          </a:bodyPr>
          <a:lstStyle/>
          <a:p>
            <a:r>
              <a:rPr lang="en-US" dirty="0"/>
              <a:t>Rates of Gestational Diabetes (GDM) and Diabetes in Pregnancy increasing</a:t>
            </a:r>
          </a:p>
        </p:txBody>
      </p:sp>
      <p:sp>
        <p:nvSpPr>
          <p:cNvPr id="2" name="Content Placeholder 1"/>
          <p:cNvSpPr>
            <a:spLocks noGrp="1"/>
          </p:cNvSpPr>
          <p:nvPr>
            <p:ph sz="quarter" idx="1"/>
          </p:nvPr>
        </p:nvSpPr>
        <p:spPr>
          <a:xfrm>
            <a:off x="457200" y="1600200"/>
            <a:ext cx="4495800" cy="5334000"/>
          </a:xfrm>
        </p:spPr>
        <p:txBody>
          <a:bodyPr>
            <a:noAutofit/>
          </a:bodyPr>
          <a:lstStyle/>
          <a:p>
            <a:pPr>
              <a:defRPr/>
            </a:pPr>
            <a:r>
              <a:rPr lang="en-US" sz="3200" dirty="0"/>
              <a:t>1% to 2% have type 1 or type 2 during pregnancy</a:t>
            </a:r>
          </a:p>
          <a:p>
            <a:pPr>
              <a:defRPr/>
            </a:pPr>
            <a:r>
              <a:rPr lang="en-US" sz="3200" dirty="0"/>
              <a:t>6% to 9% develop GDM.</a:t>
            </a:r>
          </a:p>
          <a:p>
            <a:pPr>
              <a:defRPr/>
            </a:pPr>
            <a:r>
              <a:rPr lang="en-US" sz="3200" dirty="0"/>
              <a:t>From 2000 to 2010</a:t>
            </a:r>
          </a:p>
          <a:p>
            <a:pPr lvl="1">
              <a:defRPr/>
            </a:pPr>
            <a:r>
              <a:rPr lang="en-US" sz="2400" dirty="0"/>
              <a:t>GDM rates increased 56%</a:t>
            </a:r>
          </a:p>
          <a:p>
            <a:pPr lvl="1">
              <a:defRPr/>
            </a:pPr>
            <a:r>
              <a:rPr lang="en-US" sz="2400" dirty="0"/>
              <a:t>Type 1 or type 2 before pregnancy increased 37%.</a:t>
            </a:r>
          </a:p>
          <a:p>
            <a:pPr>
              <a:defRPr/>
            </a:pPr>
            <a:endParaRPr lang="en-US" sz="3200" dirty="0"/>
          </a:p>
          <a:p>
            <a:pPr>
              <a:defRPr/>
            </a:pPr>
            <a:endParaRPr lang="en-US" dirty="0"/>
          </a:p>
        </p:txBody>
      </p:sp>
      <p:sp>
        <p:nvSpPr>
          <p:cNvPr id="3" name="Content Placeholder 2">
            <a:extLst>
              <a:ext uri="{FF2B5EF4-FFF2-40B4-BE49-F238E27FC236}">
                <a16:creationId xmlns:a16="http://schemas.microsoft.com/office/drawing/2014/main" id="{8EE3BB30-000F-480D-8002-6C5BE5B423A3}"/>
              </a:ext>
            </a:extLst>
          </p:cNvPr>
          <p:cNvSpPr>
            <a:spLocks noGrp="1"/>
          </p:cNvSpPr>
          <p:nvPr>
            <p:ph sz="quarter" idx="2"/>
          </p:nvPr>
        </p:nvSpPr>
        <p:spPr>
          <a:xfrm>
            <a:off x="5333999" y="1636776"/>
            <a:ext cx="3339846" cy="3584448"/>
          </a:xfrm>
        </p:spPr>
        <p:txBody>
          <a:bodyPr>
            <a:normAutofit fontScale="70000" lnSpcReduction="20000"/>
          </a:bodyPr>
          <a:lstStyle/>
          <a:p>
            <a:r>
              <a:rPr lang="en-US" dirty="0"/>
              <a:t>Asian and Hispanic women have higher rates of GDM</a:t>
            </a:r>
          </a:p>
          <a:p>
            <a:r>
              <a:rPr lang="en-US" dirty="0"/>
              <a:t>Black and Hispanic women have higher rates of type 1 or type 2 diabetes during pregnancy.</a:t>
            </a:r>
          </a:p>
          <a:p>
            <a:endParaRPr lang="en-US" dirty="0"/>
          </a:p>
        </p:txBody>
      </p:sp>
      <p:pic>
        <p:nvPicPr>
          <p:cNvPr id="55299" name="Picture 9" descr="C:\Documents and Settings\Owner\Local Settings\Temporary Internet Files\Content.IE5\PUKT6R4U\MP90044309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0973" y="4854804"/>
            <a:ext cx="1485899"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92317934-2DA6-4BF3-8CB3-1F8317E089C5}"/>
              </a:ext>
            </a:extLst>
          </p:cNvPr>
          <p:cNvSpPr/>
          <p:nvPr/>
        </p:nvSpPr>
        <p:spPr>
          <a:xfrm>
            <a:off x="304800" y="5845404"/>
            <a:ext cx="5638800" cy="923330"/>
          </a:xfrm>
          <a:prstGeom prst="rect">
            <a:avLst/>
          </a:prstGeom>
        </p:spPr>
        <p:txBody>
          <a:bodyPr wrap="square">
            <a:spAutoFit/>
          </a:bodyPr>
          <a:lstStyle/>
          <a:p>
            <a:r>
              <a:rPr lang="en-US" dirty="0"/>
              <a:t>CDC https://www.cdc.gov/reproductivehealth/maternalinfanthealth/diabetes-during-pregnancy.htm</a:t>
            </a:r>
          </a:p>
        </p:txBody>
      </p:sp>
    </p:spTree>
    <p:custDataLst>
      <p:tags r:id="rId1"/>
    </p:custDataLst>
    <p:extLst>
      <p:ext uri="{BB962C8B-B14F-4D97-AF65-F5344CB8AC3E}">
        <p14:creationId xmlns:p14="http://schemas.microsoft.com/office/powerpoint/2010/main" val="16393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4179-D84A-80AC-1D56-D2B2A1A8E56B}"/>
              </a:ext>
            </a:extLst>
          </p:cNvPr>
          <p:cNvSpPr>
            <a:spLocks noGrp="1"/>
          </p:cNvSpPr>
          <p:nvPr>
            <p:ph type="title"/>
          </p:nvPr>
        </p:nvSpPr>
        <p:spPr/>
        <p:txBody>
          <a:bodyPr>
            <a:normAutofit fontScale="90000"/>
          </a:bodyPr>
          <a:lstStyle/>
          <a:p>
            <a:r>
              <a:rPr lang="en-US" dirty="0"/>
              <a:t>See Diabetes and Pregnancy Level 2</a:t>
            </a:r>
          </a:p>
        </p:txBody>
      </p:sp>
      <p:pic>
        <p:nvPicPr>
          <p:cNvPr id="5" name="Content Placeholder 4">
            <a:extLst>
              <a:ext uri="{FF2B5EF4-FFF2-40B4-BE49-F238E27FC236}">
                <a16:creationId xmlns:a16="http://schemas.microsoft.com/office/drawing/2014/main" id="{EDE1918E-F3A5-5391-403B-429334F78AC6}"/>
              </a:ext>
            </a:extLst>
          </p:cNvPr>
          <p:cNvPicPr>
            <a:picLocks noGrp="1" noChangeAspect="1"/>
          </p:cNvPicPr>
          <p:nvPr>
            <p:ph sz="quarter" idx="1"/>
          </p:nvPr>
        </p:nvPicPr>
        <p:blipFill>
          <a:blip r:embed="rId2"/>
          <a:stretch>
            <a:fillRect/>
          </a:stretch>
        </p:blipFill>
        <p:spPr>
          <a:xfrm>
            <a:off x="301009" y="2133600"/>
            <a:ext cx="8541981" cy="4045251"/>
          </a:xfrm>
        </p:spPr>
      </p:pic>
      <p:sp>
        <p:nvSpPr>
          <p:cNvPr id="6" name="TextBox 5">
            <a:extLst>
              <a:ext uri="{FF2B5EF4-FFF2-40B4-BE49-F238E27FC236}">
                <a16:creationId xmlns:a16="http://schemas.microsoft.com/office/drawing/2014/main" id="{3F1E889A-3706-E6D9-B9F5-654CF9D1356A}"/>
              </a:ext>
            </a:extLst>
          </p:cNvPr>
          <p:cNvSpPr txBox="1"/>
          <p:nvPr/>
        </p:nvSpPr>
        <p:spPr>
          <a:xfrm>
            <a:off x="762000" y="1371600"/>
            <a:ext cx="6934200" cy="461665"/>
          </a:xfrm>
          <a:prstGeom prst="rect">
            <a:avLst/>
          </a:prstGeom>
          <a:noFill/>
        </p:spPr>
        <p:txBody>
          <a:bodyPr wrap="square" rtlCol="0">
            <a:spAutoFit/>
          </a:bodyPr>
          <a:lstStyle/>
          <a:p>
            <a:pPr algn="ctr"/>
            <a:r>
              <a:rPr lang="en-US" sz="2400" dirty="0">
                <a:solidFill>
                  <a:srgbClr val="0070C0"/>
                </a:solidFill>
              </a:rPr>
              <a:t>Screening and Diagnosis of Diabetes Cheat Sheet</a:t>
            </a:r>
          </a:p>
        </p:txBody>
      </p:sp>
      <p:pic>
        <p:nvPicPr>
          <p:cNvPr id="3" name="Picture 2">
            <a:extLst>
              <a:ext uri="{FF2B5EF4-FFF2-40B4-BE49-F238E27FC236}">
                <a16:creationId xmlns:a16="http://schemas.microsoft.com/office/drawing/2014/main" id="{2C1538E2-6DC1-163E-E8C2-B20292F30CAE}"/>
              </a:ext>
            </a:extLst>
          </p:cNvPr>
          <p:cNvPicPr>
            <a:picLocks noChangeAspect="1"/>
          </p:cNvPicPr>
          <p:nvPr/>
        </p:nvPicPr>
        <p:blipFill>
          <a:blip r:embed="rId3"/>
          <a:stretch>
            <a:fillRect/>
          </a:stretch>
        </p:blipFill>
        <p:spPr>
          <a:xfrm>
            <a:off x="457200" y="6182495"/>
            <a:ext cx="3962400" cy="529434"/>
          </a:xfrm>
          <a:prstGeom prst="rect">
            <a:avLst/>
          </a:prstGeom>
        </p:spPr>
      </p:pic>
    </p:spTree>
    <p:extLst>
      <p:ext uri="{BB962C8B-B14F-4D97-AF65-F5344CB8AC3E}">
        <p14:creationId xmlns:p14="http://schemas.microsoft.com/office/powerpoint/2010/main" val="71395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9852-22A4-479F-9F4D-23803FFC5CA2}"/>
              </a:ext>
            </a:extLst>
          </p:cNvPr>
          <p:cNvSpPr>
            <a:spLocks noGrp="1"/>
          </p:cNvSpPr>
          <p:nvPr>
            <p:ph type="title"/>
          </p:nvPr>
        </p:nvSpPr>
        <p:spPr>
          <a:xfrm>
            <a:off x="457200" y="228600"/>
            <a:ext cx="8229600" cy="914400"/>
          </a:xfrm>
        </p:spPr>
        <p:txBody>
          <a:bodyPr anchor="b">
            <a:normAutofit/>
          </a:bodyPr>
          <a:lstStyle/>
          <a:p>
            <a:pPr>
              <a:lnSpc>
                <a:spcPct val="90000"/>
              </a:lnSpc>
            </a:pPr>
            <a:r>
              <a:rPr lang="en-US" sz="2800"/>
              <a:t>Thank you for Being a Part of This Awesome Community</a:t>
            </a:r>
          </a:p>
        </p:txBody>
      </p:sp>
      <p:pic>
        <p:nvPicPr>
          <p:cNvPr id="7" name="Content Placeholder 6" descr="Sea of hands in the middle">
            <a:extLst>
              <a:ext uri="{FF2B5EF4-FFF2-40B4-BE49-F238E27FC236}">
                <a16:creationId xmlns:a16="http://schemas.microsoft.com/office/drawing/2014/main" id="{631FB0B0-3C10-4C84-A679-34BCC3EA3691}"/>
              </a:ext>
            </a:extLst>
          </p:cNvPr>
          <p:cNvPicPr>
            <a:picLocks noGrp="1" noChangeAspect="1"/>
          </p:cNvPicPr>
          <p:nvPr>
            <p:ph sz="quarter" idx="1"/>
          </p:nvPr>
        </p:nvPicPr>
        <p:blipFill rotWithShape="1">
          <a:blip r:embed="rId3" cstate="print">
            <a:extLst>
              <a:ext uri="{28A0092B-C50C-407E-A947-70E740481C1C}">
                <a14:useLocalDpi xmlns:a14="http://schemas.microsoft.com/office/drawing/2010/main" val="0"/>
              </a:ext>
            </a:extLst>
          </a:blip>
          <a:srcRect l="24865" r="20497" b="-3"/>
          <a:stretch/>
        </p:blipFill>
        <p:spPr>
          <a:xfrm>
            <a:off x="457200" y="1219200"/>
            <a:ext cx="4041648" cy="4937760"/>
          </a:xfrm>
          <a:noFill/>
        </p:spPr>
      </p:pic>
      <p:pic>
        <p:nvPicPr>
          <p:cNvPr id="8" name="Picture 7">
            <a:extLst>
              <a:ext uri="{FF2B5EF4-FFF2-40B4-BE49-F238E27FC236}">
                <a16:creationId xmlns:a16="http://schemas.microsoft.com/office/drawing/2014/main" id="{A32B0A8E-2648-4328-ACB2-C1A715A7A938}"/>
              </a:ext>
            </a:extLst>
          </p:cNvPr>
          <p:cNvPicPr>
            <a:picLocks noChangeAspect="1"/>
          </p:cNvPicPr>
          <p:nvPr/>
        </p:nvPicPr>
        <p:blipFill rotWithShape="1">
          <a:blip r:embed="rId4"/>
          <a:srcRect t="268" r="-1" b="-1"/>
          <a:stretch/>
        </p:blipFill>
        <p:spPr>
          <a:xfrm>
            <a:off x="4632198" y="1216152"/>
            <a:ext cx="4041648" cy="4937760"/>
          </a:xfrm>
          <a:prstGeom prst="rect">
            <a:avLst/>
          </a:prstGeom>
          <a:noFill/>
        </p:spPr>
      </p:pic>
    </p:spTree>
    <p:extLst>
      <p:ext uri="{BB962C8B-B14F-4D97-AF65-F5344CB8AC3E}">
        <p14:creationId xmlns:p14="http://schemas.microsoft.com/office/powerpoint/2010/main" val="2446675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Gestational Diabetes and Pregnancy</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24000"/>
            <a:ext cx="2438400" cy="312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sz="quarter" idx="1"/>
          </p:nvPr>
        </p:nvSpPr>
        <p:spPr>
          <a:xfrm>
            <a:off x="457200" y="1219200"/>
            <a:ext cx="6477000" cy="4937760"/>
          </a:xfrm>
        </p:spPr>
        <p:txBody>
          <a:bodyPr>
            <a:noAutofit/>
          </a:bodyPr>
          <a:lstStyle/>
          <a:p>
            <a:r>
              <a:rPr lang="en-US" sz="2800" dirty="0"/>
              <a:t>Test for GDM at 24-28 weeks</a:t>
            </a:r>
          </a:p>
          <a:p>
            <a:r>
              <a:rPr lang="en-US" sz="2800" dirty="0"/>
              <a:t>Test GDM women for post partum diabetes at 4-12 weeks, using OGTT</a:t>
            </a:r>
          </a:p>
          <a:p>
            <a:r>
              <a:rPr lang="en-US" sz="2800" dirty="0"/>
              <a:t>Women with GDM need lifelong screening for prediabetes/diabetes at least every 3 </a:t>
            </a:r>
            <a:r>
              <a:rPr lang="en-US" sz="2800" dirty="0" err="1"/>
              <a:t>yrs</a:t>
            </a:r>
            <a:endParaRPr lang="en-US" sz="2800" dirty="0"/>
          </a:p>
          <a:p>
            <a:r>
              <a:rPr lang="en-US" sz="2800" dirty="0"/>
              <a:t>Women with </a:t>
            </a:r>
            <a:r>
              <a:rPr lang="en-US" sz="2800" dirty="0" err="1"/>
              <a:t>hx</a:t>
            </a:r>
            <a:r>
              <a:rPr lang="en-US" sz="2800" dirty="0"/>
              <a:t> of GDM, found to have prediabetes need intensive lifestyle interventions or metformin to prevent diabetes.</a:t>
            </a:r>
          </a:p>
        </p:txBody>
      </p:sp>
      <p:pic>
        <p:nvPicPr>
          <p:cNvPr id="5" name="Picture 4">
            <a:extLst>
              <a:ext uri="{FF2B5EF4-FFF2-40B4-BE49-F238E27FC236}">
                <a16:creationId xmlns:a16="http://schemas.microsoft.com/office/drawing/2014/main" id="{48509BC3-C390-7373-7C14-1BDAE1FB2F0E}"/>
              </a:ext>
            </a:extLst>
          </p:cNvPr>
          <p:cNvPicPr>
            <a:picLocks noChangeAspect="1"/>
          </p:cNvPicPr>
          <p:nvPr/>
        </p:nvPicPr>
        <p:blipFill>
          <a:blip r:embed="rId3"/>
          <a:stretch>
            <a:fillRect/>
          </a:stretch>
        </p:blipFill>
        <p:spPr>
          <a:xfrm>
            <a:off x="536655" y="6328381"/>
            <a:ext cx="8173591" cy="419158"/>
          </a:xfrm>
          <a:prstGeom prst="rect">
            <a:avLst/>
          </a:prstGeom>
        </p:spPr>
      </p:pic>
    </p:spTree>
    <p:extLst>
      <p:ext uri="{BB962C8B-B14F-4D97-AF65-F5344CB8AC3E}">
        <p14:creationId xmlns:p14="http://schemas.microsoft.com/office/powerpoint/2010/main" val="224347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vert="horz" lIns="90477" tIns="44445" rIns="90477" bIns="44445" anchor="b" anchorCtr="0">
            <a:normAutofit/>
          </a:bodyPr>
          <a:lstStyle/>
          <a:p>
            <a:pPr eaLnBrk="1" hangingPunct="1"/>
            <a:r>
              <a:rPr lang="en-US" dirty="0"/>
              <a:t>Other Specific Types of DM</a:t>
            </a:r>
            <a:endParaRPr lang="en-US" sz="4000" dirty="0">
              <a:sym typeface="Monotype Sorts" pitchFamily="2" charset="2"/>
            </a:endParaRPr>
          </a:p>
        </p:txBody>
      </p:sp>
      <p:sp>
        <p:nvSpPr>
          <p:cNvPr id="66563" name="Rectangle 3"/>
          <p:cNvSpPr>
            <a:spLocks noGrp="1" noChangeArrowheads="1"/>
          </p:cNvSpPr>
          <p:nvPr>
            <p:ph idx="4294967295"/>
          </p:nvPr>
        </p:nvSpPr>
        <p:spPr>
          <a:xfrm>
            <a:off x="457200" y="1371600"/>
            <a:ext cx="5486400" cy="4876800"/>
          </a:xfrm>
        </p:spPr>
        <p:txBody>
          <a:bodyPr vert="horz" lIns="90477" tIns="44445" rIns="90477" bIns="44445">
            <a:normAutofit fontScale="85000" lnSpcReduction="20000"/>
          </a:bodyPr>
          <a:lstStyle/>
          <a:p>
            <a:pPr eaLnBrk="1" hangingPunct="1"/>
            <a:r>
              <a:rPr lang="en-US" dirty="0"/>
              <a:t>Medications such as: steroids, protease inhibitors and </a:t>
            </a:r>
            <a:r>
              <a:rPr lang="en-US" dirty="0" err="1"/>
              <a:t>Prograf</a:t>
            </a:r>
            <a:r>
              <a:rPr lang="en-US" sz="2000" baseline="30000" dirty="0"/>
              <a:t>®</a:t>
            </a:r>
            <a:r>
              <a:rPr lang="en-US" dirty="0"/>
              <a:t> </a:t>
            </a:r>
          </a:p>
          <a:p>
            <a:pPr eaLnBrk="1" hangingPunct="1"/>
            <a:r>
              <a:rPr lang="en-US" dirty="0"/>
              <a:t>Secondary to Agent Orange</a:t>
            </a:r>
          </a:p>
          <a:p>
            <a:pPr eaLnBrk="1" hangingPunct="1"/>
            <a:r>
              <a:rPr lang="en-US" dirty="0"/>
              <a:t>Liver failure</a:t>
            </a:r>
          </a:p>
          <a:p>
            <a:pPr eaLnBrk="1" hangingPunct="1"/>
            <a:r>
              <a:rPr lang="en-US" dirty="0"/>
              <a:t>TPN or tube feedings</a:t>
            </a:r>
          </a:p>
          <a:p>
            <a:pPr eaLnBrk="1" hangingPunct="1"/>
            <a:r>
              <a:rPr lang="en-US" dirty="0"/>
              <a:t>Pancreatic cancers or removal</a:t>
            </a:r>
          </a:p>
          <a:p>
            <a:pPr eaLnBrk="1" hangingPunct="1"/>
            <a:r>
              <a:rPr lang="en-US" dirty="0"/>
              <a:t>Cystic fibrosis, pancreatitis</a:t>
            </a:r>
          </a:p>
          <a:p>
            <a:pPr eaLnBrk="1" hangingPunct="1"/>
            <a:r>
              <a:rPr lang="en-US" dirty="0"/>
              <a:t>Other</a:t>
            </a:r>
          </a:p>
        </p:txBody>
      </p:sp>
      <p:pic>
        <p:nvPicPr>
          <p:cNvPr id="2" name="Picture 1"/>
          <p:cNvPicPr>
            <a:picLocks noChangeAspect="1"/>
          </p:cNvPicPr>
          <p:nvPr/>
        </p:nvPicPr>
        <p:blipFill>
          <a:blip r:embed="rId4"/>
          <a:stretch>
            <a:fillRect/>
          </a:stretch>
        </p:blipFill>
        <p:spPr>
          <a:xfrm>
            <a:off x="6248400" y="1508825"/>
            <a:ext cx="2438400" cy="2301175"/>
          </a:xfrm>
          <a:prstGeom prst="rect">
            <a:avLst/>
          </a:prstGeom>
        </p:spPr>
      </p:pic>
    </p:spTree>
    <p:custDataLst>
      <p:tags r:id="rId1"/>
    </p:custDataLst>
    <p:extLst>
      <p:ext uri="{BB962C8B-B14F-4D97-AF65-F5344CB8AC3E}">
        <p14:creationId xmlns:p14="http://schemas.microsoft.com/office/powerpoint/2010/main" val="4126217390"/>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20040"/>
            <a:ext cx="8229600" cy="1143000"/>
          </a:xfrm>
        </p:spPr>
        <p:txBody>
          <a:bodyPr>
            <a:noAutofit/>
          </a:bodyPr>
          <a:lstStyle/>
          <a:p>
            <a:r>
              <a:rPr lang="en-US" sz="3600" dirty="0"/>
              <a:t>Regardless of the cause, hyperglycemia needs to be treated.</a:t>
            </a:r>
          </a:p>
        </p:txBody>
      </p:sp>
      <p:pic>
        <p:nvPicPr>
          <p:cNvPr id="29698" name="Picture 2" descr="C:\Users\Beverly\AppData\Local\Microsoft\Windows\Temporary Internet Files\Content.IE5\Z2J1B3R6\MP90044245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600200"/>
            <a:ext cx="5957912" cy="457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12285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vert="horz" lIns="90477" tIns="44445" rIns="90477" bIns="44445" anchor="b" anchorCtr="0">
            <a:normAutofit/>
          </a:bodyPr>
          <a:lstStyle/>
          <a:p>
            <a:pPr eaLnBrk="1" hangingPunct="1"/>
            <a:r>
              <a:rPr lang="en-US" sz="5400" dirty="0"/>
              <a:t>6. Glycemic Targets</a:t>
            </a:r>
            <a:endParaRPr lang="en-US" sz="3200" dirty="0">
              <a:sym typeface="Monotype Sorts" pitchFamily="2" charset="2"/>
            </a:endParaRPr>
          </a:p>
        </p:txBody>
      </p:sp>
      <p:sp>
        <p:nvSpPr>
          <p:cNvPr id="1981443" name="Rectangle 3"/>
          <p:cNvSpPr>
            <a:spLocks noGrp="1" noChangeArrowheads="1"/>
          </p:cNvSpPr>
          <p:nvPr>
            <p:ph idx="1"/>
          </p:nvPr>
        </p:nvSpPr>
        <p:spPr>
          <a:xfrm>
            <a:off x="571500" y="1219200"/>
            <a:ext cx="8001000" cy="4800600"/>
          </a:xfrm>
        </p:spPr>
        <p:txBody>
          <a:bodyPr vert="horz" lIns="90477" tIns="44445" rIns="90477" bIns="44445">
            <a:normAutofit/>
          </a:bodyPr>
          <a:lstStyle/>
          <a:p>
            <a:pPr lvl="1" eaLnBrk="1" hangingPunct="1">
              <a:buSzPct val="75000"/>
              <a:buFont typeface="Wingdings" pitchFamily="2" charset="2"/>
              <a:buNone/>
            </a:pPr>
            <a:r>
              <a:rPr lang="en-US" sz="6000" dirty="0">
                <a:solidFill>
                  <a:srgbClr val="C00000"/>
                </a:solidFill>
              </a:rPr>
              <a:t>A</a:t>
            </a:r>
            <a:r>
              <a:rPr lang="en-US" sz="6000" dirty="0"/>
              <a:t>1C</a:t>
            </a:r>
          </a:p>
          <a:p>
            <a:pPr lvl="1" eaLnBrk="1" hangingPunct="1">
              <a:buSzPct val="75000"/>
              <a:buFont typeface="Wingdings" pitchFamily="2" charset="2"/>
              <a:buNone/>
            </a:pPr>
            <a:r>
              <a:rPr lang="en-US" sz="6000" dirty="0">
                <a:solidFill>
                  <a:srgbClr val="C00000"/>
                </a:solidFill>
              </a:rPr>
              <a:t>B</a:t>
            </a:r>
            <a:r>
              <a:rPr lang="en-US" sz="6000" dirty="0"/>
              <a:t>lood Pressure</a:t>
            </a:r>
          </a:p>
          <a:p>
            <a:pPr lvl="1" eaLnBrk="1" hangingPunct="1">
              <a:buSzPct val="75000"/>
              <a:buFont typeface="Wingdings" pitchFamily="2" charset="2"/>
              <a:buNone/>
            </a:pPr>
            <a:r>
              <a:rPr lang="en-US" sz="6000" dirty="0">
                <a:solidFill>
                  <a:srgbClr val="C00000"/>
                </a:solidFill>
              </a:rPr>
              <a:t>C</a:t>
            </a:r>
            <a:r>
              <a:rPr lang="en-US" sz="6000" dirty="0"/>
              <a:t>ardiovascular risk reduction</a:t>
            </a:r>
            <a:endParaRPr lang="en-US" sz="3600" dirty="0"/>
          </a:p>
          <a:p>
            <a:pPr lvl="1" eaLnBrk="1" hangingPunct="1">
              <a:buSzPct val="75000"/>
              <a:buFont typeface="Wingdings" pitchFamily="2" charset="2"/>
              <a:buNone/>
            </a:pPr>
            <a:r>
              <a:rPr lang="en-US" b="1" i="1" dirty="0">
                <a:solidFill>
                  <a:schemeClr val="tx2">
                    <a:lumMod val="50000"/>
                  </a:schemeClr>
                </a:solidFill>
              </a:rPr>
              <a:t> </a:t>
            </a:r>
          </a:p>
        </p:txBody>
      </p:sp>
      <p:pic>
        <p:nvPicPr>
          <p:cNvPr id="2" name="Picture 1"/>
          <p:cNvPicPr>
            <a:picLocks noChangeAspect="1"/>
          </p:cNvPicPr>
          <p:nvPr/>
        </p:nvPicPr>
        <p:blipFill>
          <a:blip r:embed="rId3"/>
          <a:stretch>
            <a:fillRect/>
          </a:stretch>
        </p:blipFill>
        <p:spPr>
          <a:xfrm>
            <a:off x="5105401" y="4064989"/>
            <a:ext cx="3467100" cy="2107213"/>
          </a:xfrm>
          <a:prstGeom prst="rect">
            <a:avLst/>
          </a:prstGeom>
        </p:spPr>
      </p:pic>
    </p:spTree>
    <p:custDataLst>
      <p:tags r:id="rId1"/>
    </p:custDataLst>
    <p:extLst>
      <p:ext uri="{BB962C8B-B14F-4D97-AF65-F5344CB8AC3E}">
        <p14:creationId xmlns:p14="http://schemas.microsoft.com/office/powerpoint/2010/main" val="478883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81443">
                                            <p:txEl>
                                              <p:pRg st="0" end="0"/>
                                            </p:txEl>
                                          </p:spTgt>
                                        </p:tgtEl>
                                        <p:attrNameLst>
                                          <p:attrName>style.visibility</p:attrName>
                                        </p:attrNameLst>
                                      </p:cBhvr>
                                      <p:to>
                                        <p:strVal val="visible"/>
                                      </p:to>
                                    </p:set>
                                    <p:anim calcmode="lin" valueType="num">
                                      <p:cBhvr additive="base">
                                        <p:cTn id="7" dur="500" fill="hold"/>
                                        <p:tgtEl>
                                          <p:spTgt spid="19814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814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981443">
                                            <p:txEl>
                                              <p:pRg st="1" end="1"/>
                                            </p:txEl>
                                          </p:spTgt>
                                        </p:tgtEl>
                                        <p:attrNameLst>
                                          <p:attrName>style.visibility</p:attrName>
                                        </p:attrNameLst>
                                      </p:cBhvr>
                                      <p:to>
                                        <p:strVal val="visible"/>
                                      </p:to>
                                    </p:set>
                                    <p:anim calcmode="lin" valueType="num">
                                      <p:cBhvr additive="base">
                                        <p:cTn id="13" dur="500" fill="hold"/>
                                        <p:tgtEl>
                                          <p:spTgt spid="19814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9814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981443">
                                            <p:txEl>
                                              <p:pRg st="2" end="2"/>
                                            </p:txEl>
                                          </p:spTgt>
                                        </p:tgtEl>
                                        <p:attrNameLst>
                                          <p:attrName>style.visibility</p:attrName>
                                        </p:attrNameLst>
                                      </p:cBhvr>
                                      <p:to>
                                        <p:strVal val="visible"/>
                                      </p:to>
                                    </p:set>
                                    <p:anim calcmode="lin" valueType="num">
                                      <p:cBhvr additive="base">
                                        <p:cTn id="19" dur="500" fill="hold"/>
                                        <p:tgtEl>
                                          <p:spTgt spid="19814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9814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81443">
                                            <p:txEl>
                                              <p:pRg st="3" end="3"/>
                                            </p:txEl>
                                          </p:spTgt>
                                        </p:tgtEl>
                                        <p:attrNameLst>
                                          <p:attrName>style.visibility</p:attrName>
                                        </p:attrNameLst>
                                      </p:cBhvr>
                                      <p:to>
                                        <p:strVal val="visible"/>
                                      </p:to>
                                    </p:set>
                                    <p:anim calcmode="lin" valueType="num">
                                      <p:cBhvr additive="base">
                                        <p:cTn id="25" dur="500" fill="hold"/>
                                        <p:tgtEl>
                                          <p:spTgt spid="19814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98144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p:txBody>
          <a:bodyPr>
            <a:normAutofit/>
          </a:bodyPr>
          <a:lstStyle/>
          <a:p>
            <a:pPr eaLnBrk="1" hangingPunct="1">
              <a:defRPr/>
            </a:pPr>
            <a:r>
              <a:rPr lang="en-US" sz="4800" dirty="0"/>
              <a:t>ABC’s of Diabetes  </a:t>
            </a:r>
          </a:p>
        </p:txBody>
      </p:sp>
      <p:sp>
        <p:nvSpPr>
          <p:cNvPr id="1724419" name="Rectangle 1027"/>
          <p:cNvSpPr>
            <a:spLocks noGrp="1" noChangeArrowheads="1"/>
          </p:cNvSpPr>
          <p:nvPr>
            <p:ph type="body" idx="1"/>
          </p:nvPr>
        </p:nvSpPr>
        <p:spPr>
          <a:xfrm>
            <a:off x="482600" y="1295400"/>
            <a:ext cx="6882263" cy="5410200"/>
          </a:xfrm>
        </p:spPr>
        <p:txBody>
          <a:bodyPr>
            <a:normAutofit/>
          </a:bodyPr>
          <a:lstStyle/>
          <a:p>
            <a:pPr eaLnBrk="1" hangingPunct="1">
              <a:lnSpc>
                <a:spcPct val="110000"/>
              </a:lnSpc>
              <a:defRPr/>
            </a:pPr>
            <a:r>
              <a:rPr lang="en-US" sz="3600" dirty="0">
                <a:solidFill>
                  <a:srgbClr val="0070C0"/>
                </a:solidFill>
              </a:rPr>
              <a:t>A</a:t>
            </a:r>
            <a:r>
              <a:rPr lang="en-US" sz="3000" dirty="0"/>
              <a:t>1c less than 7% (individualize)</a:t>
            </a:r>
          </a:p>
          <a:p>
            <a:pPr lvl="1" eaLnBrk="1" hangingPunct="1">
              <a:lnSpc>
                <a:spcPct val="110000"/>
              </a:lnSpc>
              <a:defRPr/>
            </a:pPr>
            <a:r>
              <a:rPr lang="en-US" sz="2401" dirty="0"/>
              <a:t>Pre-meal BG 80-130</a:t>
            </a:r>
          </a:p>
          <a:p>
            <a:pPr lvl="1" eaLnBrk="1" hangingPunct="1">
              <a:lnSpc>
                <a:spcPct val="110000"/>
              </a:lnSpc>
              <a:defRPr/>
            </a:pPr>
            <a:r>
              <a:rPr lang="en-US" sz="2401" dirty="0"/>
              <a:t>Post meal BG &lt;180</a:t>
            </a:r>
          </a:p>
          <a:p>
            <a:pPr lvl="1" eaLnBrk="1" hangingPunct="1">
              <a:lnSpc>
                <a:spcPct val="110000"/>
              </a:lnSpc>
              <a:defRPr/>
            </a:pPr>
            <a:r>
              <a:rPr lang="en-US" sz="2401" dirty="0"/>
              <a:t>AGP - Time in Range (70-180) 70% of time</a:t>
            </a:r>
          </a:p>
          <a:p>
            <a:pPr eaLnBrk="1" hangingPunct="1">
              <a:lnSpc>
                <a:spcPct val="110000"/>
              </a:lnSpc>
              <a:defRPr/>
            </a:pPr>
            <a:r>
              <a:rPr lang="en-US" sz="3600" dirty="0">
                <a:solidFill>
                  <a:srgbClr val="0070C0"/>
                </a:solidFill>
              </a:rPr>
              <a:t>B</a:t>
            </a:r>
            <a:r>
              <a:rPr lang="en-US" sz="3000" dirty="0"/>
              <a:t>lood Pressure &lt; 130/80</a:t>
            </a:r>
          </a:p>
          <a:p>
            <a:pPr eaLnBrk="1" hangingPunct="1">
              <a:lnSpc>
                <a:spcPct val="110000"/>
              </a:lnSpc>
              <a:defRPr/>
            </a:pPr>
            <a:r>
              <a:rPr lang="en-US" sz="3600" dirty="0">
                <a:solidFill>
                  <a:srgbClr val="0070C0"/>
                </a:solidFill>
              </a:rPr>
              <a:t>C</a:t>
            </a:r>
            <a:r>
              <a:rPr lang="en-US" sz="3000" dirty="0"/>
              <a:t>holesterol </a:t>
            </a:r>
          </a:p>
          <a:p>
            <a:pPr lvl="1" eaLnBrk="1" hangingPunct="1">
              <a:lnSpc>
                <a:spcPct val="110000"/>
              </a:lnSpc>
              <a:defRPr/>
            </a:pPr>
            <a:r>
              <a:rPr lang="en-US" sz="2401" dirty="0"/>
              <a:t>Statin therapy based on age &amp; risk status</a:t>
            </a:r>
          </a:p>
          <a:p>
            <a:pPr lvl="1" eaLnBrk="1" hangingPunct="1">
              <a:lnSpc>
                <a:spcPct val="110000"/>
              </a:lnSpc>
              <a:defRPr/>
            </a:pPr>
            <a:r>
              <a:rPr lang="en-US" sz="2401" dirty="0"/>
              <a:t>If 40+ with ASCVD Risk, decrease 50%, LDL &lt;70</a:t>
            </a:r>
          </a:p>
          <a:p>
            <a:pPr lvl="1" eaLnBrk="1" hangingPunct="1">
              <a:lnSpc>
                <a:spcPct val="110000"/>
              </a:lnSpc>
              <a:defRPr/>
            </a:pPr>
            <a:r>
              <a:rPr lang="en-US" sz="2401" dirty="0"/>
              <a:t>If 40+ with ASCVD, decrease 50%, LDL &lt;55</a:t>
            </a:r>
          </a:p>
          <a:p>
            <a:pPr marL="0" indent="0">
              <a:buNone/>
              <a:defRPr/>
            </a:pPr>
            <a:endParaRPr lang="en-US" i="1" dirty="0">
              <a:solidFill>
                <a:schemeClr val="accent1">
                  <a:lumMod val="40000"/>
                  <a:lumOff val="60000"/>
                </a:schemeClr>
              </a:solidFill>
            </a:endParaRPr>
          </a:p>
        </p:txBody>
      </p:sp>
      <p:pic>
        <p:nvPicPr>
          <p:cNvPr id="3" name="Picture 2" descr="Portrait of two women smiling">
            <a:extLst>
              <a:ext uri="{FF2B5EF4-FFF2-40B4-BE49-F238E27FC236}">
                <a16:creationId xmlns:a16="http://schemas.microsoft.com/office/drawing/2014/main" id="{5A6F7CF8-9EC9-50C9-FD62-88F6A5DFDE1A}"/>
              </a:ext>
            </a:extLst>
          </p:cNvPr>
          <p:cNvPicPr>
            <a:picLocks noChangeAspect="1"/>
          </p:cNvPicPr>
          <p:nvPr/>
        </p:nvPicPr>
        <p:blipFill>
          <a:blip r:embed="rId4"/>
          <a:stretch>
            <a:fillRect/>
          </a:stretch>
        </p:blipFill>
        <p:spPr>
          <a:xfrm>
            <a:off x="6677669" y="1893814"/>
            <a:ext cx="2118198" cy="1693856"/>
          </a:xfrm>
          <a:prstGeom prst="rect">
            <a:avLst/>
          </a:prstGeom>
        </p:spPr>
      </p:pic>
    </p:spTree>
    <p:custDataLst>
      <p:tags r:id="rId1"/>
    </p:custDataLst>
    <p:extLst>
      <p:ext uri="{BB962C8B-B14F-4D97-AF65-F5344CB8AC3E}">
        <p14:creationId xmlns:p14="http://schemas.microsoft.com/office/powerpoint/2010/main" val="3314438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57824"/>
            <a:ext cx="8229600" cy="1366176"/>
          </a:xfrm>
        </p:spPr>
        <p:txBody>
          <a:bodyPr>
            <a:normAutofit fontScale="90000"/>
          </a:bodyPr>
          <a:lstStyle/>
          <a:p>
            <a:r>
              <a:rPr lang="en-US" dirty="0"/>
              <a:t>6. Glycemic Targets for Non-Pregnant Adults</a:t>
            </a:r>
          </a:p>
        </p:txBody>
      </p:sp>
      <p:sp>
        <p:nvSpPr>
          <p:cNvPr id="6" name="Content Placeholder 5"/>
          <p:cNvSpPr>
            <a:spLocks noGrp="1"/>
          </p:cNvSpPr>
          <p:nvPr>
            <p:ph sz="quarter" idx="1"/>
          </p:nvPr>
        </p:nvSpPr>
        <p:spPr>
          <a:xfrm>
            <a:off x="457200" y="1588477"/>
            <a:ext cx="7239000" cy="5105400"/>
          </a:xfrm>
        </p:spPr>
        <p:txBody>
          <a:bodyPr>
            <a:normAutofit fontScale="92500" lnSpcReduction="10000"/>
          </a:bodyPr>
          <a:lstStyle/>
          <a:p>
            <a:pPr lvl="1"/>
            <a:r>
              <a:rPr lang="en-US" sz="2800" b="1" dirty="0"/>
              <a:t>A1c &lt; 7%</a:t>
            </a:r>
            <a:r>
              <a:rPr lang="en-US" sz="2800" dirty="0"/>
              <a:t>  - a reasonable goal for adults.</a:t>
            </a:r>
          </a:p>
          <a:p>
            <a:pPr lvl="1"/>
            <a:r>
              <a:rPr lang="en-US" sz="2800" b="1" dirty="0"/>
              <a:t>A1c &lt; 6.5%</a:t>
            </a:r>
            <a:r>
              <a:rPr lang="en-US" sz="2800" dirty="0"/>
              <a:t> - for those without significant risk of hypoglycemia  </a:t>
            </a:r>
          </a:p>
          <a:p>
            <a:pPr lvl="1"/>
            <a:r>
              <a:rPr lang="en-US" sz="2800" b="1" dirty="0"/>
              <a:t>A1c &lt; 8%</a:t>
            </a:r>
            <a:r>
              <a:rPr lang="en-US" sz="2800" dirty="0"/>
              <a:t> -  for those with history of hypoglycemia, limited life expectancy, or those with longstanding diabetes and vascular complications.</a:t>
            </a:r>
          </a:p>
          <a:p>
            <a:pPr lvl="1">
              <a:buSzPct val="75000"/>
            </a:pPr>
            <a:r>
              <a:rPr lang="en-US" sz="3200" b="1" dirty="0">
                <a:solidFill>
                  <a:schemeClr val="tx1">
                    <a:lumMod val="95000"/>
                    <a:lumOff val="5000"/>
                  </a:schemeClr>
                </a:solidFill>
              </a:rPr>
              <a:t>A1c Check Frequency:</a:t>
            </a:r>
          </a:p>
          <a:p>
            <a:pPr lvl="2">
              <a:buSzPct val="75000"/>
            </a:pPr>
            <a:r>
              <a:rPr lang="en-US" sz="3200" dirty="0"/>
              <a:t>If meeting goal -  At least 2 times a year</a:t>
            </a:r>
          </a:p>
          <a:p>
            <a:pPr lvl="2">
              <a:buSzPct val="75000"/>
            </a:pPr>
            <a:r>
              <a:rPr lang="en-US" sz="3200" dirty="0"/>
              <a:t>If </a:t>
            </a:r>
            <a:r>
              <a:rPr lang="en-US" sz="3200" i="1" dirty="0"/>
              <a:t>not </a:t>
            </a:r>
            <a:r>
              <a:rPr lang="en-US" sz="3200" dirty="0"/>
              <a:t>meeting goal – Quarterly</a:t>
            </a:r>
          </a:p>
          <a:p>
            <a:pPr lvl="1"/>
            <a:endParaRPr lang="en-US" sz="2800" dirty="0"/>
          </a:p>
          <a:p>
            <a:pPr lvl="1"/>
            <a:r>
              <a:rPr lang="en-US" sz="2800" b="1" dirty="0"/>
              <a:t>Also review Ambulatory Glucose Profile</a:t>
            </a:r>
          </a:p>
          <a:p>
            <a:endParaRPr lang="en-US" dirty="0"/>
          </a:p>
        </p:txBody>
      </p:sp>
      <p:pic>
        <p:nvPicPr>
          <p:cNvPr id="2" name="Picture 1"/>
          <p:cNvPicPr>
            <a:picLocks noChangeAspect="1"/>
          </p:cNvPicPr>
          <p:nvPr/>
        </p:nvPicPr>
        <p:blipFill>
          <a:blip r:embed="rId4"/>
          <a:stretch>
            <a:fillRect/>
          </a:stretch>
        </p:blipFill>
        <p:spPr>
          <a:xfrm>
            <a:off x="7467600" y="1588477"/>
            <a:ext cx="1356946" cy="1366176"/>
          </a:xfrm>
          <a:prstGeom prst="rect">
            <a:avLst/>
          </a:prstGeom>
        </p:spPr>
      </p:pic>
    </p:spTree>
    <p:custDataLst>
      <p:tags r:id="rId1"/>
    </p:custDataLst>
    <p:extLst>
      <p:ext uri="{BB962C8B-B14F-4D97-AF65-F5344CB8AC3E}">
        <p14:creationId xmlns:p14="http://schemas.microsoft.com/office/powerpoint/2010/main" val="21822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304800"/>
            <a:ext cx="8229600" cy="1143000"/>
          </a:xfrm>
        </p:spPr>
        <p:txBody>
          <a:bodyPr vert="horz" lIns="90477" tIns="44445" rIns="90477" bIns="44445" anchor="b" anchorCtr="0">
            <a:normAutofit fontScale="90000"/>
          </a:bodyPr>
          <a:lstStyle/>
          <a:p>
            <a:pPr eaLnBrk="1" hangingPunct="1"/>
            <a:r>
              <a:rPr lang="en-US" b="1" dirty="0"/>
              <a:t>6. Glycemic Targets</a:t>
            </a:r>
            <a:br>
              <a:rPr lang="en-US" b="1" dirty="0"/>
            </a:br>
            <a:r>
              <a:rPr lang="en-US" sz="4000" b="1" dirty="0"/>
              <a:t>Individualize Targets – ADA  </a:t>
            </a:r>
            <a:endParaRPr lang="en-US" b="1" dirty="0"/>
          </a:p>
        </p:txBody>
      </p:sp>
      <p:sp>
        <p:nvSpPr>
          <p:cNvPr id="89091" name="Rectangle 3"/>
          <p:cNvSpPr>
            <a:spLocks noGrp="1" noChangeArrowheads="1"/>
          </p:cNvSpPr>
          <p:nvPr>
            <p:ph sz="half" idx="1"/>
          </p:nvPr>
        </p:nvSpPr>
        <p:spPr>
          <a:xfrm>
            <a:off x="457200" y="1520959"/>
            <a:ext cx="7543800" cy="4648200"/>
          </a:xfrm>
          <a:ln w="12700">
            <a:solidFill>
              <a:schemeClr val="tx1"/>
            </a:solidFill>
            <a:miter lim="800000"/>
            <a:headEnd/>
            <a:tailEnd/>
          </a:ln>
        </p:spPr>
        <p:txBody>
          <a:bodyPr vert="horz" lIns="90477" tIns="44445" rIns="90477" bIns="44445">
            <a:normAutofit/>
          </a:bodyPr>
          <a:lstStyle/>
          <a:p>
            <a:pPr eaLnBrk="1" hangingPunct="1">
              <a:buFont typeface="Wingdings" pitchFamily="2" charset="2"/>
              <a:buNone/>
            </a:pPr>
            <a:endParaRPr lang="en-US" sz="2000" dirty="0">
              <a:solidFill>
                <a:schemeClr val="tx2"/>
              </a:solidFill>
            </a:endParaRPr>
          </a:p>
          <a:p>
            <a:pPr lvl="1" eaLnBrk="1" hangingPunct="1">
              <a:buSzPct val="75000"/>
            </a:pPr>
            <a:r>
              <a:rPr lang="en-US" sz="3600" dirty="0"/>
              <a:t> </a:t>
            </a:r>
            <a:r>
              <a:rPr lang="en-US" sz="4000" dirty="0"/>
              <a:t>Pre-Prandial BG 80- 130</a:t>
            </a:r>
          </a:p>
          <a:p>
            <a:pPr lvl="1" eaLnBrk="1" hangingPunct="1">
              <a:buSzPct val="75000"/>
            </a:pPr>
            <a:endParaRPr lang="en-US" sz="2000" dirty="0"/>
          </a:p>
          <a:p>
            <a:pPr lvl="1" eaLnBrk="1" hangingPunct="1">
              <a:buSzPct val="75000"/>
            </a:pPr>
            <a:r>
              <a:rPr lang="en-US" sz="4000" dirty="0"/>
              <a:t> 1-2 </a:t>
            </a:r>
            <a:r>
              <a:rPr lang="en-US" sz="4000" dirty="0" err="1"/>
              <a:t>hr</a:t>
            </a:r>
            <a:r>
              <a:rPr lang="en-US" sz="4000" dirty="0"/>
              <a:t> post prandial &lt; than 180</a:t>
            </a:r>
          </a:p>
          <a:p>
            <a:pPr lvl="2" eaLnBrk="1" hangingPunct="1">
              <a:buSzPct val="75000"/>
              <a:buFont typeface="Wingdings" pitchFamily="2" charset="2"/>
              <a:buNone/>
            </a:pPr>
            <a:r>
              <a:rPr lang="en-US" sz="2800" dirty="0"/>
              <a:t>*for nonpregnant adults</a:t>
            </a:r>
          </a:p>
          <a:p>
            <a:pPr lvl="2" eaLnBrk="1" hangingPunct="1">
              <a:buSzPct val="75000"/>
              <a:buFont typeface="Wingdings" pitchFamily="2" charset="2"/>
              <a:buNone/>
            </a:pPr>
            <a:endParaRPr lang="en-US" sz="2800" dirty="0"/>
          </a:p>
          <a:p>
            <a:pPr lvl="1">
              <a:buSzPct val="75000"/>
            </a:pPr>
            <a:r>
              <a:rPr lang="en-US" sz="4000" dirty="0"/>
              <a:t>Time in Range: 70%</a:t>
            </a:r>
          </a:p>
          <a:p>
            <a:pPr lvl="2">
              <a:buSzPct val="75000"/>
            </a:pPr>
            <a:r>
              <a:rPr lang="en-US" sz="3600" dirty="0"/>
              <a:t>BG of 70-180 mg/dL</a:t>
            </a:r>
          </a:p>
          <a:p>
            <a:pPr lvl="1" algn="r" eaLnBrk="1" hangingPunct="1">
              <a:buSzPct val="75000"/>
              <a:buFont typeface="Wingdings" pitchFamily="2" charset="2"/>
              <a:buNone/>
            </a:pPr>
            <a:endParaRPr lang="en-US" sz="1400" i="1" dirty="0"/>
          </a:p>
          <a:p>
            <a:pPr lvl="1" algn="r" eaLnBrk="1" hangingPunct="1">
              <a:buSzPct val="75000"/>
              <a:buFont typeface="Wingdings" pitchFamily="2" charset="2"/>
              <a:buNone/>
            </a:pPr>
            <a:endParaRPr lang="en-US" sz="1600" i="1" dirty="0"/>
          </a:p>
        </p:txBody>
      </p:sp>
      <p:pic>
        <p:nvPicPr>
          <p:cNvPr id="31746" name="Picture 2" descr="C:\Users\Beverly\AppData\Local\Microsoft\Windows\Temporary Internet Files\Content.IE5\DJWH7WCO\MC90038891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9800" y="3838975"/>
            <a:ext cx="2844483" cy="240334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806685976"/>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28600"/>
            <a:ext cx="8229600" cy="914400"/>
          </a:xfrm>
        </p:spPr>
        <p:txBody>
          <a:bodyPr>
            <a:normAutofit/>
          </a:bodyPr>
          <a:lstStyle/>
          <a:p>
            <a:pPr eaLnBrk="1" hangingPunct="1"/>
            <a:r>
              <a:rPr lang="en-US" sz="4000" dirty="0"/>
              <a:t>A1c and Estimated Avg Glucose (eAG)  </a:t>
            </a:r>
          </a:p>
        </p:txBody>
      </p:sp>
      <p:sp>
        <p:nvSpPr>
          <p:cNvPr id="88067" name="Rectangle 3"/>
          <p:cNvSpPr>
            <a:spLocks noGrp="1" noChangeArrowheads="1"/>
          </p:cNvSpPr>
          <p:nvPr>
            <p:ph idx="1"/>
          </p:nvPr>
        </p:nvSpPr>
        <p:spPr>
          <a:xfrm>
            <a:off x="609600" y="1447800"/>
            <a:ext cx="7239000" cy="4819650"/>
          </a:xfrm>
        </p:spPr>
        <p:txBody>
          <a:bodyPr>
            <a:normAutofit/>
          </a:bodyPr>
          <a:lstStyle/>
          <a:p>
            <a:pPr eaLnBrk="1" hangingPunct="1">
              <a:lnSpc>
                <a:spcPct val="80000"/>
              </a:lnSpc>
              <a:buFont typeface="Wingdings" pitchFamily="2" charset="2"/>
              <a:buNone/>
            </a:pPr>
            <a:r>
              <a:rPr lang="en-US" sz="2800" b="1" u="sng" dirty="0"/>
              <a:t>A1c (%)	           	eAG__  </a:t>
            </a:r>
          </a:p>
          <a:p>
            <a:pPr eaLnBrk="1" hangingPunct="1">
              <a:lnSpc>
                <a:spcPct val="80000"/>
              </a:lnSpc>
              <a:buFont typeface="Wingdings" pitchFamily="2" charset="2"/>
              <a:buNone/>
            </a:pPr>
            <a:r>
              <a:rPr lang="en-US" sz="2800" b="1" dirty="0"/>
              <a:t>	5		97   </a:t>
            </a:r>
            <a:r>
              <a:rPr lang="en-US" sz="2800" dirty="0"/>
              <a:t>(76-120)</a:t>
            </a:r>
          </a:p>
          <a:p>
            <a:pPr eaLnBrk="1" hangingPunct="1">
              <a:lnSpc>
                <a:spcPct val="80000"/>
              </a:lnSpc>
              <a:buFont typeface="Wingdings" pitchFamily="2" charset="2"/>
              <a:buNone/>
            </a:pPr>
            <a:r>
              <a:rPr lang="en-US" sz="2800" b="1" dirty="0"/>
              <a:t>   6		126 </a:t>
            </a:r>
            <a:r>
              <a:rPr lang="en-US" sz="2800" dirty="0"/>
              <a:t>(100-152)</a:t>
            </a:r>
          </a:p>
          <a:p>
            <a:pPr eaLnBrk="1" hangingPunct="1">
              <a:lnSpc>
                <a:spcPct val="80000"/>
              </a:lnSpc>
              <a:buFont typeface="Wingdings" pitchFamily="2" charset="2"/>
              <a:buNone/>
            </a:pPr>
            <a:r>
              <a:rPr lang="en-US" sz="2800" b="1" dirty="0"/>
              <a:t>	7		154 </a:t>
            </a:r>
            <a:r>
              <a:rPr lang="en-US" sz="2800" dirty="0"/>
              <a:t>(123-185)</a:t>
            </a:r>
          </a:p>
          <a:p>
            <a:pPr eaLnBrk="1" hangingPunct="1">
              <a:lnSpc>
                <a:spcPct val="80000"/>
              </a:lnSpc>
              <a:buFont typeface="Wingdings" pitchFamily="2" charset="2"/>
              <a:buNone/>
            </a:pPr>
            <a:r>
              <a:rPr lang="en-US" sz="2800" b="1" dirty="0"/>
              <a:t>	8		183 </a:t>
            </a:r>
            <a:r>
              <a:rPr lang="en-US" sz="2800" dirty="0"/>
              <a:t>(147-217)</a:t>
            </a:r>
          </a:p>
          <a:p>
            <a:pPr eaLnBrk="1" hangingPunct="1">
              <a:lnSpc>
                <a:spcPct val="80000"/>
              </a:lnSpc>
              <a:buFont typeface="Wingdings" pitchFamily="2" charset="2"/>
              <a:buNone/>
            </a:pPr>
            <a:r>
              <a:rPr lang="en-US" sz="2800" b="1" dirty="0"/>
              <a:t>	9		212 </a:t>
            </a:r>
            <a:r>
              <a:rPr lang="en-US" sz="2800" dirty="0"/>
              <a:t>(170 -249)</a:t>
            </a:r>
          </a:p>
          <a:p>
            <a:pPr eaLnBrk="1" hangingPunct="1">
              <a:lnSpc>
                <a:spcPct val="80000"/>
              </a:lnSpc>
              <a:buFont typeface="Wingdings" pitchFamily="2" charset="2"/>
              <a:buNone/>
            </a:pPr>
            <a:r>
              <a:rPr lang="en-US" sz="2800" b="1" dirty="0"/>
              <a:t>	10		240 </a:t>
            </a:r>
            <a:r>
              <a:rPr lang="en-US" sz="2800" dirty="0"/>
              <a:t>(193-282)</a:t>
            </a:r>
          </a:p>
          <a:p>
            <a:pPr eaLnBrk="1" hangingPunct="1">
              <a:lnSpc>
                <a:spcPct val="80000"/>
              </a:lnSpc>
              <a:buFont typeface="Wingdings" pitchFamily="2" charset="2"/>
              <a:buNone/>
            </a:pPr>
            <a:r>
              <a:rPr lang="en-US" sz="2800" b="1" dirty="0"/>
              <a:t>	11		269 </a:t>
            </a:r>
            <a:r>
              <a:rPr lang="en-US" sz="2800" dirty="0"/>
              <a:t>(217-314)</a:t>
            </a:r>
            <a:r>
              <a:rPr lang="en-US" sz="2800" b="1" dirty="0"/>
              <a:t>	</a:t>
            </a:r>
          </a:p>
          <a:p>
            <a:pPr eaLnBrk="1" hangingPunct="1">
              <a:lnSpc>
                <a:spcPct val="80000"/>
              </a:lnSpc>
              <a:buFont typeface="Wingdings" pitchFamily="2" charset="2"/>
              <a:buNone/>
            </a:pPr>
            <a:r>
              <a:rPr lang="en-US" sz="2800" b="1" dirty="0"/>
              <a:t>   12		298  </a:t>
            </a:r>
            <a:r>
              <a:rPr lang="en-US" sz="2800" dirty="0"/>
              <a:t>(240-347)</a:t>
            </a:r>
          </a:p>
          <a:p>
            <a:pPr eaLnBrk="1" hangingPunct="1">
              <a:lnSpc>
                <a:spcPct val="80000"/>
              </a:lnSpc>
              <a:buFont typeface="Wingdings" pitchFamily="2" charset="2"/>
              <a:buNone/>
            </a:pPr>
            <a:r>
              <a:rPr lang="en-US" sz="2400" dirty="0"/>
              <a:t>			 </a:t>
            </a:r>
          </a:p>
        </p:txBody>
      </p:sp>
      <p:pic>
        <p:nvPicPr>
          <p:cNvPr id="2" name="Picture 1">
            <a:extLst>
              <a:ext uri="{FF2B5EF4-FFF2-40B4-BE49-F238E27FC236}">
                <a16:creationId xmlns:a16="http://schemas.microsoft.com/office/drawing/2014/main" id="{373B86B3-71B5-4FF0-80CE-0E602ED35CB5}"/>
              </a:ext>
            </a:extLst>
          </p:cNvPr>
          <p:cNvPicPr>
            <a:picLocks noChangeAspect="1"/>
          </p:cNvPicPr>
          <p:nvPr/>
        </p:nvPicPr>
        <p:blipFill>
          <a:blip r:embed="rId4"/>
          <a:stretch>
            <a:fillRect/>
          </a:stretch>
        </p:blipFill>
        <p:spPr>
          <a:xfrm>
            <a:off x="5181600" y="4847178"/>
            <a:ext cx="3804589" cy="996813"/>
          </a:xfrm>
          <a:prstGeom prst="rect">
            <a:avLst/>
          </a:prstGeom>
        </p:spPr>
      </p:pic>
      <p:sp>
        <p:nvSpPr>
          <p:cNvPr id="5" name="TextBox 4">
            <a:extLst>
              <a:ext uri="{FF2B5EF4-FFF2-40B4-BE49-F238E27FC236}">
                <a16:creationId xmlns:a16="http://schemas.microsoft.com/office/drawing/2014/main" id="{1AFADE32-8F21-471D-A653-F0A7FD804812}"/>
              </a:ext>
            </a:extLst>
          </p:cNvPr>
          <p:cNvSpPr txBox="1"/>
          <p:nvPr/>
        </p:nvSpPr>
        <p:spPr>
          <a:xfrm>
            <a:off x="104670" y="5410200"/>
            <a:ext cx="5181600" cy="757130"/>
          </a:xfrm>
          <a:prstGeom prst="rect">
            <a:avLst/>
          </a:prstGeom>
          <a:noFill/>
        </p:spPr>
        <p:txBody>
          <a:bodyPr wrap="square" rtlCol="0">
            <a:spAutoFit/>
          </a:bodyPr>
          <a:lstStyle/>
          <a:p>
            <a:pPr algn="ctr">
              <a:lnSpc>
                <a:spcPct val="80000"/>
              </a:lnSpc>
            </a:pPr>
            <a:r>
              <a:rPr lang="en-US" sz="2000" b="1" i="1" dirty="0"/>
              <a:t>eAG = 28.7 x A1c-46.7  ~ 29 pts per 1%</a:t>
            </a:r>
          </a:p>
          <a:p>
            <a:pPr algn="ctr">
              <a:lnSpc>
                <a:spcPct val="80000"/>
              </a:lnSpc>
            </a:pPr>
            <a:r>
              <a:rPr lang="en-US" sz="1600" b="1" i="1" dirty="0"/>
              <a:t>Translating the A1c Assay Into eAG – ADAG Study</a:t>
            </a:r>
            <a:endParaRPr lang="en-US" b="1" dirty="0"/>
          </a:p>
          <a:p>
            <a:pPr algn="r">
              <a:lnSpc>
                <a:spcPct val="80000"/>
              </a:lnSpc>
            </a:pPr>
            <a:r>
              <a:rPr lang="en-US" dirty="0"/>
              <a:t> </a:t>
            </a:r>
          </a:p>
        </p:txBody>
      </p:sp>
      <p:pic>
        <p:nvPicPr>
          <p:cNvPr id="7" name="Picture 6">
            <a:extLst>
              <a:ext uri="{FF2B5EF4-FFF2-40B4-BE49-F238E27FC236}">
                <a16:creationId xmlns:a16="http://schemas.microsoft.com/office/drawing/2014/main" id="{40DD5A88-51EF-4D70-B650-8C1655D0C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6400" y="1828800"/>
            <a:ext cx="2676525" cy="2657475"/>
          </a:xfrm>
          <a:prstGeom prst="rect">
            <a:avLst/>
          </a:prstGeom>
        </p:spPr>
      </p:pic>
    </p:spTree>
    <p:custDataLst>
      <p:tags r:id="rId1"/>
    </p:custDataLst>
    <p:extLst>
      <p:ext uri="{BB962C8B-B14F-4D97-AF65-F5344CB8AC3E}">
        <p14:creationId xmlns:p14="http://schemas.microsoft.com/office/powerpoint/2010/main" val="2127200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be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918553582"/>
      </p:ext>
    </p:extLst>
  </p:cSld>
  <p:clrMapOvr>
    <a:masterClrMapping/>
  </p:clrMapOvr>
  <p:transition>
    <p:rand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Google Shape;304;p62">
            <a:extLst>
              <a:ext uri="{FF2B5EF4-FFF2-40B4-BE49-F238E27FC236}">
                <a16:creationId xmlns:a16="http://schemas.microsoft.com/office/drawing/2014/main" id="{9429F711-099F-F80B-7611-1FCD0244870C}"/>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BGM vs CGM</a:t>
            </a:r>
          </a:p>
        </p:txBody>
      </p:sp>
      <p:sp>
        <p:nvSpPr>
          <p:cNvPr id="2" name="Content Placeholder 1">
            <a:extLst>
              <a:ext uri="{FF2B5EF4-FFF2-40B4-BE49-F238E27FC236}">
                <a16:creationId xmlns:a16="http://schemas.microsoft.com/office/drawing/2014/main" id="{4D3540E5-9DB9-A6EC-7FE4-8FA9C7A41722}"/>
              </a:ext>
            </a:extLst>
          </p:cNvPr>
          <p:cNvSpPr>
            <a:spLocks noGrp="1"/>
          </p:cNvSpPr>
          <p:nvPr>
            <p:ph sz="quarter" idx="1"/>
          </p:nvPr>
        </p:nvSpPr>
        <p:spPr/>
        <p:txBody>
          <a:bodyPr/>
          <a:lstStyle/>
          <a:p>
            <a:endParaRPr lang="en-US"/>
          </a:p>
        </p:txBody>
      </p:sp>
      <p:pic>
        <p:nvPicPr>
          <p:cNvPr id="72707" name="Google Shape;305;p62">
            <a:extLst>
              <a:ext uri="{FF2B5EF4-FFF2-40B4-BE49-F238E27FC236}">
                <a16:creationId xmlns:a16="http://schemas.microsoft.com/office/drawing/2014/main" id="{CADC5B11-5694-5AEC-65D7-D401FA76D580}"/>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41" y="2141935"/>
            <a:ext cx="7404497"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8" name="Google Shape;306;p62">
            <a:extLst>
              <a:ext uri="{FF2B5EF4-FFF2-40B4-BE49-F238E27FC236}">
                <a16:creationId xmlns:a16="http://schemas.microsoft.com/office/drawing/2014/main" id="{687B88C2-AC64-DCB6-D112-AF3F50F724C5}"/>
              </a:ext>
            </a:extLst>
          </p:cNvPr>
          <p:cNvSpPr>
            <a:spLocks noChangeArrowheads="1"/>
          </p:cNvSpPr>
          <p:nvPr/>
        </p:nvSpPr>
        <p:spPr bwMode="auto">
          <a:xfrm>
            <a:off x="1885950" y="3643313"/>
            <a:ext cx="5886450" cy="723900"/>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307" name="Google Shape;307;p62">
            <a:extLst>
              <a:ext uri="{FF2B5EF4-FFF2-40B4-BE49-F238E27FC236}">
                <a16:creationId xmlns:a16="http://schemas.microsoft.com/office/drawing/2014/main" id="{AC5F66E4-7788-4CDC-3BF4-2975E30BEF28}"/>
              </a:ext>
            </a:extLst>
          </p:cNvPr>
          <p:cNvSpPr>
            <a:spLocks/>
          </p:cNvSpPr>
          <p:nvPr/>
        </p:nvSpPr>
        <p:spPr bwMode="auto">
          <a:xfrm>
            <a:off x="2268142" y="2721769"/>
            <a:ext cx="5193506" cy="1943100"/>
          </a:xfrm>
          <a:custGeom>
            <a:avLst/>
            <a:gdLst>
              <a:gd name="T0" fmla="*/ 97668 w 6924583"/>
              <a:gd name="T1" fmla="*/ 2143917 h 2590398"/>
              <a:gd name="T2" fmla="*/ 364050 w 6924583"/>
              <a:gd name="T3" fmla="*/ 2330724 h 2590398"/>
              <a:gd name="T4" fmla="*/ 674820 w 6924583"/>
              <a:gd name="T5" fmla="*/ 2446367 h 2590398"/>
              <a:gd name="T6" fmla="*/ 923434 w 6924583"/>
              <a:gd name="T7" fmla="*/ 2553116 h 2590398"/>
              <a:gd name="T8" fmla="*/ 1154292 w 6924583"/>
              <a:gd name="T9" fmla="*/ 2588697 h 2590398"/>
              <a:gd name="T10" fmla="*/ 1482831 w 6924583"/>
              <a:gd name="T11" fmla="*/ 2499742 h 2590398"/>
              <a:gd name="T12" fmla="*/ 1793602 w 6924583"/>
              <a:gd name="T13" fmla="*/ 2312934 h 2590398"/>
              <a:gd name="T14" fmla="*/ 1900147 w 6924583"/>
              <a:gd name="T15" fmla="*/ 2054962 h 2590398"/>
              <a:gd name="T16" fmla="*/ 1935670 w 6924583"/>
              <a:gd name="T17" fmla="*/ 1761406 h 2590398"/>
              <a:gd name="T18" fmla="*/ 2095494 w 6924583"/>
              <a:gd name="T19" fmla="*/ 1405584 h 2590398"/>
              <a:gd name="T20" fmla="*/ 2193162 w 6924583"/>
              <a:gd name="T21" fmla="*/ 1183192 h 2590398"/>
              <a:gd name="T22" fmla="*/ 2228685 w 6924583"/>
              <a:gd name="T23" fmla="*/ 765104 h 2590398"/>
              <a:gd name="T24" fmla="*/ 2326353 w 6924583"/>
              <a:gd name="T25" fmla="*/ 418174 h 2590398"/>
              <a:gd name="T26" fmla="*/ 2468421 w 6924583"/>
              <a:gd name="T27" fmla="*/ 53449 h 2590398"/>
              <a:gd name="T28" fmla="*/ 2752559 w 6924583"/>
              <a:gd name="T29" fmla="*/ 44558 h 2590398"/>
              <a:gd name="T30" fmla="*/ 2832471 w 6924583"/>
              <a:gd name="T31" fmla="*/ 186887 h 2590398"/>
              <a:gd name="T32" fmla="*/ 2956771 w 6924583"/>
              <a:gd name="T33" fmla="*/ 560503 h 2590398"/>
              <a:gd name="T34" fmla="*/ 3072207 w 6924583"/>
              <a:gd name="T35" fmla="*/ 836270 h 2590398"/>
              <a:gd name="T36" fmla="*/ 3196507 w 6924583"/>
              <a:gd name="T37" fmla="*/ 1112025 h 2590398"/>
              <a:gd name="T38" fmla="*/ 3294188 w 6924583"/>
              <a:gd name="T39" fmla="*/ 1378899 h 2590398"/>
              <a:gd name="T40" fmla="*/ 3471767 w 6924583"/>
              <a:gd name="T41" fmla="*/ 1627971 h 2590398"/>
              <a:gd name="T42" fmla="*/ 3711503 w 6924583"/>
              <a:gd name="T43" fmla="*/ 1725825 h 2590398"/>
              <a:gd name="T44" fmla="*/ 3915729 w 6924583"/>
              <a:gd name="T45" fmla="*/ 1681348 h 2590398"/>
              <a:gd name="T46" fmla="*/ 4128832 w 6924583"/>
              <a:gd name="T47" fmla="*/ 1814779 h 2590398"/>
              <a:gd name="T48" fmla="*/ 4412969 w 6924583"/>
              <a:gd name="T49" fmla="*/ 1877050 h 2590398"/>
              <a:gd name="T50" fmla="*/ 4759250 w 6924583"/>
              <a:gd name="T51" fmla="*/ 1859256 h 2590398"/>
              <a:gd name="T52" fmla="*/ 4998986 w 6924583"/>
              <a:gd name="T53" fmla="*/ 1868155 h 2590398"/>
              <a:gd name="T54" fmla="*/ 5238735 w 6924583"/>
              <a:gd name="T55" fmla="*/ 1681348 h 2590398"/>
              <a:gd name="T56" fmla="*/ 5416315 w 6924583"/>
              <a:gd name="T57" fmla="*/ 1361105 h 2590398"/>
              <a:gd name="T58" fmla="*/ 5576139 w 6924583"/>
              <a:gd name="T59" fmla="*/ 1200982 h 2590398"/>
              <a:gd name="T60" fmla="*/ 5851399 w 6924583"/>
              <a:gd name="T61" fmla="*/ 1227667 h 2590398"/>
              <a:gd name="T62" fmla="*/ 6073379 w 6924583"/>
              <a:gd name="T63" fmla="*/ 1583495 h 2590398"/>
              <a:gd name="T64" fmla="*/ 6179924 w 6924583"/>
              <a:gd name="T65" fmla="*/ 1912632 h 2590398"/>
              <a:gd name="T66" fmla="*/ 6375272 w 6924583"/>
              <a:gd name="T67" fmla="*/ 2170604 h 2590398"/>
              <a:gd name="T68" fmla="*/ 6686043 w 6924583"/>
              <a:gd name="T69" fmla="*/ 2152815 h 2590398"/>
              <a:gd name="T70" fmla="*/ 6881377 w 6924583"/>
              <a:gd name="T71" fmla="*/ 2108337 h 2590398"/>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6924583" h="2590398" extrusionOk="0">
                <a:moveTo>
                  <a:pt x="0" y="2104086"/>
                </a:moveTo>
                <a:cubicBezTo>
                  <a:pt x="27373" y="2112224"/>
                  <a:pt x="54746" y="2120362"/>
                  <a:pt x="97655" y="2139597"/>
                </a:cubicBezTo>
                <a:cubicBezTo>
                  <a:pt x="140564" y="2158832"/>
                  <a:pt x="213065" y="2188424"/>
                  <a:pt x="257453" y="2219496"/>
                </a:cubicBezTo>
                <a:cubicBezTo>
                  <a:pt x="301841" y="2250568"/>
                  <a:pt x="326995" y="2294956"/>
                  <a:pt x="363985" y="2326028"/>
                </a:cubicBezTo>
                <a:cubicBezTo>
                  <a:pt x="400975" y="2357100"/>
                  <a:pt x="427608" y="2386692"/>
                  <a:pt x="479394" y="2405927"/>
                </a:cubicBezTo>
                <a:cubicBezTo>
                  <a:pt x="531180" y="2425162"/>
                  <a:pt x="621437" y="2428122"/>
                  <a:pt x="674703" y="2441438"/>
                </a:cubicBezTo>
                <a:cubicBezTo>
                  <a:pt x="727969" y="2454754"/>
                  <a:pt x="757562" y="2468071"/>
                  <a:pt x="798991" y="2485826"/>
                </a:cubicBezTo>
                <a:cubicBezTo>
                  <a:pt x="840420" y="2503581"/>
                  <a:pt x="880369" y="2533174"/>
                  <a:pt x="923278" y="2547970"/>
                </a:cubicBezTo>
                <a:cubicBezTo>
                  <a:pt x="966187" y="2562766"/>
                  <a:pt x="1017973" y="2568685"/>
                  <a:pt x="1056443" y="2574603"/>
                </a:cubicBezTo>
                <a:cubicBezTo>
                  <a:pt x="1094913" y="2580521"/>
                  <a:pt x="1111188" y="2582001"/>
                  <a:pt x="1154097" y="2583481"/>
                </a:cubicBezTo>
                <a:cubicBezTo>
                  <a:pt x="1197006" y="2584961"/>
                  <a:pt x="1259149" y="2598277"/>
                  <a:pt x="1313895" y="2583481"/>
                </a:cubicBezTo>
                <a:cubicBezTo>
                  <a:pt x="1368641" y="2568685"/>
                  <a:pt x="1423387" y="2524296"/>
                  <a:pt x="1482571" y="2494704"/>
                </a:cubicBezTo>
                <a:cubicBezTo>
                  <a:pt x="1541756" y="2465112"/>
                  <a:pt x="1617216" y="2436999"/>
                  <a:pt x="1669002" y="2405927"/>
                </a:cubicBezTo>
                <a:cubicBezTo>
                  <a:pt x="1720789" y="2374855"/>
                  <a:pt x="1768137" y="2348222"/>
                  <a:pt x="1793290" y="2308273"/>
                </a:cubicBezTo>
                <a:cubicBezTo>
                  <a:pt x="1818443" y="2268324"/>
                  <a:pt x="1802168" y="2209139"/>
                  <a:pt x="1819923" y="2166230"/>
                </a:cubicBezTo>
                <a:cubicBezTo>
                  <a:pt x="1837678" y="2123321"/>
                  <a:pt x="1883546" y="2084851"/>
                  <a:pt x="1899822" y="2050820"/>
                </a:cubicBezTo>
                <a:cubicBezTo>
                  <a:pt x="1916098" y="2016789"/>
                  <a:pt x="1911659" y="2010871"/>
                  <a:pt x="1917577" y="1962044"/>
                </a:cubicBezTo>
                <a:cubicBezTo>
                  <a:pt x="1923495" y="1913217"/>
                  <a:pt x="1911658" y="1820001"/>
                  <a:pt x="1935332" y="1757857"/>
                </a:cubicBezTo>
                <a:cubicBezTo>
                  <a:pt x="1959006" y="1695713"/>
                  <a:pt x="2032987" y="1648365"/>
                  <a:pt x="2059620" y="1589181"/>
                </a:cubicBezTo>
                <a:cubicBezTo>
                  <a:pt x="2086253" y="1529996"/>
                  <a:pt x="2078854" y="1456016"/>
                  <a:pt x="2095130" y="1402750"/>
                </a:cubicBezTo>
                <a:cubicBezTo>
                  <a:pt x="2111406" y="1349484"/>
                  <a:pt x="2140998" y="1306575"/>
                  <a:pt x="2157274" y="1269585"/>
                </a:cubicBezTo>
                <a:cubicBezTo>
                  <a:pt x="2173550" y="1232595"/>
                  <a:pt x="2182428" y="1228156"/>
                  <a:pt x="2192785" y="1180809"/>
                </a:cubicBezTo>
                <a:cubicBezTo>
                  <a:pt x="2203142" y="1133462"/>
                  <a:pt x="2213500" y="1055042"/>
                  <a:pt x="2219418" y="985500"/>
                </a:cubicBezTo>
                <a:cubicBezTo>
                  <a:pt x="2225336" y="915958"/>
                  <a:pt x="2213499" y="834579"/>
                  <a:pt x="2228295" y="763558"/>
                </a:cubicBezTo>
                <a:cubicBezTo>
                  <a:pt x="2243091" y="692537"/>
                  <a:pt x="2291918" y="617077"/>
                  <a:pt x="2308194" y="559372"/>
                </a:cubicBezTo>
                <a:cubicBezTo>
                  <a:pt x="2324470" y="501667"/>
                  <a:pt x="2312634" y="473554"/>
                  <a:pt x="2325950" y="417329"/>
                </a:cubicBezTo>
                <a:cubicBezTo>
                  <a:pt x="2339266" y="361104"/>
                  <a:pt x="2364419" y="282684"/>
                  <a:pt x="2388093" y="222020"/>
                </a:cubicBezTo>
                <a:cubicBezTo>
                  <a:pt x="2411767" y="161356"/>
                  <a:pt x="2438400" y="90335"/>
                  <a:pt x="2467992" y="53345"/>
                </a:cubicBezTo>
                <a:cubicBezTo>
                  <a:pt x="2497584" y="16355"/>
                  <a:pt x="2518299" y="1559"/>
                  <a:pt x="2565647" y="79"/>
                </a:cubicBezTo>
                <a:cubicBezTo>
                  <a:pt x="2612995" y="-1401"/>
                  <a:pt x="2709169" y="17834"/>
                  <a:pt x="2752078" y="44467"/>
                </a:cubicBezTo>
                <a:cubicBezTo>
                  <a:pt x="2794987" y="71100"/>
                  <a:pt x="2809783" y="136203"/>
                  <a:pt x="2823099" y="159877"/>
                </a:cubicBezTo>
                <a:cubicBezTo>
                  <a:pt x="2836415" y="183551"/>
                  <a:pt x="2831977" y="186510"/>
                  <a:pt x="2831977" y="186510"/>
                </a:cubicBezTo>
                <a:lnTo>
                  <a:pt x="2876365" y="319675"/>
                </a:lnTo>
                <a:cubicBezTo>
                  <a:pt x="2897080" y="381819"/>
                  <a:pt x="2935549" y="488351"/>
                  <a:pt x="2956264" y="559372"/>
                </a:cubicBezTo>
                <a:cubicBezTo>
                  <a:pt x="2976979" y="630393"/>
                  <a:pt x="2981418" y="699935"/>
                  <a:pt x="3000653" y="745803"/>
                </a:cubicBezTo>
                <a:cubicBezTo>
                  <a:pt x="3019888" y="791671"/>
                  <a:pt x="3043562" y="796110"/>
                  <a:pt x="3071674" y="834580"/>
                </a:cubicBezTo>
                <a:cubicBezTo>
                  <a:pt x="3099786" y="873050"/>
                  <a:pt x="3148614" y="930754"/>
                  <a:pt x="3169328" y="976622"/>
                </a:cubicBezTo>
                <a:cubicBezTo>
                  <a:pt x="3190042" y="1022490"/>
                  <a:pt x="3185604" y="1065399"/>
                  <a:pt x="3195961" y="1109787"/>
                </a:cubicBezTo>
                <a:cubicBezTo>
                  <a:pt x="3206318" y="1154175"/>
                  <a:pt x="3215196" y="1198564"/>
                  <a:pt x="3231472" y="1242952"/>
                </a:cubicBezTo>
                <a:cubicBezTo>
                  <a:pt x="3247748" y="1287340"/>
                  <a:pt x="3265503" y="1333208"/>
                  <a:pt x="3293616" y="1376117"/>
                </a:cubicBezTo>
                <a:cubicBezTo>
                  <a:pt x="3321729" y="1419026"/>
                  <a:pt x="3370556" y="1458976"/>
                  <a:pt x="3400148" y="1500405"/>
                </a:cubicBezTo>
                <a:cubicBezTo>
                  <a:pt x="3429740" y="1541834"/>
                  <a:pt x="3444536" y="1590661"/>
                  <a:pt x="3471169" y="1624692"/>
                </a:cubicBezTo>
                <a:cubicBezTo>
                  <a:pt x="3497802" y="1658723"/>
                  <a:pt x="3519997" y="1688315"/>
                  <a:pt x="3559946" y="1704591"/>
                </a:cubicBezTo>
                <a:cubicBezTo>
                  <a:pt x="3599895" y="1720867"/>
                  <a:pt x="3670917" y="1723826"/>
                  <a:pt x="3710866" y="1722347"/>
                </a:cubicBezTo>
                <a:cubicBezTo>
                  <a:pt x="3750815" y="1720868"/>
                  <a:pt x="3765612" y="1703112"/>
                  <a:pt x="3799643" y="1695714"/>
                </a:cubicBezTo>
                <a:cubicBezTo>
                  <a:pt x="3833674" y="1688316"/>
                  <a:pt x="3869185" y="1674999"/>
                  <a:pt x="3915053" y="1677958"/>
                </a:cubicBezTo>
                <a:cubicBezTo>
                  <a:pt x="3960921" y="1680917"/>
                  <a:pt x="4039340" y="1691275"/>
                  <a:pt x="4074851" y="1713469"/>
                </a:cubicBezTo>
                <a:cubicBezTo>
                  <a:pt x="4110362" y="1735663"/>
                  <a:pt x="4094086" y="1787449"/>
                  <a:pt x="4128117" y="1811123"/>
                </a:cubicBezTo>
                <a:cubicBezTo>
                  <a:pt x="4162148" y="1834797"/>
                  <a:pt x="4231690" y="1845155"/>
                  <a:pt x="4279037" y="1855512"/>
                </a:cubicBezTo>
                <a:cubicBezTo>
                  <a:pt x="4326384" y="1865869"/>
                  <a:pt x="4364854" y="1873267"/>
                  <a:pt x="4412202" y="1873267"/>
                </a:cubicBezTo>
                <a:cubicBezTo>
                  <a:pt x="4459550" y="1873267"/>
                  <a:pt x="4505418" y="1858471"/>
                  <a:pt x="4563123" y="1855512"/>
                </a:cubicBezTo>
                <a:cubicBezTo>
                  <a:pt x="4620828" y="1852553"/>
                  <a:pt x="4708124" y="1852553"/>
                  <a:pt x="4758431" y="1855512"/>
                </a:cubicBezTo>
                <a:cubicBezTo>
                  <a:pt x="4808738" y="1858471"/>
                  <a:pt x="4825014" y="1871788"/>
                  <a:pt x="4864963" y="1873267"/>
                </a:cubicBezTo>
                <a:cubicBezTo>
                  <a:pt x="4904912" y="1874746"/>
                  <a:pt x="4959658" y="1882144"/>
                  <a:pt x="4998128" y="1864389"/>
                </a:cubicBezTo>
                <a:cubicBezTo>
                  <a:pt x="5036598" y="1846634"/>
                  <a:pt x="5055834" y="1797807"/>
                  <a:pt x="5095783" y="1766735"/>
                </a:cubicBezTo>
                <a:cubicBezTo>
                  <a:pt x="5135732" y="1735663"/>
                  <a:pt x="5203794" y="1722346"/>
                  <a:pt x="5237825" y="1677958"/>
                </a:cubicBezTo>
                <a:cubicBezTo>
                  <a:pt x="5271856" y="1633570"/>
                  <a:pt x="5270377" y="1553671"/>
                  <a:pt x="5299969" y="1500405"/>
                </a:cubicBezTo>
                <a:cubicBezTo>
                  <a:pt x="5329561" y="1447139"/>
                  <a:pt x="5379868" y="1395352"/>
                  <a:pt x="5415379" y="1358362"/>
                </a:cubicBezTo>
                <a:cubicBezTo>
                  <a:pt x="5450890" y="1321372"/>
                  <a:pt x="5486400" y="1305096"/>
                  <a:pt x="5513033" y="1278463"/>
                </a:cubicBezTo>
                <a:cubicBezTo>
                  <a:pt x="5539666" y="1251830"/>
                  <a:pt x="5542626" y="1226677"/>
                  <a:pt x="5575177" y="1198564"/>
                </a:cubicBezTo>
                <a:cubicBezTo>
                  <a:pt x="5607728" y="1170451"/>
                  <a:pt x="5662474" y="1105348"/>
                  <a:pt x="5708342" y="1109787"/>
                </a:cubicBezTo>
                <a:cubicBezTo>
                  <a:pt x="5754210" y="1114226"/>
                  <a:pt x="5807476" y="1180809"/>
                  <a:pt x="5850385" y="1225197"/>
                </a:cubicBezTo>
                <a:cubicBezTo>
                  <a:pt x="5893294" y="1269585"/>
                  <a:pt x="5928804" y="1316932"/>
                  <a:pt x="5965794" y="1376117"/>
                </a:cubicBezTo>
                <a:cubicBezTo>
                  <a:pt x="6002784" y="1435302"/>
                  <a:pt x="6050132" y="1516681"/>
                  <a:pt x="6072326" y="1580304"/>
                </a:cubicBezTo>
                <a:cubicBezTo>
                  <a:pt x="6094520" y="1643927"/>
                  <a:pt x="6081204" y="1703111"/>
                  <a:pt x="6098959" y="1757857"/>
                </a:cubicBezTo>
                <a:cubicBezTo>
                  <a:pt x="6116714" y="1812603"/>
                  <a:pt x="6150745" y="1851073"/>
                  <a:pt x="6178858" y="1908778"/>
                </a:cubicBezTo>
                <a:cubicBezTo>
                  <a:pt x="6206971" y="1966483"/>
                  <a:pt x="6235084" y="2061177"/>
                  <a:pt x="6267635" y="2104086"/>
                </a:cubicBezTo>
                <a:cubicBezTo>
                  <a:pt x="6300186" y="2146995"/>
                  <a:pt x="6334218" y="2155873"/>
                  <a:pt x="6374167" y="2166230"/>
                </a:cubicBezTo>
                <a:cubicBezTo>
                  <a:pt x="6414117" y="2176587"/>
                  <a:pt x="6455546" y="2169189"/>
                  <a:pt x="6507332" y="2166230"/>
                </a:cubicBezTo>
                <a:cubicBezTo>
                  <a:pt x="6559118" y="2163271"/>
                  <a:pt x="6643457" y="2158832"/>
                  <a:pt x="6684886" y="2148475"/>
                </a:cubicBezTo>
                <a:cubicBezTo>
                  <a:pt x="6726315" y="2138118"/>
                  <a:pt x="6723356" y="2111484"/>
                  <a:pt x="6755907" y="2104086"/>
                </a:cubicBezTo>
                <a:cubicBezTo>
                  <a:pt x="6788458" y="2096688"/>
                  <a:pt x="6852081" y="2102606"/>
                  <a:pt x="6880194" y="2104086"/>
                </a:cubicBezTo>
                <a:cubicBezTo>
                  <a:pt x="6908307" y="2105566"/>
                  <a:pt x="6918665" y="2110005"/>
                  <a:pt x="6924583" y="2112964"/>
                </a:cubicBezTo>
              </a:path>
            </a:pathLst>
          </a:custGeom>
          <a:noFill/>
          <a:ln w="12700" cap="flat" cmpd="sng">
            <a:solidFill>
              <a:srgbClr val="31538F"/>
            </a:solidFill>
            <a:prstDash val="solid"/>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nchor="ctr"/>
          <a:lstStyle/>
          <a:p>
            <a:endParaRPr lang="en-US" sz="1350"/>
          </a:p>
        </p:txBody>
      </p:sp>
      <p:grpSp>
        <p:nvGrpSpPr>
          <p:cNvPr id="72710" name="Google Shape;308;p62">
            <a:extLst>
              <a:ext uri="{FF2B5EF4-FFF2-40B4-BE49-F238E27FC236}">
                <a16:creationId xmlns:a16="http://schemas.microsoft.com/office/drawing/2014/main" id="{80EA1D61-E501-31B3-63FF-1276C691A45E}"/>
              </a:ext>
            </a:extLst>
          </p:cNvPr>
          <p:cNvGrpSpPr>
            <a:grpSpLocks/>
          </p:cNvGrpSpPr>
          <p:nvPr/>
        </p:nvGrpSpPr>
        <p:grpSpPr bwMode="auto">
          <a:xfrm>
            <a:off x="3654028" y="3886200"/>
            <a:ext cx="3432572" cy="514350"/>
            <a:chOff x="3347621" y="4038600"/>
            <a:chExt cx="4577179" cy="685800"/>
          </a:xfrm>
        </p:grpSpPr>
        <p:sp>
          <p:nvSpPr>
            <p:cNvPr id="72725" name="Google Shape;309;p62">
              <a:extLst>
                <a:ext uri="{FF2B5EF4-FFF2-40B4-BE49-F238E27FC236}">
                  <a16:creationId xmlns:a16="http://schemas.microsoft.com/office/drawing/2014/main" id="{6B2DFBBD-473A-0258-551D-3721E66A9818}"/>
                </a:ext>
              </a:extLst>
            </p:cNvPr>
            <p:cNvSpPr>
              <a:spLocks noChangeArrowheads="1"/>
            </p:cNvSpPr>
            <p:nvPr/>
          </p:nvSpPr>
          <p:spPr bwMode="auto">
            <a:xfrm>
              <a:off x="3347621" y="4419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6" name="Google Shape;310;p62">
              <a:extLst>
                <a:ext uri="{FF2B5EF4-FFF2-40B4-BE49-F238E27FC236}">
                  <a16:creationId xmlns:a16="http://schemas.microsoft.com/office/drawing/2014/main" id="{3F7B5FB0-6C67-0E08-E008-17AA895A0A99}"/>
                </a:ext>
              </a:extLst>
            </p:cNvPr>
            <p:cNvSpPr>
              <a:spLocks noChangeArrowheads="1"/>
            </p:cNvSpPr>
            <p:nvPr/>
          </p:nvSpPr>
          <p:spPr bwMode="auto">
            <a:xfrm>
              <a:off x="6324600" y="42672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7" name="Google Shape;311;p62">
              <a:extLst>
                <a:ext uri="{FF2B5EF4-FFF2-40B4-BE49-F238E27FC236}">
                  <a16:creationId xmlns:a16="http://schemas.microsoft.com/office/drawing/2014/main" id="{2F8C42C7-68AA-47CA-C4F7-1ED94786FE1A}"/>
                </a:ext>
              </a:extLst>
            </p:cNvPr>
            <p:cNvSpPr>
              <a:spLocks noChangeArrowheads="1"/>
            </p:cNvSpPr>
            <p:nvPr/>
          </p:nvSpPr>
          <p:spPr bwMode="auto">
            <a:xfrm>
              <a:off x="7772400" y="45720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8" name="Google Shape;312;p62">
              <a:extLst>
                <a:ext uri="{FF2B5EF4-FFF2-40B4-BE49-F238E27FC236}">
                  <a16:creationId xmlns:a16="http://schemas.microsoft.com/office/drawing/2014/main" id="{08D15C58-0354-2279-3F86-E28707EADBF0}"/>
                </a:ext>
              </a:extLst>
            </p:cNvPr>
            <p:cNvSpPr>
              <a:spLocks noChangeArrowheads="1"/>
            </p:cNvSpPr>
            <p:nvPr/>
          </p:nvSpPr>
          <p:spPr bwMode="auto">
            <a:xfrm>
              <a:off x="4888266" y="4038600"/>
              <a:ext cx="152400" cy="1524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grpSp>
      <p:grpSp>
        <p:nvGrpSpPr>
          <p:cNvPr id="313" name="Google Shape;313;p62">
            <a:extLst>
              <a:ext uri="{FF2B5EF4-FFF2-40B4-BE49-F238E27FC236}">
                <a16:creationId xmlns:a16="http://schemas.microsoft.com/office/drawing/2014/main" id="{95F308C7-290E-B459-B816-5B0FCB27E5AC}"/>
              </a:ext>
            </a:extLst>
          </p:cNvPr>
          <p:cNvGrpSpPr>
            <a:grpSpLocks/>
          </p:cNvGrpSpPr>
          <p:nvPr/>
        </p:nvGrpSpPr>
        <p:grpSpPr bwMode="auto">
          <a:xfrm>
            <a:off x="1921669" y="4456510"/>
            <a:ext cx="5886450" cy="947738"/>
            <a:chOff x="1048023" y="4735794"/>
            <a:chExt cx="7848600" cy="1264291"/>
          </a:xfrm>
        </p:grpSpPr>
        <p:cxnSp>
          <p:nvCxnSpPr>
            <p:cNvPr id="72723" name="Google Shape;314;p62">
              <a:extLst>
                <a:ext uri="{FF2B5EF4-FFF2-40B4-BE49-F238E27FC236}">
                  <a16:creationId xmlns:a16="http://schemas.microsoft.com/office/drawing/2014/main" id="{0891F96F-E935-6DC9-100D-A590B8C2D090}"/>
                </a:ext>
              </a:extLst>
            </p:cNvPr>
            <p:cNvCxnSpPr>
              <a:cxnSpLocks noChangeShapeType="1"/>
            </p:cNvCxnSpPr>
            <p:nvPr/>
          </p:nvCxnSpPr>
          <p:spPr bwMode="auto">
            <a:xfrm>
              <a:off x="1048023" y="4735794"/>
              <a:ext cx="7848600" cy="44463"/>
            </a:xfrm>
            <a:prstGeom prst="straightConnector1">
              <a:avLst/>
            </a:prstGeom>
            <a:noFill/>
            <a:ln w="22225">
              <a:solidFill>
                <a:srgbClr val="FF0000"/>
              </a:solidFill>
              <a:prstDash val="dash"/>
              <a:miter lim="800000"/>
              <a:headEnd type="none" w="sm" len="sm"/>
              <a:tailEnd type="none" w="sm" len="sm"/>
            </a:ln>
            <a:extLst>
              <a:ext uri="{909E8E84-426E-40DD-AFC4-6F175D3DCCD1}">
                <a14:hiddenFill xmlns:a14="http://schemas.microsoft.com/office/drawing/2010/main">
                  <a:noFill/>
                </a14:hiddenFill>
              </a:ext>
            </a:extLst>
          </p:spPr>
        </p:cxnSp>
        <p:sp>
          <p:nvSpPr>
            <p:cNvPr id="72724" name="Google Shape;317;p62">
              <a:extLst>
                <a:ext uri="{FF2B5EF4-FFF2-40B4-BE49-F238E27FC236}">
                  <a16:creationId xmlns:a16="http://schemas.microsoft.com/office/drawing/2014/main" id="{57C83810-C643-975E-3894-FF3401CC1394}"/>
                </a:ext>
              </a:extLst>
            </p:cNvPr>
            <p:cNvSpPr txBox="1">
              <a:spLocks noChangeArrowheads="1"/>
            </p:cNvSpPr>
            <p:nvPr/>
          </p:nvSpPr>
          <p:spPr bwMode="auto">
            <a:xfrm>
              <a:off x="1277524" y="5630643"/>
              <a:ext cx="2819400" cy="369442"/>
            </a:xfrm>
            <a:prstGeom prst="rect">
              <a:avLst/>
            </a:prstGeom>
            <a:noFill/>
            <a:ln w="28575">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hypoglycemia</a:t>
              </a:r>
              <a:endParaRPr lang="en-US" altLang="en-US" sz="1350" b="1">
                <a:latin typeface="Calibri" panose="020F0502020204030204" pitchFamily="34" charset="0"/>
                <a:cs typeface="Calibri" panose="020F0502020204030204" pitchFamily="34" charset="0"/>
              </a:endParaRPr>
            </a:p>
          </p:txBody>
        </p:sp>
      </p:grpSp>
      <p:sp>
        <p:nvSpPr>
          <p:cNvPr id="72712" name="Google Shape;318;p62">
            <a:extLst>
              <a:ext uri="{FF2B5EF4-FFF2-40B4-BE49-F238E27FC236}">
                <a16:creationId xmlns:a16="http://schemas.microsoft.com/office/drawing/2014/main" id="{2AE6505F-7AAB-BF43-DCC3-71DBE12AB0B4}"/>
              </a:ext>
            </a:extLst>
          </p:cNvPr>
          <p:cNvSpPr>
            <a:spLocks noChangeArrowheads="1"/>
          </p:cNvSpPr>
          <p:nvPr/>
        </p:nvSpPr>
        <p:spPr bwMode="auto">
          <a:xfrm>
            <a:off x="5503069" y="2096691"/>
            <a:ext cx="114300" cy="114300"/>
          </a:xfrm>
          <a:prstGeom prst="ellipse">
            <a:avLst/>
          </a:prstGeom>
          <a:solidFill>
            <a:srgbClr val="000000"/>
          </a:solidFill>
          <a:ln w="12700">
            <a:solidFill>
              <a:srgbClr val="000000"/>
            </a:solidFill>
            <a:miter lim="800000"/>
            <a:headEnd type="none" w="sm" len="sm"/>
            <a:tailEnd type="none" w="sm" len="sm"/>
          </a:ln>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13" name="Google Shape;319;p62">
            <a:extLst>
              <a:ext uri="{FF2B5EF4-FFF2-40B4-BE49-F238E27FC236}">
                <a16:creationId xmlns:a16="http://schemas.microsoft.com/office/drawing/2014/main" id="{8DC5A615-902F-4D43-8A57-C74567701C7C}"/>
              </a:ext>
            </a:extLst>
          </p:cNvPr>
          <p:cNvSpPr txBox="1">
            <a:spLocks noChangeArrowheads="1"/>
          </p:cNvSpPr>
          <p:nvPr/>
        </p:nvSpPr>
        <p:spPr bwMode="auto">
          <a:xfrm>
            <a:off x="5600700" y="2022873"/>
            <a:ext cx="1865710" cy="277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350">
                <a:solidFill>
                  <a:srgbClr val="116A9B"/>
                </a:solidFill>
                <a:latin typeface="Calibri" panose="020F0502020204030204" pitchFamily="34" charset="0"/>
                <a:cs typeface="Calibri" panose="020F0502020204030204" pitchFamily="34" charset="0"/>
                <a:sym typeface="Calibri" panose="020F0502020204030204" pitchFamily="34" charset="0"/>
              </a:rPr>
              <a:t>= </a:t>
            </a:r>
            <a:r>
              <a:rPr lang="en-US" altLang="en-US" sz="1350">
                <a:solidFill>
                  <a:srgbClr val="000000"/>
                </a:solidFill>
                <a:latin typeface="Calibri" panose="020F0502020204030204" pitchFamily="34" charset="0"/>
                <a:cs typeface="Calibri" panose="020F0502020204030204" pitchFamily="34" charset="0"/>
                <a:sym typeface="Calibri" panose="020F0502020204030204" pitchFamily="34" charset="0"/>
              </a:rPr>
              <a:t>glucometer readings</a:t>
            </a:r>
            <a:endParaRPr lang="en-US" altLang="en-US" sz="1350"/>
          </a:p>
        </p:txBody>
      </p:sp>
      <p:grpSp>
        <p:nvGrpSpPr>
          <p:cNvPr id="320" name="Google Shape;320;p62">
            <a:extLst>
              <a:ext uri="{FF2B5EF4-FFF2-40B4-BE49-F238E27FC236}">
                <a16:creationId xmlns:a16="http://schemas.microsoft.com/office/drawing/2014/main" id="{2878570A-E025-B1A0-449A-48D9C681E753}"/>
              </a:ext>
            </a:extLst>
          </p:cNvPr>
          <p:cNvGrpSpPr>
            <a:grpSpLocks/>
          </p:cNvGrpSpPr>
          <p:nvPr/>
        </p:nvGrpSpPr>
        <p:grpSpPr bwMode="auto">
          <a:xfrm>
            <a:off x="1885950" y="2757488"/>
            <a:ext cx="5763816" cy="878681"/>
            <a:chOff x="1488977" y="2490672"/>
            <a:chExt cx="7178774" cy="1158539"/>
          </a:xfrm>
        </p:grpSpPr>
        <p:cxnSp>
          <p:nvCxnSpPr>
            <p:cNvPr id="72718" name="Google Shape;321;p62">
              <a:extLst>
                <a:ext uri="{FF2B5EF4-FFF2-40B4-BE49-F238E27FC236}">
                  <a16:creationId xmlns:a16="http://schemas.microsoft.com/office/drawing/2014/main" id="{D3D56DAC-930E-D52A-3AB5-B551684CAE34}"/>
                </a:ext>
              </a:extLst>
            </p:cNvPr>
            <p:cNvCxnSpPr>
              <a:cxnSpLocks noChangeShapeType="1"/>
            </p:cNvCxnSpPr>
            <p:nvPr/>
          </p:nvCxnSpPr>
          <p:spPr bwMode="auto">
            <a:xfrm>
              <a:off x="1488977" y="3649211"/>
              <a:ext cx="6928162" cy="0"/>
            </a:xfrm>
            <a:prstGeom prst="straightConnector1">
              <a:avLst/>
            </a:prstGeom>
            <a:noFill/>
            <a:ln w="22225">
              <a:solidFill>
                <a:srgbClr val="FFC000"/>
              </a:solidFill>
              <a:prstDash val="dash"/>
              <a:miter lim="800000"/>
              <a:headEnd type="none" w="sm" len="sm"/>
              <a:tailEnd type="none" w="sm" len="sm"/>
            </a:ln>
            <a:extLst>
              <a:ext uri="{909E8E84-426E-40DD-AFC4-6F175D3DCCD1}">
                <a14:hiddenFill xmlns:a14="http://schemas.microsoft.com/office/drawing/2010/main">
                  <a:noFill/>
                </a14:hiddenFill>
              </a:ext>
            </a:extLst>
          </p:spPr>
        </p:cxnSp>
        <p:grpSp>
          <p:nvGrpSpPr>
            <p:cNvPr id="72719" name="Google Shape;322;p62">
              <a:extLst>
                <a:ext uri="{FF2B5EF4-FFF2-40B4-BE49-F238E27FC236}">
                  <a16:creationId xmlns:a16="http://schemas.microsoft.com/office/drawing/2014/main" id="{C2AF926F-7FBA-7545-8E59-15762B409202}"/>
                </a:ext>
              </a:extLst>
            </p:cNvPr>
            <p:cNvGrpSpPr>
              <a:grpSpLocks/>
            </p:cNvGrpSpPr>
            <p:nvPr/>
          </p:nvGrpSpPr>
          <p:grpSpPr bwMode="auto">
            <a:xfrm>
              <a:off x="4419210" y="2490672"/>
              <a:ext cx="4248541" cy="1094175"/>
              <a:chOff x="4419210" y="2490672"/>
              <a:chExt cx="4248541" cy="1094175"/>
            </a:xfrm>
          </p:grpSpPr>
          <p:sp>
            <p:nvSpPr>
              <p:cNvPr id="72720" name="Google Shape;323;p62">
                <a:extLst>
                  <a:ext uri="{FF2B5EF4-FFF2-40B4-BE49-F238E27FC236}">
                    <a16:creationId xmlns:a16="http://schemas.microsoft.com/office/drawing/2014/main" id="{3794B2DB-A90E-6E92-C410-486B8A414FD8}"/>
                  </a:ext>
                </a:extLst>
              </p:cNvPr>
              <p:cNvSpPr>
                <a:spLocks noChangeArrowheads="1"/>
              </p:cNvSpPr>
              <p:nvPr/>
            </p:nvSpPr>
            <p:spPr bwMode="auto">
              <a:xfrm rot="5400000">
                <a:off x="4998954" y="2027096"/>
                <a:ext cx="136576" cy="1296065"/>
              </a:xfrm>
              <a:prstGeom prst="downArrow">
                <a:avLst>
                  <a:gd name="adj1" fmla="val 50000"/>
                  <a:gd name="adj2" fmla="val 49997"/>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1" name="Google Shape;324;p62">
                <a:extLst>
                  <a:ext uri="{FF2B5EF4-FFF2-40B4-BE49-F238E27FC236}">
                    <a16:creationId xmlns:a16="http://schemas.microsoft.com/office/drawing/2014/main" id="{EBCB7986-6B8D-87B0-9C82-7F21E6088E38}"/>
                  </a:ext>
                </a:extLst>
              </p:cNvPr>
              <p:cNvSpPr>
                <a:spLocks noChangeArrowheads="1"/>
              </p:cNvSpPr>
              <p:nvPr/>
            </p:nvSpPr>
            <p:spPr bwMode="auto">
              <a:xfrm>
                <a:off x="7128489" y="2862723"/>
                <a:ext cx="152739" cy="722124"/>
              </a:xfrm>
              <a:prstGeom prst="downArrow">
                <a:avLst>
                  <a:gd name="adj1" fmla="val 50000"/>
                  <a:gd name="adj2" fmla="val 49992"/>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1350">
                  <a:solidFill>
                    <a:srgbClr val="FFFFFF"/>
                  </a:solidFill>
                  <a:latin typeface="Calibri" panose="020F0502020204030204" pitchFamily="34" charset="0"/>
                  <a:cs typeface="Calibri" panose="020F0502020204030204" pitchFamily="34" charset="0"/>
                  <a:sym typeface="Calibri" panose="020F0502020204030204" pitchFamily="34" charset="0"/>
                </a:endParaRPr>
              </a:p>
            </p:txBody>
          </p:sp>
          <p:sp>
            <p:nvSpPr>
              <p:cNvPr id="72722" name="Google Shape;325;p62">
                <a:extLst>
                  <a:ext uri="{FF2B5EF4-FFF2-40B4-BE49-F238E27FC236}">
                    <a16:creationId xmlns:a16="http://schemas.microsoft.com/office/drawing/2014/main" id="{7BBEDB51-6D50-EE5C-BDB6-55518D6615B0}"/>
                  </a:ext>
                </a:extLst>
              </p:cNvPr>
              <p:cNvSpPr txBox="1">
                <a:spLocks noChangeArrowheads="1"/>
              </p:cNvSpPr>
              <p:nvPr/>
            </p:nvSpPr>
            <p:spPr bwMode="auto">
              <a:xfrm>
                <a:off x="5707416" y="2490672"/>
                <a:ext cx="2960335" cy="365222"/>
              </a:xfrm>
              <a:prstGeom prst="rect">
                <a:avLst/>
              </a:prstGeom>
              <a:noFill/>
              <a:ln w="28575">
                <a:solidFill>
                  <a:srgbClr val="FFC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350" b="1">
                    <a:solidFill>
                      <a:srgbClr val="000000"/>
                    </a:solidFill>
                    <a:latin typeface="Calibri" panose="020F0502020204030204" pitchFamily="34" charset="0"/>
                    <a:cs typeface="Calibri" panose="020F0502020204030204" pitchFamily="34" charset="0"/>
                    <a:sym typeface="Arial" panose="020B0604020202020204" pitchFamily="34" charset="0"/>
                  </a:rPr>
                  <a:t>Undetected hyperglycemia</a:t>
                </a:r>
                <a:endParaRPr lang="en-US" altLang="en-US" sz="1350" b="1">
                  <a:latin typeface="Calibri" panose="020F0502020204030204" pitchFamily="34" charset="0"/>
                  <a:cs typeface="Calibri" panose="020F0502020204030204" pitchFamily="34" charset="0"/>
                </a:endParaRPr>
              </a:p>
            </p:txBody>
          </p:sp>
        </p:grpSp>
      </p:grpSp>
      <p:sp>
        <p:nvSpPr>
          <p:cNvPr id="72715" name="Google Shape;326;p62">
            <a:extLst>
              <a:ext uri="{FF2B5EF4-FFF2-40B4-BE49-F238E27FC236}">
                <a16:creationId xmlns:a16="http://schemas.microsoft.com/office/drawing/2014/main" id="{88C3DF64-C3ED-547E-3A4B-8250F37F3487}"/>
              </a:ext>
            </a:extLst>
          </p:cNvPr>
          <p:cNvSpPr txBox="1">
            <a:spLocks noChangeArrowheads="1"/>
          </p:cNvSpPr>
          <p:nvPr/>
        </p:nvSpPr>
        <p:spPr bwMode="auto">
          <a:xfrm>
            <a:off x="5600700" y="5360194"/>
            <a:ext cx="2381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9" tIns="34275" rIns="68569" bIns="34275"/>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a:solidFill>
                  <a:srgbClr val="000000"/>
                </a:solidFill>
                <a:latin typeface="Calibri" panose="020F0502020204030204" pitchFamily="34" charset="0"/>
                <a:cs typeface="Calibri" panose="020F0502020204030204" pitchFamily="34" charset="0"/>
                <a:sym typeface="Calibri" panose="020F0502020204030204" pitchFamily="34" charset="0"/>
              </a:rPr>
              <a:t>SMBG, self-monitoring of blood glucose.</a:t>
            </a:r>
          </a:p>
        </p:txBody>
      </p:sp>
      <p:sp>
        <p:nvSpPr>
          <p:cNvPr id="72716" name="Rectangle 1">
            <a:extLst>
              <a:ext uri="{FF2B5EF4-FFF2-40B4-BE49-F238E27FC236}">
                <a16:creationId xmlns:a16="http://schemas.microsoft.com/office/drawing/2014/main" id="{EA6F5A58-8738-CE7C-32D2-BE229EFC7211}"/>
              </a:ext>
            </a:extLst>
          </p:cNvPr>
          <p:cNvSpPr>
            <a:spLocks noChangeArrowheads="1"/>
          </p:cNvSpPr>
          <p:nvPr/>
        </p:nvSpPr>
        <p:spPr bwMode="auto">
          <a:xfrm>
            <a:off x="628650" y="5388769"/>
            <a:ext cx="365035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900" dirty="0">
                <a:latin typeface="Calibri" panose="020F0502020204030204" pitchFamily="34" charset="0"/>
              </a:rPr>
              <a:t>Image created and permission to use granted by John Moorman, PharmD.</a:t>
            </a:r>
          </a:p>
        </p:txBody>
      </p:sp>
      <p:pic>
        <p:nvPicPr>
          <p:cNvPr id="72717" name="Picture 2">
            <a:extLst>
              <a:ext uri="{FF2B5EF4-FFF2-40B4-BE49-F238E27FC236}">
                <a16:creationId xmlns:a16="http://schemas.microsoft.com/office/drawing/2014/main" id="{A5645B8B-7842-151E-E3FA-709BBF648E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6816" y="4687492"/>
            <a:ext cx="109538" cy="439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animEffect transition="in" filter="fade">
                                      <p:cBhvr>
                                        <p:cTn id="7" dur="3000"/>
                                        <p:tgtEl>
                                          <p:spTgt spid="30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20"/>
                                        </p:tgtEl>
                                        <p:attrNameLst>
                                          <p:attrName>style.visibility</p:attrName>
                                        </p:attrNameLst>
                                      </p:cBhvr>
                                      <p:to>
                                        <p:strVal val="visible"/>
                                      </p:to>
                                    </p:set>
                                    <p:animEffect transition="in" filter="fade">
                                      <p:cBhvr>
                                        <p:cTn id="12" dur="250"/>
                                        <p:tgtEl>
                                          <p:spTgt spid="3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313"/>
                                        </p:tgtEl>
                                        <p:attrNameLst>
                                          <p:attrName>style.visibility</p:attrName>
                                        </p:attrNameLst>
                                      </p:cBhvr>
                                      <p:to>
                                        <p:strVal val="visible"/>
                                      </p:to>
                                    </p:set>
                                    <p:animEffect transition="in" filter="fade">
                                      <p:cBhvr>
                                        <p:cTn id="17" dur="250"/>
                                        <p:tgtEl>
                                          <p:spTgt spid="3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45CF0D-755C-43FD-8A4D-6EC666C3A540}"/>
              </a:ext>
            </a:extLst>
          </p:cNvPr>
          <p:cNvSpPr>
            <a:spLocks noGrp="1"/>
          </p:cNvSpPr>
          <p:nvPr>
            <p:ph type="title"/>
          </p:nvPr>
        </p:nvSpPr>
        <p:spPr>
          <a:xfrm>
            <a:off x="6324600" y="304800"/>
            <a:ext cx="2514600" cy="2895600"/>
          </a:xfrm>
        </p:spPr>
        <p:txBody>
          <a:bodyPr>
            <a:noAutofit/>
          </a:bodyPr>
          <a:lstStyle/>
          <a:p>
            <a:r>
              <a:rPr lang="en-US" sz="3600" dirty="0"/>
              <a:t>Virtual Course Schedule – Day 1</a:t>
            </a:r>
            <a:br>
              <a:rPr lang="en-US" sz="3600" dirty="0"/>
            </a:br>
            <a:r>
              <a:rPr lang="en-US" sz="3600" dirty="0"/>
              <a:t>April 17</a:t>
            </a:r>
          </a:p>
        </p:txBody>
      </p:sp>
      <p:pic>
        <p:nvPicPr>
          <p:cNvPr id="10" name="Content Placeholder 9">
            <a:extLst>
              <a:ext uri="{FF2B5EF4-FFF2-40B4-BE49-F238E27FC236}">
                <a16:creationId xmlns:a16="http://schemas.microsoft.com/office/drawing/2014/main" id="{035F6219-CE55-44D6-8BC8-F41A294A537D}"/>
              </a:ext>
            </a:extLst>
          </p:cNvPr>
          <p:cNvPicPr>
            <a:picLocks noGrp="1" noChangeAspect="1"/>
          </p:cNvPicPr>
          <p:nvPr>
            <p:ph sz="quarter" idx="1"/>
          </p:nvPr>
        </p:nvPicPr>
        <p:blipFill>
          <a:blip r:embed="rId2"/>
          <a:stretch>
            <a:fillRect/>
          </a:stretch>
        </p:blipFill>
        <p:spPr>
          <a:xfrm>
            <a:off x="228600" y="51697"/>
            <a:ext cx="5803271" cy="6425303"/>
          </a:xfrm>
        </p:spPr>
      </p:pic>
      <p:sp>
        <p:nvSpPr>
          <p:cNvPr id="4" name="TextBox 3">
            <a:extLst>
              <a:ext uri="{FF2B5EF4-FFF2-40B4-BE49-F238E27FC236}">
                <a16:creationId xmlns:a16="http://schemas.microsoft.com/office/drawing/2014/main" id="{FFFDF107-8C09-453D-B55A-9D7CC914053F}"/>
              </a:ext>
            </a:extLst>
          </p:cNvPr>
          <p:cNvSpPr txBox="1"/>
          <p:nvPr/>
        </p:nvSpPr>
        <p:spPr>
          <a:xfrm>
            <a:off x="457200" y="1144480"/>
            <a:ext cx="8229600" cy="461665"/>
          </a:xfrm>
          <a:prstGeom prst="rect">
            <a:avLst/>
          </a:prstGeom>
          <a:noFill/>
        </p:spPr>
        <p:txBody>
          <a:bodyPr wrap="square">
            <a:spAutoFit/>
          </a:bodyPr>
          <a:lstStyle/>
          <a:p>
            <a:pPr algn="l"/>
            <a:r>
              <a:rPr lang="en-US" sz="2400" b="0" i="0" dirty="0">
                <a:solidFill>
                  <a:srgbClr val="000000"/>
                </a:solidFill>
                <a:effectLst/>
                <a:latin typeface="Calibri" panose="020F0502020204030204" pitchFamily="34" charset="0"/>
                <a:cs typeface="Calibri" panose="020F0502020204030204" pitchFamily="34" charset="0"/>
              </a:rPr>
              <a:t> </a:t>
            </a:r>
          </a:p>
        </p:txBody>
      </p:sp>
      <p:pic>
        <p:nvPicPr>
          <p:cNvPr id="5" name="Picture 4">
            <a:extLst>
              <a:ext uri="{FF2B5EF4-FFF2-40B4-BE49-F238E27FC236}">
                <a16:creationId xmlns:a16="http://schemas.microsoft.com/office/drawing/2014/main" id="{FAA5C1C2-BF87-8A60-0A9B-052EDF60B3F2}"/>
              </a:ext>
            </a:extLst>
          </p:cNvPr>
          <p:cNvPicPr>
            <a:picLocks noChangeAspect="1"/>
          </p:cNvPicPr>
          <p:nvPr/>
        </p:nvPicPr>
        <p:blipFill>
          <a:blip r:embed="rId3"/>
          <a:stretch>
            <a:fillRect/>
          </a:stretch>
        </p:blipFill>
        <p:spPr>
          <a:xfrm>
            <a:off x="103923" y="51697"/>
            <a:ext cx="6106377" cy="6554115"/>
          </a:xfrm>
          <a:prstGeom prst="rect">
            <a:avLst/>
          </a:prstGeom>
        </p:spPr>
      </p:pic>
    </p:spTree>
    <p:extLst>
      <p:ext uri="{BB962C8B-B14F-4D97-AF65-F5344CB8AC3E}">
        <p14:creationId xmlns:p14="http://schemas.microsoft.com/office/powerpoint/2010/main" val="415274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https://diatribe.org/sites/default/files/images/THE%20MANY%20FACES%20OF%20A%207%20%25%20A1C%20(2).jpg">
            <a:extLst>
              <a:ext uri="{FF2B5EF4-FFF2-40B4-BE49-F238E27FC236}">
                <a16:creationId xmlns:a16="http://schemas.microsoft.com/office/drawing/2014/main" id="{00984A62-9019-5832-86A0-B4A2EC0EB4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866" y="1824037"/>
            <a:ext cx="6722269"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Box 3">
            <a:extLst>
              <a:ext uri="{FF2B5EF4-FFF2-40B4-BE49-F238E27FC236}">
                <a16:creationId xmlns:a16="http://schemas.microsoft.com/office/drawing/2014/main" id="{94C5B918-424A-DD7D-7D7E-356D1CA4930C}"/>
              </a:ext>
            </a:extLst>
          </p:cNvPr>
          <p:cNvSpPr txBox="1">
            <a:spLocks noChangeArrowheads="1"/>
          </p:cNvSpPr>
          <p:nvPr/>
        </p:nvSpPr>
        <p:spPr bwMode="auto">
          <a:xfrm>
            <a:off x="3543300" y="5600701"/>
            <a:ext cx="411480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t>https://diatribe.org/time-range. </a:t>
            </a:r>
          </a:p>
        </p:txBody>
      </p:sp>
      <p:sp>
        <p:nvSpPr>
          <p:cNvPr id="74756" name="Google Shape;340;p64">
            <a:extLst>
              <a:ext uri="{FF2B5EF4-FFF2-40B4-BE49-F238E27FC236}">
                <a16:creationId xmlns:a16="http://schemas.microsoft.com/office/drawing/2014/main" id="{D59A6876-61C3-AE92-67CE-295A31ADA5F0}"/>
              </a:ext>
            </a:extLst>
          </p:cNvPr>
          <p:cNvSpPr>
            <a:spLocks noGrp="1"/>
          </p:cNvSpPr>
          <p:nvPr>
            <p:ph type="title"/>
          </p:nvPr>
        </p:nvSpPr>
        <p:spPr/>
        <p:txBody>
          <a:bodyPr vert="horz" lIns="68569" tIns="34275" rIns="68569" bIns="34275" anchor="b" anchorCtr="0">
            <a:normAutofit/>
          </a:bodyPr>
          <a:lstStyle/>
          <a:p>
            <a:pPr>
              <a:buClr>
                <a:srgbClr val="000000"/>
              </a:buClr>
              <a:buSzPts val="4400"/>
              <a:buFont typeface="Calibri" panose="020F0502020204030204" pitchFamily="34" charset="0"/>
              <a:buNone/>
            </a:pPr>
            <a:r>
              <a:rPr lang="en-US" altLang="en-US" dirty="0"/>
              <a:t>A1C Alone is Just Not Enough </a:t>
            </a:r>
          </a:p>
        </p:txBody>
      </p:sp>
      <p:sp>
        <p:nvSpPr>
          <p:cNvPr id="2" name="Content Placeholder 1">
            <a:extLst>
              <a:ext uri="{FF2B5EF4-FFF2-40B4-BE49-F238E27FC236}">
                <a16:creationId xmlns:a16="http://schemas.microsoft.com/office/drawing/2014/main" id="{CA6064EB-F0A3-2B83-DFAC-B38D0E47B2F6}"/>
              </a:ext>
            </a:extLst>
          </p:cNvPr>
          <p:cNvSpPr>
            <a:spLocks noGrp="1"/>
          </p:cNvSpPr>
          <p:nvPr>
            <p:ph sz="quarter"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533FB-7744-4C53-8DFD-56868AD4BB94}"/>
              </a:ext>
            </a:extLst>
          </p:cNvPr>
          <p:cNvSpPr>
            <a:spLocks noGrp="1"/>
          </p:cNvSpPr>
          <p:nvPr>
            <p:ph type="title"/>
          </p:nvPr>
        </p:nvSpPr>
        <p:spPr/>
        <p:txBody>
          <a:bodyPr>
            <a:normAutofit/>
          </a:bodyPr>
          <a:lstStyle/>
          <a:p>
            <a:r>
              <a:rPr lang="en-US" sz="4000" dirty="0"/>
              <a:t>Time in Range</a:t>
            </a:r>
          </a:p>
        </p:txBody>
      </p:sp>
      <p:sp>
        <p:nvSpPr>
          <p:cNvPr id="3" name="Content Placeholder 2">
            <a:extLst>
              <a:ext uri="{FF2B5EF4-FFF2-40B4-BE49-F238E27FC236}">
                <a16:creationId xmlns:a16="http://schemas.microsoft.com/office/drawing/2014/main" id="{694BFA55-9C26-454A-8751-63EA2130D094}"/>
              </a:ext>
            </a:extLst>
          </p:cNvPr>
          <p:cNvSpPr>
            <a:spLocks noGrp="1"/>
          </p:cNvSpPr>
          <p:nvPr>
            <p:ph sz="quarter" idx="1"/>
          </p:nvPr>
        </p:nvSpPr>
        <p:spPr>
          <a:xfrm>
            <a:off x="132911" y="1495937"/>
            <a:ext cx="4343400" cy="5105400"/>
          </a:xfrm>
        </p:spPr>
        <p:txBody>
          <a:bodyPr>
            <a:normAutofit/>
          </a:bodyPr>
          <a:lstStyle/>
          <a:p>
            <a:r>
              <a:rPr lang="en-US" dirty="0"/>
              <a:t>Evaluate Time in Range (TIR)</a:t>
            </a:r>
          </a:p>
          <a:p>
            <a:pPr lvl="1"/>
            <a:r>
              <a:rPr lang="en-US" sz="2400" dirty="0"/>
              <a:t>Target 70-180 mg/dl </a:t>
            </a:r>
          </a:p>
          <a:p>
            <a:pPr lvl="1"/>
            <a:r>
              <a:rPr lang="en-US" sz="2400" dirty="0"/>
              <a:t>Target time </a:t>
            </a:r>
            <a:r>
              <a:rPr lang="en-US" sz="2400" i="1" dirty="0"/>
              <a:t>below</a:t>
            </a:r>
            <a:r>
              <a:rPr lang="en-US" sz="2400" dirty="0"/>
              <a:t> goal</a:t>
            </a:r>
          </a:p>
          <a:p>
            <a:pPr lvl="2"/>
            <a:r>
              <a:rPr lang="en-US" sz="2000" dirty="0"/>
              <a:t>Less than 70 </a:t>
            </a:r>
          </a:p>
          <a:p>
            <a:pPr lvl="2"/>
            <a:r>
              <a:rPr lang="en-US" sz="2000" dirty="0"/>
              <a:t>Less than 54 </a:t>
            </a:r>
          </a:p>
          <a:p>
            <a:pPr lvl="1"/>
            <a:r>
              <a:rPr lang="en-US" sz="2700" dirty="0"/>
              <a:t>Target time </a:t>
            </a:r>
            <a:r>
              <a:rPr lang="en-US" sz="2700" i="1" dirty="0"/>
              <a:t>above</a:t>
            </a:r>
            <a:r>
              <a:rPr lang="en-US" sz="2700" dirty="0"/>
              <a:t> goal</a:t>
            </a:r>
          </a:p>
          <a:p>
            <a:pPr lvl="2"/>
            <a:r>
              <a:rPr lang="en-US" sz="2000" dirty="0"/>
              <a:t>Above 180 </a:t>
            </a:r>
          </a:p>
          <a:p>
            <a:pPr lvl="2"/>
            <a:r>
              <a:rPr lang="en-US" sz="2000" dirty="0"/>
              <a:t>Above  250 </a:t>
            </a:r>
            <a:endParaRPr lang="en-US" dirty="0"/>
          </a:p>
        </p:txBody>
      </p:sp>
      <p:sp>
        <p:nvSpPr>
          <p:cNvPr id="4" name="TextBox 3">
            <a:extLst>
              <a:ext uri="{FF2B5EF4-FFF2-40B4-BE49-F238E27FC236}">
                <a16:creationId xmlns:a16="http://schemas.microsoft.com/office/drawing/2014/main" id="{B376BB8A-E177-E3E7-4370-20AC6C58CB16}"/>
              </a:ext>
            </a:extLst>
          </p:cNvPr>
          <p:cNvSpPr txBox="1"/>
          <p:nvPr/>
        </p:nvSpPr>
        <p:spPr>
          <a:xfrm>
            <a:off x="433754" y="4648200"/>
            <a:ext cx="8229600" cy="3231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7" name="Picture 6">
            <a:extLst>
              <a:ext uri="{FF2B5EF4-FFF2-40B4-BE49-F238E27FC236}">
                <a16:creationId xmlns:a16="http://schemas.microsoft.com/office/drawing/2014/main" id="{6A68A753-8CF2-C34E-67C2-E8232DD84E35}"/>
              </a:ext>
            </a:extLst>
          </p:cNvPr>
          <p:cNvPicPr>
            <a:picLocks noChangeAspect="1"/>
          </p:cNvPicPr>
          <p:nvPr/>
        </p:nvPicPr>
        <p:blipFill>
          <a:blip r:embed="rId2"/>
          <a:stretch>
            <a:fillRect/>
          </a:stretch>
        </p:blipFill>
        <p:spPr>
          <a:xfrm>
            <a:off x="5562600" y="6485350"/>
            <a:ext cx="3303754" cy="220250"/>
          </a:xfrm>
          <a:prstGeom prst="rect">
            <a:avLst/>
          </a:prstGeom>
        </p:spPr>
      </p:pic>
      <p:pic>
        <p:nvPicPr>
          <p:cNvPr id="6" name="Picture 5">
            <a:extLst>
              <a:ext uri="{FF2B5EF4-FFF2-40B4-BE49-F238E27FC236}">
                <a16:creationId xmlns:a16="http://schemas.microsoft.com/office/drawing/2014/main" id="{BED0CF78-5701-8560-FA3C-86CDFE0E78BB}"/>
              </a:ext>
            </a:extLst>
          </p:cNvPr>
          <p:cNvPicPr>
            <a:picLocks noChangeAspect="1"/>
          </p:cNvPicPr>
          <p:nvPr/>
        </p:nvPicPr>
        <p:blipFill>
          <a:blip r:embed="rId3"/>
          <a:stretch>
            <a:fillRect/>
          </a:stretch>
        </p:blipFill>
        <p:spPr>
          <a:xfrm>
            <a:off x="4476311" y="1201615"/>
            <a:ext cx="4210489" cy="3942549"/>
          </a:xfrm>
          <a:prstGeom prst="rect">
            <a:avLst/>
          </a:prstGeom>
        </p:spPr>
      </p:pic>
      <p:sp>
        <p:nvSpPr>
          <p:cNvPr id="9" name="Google Shape;486;p79">
            <a:extLst>
              <a:ext uri="{FF2B5EF4-FFF2-40B4-BE49-F238E27FC236}">
                <a16:creationId xmlns:a16="http://schemas.microsoft.com/office/drawing/2014/main" id="{7221912A-232B-7705-BA6C-D9B06CEE83C3}"/>
              </a:ext>
            </a:extLst>
          </p:cNvPr>
          <p:cNvSpPr txBox="1">
            <a:spLocks noChangeArrowheads="1"/>
          </p:cNvSpPr>
          <p:nvPr/>
        </p:nvSpPr>
        <p:spPr bwMode="auto">
          <a:xfrm>
            <a:off x="433754" y="6426735"/>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529576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E50B7F-5D89-4AB0-9BD5-57C9BE9B4151}"/>
              </a:ext>
            </a:extLst>
          </p:cNvPr>
          <p:cNvSpPr>
            <a:spLocks noGrp="1"/>
          </p:cNvSpPr>
          <p:nvPr>
            <p:ph type="title"/>
          </p:nvPr>
        </p:nvSpPr>
        <p:spPr/>
        <p:txBody>
          <a:bodyPr>
            <a:noAutofit/>
          </a:bodyPr>
          <a:lstStyle/>
          <a:p>
            <a:r>
              <a:rPr lang="en-US" sz="3000" dirty="0"/>
              <a:t>Estimation of A1c for a Given TIR</a:t>
            </a:r>
          </a:p>
        </p:txBody>
      </p:sp>
      <p:sp>
        <p:nvSpPr>
          <p:cNvPr id="9" name="Text Placeholder 8">
            <a:extLst>
              <a:ext uri="{FF2B5EF4-FFF2-40B4-BE49-F238E27FC236}">
                <a16:creationId xmlns:a16="http://schemas.microsoft.com/office/drawing/2014/main" id="{C9E52810-BE88-4353-8898-C18FA001EF3A}"/>
              </a:ext>
            </a:extLst>
          </p:cNvPr>
          <p:cNvSpPr>
            <a:spLocks noGrp="1"/>
          </p:cNvSpPr>
          <p:nvPr>
            <p:ph type="body" sz="quarter" idx="14"/>
          </p:nvPr>
        </p:nvSpPr>
        <p:spPr>
          <a:xfrm>
            <a:off x="439898" y="6174244"/>
            <a:ext cx="9143999" cy="236013"/>
          </a:xfrm>
        </p:spPr>
        <p:txBody>
          <a:bodyPr/>
          <a:lstStyle/>
          <a:p>
            <a:pPr marL="0" indent="0">
              <a:spcBef>
                <a:spcPts val="0"/>
              </a:spcBef>
              <a:spcAft>
                <a:spcPts val="0"/>
              </a:spcAft>
              <a:buNone/>
            </a:pPr>
            <a:r>
              <a:rPr lang="en-US" dirty="0">
                <a:latin typeface="Arial" pitchFamily="34" charset="0"/>
                <a:cs typeface="Arial" pitchFamily="34" charset="0"/>
              </a:rPr>
              <a:t>Beck RW, et al. </a:t>
            </a:r>
            <a:r>
              <a:rPr lang="en-US" dirty="0"/>
              <a:t>J Diabetes Sci Technol. 2019;13:614-626.</a:t>
            </a:r>
            <a:endParaRPr lang="en-US" dirty="0">
              <a:latin typeface="Arial" pitchFamily="34" charset="0"/>
              <a:cs typeface="Arial" pitchFamily="34" charset="0"/>
            </a:endParaRPr>
          </a:p>
        </p:txBody>
      </p:sp>
      <p:graphicFrame>
        <p:nvGraphicFramePr>
          <p:cNvPr id="2" name="Table 2">
            <a:extLst>
              <a:ext uri="{FF2B5EF4-FFF2-40B4-BE49-F238E27FC236}">
                <a16:creationId xmlns:a16="http://schemas.microsoft.com/office/drawing/2014/main" id="{05FC07F2-B368-489E-9A4B-DCE4F92E897F}"/>
              </a:ext>
            </a:extLst>
          </p:cNvPr>
          <p:cNvGraphicFramePr>
            <a:graphicFrameLocks noGrp="1"/>
          </p:cNvGraphicFramePr>
          <p:nvPr/>
        </p:nvGraphicFramePr>
        <p:xfrm>
          <a:off x="416452" y="2121525"/>
          <a:ext cx="6096000" cy="27508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3217023196"/>
                    </a:ext>
                  </a:extLst>
                </a:gridCol>
                <a:gridCol w="2032000">
                  <a:extLst>
                    <a:ext uri="{9D8B030D-6E8A-4147-A177-3AD203B41FA5}">
                      <a16:colId xmlns:a16="http://schemas.microsoft.com/office/drawing/2014/main" val="363915957"/>
                    </a:ext>
                  </a:extLst>
                </a:gridCol>
                <a:gridCol w="2032000">
                  <a:extLst>
                    <a:ext uri="{9D8B030D-6E8A-4147-A177-3AD203B41FA5}">
                      <a16:colId xmlns:a16="http://schemas.microsoft.com/office/drawing/2014/main" val="4005781197"/>
                    </a:ext>
                  </a:extLst>
                </a:gridCol>
              </a:tblGrid>
              <a:tr h="480060">
                <a:tc>
                  <a:txBody>
                    <a:bodyPr/>
                    <a:lstStyle/>
                    <a:p>
                      <a:pPr algn="ctr"/>
                      <a:r>
                        <a:rPr lang="en-US" sz="1400" dirty="0">
                          <a:latin typeface="+mn-lt"/>
                        </a:rPr>
                        <a:t>TIR</a:t>
                      </a:r>
                      <a:r>
                        <a:rPr lang="en-US" sz="1400" baseline="30000" dirty="0">
                          <a:latin typeface="+mn-lt"/>
                        </a:rPr>
                        <a:t>70-180</a:t>
                      </a:r>
                      <a:r>
                        <a:rPr lang="en-US" sz="1400" dirty="0">
                          <a:latin typeface="+mn-lt"/>
                        </a:rPr>
                        <a:t> </a:t>
                      </a:r>
                    </a:p>
                    <a:p>
                      <a:pPr algn="ctr"/>
                      <a:r>
                        <a:rPr lang="en-US" sz="1200" b="0" dirty="0">
                          <a:latin typeface="+mn-lt"/>
                        </a:rPr>
                        <a:t>(%)</a:t>
                      </a:r>
                    </a:p>
                  </a:txBody>
                  <a:tcPr marL="68580" marR="68580" marT="34290" marB="34290">
                    <a:lnL w="12700" cmpd="sng">
                      <a:noFill/>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a:latin typeface="+mn-lt"/>
                        </a:rPr>
                        <a:t>Estimated HbA1c</a:t>
                      </a:r>
                    </a:p>
                    <a:p>
                      <a:pPr algn="ctr"/>
                      <a:r>
                        <a:rPr lang="en-US" sz="1200" b="0">
                          <a:latin typeface="+mn-lt"/>
                        </a:rPr>
                        <a:t>(%)</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a:latin typeface="+mn-lt"/>
                        </a:rPr>
                        <a:t>95% CI for the predicted value</a:t>
                      </a:r>
                    </a:p>
                  </a:txBody>
                  <a:tcPr marL="68580" marR="68580" marT="34290" marB="34290">
                    <a:lnL w="12700"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3660099534"/>
                  </a:ext>
                </a:extLst>
              </a:tr>
              <a:tr h="278130">
                <a:tc>
                  <a:txBody>
                    <a:bodyPr/>
                    <a:lstStyle/>
                    <a:p>
                      <a:pPr algn="ctr"/>
                      <a:r>
                        <a:rPr lang="en-US" sz="1400" dirty="0">
                          <a:solidFill>
                            <a:schemeClr val="tx2"/>
                          </a:solidFill>
                        </a:rPr>
                        <a:t>20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9.4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(8.0, 10.7)</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05354555"/>
                  </a:ext>
                </a:extLst>
              </a:tr>
              <a:tr h="278130">
                <a:tc>
                  <a:txBody>
                    <a:bodyPr/>
                    <a:lstStyle/>
                    <a:p>
                      <a:pPr algn="ctr"/>
                      <a:r>
                        <a:rPr lang="en-US" sz="1400" dirty="0">
                          <a:solidFill>
                            <a:schemeClr val="tx2"/>
                          </a:solidFill>
                        </a:rPr>
                        <a:t>30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8.9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(7.7, 10.2)</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01349036"/>
                  </a:ext>
                </a:extLst>
              </a:tr>
              <a:tr h="278130">
                <a:tc>
                  <a:txBody>
                    <a:bodyPr/>
                    <a:lstStyle/>
                    <a:p>
                      <a:pPr algn="ctr"/>
                      <a:r>
                        <a:rPr lang="en-US" sz="1400">
                          <a:solidFill>
                            <a:schemeClr val="tx2"/>
                          </a:solidFill>
                        </a:rPr>
                        <a:t>40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8.4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(7.1, 9.7)</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14655069"/>
                  </a:ext>
                </a:extLst>
              </a:tr>
              <a:tr h="278130">
                <a:tc>
                  <a:txBody>
                    <a:bodyPr/>
                    <a:lstStyle/>
                    <a:p>
                      <a:pPr algn="ctr"/>
                      <a:r>
                        <a:rPr lang="en-US" sz="1400" b="1">
                          <a:solidFill>
                            <a:schemeClr val="tx2"/>
                          </a:solidFill>
                        </a:rPr>
                        <a:t>50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b="1" dirty="0">
                          <a:solidFill>
                            <a:schemeClr val="tx2"/>
                          </a:solidFill>
                        </a:rPr>
                        <a:t>7.9</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a:txBody>
                    <a:bodyPr/>
                    <a:lstStyle/>
                    <a:p>
                      <a:pPr algn="ctr"/>
                      <a:r>
                        <a:rPr lang="en-US" sz="1400" b="1" dirty="0">
                          <a:solidFill>
                            <a:schemeClr val="tx2"/>
                          </a:solidFill>
                        </a:rPr>
                        <a:t>(6.6, 9.2)</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extLst>
                  <a:ext uri="{0D108BD9-81ED-4DB2-BD59-A6C34878D82A}">
                    <a16:rowId xmlns:a16="http://schemas.microsoft.com/office/drawing/2014/main" val="2898848618"/>
                  </a:ext>
                </a:extLst>
              </a:tr>
              <a:tr h="278130">
                <a:tc>
                  <a:txBody>
                    <a:bodyPr/>
                    <a:lstStyle/>
                    <a:p>
                      <a:pPr algn="ctr"/>
                      <a:r>
                        <a:rPr lang="en-US" sz="1400">
                          <a:solidFill>
                            <a:schemeClr val="tx2"/>
                          </a:solidFill>
                        </a:rPr>
                        <a:t>60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7.4</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(6.1, 8.8)</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266758106"/>
                  </a:ext>
                </a:extLst>
              </a:tr>
              <a:tr h="278130">
                <a:tc>
                  <a:txBody>
                    <a:bodyPr/>
                    <a:lstStyle/>
                    <a:p>
                      <a:pPr algn="ctr"/>
                      <a:r>
                        <a:rPr lang="en-US" sz="1400" b="1">
                          <a:solidFill>
                            <a:schemeClr val="tx2"/>
                          </a:solidFill>
                        </a:rPr>
                        <a:t>70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1">
                          <a:solidFill>
                            <a:schemeClr val="tx2"/>
                          </a:solidFill>
                        </a:rPr>
                        <a:t>7.0</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400" b="1" dirty="0">
                          <a:solidFill>
                            <a:schemeClr val="tx2"/>
                          </a:solidFill>
                        </a:rPr>
                        <a:t>(5.6, 8.3)</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3071132135"/>
                  </a:ext>
                </a:extLst>
              </a:tr>
              <a:tr h="278130">
                <a:tc>
                  <a:txBody>
                    <a:bodyPr/>
                    <a:lstStyle/>
                    <a:p>
                      <a:pPr algn="ctr"/>
                      <a:r>
                        <a:rPr lang="en-US" sz="1400">
                          <a:solidFill>
                            <a:schemeClr val="tx2"/>
                          </a:solidFill>
                        </a:rPr>
                        <a:t>80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6.5</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(5.2, 7.8)</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27749483"/>
                  </a:ext>
                </a:extLst>
              </a:tr>
              <a:tr h="278130">
                <a:tc>
                  <a:txBody>
                    <a:bodyPr/>
                    <a:lstStyle/>
                    <a:p>
                      <a:pPr algn="ctr"/>
                      <a:r>
                        <a:rPr lang="en-US" sz="1400">
                          <a:solidFill>
                            <a:schemeClr val="tx2"/>
                          </a:solidFill>
                        </a:rPr>
                        <a:t>90</a:t>
                      </a:r>
                    </a:p>
                  </a:txBody>
                  <a:tcPr marL="68580" marR="68580" marT="34290" marB="34290">
                    <a:lnL w="12700" cmpd="sng">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a:solidFill>
                            <a:schemeClr val="tx2"/>
                          </a:solidFill>
                        </a:rPr>
                        <a:t>6.0</a:t>
                      </a:r>
                    </a:p>
                  </a:txBody>
                  <a:tcPr marL="68580" marR="68580" marT="34290" marB="3429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solidFill>
                            <a:schemeClr val="tx2"/>
                          </a:solidFill>
                        </a:rPr>
                        <a:t>(4.7, 7.3)</a:t>
                      </a:r>
                    </a:p>
                  </a:txBody>
                  <a:tcPr marL="68580" marR="68580" marT="34290" marB="34290">
                    <a:lnL w="12700" cap="flat" cmpd="sng" algn="ctr">
                      <a:solidFill>
                        <a:schemeClr val="bg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97200249"/>
                  </a:ext>
                </a:extLst>
              </a:tr>
            </a:tbl>
          </a:graphicData>
        </a:graphic>
      </p:graphicFrame>
      <p:sp>
        <p:nvSpPr>
          <p:cNvPr id="3" name="Right Brace 2">
            <a:extLst>
              <a:ext uri="{FF2B5EF4-FFF2-40B4-BE49-F238E27FC236}">
                <a16:creationId xmlns:a16="http://schemas.microsoft.com/office/drawing/2014/main" id="{30B499D1-7619-46F4-A0FA-00805C074A23}"/>
              </a:ext>
            </a:extLst>
          </p:cNvPr>
          <p:cNvSpPr/>
          <p:nvPr/>
        </p:nvSpPr>
        <p:spPr>
          <a:xfrm>
            <a:off x="6510757" y="3423424"/>
            <a:ext cx="327647" cy="862149"/>
          </a:xfrm>
          <a:prstGeom prst="rightBrace">
            <a:avLst>
              <a:gd name="adj1" fmla="val 8333"/>
              <a:gd name="adj2" fmla="val 4767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 name="TextBox 3">
            <a:extLst>
              <a:ext uri="{FF2B5EF4-FFF2-40B4-BE49-F238E27FC236}">
                <a16:creationId xmlns:a16="http://schemas.microsoft.com/office/drawing/2014/main" id="{5F342D0B-6C6A-4CAD-B652-D9E5A5A676F6}"/>
              </a:ext>
            </a:extLst>
          </p:cNvPr>
          <p:cNvSpPr txBox="1"/>
          <p:nvPr/>
        </p:nvSpPr>
        <p:spPr>
          <a:xfrm>
            <a:off x="6838405" y="3706201"/>
            <a:ext cx="2233748" cy="300082"/>
          </a:xfrm>
          <a:prstGeom prst="rect">
            <a:avLst/>
          </a:prstGeom>
          <a:noFill/>
        </p:spPr>
        <p:txBody>
          <a:bodyPr wrap="square" rtlCol="0">
            <a:spAutoFit/>
          </a:bodyPr>
          <a:lstStyle/>
          <a:p>
            <a:r>
              <a:rPr lang="en-US" sz="1350" b="1">
                <a:solidFill>
                  <a:schemeClr val="accent2"/>
                </a:solidFill>
              </a:rPr>
              <a:t>10% </a:t>
            </a:r>
            <a:r>
              <a:rPr lang="el-GR" sz="1350" b="1">
                <a:solidFill>
                  <a:schemeClr val="accent2"/>
                </a:solidFill>
              </a:rPr>
              <a:t>Δ</a:t>
            </a:r>
            <a:r>
              <a:rPr lang="en-US" sz="1350" b="1">
                <a:solidFill>
                  <a:schemeClr val="accent2"/>
                </a:solidFill>
              </a:rPr>
              <a:t>TIR ≈ 0.5% </a:t>
            </a:r>
            <a:r>
              <a:rPr lang="el-GR" sz="1350" b="1">
                <a:solidFill>
                  <a:schemeClr val="accent2"/>
                </a:solidFill>
              </a:rPr>
              <a:t>Δ</a:t>
            </a:r>
            <a:r>
              <a:rPr lang="en-US" sz="1350" b="1">
                <a:solidFill>
                  <a:schemeClr val="accent2"/>
                </a:solidFill>
              </a:rPr>
              <a:t>HbA1c </a:t>
            </a:r>
          </a:p>
        </p:txBody>
      </p:sp>
    </p:spTree>
    <p:extLst>
      <p:ext uri="{BB962C8B-B14F-4D97-AF65-F5344CB8AC3E}">
        <p14:creationId xmlns:p14="http://schemas.microsoft.com/office/powerpoint/2010/main" val="90865866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2BE2B-12A8-4FD4-8257-1C8B699A1A12}"/>
              </a:ext>
            </a:extLst>
          </p:cNvPr>
          <p:cNvSpPr>
            <a:spLocks noGrp="1"/>
          </p:cNvSpPr>
          <p:nvPr>
            <p:ph type="title"/>
          </p:nvPr>
        </p:nvSpPr>
        <p:spPr/>
        <p:txBody>
          <a:bodyPr>
            <a:normAutofit/>
          </a:bodyPr>
          <a:lstStyle/>
          <a:p>
            <a:r>
              <a:rPr lang="en-US" sz="4400" dirty="0"/>
              <a:t>Ambulatory Glucose Profile Report</a:t>
            </a:r>
          </a:p>
        </p:txBody>
      </p:sp>
      <p:sp>
        <p:nvSpPr>
          <p:cNvPr id="4" name="Content Placeholder 3">
            <a:extLst>
              <a:ext uri="{FF2B5EF4-FFF2-40B4-BE49-F238E27FC236}">
                <a16:creationId xmlns:a16="http://schemas.microsoft.com/office/drawing/2014/main" id="{E65202E3-1994-5D67-FEEC-8BF05D974347}"/>
              </a:ext>
            </a:extLst>
          </p:cNvPr>
          <p:cNvSpPr>
            <a:spLocks noGrp="1"/>
          </p:cNvSpPr>
          <p:nvPr>
            <p:ph sz="quarter" idx="1"/>
          </p:nvPr>
        </p:nvSpPr>
        <p:spPr>
          <a:xfrm>
            <a:off x="457200" y="1219200"/>
            <a:ext cx="2590800" cy="5486400"/>
          </a:xfrm>
        </p:spPr>
        <p:txBody>
          <a:bodyPr/>
          <a:lstStyle/>
          <a:p>
            <a:r>
              <a:rPr lang="en-US" dirty="0"/>
              <a:t>CGM key metrics</a:t>
            </a:r>
          </a:p>
          <a:p>
            <a:endParaRPr lang="en-US" dirty="0"/>
          </a:p>
          <a:p>
            <a:endParaRPr lang="en-US" dirty="0"/>
          </a:p>
          <a:p>
            <a:endParaRPr lang="en-US" dirty="0"/>
          </a:p>
          <a:p>
            <a:endParaRPr lang="en-US" dirty="0"/>
          </a:p>
          <a:p>
            <a:r>
              <a:rPr lang="en-US" dirty="0"/>
              <a:t>AGP</a:t>
            </a:r>
          </a:p>
          <a:p>
            <a:endParaRPr lang="en-US" dirty="0"/>
          </a:p>
          <a:p>
            <a:endParaRPr lang="en-US" dirty="0"/>
          </a:p>
          <a:p>
            <a:endParaRPr lang="en-US" dirty="0"/>
          </a:p>
          <a:p>
            <a:endParaRPr lang="en-US" dirty="0"/>
          </a:p>
          <a:p>
            <a:endParaRPr lang="en-US" dirty="0"/>
          </a:p>
          <a:p>
            <a:r>
              <a:rPr lang="en-US" dirty="0"/>
              <a:t>Daily tracings</a:t>
            </a:r>
          </a:p>
        </p:txBody>
      </p:sp>
      <p:pic>
        <p:nvPicPr>
          <p:cNvPr id="6" name="New picture">
            <a:extLst>
              <a:ext uri="{FF2B5EF4-FFF2-40B4-BE49-F238E27FC236}">
                <a16:creationId xmlns:a16="http://schemas.microsoft.com/office/drawing/2014/main" id="{A6C5FE50-BC72-D1FE-1F67-95DB3399B1C4}"/>
              </a:ext>
            </a:extLst>
          </p:cNvPr>
          <p:cNvPicPr>
            <a:picLocks noChangeAspect="1" noChangeArrowheads="1"/>
          </p:cNvPicPr>
          <p:nvPr>
            <p:custDataLst>
              <p:tags r:id="rId1"/>
            </p:custDataLst>
          </p:nvPr>
        </p:nvPicPr>
        <p:blipFill>
          <a:blip r:embed="rId4" cstate="print">
            <a:extLst>
              <a:ext uri="{28A0092B-C50C-407E-A947-70E740481C1C}">
                <a14:useLocalDpi xmlns:a14="http://schemas.microsoft.com/office/drawing/2010/main" val="0"/>
              </a:ext>
            </a:extLst>
          </a:blip>
          <a:srcRect/>
          <a:stretch>
            <a:fillRect/>
          </a:stretch>
        </p:blipFill>
        <p:spPr bwMode="auto">
          <a:xfrm>
            <a:off x="3276600" y="1213338"/>
            <a:ext cx="5410200" cy="5626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pic>
    </p:spTree>
    <p:extLst>
      <p:ext uri="{BB962C8B-B14F-4D97-AF65-F5344CB8AC3E}">
        <p14:creationId xmlns:p14="http://schemas.microsoft.com/office/powerpoint/2010/main" val="78675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0ADE-FAC7-492A-A2BD-7821364932BE}"/>
              </a:ext>
            </a:extLst>
          </p:cNvPr>
          <p:cNvSpPr>
            <a:spLocks noGrp="1"/>
          </p:cNvSpPr>
          <p:nvPr>
            <p:ph type="title"/>
          </p:nvPr>
        </p:nvSpPr>
        <p:spPr>
          <a:xfrm>
            <a:off x="457200" y="152400"/>
            <a:ext cx="8229600" cy="1219200"/>
          </a:xfrm>
        </p:spPr>
        <p:txBody>
          <a:bodyPr>
            <a:noAutofit/>
          </a:bodyPr>
          <a:lstStyle/>
          <a:p>
            <a:r>
              <a:rPr lang="en-US" sz="3600" dirty="0">
                <a:latin typeface="AdvOT7b515deb"/>
              </a:rPr>
              <a:t>15. ADA Pregnancy Targets –</a:t>
            </a:r>
            <a:br>
              <a:rPr lang="en-US" sz="3600" dirty="0">
                <a:latin typeface="AdvOT7b515deb"/>
              </a:rPr>
            </a:br>
            <a:r>
              <a:rPr lang="en-US" sz="3600" dirty="0">
                <a:latin typeface="AdvOT7b515deb"/>
              </a:rPr>
              <a:t>For those with type 1, type 2 and GDM</a:t>
            </a:r>
            <a:endParaRPr lang="en-US" sz="3600" dirty="0"/>
          </a:p>
        </p:txBody>
      </p:sp>
      <p:sp>
        <p:nvSpPr>
          <p:cNvPr id="3" name="Content Placeholder 2">
            <a:extLst>
              <a:ext uri="{FF2B5EF4-FFF2-40B4-BE49-F238E27FC236}">
                <a16:creationId xmlns:a16="http://schemas.microsoft.com/office/drawing/2014/main" id="{793D9B00-C4AF-4FBE-B055-766005D06458}"/>
              </a:ext>
            </a:extLst>
          </p:cNvPr>
          <p:cNvSpPr>
            <a:spLocks noGrp="1"/>
          </p:cNvSpPr>
          <p:nvPr>
            <p:ph sz="quarter" idx="1"/>
          </p:nvPr>
        </p:nvSpPr>
        <p:spPr>
          <a:xfrm>
            <a:off x="152400" y="1524000"/>
            <a:ext cx="4724400" cy="5486400"/>
          </a:xfrm>
        </p:spPr>
        <p:txBody>
          <a:bodyPr>
            <a:normAutofit/>
          </a:bodyPr>
          <a:lstStyle/>
          <a:p>
            <a:r>
              <a:rPr lang="en-US" sz="2800" dirty="0"/>
              <a:t>A1c &lt; 6-6.5% (closer to 6 in 2</a:t>
            </a:r>
            <a:r>
              <a:rPr lang="en-US" sz="2800" baseline="30000" dirty="0"/>
              <a:t>nd</a:t>
            </a:r>
            <a:r>
              <a:rPr lang="en-US" sz="2800" dirty="0"/>
              <a:t>/3</a:t>
            </a:r>
            <a:r>
              <a:rPr lang="en-US" sz="2800" baseline="30000" dirty="0"/>
              <a:t>rd</a:t>
            </a:r>
            <a:r>
              <a:rPr lang="en-US" sz="2800" dirty="0"/>
              <a:t> tri)</a:t>
            </a:r>
          </a:p>
          <a:p>
            <a:r>
              <a:rPr lang="en-US" sz="2800" dirty="0">
                <a:latin typeface="AdvOT7b515deb"/>
              </a:rPr>
              <a:t>Fasting and Post Meal BG Goals</a:t>
            </a:r>
            <a:endParaRPr lang="en-US" sz="2800" dirty="0">
              <a:solidFill>
                <a:srgbClr val="A6192E"/>
              </a:solidFill>
              <a:latin typeface="AdvOT7b515deb"/>
            </a:endParaRPr>
          </a:p>
          <a:p>
            <a:pPr marL="560070" lvl="1" indent="-285750">
              <a:buFont typeface="Arial" panose="020B0604020202020204" pitchFamily="34" charset="0"/>
              <a:buChar char="•"/>
            </a:pPr>
            <a:r>
              <a:rPr lang="en-US" sz="2400" dirty="0">
                <a:latin typeface="AdvOT7b515deb"/>
              </a:rPr>
              <a:t>Fasting glucose 70–95 mg/dL and either</a:t>
            </a:r>
          </a:p>
          <a:p>
            <a:pPr marL="560070" lvl="1" indent="-285750">
              <a:buFont typeface="Arial" panose="020B0604020202020204" pitchFamily="34" charset="0"/>
              <a:buChar char="•"/>
            </a:pPr>
            <a:r>
              <a:rPr lang="en-US" sz="2400" dirty="0">
                <a:latin typeface="AdvOT7b515deb"/>
              </a:rPr>
              <a:t>One-hour postprandial glucose 110–140 mg/dL or</a:t>
            </a:r>
          </a:p>
          <a:p>
            <a:pPr marL="560070" lvl="1" indent="-285750">
              <a:buFont typeface="Arial" panose="020B0604020202020204" pitchFamily="34" charset="0"/>
              <a:buChar char="•"/>
            </a:pPr>
            <a:r>
              <a:rPr lang="en-US" sz="2400" dirty="0">
                <a:latin typeface="AdvOT7b515deb"/>
              </a:rPr>
              <a:t>Two-hour postprandial glucose 100–120 mg/dL  </a:t>
            </a:r>
          </a:p>
          <a:p>
            <a:pPr marL="354330" indent="-285750">
              <a:buFont typeface="Arial" panose="020B0604020202020204" pitchFamily="34" charset="0"/>
              <a:buChar char="•"/>
            </a:pPr>
            <a:r>
              <a:rPr lang="en-US" sz="2800" dirty="0">
                <a:latin typeface="AdvOT7b515deb"/>
              </a:rPr>
              <a:t>Time in range: 63-140 mg/dL</a:t>
            </a:r>
            <a:endParaRPr lang="en-US" sz="2800" dirty="0"/>
          </a:p>
        </p:txBody>
      </p:sp>
      <p:pic>
        <p:nvPicPr>
          <p:cNvPr id="5" name="Picture 4">
            <a:extLst>
              <a:ext uri="{FF2B5EF4-FFF2-40B4-BE49-F238E27FC236}">
                <a16:creationId xmlns:a16="http://schemas.microsoft.com/office/drawing/2014/main" id="{8638F588-E1B2-6B1B-F385-DE265548032E}"/>
              </a:ext>
            </a:extLst>
          </p:cNvPr>
          <p:cNvPicPr>
            <a:picLocks noChangeAspect="1"/>
          </p:cNvPicPr>
          <p:nvPr/>
        </p:nvPicPr>
        <p:blipFill>
          <a:blip r:embed="rId3"/>
          <a:stretch>
            <a:fillRect/>
          </a:stretch>
        </p:blipFill>
        <p:spPr>
          <a:xfrm>
            <a:off x="5181600" y="1676400"/>
            <a:ext cx="3505200" cy="3363686"/>
          </a:xfrm>
          <a:prstGeom prst="rect">
            <a:avLst/>
          </a:prstGeom>
        </p:spPr>
      </p:pic>
      <p:sp>
        <p:nvSpPr>
          <p:cNvPr id="6" name="Google Shape;486;p79">
            <a:extLst>
              <a:ext uri="{FF2B5EF4-FFF2-40B4-BE49-F238E27FC236}">
                <a16:creationId xmlns:a16="http://schemas.microsoft.com/office/drawing/2014/main" id="{DB5124DE-040E-CB46-318B-FED7E7F6D980}"/>
              </a:ext>
            </a:extLst>
          </p:cNvPr>
          <p:cNvSpPr txBox="1">
            <a:spLocks noChangeArrowheads="1"/>
          </p:cNvSpPr>
          <p:nvPr/>
        </p:nvSpPr>
        <p:spPr bwMode="auto">
          <a:xfrm>
            <a:off x="433754" y="6426735"/>
            <a:ext cx="6940154" cy="20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31" tIns="34256" rIns="68531" bIns="34256"/>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fr-FR" altLang="en-US" sz="900" dirty="0" err="1">
                <a:solidFill>
                  <a:srgbClr val="000000"/>
                </a:solidFill>
                <a:latin typeface="Calibri" panose="020F0502020204030204" pitchFamily="34" charset="0"/>
                <a:cs typeface="Calibri" panose="020F0502020204030204" pitchFamily="34" charset="0"/>
                <a:sym typeface="Calibri" panose="020F0502020204030204" pitchFamily="34" charset="0"/>
              </a:rPr>
              <a:t>Battelino</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T, et al. </a:t>
            </a:r>
            <a:r>
              <a:rPr lang="fr-FR" altLang="en-US" sz="900" i="1" dirty="0" err="1">
                <a:solidFill>
                  <a:srgbClr val="000000"/>
                </a:solidFill>
                <a:latin typeface="Calibri" panose="020F0502020204030204" pitchFamily="34" charset="0"/>
                <a:cs typeface="Calibri" panose="020F0502020204030204" pitchFamily="34" charset="0"/>
                <a:sym typeface="Calibri" panose="020F0502020204030204" pitchFamily="34" charset="0"/>
              </a:rPr>
              <a:t>Diabetes</a:t>
            </a:r>
            <a:r>
              <a:rPr lang="fr-FR" altLang="en-US" sz="900" i="1" dirty="0">
                <a:solidFill>
                  <a:srgbClr val="000000"/>
                </a:solidFill>
                <a:latin typeface="Calibri" panose="020F0502020204030204" pitchFamily="34" charset="0"/>
                <a:cs typeface="Calibri" panose="020F0502020204030204" pitchFamily="34" charset="0"/>
                <a:sym typeface="Calibri" panose="020F0502020204030204" pitchFamily="34" charset="0"/>
              </a:rPr>
              <a:t> Care</a:t>
            </a:r>
            <a:r>
              <a:rPr lang="fr-FR" altLang="en-US" sz="900" dirty="0">
                <a:solidFill>
                  <a:srgbClr val="000000"/>
                </a:solidFill>
                <a:latin typeface="Calibri" panose="020F0502020204030204" pitchFamily="34" charset="0"/>
                <a:cs typeface="Calibri" panose="020F0502020204030204" pitchFamily="34" charset="0"/>
                <a:sym typeface="Calibri" panose="020F0502020204030204" pitchFamily="34" charset="0"/>
              </a:rPr>
              <a:t>. 2019;42(8):1593-1603.</a:t>
            </a:r>
            <a:endParaRPr lang="fr-FR" altLang="en-US" sz="900" dirty="0">
              <a:solidFill>
                <a:srgbClr val="000000"/>
              </a:solidFill>
              <a:latin typeface="Calibri" panose="020F0502020204030204" pitchFamily="34" charset="0"/>
            </a:endParaRPr>
          </a:p>
        </p:txBody>
      </p:sp>
      <p:pic>
        <p:nvPicPr>
          <p:cNvPr id="8" name="Picture 7">
            <a:extLst>
              <a:ext uri="{FF2B5EF4-FFF2-40B4-BE49-F238E27FC236}">
                <a16:creationId xmlns:a16="http://schemas.microsoft.com/office/drawing/2014/main" id="{422F8840-DFB1-24D0-444C-BFF2B153A1EB}"/>
              </a:ext>
            </a:extLst>
          </p:cNvPr>
          <p:cNvPicPr>
            <a:picLocks noChangeAspect="1"/>
          </p:cNvPicPr>
          <p:nvPr/>
        </p:nvPicPr>
        <p:blipFill>
          <a:blip r:embed="rId4"/>
          <a:stretch>
            <a:fillRect/>
          </a:stretch>
        </p:blipFill>
        <p:spPr>
          <a:xfrm>
            <a:off x="3224923" y="6414845"/>
            <a:ext cx="3303754" cy="220250"/>
          </a:xfrm>
          <a:prstGeom prst="rect">
            <a:avLst/>
          </a:prstGeom>
        </p:spPr>
      </p:pic>
    </p:spTree>
    <p:extLst>
      <p:ext uri="{BB962C8B-B14F-4D97-AF65-F5344CB8AC3E}">
        <p14:creationId xmlns:p14="http://schemas.microsoft.com/office/powerpoint/2010/main" val="14357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AB9CB-DFB0-4765-8123-6C89E367CD03}"/>
              </a:ext>
            </a:extLst>
          </p:cNvPr>
          <p:cNvSpPr>
            <a:spLocks noGrp="1"/>
          </p:cNvSpPr>
          <p:nvPr>
            <p:ph type="title"/>
          </p:nvPr>
        </p:nvSpPr>
        <p:spPr/>
        <p:txBody>
          <a:bodyPr/>
          <a:lstStyle/>
          <a:p>
            <a:r>
              <a:rPr lang="en-US" dirty="0"/>
              <a:t>Lunch Break  12:00 to 12:55 PDT</a:t>
            </a:r>
          </a:p>
        </p:txBody>
      </p:sp>
      <p:pic>
        <p:nvPicPr>
          <p:cNvPr id="5" name="Content Placeholder 4" descr="Two people working and having lunch together">
            <a:extLst>
              <a:ext uri="{FF2B5EF4-FFF2-40B4-BE49-F238E27FC236}">
                <a16:creationId xmlns:a16="http://schemas.microsoft.com/office/drawing/2014/main" id="{B5125CA5-A223-44A1-B118-1DE13EAE9892}"/>
              </a:ext>
            </a:extLst>
          </p:cNvPr>
          <p:cNvPicPr>
            <a:picLocks noGrp="1" noChangeAspect="1"/>
          </p:cNvPicPr>
          <p:nvPr>
            <p:ph sz="quarter" idx="1"/>
          </p:nvPr>
        </p:nvPicPr>
        <p:blipFill>
          <a:blip r:embed="rId2" cstate="print">
            <a:extLst>
              <a:ext uri="{28A0092B-C50C-407E-A947-70E740481C1C}">
                <a14:useLocalDpi xmlns:a14="http://schemas.microsoft.com/office/drawing/2010/main" val="0"/>
              </a:ext>
            </a:extLst>
          </a:blip>
          <a:stretch>
            <a:fillRect/>
          </a:stretch>
        </p:blipFill>
        <p:spPr>
          <a:xfrm>
            <a:off x="457200" y="1219200"/>
            <a:ext cx="5908129" cy="3943561"/>
          </a:xfrm>
        </p:spPr>
      </p:pic>
      <p:sp>
        <p:nvSpPr>
          <p:cNvPr id="3" name="TextBox 2">
            <a:extLst>
              <a:ext uri="{FF2B5EF4-FFF2-40B4-BE49-F238E27FC236}">
                <a16:creationId xmlns:a16="http://schemas.microsoft.com/office/drawing/2014/main" id="{2B85E019-8C59-470B-BA34-D08727A5B75F}"/>
              </a:ext>
            </a:extLst>
          </p:cNvPr>
          <p:cNvSpPr txBox="1"/>
          <p:nvPr/>
        </p:nvSpPr>
        <p:spPr>
          <a:xfrm>
            <a:off x="6477000" y="1371600"/>
            <a:ext cx="1981200" cy="1569660"/>
          </a:xfrm>
          <a:prstGeom prst="rect">
            <a:avLst/>
          </a:prstGeom>
          <a:noFill/>
        </p:spPr>
        <p:txBody>
          <a:bodyPr wrap="square" rtlCol="0">
            <a:spAutoFit/>
          </a:bodyPr>
          <a:lstStyle/>
          <a:p>
            <a:r>
              <a:rPr lang="en-US" sz="2400" dirty="0">
                <a:solidFill>
                  <a:srgbClr val="C00000"/>
                </a:solidFill>
              </a:rPr>
              <a:t>Question and Answer Session from</a:t>
            </a:r>
            <a:br>
              <a:rPr lang="en-US" sz="2400" dirty="0">
                <a:solidFill>
                  <a:srgbClr val="C00000"/>
                </a:solidFill>
              </a:rPr>
            </a:br>
            <a:r>
              <a:rPr lang="en-US" sz="2400" dirty="0">
                <a:solidFill>
                  <a:srgbClr val="C00000"/>
                </a:solidFill>
              </a:rPr>
              <a:t>12:55 to 1pm</a:t>
            </a:r>
          </a:p>
        </p:txBody>
      </p:sp>
      <p:sp>
        <p:nvSpPr>
          <p:cNvPr id="4" name="TextBox 3">
            <a:extLst>
              <a:ext uri="{FF2B5EF4-FFF2-40B4-BE49-F238E27FC236}">
                <a16:creationId xmlns:a16="http://schemas.microsoft.com/office/drawing/2014/main" id="{01F746CD-9AEE-EEA6-5AA2-E2619B9BE1CF}"/>
              </a:ext>
            </a:extLst>
          </p:cNvPr>
          <p:cNvSpPr txBox="1"/>
          <p:nvPr/>
        </p:nvSpPr>
        <p:spPr>
          <a:xfrm>
            <a:off x="6629400" y="3276600"/>
            <a:ext cx="2209800" cy="461665"/>
          </a:xfrm>
          <a:prstGeom prst="rect">
            <a:avLst/>
          </a:prstGeom>
          <a:noFill/>
        </p:spPr>
        <p:txBody>
          <a:bodyPr wrap="square" rtlCol="0">
            <a:spAutoFit/>
          </a:bodyPr>
          <a:lstStyle/>
          <a:p>
            <a:r>
              <a:rPr lang="en-US" sz="2400" dirty="0">
                <a:solidFill>
                  <a:srgbClr val="0070C0"/>
                </a:solidFill>
              </a:rPr>
              <a:t> </a:t>
            </a:r>
          </a:p>
        </p:txBody>
      </p:sp>
    </p:spTree>
    <p:extLst>
      <p:ext uri="{BB962C8B-B14F-4D97-AF65-F5344CB8AC3E}">
        <p14:creationId xmlns:p14="http://schemas.microsoft.com/office/powerpoint/2010/main" val="222142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010400" y="1178169"/>
            <a:ext cx="1924050" cy="2813665"/>
          </a:xfrm>
          <a:prstGeom prst="rect">
            <a:avLst/>
          </a:prstGeom>
        </p:spPr>
      </p:pic>
      <p:sp>
        <p:nvSpPr>
          <p:cNvPr id="2" name="Title 1"/>
          <p:cNvSpPr>
            <a:spLocks noGrp="1"/>
          </p:cNvSpPr>
          <p:nvPr>
            <p:ph type="title"/>
          </p:nvPr>
        </p:nvSpPr>
        <p:spPr/>
        <p:txBody>
          <a:bodyPr>
            <a:noAutofit/>
          </a:bodyPr>
          <a:lstStyle/>
          <a:p>
            <a:r>
              <a:rPr lang="en-US" sz="3200" dirty="0"/>
              <a:t>Pharmacologic Treatment during Pregnancy</a:t>
            </a:r>
          </a:p>
        </p:txBody>
      </p:sp>
      <p:sp>
        <p:nvSpPr>
          <p:cNvPr id="3" name="Content Placeholder 2"/>
          <p:cNvSpPr>
            <a:spLocks noGrp="1"/>
          </p:cNvSpPr>
          <p:nvPr>
            <p:ph sz="quarter" idx="1"/>
          </p:nvPr>
        </p:nvSpPr>
        <p:spPr>
          <a:xfrm>
            <a:off x="304800" y="1447800"/>
            <a:ext cx="8229600" cy="5486400"/>
          </a:xfrm>
        </p:spPr>
        <p:txBody>
          <a:bodyPr>
            <a:normAutofit/>
          </a:bodyPr>
          <a:lstStyle/>
          <a:p>
            <a:r>
              <a:rPr lang="en-US" sz="2800" dirty="0"/>
              <a:t>Insulin is preferred therapy for GDM, type 1 and 2</a:t>
            </a:r>
          </a:p>
          <a:p>
            <a:pPr lvl="1"/>
            <a:r>
              <a:rPr lang="en-US" sz="2400" dirty="0"/>
              <a:t>Does not cross placenta</a:t>
            </a:r>
          </a:p>
          <a:p>
            <a:pPr lvl="1"/>
            <a:r>
              <a:rPr lang="en-US" sz="2400" dirty="0"/>
              <a:t>Can overcome insulin resistance </a:t>
            </a:r>
            <a:r>
              <a:rPr lang="en-US" sz="2400" dirty="0" err="1"/>
              <a:t>assoc</a:t>
            </a:r>
            <a:r>
              <a:rPr lang="en-US" sz="2400" dirty="0"/>
              <a:t> w/ type 2</a:t>
            </a:r>
          </a:p>
          <a:p>
            <a:r>
              <a:rPr lang="en-US" sz="2800" dirty="0"/>
              <a:t>Sulfonylureas pass through placenta / associated with neonatal hypo (glyburide)</a:t>
            </a:r>
          </a:p>
          <a:p>
            <a:pPr>
              <a:lnSpc>
                <a:spcPct val="120000"/>
              </a:lnSpc>
            </a:pPr>
            <a:r>
              <a:rPr lang="en-US" sz="2800" dirty="0"/>
              <a:t>Metformin – lower risk of hypo and maternal </a:t>
            </a:r>
            <a:r>
              <a:rPr lang="en-US" sz="2800" dirty="0" err="1"/>
              <a:t>wt</a:t>
            </a:r>
            <a:r>
              <a:rPr lang="en-US" sz="2800" dirty="0"/>
              <a:t> gain but may increase prematurity rate </a:t>
            </a:r>
          </a:p>
          <a:p>
            <a:pPr lvl="1">
              <a:lnSpc>
                <a:spcPct val="120000"/>
              </a:lnSpc>
            </a:pPr>
            <a:r>
              <a:rPr lang="en-US" sz="2400" dirty="0"/>
              <a:t>Passes through placenta</a:t>
            </a:r>
          </a:p>
          <a:p>
            <a:pPr lvl="1">
              <a:lnSpc>
                <a:spcPct val="120000"/>
              </a:lnSpc>
            </a:pPr>
            <a:r>
              <a:rPr lang="en-US" sz="2400" dirty="0"/>
              <a:t>If using for PCOS, stop by end of first trimester</a:t>
            </a:r>
          </a:p>
          <a:p>
            <a:r>
              <a:rPr lang="en-US" sz="2800" dirty="0"/>
              <a:t>Refer to specialized center</a:t>
            </a:r>
          </a:p>
          <a:p>
            <a:endParaRPr lang="en-US" dirty="0"/>
          </a:p>
        </p:txBody>
      </p:sp>
      <p:sp>
        <p:nvSpPr>
          <p:cNvPr id="5" name="TextBox 4">
            <a:extLst>
              <a:ext uri="{FF2B5EF4-FFF2-40B4-BE49-F238E27FC236}">
                <a16:creationId xmlns:a16="http://schemas.microsoft.com/office/drawing/2014/main" id="{174173FB-872B-33AF-1177-6B3490572F6D}"/>
              </a:ext>
            </a:extLst>
          </p:cNvPr>
          <p:cNvSpPr txBox="1"/>
          <p:nvPr/>
        </p:nvSpPr>
        <p:spPr>
          <a:xfrm>
            <a:off x="457200" y="6400800"/>
            <a:ext cx="4191000" cy="369332"/>
          </a:xfrm>
          <a:prstGeom prst="rect">
            <a:avLst/>
          </a:prstGeom>
          <a:noFill/>
        </p:spPr>
        <p:txBody>
          <a:bodyPr wrap="square" rtlCol="0">
            <a:spAutoFit/>
          </a:bodyPr>
          <a:lstStyle/>
          <a:p>
            <a:r>
              <a:rPr lang="en-US" dirty="0"/>
              <a:t>ADA SOC 2024</a:t>
            </a:r>
          </a:p>
        </p:txBody>
      </p:sp>
    </p:spTree>
    <p:extLst>
      <p:ext uri="{BB962C8B-B14F-4D97-AF65-F5344CB8AC3E}">
        <p14:creationId xmlns:p14="http://schemas.microsoft.com/office/powerpoint/2010/main" val="280319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03BF0-8DB4-4281-865C-15F726270641}"/>
              </a:ext>
            </a:extLst>
          </p:cNvPr>
          <p:cNvSpPr>
            <a:spLocks noGrp="1"/>
          </p:cNvSpPr>
          <p:nvPr>
            <p:ph type="title"/>
          </p:nvPr>
        </p:nvSpPr>
        <p:spPr/>
        <p:txBody>
          <a:bodyPr>
            <a:normAutofit/>
          </a:bodyPr>
          <a:lstStyle/>
          <a:p>
            <a:r>
              <a:rPr lang="en-US" sz="4400" dirty="0"/>
              <a:t>Pregnancy and Hypertension</a:t>
            </a:r>
          </a:p>
        </p:txBody>
      </p:sp>
      <p:sp>
        <p:nvSpPr>
          <p:cNvPr id="3" name="Content Placeholder 2">
            <a:extLst>
              <a:ext uri="{FF2B5EF4-FFF2-40B4-BE49-F238E27FC236}">
                <a16:creationId xmlns:a16="http://schemas.microsoft.com/office/drawing/2014/main" id="{A08FAF9E-0730-43A1-B841-0C1406F5BD70}"/>
              </a:ext>
            </a:extLst>
          </p:cNvPr>
          <p:cNvSpPr>
            <a:spLocks noGrp="1"/>
          </p:cNvSpPr>
          <p:nvPr>
            <p:ph sz="quarter" idx="1"/>
          </p:nvPr>
        </p:nvSpPr>
        <p:spPr>
          <a:xfrm>
            <a:off x="228600" y="1371600"/>
            <a:ext cx="6629400" cy="5486400"/>
          </a:xfrm>
        </p:spPr>
        <p:txBody>
          <a:bodyPr>
            <a:normAutofit fontScale="92500"/>
          </a:bodyPr>
          <a:lstStyle/>
          <a:p>
            <a:r>
              <a:rPr lang="en-US" sz="3600" dirty="0">
                <a:latin typeface="AdvOT7b515deb"/>
              </a:rPr>
              <a:t>If pregnant with diabetes and chronic hypertension</a:t>
            </a:r>
          </a:p>
          <a:p>
            <a:pPr lvl="1"/>
            <a:r>
              <a:rPr lang="en-US" sz="2800" dirty="0">
                <a:latin typeface="AdvOT7b515deb"/>
              </a:rPr>
              <a:t> Blood pressure target of 110–135/85 mmHg</a:t>
            </a:r>
          </a:p>
          <a:p>
            <a:pPr lvl="2"/>
            <a:r>
              <a:rPr lang="en-US" sz="2400" dirty="0">
                <a:latin typeface="AdvOT7b515deb"/>
              </a:rPr>
              <a:t>Reduces risk for accelerated maternal hypertension</a:t>
            </a:r>
          </a:p>
          <a:p>
            <a:pPr lvl="2"/>
            <a:r>
              <a:rPr lang="en-US" sz="2400" dirty="0">
                <a:latin typeface="AdvOT7b515deb"/>
              </a:rPr>
              <a:t>Minimizes impaired fetal growth</a:t>
            </a:r>
            <a:endParaRPr lang="en-US" sz="2400" dirty="0">
              <a:solidFill>
                <a:srgbClr val="A6192E"/>
              </a:solidFill>
              <a:latin typeface="AdvOT8eb9eec2.B"/>
            </a:endParaRPr>
          </a:p>
          <a:p>
            <a:pPr lvl="1"/>
            <a:r>
              <a:rPr lang="en-US" sz="2800" dirty="0">
                <a:latin typeface="AdvOT7b515deb"/>
              </a:rPr>
              <a:t>Stop potentially harmful medications in prep for pregnancy </a:t>
            </a:r>
          </a:p>
          <a:p>
            <a:pPr lvl="2"/>
            <a:r>
              <a:rPr lang="en-US" sz="2400" dirty="0">
                <a:latin typeface="AdvOT7b515deb"/>
              </a:rPr>
              <a:t>Avoid ACE inhibitors, angiotensin receptor blockers (ARBs), statins in sexually active women of childbearing age if not using reliable contraception </a:t>
            </a:r>
          </a:p>
          <a:p>
            <a:pPr lvl="2"/>
            <a:r>
              <a:rPr lang="en-US" sz="2400" dirty="0">
                <a:latin typeface="AdvOT7b515deb"/>
              </a:rPr>
              <a:t>Stop these meds at conception</a:t>
            </a:r>
          </a:p>
          <a:p>
            <a:pPr lvl="2"/>
            <a:r>
              <a:rPr lang="en-US" sz="2400" dirty="0">
                <a:latin typeface="AdvOT7b515deb"/>
              </a:rPr>
              <a:t>Preferred meds: </a:t>
            </a:r>
            <a:r>
              <a:rPr lang="en-US" sz="2400" dirty="0" err="1">
                <a:latin typeface="AdvOT7b515deb"/>
              </a:rPr>
              <a:t>labetolol</a:t>
            </a:r>
            <a:r>
              <a:rPr lang="en-US" sz="2400" dirty="0">
                <a:latin typeface="AdvOT7b515deb"/>
              </a:rPr>
              <a:t>, nifedipine </a:t>
            </a:r>
            <a:endParaRPr lang="en-US" dirty="0"/>
          </a:p>
        </p:txBody>
      </p:sp>
      <p:pic>
        <p:nvPicPr>
          <p:cNvPr id="5" name="Picture 4" descr="A picture containing toy&#10;&#10;Description automatically generated">
            <a:extLst>
              <a:ext uri="{FF2B5EF4-FFF2-40B4-BE49-F238E27FC236}">
                <a16:creationId xmlns:a16="http://schemas.microsoft.com/office/drawing/2014/main" id="{CDBF610D-36F4-4CAD-A5DD-B8534F91AB17}"/>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097210" y="1593756"/>
            <a:ext cx="1943805" cy="2331991"/>
          </a:xfrm>
          <a:prstGeom prst="rect">
            <a:avLst/>
          </a:prstGeom>
        </p:spPr>
      </p:pic>
      <p:sp>
        <p:nvSpPr>
          <p:cNvPr id="4" name="TextBox 3">
            <a:extLst>
              <a:ext uri="{FF2B5EF4-FFF2-40B4-BE49-F238E27FC236}">
                <a16:creationId xmlns:a16="http://schemas.microsoft.com/office/drawing/2014/main" id="{8F0CF339-3C4A-7F04-4FF7-BA8151EF06DB}"/>
              </a:ext>
            </a:extLst>
          </p:cNvPr>
          <p:cNvSpPr txBox="1"/>
          <p:nvPr/>
        </p:nvSpPr>
        <p:spPr>
          <a:xfrm>
            <a:off x="422031" y="6490900"/>
            <a:ext cx="3859415" cy="276999"/>
          </a:xfrm>
          <a:prstGeom prst="rect">
            <a:avLst/>
          </a:prstGeom>
          <a:noFill/>
        </p:spPr>
        <p:txBody>
          <a:bodyPr wrap="square" rtlCol="0">
            <a:spAutoFit/>
          </a:bodyPr>
          <a:lstStyle/>
          <a:p>
            <a:r>
              <a:rPr lang="en-US" sz="1200" dirty="0"/>
              <a:t>ADA SOC 2023</a:t>
            </a:r>
          </a:p>
        </p:txBody>
      </p:sp>
    </p:spTree>
    <p:extLst>
      <p:ext uri="{BB962C8B-B14F-4D97-AF65-F5344CB8AC3E}">
        <p14:creationId xmlns:p14="http://schemas.microsoft.com/office/powerpoint/2010/main" val="622738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a:extLst>
              <a:ext uri="{FF2B5EF4-FFF2-40B4-BE49-F238E27FC236}">
                <a16:creationId xmlns:a16="http://schemas.microsoft.com/office/drawing/2014/main" id="{7CB715D5-235B-4993-A377-DF699F6FCFAB}"/>
              </a:ext>
            </a:extLst>
          </p:cNvPr>
          <p:cNvSpPr>
            <a:spLocks noGrp="1" noChangeArrowheads="1"/>
          </p:cNvSpPr>
          <p:nvPr>
            <p:ph type="title"/>
          </p:nvPr>
        </p:nvSpPr>
        <p:spPr>
          <a:xfrm>
            <a:off x="457200" y="152400"/>
            <a:ext cx="8229600" cy="838200"/>
          </a:xfrm>
        </p:spPr>
        <p:txBody>
          <a:bodyPr/>
          <a:lstStyle/>
          <a:p>
            <a:pPr eaLnBrk="1" hangingPunct="1"/>
            <a:r>
              <a:rPr lang="en-US" altLang="en-US" dirty="0"/>
              <a:t> Case Study - Ricki</a:t>
            </a:r>
          </a:p>
        </p:txBody>
      </p:sp>
      <p:sp>
        <p:nvSpPr>
          <p:cNvPr id="3" name="Content Placeholder 2">
            <a:extLst>
              <a:ext uri="{FF2B5EF4-FFF2-40B4-BE49-F238E27FC236}">
                <a16:creationId xmlns:a16="http://schemas.microsoft.com/office/drawing/2014/main" id="{97339650-BC23-44D7-9A9A-8297B6B405B4}"/>
              </a:ext>
            </a:extLst>
          </p:cNvPr>
          <p:cNvSpPr>
            <a:spLocks noGrp="1"/>
          </p:cNvSpPr>
          <p:nvPr>
            <p:ph sz="quarter" idx="1"/>
          </p:nvPr>
        </p:nvSpPr>
        <p:spPr>
          <a:xfrm>
            <a:off x="429567" y="1057314"/>
            <a:ext cx="4828233" cy="5648286"/>
          </a:xfrm>
        </p:spPr>
        <p:txBody>
          <a:bodyPr rtlCol="0">
            <a:normAutofit fontScale="77500" lnSpcReduction="20000"/>
          </a:bodyPr>
          <a:lstStyle/>
          <a:p>
            <a:pPr marL="0" indent="0">
              <a:lnSpc>
                <a:spcPct val="120000"/>
              </a:lnSpc>
              <a:buNone/>
              <a:defRPr/>
            </a:pPr>
            <a:r>
              <a:rPr lang="en-US" sz="3153" dirty="0"/>
              <a:t>Ricki is a 36yoF with a history of GDM and newly diagnosed with type 2 diabetes. A1C=7.4%.   Normal kidney function.  Past medical history includes hypertension for which she takes HCTZ 25mg daily. </a:t>
            </a:r>
          </a:p>
          <a:p>
            <a:pPr marL="0" indent="0">
              <a:lnSpc>
                <a:spcPct val="120000"/>
              </a:lnSpc>
              <a:buNone/>
              <a:defRPr/>
            </a:pPr>
            <a:r>
              <a:rPr lang="en-US" sz="3153" dirty="0"/>
              <a:t>Weight: 220lbs, BMI=34kg/m</a:t>
            </a:r>
            <a:r>
              <a:rPr lang="en-US" sz="3153" baseline="30000" dirty="0"/>
              <a:t>2</a:t>
            </a:r>
          </a:p>
          <a:p>
            <a:pPr marL="0" indent="0">
              <a:lnSpc>
                <a:spcPct val="120000"/>
              </a:lnSpc>
              <a:buNone/>
              <a:defRPr/>
            </a:pPr>
            <a:r>
              <a:rPr lang="en-US" sz="3153" dirty="0"/>
              <a:t>Social history</a:t>
            </a:r>
          </a:p>
          <a:p>
            <a:pPr lvl="1">
              <a:lnSpc>
                <a:spcPct val="120000"/>
              </a:lnSpc>
              <a:defRPr/>
            </a:pPr>
            <a:r>
              <a:rPr lang="en-US" sz="2702" dirty="0"/>
              <a:t>Works full time as an accountant</a:t>
            </a:r>
          </a:p>
          <a:p>
            <a:pPr lvl="1">
              <a:lnSpc>
                <a:spcPct val="120000"/>
              </a:lnSpc>
              <a:defRPr/>
            </a:pPr>
            <a:r>
              <a:rPr lang="en-US" sz="2702" dirty="0"/>
              <a:t>Skips breakfast, eats a small lunch, eats a large dinner, snacks in evening</a:t>
            </a:r>
          </a:p>
          <a:p>
            <a:pPr lvl="1">
              <a:lnSpc>
                <a:spcPct val="120000"/>
              </a:lnSpc>
              <a:defRPr/>
            </a:pPr>
            <a:r>
              <a:rPr lang="en-US" sz="2702" dirty="0"/>
              <a:t>No Exercise</a:t>
            </a:r>
          </a:p>
          <a:p>
            <a:pPr lvl="1">
              <a:lnSpc>
                <a:spcPct val="120000"/>
              </a:lnSpc>
              <a:defRPr/>
            </a:pPr>
            <a:r>
              <a:rPr lang="en-US" sz="2702" dirty="0"/>
              <a:t>Loves Starbucks Frappuccino's</a:t>
            </a:r>
          </a:p>
          <a:p>
            <a:pPr marL="0" indent="0">
              <a:buNone/>
              <a:defRPr/>
            </a:pPr>
            <a:endParaRPr lang="en-US" dirty="0"/>
          </a:p>
          <a:p>
            <a:pPr>
              <a:defRPr/>
            </a:pPr>
            <a:endParaRPr lang="en-US" dirty="0"/>
          </a:p>
        </p:txBody>
      </p:sp>
      <p:pic>
        <p:nvPicPr>
          <p:cNvPr id="6" name="Picture 5" descr="Woman in shades and denim jacket">
            <a:extLst>
              <a:ext uri="{FF2B5EF4-FFF2-40B4-BE49-F238E27FC236}">
                <a16:creationId xmlns:a16="http://schemas.microsoft.com/office/drawing/2014/main" id="{551F7FA2-3059-C3B6-385C-2C01F7D333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816" y="1219200"/>
            <a:ext cx="3451849" cy="2348173"/>
          </a:xfrm>
          <a:prstGeom prst="rect">
            <a:avLst/>
          </a:prstGeom>
        </p:spPr>
      </p:pic>
    </p:spTree>
    <p:extLst>
      <p:ext uri="{BB962C8B-B14F-4D97-AF65-F5344CB8AC3E}">
        <p14:creationId xmlns:p14="http://schemas.microsoft.com/office/powerpoint/2010/main" val="377721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a:extLst>
              <a:ext uri="{FF2B5EF4-FFF2-40B4-BE49-F238E27FC236}">
                <a16:creationId xmlns:a16="http://schemas.microsoft.com/office/drawing/2014/main" id="{C9443C60-8C98-4A71-980E-279E7065B6A2}"/>
              </a:ext>
            </a:extLst>
          </p:cNvPr>
          <p:cNvSpPr>
            <a:spLocks noGrp="1" noChangeArrowheads="1"/>
          </p:cNvSpPr>
          <p:nvPr>
            <p:ph type="title"/>
          </p:nvPr>
        </p:nvSpPr>
        <p:spPr/>
        <p:txBody>
          <a:bodyPr>
            <a:normAutofit fontScale="90000"/>
          </a:bodyPr>
          <a:lstStyle/>
          <a:p>
            <a:r>
              <a:rPr lang="en-US" altLang="en-US" dirty="0"/>
              <a:t>Poll. What Treatment Should Ricki Be Started On?  </a:t>
            </a:r>
          </a:p>
        </p:txBody>
      </p:sp>
      <p:sp>
        <p:nvSpPr>
          <p:cNvPr id="52227" name="TextBox 1">
            <a:extLst>
              <a:ext uri="{FF2B5EF4-FFF2-40B4-BE49-F238E27FC236}">
                <a16:creationId xmlns:a16="http://schemas.microsoft.com/office/drawing/2014/main" id="{84515727-D54B-4AFD-9A65-14AAC2C5306B}"/>
              </a:ext>
            </a:extLst>
          </p:cNvPr>
          <p:cNvSpPr>
            <a:spLocks noGrp="1" noChangeArrowheads="1"/>
          </p:cNvSpPr>
          <p:nvPr>
            <p:ph sz="quarter" idx="1"/>
          </p:nvPr>
        </p:nvSpPr>
        <p:spPr>
          <a:xfrm>
            <a:off x="457630" y="1438314"/>
            <a:ext cx="8228742" cy="3669274"/>
          </a:xfrm>
        </p:spPr>
        <p:txBody>
          <a:bodyPr>
            <a:spAutoFit/>
          </a:bodyPr>
          <a:lstStyle/>
          <a:p>
            <a:pPr eaLnBrk="1" hangingPunct="1">
              <a:spcBef>
                <a:spcPct val="0"/>
              </a:spcBef>
              <a:buFont typeface="Arial" panose="020B0604020202020204" pitchFamily="34" charset="0"/>
              <a:buNone/>
            </a:pPr>
            <a:r>
              <a:rPr lang="en-US" altLang="en-US" sz="1802" dirty="0"/>
              <a:t> </a:t>
            </a:r>
          </a:p>
          <a:p>
            <a:pPr marL="360365" lvl="1">
              <a:spcBef>
                <a:spcPct val="0"/>
              </a:spcBef>
              <a:buNone/>
            </a:pPr>
            <a:r>
              <a:rPr lang="en-US" altLang="en-US" sz="3964" dirty="0"/>
              <a:t>A. Glipizide (sulfonylurea)</a:t>
            </a:r>
          </a:p>
          <a:p>
            <a:pPr marL="360365" lvl="1">
              <a:spcBef>
                <a:spcPct val="0"/>
              </a:spcBef>
              <a:buNone/>
            </a:pPr>
            <a:r>
              <a:rPr lang="en-US" altLang="en-US" sz="3964" dirty="0"/>
              <a:t>B. Linagliptin (DPP-4 inhibitor)</a:t>
            </a:r>
          </a:p>
          <a:p>
            <a:pPr marL="360365" lvl="1">
              <a:spcBef>
                <a:spcPct val="0"/>
              </a:spcBef>
              <a:buNone/>
            </a:pPr>
            <a:r>
              <a:rPr lang="en-US" altLang="en-US" sz="3964" dirty="0"/>
              <a:t>C. Empagliflozin (SGLT-2 inhibitor)</a:t>
            </a:r>
          </a:p>
          <a:p>
            <a:pPr marL="360365" lvl="1">
              <a:spcBef>
                <a:spcPct val="0"/>
              </a:spcBef>
              <a:buNone/>
            </a:pPr>
            <a:r>
              <a:rPr lang="en-US" altLang="en-US" sz="3964" dirty="0"/>
              <a:t>D. Metformin (Biguanide)</a:t>
            </a:r>
          </a:p>
          <a:p>
            <a:pPr marL="360365" lvl="1">
              <a:spcBef>
                <a:spcPct val="0"/>
              </a:spcBef>
              <a:buNone/>
            </a:pPr>
            <a:r>
              <a:rPr lang="en-US" altLang="en-US" sz="3964" dirty="0"/>
              <a:t>E. Lifestyle modifications only</a:t>
            </a:r>
          </a:p>
          <a:p>
            <a:pPr eaLnBrk="1" hangingPunct="1">
              <a:spcBef>
                <a:spcPct val="0"/>
              </a:spcBef>
              <a:buFontTx/>
              <a:buNone/>
            </a:pPr>
            <a:endParaRPr lang="en-US" altLang="en-US" sz="1621" dirty="0"/>
          </a:p>
        </p:txBody>
      </p:sp>
      <p:sp>
        <p:nvSpPr>
          <p:cNvPr id="2" name="Oval 1">
            <a:extLst>
              <a:ext uri="{FF2B5EF4-FFF2-40B4-BE49-F238E27FC236}">
                <a16:creationId xmlns:a16="http://schemas.microsoft.com/office/drawing/2014/main" id="{2977FE34-8266-4E6A-838A-11062DBDD98B}"/>
              </a:ext>
            </a:extLst>
          </p:cNvPr>
          <p:cNvSpPr/>
          <p:nvPr/>
        </p:nvSpPr>
        <p:spPr>
          <a:xfrm>
            <a:off x="457630" y="3429000"/>
            <a:ext cx="7546588" cy="853765"/>
          </a:xfrm>
          <a:prstGeom prst="ellipse">
            <a:avLst/>
          </a:prstGeom>
          <a:noFill/>
          <a:ln w="38100">
            <a:solidFill>
              <a:srgbClr val="7030A0"/>
            </a:solid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21"/>
          </a:p>
        </p:txBody>
      </p:sp>
    </p:spTree>
    <p:extLst>
      <p:ext uri="{BB962C8B-B14F-4D97-AF65-F5344CB8AC3E}">
        <p14:creationId xmlns:p14="http://schemas.microsoft.com/office/powerpoint/2010/main" val="333441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876721E-24B5-4AB8-9CD0-300BC63F3907}"/>
              </a:ext>
            </a:extLst>
          </p:cNvPr>
          <p:cNvSpPr>
            <a:spLocks noGrp="1"/>
          </p:cNvSpPr>
          <p:nvPr>
            <p:ph type="title"/>
          </p:nvPr>
        </p:nvSpPr>
        <p:spPr>
          <a:xfrm>
            <a:off x="457200" y="228600"/>
            <a:ext cx="8229600" cy="914400"/>
          </a:xfrm>
        </p:spPr>
        <p:txBody>
          <a:bodyPr anchor="b">
            <a:normAutofit/>
          </a:bodyPr>
          <a:lstStyle/>
          <a:p>
            <a:r>
              <a:rPr lang="en-US" dirty="0"/>
              <a:t>Speaker Question and Answer</a:t>
            </a:r>
          </a:p>
        </p:txBody>
      </p:sp>
      <p:sp>
        <p:nvSpPr>
          <p:cNvPr id="6" name="Content Placeholder 5">
            <a:extLst>
              <a:ext uri="{FF2B5EF4-FFF2-40B4-BE49-F238E27FC236}">
                <a16:creationId xmlns:a16="http://schemas.microsoft.com/office/drawing/2014/main" id="{3F6BFB37-9DDC-49DA-B6D9-B5973B6CD7B5}"/>
              </a:ext>
            </a:extLst>
          </p:cNvPr>
          <p:cNvSpPr>
            <a:spLocks noGrp="1"/>
          </p:cNvSpPr>
          <p:nvPr>
            <p:ph sz="quarter" idx="1"/>
          </p:nvPr>
        </p:nvSpPr>
        <p:spPr>
          <a:xfrm>
            <a:off x="457200" y="1219200"/>
            <a:ext cx="4419600" cy="4937760"/>
          </a:xfrm>
        </p:spPr>
        <p:txBody>
          <a:bodyPr>
            <a:normAutofit/>
          </a:bodyPr>
          <a:lstStyle/>
          <a:p>
            <a:pPr>
              <a:lnSpc>
                <a:spcPct val="90000"/>
              </a:lnSpc>
            </a:pPr>
            <a:r>
              <a:rPr lang="en-US" sz="3100" dirty="0"/>
              <a:t> Before each break, we will provide a 5-minute Q&amp;A session.</a:t>
            </a:r>
          </a:p>
          <a:p>
            <a:pPr>
              <a:lnSpc>
                <a:spcPct val="90000"/>
              </a:lnSpc>
            </a:pPr>
            <a:r>
              <a:rPr lang="en-US" sz="3100" dirty="0"/>
              <a:t> We will choose questions that will most benefit participants.</a:t>
            </a:r>
          </a:p>
          <a:p>
            <a:pPr>
              <a:lnSpc>
                <a:spcPct val="90000"/>
              </a:lnSpc>
            </a:pPr>
            <a:r>
              <a:rPr lang="en-US" sz="3100" dirty="0"/>
              <a:t> If you have a burning question that is not answered, you can re-ask after class.</a:t>
            </a:r>
          </a:p>
        </p:txBody>
      </p:sp>
      <p:pic>
        <p:nvPicPr>
          <p:cNvPr id="8" name="Picture 7" descr="Quizzical burrowing owl looking forward">
            <a:extLst>
              <a:ext uri="{FF2B5EF4-FFF2-40B4-BE49-F238E27FC236}">
                <a16:creationId xmlns:a16="http://schemas.microsoft.com/office/drawing/2014/main" id="{25884FAE-2CD7-4C57-B0E1-20618496193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32" r="40582" b="2"/>
          <a:stretch/>
        </p:blipFill>
        <p:spPr>
          <a:xfrm>
            <a:off x="5127602" y="1216152"/>
            <a:ext cx="3546244" cy="4346448"/>
          </a:xfrm>
          <a:prstGeom prst="rect">
            <a:avLst/>
          </a:prstGeom>
          <a:noFill/>
        </p:spPr>
      </p:pic>
    </p:spTree>
    <p:extLst>
      <p:ext uri="{BB962C8B-B14F-4D97-AF65-F5344CB8AC3E}">
        <p14:creationId xmlns:p14="http://schemas.microsoft.com/office/powerpoint/2010/main" val="361254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ADA Meds Management</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sp>
        <p:nvSpPr>
          <p:cNvPr id="5" name="Oval 4">
            <a:extLst>
              <a:ext uri="{FF2B5EF4-FFF2-40B4-BE49-F238E27FC236}">
                <a16:creationId xmlns:a16="http://schemas.microsoft.com/office/drawing/2014/main" id="{E88072C2-B0DE-25A7-80AF-1F243A3609D9}"/>
              </a:ext>
            </a:extLst>
          </p:cNvPr>
          <p:cNvSpPr/>
          <p:nvPr/>
        </p:nvSpPr>
        <p:spPr>
          <a:xfrm>
            <a:off x="4495800" y="1143000"/>
            <a:ext cx="4648200" cy="5432553"/>
          </a:xfrm>
          <a:prstGeom prst="ellipse">
            <a:avLst/>
          </a:prstGeom>
          <a:noFill/>
          <a:ln w="762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a:ea typeface="+mn-ea"/>
              <a:cs typeface="+mn-cs"/>
            </a:endParaRPr>
          </a:p>
        </p:txBody>
      </p:sp>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spTree>
    <p:extLst>
      <p:ext uri="{BB962C8B-B14F-4D97-AF65-F5344CB8AC3E}">
        <p14:creationId xmlns:p14="http://schemas.microsoft.com/office/powerpoint/2010/main" val="2841248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04718"/>
            <a:ext cx="8229600" cy="762000"/>
          </a:xfrm>
        </p:spPr>
        <p:txBody>
          <a:bodyPr>
            <a:noAutofit/>
          </a:bodyPr>
          <a:lstStyle/>
          <a:p>
            <a:pPr eaLnBrk="1" hangingPunct="1"/>
            <a:r>
              <a:rPr lang="en-US" altLang="en-US" sz="4000" dirty="0"/>
              <a:t>Metformin is “Usually” 1</a:t>
            </a:r>
            <a:r>
              <a:rPr lang="en-US" altLang="en-US" sz="4000" baseline="30000" dirty="0"/>
              <a:t>st</a:t>
            </a:r>
            <a:r>
              <a:rPr lang="en-US" altLang="en-US" sz="4000" dirty="0"/>
              <a:t> Line  </a:t>
            </a:r>
          </a:p>
        </p:txBody>
      </p:sp>
      <p:pic>
        <p:nvPicPr>
          <p:cNvPr id="4" name="Picture 3">
            <a:extLst>
              <a:ext uri="{FF2B5EF4-FFF2-40B4-BE49-F238E27FC236}">
                <a16:creationId xmlns:a16="http://schemas.microsoft.com/office/drawing/2014/main" id="{310DD8F0-8238-FDC4-D9FF-F1CC85AA54E0}"/>
              </a:ext>
            </a:extLst>
          </p:cNvPr>
          <p:cNvPicPr>
            <a:picLocks noChangeAspect="1"/>
          </p:cNvPicPr>
          <p:nvPr/>
        </p:nvPicPr>
        <p:blipFill>
          <a:blip r:embed="rId3"/>
          <a:stretch>
            <a:fillRect/>
          </a:stretch>
        </p:blipFill>
        <p:spPr>
          <a:xfrm>
            <a:off x="405197" y="957942"/>
            <a:ext cx="5081203" cy="5817111"/>
          </a:xfrm>
          <a:prstGeom prst="rect">
            <a:avLst/>
          </a:prstGeom>
        </p:spPr>
      </p:pic>
      <p:sp>
        <p:nvSpPr>
          <p:cNvPr id="5" name="Rectangle 4">
            <a:extLst>
              <a:ext uri="{FF2B5EF4-FFF2-40B4-BE49-F238E27FC236}">
                <a16:creationId xmlns:a16="http://schemas.microsoft.com/office/drawing/2014/main" id="{C6C5C9AA-69F1-0722-8075-95A230A19C64}"/>
              </a:ext>
            </a:extLst>
          </p:cNvPr>
          <p:cNvSpPr/>
          <p:nvPr/>
        </p:nvSpPr>
        <p:spPr>
          <a:xfrm>
            <a:off x="405196" y="957942"/>
            <a:ext cx="2185603" cy="5725885"/>
          </a:xfrm>
          <a:prstGeom prst="rect">
            <a:avLst/>
          </a:prstGeom>
          <a:noFill/>
          <a:ln w="38100">
            <a:solidFill>
              <a:srgbClr val="7030A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5142607" y="1199497"/>
            <a:ext cx="3918556" cy="5334000"/>
          </a:xfrm>
        </p:spPr>
        <p:txBody>
          <a:bodyPr rtlCol="0">
            <a:normAutofit/>
          </a:bodyPr>
          <a:lstStyle/>
          <a:p>
            <a:pPr>
              <a:buFont typeface="Arial"/>
              <a:buChar char="•"/>
              <a:defRPr/>
            </a:pPr>
            <a:r>
              <a:rPr lang="en-US" sz="3200" dirty="0"/>
              <a:t>Why metformin?</a:t>
            </a:r>
          </a:p>
          <a:p>
            <a:pPr lvl="1">
              <a:buFont typeface="Arial"/>
              <a:buChar char="–"/>
              <a:defRPr/>
            </a:pPr>
            <a:r>
              <a:rPr lang="en-US" sz="2400" dirty="0"/>
              <a:t>Longstanding evidence</a:t>
            </a:r>
          </a:p>
          <a:p>
            <a:pPr lvl="1">
              <a:buFont typeface="Arial"/>
              <a:buChar char="–"/>
              <a:defRPr/>
            </a:pPr>
            <a:r>
              <a:rPr lang="en-US" sz="2400" dirty="0"/>
              <a:t>High efficacy and safety</a:t>
            </a:r>
          </a:p>
          <a:p>
            <a:pPr lvl="1">
              <a:buFont typeface="Arial"/>
              <a:buChar char="–"/>
              <a:defRPr/>
            </a:pPr>
            <a:r>
              <a:rPr lang="en-US" sz="2400" dirty="0"/>
              <a:t> Inexpensive - 3 months for $12</a:t>
            </a:r>
          </a:p>
          <a:p>
            <a:pPr lvl="1">
              <a:buFont typeface="Arial"/>
              <a:buChar char="–"/>
              <a:defRPr/>
            </a:pPr>
            <a:r>
              <a:rPr lang="en-US" sz="2400" dirty="0"/>
              <a:t>Weight neutral</a:t>
            </a:r>
          </a:p>
          <a:p>
            <a:pPr marL="205735" lvl="1" indent="0">
              <a:buNone/>
              <a:defRPr/>
            </a:pPr>
            <a:endParaRPr lang="en-US" sz="2400" dirty="0">
              <a:solidFill>
                <a:srgbClr val="0070C0"/>
              </a:solidFill>
            </a:endParaRPr>
          </a:p>
          <a:p>
            <a:pPr>
              <a:buFont typeface="Arial"/>
              <a:buChar char="•"/>
              <a:defRPr/>
            </a:pPr>
            <a:r>
              <a:rPr lang="en-US" sz="2400" dirty="0"/>
              <a:t>If ASCVD, HF or CKD or high ASCVD risk, use SGLT2i or GLP-1 RA +/- metformin</a:t>
            </a:r>
          </a:p>
          <a:p>
            <a:pPr>
              <a:buFont typeface="Arial"/>
              <a:buChar char="•"/>
              <a:defRPr/>
            </a:pPr>
            <a:r>
              <a:rPr lang="en-US" sz="2400" dirty="0">
                <a:solidFill>
                  <a:srgbClr val="0070C0"/>
                </a:solidFill>
              </a:rPr>
              <a:t>If A1C ≥ 8.5%, consider combo therapy.</a:t>
            </a:r>
          </a:p>
        </p:txBody>
      </p:sp>
      <p:pic>
        <p:nvPicPr>
          <p:cNvPr id="6" name="Picture 5">
            <a:extLst>
              <a:ext uri="{FF2B5EF4-FFF2-40B4-BE49-F238E27FC236}">
                <a16:creationId xmlns:a16="http://schemas.microsoft.com/office/drawing/2014/main" id="{FC767521-5AF0-4262-02C4-76E119650DFD}"/>
              </a:ext>
            </a:extLst>
          </p:cNvPr>
          <p:cNvPicPr>
            <a:picLocks noChangeAspect="1"/>
          </p:cNvPicPr>
          <p:nvPr/>
        </p:nvPicPr>
        <p:blipFill>
          <a:blip r:embed="rId4"/>
          <a:stretch>
            <a:fillRect/>
          </a:stretch>
        </p:blipFill>
        <p:spPr>
          <a:xfrm>
            <a:off x="5116866" y="6273369"/>
            <a:ext cx="3873800" cy="520256"/>
          </a:xfrm>
          <a:prstGeom prst="rect">
            <a:avLst/>
          </a:prstGeom>
        </p:spPr>
      </p:pic>
    </p:spTree>
    <p:extLst>
      <p:ext uri="{BB962C8B-B14F-4D97-AF65-F5344CB8AC3E}">
        <p14:creationId xmlns:p14="http://schemas.microsoft.com/office/powerpoint/2010/main" val="4060756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A01E7-5F52-4303-36DE-77251DC4196B}"/>
              </a:ext>
            </a:extLst>
          </p:cNvPr>
          <p:cNvSpPr>
            <a:spLocks noGrp="1"/>
          </p:cNvSpPr>
          <p:nvPr>
            <p:ph type="title"/>
          </p:nvPr>
        </p:nvSpPr>
        <p:spPr>
          <a:xfrm>
            <a:off x="457200" y="152400"/>
            <a:ext cx="8229600" cy="838200"/>
          </a:xfrm>
        </p:spPr>
        <p:txBody>
          <a:bodyPr/>
          <a:lstStyle/>
          <a:p>
            <a:r>
              <a:rPr lang="en-US" dirty="0"/>
              <a:t>AACE 2023 Diabetes Guideline</a:t>
            </a:r>
          </a:p>
        </p:txBody>
      </p:sp>
      <p:sp>
        <p:nvSpPr>
          <p:cNvPr id="3" name="Content Placeholder 2">
            <a:extLst>
              <a:ext uri="{FF2B5EF4-FFF2-40B4-BE49-F238E27FC236}">
                <a16:creationId xmlns:a16="http://schemas.microsoft.com/office/drawing/2014/main" id="{461DFFB4-636E-B2AA-A3AA-42A7627E905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DC3E86FC-10B2-107C-59DC-374467BCAE58}"/>
              </a:ext>
            </a:extLst>
          </p:cNvPr>
          <p:cNvPicPr/>
          <p:nvPr/>
        </p:nvPicPr>
        <p:blipFill>
          <a:blip r:embed="rId2"/>
          <a:stretch/>
        </p:blipFill>
        <p:spPr>
          <a:xfrm>
            <a:off x="457200" y="1104900"/>
            <a:ext cx="8229600" cy="5600700"/>
          </a:xfrm>
          <a:prstGeom prst="rect">
            <a:avLst/>
          </a:prstGeom>
          <a:ln>
            <a:noFill/>
          </a:ln>
        </p:spPr>
      </p:pic>
    </p:spTree>
    <p:extLst>
      <p:ext uri="{BB962C8B-B14F-4D97-AF65-F5344CB8AC3E}">
        <p14:creationId xmlns:p14="http://schemas.microsoft.com/office/powerpoint/2010/main" val="4094923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 10</a:t>
            </a:r>
          </a:p>
        </p:txBody>
      </p:sp>
      <p:sp>
        <p:nvSpPr>
          <p:cNvPr id="3" name="Content Placeholder 2"/>
          <p:cNvSpPr>
            <a:spLocks noGrp="1"/>
          </p:cNvSpPr>
          <p:nvPr>
            <p:ph sz="quarter" idx="1"/>
          </p:nvPr>
        </p:nvSpPr>
        <p:spPr>
          <a:xfrm>
            <a:off x="457200" y="1219200"/>
            <a:ext cx="7391400" cy="5486400"/>
          </a:xfrm>
        </p:spPr>
        <p:txBody>
          <a:bodyPr>
            <a:normAutofit/>
          </a:bodyPr>
          <a:lstStyle/>
          <a:p>
            <a:pPr lvl="0"/>
            <a:r>
              <a:rPr lang="en-US" sz="3200" dirty="0"/>
              <a:t>Ricki is started on Metformin 500mg BID. Which of the following is true?</a:t>
            </a:r>
          </a:p>
          <a:p>
            <a:pPr marL="385763" indent="-385763">
              <a:buFont typeface="+mj-lt"/>
              <a:buAutoNum type="alphaLcPeriod"/>
            </a:pPr>
            <a:r>
              <a:rPr lang="en-US" sz="3200" dirty="0"/>
              <a:t>Hold metformin if your blood glucose is below 80 mg/dl</a:t>
            </a:r>
          </a:p>
          <a:p>
            <a:pPr marL="385763" indent="-385763">
              <a:buFont typeface="+mj-lt"/>
              <a:buAutoNum type="alphaLcPeriod"/>
            </a:pPr>
            <a:r>
              <a:rPr lang="en-US" sz="3200" dirty="0"/>
              <a:t>If you forget to take metformin before the meal, hold the dose</a:t>
            </a:r>
          </a:p>
          <a:p>
            <a:pPr marL="385763" indent="-385763">
              <a:buFont typeface="+mj-lt"/>
              <a:buAutoNum type="alphaLcPeriod"/>
            </a:pPr>
            <a:r>
              <a:rPr lang="en-US" sz="3200" dirty="0"/>
              <a:t>Metformin may cause loose stools</a:t>
            </a:r>
          </a:p>
          <a:p>
            <a:pPr marL="385763" indent="-385763">
              <a:buFont typeface="+mj-lt"/>
              <a:buAutoNum type="alphaLcPeriod"/>
            </a:pPr>
            <a:r>
              <a:rPr lang="en-US" sz="3200" dirty="0"/>
              <a:t>Avoid Metformin if GFR is less than 60</a:t>
            </a:r>
          </a:p>
          <a:p>
            <a:pPr marL="385763" indent="-385763">
              <a:buFont typeface="+mj-lt"/>
              <a:buAutoNum type="alphaLcPeriod"/>
            </a:pPr>
            <a:endParaRPr lang="en-US" sz="3200" dirty="0"/>
          </a:p>
          <a:p>
            <a:pPr marL="0" indent="0">
              <a:buNone/>
            </a:pPr>
            <a:endParaRPr lang="en-US" dirty="0"/>
          </a:p>
          <a:p>
            <a:endParaRPr lang="en-US" dirty="0"/>
          </a:p>
        </p:txBody>
      </p:sp>
      <p:pic>
        <p:nvPicPr>
          <p:cNvPr id="4" name="Picture 3"/>
          <p:cNvPicPr>
            <a:picLocks noChangeAspect="1"/>
          </p:cNvPicPr>
          <p:nvPr/>
        </p:nvPicPr>
        <p:blipFill>
          <a:blip r:embed="rId4"/>
          <a:stretch>
            <a:fillRect/>
          </a:stretch>
        </p:blipFill>
        <p:spPr>
          <a:xfrm>
            <a:off x="7696200" y="1524000"/>
            <a:ext cx="1156344" cy="1712357"/>
          </a:xfrm>
          <a:prstGeom prst="rect">
            <a:avLst/>
          </a:prstGeom>
        </p:spPr>
      </p:pic>
      <p:sp>
        <p:nvSpPr>
          <p:cNvPr id="5" name="Oval 4">
            <a:extLst>
              <a:ext uri="{FF2B5EF4-FFF2-40B4-BE49-F238E27FC236}">
                <a16:creationId xmlns:a16="http://schemas.microsoft.com/office/drawing/2014/main" id="{E09BA8E4-18BF-4EC5-847B-8A39E105FEAC}"/>
              </a:ext>
            </a:extLst>
          </p:cNvPr>
          <p:cNvSpPr/>
          <p:nvPr/>
        </p:nvSpPr>
        <p:spPr>
          <a:xfrm>
            <a:off x="0" y="4285178"/>
            <a:ext cx="7696200" cy="6858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351386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657794-306F-99EB-4994-19500D746153}"/>
              </a:ext>
            </a:extLst>
          </p:cNvPr>
          <p:cNvPicPr>
            <a:picLocks noChangeAspect="1"/>
          </p:cNvPicPr>
          <p:nvPr/>
        </p:nvPicPr>
        <p:blipFill>
          <a:blip r:embed="rId3"/>
          <a:stretch>
            <a:fillRect/>
          </a:stretch>
        </p:blipFill>
        <p:spPr>
          <a:xfrm>
            <a:off x="137290" y="31263"/>
            <a:ext cx="9006710" cy="6429434"/>
          </a:xfrm>
          <a:prstGeom prst="rect">
            <a:avLst/>
          </a:prstGeom>
        </p:spPr>
      </p:pic>
      <p:pic>
        <p:nvPicPr>
          <p:cNvPr id="56322" name="Picture 3">
            <a:extLst>
              <a:ext uri="{FF2B5EF4-FFF2-40B4-BE49-F238E27FC236}">
                <a16:creationId xmlns:a16="http://schemas.microsoft.com/office/drawing/2014/main" id="{AF6EB5C0-8947-4CC4-A2BB-8312CFEA10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499" y="4343399"/>
            <a:ext cx="4724400" cy="2440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5CBDF7B-577C-4CEA-A7B4-E444451A385C}"/>
              </a:ext>
            </a:extLst>
          </p:cNvPr>
          <p:cNvSpPr txBox="1"/>
          <p:nvPr/>
        </p:nvSpPr>
        <p:spPr>
          <a:xfrm>
            <a:off x="121493" y="4343400"/>
            <a:ext cx="4313905" cy="2440853"/>
          </a:xfrm>
          <a:prstGeom prst="rect">
            <a:avLst/>
          </a:prstGeom>
          <a:solidFill>
            <a:schemeClr val="accent3">
              <a:lumMod val="60000"/>
              <a:lumOff val="40000"/>
            </a:schemeClr>
          </a:solidFill>
        </p:spPr>
        <p:txBody>
          <a:bodyPr wrap="square">
            <a:spAutoFit/>
          </a:bodyPr>
          <a:lstStyle/>
          <a:p>
            <a:pPr eaLnBrk="1" hangingPunct="1">
              <a:defRPr/>
            </a:pPr>
            <a:r>
              <a:rPr lang="en-US" sz="2522" dirty="0" err="1"/>
              <a:t>Biguanide</a:t>
            </a:r>
            <a:r>
              <a:rPr lang="en-US" sz="2522" dirty="0"/>
              <a:t> derived from:</a:t>
            </a:r>
          </a:p>
          <a:p>
            <a:pPr eaLnBrk="1" hangingPunct="1">
              <a:defRPr/>
            </a:pPr>
            <a:r>
              <a:rPr lang="en-US" sz="2522" dirty="0"/>
              <a:t>Goat’s Rue </a:t>
            </a:r>
            <a:r>
              <a:rPr lang="en-US" sz="2522" i="1" dirty="0" err="1"/>
              <a:t>Galega</a:t>
            </a:r>
            <a:r>
              <a:rPr lang="en-US" sz="2522" i="1" dirty="0"/>
              <a:t> officinalis</a:t>
            </a:r>
            <a:r>
              <a:rPr lang="en-US" sz="2522" dirty="0"/>
              <a:t>,</a:t>
            </a:r>
          </a:p>
          <a:p>
            <a:pPr eaLnBrk="1" hangingPunct="1">
              <a:defRPr/>
            </a:pPr>
            <a:r>
              <a:rPr lang="en-US" sz="2522" dirty="0"/>
              <a:t>French Lilac</a:t>
            </a:r>
          </a:p>
          <a:p>
            <a:pPr eaLnBrk="1" hangingPunct="1">
              <a:defRPr/>
            </a:pPr>
            <a:r>
              <a:rPr lang="en-US" sz="2522" dirty="0">
                <a:solidFill>
                  <a:srgbClr val="002060"/>
                </a:solidFill>
              </a:rPr>
              <a:t>Does NOT harm kidneys</a:t>
            </a:r>
          </a:p>
          <a:p>
            <a:pPr eaLnBrk="1" hangingPunct="1">
              <a:defRPr/>
            </a:pPr>
            <a:r>
              <a:rPr lang="en-US" sz="2522" dirty="0">
                <a:solidFill>
                  <a:srgbClr val="002060"/>
                </a:solidFill>
              </a:rPr>
              <a:t>$10 for 3-month supply from Walmart &amp; other pharmacies</a:t>
            </a:r>
          </a:p>
        </p:txBody>
      </p:sp>
    </p:spTree>
    <p:extLst>
      <p:ext uri="{BB962C8B-B14F-4D97-AF65-F5344CB8AC3E}">
        <p14:creationId xmlns:p14="http://schemas.microsoft.com/office/powerpoint/2010/main" val="920407438"/>
      </p:ext>
    </p:extLst>
  </p:cSld>
  <p:clrMapOvr>
    <a:masterClrMapping/>
  </p:clrMapOvr>
  <p:transition spd="med">
    <p:fade/>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a:extLst>
              <a:ext uri="{FF2B5EF4-FFF2-40B4-BE49-F238E27FC236}">
                <a16:creationId xmlns:a16="http://schemas.microsoft.com/office/drawing/2014/main" id="{0DE5CB78-86CA-4D2A-BED8-72EC9ACA67D5}"/>
              </a:ext>
            </a:extLst>
          </p:cNvPr>
          <p:cNvSpPr>
            <a:spLocks noGrp="1" noChangeArrowheads="1"/>
          </p:cNvSpPr>
          <p:nvPr>
            <p:ph type="title"/>
          </p:nvPr>
        </p:nvSpPr>
        <p:spPr>
          <a:xfrm>
            <a:off x="457200" y="152400"/>
            <a:ext cx="8229600" cy="1219200"/>
          </a:xfrm>
        </p:spPr>
        <p:txBody>
          <a:bodyPr>
            <a:noAutofit/>
          </a:bodyPr>
          <a:lstStyle/>
          <a:p>
            <a:pPr eaLnBrk="1" hangingPunct="1"/>
            <a:r>
              <a:rPr lang="en-US" altLang="en-US" sz="4000" dirty="0"/>
              <a:t>Metformin Dosing and Mechanism</a:t>
            </a:r>
          </a:p>
        </p:txBody>
      </p:sp>
      <p:sp>
        <p:nvSpPr>
          <p:cNvPr id="3" name="Content Placeholder 2">
            <a:extLst>
              <a:ext uri="{FF2B5EF4-FFF2-40B4-BE49-F238E27FC236}">
                <a16:creationId xmlns:a16="http://schemas.microsoft.com/office/drawing/2014/main" id="{1E80BAD8-8F9F-41A3-92CA-5A44AC7A4BE0}"/>
              </a:ext>
            </a:extLst>
          </p:cNvPr>
          <p:cNvSpPr>
            <a:spLocks noGrp="1"/>
          </p:cNvSpPr>
          <p:nvPr>
            <p:ph sz="quarter" idx="1"/>
          </p:nvPr>
        </p:nvSpPr>
        <p:spPr>
          <a:xfrm>
            <a:off x="457200" y="1371600"/>
            <a:ext cx="8229600" cy="5334000"/>
          </a:xfrm>
        </p:spPr>
        <p:txBody>
          <a:bodyPr rtlCol="0">
            <a:normAutofit/>
          </a:bodyPr>
          <a:lstStyle/>
          <a:p>
            <a:pPr>
              <a:buFont typeface="Arial"/>
              <a:buChar char="•"/>
              <a:defRPr/>
            </a:pPr>
            <a:r>
              <a:rPr lang="en-US" sz="3200" dirty="0"/>
              <a:t>Mechanism: decreases hepatic glucose production</a:t>
            </a:r>
          </a:p>
          <a:p>
            <a:pPr>
              <a:buFont typeface="Arial"/>
              <a:buChar char="–"/>
              <a:defRPr/>
            </a:pPr>
            <a:r>
              <a:rPr lang="en-US" sz="3200" dirty="0"/>
              <a:t>Data suggest metformin may be safely continued with eGFR of 30-45 mL/min/1.73m</a:t>
            </a:r>
            <a:r>
              <a:rPr lang="en-US" sz="3200" baseline="30000" dirty="0"/>
              <a:t>2</a:t>
            </a:r>
            <a:r>
              <a:rPr lang="en-US" sz="3200" dirty="0"/>
              <a:t> with dose reductions </a:t>
            </a:r>
          </a:p>
          <a:p>
            <a:pPr>
              <a:buFont typeface="Arial"/>
              <a:buChar char="–"/>
              <a:defRPr/>
            </a:pPr>
            <a:r>
              <a:rPr lang="en-US" sz="3200" dirty="0"/>
              <a:t>Do not </a:t>
            </a:r>
            <a:r>
              <a:rPr lang="en-US" sz="3200" u="sng" dirty="0"/>
              <a:t>initiate</a:t>
            </a:r>
            <a:r>
              <a:rPr lang="en-US" sz="3200" dirty="0"/>
              <a:t> when eGFR &lt; 45</a:t>
            </a:r>
          </a:p>
          <a:p>
            <a:pPr>
              <a:buFont typeface="Arial"/>
              <a:buChar char="–"/>
              <a:defRPr/>
            </a:pPr>
            <a:r>
              <a:rPr lang="en-US" sz="3200" dirty="0"/>
              <a:t>Max effective dose: 2000mg/day</a:t>
            </a:r>
          </a:p>
          <a:p>
            <a:pPr>
              <a:buFont typeface="Arial"/>
              <a:buChar char="•"/>
              <a:defRPr/>
            </a:pPr>
            <a:r>
              <a:rPr lang="en-US" sz="3200" dirty="0"/>
              <a:t>Monitor vitamin B12 levels and renal function</a:t>
            </a:r>
          </a:p>
          <a:p>
            <a:pPr>
              <a:buFont typeface="Arial"/>
              <a:buChar char="•"/>
              <a:defRPr/>
            </a:pPr>
            <a:r>
              <a:rPr lang="en-US" sz="3200" dirty="0"/>
              <a:t>GI issues: nausea, vomiting, diarrhea</a:t>
            </a:r>
          </a:p>
          <a:p>
            <a:pPr lvl="1">
              <a:buFont typeface="Arial"/>
              <a:buChar char="•"/>
              <a:defRPr/>
            </a:pPr>
            <a:r>
              <a:rPr lang="en-US" sz="2400" dirty="0"/>
              <a:t>Consider long-acting formulation, dose reduction</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sz="4400" dirty="0"/>
              <a:t>Metformin – How Does it Rate?  </a:t>
            </a:r>
          </a:p>
        </p:txBody>
      </p:sp>
      <p:sp>
        <p:nvSpPr>
          <p:cNvPr id="3" name="Content Placeholder 2"/>
          <p:cNvSpPr>
            <a:spLocks noGrp="1"/>
          </p:cNvSpPr>
          <p:nvPr>
            <p:ph sz="quarter" idx="1"/>
          </p:nvPr>
        </p:nvSpPr>
        <p:spPr>
          <a:xfrm>
            <a:off x="457200" y="2057400"/>
            <a:ext cx="8229600" cy="4648200"/>
          </a:xfrm>
        </p:spPr>
        <p:txBody>
          <a:bodyPr>
            <a:normAutofit/>
          </a:bodyPr>
          <a:lstStyle/>
          <a:p>
            <a:pPr marL="0" indent="0">
              <a:buNone/>
              <a:defRPr/>
            </a:pPr>
            <a:r>
              <a:rPr lang="en-US" sz="3000"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(GI, </a:t>
            </a:r>
            <a:r>
              <a:rPr lang="en-US" dirty="0" err="1"/>
              <a:t>creat</a:t>
            </a:r>
            <a:r>
              <a:rPr lang="en-US" dirty="0"/>
              <a:t>)</a:t>
            </a:r>
          </a:p>
        </p:txBody>
      </p:sp>
      <p:sp>
        <p:nvSpPr>
          <p:cNvPr id="5" name="Rectangle 284"/>
          <p:cNvSpPr>
            <a:spLocks noChangeArrowheads="1"/>
          </p:cNvSpPr>
          <p:nvPr/>
        </p:nvSpPr>
        <p:spPr bwMode="auto">
          <a:xfrm>
            <a:off x="5861448" y="2572208"/>
            <a:ext cx="63460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861446" y="3315991"/>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66804" y="2935869"/>
            <a:ext cx="634604"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1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861446" y="3839949"/>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5715000" y="4341999"/>
            <a:ext cx="1262063" cy="39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dirty="0">
                <a:solidFill>
                  <a:prstClr val="black"/>
                </a:solidFill>
                <a:latin typeface="Helvetica" pitchFamily="34" charset="0"/>
              </a:rPr>
              <a:t>Yes/No</a:t>
            </a:r>
            <a:r>
              <a:rPr lang="en-US" b="1" dirty="0">
                <a:solidFill>
                  <a:prstClr val="black"/>
                </a:solidFill>
                <a:latin typeface="Helvetica" pitchFamily="34" charset="0"/>
              </a:rPr>
              <a:t> </a:t>
            </a:r>
            <a:endParaRPr lang="en-US" sz="105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90145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94228022-7A37-F60E-6593-A7F617CB0D08}"/>
            </a:ext>
          </a:extLst>
        </p:cNvPr>
        <p:cNvGrpSpPr/>
        <p:nvPr/>
      </p:nvGrpSpPr>
      <p:grpSpPr>
        <a:xfrm>
          <a:off x="0" y="0"/>
          <a:ext cx="0" cy="0"/>
          <a:chOff x="0" y="0"/>
          <a:chExt cx="0" cy="0"/>
        </a:xfrm>
      </p:grpSpPr>
      <p:sp>
        <p:nvSpPr>
          <p:cNvPr id="69634" name="Rectangle 2">
            <a:extLst>
              <a:ext uri="{FF2B5EF4-FFF2-40B4-BE49-F238E27FC236}">
                <a16:creationId xmlns:a16="http://schemas.microsoft.com/office/drawing/2014/main" id="{52C24FE0-B341-CD1E-35A4-E49B14E78DA8}"/>
              </a:ext>
            </a:extLst>
          </p:cNvPr>
          <p:cNvSpPr>
            <a:spLocks noGrp="1" noRot="1" noChangeArrowheads="1"/>
          </p:cNvSpPr>
          <p:nvPr>
            <p:ph type="title"/>
          </p:nvPr>
        </p:nvSpPr>
        <p:spPr>
          <a:xfrm>
            <a:off x="457200" y="228600"/>
            <a:ext cx="8229600" cy="914400"/>
          </a:xfrm>
        </p:spPr>
        <p:txBody>
          <a:bodyPr anchor="b">
            <a:normAutofit/>
          </a:bodyPr>
          <a:lstStyle/>
          <a:p>
            <a:pPr eaLnBrk="1" hangingPunct="1">
              <a:lnSpc>
                <a:spcPct val="90000"/>
              </a:lnSpc>
            </a:pPr>
            <a:r>
              <a:rPr lang="en-US" altLang="en-US" sz="2800" dirty="0"/>
              <a:t>Risk-Based Screening for </a:t>
            </a:r>
            <a:r>
              <a:rPr lang="en-US" altLang="en-US" sz="2800" dirty="0" err="1"/>
              <a:t>PreDiabetes</a:t>
            </a:r>
            <a:r>
              <a:rPr lang="en-US" altLang="en-US" sz="2800" dirty="0"/>
              <a:t> or Type 2 in Children and Youth </a:t>
            </a:r>
          </a:p>
        </p:txBody>
      </p:sp>
      <p:sp>
        <p:nvSpPr>
          <p:cNvPr id="428035" name="Rectangle 3">
            <a:extLst>
              <a:ext uri="{FF2B5EF4-FFF2-40B4-BE49-F238E27FC236}">
                <a16:creationId xmlns:a16="http://schemas.microsoft.com/office/drawing/2014/main" id="{EBD00C83-0C01-F758-7C69-024E953E3FB9}"/>
              </a:ext>
            </a:extLst>
          </p:cNvPr>
          <p:cNvSpPr>
            <a:spLocks noGrp="1" noRot="1" noChangeArrowheads="1"/>
          </p:cNvSpPr>
          <p:nvPr>
            <p:ph sz="quarter" idx="1"/>
          </p:nvPr>
        </p:nvSpPr>
        <p:spPr>
          <a:xfrm>
            <a:off x="457200" y="1219200"/>
            <a:ext cx="5469822" cy="5638800"/>
          </a:xfrm>
        </p:spPr>
        <p:txBody>
          <a:bodyPr>
            <a:normAutofit/>
          </a:bodyPr>
          <a:lstStyle/>
          <a:p>
            <a:pPr eaLnBrk="1" hangingPunct="1">
              <a:lnSpc>
                <a:spcPct val="90000"/>
              </a:lnSpc>
              <a:defRPr/>
            </a:pPr>
            <a:r>
              <a:rPr lang="en-US" sz="2000" dirty="0"/>
              <a:t>Test youth with excess weight (BMI &gt;85% percentile)</a:t>
            </a:r>
          </a:p>
          <a:p>
            <a:pPr eaLnBrk="1" hangingPunct="1">
              <a:lnSpc>
                <a:spcPct val="90000"/>
              </a:lnSpc>
              <a:defRPr/>
            </a:pPr>
            <a:r>
              <a:rPr lang="en-US" sz="2000" dirty="0"/>
              <a:t>Plus any ONE of following risk factors:</a:t>
            </a:r>
          </a:p>
          <a:p>
            <a:pPr lvl="2" eaLnBrk="1" hangingPunct="1">
              <a:lnSpc>
                <a:spcPct val="90000"/>
              </a:lnSpc>
              <a:defRPr/>
            </a:pPr>
            <a:r>
              <a:rPr lang="en-US" sz="2000" dirty="0"/>
              <a:t>Maternal diabetes or GDM during child’s gestation</a:t>
            </a:r>
          </a:p>
          <a:p>
            <a:pPr lvl="2" eaLnBrk="1" hangingPunct="1">
              <a:lnSpc>
                <a:spcPct val="90000"/>
              </a:lnSpc>
              <a:defRPr/>
            </a:pPr>
            <a:r>
              <a:rPr lang="en-US" sz="2000" dirty="0"/>
              <a:t>Family history type 2 in 1</a:t>
            </a:r>
            <a:r>
              <a:rPr lang="en-US" sz="2000" baseline="30000" dirty="0"/>
              <a:t>st</a:t>
            </a:r>
            <a:r>
              <a:rPr lang="en-US" sz="2000" dirty="0"/>
              <a:t> or 2</a:t>
            </a:r>
            <a:r>
              <a:rPr lang="en-US" sz="2000" baseline="30000" dirty="0"/>
              <a:t>nd</a:t>
            </a:r>
            <a:r>
              <a:rPr lang="en-US" sz="2000" dirty="0"/>
              <a:t> degree relative</a:t>
            </a:r>
          </a:p>
          <a:p>
            <a:pPr lvl="2" eaLnBrk="1" hangingPunct="1">
              <a:lnSpc>
                <a:spcPct val="90000"/>
              </a:lnSpc>
              <a:defRPr/>
            </a:pPr>
            <a:r>
              <a:rPr lang="en-US" sz="2000" dirty="0"/>
              <a:t>Native American, African American, Latin, Asian, Pacific Islander</a:t>
            </a:r>
          </a:p>
          <a:p>
            <a:pPr lvl="2" eaLnBrk="1" hangingPunct="1">
              <a:lnSpc>
                <a:spcPct val="90000"/>
              </a:lnSpc>
              <a:defRPr/>
            </a:pPr>
            <a:r>
              <a:rPr lang="en-US" sz="2000" dirty="0"/>
              <a:t>Signs of insulin resistance (acanthosis nigricans, HTN, dyslipidemia, Polycystic Ovary Syndrome – PCOS or small for gestational age birth weight </a:t>
            </a:r>
            <a:r>
              <a:rPr lang="en-US" sz="2000" i="1" dirty="0"/>
              <a:t> </a:t>
            </a:r>
          </a:p>
          <a:p>
            <a:pPr lvl="2" eaLnBrk="1" hangingPunct="1">
              <a:lnSpc>
                <a:spcPct val="90000"/>
              </a:lnSpc>
              <a:defRPr/>
            </a:pPr>
            <a:endParaRPr lang="en-US" sz="2000" i="1" dirty="0"/>
          </a:p>
          <a:p>
            <a:pPr eaLnBrk="1" hangingPunct="1">
              <a:lnSpc>
                <a:spcPct val="90000"/>
              </a:lnSpc>
              <a:defRPr/>
            </a:pPr>
            <a:r>
              <a:rPr lang="en-US" sz="2000" dirty="0"/>
              <a:t>Test at 10 </a:t>
            </a:r>
            <a:r>
              <a:rPr lang="en-US" sz="2000" dirty="0" err="1"/>
              <a:t>yrs</a:t>
            </a:r>
            <a:r>
              <a:rPr lang="en-US" sz="2000" dirty="0"/>
              <a:t> or puberty (whichever is first) and at least every 3 </a:t>
            </a:r>
            <a:r>
              <a:rPr lang="en-US" sz="2000" dirty="0" err="1"/>
              <a:t>yrs</a:t>
            </a:r>
            <a:r>
              <a:rPr lang="en-US" sz="2000" dirty="0"/>
              <a:t> or more frequently if indicated. </a:t>
            </a:r>
            <a:r>
              <a:rPr lang="en-US" sz="2000" dirty="0">
                <a:solidFill>
                  <a:srgbClr val="0070C0"/>
                </a:solidFill>
              </a:rPr>
              <a:t>Consider earlier screening if multiple risk factors.</a:t>
            </a:r>
          </a:p>
        </p:txBody>
      </p:sp>
      <p:pic>
        <p:nvPicPr>
          <p:cNvPr id="3" name="Picture 2" descr="Children in crowns laughing">
            <a:extLst>
              <a:ext uri="{FF2B5EF4-FFF2-40B4-BE49-F238E27FC236}">
                <a16:creationId xmlns:a16="http://schemas.microsoft.com/office/drawing/2014/main" id="{78603ABB-17A7-17F3-6983-E0699E70A02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3933" r="1430" b="-3"/>
          <a:stretch/>
        </p:blipFill>
        <p:spPr>
          <a:xfrm>
            <a:off x="5927022" y="1216152"/>
            <a:ext cx="2746824" cy="3355848"/>
          </a:xfrm>
          <a:prstGeom prst="rect">
            <a:avLst/>
          </a:prstGeom>
          <a:noFill/>
        </p:spPr>
      </p:pic>
      <p:pic>
        <p:nvPicPr>
          <p:cNvPr id="4" name="Picture 3">
            <a:extLst>
              <a:ext uri="{FF2B5EF4-FFF2-40B4-BE49-F238E27FC236}">
                <a16:creationId xmlns:a16="http://schemas.microsoft.com/office/drawing/2014/main" id="{098821AE-459A-1D1D-B41D-35788567FE1B}"/>
              </a:ext>
            </a:extLst>
          </p:cNvPr>
          <p:cNvPicPr>
            <a:picLocks noChangeAspect="1"/>
          </p:cNvPicPr>
          <p:nvPr/>
        </p:nvPicPr>
        <p:blipFill>
          <a:blip r:embed="rId5"/>
          <a:stretch>
            <a:fillRect/>
          </a:stretch>
        </p:blipFill>
        <p:spPr>
          <a:xfrm>
            <a:off x="5486400" y="4724400"/>
            <a:ext cx="3437152" cy="484296"/>
          </a:xfrm>
          <a:prstGeom prst="rect">
            <a:avLst/>
          </a:prstGeom>
        </p:spPr>
      </p:pic>
    </p:spTree>
    <p:custDataLst>
      <p:tags r:id="rId1"/>
    </p:custDataLst>
    <p:extLst>
      <p:ext uri="{BB962C8B-B14F-4D97-AF65-F5344CB8AC3E}">
        <p14:creationId xmlns:p14="http://schemas.microsoft.com/office/powerpoint/2010/main" val="24501106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229600" cy="990600"/>
          </a:xfrm>
        </p:spPr>
        <p:txBody>
          <a:bodyPr>
            <a:normAutofit/>
          </a:bodyPr>
          <a:lstStyle/>
          <a:p>
            <a:r>
              <a:rPr lang="en-US" dirty="0"/>
              <a:t>14. Type 2 and Kids Goals  </a:t>
            </a:r>
          </a:p>
        </p:txBody>
      </p:sp>
      <p:sp>
        <p:nvSpPr>
          <p:cNvPr id="3" name="Content Placeholder 2"/>
          <p:cNvSpPr>
            <a:spLocks noGrp="1"/>
          </p:cNvSpPr>
          <p:nvPr>
            <p:ph sz="quarter" idx="1"/>
          </p:nvPr>
        </p:nvSpPr>
        <p:spPr>
          <a:xfrm>
            <a:off x="457200" y="1219200"/>
            <a:ext cx="8229600" cy="5638800"/>
          </a:xfrm>
        </p:spPr>
        <p:txBody>
          <a:bodyPr>
            <a:normAutofit fontScale="85000" lnSpcReduction="10000"/>
          </a:bodyPr>
          <a:lstStyle/>
          <a:p>
            <a:pPr>
              <a:lnSpc>
                <a:spcPct val="120000"/>
              </a:lnSpc>
            </a:pPr>
            <a:r>
              <a:rPr lang="en-US" sz="3800" dirty="0"/>
              <a:t>A1c goal of 7% if on oral meds alone</a:t>
            </a:r>
          </a:p>
          <a:p>
            <a:pPr>
              <a:lnSpc>
                <a:spcPct val="120000"/>
              </a:lnSpc>
            </a:pPr>
            <a:r>
              <a:rPr lang="en-US" sz="3800" dirty="0"/>
              <a:t>A1c goal of 7.5% if at risk for hypoglycemia</a:t>
            </a:r>
          </a:p>
          <a:p>
            <a:pPr>
              <a:lnSpc>
                <a:spcPct val="120000"/>
              </a:lnSpc>
            </a:pPr>
            <a:r>
              <a:rPr lang="en-US" sz="3800" dirty="0"/>
              <a:t>Some children benefit from A1c of 6.5% or less</a:t>
            </a:r>
          </a:p>
          <a:p>
            <a:endParaRPr lang="en-US" sz="3400" dirty="0"/>
          </a:p>
          <a:p>
            <a:pPr>
              <a:lnSpc>
                <a:spcPct val="120000"/>
              </a:lnSpc>
            </a:pPr>
            <a:r>
              <a:rPr lang="en-US" sz="3000" dirty="0"/>
              <a:t>Initiate pharmacologic therapy, in addition to lifestyle therapy, at diagnosis</a:t>
            </a:r>
          </a:p>
          <a:p>
            <a:pPr>
              <a:lnSpc>
                <a:spcPct val="120000"/>
              </a:lnSpc>
            </a:pPr>
            <a:r>
              <a:rPr lang="en-US" sz="3000" dirty="0"/>
              <a:t>Confirm diagnosis with antibody testing</a:t>
            </a:r>
          </a:p>
          <a:p>
            <a:pPr>
              <a:lnSpc>
                <a:spcPct val="120000"/>
              </a:lnSpc>
            </a:pPr>
            <a:r>
              <a:rPr lang="en-US" sz="3000" dirty="0"/>
              <a:t>Treat glucose, B/P and lipids </a:t>
            </a:r>
          </a:p>
          <a:p>
            <a:pPr>
              <a:lnSpc>
                <a:spcPct val="120000"/>
              </a:lnSpc>
            </a:pPr>
            <a:r>
              <a:rPr lang="en-US" sz="3000" dirty="0"/>
              <a:t>Engage in lifestyle coaching</a:t>
            </a:r>
          </a:p>
          <a:p>
            <a:pPr>
              <a:lnSpc>
                <a:spcPct val="120000"/>
              </a:lnSpc>
            </a:pPr>
            <a:r>
              <a:rPr lang="en-US" sz="3000" b="1" dirty="0"/>
              <a:t>Please see Kids and Diabetes Level 2 Course</a:t>
            </a:r>
          </a:p>
          <a:p>
            <a:endParaRPr lang="en-US" dirty="0"/>
          </a:p>
          <a:p>
            <a:endParaRPr lang="en-US" dirty="0"/>
          </a:p>
        </p:txBody>
      </p:sp>
      <p:pic>
        <p:nvPicPr>
          <p:cNvPr id="4" name="Picture 3">
            <a:extLst>
              <a:ext uri="{FF2B5EF4-FFF2-40B4-BE49-F238E27FC236}">
                <a16:creationId xmlns:a16="http://schemas.microsoft.com/office/drawing/2014/main" id="{76531C2F-16AB-AF70-DE37-F07DE6402832}"/>
              </a:ext>
            </a:extLst>
          </p:cNvPr>
          <p:cNvPicPr>
            <a:picLocks noChangeAspect="1"/>
          </p:cNvPicPr>
          <p:nvPr/>
        </p:nvPicPr>
        <p:blipFill>
          <a:blip r:embed="rId2"/>
          <a:stretch>
            <a:fillRect/>
          </a:stretch>
        </p:blipFill>
        <p:spPr>
          <a:xfrm>
            <a:off x="5410200" y="6493126"/>
            <a:ext cx="3641981" cy="364874"/>
          </a:xfrm>
          <a:prstGeom prst="rect">
            <a:avLst/>
          </a:prstGeom>
        </p:spPr>
      </p:pic>
    </p:spTree>
    <p:extLst>
      <p:ext uri="{BB962C8B-B14F-4D97-AF65-F5344CB8AC3E}">
        <p14:creationId xmlns:p14="http://schemas.microsoft.com/office/powerpoint/2010/main" val="41145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14. Pediatric Glycemic Targets</a:t>
            </a:r>
          </a:p>
        </p:txBody>
      </p:sp>
      <p:sp>
        <p:nvSpPr>
          <p:cNvPr id="3" name="Content Placeholder 2"/>
          <p:cNvSpPr>
            <a:spLocks noGrp="1"/>
          </p:cNvSpPr>
          <p:nvPr>
            <p:ph sz="quarter" idx="1"/>
          </p:nvPr>
        </p:nvSpPr>
        <p:spPr>
          <a:xfrm>
            <a:off x="457200" y="1219200"/>
            <a:ext cx="5105400" cy="5334000"/>
          </a:xfrm>
        </p:spPr>
        <p:txBody>
          <a:bodyPr>
            <a:normAutofit lnSpcReduction="10000"/>
          </a:bodyPr>
          <a:lstStyle/>
          <a:p>
            <a:r>
              <a:rPr lang="en-US" b="1" dirty="0"/>
              <a:t>A1c goal 6.5 – 8.0%  for Type 1</a:t>
            </a:r>
            <a:endParaRPr lang="en-US" dirty="0"/>
          </a:p>
          <a:p>
            <a:pPr lvl="1"/>
            <a:r>
              <a:rPr lang="en-US" sz="2800" dirty="0"/>
              <a:t>Generally, goal is &lt;7.0%</a:t>
            </a:r>
          </a:p>
          <a:p>
            <a:pPr lvl="1"/>
            <a:r>
              <a:rPr lang="en-US" sz="2800" dirty="0"/>
              <a:t>Individualization is encouraged.</a:t>
            </a:r>
          </a:p>
          <a:p>
            <a:pPr lvl="1"/>
            <a:r>
              <a:rPr lang="en-US" sz="2800" dirty="0"/>
              <a:t>A goal &lt;6.5% may be considered for those at low risk of excessive hypoglycemia</a:t>
            </a:r>
          </a:p>
          <a:p>
            <a:pPr lvl="1"/>
            <a:r>
              <a:rPr lang="en-US" sz="2800" dirty="0"/>
              <a:t>A goal of &lt;8.0 may be needed</a:t>
            </a:r>
          </a:p>
          <a:p>
            <a:pPr lvl="1"/>
            <a:r>
              <a:rPr lang="en-US" sz="2800" dirty="0">
                <a:solidFill>
                  <a:srgbClr val="0070C0"/>
                </a:solidFill>
              </a:rPr>
              <a:t>CGM / Insulin pump important tools.</a:t>
            </a:r>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5562600" y="1143000"/>
            <a:ext cx="3287486" cy="2438400"/>
          </a:xfrm>
          <a:prstGeom prst="rect">
            <a:avLst/>
          </a:prstGeom>
        </p:spPr>
      </p:pic>
      <p:pic>
        <p:nvPicPr>
          <p:cNvPr id="5" name="Picture 4">
            <a:extLst>
              <a:ext uri="{FF2B5EF4-FFF2-40B4-BE49-F238E27FC236}">
                <a16:creationId xmlns:a16="http://schemas.microsoft.com/office/drawing/2014/main" id="{8DA001E9-CE44-111C-E40E-1774FDA939C1}"/>
              </a:ext>
            </a:extLst>
          </p:cNvPr>
          <p:cNvPicPr>
            <a:picLocks noChangeAspect="1"/>
          </p:cNvPicPr>
          <p:nvPr/>
        </p:nvPicPr>
        <p:blipFill>
          <a:blip r:embed="rId4"/>
          <a:stretch>
            <a:fillRect/>
          </a:stretch>
        </p:blipFill>
        <p:spPr>
          <a:xfrm>
            <a:off x="5410200" y="6493126"/>
            <a:ext cx="3641981" cy="364874"/>
          </a:xfrm>
          <a:prstGeom prst="rect">
            <a:avLst/>
          </a:prstGeom>
        </p:spPr>
      </p:pic>
    </p:spTree>
    <p:custDataLst>
      <p:tags r:id="rId1"/>
    </p:custDataLst>
    <p:extLst>
      <p:ext uri="{BB962C8B-B14F-4D97-AF65-F5344CB8AC3E}">
        <p14:creationId xmlns:p14="http://schemas.microsoft.com/office/powerpoint/2010/main" val="428753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AA588-A53A-4F3D-A24F-798F032C51CA}"/>
              </a:ext>
            </a:extLst>
          </p:cNvPr>
          <p:cNvSpPr>
            <a:spLocks noGrp="1"/>
          </p:cNvSpPr>
          <p:nvPr>
            <p:ph type="title"/>
          </p:nvPr>
        </p:nvSpPr>
        <p:spPr/>
        <p:txBody>
          <a:bodyPr/>
          <a:lstStyle/>
          <a:p>
            <a:r>
              <a:rPr lang="en-US" dirty="0"/>
              <a:t>Thank you to our Speakers</a:t>
            </a:r>
          </a:p>
        </p:txBody>
      </p:sp>
      <p:pic>
        <p:nvPicPr>
          <p:cNvPr id="5" name="Picture 4">
            <a:extLst>
              <a:ext uri="{FF2B5EF4-FFF2-40B4-BE49-F238E27FC236}">
                <a16:creationId xmlns:a16="http://schemas.microsoft.com/office/drawing/2014/main" id="{3FFD35A2-C2C9-B11D-14C3-53CE84525CC8}"/>
              </a:ext>
            </a:extLst>
          </p:cNvPr>
          <p:cNvPicPr>
            <a:picLocks noChangeAspect="1"/>
          </p:cNvPicPr>
          <p:nvPr/>
        </p:nvPicPr>
        <p:blipFill>
          <a:blip r:embed="rId2"/>
          <a:stretch>
            <a:fillRect/>
          </a:stretch>
        </p:blipFill>
        <p:spPr>
          <a:xfrm>
            <a:off x="342510" y="1371600"/>
            <a:ext cx="8344290" cy="3657600"/>
          </a:xfrm>
          <a:prstGeom prst="rect">
            <a:avLst/>
          </a:prstGeom>
        </p:spPr>
      </p:pic>
    </p:spTree>
    <p:extLst>
      <p:ext uri="{BB962C8B-B14F-4D97-AF65-F5344CB8AC3E}">
        <p14:creationId xmlns:p14="http://schemas.microsoft.com/office/powerpoint/2010/main" val="269270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Does Old Age Start?</a:t>
            </a:r>
          </a:p>
        </p:txBody>
      </p:sp>
      <p:sp>
        <p:nvSpPr>
          <p:cNvPr id="3" name="Content Placeholder 2"/>
          <p:cNvSpPr>
            <a:spLocks noGrp="1"/>
          </p:cNvSpPr>
          <p:nvPr>
            <p:ph sz="quarter" idx="1"/>
          </p:nvPr>
        </p:nvSpPr>
        <p:spPr/>
        <p:txBody>
          <a:bodyPr/>
          <a:lstStyle/>
          <a:p>
            <a:pPr marL="0" indent="0">
              <a:buNone/>
            </a:pPr>
            <a:r>
              <a:rPr lang="en-US" dirty="0"/>
              <a:t> </a:t>
            </a:r>
          </a:p>
        </p:txBody>
      </p:sp>
      <p:pic>
        <p:nvPicPr>
          <p:cNvPr id="4" name="Picture 3"/>
          <p:cNvPicPr>
            <a:picLocks noChangeAspect="1"/>
          </p:cNvPicPr>
          <p:nvPr/>
        </p:nvPicPr>
        <p:blipFill>
          <a:blip r:embed="rId2"/>
          <a:stretch>
            <a:fillRect/>
          </a:stretch>
        </p:blipFill>
        <p:spPr>
          <a:xfrm>
            <a:off x="1079500" y="1592580"/>
            <a:ext cx="6985000" cy="4191000"/>
          </a:xfrm>
          <a:prstGeom prst="rect">
            <a:avLst/>
          </a:prstGeom>
        </p:spPr>
      </p:pic>
    </p:spTree>
    <p:extLst>
      <p:ext uri="{BB962C8B-B14F-4D97-AF65-F5344CB8AC3E}">
        <p14:creationId xmlns:p14="http://schemas.microsoft.com/office/powerpoint/2010/main" val="3173509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274" y="240632"/>
            <a:ext cx="8229600" cy="990600"/>
          </a:xfrm>
        </p:spPr>
        <p:txBody>
          <a:bodyPr/>
          <a:lstStyle/>
          <a:p>
            <a:r>
              <a:rPr lang="en-US" dirty="0"/>
              <a:t>Quick Question 11</a:t>
            </a:r>
          </a:p>
        </p:txBody>
      </p:sp>
      <p:sp>
        <p:nvSpPr>
          <p:cNvPr id="3" name="Content Placeholder 2"/>
          <p:cNvSpPr>
            <a:spLocks noGrp="1"/>
          </p:cNvSpPr>
          <p:nvPr>
            <p:ph sz="quarter" idx="1"/>
          </p:nvPr>
        </p:nvSpPr>
        <p:spPr>
          <a:xfrm>
            <a:off x="457200" y="1219200"/>
            <a:ext cx="6172200" cy="4937760"/>
          </a:xfrm>
        </p:spPr>
        <p:txBody>
          <a:bodyPr/>
          <a:lstStyle/>
          <a:p>
            <a:r>
              <a:rPr lang="en-US" sz="4000" dirty="0"/>
              <a:t>What percent of the population over the age of 65 has type 2 diabetes?</a:t>
            </a:r>
          </a:p>
          <a:p>
            <a:pPr marL="788651" lvl="1" indent="-514338">
              <a:buFont typeface="+mj-lt"/>
              <a:buAutoNum type="alphaUcPeriod"/>
            </a:pPr>
            <a:r>
              <a:rPr lang="en-US" sz="3600" dirty="0"/>
              <a:t>9.3%</a:t>
            </a:r>
          </a:p>
          <a:p>
            <a:pPr marL="788651" lvl="1" indent="-514338">
              <a:buFont typeface="+mj-lt"/>
              <a:buAutoNum type="alphaUcPeriod"/>
            </a:pPr>
            <a:r>
              <a:rPr lang="en-US" sz="3600" dirty="0"/>
              <a:t>18%</a:t>
            </a:r>
          </a:p>
          <a:p>
            <a:pPr marL="788651" lvl="1" indent="-514338">
              <a:buFont typeface="+mj-lt"/>
              <a:buAutoNum type="alphaUcPeriod"/>
            </a:pPr>
            <a:r>
              <a:rPr lang="en-US" sz="3600" dirty="0"/>
              <a:t>26%</a:t>
            </a:r>
          </a:p>
          <a:p>
            <a:pPr marL="788651" lvl="1" indent="-514338">
              <a:buFont typeface="+mj-lt"/>
              <a:buAutoNum type="alphaUcPeriod"/>
            </a:pPr>
            <a:r>
              <a:rPr lang="en-US" sz="3600" dirty="0"/>
              <a:t>34%</a:t>
            </a:r>
            <a:endParaRPr lang="en-US" sz="2800" dirty="0"/>
          </a:p>
        </p:txBody>
      </p:sp>
      <p:pic>
        <p:nvPicPr>
          <p:cNvPr id="5" name="Picture 4"/>
          <p:cNvPicPr>
            <a:picLocks noChangeAspect="1"/>
          </p:cNvPicPr>
          <p:nvPr/>
        </p:nvPicPr>
        <p:blipFill>
          <a:blip r:embed="rId2"/>
          <a:stretch>
            <a:fillRect/>
          </a:stretch>
        </p:blipFill>
        <p:spPr>
          <a:xfrm>
            <a:off x="6858003" y="1447801"/>
            <a:ext cx="1476375" cy="1714500"/>
          </a:xfrm>
          <a:prstGeom prst="rect">
            <a:avLst/>
          </a:prstGeom>
        </p:spPr>
      </p:pic>
      <p:sp>
        <p:nvSpPr>
          <p:cNvPr id="6" name="Oval 5">
            <a:extLst>
              <a:ext uri="{FF2B5EF4-FFF2-40B4-BE49-F238E27FC236}">
                <a16:creationId xmlns:a16="http://schemas.microsoft.com/office/drawing/2014/main" id="{04861AD1-BDCF-4DD6-A637-86886DF6E136}"/>
              </a:ext>
            </a:extLst>
          </p:cNvPr>
          <p:cNvSpPr/>
          <p:nvPr/>
        </p:nvSpPr>
        <p:spPr>
          <a:xfrm>
            <a:off x="304800" y="4267200"/>
            <a:ext cx="28956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54244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3F1E0-57B7-4321-AD73-C316650B18F6}"/>
              </a:ext>
            </a:extLst>
          </p:cNvPr>
          <p:cNvSpPr>
            <a:spLocks noGrp="1"/>
          </p:cNvSpPr>
          <p:nvPr>
            <p:ph type="title"/>
          </p:nvPr>
        </p:nvSpPr>
        <p:spPr>
          <a:xfrm>
            <a:off x="457200" y="152400"/>
            <a:ext cx="8229600" cy="1295400"/>
          </a:xfrm>
        </p:spPr>
        <p:txBody>
          <a:bodyPr>
            <a:normAutofit fontScale="90000"/>
          </a:bodyPr>
          <a:lstStyle/>
          <a:p>
            <a:r>
              <a:rPr lang="en-US" dirty="0"/>
              <a:t> 13. Older Adults Goals – Whole Picture</a:t>
            </a:r>
          </a:p>
        </p:txBody>
      </p:sp>
      <p:sp>
        <p:nvSpPr>
          <p:cNvPr id="3" name="Content Placeholder 2">
            <a:extLst>
              <a:ext uri="{FF2B5EF4-FFF2-40B4-BE49-F238E27FC236}">
                <a16:creationId xmlns:a16="http://schemas.microsoft.com/office/drawing/2014/main" id="{E0200D81-7346-4BCB-A6B9-06D857E55C4B}"/>
              </a:ext>
            </a:extLst>
          </p:cNvPr>
          <p:cNvSpPr>
            <a:spLocks noGrp="1"/>
          </p:cNvSpPr>
          <p:nvPr>
            <p:ph sz="quarter" idx="1"/>
          </p:nvPr>
        </p:nvSpPr>
        <p:spPr>
          <a:xfrm>
            <a:off x="457200" y="1524000"/>
            <a:ext cx="5173823" cy="5334000"/>
          </a:xfrm>
        </p:spPr>
        <p:txBody>
          <a:bodyPr>
            <a:normAutofit fontScale="62500" lnSpcReduction="20000"/>
          </a:bodyPr>
          <a:lstStyle/>
          <a:p>
            <a:pPr>
              <a:lnSpc>
                <a:spcPct val="120000"/>
              </a:lnSpc>
            </a:pPr>
            <a:r>
              <a:rPr lang="en-US" dirty="0"/>
              <a:t>Consider the assessment of medical, psychological and self-care domains to provide context to determine targets and therapeutic approaches for management.  </a:t>
            </a:r>
          </a:p>
          <a:p>
            <a:pPr>
              <a:lnSpc>
                <a:spcPct val="120000"/>
              </a:lnSpc>
            </a:pPr>
            <a:r>
              <a:rPr lang="en-US" dirty="0"/>
              <a:t>Screen for geriatric issues</a:t>
            </a:r>
          </a:p>
          <a:p>
            <a:pPr lvl="1">
              <a:lnSpc>
                <a:spcPct val="120000"/>
              </a:lnSpc>
            </a:pPr>
            <a:r>
              <a:rPr lang="en-US" sz="3800" dirty="0"/>
              <a:t>polypharmacy, </a:t>
            </a:r>
          </a:p>
          <a:p>
            <a:pPr lvl="1">
              <a:lnSpc>
                <a:spcPct val="120000"/>
              </a:lnSpc>
            </a:pPr>
            <a:r>
              <a:rPr lang="en-US" sz="3800" dirty="0"/>
              <a:t>cognitive impairment, depression</a:t>
            </a:r>
          </a:p>
          <a:p>
            <a:pPr lvl="1">
              <a:lnSpc>
                <a:spcPct val="120000"/>
              </a:lnSpc>
            </a:pPr>
            <a:r>
              <a:rPr lang="en-US" sz="3800" dirty="0"/>
              <a:t>urinary incontinence, falls, and persistent pain </a:t>
            </a:r>
          </a:p>
          <a:p>
            <a:pPr marL="274320" lvl="1" indent="0">
              <a:lnSpc>
                <a:spcPct val="120000"/>
              </a:lnSpc>
              <a:buNone/>
            </a:pPr>
            <a:r>
              <a:rPr lang="en-US" sz="3800" dirty="0"/>
              <a:t>that can affect diabetes self-management and diminish quality of life</a:t>
            </a:r>
          </a:p>
        </p:txBody>
      </p:sp>
      <p:pic>
        <p:nvPicPr>
          <p:cNvPr id="4" name="Picture 3">
            <a:extLst>
              <a:ext uri="{FF2B5EF4-FFF2-40B4-BE49-F238E27FC236}">
                <a16:creationId xmlns:a16="http://schemas.microsoft.com/office/drawing/2014/main" id="{3BBD72DB-D2CD-4C9D-8794-E42017A3D11C}"/>
              </a:ext>
            </a:extLst>
          </p:cNvPr>
          <p:cNvPicPr>
            <a:picLocks noChangeAspect="1"/>
          </p:cNvPicPr>
          <p:nvPr/>
        </p:nvPicPr>
        <p:blipFill>
          <a:blip r:embed="rId2"/>
          <a:stretch>
            <a:fillRect/>
          </a:stretch>
        </p:blipFill>
        <p:spPr>
          <a:xfrm>
            <a:off x="5803289" y="1728170"/>
            <a:ext cx="3048264" cy="1414395"/>
          </a:xfrm>
          <a:prstGeom prst="rect">
            <a:avLst/>
          </a:prstGeom>
        </p:spPr>
      </p:pic>
      <p:sp>
        <p:nvSpPr>
          <p:cNvPr id="5" name="TextBox 4">
            <a:extLst>
              <a:ext uri="{FF2B5EF4-FFF2-40B4-BE49-F238E27FC236}">
                <a16:creationId xmlns:a16="http://schemas.microsoft.com/office/drawing/2014/main" id="{E7D7BF9F-ED57-446F-BAD2-EB7A3E462154}"/>
              </a:ext>
            </a:extLst>
          </p:cNvPr>
          <p:cNvSpPr txBox="1"/>
          <p:nvPr/>
        </p:nvSpPr>
        <p:spPr>
          <a:xfrm>
            <a:off x="5968042" y="3276600"/>
            <a:ext cx="3175958" cy="646331"/>
          </a:xfrm>
          <a:prstGeom prst="rect">
            <a:avLst/>
          </a:prstGeom>
          <a:noFill/>
        </p:spPr>
        <p:txBody>
          <a:bodyPr wrap="square" rtlCol="0">
            <a:spAutoFit/>
          </a:bodyPr>
          <a:lstStyle/>
          <a:p>
            <a:r>
              <a:rPr lang="en-US" dirty="0"/>
              <a:t>See Level 2 Course, Older Adults and Diabetes</a:t>
            </a:r>
          </a:p>
        </p:txBody>
      </p:sp>
      <p:pic>
        <p:nvPicPr>
          <p:cNvPr id="6" name="Picture 5">
            <a:extLst>
              <a:ext uri="{FF2B5EF4-FFF2-40B4-BE49-F238E27FC236}">
                <a16:creationId xmlns:a16="http://schemas.microsoft.com/office/drawing/2014/main" id="{DA824116-CCA9-F451-E993-B0A5BB6D63BC}"/>
              </a:ext>
            </a:extLst>
          </p:cNvPr>
          <p:cNvPicPr>
            <a:picLocks noChangeAspect="1"/>
          </p:cNvPicPr>
          <p:nvPr/>
        </p:nvPicPr>
        <p:blipFill>
          <a:blip r:embed="rId3"/>
          <a:stretch>
            <a:fillRect/>
          </a:stretch>
        </p:blipFill>
        <p:spPr>
          <a:xfrm>
            <a:off x="5519402" y="6494165"/>
            <a:ext cx="3319798" cy="308971"/>
          </a:xfrm>
          <a:prstGeom prst="rect">
            <a:avLst/>
          </a:prstGeom>
        </p:spPr>
      </p:pic>
    </p:spTree>
    <p:extLst>
      <p:ext uri="{BB962C8B-B14F-4D97-AF65-F5344CB8AC3E}">
        <p14:creationId xmlns:p14="http://schemas.microsoft.com/office/powerpoint/2010/main" val="268795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Treatment Goals Based On:</a:t>
            </a:r>
          </a:p>
        </p:txBody>
      </p:sp>
      <p:sp>
        <p:nvSpPr>
          <p:cNvPr id="3" name="Content Placeholder 2"/>
          <p:cNvSpPr>
            <a:spLocks noGrp="1"/>
          </p:cNvSpPr>
          <p:nvPr>
            <p:ph sz="quarter" idx="1"/>
          </p:nvPr>
        </p:nvSpPr>
        <p:spPr>
          <a:xfrm>
            <a:off x="457200" y="1219200"/>
            <a:ext cx="6553200" cy="4937760"/>
          </a:xfrm>
        </p:spPr>
        <p:txBody>
          <a:bodyPr>
            <a:normAutofit/>
          </a:bodyPr>
          <a:lstStyle/>
          <a:p>
            <a:pPr lvl="1"/>
            <a:r>
              <a:rPr lang="en-US" sz="2800" dirty="0"/>
              <a:t>Length of time living with diabetes (new onset, undiagnosed for many years or longer history)</a:t>
            </a:r>
            <a:endParaRPr lang="en-US" sz="4000" dirty="0"/>
          </a:p>
          <a:p>
            <a:pPr lvl="1"/>
            <a:r>
              <a:rPr lang="en-US" sz="2800" dirty="0"/>
              <a:t>Presence or absence of complications</a:t>
            </a:r>
            <a:endParaRPr lang="en-US" sz="4000" dirty="0"/>
          </a:p>
          <a:p>
            <a:pPr lvl="1"/>
            <a:r>
              <a:rPr lang="en-US" sz="2800" dirty="0"/>
              <a:t>Comorbidities</a:t>
            </a:r>
            <a:endParaRPr lang="en-US" sz="4000" dirty="0"/>
          </a:p>
          <a:p>
            <a:pPr lvl="1"/>
            <a:r>
              <a:rPr lang="en-US" sz="2800" dirty="0"/>
              <a:t>Degree of frailty</a:t>
            </a:r>
            <a:endParaRPr lang="en-US" sz="4000" dirty="0"/>
          </a:p>
          <a:p>
            <a:pPr lvl="1"/>
            <a:r>
              <a:rPr lang="en-US" sz="2800" dirty="0"/>
              <a:t>Cognitive function</a:t>
            </a:r>
            <a:endParaRPr lang="en-US" sz="4000" dirty="0"/>
          </a:p>
          <a:p>
            <a:pPr lvl="1"/>
            <a:r>
              <a:rPr lang="en-US" sz="2800" dirty="0"/>
              <a:t>Life expectancy (often longer than expected)</a:t>
            </a:r>
            <a:endParaRPr lang="en-US" sz="4000" dirty="0"/>
          </a:p>
          <a:p>
            <a:pPr lvl="1"/>
            <a:r>
              <a:rPr lang="en-US" sz="2800" dirty="0"/>
              <a:t>Functional status</a:t>
            </a:r>
            <a:endParaRPr lang="en-US" sz="4000" dirty="0"/>
          </a:p>
        </p:txBody>
      </p:sp>
      <p:pic>
        <p:nvPicPr>
          <p:cNvPr id="4" name="Picture 3"/>
          <p:cNvPicPr>
            <a:picLocks noChangeAspect="1"/>
          </p:cNvPicPr>
          <p:nvPr/>
        </p:nvPicPr>
        <p:blipFill>
          <a:blip r:embed="rId2"/>
          <a:stretch>
            <a:fillRect/>
          </a:stretch>
        </p:blipFill>
        <p:spPr>
          <a:xfrm>
            <a:off x="6756427" y="2819400"/>
            <a:ext cx="1799533" cy="2971800"/>
          </a:xfrm>
          <a:prstGeom prst="rect">
            <a:avLst/>
          </a:prstGeom>
        </p:spPr>
      </p:pic>
    </p:spTree>
    <p:extLst>
      <p:ext uri="{BB962C8B-B14F-4D97-AF65-F5344CB8AC3E}">
        <p14:creationId xmlns:p14="http://schemas.microsoft.com/office/powerpoint/2010/main" val="30468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12</a:t>
            </a:r>
          </a:p>
        </p:txBody>
      </p:sp>
      <p:sp>
        <p:nvSpPr>
          <p:cNvPr id="3" name="Content Placeholder 2"/>
          <p:cNvSpPr>
            <a:spLocks noGrp="1"/>
          </p:cNvSpPr>
          <p:nvPr>
            <p:ph sz="quarter" idx="1"/>
          </p:nvPr>
        </p:nvSpPr>
        <p:spPr>
          <a:xfrm>
            <a:off x="457200" y="1219200"/>
            <a:ext cx="7162800" cy="4937760"/>
          </a:xfrm>
        </p:spPr>
        <p:txBody>
          <a:bodyPr>
            <a:noAutofit/>
          </a:bodyPr>
          <a:lstStyle/>
          <a:p>
            <a:r>
              <a:rPr lang="en-US" sz="2800" dirty="0"/>
              <a:t>RT, is a healthy 74-year-old who is on metformin 1000mg BID. He has had diabetes for 11 years. His latest A1c was 7.3%  What is best response?</a:t>
            </a:r>
          </a:p>
          <a:p>
            <a:pPr lvl="1"/>
            <a:r>
              <a:rPr lang="en-US" sz="2800" dirty="0"/>
              <a:t>A. Good job, let’s get the A1c less than 7%</a:t>
            </a:r>
          </a:p>
          <a:p>
            <a:pPr lvl="1"/>
            <a:r>
              <a:rPr lang="en-US" sz="2800" dirty="0"/>
              <a:t>B. Have you been snacking more than usual?</a:t>
            </a:r>
          </a:p>
          <a:p>
            <a:pPr lvl="1"/>
            <a:r>
              <a:rPr lang="en-US" sz="2800" dirty="0"/>
              <a:t>C. What do you think about your A1c level?</a:t>
            </a:r>
          </a:p>
          <a:p>
            <a:pPr lvl="1"/>
            <a:r>
              <a:rPr lang="en-US" sz="2800" dirty="0"/>
              <a:t>D. Let’s add on another medication to get your A1c to target.</a:t>
            </a:r>
            <a:endParaRPr lang="en-US" sz="3600" dirty="0"/>
          </a:p>
        </p:txBody>
      </p:sp>
      <p:pic>
        <p:nvPicPr>
          <p:cNvPr id="4" name="Picture 3"/>
          <p:cNvPicPr>
            <a:picLocks noChangeAspect="1"/>
          </p:cNvPicPr>
          <p:nvPr/>
        </p:nvPicPr>
        <p:blipFill>
          <a:blip r:embed="rId2"/>
          <a:stretch>
            <a:fillRect/>
          </a:stretch>
        </p:blipFill>
        <p:spPr>
          <a:xfrm>
            <a:off x="7391400" y="1295400"/>
            <a:ext cx="1475360" cy="1713124"/>
          </a:xfrm>
          <a:prstGeom prst="rect">
            <a:avLst/>
          </a:prstGeom>
        </p:spPr>
      </p:pic>
      <p:sp>
        <p:nvSpPr>
          <p:cNvPr id="6" name="Oval 5">
            <a:extLst>
              <a:ext uri="{FF2B5EF4-FFF2-40B4-BE49-F238E27FC236}">
                <a16:creationId xmlns:a16="http://schemas.microsoft.com/office/drawing/2014/main" id="{0015F016-96B2-4D16-92A4-FC9A8EAB8195}"/>
              </a:ext>
            </a:extLst>
          </p:cNvPr>
          <p:cNvSpPr/>
          <p:nvPr/>
        </p:nvSpPr>
        <p:spPr>
          <a:xfrm>
            <a:off x="419100" y="3857670"/>
            <a:ext cx="6972300" cy="72507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3200630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Healthy &amp; Good Functional Status</a:t>
            </a:r>
          </a:p>
        </p:txBody>
      </p:sp>
      <p:sp>
        <p:nvSpPr>
          <p:cNvPr id="3" name="Content Placeholder 2"/>
          <p:cNvSpPr>
            <a:spLocks noGrp="1"/>
          </p:cNvSpPr>
          <p:nvPr>
            <p:ph sz="quarter" idx="1"/>
          </p:nvPr>
        </p:nvSpPr>
        <p:spPr>
          <a:xfrm>
            <a:off x="457200" y="1219200"/>
            <a:ext cx="6096000" cy="5410200"/>
          </a:xfrm>
        </p:spPr>
        <p:txBody>
          <a:bodyPr>
            <a:normAutofit fontScale="77500" lnSpcReduction="20000"/>
          </a:bodyPr>
          <a:lstStyle/>
          <a:p>
            <a:r>
              <a:rPr lang="en-US" dirty="0"/>
              <a:t>Set more intensive goals if:</a:t>
            </a:r>
          </a:p>
          <a:p>
            <a:pPr lvl="1"/>
            <a:r>
              <a:rPr lang="en-US" dirty="0"/>
              <a:t>Good cognitive and physical function</a:t>
            </a:r>
          </a:p>
          <a:p>
            <a:pPr lvl="1"/>
            <a:r>
              <a:rPr lang="en-US" dirty="0"/>
              <a:t>Expected to live long enough to reap   benefits of intensive management, </a:t>
            </a:r>
          </a:p>
          <a:p>
            <a:r>
              <a:rPr lang="en-US" dirty="0"/>
              <a:t>Ongoing follow-up to eval safety and hypoglycemia frequency  </a:t>
            </a:r>
            <a:br>
              <a:rPr lang="en-US" dirty="0"/>
            </a:br>
            <a:endParaRPr lang="en-US" dirty="0"/>
          </a:p>
          <a:p>
            <a:pPr lvl="0"/>
            <a:r>
              <a:rPr lang="en-US" sz="3400" b="1" dirty="0"/>
              <a:t>Goals:</a:t>
            </a:r>
          </a:p>
          <a:p>
            <a:pPr lvl="1"/>
            <a:r>
              <a:rPr lang="en-US" sz="3400" dirty="0"/>
              <a:t>Reasonable A1c goal </a:t>
            </a:r>
            <a:r>
              <a:rPr lang="en-US" sz="3400" dirty="0">
                <a:solidFill>
                  <a:srgbClr val="0070C0"/>
                </a:solidFill>
              </a:rPr>
              <a:t>&lt;7.0 - 7.5%</a:t>
            </a:r>
          </a:p>
          <a:p>
            <a:pPr lvl="1"/>
            <a:r>
              <a:rPr lang="en-US" sz="3400" dirty="0"/>
              <a:t>Fasting BG 80 – 130 </a:t>
            </a:r>
          </a:p>
          <a:p>
            <a:pPr lvl="1"/>
            <a:r>
              <a:rPr lang="en-US" sz="3400" dirty="0">
                <a:solidFill>
                  <a:srgbClr val="0070C0"/>
                </a:solidFill>
              </a:rPr>
              <a:t>Bedtime Glucose 80-180 </a:t>
            </a:r>
          </a:p>
          <a:p>
            <a:pPr lvl="1"/>
            <a:r>
              <a:rPr lang="en-US" sz="3400" dirty="0"/>
              <a:t>Blood Pressure &lt; 130/80 </a:t>
            </a:r>
          </a:p>
          <a:p>
            <a:pPr lvl="1"/>
            <a:r>
              <a:rPr lang="en-US" sz="3400" dirty="0"/>
              <a:t>Statin unless contraindicated or not tolerated</a:t>
            </a:r>
          </a:p>
          <a:p>
            <a:endParaRPr lang="en-US" dirty="0"/>
          </a:p>
        </p:txBody>
      </p:sp>
      <p:pic>
        <p:nvPicPr>
          <p:cNvPr id="4" name="Picture 3"/>
          <p:cNvPicPr>
            <a:picLocks noChangeAspect="1"/>
          </p:cNvPicPr>
          <p:nvPr/>
        </p:nvPicPr>
        <p:blipFill>
          <a:blip r:embed="rId2"/>
          <a:stretch>
            <a:fillRect/>
          </a:stretch>
        </p:blipFill>
        <p:spPr>
          <a:xfrm>
            <a:off x="6470227" y="1253836"/>
            <a:ext cx="2216573" cy="3200400"/>
          </a:xfrm>
          <a:prstGeom prst="rect">
            <a:avLst/>
          </a:prstGeom>
        </p:spPr>
      </p:pic>
      <p:pic>
        <p:nvPicPr>
          <p:cNvPr id="5" name="Picture 4"/>
          <p:cNvPicPr>
            <a:picLocks noChangeAspect="1"/>
          </p:cNvPicPr>
          <p:nvPr/>
        </p:nvPicPr>
        <p:blipFill>
          <a:blip r:embed="rId3"/>
          <a:stretch>
            <a:fillRect/>
          </a:stretch>
        </p:blipFill>
        <p:spPr>
          <a:xfrm>
            <a:off x="6392508" y="1239795"/>
            <a:ext cx="2294292" cy="3713205"/>
          </a:xfrm>
          <a:prstGeom prst="rect">
            <a:avLst/>
          </a:prstGeom>
        </p:spPr>
      </p:pic>
    </p:spTree>
    <p:extLst>
      <p:ext uri="{BB962C8B-B14F-4D97-AF65-F5344CB8AC3E}">
        <p14:creationId xmlns:p14="http://schemas.microsoft.com/office/powerpoint/2010/main" val="2542061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13 – Review Question</a:t>
            </a:r>
          </a:p>
        </p:txBody>
      </p:sp>
      <p:sp>
        <p:nvSpPr>
          <p:cNvPr id="3" name="Content Placeholder 2"/>
          <p:cNvSpPr>
            <a:spLocks noGrp="1"/>
          </p:cNvSpPr>
          <p:nvPr>
            <p:ph sz="quarter" idx="1"/>
          </p:nvPr>
        </p:nvSpPr>
        <p:spPr>
          <a:xfrm>
            <a:off x="457200" y="1219200"/>
            <a:ext cx="6477000" cy="5486400"/>
          </a:xfrm>
        </p:spPr>
        <p:txBody>
          <a:bodyPr>
            <a:normAutofit fontScale="70000" lnSpcReduction="20000"/>
          </a:bodyPr>
          <a:lstStyle/>
          <a:p>
            <a:pPr>
              <a:lnSpc>
                <a:spcPct val="120000"/>
              </a:lnSpc>
            </a:pPr>
            <a:r>
              <a:rPr lang="en-US" dirty="0"/>
              <a:t>HR is a 78-year-old with a stroke and limited cognition. She has had diabetes for 8 years and is on intensive insulin therapy:  Bolus coverage at meals and basal at night. Her A1c is 6.2%. She has a part time care taker. What do you suggest?</a:t>
            </a:r>
          </a:p>
          <a:p>
            <a:pPr>
              <a:lnSpc>
                <a:spcPct val="120000"/>
              </a:lnSpc>
            </a:pPr>
            <a:r>
              <a:rPr lang="en-US" dirty="0"/>
              <a:t>A. Evaluate food intake</a:t>
            </a:r>
          </a:p>
          <a:p>
            <a:pPr>
              <a:lnSpc>
                <a:spcPct val="120000"/>
              </a:lnSpc>
            </a:pPr>
            <a:r>
              <a:rPr lang="en-US" dirty="0"/>
              <a:t>B. Discuss de-intensifying insulin regimen </a:t>
            </a:r>
          </a:p>
          <a:p>
            <a:pPr>
              <a:lnSpc>
                <a:spcPct val="120000"/>
              </a:lnSpc>
            </a:pPr>
            <a:r>
              <a:rPr lang="en-US" dirty="0"/>
              <a:t>C. Move Lantus to morning</a:t>
            </a:r>
          </a:p>
          <a:p>
            <a:pPr>
              <a:lnSpc>
                <a:spcPct val="120000"/>
              </a:lnSpc>
            </a:pPr>
            <a:r>
              <a:rPr lang="en-US" dirty="0"/>
              <a:t>D. Stop insulin and start on oral medications</a:t>
            </a:r>
          </a:p>
          <a:p>
            <a:endParaRPr lang="en-US" dirty="0"/>
          </a:p>
        </p:txBody>
      </p:sp>
      <p:pic>
        <p:nvPicPr>
          <p:cNvPr id="4" name="Picture 3"/>
          <p:cNvPicPr>
            <a:picLocks noChangeAspect="1"/>
          </p:cNvPicPr>
          <p:nvPr/>
        </p:nvPicPr>
        <p:blipFill>
          <a:blip r:embed="rId2"/>
          <a:stretch>
            <a:fillRect/>
          </a:stretch>
        </p:blipFill>
        <p:spPr>
          <a:xfrm>
            <a:off x="7211440" y="1447800"/>
            <a:ext cx="1475360" cy="1713124"/>
          </a:xfrm>
          <a:prstGeom prst="rect">
            <a:avLst/>
          </a:prstGeom>
        </p:spPr>
      </p:pic>
      <p:sp>
        <p:nvSpPr>
          <p:cNvPr id="5" name="Oval 4">
            <a:extLst>
              <a:ext uri="{FF2B5EF4-FFF2-40B4-BE49-F238E27FC236}">
                <a16:creationId xmlns:a16="http://schemas.microsoft.com/office/drawing/2014/main" id="{7DC012AA-E1A1-47C8-BBBF-10E1A8F971BE}"/>
              </a:ext>
            </a:extLst>
          </p:cNvPr>
          <p:cNvSpPr/>
          <p:nvPr/>
        </p:nvSpPr>
        <p:spPr>
          <a:xfrm>
            <a:off x="179960" y="4648200"/>
            <a:ext cx="6705600" cy="6096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905268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t>Older Adults with Complications and Reduced Functionality  - Less Intense Goals</a:t>
            </a:r>
            <a:endParaRPr lang="en-US" sz="3600" dirty="0"/>
          </a:p>
        </p:txBody>
      </p:sp>
      <p:sp>
        <p:nvSpPr>
          <p:cNvPr id="3" name="Content Placeholder 2"/>
          <p:cNvSpPr>
            <a:spLocks noGrp="1"/>
          </p:cNvSpPr>
          <p:nvPr>
            <p:ph sz="quarter" idx="1"/>
          </p:nvPr>
        </p:nvSpPr>
        <p:spPr>
          <a:xfrm>
            <a:off x="533400" y="1248770"/>
            <a:ext cx="5105400" cy="5486400"/>
          </a:xfrm>
        </p:spPr>
        <p:txBody>
          <a:bodyPr>
            <a:normAutofit fontScale="85000" lnSpcReduction="20000"/>
          </a:bodyPr>
          <a:lstStyle/>
          <a:p>
            <a:r>
              <a:rPr lang="en-US" dirty="0"/>
              <a:t>Intermediate remaining life expectancy, high treatment burden, hypo and fall risk.</a:t>
            </a:r>
          </a:p>
          <a:p>
            <a:r>
              <a:rPr lang="en-US" dirty="0"/>
              <a:t>Consider DE-Intensification</a:t>
            </a:r>
          </a:p>
          <a:p>
            <a:r>
              <a:rPr lang="en-US" dirty="0"/>
              <a:t>Goals:</a:t>
            </a:r>
          </a:p>
          <a:p>
            <a:pPr lvl="1"/>
            <a:r>
              <a:rPr lang="en-US" sz="3000" dirty="0"/>
              <a:t>Reasonable A1c goal &lt;8.0% </a:t>
            </a:r>
          </a:p>
          <a:p>
            <a:pPr lvl="1"/>
            <a:r>
              <a:rPr lang="en-US" sz="3000" dirty="0"/>
              <a:t>Fasting BG 90 – 150 </a:t>
            </a:r>
          </a:p>
          <a:p>
            <a:pPr lvl="1"/>
            <a:r>
              <a:rPr lang="en-US" sz="3000" dirty="0">
                <a:solidFill>
                  <a:srgbClr val="0070C0"/>
                </a:solidFill>
              </a:rPr>
              <a:t>Bedtime BG 100-180</a:t>
            </a:r>
          </a:p>
          <a:p>
            <a:pPr lvl="1"/>
            <a:r>
              <a:rPr lang="en-US" sz="3000" dirty="0"/>
              <a:t>Blood Pressure &lt; 130/80 </a:t>
            </a:r>
          </a:p>
          <a:p>
            <a:pPr lvl="1"/>
            <a:r>
              <a:rPr lang="en-US" sz="3000" dirty="0"/>
              <a:t>Statin </a:t>
            </a:r>
            <a:r>
              <a:rPr lang="en-US" sz="2200" dirty="0"/>
              <a:t>unless contraindicated or not tolerated</a:t>
            </a:r>
          </a:p>
          <a:p>
            <a:endParaRPr lang="en-US" dirty="0"/>
          </a:p>
        </p:txBody>
      </p:sp>
      <p:pic>
        <p:nvPicPr>
          <p:cNvPr id="5" name="Picture 4"/>
          <p:cNvPicPr>
            <a:picLocks noChangeAspect="1"/>
          </p:cNvPicPr>
          <p:nvPr/>
        </p:nvPicPr>
        <p:blipFill>
          <a:blip r:embed="rId2"/>
          <a:stretch>
            <a:fillRect/>
          </a:stretch>
        </p:blipFill>
        <p:spPr>
          <a:xfrm>
            <a:off x="5829300" y="1248770"/>
            <a:ext cx="2857500" cy="1905000"/>
          </a:xfrm>
          <a:prstGeom prst="rect">
            <a:avLst/>
          </a:prstGeom>
        </p:spPr>
      </p:pic>
    </p:spTree>
    <p:extLst>
      <p:ext uri="{BB962C8B-B14F-4D97-AF65-F5344CB8AC3E}">
        <p14:creationId xmlns:p14="http://schemas.microsoft.com/office/powerpoint/2010/main" val="229667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a:t>Older Adults (≥65 years) with diabetes</a:t>
            </a:r>
          </a:p>
        </p:txBody>
      </p:sp>
      <p:sp>
        <p:nvSpPr>
          <p:cNvPr id="3" name="Content Placeholder 2"/>
          <p:cNvSpPr>
            <a:spLocks noGrp="1"/>
          </p:cNvSpPr>
          <p:nvPr>
            <p:ph sz="quarter" idx="1"/>
          </p:nvPr>
        </p:nvSpPr>
        <p:spPr>
          <a:xfrm>
            <a:off x="457200" y="1219200"/>
            <a:ext cx="5410200" cy="4937760"/>
          </a:xfrm>
        </p:spPr>
        <p:txBody>
          <a:bodyPr>
            <a:normAutofit lnSpcReduction="10000"/>
          </a:bodyPr>
          <a:lstStyle/>
          <a:p>
            <a:r>
              <a:rPr lang="en-US" sz="3200" dirty="0"/>
              <a:t>Annual screening for early detection of mild cognitive impairment or dementia</a:t>
            </a:r>
          </a:p>
          <a:p>
            <a:r>
              <a:rPr lang="en-US" sz="3200" dirty="0"/>
              <a:t>High priority population for depression screening and treatment</a:t>
            </a:r>
          </a:p>
          <a:p>
            <a:r>
              <a:rPr lang="en-US" sz="3200" dirty="0"/>
              <a:t>Avoid hypoglycemia in this high risk group</a:t>
            </a:r>
          </a:p>
          <a:p>
            <a:pPr lvl="1"/>
            <a:r>
              <a:rPr lang="en-US" sz="2800" dirty="0"/>
              <a:t>Prevent hypo by adjusting glycemic targets and adjusting pharmacologic interventions</a:t>
            </a:r>
          </a:p>
        </p:txBody>
      </p:sp>
      <p:pic>
        <p:nvPicPr>
          <p:cNvPr id="4" name="Picture 3"/>
          <p:cNvPicPr>
            <a:picLocks noChangeAspect="1"/>
          </p:cNvPicPr>
          <p:nvPr/>
        </p:nvPicPr>
        <p:blipFill>
          <a:blip r:embed="rId2"/>
          <a:stretch>
            <a:fillRect/>
          </a:stretch>
        </p:blipFill>
        <p:spPr>
          <a:xfrm>
            <a:off x="5790092" y="1634252"/>
            <a:ext cx="2776563" cy="2632948"/>
          </a:xfrm>
          <a:prstGeom prst="rect">
            <a:avLst/>
          </a:prstGeom>
        </p:spPr>
      </p:pic>
    </p:spTree>
    <p:extLst>
      <p:ext uri="{BB962C8B-B14F-4D97-AF65-F5344CB8AC3E}">
        <p14:creationId xmlns:p14="http://schemas.microsoft.com/office/powerpoint/2010/main" val="279918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b="1" dirty="0"/>
            </a:br>
            <a:br>
              <a:rPr lang="en-US" b="1" dirty="0"/>
            </a:br>
            <a:r>
              <a:rPr lang="en-US" b="1" dirty="0"/>
              <a:t>Older Adults and Medications</a:t>
            </a:r>
            <a:endParaRPr lang="en-US" dirty="0"/>
          </a:p>
        </p:txBody>
      </p:sp>
      <p:sp>
        <p:nvSpPr>
          <p:cNvPr id="3" name="Content Placeholder 2"/>
          <p:cNvSpPr>
            <a:spLocks noGrp="1"/>
          </p:cNvSpPr>
          <p:nvPr>
            <p:ph sz="quarter" idx="1"/>
          </p:nvPr>
        </p:nvSpPr>
        <p:spPr>
          <a:xfrm>
            <a:off x="457200" y="1219200"/>
            <a:ext cx="5638800" cy="5486400"/>
          </a:xfrm>
        </p:spPr>
        <p:txBody>
          <a:bodyPr>
            <a:normAutofit fontScale="77500" lnSpcReduction="20000"/>
          </a:bodyPr>
          <a:lstStyle/>
          <a:p>
            <a:pPr>
              <a:lnSpc>
                <a:spcPct val="120000"/>
              </a:lnSpc>
            </a:pPr>
            <a:r>
              <a:rPr lang="en-US" sz="3500" dirty="0"/>
              <a:t>In older </a:t>
            </a:r>
            <a:r>
              <a:rPr lang="en-US" sz="3500" b="1" dirty="0"/>
              <a:t>adults</a:t>
            </a:r>
            <a:r>
              <a:rPr lang="en-US" sz="3500" dirty="0"/>
              <a:t> at increased risk of hypoglycemia, meds with low risk of hypoglycemia are preferred. </a:t>
            </a:r>
          </a:p>
          <a:p>
            <a:pPr>
              <a:lnSpc>
                <a:spcPct val="120000"/>
              </a:lnSpc>
            </a:pPr>
            <a:r>
              <a:rPr lang="en-US" sz="3500" dirty="0"/>
              <a:t>Overtreatment of diabetes is common in older adults and should be avoided. </a:t>
            </a:r>
            <a:r>
              <a:rPr lang="en-US" sz="3500" b="1" dirty="0"/>
              <a:t> </a:t>
            </a:r>
            <a:endParaRPr lang="en-US" sz="3500" dirty="0"/>
          </a:p>
          <a:p>
            <a:pPr>
              <a:lnSpc>
                <a:spcPct val="120000"/>
              </a:lnSpc>
            </a:pPr>
            <a:r>
              <a:rPr lang="en-US" sz="3500" dirty="0" err="1"/>
              <a:t>Deintensification</a:t>
            </a:r>
            <a:r>
              <a:rPr lang="en-US" sz="3500" dirty="0"/>
              <a:t> (or simplification) of complex regimens is recommended to reduce the risk of hypoglycemia, if it can be achieved within the individualized A1C target. </a:t>
            </a:r>
            <a:r>
              <a:rPr lang="en-US" sz="3500" b="1" dirty="0"/>
              <a:t> </a:t>
            </a:r>
            <a:endParaRPr lang="en-US" sz="3500" dirty="0"/>
          </a:p>
          <a:p>
            <a:endParaRPr lang="en-US"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53200" y="1447800"/>
            <a:ext cx="2024516" cy="2103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6614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ABDC7-115A-AD6D-B913-40A83B57E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642583E-BFA8-225A-1329-64C4616D3E2B}"/>
              </a:ext>
            </a:extLst>
          </p:cNvPr>
          <p:cNvSpPr>
            <a:spLocks noGrp="1"/>
          </p:cNvSpPr>
          <p:nvPr>
            <p:ph type="title"/>
          </p:nvPr>
        </p:nvSpPr>
        <p:spPr>
          <a:xfrm>
            <a:off x="457200" y="228600"/>
            <a:ext cx="8229600" cy="914400"/>
          </a:xfrm>
        </p:spPr>
        <p:txBody>
          <a:bodyPr anchor="b">
            <a:normAutofit/>
          </a:bodyPr>
          <a:lstStyle/>
          <a:p>
            <a:r>
              <a:rPr lang="en-US" sz="4100"/>
              <a:t>Coach Bev has no Conflict of Interest</a:t>
            </a:r>
          </a:p>
        </p:txBody>
      </p:sp>
      <p:sp>
        <p:nvSpPr>
          <p:cNvPr id="3" name="Content Placeholder 2">
            <a:extLst>
              <a:ext uri="{FF2B5EF4-FFF2-40B4-BE49-F238E27FC236}">
                <a16:creationId xmlns:a16="http://schemas.microsoft.com/office/drawing/2014/main" id="{B849B694-1C9B-E90C-4F8F-AC8428E6E561}"/>
              </a:ext>
            </a:extLst>
          </p:cNvPr>
          <p:cNvSpPr>
            <a:spLocks noGrp="1"/>
          </p:cNvSpPr>
          <p:nvPr>
            <p:ph sz="quarter" idx="1"/>
          </p:nvPr>
        </p:nvSpPr>
        <p:spPr>
          <a:xfrm>
            <a:off x="457200" y="1219200"/>
            <a:ext cx="4041648" cy="4937760"/>
          </a:xfrm>
        </p:spPr>
        <p:txBody>
          <a:bodyPr>
            <a:normAutofit/>
          </a:bodyPr>
          <a:lstStyle/>
          <a:p>
            <a:pPr>
              <a:lnSpc>
                <a:spcPct val="90000"/>
              </a:lnSpc>
            </a:pPr>
            <a:r>
              <a:rPr lang="en-US" sz="2500" dirty="0"/>
              <a:t>She’s not on any speaker's bureau</a:t>
            </a:r>
          </a:p>
          <a:p>
            <a:pPr>
              <a:lnSpc>
                <a:spcPct val="90000"/>
              </a:lnSpc>
            </a:pPr>
            <a:r>
              <a:rPr lang="en-US" sz="2500" dirty="0"/>
              <a:t>Does not invest or have any financial relationships with diabetes related companies.</a:t>
            </a:r>
          </a:p>
          <a:p>
            <a:pPr>
              <a:lnSpc>
                <a:spcPct val="90000"/>
              </a:lnSpc>
            </a:pPr>
            <a:r>
              <a:rPr lang="en-US" sz="2500" dirty="0"/>
              <a:t>Gathers information from reading package inserts, research and articles</a:t>
            </a:r>
          </a:p>
          <a:p>
            <a:pPr>
              <a:lnSpc>
                <a:spcPct val="90000"/>
              </a:lnSpc>
            </a:pPr>
            <a:r>
              <a:rPr lang="en-US" sz="2500" dirty="0"/>
              <a:t>The ADA Standards of Medical Care is main resource for course content</a:t>
            </a:r>
          </a:p>
          <a:p>
            <a:pPr>
              <a:lnSpc>
                <a:spcPct val="90000"/>
              </a:lnSpc>
            </a:pPr>
            <a:endParaRPr lang="en-US" sz="2500" dirty="0"/>
          </a:p>
        </p:txBody>
      </p:sp>
      <p:pic>
        <p:nvPicPr>
          <p:cNvPr id="5" name="Picture 4" descr="Various colors of dahlia flowers">
            <a:extLst>
              <a:ext uri="{FF2B5EF4-FFF2-40B4-BE49-F238E27FC236}">
                <a16:creationId xmlns:a16="http://schemas.microsoft.com/office/drawing/2014/main" id="{0AEF6C14-02BC-D160-7E06-D461660F32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276" r="25086" b="-3"/>
          <a:stretch/>
        </p:blipFill>
        <p:spPr>
          <a:xfrm>
            <a:off x="4632198" y="1216152"/>
            <a:ext cx="4041648" cy="4937760"/>
          </a:xfrm>
          <a:prstGeom prst="rect">
            <a:avLst/>
          </a:prstGeom>
          <a:noFill/>
        </p:spPr>
      </p:pic>
      <p:pic>
        <p:nvPicPr>
          <p:cNvPr id="4" name="Picture 3" descr="A magazine cover with a group of people&#10;&#10;Description automatically generated">
            <a:extLst>
              <a:ext uri="{FF2B5EF4-FFF2-40B4-BE49-F238E27FC236}">
                <a16:creationId xmlns:a16="http://schemas.microsoft.com/office/drawing/2014/main" id="{F25288F8-3792-9F50-BCDE-3EDF3A64A9D6}"/>
              </a:ext>
            </a:extLst>
          </p:cNvPr>
          <p:cNvPicPr>
            <a:picLocks noChangeAspect="1"/>
          </p:cNvPicPr>
          <p:nvPr/>
        </p:nvPicPr>
        <p:blipFill>
          <a:blip r:embed="rId3"/>
          <a:stretch>
            <a:fillRect/>
          </a:stretch>
        </p:blipFill>
        <p:spPr>
          <a:xfrm>
            <a:off x="5197601" y="1511764"/>
            <a:ext cx="2910841" cy="3834471"/>
          </a:xfrm>
          <a:prstGeom prst="rect">
            <a:avLst/>
          </a:prstGeom>
        </p:spPr>
      </p:pic>
    </p:spTree>
    <p:extLst>
      <p:ext uri="{BB962C8B-B14F-4D97-AF65-F5344CB8AC3E}">
        <p14:creationId xmlns:p14="http://schemas.microsoft.com/office/powerpoint/2010/main" val="104237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D64FE-55A0-4D4C-8022-813CF816AEB7}"/>
              </a:ext>
            </a:extLst>
          </p:cNvPr>
          <p:cNvSpPr>
            <a:spLocks noGrp="1"/>
          </p:cNvSpPr>
          <p:nvPr>
            <p:ph type="title"/>
          </p:nvPr>
        </p:nvSpPr>
        <p:spPr/>
        <p:txBody>
          <a:bodyPr>
            <a:normAutofit fontScale="90000"/>
          </a:bodyPr>
          <a:lstStyle/>
          <a:p>
            <a:r>
              <a:rPr lang="en-US" dirty="0"/>
              <a:t>4. ADA – Complete Medical Evaluation</a:t>
            </a:r>
          </a:p>
        </p:txBody>
      </p:sp>
      <p:sp>
        <p:nvSpPr>
          <p:cNvPr id="3" name="Content Placeholder 2">
            <a:extLst>
              <a:ext uri="{FF2B5EF4-FFF2-40B4-BE49-F238E27FC236}">
                <a16:creationId xmlns:a16="http://schemas.microsoft.com/office/drawing/2014/main" id="{61258867-B09B-4FCE-884E-56004E740E55}"/>
              </a:ext>
            </a:extLst>
          </p:cNvPr>
          <p:cNvSpPr>
            <a:spLocks noGrp="1"/>
          </p:cNvSpPr>
          <p:nvPr>
            <p:ph sz="quarter" idx="1"/>
          </p:nvPr>
        </p:nvSpPr>
        <p:spPr>
          <a:xfrm>
            <a:off x="457200" y="1371600"/>
            <a:ext cx="5638800" cy="5334000"/>
          </a:xfrm>
        </p:spPr>
        <p:txBody>
          <a:bodyPr>
            <a:normAutofit fontScale="85000" lnSpcReduction="20000"/>
          </a:bodyPr>
          <a:lstStyle/>
          <a:p>
            <a:pPr>
              <a:lnSpc>
                <a:spcPct val="120000"/>
              </a:lnSpc>
            </a:pPr>
            <a:r>
              <a:rPr lang="en-US" dirty="0"/>
              <a:t>At initial visit :</a:t>
            </a:r>
          </a:p>
          <a:p>
            <a:pPr lvl="1">
              <a:lnSpc>
                <a:spcPct val="120000"/>
              </a:lnSpc>
            </a:pPr>
            <a:r>
              <a:rPr lang="en-US" sz="3200" dirty="0"/>
              <a:t>Whole person care and psychosocial evaluation</a:t>
            </a:r>
          </a:p>
          <a:p>
            <a:pPr lvl="1">
              <a:lnSpc>
                <a:spcPct val="120000"/>
              </a:lnSpc>
            </a:pPr>
            <a:r>
              <a:rPr lang="en-US" sz="3200" dirty="0"/>
              <a:t>Explore diabetes self-management and health status</a:t>
            </a:r>
          </a:p>
          <a:p>
            <a:pPr lvl="1">
              <a:lnSpc>
                <a:spcPct val="120000"/>
              </a:lnSpc>
            </a:pPr>
            <a:r>
              <a:rPr lang="en-US" sz="3200" dirty="0"/>
              <a:t>Evaluate if changes in diabetes treatment would improve well being.</a:t>
            </a:r>
          </a:p>
          <a:p>
            <a:pPr>
              <a:lnSpc>
                <a:spcPct val="120000"/>
              </a:lnSpc>
            </a:pPr>
            <a:r>
              <a:rPr lang="en-US" dirty="0"/>
              <a:t>Engagement in formulation of a care management plan</a:t>
            </a:r>
          </a:p>
          <a:p>
            <a:pPr>
              <a:lnSpc>
                <a:spcPct val="120000"/>
              </a:lnSpc>
            </a:pPr>
            <a:r>
              <a:rPr lang="en-US" dirty="0"/>
              <a:t>Develop a plan for continuing care</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360" y="1676400"/>
            <a:ext cx="2841514" cy="2947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9303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23D77-06EF-4D07-9A3F-F0A088FA54DC}"/>
              </a:ext>
            </a:extLst>
          </p:cNvPr>
          <p:cNvSpPr>
            <a:spLocks noGrp="1"/>
          </p:cNvSpPr>
          <p:nvPr>
            <p:ph type="title"/>
          </p:nvPr>
        </p:nvSpPr>
        <p:spPr/>
        <p:txBody>
          <a:bodyPr/>
          <a:lstStyle/>
          <a:p>
            <a:r>
              <a:rPr lang="en-US" dirty="0"/>
              <a:t>ADA Assess and Treatment Plan</a:t>
            </a:r>
          </a:p>
        </p:txBody>
      </p:sp>
      <p:sp>
        <p:nvSpPr>
          <p:cNvPr id="3" name="Content Placeholder 2">
            <a:extLst>
              <a:ext uri="{FF2B5EF4-FFF2-40B4-BE49-F238E27FC236}">
                <a16:creationId xmlns:a16="http://schemas.microsoft.com/office/drawing/2014/main" id="{943BACE4-E136-44FE-8BEE-19912D5868B6}"/>
              </a:ext>
            </a:extLst>
          </p:cNvPr>
          <p:cNvSpPr>
            <a:spLocks noGrp="1"/>
          </p:cNvSpPr>
          <p:nvPr>
            <p:ph sz="quarter" idx="1"/>
          </p:nvPr>
        </p:nvSpPr>
        <p:spPr>
          <a:xfrm>
            <a:off x="457200" y="1219200"/>
            <a:ext cx="4041648" cy="5410200"/>
          </a:xfrm>
        </p:spPr>
        <p:txBody>
          <a:bodyPr>
            <a:normAutofit fontScale="77500" lnSpcReduction="20000"/>
          </a:bodyPr>
          <a:lstStyle/>
          <a:p>
            <a:pPr>
              <a:lnSpc>
                <a:spcPct val="120000"/>
              </a:lnSpc>
            </a:pPr>
            <a:r>
              <a:rPr lang="en-US" b="1" dirty="0"/>
              <a:t>Assess risk of diabetes complications</a:t>
            </a:r>
          </a:p>
          <a:p>
            <a:pPr lvl="1">
              <a:lnSpc>
                <a:spcPct val="120000"/>
              </a:lnSpc>
            </a:pPr>
            <a:r>
              <a:rPr lang="en-US" dirty="0"/>
              <a:t>ASCVD risk factors and heart failure history</a:t>
            </a:r>
          </a:p>
          <a:p>
            <a:pPr lvl="1">
              <a:lnSpc>
                <a:spcPct val="120000"/>
              </a:lnSpc>
            </a:pPr>
            <a:r>
              <a:rPr lang="en-US" dirty="0"/>
              <a:t>Stage chronic kidney disease </a:t>
            </a:r>
          </a:p>
          <a:p>
            <a:pPr lvl="1">
              <a:lnSpc>
                <a:spcPct val="120000"/>
              </a:lnSpc>
            </a:pPr>
            <a:r>
              <a:rPr lang="en-US" dirty="0"/>
              <a:t>Hypoglycemia risk  </a:t>
            </a:r>
          </a:p>
          <a:p>
            <a:pPr lvl="1">
              <a:lnSpc>
                <a:spcPct val="120000"/>
              </a:lnSpc>
            </a:pPr>
            <a:r>
              <a:rPr lang="en-US" dirty="0"/>
              <a:t>Assess for neuropathy, retinopathy</a:t>
            </a:r>
          </a:p>
          <a:p>
            <a:pPr>
              <a:lnSpc>
                <a:spcPct val="120000"/>
              </a:lnSpc>
            </a:pPr>
            <a:r>
              <a:rPr lang="en-US" b="1" dirty="0"/>
              <a:t>Goal setting</a:t>
            </a:r>
          </a:p>
          <a:p>
            <a:pPr lvl="1">
              <a:lnSpc>
                <a:spcPct val="120000"/>
              </a:lnSpc>
            </a:pPr>
            <a:r>
              <a:rPr lang="en-US" dirty="0"/>
              <a:t>Set A1C/blood glucose targets &amp; Time in Range</a:t>
            </a:r>
          </a:p>
          <a:p>
            <a:pPr lvl="1">
              <a:lnSpc>
                <a:spcPct val="120000"/>
              </a:lnSpc>
            </a:pPr>
            <a:r>
              <a:rPr lang="en-US" dirty="0"/>
              <a:t>Address hypertension and lipids</a:t>
            </a:r>
          </a:p>
          <a:p>
            <a:pPr lvl="1">
              <a:lnSpc>
                <a:spcPct val="120000"/>
              </a:lnSpc>
            </a:pPr>
            <a:r>
              <a:rPr lang="en-US" dirty="0"/>
              <a:t>Diabetes self-management goals</a:t>
            </a:r>
          </a:p>
          <a:p>
            <a:pPr marL="274320" lvl="1" indent="0">
              <a:buNone/>
            </a:pPr>
            <a:endParaRPr lang="en-US" dirty="0"/>
          </a:p>
        </p:txBody>
      </p:sp>
      <p:sp>
        <p:nvSpPr>
          <p:cNvPr id="4" name="Content Placeholder 3">
            <a:extLst>
              <a:ext uri="{FF2B5EF4-FFF2-40B4-BE49-F238E27FC236}">
                <a16:creationId xmlns:a16="http://schemas.microsoft.com/office/drawing/2014/main" id="{03BB219A-211A-E7AD-C345-7E841BC4E56D}"/>
              </a:ext>
            </a:extLst>
          </p:cNvPr>
          <p:cNvSpPr>
            <a:spLocks noGrp="1"/>
          </p:cNvSpPr>
          <p:nvPr>
            <p:ph sz="quarter" idx="2"/>
          </p:nvPr>
        </p:nvSpPr>
        <p:spPr/>
        <p:txBody>
          <a:bodyPr>
            <a:normAutofit fontScale="77500" lnSpcReduction="20000"/>
          </a:bodyPr>
          <a:lstStyle/>
          <a:p>
            <a:r>
              <a:rPr lang="en-US" b="1" dirty="0"/>
              <a:t>Therapeutic treatment plans</a:t>
            </a:r>
          </a:p>
          <a:p>
            <a:pPr lvl="1"/>
            <a:r>
              <a:rPr lang="en-US" sz="3100" dirty="0"/>
              <a:t>Lifestyle management – referral to RD, DSME and specialists</a:t>
            </a:r>
          </a:p>
          <a:p>
            <a:pPr lvl="1"/>
            <a:r>
              <a:rPr lang="en-US" sz="3100" dirty="0"/>
              <a:t>Pharmacologic therapy: glucose lowering</a:t>
            </a:r>
          </a:p>
          <a:p>
            <a:pPr lvl="1"/>
            <a:r>
              <a:rPr lang="en-US" sz="3100" dirty="0"/>
              <a:t>Pharmacologic therapy: cardiorenal risk factors</a:t>
            </a:r>
          </a:p>
          <a:p>
            <a:pPr lvl="1"/>
            <a:r>
              <a:rPr lang="en-US" sz="3100" dirty="0"/>
              <a:t>Use of glucose monitoring and insulin delivery devices</a:t>
            </a:r>
          </a:p>
          <a:p>
            <a:pPr lvl="1"/>
            <a:r>
              <a:rPr lang="en-US" sz="3100" dirty="0"/>
              <a:t>Referral for DSME and RDN</a:t>
            </a:r>
          </a:p>
          <a:p>
            <a:endParaRPr lang="en-US" dirty="0"/>
          </a:p>
        </p:txBody>
      </p:sp>
    </p:spTree>
    <p:extLst>
      <p:ext uri="{BB962C8B-B14F-4D97-AF65-F5344CB8AC3E}">
        <p14:creationId xmlns:p14="http://schemas.microsoft.com/office/powerpoint/2010/main" val="22291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3678D-7629-461C-9EFF-869F5ACB9516}"/>
              </a:ext>
            </a:extLst>
          </p:cNvPr>
          <p:cNvSpPr>
            <a:spLocks noGrp="1"/>
          </p:cNvSpPr>
          <p:nvPr>
            <p:ph type="title"/>
          </p:nvPr>
        </p:nvSpPr>
        <p:spPr/>
        <p:txBody>
          <a:bodyPr/>
          <a:lstStyle/>
          <a:p>
            <a:r>
              <a:rPr lang="en-US" dirty="0"/>
              <a:t>Physical Exam</a:t>
            </a:r>
          </a:p>
        </p:txBody>
      </p:sp>
      <p:sp>
        <p:nvSpPr>
          <p:cNvPr id="3" name="Content Placeholder 2">
            <a:extLst>
              <a:ext uri="{FF2B5EF4-FFF2-40B4-BE49-F238E27FC236}">
                <a16:creationId xmlns:a16="http://schemas.microsoft.com/office/drawing/2014/main" id="{88FFF52B-3792-42E5-8C2B-1CB4A0D224CC}"/>
              </a:ext>
            </a:extLst>
          </p:cNvPr>
          <p:cNvSpPr>
            <a:spLocks noGrp="1"/>
          </p:cNvSpPr>
          <p:nvPr>
            <p:ph sz="quarter" idx="1"/>
          </p:nvPr>
        </p:nvSpPr>
        <p:spPr>
          <a:xfrm>
            <a:off x="457200" y="1219200"/>
            <a:ext cx="5029200" cy="5638800"/>
          </a:xfrm>
        </p:spPr>
        <p:txBody>
          <a:bodyPr>
            <a:normAutofit fontScale="92500" lnSpcReduction="10000"/>
          </a:bodyPr>
          <a:lstStyle/>
          <a:p>
            <a:r>
              <a:rPr lang="en-US" dirty="0"/>
              <a:t>Height, weight, BMI, pubertal development </a:t>
            </a:r>
          </a:p>
          <a:p>
            <a:r>
              <a:rPr lang="en-US" dirty="0"/>
              <a:t>Blood pressure</a:t>
            </a:r>
          </a:p>
          <a:p>
            <a:r>
              <a:rPr lang="en-US" dirty="0"/>
              <a:t>Fundoscopic exam </a:t>
            </a:r>
          </a:p>
          <a:p>
            <a:r>
              <a:rPr lang="en-US" dirty="0"/>
              <a:t>Skin exam – insulin insertion sites, acanthosis, fungus, sores</a:t>
            </a:r>
          </a:p>
          <a:p>
            <a:r>
              <a:rPr lang="en-US" dirty="0"/>
              <a:t>Comprehensive foot exam</a:t>
            </a:r>
          </a:p>
          <a:p>
            <a:pPr lvl="1"/>
            <a:r>
              <a:rPr lang="en-US" dirty="0"/>
              <a:t>Visual eval </a:t>
            </a:r>
          </a:p>
          <a:p>
            <a:pPr lvl="1"/>
            <a:r>
              <a:rPr lang="en-US" dirty="0"/>
              <a:t>Screen for Peripheral Arterial Disease</a:t>
            </a:r>
          </a:p>
          <a:p>
            <a:pPr lvl="1"/>
            <a:r>
              <a:rPr lang="en-US" dirty="0"/>
              <a:t>Monofilament and vibration assessment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4028" y="1371600"/>
            <a:ext cx="3023244" cy="2352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379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3CA5D-7694-3E92-0D79-68094F19C76E}"/>
              </a:ext>
            </a:extLst>
          </p:cNvPr>
          <p:cNvSpPr>
            <a:spLocks noGrp="1"/>
          </p:cNvSpPr>
          <p:nvPr>
            <p:ph type="title"/>
          </p:nvPr>
        </p:nvSpPr>
        <p:spPr/>
        <p:txBody>
          <a:bodyPr/>
          <a:lstStyle/>
          <a:p>
            <a:r>
              <a:rPr lang="en-US" dirty="0"/>
              <a:t>Quick Question</a:t>
            </a:r>
          </a:p>
        </p:txBody>
      </p:sp>
      <p:sp>
        <p:nvSpPr>
          <p:cNvPr id="3" name="Content Placeholder 2">
            <a:extLst>
              <a:ext uri="{FF2B5EF4-FFF2-40B4-BE49-F238E27FC236}">
                <a16:creationId xmlns:a16="http://schemas.microsoft.com/office/drawing/2014/main" id="{9C3DF177-8956-DEE8-3674-44BF254F2FBE}"/>
              </a:ext>
            </a:extLst>
          </p:cNvPr>
          <p:cNvSpPr>
            <a:spLocks noGrp="1"/>
          </p:cNvSpPr>
          <p:nvPr>
            <p:ph sz="quarter" idx="1"/>
          </p:nvPr>
        </p:nvSpPr>
        <p:spPr>
          <a:xfrm>
            <a:off x="457200" y="1219200"/>
            <a:ext cx="6705600" cy="5638800"/>
          </a:xfrm>
        </p:spPr>
        <p:txBody>
          <a:bodyPr>
            <a:normAutofit fontScale="77500" lnSpcReduction="20000"/>
          </a:bodyPr>
          <a:lstStyle/>
          <a:p>
            <a:pPr algn="l">
              <a:lnSpc>
                <a:spcPct val="120000"/>
              </a:lnSpc>
            </a:pPr>
            <a:r>
              <a:rPr lang="en-US" b="1" i="0" dirty="0">
                <a:solidFill>
                  <a:srgbClr val="000000"/>
                </a:solidFill>
                <a:effectLst/>
                <a:latin typeface="signika_negativeregular"/>
              </a:rPr>
              <a:t>Why is the evaluation of glomerular filtration rate (GFR) and Urinary Albumin Creatinine Ratio (UACR) of critical importance for people with diabetes?</a:t>
            </a:r>
            <a:endParaRPr lang="en-US" b="0" i="0" dirty="0">
              <a:solidFill>
                <a:srgbClr val="000000"/>
              </a:solidFill>
              <a:effectLst/>
              <a:latin typeface="signika_negativeregular"/>
            </a:endParaRPr>
          </a:p>
          <a:p>
            <a:pPr algn="l">
              <a:lnSpc>
                <a:spcPct val="120000"/>
              </a:lnSpc>
            </a:pPr>
            <a:r>
              <a:rPr lang="en-US" b="1" i="0" dirty="0">
                <a:solidFill>
                  <a:srgbClr val="000000"/>
                </a:solidFill>
                <a:effectLst/>
                <a:latin typeface="signika_negativeregular"/>
              </a:rPr>
              <a:t>Answer Choices:</a:t>
            </a:r>
            <a:endParaRPr lang="en-US" b="0" i="0" dirty="0">
              <a:solidFill>
                <a:srgbClr val="000000"/>
              </a:solidFill>
              <a:effectLst/>
              <a:latin typeface="signika_negativeregular"/>
            </a:endParaRPr>
          </a:p>
          <a:p>
            <a:pPr algn="l">
              <a:lnSpc>
                <a:spcPct val="120000"/>
              </a:lnSpc>
              <a:buFont typeface="+mj-lt"/>
              <a:buAutoNum type="arabicPeriod"/>
            </a:pPr>
            <a:r>
              <a:rPr lang="en-US" b="0" i="0" dirty="0">
                <a:solidFill>
                  <a:srgbClr val="000000"/>
                </a:solidFill>
                <a:effectLst/>
                <a:latin typeface="signika_negativeregular"/>
              </a:rPr>
              <a:t>Evaluate if peritoneal or hemodialysis is necessary for the individual.</a:t>
            </a:r>
          </a:p>
          <a:p>
            <a:pPr algn="l">
              <a:lnSpc>
                <a:spcPct val="120000"/>
              </a:lnSpc>
              <a:buFont typeface="+mj-lt"/>
              <a:buAutoNum type="arabicPeriod"/>
            </a:pPr>
            <a:r>
              <a:rPr lang="en-US" b="0" i="0" dirty="0">
                <a:solidFill>
                  <a:srgbClr val="000000"/>
                </a:solidFill>
                <a:effectLst/>
                <a:latin typeface="signika_negativeregular"/>
              </a:rPr>
              <a:t>Determine best anti-hypertensive and glucose pharmacotherapy.</a:t>
            </a:r>
          </a:p>
          <a:p>
            <a:pPr algn="l">
              <a:lnSpc>
                <a:spcPct val="120000"/>
              </a:lnSpc>
              <a:buFont typeface="+mj-lt"/>
              <a:buAutoNum type="arabicPeriod"/>
            </a:pPr>
            <a:r>
              <a:rPr lang="en-US" b="0" i="0" dirty="0">
                <a:solidFill>
                  <a:srgbClr val="000000"/>
                </a:solidFill>
                <a:effectLst/>
                <a:latin typeface="signika_negativeregular"/>
              </a:rPr>
              <a:t>Protect against immune mediated renal complications.</a:t>
            </a:r>
          </a:p>
          <a:p>
            <a:pPr algn="l">
              <a:lnSpc>
                <a:spcPct val="120000"/>
              </a:lnSpc>
              <a:buFont typeface="+mj-lt"/>
              <a:buAutoNum type="arabicPeriod"/>
            </a:pPr>
            <a:r>
              <a:rPr lang="en-US" b="0" i="0" dirty="0">
                <a:solidFill>
                  <a:srgbClr val="000000"/>
                </a:solidFill>
                <a:effectLst/>
                <a:latin typeface="signika_negativeregular"/>
              </a:rPr>
              <a:t>Slow the progression of chronic kidney disease development.</a:t>
            </a:r>
          </a:p>
          <a:p>
            <a:endParaRPr lang="en-US" dirty="0"/>
          </a:p>
        </p:txBody>
      </p:sp>
      <p:sp>
        <p:nvSpPr>
          <p:cNvPr id="4" name="Oval 3">
            <a:extLst>
              <a:ext uri="{FF2B5EF4-FFF2-40B4-BE49-F238E27FC236}">
                <a16:creationId xmlns:a16="http://schemas.microsoft.com/office/drawing/2014/main" id="{4412A219-FD07-D690-0BDB-EB5054657674}"/>
              </a:ext>
            </a:extLst>
          </p:cNvPr>
          <p:cNvSpPr/>
          <p:nvPr/>
        </p:nvSpPr>
        <p:spPr>
          <a:xfrm>
            <a:off x="304800" y="4071256"/>
            <a:ext cx="6705600" cy="990599"/>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9815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AD50F-769B-46E0-8C09-CED7A3108D9F}"/>
              </a:ext>
            </a:extLst>
          </p:cNvPr>
          <p:cNvSpPr>
            <a:spLocks noGrp="1"/>
          </p:cNvSpPr>
          <p:nvPr>
            <p:ph type="title"/>
          </p:nvPr>
        </p:nvSpPr>
        <p:spPr/>
        <p:txBody>
          <a:bodyPr/>
          <a:lstStyle/>
          <a:p>
            <a:r>
              <a:rPr lang="en-US" dirty="0"/>
              <a:t>Lab Eval</a:t>
            </a:r>
          </a:p>
        </p:txBody>
      </p:sp>
      <p:sp>
        <p:nvSpPr>
          <p:cNvPr id="4" name="Content Placeholder 3">
            <a:extLst>
              <a:ext uri="{FF2B5EF4-FFF2-40B4-BE49-F238E27FC236}">
                <a16:creationId xmlns:a16="http://schemas.microsoft.com/office/drawing/2014/main" id="{B1BE5B39-1B1D-4206-A5EF-91D4B38E4EDF}"/>
              </a:ext>
            </a:extLst>
          </p:cNvPr>
          <p:cNvSpPr>
            <a:spLocks noGrp="1"/>
          </p:cNvSpPr>
          <p:nvPr>
            <p:ph sz="quarter" idx="1"/>
          </p:nvPr>
        </p:nvSpPr>
        <p:spPr/>
        <p:txBody>
          <a:bodyPr/>
          <a:lstStyle/>
          <a:p>
            <a:r>
              <a:rPr lang="en-US" dirty="0"/>
              <a:t>A1c (each 3-6 </a:t>
            </a:r>
            <a:r>
              <a:rPr lang="en-US" dirty="0" err="1"/>
              <a:t>mo’s</a:t>
            </a:r>
            <a:r>
              <a:rPr lang="en-US" dirty="0"/>
              <a:t>)</a:t>
            </a:r>
          </a:p>
          <a:p>
            <a:r>
              <a:rPr lang="en-US" dirty="0"/>
              <a:t>Each year</a:t>
            </a:r>
          </a:p>
          <a:p>
            <a:pPr lvl="1"/>
            <a:r>
              <a:rPr lang="en-US" dirty="0"/>
              <a:t>Lipids</a:t>
            </a:r>
          </a:p>
          <a:p>
            <a:pPr lvl="1"/>
            <a:r>
              <a:rPr lang="en-US" dirty="0"/>
              <a:t>Liver function</a:t>
            </a:r>
          </a:p>
          <a:p>
            <a:pPr lvl="1"/>
            <a:r>
              <a:rPr lang="en-US" dirty="0"/>
              <a:t>Spot urinary albumin-to-</a:t>
            </a:r>
            <a:r>
              <a:rPr lang="en-US" dirty="0" err="1"/>
              <a:t>creat</a:t>
            </a:r>
            <a:r>
              <a:rPr lang="en-US" dirty="0"/>
              <a:t> ratio (UACR))</a:t>
            </a:r>
          </a:p>
          <a:p>
            <a:pPr lvl="1"/>
            <a:r>
              <a:rPr lang="en-US" dirty="0"/>
              <a:t>Serum </a:t>
            </a:r>
            <a:r>
              <a:rPr lang="en-US" dirty="0" err="1"/>
              <a:t>creat</a:t>
            </a:r>
            <a:r>
              <a:rPr lang="en-US" dirty="0"/>
              <a:t> and GFR</a:t>
            </a:r>
          </a:p>
          <a:p>
            <a:pPr lvl="1"/>
            <a:r>
              <a:rPr lang="en-US" dirty="0"/>
              <a:t>TSH (type 1)</a:t>
            </a:r>
          </a:p>
          <a:p>
            <a:pPr lvl="1"/>
            <a:r>
              <a:rPr lang="en-US" dirty="0"/>
              <a:t>B12 check (on metformin if needed)</a:t>
            </a:r>
          </a:p>
        </p:txBody>
      </p:sp>
      <p:sp>
        <p:nvSpPr>
          <p:cNvPr id="5" name="Content Placeholder 4">
            <a:extLst>
              <a:ext uri="{FF2B5EF4-FFF2-40B4-BE49-F238E27FC236}">
                <a16:creationId xmlns:a16="http://schemas.microsoft.com/office/drawing/2014/main" id="{E15BAB41-CA13-4F48-996B-1E296D1E5615}"/>
              </a:ext>
            </a:extLst>
          </p:cNvPr>
          <p:cNvSpPr>
            <a:spLocks noGrp="1"/>
          </p:cNvSpPr>
          <p:nvPr>
            <p:ph sz="quarter" idx="2"/>
          </p:nvPr>
        </p:nvSpPr>
        <p:spPr/>
        <p:txBody>
          <a:bodyPr/>
          <a:lstStyle/>
          <a:p>
            <a:r>
              <a:rPr lang="en-US" dirty="0"/>
              <a:t>Serum K </a:t>
            </a:r>
          </a:p>
          <a:p>
            <a:pPr lvl="1"/>
            <a:r>
              <a:rPr lang="en-US" dirty="0"/>
              <a:t>If on ACE, ARBs or diuretics</a:t>
            </a:r>
          </a:p>
          <a:p>
            <a:pPr lvl="1"/>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3048000"/>
            <a:ext cx="2508827" cy="2733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090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Referrals for Initial Care </a:t>
            </a:r>
            <a:r>
              <a:rPr lang="en-US" dirty="0" err="1"/>
              <a:t>Mgmt</a:t>
            </a:r>
            <a:endParaRPr lang="en-US" dirty="0"/>
          </a:p>
        </p:txBody>
      </p:sp>
      <p:sp>
        <p:nvSpPr>
          <p:cNvPr id="3" name="Content Placeholder 2"/>
          <p:cNvSpPr>
            <a:spLocks noGrp="1"/>
          </p:cNvSpPr>
          <p:nvPr>
            <p:ph sz="quarter" idx="1"/>
          </p:nvPr>
        </p:nvSpPr>
        <p:spPr>
          <a:xfrm>
            <a:off x="457200" y="1219200"/>
            <a:ext cx="5715000" cy="5486400"/>
          </a:xfrm>
        </p:spPr>
        <p:txBody>
          <a:bodyPr>
            <a:normAutofit fontScale="92500" lnSpcReduction="20000"/>
          </a:bodyPr>
          <a:lstStyle/>
          <a:p>
            <a:r>
              <a:rPr lang="en-US" dirty="0"/>
              <a:t>Family planning</a:t>
            </a:r>
          </a:p>
          <a:p>
            <a:r>
              <a:rPr lang="en-US" dirty="0"/>
              <a:t>RDN for Med Nutrition therapy</a:t>
            </a:r>
          </a:p>
          <a:p>
            <a:r>
              <a:rPr lang="en-US" dirty="0"/>
              <a:t>DSMES - Diabetes Self-Management Education and support</a:t>
            </a:r>
          </a:p>
          <a:p>
            <a:r>
              <a:rPr lang="en-US" dirty="0"/>
              <a:t>Dentist for comprehensive dental and periodontal examination</a:t>
            </a:r>
          </a:p>
          <a:p>
            <a:r>
              <a:rPr lang="en-US" dirty="0"/>
              <a:t>Eye Care and Evaluation</a:t>
            </a:r>
          </a:p>
          <a:p>
            <a:r>
              <a:rPr lang="en-US" dirty="0"/>
              <a:t>Mental health professional</a:t>
            </a:r>
          </a:p>
          <a:p>
            <a:r>
              <a:rPr lang="en-US" dirty="0"/>
              <a:t>Audiology if indicated</a:t>
            </a:r>
          </a:p>
          <a:p>
            <a:r>
              <a:rPr lang="en-US" dirty="0"/>
              <a:t>Social Services &amp; Community Resources</a:t>
            </a:r>
          </a:p>
          <a:p>
            <a:endParaRPr lang="en-US" dirty="0"/>
          </a:p>
        </p:txBody>
      </p:sp>
      <p:pic>
        <p:nvPicPr>
          <p:cNvPr id="4" name="Picture 3">
            <a:extLst>
              <a:ext uri="{FF2B5EF4-FFF2-40B4-BE49-F238E27FC236}">
                <a16:creationId xmlns:a16="http://schemas.microsoft.com/office/drawing/2014/main" id="{AB7D1F4A-9733-4B3F-B019-1D695E649F9F}"/>
              </a:ext>
            </a:extLst>
          </p:cNvPr>
          <p:cNvPicPr>
            <a:picLocks noChangeAspect="1"/>
          </p:cNvPicPr>
          <p:nvPr/>
        </p:nvPicPr>
        <p:blipFill>
          <a:blip r:embed="rId2"/>
          <a:stretch>
            <a:fillRect/>
          </a:stretch>
        </p:blipFill>
        <p:spPr>
          <a:xfrm>
            <a:off x="6378575" y="1182329"/>
            <a:ext cx="2310683" cy="3785419"/>
          </a:xfrm>
          <a:prstGeom prst="rect">
            <a:avLst/>
          </a:prstGeom>
        </p:spPr>
      </p:pic>
    </p:spTree>
    <p:extLst>
      <p:ext uri="{BB962C8B-B14F-4D97-AF65-F5344CB8AC3E}">
        <p14:creationId xmlns:p14="http://schemas.microsoft.com/office/powerpoint/2010/main" val="1075212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64DBA-CF3A-4EF2-8014-4AB6C0BE151C}"/>
              </a:ext>
            </a:extLst>
          </p:cNvPr>
          <p:cNvSpPr>
            <a:spLocks noGrp="1"/>
          </p:cNvSpPr>
          <p:nvPr>
            <p:ph type="title"/>
          </p:nvPr>
        </p:nvSpPr>
        <p:spPr/>
        <p:txBody>
          <a:bodyPr/>
          <a:lstStyle/>
          <a:p>
            <a:r>
              <a:rPr lang="en-US" dirty="0"/>
              <a:t>ADA – Follow-up Visit to include:</a:t>
            </a:r>
          </a:p>
        </p:txBody>
      </p:sp>
      <p:sp>
        <p:nvSpPr>
          <p:cNvPr id="3" name="Content Placeholder 2">
            <a:extLst>
              <a:ext uri="{FF2B5EF4-FFF2-40B4-BE49-F238E27FC236}">
                <a16:creationId xmlns:a16="http://schemas.microsoft.com/office/drawing/2014/main" id="{F857D53B-186F-4707-A7BE-C8ED1C3C2A8C}"/>
              </a:ext>
            </a:extLst>
          </p:cNvPr>
          <p:cNvSpPr>
            <a:spLocks noGrp="1"/>
          </p:cNvSpPr>
          <p:nvPr>
            <p:ph sz="quarter" idx="1"/>
          </p:nvPr>
        </p:nvSpPr>
        <p:spPr>
          <a:xfrm>
            <a:off x="457200" y="1219200"/>
            <a:ext cx="4041648" cy="5791200"/>
          </a:xfrm>
        </p:spPr>
        <p:txBody>
          <a:bodyPr>
            <a:normAutofit fontScale="70000" lnSpcReduction="20000"/>
          </a:bodyPr>
          <a:lstStyle/>
          <a:p>
            <a:pPr>
              <a:lnSpc>
                <a:spcPct val="120000"/>
              </a:lnSpc>
            </a:pPr>
            <a:r>
              <a:rPr lang="en-US" b="1" dirty="0"/>
              <a:t>Interval medical history</a:t>
            </a:r>
          </a:p>
          <a:p>
            <a:pPr lvl="1">
              <a:lnSpc>
                <a:spcPct val="120000"/>
              </a:lnSpc>
            </a:pPr>
            <a:r>
              <a:rPr lang="en-US" dirty="0"/>
              <a:t>Psychosocial Status</a:t>
            </a:r>
          </a:p>
          <a:p>
            <a:pPr lvl="1">
              <a:lnSpc>
                <a:spcPct val="120000"/>
              </a:lnSpc>
            </a:pPr>
            <a:r>
              <a:rPr lang="en-US" dirty="0"/>
              <a:t>Assess med taking behavior</a:t>
            </a:r>
          </a:p>
          <a:p>
            <a:pPr>
              <a:lnSpc>
                <a:spcPct val="120000"/>
              </a:lnSpc>
            </a:pPr>
            <a:r>
              <a:rPr lang="en-US" b="1" dirty="0"/>
              <a:t>Physical exam</a:t>
            </a:r>
          </a:p>
          <a:p>
            <a:pPr lvl="1">
              <a:lnSpc>
                <a:spcPct val="120000"/>
              </a:lnSpc>
            </a:pPr>
            <a:r>
              <a:rPr lang="en-US" sz="2800" dirty="0"/>
              <a:t>Skin appearance</a:t>
            </a:r>
          </a:p>
          <a:p>
            <a:pPr lvl="1">
              <a:lnSpc>
                <a:spcPct val="120000"/>
              </a:lnSpc>
            </a:pPr>
            <a:r>
              <a:rPr lang="en-US" sz="2800" dirty="0"/>
              <a:t>Ambulation and gate </a:t>
            </a:r>
          </a:p>
          <a:p>
            <a:pPr lvl="1">
              <a:lnSpc>
                <a:spcPct val="120000"/>
              </a:lnSpc>
            </a:pPr>
            <a:r>
              <a:rPr lang="en-US" sz="3100" dirty="0"/>
              <a:t>Lower extremities, feet</a:t>
            </a:r>
            <a:r>
              <a:rPr lang="en-US" sz="3600" dirty="0"/>
              <a:t> </a:t>
            </a:r>
          </a:p>
          <a:p>
            <a:pPr lvl="1">
              <a:lnSpc>
                <a:spcPct val="120000"/>
              </a:lnSpc>
            </a:pPr>
            <a:r>
              <a:rPr lang="en-US" sz="2800" dirty="0"/>
              <a:t>Activity levels strengthening and cardiovascular workout</a:t>
            </a:r>
          </a:p>
          <a:p>
            <a:pPr>
              <a:lnSpc>
                <a:spcPct val="120000"/>
              </a:lnSpc>
            </a:pPr>
            <a:r>
              <a:rPr lang="en-US" sz="3400" b="1" dirty="0"/>
              <a:t>Health </a:t>
            </a:r>
          </a:p>
          <a:p>
            <a:pPr lvl="1">
              <a:lnSpc>
                <a:spcPct val="120000"/>
              </a:lnSpc>
            </a:pPr>
            <a:r>
              <a:rPr lang="en-US" sz="2400" dirty="0"/>
              <a:t>Dental health</a:t>
            </a:r>
          </a:p>
          <a:p>
            <a:pPr lvl="1">
              <a:lnSpc>
                <a:spcPct val="120000"/>
              </a:lnSpc>
            </a:pPr>
            <a:r>
              <a:rPr lang="en-US" sz="2400" dirty="0"/>
              <a:t>Eye check</a:t>
            </a:r>
          </a:p>
          <a:p>
            <a:pPr lvl="1">
              <a:lnSpc>
                <a:spcPct val="120000"/>
              </a:lnSpc>
            </a:pPr>
            <a:r>
              <a:rPr lang="en-US" sz="2400" dirty="0"/>
              <a:t>Mammogram</a:t>
            </a:r>
          </a:p>
          <a:p>
            <a:pPr lvl="1">
              <a:lnSpc>
                <a:spcPct val="120000"/>
              </a:lnSpc>
            </a:pPr>
            <a:r>
              <a:rPr lang="en-US" sz="2400" dirty="0">
                <a:solidFill>
                  <a:srgbClr val="0070C0"/>
                </a:solidFill>
              </a:rPr>
              <a:t>Vaccinations</a:t>
            </a:r>
          </a:p>
          <a:p>
            <a:pPr lvl="1">
              <a:lnSpc>
                <a:spcPct val="120000"/>
              </a:lnSpc>
            </a:pPr>
            <a:r>
              <a:rPr lang="en-US" sz="2400" dirty="0"/>
              <a:t>RDN, CDCES, Diabetes Ed Program</a:t>
            </a:r>
            <a:endParaRPr lang="en-US" dirty="0"/>
          </a:p>
        </p:txBody>
      </p:sp>
      <p:sp>
        <p:nvSpPr>
          <p:cNvPr id="4" name="Content Placeholder 3">
            <a:extLst>
              <a:ext uri="{FF2B5EF4-FFF2-40B4-BE49-F238E27FC236}">
                <a16:creationId xmlns:a16="http://schemas.microsoft.com/office/drawing/2014/main" id="{509D839F-F5A5-4757-B623-FA1D94298EBC}"/>
              </a:ext>
            </a:extLst>
          </p:cNvPr>
          <p:cNvSpPr>
            <a:spLocks noGrp="1"/>
          </p:cNvSpPr>
          <p:nvPr>
            <p:ph sz="quarter" idx="2"/>
          </p:nvPr>
        </p:nvSpPr>
        <p:spPr/>
        <p:txBody>
          <a:bodyPr>
            <a:normAutofit fontScale="70000" lnSpcReduction="20000"/>
          </a:bodyPr>
          <a:lstStyle/>
          <a:p>
            <a:r>
              <a:rPr lang="en-US" b="1" dirty="0"/>
              <a:t>Nutritional status and relationship with food</a:t>
            </a:r>
          </a:p>
          <a:p>
            <a:pPr lvl="1">
              <a:lnSpc>
                <a:spcPct val="120000"/>
              </a:lnSpc>
            </a:pPr>
            <a:r>
              <a:rPr lang="en-US" sz="3100" dirty="0"/>
              <a:t>GI health (constipation, diarrhea, gastroparesis, fatty liver)</a:t>
            </a:r>
          </a:p>
          <a:p>
            <a:pPr lvl="1">
              <a:lnSpc>
                <a:spcPct val="120000"/>
              </a:lnSpc>
            </a:pPr>
            <a:r>
              <a:rPr lang="en-US" sz="3100" dirty="0"/>
              <a:t>GU health – continence, </a:t>
            </a:r>
            <a:r>
              <a:rPr lang="en-US" sz="3100" dirty="0" err="1"/>
              <a:t>creat</a:t>
            </a:r>
            <a:r>
              <a:rPr lang="en-US" sz="3100" dirty="0"/>
              <a:t>, GFR, </a:t>
            </a:r>
            <a:r>
              <a:rPr lang="en-US" sz="3100" dirty="0" err="1"/>
              <a:t>creat</a:t>
            </a:r>
            <a:r>
              <a:rPr lang="en-US" sz="3100" dirty="0"/>
              <a:t> /</a:t>
            </a:r>
            <a:r>
              <a:rPr lang="en-US" sz="3100" dirty="0" err="1"/>
              <a:t>alb</a:t>
            </a:r>
            <a:r>
              <a:rPr lang="en-US" sz="3100" dirty="0"/>
              <a:t> ratio</a:t>
            </a:r>
          </a:p>
          <a:p>
            <a:pPr lvl="1">
              <a:lnSpc>
                <a:spcPct val="120000"/>
              </a:lnSpc>
            </a:pPr>
            <a:r>
              <a:rPr lang="en-US" sz="3100" dirty="0"/>
              <a:t>Menstruation and contraception</a:t>
            </a:r>
          </a:p>
          <a:p>
            <a:pPr lvl="1">
              <a:lnSpc>
                <a:spcPct val="120000"/>
              </a:lnSpc>
            </a:pPr>
            <a:r>
              <a:rPr lang="en-US" sz="3100" dirty="0"/>
              <a:t>Thyroid – Symptoms + TSH</a:t>
            </a:r>
            <a:endParaRPr lang="en-US" sz="3600" dirty="0"/>
          </a:p>
          <a:p>
            <a:pPr lvl="1">
              <a:lnSpc>
                <a:spcPct val="120000"/>
              </a:lnSpc>
            </a:pPr>
            <a:r>
              <a:rPr lang="en-US" sz="3100" dirty="0"/>
              <a:t>Heart – blood pressure, chest pain, heart rate, cholesterol</a:t>
            </a:r>
          </a:p>
          <a:p>
            <a:endParaRPr lang="en-US" dirty="0"/>
          </a:p>
        </p:txBody>
      </p:sp>
    </p:spTree>
    <p:extLst>
      <p:ext uri="{BB962C8B-B14F-4D97-AF65-F5344CB8AC3E}">
        <p14:creationId xmlns:p14="http://schemas.microsoft.com/office/powerpoint/2010/main" val="73260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85800"/>
          </a:xfrm>
        </p:spPr>
        <p:txBody>
          <a:bodyPr>
            <a:noAutofit/>
          </a:bodyPr>
          <a:lstStyle/>
          <a:p>
            <a:pPr algn="ctr"/>
            <a:r>
              <a:rPr lang="en-US" sz="3600" dirty="0"/>
              <a:t>Immunization Schedule for Diabetes 2024</a:t>
            </a:r>
          </a:p>
        </p:txBody>
      </p:sp>
      <p:graphicFrame>
        <p:nvGraphicFramePr>
          <p:cNvPr id="7" name="Table 7">
            <a:extLst>
              <a:ext uri="{FF2B5EF4-FFF2-40B4-BE49-F238E27FC236}">
                <a16:creationId xmlns:a16="http://schemas.microsoft.com/office/drawing/2014/main" id="{734A0020-C9C0-4633-B647-BE23C08DB2D3}"/>
              </a:ext>
            </a:extLst>
          </p:cNvPr>
          <p:cNvGraphicFramePr>
            <a:graphicFrameLocks noGrp="1"/>
          </p:cNvGraphicFramePr>
          <p:nvPr>
            <p:ph sz="quarter" idx="1"/>
            <p:extLst>
              <p:ext uri="{D42A27DB-BD31-4B8C-83A1-F6EECF244321}">
                <p14:modId xmlns:p14="http://schemas.microsoft.com/office/powerpoint/2010/main" val="2753631917"/>
              </p:ext>
            </p:extLst>
          </p:nvPr>
        </p:nvGraphicFramePr>
        <p:xfrm>
          <a:off x="457202" y="852610"/>
          <a:ext cx="8229598" cy="5222043"/>
        </p:xfrm>
        <a:graphic>
          <a:graphicData uri="http://schemas.openxmlformats.org/drawingml/2006/table">
            <a:tbl>
              <a:tblPr firstRow="1" bandRow="1">
                <a:tableStyleId>{5C22544A-7EE6-4342-B048-85BDC9FD1C3A}</a:tableStyleId>
              </a:tblPr>
              <a:tblGrid>
                <a:gridCol w="2664921">
                  <a:extLst>
                    <a:ext uri="{9D8B030D-6E8A-4147-A177-3AD203B41FA5}">
                      <a16:colId xmlns:a16="http://schemas.microsoft.com/office/drawing/2014/main" val="1638372707"/>
                    </a:ext>
                  </a:extLst>
                </a:gridCol>
                <a:gridCol w="2363503">
                  <a:extLst>
                    <a:ext uri="{9D8B030D-6E8A-4147-A177-3AD203B41FA5}">
                      <a16:colId xmlns:a16="http://schemas.microsoft.com/office/drawing/2014/main" val="3873670827"/>
                    </a:ext>
                  </a:extLst>
                </a:gridCol>
                <a:gridCol w="3201174">
                  <a:extLst>
                    <a:ext uri="{9D8B030D-6E8A-4147-A177-3AD203B41FA5}">
                      <a16:colId xmlns:a16="http://schemas.microsoft.com/office/drawing/2014/main" val="2909905123"/>
                    </a:ext>
                  </a:extLst>
                </a:gridCol>
              </a:tblGrid>
              <a:tr h="404586">
                <a:tc>
                  <a:txBody>
                    <a:bodyPr/>
                    <a:lstStyle/>
                    <a:p>
                      <a:r>
                        <a:rPr lang="en-US" dirty="0"/>
                        <a:t>Vaccine</a:t>
                      </a:r>
                    </a:p>
                  </a:txBody>
                  <a:tcPr/>
                </a:tc>
                <a:tc>
                  <a:txBody>
                    <a:bodyPr/>
                    <a:lstStyle/>
                    <a:p>
                      <a:r>
                        <a:rPr lang="en-US" dirty="0"/>
                        <a:t>Who by Age</a:t>
                      </a:r>
                    </a:p>
                  </a:txBody>
                  <a:tcPr/>
                </a:tc>
                <a:tc>
                  <a:txBody>
                    <a:bodyPr/>
                    <a:lstStyle/>
                    <a:p>
                      <a:r>
                        <a:rPr lang="en-US" dirty="0"/>
                        <a:t>Series and Frequency</a:t>
                      </a:r>
                    </a:p>
                  </a:txBody>
                  <a:tcPr/>
                </a:tc>
                <a:extLst>
                  <a:ext uri="{0D108BD9-81ED-4DB2-BD59-A6C34878D82A}">
                    <a16:rowId xmlns:a16="http://schemas.microsoft.com/office/drawing/2014/main" val="3775142443"/>
                  </a:ext>
                </a:extLst>
              </a:tr>
              <a:tr h="404586">
                <a:tc>
                  <a:txBody>
                    <a:bodyPr/>
                    <a:lstStyle/>
                    <a:p>
                      <a:r>
                        <a:rPr lang="en-US" dirty="0"/>
                        <a:t>Hepatitis B Vaccine</a:t>
                      </a:r>
                    </a:p>
                  </a:txBody>
                  <a:tcPr/>
                </a:tc>
                <a:tc>
                  <a:txBody>
                    <a:bodyPr/>
                    <a:lstStyle/>
                    <a:p>
                      <a:r>
                        <a:rPr lang="en-US" dirty="0"/>
                        <a:t>Less than 60 years*</a:t>
                      </a:r>
                    </a:p>
                  </a:txBody>
                  <a:tcPr/>
                </a:tc>
                <a:tc>
                  <a:txBody>
                    <a:bodyPr/>
                    <a:lstStyle/>
                    <a:p>
                      <a:r>
                        <a:rPr lang="en-US" dirty="0"/>
                        <a:t>2-3 dose series</a:t>
                      </a:r>
                    </a:p>
                  </a:txBody>
                  <a:tcPr/>
                </a:tc>
                <a:extLst>
                  <a:ext uri="{0D108BD9-81ED-4DB2-BD59-A6C34878D82A}">
                    <a16:rowId xmlns:a16="http://schemas.microsoft.com/office/drawing/2014/main" val="3774187941"/>
                  </a:ext>
                </a:extLst>
              </a:tr>
              <a:tr h="387170">
                <a:tc>
                  <a:txBody>
                    <a:bodyPr/>
                    <a:lstStyle/>
                    <a:p>
                      <a:r>
                        <a:rPr lang="en-US" dirty="0"/>
                        <a:t>RSV</a:t>
                      </a:r>
                    </a:p>
                  </a:txBody>
                  <a:tcPr/>
                </a:tc>
                <a:tc>
                  <a:txBody>
                    <a:bodyPr/>
                    <a:lstStyle/>
                    <a:p>
                      <a:r>
                        <a:rPr lang="en-US" dirty="0"/>
                        <a:t>Adults ≥ 60 years</a:t>
                      </a:r>
                    </a:p>
                  </a:txBody>
                  <a:tcPr/>
                </a:tc>
                <a:tc>
                  <a:txBody>
                    <a:bodyPr/>
                    <a:lstStyle/>
                    <a:p>
                      <a:r>
                        <a:rPr lang="en-US" dirty="0"/>
                        <a:t>Single dose</a:t>
                      </a:r>
                    </a:p>
                  </a:txBody>
                  <a:tcPr/>
                </a:tc>
                <a:extLst>
                  <a:ext uri="{0D108BD9-81ED-4DB2-BD59-A6C34878D82A}">
                    <a16:rowId xmlns:a16="http://schemas.microsoft.com/office/drawing/2014/main" val="75512951"/>
                  </a:ext>
                </a:extLst>
              </a:tr>
              <a:tr h="679704">
                <a:tc>
                  <a:txBody>
                    <a:bodyPr/>
                    <a:lstStyle/>
                    <a:p>
                      <a:r>
                        <a:rPr lang="en-US" dirty="0"/>
                        <a:t>Influenza (avoid live attenuated vaccine)</a:t>
                      </a:r>
                    </a:p>
                  </a:txBody>
                  <a:tcPr/>
                </a:tc>
                <a:tc>
                  <a:txBody>
                    <a:bodyPr/>
                    <a:lstStyle/>
                    <a:p>
                      <a:r>
                        <a:rPr lang="en-US" dirty="0"/>
                        <a:t>All </a:t>
                      </a:r>
                    </a:p>
                  </a:txBody>
                  <a:tcPr/>
                </a:tc>
                <a:tc>
                  <a:txBody>
                    <a:bodyPr/>
                    <a:lstStyle/>
                    <a:p>
                      <a:r>
                        <a:rPr lang="en-US" dirty="0"/>
                        <a:t>Annually</a:t>
                      </a:r>
                    </a:p>
                  </a:txBody>
                  <a:tcPr/>
                </a:tc>
                <a:extLst>
                  <a:ext uri="{0D108BD9-81ED-4DB2-BD59-A6C34878D82A}">
                    <a16:rowId xmlns:a16="http://schemas.microsoft.com/office/drawing/2014/main" val="667752589"/>
                  </a:ext>
                </a:extLst>
              </a:tr>
              <a:tr h="708025">
                <a:tc>
                  <a:txBody>
                    <a:bodyPr/>
                    <a:lstStyle/>
                    <a:p>
                      <a:r>
                        <a:rPr lang="en-US" dirty="0"/>
                        <a:t>Tetanus, diphtheria, pertussis (TDAP)</a:t>
                      </a:r>
                    </a:p>
                  </a:txBody>
                  <a:tcPr/>
                </a:tc>
                <a:tc>
                  <a:txBody>
                    <a:bodyPr/>
                    <a:lstStyle/>
                    <a:p>
                      <a:r>
                        <a:rPr lang="en-US" dirty="0"/>
                        <a:t>All adults; extra dose during pregnancy</a:t>
                      </a:r>
                    </a:p>
                  </a:txBody>
                  <a:tcPr/>
                </a:tc>
                <a:tc>
                  <a:txBody>
                    <a:bodyPr/>
                    <a:lstStyle/>
                    <a:p>
                      <a:r>
                        <a:rPr lang="en-US" dirty="0"/>
                        <a:t>Booster every 10 years.</a:t>
                      </a:r>
                    </a:p>
                  </a:txBody>
                  <a:tcPr/>
                </a:tc>
                <a:extLst>
                  <a:ext uri="{0D108BD9-81ED-4DB2-BD59-A6C34878D82A}">
                    <a16:rowId xmlns:a16="http://schemas.microsoft.com/office/drawing/2014/main" val="2260875630"/>
                  </a:ext>
                </a:extLst>
              </a:tr>
              <a:tr h="404586">
                <a:tc>
                  <a:txBody>
                    <a:bodyPr/>
                    <a:lstStyle/>
                    <a:p>
                      <a:r>
                        <a:rPr lang="en-US" dirty="0"/>
                        <a:t>Zoster</a:t>
                      </a:r>
                    </a:p>
                  </a:txBody>
                  <a:tcPr/>
                </a:tc>
                <a:tc>
                  <a:txBody>
                    <a:bodyPr/>
                    <a:lstStyle/>
                    <a:p>
                      <a:r>
                        <a:rPr lang="en-US" dirty="0"/>
                        <a:t>50+</a:t>
                      </a:r>
                    </a:p>
                  </a:txBody>
                  <a:tcPr/>
                </a:tc>
                <a:tc>
                  <a:txBody>
                    <a:bodyPr/>
                    <a:lstStyle/>
                    <a:p>
                      <a:r>
                        <a:rPr lang="en-US" dirty="0"/>
                        <a:t>2 dose Shingrix</a:t>
                      </a:r>
                    </a:p>
                  </a:txBody>
                  <a:tcPr/>
                </a:tc>
                <a:extLst>
                  <a:ext uri="{0D108BD9-81ED-4DB2-BD59-A6C34878D82A}">
                    <a16:rowId xmlns:a16="http://schemas.microsoft.com/office/drawing/2014/main" val="87948547"/>
                  </a:ext>
                </a:extLst>
              </a:tr>
              <a:tr h="404586">
                <a:tc>
                  <a:txBody>
                    <a:bodyPr/>
                    <a:lstStyle/>
                    <a:p>
                      <a:r>
                        <a:rPr lang="en-US" dirty="0"/>
                        <a:t>COVID-19</a:t>
                      </a:r>
                    </a:p>
                  </a:txBody>
                  <a:tcPr/>
                </a:tc>
                <a:tc>
                  <a:txBody>
                    <a:bodyPr/>
                    <a:lstStyle/>
                    <a:p>
                      <a:r>
                        <a:rPr lang="en-US" dirty="0"/>
                        <a:t>Starting at age 6 mo’s</a:t>
                      </a:r>
                    </a:p>
                  </a:txBody>
                  <a:tcPr/>
                </a:tc>
                <a:tc>
                  <a:txBody>
                    <a:bodyPr/>
                    <a:lstStyle/>
                    <a:p>
                      <a:r>
                        <a:rPr lang="en-US" dirty="0"/>
                        <a:t>Initial vaccination and boosters </a:t>
                      </a:r>
                    </a:p>
                  </a:txBody>
                  <a:tcPr/>
                </a:tc>
                <a:extLst>
                  <a:ext uri="{0D108BD9-81ED-4DB2-BD59-A6C34878D82A}">
                    <a16:rowId xmlns:a16="http://schemas.microsoft.com/office/drawing/2014/main" val="3692049608"/>
                  </a:ext>
                </a:extLst>
              </a:tr>
              <a:tr h="404586">
                <a:tc>
                  <a:txBody>
                    <a:bodyPr/>
                    <a:lstStyle/>
                    <a:p>
                      <a:r>
                        <a:rPr lang="en-US" dirty="0"/>
                        <a:t>Pneumonia (PPSV23) Pneumovax</a:t>
                      </a:r>
                    </a:p>
                  </a:txBody>
                  <a:tcPr/>
                </a:tc>
                <a:tc>
                  <a:txBody>
                    <a:bodyPr/>
                    <a:lstStyle/>
                    <a:p>
                      <a:r>
                        <a:rPr kumimoji="0" lang="en-US" b="0" i="0" kern="1200" dirty="0">
                          <a:solidFill>
                            <a:schemeClr val="dk1"/>
                          </a:solidFill>
                          <a:effectLst/>
                          <a:latin typeface="+mn-lt"/>
                          <a:ea typeface="+mn-ea"/>
                          <a:cs typeface="+mn-cs"/>
                        </a:rPr>
                        <a:t>Adults19-64*</a:t>
                      </a:r>
                    </a:p>
                  </a:txBody>
                  <a:tcPr/>
                </a:tc>
                <a:tc>
                  <a:txBody>
                    <a:bodyPr/>
                    <a:lstStyle/>
                    <a:p>
                      <a:r>
                        <a:rPr lang="en-US" dirty="0"/>
                        <a:t>See Standards for schedule and details and for those 65 or older.</a:t>
                      </a:r>
                    </a:p>
                  </a:txBody>
                  <a:tcPr/>
                </a:tc>
                <a:extLst>
                  <a:ext uri="{0D108BD9-81ED-4DB2-BD59-A6C34878D82A}">
                    <a16:rowId xmlns:a16="http://schemas.microsoft.com/office/drawing/2014/main" val="3992556154"/>
                  </a:ext>
                </a:extLst>
              </a:tr>
              <a:tr h="404586">
                <a:tc>
                  <a:txBody>
                    <a:bodyPr/>
                    <a:lstStyle/>
                    <a:p>
                      <a:r>
                        <a:rPr lang="en-US" dirty="0"/>
                        <a:t>*Pneumococcal Conjugate Vaccine</a:t>
                      </a:r>
                      <a:br>
                        <a:rPr lang="en-US" dirty="0"/>
                      </a:br>
                      <a:r>
                        <a:rPr lang="en-US" dirty="0"/>
                        <a:t>(PCV15, PCV20)    </a:t>
                      </a:r>
                    </a:p>
                  </a:txBody>
                  <a:tcPr/>
                </a:tc>
                <a:tc>
                  <a:txBody>
                    <a:bodyPr/>
                    <a:lstStyle/>
                    <a:p>
                      <a:r>
                        <a:rPr lang="en-US" dirty="0"/>
                        <a:t>19-64 with underlying risk factors or no previous vaccination*.</a:t>
                      </a:r>
                    </a:p>
                  </a:txBody>
                  <a:tcPr/>
                </a:tc>
                <a:tc>
                  <a:txBody>
                    <a:bodyPr/>
                    <a:lstStyle/>
                    <a:p>
                      <a:r>
                        <a:rPr kumimoji="0" lang="en-US" b="0" i="0" kern="1200" dirty="0">
                          <a:solidFill>
                            <a:schemeClr val="dk1"/>
                          </a:solidFill>
                          <a:effectLst/>
                          <a:latin typeface="+mn-lt"/>
                          <a:ea typeface="+mn-ea"/>
                          <a:cs typeface="+mn-cs"/>
                        </a:rPr>
                        <a:t>May need PPSV23 follow-up vaccine ≥1 year.*</a:t>
                      </a:r>
                      <a:br>
                        <a:rPr kumimoji="0" lang="en-US" b="0" i="0" kern="1200" dirty="0">
                          <a:solidFill>
                            <a:schemeClr val="dk1"/>
                          </a:solidFill>
                          <a:effectLst/>
                          <a:latin typeface="+mn-lt"/>
                          <a:ea typeface="+mn-ea"/>
                          <a:cs typeface="+mn-cs"/>
                        </a:rPr>
                      </a:br>
                      <a:r>
                        <a:rPr kumimoji="0" lang="en-US" b="0" i="0" kern="1200" dirty="0">
                          <a:solidFill>
                            <a:schemeClr val="dk1"/>
                          </a:solidFill>
                          <a:effectLst/>
                          <a:latin typeface="+mn-lt"/>
                          <a:ea typeface="+mn-ea"/>
                          <a:cs typeface="+mn-cs"/>
                        </a:rPr>
                        <a:t>If 65+, discuss with provider.</a:t>
                      </a:r>
                      <a:endParaRPr lang="en-US" dirty="0"/>
                    </a:p>
                  </a:txBody>
                  <a:tcPr/>
                </a:tc>
                <a:extLst>
                  <a:ext uri="{0D108BD9-81ED-4DB2-BD59-A6C34878D82A}">
                    <a16:rowId xmlns:a16="http://schemas.microsoft.com/office/drawing/2014/main" val="952874586"/>
                  </a:ext>
                </a:extLst>
              </a:tr>
            </a:tbl>
          </a:graphicData>
        </a:graphic>
      </p:graphicFrame>
      <p:pic>
        <p:nvPicPr>
          <p:cNvPr id="34818" name="Picture 2" descr="C:\Users\Beverly\AppData\Local\Microsoft\Windows\Temporary Internet Files\Content.IE5\DJWH7WCO\MC900280753[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31747">
            <a:off x="7530668" y="1743022"/>
            <a:ext cx="891378" cy="876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CAC6B5F-5C49-4081-8A2C-2243F942973F}"/>
              </a:ext>
            </a:extLst>
          </p:cNvPr>
          <p:cNvSpPr txBox="1"/>
          <p:nvPr/>
        </p:nvSpPr>
        <p:spPr>
          <a:xfrm>
            <a:off x="3505200" y="6101646"/>
            <a:ext cx="5638800" cy="892552"/>
          </a:xfrm>
          <a:prstGeom prst="rect">
            <a:avLst/>
          </a:prstGeom>
          <a:noFill/>
        </p:spPr>
        <p:txBody>
          <a:bodyPr wrap="square" rtlCol="0">
            <a:spAutoFit/>
          </a:bodyPr>
          <a:lstStyle/>
          <a:p>
            <a:pPr algn="ctr"/>
            <a:r>
              <a:rPr lang="en-US" dirty="0">
                <a:solidFill>
                  <a:schemeClr val="bg1">
                    <a:lumMod val="50000"/>
                  </a:schemeClr>
                </a:solidFill>
              </a:rPr>
              <a:t>*</a:t>
            </a:r>
            <a:r>
              <a:rPr lang="en-US" sz="1600" dirty="0">
                <a:solidFill>
                  <a:schemeClr val="bg1">
                    <a:lumMod val="50000"/>
                  </a:schemeClr>
                </a:solidFill>
              </a:rPr>
              <a:t>See ADA Standards, Table 4.4 for detailed info/considerations.</a:t>
            </a:r>
            <a:br>
              <a:rPr lang="en-US" sz="1600" dirty="0">
                <a:solidFill>
                  <a:schemeClr val="bg1">
                    <a:lumMod val="50000"/>
                  </a:schemeClr>
                </a:solidFill>
              </a:rPr>
            </a:br>
            <a:r>
              <a:rPr lang="en-US" sz="1600" dirty="0">
                <a:solidFill>
                  <a:schemeClr val="bg1">
                    <a:lumMod val="50000"/>
                  </a:schemeClr>
                </a:solidFill>
              </a:rPr>
              <a:t>For educational purposes only.  www.DiabetesEd.net</a:t>
            </a:r>
          </a:p>
          <a:p>
            <a:endParaRPr lang="en-US" dirty="0"/>
          </a:p>
        </p:txBody>
      </p:sp>
      <p:sp>
        <p:nvSpPr>
          <p:cNvPr id="4" name="TextBox 3">
            <a:extLst>
              <a:ext uri="{FF2B5EF4-FFF2-40B4-BE49-F238E27FC236}">
                <a16:creationId xmlns:a16="http://schemas.microsoft.com/office/drawing/2014/main" id="{DBE9718F-B0FF-DCA4-BD2E-C3165776869F}"/>
              </a:ext>
            </a:extLst>
          </p:cNvPr>
          <p:cNvSpPr txBox="1"/>
          <p:nvPr/>
        </p:nvSpPr>
        <p:spPr>
          <a:xfrm>
            <a:off x="317846" y="6155631"/>
            <a:ext cx="4572000" cy="307777"/>
          </a:xfrm>
          <a:prstGeom prst="rect">
            <a:avLst/>
          </a:prstGeom>
          <a:noFill/>
        </p:spPr>
        <p:txBody>
          <a:bodyPr wrap="square">
            <a:spAutoFit/>
          </a:bodyPr>
          <a:lstStyle/>
          <a:p>
            <a:r>
              <a:rPr lang="nl-NL" sz="1400" b="0" i="0" dirty="0">
                <a:effectLst/>
                <a:latin typeface="Helvetica Neue"/>
              </a:rPr>
              <a:t>2024 ADA Standards, Vol.47, S52-S76. </a:t>
            </a:r>
            <a:endParaRPr lang="en-US" sz="1400" dirty="0"/>
          </a:p>
        </p:txBody>
      </p:sp>
    </p:spTree>
    <p:custDataLst>
      <p:tags r:id="rId1"/>
    </p:custDataLst>
    <p:extLst>
      <p:ext uri="{BB962C8B-B14F-4D97-AF65-F5344CB8AC3E}">
        <p14:creationId xmlns:p14="http://schemas.microsoft.com/office/powerpoint/2010/main" val="3092975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BB473-B4AE-0B80-B62E-B76411ACB7A2}"/>
              </a:ext>
            </a:extLst>
          </p:cNvPr>
          <p:cNvSpPr>
            <a:spLocks noGrp="1"/>
          </p:cNvSpPr>
          <p:nvPr>
            <p:ph type="title"/>
          </p:nvPr>
        </p:nvSpPr>
        <p:spPr/>
        <p:txBody>
          <a:bodyPr>
            <a:normAutofit/>
          </a:bodyPr>
          <a:lstStyle/>
          <a:p>
            <a:pPr algn="ctr"/>
            <a:r>
              <a:rPr lang="en-US" sz="4000" dirty="0"/>
              <a:t>Pneumococcal Vaccine for US Adults</a:t>
            </a:r>
          </a:p>
        </p:txBody>
      </p:sp>
      <p:pic>
        <p:nvPicPr>
          <p:cNvPr id="5" name="Content Placeholder 4">
            <a:extLst>
              <a:ext uri="{FF2B5EF4-FFF2-40B4-BE49-F238E27FC236}">
                <a16:creationId xmlns:a16="http://schemas.microsoft.com/office/drawing/2014/main" id="{75685CAE-8BAD-62E2-BA51-4CF0F70BF883}"/>
              </a:ext>
            </a:extLst>
          </p:cNvPr>
          <p:cNvPicPr>
            <a:picLocks noGrp="1" noChangeAspect="1"/>
          </p:cNvPicPr>
          <p:nvPr>
            <p:ph sz="quarter" idx="1"/>
          </p:nvPr>
        </p:nvPicPr>
        <p:blipFill>
          <a:blip r:embed="rId2"/>
          <a:stretch>
            <a:fillRect/>
          </a:stretch>
        </p:blipFill>
        <p:spPr>
          <a:xfrm>
            <a:off x="990976" y="1219200"/>
            <a:ext cx="7162048" cy="5486400"/>
          </a:xfrm>
        </p:spPr>
      </p:pic>
    </p:spTree>
    <p:extLst>
      <p:ext uri="{BB962C8B-B14F-4D97-AF65-F5344CB8AC3E}">
        <p14:creationId xmlns:p14="http://schemas.microsoft.com/office/powerpoint/2010/main" val="1586370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683EB-6DB0-E585-F359-DF2294E9B1F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B3F5493-9C56-5C13-1499-FBC7CE9EDDDC}"/>
              </a:ext>
            </a:extLst>
          </p:cNvPr>
          <p:cNvPicPr>
            <a:picLocks noGrp="1" noChangeAspect="1"/>
          </p:cNvPicPr>
          <p:nvPr>
            <p:ph sz="quarter" idx="1"/>
          </p:nvPr>
        </p:nvPicPr>
        <p:blipFill>
          <a:blip r:embed="rId2"/>
          <a:stretch>
            <a:fillRect/>
          </a:stretch>
        </p:blipFill>
        <p:spPr>
          <a:xfrm>
            <a:off x="437626" y="150541"/>
            <a:ext cx="8249174" cy="4495800"/>
          </a:xfrm>
        </p:spPr>
      </p:pic>
      <p:pic>
        <p:nvPicPr>
          <p:cNvPr id="7" name="Picture 6">
            <a:extLst>
              <a:ext uri="{FF2B5EF4-FFF2-40B4-BE49-F238E27FC236}">
                <a16:creationId xmlns:a16="http://schemas.microsoft.com/office/drawing/2014/main" id="{0B0FDE0F-82BE-284D-36E3-A95A051F975B}"/>
              </a:ext>
            </a:extLst>
          </p:cNvPr>
          <p:cNvPicPr>
            <a:picLocks noChangeAspect="1"/>
          </p:cNvPicPr>
          <p:nvPr/>
        </p:nvPicPr>
        <p:blipFill>
          <a:blip r:embed="rId3"/>
          <a:stretch>
            <a:fillRect/>
          </a:stretch>
        </p:blipFill>
        <p:spPr>
          <a:xfrm>
            <a:off x="265473" y="4800600"/>
            <a:ext cx="8613054" cy="1219200"/>
          </a:xfrm>
          <a:prstGeom prst="rect">
            <a:avLst/>
          </a:prstGeom>
        </p:spPr>
      </p:pic>
    </p:spTree>
    <p:extLst>
      <p:ext uri="{BB962C8B-B14F-4D97-AF65-F5344CB8AC3E}">
        <p14:creationId xmlns:p14="http://schemas.microsoft.com/office/powerpoint/2010/main" val="643650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FCAA4-64D4-402F-8C68-1286B7660766}"/>
              </a:ext>
            </a:extLst>
          </p:cNvPr>
          <p:cNvSpPr>
            <a:spLocks noGrp="1"/>
          </p:cNvSpPr>
          <p:nvPr>
            <p:ph type="title"/>
          </p:nvPr>
        </p:nvSpPr>
        <p:spPr>
          <a:xfrm>
            <a:off x="419100" y="152400"/>
            <a:ext cx="8305800" cy="1066800"/>
          </a:xfrm>
        </p:spPr>
        <p:txBody>
          <a:bodyPr anchor="b">
            <a:noAutofit/>
          </a:bodyPr>
          <a:lstStyle/>
          <a:p>
            <a:r>
              <a:rPr lang="en-US" sz="2800" b="1" dirty="0">
                <a:latin typeface="Arial" panose="020B0604020202020204" pitchFamily="34" charset="0"/>
                <a:ea typeface="Calibri" panose="020F0502020204030204" pitchFamily="34" charset="0"/>
              </a:rPr>
              <a:t>Diana Isaacs, PharmD, BCPS, BCACP, </a:t>
            </a:r>
            <a:br>
              <a:rPr lang="en-US" sz="2800" b="1" dirty="0">
                <a:latin typeface="Arial" panose="020B0604020202020204" pitchFamily="34" charset="0"/>
                <a:ea typeface="Calibri" panose="020F0502020204030204" pitchFamily="34" charset="0"/>
              </a:rPr>
            </a:br>
            <a:r>
              <a:rPr lang="en-US" sz="2800" b="1" dirty="0">
                <a:latin typeface="Arial" panose="020B0604020202020204" pitchFamily="34" charset="0"/>
                <a:ea typeface="Calibri" panose="020F0502020204030204" pitchFamily="34" charset="0"/>
              </a:rPr>
              <a:t>BC-ADM, CDCES, FADCES, FCCP</a:t>
            </a:r>
            <a:endParaRPr lang="en-US" sz="2700" dirty="0"/>
          </a:p>
        </p:txBody>
      </p:sp>
      <p:sp>
        <p:nvSpPr>
          <p:cNvPr id="3" name="Content Placeholder 2">
            <a:extLst>
              <a:ext uri="{FF2B5EF4-FFF2-40B4-BE49-F238E27FC236}">
                <a16:creationId xmlns:a16="http://schemas.microsoft.com/office/drawing/2014/main" id="{EF529BF1-C443-46DA-B32D-B24BE233CBE0}"/>
              </a:ext>
            </a:extLst>
          </p:cNvPr>
          <p:cNvSpPr>
            <a:spLocks noGrp="1"/>
          </p:cNvSpPr>
          <p:nvPr>
            <p:ph sz="quarter" idx="1"/>
          </p:nvPr>
        </p:nvSpPr>
        <p:spPr>
          <a:xfrm>
            <a:off x="4822352" y="1327047"/>
            <a:ext cx="4169248" cy="3854554"/>
          </a:xfrm>
        </p:spPr>
        <p:txBody>
          <a:bodyPr>
            <a:normAutofit fontScale="77500" lnSpcReduction="20000"/>
          </a:bodyPr>
          <a:lstStyle/>
          <a:p>
            <a:pPr>
              <a:lnSpc>
                <a:spcPct val="120000"/>
              </a:lnSpc>
            </a:pPr>
            <a:r>
              <a:rPr lang="en-US" sz="3200" dirty="0"/>
              <a:t>Provides diabetes care to all regardless of insurance</a:t>
            </a:r>
          </a:p>
          <a:p>
            <a:pPr>
              <a:lnSpc>
                <a:spcPct val="120000"/>
              </a:lnSpc>
            </a:pPr>
            <a:r>
              <a:rPr lang="en-US" sz="3200" dirty="0"/>
              <a:t>Provides care to specialized populations especially transplant, pregnancy and other high-risk individuals. </a:t>
            </a:r>
          </a:p>
          <a:p>
            <a:pPr>
              <a:lnSpc>
                <a:spcPct val="120000"/>
              </a:lnSpc>
            </a:pPr>
            <a:r>
              <a:rPr lang="en-US" sz="3200" dirty="0"/>
              <a:t>Usually sees about 10 clients a day</a:t>
            </a:r>
          </a:p>
          <a:p>
            <a:pPr>
              <a:lnSpc>
                <a:spcPct val="120000"/>
              </a:lnSpc>
            </a:pPr>
            <a:r>
              <a:rPr lang="en-US" sz="3200" dirty="0"/>
              <a:t>Author &amp; contributor</a:t>
            </a:r>
          </a:p>
        </p:txBody>
      </p:sp>
      <p:pic>
        <p:nvPicPr>
          <p:cNvPr id="12" name="Content Placeholder 11">
            <a:extLst>
              <a:ext uri="{FF2B5EF4-FFF2-40B4-BE49-F238E27FC236}">
                <a16:creationId xmlns:a16="http://schemas.microsoft.com/office/drawing/2014/main" id="{D91EABD7-3326-4824-AA1B-3700E9C416CC}"/>
              </a:ext>
            </a:extLst>
          </p:cNvPr>
          <p:cNvPicPr>
            <a:picLocks noGrp="1" noChangeAspect="1"/>
          </p:cNvPicPr>
          <p:nvPr>
            <p:ph sz="quarter" idx="2"/>
          </p:nvPr>
        </p:nvPicPr>
        <p:blipFill rotWithShape="1">
          <a:blip r:embed="rId2"/>
          <a:srcRect r="1" b="15302"/>
          <a:stretch/>
        </p:blipFill>
        <p:spPr>
          <a:xfrm>
            <a:off x="544286" y="1327046"/>
            <a:ext cx="4027714" cy="3690553"/>
          </a:xfrm>
          <a:prstGeom prst="rect">
            <a:avLst/>
          </a:prstGeom>
          <a:noFill/>
        </p:spPr>
      </p:pic>
      <p:sp>
        <p:nvSpPr>
          <p:cNvPr id="13" name="Rectangle 12">
            <a:extLst>
              <a:ext uri="{FF2B5EF4-FFF2-40B4-BE49-F238E27FC236}">
                <a16:creationId xmlns:a16="http://schemas.microsoft.com/office/drawing/2014/main" id="{5A3FC968-1824-4746-8D0B-B710985DFF31}"/>
              </a:ext>
            </a:extLst>
          </p:cNvPr>
          <p:cNvSpPr/>
          <p:nvPr/>
        </p:nvSpPr>
        <p:spPr>
          <a:xfrm>
            <a:off x="0" y="5179158"/>
            <a:ext cx="8839200" cy="1762021"/>
          </a:xfrm>
          <a:prstGeom prst="rect">
            <a:avLst/>
          </a:prstGeom>
        </p:spPr>
        <p:txBody>
          <a:bodyPr wrap="square">
            <a:spAutoFit/>
          </a:bodyPr>
          <a:lstStyle/>
          <a:p>
            <a:pPr marL="342900"/>
            <a:r>
              <a:rPr lang="en-US" sz="2000" dirty="0">
                <a:solidFill>
                  <a:srgbClr val="000000"/>
                </a:solidFill>
                <a:latin typeface="Arial" panose="020B0604020202020204" pitchFamily="34" charset="0"/>
                <a:ea typeface="Calibri" panose="020F0502020204030204" pitchFamily="34" charset="0"/>
              </a:rPr>
              <a:t>Endocrine Clinical Pharmacy Specialist </a:t>
            </a:r>
            <a:endParaRPr lang="en-US" sz="1200" dirty="0">
              <a:latin typeface="Calibri" panose="020F0502020204030204" pitchFamily="34" charset="0"/>
              <a:ea typeface="Calibri" panose="020F0502020204030204" pitchFamily="34" charset="0"/>
            </a:endParaRPr>
          </a:p>
          <a:p>
            <a:pPr marL="342900"/>
            <a:r>
              <a:rPr lang="en-US" sz="2000" dirty="0">
                <a:solidFill>
                  <a:srgbClr val="000000"/>
                </a:solidFill>
                <a:latin typeface="Arial" panose="020B0604020202020204" pitchFamily="34" charset="0"/>
                <a:ea typeface="Calibri" panose="020F0502020204030204" pitchFamily="34" charset="0"/>
              </a:rPr>
              <a:t>CGM Program Coordinator</a:t>
            </a:r>
            <a:endParaRPr lang="en-US" sz="1200" dirty="0">
              <a:latin typeface="Calibri" panose="020F0502020204030204" pitchFamily="34" charset="0"/>
              <a:ea typeface="Calibri" panose="020F0502020204030204" pitchFamily="34" charset="0"/>
            </a:endParaRPr>
          </a:p>
          <a:p>
            <a:pPr marL="342900"/>
            <a:r>
              <a:rPr lang="en-US" sz="2000" dirty="0">
                <a:solidFill>
                  <a:srgbClr val="000000"/>
                </a:solidFill>
                <a:latin typeface="Arial" panose="020B0604020202020204" pitchFamily="34" charset="0"/>
                <a:ea typeface="Calibri" panose="020F0502020204030204" pitchFamily="34" charset="0"/>
              </a:rPr>
              <a:t>Co-Director Center of Excellence for Endocrine Disorders in Pregnancy</a:t>
            </a:r>
            <a:endParaRPr lang="en-US" sz="1200" dirty="0">
              <a:latin typeface="Calibri" panose="020F0502020204030204" pitchFamily="34" charset="0"/>
              <a:ea typeface="Calibri" panose="020F0502020204030204" pitchFamily="34" charset="0"/>
            </a:endParaRPr>
          </a:p>
          <a:p>
            <a:pPr marL="342900"/>
            <a:r>
              <a:rPr lang="en-US" sz="2000" dirty="0"/>
              <a:t>Cleveland Clinic Endocrinology and Metabolism Institute</a:t>
            </a:r>
            <a:endParaRPr lang="en-US" sz="2000" dirty="0">
              <a:latin typeface="Calibri" panose="020F0502020204030204" pitchFamily="34" charset="0"/>
              <a:ea typeface="Calibri" panose="020F0502020204030204" pitchFamily="34" charset="0"/>
            </a:endParaRPr>
          </a:p>
          <a:p>
            <a:pPr marL="342900"/>
            <a:r>
              <a:rPr lang="en-US" dirty="0">
                <a:solidFill>
                  <a:srgbClr val="000000"/>
                </a:solidFill>
                <a:latin typeface="Arial" panose="020B0604020202020204" pitchFamily="34" charset="0"/>
                <a:ea typeface="Calibri" panose="020F0502020204030204" pitchFamily="34" charset="0"/>
              </a:rPr>
              <a:t>ADCES Educator of the Year in 2020</a:t>
            </a:r>
          </a:p>
          <a:p>
            <a:pPr marL="342900"/>
            <a:endParaRPr lang="en-US" sz="1050" dirty="0">
              <a:latin typeface="Calibri" panose="020F0502020204030204" pitchFamily="34" charset="0"/>
              <a:ea typeface="Calibri" panose="020F0502020204030204" pitchFamily="34" charset="0"/>
            </a:endParaRPr>
          </a:p>
        </p:txBody>
      </p:sp>
      <p:cxnSp>
        <p:nvCxnSpPr>
          <p:cNvPr id="5" name="Straight Connector 4">
            <a:extLst>
              <a:ext uri="{FF2B5EF4-FFF2-40B4-BE49-F238E27FC236}">
                <a16:creationId xmlns:a16="http://schemas.microsoft.com/office/drawing/2014/main" id="{C5F3C5BC-5824-4FF4-86C5-4E2560205453}"/>
              </a:ext>
            </a:extLst>
          </p:cNvPr>
          <p:cNvCxnSpPr/>
          <p:nvPr/>
        </p:nvCxnSpPr>
        <p:spPr>
          <a:xfrm>
            <a:off x="419100" y="5165830"/>
            <a:ext cx="857250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0590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34F87-4245-4AA6-88FC-886D9623CEEC}"/>
              </a:ext>
            </a:extLst>
          </p:cNvPr>
          <p:cNvSpPr>
            <a:spLocks noGrp="1"/>
          </p:cNvSpPr>
          <p:nvPr>
            <p:ph type="title"/>
          </p:nvPr>
        </p:nvSpPr>
        <p:spPr/>
        <p:txBody>
          <a:bodyPr/>
          <a:lstStyle/>
          <a:p>
            <a:r>
              <a:rPr lang="en-US" dirty="0"/>
              <a:t>Social History and Med Taking</a:t>
            </a:r>
          </a:p>
        </p:txBody>
      </p:sp>
      <p:sp>
        <p:nvSpPr>
          <p:cNvPr id="3" name="Content Placeholder 2">
            <a:extLst>
              <a:ext uri="{FF2B5EF4-FFF2-40B4-BE49-F238E27FC236}">
                <a16:creationId xmlns:a16="http://schemas.microsoft.com/office/drawing/2014/main" id="{B6301F30-A238-4F3D-A881-83F98FAFA881}"/>
              </a:ext>
            </a:extLst>
          </p:cNvPr>
          <p:cNvSpPr>
            <a:spLocks noGrp="1"/>
          </p:cNvSpPr>
          <p:nvPr>
            <p:ph sz="quarter" idx="1"/>
          </p:nvPr>
        </p:nvSpPr>
        <p:spPr>
          <a:xfrm>
            <a:off x="457200" y="1219200"/>
            <a:ext cx="5029200" cy="5486400"/>
          </a:xfrm>
        </p:spPr>
        <p:txBody>
          <a:bodyPr>
            <a:normAutofit fontScale="92500" lnSpcReduction="10000"/>
          </a:bodyPr>
          <a:lstStyle/>
          <a:p>
            <a:r>
              <a:rPr lang="en-US" sz="3200" dirty="0"/>
              <a:t>Eating Patterns &amp; weight history</a:t>
            </a:r>
          </a:p>
          <a:p>
            <a:r>
              <a:rPr lang="en-US" sz="3200" dirty="0"/>
              <a:t>Sleep behaviors – goal 7 </a:t>
            </a:r>
            <a:r>
              <a:rPr lang="en-US" sz="3200" dirty="0" err="1"/>
              <a:t>hrs</a:t>
            </a:r>
            <a:endParaRPr lang="en-US" sz="3200" dirty="0"/>
          </a:p>
          <a:p>
            <a:r>
              <a:rPr lang="en-US" sz="3200" dirty="0"/>
              <a:t>Tobacco, alcohol, substance use</a:t>
            </a:r>
          </a:p>
          <a:p>
            <a:r>
              <a:rPr lang="en-US" sz="3200" dirty="0"/>
              <a:t>Social supports and coping skills</a:t>
            </a:r>
          </a:p>
          <a:p>
            <a:r>
              <a:rPr lang="en-US" sz="3200" dirty="0"/>
              <a:t>Medication taking behaviors</a:t>
            </a:r>
          </a:p>
          <a:p>
            <a:pPr lvl="1"/>
            <a:r>
              <a:rPr lang="en-US" sz="2400" dirty="0">
                <a:solidFill>
                  <a:srgbClr val="0070C0"/>
                </a:solidFill>
              </a:rPr>
              <a:t>How many times a day/week are you taking this medication?</a:t>
            </a:r>
          </a:p>
          <a:p>
            <a:pPr lvl="1"/>
            <a:r>
              <a:rPr lang="en-US" sz="2400" dirty="0"/>
              <a:t>Complimentary meds</a:t>
            </a:r>
          </a:p>
          <a:p>
            <a:pPr lvl="1"/>
            <a:r>
              <a:rPr lang="en-US" sz="2400" dirty="0"/>
              <a:t>Evaluate for hyper and </a:t>
            </a:r>
            <a:r>
              <a:rPr lang="en-US" sz="2400" dirty="0">
                <a:solidFill>
                  <a:srgbClr val="0070C0"/>
                </a:solidFill>
              </a:rPr>
              <a:t>hypo glycemia</a:t>
            </a:r>
          </a:p>
        </p:txBody>
      </p:sp>
      <p:pic>
        <p:nvPicPr>
          <p:cNvPr id="4" name="Picture 3">
            <a:extLst>
              <a:ext uri="{FF2B5EF4-FFF2-40B4-BE49-F238E27FC236}">
                <a16:creationId xmlns:a16="http://schemas.microsoft.com/office/drawing/2014/main" id="{12C1D00D-1E3D-49D5-806F-423DDC257D5E}"/>
              </a:ext>
            </a:extLst>
          </p:cNvPr>
          <p:cNvPicPr>
            <a:picLocks noChangeAspect="1"/>
          </p:cNvPicPr>
          <p:nvPr/>
        </p:nvPicPr>
        <p:blipFill>
          <a:blip r:embed="rId2"/>
          <a:stretch>
            <a:fillRect/>
          </a:stretch>
        </p:blipFill>
        <p:spPr>
          <a:xfrm>
            <a:off x="5858241" y="1219200"/>
            <a:ext cx="2805113" cy="3426901"/>
          </a:xfrm>
          <a:prstGeom prst="rect">
            <a:avLst/>
          </a:prstGeom>
        </p:spPr>
      </p:pic>
    </p:spTree>
    <p:extLst>
      <p:ext uri="{BB962C8B-B14F-4D97-AF65-F5344CB8AC3E}">
        <p14:creationId xmlns:p14="http://schemas.microsoft.com/office/powerpoint/2010/main" val="2079747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22C38-F5B9-4C91-80CF-A2E7C395DB3F}"/>
              </a:ext>
            </a:extLst>
          </p:cNvPr>
          <p:cNvSpPr>
            <a:spLocks noGrp="1"/>
          </p:cNvSpPr>
          <p:nvPr>
            <p:ph type="title"/>
          </p:nvPr>
        </p:nvSpPr>
        <p:spPr/>
        <p:txBody>
          <a:bodyPr/>
          <a:lstStyle/>
          <a:p>
            <a:endParaRPr lang="en-US" dirty="0"/>
          </a:p>
        </p:txBody>
      </p:sp>
      <p:pic>
        <p:nvPicPr>
          <p:cNvPr id="5" name="Picture 4">
            <a:extLst>
              <a:ext uri="{FF2B5EF4-FFF2-40B4-BE49-F238E27FC236}">
                <a16:creationId xmlns:a16="http://schemas.microsoft.com/office/drawing/2014/main" id="{DF18CD91-56BC-445B-92B6-E551D40D0230}"/>
              </a:ext>
            </a:extLst>
          </p:cNvPr>
          <p:cNvPicPr>
            <a:picLocks noChangeAspect="1"/>
          </p:cNvPicPr>
          <p:nvPr/>
        </p:nvPicPr>
        <p:blipFill>
          <a:blip r:embed="rId3"/>
          <a:stretch>
            <a:fillRect/>
          </a:stretch>
        </p:blipFill>
        <p:spPr>
          <a:xfrm>
            <a:off x="612480" y="139849"/>
            <a:ext cx="7919040" cy="6152100"/>
          </a:xfrm>
          <a:prstGeom prst="rect">
            <a:avLst/>
          </a:prstGeom>
        </p:spPr>
      </p:pic>
      <p:sp>
        <p:nvSpPr>
          <p:cNvPr id="3" name="TextBox 2">
            <a:extLst>
              <a:ext uri="{FF2B5EF4-FFF2-40B4-BE49-F238E27FC236}">
                <a16:creationId xmlns:a16="http://schemas.microsoft.com/office/drawing/2014/main" id="{E587ABF9-26E0-4DA2-236F-4005415AFF2E}"/>
              </a:ext>
            </a:extLst>
          </p:cNvPr>
          <p:cNvSpPr txBox="1"/>
          <p:nvPr/>
        </p:nvSpPr>
        <p:spPr>
          <a:xfrm>
            <a:off x="228600" y="6488668"/>
            <a:ext cx="8686800" cy="369332"/>
          </a:xfrm>
          <a:prstGeom prst="rect">
            <a:avLst/>
          </a:prstGeom>
          <a:noFill/>
        </p:spPr>
        <p:txBody>
          <a:bodyPr wrap="square" rtlCol="0">
            <a:spAutoFit/>
          </a:bodyPr>
          <a:lstStyle/>
          <a:p>
            <a:r>
              <a:rPr lang="en-US" dirty="0">
                <a:hlinkClick r:id="rId4"/>
              </a:rPr>
              <a:t>QuickHitCard.pdf (clevelandclinicwellness.com)</a:t>
            </a:r>
            <a:endParaRPr lang="en-US" dirty="0"/>
          </a:p>
        </p:txBody>
      </p:sp>
    </p:spTree>
    <p:extLst>
      <p:ext uri="{BB962C8B-B14F-4D97-AF65-F5344CB8AC3E}">
        <p14:creationId xmlns:p14="http://schemas.microsoft.com/office/powerpoint/2010/main" val="12991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2816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152400"/>
            <a:ext cx="8229600" cy="685800"/>
          </a:xfrm>
        </p:spPr>
        <p:txBody>
          <a:bodyPr/>
          <a:lstStyle/>
          <a:p>
            <a:pPr eaLnBrk="1" hangingPunct="1"/>
            <a:r>
              <a:rPr lang="en-US" sz="3800" dirty="0" err="1"/>
              <a:t>DiaBingo</a:t>
            </a:r>
            <a:endParaRPr lang="en-US" sz="1500" dirty="0"/>
          </a:p>
        </p:txBody>
      </p:sp>
      <p:sp>
        <p:nvSpPr>
          <p:cNvPr id="1679363" name="Rectangle 3"/>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54276" name="Text Box 4"/>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solidFill>
                <a:prstClr val="black"/>
              </a:solidFill>
              <a:latin typeface="Tahoma" pitchFamily="34" charset="0"/>
            </a:endParaRPr>
          </a:p>
        </p:txBody>
      </p:sp>
      <p:sp>
        <p:nvSpPr>
          <p:cNvPr id="54277" name="Rectangle 5"/>
          <p:cNvSpPr>
            <a:spLocks noChangeArrowheads="1"/>
          </p:cNvSpPr>
          <p:nvPr/>
        </p:nvSpPr>
        <p:spPr bwMode="auto">
          <a:xfrm>
            <a:off x="-609600" y="2590800"/>
            <a:ext cx="97536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prstClr val="white"/>
                </a:solidFill>
                <a:latin typeface="Arial Black" pitchFamily="34" charset="0"/>
              </a:rPr>
              <a:t>	</a:t>
            </a:r>
            <a:endParaRPr lang="en-US" sz="1200">
              <a:solidFill>
                <a:prstClr val="white"/>
              </a:solidFill>
              <a:latin typeface="Arial Black" pitchFamily="34" charset="0"/>
            </a:endParaRPr>
          </a:p>
        </p:txBody>
      </p:sp>
      <p:sp>
        <p:nvSpPr>
          <p:cNvPr id="1679366" name="Text Box 6"/>
          <p:cNvSpPr txBox="1">
            <a:spLocks noChangeArrowheads="1"/>
          </p:cNvSpPr>
          <p:nvPr/>
        </p:nvSpPr>
        <p:spPr bwMode="auto">
          <a:xfrm>
            <a:off x="457200" y="870156"/>
            <a:ext cx="8305800" cy="5835444"/>
          </a:xfrm>
          <a:prstGeom prst="rect">
            <a:avLst/>
          </a:prstGeom>
          <a:noFill/>
          <a:ln w="12700">
            <a:noFill/>
            <a:miter lim="800000"/>
            <a:headEnd/>
            <a:tailEnd/>
          </a:ln>
          <a:effectLst/>
        </p:spPr>
        <p:txBody>
          <a:bodyPr>
            <a:spAutoFit/>
          </a:bodyPr>
          <a:lstStyle/>
          <a:p>
            <a:pPr>
              <a:spcBef>
                <a:spcPct val="5000"/>
              </a:spcBef>
              <a:defRPr/>
            </a:pPr>
            <a:r>
              <a:rPr lang="en-US"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Frequent skin and yeast infections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 BMI of ____ or greater indicates increased pre/diabetes risk?</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To reduce complications, control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A</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1c,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lood pressure, </a:t>
            </a: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C</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holesterol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en-US" sz="2400" dirty="0" err="1">
                <a:solidFill>
                  <a:prstClr val="black"/>
                </a:solidFill>
                <a:latin typeface="Calibri" panose="020F0502020204030204" pitchFamily="34" charset="0"/>
                <a:ea typeface="Calibri" panose="020F0502020204030204" pitchFamily="34" charset="0"/>
                <a:cs typeface="Calibri" panose="020F0502020204030204" pitchFamily="34" charset="0"/>
              </a:rPr>
              <a:t>PreDiabetes</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 fasting glucose level of ___ to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Erectile dysfunction indicates greater risk for ____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fasting glucose level____ or greater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Type 1 diabetes is best described as an ______ disease</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People with diabetes are ______ times more likely to die of heart dx	</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Elevated triglycerides, &lt; HDL, smaller dense LDL</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Each percentage point of A1C =   _____ mg/dl glucose </a:t>
            </a:r>
            <a:endPar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At dx of type 2, about __% of the beta cell function is lost</a:t>
            </a:r>
          </a:p>
          <a:p>
            <a:pPr>
              <a:spcBef>
                <a:spcPct val="5000"/>
              </a:spcBef>
              <a:defRPr/>
            </a:pPr>
            <a:r>
              <a:rPr lang="en-US" sz="2400" b="1" dirty="0">
                <a:solidFill>
                  <a:prstClr val="black"/>
                </a:solidFill>
                <a:latin typeface="Calibri" panose="020F0502020204030204" pitchFamily="34" charset="0"/>
                <a:ea typeface="Calibri" panose="020F0502020204030204" pitchFamily="34" charset="0"/>
                <a:cs typeface="Calibri" panose="020F0502020204030204" pitchFamily="34" charset="0"/>
              </a:rPr>
              <a:t>B</a:t>
            </a:r>
            <a:r>
              <a:rPr lang="en-US" sz="2400" dirty="0">
                <a:solidFill>
                  <a:prstClr val="black"/>
                </a:solidFill>
                <a:latin typeface="Calibri" panose="020F0502020204030204" pitchFamily="34" charset="0"/>
                <a:ea typeface="Calibri" panose="020F0502020204030204" pitchFamily="34" charset="0"/>
                <a:cs typeface="Calibri" panose="020F0502020204030204" pitchFamily="34" charset="0"/>
              </a:rPr>
              <a:t> Diabetes – random glucose ____ or greater					</a:t>
            </a:r>
          </a:p>
        </p:txBody>
      </p:sp>
    </p:spTree>
    <p:custDataLst>
      <p:tags r:id="rId1"/>
    </p:custDataLst>
    <p:extLst>
      <p:ext uri="{BB962C8B-B14F-4D97-AF65-F5344CB8AC3E}">
        <p14:creationId xmlns:p14="http://schemas.microsoft.com/office/powerpoint/2010/main" val="2598304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66">
                                            <p:txEl>
                                              <p:pRg st="0" end="0"/>
                                            </p:txEl>
                                          </p:spTgt>
                                        </p:tgtEl>
                                        <p:attrNameLst>
                                          <p:attrName>style.visibility</p:attrName>
                                        </p:attrNameLst>
                                      </p:cBhvr>
                                      <p:to>
                                        <p:strVal val="visible"/>
                                      </p:to>
                                    </p:set>
                                    <p:anim calcmode="lin" valueType="num">
                                      <p:cBhvr additive="base">
                                        <p:cTn id="7" dur="500" fill="hold"/>
                                        <p:tgtEl>
                                          <p:spTgt spid="16793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6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66">
                                            <p:txEl>
                                              <p:pRg st="1" end="1"/>
                                            </p:txEl>
                                          </p:spTgt>
                                        </p:tgtEl>
                                        <p:attrNameLst>
                                          <p:attrName>style.visibility</p:attrName>
                                        </p:attrNameLst>
                                      </p:cBhvr>
                                      <p:to>
                                        <p:strVal val="visible"/>
                                      </p:to>
                                    </p:set>
                                    <p:anim calcmode="lin" valueType="num">
                                      <p:cBhvr additive="base">
                                        <p:cTn id="13" dur="500" fill="hold"/>
                                        <p:tgtEl>
                                          <p:spTgt spid="167936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6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79366">
                                            <p:txEl>
                                              <p:pRg st="2" end="2"/>
                                            </p:txEl>
                                          </p:spTgt>
                                        </p:tgtEl>
                                        <p:attrNameLst>
                                          <p:attrName>style.visibility</p:attrName>
                                        </p:attrNameLst>
                                      </p:cBhvr>
                                      <p:to>
                                        <p:strVal val="visible"/>
                                      </p:to>
                                    </p:set>
                                    <p:anim calcmode="lin" valueType="num">
                                      <p:cBhvr additive="base">
                                        <p:cTn id="19" dur="500" fill="hold"/>
                                        <p:tgtEl>
                                          <p:spTgt spid="167936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7936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679366">
                                            <p:txEl>
                                              <p:pRg st="3" end="3"/>
                                            </p:txEl>
                                          </p:spTgt>
                                        </p:tgtEl>
                                        <p:attrNameLst>
                                          <p:attrName>style.visibility</p:attrName>
                                        </p:attrNameLst>
                                      </p:cBhvr>
                                      <p:to>
                                        <p:strVal val="visible"/>
                                      </p:to>
                                    </p:set>
                                    <p:anim calcmode="lin" valueType="num">
                                      <p:cBhvr additive="base">
                                        <p:cTn id="25" dur="500" fill="hold"/>
                                        <p:tgtEl>
                                          <p:spTgt spid="167936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6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679366">
                                            <p:txEl>
                                              <p:pRg st="4" end="4"/>
                                            </p:txEl>
                                          </p:spTgt>
                                        </p:tgtEl>
                                        <p:attrNameLst>
                                          <p:attrName>style.visibility</p:attrName>
                                        </p:attrNameLst>
                                      </p:cBhvr>
                                      <p:to>
                                        <p:strVal val="visible"/>
                                      </p:to>
                                    </p:set>
                                    <p:anim calcmode="lin" valueType="num">
                                      <p:cBhvr additive="base">
                                        <p:cTn id="31" dur="500" fill="hold"/>
                                        <p:tgtEl>
                                          <p:spTgt spid="167936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7936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679366">
                                            <p:txEl>
                                              <p:pRg st="5" end="5"/>
                                            </p:txEl>
                                          </p:spTgt>
                                        </p:tgtEl>
                                        <p:attrNameLst>
                                          <p:attrName>style.visibility</p:attrName>
                                        </p:attrNameLst>
                                      </p:cBhvr>
                                      <p:to>
                                        <p:strVal val="visible"/>
                                      </p:to>
                                    </p:set>
                                    <p:anim calcmode="lin" valueType="num">
                                      <p:cBhvr additive="base">
                                        <p:cTn id="37" dur="500" fill="hold"/>
                                        <p:tgtEl>
                                          <p:spTgt spid="167936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6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679366">
                                            <p:txEl>
                                              <p:pRg st="6" end="6"/>
                                            </p:txEl>
                                          </p:spTgt>
                                        </p:tgtEl>
                                        <p:attrNameLst>
                                          <p:attrName>style.visibility</p:attrName>
                                        </p:attrNameLst>
                                      </p:cBhvr>
                                      <p:to>
                                        <p:strVal val="visible"/>
                                      </p:to>
                                    </p:set>
                                    <p:anim calcmode="lin" valueType="num">
                                      <p:cBhvr additive="base">
                                        <p:cTn id="43" dur="500" fill="hold"/>
                                        <p:tgtEl>
                                          <p:spTgt spid="167936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7936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679366">
                                            <p:txEl>
                                              <p:pRg st="7" end="7"/>
                                            </p:txEl>
                                          </p:spTgt>
                                        </p:tgtEl>
                                        <p:attrNameLst>
                                          <p:attrName>style.visibility</p:attrName>
                                        </p:attrNameLst>
                                      </p:cBhvr>
                                      <p:to>
                                        <p:strVal val="visible"/>
                                      </p:to>
                                    </p:set>
                                    <p:anim calcmode="lin" valueType="num">
                                      <p:cBhvr additive="base">
                                        <p:cTn id="49" dur="500" fill="hold"/>
                                        <p:tgtEl>
                                          <p:spTgt spid="1679366">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6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679366">
                                            <p:txEl>
                                              <p:pRg st="8" end="8"/>
                                            </p:txEl>
                                          </p:spTgt>
                                        </p:tgtEl>
                                        <p:attrNameLst>
                                          <p:attrName>style.visibility</p:attrName>
                                        </p:attrNameLst>
                                      </p:cBhvr>
                                      <p:to>
                                        <p:strVal val="visible"/>
                                      </p:to>
                                    </p:set>
                                    <p:anim calcmode="lin" valueType="num">
                                      <p:cBhvr additive="base">
                                        <p:cTn id="55" dur="500" fill="hold"/>
                                        <p:tgtEl>
                                          <p:spTgt spid="1679366">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67936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679366">
                                            <p:txEl>
                                              <p:pRg st="9" end="9"/>
                                            </p:txEl>
                                          </p:spTgt>
                                        </p:tgtEl>
                                        <p:attrNameLst>
                                          <p:attrName>style.visibility</p:attrName>
                                        </p:attrNameLst>
                                      </p:cBhvr>
                                      <p:to>
                                        <p:strVal val="visible"/>
                                      </p:to>
                                    </p:set>
                                    <p:anim calcmode="lin" valueType="num">
                                      <p:cBhvr additive="base">
                                        <p:cTn id="61" dur="500" fill="hold"/>
                                        <p:tgtEl>
                                          <p:spTgt spid="1679366">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67936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679366">
                                            <p:txEl>
                                              <p:pRg st="10" end="10"/>
                                            </p:txEl>
                                          </p:spTgt>
                                        </p:tgtEl>
                                        <p:attrNameLst>
                                          <p:attrName>style.visibility</p:attrName>
                                        </p:attrNameLst>
                                      </p:cBhvr>
                                      <p:to>
                                        <p:strVal val="visible"/>
                                      </p:to>
                                    </p:set>
                                    <p:anim calcmode="lin" valueType="num">
                                      <p:cBhvr additive="base">
                                        <p:cTn id="67" dur="500" fill="hold"/>
                                        <p:tgtEl>
                                          <p:spTgt spid="1679366">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67936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679366">
                                            <p:txEl>
                                              <p:pRg st="11" end="11"/>
                                            </p:txEl>
                                          </p:spTgt>
                                        </p:tgtEl>
                                        <p:attrNameLst>
                                          <p:attrName>style.visibility</p:attrName>
                                        </p:attrNameLst>
                                      </p:cBhvr>
                                      <p:to>
                                        <p:strVal val="visible"/>
                                      </p:to>
                                    </p:set>
                                    <p:anim calcmode="lin" valueType="num">
                                      <p:cBhvr additive="base">
                                        <p:cTn id="73" dur="500" fill="hold"/>
                                        <p:tgtEl>
                                          <p:spTgt spid="1679366">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679366">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35EA1083-3E6F-4C7C-8FED-2B0968834EA7}"/>
              </a:ext>
            </a:extLst>
          </p:cNvPr>
          <p:cNvSpPr>
            <a:spLocks noGrp="1"/>
          </p:cNvSpPr>
          <p:nvPr>
            <p:ph type="title"/>
          </p:nvPr>
        </p:nvSpPr>
        <p:spPr>
          <a:xfrm>
            <a:off x="457200" y="228600"/>
            <a:ext cx="8229600" cy="914400"/>
          </a:xfrm>
        </p:spPr>
        <p:txBody>
          <a:bodyPr anchor="b">
            <a:normAutofit/>
          </a:bodyPr>
          <a:lstStyle/>
          <a:p>
            <a:r>
              <a:rPr lang="en-US" dirty="0"/>
              <a:t>Diabetes Toolkit - Individualize</a:t>
            </a:r>
          </a:p>
        </p:txBody>
      </p:sp>
      <p:sp>
        <p:nvSpPr>
          <p:cNvPr id="16" name="Content Placeholder 3">
            <a:extLst>
              <a:ext uri="{FF2B5EF4-FFF2-40B4-BE49-F238E27FC236}">
                <a16:creationId xmlns:a16="http://schemas.microsoft.com/office/drawing/2014/main" id="{A7D1FE0D-B53C-4ABB-9774-DD520B024668}"/>
              </a:ext>
            </a:extLst>
          </p:cNvPr>
          <p:cNvSpPr>
            <a:spLocks noGrp="1"/>
          </p:cNvSpPr>
          <p:nvPr>
            <p:ph sz="quarter" idx="2"/>
          </p:nvPr>
        </p:nvSpPr>
        <p:spPr>
          <a:xfrm>
            <a:off x="4632198" y="1216152"/>
            <a:ext cx="4041648" cy="4937760"/>
          </a:xfrm>
        </p:spPr>
        <p:txBody>
          <a:bodyPr>
            <a:normAutofit lnSpcReduction="10000"/>
          </a:bodyPr>
          <a:lstStyle/>
          <a:p>
            <a:r>
              <a:rPr lang="en-US" dirty="0"/>
              <a:t>BG Checks and logging results</a:t>
            </a:r>
          </a:p>
          <a:p>
            <a:r>
              <a:rPr lang="en-US" dirty="0"/>
              <a:t>Diabetes ID</a:t>
            </a:r>
          </a:p>
          <a:p>
            <a:pPr lvl="1"/>
            <a:r>
              <a:rPr lang="en-US" sz="3200" dirty="0"/>
              <a:t>Phone, medic alert, on person</a:t>
            </a:r>
          </a:p>
          <a:p>
            <a:r>
              <a:rPr lang="en-US" dirty="0"/>
              <a:t>Carbohydrate source</a:t>
            </a:r>
          </a:p>
          <a:p>
            <a:pPr lvl="1"/>
            <a:r>
              <a:rPr lang="en-US" sz="3200" dirty="0"/>
              <a:t>Granola bar, glucose tabs, GU, gummy bears</a:t>
            </a:r>
          </a:p>
          <a:p>
            <a:r>
              <a:rPr lang="en-US" dirty="0"/>
              <a:t>Rescue Meds</a:t>
            </a:r>
          </a:p>
        </p:txBody>
      </p:sp>
      <p:graphicFrame>
        <p:nvGraphicFramePr>
          <p:cNvPr id="18" name="Text Placeholder 2">
            <a:extLst>
              <a:ext uri="{FF2B5EF4-FFF2-40B4-BE49-F238E27FC236}">
                <a16:creationId xmlns:a16="http://schemas.microsoft.com/office/drawing/2014/main" id="{3C26DB38-6B84-49FA-BC5D-9BE5769D6F3E}"/>
              </a:ext>
            </a:extLst>
          </p:cNvPr>
          <p:cNvGraphicFramePr/>
          <p:nvPr/>
        </p:nvGraphicFramePr>
        <p:xfrm>
          <a:off x="457200" y="1219200"/>
          <a:ext cx="4041648"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4782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Hypoglycemia (Glucose) Alert Values</a:t>
            </a:r>
          </a:p>
        </p:txBody>
      </p:sp>
      <p:sp>
        <p:nvSpPr>
          <p:cNvPr id="3" name="Content Placeholder 2"/>
          <p:cNvSpPr>
            <a:spLocks noGrp="1"/>
          </p:cNvSpPr>
          <p:nvPr>
            <p:ph sz="quarter" idx="1"/>
          </p:nvPr>
        </p:nvSpPr>
        <p:spPr>
          <a:xfrm>
            <a:off x="457200" y="1219200"/>
            <a:ext cx="6629400" cy="5257800"/>
          </a:xfrm>
        </p:spPr>
        <p:txBody>
          <a:bodyPr>
            <a:normAutofit fontScale="92500" lnSpcReduction="10000"/>
          </a:bodyPr>
          <a:lstStyle/>
          <a:p>
            <a:r>
              <a:rPr lang="en-US" sz="3100" b="1" dirty="0"/>
              <a:t>BG &lt;70mg/dl – Level 1 </a:t>
            </a:r>
          </a:p>
          <a:p>
            <a:r>
              <a:rPr lang="en-US" sz="2800" dirty="0"/>
              <a:t>Follow 15/15 rule and contact provider to make needed changes. At increased hypo risk.</a:t>
            </a:r>
            <a:br>
              <a:rPr lang="en-US" sz="3100" dirty="0"/>
            </a:br>
            <a:endParaRPr lang="en-US" sz="3100" dirty="0"/>
          </a:p>
          <a:p>
            <a:r>
              <a:rPr lang="en-US" b="1" dirty="0"/>
              <a:t>BG &lt; 54mg/dl – Level 2</a:t>
            </a:r>
          </a:p>
          <a:p>
            <a:r>
              <a:rPr lang="en-US" sz="2800" dirty="0"/>
              <a:t>Indicates serious hypo. Reassess BG Goals. Consider med decrease. Predictive of Level 3 Hypo. Needs </a:t>
            </a:r>
            <a:r>
              <a:rPr lang="en-US" sz="2900" dirty="0"/>
              <a:t>Glucagon Emergency Kit</a:t>
            </a:r>
            <a:br>
              <a:rPr lang="en-US" sz="2900" dirty="0"/>
            </a:br>
            <a:endParaRPr lang="en-US" sz="2900" dirty="0"/>
          </a:p>
          <a:p>
            <a:r>
              <a:rPr lang="en-US" b="1" dirty="0"/>
              <a:t>Severe Hypoglycemia – Level 3</a:t>
            </a:r>
          </a:p>
          <a:p>
            <a:r>
              <a:rPr lang="en-US" sz="2900" dirty="0"/>
              <a:t>Altered mental, physical functioning.</a:t>
            </a:r>
          </a:p>
          <a:p>
            <a:r>
              <a:rPr lang="en-US" sz="2900" dirty="0"/>
              <a:t>Requires external assistance – no threshold</a:t>
            </a:r>
          </a:p>
        </p:txBody>
      </p:sp>
      <p:pic>
        <p:nvPicPr>
          <p:cNvPr id="4" name="Picture 3"/>
          <p:cNvPicPr>
            <a:picLocks noChangeAspect="1"/>
          </p:cNvPicPr>
          <p:nvPr/>
        </p:nvPicPr>
        <p:blipFill>
          <a:blip r:embed="rId2"/>
          <a:stretch>
            <a:fillRect/>
          </a:stretch>
        </p:blipFill>
        <p:spPr>
          <a:xfrm>
            <a:off x="6960262" y="1371600"/>
            <a:ext cx="1726538" cy="1790700"/>
          </a:xfrm>
          <a:prstGeom prst="rect">
            <a:avLst/>
          </a:prstGeom>
        </p:spPr>
      </p:pic>
      <p:pic>
        <p:nvPicPr>
          <p:cNvPr id="6" name="Picture 5">
            <a:extLst>
              <a:ext uri="{FF2B5EF4-FFF2-40B4-BE49-F238E27FC236}">
                <a16:creationId xmlns:a16="http://schemas.microsoft.com/office/drawing/2014/main" id="{36D8E679-0D4F-C762-5A11-D9D0BF64C25E}"/>
              </a:ext>
            </a:extLst>
          </p:cNvPr>
          <p:cNvPicPr>
            <a:picLocks noChangeAspect="1"/>
          </p:cNvPicPr>
          <p:nvPr/>
        </p:nvPicPr>
        <p:blipFill>
          <a:blip r:embed="rId3"/>
          <a:stretch>
            <a:fillRect/>
          </a:stretch>
        </p:blipFill>
        <p:spPr>
          <a:xfrm>
            <a:off x="1828800" y="6440424"/>
            <a:ext cx="4820323" cy="304843"/>
          </a:xfrm>
          <a:prstGeom prst="rect">
            <a:avLst/>
          </a:prstGeom>
        </p:spPr>
      </p:pic>
      <p:pic>
        <p:nvPicPr>
          <p:cNvPr id="5" name="Picture 4">
            <a:extLst>
              <a:ext uri="{FF2B5EF4-FFF2-40B4-BE49-F238E27FC236}">
                <a16:creationId xmlns:a16="http://schemas.microsoft.com/office/drawing/2014/main" id="{6E2F9F79-BFDE-2071-116D-E01BE8F5810B}"/>
              </a:ext>
            </a:extLst>
          </p:cNvPr>
          <p:cNvPicPr>
            <a:picLocks noChangeAspect="1"/>
          </p:cNvPicPr>
          <p:nvPr/>
        </p:nvPicPr>
        <p:blipFill>
          <a:blip r:embed="rId4"/>
          <a:stretch>
            <a:fillRect/>
          </a:stretch>
        </p:blipFill>
        <p:spPr>
          <a:xfrm>
            <a:off x="1693989" y="6325392"/>
            <a:ext cx="4969369" cy="469547"/>
          </a:xfrm>
          <a:prstGeom prst="rect">
            <a:avLst/>
          </a:prstGeom>
        </p:spPr>
      </p:pic>
    </p:spTree>
    <p:extLst>
      <p:ext uri="{BB962C8B-B14F-4D97-AF65-F5344CB8AC3E}">
        <p14:creationId xmlns:p14="http://schemas.microsoft.com/office/powerpoint/2010/main" val="138193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2050"/>
          <p:cNvSpPr>
            <a:spLocks noGrp="1" noRot="1" noChangeArrowheads="1"/>
          </p:cNvSpPr>
          <p:nvPr>
            <p:ph type="title"/>
          </p:nvPr>
        </p:nvSpPr>
        <p:spPr>
          <a:xfrm>
            <a:off x="471521" y="120629"/>
            <a:ext cx="8226425" cy="641350"/>
          </a:xfrm>
        </p:spPr>
        <p:txBody>
          <a:bodyPr lIns="90477" tIns="44445" rIns="90477" bIns="44445" anchor="b">
            <a:normAutofit fontScale="90000"/>
          </a:bodyPr>
          <a:lstStyle/>
          <a:p>
            <a:pPr eaLnBrk="1" hangingPunct="1">
              <a:defRPr/>
            </a:pPr>
            <a:r>
              <a:rPr lang="en-US" dirty="0"/>
              <a:t>Hypoglycemia: Clinical Risk Factors	 </a:t>
            </a:r>
          </a:p>
        </p:txBody>
      </p:sp>
      <p:pic>
        <p:nvPicPr>
          <p:cNvPr id="2" name="Picture 1">
            <a:extLst>
              <a:ext uri="{FF2B5EF4-FFF2-40B4-BE49-F238E27FC236}">
                <a16:creationId xmlns:a16="http://schemas.microsoft.com/office/drawing/2014/main" id="{4F85A755-CBF8-4E5C-2DB6-0CEC0D57F8CB}"/>
              </a:ext>
            </a:extLst>
          </p:cNvPr>
          <p:cNvPicPr>
            <a:picLocks noChangeAspect="1"/>
          </p:cNvPicPr>
          <p:nvPr/>
        </p:nvPicPr>
        <p:blipFill>
          <a:blip r:embed="rId4"/>
          <a:stretch>
            <a:fillRect/>
          </a:stretch>
        </p:blipFill>
        <p:spPr>
          <a:xfrm>
            <a:off x="304800" y="6432528"/>
            <a:ext cx="4820323" cy="304843"/>
          </a:xfrm>
          <a:prstGeom prst="rect">
            <a:avLst/>
          </a:prstGeom>
        </p:spPr>
      </p:pic>
      <p:pic>
        <p:nvPicPr>
          <p:cNvPr id="5" name="Picture 4">
            <a:extLst>
              <a:ext uri="{FF2B5EF4-FFF2-40B4-BE49-F238E27FC236}">
                <a16:creationId xmlns:a16="http://schemas.microsoft.com/office/drawing/2014/main" id="{109F4F29-A0D4-1ABC-8970-8F420CA39BBA}"/>
              </a:ext>
            </a:extLst>
          </p:cNvPr>
          <p:cNvPicPr>
            <a:picLocks noChangeAspect="1"/>
          </p:cNvPicPr>
          <p:nvPr/>
        </p:nvPicPr>
        <p:blipFill>
          <a:blip r:embed="rId5"/>
          <a:stretch>
            <a:fillRect/>
          </a:stretch>
        </p:blipFill>
        <p:spPr>
          <a:xfrm>
            <a:off x="320666" y="819306"/>
            <a:ext cx="8376933" cy="6023862"/>
          </a:xfrm>
          <a:prstGeom prst="rect">
            <a:avLst/>
          </a:prstGeom>
        </p:spPr>
      </p:pic>
      <p:pic>
        <p:nvPicPr>
          <p:cNvPr id="3" name="Picture 2">
            <a:extLst>
              <a:ext uri="{FF2B5EF4-FFF2-40B4-BE49-F238E27FC236}">
                <a16:creationId xmlns:a16="http://schemas.microsoft.com/office/drawing/2014/main" id="{9CA6727E-ABE7-55E0-F5EA-0C83D8535933}"/>
              </a:ext>
            </a:extLst>
          </p:cNvPr>
          <p:cNvPicPr>
            <a:picLocks noChangeAspect="1"/>
          </p:cNvPicPr>
          <p:nvPr/>
        </p:nvPicPr>
        <p:blipFill>
          <a:blip r:embed="rId6"/>
          <a:stretch>
            <a:fillRect/>
          </a:stretch>
        </p:blipFill>
        <p:spPr>
          <a:xfrm>
            <a:off x="4509132" y="6326731"/>
            <a:ext cx="4097800" cy="387194"/>
          </a:xfrm>
          <a:prstGeom prst="rect">
            <a:avLst/>
          </a:prstGeom>
        </p:spPr>
      </p:pic>
    </p:spTree>
    <p:custDataLst>
      <p:tags r:id="rId1"/>
    </p:custDataLst>
    <p:extLst>
      <p:ext uri="{BB962C8B-B14F-4D97-AF65-F5344CB8AC3E}">
        <p14:creationId xmlns:p14="http://schemas.microsoft.com/office/powerpoint/2010/main" val="2196489658"/>
      </p:ext>
    </p:extLst>
  </p:cSld>
  <p:clrMapOvr>
    <a:masterClrMapping/>
  </p:clrMapOvr>
  <p:transition spd="slow"/>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663D5-E7AA-10C0-06A9-75D421792390}"/>
              </a:ext>
            </a:extLst>
          </p:cNvPr>
          <p:cNvSpPr>
            <a:spLocks noGrp="1"/>
          </p:cNvSpPr>
          <p:nvPr>
            <p:ph type="title"/>
          </p:nvPr>
        </p:nvSpPr>
        <p:spPr>
          <a:xfrm>
            <a:off x="377825" y="152400"/>
            <a:ext cx="8226425" cy="958850"/>
          </a:xfrm>
        </p:spPr>
        <p:txBody>
          <a:bodyPr>
            <a:noAutofit/>
          </a:bodyPr>
          <a:lstStyle/>
          <a:p>
            <a:r>
              <a:rPr lang="en-US" sz="2800" dirty="0"/>
              <a:t>Components of hypoglycemia prevention for high-risk individuals at initial, follow-up, and annual visits</a:t>
            </a:r>
          </a:p>
        </p:txBody>
      </p:sp>
      <p:graphicFrame>
        <p:nvGraphicFramePr>
          <p:cNvPr id="7" name="Content Placeholder 6">
            <a:extLst>
              <a:ext uri="{FF2B5EF4-FFF2-40B4-BE49-F238E27FC236}">
                <a16:creationId xmlns:a16="http://schemas.microsoft.com/office/drawing/2014/main" id="{CCE17C04-6FF0-6F26-5A46-24C9EDA381F0}"/>
              </a:ext>
            </a:extLst>
          </p:cNvPr>
          <p:cNvGraphicFramePr>
            <a:graphicFrameLocks noGrp="1"/>
          </p:cNvGraphicFramePr>
          <p:nvPr>
            <p:ph sz="half" idx="2"/>
          </p:nvPr>
        </p:nvGraphicFramePr>
        <p:xfrm>
          <a:off x="377825" y="1111251"/>
          <a:ext cx="8226425" cy="5607738"/>
        </p:xfrm>
        <a:graphic>
          <a:graphicData uri="http://schemas.openxmlformats.org/drawingml/2006/table">
            <a:tbl>
              <a:tblPr/>
              <a:tblGrid>
                <a:gridCol w="5459733">
                  <a:extLst>
                    <a:ext uri="{9D8B030D-6E8A-4147-A177-3AD203B41FA5}">
                      <a16:colId xmlns:a16="http://schemas.microsoft.com/office/drawing/2014/main" val="744172606"/>
                    </a:ext>
                  </a:extLst>
                </a:gridCol>
                <a:gridCol w="691673">
                  <a:extLst>
                    <a:ext uri="{9D8B030D-6E8A-4147-A177-3AD203B41FA5}">
                      <a16:colId xmlns:a16="http://schemas.microsoft.com/office/drawing/2014/main" val="613276806"/>
                    </a:ext>
                  </a:extLst>
                </a:gridCol>
                <a:gridCol w="1075936">
                  <a:extLst>
                    <a:ext uri="{9D8B030D-6E8A-4147-A177-3AD203B41FA5}">
                      <a16:colId xmlns:a16="http://schemas.microsoft.com/office/drawing/2014/main" val="3018839731"/>
                    </a:ext>
                  </a:extLst>
                </a:gridCol>
                <a:gridCol w="999083">
                  <a:extLst>
                    <a:ext uri="{9D8B030D-6E8A-4147-A177-3AD203B41FA5}">
                      <a16:colId xmlns:a16="http://schemas.microsoft.com/office/drawing/2014/main" val="2901149561"/>
                    </a:ext>
                  </a:extLst>
                </a:gridCol>
              </a:tblGrid>
              <a:tr h="646248">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Hypoglycemia prevention action</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Initial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dirty="0">
                          <a:effectLst/>
                          <a:latin typeface="Calibri" panose="020F0502020204030204" pitchFamily="34" charset="0"/>
                          <a:ea typeface="Calibri" panose="020F0502020204030204" pitchFamily="34" charset="0"/>
                          <a:cs typeface="Calibri" panose="020F0502020204030204" pitchFamily="34" charset="0"/>
                        </a:rPr>
                        <a:t>Follow-up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tc>
                  <a:txBody>
                    <a:bodyPr/>
                    <a:lstStyle/>
                    <a:p>
                      <a:pPr algn="ctr" fontAlgn="t"/>
                      <a:r>
                        <a:rPr lang="en-US" sz="2000" b="1">
                          <a:effectLst/>
                          <a:latin typeface="Calibri" panose="020F0502020204030204" pitchFamily="34" charset="0"/>
                          <a:ea typeface="Calibri" panose="020F0502020204030204" pitchFamily="34" charset="0"/>
                          <a:cs typeface="Calibri" panose="020F0502020204030204" pitchFamily="34" charset="0"/>
                        </a:rPr>
                        <a:t>Annual visit</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AFAFA"/>
                    </a:solidFill>
                  </a:tcPr>
                </a:tc>
                <a:extLst>
                  <a:ext uri="{0D108BD9-81ED-4DB2-BD59-A6C34878D82A}">
                    <a16:rowId xmlns:a16="http://schemas.microsoft.com/office/drawing/2014/main" val="2406734236"/>
                  </a:ext>
                </a:extLst>
              </a:tr>
              <a:tr h="342291">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Hypoglycemia history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161775869"/>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Hypoglycemia awareness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887586939"/>
                  </a:ext>
                </a:extLst>
              </a:tr>
              <a:tr h="646248">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Cognitive function and other hypoglycemia risk factor assessment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420753423"/>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Structured education for hypoglycemia prevention and treatment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a:t>
                      </a:r>
                      <a:r>
                        <a:rPr lang="en-US" sz="2000" b="1" u="sng">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40117712"/>
                  </a:ext>
                </a:extLst>
              </a:tr>
              <a:tr h="646248">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Consideration of continuous glucose monitoring needs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80392056"/>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Reevaluation of diabetes treatment plan with deintensification, simplification, or agent modification as appropriate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a:t>
                      </a:r>
                      <a:r>
                        <a:rPr lang="en-US" sz="2000" b="1" u="sng" dirty="0">
                          <a:solidFill>
                            <a:srgbClr val="0F5DB9"/>
                          </a:solidFill>
                          <a:effectLst/>
                          <a:latin typeface="Calibri" panose="020F0502020204030204" pitchFamily="34" charset="0"/>
                          <a:ea typeface="Calibri" panose="020F0502020204030204" pitchFamily="34" charset="0"/>
                          <a:cs typeface="Calibri" panose="020F0502020204030204" pitchFamily="34" charset="0"/>
                        </a:rPr>
                        <a:t>†</a:t>
                      </a:r>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05122280"/>
                  </a:ext>
                </a:extLst>
              </a:tr>
              <a:tr h="950205">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Glucagon prescription and training for close contacts for insulin-treated individuals or those at high hypoglycemic risk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fontAlgn="t"/>
                      <a:r>
                        <a:rPr lang="en-US" sz="2000" dirty="0">
                          <a:effectLst/>
                          <a:latin typeface="Calibri" panose="020F0502020204030204" pitchFamily="34" charset="0"/>
                          <a:ea typeface="Calibri" panose="020F0502020204030204" pitchFamily="34" charset="0"/>
                          <a:cs typeface="Calibri" panose="020F0502020204030204" pitchFamily="34" charset="0"/>
                        </a:rPr>
                        <a:t>✓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3599774585"/>
                  </a:ext>
                </a:extLst>
              </a:tr>
              <a:tr h="383329">
                <a:tc>
                  <a:txBody>
                    <a:bodyPr/>
                    <a:lstStyle/>
                    <a:p>
                      <a:pPr algn="ctr" fontAlgn="t"/>
                      <a:r>
                        <a:rPr lang="en-US" sz="2000">
                          <a:effectLst/>
                          <a:latin typeface="Calibri" panose="020F0502020204030204" pitchFamily="34" charset="0"/>
                          <a:ea typeface="Calibri" panose="020F0502020204030204" pitchFamily="34" charset="0"/>
                          <a:cs typeface="Calibri" panose="020F0502020204030204" pitchFamily="34" charset="0"/>
                        </a:rPr>
                        <a:t>Training to reestablish awareness of hypoglycemia </a:t>
                      </a:r>
                    </a:p>
                  </a:txBody>
                  <a:tcPr marL="38439" marR="38439" marT="19220" marB="19220">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L w="9525" cap="flat" cmpd="sng" algn="ctr">
                      <a:solidFill>
                        <a:srgbClr val="1A1A1A"/>
                      </a:solidFill>
                      <a:prstDash val="solid"/>
                      <a:round/>
                      <a:headEnd type="none" w="med" len="med"/>
                      <a:tailEnd type="none" w="med" len="med"/>
                    </a:lnL>
                    <a:lnT w="9525" cap="flat" cmpd="sng" algn="ctr">
                      <a:solidFill>
                        <a:srgbClr val="1A1A1A"/>
                      </a:solidFill>
                      <a:prstDash val="solid"/>
                      <a:round/>
                      <a:headEnd type="none" w="med" len="med"/>
                      <a:tailEnd type="none" w="med" len="med"/>
                    </a:lnT>
                  </a:tcPr>
                </a:tc>
                <a:tc>
                  <a:txBody>
                    <a:bodyPr/>
                    <a:lstStyle/>
                    <a:p>
                      <a:pPr algn="ctr"/>
                      <a:endParaRPr lang="en-US" sz="200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tc>
                  <a:txBody>
                    <a:bodyPr/>
                    <a:lstStyle/>
                    <a:p>
                      <a:pPr algn="ctr"/>
                      <a:r>
                        <a:rPr lang="en-US" sz="2000" dirty="0">
                          <a:effectLst/>
                          <a:latin typeface="Calibri" panose="020F0502020204030204" pitchFamily="34" charset="0"/>
                          <a:ea typeface="Calibri" panose="020F0502020204030204" pitchFamily="34" charset="0"/>
                          <a:cs typeface="Calibri" panose="020F0502020204030204" pitchFamily="34" charset="0"/>
                        </a:rPr>
                        <a:t>✓</a:t>
                      </a:r>
                      <a:endParaRPr lang="en-US" sz="2000" dirty="0">
                        <a:latin typeface="Calibri" panose="020F0502020204030204" pitchFamily="34" charset="0"/>
                        <a:ea typeface="Calibri" panose="020F0502020204030204" pitchFamily="34" charset="0"/>
                        <a:cs typeface="Calibri" panose="020F0502020204030204" pitchFamily="34" charset="0"/>
                      </a:endParaRPr>
                    </a:p>
                  </a:txBody>
                  <a:tcPr marL="38439" marR="38439" marT="19220" marB="19220">
                    <a:lnT w="9525" cap="flat" cmpd="sng" algn="ctr">
                      <a:solidFill>
                        <a:srgbClr val="1A1A1A"/>
                      </a:solidFill>
                      <a:prstDash val="solid"/>
                      <a:round/>
                      <a:headEnd type="none" w="med" len="med"/>
                      <a:tailEnd type="none" w="med" len="med"/>
                    </a:lnT>
                  </a:tcPr>
                </a:tc>
                <a:extLst>
                  <a:ext uri="{0D108BD9-81ED-4DB2-BD59-A6C34878D82A}">
                    <a16:rowId xmlns:a16="http://schemas.microsoft.com/office/drawing/2014/main" val="3072392484"/>
                  </a:ext>
                </a:extLst>
              </a:tr>
            </a:tbl>
          </a:graphicData>
        </a:graphic>
      </p:graphicFrame>
      <p:pic>
        <p:nvPicPr>
          <p:cNvPr id="8" name="Picture 7">
            <a:extLst>
              <a:ext uri="{FF2B5EF4-FFF2-40B4-BE49-F238E27FC236}">
                <a16:creationId xmlns:a16="http://schemas.microsoft.com/office/drawing/2014/main" id="{2368E942-93F2-E77F-3052-2B2E4A360958}"/>
              </a:ext>
            </a:extLst>
          </p:cNvPr>
          <p:cNvPicPr>
            <a:picLocks noChangeAspect="1"/>
          </p:cNvPicPr>
          <p:nvPr/>
        </p:nvPicPr>
        <p:blipFill>
          <a:blip r:embed="rId3"/>
          <a:stretch>
            <a:fillRect/>
          </a:stretch>
        </p:blipFill>
        <p:spPr>
          <a:xfrm>
            <a:off x="1676400" y="1447800"/>
            <a:ext cx="3064369" cy="289547"/>
          </a:xfrm>
          <a:prstGeom prst="rect">
            <a:avLst/>
          </a:prstGeom>
        </p:spPr>
      </p:pic>
    </p:spTree>
    <p:extLst>
      <p:ext uri="{BB962C8B-B14F-4D97-AF65-F5344CB8AC3E}">
        <p14:creationId xmlns:p14="http://schemas.microsoft.com/office/powerpoint/2010/main" val="237580322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2"/>
          <p:cNvSpPr>
            <a:spLocks noGrp="1" noRot="1" noChangeArrowheads="1"/>
          </p:cNvSpPr>
          <p:nvPr>
            <p:ph type="title"/>
          </p:nvPr>
        </p:nvSpPr>
        <p:spPr>
          <a:xfrm>
            <a:off x="304800" y="152400"/>
            <a:ext cx="8534400" cy="990600"/>
          </a:xfrm>
        </p:spPr>
        <p:txBody>
          <a:bodyPr lIns="90477" tIns="44445" rIns="90477" bIns="44445" anchor="b"/>
          <a:lstStyle/>
          <a:p>
            <a:pPr eaLnBrk="1" hangingPunct="1">
              <a:defRPr/>
            </a:pPr>
            <a:r>
              <a:rPr lang="en-US" dirty="0"/>
              <a:t>Tx of Level 2 &amp; 3 Hypoglycemia</a:t>
            </a:r>
          </a:p>
        </p:txBody>
      </p:sp>
      <p:sp>
        <p:nvSpPr>
          <p:cNvPr id="563203" name="Rectangle 3"/>
          <p:cNvSpPr>
            <a:spLocks noGrp="1" noChangeArrowheads="1"/>
          </p:cNvSpPr>
          <p:nvPr>
            <p:ph type="body" idx="1"/>
          </p:nvPr>
        </p:nvSpPr>
        <p:spPr>
          <a:xfrm>
            <a:off x="304800" y="1143000"/>
            <a:ext cx="8382000" cy="5867399"/>
          </a:xfrm>
        </p:spPr>
        <p:txBody>
          <a:bodyPr lIns="90477" tIns="44445" rIns="90477" bIns="44445">
            <a:normAutofit fontScale="92500" lnSpcReduction="20000"/>
          </a:bodyPr>
          <a:lstStyle/>
          <a:p>
            <a:pPr eaLnBrk="1" hangingPunct="1">
              <a:lnSpc>
                <a:spcPct val="120000"/>
              </a:lnSpc>
              <a:defRPr/>
            </a:pPr>
            <a:r>
              <a:rPr lang="en-US" dirty="0"/>
              <a:t>If can swallow w/out risk of aspiration, try gel,  honey, etc. inside cheek</a:t>
            </a:r>
          </a:p>
          <a:p>
            <a:pPr eaLnBrk="1" hangingPunct="1">
              <a:lnSpc>
                <a:spcPct val="120000"/>
              </a:lnSpc>
              <a:defRPr/>
            </a:pPr>
            <a:r>
              <a:rPr lang="en-US" dirty="0"/>
              <a:t>If unable to swallow, D50 IV or Glucagon </a:t>
            </a:r>
          </a:p>
          <a:p>
            <a:pPr eaLnBrk="1" hangingPunct="1">
              <a:lnSpc>
                <a:spcPct val="120000"/>
              </a:lnSpc>
              <a:defRPr/>
            </a:pPr>
            <a:r>
              <a:rPr lang="en-US" dirty="0"/>
              <a:t>Glucagon injection (need Rx)</a:t>
            </a:r>
          </a:p>
          <a:p>
            <a:pPr lvl="1">
              <a:lnSpc>
                <a:spcPct val="120000"/>
              </a:lnSpc>
              <a:defRPr/>
            </a:pPr>
            <a:r>
              <a:rPr lang="en-US" dirty="0"/>
              <a:t>Inform and instruct caregivers, school personnel, family, coworkers of hypo signs and appropriate action</a:t>
            </a:r>
          </a:p>
          <a:p>
            <a:pPr lvl="1" eaLnBrk="1" hangingPunct="1">
              <a:lnSpc>
                <a:spcPct val="120000"/>
              </a:lnSpc>
              <a:defRPr/>
            </a:pPr>
            <a:r>
              <a:rPr lang="en-US" dirty="0"/>
              <a:t>Dosing:  Adults 1mg,  Children &lt;20kg 0.5mg</a:t>
            </a:r>
          </a:p>
          <a:p>
            <a:pPr lvl="1" eaLnBrk="1" hangingPunct="1">
              <a:lnSpc>
                <a:spcPct val="120000"/>
              </a:lnSpc>
              <a:defRPr/>
            </a:pPr>
            <a:r>
              <a:rPr lang="en-US" dirty="0"/>
              <a:t>Glycemic effect 20 - 30mg, short lived</a:t>
            </a:r>
          </a:p>
          <a:p>
            <a:pPr lvl="1" eaLnBrk="1" hangingPunct="1">
              <a:lnSpc>
                <a:spcPct val="120000"/>
              </a:lnSpc>
              <a:defRPr/>
            </a:pPr>
            <a:r>
              <a:rPr lang="en-US" dirty="0"/>
              <a:t>Must intake carb as soon as able</a:t>
            </a:r>
          </a:p>
          <a:p>
            <a:pPr>
              <a:lnSpc>
                <a:spcPct val="120000"/>
              </a:lnSpc>
            </a:pPr>
            <a:r>
              <a:rPr lang="en-US" dirty="0">
                <a:solidFill>
                  <a:srgbClr val="0070C0"/>
                </a:solidFill>
              </a:rPr>
              <a:t>If on Insulin or level 2 or 3 hypo, (&lt;54), get Glucagon ER Kit. Re-evaluate diabetes med treatment plan.</a:t>
            </a:r>
          </a:p>
          <a:p>
            <a:pPr>
              <a:lnSpc>
                <a:spcPct val="120000"/>
              </a:lnSpc>
            </a:pPr>
            <a:endParaRPr lang="en-US" dirty="0"/>
          </a:p>
        </p:txBody>
      </p:sp>
      <p:pic>
        <p:nvPicPr>
          <p:cNvPr id="2" name="Picture 1"/>
          <p:cNvPicPr>
            <a:picLocks noChangeAspect="1"/>
          </p:cNvPicPr>
          <p:nvPr/>
        </p:nvPicPr>
        <p:blipFill>
          <a:blip r:embed="rId4"/>
          <a:stretch>
            <a:fillRect/>
          </a:stretch>
        </p:blipFill>
        <p:spPr>
          <a:xfrm>
            <a:off x="7315200" y="2057400"/>
            <a:ext cx="1524000" cy="1077784"/>
          </a:xfrm>
          <a:prstGeom prst="rect">
            <a:avLst/>
          </a:prstGeom>
        </p:spPr>
      </p:pic>
    </p:spTree>
    <p:custDataLst>
      <p:tags r:id="rId1"/>
    </p:custDataLst>
    <p:extLst>
      <p:ext uri="{BB962C8B-B14F-4D97-AF65-F5344CB8AC3E}">
        <p14:creationId xmlns:p14="http://schemas.microsoft.com/office/powerpoint/2010/main" val="23776153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2" fill="hold" nodeType="clickEffect">
                                  <p:stCondLst>
                                    <p:cond delay="0"/>
                                  </p:stCondLst>
                                  <p:childTnLst>
                                    <p:set>
                                      <p:cBhvr>
                                        <p:cTn id="6" dur="1" fill="hold">
                                          <p:stCondLst>
                                            <p:cond delay="0"/>
                                          </p:stCondLst>
                                        </p:cTn>
                                        <p:tgtEl>
                                          <p:spTgt spid="563203">
                                            <p:txEl>
                                              <p:pRg st="4" end="4"/>
                                            </p:txEl>
                                          </p:spTgt>
                                        </p:tgtEl>
                                        <p:attrNameLst>
                                          <p:attrName>style.visibility</p:attrName>
                                        </p:attrNameLst>
                                      </p:cBhvr>
                                      <p:to>
                                        <p:strVal val="visible"/>
                                      </p:to>
                                    </p:set>
                                    <p:anim calcmode="lin" valueType="num">
                                      <p:cBhvr additive="base">
                                        <p:cTn id="7" dur="2000" fill="hold"/>
                                        <p:tgtEl>
                                          <p:spTgt spid="563203">
                                            <p:txEl>
                                              <p:pRg st="4" end="4"/>
                                            </p:txEl>
                                          </p:spTgt>
                                        </p:tgtEl>
                                        <p:attrNameLst>
                                          <p:attrName>ppt_x</p:attrName>
                                        </p:attrNameLst>
                                      </p:cBhvr>
                                      <p:tavLst>
                                        <p:tav tm="0">
                                          <p:val>
                                            <p:strVal val="0-#ppt_w/2"/>
                                          </p:val>
                                        </p:tav>
                                        <p:tav tm="100000">
                                          <p:val>
                                            <p:strVal val="#ppt_x"/>
                                          </p:val>
                                        </p:tav>
                                      </p:tavLst>
                                    </p:anim>
                                    <p:anim calcmode="lin" valueType="num">
                                      <p:cBhvr additive="base">
                                        <p:cTn id="8" dur="2000" fill="hold"/>
                                        <p:tgtEl>
                                          <p:spTgt spid="563203">
                                            <p:txEl>
                                              <p:pRg st="4" end="4"/>
                                            </p:txEl>
                                          </p:spTgt>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563203">
                                            <p:txEl>
                                              <p:pRg st="5" end="5"/>
                                            </p:txEl>
                                          </p:spTgt>
                                        </p:tgtEl>
                                        <p:attrNameLst>
                                          <p:attrName>style.visibility</p:attrName>
                                        </p:attrNameLst>
                                      </p:cBhvr>
                                      <p:to>
                                        <p:strVal val="visible"/>
                                      </p:to>
                                    </p:set>
                                    <p:anim calcmode="lin" valueType="num">
                                      <p:cBhvr additive="base">
                                        <p:cTn id="11" dur="2000" fill="hold"/>
                                        <p:tgtEl>
                                          <p:spTgt spid="563203">
                                            <p:txEl>
                                              <p:pRg st="5" end="5"/>
                                            </p:txEl>
                                          </p:spTgt>
                                        </p:tgtEl>
                                        <p:attrNameLst>
                                          <p:attrName>ppt_x</p:attrName>
                                        </p:attrNameLst>
                                      </p:cBhvr>
                                      <p:tavLst>
                                        <p:tav tm="0">
                                          <p:val>
                                            <p:strVal val="0-#ppt_w/2"/>
                                          </p:val>
                                        </p:tav>
                                        <p:tav tm="100000">
                                          <p:val>
                                            <p:strVal val="#ppt_x"/>
                                          </p:val>
                                        </p:tav>
                                      </p:tavLst>
                                    </p:anim>
                                    <p:anim calcmode="lin" valueType="num">
                                      <p:cBhvr additive="base">
                                        <p:cTn id="12" dur="2000" fill="hold"/>
                                        <p:tgtEl>
                                          <p:spTgt spid="563203">
                                            <p:txEl>
                                              <p:pRg st="5" end="5"/>
                                            </p:txEl>
                                          </p:spTgt>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563203">
                                            <p:txEl>
                                              <p:pRg st="6" end="6"/>
                                            </p:txEl>
                                          </p:spTgt>
                                        </p:tgtEl>
                                        <p:attrNameLst>
                                          <p:attrName>style.visibility</p:attrName>
                                        </p:attrNameLst>
                                      </p:cBhvr>
                                      <p:to>
                                        <p:strVal val="visible"/>
                                      </p:to>
                                    </p:set>
                                    <p:anim calcmode="lin" valueType="num">
                                      <p:cBhvr additive="base">
                                        <p:cTn id="15" dur="2000" fill="hold"/>
                                        <p:tgtEl>
                                          <p:spTgt spid="563203">
                                            <p:txEl>
                                              <p:pRg st="6" end="6"/>
                                            </p:txEl>
                                          </p:spTgt>
                                        </p:tgtEl>
                                        <p:attrNameLst>
                                          <p:attrName>ppt_x</p:attrName>
                                        </p:attrNameLst>
                                      </p:cBhvr>
                                      <p:tavLst>
                                        <p:tav tm="0">
                                          <p:val>
                                            <p:strVal val="0-#ppt_w/2"/>
                                          </p:val>
                                        </p:tav>
                                        <p:tav tm="100000">
                                          <p:val>
                                            <p:strVal val="#ppt_x"/>
                                          </p:val>
                                        </p:tav>
                                      </p:tavLst>
                                    </p:anim>
                                    <p:anim calcmode="lin" valueType="num">
                                      <p:cBhvr additive="base">
                                        <p:cTn id="16" dur="2000" fill="hold"/>
                                        <p:tgtEl>
                                          <p:spTgt spid="563203">
                                            <p:txEl>
                                              <p:pRg st="6" end="6"/>
                                            </p:txEl>
                                          </p:spTgt>
                                        </p:tgtEl>
                                        <p:attrNameLst>
                                          <p:attrName>ppt_y</p:attrName>
                                        </p:attrNameLst>
                                      </p:cBhvr>
                                      <p:tavLst>
                                        <p:tav tm="0">
                                          <p:val>
                                            <p:strVal val="1+#ppt_h/2"/>
                                          </p:val>
                                        </p:tav>
                                        <p:tav tm="100000">
                                          <p:val>
                                            <p:strVal val="#ppt_y"/>
                                          </p:val>
                                        </p:tav>
                                      </p:tavLst>
                                    </p:anim>
                                  </p:childTnLst>
                                </p:cTn>
                              </p:par>
                              <p:par>
                                <p:cTn id="17" presetID="2" presetClass="entr" presetSubtype="12" fill="hold" nodeType="withEffect">
                                  <p:stCondLst>
                                    <p:cond delay="0"/>
                                  </p:stCondLst>
                                  <p:childTnLst>
                                    <p:set>
                                      <p:cBhvr>
                                        <p:cTn id="18" dur="1" fill="hold">
                                          <p:stCondLst>
                                            <p:cond delay="0"/>
                                          </p:stCondLst>
                                        </p:cTn>
                                        <p:tgtEl>
                                          <p:spTgt spid="563203">
                                            <p:txEl>
                                              <p:pRg st="7" end="7"/>
                                            </p:txEl>
                                          </p:spTgt>
                                        </p:tgtEl>
                                        <p:attrNameLst>
                                          <p:attrName>style.visibility</p:attrName>
                                        </p:attrNameLst>
                                      </p:cBhvr>
                                      <p:to>
                                        <p:strVal val="visible"/>
                                      </p:to>
                                    </p:set>
                                    <p:anim calcmode="lin" valueType="num">
                                      <p:cBhvr additive="base">
                                        <p:cTn id="19" dur="2000" fill="hold"/>
                                        <p:tgtEl>
                                          <p:spTgt spid="563203">
                                            <p:txEl>
                                              <p:pRg st="7" end="7"/>
                                            </p:txEl>
                                          </p:spTgt>
                                        </p:tgtEl>
                                        <p:attrNameLst>
                                          <p:attrName>ppt_x</p:attrName>
                                        </p:attrNameLst>
                                      </p:cBhvr>
                                      <p:tavLst>
                                        <p:tav tm="0">
                                          <p:val>
                                            <p:strVal val="0-#ppt_w/2"/>
                                          </p:val>
                                        </p:tav>
                                        <p:tav tm="100000">
                                          <p:val>
                                            <p:strVal val="#ppt_x"/>
                                          </p:val>
                                        </p:tav>
                                      </p:tavLst>
                                    </p:anim>
                                    <p:anim calcmode="lin" valueType="num">
                                      <p:cBhvr additive="base">
                                        <p:cTn id="20" dur="2000" fill="hold"/>
                                        <p:tgtEl>
                                          <p:spTgt spid="56320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74D4C-1945-4071-8878-49DAF0ECB7C2}"/>
              </a:ext>
            </a:extLst>
          </p:cNvPr>
          <p:cNvSpPr>
            <a:spLocks noGrp="1"/>
          </p:cNvSpPr>
          <p:nvPr>
            <p:ph type="title"/>
          </p:nvPr>
        </p:nvSpPr>
        <p:spPr/>
        <p:txBody>
          <a:bodyPr/>
          <a:lstStyle/>
          <a:p>
            <a:endParaRPr lang="en-US" dirty="0"/>
          </a:p>
        </p:txBody>
      </p:sp>
      <p:pic>
        <p:nvPicPr>
          <p:cNvPr id="6" name="Content Placeholder 5">
            <a:extLst>
              <a:ext uri="{FF2B5EF4-FFF2-40B4-BE49-F238E27FC236}">
                <a16:creationId xmlns:a16="http://schemas.microsoft.com/office/drawing/2014/main" id="{1A11A42E-A316-BE55-3300-D9A52F982AAD}"/>
              </a:ext>
            </a:extLst>
          </p:cNvPr>
          <p:cNvPicPr>
            <a:picLocks noGrp="1" noChangeAspect="1"/>
          </p:cNvPicPr>
          <p:nvPr>
            <p:ph sz="quarter" idx="1"/>
          </p:nvPr>
        </p:nvPicPr>
        <p:blipFill>
          <a:blip r:embed="rId2"/>
          <a:stretch>
            <a:fillRect/>
          </a:stretch>
        </p:blipFill>
        <p:spPr>
          <a:xfrm>
            <a:off x="76200" y="167640"/>
            <a:ext cx="8798723" cy="6156325"/>
          </a:xfrm>
        </p:spPr>
      </p:pic>
      <p:pic>
        <p:nvPicPr>
          <p:cNvPr id="4" name="Picture 3">
            <a:extLst>
              <a:ext uri="{FF2B5EF4-FFF2-40B4-BE49-F238E27FC236}">
                <a16:creationId xmlns:a16="http://schemas.microsoft.com/office/drawing/2014/main" id="{26C40987-B261-B77B-3D1C-CE6D42254AA5}"/>
              </a:ext>
            </a:extLst>
          </p:cNvPr>
          <p:cNvPicPr>
            <a:picLocks noChangeAspect="1"/>
          </p:cNvPicPr>
          <p:nvPr/>
        </p:nvPicPr>
        <p:blipFill>
          <a:blip r:embed="rId3"/>
          <a:stretch>
            <a:fillRect/>
          </a:stretch>
        </p:blipFill>
        <p:spPr>
          <a:xfrm>
            <a:off x="91273" y="49794"/>
            <a:ext cx="8915400" cy="6392015"/>
          </a:xfrm>
          <a:prstGeom prst="rect">
            <a:avLst/>
          </a:prstGeom>
        </p:spPr>
      </p:pic>
    </p:spTree>
    <p:extLst>
      <p:ext uri="{BB962C8B-B14F-4D97-AF65-F5344CB8AC3E}">
        <p14:creationId xmlns:p14="http://schemas.microsoft.com/office/powerpoint/2010/main" val="312861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a:extLst>
              <a:ext uri="{FF2B5EF4-FFF2-40B4-BE49-F238E27FC236}">
                <a16:creationId xmlns:a16="http://schemas.microsoft.com/office/drawing/2014/main" id="{E2DACEC0-8884-44DC-9D03-D3E1DEE496F7}"/>
              </a:ext>
            </a:extLst>
          </p:cNvPr>
          <p:cNvSpPr>
            <a:spLocks noGrp="1" noChangeArrowheads="1"/>
          </p:cNvSpPr>
          <p:nvPr>
            <p:ph type="title"/>
          </p:nvPr>
        </p:nvSpPr>
        <p:spPr/>
        <p:txBody>
          <a:bodyPr/>
          <a:lstStyle/>
          <a:p>
            <a:r>
              <a:rPr lang="en-US" altLang="en-US" dirty="0"/>
              <a:t>Disclosures for Dr. Isaacs</a:t>
            </a:r>
          </a:p>
        </p:txBody>
      </p:sp>
      <p:sp>
        <p:nvSpPr>
          <p:cNvPr id="29699" name="Text Placeholder 2">
            <a:extLst>
              <a:ext uri="{FF2B5EF4-FFF2-40B4-BE49-F238E27FC236}">
                <a16:creationId xmlns:a16="http://schemas.microsoft.com/office/drawing/2014/main" id="{D1D7C0CF-3AF6-4D70-85B0-3AC2060BEBF2}"/>
              </a:ext>
            </a:extLst>
          </p:cNvPr>
          <p:cNvSpPr>
            <a:spLocks noGrp="1" noChangeArrowheads="1"/>
          </p:cNvSpPr>
          <p:nvPr>
            <p:ph sz="quarter" idx="1"/>
          </p:nvPr>
        </p:nvSpPr>
        <p:spPr>
          <a:xfrm>
            <a:off x="457630" y="1438314"/>
            <a:ext cx="8228742" cy="4886286"/>
          </a:xfrm>
        </p:spPr>
        <p:txBody>
          <a:bodyPr>
            <a:normAutofit fontScale="77500" lnSpcReduction="20000"/>
          </a:bodyPr>
          <a:lstStyle/>
          <a:p>
            <a:pPr>
              <a:lnSpc>
                <a:spcPct val="120000"/>
              </a:lnSpc>
            </a:pPr>
            <a:r>
              <a:rPr lang="en-US" altLang="en-US" dirty="0"/>
              <a:t>Diana Isaacs, PharmD, BCPS, BCACP, CDCES, BC-ADM, FADCES, FCCP declares the following disclosures:</a:t>
            </a:r>
          </a:p>
          <a:p>
            <a:pPr>
              <a:lnSpc>
                <a:spcPct val="120000"/>
              </a:lnSpc>
            </a:pPr>
            <a:r>
              <a:rPr lang="en-US" altLang="en-US" dirty="0"/>
              <a:t>Speaker: Abbott, Dexcom, Novo Nordisk, </a:t>
            </a:r>
            <a:r>
              <a:rPr lang="en-US" altLang="en-US" dirty="0" err="1"/>
              <a:t>Insulet</a:t>
            </a:r>
            <a:r>
              <a:rPr lang="en-US" altLang="en-US" dirty="0"/>
              <a:t>, Medtronic, Lilly, </a:t>
            </a:r>
            <a:r>
              <a:rPr lang="en-US" altLang="en-US" dirty="0" err="1"/>
              <a:t>Cequr</a:t>
            </a:r>
            <a:endParaRPr lang="en-US" altLang="en-US" dirty="0"/>
          </a:p>
          <a:p>
            <a:pPr>
              <a:lnSpc>
                <a:spcPct val="120000"/>
              </a:lnSpc>
            </a:pPr>
            <a:r>
              <a:rPr lang="en-US" altLang="en-US" dirty="0"/>
              <a:t>Consultant: Sanofi, </a:t>
            </a:r>
            <a:r>
              <a:rPr lang="en-US" altLang="en-US" dirty="0" err="1"/>
              <a:t>Undermyfork</a:t>
            </a:r>
            <a:endParaRPr lang="en-US" altLang="en-US" dirty="0"/>
          </a:p>
          <a:p>
            <a:pPr>
              <a:lnSpc>
                <a:spcPct val="120000"/>
              </a:lnSpc>
            </a:pPr>
            <a:r>
              <a:rPr lang="en-US" altLang="en-US" dirty="0"/>
              <a:t>CBDCES Credentialing Committee</a:t>
            </a:r>
          </a:p>
          <a:p>
            <a:pPr>
              <a:lnSpc>
                <a:spcPct val="120000"/>
              </a:lnSpc>
            </a:pPr>
            <a:r>
              <a:rPr lang="en-US" altLang="en-US" dirty="0"/>
              <a:t>ADA Professional Practice Committee</a:t>
            </a:r>
          </a:p>
          <a:p>
            <a:pPr>
              <a:lnSpc>
                <a:spcPct val="120000"/>
              </a:lnSpc>
            </a:pPr>
            <a:r>
              <a:rPr lang="en-US" altLang="en-US" dirty="0"/>
              <a:t>ADCES Board Member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3E750-0847-40FE-938E-541198B7465A}"/>
              </a:ext>
            </a:extLst>
          </p:cNvPr>
          <p:cNvSpPr>
            <a:spLocks noGrp="1"/>
          </p:cNvSpPr>
          <p:nvPr>
            <p:ph type="title"/>
          </p:nvPr>
        </p:nvSpPr>
        <p:spPr/>
        <p:txBody>
          <a:bodyPr/>
          <a:lstStyle/>
          <a:p>
            <a:r>
              <a:rPr lang="en-US" dirty="0"/>
              <a:t>Poll Question 7</a:t>
            </a:r>
          </a:p>
        </p:txBody>
      </p:sp>
      <p:sp>
        <p:nvSpPr>
          <p:cNvPr id="3" name="Content Placeholder 2">
            <a:extLst>
              <a:ext uri="{FF2B5EF4-FFF2-40B4-BE49-F238E27FC236}">
                <a16:creationId xmlns:a16="http://schemas.microsoft.com/office/drawing/2014/main" id="{A0A0B409-4781-4F84-BF17-436D19622D56}"/>
              </a:ext>
            </a:extLst>
          </p:cNvPr>
          <p:cNvSpPr>
            <a:spLocks noGrp="1"/>
          </p:cNvSpPr>
          <p:nvPr>
            <p:ph sz="quarter" idx="1"/>
          </p:nvPr>
        </p:nvSpPr>
        <p:spPr/>
        <p:txBody>
          <a:bodyPr>
            <a:normAutofit lnSpcReduction="10000"/>
          </a:bodyPr>
          <a:lstStyle/>
          <a:p>
            <a:r>
              <a:rPr lang="en-US" dirty="0"/>
              <a:t>JL is 78 and drinks a “few cocktails” every night. Lives with partner and takes basal insulin at night and bolus insulin as needed. Checks BG a few times a week. Most recent A1c was 5.9%. What is the BG target for JL?</a:t>
            </a:r>
          </a:p>
        </p:txBody>
      </p:sp>
      <p:sp>
        <p:nvSpPr>
          <p:cNvPr id="4" name="Content Placeholder 3">
            <a:extLst>
              <a:ext uri="{FF2B5EF4-FFF2-40B4-BE49-F238E27FC236}">
                <a16:creationId xmlns:a16="http://schemas.microsoft.com/office/drawing/2014/main" id="{9B4D879C-96C0-46C6-B179-72C99C25348C}"/>
              </a:ext>
            </a:extLst>
          </p:cNvPr>
          <p:cNvSpPr>
            <a:spLocks noGrp="1"/>
          </p:cNvSpPr>
          <p:nvPr>
            <p:ph sz="quarter" idx="2"/>
          </p:nvPr>
        </p:nvSpPr>
        <p:spPr/>
        <p:txBody>
          <a:bodyPr>
            <a:normAutofit lnSpcReduction="10000"/>
          </a:bodyPr>
          <a:lstStyle/>
          <a:p>
            <a:r>
              <a:rPr lang="en-US" dirty="0"/>
              <a:t>A. A1c less than 6.5%  </a:t>
            </a:r>
          </a:p>
          <a:p>
            <a:r>
              <a:rPr lang="en-US" dirty="0"/>
              <a:t>B. Fasting BG 100 +</a:t>
            </a:r>
          </a:p>
          <a:p>
            <a:r>
              <a:rPr lang="en-US" dirty="0"/>
              <a:t>C. Ask JL to determine their A1c target.</a:t>
            </a:r>
          </a:p>
          <a:p>
            <a:r>
              <a:rPr lang="en-US" dirty="0"/>
              <a:t>D. A1c less than 7% based on the Legacy Trial results.</a:t>
            </a:r>
          </a:p>
        </p:txBody>
      </p:sp>
      <p:sp>
        <p:nvSpPr>
          <p:cNvPr id="5" name="Oval 4">
            <a:extLst>
              <a:ext uri="{FF2B5EF4-FFF2-40B4-BE49-F238E27FC236}">
                <a16:creationId xmlns:a16="http://schemas.microsoft.com/office/drawing/2014/main" id="{F9C9806D-7DCB-40B3-B1E9-E48A9B0DB652}"/>
              </a:ext>
            </a:extLst>
          </p:cNvPr>
          <p:cNvSpPr/>
          <p:nvPr/>
        </p:nvSpPr>
        <p:spPr>
          <a:xfrm>
            <a:off x="4898899" y="1676400"/>
            <a:ext cx="3508246" cy="734568"/>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E3F8B72-DF82-4086-B5AB-A66FE35B62F3}"/>
              </a:ext>
            </a:extLst>
          </p:cNvPr>
          <p:cNvPicPr>
            <a:picLocks noChangeAspect="1"/>
          </p:cNvPicPr>
          <p:nvPr/>
        </p:nvPicPr>
        <p:blipFill>
          <a:blip r:embed="rId2"/>
          <a:stretch>
            <a:fillRect/>
          </a:stretch>
        </p:blipFill>
        <p:spPr>
          <a:xfrm>
            <a:off x="5867400" y="5017356"/>
            <a:ext cx="1219200" cy="1415682"/>
          </a:xfrm>
          <a:prstGeom prst="rect">
            <a:avLst/>
          </a:prstGeom>
        </p:spPr>
      </p:pic>
    </p:spTree>
    <p:extLst>
      <p:ext uri="{BB962C8B-B14F-4D97-AF65-F5344CB8AC3E}">
        <p14:creationId xmlns:p14="http://schemas.microsoft.com/office/powerpoint/2010/main" val="2170269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4274"/>
            <a:ext cx="8229600" cy="990600"/>
          </a:xfrm>
        </p:spPr>
        <p:txBody>
          <a:bodyPr/>
          <a:lstStyle/>
          <a:p>
            <a:r>
              <a:rPr lang="en-US" dirty="0"/>
              <a:t>Medic Alert for those on Insulin </a:t>
            </a:r>
          </a:p>
        </p:txBody>
      </p:sp>
      <p:pic>
        <p:nvPicPr>
          <p:cNvPr id="5122"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tretch>
            <a:fillRect/>
          </a:stretch>
        </p:blipFill>
        <p:spPr bwMode="auto">
          <a:xfrm>
            <a:off x="623456" y="1794033"/>
            <a:ext cx="3034145" cy="1783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bwMode="auto">
          <a:xfrm>
            <a:off x="4885531" y="1234347"/>
            <a:ext cx="3030537" cy="1100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930201" y="1328733"/>
            <a:ext cx="2571750" cy="461665"/>
          </a:xfrm>
          <a:prstGeom prst="rect">
            <a:avLst/>
          </a:prstGeom>
          <a:noFill/>
        </p:spPr>
        <p:txBody>
          <a:bodyPr wrap="square" rtlCol="0">
            <a:spAutoFit/>
          </a:bodyPr>
          <a:lstStyle/>
          <a:p>
            <a:pPr defTabSz="685800"/>
            <a:r>
              <a:rPr lang="en-US" sz="2400" dirty="0" err="1">
                <a:solidFill>
                  <a:prstClr val="black"/>
                </a:solidFill>
                <a:latin typeface="Gill Sans MT"/>
              </a:rPr>
              <a:t>LaurensHope.Com</a:t>
            </a:r>
            <a:endParaRPr lang="en-US" sz="2400" dirty="0">
              <a:solidFill>
                <a:prstClr val="black"/>
              </a:solidFill>
              <a:latin typeface="Gill Sans MT"/>
            </a:endParaRPr>
          </a:p>
        </p:txBody>
      </p:sp>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693" y="4228146"/>
            <a:ext cx="1670125" cy="14787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457200" y="5867400"/>
            <a:ext cx="2571750" cy="400110"/>
          </a:xfrm>
          <a:prstGeom prst="rect">
            <a:avLst/>
          </a:prstGeom>
          <a:noFill/>
        </p:spPr>
        <p:txBody>
          <a:bodyPr wrap="square" rtlCol="0">
            <a:spAutoFit/>
          </a:bodyPr>
          <a:lstStyle/>
          <a:p>
            <a:pPr defTabSz="685800"/>
            <a:r>
              <a:rPr lang="en-US" sz="2000" dirty="0">
                <a:solidFill>
                  <a:prstClr val="black"/>
                </a:solidFill>
                <a:latin typeface="Gill Sans MT"/>
              </a:rPr>
              <a:t>Elegant Medical Alert</a:t>
            </a:r>
          </a:p>
        </p:txBody>
      </p:sp>
      <p:sp>
        <p:nvSpPr>
          <p:cNvPr id="12" name="TextBox 11"/>
          <p:cNvSpPr txBox="1"/>
          <p:nvPr/>
        </p:nvSpPr>
        <p:spPr>
          <a:xfrm>
            <a:off x="5334000" y="2601395"/>
            <a:ext cx="1828800" cy="415498"/>
          </a:xfrm>
          <a:prstGeom prst="rect">
            <a:avLst/>
          </a:prstGeom>
          <a:noFill/>
        </p:spPr>
        <p:txBody>
          <a:bodyPr wrap="square" rtlCol="0">
            <a:spAutoFit/>
          </a:bodyPr>
          <a:lstStyle/>
          <a:p>
            <a:pPr defTabSz="685800"/>
            <a:r>
              <a:rPr lang="en-US" sz="2100" dirty="0">
                <a:solidFill>
                  <a:prstClr val="black"/>
                </a:solidFill>
                <a:latin typeface="Gill Sans MT"/>
              </a:rPr>
              <a:t>MedicAlert.org</a:t>
            </a:r>
          </a:p>
        </p:txBody>
      </p:sp>
      <p:pic>
        <p:nvPicPr>
          <p:cNvPr id="3" name="Picture 2"/>
          <p:cNvPicPr>
            <a:picLocks noChangeAspect="1"/>
          </p:cNvPicPr>
          <p:nvPr/>
        </p:nvPicPr>
        <p:blipFill>
          <a:blip r:embed="rId5"/>
          <a:stretch>
            <a:fillRect/>
          </a:stretch>
        </p:blipFill>
        <p:spPr>
          <a:xfrm>
            <a:off x="4441502" y="4114800"/>
            <a:ext cx="3613796" cy="2322321"/>
          </a:xfrm>
          <a:prstGeom prst="rect">
            <a:avLst/>
          </a:prstGeom>
        </p:spPr>
      </p:pic>
    </p:spTree>
    <p:extLst>
      <p:ext uri="{BB962C8B-B14F-4D97-AF65-F5344CB8AC3E}">
        <p14:creationId xmlns:p14="http://schemas.microsoft.com/office/powerpoint/2010/main" val="4269671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noAutofit/>
          </a:bodyPr>
          <a:lstStyle/>
          <a:p>
            <a:r>
              <a:rPr lang="en-US" sz="3200" dirty="0"/>
              <a:t>If on insulin or sulfonylurea – special precautions required</a:t>
            </a:r>
          </a:p>
        </p:txBody>
      </p:sp>
      <p:sp>
        <p:nvSpPr>
          <p:cNvPr id="3" name="Content Placeholder 2"/>
          <p:cNvSpPr>
            <a:spLocks noGrp="1"/>
          </p:cNvSpPr>
          <p:nvPr>
            <p:ph sz="quarter" idx="1"/>
          </p:nvPr>
        </p:nvSpPr>
        <p:spPr/>
        <p:txBody>
          <a:bodyPr>
            <a:normAutofit/>
          </a:bodyPr>
          <a:lstStyle/>
          <a:p>
            <a:r>
              <a:rPr lang="en-US" sz="3200" dirty="0"/>
              <a:t>Carb source on person, car, by bed at all times</a:t>
            </a:r>
          </a:p>
          <a:p>
            <a:r>
              <a:rPr lang="en-US" sz="3200" dirty="0"/>
              <a:t>Identification</a:t>
            </a:r>
          </a:p>
          <a:p>
            <a:pPr lvl="1"/>
            <a:r>
              <a:rPr lang="en-US" sz="2400" dirty="0"/>
              <a:t>Phone (ICE)</a:t>
            </a:r>
          </a:p>
          <a:p>
            <a:pPr lvl="1"/>
            <a:r>
              <a:rPr lang="en-US" sz="2400" dirty="0"/>
              <a:t>Wallet Card</a:t>
            </a:r>
          </a:p>
          <a:p>
            <a:pPr lvl="1"/>
            <a:r>
              <a:rPr lang="en-US" sz="2400" dirty="0"/>
              <a:t>Bracelet</a:t>
            </a:r>
          </a:p>
          <a:p>
            <a:r>
              <a:rPr lang="en-US" sz="3200" dirty="0"/>
              <a:t>If pattern of lows,  med adjustment required</a:t>
            </a:r>
          </a:p>
        </p:txBody>
      </p:sp>
      <p:sp>
        <p:nvSpPr>
          <p:cNvPr id="4" name="Content Placeholder 3"/>
          <p:cNvSpPr>
            <a:spLocks noGrp="1"/>
          </p:cNvSpPr>
          <p:nvPr>
            <p:ph sz="quarter" idx="2"/>
          </p:nvPr>
        </p:nvSpPr>
        <p:spPr/>
        <p:txBody>
          <a:bodyPr>
            <a:normAutofit/>
          </a:bodyPr>
          <a:lstStyle/>
          <a:p>
            <a:r>
              <a:rPr lang="en-US" dirty="0"/>
              <a:t>Pre-meal target </a:t>
            </a:r>
          </a:p>
          <a:p>
            <a:pPr lvl="1"/>
            <a:r>
              <a:rPr lang="en-US" dirty="0">
                <a:solidFill>
                  <a:srgbClr val="C00000"/>
                </a:solidFill>
              </a:rPr>
              <a:t>100</a:t>
            </a:r>
            <a:r>
              <a:rPr lang="en-US" dirty="0"/>
              <a:t>-130?</a:t>
            </a:r>
          </a:p>
          <a:p>
            <a:r>
              <a:rPr lang="en-US" dirty="0"/>
              <a:t>Post meal </a:t>
            </a:r>
          </a:p>
          <a:p>
            <a:pPr lvl="1"/>
            <a:r>
              <a:rPr lang="en-US" dirty="0"/>
              <a:t>Less than 180</a:t>
            </a:r>
          </a:p>
          <a:p>
            <a:r>
              <a:rPr lang="en-US" dirty="0"/>
              <a:t>Bedtime</a:t>
            </a:r>
          </a:p>
          <a:p>
            <a:pPr lvl="1"/>
            <a:r>
              <a:rPr lang="en-US" dirty="0"/>
              <a:t>110 - 180</a:t>
            </a:r>
          </a:p>
        </p:txBody>
      </p:sp>
      <p:pic>
        <p:nvPicPr>
          <p:cNvPr id="5" name="Picture 4"/>
          <p:cNvPicPr>
            <a:picLocks noChangeAspect="1"/>
          </p:cNvPicPr>
          <p:nvPr/>
        </p:nvPicPr>
        <p:blipFill>
          <a:blip r:embed="rId3" cstate="print"/>
          <a:stretch>
            <a:fillRect/>
          </a:stretch>
        </p:blipFill>
        <p:spPr>
          <a:xfrm>
            <a:off x="4800600" y="5181600"/>
            <a:ext cx="3835923" cy="1447800"/>
          </a:xfrm>
          <a:prstGeom prst="rect">
            <a:avLst/>
          </a:prstGeom>
        </p:spPr>
      </p:pic>
    </p:spTree>
    <p:custDataLst>
      <p:tags r:id="rId1"/>
    </p:custDataLst>
    <p:extLst>
      <p:ext uri="{BB962C8B-B14F-4D97-AF65-F5344CB8AC3E}">
        <p14:creationId xmlns:p14="http://schemas.microsoft.com/office/powerpoint/2010/main" val="420993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75D8AC65-DEC7-4196-939A-DAA7024772A5}"/>
              </a:ext>
            </a:extLst>
          </p:cNvPr>
          <p:cNvSpPr>
            <a:spLocks noGrp="1" noChangeArrowheads="1"/>
          </p:cNvSpPr>
          <p:nvPr>
            <p:ph type="title"/>
          </p:nvPr>
        </p:nvSpPr>
        <p:spPr>
          <a:xfrm>
            <a:off x="457200" y="152399"/>
            <a:ext cx="8229600" cy="1228275"/>
          </a:xfrm>
        </p:spPr>
        <p:txBody>
          <a:bodyPr>
            <a:normAutofit fontScale="90000"/>
          </a:bodyPr>
          <a:lstStyle/>
          <a:p>
            <a:pPr eaLnBrk="1" hangingPunct="1"/>
            <a:r>
              <a:rPr lang="en-US" altLang="en-US" sz="4400" dirty="0"/>
              <a:t>Sulfonylureas - </a:t>
            </a:r>
            <a:r>
              <a:rPr lang="en-US" dirty="0"/>
              <a:t>Secretagogues or “Squirters”</a:t>
            </a:r>
            <a:endParaRPr lang="en-US" altLang="en-US" sz="4400" dirty="0"/>
          </a:p>
        </p:txBody>
      </p:sp>
      <p:sp>
        <p:nvSpPr>
          <p:cNvPr id="142339" name="Content Placeholder 2">
            <a:extLst>
              <a:ext uri="{FF2B5EF4-FFF2-40B4-BE49-F238E27FC236}">
                <a16:creationId xmlns:a16="http://schemas.microsoft.com/office/drawing/2014/main" id="{AC246E6E-88E8-4ECE-8C6E-39663156F27E}"/>
              </a:ext>
            </a:extLst>
          </p:cNvPr>
          <p:cNvSpPr>
            <a:spLocks noGrp="1" noChangeArrowheads="1"/>
          </p:cNvSpPr>
          <p:nvPr>
            <p:ph sz="quarter" idx="1"/>
          </p:nvPr>
        </p:nvSpPr>
        <p:spPr>
          <a:xfrm>
            <a:off x="381000" y="1465050"/>
            <a:ext cx="7523770" cy="4523232"/>
          </a:xfrm>
        </p:spPr>
        <p:txBody>
          <a:bodyPr>
            <a:normAutofit/>
          </a:bodyPr>
          <a:lstStyle/>
          <a:p>
            <a:pPr eaLnBrk="1" hangingPunct="1"/>
            <a:r>
              <a:rPr lang="en-US" altLang="en-US" sz="2800" dirty="0"/>
              <a:t>Mechanism: Stimulate beta cells to release insulin</a:t>
            </a:r>
          </a:p>
          <a:p>
            <a:pPr eaLnBrk="1" hangingPunct="1"/>
            <a:r>
              <a:rPr lang="en-US" altLang="en-US" sz="2800" dirty="0"/>
              <a:t>Dosed 1-2x daily before meals</a:t>
            </a:r>
          </a:p>
          <a:p>
            <a:pPr eaLnBrk="1" hangingPunct="1"/>
            <a:r>
              <a:rPr lang="en-US" altLang="en-US" sz="2800" dirty="0"/>
              <a:t>Adverse effects</a:t>
            </a:r>
          </a:p>
          <a:p>
            <a:pPr lvl="1" eaLnBrk="1" hangingPunct="1"/>
            <a:r>
              <a:rPr lang="en-US" altLang="en-US" sz="2000" dirty="0"/>
              <a:t>Hypoglycemia, Weight gain, watch renal function</a:t>
            </a:r>
            <a:endParaRPr lang="en-US" altLang="en-US" sz="2400" dirty="0"/>
          </a:p>
          <a:p>
            <a:pPr eaLnBrk="1" hangingPunct="1"/>
            <a:r>
              <a:rPr lang="en-US" altLang="en-US" sz="2800" dirty="0"/>
              <a:t>Low cost, $12 for 3 months supply</a:t>
            </a:r>
          </a:p>
          <a:p>
            <a:pPr eaLnBrk="1" hangingPunct="1"/>
            <a:r>
              <a:rPr lang="en-US" altLang="en-US" sz="2800" dirty="0"/>
              <a:t>Can help with glucose toxicity, lowers </a:t>
            </a:r>
            <a:r>
              <a:rPr lang="en-US" altLang="en-US" sz="3200" dirty="0"/>
              <a:t>A1C 1-2%</a:t>
            </a:r>
            <a:endParaRPr lang="en-US" altLang="en-US" dirty="0"/>
          </a:p>
        </p:txBody>
      </p:sp>
      <p:pic>
        <p:nvPicPr>
          <p:cNvPr id="142340" name="Picture 2">
            <a:extLst>
              <a:ext uri="{FF2B5EF4-FFF2-40B4-BE49-F238E27FC236}">
                <a16:creationId xmlns:a16="http://schemas.microsoft.com/office/drawing/2014/main" id="{6342EBB4-1035-44F4-AFC3-0617C0F16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86" y="4953000"/>
            <a:ext cx="8512628"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A8E0E4CB-CCAF-75CC-4CBB-1C6D67A5963C}"/>
              </a:ext>
            </a:extLst>
          </p:cNvPr>
          <p:cNvPicPr>
            <a:picLocks noChangeAspect="1"/>
          </p:cNvPicPr>
          <p:nvPr/>
        </p:nvPicPr>
        <p:blipFill>
          <a:blip r:embed="rId4"/>
          <a:stretch>
            <a:fillRect/>
          </a:stretch>
        </p:blipFill>
        <p:spPr>
          <a:xfrm>
            <a:off x="6152829" y="2087298"/>
            <a:ext cx="2610171" cy="1121727"/>
          </a:xfrm>
          <a:prstGeom prst="rect">
            <a:avLst/>
          </a:prstGeom>
        </p:spPr>
      </p:pic>
    </p:spTree>
    <p:extLst>
      <p:ext uri="{BB962C8B-B14F-4D97-AF65-F5344CB8AC3E}">
        <p14:creationId xmlns:p14="http://schemas.microsoft.com/office/powerpoint/2010/main" val="1880279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02210" name="Rectangle 2"/>
          <p:cNvSpPr>
            <a:spLocks noGrp="1" noChangeArrowheads="1"/>
          </p:cNvSpPr>
          <p:nvPr>
            <p:ph type="title"/>
          </p:nvPr>
        </p:nvSpPr>
        <p:spPr>
          <a:xfrm>
            <a:off x="457200" y="152400"/>
            <a:ext cx="8305800" cy="990600"/>
          </a:xfrm>
        </p:spPr>
        <p:txBody>
          <a:bodyPr>
            <a:normAutofit/>
          </a:bodyPr>
          <a:lstStyle/>
          <a:p>
            <a:pPr eaLnBrk="1" hangingPunct="1">
              <a:defRPr/>
            </a:pPr>
            <a:r>
              <a:rPr lang="en-US" dirty="0"/>
              <a:t>Meglitinides - Squirts</a:t>
            </a:r>
          </a:p>
        </p:txBody>
      </p:sp>
      <p:sp>
        <p:nvSpPr>
          <p:cNvPr id="1502211" name="Rectangle 3"/>
          <p:cNvSpPr>
            <a:spLocks noGrp="1" noChangeArrowheads="1"/>
          </p:cNvSpPr>
          <p:nvPr>
            <p:ph type="body" idx="1"/>
          </p:nvPr>
        </p:nvSpPr>
        <p:spPr>
          <a:xfrm>
            <a:off x="701298" y="1143000"/>
            <a:ext cx="8305800" cy="5486400"/>
          </a:xfrm>
        </p:spPr>
        <p:txBody>
          <a:bodyPr>
            <a:normAutofit/>
          </a:bodyPr>
          <a:lstStyle/>
          <a:p>
            <a:pPr eaLnBrk="1" hangingPunct="1">
              <a:defRPr/>
            </a:pPr>
            <a:r>
              <a:rPr lang="en-US" sz="2700" b="1" dirty="0">
                <a:solidFill>
                  <a:schemeClr val="tx2">
                    <a:lumMod val="50000"/>
                  </a:schemeClr>
                </a:solidFill>
              </a:rPr>
              <a:t>Action</a:t>
            </a:r>
            <a:r>
              <a:rPr lang="en-US" sz="2700" dirty="0">
                <a:solidFill>
                  <a:schemeClr val="tx2">
                    <a:lumMod val="50000"/>
                  </a:schemeClr>
                </a:solidFill>
              </a:rPr>
              <a:t>: stimulate insulin secretion (rapid and short duration) when glucose present</a:t>
            </a:r>
          </a:p>
          <a:p>
            <a:pPr eaLnBrk="1" hangingPunct="1">
              <a:defRPr/>
            </a:pPr>
            <a:r>
              <a:rPr lang="en-US" sz="2700" b="1" dirty="0">
                <a:solidFill>
                  <a:schemeClr val="tx2">
                    <a:lumMod val="50000"/>
                  </a:schemeClr>
                </a:solidFill>
              </a:rPr>
              <a:t>Names</a:t>
            </a:r>
            <a:r>
              <a:rPr lang="en-US" sz="2700" dirty="0">
                <a:solidFill>
                  <a:schemeClr val="tx2">
                    <a:lumMod val="50000"/>
                  </a:schemeClr>
                </a:solidFill>
              </a:rPr>
              <a:t>:</a:t>
            </a:r>
          </a:p>
          <a:p>
            <a:pPr lvl="1" eaLnBrk="1" hangingPunct="1">
              <a:defRPr/>
            </a:pPr>
            <a:r>
              <a:rPr lang="en-US" sz="2400" dirty="0" err="1">
                <a:solidFill>
                  <a:schemeClr val="tx2">
                    <a:lumMod val="50000"/>
                  </a:schemeClr>
                </a:solidFill>
              </a:rPr>
              <a:t>repaglinide</a:t>
            </a:r>
            <a:r>
              <a:rPr lang="en-US" sz="2400" dirty="0">
                <a:solidFill>
                  <a:schemeClr val="tx2">
                    <a:lumMod val="50000"/>
                  </a:schemeClr>
                </a:solidFill>
              </a:rPr>
              <a:t> (</a:t>
            </a:r>
            <a:r>
              <a:rPr lang="en-US" sz="2400" dirty="0" err="1">
                <a:solidFill>
                  <a:schemeClr val="tx2">
                    <a:lumMod val="50000"/>
                  </a:schemeClr>
                </a:solidFill>
              </a:rPr>
              <a:t>Prandin</a:t>
            </a:r>
            <a:r>
              <a:rPr lang="en-US" sz="2400" dirty="0">
                <a:solidFill>
                  <a:schemeClr val="tx2">
                    <a:lumMod val="50000"/>
                  </a:schemeClr>
                </a:solidFill>
              </a:rPr>
              <a:t>) </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0.5 to 4 mg </a:t>
            </a:r>
            <a:r>
              <a:rPr lang="en-US" sz="2000" dirty="0" err="1">
                <a:solidFill>
                  <a:schemeClr val="tx2">
                    <a:lumMod val="50000"/>
                  </a:schemeClr>
                </a:solidFill>
              </a:rPr>
              <a:t>a.c</a:t>
            </a:r>
            <a:r>
              <a:rPr lang="en-US" sz="2000" dirty="0">
                <a:solidFill>
                  <a:schemeClr val="tx2">
                    <a:lumMod val="50000"/>
                  </a:schemeClr>
                </a:solidFill>
              </a:rPr>
              <a:t>. Max dose 16mg </a:t>
            </a:r>
          </a:p>
          <a:p>
            <a:pPr lvl="2" eaLnBrk="1" hangingPunct="1">
              <a:defRPr/>
            </a:pPr>
            <a:r>
              <a:rPr lang="en-US" sz="2000" dirty="0">
                <a:solidFill>
                  <a:schemeClr val="tx2">
                    <a:lumMod val="50000"/>
                  </a:schemeClr>
                </a:solidFill>
              </a:rPr>
              <a:t>Metabolized by liver and mostly excreted in feces (some </a:t>
            </a:r>
            <a:r>
              <a:rPr lang="en-US" sz="2000" dirty="0" err="1">
                <a:solidFill>
                  <a:schemeClr val="tx2">
                    <a:lumMod val="50000"/>
                  </a:schemeClr>
                </a:solidFill>
              </a:rPr>
              <a:t>renally</a:t>
            </a:r>
            <a:r>
              <a:rPr lang="en-US" sz="2000" dirty="0">
                <a:solidFill>
                  <a:schemeClr val="tx2">
                    <a:lumMod val="50000"/>
                  </a:schemeClr>
                </a:solidFill>
              </a:rPr>
              <a:t>).  </a:t>
            </a:r>
          </a:p>
          <a:p>
            <a:pPr lvl="1" eaLnBrk="1" hangingPunct="1">
              <a:defRPr/>
            </a:pPr>
            <a:r>
              <a:rPr lang="en-US" sz="2400" dirty="0" err="1">
                <a:solidFill>
                  <a:schemeClr val="tx2">
                    <a:lumMod val="50000"/>
                  </a:schemeClr>
                </a:solidFill>
              </a:rPr>
              <a:t>nateglinide</a:t>
            </a:r>
            <a:r>
              <a:rPr lang="en-US" sz="2400" dirty="0">
                <a:solidFill>
                  <a:schemeClr val="tx2">
                    <a:lumMod val="50000"/>
                  </a:schemeClr>
                </a:solidFill>
              </a:rPr>
              <a:t> (</a:t>
            </a:r>
            <a:r>
              <a:rPr lang="en-US" sz="2400" dirty="0" err="1">
                <a:solidFill>
                  <a:schemeClr val="tx2">
                    <a:lumMod val="50000"/>
                  </a:schemeClr>
                </a:solidFill>
              </a:rPr>
              <a:t>Starlix</a:t>
            </a:r>
            <a:r>
              <a:rPr lang="en-US" sz="2400" dirty="0">
                <a:solidFill>
                  <a:schemeClr val="tx2">
                    <a:lumMod val="50000"/>
                  </a:schemeClr>
                </a:solidFill>
              </a:rPr>
              <a:t>)</a:t>
            </a:r>
          </a:p>
          <a:p>
            <a:pPr lvl="2" eaLnBrk="1" hangingPunct="1">
              <a:defRPr/>
            </a:pPr>
            <a:r>
              <a:rPr lang="en-US" sz="2000" b="1" dirty="0">
                <a:solidFill>
                  <a:schemeClr val="tx2">
                    <a:lumMod val="50000"/>
                  </a:schemeClr>
                </a:solidFill>
              </a:rPr>
              <a:t>Dosing</a:t>
            </a:r>
            <a:r>
              <a:rPr lang="en-US" sz="2000" dirty="0">
                <a:solidFill>
                  <a:schemeClr val="tx2">
                    <a:lumMod val="50000"/>
                  </a:schemeClr>
                </a:solidFill>
              </a:rPr>
              <a:t>: 120 mg </a:t>
            </a:r>
            <a:r>
              <a:rPr lang="en-US" sz="2000" dirty="0" err="1">
                <a:solidFill>
                  <a:schemeClr val="tx2">
                    <a:lumMod val="50000"/>
                  </a:schemeClr>
                </a:solidFill>
              </a:rPr>
              <a:t>tid</a:t>
            </a:r>
            <a:r>
              <a:rPr lang="en-US" sz="2000" dirty="0">
                <a:solidFill>
                  <a:schemeClr val="tx2">
                    <a:lumMod val="50000"/>
                  </a:schemeClr>
                </a:solidFill>
              </a:rPr>
              <a:t> with meals</a:t>
            </a:r>
          </a:p>
          <a:p>
            <a:pPr lvl="2" eaLnBrk="1" hangingPunct="1">
              <a:defRPr/>
            </a:pPr>
            <a:r>
              <a:rPr lang="en-US" sz="2000" dirty="0">
                <a:solidFill>
                  <a:schemeClr val="tx2">
                    <a:lumMod val="50000"/>
                  </a:schemeClr>
                </a:solidFill>
              </a:rPr>
              <a:t>Metabolized by liver, excreted by kidney</a:t>
            </a:r>
          </a:p>
          <a:p>
            <a:pPr eaLnBrk="1" hangingPunct="1">
              <a:defRPr/>
            </a:pPr>
            <a:r>
              <a:rPr lang="en-US" sz="2700" dirty="0">
                <a:solidFill>
                  <a:schemeClr val="tx2">
                    <a:lumMod val="50000"/>
                  </a:schemeClr>
                </a:solidFill>
              </a:rPr>
              <a:t>Efficacy:</a:t>
            </a:r>
            <a:endParaRPr lang="en-US" sz="2400" dirty="0">
              <a:solidFill>
                <a:schemeClr val="tx2">
                  <a:lumMod val="50000"/>
                </a:schemeClr>
              </a:solidFill>
            </a:endParaRPr>
          </a:p>
          <a:p>
            <a:pPr lvl="1" eaLnBrk="1" hangingPunct="1">
              <a:defRPr/>
            </a:pPr>
            <a:r>
              <a:rPr lang="en-US" sz="2400" dirty="0">
                <a:solidFill>
                  <a:schemeClr val="tx2">
                    <a:lumMod val="50000"/>
                  </a:schemeClr>
                </a:solidFill>
              </a:rPr>
              <a:t>Decreases peak postprandial glucose</a:t>
            </a:r>
          </a:p>
          <a:p>
            <a:pPr lvl="1" eaLnBrk="1" hangingPunct="1">
              <a:defRPr/>
            </a:pPr>
            <a:r>
              <a:rPr lang="en-US" sz="2400" dirty="0">
                <a:solidFill>
                  <a:schemeClr val="tx2">
                    <a:lumMod val="50000"/>
                  </a:schemeClr>
                </a:solidFill>
              </a:rPr>
              <a:t>Decreases plasma glucose 60-70 mg/dl</a:t>
            </a:r>
          </a:p>
          <a:p>
            <a:pPr lvl="1" eaLnBrk="1" hangingPunct="1">
              <a:defRPr/>
            </a:pPr>
            <a:r>
              <a:rPr lang="en-US" sz="2400" dirty="0">
                <a:solidFill>
                  <a:schemeClr val="tx2">
                    <a:lumMod val="50000"/>
                  </a:schemeClr>
                </a:solidFill>
              </a:rPr>
              <a:t>Reduce A1C 1.0-2.0</a:t>
            </a:r>
            <a:r>
              <a:rPr lang="en-US" sz="2400" dirty="0">
                <a:solidFill>
                  <a:srgbClr val="FFFFFF"/>
                </a:solidFill>
              </a:rPr>
              <a:t>%</a:t>
            </a:r>
          </a:p>
        </p:txBody>
      </p:sp>
    </p:spTree>
    <p:custDataLst>
      <p:tags r:id="rId1"/>
    </p:custDataLst>
    <p:extLst>
      <p:ext uri="{BB962C8B-B14F-4D97-AF65-F5344CB8AC3E}">
        <p14:creationId xmlns:p14="http://schemas.microsoft.com/office/powerpoint/2010/main" val="1074741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02211">
                                            <p:txEl>
                                              <p:pRg st="0" end="0"/>
                                            </p:txEl>
                                          </p:spTgt>
                                        </p:tgtEl>
                                        <p:attrNameLst>
                                          <p:attrName>style.visibility</p:attrName>
                                        </p:attrNameLst>
                                      </p:cBhvr>
                                      <p:to>
                                        <p:strVal val="visible"/>
                                      </p:to>
                                    </p:set>
                                    <p:animEffect transition="in" filter="wipe(up)">
                                      <p:cBhvr>
                                        <p:cTn id="7" dur="500"/>
                                        <p:tgtEl>
                                          <p:spTgt spid="150221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02211">
                                            <p:txEl>
                                              <p:pRg st="1" end="1"/>
                                            </p:txEl>
                                          </p:spTgt>
                                        </p:tgtEl>
                                        <p:attrNameLst>
                                          <p:attrName>style.visibility</p:attrName>
                                        </p:attrNameLst>
                                      </p:cBhvr>
                                      <p:to>
                                        <p:strVal val="visible"/>
                                      </p:to>
                                    </p:set>
                                    <p:animEffect transition="in" filter="wipe(up)">
                                      <p:cBhvr>
                                        <p:cTn id="12" dur="500"/>
                                        <p:tgtEl>
                                          <p:spTgt spid="1502211">
                                            <p:txEl>
                                              <p:pRg st="1" end="1"/>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502211">
                                            <p:txEl>
                                              <p:pRg st="2" end="2"/>
                                            </p:txEl>
                                          </p:spTgt>
                                        </p:tgtEl>
                                        <p:attrNameLst>
                                          <p:attrName>style.visibility</p:attrName>
                                        </p:attrNameLst>
                                      </p:cBhvr>
                                      <p:to>
                                        <p:strVal val="visible"/>
                                      </p:to>
                                    </p:set>
                                    <p:animEffect transition="in" filter="wipe(up)">
                                      <p:cBhvr>
                                        <p:cTn id="15" dur="500"/>
                                        <p:tgtEl>
                                          <p:spTgt spid="1502211">
                                            <p:txEl>
                                              <p:pRg st="2" end="2"/>
                                            </p:txEl>
                                          </p:spTgt>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502211">
                                            <p:txEl>
                                              <p:pRg st="3" end="3"/>
                                            </p:txEl>
                                          </p:spTgt>
                                        </p:tgtEl>
                                        <p:attrNameLst>
                                          <p:attrName>style.visibility</p:attrName>
                                        </p:attrNameLst>
                                      </p:cBhvr>
                                      <p:to>
                                        <p:strVal val="visible"/>
                                      </p:to>
                                    </p:set>
                                    <p:animEffect transition="in" filter="wipe(up)">
                                      <p:cBhvr>
                                        <p:cTn id="18" dur="500"/>
                                        <p:tgtEl>
                                          <p:spTgt spid="1502211">
                                            <p:txEl>
                                              <p:pRg st="3" end="3"/>
                                            </p:txEl>
                                          </p:spTgt>
                                        </p:tgtEl>
                                      </p:cBhvr>
                                    </p:animEffect>
                                  </p:childTnLst>
                                </p:cTn>
                              </p:par>
                              <p:par>
                                <p:cTn id="19" presetID="22" presetClass="entr" presetSubtype="1" fill="hold" grpId="0" nodeType="withEffect">
                                  <p:stCondLst>
                                    <p:cond delay="0"/>
                                  </p:stCondLst>
                                  <p:childTnLst>
                                    <p:set>
                                      <p:cBhvr>
                                        <p:cTn id="20" dur="1" fill="hold">
                                          <p:stCondLst>
                                            <p:cond delay="0"/>
                                          </p:stCondLst>
                                        </p:cTn>
                                        <p:tgtEl>
                                          <p:spTgt spid="1502211">
                                            <p:txEl>
                                              <p:pRg st="4" end="4"/>
                                            </p:txEl>
                                          </p:spTgt>
                                        </p:tgtEl>
                                        <p:attrNameLst>
                                          <p:attrName>style.visibility</p:attrName>
                                        </p:attrNameLst>
                                      </p:cBhvr>
                                      <p:to>
                                        <p:strVal val="visible"/>
                                      </p:to>
                                    </p:set>
                                    <p:animEffect transition="in" filter="wipe(up)">
                                      <p:cBhvr>
                                        <p:cTn id="21" dur="500"/>
                                        <p:tgtEl>
                                          <p:spTgt spid="1502211">
                                            <p:txEl>
                                              <p:pRg st="4" end="4"/>
                                            </p:txEl>
                                          </p:spTgt>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502211">
                                            <p:txEl>
                                              <p:pRg st="5" end="5"/>
                                            </p:txEl>
                                          </p:spTgt>
                                        </p:tgtEl>
                                        <p:attrNameLst>
                                          <p:attrName>style.visibility</p:attrName>
                                        </p:attrNameLst>
                                      </p:cBhvr>
                                      <p:to>
                                        <p:strVal val="visible"/>
                                      </p:to>
                                    </p:set>
                                    <p:animEffect transition="in" filter="wipe(up)">
                                      <p:cBhvr>
                                        <p:cTn id="24" dur="500"/>
                                        <p:tgtEl>
                                          <p:spTgt spid="1502211">
                                            <p:txEl>
                                              <p:pRg st="5" end="5"/>
                                            </p:txEl>
                                          </p:spTgt>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502211">
                                            <p:txEl>
                                              <p:pRg st="6" end="6"/>
                                            </p:txEl>
                                          </p:spTgt>
                                        </p:tgtEl>
                                        <p:attrNameLst>
                                          <p:attrName>style.visibility</p:attrName>
                                        </p:attrNameLst>
                                      </p:cBhvr>
                                      <p:to>
                                        <p:strVal val="visible"/>
                                      </p:to>
                                    </p:set>
                                    <p:animEffect transition="in" filter="wipe(up)">
                                      <p:cBhvr>
                                        <p:cTn id="27" dur="500"/>
                                        <p:tgtEl>
                                          <p:spTgt spid="1502211">
                                            <p:txEl>
                                              <p:pRg st="6" end="6"/>
                                            </p:txEl>
                                          </p:spTgt>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502211">
                                            <p:txEl>
                                              <p:pRg st="7" end="7"/>
                                            </p:txEl>
                                          </p:spTgt>
                                        </p:tgtEl>
                                        <p:attrNameLst>
                                          <p:attrName>style.visibility</p:attrName>
                                        </p:attrNameLst>
                                      </p:cBhvr>
                                      <p:to>
                                        <p:strVal val="visible"/>
                                      </p:to>
                                    </p:set>
                                    <p:animEffect transition="in" filter="wipe(up)">
                                      <p:cBhvr>
                                        <p:cTn id="30" dur="500"/>
                                        <p:tgtEl>
                                          <p:spTgt spid="1502211">
                                            <p:txEl>
                                              <p:pRg st="7" end="7"/>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502211">
                                            <p:txEl>
                                              <p:pRg st="8" end="8"/>
                                            </p:txEl>
                                          </p:spTgt>
                                        </p:tgtEl>
                                        <p:attrNameLst>
                                          <p:attrName>style.visibility</p:attrName>
                                        </p:attrNameLst>
                                      </p:cBhvr>
                                      <p:to>
                                        <p:strVal val="visible"/>
                                      </p:to>
                                    </p:set>
                                    <p:animEffect transition="in" filter="wipe(up)">
                                      <p:cBhvr>
                                        <p:cTn id="35" dur="500"/>
                                        <p:tgtEl>
                                          <p:spTgt spid="1502211">
                                            <p:txEl>
                                              <p:pRg st="8" end="8"/>
                                            </p:txEl>
                                          </p:spTgt>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02211">
                                            <p:txEl>
                                              <p:pRg st="9" end="9"/>
                                            </p:txEl>
                                          </p:spTgt>
                                        </p:tgtEl>
                                        <p:attrNameLst>
                                          <p:attrName>style.visibility</p:attrName>
                                        </p:attrNameLst>
                                      </p:cBhvr>
                                      <p:to>
                                        <p:strVal val="visible"/>
                                      </p:to>
                                    </p:set>
                                    <p:animEffect transition="in" filter="wipe(up)">
                                      <p:cBhvr>
                                        <p:cTn id="38" dur="500"/>
                                        <p:tgtEl>
                                          <p:spTgt spid="1502211">
                                            <p:txEl>
                                              <p:pRg st="9" end="9"/>
                                            </p:txEl>
                                          </p:spTgt>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502211">
                                            <p:txEl>
                                              <p:pRg st="10" end="10"/>
                                            </p:txEl>
                                          </p:spTgt>
                                        </p:tgtEl>
                                        <p:attrNameLst>
                                          <p:attrName>style.visibility</p:attrName>
                                        </p:attrNameLst>
                                      </p:cBhvr>
                                      <p:to>
                                        <p:strVal val="visible"/>
                                      </p:to>
                                    </p:set>
                                    <p:animEffect transition="in" filter="wipe(up)">
                                      <p:cBhvr>
                                        <p:cTn id="41" dur="500"/>
                                        <p:tgtEl>
                                          <p:spTgt spid="1502211">
                                            <p:txEl>
                                              <p:pRg st="10" end="10"/>
                                            </p:txEl>
                                          </p:spTgt>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502211">
                                            <p:txEl>
                                              <p:pRg st="11" end="11"/>
                                            </p:txEl>
                                          </p:spTgt>
                                        </p:tgtEl>
                                        <p:attrNameLst>
                                          <p:attrName>style.visibility</p:attrName>
                                        </p:attrNameLst>
                                      </p:cBhvr>
                                      <p:to>
                                        <p:strVal val="visible"/>
                                      </p:to>
                                    </p:set>
                                    <p:animEffect transition="in" filter="wipe(up)">
                                      <p:cBhvr>
                                        <p:cTn id="44" dur="500"/>
                                        <p:tgtEl>
                                          <p:spTgt spid="1502211">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2211" grpId="0" build="p" autoUpdateAnimBg="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descr="C:\Users\disaacs\AppData\Local\Microsoft\Windows\INetCache\IE\IX84MDPU\3971218827_8c4c39ce27[1].jpg">
            <a:extLst>
              <a:ext uri="{FF2B5EF4-FFF2-40B4-BE49-F238E27FC236}">
                <a16:creationId xmlns:a16="http://schemas.microsoft.com/office/drawing/2014/main" id="{40FBC1DD-3DFF-45C0-BDF5-BC28CC6F6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599" y="3429000"/>
            <a:ext cx="3053243"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59" name="Title 1">
            <a:extLst>
              <a:ext uri="{FF2B5EF4-FFF2-40B4-BE49-F238E27FC236}">
                <a16:creationId xmlns:a16="http://schemas.microsoft.com/office/drawing/2014/main" id="{8B02A293-8FB0-4C70-86EB-4B81BA0DBE7A}"/>
              </a:ext>
            </a:extLst>
          </p:cNvPr>
          <p:cNvSpPr>
            <a:spLocks noGrp="1" noChangeArrowheads="1"/>
          </p:cNvSpPr>
          <p:nvPr>
            <p:ph type="title"/>
          </p:nvPr>
        </p:nvSpPr>
        <p:spPr/>
        <p:txBody>
          <a:bodyPr>
            <a:normAutofit/>
          </a:bodyPr>
          <a:lstStyle/>
          <a:p>
            <a:pPr eaLnBrk="1" hangingPunct="1"/>
            <a:r>
              <a:rPr lang="en-US" altLang="en-US" sz="4800" dirty="0"/>
              <a:t>Case Study Ken – Poll</a:t>
            </a:r>
          </a:p>
        </p:txBody>
      </p:sp>
      <p:sp>
        <p:nvSpPr>
          <p:cNvPr id="121860" name="Content Placeholder 2">
            <a:extLst>
              <a:ext uri="{FF2B5EF4-FFF2-40B4-BE49-F238E27FC236}">
                <a16:creationId xmlns:a16="http://schemas.microsoft.com/office/drawing/2014/main" id="{60930CE2-B642-4788-A61A-4AB77196BFEC}"/>
              </a:ext>
            </a:extLst>
          </p:cNvPr>
          <p:cNvSpPr>
            <a:spLocks noGrp="1" noChangeArrowheads="1"/>
          </p:cNvSpPr>
          <p:nvPr>
            <p:ph sz="quarter" idx="1"/>
          </p:nvPr>
        </p:nvSpPr>
        <p:spPr>
          <a:xfrm>
            <a:off x="553604" y="1200509"/>
            <a:ext cx="8229600" cy="5486400"/>
          </a:xfrm>
        </p:spPr>
        <p:txBody>
          <a:bodyPr/>
          <a:lstStyle/>
          <a:p>
            <a:pPr marL="0" indent="0" eaLnBrk="1" hangingPunct="1">
              <a:buNone/>
            </a:pPr>
            <a:r>
              <a:rPr lang="en-US" altLang="en-US" sz="3243" dirty="0"/>
              <a:t>Ken is a 67yoM with type 2 diabetes x 5 years. He complains of dizziness/shakiness 3x/week. Last A1C=6.7%. Which of his medications is most likely causing hypoglycemia? </a:t>
            </a:r>
          </a:p>
          <a:p>
            <a:pPr marL="360365" lvl="1" indent="0" eaLnBrk="1" hangingPunct="1">
              <a:buNone/>
            </a:pPr>
            <a:r>
              <a:rPr lang="en-US" altLang="en-US" sz="3243" dirty="0"/>
              <a:t>A. Metformin</a:t>
            </a:r>
          </a:p>
          <a:p>
            <a:pPr marL="360365" lvl="1" indent="0" eaLnBrk="1" hangingPunct="1">
              <a:buNone/>
            </a:pPr>
            <a:r>
              <a:rPr lang="en-US" altLang="en-US" sz="3243" dirty="0"/>
              <a:t>B. Sitagliptin (Januvia)</a:t>
            </a:r>
          </a:p>
          <a:p>
            <a:pPr marL="360365" lvl="1" indent="0" eaLnBrk="1" hangingPunct="1">
              <a:buNone/>
            </a:pPr>
            <a:r>
              <a:rPr lang="en-US" altLang="en-US" sz="3243" dirty="0"/>
              <a:t>C. Glimepiride (Amaryl)</a:t>
            </a:r>
          </a:p>
          <a:p>
            <a:pPr marL="360365" lvl="1" indent="0" eaLnBrk="1" hangingPunct="1">
              <a:buNone/>
            </a:pPr>
            <a:r>
              <a:rPr lang="en-US" altLang="en-US" sz="3243" dirty="0"/>
              <a:t>D. Pioglitazone (Actos)</a:t>
            </a:r>
            <a:endParaRPr lang="en-US" altLang="en-US" sz="2522" dirty="0"/>
          </a:p>
        </p:txBody>
      </p:sp>
      <p:sp>
        <p:nvSpPr>
          <p:cNvPr id="5" name="Oval 4">
            <a:extLst>
              <a:ext uri="{FF2B5EF4-FFF2-40B4-BE49-F238E27FC236}">
                <a16:creationId xmlns:a16="http://schemas.microsoft.com/office/drawing/2014/main" id="{3F2553D3-0488-4DA9-9EF2-4200886C5257}"/>
              </a:ext>
            </a:extLst>
          </p:cNvPr>
          <p:cNvSpPr/>
          <p:nvPr/>
        </p:nvSpPr>
        <p:spPr>
          <a:xfrm>
            <a:off x="685800" y="4267200"/>
            <a:ext cx="4648200" cy="609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50809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F53594A7-3B28-4FFE-8CDD-989304B96421}"/>
              </a:ext>
            </a:extLst>
          </p:cNvPr>
          <p:cNvSpPr>
            <a:spLocks noGrp="1" noChangeArrowheads="1"/>
          </p:cNvSpPr>
          <p:nvPr>
            <p:ph type="title"/>
          </p:nvPr>
        </p:nvSpPr>
        <p:spPr/>
        <p:txBody>
          <a:bodyPr>
            <a:normAutofit/>
          </a:bodyPr>
          <a:lstStyle/>
          <a:p>
            <a:pPr eaLnBrk="1" hangingPunct="1"/>
            <a:r>
              <a:rPr lang="en-US" altLang="en-US" sz="4400" dirty="0"/>
              <a:t>Reducing Hypoglycemia</a:t>
            </a:r>
          </a:p>
        </p:txBody>
      </p:sp>
      <p:sp>
        <p:nvSpPr>
          <p:cNvPr id="9" name="TextBox 3">
            <a:extLst>
              <a:ext uri="{FF2B5EF4-FFF2-40B4-BE49-F238E27FC236}">
                <a16:creationId xmlns:a16="http://schemas.microsoft.com/office/drawing/2014/main" id="{A11E6397-461D-4528-B6F6-32A1274E0627}"/>
              </a:ext>
            </a:extLst>
          </p:cNvPr>
          <p:cNvSpPr txBox="1">
            <a:spLocks noChangeArrowheads="1"/>
          </p:cNvSpPr>
          <p:nvPr/>
        </p:nvSpPr>
        <p:spPr bwMode="auto">
          <a:xfrm>
            <a:off x="457200" y="6375457"/>
            <a:ext cx="4428990"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Diabetes Care 2023;46(Suppl. 1):S125-S143.</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5" name="Content Placeholder 4">
            <a:extLst>
              <a:ext uri="{FF2B5EF4-FFF2-40B4-BE49-F238E27FC236}">
                <a16:creationId xmlns:a16="http://schemas.microsoft.com/office/drawing/2014/main" id="{BDF1784F-D7C6-4914-9CA7-C4A9F62C39C5}"/>
              </a:ext>
            </a:extLst>
          </p:cNvPr>
          <p:cNvSpPr>
            <a:spLocks noGrp="1"/>
          </p:cNvSpPr>
          <p:nvPr>
            <p:ph sz="quarter" idx="2"/>
          </p:nvPr>
        </p:nvSpPr>
        <p:spPr>
          <a:xfrm>
            <a:off x="609600" y="1447799"/>
            <a:ext cx="3962400" cy="4927657"/>
          </a:xfrm>
        </p:spPr>
        <p:txBody>
          <a:bodyPr>
            <a:normAutofit fontScale="92500" lnSpcReduction="10000"/>
          </a:bodyPr>
          <a:lstStyle/>
          <a:p>
            <a:r>
              <a:rPr lang="en-US" sz="4000" dirty="0"/>
              <a:t>Which are the only diabetes meds that directly cause hypoglycemia? </a:t>
            </a:r>
          </a:p>
          <a:p>
            <a:endParaRPr lang="en-US" dirty="0"/>
          </a:p>
          <a:p>
            <a:pPr>
              <a:buFont typeface="Wingdings" panose="05000000000000000000" pitchFamily="2" charset="2"/>
              <a:buChar char="q"/>
            </a:pPr>
            <a:r>
              <a:rPr lang="en-US" sz="3000" dirty="0"/>
              <a:t> Insulin</a:t>
            </a:r>
          </a:p>
          <a:p>
            <a:pPr>
              <a:buFont typeface="Wingdings" panose="05000000000000000000" pitchFamily="2" charset="2"/>
              <a:buChar char="q"/>
            </a:pPr>
            <a:r>
              <a:rPr lang="en-US" sz="3000"/>
              <a:t> Secretagogues </a:t>
            </a:r>
            <a:r>
              <a:rPr lang="en-US" sz="3000" dirty="0"/>
              <a:t>(sulfonylureas, </a:t>
            </a:r>
            <a:r>
              <a:rPr lang="en-US" sz="3000" dirty="0" err="1"/>
              <a:t>glitinides</a:t>
            </a:r>
            <a:r>
              <a:rPr lang="en-US" sz="3000" dirty="0"/>
              <a:t>)</a:t>
            </a:r>
          </a:p>
          <a:p>
            <a:endParaRPr lang="en-US" dirty="0"/>
          </a:p>
        </p:txBody>
      </p:sp>
      <p:pic>
        <p:nvPicPr>
          <p:cNvPr id="3" name="Picture 2" descr="Wood human figure">
            <a:extLst>
              <a:ext uri="{FF2B5EF4-FFF2-40B4-BE49-F238E27FC236}">
                <a16:creationId xmlns:a16="http://schemas.microsoft.com/office/drawing/2014/main" id="{6582DC3B-D196-2D5D-CCB0-BF36AD57F9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1447800"/>
            <a:ext cx="4114800" cy="2743200"/>
          </a:xfrm>
          <a:prstGeom prst="rect">
            <a:avLst/>
          </a:prstGeom>
        </p:spPr>
      </p:pic>
    </p:spTree>
    <p:extLst>
      <p:ext uri="{BB962C8B-B14F-4D97-AF65-F5344CB8AC3E}">
        <p14:creationId xmlns:p14="http://schemas.microsoft.com/office/powerpoint/2010/main" val="178212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anim calcmode="lin" valueType="num">
                                      <p:cBhvr>
                                        <p:cTn id="11"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5">
                                            <p:txEl>
                                              <p:pRg st="2" end="2"/>
                                            </p:txEl>
                                          </p:spTgt>
                                        </p:tgtEl>
                                      </p:cBhvr>
                                    </p:animEffect>
                                  </p:childTnLst>
                                </p:cTn>
                              </p:par>
                              <p:par>
                                <p:cTn id="15" presetID="3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 calcmode="lin" valueType="num">
                                      <p:cBhvr>
                                        <p:cTn id="17"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18"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19"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DF5C2-DD8D-43D1-ABE5-C6482B3F67A6}"/>
              </a:ext>
            </a:extLst>
          </p:cNvPr>
          <p:cNvSpPr>
            <a:spLocks noGrp="1"/>
          </p:cNvSpPr>
          <p:nvPr>
            <p:ph type="title"/>
          </p:nvPr>
        </p:nvSpPr>
        <p:spPr/>
        <p:txBody>
          <a:bodyPr/>
          <a:lstStyle/>
          <a:p>
            <a:endParaRPr lang="en-US" dirty="0"/>
          </a:p>
        </p:txBody>
      </p:sp>
      <p:pic>
        <p:nvPicPr>
          <p:cNvPr id="7" name="Content Placeholder 6">
            <a:extLst>
              <a:ext uri="{FF2B5EF4-FFF2-40B4-BE49-F238E27FC236}">
                <a16:creationId xmlns:a16="http://schemas.microsoft.com/office/drawing/2014/main" id="{D2E82FB5-15F5-C7F9-D7B6-493223AE856B}"/>
              </a:ext>
            </a:extLst>
          </p:cNvPr>
          <p:cNvPicPr>
            <a:picLocks noGrp="1" noChangeAspect="1"/>
          </p:cNvPicPr>
          <p:nvPr>
            <p:ph sz="quarter" idx="1"/>
          </p:nvPr>
        </p:nvPicPr>
        <p:blipFill>
          <a:blip r:embed="rId2"/>
          <a:stretch>
            <a:fillRect/>
          </a:stretch>
        </p:blipFill>
        <p:spPr>
          <a:xfrm>
            <a:off x="381000" y="152400"/>
            <a:ext cx="8620685" cy="5867400"/>
          </a:xfrm>
        </p:spPr>
      </p:pic>
      <p:sp>
        <p:nvSpPr>
          <p:cNvPr id="3" name="TextBox 2">
            <a:extLst>
              <a:ext uri="{FF2B5EF4-FFF2-40B4-BE49-F238E27FC236}">
                <a16:creationId xmlns:a16="http://schemas.microsoft.com/office/drawing/2014/main" id="{2F4E2F45-AD47-DE24-E6FB-8CA2F789F2A8}"/>
              </a:ext>
            </a:extLst>
          </p:cNvPr>
          <p:cNvSpPr txBox="1"/>
          <p:nvPr/>
        </p:nvSpPr>
        <p:spPr>
          <a:xfrm>
            <a:off x="6019800" y="381000"/>
            <a:ext cx="2743200" cy="45720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522508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Quick Question</a:t>
            </a:r>
          </a:p>
        </p:txBody>
      </p:sp>
      <p:sp>
        <p:nvSpPr>
          <p:cNvPr id="3" name="Content Placeholder 2"/>
          <p:cNvSpPr>
            <a:spLocks noGrp="1"/>
          </p:cNvSpPr>
          <p:nvPr>
            <p:ph sz="quarter" idx="1"/>
          </p:nvPr>
        </p:nvSpPr>
        <p:spPr>
          <a:xfrm>
            <a:off x="653761" y="1371600"/>
            <a:ext cx="6400800" cy="5029200"/>
          </a:xfrm>
        </p:spPr>
        <p:txBody>
          <a:bodyPr/>
          <a:lstStyle/>
          <a:p>
            <a:r>
              <a:rPr lang="en-US" sz="2800" dirty="0"/>
              <a:t>JZ is excited about his A1c of 5.4%. He takes rapid acting insulin 4-6 times a day using a pen to keep his BG to target. Plus, adjusts glargine as needed if his pm BG is elevated. What is your biggest concern?</a:t>
            </a:r>
          </a:p>
          <a:p>
            <a:pPr marL="0" indent="0">
              <a:buNone/>
            </a:pPr>
            <a:r>
              <a:rPr lang="en-US" sz="2800" dirty="0"/>
              <a:t>A. Does he change his needle each time?</a:t>
            </a:r>
          </a:p>
          <a:p>
            <a:pPr marL="0" indent="0">
              <a:buNone/>
            </a:pPr>
            <a:r>
              <a:rPr lang="en-US" sz="2800" dirty="0"/>
              <a:t>B. Why is he adjusting glargine?</a:t>
            </a:r>
          </a:p>
          <a:p>
            <a:pPr marL="0" indent="0">
              <a:buNone/>
            </a:pPr>
            <a:r>
              <a:rPr lang="en-US" sz="2800" dirty="0"/>
              <a:t>C. Is he adjusting insulin for exercise?</a:t>
            </a:r>
          </a:p>
          <a:p>
            <a:pPr marL="0" indent="0">
              <a:buNone/>
            </a:pPr>
            <a:r>
              <a:rPr lang="en-US" sz="2800" dirty="0"/>
              <a:t>D. How many hypoglycemic events per week?</a:t>
            </a:r>
          </a:p>
        </p:txBody>
      </p:sp>
      <p:pic>
        <p:nvPicPr>
          <p:cNvPr id="5" name="Picture 4"/>
          <p:cNvPicPr>
            <a:picLocks noChangeAspect="1"/>
          </p:cNvPicPr>
          <p:nvPr/>
        </p:nvPicPr>
        <p:blipFill>
          <a:blip r:embed="rId3" cstate="print"/>
          <a:stretch>
            <a:fillRect/>
          </a:stretch>
        </p:blipFill>
        <p:spPr>
          <a:xfrm>
            <a:off x="7162800" y="1676400"/>
            <a:ext cx="1327439" cy="1946910"/>
          </a:xfrm>
          <a:prstGeom prst="rect">
            <a:avLst/>
          </a:prstGeom>
        </p:spPr>
      </p:pic>
      <p:sp>
        <p:nvSpPr>
          <p:cNvPr id="6" name="Oval 5">
            <a:extLst>
              <a:ext uri="{FF2B5EF4-FFF2-40B4-BE49-F238E27FC236}">
                <a16:creationId xmlns:a16="http://schemas.microsoft.com/office/drawing/2014/main" id="{BAE3265F-1D91-4A97-B941-10945F6BF854}"/>
              </a:ext>
            </a:extLst>
          </p:cNvPr>
          <p:cNvSpPr/>
          <p:nvPr/>
        </p:nvSpPr>
        <p:spPr>
          <a:xfrm>
            <a:off x="304800" y="4953000"/>
            <a:ext cx="6553200"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82767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2"/>
          <p:cNvSpPr>
            <a:spLocks noGrp="1" noRot="1" noChangeArrowheads="1"/>
          </p:cNvSpPr>
          <p:nvPr>
            <p:ph type="title"/>
          </p:nvPr>
        </p:nvSpPr>
        <p:spPr/>
        <p:txBody>
          <a:bodyPr>
            <a:normAutofit/>
          </a:bodyPr>
          <a:lstStyle/>
          <a:p>
            <a:pPr eaLnBrk="1" hangingPunct="1">
              <a:defRPr/>
            </a:pPr>
            <a:r>
              <a:rPr lang="en-US" sz="4400" dirty="0"/>
              <a:t>Preventing Hypoglycemia</a:t>
            </a:r>
          </a:p>
        </p:txBody>
      </p:sp>
      <p:sp>
        <p:nvSpPr>
          <p:cNvPr id="565251" name="Rectangle 3"/>
          <p:cNvSpPr>
            <a:spLocks noGrp="1" noChangeArrowheads="1"/>
          </p:cNvSpPr>
          <p:nvPr>
            <p:ph type="body" sz="half" idx="1"/>
          </p:nvPr>
        </p:nvSpPr>
        <p:spPr>
          <a:xfrm>
            <a:off x="609600" y="1295400"/>
            <a:ext cx="3162300" cy="4876800"/>
          </a:xfrm>
        </p:spPr>
        <p:txBody>
          <a:bodyPr>
            <a:normAutofit/>
          </a:bodyPr>
          <a:lstStyle/>
          <a:p>
            <a:pPr eaLnBrk="1" hangingPunct="1">
              <a:buFont typeface="Wingdings" panose="05000000000000000000" pitchFamily="2" charset="2"/>
              <a:buNone/>
              <a:defRPr/>
            </a:pPr>
            <a:r>
              <a:rPr lang="en-US" sz="2800" b="1" dirty="0"/>
              <a:t>Nocturnal Lows</a:t>
            </a:r>
            <a:endParaRPr lang="en-US" sz="2800" dirty="0"/>
          </a:p>
          <a:p>
            <a:pPr eaLnBrk="1" hangingPunct="1">
              <a:defRPr/>
            </a:pPr>
            <a:r>
              <a:rPr lang="en-US" sz="2800" dirty="0"/>
              <a:t>If bedtime glucose &lt;110, </a:t>
            </a:r>
            <a:r>
              <a:rPr lang="en-US" sz="2800" dirty="0">
                <a:solidFill>
                  <a:srgbClr val="C00000"/>
                </a:solidFill>
              </a:rPr>
              <a:t>reduce meds</a:t>
            </a:r>
          </a:p>
          <a:p>
            <a:pPr eaLnBrk="1" hangingPunct="1">
              <a:defRPr/>
            </a:pPr>
            <a:r>
              <a:rPr lang="en-US" sz="2800" dirty="0"/>
              <a:t>If increased daytime activity, may need extra snack</a:t>
            </a:r>
          </a:p>
          <a:p>
            <a:pPr eaLnBrk="1" hangingPunct="1">
              <a:defRPr/>
            </a:pPr>
            <a:r>
              <a:rPr lang="en-US" sz="2800" dirty="0" err="1"/>
              <a:t>Eval</a:t>
            </a:r>
            <a:r>
              <a:rPr lang="en-US" sz="2800" dirty="0"/>
              <a:t> pre-dinner insulin/meds</a:t>
            </a:r>
          </a:p>
          <a:p>
            <a:pPr marL="0" indent="0">
              <a:buNone/>
              <a:defRPr/>
            </a:pPr>
            <a:endParaRPr lang="en-US" dirty="0"/>
          </a:p>
        </p:txBody>
      </p:sp>
      <p:sp>
        <p:nvSpPr>
          <p:cNvPr id="565252" name="Rectangle 4"/>
          <p:cNvSpPr>
            <a:spLocks noGrp="1" noChangeArrowheads="1"/>
          </p:cNvSpPr>
          <p:nvPr>
            <p:ph type="body" sz="half" idx="2"/>
          </p:nvPr>
        </p:nvSpPr>
        <p:spPr>
          <a:xfrm>
            <a:off x="4876800" y="1447800"/>
            <a:ext cx="3570517" cy="4648200"/>
          </a:xfrm>
        </p:spPr>
        <p:txBody>
          <a:bodyPr>
            <a:normAutofit/>
          </a:bodyPr>
          <a:lstStyle/>
          <a:p>
            <a:pPr eaLnBrk="1" hangingPunct="1">
              <a:buFont typeface="Wingdings" panose="05000000000000000000" pitchFamily="2" charset="2"/>
              <a:buNone/>
              <a:defRPr/>
            </a:pPr>
            <a:r>
              <a:rPr lang="en-US" b="1" dirty="0"/>
              <a:t>Other</a:t>
            </a:r>
          </a:p>
          <a:p>
            <a:pPr eaLnBrk="1" hangingPunct="1">
              <a:defRPr/>
            </a:pPr>
            <a:r>
              <a:rPr lang="en-US" dirty="0"/>
              <a:t>Monitor kidney function / </a:t>
            </a:r>
            <a:r>
              <a:rPr lang="en-US" dirty="0" err="1"/>
              <a:t>wt</a:t>
            </a:r>
            <a:r>
              <a:rPr lang="en-US" dirty="0"/>
              <a:t> loss</a:t>
            </a:r>
          </a:p>
          <a:p>
            <a:pPr eaLnBrk="1" hangingPunct="1">
              <a:defRPr/>
            </a:pPr>
            <a:r>
              <a:rPr lang="en-US" dirty="0"/>
              <a:t>Monitor BG trends</a:t>
            </a:r>
          </a:p>
          <a:p>
            <a:pPr eaLnBrk="1" hangingPunct="1">
              <a:defRPr/>
            </a:pPr>
            <a:r>
              <a:rPr lang="en-US" dirty="0"/>
              <a:t>Too much meds?</a:t>
            </a:r>
          </a:p>
          <a:p>
            <a:pPr eaLnBrk="1" hangingPunct="1">
              <a:defRPr/>
            </a:pPr>
            <a:r>
              <a:rPr lang="en-US" dirty="0"/>
              <a:t>Skipped /delayed meals?</a:t>
            </a:r>
          </a:p>
          <a:p>
            <a:pPr eaLnBrk="1" hangingPunct="1">
              <a:defRPr/>
            </a:pPr>
            <a:r>
              <a:rPr lang="en-US" dirty="0"/>
              <a:t>Plan ahead</a:t>
            </a:r>
          </a:p>
          <a:p>
            <a:pPr eaLnBrk="1" hangingPunct="1">
              <a:defRPr/>
            </a:pPr>
            <a:r>
              <a:rPr lang="en-US" dirty="0"/>
              <a:t>Alcohol precautions</a:t>
            </a:r>
          </a:p>
          <a:p>
            <a:pPr eaLnBrk="1" hangingPunct="1">
              <a:defRPr/>
            </a:pPr>
            <a:r>
              <a:rPr lang="en-US" dirty="0"/>
              <a:t>Exercise planning</a:t>
            </a:r>
          </a:p>
          <a:p>
            <a:pPr eaLnBrk="1" hangingPunct="1">
              <a:defRPr/>
            </a:pPr>
            <a:r>
              <a:rPr lang="en-US" dirty="0"/>
              <a:t>CGM</a:t>
            </a:r>
          </a:p>
          <a:p>
            <a:pPr eaLnBrk="1" hangingPunct="1">
              <a:defRPr/>
            </a:pPr>
            <a:endParaRPr lang="en-US" dirty="0"/>
          </a:p>
        </p:txBody>
      </p:sp>
    </p:spTree>
    <p:custDataLst>
      <p:tags r:id="rId1"/>
    </p:custDataLst>
    <p:extLst>
      <p:ext uri="{BB962C8B-B14F-4D97-AF65-F5344CB8AC3E}">
        <p14:creationId xmlns:p14="http://schemas.microsoft.com/office/powerpoint/2010/main" val="2713719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6" y="273050"/>
            <a:ext cx="8226425" cy="869950"/>
          </a:xfrm>
        </p:spPr>
        <p:txBody>
          <a:bodyPr anchor="b">
            <a:normAutofit/>
          </a:bodyPr>
          <a:lstStyle/>
          <a:p>
            <a:pPr>
              <a:lnSpc>
                <a:spcPct val="90000"/>
              </a:lnSpc>
            </a:pPr>
            <a:r>
              <a:rPr lang="en-US" sz="3700" dirty="0"/>
              <a:t>Diabetes Overview and Glycemic Goals</a:t>
            </a:r>
          </a:p>
        </p:txBody>
      </p:sp>
      <p:sp>
        <p:nvSpPr>
          <p:cNvPr id="3" name="Content Placeholder 2"/>
          <p:cNvSpPr>
            <a:spLocks noGrp="1"/>
          </p:cNvSpPr>
          <p:nvPr>
            <p:ph type="body" sz="half" idx="1"/>
          </p:nvPr>
        </p:nvSpPr>
        <p:spPr>
          <a:xfrm>
            <a:off x="533400" y="1250950"/>
            <a:ext cx="5257800" cy="5607050"/>
          </a:xfrm>
        </p:spPr>
        <p:txBody>
          <a:bodyPr>
            <a:normAutofit lnSpcReduction="10000"/>
          </a:bodyPr>
          <a:lstStyle/>
          <a:p>
            <a:pPr marL="0" indent="0">
              <a:lnSpc>
                <a:spcPct val="110000"/>
              </a:lnSpc>
              <a:buNone/>
            </a:pPr>
            <a:r>
              <a:rPr lang="en-US" sz="3200" b="1" dirty="0"/>
              <a:t>Objectives: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urrent Diabetes ADA Standards</a:t>
            </a: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erson-centered </a:t>
            </a:r>
            <a:r>
              <a:rPr lang="en-US" sz="2200" dirty="0">
                <a:solidFill>
                  <a:srgbClr val="222222"/>
                </a:solidFill>
                <a:ea typeface="Times New Roman" panose="02020603050405020304" pitchFamily="18" charset="0"/>
                <a:cs typeface="Calibri" panose="020F0502020204030204" pitchFamily="34" charset="0"/>
              </a:rPr>
              <a:t>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are for Type 1, Type 2, LADA, GDM</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steps for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edical Evaluation, Risk Identification and Prevention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State g</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lycemic targets </a:t>
            </a:r>
            <a:r>
              <a:rPr lang="en-US" sz="2200" dirty="0">
                <a:solidFill>
                  <a:srgbClr val="222222"/>
                </a:solidFill>
                <a:ea typeface="Times New Roman" panose="02020603050405020304" pitchFamily="18" charset="0"/>
                <a:cs typeface="Calibri" panose="020F0502020204030204" pitchFamily="34" charset="0"/>
              </a:rPr>
              <a:t>a</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cross the lifespan</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Discuss hypoglycemia prevention &amp; treatment</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Describe significance of Landmark Diabetes Studies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List m</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edications considerations for Type 2</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Describe the p</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harmacology Algorithms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SzPts val="1000"/>
              <a:buFont typeface="+mj-lt"/>
              <a:buAutoNum type="arabicPeriod"/>
              <a:tabLst>
                <a:tab pos="457200" algn="l"/>
              </a:tabLst>
            </a:pPr>
            <a:r>
              <a:rPr lang="en-US" sz="2200" dirty="0">
                <a:solidFill>
                  <a:srgbClr val="222222"/>
                </a:solidFill>
                <a:ea typeface="Times New Roman" panose="02020603050405020304" pitchFamily="18" charset="0"/>
                <a:cs typeface="Calibri" panose="020F0502020204030204" pitchFamily="34" charset="0"/>
              </a:rPr>
              <a:t>Discuss most recent c</a:t>
            </a:r>
            <a:r>
              <a:rPr lang="en-US" sz="2200" dirty="0">
                <a:solidFill>
                  <a:srgbClr val="222222"/>
                </a:solidFill>
                <a:effectLst/>
                <a:latin typeface="Calibri" panose="020F0502020204030204" pitchFamily="34" charset="0"/>
                <a:ea typeface="Times New Roman" panose="02020603050405020304" pitchFamily="18" charset="0"/>
                <a:cs typeface="Calibri" panose="020F0502020204030204" pitchFamily="34" charset="0"/>
              </a:rPr>
              <a:t>ardiovascular risk mitigation strategies and goals.</a:t>
            </a:r>
            <a:endParaRPr lang="en-US"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F58A9F4D-42DC-4F68-8F60-9EBF7B1D69C6}"/>
              </a:ext>
            </a:extLst>
          </p:cNvPr>
          <p:cNvPicPr>
            <a:picLocks noChangeAspect="1"/>
          </p:cNvPicPr>
          <p:nvPr/>
        </p:nvPicPr>
        <p:blipFill rotWithShape="1">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40083" r="-1" b="-1"/>
          <a:stretch/>
        </p:blipFill>
        <p:spPr>
          <a:xfrm>
            <a:off x="6033684" y="1371600"/>
            <a:ext cx="2667592" cy="2971800"/>
          </a:xfrm>
          <a:prstGeom prst="rect">
            <a:avLst/>
          </a:prstGeom>
          <a:noFill/>
        </p:spPr>
      </p:pic>
    </p:spTree>
    <p:extLst>
      <p:ext uri="{BB962C8B-B14F-4D97-AF65-F5344CB8AC3E}">
        <p14:creationId xmlns:p14="http://schemas.microsoft.com/office/powerpoint/2010/main" val="4253222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2700" b="1" i="1" dirty="0"/>
              <a:t>“The highest form of wisdom is kindness.” </a:t>
            </a:r>
            <a:br>
              <a:rPr lang="en-US" sz="2700" b="1" i="1" dirty="0"/>
            </a:br>
            <a:r>
              <a:rPr lang="en-US" sz="2700" b="1" i="1" dirty="0"/>
              <a:t>The Talmud</a:t>
            </a:r>
            <a:endParaRPr lang="en-US" sz="2700" dirty="0"/>
          </a:p>
        </p:txBody>
      </p:sp>
      <p:pic>
        <p:nvPicPr>
          <p:cNvPr id="3" name="Picture 2"/>
          <p:cNvPicPr>
            <a:picLocks noChangeAspect="1"/>
          </p:cNvPicPr>
          <p:nvPr/>
        </p:nvPicPr>
        <p:blipFill>
          <a:blip r:embed="rId3"/>
          <a:stretch>
            <a:fillRect/>
          </a:stretch>
        </p:blipFill>
        <p:spPr>
          <a:xfrm>
            <a:off x="838200" y="1371600"/>
            <a:ext cx="7523328" cy="4800600"/>
          </a:xfrm>
          <a:prstGeom prst="rect">
            <a:avLst/>
          </a:prstGeom>
        </p:spPr>
      </p:pic>
    </p:spTree>
    <p:custDataLst>
      <p:tags r:id="rId1"/>
    </p:custDataLst>
    <p:extLst>
      <p:ext uri="{BB962C8B-B14F-4D97-AF65-F5344CB8AC3E}">
        <p14:creationId xmlns:p14="http://schemas.microsoft.com/office/powerpoint/2010/main" val="1132133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Landmark Trials</a:t>
            </a:r>
          </a:p>
        </p:txBody>
      </p:sp>
      <p:pic>
        <p:nvPicPr>
          <p:cNvPr id="4" name="Content Placeholder 3"/>
          <p:cNvPicPr>
            <a:picLocks noGrp="1" noChangeAspect="1"/>
          </p:cNvPicPr>
          <p:nvPr>
            <p:ph sz="quarter" idx="1"/>
          </p:nvPr>
        </p:nvPicPr>
        <p:blipFill>
          <a:blip r:embed="rId2"/>
          <a:stretch>
            <a:fillRect/>
          </a:stretch>
        </p:blipFill>
        <p:spPr>
          <a:xfrm>
            <a:off x="966636" y="1219200"/>
            <a:ext cx="7210728" cy="4937125"/>
          </a:xfrm>
          <a:prstGeom prst="rect">
            <a:avLst/>
          </a:prstGeom>
        </p:spPr>
      </p:pic>
    </p:spTree>
    <p:extLst>
      <p:ext uri="{BB962C8B-B14F-4D97-AF65-F5344CB8AC3E}">
        <p14:creationId xmlns:p14="http://schemas.microsoft.com/office/powerpoint/2010/main" val="2478452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Quick Question</a:t>
            </a:r>
          </a:p>
        </p:txBody>
      </p:sp>
      <p:sp>
        <p:nvSpPr>
          <p:cNvPr id="3" name="Content Placeholder 2"/>
          <p:cNvSpPr>
            <a:spLocks noGrp="1"/>
          </p:cNvSpPr>
          <p:nvPr>
            <p:ph sz="quarter" idx="1"/>
          </p:nvPr>
        </p:nvSpPr>
        <p:spPr/>
        <p:txBody>
          <a:bodyPr>
            <a:normAutofit fontScale="92500" lnSpcReduction="10000"/>
          </a:bodyPr>
          <a:lstStyle/>
          <a:p>
            <a:pPr marL="0" indent="0">
              <a:buNone/>
            </a:pPr>
            <a:r>
              <a:rPr lang="en-US" dirty="0"/>
              <a:t> Which study demonstrated that keeping A1c less than 7% reduces complications for Type 1?</a:t>
            </a:r>
          </a:p>
          <a:p>
            <a:pPr marL="385763" indent="-385763">
              <a:buFont typeface="+mj-lt"/>
              <a:buAutoNum type="alphaLcPeriod"/>
            </a:pPr>
            <a:r>
              <a:rPr lang="en-US" dirty="0"/>
              <a:t>Diabetes Prevention Trial</a:t>
            </a:r>
          </a:p>
          <a:p>
            <a:pPr marL="385763" indent="-385763">
              <a:buFont typeface="+mj-lt"/>
              <a:buAutoNum type="alphaLcPeriod"/>
            </a:pPr>
            <a:r>
              <a:rPr lang="en-US" dirty="0"/>
              <a:t>Diabetes Control and Complications Trial</a:t>
            </a:r>
          </a:p>
          <a:p>
            <a:pPr marL="385763" indent="-385763">
              <a:buFont typeface="+mj-lt"/>
              <a:buAutoNum type="alphaLcPeriod"/>
            </a:pPr>
            <a:r>
              <a:rPr lang="en-US" dirty="0"/>
              <a:t>United Kingdom Prospective Diabetes Study</a:t>
            </a:r>
          </a:p>
          <a:p>
            <a:pPr marL="385763" indent="-385763">
              <a:buFont typeface="+mj-lt"/>
              <a:buAutoNum type="alphaLcPeriod"/>
            </a:pPr>
            <a:r>
              <a:rPr lang="en-US" dirty="0"/>
              <a:t>YOUTH Trial</a:t>
            </a:r>
          </a:p>
          <a:p>
            <a:endParaRPr lang="en-US" dirty="0"/>
          </a:p>
        </p:txBody>
      </p:sp>
      <p:pic>
        <p:nvPicPr>
          <p:cNvPr id="4" name="Picture 3"/>
          <p:cNvPicPr>
            <a:picLocks noChangeAspect="1"/>
          </p:cNvPicPr>
          <p:nvPr/>
        </p:nvPicPr>
        <p:blipFill>
          <a:blip r:embed="rId3"/>
          <a:stretch>
            <a:fillRect/>
          </a:stretch>
        </p:blipFill>
        <p:spPr>
          <a:xfrm rot="631190">
            <a:off x="7924801" y="2205908"/>
            <a:ext cx="914399" cy="1328595"/>
          </a:xfrm>
          <a:prstGeom prst="rect">
            <a:avLst/>
          </a:prstGeom>
        </p:spPr>
      </p:pic>
      <p:sp>
        <p:nvSpPr>
          <p:cNvPr id="5" name="Oval 4">
            <a:extLst>
              <a:ext uri="{FF2B5EF4-FFF2-40B4-BE49-F238E27FC236}">
                <a16:creationId xmlns:a16="http://schemas.microsoft.com/office/drawing/2014/main" id="{992CEB73-32E3-4397-9AF3-C1AD6A796515}"/>
              </a:ext>
            </a:extLst>
          </p:cNvPr>
          <p:cNvSpPr/>
          <p:nvPr/>
        </p:nvSpPr>
        <p:spPr>
          <a:xfrm>
            <a:off x="431074" y="3253399"/>
            <a:ext cx="7696200" cy="1295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spTree>
    <p:custDataLst>
      <p:tags r:id="rId1"/>
    </p:custDataLst>
    <p:extLst>
      <p:ext uri="{BB962C8B-B14F-4D97-AF65-F5344CB8AC3E}">
        <p14:creationId xmlns:p14="http://schemas.microsoft.com/office/powerpoint/2010/main" val="2987911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5616" y="273050"/>
            <a:ext cx="8226425" cy="1143000"/>
          </a:xfrm>
        </p:spPr>
        <p:txBody>
          <a:bodyPr vert="horz" lIns="67858" tIns="33334" rIns="67858" bIns="33334" anchor="b" anchorCtr="0">
            <a:normAutofit/>
          </a:bodyPr>
          <a:lstStyle/>
          <a:p>
            <a:pPr eaLnBrk="1" hangingPunct="1">
              <a:lnSpc>
                <a:spcPct val="90000"/>
              </a:lnSpc>
            </a:pPr>
            <a:r>
              <a:rPr lang="en-US" sz="3100"/>
              <a:t>Diabetes Control and Complications Trial (DCCT)</a:t>
            </a:r>
            <a:br>
              <a:rPr lang="en-US" sz="3100"/>
            </a:br>
            <a:r>
              <a:rPr lang="en-US" sz="3100"/>
              <a:t>Type 1 – Does getting A1c &lt;7% matter?</a:t>
            </a:r>
          </a:p>
        </p:txBody>
      </p:sp>
      <p:sp>
        <p:nvSpPr>
          <p:cNvPr id="76803" name="Rectangle 3"/>
          <p:cNvSpPr>
            <a:spLocks noGrp="1" noChangeArrowheads="1"/>
          </p:cNvSpPr>
          <p:nvPr>
            <p:ph type="body" sz="half" idx="1"/>
          </p:nvPr>
        </p:nvSpPr>
        <p:spPr>
          <a:xfrm>
            <a:off x="455614" y="1598613"/>
            <a:ext cx="4037012" cy="4878387"/>
          </a:xfrm>
        </p:spPr>
        <p:txBody>
          <a:bodyPr vert="horz" lIns="67858" tIns="33334" rIns="67858" bIns="33334">
            <a:normAutofit fontScale="92500" lnSpcReduction="20000"/>
          </a:bodyPr>
          <a:lstStyle/>
          <a:p>
            <a:pPr eaLnBrk="1" hangingPunct="1">
              <a:lnSpc>
                <a:spcPct val="110000"/>
              </a:lnSpc>
              <a:buFont typeface="Wingdings" pitchFamily="2" charset="2"/>
              <a:buNone/>
            </a:pPr>
            <a:r>
              <a:rPr lang="en-US" sz="2800" dirty="0"/>
              <a:t>The largest, most comprehensive diabetes study ever conducted.</a:t>
            </a:r>
          </a:p>
          <a:p>
            <a:pPr eaLnBrk="1" hangingPunct="1">
              <a:lnSpc>
                <a:spcPct val="110000"/>
              </a:lnSpc>
              <a:buFont typeface="Wingdings" pitchFamily="2" charset="2"/>
              <a:buNone/>
            </a:pPr>
            <a:r>
              <a:rPr lang="en-US" sz="2800" dirty="0"/>
              <a:t>10 year study involved more than 1400 subjects with Type 1 DM.</a:t>
            </a:r>
          </a:p>
          <a:p>
            <a:pPr eaLnBrk="1" hangingPunct="1">
              <a:lnSpc>
                <a:spcPct val="110000"/>
              </a:lnSpc>
              <a:buFont typeface="Wingdings" pitchFamily="2" charset="2"/>
              <a:buNone/>
            </a:pPr>
            <a:r>
              <a:rPr lang="en-US" sz="2800" dirty="0"/>
              <a:t>Compared the effects of two treatment regimens:</a:t>
            </a:r>
          </a:p>
          <a:p>
            <a:pPr lvl="1">
              <a:lnSpc>
                <a:spcPct val="110000"/>
              </a:lnSpc>
            </a:pPr>
            <a:r>
              <a:rPr lang="en-US" sz="2800" dirty="0"/>
              <a:t>standard therapy and </a:t>
            </a:r>
          </a:p>
          <a:p>
            <a:pPr lvl="1">
              <a:lnSpc>
                <a:spcPct val="110000"/>
              </a:lnSpc>
            </a:pPr>
            <a:r>
              <a:rPr lang="en-US" sz="2800" dirty="0"/>
              <a:t>intensive control-on the complications of diabetes. </a:t>
            </a:r>
          </a:p>
        </p:txBody>
      </p:sp>
      <p:pic>
        <p:nvPicPr>
          <p:cNvPr id="3" name="Picture 2">
            <a:extLst>
              <a:ext uri="{FF2B5EF4-FFF2-40B4-BE49-F238E27FC236}">
                <a16:creationId xmlns:a16="http://schemas.microsoft.com/office/drawing/2014/main" id="{E7F97C8E-F342-49C5-AAAD-55CC118AB935}"/>
              </a:ext>
            </a:extLst>
          </p:cNvPr>
          <p:cNvPicPr>
            <a:picLocks noChangeAspect="1"/>
          </p:cNvPicPr>
          <p:nvPr/>
        </p:nvPicPr>
        <p:blipFill>
          <a:blip r:embed="rId3"/>
          <a:stretch>
            <a:fillRect/>
          </a:stretch>
        </p:blipFill>
        <p:spPr>
          <a:xfrm>
            <a:off x="4645025" y="2454537"/>
            <a:ext cx="4037013" cy="2785538"/>
          </a:xfrm>
          <a:prstGeom prst="rect">
            <a:avLst/>
          </a:prstGeom>
          <a:noFill/>
        </p:spPr>
      </p:pic>
    </p:spTree>
    <p:custDataLst>
      <p:tags r:id="rId1"/>
    </p:custDataLst>
    <p:extLst>
      <p:ext uri="{BB962C8B-B14F-4D97-AF65-F5344CB8AC3E}">
        <p14:creationId xmlns:p14="http://schemas.microsoft.com/office/powerpoint/2010/main" val="346259731"/>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28600"/>
            <a:ext cx="8229600" cy="914400"/>
          </a:xfrm>
        </p:spPr>
        <p:txBody>
          <a:bodyPr vert="horz" lIns="67858" tIns="33334" rIns="67858" bIns="33334" anchor="b" anchorCtr="0">
            <a:normAutofit/>
          </a:bodyPr>
          <a:lstStyle/>
          <a:p>
            <a:pPr eaLnBrk="1" hangingPunct="1"/>
            <a:r>
              <a:rPr lang="en-US"/>
              <a:t>DCCT Conclusions</a:t>
            </a:r>
          </a:p>
        </p:txBody>
      </p:sp>
      <p:sp>
        <p:nvSpPr>
          <p:cNvPr id="77827" name="Rectangle 3"/>
          <p:cNvSpPr>
            <a:spLocks noGrp="1" noChangeArrowheads="1"/>
          </p:cNvSpPr>
          <p:nvPr>
            <p:ph sz="quarter" idx="1"/>
          </p:nvPr>
        </p:nvSpPr>
        <p:spPr>
          <a:xfrm>
            <a:off x="470155" y="1371600"/>
            <a:ext cx="4041648" cy="5257800"/>
          </a:xfrm>
        </p:spPr>
        <p:txBody>
          <a:bodyPr vert="horz" lIns="67858" tIns="33334" rIns="67858" bIns="33334">
            <a:normAutofit fontScale="85000" lnSpcReduction="10000"/>
          </a:bodyPr>
          <a:lstStyle/>
          <a:p>
            <a:pPr eaLnBrk="1" hangingPunct="1">
              <a:lnSpc>
                <a:spcPct val="120000"/>
              </a:lnSpc>
              <a:buFont typeface="Wingdings" pitchFamily="2" charset="2"/>
              <a:buNone/>
            </a:pPr>
            <a:r>
              <a:rPr lang="en-US" sz="2600" dirty="0"/>
              <a:t>By maintaining A1C &lt; 7%:</a:t>
            </a:r>
          </a:p>
          <a:p>
            <a:pPr eaLnBrk="1" hangingPunct="1">
              <a:lnSpc>
                <a:spcPct val="120000"/>
              </a:lnSpc>
            </a:pPr>
            <a:r>
              <a:rPr lang="en-US" sz="2600" dirty="0"/>
              <a:t>Eye disease - 76% reduced risk</a:t>
            </a:r>
          </a:p>
          <a:p>
            <a:pPr eaLnBrk="1" hangingPunct="1">
              <a:lnSpc>
                <a:spcPct val="120000"/>
              </a:lnSpc>
            </a:pPr>
            <a:r>
              <a:rPr lang="en-US" sz="2600" dirty="0"/>
              <a:t>Kidney disease - 50% reduced risk</a:t>
            </a:r>
          </a:p>
          <a:p>
            <a:pPr eaLnBrk="1" hangingPunct="1">
              <a:lnSpc>
                <a:spcPct val="120000"/>
              </a:lnSpc>
            </a:pPr>
            <a:r>
              <a:rPr lang="en-US" sz="2600" dirty="0"/>
              <a:t>Nerve disease - 60% reduced risk</a:t>
            </a:r>
          </a:p>
          <a:p>
            <a:pPr eaLnBrk="1" hangingPunct="1">
              <a:lnSpc>
                <a:spcPct val="120000"/>
              </a:lnSpc>
              <a:buFont typeface="Wingdings" pitchFamily="2" charset="2"/>
              <a:buNone/>
            </a:pPr>
            <a:r>
              <a:rPr lang="en-US" sz="2600" b="1" dirty="0"/>
              <a:t>Management elements included:</a:t>
            </a:r>
            <a:endParaRPr lang="en-US" sz="2600" dirty="0"/>
          </a:p>
          <a:p>
            <a:pPr lvl="1" eaLnBrk="1" hangingPunct="1">
              <a:lnSpc>
                <a:spcPct val="120000"/>
              </a:lnSpc>
            </a:pPr>
            <a:r>
              <a:rPr lang="en-US" sz="2600" dirty="0"/>
              <a:t>SMBG 4 or more times a day</a:t>
            </a:r>
          </a:p>
          <a:p>
            <a:pPr lvl="1" eaLnBrk="1" hangingPunct="1">
              <a:lnSpc>
                <a:spcPct val="120000"/>
              </a:lnSpc>
            </a:pPr>
            <a:r>
              <a:rPr lang="en-US" sz="2600" dirty="0"/>
              <a:t>4 daily insulin injections or insulin pump</a:t>
            </a:r>
          </a:p>
          <a:p>
            <a:pPr lvl="1" eaLnBrk="1" hangingPunct="1">
              <a:lnSpc>
                <a:spcPct val="120000"/>
              </a:lnSpc>
            </a:pPr>
            <a:r>
              <a:rPr lang="en-US" sz="2600" dirty="0"/>
              <a:t>Greater risk of hypoglycemia</a:t>
            </a:r>
          </a:p>
          <a:p>
            <a:pPr lvl="1" eaLnBrk="1" hangingPunct="1">
              <a:lnSpc>
                <a:spcPct val="120000"/>
              </a:lnSpc>
            </a:pPr>
            <a:r>
              <a:rPr lang="en-US" sz="2600" dirty="0"/>
              <a:t>More associated weight gain</a:t>
            </a:r>
            <a:endParaRPr lang="en-US" sz="2200" dirty="0"/>
          </a:p>
        </p:txBody>
      </p:sp>
      <p:pic>
        <p:nvPicPr>
          <p:cNvPr id="60418" name="Picture 2" descr="C:\Users\bev_000\AppData\Local\Microsoft\Windows\INetCache\IE\ZBVN0FQ4\MP90038680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27" r="14536" b="-3"/>
          <a:stretch/>
        </p:blipFill>
        <p:spPr bwMode="auto">
          <a:xfrm>
            <a:off x="4632198" y="1216152"/>
            <a:ext cx="4041648" cy="4937760"/>
          </a:xfrm>
          <a:prstGeom prst="rect">
            <a:avLst/>
          </a:prstGeom>
          <a:solidFill>
            <a:srgbClr val="FFFFFF"/>
          </a:solidFill>
        </p:spPr>
      </p:pic>
    </p:spTree>
    <p:custDataLst>
      <p:tags r:id="rId1"/>
    </p:custDataLst>
    <p:extLst>
      <p:ext uri="{BB962C8B-B14F-4D97-AF65-F5344CB8AC3E}">
        <p14:creationId xmlns:p14="http://schemas.microsoft.com/office/powerpoint/2010/main" val="649202303"/>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vert="horz" lIns="67858" tIns="33334" rIns="67858" bIns="33334" anchor="b" anchorCtr="0">
            <a:normAutofit/>
          </a:bodyPr>
          <a:lstStyle/>
          <a:p>
            <a:pPr eaLnBrk="1" hangingPunct="1"/>
            <a:r>
              <a:rPr lang="en-US" sz="3975" dirty="0"/>
              <a:t>UKPDS Results</a:t>
            </a:r>
            <a:br>
              <a:rPr lang="en-US" sz="3975" dirty="0"/>
            </a:br>
            <a:r>
              <a:rPr lang="en-US" sz="2025" dirty="0"/>
              <a:t>United kingdom Prospective Diabetes Study</a:t>
            </a:r>
            <a:endParaRPr lang="en-US" sz="1350" dirty="0">
              <a:sym typeface="Monotype Sorts" pitchFamily="2" charset="2"/>
            </a:endParaRPr>
          </a:p>
        </p:txBody>
      </p:sp>
      <p:sp>
        <p:nvSpPr>
          <p:cNvPr id="1918979" name="Rectangle 3"/>
          <p:cNvSpPr>
            <a:spLocks noGrp="1" noChangeArrowheads="1"/>
          </p:cNvSpPr>
          <p:nvPr>
            <p:ph sz="quarter" idx="1"/>
          </p:nvPr>
        </p:nvSpPr>
        <p:spPr>
          <a:xfrm>
            <a:off x="457200" y="1219200"/>
            <a:ext cx="8229600" cy="5638800"/>
          </a:xfrm>
        </p:spPr>
        <p:txBody>
          <a:bodyPr vert="horz" lIns="67858" tIns="33334" rIns="67858" bIns="33334">
            <a:normAutofit fontScale="92500" lnSpcReduction="20000"/>
          </a:bodyPr>
          <a:lstStyle/>
          <a:p>
            <a:pPr>
              <a:lnSpc>
                <a:spcPct val="110000"/>
              </a:lnSpc>
            </a:pPr>
            <a:r>
              <a:rPr lang="en-US" dirty="0"/>
              <a:t>Conducted over 20 years involving over 5,100 patients with Type 2 diabetes </a:t>
            </a:r>
          </a:p>
          <a:p>
            <a:pPr>
              <a:lnSpc>
                <a:spcPct val="110000"/>
              </a:lnSpc>
            </a:pPr>
            <a:endParaRPr lang="en-US" dirty="0"/>
          </a:p>
          <a:p>
            <a:pPr>
              <a:lnSpc>
                <a:spcPct val="110000"/>
              </a:lnSpc>
            </a:pPr>
            <a:r>
              <a:rPr lang="en-US" dirty="0">
                <a:solidFill>
                  <a:srgbClr val="C00000"/>
                </a:solidFill>
              </a:rPr>
              <a:t>1% decrease in A</a:t>
            </a:r>
            <a:r>
              <a:rPr lang="en-US" baseline="-25000" dirty="0">
                <a:solidFill>
                  <a:srgbClr val="C00000"/>
                </a:solidFill>
              </a:rPr>
              <a:t>1</a:t>
            </a:r>
            <a:r>
              <a:rPr lang="en-US" dirty="0">
                <a:solidFill>
                  <a:srgbClr val="C00000"/>
                </a:solidFill>
              </a:rPr>
              <a:t>c reduces microvascular complications by 35% </a:t>
            </a:r>
          </a:p>
          <a:p>
            <a:pPr eaLnBrk="1" hangingPunct="1">
              <a:lnSpc>
                <a:spcPct val="110000"/>
              </a:lnSpc>
            </a:pPr>
            <a:r>
              <a:rPr lang="en-US" sz="2600" dirty="0"/>
              <a:t>1% decrease in A</a:t>
            </a:r>
            <a:r>
              <a:rPr lang="en-US" sz="2600" baseline="-25000" dirty="0"/>
              <a:t>1</a:t>
            </a:r>
            <a:r>
              <a:rPr lang="en-US" sz="2600" dirty="0"/>
              <a:t>c reduces diabetes related deaths by 25%</a:t>
            </a:r>
          </a:p>
          <a:p>
            <a:pPr algn="r" eaLnBrk="1" hangingPunct="1">
              <a:lnSpc>
                <a:spcPct val="110000"/>
              </a:lnSpc>
              <a:buFont typeface="Wingdings" pitchFamily="2" charset="2"/>
              <a:buNone/>
            </a:pPr>
            <a:endParaRPr lang="en-US" sz="1200" i="1" dirty="0"/>
          </a:p>
          <a:p>
            <a:pPr eaLnBrk="1" latinLnBrk="1" hangingPunct="1">
              <a:lnSpc>
                <a:spcPct val="110000"/>
              </a:lnSpc>
            </a:pPr>
            <a:r>
              <a:rPr lang="en-US" sz="2100" dirty="0"/>
              <a:t>B/P control (144/82) reduced risk of:</a:t>
            </a:r>
          </a:p>
          <a:p>
            <a:pPr lvl="1" eaLnBrk="1" latinLnBrk="1" hangingPunct="1">
              <a:lnSpc>
                <a:spcPct val="110000"/>
              </a:lnSpc>
            </a:pPr>
            <a:r>
              <a:rPr lang="en-US" dirty="0"/>
              <a:t>Heart failure (56%)</a:t>
            </a:r>
          </a:p>
          <a:p>
            <a:pPr lvl="1" eaLnBrk="1" latinLnBrk="1" hangingPunct="1">
              <a:lnSpc>
                <a:spcPct val="110000"/>
              </a:lnSpc>
            </a:pPr>
            <a:r>
              <a:rPr lang="en-US" dirty="0"/>
              <a:t>Stroke (44%)</a:t>
            </a:r>
          </a:p>
          <a:p>
            <a:pPr lvl="1" eaLnBrk="1" latinLnBrk="1" hangingPunct="1">
              <a:lnSpc>
                <a:spcPct val="110000"/>
              </a:lnSpc>
            </a:pPr>
            <a:r>
              <a:rPr lang="en-US" dirty="0"/>
              <a:t>Death from diabetes (32%)</a:t>
            </a:r>
          </a:p>
          <a:p>
            <a:pPr algn="r" eaLnBrk="1" hangingPunct="1">
              <a:lnSpc>
                <a:spcPct val="110000"/>
              </a:lnSpc>
              <a:buFont typeface="Wingdings" pitchFamily="2" charset="2"/>
              <a:buNone/>
            </a:pPr>
            <a:endParaRPr lang="en-US" sz="1200" i="1" dirty="0"/>
          </a:p>
          <a:p>
            <a:pPr algn="r" eaLnBrk="1" hangingPunct="1">
              <a:lnSpc>
                <a:spcPct val="80000"/>
              </a:lnSpc>
              <a:buFont typeface="Wingdings" pitchFamily="2" charset="2"/>
              <a:buNone/>
            </a:pPr>
            <a:r>
              <a:rPr lang="en-US" sz="1200" i="1" dirty="0"/>
              <a:t>Lancet 352: 837-865, 1998</a:t>
            </a:r>
          </a:p>
        </p:txBody>
      </p:sp>
    </p:spTree>
    <p:custDataLst>
      <p:tags r:id="rId1"/>
    </p:custDataLst>
    <p:extLst>
      <p:ext uri="{BB962C8B-B14F-4D97-AF65-F5344CB8AC3E}">
        <p14:creationId xmlns:p14="http://schemas.microsoft.com/office/powerpoint/2010/main" val="1903135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43200000">
                                      <p:cBhvr>
                                        <p:cTn id="6" dur="2000" fill="hold"/>
                                        <p:tgtEl>
                                          <p:spTgt spid="1918979">
                                            <p:txEl>
                                              <p:pRg st="0" end="0"/>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43200000">
                                      <p:cBhvr>
                                        <p:cTn id="10" dur="2000" fill="hold"/>
                                        <p:tgtEl>
                                          <p:spTgt spid="1918979">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28600"/>
            <a:ext cx="8229600" cy="914400"/>
          </a:xfrm>
        </p:spPr>
        <p:txBody>
          <a:bodyPr anchor="b">
            <a:normAutofit/>
          </a:bodyPr>
          <a:lstStyle/>
          <a:p>
            <a:pPr eaLnBrk="1" hangingPunct="1"/>
            <a:r>
              <a:rPr lang="en-US"/>
              <a:t>“Legacy Effect”</a:t>
            </a:r>
          </a:p>
        </p:txBody>
      </p:sp>
      <p:sp>
        <p:nvSpPr>
          <p:cNvPr id="81923" name="Rectangle 3"/>
          <p:cNvSpPr>
            <a:spLocks noGrp="1" noChangeArrowheads="1"/>
          </p:cNvSpPr>
          <p:nvPr>
            <p:ph sz="quarter" idx="1"/>
          </p:nvPr>
        </p:nvSpPr>
        <p:spPr>
          <a:xfrm>
            <a:off x="457200" y="1219200"/>
            <a:ext cx="4267200" cy="5638800"/>
          </a:xfrm>
        </p:spPr>
        <p:txBody>
          <a:bodyPr>
            <a:normAutofit fontScale="85000" lnSpcReduction="10000"/>
          </a:bodyPr>
          <a:lstStyle/>
          <a:p>
            <a:pPr eaLnBrk="1" hangingPunct="1">
              <a:lnSpc>
                <a:spcPct val="120000"/>
              </a:lnSpc>
            </a:pPr>
            <a:r>
              <a:rPr lang="en-US" sz="2800" dirty="0"/>
              <a:t>For participants of DCCT and UKPDS </a:t>
            </a:r>
          </a:p>
          <a:p>
            <a:pPr lvl="1" eaLnBrk="1" hangingPunct="1">
              <a:lnSpc>
                <a:spcPct val="120000"/>
              </a:lnSpc>
            </a:pPr>
            <a:r>
              <a:rPr lang="en-US" sz="2800" dirty="0"/>
              <a:t>long lasting benefit of early intensive BG control prevents</a:t>
            </a:r>
          </a:p>
          <a:p>
            <a:pPr lvl="2" eaLnBrk="1" hangingPunct="1">
              <a:lnSpc>
                <a:spcPct val="120000"/>
              </a:lnSpc>
            </a:pPr>
            <a:r>
              <a:rPr lang="en-US" dirty="0"/>
              <a:t>Microvascular complications</a:t>
            </a:r>
          </a:p>
          <a:p>
            <a:pPr lvl="2" eaLnBrk="1" hangingPunct="1">
              <a:lnSpc>
                <a:spcPct val="120000"/>
              </a:lnSpc>
            </a:pPr>
            <a:r>
              <a:rPr lang="en-US" dirty="0"/>
              <a:t>Macrovascular complications (15-55% decrease)</a:t>
            </a:r>
          </a:p>
          <a:p>
            <a:pPr lvl="1" eaLnBrk="1" hangingPunct="1">
              <a:lnSpc>
                <a:spcPct val="120000"/>
              </a:lnSpc>
            </a:pPr>
            <a:r>
              <a:rPr lang="en-US" sz="2800" dirty="0"/>
              <a:t>Even though their BG levels increased over time</a:t>
            </a:r>
          </a:p>
          <a:p>
            <a:pPr lvl="1" eaLnBrk="1" hangingPunct="1">
              <a:lnSpc>
                <a:spcPct val="120000"/>
              </a:lnSpc>
            </a:pPr>
            <a:r>
              <a:rPr lang="en-US" sz="2800" dirty="0"/>
              <a:t>Message – Catch early and</a:t>
            </a:r>
          </a:p>
          <a:p>
            <a:pPr marL="342900" lvl="1" indent="0">
              <a:lnSpc>
                <a:spcPct val="120000"/>
              </a:lnSpc>
              <a:buNone/>
            </a:pPr>
            <a:r>
              <a:rPr lang="en-US" sz="2800" dirty="0"/>
              <a:t>Treat aggressively</a:t>
            </a:r>
          </a:p>
          <a:p>
            <a:pPr lvl="1" eaLnBrk="1" hangingPunct="1">
              <a:lnSpc>
                <a:spcPct val="90000"/>
              </a:lnSpc>
            </a:pPr>
            <a:endParaRPr lang="en-US" sz="2200" dirty="0"/>
          </a:p>
          <a:p>
            <a:pPr lvl="1" eaLnBrk="1" hangingPunct="1">
              <a:lnSpc>
                <a:spcPct val="90000"/>
              </a:lnSpc>
            </a:pPr>
            <a:endParaRPr lang="en-US" sz="2200" dirty="0"/>
          </a:p>
          <a:p>
            <a:pPr marL="342900" lvl="1" indent="0">
              <a:lnSpc>
                <a:spcPct val="90000"/>
              </a:lnSpc>
              <a:buNone/>
            </a:pPr>
            <a:endParaRPr lang="en-US" sz="2200" dirty="0"/>
          </a:p>
        </p:txBody>
      </p:sp>
      <p:pic>
        <p:nvPicPr>
          <p:cNvPr id="2" name="Picture 1">
            <a:extLst>
              <a:ext uri="{FF2B5EF4-FFF2-40B4-BE49-F238E27FC236}">
                <a16:creationId xmlns:a16="http://schemas.microsoft.com/office/drawing/2014/main" id="{1FAEFBFF-F61F-4FB3-915E-E7736C248F4E}"/>
              </a:ext>
            </a:extLst>
          </p:cNvPr>
          <p:cNvPicPr>
            <a:picLocks noChangeAspect="1"/>
          </p:cNvPicPr>
          <p:nvPr/>
        </p:nvPicPr>
        <p:blipFill>
          <a:blip r:embed="rId3"/>
          <a:stretch>
            <a:fillRect/>
          </a:stretch>
        </p:blipFill>
        <p:spPr>
          <a:xfrm>
            <a:off x="4645154" y="1447800"/>
            <a:ext cx="4041648" cy="3011027"/>
          </a:xfrm>
          <a:prstGeom prst="rect">
            <a:avLst/>
          </a:prstGeom>
          <a:noFill/>
        </p:spPr>
      </p:pic>
    </p:spTree>
    <p:custDataLst>
      <p:tags r:id="rId1"/>
    </p:custDataLst>
    <p:extLst>
      <p:ext uri="{BB962C8B-B14F-4D97-AF65-F5344CB8AC3E}">
        <p14:creationId xmlns:p14="http://schemas.microsoft.com/office/powerpoint/2010/main" val="28055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lstStyle/>
          <a:p>
            <a:r>
              <a:rPr lang="en-US" dirty="0"/>
              <a:t>Question and Break Time – 3:05</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a:bodyPr>
          <a:lstStyle/>
          <a:p>
            <a:r>
              <a:rPr lang="en-US" dirty="0"/>
              <a:t>Energizing Ideas</a:t>
            </a:r>
          </a:p>
          <a:p>
            <a:pPr lvl="1"/>
            <a:r>
              <a:rPr lang="en-US" dirty="0"/>
              <a:t>Dance</a:t>
            </a:r>
          </a:p>
          <a:p>
            <a:pPr lvl="1"/>
            <a:r>
              <a:rPr lang="en-US" dirty="0"/>
              <a:t>Walk outside</a:t>
            </a:r>
          </a:p>
          <a:p>
            <a:pPr lvl="1"/>
            <a:r>
              <a:rPr lang="en-US" dirty="0"/>
              <a:t>Enjoy a snack</a:t>
            </a:r>
          </a:p>
          <a:p>
            <a:pPr lvl="1"/>
            <a:r>
              <a:rPr lang="en-US" dirty="0"/>
              <a:t>Hydrate with spa water</a:t>
            </a:r>
          </a:p>
          <a:p>
            <a:pPr lvl="1"/>
            <a:r>
              <a:rPr lang="en-US" dirty="0"/>
              <a:t>Stretch and Breathe</a:t>
            </a:r>
          </a:p>
        </p:txBody>
      </p:sp>
      <p:pic>
        <p:nvPicPr>
          <p:cNvPr id="6" name="Content Placeholder 5" descr="Father and daughter practicing yoga">
            <a:extLst>
              <a:ext uri="{FF2B5EF4-FFF2-40B4-BE49-F238E27FC236}">
                <a16:creationId xmlns:a16="http://schemas.microsoft.com/office/drawing/2014/main" id="{3426809E-8E2C-4AAB-A126-0DFE56CE1192}"/>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77682" y="2209800"/>
            <a:ext cx="4041775" cy="2697197"/>
          </a:xfrm>
        </p:spPr>
      </p:pic>
    </p:spTree>
    <p:extLst>
      <p:ext uri="{BB962C8B-B14F-4D97-AF65-F5344CB8AC3E}">
        <p14:creationId xmlns:p14="http://schemas.microsoft.com/office/powerpoint/2010/main" val="2997805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Section 9-  Pharmacologic Approaches to Glycemic Treatment for Type 2 Diabetes</a:t>
            </a:r>
          </a:p>
        </p:txBody>
      </p:sp>
      <p:sp>
        <p:nvSpPr>
          <p:cNvPr id="3" name="Content Placeholder 2"/>
          <p:cNvSpPr>
            <a:spLocks noGrp="1"/>
          </p:cNvSpPr>
          <p:nvPr>
            <p:ph sz="quarter" idx="1"/>
          </p:nvPr>
        </p:nvSpPr>
        <p:spPr>
          <a:xfrm>
            <a:off x="457200" y="1219200"/>
            <a:ext cx="5715000" cy="4937760"/>
          </a:xfrm>
        </p:spPr>
        <p:txBody>
          <a:bodyPr>
            <a:normAutofit lnSpcReduction="10000"/>
          </a:bodyPr>
          <a:lstStyle/>
          <a:p>
            <a:r>
              <a:rPr lang="en-US" sz="3200" dirty="0"/>
              <a:t>Person centered with focus on addressing:</a:t>
            </a:r>
          </a:p>
          <a:p>
            <a:pPr lvl="1"/>
            <a:r>
              <a:rPr lang="en-US" sz="2750" dirty="0"/>
              <a:t>Atherosclerotic CV Disease (ASCVD)</a:t>
            </a:r>
          </a:p>
          <a:p>
            <a:pPr lvl="1"/>
            <a:r>
              <a:rPr lang="en-US" sz="2750" dirty="0"/>
              <a:t>Heart failure (HF) and </a:t>
            </a:r>
          </a:p>
          <a:p>
            <a:pPr lvl="1"/>
            <a:r>
              <a:rPr lang="en-US" sz="2750" dirty="0"/>
              <a:t>Chronic Kidney Disease (CKD), </a:t>
            </a:r>
          </a:p>
          <a:p>
            <a:pPr lvl="1"/>
            <a:r>
              <a:rPr lang="en-US" sz="2750" dirty="0"/>
              <a:t>Weight loss </a:t>
            </a:r>
          </a:p>
          <a:p>
            <a:r>
              <a:rPr lang="en-US" sz="3200" dirty="0"/>
              <a:t>when choosing diabetes medication.</a:t>
            </a:r>
          </a:p>
          <a:p>
            <a:r>
              <a:rPr lang="en-US" sz="3200" dirty="0"/>
              <a:t>Updated chart on cost and attributes of different meds.</a:t>
            </a:r>
          </a:p>
          <a:p>
            <a:endParaRPr lang="en-US" dirty="0"/>
          </a:p>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371599"/>
            <a:ext cx="2538473" cy="2276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FCE7CD70-2225-7CB4-E1F8-9D72D6F05F90}"/>
              </a:ext>
            </a:extLst>
          </p:cNvPr>
          <p:cNvPicPr>
            <a:picLocks noChangeAspect="1"/>
          </p:cNvPicPr>
          <p:nvPr/>
        </p:nvPicPr>
        <p:blipFill>
          <a:blip r:embed="rId3"/>
          <a:stretch>
            <a:fillRect/>
          </a:stretch>
        </p:blipFill>
        <p:spPr>
          <a:xfrm>
            <a:off x="493776" y="6185344"/>
            <a:ext cx="3873800" cy="520256"/>
          </a:xfrm>
          <a:prstGeom prst="rect">
            <a:avLst/>
          </a:prstGeom>
        </p:spPr>
      </p:pic>
    </p:spTree>
    <p:extLst>
      <p:ext uri="{BB962C8B-B14F-4D97-AF65-F5344CB8AC3E}">
        <p14:creationId xmlns:p14="http://schemas.microsoft.com/office/powerpoint/2010/main" val="2438530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What the Rx?</a:t>
            </a:r>
          </a:p>
        </p:txBody>
      </p:sp>
      <p:pic>
        <p:nvPicPr>
          <p:cNvPr id="6" name="Content Placeholder 5"/>
          <p:cNvPicPr>
            <a:picLocks noGrp="1" noChangeAspect="1"/>
          </p:cNvPicPr>
          <p:nvPr>
            <p:ph sz="quarter" idx="1"/>
          </p:nvPr>
        </p:nvPicPr>
        <p:blipFill>
          <a:blip r:embed="rId2"/>
          <a:stretch>
            <a:fillRect/>
          </a:stretch>
        </p:blipFill>
        <p:spPr>
          <a:xfrm>
            <a:off x="697637" y="1685439"/>
            <a:ext cx="3543300" cy="2643188"/>
          </a:xfrm>
          <a:prstGeom prst="rect">
            <a:avLst/>
          </a:prstGeom>
        </p:spPr>
      </p:pic>
      <p:pic>
        <p:nvPicPr>
          <p:cNvPr id="7" name="Picture 6"/>
          <p:cNvPicPr>
            <a:picLocks noChangeAspect="1"/>
          </p:cNvPicPr>
          <p:nvPr/>
        </p:nvPicPr>
        <p:blipFill>
          <a:blip r:embed="rId3"/>
          <a:stretch>
            <a:fillRect/>
          </a:stretch>
        </p:blipFill>
        <p:spPr>
          <a:xfrm>
            <a:off x="4607511" y="1552765"/>
            <a:ext cx="3755186" cy="2764395"/>
          </a:xfrm>
          <a:prstGeom prst="rect">
            <a:avLst/>
          </a:prstGeom>
        </p:spPr>
      </p:pic>
      <p:sp>
        <p:nvSpPr>
          <p:cNvPr id="3" name="TextBox 2">
            <a:extLst>
              <a:ext uri="{FF2B5EF4-FFF2-40B4-BE49-F238E27FC236}">
                <a16:creationId xmlns:a16="http://schemas.microsoft.com/office/drawing/2014/main" id="{3F8F3630-3D65-499F-B8C4-78C9897942B0}"/>
              </a:ext>
            </a:extLst>
          </p:cNvPr>
          <p:cNvSpPr txBox="1"/>
          <p:nvPr/>
        </p:nvSpPr>
        <p:spPr>
          <a:xfrm>
            <a:off x="1371600" y="4671295"/>
            <a:ext cx="6858000" cy="1200329"/>
          </a:xfrm>
          <a:prstGeom prst="rect">
            <a:avLst/>
          </a:prstGeom>
          <a:noFill/>
        </p:spPr>
        <p:txBody>
          <a:bodyPr wrap="square" rtlCol="0">
            <a:spAutoFit/>
          </a:bodyPr>
          <a:lstStyle/>
          <a:p>
            <a:pPr algn="ctr" defTabSz="685800"/>
            <a:r>
              <a:rPr lang="en-US" sz="3600" dirty="0">
                <a:solidFill>
                  <a:prstClr val="black"/>
                </a:solidFill>
                <a:latin typeface="Gill Sans MT"/>
              </a:rPr>
              <a:t>Now on to other diabetes medications we haven’t yet covered</a:t>
            </a:r>
          </a:p>
        </p:txBody>
      </p:sp>
    </p:spTree>
    <p:extLst>
      <p:ext uri="{BB962C8B-B14F-4D97-AF65-F5344CB8AC3E}">
        <p14:creationId xmlns:p14="http://schemas.microsoft.com/office/powerpoint/2010/main" val="406043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27" presetClass="emph" presetSubtype="0" fill="remove" nodeType="clickEffect">
                                  <p:stCondLst>
                                    <p:cond delay="0"/>
                                  </p:stCondLst>
                                  <p:childTnLst>
                                    <p:animClr clrSpc="rgb" dir="cw">
                                      <p:cBhvr override="childStyle">
                                        <p:cTn id="13" dur="250" autoRev="1" fill="remove"/>
                                        <p:tgtEl>
                                          <p:spTgt spid="7"/>
                                        </p:tgtEl>
                                        <p:attrNameLst>
                                          <p:attrName>style.color</p:attrName>
                                        </p:attrNameLst>
                                      </p:cBhvr>
                                      <p:to>
                                        <a:schemeClr val="bg1"/>
                                      </p:to>
                                    </p:animClr>
                                    <p:animClr clrSpc="rgb" dir="cw">
                                      <p:cBhvr>
                                        <p:cTn id="14" dur="250" autoRev="1" fill="remove"/>
                                        <p:tgtEl>
                                          <p:spTgt spid="7"/>
                                        </p:tgtEl>
                                        <p:attrNameLst>
                                          <p:attrName>fillcolor</p:attrName>
                                        </p:attrNameLst>
                                      </p:cBhvr>
                                      <p:to>
                                        <a:schemeClr val="bg1"/>
                                      </p:to>
                                    </p:animClr>
                                    <p:set>
                                      <p:cBhvr>
                                        <p:cTn id="15" dur="250" autoRev="1" fill="remove"/>
                                        <p:tgtEl>
                                          <p:spTgt spid="7"/>
                                        </p:tgtEl>
                                        <p:attrNameLst>
                                          <p:attrName>fill.type</p:attrName>
                                        </p:attrNameLst>
                                      </p:cBhvr>
                                      <p:to>
                                        <p:strVal val="solid"/>
                                      </p:to>
                                    </p:set>
                                    <p:set>
                                      <p:cBhvr>
                                        <p:cTn id="16" dur="250" autoRev="1" fill="remove"/>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5490" name="Rectangle 2"/>
          <p:cNvSpPr>
            <a:spLocks noGrp="1" noChangeArrowheads="1"/>
          </p:cNvSpPr>
          <p:nvPr>
            <p:ph type="title"/>
          </p:nvPr>
        </p:nvSpPr>
        <p:spPr>
          <a:xfrm>
            <a:off x="305989" y="155302"/>
            <a:ext cx="8595641" cy="877018"/>
          </a:xfrm>
        </p:spPr>
        <p:txBody>
          <a:bodyPr>
            <a:normAutofit fontScale="90000"/>
          </a:bodyPr>
          <a:lstStyle/>
          <a:p>
            <a:pPr algn="ctr" eaLnBrk="1" hangingPunct="1">
              <a:defRPr/>
            </a:pPr>
            <a:r>
              <a:rPr lang="en-US" sz="5900" dirty="0"/>
              <a:t>Welcome Everyone</a:t>
            </a:r>
            <a:endParaRPr lang="en-US" dirty="0"/>
          </a:p>
        </p:txBody>
      </p:sp>
      <p:sp>
        <p:nvSpPr>
          <p:cNvPr id="1215491" name="Rectangle 3"/>
          <p:cNvSpPr>
            <a:spLocks noGrp="1" noChangeArrowheads="1"/>
          </p:cNvSpPr>
          <p:nvPr>
            <p:ph type="body" sz="half" idx="4294967295"/>
          </p:nvPr>
        </p:nvSpPr>
        <p:spPr>
          <a:xfrm>
            <a:off x="815059" y="4248844"/>
            <a:ext cx="7742482" cy="2389566"/>
          </a:xfrm>
          <a:solidFill>
            <a:schemeClr val="bg1"/>
          </a:solidFill>
        </p:spPr>
        <p:txBody>
          <a:bodyPr>
            <a:normAutofit/>
          </a:bodyPr>
          <a:lstStyle/>
          <a:p>
            <a:pPr marL="0" indent="0" algn="ctr" eaLnBrk="1" hangingPunct="1">
              <a:lnSpc>
                <a:spcPct val="120000"/>
              </a:lnSpc>
              <a:buNone/>
              <a:defRPr/>
            </a:pPr>
            <a:r>
              <a:rPr lang="en-US" sz="3200" b="1" dirty="0">
                <a:solidFill>
                  <a:srgbClr val="5E3886"/>
                </a:solidFill>
              </a:rPr>
              <a:t>Good Morning and Welcome.  </a:t>
            </a:r>
          </a:p>
          <a:p>
            <a:pPr marL="0" indent="0" algn="ctr" eaLnBrk="1" hangingPunct="1">
              <a:lnSpc>
                <a:spcPct val="120000"/>
              </a:lnSpc>
              <a:buNone/>
              <a:defRPr/>
            </a:pPr>
            <a:r>
              <a:rPr lang="en-US" sz="1800" dirty="0"/>
              <a:t>Grab your coffee, tea or other beverage, a healthy snack and get comfy.</a:t>
            </a:r>
          </a:p>
          <a:p>
            <a:pPr marL="0" indent="0" algn="ctr" eaLnBrk="1" hangingPunct="1">
              <a:lnSpc>
                <a:spcPct val="120000"/>
              </a:lnSpc>
              <a:buNone/>
              <a:defRPr/>
            </a:pPr>
            <a:r>
              <a:rPr lang="en-US" sz="1800" dirty="0"/>
              <a:t>We will start promptly at 8:00 AM Pacific Time.</a:t>
            </a:r>
          </a:p>
          <a:p>
            <a:pPr marL="0" indent="0" algn="ctr" eaLnBrk="1" hangingPunct="1">
              <a:lnSpc>
                <a:spcPct val="120000"/>
              </a:lnSpc>
              <a:buNone/>
              <a:defRPr/>
            </a:pPr>
            <a:r>
              <a:rPr lang="en-US" sz="1800" dirty="0"/>
              <a:t>If you are having any technical difficulty, please chat with Bryanna at </a:t>
            </a:r>
            <a:r>
              <a:rPr lang="en-US" sz="1800" b="1" dirty="0">
                <a:hlinkClick r:id="rId4"/>
              </a:rPr>
              <a:t>www.DiabetesEd.net</a:t>
            </a:r>
            <a:r>
              <a:rPr lang="en-US" sz="1800" b="1" dirty="0"/>
              <a:t> </a:t>
            </a:r>
            <a:r>
              <a:rPr lang="en-US" sz="1800" dirty="0"/>
              <a:t>or call 530 / 893-8635 or email at info@diabetesed.net</a:t>
            </a:r>
          </a:p>
          <a:p>
            <a:pPr marL="0" indent="0" eaLnBrk="1" hangingPunct="1">
              <a:buNone/>
              <a:defRPr/>
            </a:pPr>
            <a:endParaRPr lang="en-US" sz="1800" dirty="0"/>
          </a:p>
        </p:txBody>
      </p:sp>
      <p:pic>
        <p:nvPicPr>
          <p:cNvPr id="3" name="Picture 2">
            <a:extLst>
              <a:ext uri="{FF2B5EF4-FFF2-40B4-BE49-F238E27FC236}">
                <a16:creationId xmlns:a16="http://schemas.microsoft.com/office/drawing/2014/main" id="{5675769C-D9DD-DF4E-9183-D367FD9E86D5}"/>
              </a:ext>
            </a:extLst>
          </p:cNvPr>
          <p:cNvPicPr>
            <a:picLocks noChangeAspect="1"/>
          </p:cNvPicPr>
          <p:nvPr/>
        </p:nvPicPr>
        <p:blipFill>
          <a:blip r:embed="rId5"/>
          <a:stretch>
            <a:fillRect/>
          </a:stretch>
        </p:blipFill>
        <p:spPr>
          <a:xfrm>
            <a:off x="116555" y="1099342"/>
            <a:ext cx="8910889" cy="3082480"/>
          </a:xfrm>
          <a:prstGeom prst="rect">
            <a:avLst/>
          </a:prstGeom>
        </p:spPr>
      </p:pic>
    </p:spTree>
    <p:custDataLst>
      <p:tags r:id="rId1"/>
    </p:custDataLst>
    <p:extLst>
      <p:ext uri="{BB962C8B-B14F-4D97-AF65-F5344CB8AC3E}">
        <p14:creationId xmlns:p14="http://schemas.microsoft.com/office/powerpoint/2010/main" val="4000817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1215490"/>
                                        </p:tgtEl>
                                      </p:cBhvr>
                                    </p:animEffect>
                                    <p:animScale>
                                      <p:cBhvr>
                                        <p:cTn id="7" dur="250" autoRev="1" fill="hold"/>
                                        <p:tgtEl>
                                          <p:spTgt spid="121549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549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17. Diabetes Advocacy</a:t>
            </a:r>
          </a:p>
        </p:txBody>
      </p:sp>
      <p:sp>
        <p:nvSpPr>
          <p:cNvPr id="3" name="Content Placeholder 2"/>
          <p:cNvSpPr>
            <a:spLocks noGrp="1"/>
          </p:cNvSpPr>
          <p:nvPr>
            <p:ph sz="quarter" idx="1"/>
          </p:nvPr>
        </p:nvSpPr>
        <p:spPr>
          <a:xfrm>
            <a:off x="457200" y="1219200"/>
            <a:ext cx="4419600" cy="5295722"/>
          </a:xfrm>
        </p:spPr>
        <p:txBody>
          <a:bodyPr>
            <a:normAutofit fontScale="70000" lnSpcReduction="20000"/>
          </a:bodyPr>
          <a:lstStyle/>
          <a:p>
            <a:pPr>
              <a:lnSpc>
                <a:spcPct val="110000"/>
              </a:lnSpc>
            </a:pPr>
            <a:r>
              <a:rPr lang="en-US" dirty="0"/>
              <a:t>People living with diabetes deserve to be free from the burden of discrimination.</a:t>
            </a:r>
          </a:p>
          <a:p>
            <a:pPr>
              <a:lnSpc>
                <a:spcPct val="110000"/>
              </a:lnSpc>
            </a:pPr>
            <a:r>
              <a:rPr lang="en-US" dirty="0"/>
              <a:t>We need to all be a part of advocating to ensure a healthy and productive life for people living with diabetes.</a:t>
            </a:r>
          </a:p>
          <a:p>
            <a:pPr>
              <a:lnSpc>
                <a:spcPct val="110000"/>
              </a:lnSpc>
            </a:pPr>
            <a:r>
              <a:rPr lang="en-US" dirty="0"/>
              <a:t>Decrease barriers to diabetes self-management.</a:t>
            </a:r>
          </a:p>
        </p:txBody>
      </p:sp>
      <p:pic>
        <p:nvPicPr>
          <p:cNvPr id="4" name="Picture 3"/>
          <p:cNvPicPr>
            <a:picLocks noChangeAspect="1"/>
          </p:cNvPicPr>
          <p:nvPr/>
        </p:nvPicPr>
        <p:blipFill>
          <a:blip r:embed="rId3"/>
          <a:stretch>
            <a:fillRect/>
          </a:stretch>
        </p:blipFill>
        <p:spPr>
          <a:xfrm>
            <a:off x="5392615" y="1219200"/>
            <a:ext cx="3048000" cy="3188197"/>
          </a:xfrm>
          <a:prstGeom prst="rect">
            <a:avLst/>
          </a:prstGeom>
        </p:spPr>
      </p:pic>
      <p:sp>
        <p:nvSpPr>
          <p:cNvPr id="5" name="TextBox 4">
            <a:extLst>
              <a:ext uri="{FF2B5EF4-FFF2-40B4-BE49-F238E27FC236}">
                <a16:creationId xmlns:a16="http://schemas.microsoft.com/office/drawing/2014/main" id="{F3CED561-E210-4A92-B3E7-DA63B6FE09D2}"/>
              </a:ext>
            </a:extLst>
          </p:cNvPr>
          <p:cNvSpPr txBox="1"/>
          <p:nvPr/>
        </p:nvSpPr>
        <p:spPr>
          <a:xfrm>
            <a:off x="5392615" y="4483597"/>
            <a:ext cx="3581400" cy="2031325"/>
          </a:xfrm>
          <a:prstGeom prst="rect">
            <a:avLst/>
          </a:prstGeom>
          <a:noFill/>
        </p:spPr>
        <p:txBody>
          <a:bodyPr wrap="square" rtlCol="0">
            <a:spAutoFit/>
          </a:bodyPr>
          <a:lstStyle/>
          <a:p>
            <a:r>
              <a:rPr lang="en-US" dirty="0"/>
              <a:t>Diabetes Care needs to meet outlined standards in all settings.</a:t>
            </a:r>
          </a:p>
          <a:p>
            <a:r>
              <a:rPr lang="en-US" dirty="0"/>
              <a:t>-   In school setting</a:t>
            </a:r>
          </a:p>
          <a:p>
            <a:pPr marL="285750" indent="-285750">
              <a:buFontTx/>
              <a:buChar char="-"/>
            </a:pPr>
            <a:r>
              <a:rPr lang="en-US" dirty="0"/>
              <a:t>Young children in childcare</a:t>
            </a:r>
          </a:p>
          <a:p>
            <a:pPr marL="285750" indent="-285750">
              <a:buFontTx/>
              <a:buChar char="-"/>
            </a:pPr>
            <a:r>
              <a:rPr lang="en-US" dirty="0"/>
              <a:t>For occupational drivers</a:t>
            </a:r>
          </a:p>
          <a:p>
            <a:pPr marL="285750" indent="-285750">
              <a:buFontTx/>
              <a:buChar char="-"/>
            </a:pPr>
            <a:r>
              <a:rPr lang="en-US" dirty="0"/>
              <a:t>In work settings</a:t>
            </a:r>
          </a:p>
          <a:p>
            <a:pPr marL="285750" indent="-285750">
              <a:buFontTx/>
              <a:buChar char="-"/>
            </a:pPr>
            <a:r>
              <a:rPr lang="en-US" dirty="0"/>
              <a:t>In Correctional Institutions</a:t>
            </a:r>
          </a:p>
        </p:txBody>
      </p:sp>
      <p:pic>
        <p:nvPicPr>
          <p:cNvPr id="8" name="Picture 7">
            <a:extLst>
              <a:ext uri="{FF2B5EF4-FFF2-40B4-BE49-F238E27FC236}">
                <a16:creationId xmlns:a16="http://schemas.microsoft.com/office/drawing/2014/main" id="{0DC800FD-D431-556F-3C61-52BECB66A0FB}"/>
              </a:ext>
            </a:extLst>
          </p:cNvPr>
          <p:cNvPicPr>
            <a:picLocks noChangeAspect="1"/>
          </p:cNvPicPr>
          <p:nvPr/>
        </p:nvPicPr>
        <p:blipFill>
          <a:blip r:embed="rId4"/>
          <a:stretch>
            <a:fillRect/>
          </a:stretch>
        </p:blipFill>
        <p:spPr>
          <a:xfrm>
            <a:off x="353187" y="6410263"/>
            <a:ext cx="5039428" cy="447737"/>
          </a:xfrm>
          <a:prstGeom prst="rect">
            <a:avLst/>
          </a:prstGeom>
        </p:spPr>
      </p:pic>
    </p:spTree>
    <p:custDataLst>
      <p:tags r:id="rId1"/>
    </p:custDataLst>
    <p:extLst>
      <p:ext uri="{BB962C8B-B14F-4D97-AF65-F5344CB8AC3E}">
        <p14:creationId xmlns:p14="http://schemas.microsoft.com/office/powerpoint/2010/main" val="304896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6B9048A0-3FC5-4AEB-87C3-BB9A596FCF8A}"/>
              </a:ext>
            </a:extLst>
          </p:cNvPr>
          <p:cNvSpPr>
            <a:spLocks noGrp="1" noChangeArrowheads="1"/>
          </p:cNvSpPr>
          <p:nvPr>
            <p:ph type="title"/>
          </p:nvPr>
        </p:nvSpPr>
        <p:spPr/>
        <p:txBody>
          <a:bodyPr>
            <a:normAutofit fontScale="90000"/>
          </a:bodyPr>
          <a:lstStyle/>
          <a:p>
            <a:pPr eaLnBrk="1" hangingPunct="1"/>
            <a:r>
              <a:rPr lang="en-US" altLang="en-US" sz="4054" dirty="0">
                <a:latin typeface="Arial" panose="020B0604020202020204" pitchFamily="34" charset="0"/>
              </a:rPr>
              <a:t>How Many Drug Options for Diabetes?</a:t>
            </a:r>
          </a:p>
        </p:txBody>
      </p:sp>
      <p:sp>
        <p:nvSpPr>
          <p:cNvPr id="16387" name="Content Placeholder 2">
            <a:extLst>
              <a:ext uri="{FF2B5EF4-FFF2-40B4-BE49-F238E27FC236}">
                <a16:creationId xmlns:a16="http://schemas.microsoft.com/office/drawing/2014/main" id="{4580B41E-34F7-4E10-BD36-0486BEDC75EC}"/>
              </a:ext>
            </a:extLst>
          </p:cNvPr>
          <p:cNvSpPr>
            <a:spLocks noGrp="1" noChangeArrowheads="1"/>
          </p:cNvSpPr>
          <p:nvPr>
            <p:ph sz="quarter" idx="1"/>
          </p:nvPr>
        </p:nvSpPr>
        <p:spPr>
          <a:xfrm>
            <a:off x="530565" y="1544141"/>
            <a:ext cx="4041436" cy="3898427"/>
          </a:xfrm>
        </p:spPr>
        <p:txBody>
          <a:bodyPr>
            <a:normAutofit lnSpcReduction="10000"/>
          </a:bodyPr>
          <a:lstStyle/>
          <a:p>
            <a:pPr>
              <a:spcBef>
                <a:spcPts val="360"/>
              </a:spcBef>
              <a:spcAft>
                <a:spcPts val="360"/>
              </a:spcAft>
            </a:pPr>
            <a:r>
              <a:rPr lang="en-US" altLang="en-US" sz="2522" dirty="0"/>
              <a:t>Biguanide</a:t>
            </a:r>
          </a:p>
          <a:p>
            <a:pPr>
              <a:spcBef>
                <a:spcPts val="360"/>
              </a:spcBef>
              <a:spcAft>
                <a:spcPts val="360"/>
              </a:spcAft>
            </a:pPr>
            <a:r>
              <a:rPr lang="en-US" altLang="en-US" sz="2522" dirty="0"/>
              <a:t>Sulfonylureas</a:t>
            </a:r>
          </a:p>
          <a:p>
            <a:pPr>
              <a:spcBef>
                <a:spcPts val="360"/>
              </a:spcBef>
              <a:spcAft>
                <a:spcPts val="360"/>
              </a:spcAft>
            </a:pPr>
            <a:r>
              <a:rPr lang="en-US" altLang="en-US" sz="2522" dirty="0"/>
              <a:t>Meglitinides</a:t>
            </a:r>
          </a:p>
          <a:p>
            <a:pPr>
              <a:spcBef>
                <a:spcPts val="360"/>
              </a:spcBef>
              <a:spcAft>
                <a:spcPts val="360"/>
              </a:spcAft>
            </a:pPr>
            <a:r>
              <a:rPr lang="en-US" altLang="en-US" sz="2522" dirty="0"/>
              <a:t>Thiazolidinediones (TZD’s)</a:t>
            </a:r>
          </a:p>
          <a:p>
            <a:pPr>
              <a:spcBef>
                <a:spcPts val="360"/>
              </a:spcBef>
              <a:spcAft>
                <a:spcPts val="360"/>
              </a:spcAft>
            </a:pPr>
            <a:r>
              <a:rPr lang="en-US" altLang="en-US" sz="2522" dirty="0"/>
              <a:t>Dipeptidylpeptidase-4 (DPP-4) inhibitors</a:t>
            </a:r>
          </a:p>
          <a:p>
            <a:pPr>
              <a:spcBef>
                <a:spcPts val="360"/>
              </a:spcBef>
              <a:spcAft>
                <a:spcPts val="360"/>
              </a:spcAft>
            </a:pPr>
            <a:r>
              <a:rPr lang="en-US" altLang="en-US" sz="2522" dirty="0"/>
              <a:t>Glucagon-like-peptide-1 (GLP-1) receptor agonists</a:t>
            </a:r>
          </a:p>
          <a:p>
            <a:pPr>
              <a:spcBef>
                <a:spcPts val="360"/>
              </a:spcBef>
              <a:spcAft>
                <a:spcPts val="360"/>
              </a:spcAft>
            </a:pPr>
            <a:r>
              <a:rPr lang="en-US" altLang="en-US" sz="2522" dirty="0"/>
              <a:t>GLP/GIP receptor agonist</a:t>
            </a:r>
          </a:p>
        </p:txBody>
      </p:sp>
      <p:sp>
        <p:nvSpPr>
          <p:cNvPr id="16388" name="Content Placeholder 3">
            <a:extLst>
              <a:ext uri="{FF2B5EF4-FFF2-40B4-BE49-F238E27FC236}">
                <a16:creationId xmlns:a16="http://schemas.microsoft.com/office/drawing/2014/main" id="{1A898C93-BDE2-4E67-9A7B-7D51EECB8EC3}"/>
              </a:ext>
            </a:extLst>
          </p:cNvPr>
          <p:cNvSpPr>
            <a:spLocks noGrp="1" noChangeArrowheads="1"/>
          </p:cNvSpPr>
          <p:nvPr>
            <p:ph sz="quarter" idx="4294967295"/>
          </p:nvPr>
        </p:nvSpPr>
        <p:spPr>
          <a:xfrm>
            <a:off x="4846578" y="1544141"/>
            <a:ext cx="3792601" cy="3559496"/>
          </a:xfrm>
        </p:spPr>
        <p:txBody>
          <a:bodyPr>
            <a:normAutofit fontScale="92500"/>
          </a:bodyPr>
          <a:lstStyle/>
          <a:p>
            <a:pPr>
              <a:spcBef>
                <a:spcPts val="360"/>
              </a:spcBef>
              <a:spcAft>
                <a:spcPts val="360"/>
              </a:spcAft>
            </a:pPr>
            <a:r>
              <a:rPr lang="en-US" altLang="en-US" sz="2522" dirty="0"/>
              <a:t>Sodium glucose cotransporter-2 (SGLT-2) inhibitors</a:t>
            </a:r>
          </a:p>
          <a:p>
            <a:pPr>
              <a:spcBef>
                <a:spcPts val="360"/>
              </a:spcBef>
              <a:spcAft>
                <a:spcPts val="360"/>
              </a:spcAft>
            </a:pPr>
            <a:r>
              <a:rPr lang="en-US" altLang="en-US" sz="2522" dirty="0"/>
              <a:t>Bile acid sequestrant</a:t>
            </a:r>
          </a:p>
          <a:p>
            <a:pPr>
              <a:spcBef>
                <a:spcPts val="360"/>
              </a:spcBef>
              <a:spcAft>
                <a:spcPts val="360"/>
              </a:spcAft>
            </a:pPr>
            <a:r>
              <a:rPr lang="en-US" altLang="en-US" sz="2522" dirty="0"/>
              <a:t>Dopamine-2-agonist</a:t>
            </a:r>
          </a:p>
          <a:p>
            <a:pPr>
              <a:spcBef>
                <a:spcPts val="360"/>
              </a:spcBef>
              <a:spcAft>
                <a:spcPts val="360"/>
              </a:spcAft>
            </a:pPr>
            <a:r>
              <a:rPr lang="en-US" altLang="en-US" sz="2522" dirty="0"/>
              <a:t>Amylin mimetic</a:t>
            </a:r>
          </a:p>
          <a:p>
            <a:pPr>
              <a:spcBef>
                <a:spcPts val="360"/>
              </a:spcBef>
              <a:spcAft>
                <a:spcPts val="360"/>
              </a:spcAft>
            </a:pPr>
            <a:r>
              <a:rPr lang="en-US" altLang="en-US" sz="2522" dirty="0"/>
              <a:t>Alpha-glucosidase inhibitors</a:t>
            </a:r>
          </a:p>
          <a:p>
            <a:pPr>
              <a:spcBef>
                <a:spcPts val="360"/>
              </a:spcBef>
              <a:spcAft>
                <a:spcPts val="360"/>
              </a:spcAft>
            </a:pPr>
            <a:r>
              <a:rPr lang="en-US" altLang="en-US" sz="2522" dirty="0"/>
              <a:t>Insulin</a:t>
            </a:r>
          </a:p>
        </p:txBody>
      </p:sp>
    </p:spTree>
    <p:extLst>
      <p:ext uri="{BB962C8B-B14F-4D97-AF65-F5344CB8AC3E}">
        <p14:creationId xmlns:p14="http://schemas.microsoft.com/office/powerpoint/2010/main" val="257514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6388">
                                            <p:txEl>
                                              <p:pRg st="0" end="0"/>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388">
                                            <p:txEl>
                                              <p:pRg st="1" end="1"/>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388">
                                            <p:txEl>
                                              <p:pRg st="2" end="2"/>
                                            </p:txEl>
                                          </p:spTgt>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6388">
                                            <p:txEl>
                                              <p:pRg st="3" end="3"/>
                                            </p:txEl>
                                          </p:spTgt>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388">
                                            <p:txEl>
                                              <p:pRg st="4" end="4"/>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638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88"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03">
            <a:extLst>
              <a:ext uri="{FF2B5EF4-FFF2-40B4-BE49-F238E27FC236}">
                <a16:creationId xmlns:a16="http://schemas.microsoft.com/office/drawing/2014/main" id="{46E126DD-3672-42AB-A0A6-709989902D8C}"/>
              </a:ext>
            </a:extLst>
          </p:cNvPr>
          <p:cNvSpPr>
            <a:spLocks noGrp="1" noChangeArrowheads="1"/>
          </p:cNvSpPr>
          <p:nvPr>
            <p:ph type="title"/>
          </p:nvPr>
        </p:nvSpPr>
        <p:spPr>
          <a:xfrm>
            <a:off x="457630" y="745772"/>
            <a:ext cx="8228742" cy="623898"/>
          </a:xfrm>
          <a:extLst>
            <a:ext uri="{91240B29-F687-4F45-9708-019B960494DF}">
              <a14:hiddenLine xmlns:a14="http://schemas.microsoft.com/office/drawing/2010/main" w="12700">
                <a:solidFill>
                  <a:srgbClr val="000000"/>
                </a:solidFill>
                <a:miter lim="800000"/>
                <a:headEnd/>
                <a:tailEnd/>
              </a14:hiddenLine>
            </a:ext>
          </a:extLst>
        </p:spPr>
        <p:txBody>
          <a:bodyPr vert="horz" lIns="69223" tIns="34612" rIns="69223" bIns="34612" anchor="b" anchorCtr="0">
            <a:spAutoFit/>
          </a:bodyPr>
          <a:lstStyle/>
          <a:p>
            <a:pPr eaLnBrk="1" hangingPunct="1"/>
            <a:r>
              <a:rPr lang="en-US" altLang="en-US" sz="3600" dirty="0"/>
              <a:t>Drug Targets in Diabetes</a:t>
            </a:r>
          </a:p>
        </p:txBody>
      </p:sp>
      <p:sp>
        <p:nvSpPr>
          <p:cNvPr id="43011" name="Content Placeholder 2">
            <a:extLst>
              <a:ext uri="{FF2B5EF4-FFF2-40B4-BE49-F238E27FC236}">
                <a16:creationId xmlns:a16="http://schemas.microsoft.com/office/drawing/2014/main" id="{151DC688-736A-430F-8EA8-6CCA5DDBC078}"/>
              </a:ext>
            </a:extLst>
          </p:cNvPr>
          <p:cNvSpPr>
            <a:spLocks noGrp="1" noChangeArrowheads="1"/>
          </p:cNvSpPr>
          <p:nvPr>
            <p:ph sz="quarter" idx="1"/>
          </p:nvPr>
        </p:nvSpPr>
        <p:spPr>
          <a:xfrm>
            <a:off x="457630" y="1438314"/>
            <a:ext cx="8228742" cy="4447582"/>
          </a:xfrm>
        </p:spPr>
        <p:txBody>
          <a:bodyPr/>
          <a:lstStyle/>
          <a:p>
            <a:endParaRPr lang="en-US" altLang="en-US"/>
          </a:p>
        </p:txBody>
      </p:sp>
      <p:sp>
        <p:nvSpPr>
          <p:cNvPr id="43012" name="TextBox 3">
            <a:extLst>
              <a:ext uri="{FF2B5EF4-FFF2-40B4-BE49-F238E27FC236}">
                <a16:creationId xmlns:a16="http://schemas.microsoft.com/office/drawing/2014/main" id="{47F78EE6-C388-4BFE-997C-3881CE7111BB}"/>
              </a:ext>
            </a:extLst>
          </p:cNvPr>
          <p:cNvSpPr txBox="1">
            <a:spLocks noChangeArrowheads="1"/>
          </p:cNvSpPr>
          <p:nvPr/>
        </p:nvSpPr>
        <p:spPr bwMode="auto">
          <a:xfrm>
            <a:off x="304611" y="6303483"/>
            <a:ext cx="4428990" cy="231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220" tIns="46110" rIns="92220" bIns="46110">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eaLnBrk="1" hangingPunct="1">
              <a:spcBef>
                <a:spcPct val="0"/>
              </a:spcBef>
              <a:buClrTx/>
              <a:buSzTx/>
              <a:buFontTx/>
              <a:buNone/>
            </a:pPr>
            <a:r>
              <a:rPr lang="pt-BR" altLang="en-US" sz="901">
                <a:latin typeface="Trebuchet MS" panose="020B0603020202020204" pitchFamily="34" charset="0"/>
              </a:rPr>
              <a:t>DeFronzo et al. Diabetes Spectrum Volume 27, Number 2, 2014</a:t>
            </a:r>
            <a:endParaRPr lang="en-US" altLang="en-US" sz="901">
              <a:latin typeface="Trebuchet MS" panose="020B0603020202020204" pitchFamily="34" charset="0"/>
            </a:endParaRPr>
          </a:p>
        </p:txBody>
      </p:sp>
      <p:pic>
        <p:nvPicPr>
          <p:cNvPr id="43013" name="Picture 2">
            <a:extLst>
              <a:ext uri="{FF2B5EF4-FFF2-40B4-BE49-F238E27FC236}">
                <a16:creationId xmlns:a16="http://schemas.microsoft.com/office/drawing/2014/main" id="{44EAE601-6C1A-48E8-B1A9-8D5F1B018A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796" y="1506959"/>
            <a:ext cx="9068205" cy="4796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965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lstStyle/>
          <a:p>
            <a:r>
              <a:rPr lang="en-US" dirty="0"/>
              <a:t>ADA Meds Management for Type 2</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spTree>
    <p:extLst>
      <p:ext uri="{BB962C8B-B14F-4D97-AF65-F5344CB8AC3E}">
        <p14:creationId xmlns:p14="http://schemas.microsoft.com/office/powerpoint/2010/main" val="340421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96BAB-1F7E-4A3F-7794-ABBE773C08D3}"/>
              </a:ext>
            </a:extLst>
          </p:cNvPr>
          <p:cNvSpPr>
            <a:spLocks noGrp="1"/>
          </p:cNvSpPr>
          <p:nvPr>
            <p:ph type="title"/>
          </p:nvPr>
        </p:nvSpPr>
        <p:spPr/>
        <p:txBody>
          <a:bodyPr/>
          <a:lstStyle/>
          <a:p>
            <a:r>
              <a:rPr lang="en-US" dirty="0"/>
              <a:t>AACE 2023 Diabetes Guideline</a:t>
            </a:r>
          </a:p>
        </p:txBody>
      </p:sp>
      <p:sp>
        <p:nvSpPr>
          <p:cNvPr id="3" name="Content Placeholder 2">
            <a:extLst>
              <a:ext uri="{FF2B5EF4-FFF2-40B4-BE49-F238E27FC236}">
                <a16:creationId xmlns:a16="http://schemas.microsoft.com/office/drawing/2014/main" id="{5A910E06-D54A-083F-9B99-129C2CB6D4DA}"/>
              </a:ext>
            </a:extLst>
          </p:cNvPr>
          <p:cNvSpPr>
            <a:spLocks noGrp="1"/>
          </p:cNvSpPr>
          <p:nvPr>
            <p:ph sz="quarter" idx="1"/>
          </p:nvPr>
        </p:nvSpPr>
        <p:spPr/>
        <p:txBody>
          <a:bodyPr/>
          <a:lstStyle/>
          <a:p>
            <a:endParaRPr lang="en-US"/>
          </a:p>
        </p:txBody>
      </p:sp>
      <p:pic>
        <p:nvPicPr>
          <p:cNvPr id="4" name="Main graphic">
            <a:extLst>
              <a:ext uri="{FF2B5EF4-FFF2-40B4-BE49-F238E27FC236}">
                <a16:creationId xmlns:a16="http://schemas.microsoft.com/office/drawing/2014/main" id="{4D4EFDB6-47B5-193A-88A7-64D8D801A58E}"/>
              </a:ext>
            </a:extLst>
          </p:cNvPr>
          <p:cNvPicPr/>
          <p:nvPr/>
        </p:nvPicPr>
        <p:blipFill>
          <a:blip r:embed="rId2"/>
          <a:stretch/>
        </p:blipFill>
        <p:spPr>
          <a:xfrm>
            <a:off x="762000" y="1143000"/>
            <a:ext cx="7162800" cy="5486400"/>
          </a:xfrm>
          <a:prstGeom prst="rect">
            <a:avLst/>
          </a:prstGeom>
          <a:ln>
            <a:noFill/>
          </a:ln>
        </p:spPr>
      </p:pic>
    </p:spTree>
    <p:extLst>
      <p:ext uri="{BB962C8B-B14F-4D97-AF65-F5344CB8AC3E}">
        <p14:creationId xmlns:p14="http://schemas.microsoft.com/office/powerpoint/2010/main" val="1174687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0643" name="Rectangle 3"/>
          <p:cNvSpPr>
            <a:spLocks noGrp="1" noChangeArrowheads="1"/>
          </p:cNvSpPr>
          <p:nvPr>
            <p:ph sz="quarter" idx="1"/>
          </p:nvPr>
        </p:nvSpPr>
        <p:spPr>
          <a:xfrm>
            <a:off x="425355" y="1337613"/>
            <a:ext cx="6477000" cy="5105400"/>
          </a:xfrm>
        </p:spPr>
        <p:txBody>
          <a:bodyPr>
            <a:normAutofit fontScale="70000" lnSpcReduction="20000"/>
          </a:bodyPr>
          <a:lstStyle/>
          <a:p>
            <a:pPr eaLnBrk="1" hangingPunct="1">
              <a:lnSpc>
                <a:spcPct val="110000"/>
              </a:lnSpc>
              <a:defRPr/>
            </a:pPr>
            <a:r>
              <a:rPr lang="en-US" sz="2800" b="1" dirty="0"/>
              <a:t>Action</a:t>
            </a:r>
            <a:r>
              <a:rPr lang="en-US" sz="2800" dirty="0"/>
              <a:t>: </a:t>
            </a:r>
            <a:r>
              <a:rPr lang="en-US" sz="2400" dirty="0"/>
              <a:t>decrease insulin resistance by making muscle and adipose cells more sensitive to insulin.  Decrease free fatty acids</a:t>
            </a:r>
          </a:p>
          <a:p>
            <a:pPr eaLnBrk="1" hangingPunct="1">
              <a:lnSpc>
                <a:spcPct val="110000"/>
              </a:lnSpc>
              <a:defRPr/>
            </a:pPr>
            <a:endParaRPr lang="en-US" sz="1200" dirty="0"/>
          </a:p>
          <a:p>
            <a:pPr eaLnBrk="1" hangingPunct="1">
              <a:lnSpc>
                <a:spcPct val="110000"/>
              </a:lnSpc>
              <a:defRPr/>
            </a:pPr>
            <a:r>
              <a:rPr lang="en-US" sz="2800" b="1" dirty="0"/>
              <a:t>Names</a:t>
            </a:r>
            <a:r>
              <a:rPr lang="en-US" sz="2800" dirty="0"/>
              <a:t>:</a:t>
            </a:r>
          </a:p>
          <a:p>
            <a:pPr lvl="1" eaLnBrk="1" hangingPunct="1">
              <a:lnSpc>
                <a:spcPct val="110000"/>
              </a:lnSpc>
              <a:defRPr/>
            </a:pPr>
            <a:r>
              <a:rPr lang="en-US" sz="2400" dirty="0"/>
              <a:t>pioglitazone (Actos) – bladder cancer warning</a:t>
            </a:r>
          </a:p>
          <a:p>
            <a:pPr lvl="2" eaLnBrk="1" hangingPunct="1">
              <a:lnSpc>
                <a:spcPct val="110000"/>
              </a:lnSpc>
              <a:defRPr/>
            </a:pPr>
            <a:r>
              <a:rPr lang="en-US" sz="2400" dirty="0"/>
              <a:t>Dosing: 15-45 mg daily  </a:t>
            </a:r>
          </a:p>
          <a:p>
            <a:pPr lvl="2" eaLnBrk="1" hangingPunct="1">
              <a:lnSpc>
                <a:spcPct val="110000"/>
              </a:lnSpc>
              <a:defRPr/>
            </a:pPr>
            <a:r>
              <a:rPr lang="en-US" sz="2400" dirty="0">
                <a:solidFill>
                  <a:srgbClr val="0070C0"/>
                </a:solidFill>
              </a:rPr>
              <a:t>Consider adding low dose if history of stroke or have steatosis</a:t>
            </a:r>
          </a:p>
          <a:p>
            <a:pPr lvl="1" eaLnBrk="1" hangingPunct="1">
              <a:lnSpc>
                <a:spcPct val="110000"/>
              </a:lnSpc>
              <a:defRPr/>
            </a:pPr>
            <a:r>
              <a:rPr lang="en-US" sz="2400" dirty="0"/>
              <a:t>rosiglitazone (Avandia)</a:t>
            </a:r>
          </a:p>
          <a:p>
            <a:pPr lvl="2" eaLnBrk="1" hangingPunct="1">
              <a:lnSpc>
                <a:spcPct val="110000"/>
              </a:lnSpc>
              <a:defRPr/>
            </a:pPr>
            <a:r>
              <a:rPr lang="en-US" sz="2400" dirty="0"/>
              <a:t>Dosing: 4-8 mg daily</a:t>
            </a:r>
          </a:p>
          <a:p>
            <a:pPr lvl="2" eaLnBrk="1" hangingPunct="1">
              <a:lnSpc>
                <a:spcPct val="110000"/>
              </a:lnSpc>
              <a:defRPr/>
            </a:pPr>
            <a:endParaRPr lang="en-US" dirty="0"/>
          </a:p>
          <a:p>
            <a:pPr eaLnBrk="1" hangingPunct="1">
              <a:lnSpc>
                <a:spcPct val="110000"/>
              </a:lnSpc>
              <a:defRPr/>
            </a:pPr>
            <a:r>
              <a:rPr lang="en-US" sz="2800" b="1" dirty="0"/>
              <a:t>Efficacy/ Considerations</a:t>
            </a:r>
            <a:r>
              <a:rPr lang="en-US" sz="2400" dirty="0"/>
              <a:t>  </a:t>
            </a:r>
          </a:p>
          <a:p>
            <a:pPr lvl="1" eaLnBrk="1" hangingPunct="1">
              <a:lnSpc>
                <a:spcPct val="110000"/>
              </a:lnSpc>
              <a:defRPr/>
            </a:pPr>
            <a:r>
              <a:rPr lang="en-US" sz="2400" dirty="0"/>
              <a:t>Reduce A1C ~0.5-1.0%</a:t>
            </a:r>
          </a:p>
          <a:p>
            <a:pPr lvl="1" eaLnBrk="1" hangingPunct="1">
              <a:lnSpc>
                <a:spcPct val="110000"/>
              </a:lnSpc>
              <a:defRPr/>
            </a:pPr>
            <a:r>
              <a:rPr lang="en-US" sz="2400" dirty="0"/>
              <a:t>6 weeks for maximum effect</a:t>
            </a:r>
          </a:p>
          <a:p>
            <a:pPr lvl="1" eaLnBrk="1" hangingPunct="1">
              <a:lnSpc>
                <a:spcPct val="110000"/>
              </a:lnSpc>
              <a:defRPr/>
            </a:pPr>
            <a:r>
              <a:rPr lang="en-US" sz="2400" dirty="0"/>
              <a:t>Actos $5 a month, Avandia $300 a month</a:t>
            </a:r>
          </a:p>
          <a:p>
            <a:pPr lvl="1" eaLnBrk="1" hangingPunct="1">
              <a:lnSpc>
                <a:spcPct val="110000"/>
              </a:lnSpc>
              <a:defRPr/>
            </a:pPr>
            <a:r>
              <a:rPr lang="en-US" sz="2400" dirty="0"/>
              <a:t>Can cause fluid retention, not indicated w/ CHF</a:t>
            </a:r>
          </a:p>
          <a:p>
            <a:pPr lvl="1" eaLnBrk="1" hangingPunct="1">
              <a:lnSpc>
                <a:spcPct val="80000"/>
              </a:lnSpc>
              <a:defRPr/>
            </a:pPr>
            <a:endParaRPr lang="en-US" sz="2400" dirty="0"/>
          </a:p>
        </p:txBody>
      </p:sp>
      <p:sp>
        <p:nvSpPr>
          <p:cNvPr id="4" name="Rectangle 2"/>
          <p:cNvSpPr txBox="1">
            <a:spLocks noChangeArrowheads="1"/>
          </p:cNvSpPr>
          <p:nvPr/>
        </p:nvSpPr>
        <p:spPr>
          <a:xfrm>
            <a:off x="457200" y="152400"/>
            <a:ext cx="8229600" cy="990600"/>
          </a:xfrm>
          <a:prstGeom prst="rect">
            <a:avLst/>
          </a:prstGeom>
          <a:solidFill>
            <a:srgbClr val="B1D45A"/>
          </a:solidFill>
        </p:spPr>
        <p:txBody>
          <a:bodyPr vert="horz" anchor="b" anchorCtr="0">
            <a:normAutofit fontScale="90000" lnSpcReduction="10000"/>
          </a:bodyPr>
          <a:lstStyle>
            <a:lvl1pPr algn="l" rtl="0" eaLnBrk="1" latinLnBrk="0" hangingPunct="1">
              <a:spcBef>
                <a:spcPct val="0"/>
              </a:spcBef>
              <a:buNone/>
              <a:defRPr kumimoji="0" sz="4400" kern="1200">
                <a:solidFill>
                  <a:schemeClr val="tx1"/>
                </a:solidFill>
                <a:latin typeface="Calibri" panose="020F0502020204030204" pitchFamily="34" charset="0"/>
                <a:ea typeface="+mj-ea"/>
                <a:cs typeface="+mj-cs"/>
              </a:defRPr>
            </a:lvl1pPr>
          </a:lstStyle>
          <a:p>
            <a:pPr fontAlgn="auto">
              <a:spcAft>
                <a:spcPts val="0"/>
              </a:spcAft>
              <a:defRPr/>
            </a:pPr>
            <a:r>
              <a:rPr lang="en-US" sz="4000" dirty="0"/>
              <a:t>Indications for Insulin Sensitizers </a:t>
            </a:r>
            <a:br>
              <a:rPr lang="en-US" sz="4000" dirty="0"/>
            </a:br>
            <a:r>
              <a:rPr lang="en-US" sz="2700" dirty="0"/>
              <a:t>Rosiglitazone (Avandia), Pioglitazone (</a:t>
            </a:r>
            <a:r>
              <a:rPr lang="en-US" sz="2700" dirty="0" err="1"/>
              <a:t>Actos</a:t>
            </a:r>
            <a:r>
              <a:rPr lang="en-US" sz="2700" dirty="0"/>
              <a:t>)</a:t>
            </a:r>
            <a:endParaRPr lang="en-US" sz="3200" dirty="0"/>
          </a:p>
        </p:txBody>
      </p:sp>
      <p:pic>
        <p:nvPicPr>
          <p:cNvPr id="3" name="Picture 2" descr="Businessman shrugging">
            <a:extLst>
              <a:ext uri="{FF2B5EF4-FFF2-40B4-BE49-F238E27FC236}">
                <a16:creationId xmlns:a16="http://schemas.microsoft.com/office/drawing/2014/main" id="{DCD90BC0-5ACD-46D3-96E4-C4C3399BA3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9400" y="1322828"/>
            <a:ext cx="1906816" cy="4267200"/>
          </a:xfrm>
          <a:prstGeom prst="rect">
            <a:avLst/>
          </a:prstGeom>
        </p:spPr>
      </p:pic>
      <p:pic>
        <p:nvPicPr>
          <p:cNvPr id="2" name="Picture 3">
            <a:extLst>
              <a:ext uri="{FF2B5EF4-FFF2-40B4-BE49-F238E27FC236}">
                <a16:creationId xmlns:a16="http://schemas.microsoft.com/office/drawing/2014/main" id="{8CB42E39-A2DC-1604-77A7-A5ADE552D2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761" y="5704896"/>
            <a:ext cx="8786477" cy="1132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5698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4400" dirty="0"/>
              <a:t>TZDs – How Do They Rate?  </a:t>
            </a:r>
          </a:p>
        </p:txBody>
      </p:sp>
      <p:sp>
        <p:nvSpPr>
          <p:cNvPr id="3" name="Content Placeholder 2"/>
          <p:cNvSpPr>
            <a:spLocks noGrp="1"/>
          </p:cNvSpPr>
          <p:nvPr>
            <p:ph sz="quarter" idx="1"/>
          </p:nvPr>
        </p:nvSpPr>
        <p:spPr>
          <a:xfrm>
            <a:off x="457200" y="2260408"/>
            <a:ext cx="7200900" cy="3246120"/>
          </a:xfrm>
        </p:spPr>
        <p:txBody>
          <a:bodyPr>
            <a:normAutofit/>
          </a:bodyPr>
          <a:lstStyle/>
          <a:p>
            <a:pPr marL="0" indent="0">
              <a:buNone/>
              <a:defRPr/>
            </a:pPr>
            <a:r>
              <a:rPr lang="en-US" u="sng" dirty="0"/>
              <a:t>Question					Answer</a:t>
            </a:r>
          </a:p>
          <a:p>
            <a:pPr>
              <a:defRPr/>
            </a:pPr>
            <a:r>
              <a:rPr lang="en-US" dirty="0"/>
              <a:t>Cause hypoglycemia?		</a:t>
            </a:r>
          </a:p>
          <a:p>
            <a:pPr>
              <a:defRPr/>
            </a:pPr>
            <a:r>
              <a:rPr lang="en-US" dirty="0"/>
              <a:t>Cause weight gain?		 </a:t>
            </a:r>
          </a:p>
          <a:p>
            <a:pPr>
              <a:defRPr/>
            </a:pPr>
            <a:r>
              <a:rPr lang="en-US" dirty="0"/>
              <a:t>Affordable?				</a:t>
            </a:r>
          </a:p>
          <a:p>
            <a:pPr>
              <a:defRPr/>
            </a:pPr>
            <a:r>
              <a:rPr lang="en-US" dirty="0"/>
              <a:t>Lowers CV risk?			</a:t>
            </a:r>
          </a:p>
          <a:p>
            <a:pPr>
              <a:defRPr/>
            </a:pPr>
            <a:r>
              <a:rPr lang="en-US" dirty="0"/>
              <a:t>Can most tolerate /use?	   </a:t>
            </a:r>
          </a:p>
          <a:p>
            <a:pPr marL="0" indent="0">
              <a:buNone/>
              <a:defRPr/>
            </a:pPr>
            <a:r>
              <a:rPr lang="en-US" dirty="0"/>
              <a:t>						</a:t>
            </a:r>
          </a:p>
        </p:txBody>
      </p:sp>
      <p:sp>
        <p:nvSpPr>
          <p:cNvPr id="5" name="Rectangle 284"/>
          <p:cNvSpPr>
            <a:spLocks noChangeArrowheads="1"/>
          </p:cNvSpPr>
          <p:nvPr/>
        </p:nvSpPr>
        <p:spPr bwMode="auto">
          <a:xfrm>
            <a:off x="5881689" y="265428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No</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6" name="Rectangle 284"/>
          <p:cNvSpPr>
            <a:spLocks noChangeArrowheads="1"/>
          </p:cNvSpPr>
          <p:nvPr/>
        </p:nvSpPr>
        <p:spPr bwMode="auto">
          <a:xfrm>
            <a:off x="5977854" y="3446809"/>
            <a:ext cx="1451646"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Generic</a:t>
            </a:r>
            <a:endParaRPr lang="en-US" sz="1200" b="1" dirty="0">
              <a:solidFill>
                <a:prstClr val="black"/>
              </a:solidFill>
              <a:latin typeface="Helvetica" pitchFamily="34" charset="0"/>
            </a:endParaRPr>
          </a:p>
        </p:txBody>
      </p:sp>
      <p:sp>
        <p:nvSpPr>
          <p:cNvPr id="7" name="Rectangle 284"/>
          <p:cNvSpPr>
            <a:spLocks noChangeArrowheads="1"/>
          </p:cNvSpPr>
          <p:nvPr/>
        </p:nvSpPr>
        <p:spPr bwMode="auto">
          <a:xfrm>
            <a:off x="5881689" y="3012231"/>
            <a:ext cx="727472"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pPr defTabSz="685800"/>
            <a:r>
              <a:rPr lang="en-US" sz="2100" b="1" dirty="0">
                <a:solidFill>
                  <a:prstClr val="black"/>
                </a:solidFill>
                <a:latin typeface="Helvetica" pitchFamily="34" charset="0"/>
              </a:rPr>
              <a:t> </a:t>
            </a:r>
            <a:r>
              <a:rPr lang="en-US" sz="2400" dirty="0">
                <a:solidFill>
                  <a:prstClr val="black"/>
                </a:solidFill>
                <a:latin typeface="Helvetica" pitchFamily="34" charset="0"/>
              </a:rPr>
              <a:t>Yes</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8" name="Rectangle 284"/>
          <p:cNvSpPr>
            <a:spLocks noChangeArrowheads="1"/>
          </p:cNvSpPr>
          <p:nvPr/>
        </p:nvSpPr>
        <p:spPr bwMode="auto">
          <a:xfrm>
            <a:off x="5974557" y="3827861"/>
            <a:ext cx="82629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a:t>
            </a:r>
            <a:r>
              <a:rPr lang="en-US" sz="2100" b="1" dirty="0">
                <a:solidFill>
                  <a:prstClr val="black"/>
                </a:solidFill>
                <a:latin typeface="Helvetica" pitchFamily="34" charset="0"/>
              </a:rPr>
              <a:t> </a:t>
            </a:r>
            <a:endParaRPr lang="en-US" sz="1200" b="1" dirty="0">
              <a:solidFill>
                <a:prstClr val="black"/>
              </a:solidFill>
              <a:latin typeface="Helvetica" pitchFamily="34" charset="0"/>
            </a:endParaRPr>
          </a:p>
        </p:txBody>
      </p:sp>
      <p:sp>
        <p:nvSpPr>
          <p:cNvPr id="9" name="Rectangle 284"/>
          <p:cNvSpPr>
            <a:spLocks noChangeArrowheads="1"/>
          </p:cNvSpPr>
          <p:nvPr/>
        </p:nvSpPr>
        <p:spPr bwMode="auto">
          <a:xfrm>
            <a:off x="6000750" y="4263629"/>
            <a:ext cx="1143000"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pPr defTabSz="685800"/>
            <a:r>
              <a:rPr lang="en-US" sz="2400" dirty="0">
                <a:solidFill>
                  <a:prstClr val="black"/>
                </a:solidFill>
                <a:latin typeface="Helvetica" pitchFamily="34" charset="0"/>
              </a:rPr>
              <a:t>Watch HF</a:t>
            </a:r>
            <a:endParaRPr lang="en-US" sz="1200" b="1" dirty="0">
              <a:solidFill>
                <a:prstClr val="black"/>
              </a:solidFill>
              <a:latin typeface="Helvetica" pitchFamily="34" charset="0"/>
            </a:endParaRPr>
          </a:p>
        </p:txBody>
      </p:sp>
    </p:spTree>
    <p:custDataLst>
      <p:tags r:id="rId1"/>
    </p:custDataLst>
    <p:extLst>
      <p:ext uri="{BB962C8B-B14F-4D97-AF65-F5344CB8AC3E}">
        <p14:creationId xmlns:p14="http://schemas.microsoft.com/office/powerpoint/2010/main" val="3514793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9"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1000" fill="hold"/>
                                        <p:tgtEl>
                                          <p:spTgt spid="9"/>
                                        </p:tgtEl>
                                        <p:attrNameLst>
                                          <p:attrName>ppt_x</p:attrName>
                                        </p:attrNameLst>
                                      </p:cBhvr>
                                      <p:tavLst>
                                        <p:tav tm="0">
                                          <p:val>
                                            <p:strVal val="0-#ppt_w/2"/>
                                          </p:val>
                                        </p:tav>
                                        <p:tav tm="100000">
                                          <p:val>
                                            <p:strVal val="#ppt_x"/>
                                          </p:val>
                                        </p:tav>
                                      </p:tavLst>
                                    </p:anim>
                                    <p:anim calcmode="lin" valueType="num">
                                      <p:cBhvr additive="base">
                                        <p:cTn id="32"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5762" name="Rectangle 2"/>
          <p:cNvSpPr>
            <a:spLocks noGrp="1" noChangeArrowheads="1"/>
          </p:cNvSpPr>
          <p:nvPr>
            <p:ph type="title"/>
          </p:nvPr>
        </p:nvSpPr>
        <p:spPr>
          <a:xfrm>
            <a:off x="381000" y="299800"/>
            <a:ext cx="8229600" cy="919399"/>
          </a:xfrm>
        </p:spPr>
        <p:txBody>
          <a:bodyPr>
            <a:normAutofit/>
          </a:bodyPr>
          <a:lstStyle/>
          <a:p>
            <a:pPr eaLnBrk="1" hangingPunct="1">
              <a:defRPr/>
            </a:pPr>
            <a:r>
              <a:rPr lang="en-US" dirty="0"/>
              <a:t>Alpha-glucosidase Inhibitors</a:t>
            </a:r>
          </a:p>
        </p:txBody>
      </p:sp>
      <p:sp>
        <p:nvSpPr>
          <p:cNvPr id="1525763" name="Rectangle 3"/>
          <p:cNvSpPr>
            <a:spLocks noGrp="1" noChangeArrowheads="1"/>
          </p:cNvSpPr>
          <p:nvPr>
            <p:ph type="body" idx="1"/>
          </p:nvPr>
        </p:nvSpPr>
        <p:spPr>
          <a:xfrm>
            <a:off x="381000" y="1428750"/>
            <a:ext cx="6096000" cy="5353050"/>
          </a:xfrm>
        </p:spPr>
        <p:txBody>
          <a:bodyPr>
            <a:noAutofit/>
          </a:bodyPr>
          <a:lstStyle/>
          <a:p>
            <a:pPr eaLnBrk="1" hangingPunct="1">
              <a:lnSpc>
                <a:spcPct val="80000"/>
              </a:lnSpc>
              <a:defRPr/>
            </a:pPr>
            <a:r>
              <a:rPr lang="en-US" b="1" dirty="0"/>
              <a:t>Action</a:t>
            </a:r>
            <a:r>
              <a:rPr lang="en-US" dirty="0"/>
              <a:t>: blocks enzymes that digest starches in the small intestine</a:t>
            </a:r>
          </a:p>
          <a:p>
            <a:pPr eaLnBrk="1" hangingPunct="1">
              <a:lnSpc>
                <a:spcPct val="80000"/>
              </a:lnSpc>
              <a:defRPr/>
            </a:pPr>
            <a:r>
              <a:rPr lang="en-US" b="1" dirty="0"/>
              <a:t>Name</a:t>
            </a:r>
            <a:r>
              <a:rPr lang="en-US" dirty="0"/>
              <a:t>: acarbose (</a:t>
            </a:r>
            <a:r>
              <a:rPr lang="en-US" dirty="0" err="1"/>
              <a:t>Precose</a:t>
            </a:r>
            <a:r>
              <a:rPr lang="en-US" dirty="0"/>
              <a:t>) or miglitol (</a:t>
            </a:r>
            <a:r>
              <a:rPr lang="en-US" dirty="0" err="1"/>
              <a:t>Glyset</a:t>
            </a:r>
            <a:r>
              <a:rPr lang="en-US" dirty="0"/>
              <a:t>)</a:t>
            </a:r>
          </a:p>
          <a:p>
            <a:pPr lvl="1" eaLnBrk="1" hangingPunct="1">
              <a:lnSpc>
                <a:spcPct val="80000"/>
              </a:lnSpc>
              <a:defRPr/>
            </a:pPr>
            <a:r>
              <a:rPr lang="en-US" sz="2400" dirty="0"/>
              <a:t>Dosing: 25-100mg TID, max 300mg/day</a:t>
            </a:r>
          </a:p>
          <a:p>
            <a:pPr eaLnBrk="1" hangingPunct="1">
              <a:lnSpc>
                <a:spcPct val="80000"/>
              </a:lnSpc>
              <a:defRPr/>
            </a:pPr>
            <a:r>
              <a:rPr lang="en-US" dirty="0"/>
              <a:t>Efficacy</a:t>
            </a:r>
          </a:p>
          <a:p>
            <a:pPr lvl="1" eaLnBrk="1" hangingPunct="1">
              <a:lnSpc>
                <a:spcPct val="80000"/>
              </a:lnSpc>
              <a:defRPr/>
            </a:pPr>
            <a:r>
              <a:rPr lang="en-US" sz="2400" dirty="0"/>
              <a:t>Decrease postprandial glucose 40-50 mg/dl</a:t>
            </a:r>
          </a:p>
          <a:p>
            <a:pPr lvl="1" eaLnBrk="1" hangingPunct="1">
              <a:lnSpc>
                <a:spcPct val="80000"/>
              </a:lnSpc>
              <a:defRPr/>
            </a:pPr>
            <a:r>
              <a:rPr lang="en-US" sz="2400" dirty="0"/>
              <a:t>Decrease A1C 0.5-1.0%</a:t>
            </a:r>
          </a:p>
          <a:p>
            <a:pPr eaLnBrk="1" hangingPunct="1">
              <a:lnSpc>
                <a:spcPct val="80000"/>
              </a:lnSpc>
              <a:defRPr/>
            </a:pPr>
            <a:r>
              <a:rPr lang="en-US" dirty="0"/>
              <a:t>Other Effects</a:t>
            </a:r>
          </a:p>
          <a:p>
            <a:pPr lvl="1" eaLnBrk="1" hangingPunct="1">
              <a:lnSpc>
                <a:spcPct val="80000"/>
              </a:lnSpc>
              <a:defRPr/>
            </a:pPr>
            <a:r>
              <a:rPr lang="en-US" sz="2400" dirty="0"/>
              <a:t>Flatulence or abdominal discomfort </a:t>
            </a:r>
          </a:p>
          <a:p>
            <a:pPr lvl="1" eaLnBrk="1" hangingPunct="1">
              <a:lnSpc>
                <a:spcPct val="80000"/>
              </a:lnSpc>
              <a:defRPr/>
            </a:pPr>
            <a:r>
              <a:rPr lang="en-US" sz="2400" dirty="0"/>
              <a:t>Contraindicated in patients with inflammatory bowel disease or cirrhosis</a:t>
            </a:r>
          </a:p>
          <a:p>
            <a:pPr eaLnBrk="1" hangingPunct="1">
              <a:lnSpc>
                <a:spcPct val="80000"/>
              </a:lnSpc>
              <a:defRPr/>
            </a:pPr>
            <a:r>
              <a:rPr lang="en-US" dirty="0"/>
              <a:t>Special Consideration</a:t>
            </a:r>
          </a:p>
          <a:p>
            <a:pPr lvl="1" eaLnBrk="1" hangingPunct="1">
              <a:lnSpc>
                <a:spcPct val="80000"/>
              </a:lnSpc>
              <a:defRPr/>
            </a:pPr>
            <a:r>
              <a:rPr lang="en-US" sz="2400" dirty="0"/>
              <a:t>In case of hypoglycemia, treat with glucose tabs or milk</a:t>
            </a:r>
          </a:p>
          <a:p>
            <a:pPr lvl="1" eaLnBrk="1" hangingPunct="1">
              <a:lnSpc>
                <a:spcPct val="80000"/>
              </a:lnSpc>
              <a:defRPr/>
            </a:pPr>
            <a:r>
              <a:rPr lang="en-US" sz="2400" dirty="0"/>
              <a:t>(other starches are blocked by medication)</a:t>
            </a:r>
            <a:r>
              <a:rPr lang="en-US" sz="2400" dirty="0">
                <a:solidFill>
                  <a:srgbClr val="FFFFFF"/>
                </a:solidFill>
              </a:rPr>
              <a:t>)</a:t>
            </a:r>
          </a:p>
        </p:txBody>
      </p:sp>
      <p:pic>
        <p:nvPicPr>
          <p:cNvPr id="2" name="Picture 1">
            <a:extLst>
              <a:ext uri="{FF2B5EF4-FFF2-40B4-BE49-F238E27FC236}">
                <a16:creationId xmlns:a16="http://schemas.microsoft.com/office/drawing/2014/main" id="{57F9BA80-99AD-4D8C-B802-656CF159C544}"/>
              </a:ext>
            </a:extLst>
          </p:cNvPr>
          <p:cNvPicPr>
            <a:picLocks noChangeAspect="1"/>
          </p:cNvPicPr>
          <p:nvPr/>
        </p:nvPicPr>
        <p:blipFill>
          <a:blip r:embed="rId4"/>
          <a:stretch>
            <a:fillRect/>
          </a:stretch>
        </p:blipFill>
        <p:spPr>
          <a:xfrm>
            <a:off x="6553200" y="533400"/>
            <a:ext cx="2286198" cy="2341067"/>
          </a:xfrm>
          <a:prstGeom prst="rect">
            <a:avLst/>
          </a:prstGeom>
        </p:spPr>
      </p:pic>
    </p:spTree>
    <p:custDataLst>
      <p:tags r:id="rId1"/>
    </p:custDataLst>
    <p:extLst>
      <p:ext uri="{BB962C8B-B14F-4D97-AF65-F5344CB8AC3E}">
        <p14:creationId xmlns:p14="http://schemas.microsoft.com/office/powerpoint/2010/main" val="48144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418F293-2BCE-4470-8403-035A20A9A2E1}"/>
              </a:ext>
            </a:extLst>
          </p:cNvPr>
          <p:cNvSpPr>
            <a:spLocks noGrp="1" noChangeArrowheads="1"/>
          </p:cNvSpPr>
          <p:nvPr>
            <p:ph type="title"/>
          </p:nvPr>
        </p:nvSpPr>
        <p:spPr/>
        <p:txBody>
          <a:bodyPr>
            <a:normAutofit/>
          </a:bodyPr>
          <a:lstStyle/>
          <a:p>
            <a:pPr eaLnBrk="1" hangingPunct="1"/>
            <a:r>
              <a:rPr lang="en-US" altLang="en-US" sz="4800" dirty="0"/>
              <a:t>Check Your Knowledge</a:t>
            </a:r>
          </a:p>
        </p:txBody>
      </p:sp>
      <p:sp>
        <p:nvSpPr>
          <p:cNvPr id="3" name="Content Placeholder 2">
            <a:extLst>
              <a:ext uri="{FF2B5EF4-FFF2-40B4-BE49-F238E27FC236}">
                <a16:creationId xmlns:a16="http://schemas.microsoft.com/office/drawing/2014/main" id="{3B5B4D76-F5CA-42B6-815D-8AB3BC93AAD9}"/>
              </a:ext>
            </a:extLst>
          </p:cNvPr>
          <p:cNvSpPr>
            <a:spLocks noGrp="1"/>
          </p:cNvSpPr>
          <p:nvPr>
            <p:ph sz="quarter" idx="1"/>
          </p:nvPr>
        </p:nvSpPr>
        <p:spPr>
          <a:xfrm>
            <a:off x="330549" y="1219200"/>
            <a:ext cx="8229600" cy="5486400"/>
          </a:xfrm>
        </p:spPr>
        <p:txBody>
          <a:bodyPr rtlCol="0">
            <a:normAutofit/>
          </a:bodyPr>
          <a:lstStyle/>
          <a:p>
            <a:pPr marL="0" indent="0" eaLnBrk="1" fontAlgn="auto" hangingPunct="1">
              <a:spcAft>
                <a:spcPts val="0"/>
              </a:spcAft>
              <a:buNone/>
              <a:defRPr/>
            </a:pPr>
            <a:r>
              <a:rPr lang="en-US" sz="3603" dirty="0"/>
              <a:t>Which of the following medications is </a:t>
            </a:r>
            <a:r>
              <a:rPr lang="en-US" sz="3603" b="1" u="sng" dirty="0"/>
              <a:t>least</a:t>
            </a:r>
            <a:r>
              <a:rPr lang="en-US" sz="3603" dirty="0"/>
              <a:t> affordable? </a:t>
            </a:r>
          </a:p>
          <a:p>
            <a:pPr marL="0" indent="0" eaLnBrk="1" fontAlgn="auto" hangingPunct="1">
              <a:spcAft>
                <a:spcPts val="0"/>
              </a:spcAft>
              <a:buNone/>
              <a:defRPr/>
            </a:pPr>
            <a:endParaRPr lang="en-US" sz="3603" dirty="0"/>
          </a:p>
          <a:p>
            <a:pPr marL="463326" indent="-463326" eaLnBrk="1" fontAlgn="auto" hangingPunct="1">
              <a:spcAft>
                <a:spcPts val="0"/>
              </a:spcAft>
              <a:buFont typeface="Arial" panose="020B0604020202020204" pitchFamily="34" charset="0"/>
              <a:buAutoNum type="alphaUcPeriod"/>
              <a:defRPr/>
            </a:pPr>
            <a:r>
              <a:rPr lang="en-US" sz="3603" dirty="0"/>
              <a:t>Pioglitazone (Actos)</a:t>
            </a:r>
          </a:p>
          <a:p>
            <a:pPr marL="463326" indent="-463326" eaLnBrk="1" fontAlgn="auto" hangingPunct="1">
              <a:spcAft>
                <a:spcPts val="0"/>
              </a:spcAft>
              <a:buFont typeface="Arial" panose="020B0604020202020204" pitchFamily="34" charset="0"/>
              <a:buAutoNum type="alphaUcPeriod"/>
              <a:defRPr/>
            </a:pPr>
            <a:r>
              <a:rPr lang="en-US" sz="3603" dirty="0"/>
              <a:t>Metformin (Glucophage)</a:t>
            </a:r>
          </a:p>
          <a:p>
            <a:pPr marL="463326" indent="-463326" eaLnBrk="1" fontAlgn="auto" hangingPunct="1">
              <a:spcAft>
                <a:spcPts val="0"/>
              </a:spcAft>
              <a:buFont typeface="Arial" panose="020B0604020202020204" pitchFamily="34" charset="0"/>
              <a:buAutoNum type="alphaUcPeriod"/>
              <a:defRPr/>
            </a:pPr>
            <a:r>
              <a:rPr lang="en-US" sz="3603" dirty="0"/>
              <a:t>Glimepiride (Amaryl)</a:t>
            </a:r>
          </a:p>
          <a:p>
            <a:pPr marL="463326" indent="-463326" eaLnBrk="1" fontAlgn="auto" hangingPunct="1">
              <a:spcAft>
                <a:spcPts val="0"/>
              </a:spcAft>
              <a:buFont typeface="Arial" panose="020B0604020202020204" pitchFamily="34" charset="0"/>
              <a:buAutoNum type="alphaUcPeriod"/>
              <a:defRPr/>
            </a:pPr>
            <a:r>
              <a:rPr lang="en-US" sz="3603" dirty="0"/>
              <a:t>Ozempic (</a:t>
            </a:r>
            <a:r>
              <a:rPr lang="en-US" sz="3603" dirty="0" err="1"/>
              <a:t>semaglutide</a:t>
            </a:r>
            <a:r>
              <a:rPr lang="en-US" sz="3603" dirty="0"/>
              <a:t>)</a:t>
            </a:r>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a:p>
            <a:pPr marL="463326" indent="-463326" eaLnBrk="1" fontAlgn="auto" hangingPunct="1">
              <a:spcAft>
                <a:spcPts val="0"/>
              </a:spcAft>
              <a:buFont typeface="Arial" panose="020B0604020202020204" pitchFamily="34" charset="0"/>
              <a:buAutoNum type="alphaUcPeriod"/>
              <a:defRPr/>
            </a:pPr>
            <a:endParaRPr lang="en-US" dirty="0"/>
          </a:p>
        </p:txBody>
      </p:sp>
      <p:pic>
        <p:nvPicPr>
          <p:cNvPr id="136196" name="Picture 3" descr="A picture containing vector graphics&#10;&#10;Description automatically generated">
            <a:extLst>
              <a:ext uri="{FF2B5EF4-FFF2-40B4-BE49-F238E27FC236}">
                <a16:creationId xmlns:a16="http://schemas.microsoft.com/office/drawing/2014/main" id="{52775BF4-B8FE-4443-B2BE-27B20EFBAEF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0821" y="3140121"/>
            <a:ext cx="2110814" cy="281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FB7CE123-384E-4325-8CB9-AA6C6395A53F}"/>
              </a:ext>
            </a:extLst>
          </p:cNvPr>
          <p:cNvSpPr/>
          <p:nvPr/>
        </p:nvSpPr>
        <p:spPr>
          <a:xfrm>
            <a:off x="558451" y="4760724"/>
            <a:ext cx="4869458" cy="878076"/>
          </a:xfrm>
          <a:prstGeom prst="ellipse">
            <a:avLst/>
          </a:prstGeom>
          <a:noFill/>
          <a:ln w="38100">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099443-24BC-7791-0DB1-0575CEF74261}"/>
              </a:ext>
            </a:extLst>
          </p:cNvPr>
          <p:cNvSpPr>
            <a:spLocks noGrp="1"/>
          </p:cNvSpPr>
          <p:nvPr>
            <p:ph type="title"/>
          </p:nvPr>
        </p:nvSpPr>
        <p:spPr/>
        <p:txBody>
          <a:bodyPr>
            <a:normAutofit/>
          </a:bodyPr>
          <a:lstStyle/>
          <a:p>
            <a:r>
              <a:rPr lang="en-US" sz="4000" dirty="0"/>
              <a:t>Medication Cost Considerations</a:t>
            </a:r>
          </a:p>
        </p:txBody>
      </p:sp>
      <p:sp>
        <p:nvSpPr>
          <p:cNvPr id="3" name="Content Placeholder 2">
            <a:extLst>
              <a:ext uri="{FF2B5EF4-FFF2-40B4-BE49-F238E27FC236}">
                <a16:creationId xmlns:a16="http://schemas.microsoft.com/office/drawing/2014/main" id="{84D2A50F-8489-7483-9028-FDBED8C54643}"/>
              </a:ext>
            </a:extLst>
          </p:cNvPr>
          <p:cNvSpPr>
            <a:spLocks noGrp="1"/>
          </p:cNvSpPr>
          <p:nvPr>
            <p:ph sz="quarter" idx="1"/>
          </p:nvPr>
        </p:nvSpPr>
        <p:spPr/>
        <p:txBody>
          <a:bodyPr/>
          <a:lstStyle/>
          <a:p>
            <a:r>
              <a:rPr lang="en-US" sz="3200" dirty="0"/>
              <a:t>Lowest cost medications - AWP for a month</a:t>
            </a:r>
          </a:p>
          <a:p>
            <a:pPr lvl="1"/>
            <a:r>
              <a:rPr lang="en-US" sz="2800" dirty="0"/>
              <a:t>Metformin - $3</a:t>
            </a:r>
          </a:p>
          <a:p>
            <a:pPr lvl="1"/>
            <a:r>
              <a:rPr lang="en-US" sz="2800" dirty="0"/>
              <a:t>Sulfonylureas $3</a:t>
            </a:r>
          </a:p>
          <a:p>
            <a:pPr lvl="1"/>
            <a:r>
              <a:rPr lang="en-US" sz="2800" dirty="0"/>
              <a:t>TZD – Pioglitazone $3</a:t>
            </a:r>
          </a:p>
          <a:p>
            <a:pPr lvl="1"/>
            <a:r>
              <a:rPr lang="en-US" sz="2800" dirty="0"/>
              <a:t>Lower cost insulin</a:t>
            </a:r>
          </a:p>
          <a:p>
            <a:pPr lvl="1"/>
            <a:r>
              <a:rPr lang="en-US" sz="2800" dirty="0" err="1"/>
              <a:t>Brenzavvy</a:t>
            </a:r>
            <a:r>
              <a:rPr lang="en-US" sz="2800" dirty="0"/>
              <a:t>-$48, </a:t>
            </a:r>
            <a:r>
              <a:rPr lang="en-US" sz="2800" dirty="0" err="1"/>
              <a:t>costplus</a:t>
            </a:r>
            <a:endParaRPr lang="en-US" sz="2800" dirty="0"/>
          </a:p>
          <a:p>
            <a:pPr lvl="1"/>
            <a:r>
              <a:rPr lang="en-US" sz="2800" dirty="0"/>
              <a:t>Insulin-$35</a:t>
            </a:r>
          </a:p>
          <a:p>
            <a:pPr lvl="1"/>
            <a:endParaRPr lang="en-US" dirty="0"/>
          </a:p>
          <a:p>
            <a:pPr lvl="1"/>
            <a:endParaRPr lang="en-US" dirty="0"/>
          </a:p>
          <a:p>
            <a:endParaRPr lang="en-US" dirty="0"/>
          </a:p>
        </p:txBody>
      </p:sp>
      <p:sp>
        <p:nvSpPr>
          <p:cNvPr id="4" name="Content Placeholder 3">
            <a:extLst>
              <a:ext uri="{FF2B5EF4-FFF2-40B4-BE49-F238E27FC236}">
                <a16:creationId xmlns:a16="http://schemas.microsoft.com/office/drawing/2014/main" id="{F3795A70-91D8-FDD5-0046-D6C5C55207C7}"/>
              </a:ext>
            </a:extLst>
          </p:cNvPr>
          <p:cNvSpPr>
            <a:spLocks noGrp="1"/>
          </p:cNvSpPr>
          <p:nvPr>
            <p:ph sz="quarter" idx="2"/>
          </p:nvPr>
        </p:nvSpPr>
        <p:spPr/>
        <p:txBody>
          <a:bodyPr/>
          <a:lstStyle/>
          <a:p>
            <a:r>
              <a:rPr lang="en-US" sz="3200" dirty="0"/>
              <a:t>Highest cost medications – AWP for a month</a:t>
            </a:r>
          </a:p>
          <a:p>
            <a:pPr lvl="1"/>
            <a:r>
              <a:rPr lang="en-US" sz="2800" dirty="0"/>
              <a:t>GLP-1 RA - $1000+</a:t>
            </a:r>
          </a:p>
          <a:p>
            <a:pPr lvl="1"/>
            <a:r>
              <a:rPr lang="en-US" sz="2800" dirty="0"/>
              <a:t>GLP-1/GIP RA  - 1000+</a:t>
            </a:r>
          </a:p>
          <a:p>
            <a:pPr lvl="1"/>
            <a:r>
              <a:rPr lang="en-US" sz="2800" dirty="0"/>
              <a:t>SGLT2i - $650</a:t>
            </a:r>
          </a:p>
          <a:p>
            <a:pPr lvl="1"/>
            <a:r>
              <a:rPr lang="en-US" sz="2800" dirty="0"/>
              <a:t>DPP-IV’s  - $550-600</a:t>
            </a:r>
          </a:p>
          <a:p>
            <a:endParaRPr lang="en-US" dirty="0"/>
          </a:p>
        </p:txBody>
      </p:sp>
    </p:spTree>
    <p:extLst>
      <p:ext uri="{BB962C8B-B14F-4D97-AF65-F5344CB8AC3E}">
        <p14:creationId xmlns:p14="http://schemas.microsoft.com/office/powerpoint/2010/main" val="141235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C9CD7-BD2C-4885-8D9B-2BB17E160E1A}"/>
              </a:ext>
            </a:extLst>
          </p:cNvPr>
          <p:cNvSpPr>
            <a:spLocks noGrp="1"/>
          </p:cNvSpPr>
          <p:nvPr>
            <p:ph type="title"/>
          </p:nvPr>
        </p:nvSpPr>
        <p:spPr/>
        <p:txBody>
          <a:bodyPr/>
          <a:lstStyle/>
          <a:p>
            <a:r>
              <a:rPr lang="en-US" dirty="0"/>
              <a:t>Cost Related Barriers</a:t>
            </a:r>
          </a:p>
        </p:txBody>
      </p:sp>
      <p:sp>
        <p:nvSpPr>
          <p:cNvPr id="3" name="Content Placeholder 2">
            <a:extLst>
              <a:ext uri="{FF2B5EF4-FFF2-40B4-BE49-F238E27FC236}">
                <a16:creationId xmlns:a16="http://schemas.microsoft.com/office/drawing/2014/main" id="{9C7526EB-8401-408E-B7EA-0085B2626FD2}"/>
              </a:ext>
            </a:extLst>
          </p:cNvPr>
          <p:cNvSpPr>
            <a:spLocks noGrp="1"/>
          </p:cNvSpPr>
          <p:nvPr>
            <p:ph sz="quarter" idx="1"/>
          </p:nvPr>
        </p:nvSpPr>
        <p:spPr/>
        <p:txBody>
          <a:bodyPr>
            <a:normAutofit/>
          </a:bodyPr>
          <a:lstStyle/>
          <a:p>
            <a:r>
              <a:rPr lang="en-US" sz="3200" dirty="0"/>
              <a:t>Among people with chronic illnesses, 2/3 of those who reported not taking medications as prescribed due to CRB </a:t>
            </a:r>
            <a:r>
              <a:rPr lang="en-US" sz="3200" dirty="0">
                <a:solidFill>
                  <a:srgbClr val="002060"/>
                </a:solidFill>
              </a:rPr>
              <a:t>never shared this with their physician. </a:t>
            </a:r>
          </a:p>
        </p:txBody>
      </p:sp>
      <p:sp>
        <p:nvSpPr>
          <p:cNvPr id="4" name="Content Placeholder 3">
            <a:extLst>
              <a:ext uri="{FF2B5EF4-FFF2-40B4-BE49-F238E27FC236}">
                <a16:creationId xmlns:a16="http://schemas.microsoft.com/office/drawing/2014/main" id="{24315D5E-B414-458F-B3B2-8EA16BEDDB3A}"/>
              </a:ext>
            </a:extLst>
          </p:cNvPr>
          <p:cNvSpPr>
            <a:spLocks noGrp="1"/>
          </p:cNvSpPr>
          <p:nvPr>
            <p:ph sz="quarter" idx="2"/>
          </p:nvPr>
        </p:nvSpPr>
        <p:spPr/>
        <p:txBody>
          <a:bodyPr>
            <a:normAutofit/>
          </a:bodyPr>
          <a:lstStyle/>
          <a:p>
            <a:r>
              <a:rPr lang="en-US" dirty="0"/>
              <a:t>Especially associated with diabetes medications and insulin.</a:t>
            </a:r>
          </a:p>
        </p:txBody>
      </p:sp>
      <p:pic>
        <p:nvPicPr>
          <p:cNvPr id="12" name="Picture 11" descr="A doctor talking to a patient&#10;&#10;Description automatically generated with medium confidence">
            <a:extLst>
              <a:ext uri="{FF2B5EF4-FFF2-40B4-BE49-F238E27FC236}">
                <a16:creationId xmlns:a16="http://schemas.microsoft.com/office/drawing/2014/main" id="{A9D24DD0-5D08-4DFC-BFEB-42ECAA03FBE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73600" y="2667000"/>
            <a:ext cx="4013200" cy="2407920"/>
          </a:xfrm>
          <a:prstGeom prst="rect">
            <a:avLst/>
          </a:prstGeom>
        </p:spPr>
      </p:pic>
    </p:spTree>
    <p:extLst>
      <p:ext uri="{BB962C8B-B14F-4D97-AF65-F5344CB8AC3E}">
        <p14:creationId xmlns:p14="http://schemas.microsoft.com/office/powerpoint/2010/main" val="6814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457199" y="86139"/>
            <a:ext cx="8226425" cy="1143000"/>
          </a:xfrm>
        </p:spPr>
        <p:txBody>
          <a:bodyPr/>
          <a:lstStyle/>
          <a:p>
            <a:pPr eaLnBrk="1" hangingPunct="1"/>
            <a:r>
              <a:rPr lang="en-US" dirty="0"/>
              <a:t>Global Epidemic</a:t>
            </a:r>
          </a:p>
        </p:txBody>
      </p:sp>
      <p:sp>
        <p:nvSpPr>
          <p:cNvPr id="1366019" name="Rectangle 3"/>
          <p:cNvSpPr>
            <a:spLocks noGrp="1" noChangeArrowheads="1"/>
          </p:cNvSpPr>
          <p:nvPr>
            <p:ph idx="1"/>
          </p:nvPr>
        </p:nvSpPr>
        <p:spPr>
          <a:xfrm>
            <a:off x="2960980" y="5996303"/>
            <a:ext cx="5867400" cy="726235"/>
          </a:xfrm>
          <a:solidFill>
            <a:schemeClr val="accent3">
              <a:lumMod val="60000"/>
              <a:lumOff val="40000"/>
            </a:schemeClr>
          </a:solidFill>
        </p:spPr>
        <p:txBody>
          <a:bodyPr>
            <a:normAutofit/>
          </a:bodyPr>
          <a:lstStyle/>
          <a:p>
            <a:pPr eaLnBrk="1" hangingPunct="1"/>
            <a:r>
              <a:rPr lang="en-US" sz="2800" dirty="0"/>
              <a:t>World Diabetes Day is November 14</a:t>
            </a:r>
          </a:p>
          <a:p>
            <a:pPr marL="0" indent="0" eaLnBrk="1" hangingPunct="1">
              <a:buNone/>
            </a:pPr>
            <a:endParaRPr lang="en-US" baseline="30000" dirty="0"/>
          </a:p>
        </p:txBody>
      </p:sp>
      <p:pic>
        <p:nvPicPr>
          <p:cNvPr id="3" name="Picture 2">
            <a:extLst>
              <a:ext uri="{FF2B5EF4-FFF2-40B4-BE49-F238E27FC236}">
                <a16:creationId xmlns:a16="http://schemas.microsoft.com/office/drawing/2014/main" id="{9A0B605A-ED91-4282-A6AE-A20192487B88}"/>
              </a:ext>
            </a:extLst>
          </p:cNvPr>
          <p:cNvPicPr>
            <a:picLocks noChangeAspect="1"/>
          </p:cNvPicPr>
          <p:nvPr/>
        </p:nvPicPr>
        <p:blipFill>
          <a:blip r:embed="rId4"/>
          <a:stretch>
            <a:fillRect/>
          </a:stretch>
        </p:blipFill>
        <p:spPr>
          <a:xfrm>
            <a:off x="315620" y="1254021"/>
            <a:ext cx="2506166" cy="5105400"/>
          </a:xfrm>
          <a:prstGeom prst="rect">
            <a:avLst/>
          </a:prstGeom>
        </p:spPr>
      </p:pic>
      <p:pic>
        <p:nvPicPr>
          <p:cNvPr id="5" name="Picture 4">
            <a:extLst>
              <a:ext uri="{FF2B5EF4-FFF2-40B4-BE49-F238E27FC236}">
                <a16:creationId xmlns:a16="http://schemas.microsoft.com/office/drawing/2014/main" id="{675E9D94-6498-4C07-A444-A8080BB313FA}"/>
              </a:ext>
            </a:extLst>
          </p:cNvPr>
          <p:cNvPicPr>
            <a:picLocks noChangeAspect="1"/>
          </p:cNvPicPr>
          <p:nvPr/>
        </p:nvPicPr>
        <p:blipFill>
          <a:blip r:embed="rId5"/>
          <a:stretch>
            <a:fillRect/>
          </a:stretch>
        </p:blipFill>
        <p:spPr>
          <a:xfrm>
            <a:off x="2705868" y="1275792"/>
            <a:ext cx="6122512" cy="4003780"/>
          </a:xfrm>
          <a:prstGeom prst="rect">
            <a:avLst/>
          </a:prstGeom>
        </p:spPr>
      </p:pic>
      <p:pic>
        <p:nvPicPr>
          <p:cNvPr id="7" name="Picture 6">
            <a:extLst>
              <a:ext uri="{FF2B5EF4-FFF2-40B4-BE49-F238E27FC236}">
                <a16:creationId xmlns:a16="http://schemas.microsoft.com/office/drawing/2014/main" id="{8192690A-20BA-490D-81E4-EED3E1A778DC}"/>
              </a:ext>
            </a:extLst>
          </p:cNvPr>
          <p:cNvPicPr>
            <a:picLocks noChangeAspect="1"/>
          </p:cNvPicPr>
          <p:nvPr/>
        </p:nvPicPr>
        <p:blipFill>
          <a:blip r:embed="rId6"/>
          <a:stretch>
            <a:fillRect/>
          </a:stretch>
        </p:blipFill>
        <p:spPr>
          <a:xfrm>
            <a:off x="6589038" y="2133600"/>
            <a:ext cx="2247900" cy="800100"/>
          </a:xfrm>
          <a:prstGeom prst="rect">
            <a:avLst/>
          </a:prstGeom>
        </p:spPr>
      </p:pic>
      <p:sp>
        <p:nvSpPr>
          <p:cNvPr id="8" name="TextBox 7">
            <a:extLst>
              <a:ext uri="{FF2B5EF4-FFF2-40B4-BE49-F238E27FC236}">
                <a16:creationId xmlns:a16="http://schemas.microsoft.com/office/drawing/2014/main" id="{7C06ADA1-2890-4FBA-BB4E-49424E0FEFB6}"/>
              </a:ext>
            </a:extLst>
          </p:cNvPr>
          <p:cNvSpPr txBox="1"/>
          <p:nvPr/>
        </p:nvSpPr>
        <p:spPr>
          <a:xfrm>
            <a:off x="5831633" y="5421867"/>
            <a:ext cx="2590800" cy="369332"/>
          </a:xfrm>
          <a:prstGeom prst="rect">
            <a:avLst/>
          </a:prstGeom>
          <a:noFill/>
        </p:spPr>
        <p:txBody>
          <a:bodyPr wrap="square" rtlCol="0">
            <a:spAutoFit/>
          </a:bodyPr>
          <a:lstStyle/>
          <a:p>
            <a:r>
              <a:rPr lang="en-US" dirty="0"/>
              <a:t>www. DiabetesAtlas.org</a:t>
            </a:r>
          </a:p>
        </p:txBody>
      </p:sp>
      <p:pic>
        <p:nvPicPr>
          <p:cNvPr id="26628" name="Picture 6" descr="http://www.worlddiabetesday.org/files/images/dka.jpg">
            <a:hlinkClick r:id="rId7" tooltip="Understand diabetes and take control"/>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871" y="4489411"/>
            <a:ext cx="212566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880510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fltVal val="0"/>
                                          </p:val>
                                        </p:tav>
                                        <p:tav tm="100000">
                                          <p:val>
                                            <p:strVal val="#ppt_w"/>
                                          </p:val>
                                        </p:tav>
                                      </p:tavLst>
                                    </p:anim>
                                    <p:anim calcmode="lin" valueType="num">
                                      <p:cBhvr>
                                        <p:cTn id="8" dur="1000" fill="hold"/>
                                        <p:tgtEl>
                                          <p:spTgt spid="26628"/>
                                        </p:tgtEl>
                                        <p:attrNameLst>
                                          <p:attrName>ppt_h</p:attrName>
                                        </p:attrNameLst>
                                      </p:cBhvr>
                                      <p:tavLst>
                                        <p:tav tm="0">
                                          <p:val>
                                            <p:fltVal val="0"/>
                                          </p:val>
                                        </p:tav>
                                        <p:tav tm="100000">
                                          <p:val>
                                            <p:strVal val="#ppt_h"/>
                                          </p:val>
                                        </p:tav>
                                      </p:tavLst>
                                    </p:anim>
                                    <p:anim calcmode="lin" valueType="num">
                                      <p:cBhvr>
                                        <p:cTn id="9" dur="1000" fill="hold"/>
                                        <p:tgtEl>
                                          <p:spTgt spid="26628"/>
                                        </p:tgtEl>
                                        <p:attrNameLst>
                                          <p:attrName>style.rotation</p:attrName>
                                        </p:attrNameLst>
                                      </p:cBhvr>
                                      <p:tavLst>
                                        <p:tav tm="0">
                                          <p:val>
                                            <p:fltVal val="90"/>
                                          </p:val>
                                        </p:tav>
                                        <p:tav tm="100000">
                                          <p:val>
                                            <p:fltVal val="0"/>
                                          </p:val>
                                        </p:tav>
                                      </p:tavLst>
                                    </p:anim>
                                    <p:animEffect transition="in" filter="fade">
                                      <p:cBhvr>
                                        <p:cTn id="10"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3DB596B-6B34-11CE-2343-DC06AF6F6129}"/>
              </a:ext>
            </a:extLst>
          </p:cNvPr>
          <p:cNvPicPr>
            <a:picLocks noChangeAspect="1"/>
          </p:cNvPicPr>
          <p:nvPr/>
        </p:nvPicPr>
        <p:blipFill>
          <a:blip r:embed="rId2"/>
          <a:stretch>
            <a:fillRect/>
          </a:stretch>
        </p:blipFill>
        <p:spPr>
          <a:xfrm>
            <a:off x="20053" y="8021"/>
            <a:ext cx="9144000" cy="6219440"/>
          </a:xfrm>
          <a:prstGeom prst="rect">
            <a:avLst/>
          </a:prstGeom>
        </p:spPr>
      </p:pic>
      <p:sp>
        <p:nvSpPr>
          <p:cNvPr id="9" name="Oval 8">
            <a:extLst>
              <a:ext uri="{FF2B5EF4-FFF2-40B4-BE49-F238E27FC236}">
                <a16:creationId xmlns:a16="http://schemas.microsoft.com/office/drawing/2014/main" id="{D11F24A2-CE0C-24EE-BD16-4729B00E011F}"/>
              </a:ext>
            </a:extLst>
          </p:cNvPr>
          <p:cNvSpPr/>
          <p:nvPr/>
        </p:nvSpPr>
        <p:spPr>
          <a:xfrm>
            <a:off x="6019800" y="3733800"/>
            <a:ext cx="3048000" cy="22132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0" name="Oval 9">
            <a:extLst>
              <a:ext uri="{FF2B5EF4-FFF2-40B4-BE49-F238E27FC236}">
                <a16:creationId xmlns:a16="http://schemas.microsoft.com/office/drawing/2014/main" id="{6FD8B04C-CF7E-9553-ADBF-553B7E63F2BF}"/>
              </a:ext>
            </a:extLst>
          </p:cNvPr>
          <p:cNvSpPr/>
          <p:nvPr/>
        </p:nvSpPr>
        <p:spPr>
          <a:xfrm>
            <a:off x="20053" y="838200"/>
            <a:ext cx="2570747" cy="11811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
        <p:nvSpPr>
          <p:cNvPr id="11" name="Oval 10">
            <a:extLst>
              <a:ext uri="{FF2B5EF4-FFF2-40B4-BE49-F238E27FC236}">
                <a16:creationId xmlns:a16="http://schemas.microsoft.com/office/drawing/2014/main" id="{29C76EE9-7999-DBDB-C07C-ED009A407210}"/>
              </a:ext>
            </a:extLst>
          </p:cNvPr>
          <p:cNvSpPr/>
          <p:nvPr/>
        </p:nvSpPr>
        <p:spPr>
          <a:xfrm>
            <a:off x="92242" y="5046361"/>
            <a:ext cx="3031959" cy="11811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spTree>
    <p:extLst>
      <p:ext uri="{BB962C8B-B14F-4D97-AF65-F5344CB8AC3E}">
        <p14:creationId xmlns:p14="http://schemas.microsoft.com/office/powerpoint/2010/main" val="64769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a:t>Standard 11 - Chronic Kidney Disease and Risk Management</a:t>
            </a:r>
          </a:p>
        </p:txBody>
      </p:sp>
      <p:sp>
        <p:nvSpPr>
          <p:cNvPr id="3" name="Content Placeholder 2"/>
          <p:cNvSpPr>
            <a:spLocks noGrp="1"/>
          </p:cNvSpPr>
          <p:nvPr>
            <p:ph sz="quarter" idx="1"/>
          </p:nvPr>
        </p:nvSpPr>
        <p:spPr>
          <a:xfrm>
            <a:off x="228600" y="1524000"/>
            <a:ext cx="5943600" cy="4937760"/>
          </a:xfrm>
        </p:spPr>
        <p:txBody>
          <a:bodyPr>
            <a:normAutofit/>
          </a:bodyPr>
          <a:lstStyle/>
          <a:p>
            <a:pPr lvl="1">
              <a:lnSpc>
                <a:spcPct val="110000"/>
              </a:lnSpc>
            </a:pPr>
            <a:r>
              <a:rPr lang="en-US" sz="2400" dirty="0">
                <a:cs typeface="Calibri" panose="020F0502020204030204" pitchFamily="34" charset="0"/>
              </a:rPr>
              <a:t>Optimize glucose and B/P to protect kidneys</a:t>
            </a:r>
          </a:p>
          <a:p>
            <a:pPr lvl="1">
              <a:lnSpc>
                <a:spcPct val="110000"/>
              </a:lnSpc>
            </a:pPr>
            <a:r>
              <a:rPr lang="en-US" sz="2400" dirty="0">
                <a:cs typeface="Calibri" panose="020F0502020204030204" pitchFamily="34" charset="0"/>
              </a:rPr>
              <a:t>Screen Urine Albumin Create ratio, GFR</a:t>
            </a:r>
          </a:p>
          <a:p>
            <a:pPr lvl="2">
              <a:lnSpc>
                <a:spcPct val="110000"/>
              </a:lnSpc>
            </a:pPr>
            <a:r>
              <a:rPr lang="en-US" sz="2000" dirty="0">
                <a:cs typeface="Calibri" panose="020F0502020204030204" pitchFamily="34" charset="0"/>
              </a:rPr>
              <a:t>Type 2 at dx then yearly</a:t>
            </a:r>
          </a:p>
          <a:p>
            <a:pPr lvl="2">
              <a:lnSpc>
                <a:spcPct val="110000"/>
              </a:lnSpc>
            </a:pPr>
            <a:r>
              <a:rPr lang="en-US" sz="2000" dirty="0">
                <a:cs typeface="Calibri" panose="020F0502020204030204" pitchFamily="34" charset="0"/>
              </a:rPr>
              <a:t>Type 1 with diabetes for 5 years, then yearly</a:t>
            </a:r>
          </a:p>
          <a:p>
            <a:pPr lvl="2">
              <a:lnSpc>
                <a:spcPct val="110000"/>
              </a:lnSpc>
            </a:pPr>
            <a:r>
              <a:rPr lang="en-US" sz="2000" dirty="0">
                <a:solidFill>
                  <a:srgbClr val="0070C0"/>
                </a:solidFill>
                <a:cs typeface="Calibri" panose="020F0502020204030204" pitchFamily="34" charset="0"/>
              </a:rPr>
              <a:t>If established CKD, screen </a:t>
            </a:r>
            <a:r>
              <a:rPr lang="en-US" sz="2000" b="0" i="0" dirty="0">
                <a:solidFill>
                  <a:srgbClr val="0070C0"/>
                </a:solidFill>
                <a:effectLst/>
                <a:cs typeface="Calibri" panose="020F0502020204030204" pitchFamily="34" charset="0"/>
              </a:rPr>
              <a:t>1-4 times a year to guide therapy. </a:t>
            </a:r>
            <a:endParaRPr lang="en-US" sz="2000" dirty="0">
              <a:solidFill>
                <a:srgbClr val="0070C0"/>
              </a:solidFill>
              <a:cs typeface="Calibri" panose="020F0502020204030204" pitchFamily="34" charset="0"/>
            </a:endParaRPr>
          </a:p>
          <a:p>
            <a:pPr lvl="1"/>
            <a:r>
              <a:rPr lang="en-US" sz="2400" dirty="0"/>
              <a:t>Treat hypertension with ACE or ARB and for elevated albumin-to-creatinine ratio of 30 -299.</a:t>
            </a:r>
          </a:p>
          <a:p>
            <a:pPr lvl="1"/>
            <a:r>
              <a:rPr lang="en-US" sz="2400" dirty="0"/>
              <a:t>Monitor serum </a:t>
            </a:r>
            <a:r>
              <a:rPr lang="en-US" sz="2400" dirty="0" err="1"/>
              <a:t>creat</a:t>
            </a:r>
            <a:r>
              <a:rPr lang="en-US" sz="2400" dirty="0"/>
              <a:t> and K+ </a:t>
            </a:r>
          </a:p>
          <a:p>
            <a:pPr lvl="2"/>
            <a:r>
              <a:rPr lang="en-US" sz="2000" dirty="0"/>
              <a:t>if on ACE, ARB or diuretics or MRAs</a:t>
            </a:r>
            <a:endParaRPr lang="en-US" dirty="0"/>
          </a:p>
        </p:txBody>
      </p:sp>
      <p:pic>
        <p:nvPicPr>
          <p:cNvPr id="4" name="Picture 3"/>
          <p:cNvPicPr>
            <a:picLocks noChangeAspect="1"/>
          </p:cNvPicPr>
          <p:nvPr/>
        </p:nvPicPr>
        <p:blipFill>
          <a:blip r:embed="rId3"/>
          <a:stretch>
            <a:fillRect/>
          </a:stretch>
        </p:blipFill>
        <p:spPr>
          <a:xfrm>
            <a:off x="6324600" y="1779462"/>
            <a:ext cx="2262188" cy="2213418"/>
          </a:xfrm>
          <a:prstGeom prst="rect">
            <a:avLst/>
          </a:prstGeom>
        </p:spPr>
      </p:pic>
      <p:pic>
        <p:nvPicPr>
          <p:cNvPr id="6" name="Picture 5">
            <a:extLst>
              <a:ext uri="{FF2B5EF4-FFF2-40B4-BE49-F238E27FC236}">
                <a16:creationId xmlns:a16="http://schemas.microsoft.com/office/drawing/2014/main" id="{1351162D-746D-9AC7-6B0A-BF347D61CCA8}"/>
              </a:ext>
            </a:extLst>
          </p:cNvPr>
          <p:cNvPicPr>
            <a:picLocks noChangeAspect="1"/>
          </p:cNvPicPr>
          <p:nvPr/>
        </p:nvPicPr>
        <p:blipFill>
          <a:blip r:embed="rId4"/>
          <a:stretch>
            <a:fillRect/>
          </a:stretch>
        </p:blipFill>
        <p:spPr>
          <a:xfrm>
            <a:off x="4498848" y="6443721"/>
            <a:ext cx="4427784" cy="332689"/>
          </a:xfrm>
          <a:prstGeom prst="rect">
            <a:avLst/>
          </a:prstGeom>
        </p:spPr>
      </p:pic>
    </p:spTree>
    <p:custDataLst>
      <p:tags r:id="rId1"/>
    </p:custDataLst>
    <p:extLst>
      <p:ext uri="{BB962C8B-B14F-4D97-AF65-F5344CB8AC3E}">
        <p14:creationId xmlns:p14="http://schemas.microsoft.com/office/powerpoint/2010/main" val="4288047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95400"/>
          </a:xfrm>
        </p:spPr>
        <p:txBody>
          <a:bodyPr>
            <a:normAutofit/>
          </a:bodyPr>
          <a:lstStyle/>
          <a:p>
            <a:r>
              <a:rPr lang="en-US" dirty="0"/>
              <a:t>ADA 2024 Standard 11 - Chronic Kidney Disease and Risk Management</a:t>
            </a:r>
          </a:p>
        </p:txBody>
      </p:sp>
      <p:sp>
        <p:nvSpPr>
          <p:cNvPr id="3" name="Content Placeholder 2"/>
          <p:cNvSpPr>
            <a:spLocks noGrp="1"/>
          </p:cNvSpPr>
          <p:nvPr>
            <p:ph sz="quarter" idx="1"/>
          </p:nvPr>
        </p:nvSpPr>
        <p:spPr>
          <a:xfrm>
            <a:off x="228600" y="1524000"/>
            <a:ext cx="5562600" cy="4937760"/>
          </a:xfrm>
        </p:spPr>
        <p:txBody>
          <a:bodyPr>
            <a:normAutofit lnSpcReduction="10000"/>
          </a:bodyPr>
          <a:lstStyle/>
          <a:p>
            <a:pPr lvl="1">
              <a:lnSpc>
                <a:spcPct val="110000"/>
              </a:lnSpc>
            </a:pPr>
            <a:r>
              <a:rPr lang="en-US" sz="2400" dirty="0">
                <a:cs typeface="Calibri" panose="020F0502020204030204" pitchFamily="34" charset="0"/>
              </a:rPr>
              <a:t>Optimize glucose and BP to protect kidneys</a:t>
            </a:r>
          </a:p>
          <a:p>
            <a:pPr lvl="1">
              <a:lnSpc>
                <a:spcPct val="110000"/>
              </a:lnSpc>
            </a:pPr>
            <a:r>
              <a:rPr lang="en-US" sz="2400" dirty="0">
                <a:cs typeface="Calibri" panose="020F0502020204030204" pitchFamily="34" charset="0"/>
              </a:rPr>
              <a:t>Screen Urine Albumin Creatinine ratio (UACR) &amp; GFR</a:t>
            </a:r>
          </a:p>
          <a:p>
            <a:pPr lvl="2">
              <a:lnSpc>
                <a:spcPct val="110000"/>
              </a:lnSpc>
            </a:pPr>
            <a:r>
              <a:rPr lang="en-US" sz="2000" dirty="0">
                <a:cs typeface="Calibri" panose="020F0502020204030204" pitchFamily="34" charset="0"/>
              </a:rPr>
              <a:t>Type 2 at dx then yearly</a:t>
            </a:r>
          </a:p>
          <a:p>
            <a:pPr lvl="2">
              <a:lnSpc>
                <a:spcPct val="110000"/>
              </a:lnSpc>
            </a:pPr>
            <a:r>
              <a:rPr lang="en-US" sz="2000" dirty="0">
                <a:cs typeface="Calibri" panose="020F0502020204030204" pitchFamily="34" charset="0"/>
              </a:rPr>
              <a:t>Type 1 with diabetes for 5 years, then yearly</a:t>
            </a:r>
          </a:p>
          <a:p>
            <a:pPr lvl="2">
              <a:lnSpc>
                <a:spcPct val="110000"/>
              </a:lnSpc>
            </a:pPr>
            <a:r>
              <a:rPr lang="en-US" sz="2000" dirty="0">
                <a:solidFill>
                  <a:srgbClr val="0070C0"/>
                </a:solidFill>
                <a:cs typeface="Calibri" panose="020F0502020204030204" pitchFamily="34" charset="0"/>
              </a:rPr>
              <a:t>If u</a:t>
            </a:r>
            <a:r>
              <a:rPr lang="en-US" sz="2000" b="0" i="0" dirty="0">
                <a:solidFill>
                  <a:srgbClr val="0070C0"/>
                </a:solidFill>
                <a:effectLst/>
                <a:cs typeface="Calibri" panose="020F0502020204030204" pitchFamily="34" charset="0"/>
              </a:rPr>
              <a:t>rinary albumin ≥300 and GFR 30–60 monitor 1-4 times a year to guide therapy. </a:t>
            </a:r>
            <a:endParaRPr lang="en-US" sz="2000" dirty="0">
              <a:solidFill>
                <a:srgbClr val="0070C0"/>
              </a:solidFill>
              <a:cs typeface="Calibri" panose="020F0502020204030204" pitchFamily="34" charset="0"/>
            </a:endParaRPr>
          </a:p>
          <a:p>
            <a:pPr lvl="1"/>
            <a:r>
              <a:rPr lang="en-US" sz="2400" dirty="0"/>
              <a:t>Treat hypertension with ACEI or ARB and for elevated albumin-to-creatinine ratio of 30 -299.</a:t>
            </a:r>
          </a:p>
          <a:p>
            <a:pPr lvl="1"/>
            <a:r>
              <a:rPr lang="en-US" sz="2400" dirty="0"/>
              <a:t>Monitor serum </a:t>
            </a:r>
            <a:r>
              <a:rPr lang="en-US" sz="2400" dirty="0" err="1"/>
              <a:t>creat</a:t>
            </a:r>
            <a:r>
              <a:rPr lang="en-US" sz="2400" dirty="0"/>
              <a:t> and K+ </a:t>
            </a:r>
          </a:p>
          <a:p>
            <a:pPr lvl="2"/>
            <a:r>
              <a:rPr lang="en-US" sz="2000" dirty="0"/>
              <a:t>if on ACE, ARB or diuretics</a:t>
            </a:r>
          </a:p>
        </p:txBody>
      </p:sp>
      <p:pic>
        <p:nvPicPr>
          <p:cNvPr id="9" name="Picture 8">
            <a:extLst>
              <a:ext uri="{FF2B5EF4-FFF2-40B4-BE49-F238E27FC236}">
                <a16:creationId xmlns:a16="http://schemas.microsoft.com/office/drawing/2014/main" id="{F4A9BB63-6368-AA3B-49A8-AB0C645A8C5F}"/>
              </a:ext>
            </a:extLst>
          </p:cNvPr>
          <p:cNvPicPr>
            <a:picLocks noChangeAspect="1"/>
          </p:cNvPicPr>
          <p:nvPr/>
        </p:nvPicPr>
        <p:blipFill>
          <a:blip r:embed="rId3"/>
          <a:stretch>
            <a:fillRect/>
          </a:stretch>
        </p:blipFill>
        <p:spPr>
          <a:xfrm>
            <a:off x="5987350" y="1524000"/>
            <a:ext cx="2699450" cy="2327837"/>
          </a:xfrm>
          <a:prstGeom prst="rect">
            <a:avLst/>
          </a:prstGeom>
        </p:spPr>
      </p:pic>
      <p:pic>
        <p:nvPicPr>
          <p:cNvPr id="11" name="Picture 10">
            <a:extLst>
              <a:ext uri="{FF2B5EF4-FFF2-40B4-BE49-F238E27FC236}">
                <a16:creationId xmlns:a16="http://schemas.microsoft.com/office/drawing/2014/main" id="{DF6131ED-6357-6EAE-F5A7-C8BD0315BAA4}"/>
              </a:ext>
            </a:extLst>
          </p:cNvPr>
          <p:cNvPicPr>
            <a:picLocks noChangeAspect="1"/>
          </p:cNvPicPr>
          <p:nvPr/>
        </p:nvPicPr>
        <p:blipFill>
          <a:blip r:embed="rId4"/>
          <a:stretch>
            <a:fillRect/>
          </a:stretch>
        </p:blipFill>
        <p:spPr>
          <a:xfrm>
            <a:off x="6013056" y="4046000"/>
            <a:ext cx="2741188" cy="2101353"/>
          </a:xfrm>
          <a:prstGeom prst="rect">
            <a:avLst/>
          </a:prstGeom>
        </p:spPr>
      </p:pic>
      <p:pic>
        <p:nvPicPr>
          <p:cNvPr id="4" name="Picture 3">
            <a:extLst>
              <a:ext uri="{FF2B5EF4-FFF2-40B4-BE49-F238E27FC236}">
                <a16:creationId xmlns:a16="http://schemas.microsoft.com/office/drawing/2014/main" id="{5EFA659F-74FD-C861-4DA9-55B678D23B48}"/>
              </a:ext>
            </a:extLst>
          </p:cNvPr>
          <p:cNvPicPr>
            <a:picLocks noChangeAspect="1"/>
          </p:cNvPicPr>
          <p:nvPr/>
        </p:nvPicPr>
        <p:blipFill>
          <a:blip r:embed="rId5"/>
          <a:stretch>
            <a:fillRect/>
          </a:stretch>
        </p:blipFill>
        <p:spPr>
          <a:xfrm>
            <a:off x="3352800" y="6468244"/>
            <a:ext cx="4427784" cy="332689"/>
          </a:xfrm>
          <a:prstGeom prst="rect">
            <a:avLst/>
          </a:prstGeom>
        </p:spPr>
      </p:pic>
    </p:spTree>
    <p:custDataLst>
      <p:tags r:id="rId1"/>
    </p:custDataLst>
    <p:extLst>
      <p:ext uri="{BB962C8B-B14F-4D97-AF65-F5344CB8AC3E}">
        <p14:creationId xmlns:p14="http://schemas.microsoft.com/office/powerpoint/2010/main" val="254242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FE7A0-F333-44AB-BF86-1BD5E22AE79D}"/>
              </a:ext>
            </a:extLst>
          </p:cNvPr>
          <p:cNvSpPr>
            <a:spLocks noGrp="1"/>
          </p:cNvSpPr>
          <p:nvPr>
            <p:ph type="title"/>
          </p:nvPr>
        </p:nvSpPr>
        <p:spPr/>
        <p:txBody>
          <a:bodyPr/>
          <a:lstStyle/>
          <a:p>
            <a:r>
              <a:rPr lang="en-US" dirty="0"/>
              <a:t>Poll Question 15  </a:t>
            </a:r>
          </a:p>
        </p:txBody>
      </p:sp>
      <p:sp>
        <p:nvSpPr>
          <p:cNvPr id="3" name="Content Placeholder 2">
            <a:extLst>
              <a:ext uri="{FF2B5EF4-FFF2-40B4-BE49-F238E27FC236}">
                <a16:creationId xmlns:a16="http://schemas.microsoft.com/office/drawing/2014/main" id="{29111F89-5A8B-4749-8F05-9F0143A437C3}"/>
              </a:ext>
            </a:extLst>
          </p:cNvPr>
          <p:cNvSpPr>
            <a:spLocks noGrp="1"/>
          </p:cNvSpPr>
          <p:nvPr>
            <p:ph sz="quarter" idx="1"/>
          </p:nvPr>
        </p:nvSpPr>
        <p:spPr>
          <a:xfrm>
            <a:off x="457200" y="1219200"/>
            <a:ext cx="5791200" cy="4937760"/>
          </a:xfrm>
        </p:spPr>
        <p:txBody>
          <a:bodyPr/>
          <a:lstStyle/>
          <a:p>
            <a:pPr marL="0" marR="0">
              <a:spcBef>
                <a:spcPts val="0"/>
              </a:spcBef>
              <a:spcAft>
                <a:spcPts val="0"/>
              </a:spcAft>
            </a:pPr>
            <a:r>
              <a:rPr lang="en-US" sz="2400" dirty="0">
                <a:effectLst/>
                <a:latin typeface="Calibri" panose="020F0502020204030204" pitchFamily="34" charset="0"/>
                <a:ea typeface="Calibri" panose="020F0502020204030204" pitchFamily="34" charset="0"/>
              </a:rPr>
              <a:t>Evaluating kidney function is important to determine most beneficial treatment interventions.  Which of the following measurements would indicate that JR has healthy kidney function?</a:t>
            </a: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of 30-299 mg/g with GFR of 45.</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GFR of 60 or greater and urinary albumin creatinine ratio of 12 mg/g.</a:t>
            </a:r>
            <a:endParaRPr lang="en-US" sz="2400" dirty="0">
              <a:effectLst/>
              <a:latin typeface="Calibri" panose="020F0502020204030204" pitchFamily="34" charset="0"/>
              <a:ea typeface="Calibri" panose="020F0502020204030204" pitchFamily="34" charset="0"/>
            </a:endParaRPr>
          </a:p>
          <a:p>
            <a:pPr marL="342900" marR="0" lvl="0" indent="-342900">
              <a:spcBef>
                <a:spcPts val="0"/>
              </a:spcBef>
              <a:spcAft>
                <a:spcPts val="0"/>
              </a:spcAft>
              <a:buFont typeface="+mj-lt"/>
              <a:buAutoNum type="alphaUcPeriod"/>
            </a:pPr>
            <a:r>
              <a:rPr lang="en-US" sz="2400" dirty="0">
                <a:effectLst/>
                <a:latin typeface="Calibri" panose="020F0502020204030204" pitchFamily="34" charset="0"/>
                <a:ea typeface="Times New Roman" panose="02020603050405020304" pitchFamily="18" charset="0"/>
              </a:rPr>
              <a:t>Urinary albumin creatinine ratio less than 30 mg/g and GFR of 30-45.</a:t>
            </a:r>
            <a:endParaRPr lang="en-US" sz="2400" dirty="0">
              <a:effectLst/>
              <a:latin typeface="Calibri" panose="020F0502020204030204" pitchFamily="34" charset="0"/>
              <a:ea typeface="Calibri" panose="020F0502020204030204" pitchFamily="34" charset="0"/>
            </a:endParaRPr>
          </a:p>
          <a:p>
            <a:r>
              <a:rPr lang="en-US" sz="2400" dirty="0">
                <a:effectLst/>
                <a:latin typeface="Calibri" panose="020F0502020204030204" pitchFamily="34" charset="0"/>
                <a:ea typeface="Times New Roman" panose="02020603050405020304" pitchFamily="18" charset="0"/>
              </a:rPr>
              <a:t>Creatinine of 1.5 and urinary albumin creatinine ratio of 300 mg/g or greater.</a:t>
            </a:r>
            <a:endParaRPr lang="en-US" dirty="0"/>
          </a:p>
        </p:txBody>
      </p:sp>
      <p:pic>
        <p:nvPicPr>
          <p:cNvPr id="4" name="Picture 3">
            <a:extLst>
              <a:ext uri="{FF2B5EF4-FFF2-40B4-BE49-F238E27FC236}">
                <a16:creationId xmlns:a16="http://schemas.microsoft.com/office/drawing/2014/main" id="{287EBC29-04B0-4609-97E6-0D2CCC918B86}"/>
              </a:ext>
            </a:extLst>
          </p:cNvPr>
          <p:cNvPicPr>
            <a:picLocks noChangeAspect="1"/>
          </p:cNvPicPr>
          <p:nvPr/>
        </p:nvPicPr>
        <p:blipFill>
          <a:blip r:embed="rId3"/>
          <a:stretch>
            <a:fillRect/>
          </a:stretch>
        </p:blipFill>
        <p:spPr>
          <a:xfrm>
            <a:off x="6633901" y="1371600"/>
            <a:ext cx="2042337" cy="2493480"/>
          </a:xfrm>
          <a:prstGeom prst="rect">
            <a:avLst/>
          </a:prstGeom>
        </p:spPr>
      </p:pic>
      <p:sp>
        <p:nvSpPr>
          <p:cNvPr id="5" name="Oval 4">
            <a:extLst>
              <a:ext uri="{FF2B5EF4-FFF2-40B4-BE49-F238E27FC236}">
                <a16:creationId xmlns:a16="http://schemas.microsoft.com/office/drawing/2014/main" id="{B0670036-C37F-A870-8C72-6472C74A8A23}"/>
              </a:ext>
            </a:extLst>
          </p:cNvPr>
          <p:cNvSpPr/>
          <p:nvPr/>
        </p:nvSpPr>
        <p:spPr>
          <a:xfrm>
            <a:off x="473858" y="3688080"/>
            <a:ext cx="6003142" cy="990600"/>
          </a:xfrm>
          <a:prstGeom prst="ellipse">
            <a:avLst/>
          </a:prstGeom>
          <a:noFill/>
          <a:ln w="38100">
            <a:solidFill>
              <a:srgbClr val="5E3886"/>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3694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3F33A-675D-9D4E-C44E-A3B729392D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82C37A-C483-13B0-6E02-28C947441AE3}"/>
              </a:ext>
            </a:extLst>
          </p:cNvPr>
          <p:cNvPicPr>
            <a:picLocks noGrp="1" noChangeAspect="1"/>
          </p:cNvPicPr>
          <p:nvPr>
            <p:ph sz="quarter" idx="1"/>
          </p:nvPr>
        </p:nvPicPr>
        <p:blipFill>
          <a:blip r:embed="rId2"/>
          <a:stretch>
            <a:fillRect/>
          </a:stretch>
        </p:blipFill>
        <p:spPr>
          <a:xfrm>
            <a:off x="228600" y="-34029"/>
            <a:ext cx="8686800" cy="6772759"/>
          </a:xfrm>
        </p:spPr>
      </p:pic>
      <p:pic>
        <p:nvPicPr>
          <p:cNvPr id="6" name="Picture 5">
            <a:extLst>
              <a:ext uri="{FF2B5EF4-FFF2-40B4-BE49-F238E27FC236}">
                <a16:creationId xmlns:a16="http://schemas.microsoft.com/office/drawing/2014/main" id="{6209C4BE-525D-7B01-49BC-BFF3BE8D5F0F}"/>
              </a:ext>
            </a:extLst>
          </p:cNvPr>
          <p:cNvPicPr>
            <a:picLocks noChangeAspect="1"/>
          </p:cNvPicPr>
          <p:nvPr/>
        </p:nvPicPr>
        <p:blipFill>
          <a:blip r:embed="rId3"/>
          <a:stretch>
            <a:fillRect/>
          </a:stretch>
        </p:blipFill>
        <p:spPr>
          <a:xfrm>
            <a:off x="609600" y="381000"/>
            <a:ext cx="4427784" cy="332689"/>
          </a:xfrm>
          <a:prstGeom prst="rect">
            <a:avLst/>
          </a:prstGeom>
        </p:spPr>
      </p:pic>
    </p:spTree>
    <p:extLst>
      <p:ext uri="{BB962C8B-B14F-4D97-AF65-F5344CB8AC3E}">
        <p14:creationId xmlns:p14="http://schemas.microsoft.com/office/powerpoint/2010/main" val="414946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797BB-1378-437F-8FA8-5FDDFBC629E1}"/>
              </a:ext>
            </a:extLst>
          </p:cNvPr>
          <p:cNvSpPr>
            <a:spLocks noGrp="1"/>
          </p:cNvSpPr>
          <p:nvPr>
            <p:ph type="title"/>
          </p:nvPr>
        </p:nvSpPr>
        <p:spPr>
          <a:xfrm>
            <a:off x="457200" y="585980"/>
            <a:ext cx="8153400" cy="1029665"/>
          </a:xfrm>
        </p:spPr>
        <p:txBody>
          <a:bodyPr>
            <a:normAutofit fontScale="90000"/>
          </a:bodyPr>
          <a:lstStyle/>
          <a:p>
            <a:pPr>
              <a:defRPr/>
            </a:pPr>
            <a:r>
              <a:rPr lang="en-US" sz="4400" dirty="0"/>
              <a:t>Diabetes + CKD – Increases CVD Risk</a:t>
            </a:r>
          </a:p>
        </p:txBody>
      </p:sp>
      <p:sp>
        <p:nvSpPr>
          <p:cNvPr id="3" name="Content Placeholder 2">
            <a:extLst>
              <a:ext uri="{FF2B5EF4-FFF2-40B4-BE49-F238E27FC236}">
                <a16:creationId xmlns:a16="http://schemas.microsoft.com/office/drawing/2014/main" id="{DA870FD3-1A38-4B22-9641-88629A09E29D}"/>
              </a:ext>
            </a:extLst>
          </p:cNvPr>
          <p:cNvSpPr>
            <a:spLocks noGrp="1"/>
          </p:cNvSpPr>
          <p:nvPr>
            <p:ph sz="half" idx="1"/>
          </p:nvPr>
        </p:nvSpPr>
        <p:spPr>
          <a:xfrm>
            <a:off x="419099" y="1905000"/>
            <a:ext cx="8496301" cy="4875179"/>
          </a:xfrm>
        </p:spPr>
        <p:txBody>
          <a:bodyPr>
            <a:normAutofit/>
          </a:bodyPr>
          <a:lstStyle/>
          <a:p>
            <a:r>
              <a:rPr lang="en-US" sz="2800" dirty="0"/>
              <a:t>Chronic kidney disease (CKD)  is a frequent </a:t>
            </a:r>
            <a:r>
              <a:rPr lang="en-US" altLang="en-US" sz="2800" dirty="0"/>
              <a:t>complication in diabetes</a:t>
            </a:r>
          </a:p>
          <a:p>
            <a:pPr lvl="1"/>
            <a:r>
              <a:rPr lang="en-US" altLang="en-US" sz="2800" dirty="0"/>
              <a:t>Type 1 diabetes </a:t>
            </a:r>
            <a:r>
              <a:rPr lang="en-US" altLang="en-US" sz="2800" b="1" dirty="0"/>
              <a:t>~</a:t>
            </a:r>
            <a:r>
              <a:rPr lang="en-US" altLang="en-US" sz="2800" dirty="0"/>
              <a:t>30%</a:t>
            </a:r>
          </a:p>
          <a:p>
            <a:pPr lvl="1"/>
            <a:r>
              <a:rPr lang="en-US" altLang="en-US" sz="2800" dirty="0"/>
              <a:t>Type 2 diabetes </a:t>
            </a:r>
            <a:r>
              <a:rPr lang="en-US" altLang="en-US" sz="2800" b="1" dirty="0"/>
              <a:t>~</a:t>
            </a:r>
            <a:r>
              <a:rPr lang="en-US" altLang="en-US" sz="2800" dirty="0"/>
              <a:t>40%</a:t>
            </a:r>
          </a:p>
          <a:p>
            <a:pPr>
              <a:lnSpc>
                <a:spcPct val="110000"/>
              </a:lnSpc>
              <a:defRPr/>
            </a:pPr>
            <a:r>
              <a:rPr lang="en-US" sz="2800" dirty="0"/>
              <a:t>In several studies, participants on SGLT2i with GFRs of 30-60 (stage 3) reduced ASCVD risk and improved renal function </a:t>
            </a:r>
          </a:p>
          <a:p>
            <a:pPr lvl="1">
              <a:lnSpc>
                <a:spcPct val="110000"/>
              </a:lnSpc>
              <a:defRPr/>
            </a:pPr>
            <a:r>
              <a:rPr lang="en-US" sz="2800" dirty="0"/>
              <a:t>Slowed kidney disease or death</a:t>
            </a:r>
          </a:p>
          <a:p>
            <a:pPr lvl="1">
              <a:lnSpc>
                <a:spcPct val="110000"/>
              </a:lnSpc>
              <a:defRPr/>
            </a:pPr>
            <a:r>
              <a:rPr lang="en-US" sz="2800" dirty="0"/>
              <a:t>Reduced albuminuria</a:t>
            </a:r>
          </a:p>
          <a:p>
            <a:pPr>
              <a:lnSpc>
                <a:spcPct val="90000"/>
              </a:lnSpc>
              <a:defRPr/>
            </a:pPr>
            <a:endParaRPr lang="en-US" sz="1802" dirty="0"/>
          </a:p>
          <a:p>
            <a:pPr>
              <a:lnSpc>
                <a:spcPct val="90000"/>
              </a:lnSpc>
              <a:defRPr/>
            </a:pPr>
            <a:endParaRPr lang="en-US" sz="1802" dirty="0"/>
          </a:p>
          <a:p>
            <a:pPr>
              <a:lnSpc>
                <a:spcPct val="90000"/>
              </a:lnSpc>
              <a:defRPr/>
            </a:pPr>
            <a:endParaRPr lang="en-US" sz="1802" dirty="0"/>
          </a:p>
        </p:txBody>
      </p:sp>
      <p:sp>
        <p:nvSpPr>
          <p:cNvPr id="7" name="TextBox 6">
            <a:extLst>
              <a:ext uri="{FF2B5EF4-FFF2-40B4-BE49-F238E27FC236}">
                <a16:creationId xmlns:a16="http://schemas.microsoft.com/office/drawing/2014/main" id="{4A7C1D1B-43AC-48A2-A8A6-208A2E03A10C}"/>
              </a:ext>
            </a:extLst>
          </p:cNvPr>
          <p:cNvSpPr txBox="1"/>
          <p:nvPr/>
        </p:nvSpPr>
        <p:spPr>
          <a:xfrm>
            <a:off x="4605759" y="6193620"/>
            <a:ext cx="4572000" cy="461665"/>
          </a:xfrm>
          <a:prstGeom prst="rect">
            <a:avLst/>
          </a:prstGeom>
          <a:noFill/>
        </p:spPr>
        <p:txBody>
          <a:bodyPr wrap="square">
            <a:spAutoFit/>
          </a:bodyPr>
          <a:lstStyle/>
          <a:p>
            <a:pPr eaLnBrk="1" hangingPunct="1">
              <a:defRPr/>
            </a:pPr>
            <a:r>
              <a:rPr lang="en-US" altLang="en-US" sz="1200" b="0" spc="-10" dirty="0">
                <a:latin typeface="Calibri" panose="020F0502020204030204" pitchFamily="34" charset="0"/>
                <a:cs typeface="+mn-cs"/>
              </a:rPr>
              <a:t>National Kidney Foundation. </a:t>
            </a:r>
            <a:r>
              <a:rPr lang="en-US" altLang="en-US" sz="1200" b="0" spc="-10" dirty="0">
                <a:latin typeface="Calibri" panose="020F0502020204030204" pitchFamily="34" charset="0"/>
                <a:cs typeface="+mn-cs"/>
                <a:hlinkClick r:id="rId2">
                  <a:extLst>
                    <a:ext uri="{A12FA001-AC4F-418D-AE19-62706E023703}">
                      <ahyp:hlinkClr xmlns:ahyp="http://schemas.microsoft.com/office/drawing/2018/hyperlinkcolor" val="tx"/>
                    </a:ext>
                  </a:extLst>
                </a:hlinkClick>
              </a:rPr>
              <a:t>https://www.kidney.org/atoz/content/diabetes</a:t>
            </a:r>
            <a:endParaRPr lang="en-US" altLang="en-US" sz="1200" b="0" spc="-10" dirty="0">
              <a:latin typeface="Calibri" panose="020F0502020204030204" pitchFamily="34" charset="0"/>
              <a:cs typeface="+mn-cs"/>
            </a:endParaRPr>
          </a:p>
        </p:txBody>
      </p:sp>
    </p:spTree>
    <p:extLst>
      <p:ext uri="{BB962C8B-B14F-4D97-AF65-F5344CB8AC3E}">
        <p14:creationId xmlns:p14="http://schemas.microsoft.com/office/powerpoint/2010/main" val="2138400400"/>
      </p:ext>
    </p:extLst>
  </p:cSld>
  <p:clrMapOvr>
    <a:masterClrMapping/>
  </p:clrMapOvr>
  <p:transition spd="med">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317656" y="152400"/>
            <a:ext cx="8401616" cy="990600"/>
          </a:xfrm>
        </p:spPr>
        <p:txBody>
          <a:bodyPr>
            <a:normAutofit fontScale="90000"/>
          </a:bodyPr>
          <a:lstStyle/>
          <a:p>
            <a:br>
              <a:rPr lang="en-US" dirty="0"/>
            </a:br>
            <a:r>
              <a:rPr lang="en-US" dirty="0"/>
              <a:t>Standard 11 – Protect Kidneys</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67968"/>
            <a:ext cx="4041648" cy="5105400"/>
          </a:xfrm>
        </p:spPr>
        <p:txBody>
          <a:bodyPr>
            <a:normAutofit/>
          </a:bodyPr>
          <a:lstStyle/>
          <a:p>
            <a:pPr>
              <a:lnSpc>
                <a:spcPct val="120000"/>
              </a:lnSpc>
            </a:pPr>
            <a:r>
              <a:rPr lang="en-US" dirty="0"/>
              <a:t> </a:t>
            </a:r>
            <a:r>
              <a:rPr lang="en-US" dirty="0">
                <a:solidFill>
                  <a:srgbClr val="0070C0"/>
                </a:solidFill>
              </a:rPr>
              <a:t>Diabetes with a </a:t>
            </a:r>
            <a:br>
              <a:rPr lang="en-US" dirty="0">
                <a:solidFill>
                  <a:srgbClr val="0070C0"/>
                </a:solidFill>
              </a:rPr>
            </a:br>
            <a:r>
              <a:rPr lang="en-US" dirty="0">
                <a:solidFill>
                  <a:srgbClr val="0070C0"/>
                </a:solidFill>
              </a:rPr>
              <a:t>- </a:t>
            </a:r>
            <a:r>
              <a:rPr lang="en-US" b="0" i="0" dirty="0">
                <a:solidFill>
                  <a:srgbClr val="0070C0"/>
                </a:solidFill>
                <a:effectLst/>
                <a:cs typeface="Calibri" panose="020F0502020204030204" pitchFamily="34" charset="0"/>
              </a:rPr>
              <a:t>GFR ≥20 and </a:t>
            </a:r>
            <a:br>
              <a:rPr lang="en-US" dirty="0">
                <a:solidFill>
                  <a:srgbClr val="0070C0"/>
                </a:solidFill>
                <a:cs typeface="Calibri" panose="020F0502020204030204" pitchFamily="34" charset="0"/>
              </a:rPr>
            </a:br>
            <a:r>
              <a:rPr lang="en-US" dirty="0">
                <a:solidFill>
                  <a:srgbClr val="0070C0"/>
                </a:solidFill>
                <a:cs typeface="Calibri" panose="020F0502020204030204" pitchFamily="34" charset="0"/>
              </a:rPr>
              <a:t>- UACR </a:t>
            </a:r>
            <a:r>
              <a:rPr lang="en-US" b="0" i="0" dirty="0">
                <a:solidFill>
                  <a:srgbClr val="0070C0"/>
                </a:solidFill>
                <a:effectLst/>
                <a:cs typeface="Calibri" panose="020F0502020204030204" pitchFamily="34" charset="0"/>
              </a:rPr>
              <a:t>≥200 mg/g </a:t>
            </a:r>
            <a:endParaRPr lang="en-US" dirty="0">
              <a:solidFill>
                <a:srgbClr val="0070C0"/>
              </a:solidFill>
              <a:cs typeface="Calibri" panose="020F0502020204030204" pitchFamily="34" charset="0"/>
            </a:endParaRPr>
          </a:p>
          <a:p>
            <a:pPr>
              <a:lnSpc>
                <a:spcPct val="120000"/>
              </a:lnSpc>
            </a:pPr>
            <a:r>
              <a:rPr lang="en-US" dirty="0">
                <a:solidFill>
                  <a:srgbClr val="383636"/>
                </a:solidFill>
                <a:cs typeface="Calibri" panose="020F0502020204030204" pitchFamily="34" charset="0"/>
              </a:rPr>
              <a:t>Start SGLT2 </a:t>
            </a:r>
            <a:r>
              <a:rPr lang="en-US" b="0" i="0" dirty="0">
                <a:solidFill>
                  <a:srgbClr val="383636"/>
                </a:solidFill>
                <a:effectLst/>
                <a:cs typeface="Calibri" panose="020F0502020204030204" pitchFamily="34" charset="0"/>
              </a:rPr>
              <a:t>to reduce chronic kidney disease progression and cardiovascular events.</a:t>
            </a:r>
            <a:endParaRPr lang="en-US" dirty="0">
              <a:cs typeface="Calibri" panose="020F0502020204030204" pitchFamily="34" charset="0"/>
            </a:endParaRPr>
          </a:p>
        </p:txBody>
      </p:sp>
      <p:sp>
        <p:nvSpPr>
          <p:cNvPr id="4" name="Content Placeholder 3">
            <a:extLst>
              <a:ext uri="{FF2B5EF4-FFF2-40B4-BE49-F238E27FC236}">
                <a16:creationId xmlns:a16="http://schemas.microsoft.com/office/drawing/2014/main" id="{C0E6E6A2-482A-4A3F-833B-ED56F81E6700}"/>
              </a:ext>
            </a:extLst>
          </p:cNvPr>
          <p:cNvSpPr>
            <a:spLocks noGrp="1"/>
          </p:cNvSpPr>
          <p:nvPr>
            <p:ph sz="quarter" idx="2"/>
          </p:nvPr>
        </p:nvSpPr>
        <p:spPr>
          <a:xfrm>
            <a:off x="4871603" y="1295400"/>
            <a:ext cx="4041648" cy="4556760"/>
          </a:xfrm>
        </p:spPr>
        <p:txBody>
          <a:bodyPr>
            <a:normAutofit/>
          </a:bodyPr>
          <a:lstStyle/>
          <a:p>
            <a:pPr>
              <a:lnSpc>
                <a:spcPct val="120000"/>
              </a:lnSpc>
            </a:pPr>
            <a:r>
              <a:rPr lang="en-US" dirty="0"/>
              <a:t>If type 2 diabetes and established Chronic Kidney Disease (CKD)</a:t>
            </a:r>
          </a:p>
          <a:p>
            <a:pPr lvl="1">
              <a:lnSpc>
                <a:spcPct val="120000"/>
              </a:lnSpc>
            </a:pPr>
            <a:r>
              <a:rPr lang="en-US" dirty="0">
                <a:solidFill>
                  <a:srgbClr val="383636"/>
                </a:solidFill>
                <a:cs typeface="Calibri" panose="020F0502020204030204" pitchFamily="34" charset="0"/>
              </a:rPr>
              <a:t>Start n</a:t>
            </a:r>
            <a:r>
              <a:rPr lang="en-US" b="0" i="0" dirty="0">
                <a:solidFill>
                  <a:srgbClr val="383636"/>
                </a:solidFill>
                <a:effectLst/>
                <a:cs typeface="Calibri" panose="020F0502020204030204" pitchFamily="34" charset="0"/>
              </a:rPr>
              <a:t>onsteroidal mineralocorticoid receptor antagonist (</a:t>
            </a:r>
            <a:r>
              <a:rPr lang="en-US" b="0" i="0" dirty="0" err="1">
                <a:solidFill>
                  <a:srgbClr val="383636"/>
                </a:solidFill>
                <a:effectLst/>
                <a:cs typeface="Calibri" panose="020F0502020204030204" pitchFamily="34" charset="0"/>
              </a:rPr>
              <a:t>finerenone</a:t>
            </a:r>
            <a:r>
              <a:rPr lang="en-US" b="0" i="0" dirty="0">
                <a:solidFill>
                  <a:srgbClr val="383636"/>
                </a:solidFill>
                <a:effectLst/>
                <a:cs typeface="Calibri" panose="020F0502020204030204" pitchFamily="34" charset="0"/>
              </a:rPr>
              <a:t>) and/or GLP-1 RA recommended </a:t>
            </a:r>
            <a:r>
              <a:rPr lang="en-US" dirty="0">
                <a:solidFill>
                  <a:srgbClr val="383636"/>
                </a:solidFill>
                <a:cs typeface="Calibri" panose="020F0502020204030204" pitchFamily="34" charset="0"/>
              </a:rPr>
              <a:t>for</a:t>
            </a:r>
            <a:r>
              <a:rPr lang="en-US" b="0" i="0" dirty="0">
                <a:solidFill>
                  <a:srgbClr val="383636"/>
                </a:solidFill>
                <a:effectLst/>
                <a:cs typeface="Calibri" panose="020F0502020204030204" pitchFamily="34" charset="0"/>
              </a:rPr>
              <a:t> cardiovascular risk reduction.</a:t>
            </a:r>
            <a:endParaRPr lang="en-US" dirty="0">
              <a:cs typeface="Calibri" panose="020F0502020204030204" pitchFamily="34" charset="0"/>
            </a:endParaRPr>
          </a:p>
          <a:p>
            <a:pPr marL="274320" lvl="1" indent="0">
              <a:buNone/>
            </a:pPr>
            <a:endParaRPr lang="en-US" dirty="0"/>
          </a:p>
          <a:p>
            <a:pPr marL="274320" lvl="1" indent="0">
              <a:buNone/>
            </a:pPr>
            <a:endParaRPr lang="en-US" dirty="0"/>
          </a:p>
          <a:p>
            <a:endParaRPr lang="en-US" dirty="0"/>
          </a:p>
        </p:txBody>
      </p:sp>
      <p:pic>
        <p:nvPicPr>
          <p:cNvPr id="6" name="Picture 5" descr="Assorted pills and capsules">
            <a:extLst>
              <a:ext uri="{FF2B5EF4-FFF2-40B4-BE49-F238E27FC236}">
                <a16:creationId xmlns:a16="http://schemas.microsoft.com/office/drawing/2014/main" id="{C89416A3-E06A-4331-9F8C-D3A1AE73EB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5720" y="4974729"/>
            <a:ext cx="2453004" cy="1635336"/>
          </a:xfrm>
          <a:prstGeom prst="rect">
            <a:avLst/>
          </a:prstGeom>
        </p:spPr>
      </p:pic>
      <p:pic>
        <p:nvPicPr>
          <p:cNvPr id="7" name="Picture 6">
            <a:extLst>
              <a:ext uri="{FF2B5EF4-FFF2-40B4-BE49-F238E27FC236}">
                <a16:creationId xmlns:a16="http://schemas.microsoft.com/office/drawing/2014/main" id="{A9FFF557-96D7-0A52-9332-57E928B27BA5}"/>
              </a:ext>
            </a:extLst>
          </p:cNvPr>
          <p:cNvPicPr>
            <a:picLocks noChangeAspect="1"/>
          </p:cNvPicPr>
          <p:nvPr/>
        </p:nvPicPr>
        <p:blipFill>
          <a:blip r:embed="rId3"/>
          <a:stretch>
            <a:fillRect/>
          </a:stretch>
        </p:blipFill>
        <p:spPr>
          <a:xfrm>
            <a:off x="4498848" y="6443721"/>
            <a:ext cx="4427784" cy="332689"/>
          </a:xfrm>
          <a:prstGeom prst="rect">
            <a:avLst/>
          </a:prstGeom>
        </p:spPr>
      </p:pic>
    </p:spTree>
    <p:extLst>
      <p:ext uri="{BB962C8B-B14F-4D97-AF65-F5344CB8AC3E}">
        <p14:creationId xmlns:p14="http://schemas.microsoft.com/office/powerpoint/2010/main" val="3794444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8583BB2C-52A1-4AD1-8A7D-0CE7D6F8920A}"/>
              </a:ext>
            </a:extLst>
          </p:cNvPr>
          <p:cNvSpPr>
            <a:spLocks noGrp="1"/>
          </p:cNvSpPr>
          <p:nvPr>
            <p:ph type="title"/>
          </p:nvPr>
        </p:nvSpPr>
        <p:spPr>
          <a:xfrm>
            <a:off x="457200" y="152400"/>
            <a:ext cx="8229600" cy="990600"/>
          </a:xfrm>
        </p:spPr>
        <p:txBody>
          <a:bodyPr/>
          <a:lstStyle/>
          <a:p>
            <a:r>
              <a:rPr lang="en-US" dirty="0">
                <a:cs typeface="Calibri" panose="020F0502020204030204" pitchFamily="34" charset="0"/>
              </a:rPr>
              <a:t>F</a:t>
            </a:r>
            <a:r>
              <a:rPr lang="en-US" b="0" i="0" dirty="0">
                <a:effectLst/>
                <a:cs typeface="Calibri" panose="020F0502020204030204" pitchFamily="34" charset="0"/>
              </a:rPr>
              <a:t>inerenone</a:t>
            </a:r>
            <a:endParaRPr lang="en-US" dirty="0"/>
          </a:p>
        </p:txBody>
      </p:sp>
      <p:pic>
        <p:nvPicPr>
          <p:cNvPr id="6" name="Content Placeholder 5">
            <a:extLst>
              <a:ext uri="{FF2B5EF4-FFF2-40B4-BE49-F238E27FC236}">
                <a16:creationId xmlns:a16="http://schemas.microsoft.com/office/drawing/2014/main" id="{F6B20471-6FB5-42EF-AEEC-014AD273E298}"/>
              </a:ext>
            </a:extLst>
          </p:cNvPr>
          <p:cNvPicPr>
            <a:picLocks noGrp="1" noChangeAspect="1"/>
          </p:cNvPicPr>
          <p:nvPr>
            <p:ph sz="quarter" idx="1"/>
          </p:nvPr>
        </p:nvPicPr>
        <p:blipFill>
          <a:blip r:embed="rId2"/>
          <a:stretch>
            <a:fillRect/>
          </a:stretch>
        </p:blipFill>
        <p:spPr>
          <a:xfrm>
            <a:off x="744279" y="1219200"/>
            <a:ext cx="7655442" cy="4937760"/>
          </a:xfrm>
          <a:noFill/>
        </p:spPr>
      </p:pic>
      <p:sp>
        <p:nvSpPr>
          <p:cNvPr id="7" name="TextBox 6">
            <a:extLst>
              <a:ext uri="{FF2B5EF4-FFF2-40B4-BE49-F238E27FC236}">
                <a16:creationId xmlns:a16="http://schemas.microsoft.com/office/drawing/2014/main" id="{AFA8863B-A427-44AE-B70E-6BDE2A393EEE}"/>
              </a:ext>
            </a:extLst>
          </p:cNvPr>
          <p:cNvSpPr txBox="1"/>
          <p:nvPr/>
        </p:nvSpPr>
        <p:spPr>
          <a:xfrm>
            <a:off x="1752600" y="6156960"/>
            <a:ext cx="6096000" cy="369332"/>
          </a:xfrm>
          <a:prstGeom prst="rect">
            <a:avLst/>
          </a:prstGeom>
          <a:noFill/>
        </p:spPr>
        <p:txBody>
          <a:bodyPr wrap="square" rtlCol="0">
            <a:spAutoFit/>
          </a:bodyPr>
          <a:lstStyle/>
          <a:p>
            <a:r>
              <a:rPr lang="en-US" dirty="0"/>
              <a:t>See Diabetes Cheat Sheets – Medications Cheat Sheets</a:t>
            </a:r>
          </a:p>
        </p:txBody>
      </p:sp>
    </p:spTree>
    <p:extLst>
      <p:ext uri="{BB962C8B-B14F-4D97-AF65-F5344CB8AC3E}">
        <p14:creationId xmlns:p14="http://schemas.microsoft.com/office/powerpoint/2010/main" val="287968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914854-DBE9-41CC-3023-23D9E5B850B7}"/>
              </a:ext>
            </a:extLst>
          </p:cNvPr>
          <p:cNvSpPr>
            <a:spLocks noGrp="1"/>
          </p:cNvSpPr>
          <p:nvPr>
            <p:ph type="title"/>
          </p:nvPr>
        </p:nvSpPr>
        <p:spPr>
          <a:xfrm>
            <a:off x="378618" y="201023"/>
            <a:ext cx="8386763" cy="950055"/>
          </a:xfrm>
        </p:spPr>
        <p:txBody>
          <a:bodyPr>
            <a:noAutofit/>
          </a:bodyPr>
          <a:lstStyle/>
          <a:p>
            <a:r>
              <a:rPr lang="en-GR" sz="3000" dirty="0"/>
              <a:t>Choosing </a:t>
            </a:r>
            <a:r>
              <a:rPr lang="en-US" sz="3000" dirty="0"/>
              <a:t>glucose-lowering</a:t>
            </a:r>
            <a:r>
              <a:rPr lang="en-GR" sz="3000" dirty="0"/>
              <a:t> medication in p</a:t>
            </a:r>
            <a:r>
              <a:rPr lang="en-US" sz="3000" dirty="0" err="1"/>
              <a:t>eople</a:t>
            </a:r>
            <a:r>
              <a:rPr lang="en-GR" sz="3000" dirty="0"/>
              <a:t> </a:t>
            </a:r>
            <a:r>
              <a:rPr lang="en-GB" sz="3000" dirty="0"/>
              <a:t>with Chronic Kidney Disease</a:t>
            </a:r>
            <a:endParaRPr lang="en-GR" sz="3000" dirty="0"/>
          </a:p>
        </p:txBody>
      </p:sp>
      <p:pic>
        <p:nvPicPr>
          <p:cNvPr id="2" name="Picture 1" descr="A picture containing text&#10;&#10;Description automatically generated">
            <a:extLst>
              <a:ext uri="{FF2B5EF4-FFF2-40B4-BE49-F238E27FC236}">
                <a16:creationId xmlns:a16="http://schemas.microsoft.com/office/drawing/2014/main" id="{1D82A0B5-5464-9484-9F0D-8D94B0ED14E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93421" y="2286000"/>
            <a:ext cx="2711229" cy="4204964"/>
          </a:xfrm>
          <a:prstGeom prst="rect">
            <a:avLst/>
          </a:prstGeom>
        </p:spPr>
      </p:pic>
      <p:pic>
        <p:nvPicPr>
          <p:cNvPr id="3" name="Picture 2">
            <a:extLst>
              <a:ext uri="{FF2B5EF4-FFF2-40B4-BE49-F238E27FC236}">
                <a16:creationId xmlns:a16="http://schemas.microsoft.com/office/drawing/2014/main" id="{E86E3897-1FBD-1149-B5BC-F40B508CD72C}"/>
              </a:ext>
            </a:extLst>
          </p:cNvPr>
          <p:cNvPicPr>
            <a:picLocks noChangeAspect="1"/>
          </p:cNvPicPr>
          <p:nvPr/>
        </p:nvPicPr>
        <p:blipFill>
          <a:blip r:embed="rId3"/>
          <a:stretch>
            <a:fillRect/>
          </a:stretch>
        </p:blipFill>
        <p:spPr>
          <a:xfrm>
            <a:off x="190499" y="1243512"/>
            <a:ext cx="8763000" cy="950054"/>
          </a:xfrm>
          <a:prstGeom prst="rect">
            <a:avLst/>
          </a:prstGeom>
        </p:spPr>
      </p:pic>
      <p:sp>
        <p:nvSpPr>
          <p:cNvPr id="6" name="TextBox 5">
            <a:extLst>
              <a:ext uri="{FF2B5EF4-FFF2-40B4-BE49-F238E27FC236}">
                <a16:creationId xmlns:a16="http://schemas.microsoft.com/office/drawing/2014/main" id="{A9546756-3EA2-E31D-0BC8-4D55E4107203}"/>
              </a:ext>
            </a:extLst>
          </p:cNvPr>
          <p:cNvSpPr txBox="1"/>
          <p:nvPr/>
        </p:nvSpPr>
        <p:spPr>
          <a:xfrm>
            <a:off x="4148539" y="2286000"/>
            <a:ext cx="4804960" cy="5170646"/>
          </a:xfrm>
          <a:prstGeom prst="rect">
            <a:avLst/>
          </a:prstGeom>
          <a:noFill/>
        </p:spPr>
        <p:txBody>
          <a:bodyPr wrap="square" rtlCol="0">
            <a:spAutoFit/>
          </a:bodyPr>
          <a:lstStyle/>
          <a:p>
            <a:pPr algn="ctr"/>
            <a:r>
              <a:rPr lang="en-US" sz="2400" dirty="0">
                <a:solidFill>
                  <a:srgbClr val="C00000"/>
                </a:solidFill>
              </a:rPr>
              <a:t>In people with renal failure, use SGLT-2 in people with GFR ≥ 20 and continue until initiation of dialysis or transplantation </a:t>
            </a:r>
          </a:p>
          <a:p>
            <a:pPr algn="ctr"/>
            <a:endParaRPr lang="en-US" sz="2400" dirty="0">
              <a:solidFill>
                <a:srgbClr val="C00000"/>
              </a:solidFill>
            </a:endParaRPr>
          </a:p>
          <a:p>
            <a:pPr algn="ctr"/>
            <a:r>
              <a:rPr lang="en-US" sz="2400" dirty="0">
                <a:solidFill>
                  <a:srgbClr val="C00000"/>
                </a:solidFill>
              </a:rPr>
              <a:t>Or</a:t>
            </a:r>
          </a:p>
          <a:p>
            <a:pPr algn="ctr"/>
            <a:endParaRPr lang="en-US" sz="2400" dirty="0">
              <a:solidFill>
                <a:srgbClr val="C00000"/>
              </a:solidFill>
            </a:endParaRPr>
          </a:p>
          <a:p>
            <a:pPr algn="ctr"/>
            <a:r>
              <a:rPr lang="en-US" sz="2400" dirty="0">
                <a:solidFill>
                  <a:srgbClr val="C00000"/>
                </a:solidFill>
              </a:rPr>
              <a:t>GLP with proven CVD benefit if SGLT2 not tolerated or contraindicated</a:t>
            </a:r>
          </a:p>
          <a:p>
            <a:pPr algn="ctr"/>
            <a:r>
              <a:rPr lang="en-US" sz="2400" dirty="0"/>
              <a:t>Semaglutide (Ozempic), liraglutide (Victoza), dulaglutide (Trulicity)</a:t>
            </a:r>
          </a:p>
          <a:p>
            <a:pPr algn="ctr"/>
            <a:endParaRPr lang="en-US" sz="2400" dirty="0">
              <a:solidFill>
                <a:srgbClr val="C00000"/>
              </a:solidFill>
            </a:endParaRPr>
          </a:p>
          <a:p>
            <a:endParaRPr lang="en-US" dirty="0"/>
          </a:p>
        </p:txBody>
      </p:sp>
      <p:pic>
        <p:nvPicPr>
          <p:cNvPr id="5" name="Picture 4">
            <a:extLst>
              <a:ext uri="{FF2B5EF4-FFF2-40B4-BE49-F238E27FC236}">
                <a16:creationId xmlns:a16="http://schemas.microsoft.com/office/drawing/2014/main" id="{C6648FF3-47F5-58AC-1F69-2D150609F671}"/>
              </a:ext>
            </a:extLst>
          </p:cNvPr>
          <p:cNvPicPr>
            <a:picLocks noChangeAspect="1"/>
          </p:cNvPicPr>
          <p:nvPr/>
        </p:nvPicPr>
        <p:blipFill>
          <a:blip r:embed="rId4"/>
          <a:stretch>
            <a:fillRect/>
          </a:stretch>
        </p:blipFill>
        <p:spPr>
          <a:xfrm>
            <a:off x="1463736" y="6320347"/>
            <a:ext cx="1570598" cy="537653"/>
          </a:xfrm>
          <a:prstGeom prst="rect">
            <a:avLst/>
          </a:prstGeom>
        </p:spPr>
      </p:pic>
    </p:spTree>
    <p:extLst>
      <p:ext uri="{BB962C8B-B14F-4D97-AF65-F5344CB8AC3E}">
        <p14:creationId xmlns:p14="http://schemas.microsoft.com/office/powerpoint/2010/main" val="1474788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lstStyle/>
          <a:p>
            <a:pPr algn="ctr"/>
            <a:r>
              <a:rPr lang="en-US" dirty="0"/>
              <a:t>SGLT2 Inhibitor CKD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nvPr>
        </p:nvGraphicFramePr>
        <p:xfrm>
          <a:off x="445477" y="1752600"/>
          <a:ext cx="8229598" cy="3048000"/>
        </p:xfrm>
        <a:graphic>
          <a:graphicData uri="http://schemas.openxmlformats.org/drawingml/2006/table">
            <a:tbl>
              <a:tblPr firstRow="1" bandRow="1">
                <a:tableStyleId>{F5AB1C69-6EDB-4FF4-983F-18BD219EF322}</a:tableStyleId>
              </a:tblPr>
              <a:tblGrid>
                <a:gridCol w="1145893">
                  <a:extLst>
                    <a:ext uri="{9D8B030D-6E8A-4147-A177-3AD203B41FA5}">
                      <a16:colId xmlns:a16="http://schemas.microsoft.com/office/drawing/2014/main" val="2070957117"/>
                    </a:ext>
                  </a:extLst>
                </a:gridCol>
                <a:gridCol w="1761430">
                  <a:extLst>
                    <a:ext uri="{9D8B030D-6E8A-4147-A177-3AD203B41FA5}">
                      <a16:colId xmlns:a16="http://schemas.microsoft.com/office/drawing/2014/main" val="2326439264"/>
                    </a:ext>
                  </a:extLst>
                </a:gridCol>
                <a:gridCol w="5322275">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800100">
                <a:tc>
                  <a:txBody>
                    <a:bodyPr/>
                    <a:lstStyle/>
                    <a:p>
                      <a:r>
                        <a:rPr lang="en-US" sz="1400" dirty="0"/>
                        <a:t>CREDENCE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N=4401, Median follow-up 2.6 years, Prior CVD 50.4%</a:t>
                      </a:r>
                    </a:p>
                    <a:p>
                      <a:r>
                        <a:rPr lang="en-US" sz="1400" b="1" dirty="0"/>
                        <a:t>ESRD, doubling of create or death from renal or CV cause</a:t>
                      </a:r>
                      <a:r>
                        <a:rPr lang="en-US" sz="1400" b="0" dirty="0"/>
                        <a:t> (primary</a:t>
                      </a:r>
                      <a:r>
                        <a:rPr lang="en-US" sz="1400" dirty="0"/>
                        <a:t>): 0.70 (0.59-0.82), </a:t>
                      </a:r>
                    </a:p>
                    <a:p>
                      <a:r>
                        <a:rPr lang="en-US" sz="1400" dirty="0"/>
                        <a:t>3 point MACE 0.80 (0.67-0.95)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66506613"/>
                  </a:ext>
                </a:extLst>
              </a:tr>
              <a:tr h="434340">
                <a:tc>
                  <a:txBody>
                    <a:bodyPr/>
                    <a:lstStyle/>
                    <a:p>
                      <a:r>
                        <a:rPr lang="en-US" sz="1400" dirty="0"/>
                        <a:t>DAPA-CKD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N=4304, 2906 with diabetes, Median follow-up 2.4 years, Prior CVD 37.4%</a:t>
                      </a:r>
                    </a:p>
                    <a:p>
                      <a:r>
                        <a:rPr lang="en-US" sz="1400" b="1" dirty="0"/>
                        <a:t>&gt;50% decline in eGFR, ESKD or renal/CV death (primary</a:t>
                      </a:r>
                      <a:r>
                        <a:rPr lang="en-US" sz="1400" dirty="0"/>
                        <a:t>): 0.61 (0.51-0.72)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6530452"/>
                  </a:ext>
                </a:extLst>
              </a:tr>
              <a:tr h="617220">
                <a:tc>
                  <a:txBody>
                    <a:bodyPr/>
                    <a:lstStyle/>
                    <a:p>
                      <a:r>
                        <a:rPr lang="en-US" sz="1400" dirty="0"/>
                        <a:t>EMPA-Kidney</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N=6609, Median follow-up 2.0 years, Prior CVD 27%, 46% with DM</a:t>
                      </a:r>
                    </a:p>
                    <a:p>
                      <a:r>
                        <a:rPr lang="en-US" sz="1400" b="1" dirty="0"/>
                        <a:t>ESRD, &gt;40% decline in eGFR, ESKD, or renal/CV death (primary</a:t>
                      </a:r>
                      <a:r>
                        <a:rPr lang="en-US" sz="1400" dirty="0"/>
                        <a:t>): 0.72 (0.64-0.82), stopped early due to positive benefit</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2193661"/>
                  </a:ext>
                </a:extLst>
              </a:tr>
            </a:tbl>
          </a:graphicData>
        </a:graphic>
      </p:graphicFrame>
      <p:sp>
        <p:nvSpPr>
          <p:cNvPr id="4" name="TextBox 3">
            <a:extLst>
              <a:ext uri="{FF2B5EF4-FFF2-40B4-BE49-F238E27FC236}">
                <a16:creationId xmlns:a16="http://schemas.microsoft.com/office/drawing/2014/main" id="{85033AAE-52D8-E8C7-878B-134E6692673F}"/>
              </a:ext>
            </a:extLst>
          </p:cNvPr>
          <p:cNvSpPr txBox="1"/>
          <p:nvPr/>
        </p:nvSpPr>
        <p:spPr>
          <a:xfrm>
            <a:off x="57150" y="5174776"/>
            <a:ext cx="8058150" cy="646331"/>
          </a:xfrm>
          <a:prstGeom prst="rect">
            <a:avLst/>
          </a:prstGeom>
          <a:noFill/>
        </p:spPr>
        <p:txBody>
          <a:bodyPr wrap="square" rtlCol="0">
            <a:spAutoFit/>
          </a:bodyPr>
          <a:lstStyle/>
          <a:p>
            <a:r>
              <a:rPr lang="en-US" sz="900" dirty="0" err="1"/>
              <a:t>Perkovic</a:t>
            </a:r>
            <a:r>
              <a:rPr lang="en-US" sz="900" dirty="0"/>
              <a:t> V, Jardine MJ, Neal B, et al. Canagliflozin and renal outcomes in type 2 diabetes and nephropathy. N </a:t>
            </a:r>
            <a:r>
              <a:rPr lang="en-US" sz="900" dirty="0" err="1"/>
              <a:t>Engl</a:t>
            </a:r>
            <a:r>
              <a:rPr lang="en-US" sz="900" dirty="0"/>
              <a:t> J Med. 2019;380:2295–2306. </a:t>
            </a:r>
          </a:p>
          <a:p>
            <a:r>
              <a:rPr lang="en-US" sz="900" dirty="0"/>
              <a:t> </a:t>
            </a:r>
            <a:r>
              <a:rPr lang="en-US" sz="900" dirty="0" err="1"/>
              <a:t>Heerspink</a:t>
            </a:r>
            <a:r>
              <a:rPr lang="en-US" sz="900" dirty="0"/>
              <a:t> HJL, Stefansson BV, Correa-Rotter R, et al. Dapagliflozin in patients with chronic kidney disease. N </a:t>
            </a:r>
            <a:r>
              <a:rPr lang="en-US" sz="900" dirty="0" err="1"/>
              <a:t>Engl</a:t>
            </a:r>
            <a:r>
              <a:rPr lang="en-US" sz="900" dirty="0"/>
              <a:t> J Med. 2020;383:1436–1446.</a:t>
            </a:r>
          </a:p>
          <a:p>
            <a:r>
              <a:rPr lang="en-US" sz="900" dirty="0">
                <a:solidFill>
                  <a:srgbClr val="212121"/>
                </a:solidFill>
              </a:rPr>
              <a:t>EMPA-KIDNEY Collaborative Group, Herrington WG, </a:t>
            </a:r>
            <a:r>
              <a:rPr lang="en-US" sz="900" dirty="0" err="1">
                <a:solidFill>
                  <a:srgbClr val="212121"/>
                </a:solidFill>
              </a:rPr>
              <a:t>Staplin</a:t>
            </a:r>
            <a:r>
              <a:rPr lang="en-US" sz="900" dirty="0">
                <a:solidFill>
                  <a:srgbClr val="212121"/>
                </a:solidFill>
              </a:rPr>
              <a:t> N, </a:t>
            </a:r>
            <a:r>
              <a:rPr lang="en-US" sz="900" dirty="0" err="1">
                <a:solidFill>
                  <a:srgbClr val="212121"/>
                </a:solidFill>
              </a:rPr>
              <a:t>Wanner</a:t>
            </a:r>
            <a:r>
              <a:rPr lang="en-US" sz="900" dirty="0">
                <a:solidFill>
                  <a:srgbClr val="212121"/>
                </a:solidFill>
              </a:rPr>
              <a:t> C, et al. Empagliflozin in Patients with Chronic Kidney Disease. N </a:t>
            </a:r>
            <a:r>
              <a:rPr lang="en-US" sz="900" dirty="0" err="1">
                <a:solidFill>
                  <a:srgbClr val="212121"/>
                </a:solidFill>
              </a:rPr>
              <a:t>Engl</a:t>
            </a:r>
            <a:r>
              <a:rPr lang="en-US" sz="900" dirty="0">
                <a:solidFill>
                  <a:srgbClr val="212121"/>
                </a:solidFill>
              </a:rPr>
              <a:t> J Med. 2022 Nov 4. </a:t>
            </a:r>
            <a:r>
              <a:rPr lang="en-US" sz="900" dirty="0" err="1">
                <a:solidFill>
                  <a:srgbClr val="212121"/>
                </a:solidFill>
              </a:rPr>
              <a:t>doi</a:t>
            </a:r>
            <a:r>
              <a:rPr lang="en-US" sz="900" dirty="0">
                <a:solidFill>
                  <a:srgbClr val="212121"/>
                </a:solidFill>
              </a:rPr>
              <a:t>: 10.1056/NEJMoa2204233. </a:t>
            </a:r>
            <a:r>
              <a:rPr lang="en-US" sz="900" dirty="0" err="1">
                <a:solidFill>
                  <a:srgbClr val="212121"/>
                </a:solidFill>
              </a:rPr>
              <a:t>Epub</a:t>
            </a:r>
            <a:r>
              <a:rPr lang="en-US" sz="900" dirty="0">
                <a:solidFill>
                  <a:srgbClr val="212121"/>
                </a:solidFill>
              </a:rPr>
              <a:t> ahead of print. PMID: 36331190.</a:t>
            </a:r>
            <a:endParaRPr lang="en-US" sz="900" dirty="0"/>
          </a:p>
        </p:txBody>
      </p:sp>
    </p:spTree>
    <p:extLst>
      <p:ext uri="{BB962C8B-B14F-4D97-AF65-F5344CB8AC3E}">
        <p14:creationId xmlns:p14="http://schemas.microsoft.com/office/powerpoint/2010/main" val="193261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1</a:t>
            </a:r>
          </a:p>
        </p:txBody>
      </p:sp>
      <p:sp>
        <p:nvSpPr>
          <p:cNvPr id="3" name="Content Placeholder 2"/>
          <p:cNvSpPr>
            <a:spLocks noGrp="1"/>
          </p:cNvSpPr>
          <p:nvPr>
            <p:ph sz="quarter" idx="1"/>
          </p:nvPr>
        </p:nvSpPr>
        <p:spPr>
          <a:xfrm>
            <a:off x="457200" y="1219200"/>
            <a:ext cx="6858000" cy="5486400"/>
          </a:xfrm>
        </p:spPr>
        <p:txBody>
          <a:bodyPr>
            <a:normAutofit fontScale="92500" lnSpcReduction="10000"/>
          </a:bodyPr>
          <a:lstStyle/>
          <a:p>
            <a:pPr lvl="0" fontAlgn="base"/>
            <a:r>
              <a:rPr lang="en-US" dirty="0"/>
              <a:t>According to the CDC, what best describes the current prevalence of prediabetes and diabetes in the U.S.?     </a:t>
            </a:r>
          </a:p>
          <a:p>
            <a:pPr marL="731520" lvl="1" indent="-457200" fontAlgn="base">
              <a:buFont typeface="+mj-lt"/>
              <a:buAutoNum type="alphaLcPeriod"/>
            </a:pPr>
            <a:r>
              <a:rPr lang="en-US" sz="2800" dirty="0"/>
              <a:t>30% of people above the age of 20 have type 2 diabetes.</a:t>
            </a:r>
          </a:p>
          <a:p>
            <a:pPr marL="731520" lvl="1" indent="-457200" fontAlgn="base">
              <a:buFont typeface="+mj-lt"/>
              <a:buAutoNum type="alphaLcPeriod"/>
            </a:pPr>
            <a:r>
              <a:rPr lang="en-US" sz="2800" dirty="0"/>
              <a:t>The rate of type 1 and type 2 diabetes have tripled since 2010.</a:t>
            </a:r>
          </a:p>
          <a:p>
            <a:pPr marL="731520" lvl="1" indent="-457200" fontAlgn="base">
              <a:buFont typeface="+mj-lt"/>
              <a:buAutoNum type="alphaLcPeriod"/>
            </a:pPr>
            <a:r>
              <a:rPr lang="en-US" sz="2800" dirty="0"/>
              <a:t>A total of 50% of people have prediabetes or diabetes.</a:t>
            </a:r>
          </a:p>
          <a:p>
            <a:pPr marL="731520" lvl="1" indent="-457200" fontAlgn="base">
              <a:buFont typeface="+mj-lt"/>
              <a:buAutoNum type="alphaLcPeriod"/>
            </a:pPr>
            <a:r>
              <a:rPr lang="en-US" sz="2800" dirty="0"/>
              <a:t>1 out of 2 persons above age 20 have prediabetes.</a:t>
            </a:r>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1371600"/>
            <a:ext cx="1219200" cy="1208912"/>
          </a:xfrm>
          <a:prstGeom prst="rect">
            <a:avLst/>
          </a:prstGeom>
        </p:spPr>
      </p:pic>
      <p:sp>
        <p:nvSpPr>
          <p:cNvPr id="6" name="Oval 5">
            <a:extLst>
              <a:ext uri="{FF2B5EF4-FFF2-40B4-BE49-F238E27FC236}">
                <a16:creationId xmlns:a16="http://schemas.microsoft.com/office/drawing/2014/main" id="{6CD2EF12-F75B-473A-B165-E4B109FE4B7A}"/>
              </a:ext>
            </a:extLst>
          </p:cNvPr>
          <p:cNvSpPr/>
          <p:nvPr/>
        </p:nvSpPr>
        <p:spPr>
          <a:xfrm>
            <a:off x="609600" y="4648200"/>
            <a:ext cx="6858000" cy="1067793"/>
          </a:xfrm>
          <a:custGeom>
            <a:avLst/>
            <a:gdLst>
              <a:gd name="connsiteX0" fmla="*/ 0 w 6858000"/>
              <a:gd name="connsiteY0" fmla="*/ 533897 h 1067793"/>
              <a:gd name="connsiteX1" fmla="*/ 3429000 w 6858000"/>
              <a:gd name="connsiteY1" fmla="*/ 0 h 1067793"/>
              <a:gd name="connsiteX2" fmla="*/ 6858000 w 6858000"/>
              <a:gd name="connsiteY2" fmla="*/ 533897 h 1067793"/>
              <a:gd name="connsiteX3" fmla="*/ 3429000 w 6858000"/>
              <a:gd name="connsiteY3" fmla="*/ 1067794 h 1067793"/>
              <a:gd name="connsiteX4" fmla="*/ 0 w 6858000"/>
              <a:gd name="connsiteY4" fmla="*/ 533897 h 106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8000" h="1067793" extrusionOk="0">
                <a:moveTo>
                  <a:pt x="0" y="533897"/>
                </a:moveTo>
                <a:cubicBezTo>
                  <a:pt x="-18280" y="360914"/>
                  <a:pt x="1542064" y="177737"/>
                  <a:pt x="3429000" y="0"/>
                </a:cubicBezTo>
                <a:cubicBezTo>
                  <a:pt x="5311723" y="12338"/>
                  <a:pt x="6843674" y="170240"/>
                  <a:pt x="6858000" y="533897"/>
                </a:cubicBezTo>
                <a:cubicBezTo>
                  <a:pt x="7148121" y="606155"/>
                  <a:pt x="5285993" y="1088410"/>
                  <a:pt x="3429000" y="1067794"/>
                </a:cubicBezTo>
                <a:cubicBezTo>
                  <a:pt x="1519146" y="1079531"/>
                  <a:pt x="22774" y="790335"/>
                  <a:pt x="0" y="533897"/>
                </a:cubicBezTo>
                <a:close/>
              </a:path>
            </a:pathLst>
          </a:custGeom>
          <a:noFill/>
          <a:ln w="57150">
            <a:solidFill>
              <a:srgbClr val="7030A0"/>
            </a:solidFill>
            <a:prstDash val="solid"/>
            <a:extLst>
              <a:ext uri="{C807C97D-BFC1-408E-A445-0C87EB9F89A2}">
                <ask:lineSketchStyleProps xmlns:ask="http://schemas.microsoft.com/office/drawing/2018/sketchyshapes" sd="2998267428">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ustDataLst>
      <p:tags r:id="rId1"/>
    </p:custDataLst>
    <p:extLst>
      <p:ext uri="{BB962C8B-B14F-4D97-AF65-F5344CB8AC3E}">
        <p14:creationId xmlns:p14="http://schemas.microsoft.com/office/powerpoint/2010/main" val="250948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D3DCC-D44F-4471-80FC-D98ADA7285CA}"/>
              </a:ext>
            </a:extLst>
          </p:cNvPr>
          <p:cNvSpPr>
            <a:spLocks noGrp="1"/>
          </p:cNvSpPr>
          <p:nvPr>
            <p:ph type="title"/>
          </p:nvPr>
        </p:nvSpPr>
        <p:spPr/>
        <p:txBody>
          <a:bodyPr/>
          <a:lstStyle/>
          <a:p>
            <a:r>
              <a:rPr lang="en-US" dirty="0"/>
              <a:t>SGLT-2 Inhibitor Dosing &amp; Indication</a:t>
            </a:r>
          </a:p>
        </p:txBody>
      </p:sp>
      <p:sp>
        <p:nvSpPr>
          <p:cNvPr id="3" name="Content Placeholder 2">
            <a:extLst>
              <a:ext uri="{FF2B5EF4-FFF2-40B4-BE49-F238E27FC236}">
                <a16:creationId xmlns:a16="http://schemas.microsoft.com/office/drawing/2014/main" id="{BC8B2898-05DA-7F30-BA1D-E3CF4DF76033}"/>
              </a:ext>
            </a:extLst>
          </p:cNvPr>
          <p:cNvSpPr>
            <a:spLocks noGrp="1"/>
          </p:cNvSpPr>
          <p:nvPr>
            <p:ph sz="quarter" idx="1"/>
          </p:nvPr>
        </p:nvSpPr>
        <p:spPr/>
        <p:txBody>
          <a:bodyPr>
            <a:normAutofit/>
          </a:bodyPr>
          <a:lstStyle/>
          <a:p>
            <a:pPr marL="0" indent="0">
              <a:buNone/>
            </a:pPr>
            <a:r>
              <a:rPr lang="en-US" dirty="0"/>
              <a:t>Once an SGLT2i is initiated, it is reasonable to continue an SGLT2i even if the eGFR falls below 20 ml/min/1.73 m2 , unless it is not tolerated or kidney replacement therapy is initiated.</a:t>
            </a:r>
          </a:p>
          <a:p>
            <a:endParaRPr lang="en-US" dirty="0"/>
          </a:p>
        </p:txBody>
      </p:sp>
      <p:sp>
        <p:nvSpPr>
          <p:cNvPr id="4" name="Text Placeholder 3">
            <a:extLst>
              <a:ext uri="{FF2B5EF4-FFF2-40B4-BE49-F238E27FC236}">
                <a16:creationId xmlns:a16="http://schemas.microsoft.com/office/drawing/2014/main" id="{796D9A66-4271-4411-9732-78340C785974}"/>
              </a:ext>
            </a:extLst>
          </p:cNvPr>
          <p:cNvSpPr>
            <a:spLocks noGrp="1"/>
          </p:cNvSpPr>
          <p:nvPr>
            <p:ph type="body" sz="quarter" idx="4294967295"/>
          </p:nvPr>
        </p:nvSpPr>
        <p:spPr>
          <a:xfrm>
            <a:off x="914400" y="5715000"/>
            <a:ext cx="8229600" cy="228600"/>
          </a:xfrm>
        </p:spPr>
        <p:txBody>
          <a:bodyPr>
            <a:normAutofit fontScale="40000" lnSpcReduction="20000"/>
          </a:bodyPr>
          <a:lstStyle/>
          <a:p>
            <a:r>
              <a:rPr lang="en-US" dirty="0"/>
              <a:t>Package inserts, dailymed.nlm.nih.gov</a:t>
            </a:r>
          </a:p>
        </p:txBody>
      </p:sp>
      <p:graphicFrame>
        <p:nvGraphicFramePr>
          <p:cNvPr id="5" name="Table 5">
            <a:extLst>
              <a:ext uri="{FF2B5EF4-FFF2-40B4-BE49-F238E27FC236}">
                <a16:creationId xmlns:a16="http://schemas.microsoft.com/office/drawing/2014/main" id="{54EDCD2C-EF09-417C-BBC3-169E52710570}"/>
              </a:ext>
            </a:extLst>
          </p:cNvPr>
          <p:cNvGraphicFramePr>
            <a:graphicFrameLocks noGrp="1"/>
          </p:cNvGraphicFramePr>
          <p:nvPr/>
        </p:nvGraphicFramePr>
        <p:xfrm>
          <a:off x="85725" y="2590800"/>
          <a:ext cx="8972550" cy="3957533"/>
        </p:xfrm>
        <a:graphic>
          <a:graphicData uri="http://schemas.openxmlformats.org/drawingml/2006/table">
            <a:tbl>
              <a:tblPr firstRow="1" bandRow="1">
                <a:tableStyleId>{F5AB1C69-6EDB-4FF4-983F-18BD219EF322}</a:tableStyleId>
              </a:tblPr>
              <a:tblGrid>
                <a:gridCol w="1000125">
                  <a:extLst>
                    <a:ext uri="{9D8B030D-6E8A-4147-A177-3AD203B41FA5}">
                      <a16:colId xmlns:a16="http://schemas.microsoft.com/office/drawing/2014/main" val="464911175"/>
                    </a:ext>
                  </a:extLst>
                </a:gridCol>
                <a:gridCol w="857250">
                  <a:extLst>
                    <a:ext uri="{9D8B030D-6E8A-4147-A177-3AD203B41FA5}">
                      <a16:colId xmlns:a16="http://schemas.microsoft.com/office/drawing/2014/main" val="346030484"/>
                    </a:ext>
                  </a:extLst>
                </a:gridCol>
                <a:gridCol w="2457450">
                  <a:extLst>
                    <a:ext uri="{9D8B030D-6E8A-4147-A177-3AD203B41FA5}">
                      <a16:colId xmlns:a16="http://schemas.microsoft.com/office/drawing/2014/main" val="3480527333"/>
                    </a:ext>
                  </a:extLst>
                </a:gridCol>
                <a:gridCol w="4657725">
                  <a:extLst>
                    <a:ext uri="{9D8B030D-6E8A-4147-A177-3AD203B41FA5}">
                      <a16:colId xmlns:a16="http://schemas.microsoft.com/office/drawing/2014/main" val="300917375"/>
                    </a:ext>
                  </a:extLst>
                </a:gridCol>
              </a:tblGrid>
              <a:tr h="322793">
                <a:tc>
                  <a:txBody>
                    <a:bodyPr/>
                    <a:lstStyle/>
                    <a:p>
                      <a:r>
                        <a:rPr lang="en-US" sz="1200" dirty="0"/>
                        <a:t>Drug</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Dose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Renal Adjustment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FDA Approved Indications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01723054"/>
                  </a:ext>
                </a:extLst>
              </a:tr>
              <a:tr h="434340">
                <a:tc>
                  <a:txBody>
                    <a:bodyPr/>
                    <a:lstStyle/>
                    <a:p>
                      <a:r>
                        <a:rPr lang="en-US" sz="1200" dirty="0"/>
                        <a:t>Ertugliflozin (</a:t>
                      </a:r>
                      <a:r>
                        <a:rPr lang="en-US" sz="1200" dirty="0" err="1"/>
                        <a:t>Steglatro</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5-15 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 &lt; 45</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dk1"/>
                          </a:solidFill>
                          <a:effectLst/>
                          <a:latin typeface="+mn-lt"/>
                          <a:ea typeface="+mn-ea"/>
                          <a:cs typeface="+mn-cs"/>
                        </a:rPr>
                        <a:t>As an adjunct to diet and exercise to improve glycemic control in adults with T2DM (All)</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4365585"/>
                  </a:ext>
                </a:extLst>
              </a:tr>
              <a:tr h="1165860">
                <a:tc>
                  <a:txBody>
                    <a:bodyPr/>
                    <a:lstStyle/>
                    <a:p>
                      <a:r>
                        <a:rPr lang="en-US" sz="1200" dirty="0"/>
                        <a:t>Dapagliflozin (</a:t>
                      </a:r>
                      <a:r>
                        <a:rPr lang="en-US" sz="1200" dirty="0" err="1"/>
                        <a:t>Farxiga</a:t>
                      </a:r>
                      <a:r>
                        <a:rPr lang="en-US" sz="1200" dirty="0"/>
                        <a:t>)</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5-10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 &lt;45 (glycemic control) or  &lt;25: avoid initiation, may continue for CV, CKD benefits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anose="020B0604020202020204" pitchFamily="34" charset="0"/>
                        <a:buChar char="•"/>
                      </a:pPr>
                      <a:r>
                        <a:rPr lang="en-US" sz="1200" dirty="0"/>
                        <a:t>To reduce the risk of hospitalization for HF in adults with T2DM and established CVD or multiple CV risk factors.</a:t>
                      </a:r>
                    </a:p>
                    <a:p>
                      <a:pPr marL="285750" indent="-285750">
                        <a:buFont typeface="Arial" panose="020B0604020202020204" pitchFamily="34" charset="0"/>
                        <a:buChar char="•"/>
                      </a:pPr>
                      <a:r>
                        <a:rPr lang="en-US" sz="1200" dirty="0"/>
                        <a:t>To reduce the risk of CV death and hospitalization for HF in adults with NYHA class II-IV with reduced ejection fraction.</a:t>
                      </a:r>
                    </a:p>
                    <a:p>
                      <a:pPr marL="285750" indent="-285750">
                        <a:buFont typeface="Arial" panose="020B0604020202020204" pitchFamily="34" charset="0"/>
                        <a:buChar char="•"/>
                      </a:pPr>
                      <a:r>
                        <a:rPr lang="en-US" sz="1200" dirty="0">
                          <a:effectLst/>
                        </a:rPr>
                        <a:t>To reduce the risk of sustained eGFR decline, ESKD, CV death, and hospitalization for HF in adults with CKD at risk of progression.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93801381"/>
                  </a:ext>
                </a:extLst>
              </a:tr>
              <a:tr h="800100">
                <a:tc>
                  <a:txBody>
                    <a:bodyPr/>
                    <a:lstStyle/>
                    <a:p>
                      <a:r>
                        <a:rPr lang="en-US" sz="1200" dirty="0"/>
                        <a:t>Empagliflozin (Jardiance)</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10-25 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Not recommended for eGFR&lt;30mL/min (glycemic control) or &lt;20 :avoid initiation, may continue for CV, CKD benefits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CV death and  hospitalization for HF in adults with HF</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63179576"/>
                  </a:ext>
                </a:extLst>
              </a:tr>
              <a:tr h="400050">
                <a:tc>
                  <a:txBody>
                    <a:bodyPr/>
                    <a:lstStyle/>
                    <a:p>
                      <a:r>
                        <a:rPr lang="en-US" sz="1200" dirty="0"/>
                        <a:t>Canagliflozin (Invokana)</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100-300mg daily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b="0" i="0" kern="1200" dirty="0">
                          <a:solidFill>
                            <a:schemeClr val="dk1"/>
                          </a:solidFill>
                          <a:effectLst/>
                          <a:latin typeface="+mn-lt"/>
                          <a:ea typeface="+mn-ea"/>
                          <a:cs typeface="+mn-cs"/>
                        </a:rPr>
                        <a:t>eGFR 30 to &lt;60:: 100 mg once daily</a:t>
                      </a:r>
                    </a:p>
                    <a:p>
                      <a:r>
                        <a:rPr lang="en-US" sz="1200" b="0" i="0" kern="1200" dirty="0">
                          <a:solidFill>
                            <a:schemeClr val="dk1"/>
                          </a:solidFill>
                          <a:effectLst/>
                          <a:latin typeface="+mn-lt"/>
                          <a:ea typeface="+mn-ea"/>
                          <a:cs typeface="+mn-cs"/>
                        </a:rPr>
                        <a:t>eGFR &lt; 30</a:t>
                      </a:r>
                      <a:r>
                        <a:rPr lang="en-US" sz="1200" b="0" i="0" kern="1200" baseline="0" dirty="0">
                          <a:solidFill>
                            <a:schemeClr val="dk1"/>
                          </a:solidFill>
                          <a:effectLst/>
                          <a:latin typeface="+mn-lt"/>
                          <a:ea typeface="+mn-ea"/>
                          <a:cs typeface="+mn-cs"/>
                        </a:rPr>
                        <a:t>: avoid initiation, may continue 100mg daily until ESRD</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dk1"/>
                          </a:solidFill>
                          <a:effectLst/>
                          <a:latin typeface="+mn-lt"/>
                          <a:ea typeface="+mn-ea"/>
                          <a:cs typeface="+mn-cs"/>
                        </a:rPr>
                        <a:t>To  reduce MACE  in adults with T2DM  and established CVD.</a:t>
                      </a:r>
                    </a:p>
                    <a:p>
                      <a:pPr marL="285750" indent="-285750" fontAlgn="base">
                        <a:buFont typeface="Arial" panose="020B0604020202020204" pitchFamily="34" charset="0"/>
                        <a:buChar char="•"/>
                      </a:pPr>
                      <a:r>
                        <a:rPr lang="en-US" sz="1200" b="0" i="0" kern="1200" dirty="0">
                          <a:solidFill>
                            <a:schemeClr val="dk1"/>
                          </a:solidFill>
                          <a:effectLst/>
                          <a:latin typeface="+mn-lt"/>
                          <a:ea typeface="+mn-ea"/>
                          <a:cs typeface="+mn-cs"/>
                        </a:rPr>
                        <a:t>To reduce the risk of ESKD, doubling of serum creatinine, CV death, and hospitalization for HF in adults with T2DM and diabetic nephropathy with albuminuria &gt;300 mg/day.</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36625892"/>
                  </a:ext>
                </a:extLst>
              </a:tr>
              <a:tr h="400050">
                <a:tc>
                  <a:txBody>
                    <a:bodyPr/>
                    <a:lstStyle/>
                    <a:p>
                      <a:r>
                        <a:rPr lang="en-US" sz="1200" dirty="0" err="1"/>
                        <a:t>Bexagliflozin</a:t>
                      </a:r>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200" dirty="0"/>
                        <a:t>20mg daily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Not recommended for eGFR &lt; 30</a:t>
                      </a:r>
                    </a:p>
                    <a:p>
                      <a:endParaRPr lang="en-US" sz="12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dk1"/>
                          </a:solidFill>
                          <a:effectLst/>
                          <a:latin typeface="+mn-lt"/>
                          <a:ea typeface="+mn-ea"/>
                          <a:cs typeface="+mn-cs"/>
                        </a:rPr>
                        <a:t>As an adjunct to diet and exercise to improve glycemic control in adults with T2DM </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90820292"/>
                  </a:ext>
                </a:extLst>
              </a:tr>
            </a:tbl>
          </a:graphicData>
        </a:graphic>
      </p:graphicFrame>
    </p:spTree>
    <p:extLst>
      <p:ext uri="{BB962C8B-B14F-4D97-AF65-F5344CB8AC3E}">
        <p14:creationId xmlns:p14="http://schemas.microsoft.com/office/powerpoint/2010/main" val="166926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DCAB1-AF63-45AA-9195-5771EEE09D3F}"/>
              </a:ext>
            </a:extLst>
          </p:cNvPr>
          <p:cNvSpPr>
            <a:spLocks noGrp="1"/>
          </p:cNvSpPr>
          <p:nvPr>
            <p:ph type="title"/>
          </p:nvPr>
        </p:nvSpPr>
        <p:spPr/>
        <p:txBody>
          <a:bodyPr>
            <a:normAutofit/>
          </a:bodyPr>
          <a:lstStyle/>
          <a:p>
            <a:pPr algn="ctr"/>
            <a:r>
              <a:rPr lang="en-US" sz="4000" dirty="0"/>
              <a:t>Kidney Protective Med: </a:t>
            </a:r>
            <a:r>
              <a:rPr lang="en-US" sz="4000" dirty="0" err="1"/>
              <a:t>Finerenone</a:t>
            </a:r>
            <a:endParaRPr lang="en-US" sz="4000" dirty="0"/>
          </a:p>
        </p:txBody>
      </p:sp>
      <p:pic>
        <p:nvPicPr>
          <p:cNvPr id="7" name="Content Placeholder 6">
            <a:extLst>
              <a:ext uri="{FF2B5EF4-FFF2-40B4-BE49-F238E27FC236}">
                <a16:creationId xmlns:a16="http://schemas.microsoft.com/office/drawing/2014/main" id="{D1E06550-ABE6-434C-85E4-60D11C3A9977}"/>
              </a:ext>
            </a:extLst>
          </p:cNvPr>
          <p:cNvPicPr>
            <a:picLocks noGrp="1" noChangeAspect="1"/>
          </p:cNvPicPr>
          <p:nvPr>
            <p:ph sz="quarter" idx="1"/>
          </p:nvPr>
        </p:nvPicPr>
        <p:blipFill>
          <a:blip r:embed="rId2"/>
          <a:stretch>
            <a:fillRect/>
          </a:stretch>
        </p:blipFill>
        <p:spPr>
          <a:xfrm>
            <a:off x="457200" y="1143000"/>
            <a:ext cx="8293924" cy="5305425"/>
          </a:xfrm>
        </p:spPr>
      </p:pic>
    </p:spTree>
    <p:extLst>
      <p:ext uri="{BB962C8B-B14F-4D97-AF65-F5344CB8AC3E}">
        <p14:creationId xmlns:p14="http://schemas.microsoft.com/office/powerpoint/2010/main" val="4132670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95B4A-872A-4003-AC33-97B2DE3F9D92}"/>
              </a:ext>
            </a:extLst>
          </p:cNvPr>
          <p:cNvSpPr>
            <a:spLocks noGrp="1"/>
          </p:cNvSpPr>
          <p:nvPr>
            <p:ph type="title"/>
          </p:nvPr>
        </p:nvSpPr>
        <p:spPr/>
        <p:txBody>
          <a:bodyPr>
            <a:normAutofit/>
          </a:bodyPr>
          <a:lstStyle/>
          <a:p>
            <a:r>
              <a:rPr lang="en-US" sz="4000" dirty="0" err="1"/>
              <a:t>Finereone’s</a:t>
            </a:r>
            <a:r>
              <a:rPr lang="en-US" sz="4000" dirty="0"/>
              <a:t> Place in Therapy</a:t>
            </a:r>
          </a:p>
        </p:txBody>
      </p:sp>
      <p:sp>
        <p:nvSpPr>
          <p:cNvPr id="3" name="Content Placeholder 2">
            <a:extLst>
              <a:ext uri="{FF2B5EF4-FFF2-40B4-BE49-F238E27FC236}">
                <a16:creationId xmlns:a16="http://schemas.microsoft.com/office/drawing/2014/main" id="{9F139371-E259-42B0-87DF-2EEFFB9C1E52}"/>
              </a:ext>
            </a:extLst>
          </p:cNvPr>
          <p:cNvSpPr>
            <a:spLocks noGrp="1"/>
          </p:cNvSpPr>
          <p:nvPr>
            <p:ph sz="quarter" idx="1"/>
          </p:nvPr>
        </p:nvSpPr>
        <p:spPr>
          <a:xfrm>
            <a:off x="457200" y="1219200"/>
            <a:ext cx="4495800" cy="5486400"/>
          </a:xfrm>
        </p:spPr>
        <p:txBody>
          <a:bodyPr>
            <a:normAutofit/>
          </a:bodyPr>
          <a:lstStyle/>
          <a:p>
            <a:r>
              <a:rPr lang="en-US" sz="3200" dirty="0">
                <a:cs typeface="Calibri" panose="020F0502020204030204" pitchFamily="34" charset="0"/>
              </a:rPr>
              <a:t>In people with CKD and albuminuria who are at increased risk for CV events or CKD progression </a:t>
            </a:r>
          </a:p>
          <a:p>
            <a:pPr lvl="1"/>
            <a:r>
              <a:rPr lang="en-US" dirty="0">
                <a:cs typeface="Calibri" panose="020F0502020204030204" pitchFamily="34" charset="0"/>
              </a:rPr>
              <a:t>a nonsteroidal </a:t>
            </a:r>
            <a:r>
              <a:rPr lang="en-US" b="0" i="0" dirty="0">
                <a:solidFill>
                  <a:srgbClr val="202124"/>
                </a:solidFill>
                <a:effectLst/>
                <a:cs typeface="Calibri" panose="020F0502020204030204" pitchFamily="34" charset="0"/>
              </a:rPr>
              <a:t>mineralocorticoid</a:t>
            </a:r>
            <a:r>
              <a:rPr lang="en-US" dirty="0">
                <a:cs typeface="Calibri" panose="020F0502020204030204" pitchFamily="34" charset="0"/>
              </a:rPr>
              <a:t> receptor antagonist (finerenone) is recommended to reduce CKD progression and CV events. </a:t>
            </a:r>
          </a:p>
          <a:p>
            <a:r>
              <a:rPr lang="en-US" sz="2850" dirty="0">
                <a:cs typeface="Calibri" panose="020F0502020204030204" pitchFamily="34" charset="0"/>
              </a:rPr>
              <a:t>First optimize ACEI or ARB</a:t>
            </a:r>
          </a:p>
        </p:txBody>
      </p:sp>
      <p:pic>
        <p:nvPicPr>
          <p:cNvPr id="7" name="Picture 6">
            <a:extLst>
              <a:ext uri="{FF2B5EF4-FFF2-40B4-BE49-F238E27FC236}">
                <a16:creationId xmlns:a16="http://schemas.microsoft.com/office/drawing/2014/main" id="{71B39545-CFF4-45EA-8D49-DA5401F22993}"/>
              </a:ext>
            </a:extLst>
          </p:cNvPr>
          <p:cNvPicPr>
            <a:picLocks noChangeAspect="1"/>
          </p:cNvPicPr>
          <p:nvPr/>
        </p:nvPicPr>
        <p:blipFill>
          <a:blip r:embed="rId2"/>
          <a:stretch>
            <a:fillRect/>
          </a:stretch>
        </p:blipFill>
        <p:spPr>
          <a:xfrm>
            <a:off x="5562600" y="1295400"/>
            <a:ext cx="2867025" cy="4924425"/>
          </a:xfrm>
          <a:prstGeom prst="rect">
            <a:avLst/>
          </a:prstGeom>
        </p:spPr>
      </p:pic>
      <p:sp>
        <p:nvSpPr>
          <p:cNvPr id="4" name="TextBox 3">
            <a:extLst>
              <a:ext uri="{FF2B5EF4-FFF2-40B4-BE49-F238E27FC236}">
                <a16:creationId xmlns:a16="http://schemas.microsoft.com/office/drawing/2014/main" id="{45B36925-4A2D-144B-251E-F91E5F56E230}"/>
              </a:ext>
            </a:extLst>
          </p:cNvPr>
          <p:cNvSpPr txBox="1"/>
          <p:nvPr/>
        </p:nvSpPr>
        <p:spPr>
          <a:xfrm>
            <a:off x="304800" y="6219825"/>
            <a:ext cx="4648200" cy="369332"/>
          </a:xfrm>
          <a:prstGeom prst="rect">
            <a:avLst/>
          </a:prstGeom>
          <a:noFill/>
        </p:spPr>
        <p:txBody>
          <a:bodyPr wrap="square" rtlCol="0">
            <a:spAutoFit/>
          </a:bodyPr>
          <a:lstStyle/>
          <a:p>
            <a:r>
              <a:rPr lang="en-US" dirty="0"/>
              <a:t>ADA SOC 2023. </a:t>
            </a:r>
          </a:p>
        </p:txBody>
      </p:sp>
    </p:spTree>
    <p:extLst>
      <p:ext uri="{BB962C8B-B14F-4D97-AF65-F5344CB8AC3E}">
        <p14:creationId xmlns:p14="http://schemas.microsoft.com/office/powerpoint/2010/main" val="2324935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06E60-8EED-AC99-548C-655C08134D4D}"/>
              </a:ext>
            </a:extLst>
          </p:cNvPr>
          <p:cNvSpPr>
            <a:spLocks noGrp="1"/>
          </p:cNvSpPr>
          <p:nvPr>
            <p:ph type="title"/>
          </p:nvPr>
        </p:nvSpPr>
        <p:spPr/>
        <p:txBody>
          <a:bodyPr>
            <a:normAutofit/>
          </a:bodyPr>
          <a:lstStyle/>
          <a:p>
            <a:r>
              <a:rPr lang="en-US" sz="4000" dirty="0"/>
              <a:t>Kidney Goals and MNT</a:t>
            </a:r>
          </a:p>
        </p:txBody>
      </p:sp>
      <p:sp>
        <p:nvSpPr>
          <p:cNvPr id="3" name="Content Placeholder 2">
            <a:extLst>
              <a:ext uri="{FF2B5EF4-FFF2-40B4-BE49-F238E27FC236}">
                <a16:creationId xmlns:a16="http://schemas.microsoft.com/office/drawing/2014/main" id="{2DCF2139-CF14-14EB-1019-DB2D04A7297A}"/>
              </a:ext>
            </a:extLst>
          </p:cNvPr>
          <p:cNvSpPr>
            <a:spLocks noGrp="1"/>
          </p:cNvSpPr>
          <p:nvPr>
            <p:ph sz="quarter" idx="1"/>
          </p:nvPr>
        </p:nvSpPr>
        <p:spPr/>
        <p:txBody>
          <a:bodyPr>
            <a:normAutofit fontScale="77500" lnSpcReduction="20000"/>
          </a:bodyPr>
          <a:lstStyle/>
          <a:p>
            <a:pPr>
              <a:lnSpc>
                <a:spcPct val="120000"/>
              </a:lnSpc>
            </a:pPr>
            <a:r>
              <a:rPr lang="en-US" sz="3100" b="0" i="0" dirty="0">
                <a:solidFill>
                  <a:srgbClr val="383636"/>
                </a:solidFill>
                <a:effectLst/>
                <a:ea typeface="Calibri" panose="020F0502020204030204" pitchFamily="34" charset="0"/>
                <a:cs typeface="Calibri" panose="020F0502020204030204" pitchFamily="34" charset="0"/>
              </a:rPr>
              <a:t>In people with chronic kidney disease with UACR  ≥300 mg/g  </a:t>
            </a:r>
          </a:p>
          <a:p>
            <a:pPr>
              <a:lnSpc>
                <a:spcPct val="120000"/>
              </a:lnSpc>
            </a:pPr>
            <a:r>
              <a:rPr lang="en-US" sz="3100" dirty="0">
                <a:solidFill>
                  <a:srgbClr val="0070C0"/>
                </a:solidFill>
                <a:ea typeface="Calibri" panose="020F0502020204030204" pitchFamily="34" charset="0"/>
                <a:cs typeface="Calibri" panose="020F0502020204030204" pitchFamily="34" charset="0"/>
              </a:rPr>
              <a:t>Goal is </a:t>
            </a:r>
            <a:r>
              <a:rPr lang="en-US" sz="3100" b="0" i="0" dirty="0">
                <a:solidFill>
                  <a:srgbClr val="0070C0"/>
                </a:solidFill>
                <a:effectLst/>
                <a:ea typeface="Calibri" panose="020F0502020204030204" pitchFamily="34" charset="0"/>
                <a:cs typeface="Calibri" panose="020F0502020204030204" pitchFamily="34" charset="0"/>
              </a:rPr>
              <a:t>a reduction of 30% or greater in mg/g urinary albumin to slow chronic kidney disease progression</a:t>
            </a:r>
          </a:p>
          <a:p>
            <a:pPr>
              <a:lnSpc>
                <a:spcPct val="120000"/>
              </a:lnSpc>
            </a:pPr>
            <a:endParaRPr lang="en-US" sz="3100" dirty="0">
              <a:solidFill>
                <a:srgbClr val="383636"/>
              </a:solidFill>
              <a:ea typeface="Calibri" panose="020F0502020204030204" pitchFamily="34" charset="0"/>
              <a:cs typeface="Calibri" panose="020F0502020204030204" pitchFamily="34" charset="0"/>
            </a:endParaRPr>
          </a:p>
          <a:p>
            <a:pPr marL="0" indent="0">
              <a:lnSpc>
                <a:spcPct val="120000"/>
              </a:lnSpc>
              <a:buNone/>
            </a:pP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83E5CBA4-C241-63A6-1A17-3981673A2810}"/>
              </a:ext>
            </a:extLst>
          </p:cNvPr>
          <p:cNvSpPr>
            <a:spLocks noGrp="1"/>
          </p:cNvSpPr>
          <p:nvPr>
            <p:ph sz="quarter" idx="2"/>
          </p:nvPr>
        </p:nvSpPr>
        <p:spPr>
          <a:xfrm>
            <a:off x="4632198" y="1216152"/>
            <a:ext cx="4207002" cy="4937760"/>
          </a:xfrm>
        </p:spPr>
        <p:txBody>
          <a:bodyPr>
            <a:normAutofit fontScale="77500" lnSpcReduction="20000"/>
          </a:bodyPr>
          <a:lstStyle/>
          <a:p>
            <a:pPr>
              <a:lnSpc>
                <a:spcPct val="120000"/>
              </a:lnSpc>
            </a:pPr>
            <a:r>
              <a:rPr lang="en-US" b="1" dirty="0">
                <a:solidFill>
                  <a:srgbClr val="383636"/>
                </a:solidFill>
                <a:latin typeface="Helvetica Neue"/>
              </a:rPr>
              <a:t>Nutrition Recommendations</a:t>
            </a:r>
          </a:p>
          <a:p>
            <a:pPr>
              <a:lnSpc>
                <a:spcPct val="120000"/>
              </a:lnSpc>
            </a:pPr>
            <a:r>
              <a:rPr lang="en-US" b="0" i="0" dirty="0">
                <a:solidFill>
                  <a:srgbClr val="383636"/>
                </a:solidFill>
                <a:effectLst/>
                <a:latin typeface="Helvetica Neue"/>
              </a:rPr>
              <a:t>For people with non–dialysis-dependent stage 3 or higher chronic kidney disease</a:t>
            </a:r>
          </a:p>
          <a:p>
            <a:pPr lvl="1">
              <a:lnSpc>
                <a:spcPct val="120000"/>
              </a:lnSpc>
            </a:pPr>
            <a:r>
              <a:rPr lang="en-US" sz="2900" b="0" i="0" dirty="0">
                <a:solidFill>
                  <a:srgbClr val="383636"/>
                </a:solidFill>
                <a:effectLst/>
                <a:latin typeface="Helvetica Neue"/>
              </a:rPr>
              <a:t>dietary protein intake aimed to a target level of 0.8 g/kg body weight per day</a:t>
            </a:r>
            <a:r>
              <a:rPr lang="en-US" b="0" i="0" dirty="0">
                <a:solidFill>
                  <a:srgbClr val="383636"/>
                </a:solidFill>
                <a:effectLst/>
                <a:latin typeface="Helvetica Neue"/>
              </a:rPr>
              <a:t>. </a:t>
            </a:r>
            <a:endParaRPr lang="en-US" b="1" dirty="0">
              <a:solidFill>
                <a:srgbClr val="383636"/>
              </a:solidFill>
              <a:latin typeface="Helvetica Neue"/>
            </a:endParaRPr>
          </a:p>
          <a:p>
            <a:pPr>
              <a:lnSpc>
                <a:spcPct val="120000"/>
              </a:lnSpc>
            </a:pPr>
            <a:r>
              <a:rPr lang="en-US" b="0" i="0" dirty="0">
                <a:solidFill>
                  <a:srgbClr val="383636"/>
                </a:solidFill>
                <a:effectLst/>
                <a:latin typeface="Helvetica Neue"/>
              </a:rPr>
              <a:t>For those on dialysis,</a:t>
            </a:r>
          </a:p>
          <a:p>
            <a:pPr lvl="1">
              <a:lnSpc>
                <a:spcPct val="120000"/>
              </a:lnSpc>
            </a:pPr>
            <a:r>
              <a:rPr lang="en-US" sz="2900" b="0" i="0" dirty="0">
                <a:solidFill>
                  <a:srgbClr val="383636"/>
                </a:solidFill>
                <a:effectLst/>
                <a:latin typeface="Helvetica Neue"/>
              </a:rPr>
              <a:t>consider higher levels of dietary protein intake since protein energy wasting can be of concern</a:t>
            </a:r>
            <a:endParaRPr lang="en-US" sz="2900" dirty="0"/>
          </a:p>
        </p:txBody>
      </p:sp>
      <p:pic>
        <p:nvPicPr>
          <p:cNvPr id="5" name="Picture 4">
            <a:extLst>
              <a:ext uri="{FF2B5EF4-FFF2-40B4-BE49-F238E27FC236}">
                <a16:creationId xmlns:a16="http://schemas.microsoft.com/office/drawing/2014/main" id="{89AB04A9-905E-012D-7BE0-25B946B20C3E}"/>
              </a:ext>
            </a:extLst>
          </p:cNvPr>
          <p:cNvPicPr>
            <a:picLocks noChangeAspect="1"/>
          </p:cNvPicPr>
          <p:nvPr/>
        </p:nvPicPr>
        <p:blipFill>
          <a:blip r:embed="rId3"/>
          <a:stretch>
            <a:fillRect/>
          </a:stretch>
        </p:blipFill>
        <p:spPr>
          <a:xfrm>
            <a:off x="342804" y="6438330"/>
            <a:ext cx="4324563" cy="191070"/>
          </a:xfrm>
          <a:prstGeom prst="rect">
            <a:avLst/>
          </a:prstGeom>
        </p:spPr>
      </p:pic>
    </p:spTree>
    <p:extLst>
      <p:ext uri="{BB962C8B-B14F-4D97-AF65-F5344CB8AC3E}">
        <p14:creationId xmlns:p14="http://schemas.microsoft.com/office/powerpoint/2010/main" val="4101096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57200"/>
            <a:ext cx="8229600" cy="1219200"/>
          </a:xfrm>
        </p:spPr>
        <p:txBody>
          <a:bodyPr>
            <a:noAutofit/>
          </a:bodyPr>
          <a:lstStyle/>
          <a:p>
            <a:pPr eaLnBrk="1" hangingPunct="1"/>
            <a:r>
              <a:rPr lang="en-US" sz="4000" dirty="0"/>
              <a:t>Diabetes Bingo</a:t>
            </a:r>
            <a:br>
              <a:rPr lang="en-US" sz="4000" dirty="0"/>
            </a:br>
            <a:r>
              <a:rPr lang="en-US" sz="4000" dirty="0"/>
              <a:t>“</a:t>
            </a:r>
            <a:r>
              <a:rPr lang="en-US" sz="4000" dirty="0" err="1"/>
              <a:t>DiaBingo</a:t>
            </a:r>
            <a:r>
              <a:rPr lang="en-US" sz="4000" dirty="0"/>
              <a:t>”  Shout out Right Answer</a:t>
            </a:r>
          </a:p>
        </p:txBody>
      </p:sp>
      <p:pic>
        <p:nvPicPr>
          <p:cNvPr id="258052"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71600" y="1905000"/>
            <a:ext cx="535410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74847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42365" y="1143000"/>
            <a:ext cx="8229600" cy="4937760"/>
          </a:xfrm>
        </p:spPr>
        <p:txBody>
          <a:bodyPr>
            <a:noAutofit/>
          </a:bodyPr>
          <a:lstStyle/>
          <a:p>
            <a:r>
              <a:rPr lang="en-US" sz="2400" dirty="0"/>
              <a:t>SGLT-2 Inhibitors main action</a:t>
            </a:r>
          </a:p>
          <a:p>
            <a:r>
              <a:rPr lang="en-US" sz="2400" dirty="0"/>
              <a:t>Januvia(</a:t>
            </a:r>
            <a:r>
              <a:rPr lang="en-US" sz="2400" dirty="0" err="1"/>
              <a:t>sitagliptin</a:t>
            </a:r>
            <a:r>
              <a:rPr lang="en-US" sz="2400" dirty="0"/>
              <a:t>) belongs to which class? </a:t>
            </a:r>
            <a:endParaRPr lang="en-US" sz="1100" dirty="0"/>
          </a:p>
          <a:p>
            <a:r>
              <a:rPr lang="en-US" sz="2400" dirty="0"/>
              <a:t>These classes of diabetes pills increase insulin release	                  </a:t>
            </a:r>
          </a:p>
          <a:p>
            <a:r>
              <a:rPr lang="en-US" sz="2400" dirty="0"/>
              <a:t>Which treatments help lower elevated fasting BG	</a:t>
            </a:r>
          </a:p>
          <a:p>
            <a:r>
              <a:rPr lang="en-US" sz="2400" dirty="0"/>
              <a:t>On Acarbose (</a:t>
            </a:r>
            <a:r>
              <a:rPr lang="en-US" sz="2400" dirty="0" err="1"/>
              <a:t>Precose</a:t>
            </a:r>
            <a:r>
              <a:rPr lang="en-US" sz="2400" dirty="0"/>
              <a:t>) should treat hypo with ___	</a:t>
            </a:r>
          </a:p>
          <a:p>
            <a:r>
              <a:rPr lang="en-US" sz="2400" dirty="0"/>
              <a:t>On Metformin (Glucophage) </a:t>
            </a:r>
            <a:r>
              <a:rPr lang="en-US" sz="2800" dirty="0"/>
              <a:t>s</a:t>
            </a:r>
            <a:r>
              <a:rPr lang="en-US" sz="2400" dirty="0"/>
              <a:t>top med if GFR ___</a:t>
            </a:r>
          </a:p>
          <a:p>
            <a:r>
              <a:rPr lang="en-US" sz="2400" dirty="0"/>
              <a:t>On which med should </a:t>
            </a:r>
            <a:r>
              <a:rPr lang="en-US" sz="2400" dirty="0" err="1"/>
              <a:t>ind’s</a:t>
            </a:r>
            <a:r>
              <a:rPr lang="en-US" sz="2400" dirty="0"/>
              <a:t> know about hypoglycemia SE’s     </a:t>
            </a:r>
            <a:endParaRPr lang="en-US" sz="1100" dirty="0"/>
          </a:p>
          <a:p>
            <a:r>
              <a:rPr lang="en-US" sz="2400" dirty="0"/>
              <a:t>Possible side effects of TZD’s include		</a:t>
            </a:r>
            <a:r>
              <a:rPr lang="en-US" sz="1100" dirty="0"/>
              <a:t> </a:t>
            </a:r>
          </a:p>
          <a:p>
            <a:r>
              <a:rPr lang="en-US" sz="2400" dirty="0"/>
              <a:t>Metformin can damage kidney function	</a:t>
            </a:r>
          </a:p>
          <a:p>
            <a:r>
              <a:rPr lang="en-US" sz="2400" dirty="0"/>
              <a:t>What warning for DPP- IV and GLP-1 RA		</a:t>
            </a:r>
          </a:p>
          <a:p>
            <a:r>
              <a:rPr lang="en-US" sz="2400" dirty="0"/>
              <a:t>GLP-1 Receptor agonists cause increased satiety	</a:t>
            </a:r>
          </a:p>
          <a:p>
            <a:r>
              <a:rPr lang="en-US" sz="2400" dirty="0"/>
              <a:t>Side effects of </a:t>
            </a:r>
            <a:r>
              <a:rPr lang="en-US" sz="2400" dirty="0" err="1"/>
              <a:t>Canagliflozin</a:t>
            </a:r>
            <a:r>
              <a:rPr lang="en-US" sz="2400" dirty="0"/>
              <a:t> (</a:t>
            </a:r>
            <a:r>
              <a:rPr lang="en-US" sz="2400" dirty="0" err="1"/>
              <a:t>Invokana</a:t>
            </a:r>
            <a:r>
              <a:rPr lang="en-US" sz="2400" dirty="0"/>
              <a:t>) include</a:t>
            </a:r>
          </a:p>
          <a:p>
            <a:r>
              <a:rPr lang="en-US" sz="2400" dirty="0"/>
              <a:t>If GI side effects on Metformin try ____	</a:t>
            </a:r>
            <a:r>
              <a:rPr lang="en-US" sz="2800" dirty="0"/>
              <a:t>	</a:t>
            </a:r>
          </a:p>
        </p:txBody>
      </p:sp>
    </p:spTree>
    <p:extLst>
      <p:ext uri="{BB962C8B-B14F-4D97-AF65-F5344CB8AC3E}">
        <p14:creationId xmlns:p14="http://schemas.microsoft.com/office/powerpoint/2010/main" val="3686006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Activity Break with Iris</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a:xfrm>
            <a:off x="457200" y="1219200"/>
            <a:ext cx="3810000" cy="4937760"/>
          </a:xfrm>
        </p:spPr>
        <p:txBody>
          <a:bodyPr>
            <a:normAutofit lnSpcReduction="10000"/>
          </a:bodyPr>
          <a:lstStyle/>
          <a:p>
            <a:r>
              <a:rPr lang="en-US" sz="4000" dirty="0"/>
              <a:t>Iris McDuffie</a:t>
            </a:r>
          </a:p>
          <a:p>
            <a:r>
              <a:rPr lang="en-US" sz="4000" dirty="0"/>
              <a:t>Activity Volunteer</a:t>
            </a:r>
          </a:p>
          <a:p>
            <a:r>
              <a:rPr lang="en-US" sz="4000" dirty="0"/>
              <a:t>Scholarship Recipient</a:t>
            </a:r>
          </a:p>
          <a:p>
            <a:endParaRPr lang="en-US" sz="4000" dirty="0"/>
          </a:p>
          <a:p>
            <a:r>
              <a:rPr lang="en-US" sz="4000" dirty="0"/>
              <a:t>Tomorrow</a:t>
            </a:r>
          </a:p>
          <a:p>
            <a:r>
              <a:rPr lang="en-US" sz="3200" b="0" i="0" dirty="0">
                <a:solidFill>
                  <a:srgbClr val="1F1F1F"/>
                </a:solidFill>
                <a:effectLst/>
                <a:latin typeface="Google Sans"/>
              </a:rPr>
              <a:t>Stephany Gholston</a:t>
            </a:r>
            <a:endParaRPr lang="en-US" sz="4000" dirty="0"/>
          </a:p>
          <a:p>
            <a:pPr lvl="1"/>
            <a:endParaRPr lang="en-US" dirty="0"/>
          </a:p>
        </p:txBody>
      </p:sp>
      <p:pic>
        <p:nvPicPr>
          <p:cNvPr id="8" name="Content Placeholder 7" descr="Portrait of a senior woman dancing and smiling">
            <a:extLst>
              <a:ext uri="{FF2B5EF4-FFF2-40B4-BE49-F238E27FC236}">
                <a16:creationId xmlns:a16="http://schemas.microsoft.com/office/drawing/2014/main" id="{572A28B6-11AA-4A40-B797-8B8C581ADC71}"/>
              </a:ext>
            </a:extLst>
          </p:cNvPr>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tretch>
            <a:fillRect/>
          </a:stretch>
        </p:blipFill>
        <p:spPr>
          <a:xfrm>
            <a:off x="4495800" y="1371600"/>
            <a:ext cx="4041775" cy="3232150"/>
          </a:xfrm>
        </p:spPr>
      </p:pic>
    </p:spTree>
    <p:extLst>
      <p:ext uri="{BB962C8B-B14F-4D97-AF65-F5344CB8AC3E}">
        <p14:creationId xmlns:p14="http://schemas.microsoft.com/office/powerpoint/2010/main" val="94662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1778" name="Rectangle 2"/>
          <p:cNvSpPr>
            <a:spLocks noGrp="1" noChangeArrowheads="1"/>
          </p:cNvSpPr>
          <p:nvPr>
            <p:ph type="title"/>
          </p:nvPr>
        </p:nvSpPr>
        <p:spPr>
          <a:xfrm>
            <a:off x="457200" y="152400"/>
            <a:ext cx="8229600" cy="1524000"/>
          </a:xfrm>
        </p:spPr>
        <p:txBody>
          <a:bodyPr vert="horz" lIns="67858" tIns="33334" rIns="67858" bIns="33334" anchor="b" anchorCtr="0">
            <a:normAutofit/>
          </a:bodyPr>
          <a:lstStyle/>
          <a:p>
            <a:pPr eaLnBrk="1" hangingPunct="1">
              <a:defRPr/>
            </a:pPr>
            <a:r>
              <a:rPr lang="en-US" dirty="0"/>
              <a:t>Cardiovascular Disease is the Leading Cause of Death in Diabetes</a:t>
            </a:r>
            <a:endParaRPr lang="en-US" sz="3000" dirty="0"/>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981200"/>
            <a:ext cx="5628639" cy="3352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65156188"/>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10BDEF-9B41-A53D-5001-7F1FFE5F28D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725B455-30B9-2CF9-3C22-1CCE34B6CE4D}"/>
              </a:ext>
            </a:extLst>
          </p:cNvPr>
          <p:cNvSpPr txBox="1"/>
          <p:nvPr/>
        </p:nvSpPr>
        <p:spPr>
          <a:xfrm>
            <a:off x="1143000" y="6122232"/>
            <a:ext cx="5943600" cy="400110"/>
          </a:xfrm>
          <a:prstGeom prst="rect">
            <a:avLst/>
          </a:prstGeom>
          <a:noFill/>
        </p:spPr>
        <p:txBody>
          <a:bodyPr wrap="square" rtlCol="0">
            <a:spAutoFit/>
          </a:bodyPr>
          <a:lstStyle/>
          <a:p>
            <a:r>
              <a:rPr lang="en-US" sz="2000" dirty="0"/>
              <a:t>Please see ADA standards, Table 10.1 for second half</a:t>
            </a:r>
          </a:p>
        </p:txBody>
      </p:sp>
      <p:pic>
        <p:nvPicPr>
          <p:cNvPr id="6" name="Picture 5">
            <a:extLst>
              <a:ext uri="{FF2B5EF4-FFF2-40B4-BE49-F238E27FC236}">
                <a16:creationId xmlns:a16="http://schemas.microsoft.com/office/drawing/2014/main" id="{9047AFFA-2EE8-4B3E-5A10-22771B12EBE5}"/>
              </a:ext>
            </a:extLst>
          </p:cNvPr>
          <p:cNvPicPr>
            <a:picLocks noChangeAspect="1"/>
          </p:cNvPicPr>
          <p:nvPr/>
        </p:nvPicPr>
        <p:blipFill>
          <a:blip r:embed="rId2"/>
          <a:stretch>
            <a:fillRect/>
          </a:stretch>
        </p:blipFill>
        <p:spPr>
          <a:xfrm>
            <a:off x="659538" y="0"/>
            <a:ext cx="7824924" cy="6858000"/>
          </a:xfrm>
          <a:prstGeom prst="rect">
            <a:avLst/>
          </a:prstGeom>
        </p:spPr>
      </p:pic>
      <p:pic>
        <p:nvPicPr>
          <p:cNvPr id="5" name="Picture 4">
            <a:extLst>
              <a:ext uri="{FF2B5EF4-FFF2-40B4-BE49-F238E27FC236}">
                <a16:creationId xmlns:a16="http://schemas.microsoft.com/office/drawing/2014/main" id="{CD577FC0-C30A-2B33-C0BB-78BC9557AB3A}"/>
              </a:ext>
            </a:extLst>
          </p:cNvPr>
          <p:cNvPicPr>
            <a:picLocks noChangeAspect="1"/>
          </p:cNvPicPr>
          <p:nvPr/>
        </p:nvPicPr>
        <p:blipFill>
          <a:blip r:embed="rId3"/>
          <a:stretch>
            <a:fillRect/>
          </a:stretch>
        </p:blipFill>
        <p:spPr>
          <a:xfrm>
            <a:off x="1890338" y="1524000"/>
            <a:ext cx="5363323" cy="457264"/>
          </a:xfrm>
          <a:prstGeom prst="rect">
            <a:avLst/>
          </a:prstGeom>
        </p:spPr>
      </p:pic>
    </p:spTree>
    <p:extLst>
      <p:ext uri="{BB962C8B-B14F-4D97-AF65-F5344CB8AC3E}">
        <p14:creationId xmlns:p14="http://schemas.microsoft.com/office/powerpoint/2010/main" val="2940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89D0E-1A34-4FC5-BF5B-7DFDE004A3D5}"/>
              </a:ext>
            </a:extLst>
          </p:cNvPr>
          <p:cNvSpPr>
            <a:spLocks noGrp="1"/>
          </p:cNvSpPr>
          <p:nvPr>
            <p:ph type="title"/>
          </p:nvPr>
        </p:nvSpPr>
        <p:spPr/>
        <p:txBody>
          <a:bodyPr>
            <a:normAutofit/>
          </a:bodyPr>
          <a:lstStyle/>
          <a:p>
            <a:r>
              <a:rPr lang="en-US" dirty="0"/>
              <a:t>Stroke and Heart Attack</a:t>
            </a:r>
          </a:p>
        </p:txBody>
      </p:sp>
      <p:pic>
        <p:nvPicPr>
          <p:cNvPr id="5" name="Content Placeholder 4">
            <a:extLst>
              <a:ext uri="{FF2B5EF4-FFF2-40B4-BE49-F238E27FC236}">
                <a16:creationId xmlns:a16="http://schemas.microsoft.com/office/drawing/2014/main" id="{D1B5CEA3-CD78-43B5-B169-B0448232E3B6}"/>
              </a:ext>
            </a:extLst>
          </p:cNvPr>
          <p:cNvPicPr>
            <a:picLocks noGrp="1" noChangeAspect="1"/>
          </p:cNvPicPr>
          <p:nvPr>
            <p:ph sz="quarter" idx="1"/>
          </p:nvPr>
        </p:nvPicPr>
        <p:blipFill>
          <a:blip r:embed="rId2"/>
          <a:stretch>
            <a:fillRect/>
          </a:stretch>
        </p:blipFill>
        <p:spPr>
          <a:xfrm>
            <a:off x="456114" y="1357360"/>
            <a:ext cx="3715836" cy="4937125"/>
          </a:xfrm>
          <a:prstGeom prst="rect">
            <a:avLst/>
          </a:prstGeom>
        </p:spPr>
      </p:pic>
      <p:pic>
        <p:nvPicPr>
          <p:cNvPr id="6" name="Content Placeholder 5">
            <a:extLst>
              <a:ext uri="{FF2B5EF4-FFF2-40B4-BE49-F238E27FC236}">
                <a16:creationId xmlns:a16="http://schemas.microsoft.com/office/drawing/2014/main" id="{6D1A5C40-B103-43BE-B16E-B2DC8763CC53}"/>
              </a:ext>
            </a:extLst>
          </p:cNvPr>
          <p:cNvPicPr>
            <a:picLocks noGrp="1" noChangeAspect="1"/>
          </p:cNvPicPr>
          <p:nvPr>
            <p:ph sz="quarter" idx="4294967295"/>
          </p:nvPr>
        </p:nvPicPr>
        <p:blipFill>
          <a:blip r:embed="rId3"/>
          <a:stretch>
            <a:fillRect/>
          </a:stretch>
        </p:blipFill>
        <p:spPr>
          <a:xfrm>
            <a:off x="4171950" y="1447800"/>
            <a:ext cx="4613275" cy="2271712"/>
          </a:xfrm>
          <a:prstGeom prst="rect">
            <a:avLst/>
          </a:prstGeom>
        </p:spPr>
      </p:pic>
      <p:sp>
        <p:nvSpPr>
          <p:cNvPr id="7" name="TextBox 6">
            <a:extLst>
              <a:ext uri="{FF2B5EF4-FFF2-40B4-BE49-F238E27FC236}">
                <a16:creationId xmlns:a16="http://schemas.microsoft.com/office/drawing/2014/main" id="{8C365F52-3CCD-4A3A-8DCC-25D6B5588BB0}"/>
              </a:ext>
            </a:extLst>
          </p:cNvPr>
          <p:cNvSpPr txBox="1"/>
          <p:nvPr/>
        </p:nvSpPr>
        <p:spPr>
          <a:xfrm>
            <a:off x="4419600" y="4242176"/>
            <a:ext cx="4613369" cy="1131079"/>
          </a:xfrm>
          <a:prstGeom prst="rect">
            <a:avLst/>
          </a:prstGeom>
          <a:noFill/>
        </p:spPr>
        <p:txBody>
          <a:bodyPr wrap="square" rtlCol="0">
            <a:spAutoFit/>
          </a:bodyPr>
          <a:lstStyle/>
          <a:p>
            <a:pPr defTabSz="685800"/>
            <a:r>
              <a:rPr lang="en-US" sz="1350" dirty="0">
                <a:solidFill>
                  <a:prstClr val="black"/>
                </a:solidFill>
                <a:latin typeface="Gill Sans MT"/>
              </a:rPr>
              <a:t>Make sure people with diabetes know the signs and seek immediate help.</a:t>
            </a:r>
          </a:p>
          <a:p>
            <a:pPr defTabSz="685800"/>
            <a:endParaRPr lang="en-US" sz="1350" dirty="0">
              <a:solidFill>
                <a:prstClr val="black"/>
              </a:solidFill>
              <a:latin typeface="Gill Sans MT"/>
            </a:endParaRPr>
          </a:p>
          <a:p>
            <a:pPr defTabSz="685800"/>
            <a:r>
              <a:rPr lang="en-US" sz="1350" dirty="0">
                <a:solidFill>
                  <a:prstClr val="black"/>
                </a:solidFill>
                <a:latin typeface="Gill Sans MT"/>
              </a:rPr>
              <a:t>People with diabetes may not experience intense chest or jaw pain during heart attack due to neuropathy.</a:t>
            </a:r>
          </a:p>
        </p:txBody>
      </p:sp>
    </p:spTree>
    <p:extLst>
      <p:ext uri="{BB962C8B-B14F-4D97-AF65-F5344CB8AC3E}">
        <p14:creationId xmlns:p14="http://schemas.microsoft.com/office/powerpoint/2010/main" val="2245648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399"/>
            <a:ext cx="8229600" cy="1230313"/>
          </a:xfrm>
        </p:spPr>
        <p:txBody>
          <a:bodyPr>
            <a:normAutofit fontScale="90000"/>
          </a:bodyPr>
          <a:lstStyle/>
          <a:p>
            <a:pPr eaLnBrk="1" fontAlgn="auto" hangingPunct="1">
              <a:spcAft>
                <a:spcPts val="0"/>
              </a:spcAft>
              <a:defRPr/>
            </a:pPr>
            <a:r>
              <a:rPr lang="en-US" dirty="0"/>
              <a:t>1. Improving Care and Promoting Health in Populations</a:t>
            </a:r>
          </a:p>
        </p:txBody>
      </p:sp>
      <p:sp>
        <p:nvSpPr>
          <p:cNvPr id="3" name="Content Placeholder 2"/>
          <p:cNvSpPr>
            <a:spLocks noGrp="1"/>
          </p:cNvSpPr>
          <p:nvPr>
            <p:ph sz="quarter" idx="1"/>
          </p:nvPr>
        </p:nvSpPr>
        <p:spPr>
          <a:xfrm>
            <a:off x="413940" y="1517905"/>
            <a:ext cx="5105400" cy="5181600"/>
          </a:xfrm>
        </p:spPr>
        <p:txBody>
          <a:bodyPr>
            <a:normAutofit fontScale="70000" lnSpcReduction="20000"/>
          </a:bodyPr>
          <a:lstStyle/>
          <a:p>
            <a:pPr marL="274320" indent="-274320" eaLnBrk="1" fontAlgn="auto" hangingPunct="1">
              <a:lnSpc>
                <a:spcPct val="120000"/>
              </a:lnSpc>
              <a:spcAft>
                <a:spcPts val="0"/>
              </a:spcAft>
              <a:buFont typeface="Wingdings 3"/>
              <a:buChar char=""/>
              <a:defRPr/>
            </a:pPr>
            <a:r>
              <a:rPr lang="en-US" dirty="0"/>
              <a:t>“Health outcomes of a group of individuals - </a:t>
            </a:r>
          </a:p>
          <a:p>
            <a:pPr marL="548958" lvl="1" indent="-274320" eaLnBrk="1" fontAlgn="auto" hangingPunct="1">
              <a:lnSpc>
                <a:spcPct val="120000"/>
              </a:lnSpc>
              <a:spcAft>
                <a:spcPts val="0"/>
              </a:spcAft>
              <a:buFont typeface="Wingdings 3"/>
              <a:buChar char=""/>
              <a:defRPr/>
            </a:pPr>
            <a:r>
              <a:rPr lang="en-US" sz="2900" dirty="0"/>
              <a:t> including the distribution of health outcomes within the group”</a:t>
            </a:r>
          </a:p>
          <a:p>
            <a:pPr marL="274320" indent="-274320" eaLnBrk="1" fontAlgn="auto" hangingPunct="1">
              <a:lnSpc>
                <a:spcPct val="120000"/>
              </a:lnSpc>
              <a:spcAft>
                <a:spcPts val="0"/>
              </a:spcAft>
              <a:buFont typeface="Wingdings 3"/>
              <a:buChar char=""/>
              <a:defRPr/>
            </a:pPr>
            <a:r>
              <a:rPr lang="en-US" dirty="0"/>
              <a:t>These outcomes can be measured in terms of health:</a:t>
            </a:r>
          </a:p>
          <a:p>
            <a:pPr marL="548958" lvl="1" indent="-274320" eaLnBrk="1" fontAlgn="auto" hangingPunct="1">
              <a:lnSpc>
                <a:spcPct val="120000"/>
              </a:lnSpc>
              <a:spcAft>
                <a:spcPts val="0"/>
              </a:spcAft>
              <a:buFont typeface="Wingdings 3"/>
              <a:buChar char=""/>
              <a:defRPr/>
            </a:pPr>
            <a:r>
              <a:rPr lang="en-US" sz="3600" dirty="0"/>
              <a:t> mortality, morbidity, health, and functional status</a:t>
            </a:r>
          </a:p>
          <a:p>
            <a:pPr marL="548958" lvl="1" indent="-274320" eaLnBrk="1" fontAlgn="auto" hangingPunct="1">
              <a:lnSpc>
                <a:spcPct val="120000"/>
              </a:lnSpc>
              <a:spcAft>
                <a:spcPts val="0"/>
              </a:spcAft>
              <a:buFont typeface="Wingdings 3"/>
              <a:buChar char=""/>
              <a:defRPr/>
            </a:pPr>
            <a:r>
              <a:rPr lang="en-US" sz="3600" dirty="0"/>
              <a:t>disease burden </a:t>
            </a:r>
          </a:p>
          <a:p>
            <a:pPr marL="823595" lvl="2" indent="-274320" eaLnBrk="1" fontAlgn="auto" hangingPunct="1">
              <a:lnSpc>
                <a:spcPct val="120000"/>
              </a:lnSpc>
              <a:spcAft>
                <a:spcPts val="0"/>
              </a:spcAft>
              <a:buFont typeface="Wingdings 3"/>
              <a:buChar char=""/>
              <a:defRPr/>
            </a:pPr>
            <a:r>
              <a:rPr lang="en-US" sz="2600" dirty="0"/>
              <a:t>(incidence and prevalence)</a:t>
            </a:r>
          </a:p>
          <a:p>
            <a:pPr marL="548958" lvl="1" indent="-274320" eaLnBrk="1" fontAlgn="auto" hangingPunct="1">
              <a:lnSpc>
                <a:spcPct val="120000"/>
              </a:lnSpc>
              <a:spcAft>
                <a:spcPts val="0"/>
              </a:spcAft>
              <a:buFont typeface="Wingdings 3"/>
              <a:buChar char=""/>
              <a:defRPr/>
            </a:pPr>
            <a:r>
              <a:rPr lang="en-US" sz="3600" dirty="0"/>
              <a:t>behavioral and metabolic factors</a:t>
            </a:r>
          </a:p>
          <a:p>
            <a:pPr marL="823595" lvl="2" indent="-274320" eaLnBrk="1" fontAlgn="auto" hangingPunct="1">
              <a:lnSpc>
                <a:spcPct val="120000"/>
              </a:lnSpc>
              <a:spcAft>
                <a:spcPts val="0"/>
              </a:spcAft>
              <a:buFont typeface="Wingdings 3"/>
              <a:buChar char=""/>
              <a:defRPr/>
            </a:pPr>
            <a:r>
              <a:rPr lang="en-US" sz="2600" dirty="0"/>
              <a:t>(exercise, diet, A1C, etc.)</a:t>
            </a:r>
            <a:endParaRPr lang="en-US" dirty="0"/>
          </a:p>
        </p:txBody>
      </p:sp>
      <p:pic>
        <p:nvPicPr>
          <p:cNvPr id="52228"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44771" y="1382713"/>
            <a:ext cx="2730904" cy="181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8E3B3299-BE2C-4CCE-8649-7A3C37BFEAB3}"/>
              </a:ext>
            </a:extLst>
          </p:cNvPr>
          <p:cNvSpPr txBox="1"/>
          <p:nvPr/>
        </p:nvSpPr>
        <p:spPr>
          <a:xfrm>
            <a:off x="6019800" y="3429000"/>
            <a:ext cx="2667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Gill Sans MT"/>
                <a:ea typeface="+mn-ea"/>
                <a:cs typeface="+mn-cs"/>
              </a:rPr>
              <a:t>ADA Standards 2024</a:t>
            </a:r>
          </a:p>
        </p:txBody>
      </p:sp>
      <p:pic>
        <p:nvPicPr>
          <p:cNvPr id="7" name="Picture 6">
            <a:extLst>
              <a:ext uri="{FF2B5EF4-FFF2-40B4-BE49-F238E27FC236}">
                <a16:creationId xmlns:a16="http://schemas.microsoft.com/office/drawing/2014/main" id="{1A5DA4EA-4D53-CAEC-F357-D1ED6B06A1F6}"/>
              </a:ext>
            </a:extLst>
          </p:cNvPr>
          <p:cNvPicPr>
            <a:picLocks noChangeAspect="1"/>
          </p:cNvPicPr>
          <p:nvPr/>
        </p:nvPicPr>
        <p:blipFill>
          <a:blip r:embed="rId5"/>
          <a:stretch>
            <a:fillRect/>
          </a:stretch>
        </p:blipFill>
        <p:spPr>
          <a:xfrm>
            <a:off x="5630465" y="3809834"/>
            <a:ext cx="3208073" cy="1143166"/>
          </a:xfrm>
          <a:prstGeom prst="rect">
            <a:avLst/>
          </a:prstGeom>
        </p:spPr>
      </p:pic>
    </p:spTree>
    <p:custDataLst>
      <p:tags r:id="rId1"/>
    </p:custDataLst>
    <p:extLst>
      <p:ext uri="{BB962C8B-B14F-4D97-AF65-F5344CB8AC3E}">
        <p14:creationId xmlns:p14="http://schemas.microsoft.com/office/powerpoint/2010/main" val="2321112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740D-4A3C-461E-940F-FE7908772FB2}"/>
              </a:ext>
            </a:extLst>
          </p:cNvPr>
          <p:cNvSpPr>
            <a:spLocks noGrp="1"/>
          </p:cNvSpPr>
          <p:nvPr>
            <p:ph type="title"/>
          </p:nvPr>
        </p:nvSpPr>
        <p:spPr/>
        <p:txBody>
          <a:bodyPr anchor="b">
            <a:normAutofit/>
          </a:bodyPr>
          <a:lstStyle/>
          <a:p>
            <a:r>
              <a:rPr lang="en-US" dirty="0"/>
              <a:t>Stroke of Luck</a:t>
            </a:r>
          </a:p>
        </p:txBody>
      </p:sp>
      <p:pic>
        <p:nvPicPr>
          <p:cNvPr id="1026" name="Picture 2">
            <a:extLst>
              <a:ext uri="{FF2B5EF4-FFF2-40B4-BE49-F238E27FC236}">
                <a16:creationId xmlns:a16="http://schemas.microsoft.com/office/drawing/2014/main" id="{FA4AFEE1-4783-44C8-9AF6-D7E0DC3344A3}"/>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tretch>
            <a:fillRect/>
          </a:stretch>
        </p:blipFill>
        <p:spPr bwMode="auto">
          <a:xfrm>
            <a:off x="1066800" y="1371600"/>
            <a:ext cx="2912012" cy="411480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78175C0-5AA5-4283-AC9D-B8DDCE49F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6988" y="1219200"/>
            <a:ext cx="2465388" cy="3309938"/>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B97354C-0D0F-43A4-9037-3D15523487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9600" y="5138737"/>
            <a:ext cx="2465388" cy="156686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53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heel(1)">
                                      <p:cBhvr>
                                        <p:cTn id="7"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t>10. Cardiovascular Disease and Risk Management</a:t>
            </a:r>
          </a:p>
        </p:txBody>
      </p:sp>
      <p:sp>
        <p:nvSpPr>
          <p:cNvPr id="3" name="Content Placeholder 2"/>
          <p:cNvSpPr>
            <a:spLocks noGrp="1"/>
          </p:cNvSpPr>
          <p:nvPr>
            <p:ph sz="quarter" idx="1"/>
          </p:nvPr>
        </p:nvSpPr>
        <p:spPr>
          <a:xfrm>
            <a:off x="457200" y="1219200"/>
            <a:ext cx="5257800" cy="5486400"/>
          </a:xfrm>
        </p:spPr>
        <p:txBody>
          <a:bodyPr>
            <a:normAutofit/>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Atherosclerotic cardiovascular disease (ASCVD) and </a:t>
            </a:r>
            <a:r>
              <a:rPr lang="en-US" dirty="0">
                <a:solidFill>
                  <a:srgbClr val="383636"/>
                </a:solidFill>
                <a:ea typeface="Calibri" panose="020F0502020204030204" pitchFamily="34" charset="0"/>
                <a:cs typeface="Calibri" panose="020F0502020204030204" pitchFamily="34" charset="0"/>
              </a:rPr>
              <a:t>Heart Failure  are l</a:t>
            </a:r>
            <a:r>
              <a:rPr lang="en-US" b="0" i="0" dirty="0">
                <a:solidFill>
                  <a:srgbClr val="383636"/>
                </a:solidFill>
                <a:effectLst/>
                <a:ea typeface="Calibri" panose="020F0502020204030204" pitchFamily="34" charset="0"/>
                <a:cs typeface="Calibri" panose="020F0502020204030204" pitchFamily="34" charset="0"/>
              </a:rPr>
              <a:t>eadings causes of morbidity and mortality in diabetes.</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ASCVD includes:</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coronary heart disease (CHD),</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cerebrovascular disease, or </a:t>
            </a:r>
          </a:p>
          <a:p>
            <a:pPr lvl="1">
              <a:lnSpc>
                <a:spcPct val="120000"/>
              </a:lnSpc>
            </a:pPr>
            <a:r>
              <a:rPr lang="en-US" sz="2900" b="0" i="0" dirty="0">
                <a:solidFill>
                  <a:srgbClr val="383636"/>
                </a:solidFill>
                <a:effectLst/>
                <a:ea typeface="Calibri" panose="020F0502020204030204" pitchFamily="34" charset="0"/>
                <a:cs typeface="Calibri" panose="020F0502020204030204" pitchFamily="34" charset="0"/>
              </a:rPr>
              <a:t>peripheral arterial disease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$39.4 billion in cardiovascular-related spending per year  </a:t>
            </a:r>
          </a:p>
        </p:txBody>
      </p:sp>
      <p:pic>
        <p:nvPicPr>
          <p:cNvPr id="4" name="Picture 3"/>
          <p:cNvPicPr>
            <a:picLocks noChangeAspect="1"/>
          </p:cNvPicPr>
          <p:nvPr/>
        </p:nvPicPr>
        <p:blipFill>
          <a:blip r:embed="rId3"/>
          <a:stretch>
            <a:fillRect/>
          </a:stretch>
        </p:blipFill>
        <p:spPr>
          <a:xfrm>
            <a:off x="5953125" y="1249392"/>
            <a:ext cx="2733675" cy="1581150"/>
          </a:xfrm>
          <a:prstGeom prst="rect">
            <a:avLst/>
          </a:prstGeom>
        </p:spPr>
      </p:pic>
      <p:pic>
        <p:nvPicPr>
          <p:cNvPr id="8" name="Picture 2">
            <a:extLst>
              <a:ext uri="{FF2B5EF4-FFF2-40B4-BE49-F238E27FC236}">
                <a16:creationId xmlns:a16="http://schemas.microsoft.com/office/drawing/2014/main" id="{F7A56F06-8FDE-4A48-FDFA-B338FF2E70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6394632"/>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TextBox 9">
            <a:extLst>
              <a:ext uri="{FF2B5EF4-FFF2-40B4-BE49-F238E27FC236}">
                <a16:creationId xmlns:a16="http://schemas.microsoft.com/office/drawing/2014/main" id="{246C29CB-8FE0-8039-913D-176148EE32B1}"/>
              </a:ext>
            </a:extLst>
          </p:cNvPr>
          <p:cNvSpPr txBox="1"/>
          <p:nvPr/>
        </p:nvSpPr>
        <p:spPr>
          <a:xfrm>
            <a:off x="5892065" y="2813975"/>
            <a:ext cx="2819400" cy="2723502"/>
          </a:xfrm>
          <a:prstGeom prst="rect">
            <a:avLst/>
          </a:prstGeom>
          <a:noFill/>
        </p:spPr>
        <p:txBody>
          <a:bodyPr wrap="square">
            <a:spAutoFit/>
          </a:bodyPr>
          <a:lstStyle/>
          <a:p>
            <a:pPr algn="ctr">
              <a:lnSpc>
                <a:spcPct val="120000"/>
              </a:lnSpc>
            </a:pPr>
            <a:r>
              <a:rPr lang="en-US" dirty="0">
                <a:solidFill>
                  <a:srgbClr val="0070C0"/>
                </a:solidFill>
                <a:ea typeface="Calibri" panose="020F0502020204030204" pitchFamily="34" charset="0"/>
                <a:cs typeface="Calibri" panose="020F0502020204030204" pitchFamily="34" charset="0"/>
              </a:rPr>
              <a:t>Large benefits are seen when multiple CV risk factors are addressed simultaneously</a:t>
            </a:r>
          </a:p>
          <a:p>
            <a:pPr algn="ctr">
              <a:lnSpc>
                <a:spcPct val="120000"/>
              </a:lnSpc>
            </a:pPr>
            <a:endParaRPr lang="en-US" dirty="0">
              <a:solidFill>
                <a:srgbClr val="0070C0"/>
              </a:solidFill>
              <a:ea typeface="Calibri" panose="020F0502020204030204" pitchFamily="34" charset="0"/>
              <a:cs typeface="Calibri" panose="020F0502020204030204" pitchFamily="34" charset="0"/>
            </a:endParaRPr>
          </a:p>
          <a:p>
            <a:pPr algn="ctr">
              <a:lnSpc>
                <a:spcPct val="120000"/>
              </a:lnSpc>
            </a:pPr>
            <a:r>
              <a:rPr lang="en-US" dirty="0">
                <a:solidFill>
                  <a:srgbClr val="0070C0"/>
                </a:solidFill>
                <a:ea typeface="Calibri" panose="020F0502020204030204" pitchFamily="34" charset="0"/>
                <a:cs typeface="Calibri" panose="020F0502020204030204" pitchFamily="34" charset="0"/>
              </a:rPr>
              <a:t>With more aggressive goals, rates of CVD have decreased over past decade</a:t>
            </a:r>
          </a:p>
        </p:txBody>
      </p:sp>
      <p:pic>
        <p:nvPicPr>
          <p:cNvPr id="6" name="Picture 5">
            <a:extLst>
              <a:ext uri="{FF2B5EF4-FFF2-40B4-BE49-F238E27FC236}">
                <a16:creationId xmlns:a16="http://schemas.microsoft.com/office/drawing/2014/main" id="{88311292-1A89-5D3E-2EF6-BBFF8DE7B386}"/>
              </a:ext>
            </a:extLst>
          </p:cNvPr>
          <p:cNvPicPr>
            <a:picLocks noChangeAspect="1"/>
          </p:cNvPicPr>
          <p:nvPr/>
        </p:nvPicPr>
        <p:blipFill>
          <a:blip r:embed="rId5"/>
          <a:stretch>
            <a:fillRect/>
          </a:stretch>
        </p:blipFill>
        <p:spPr>
          <a:xfrm>
            <a:off x="3115172" y="6354728"/>
            <a:ext cx="5363323" cy="457264"/>
          </a:xfrm>
          <a:prstGeom prst="rect">
            <a:avLst/>
          </a:prstGeom>
        </p:spPr>
      </p:pic>
    </p:spTree>
    <p:custDataLst>
      <p:tags r:id="rId1"/>
    </p:custDataLst>
    <p:extLst>
      <p:ext uri="{BB962C8B-B14F-4D97-AF65-F5344CB8AC3E}">
        <p14:creationId xmlns:p14="http://schemas.microsoft.com/office/powerpoint/2010/main" val="4064141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8EF8B260-C55C-4F7F-A5D0-65AD2DC3E54B}"/>
              </a:ext>
            </a:extLst>
          </p:cNvPr>
          <p:cNvSpPr>
            <a:spLocks noGrp="1" noChangeArrowheads="1"/>
          </p:cNvSpPr>
          <p:nvPr>
            <p:ph type="title"/>
          </p:nvPr>
        </p:nvSpPr>
        <p:spPr/>
        <p:txBody>
          <a:bodyPr/>
          <a:lstStyle/>
          <a:p>
            <a:r>
              <a:rPr lang="en-US" altLang="en-US"/>
              <a:t>Atherosclerotic Cardiovascular Disease</a:t>
            </a:r>
          </a:p>
        </p:txBody>
      </p:sp>
      <p:sp>
        <p:nvSpPr>
          <p:cNvPr id="110595" name="Content Placeholder 2">
            <a:extLst>
              <a:ext uri="{FF2B5EF4-FFF2-40B4-BE49-F238E27FC236}">
                <a16:creationId xmlns:a16="http://schemas.microsoft.com/office/drawing/2014/main" id="{ACABCB6D-2862-4F34-BEB8-B7D50C2948BD}"/>
              </a:ext>
            </a:extLst>
          </p:cNvPr>
          <p:cNvSpPr>
            <a:spLocks noGrp="1" noChangeArrowheads="1"/>
          </p:cNvSpPr>
          <p:nvPr>
            <p:ph sz="quarter" idx="1"/>
          </p:nvPr>
        </p:nvSpPr>
        <p:spPr>
          <a:xfrm>
            <a:off x="152400" y="1412345"/>
            <a:ext cx="5791200" cy="5486400"/>
          </a:xfrm>
        </p:spPr>
        <p:txBody>
          <a:bodyPr/>
          <a:lstStyle/>
          <a:p>
            <a:r>
              <a:rPr lang="en-US" altLang="en-US" sz="3200" dirty="0"/>
              <a:t>ASCVD risk</a:t>
            </a:r>
          </a:p>
          <a:p>
            <a:pPr lvl="1"/>
            <a:r>
              <a:rPr lang="en-US" altLang="en-US" sz="2400" dirty="0"/>
              <a:t>Established CV disease</a:t>
            </a:r>
          </a:p>
          <a:p>
            <a:pPr lvl="1"/>
            <a:r>
              <a:rPr lang="en-US" altLang="en-US" sz="2400" dirty="0"/>
              <a:t>High CV Risk </a:t>
            </a:r>
          </a:p>
          <a:p>
            <a:pPr lvl="2"/>
            <a:r>
              <a:rPr lang="en-US" altLang="en-US" sz="2000" dirty="0"/>
              <a:t>55+ with 2 or more risk factors</a:t>
            </a:r>
          </a:p>
          <a:p>
            <a:pPr lvl="2"/>
            <a:r>
              <a:rPr lang="en-US" altLang="en-US" sz="2000" dirty="0"/>
              <a:t>Risk factors include obesity, HTN, dyslipidemia, albuminuria, smoking</a:t>
            </a:r>
          </a:p>
          <a:p>
            <a:pPr lvl="1"/>
            <a:r>
              <a:rPr lang="en-US" altLang="en-US" sz="2400" dirty="0"/>
              <a:t>Most effective meds based on Cardiovascular Outcomes Trials (CVOT)</a:t>
            </a:r>
          </a:p>
          <a:p>
            <a:pPr lvl="2"/>
            <a:r>
              <a:rPr lang="en-US" altLang="en-US" sz="2000" dirty="0"/>
              <a:t>SGLT2i - Empagliflozin (Jardiance) &amp; canagliflozin (Invokana)  </a:t>
            </a:r>
          </a:p>
          <a:p>
            <a:pPr lvl="2"/>
            <a:r>
              <a:rPr lang="en-US" altLang="en-US" sz="2000" dirty="0"/>
              <a:t>GLP-1 RAs - Semaglutide (Ozempic), liraglutide (Victoza), dulaglutide (Trulicity)</a:t>
            </a:r>
          </a:p>
          <a:p>
            <a:pPr lvl="2"/>
            <a:endParaRPr lang="en-US" altLang="en-US" dirty="0"/>
          </a:p>
        </p:txBody>
      </p:sp>
      <p:sp>
        <p:nvSpPr>
          <p:cNvPr id="6" name="TextBox 5">
            <a:extLst>
              <a:ext uri="{FF2B5EF4-FFF2-40B4-BE49-F238E27FC236}">
                <a16:creationId xmlns:a16="http://schemas.microsoft.com/office/drawing/2014/main" id="{687990A6-1AD0-40E2-A97F-0225177B6652}"/>
              </a:ext>
            </a:extLst>
          </p:cNvPr>
          <p:cNvSpPr txBox="1"/>
          <p:nvPr/>
        </p:nvSpPr>
        <p:spPr>
          <a:xfrm>
            <a:off x="304800" y="6468003"/>
            <a:ext cx="4572000" cy="276999"/>
          </a:xfrm>
          <a:prstGeom prst="rect">
            <a:avLst/>
          </a:prstGeom>
          <a:noFill/>
        </p:spPr>
        <p:txBody>
          <a:bodyPr wrap="square">
            <a:spAutoFit/>
          </a:body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Diabetes Care 2023;46(Suppl. 1):S125-S143.</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pic>
        <p:nvPicPr>
          <p:cNvPr id="7" name="Picture 6">
            <a:extLst>
              <a:ext uri="{FF2B5EF4-FFF2-40B4-BE49-F238E27FC236}">
                <a16:creationId xmlns:a16="http://schemas.microsoft.com/office/drawing/2014/main" id="{06182AF7-E480-49A4-9460-905FE6F4AC84}"/>
              </a:ext>
            </a:extLst>
          </p:cNvPr>
          <p:cNvPicPr>
            <a:picLocks noChangeAspect="1"/>
          </p:cNvPicPr>
          <p:nvPr/>
        </p:nvPicPr>
        <p:blipFill>
          <a:blip r:embed="rId3"/>
          <a:stretch>
            <a:fillRect/>
          </a:stretch>
        </p:blipFill>
        <p:spPr>
          <a:xfrm>
            <a:off x="3390900" y="1412345"/>
            <a:ext cx="5600700" cy="600075"/>
          </a:xfrm>
          <a:prstGeom prst="rect">
            <a:avLst/>
          </a:prstGeom>
        </p:spPr>
      </p:pic>
      <p:pic>
        <p:nvPicPr>
          <p:cNvPr id="3" name="Picture 2">
            <a:extLst>
              <a:ext uri="{FF2B5EF4-FFF2-40B4-BE49-F238E27FC236}">
                <a16:creationId xmlns:a16="http://schemas.microsoft.com/office/drawing/2014/main" id="{042862D2-5D74-BDD5-D257-22BC488C7B5A}"/>
              </a:ext>
            </a:extLst>
          </p:cNvPr>
          <p:cNvPicPr>
            <a:picLocks noChangeAspect="1"/>
          </p:cNvPicPr>
          <p:nvPr/>
        </p:nvPicPr>
        <p:blipFill>
          <a:blip r:embed="rId4"/>
          <a:stretch>
            <a:fillRect/>
          </a:stretch>
        </p:blipFill>
        <p:spPr>
          <a:xfrm>
            <a:off x="5961185" y="2615433"/>
            <a:ext cx="2806442" cy="2185169"/>
          </a:xfrm>
          <a:prstGeom prst="rect">
            <a:avLst/>
          </a:prstGeom>
        </p:spPr>
      </p:pic>
    </p:spTree>
    <p:extLst>
      <p:ext uri="{BB962C8B-B14F-4D97-AF65-F5344CB8AC3E}">
        <p14:creationId xmlns:p14="http://schemas.microsoft.com/office/powerpoint/2010/main" val="253264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5">
            <a:extLst>
              <a:ext uri="{FF2B5EF4-FFF2-40B4-BE49-F238E27FC236}">
                <a16:creationId xmlns:a16="http://schemas.microsoft.com/office/drawing/2014/main" id="{E8D61444-35C4-4ACB-9CB5-AB7CDD1730CF}"/>
              </a:ext>
            </a:extLst>
          </p:cNvPr>
          <p:cNvSpPr>
            <a:spLocks noGrp="1" noChangeArrowheads="1"/>
          </p:cNvSpPr>
          <p:nvPr>
            <p:ph type="title"/>
          </p:nvPr>
        </p:nvSpPr>
        <p:spPr/>
        <p:txBody>
          <a:bodyPr>
            <a:normAutofit/>
          </a:bodyPr>
          <a:lstStyle/>
          <a:p>
            <a:r>
              <a:rPr lang="en-US" altLang="en-US" sz="4000" dirty="0">
                <a:latin typeface="Arial" panose="020B0604020202020204" pitchFamily="34" charset="0"/>
                <a:cs typeface="Arial" panose="020B0604020202020204" pitchFamily="34" charset="0"/>
              </a:rPr>
              <a:t>Heart Failure</a:t>
            </a:r>
          </a:p>
        </p:txBody>
      </p:sp>
      <p:sp>
        <p:nvSpPr>
          <p:cNvPr id="9" name="TextBox 3">
            <a:extLst>
              <a:ext uri="{FF2B5EF4-FFF2-40B4-BE49-F238E27FC236}">
                <a16:creationId xmlns:a16="http://schemas.microsoft.com/office/drawing/2014/main" id="{56AAE029-78EC-4F85-922E-5D7594CCCF3A}"/>
              </a:ext>
            </a:extLst>
          </p:cNvPr>
          <p:cNvSpPr txBox="1">
            <a:spLocks noChangeArrowheads="1"/>
          </p:cNvSpPr>
          <p:nvPr/>
        </p:nvSpPr>
        <p:spPr bwMode="auto">
          <a:xfrm>
            <a:off x="530947" y="6383134"/>
            <a:ext cx="4428991" cy="271528"/>
          </a:xfrm>
          <a:prstGeom prst="rect">
            <a:avLst/>
          </a:prstGeom>
          <a:noFill/>
          <a:ln>
            <a:noFill/>
          </a:ln>
        </p:spPr>
        <p:txBody>
          <a:bodyPr lIns="86022" tIns="43011" rIns="86022" bIns="43011">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0" marR="0" lvl="0" indent="0" algn="l" defTabSz="823692" rtl="0" eaLnBrk="1" fontAlgn="base" latinLnBrk="0" hangingPunct="1">
              <a:lnSpc>
                <a:spcPct val="100000"/>
              </a:lnSpc>
              <a:spcBef>
                <a:spcPct val="0"/>
              </a:spcBef>
              <a:spcAft>
                <a:spcPct val="0"/>
              </a:spcAft>
              <a:buClrTx/>
              <a:buSzTx/>
              <a:buFont typeface="Arial" pitchFamily="34" charset="0"/>
              <a:buNone/>
              <a:tabLst/>
              <a:defRPr/>
            </a:pPr>
            <a:r>
              <a:rPr kumimoji="0" lang="en-US" sz="1200" b="0" i="0" u="none" strike="noStrike" kern="1200" cap="none" spc="0" normalizeH="0" baseline="0" noProof="0" dirty="0">
                <a:ln>
                  <a:noFill/>
                </a:ln>
                <a:solidFill>
                  <a:prstClr val="black"/>
                </a:solidFill>
                <a:effectLst/>
                <a:uLnTx/>
                <a:uFillTx/>
                <a:latin typeface="Calibri" pitchFamily="34" charset="0"/>
                <a:ea typeface="+mn-ea"/>
                <a:cs typeface="Arial" panose="020B0604020202020204" pitchFamily="34" charset="0"/>
              </a:rPr>
              <a:t>Diabetes Care 2023;46(Suppl. 1):S125-S143.</a:t>
            </a:r>
            <a:endParaRPr kumimoji="0" lang="en-US" altLang="en-US" sz="1200" b="0" i="0" u="none" strike="noStrike" kern="1200" cap="none" spc="0" normalizeH="0" baseline="0" noProof="0" dirty="0">
              <a:ln>
                <a:noFill/>
              </a:ln>
              <a:solidFill>
                <a:prstClr val="black"/>
              </a:solidFill>
              <a:effectLst/>
              <a:uLnTx/>
              <a:uFillTx/>
              <a:latin typeface="Trebuchet MS" pitchFamily="34" charset="0"/>
              <a:ea typeface="+mn-ea"/>
              <a:cs typeface="Arial" panose="020B0604020202020204" pitchFamily="34" charset="0"/>
            </a:endParaRPr>
          </a:p>
        </p:txBody>
      </p:sp>
      <p:sp>
        <p:nvSpPr>
          <p:cNvPr id="112646" name="TextBox 6">
            <a:extLst>
              <a:ext uri="{FF2B5EF4-FFF2-40B4-BE49-F238E27FC236}">
                <a16:creationId xmlns:a16="http://schemas.microsoft.com/office/drawing/2014/main" id="{3F87985B-FA62-46A8-85E0-FA9807FAFF97}"/>
              </a:ext>
            </a:extLst>
          </p:cNvPr>
          <p:cNvSpPr txBox="1">
            <a:spLocks noChangeArrowheads="1"/>
          </p:cNvSpPr>
          <p:nvPr/>
        </p:nvSpPr>
        <p:spPr bwMode="auto">
          <a:xfrm>
            <a:off x="5534452" y="2426507"/>
            <a:ext cx="3207694" cy="59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algn="ctr" defTabSz="823692" fontAlgn="base">
              <a:spcBef>
                <a:spcPct val="0"/>
              </a:spcBef>
              <a:spcAft>
                <a:spcPct val="0"/>
              </a:spcAft>
              <a:buClrTx/>
              <a:buSzTx/>
              <a:buNone/>
            </a:pPr>
            <a:r>
              <a:rPr lang="en-US" altLang="en-US" sz="1621" b="1">
                <a:solidFill>
                  <a:prstClr val="white"/>
                </a:solidFill>
                <a:cs typeface="Arial" panose="020B0604020202020204" pitchFamily="34" charset="0"/>
              </a:rPr>
              <a:t>Which SGLT2i have proven benefit in this population? </a:t>
            </a:r>
          </a:p>
        </p:txBody>
      </p:sp>
      <p:sp>
        <p:nvSpPr>
          <p:cNvPr id="112647" name="TextBox 1">
            <a:extLst>
              <a:ext uri="{FF2B5EF4-FFF2-40B4-BE49-F238E27FC236}">
                <a16:creationId xmlns:a16="http://schemas.microsoft.com/office/drawing/2014/main" id="{65104DA3-03C0-41B2-98EA-F15BCE55B5E4}"/>
              </a:ext>
            </a:extLst>
          </p:cNvPr>
          <p:cNvSpPr txBox="1">
            <a:spLocks noChangeArrowheads="1"/>
          </p:cNvSpPr>
          <p:nvPr/>
        </p:nvSpPr>
        <p:spPr bwMode="auto">
          <a:xfrm>
            <a:off x="304800" y="5608594"/>
            <a:ext cx="7688168" cy="34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621" b="1" dirty="0">
                <a:solidFill>
                  <a:prstClr val="black"/>
                </a:solidFill>
                <a:cs typeface="Arial" panose="020B0604020202020204" pitchFamily="34" charset="0"/>
              </a:rPr>
              <a:t>Proven benefit: All </a:t>
            </a:r>
          </a:p>
        </p:txBody>
      </p:sp>
      <p:sp>
        <p:nvSpPr>
          <p:cNvPr id="11" name="Content Placeholder 2">
            <a:extLst>
              <a:ext uri="{FF2B5EF4-FFF2-40B4-BE49-F238E27FC236}">
                <a16:creationId xmlns:a16="http://schemas.microsoft.com/office/drawing/2014/main" id="{422DA35D-3BE2-4E87-89BB-554A3E310442}"/>
              </a:ext>
            </a:extLst>
          </p:cNvPr>
          <p:cNvSpPr txBox="1">
            <a:spLocks/>
          </p:cNvSpPr>
          <p:nvPr/>
        </p:nvSpPr>
        <p:spPr bwMode="auto">
          <a:xfrm>
            <a:off x="5284901" y="1524000"/>
            <a:ext cx="3706795" cy="4280261"/>
          </a:xfrm>
          <a:prstGeom prst="rect">
            <a:avLst/>
          </a:prstGeom>
          <a:noFill/>
          <a:ln>
            <a:noFill/>
          </a:ln>
        </p:spPr>
        <p:txBody>
          <a:bodyPr>
            <a:normAutofit fontScale="85000" lnSpcReduction="20000"/>
          </a:bodyPr>
          <a:lstStyle>
            <a:lvl1pPr marL="273050" indent="-273050" algn="l" rtl="0" eaLnBrk="0" fontAlgn="base" hangingPunct="0">
              <a:spcBef>
                <a:spcPts val="600"/>
              </a:spcBef>
              <a:spcAft>
                <a:spcPct val="0"/>
              </a:spcAft>
              <a:buClr>
                <a:srgbClr val="86AA2C"/>
              </a:buClr>
              <a:buSzPct val="76000"/>
              <a:buFont typeface="Wingdings 3" panose="05040102010807070707" pitchFamily="18" charset="2"/>
              <a:buChar char=""/>
              <a:defRPr sz="3200" kern="1200">
                <a:solidFill>
                  <a:schemeClr val="tx1"/>
                </a:solidFill>
                <a:latin typeface="Calibri" panose="020F0502020204030204" pitchFamily="34" charset="0"/>
                <a:ea typeface="+mn-ea"/>
                <a:cs typeface="+mn-cs"/>
              </a:defRPr>
            </a:lvl1pPr>
            <a:lvl2pPr marL="547688" indent="-273050" algn="l" rtl="0" eaLnBrk="0" fontAlgn="base" hangingPunct="0">
              <a:spcBef>
                <a:spcPts val="500"/>
              </a:spcBef>
              <a:spcAft>
                <a:spcPct val="0"/>
              </a:spcAft>
              <a:buClr>
                <a:srgbClr val="86AA2C"/>
              </a:buClr>
              <a:buSzPct val="76000"/>
              <a:buFont typeface="Wingdings 3" panose="05040102010807070707" pitchFamily="18" charset="2"/>
              <a:buChar char=""/>
              <a:defRPr sz="2600" kern="1200">
                <a:solidFill>
                  <a:schemeClr val="tx1"/>
                </a:solidFill>
                <a:latin typeface="Calibri" panose="020F0502020204030204" pitchFamily="34" charset="0"/>
                <a:ea typeface="+mn-ea"/>
                <a:cs typeface="+mn-cs"/>
              </a:defRPr>
            </a:lvl2pPr>
            <a:lvl3pPr marL="822325" indent="-228600" algn="l" rtl="0" eaLnBrk="0" fontAlgn="base" hangingPunct="0">
              <a:spcBef>
                <a:spcPts val="500"/>
              </a:spcBef>
              <a:spcAft>
                <a:spcPct val="0"/>
              </a:spcAft>
              <a:buClr>
                <a:srgbClr val="86AA2C"/>
              </a:buClr>
              <a:buSzPct val="76000"/>
              <a:buFont typeface="Wingdings 3" panose="05040102010807070707" pitchFamily="18" charset="2"/>
              <a:buChar char=""/>
              <a:defRPr sz="2200" kern="1200">
                <a:solidFill>
                  <a:schemeClr val="tx1"/>
                </a:solidFill>
                <a:latin typeface="Calibri" panose="020F0502020204030204" pitchFamily="34" charset="0"/>
                <a:ea typeface="+mn-ea"/>
                <a:cs typeface="+mn-cs"/>
              </a:defRPr>
            </a:lvl3pPr>
            <a:lvl4pPr marL="1096963" indent="-228600" algn="l" rtl="0" eaLnBrk="0" fontAlgn="base" hangingPunct="0">
              <a:spcBef>
                <a:spcPts val="400"/>
              </a:spcBef>
              <a:spcAft>
                <a:spcPct val="0"/>
              </a:spcAft>
              <a:buClr>
                <a:srgbClr val="86AA2C"/>
              </a:buClr>
              <a:buSzPct val="70000"/>
              <a:buFont typeface="Wingdings" panose="05000000000000000000" pitchFamily="2" charset="2"/>
              <a:buChar char=""/>
              <a:defRPr kern="1200">
                <a:solidFill>
                  <a:schemeClr val="tx1"/>
                </a:solidFill>
                <a:latin typeface="Calibri" panose="020F0502020204030204" pitchFamily="34" charset="0"/>
                <a:ea typeface="+mn-ea"/>
                <a:cs typeface="+mn-cs"/>
              </a:defRPr>
            </a:lvl4pPr>
            <a:lvl5pPr marL="1371600" indent="-228600" algn="l" rtl="0" eaLnBrk="0" fontAlgn="base" hangingPunct="0">
              <a:spcBef>
                <a:spcPts val="300"/>
              </a:spcBef>
              <a:spcAft>
                <a:spcPct val="0"/>
              </a:spcAft>
              <a:buClr>
                <a:srgbClr val="86AA2C"/>
              </a:buClr>
              <a:buSzPct val="70000"/>
              <a:buFont typeface="Wingdings" panose="05000000000000000000" pitchFamily="2" charset="2"/>
              <a:buChar char=""/>
              <a:defRPr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marL="245963" indent="-245963" defTabSz="823692" eaLnBrk="1" fontAlgn="auto" hangingPunct="1">
              <a:spcBef>
                <a:spcPts val="540"/>
              </a:spcBef>
              <a:spcAft>
                <a:spcPts val="0"/>
              </a:spcAft>
              <a:defRPr/>
            </a:pPr>
            <a:r>
              <a:rPr lang="en-US" sz="2800" dirty="0">
                <a:solidFill>
                  <a:prstClr val="black"/>
                </a:solidFill>
              </a:rPr>
              <a:t>If HF or reduced Ejection Fraction (</a:t>
            </a:r>
            <a:r>
              <a:rPr lang="en-US" sz="2800" dirty="0" err="1">
                <a:solidFill>
                  <a:prstClr val="black"/>
                </a:solidFill>
              </a:rPr>
              <a:t>rEF</a:t>
            </a:r>
            <a:r>
              <a:rPr lang="en-US" sz="2800" dirty="0">
                <a:solidFill>
                  <a:prstClr val="black"/>
                </a:solidFill>
              </a:rPr>
              <a:t>) and Left Ventricular Ejection Fraction (LVEF) &lt;45%</a:t>
            </a:r>
          </a:p>
          <a:p>
            <a:pPr marL="245963" indent="-245963" defTabSz="823692" eaLnBrk="1" fontAlgn="auto" hangingPunct="1">
              <a:spcBef>
                <a:spcPts val="540"/>
              </a:spcBef>
              <a:spcAft>
                <a:spcPts val="0"/>
              </a:spcAft>
              <a:defRPr/>
            </a:pPr>
            <a:r>
              <a:rPr lang="en-US" sz="2800" dirty="0">
                <a:solidFill>
                  <a:prstClr val="black"/>
                </a:solidFill>
              </a:rPr>
              <a:t>Empagliflozin FDA approved for preserved EF</a:t>
            </a:r>
          </a:p>
          <a:p>
            <a:pPr marL="245963" indent="-245963" defTabSz="823692" eaLnBrk="1" fontAlgn="auto" hangingPunct="1">
              <a:spcBef>
                <a:spcPts val="540"/>
              </a:spcBef>
              <a:spcAft>
                <a:spcPts val="0"/>
              </a:spcAft>
              <a:defRPr/>
            </a:pPr>
            <a:r>
              <a:rPr lang="en-US" sz="2800" dirty="0">
                <a:solidFill>
                  <a:prstClr val="black"/>
                </a:solidFill>
              </a:rPr>
              <a:t>SGLT-2 inhibitor if eGFR is adequate (&gt;20 to start, may continue until ESRD)</a:t>
            </a:r>
          </a:p>
          <a:p>
            <a:pPr marL="245963" indent="-245963" defTabSz="823692" eaLnBrk="1" fontAlgn="auto" hangingPunct="1">
              <a:spcBef>
                <a:spcPts val="540"/>
              </a:spcBef>
              <a:spcAft>
                <a:spcPts val="0"/>
              </a:spcAft>
              <a:defRPr/>
            </a:pPr>
            <a:r>
              <a:rPr lang="en-US" sz="2800" dirty="0">
                <a:solidFill>
                  <a:prstClr val="black"/>
                </a:solidFill>
              </a:rPr>
              <a:t>Avoid TZD</a:t>
            </a:r>
          </a:p>
          <a:p>
            <a:pPr marL="245963" indent="-245963" defTabSz="823692" eaLnBrk="1" fontAlgn="auto" hangingPunct="1">
              <a:spcBef>
                <a:spcPts val="540"/>
              </a:spcBef>
              <a:spcAft>
                <a:spcPts val="0"/>
              </a:spcAft>
              <a:defRPr/>
            </a:pPr>
            <a:r>
              <a:rPr lang="en-US" sz="2800" dirty="0">
                <a:solidFill>
                  <a:prstClr val="black"/>
                </a:solidFill>
              </a:rPr>
              <a:t>If using a DPP4 inhibitor, avoid </a:t>
            </a:r>
            <a:r>
              <a:rPr lang="en-US" sz="2800" dirty="0" err="1">
                <a:solidFill>
                  <a:prstClr val="black"/>
                </a:solidFill>
              </a:rPr>
              <a:t>saxagliptin</a:t>
            </a:r>
            <a:r>
              <a:rPr lang="en-US" sz="2800" dirty="0">
                <a:solidFill>
                  <a:prstClr val="black"/>
                </a:solidFill>
              </a:rPr>
              <a:t> and </a:t>
            </a:r>
            <a:r>
              <a:rPr lang="en-US" sz="2800" dirty="0" err="1">
                <a:solidFill>
                  <a:prstClr val="black"/>
                </a:solidFill>
              </a:rPr>
              <a:t>alogliptin</a:t>
            </a:r>
            <a:endParaRPr lang="en-US" sz="2800" dirty="0">
              <a:solidFill>
                <a:prstClr val="black"/>
              </a:solidFill>
            </a:endParaRPr>
          </a:p>
          <a:p>
            <a:pPr marL="245963" indent="-245963" defTabSz="823692" eaLnBrk="1" fontAlgn="auto" hangingPunct="1">
              <a:spcBef>
                <a:spcPts val="540"/>
              </a:spcBef>
              <a:spcAft>
                <a:spcPts val="0"/>
              </a:spcAft>
              <a:defRPr/>
            </a:pPr>
            <a:endParaRPr lang="en-US" sz="2883" dirty="0">
              <a:solidFill>
                <a:prstClr val="black"/>
              </a:solidFill>
            </a:endParaRPr>
          </a:p>
        </p:txBody>
      </p:sp>
      <p:pic>
        <p:nvPicPr>
          <p:cNvPr id="3" name="Picture 2">
            <a:extLst>
              <a:ext uri="{FF2B5EF4-FFF2-40B4-BE49-F238E27FC236}">
                <a16:creationId xmlns:a16="http://schemas.microsoft.com/office/drawing/2014/main" id="{0BAA1D2C-6BB7-43F4-BF4B-440307F680D3}"/>
              </a:ext>
            </a:extLst>
          </p:cNvPr>
          <p:cNvPicPr>
            <a:picLocks noChangeAspect="1"/>
          </p:cNvPicPr>
          <p:nvPr/>
        </p:nvPicPr>
        <p:blipFill>
          <a:blip r:embed="rId3"/>
          <a:stretch>
            <a:fillRect/>
          </a:stretch>
        </p:blipFill>
        <p:spPr>
          <a:xfrm>
            <a:off x="1295400" y="2979112"/>
            <a:ext cx="1330036" cy="1828800"/>
          </a:xfrm>
          <a:prstGeom prst="rect">
            <a:avLst/>
          </a:prstGeom>
        </p:spPr>
      </p:pic>
      <p:pic>
        <p:nvPicPr>
          <p:cNvPr id="5" name="Picture 4">
            <a:extLst>
              <a:ext uri="{FF2B5EF4-FFF2-40B4-BE49-F238E27FC236}">
                <a16:creationId xmlns:a16="http://schemas.microsoft.com/office/drawing/2014/main" id="{566CFBEB-2D38-4871-98BD-8EDEA6497E06}"/>
              </a:ext>
            </a:extLst>
          </p:cNvPr>
          <p:cNvPicPr>
            <a:picLocks noChangeAspect="1"/>
          </p:cNvPicPr>
          <p:nvPr/>
        </p:nvPicPr>
        <p:blipFill>
          <a:blip r:embed="rId4"/>
          <a:stretch>
            <a:fillRect/>
          </a:stretch>
        </p:blipFill>
        <p:spPr>
          <a:xfrm>
            <a:off x="426038" y="2068509"/>
            <a:ext cx="4533900" cy="485775"/>
          </a:xfrm>
          <a:prstGeom prst="rect">
            <a:avLst/>
          </a:prstGeom>
        </p:spPr>
      </p:pic>
    </p:spTree>
    <p:extLst>
      <p:ext uri="{BB962C8B-B14F-4D97-AF65-F5344CB8AC3E}">
        <p14:creationId xmlns:p14="http://schemas.microsoft.com/office/powerpoint/2010/main" val="28129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90818-0828-44DC-B216-B8D54D2FBDE9}"/>
              </a:ext>
            </a:extLst>
          </p:cNvPr>
          <p:cNvSpPr>
            <a:spLocks noGrp="1"/>
          </p:cNvSpPr>
          <p:nvPr>
            <p:ph type="title"/>
          </p:nvPr>
        </p:nvSpPr>
        <p:spPr/>
        <p:txBody>
          <a:bodyPr>
            <a:normAutofit/>
          </a:bodyPr>
          <a:lstStyle/>
          <a:p>
            <a:pPr algn="ctr"/>
            <a:r>
              <a:rPr lang="en-US" dirty="0"/>
              <a:t>SGLT2 Inhibitor HF/ASCVD Evidence Summary</a:t>
            </a:r>
          </a:p>
        </p:txBody>
      </p:sp>
      <p:graphicFrame>
        <p:nvGraphicFramePr>
          <p:cNvPr id="5" name="Content Placeholder 4">
            <a:extLst>
              <a:ext uri="{FF2B5EF4-FFF2-40B4-BE49-F238E27FC236}">
                <a16:creationId xmlns:a16="http://schemas.microsoft.com/office/drawing/2014/main" id="{E99956F7-EA92-467F-AD73-3C510309FACE}"/>
              </a:ext>
            </a:extLst>
          </p:cNvPr>
          <p:cNvGraphicFramePr>
            <a:graphicFrameLocks noGrp="1"/>
          </p:cNvGraphicFramePr>
          <p:nvPr>
            <p:ph sz="quarter" idx="1"/>
          </p:nvPr>
        </p:nvGraphicFramePr>
        <p:xfrm>
          <a:off x="128954" y="1181100"/>
          <a:ext cx="8839200" cy="5311140"/>
        </p:xfrm>
        <a:graphic>
          <a:graphicData uri="http://schemas.openxmlformats.org/drawingml/2006/table">
            <a:tbl>
              <a:tblPr firstRow="1" bandRow="1">
                <a:tableStyleId>{F5AB1C69-6EDB-4FF4-983F-18BD219EF322}</a:tableStyleId>
              </a:tblPr>
              <a:tblGrid>
                <a:gridCol w="1230775">
                  <a:extLst>
                    <a:ext uri="{9D8B030D-6E8A-4147-A177-3AD203B41FA5}">
                      <a16:colId xmlns:a16="http://schemas.microsoft.com/office/drawing/2014/main" val="2070957117"/>
                    </a:ext>
                  </a:extLst>
                </a:gridCol>
                <a:gridCol w="1535871">
                  <a:extLst>
                    <a:ext uri="{9D8B030D-6E8A-4147-A177-3AD203B41FA5}">
                      <a16:colId xmlns:a16="http://schemas.microsoft.com/office/drawing/2014/main" val="2326439264"/>
                    </a:ext>
                  </a:extLst>
                </a:gridCol>
                <a:gridCol w="6072554">
                  <a:extLst>
                    <a:ext uri="{9D8B030D-6E8A-4147-A177-3AD203B41FA5}">
                      <a16:colId xmlns:a16="http://schemas.microsoft.com/office/drawing/2014/main" val="1296116180"/>
                    </a:ext>
                  </a:extLst>
                </a:gridCol>
              </a:tblGrid>
              <a:tr h="434340">
                <a:tc>
                  <a:txBody>
                    <a:bodyPr/>
                    <a:lstStyle/>
                    <a:p>
                      <a:r>
                        <a:rPr lang="en-US" sz="1400" dirty="0"/>
                        <a:t>Trial Name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SGLT2 Inhibitor vs.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4913384"/>
                  </a:ext>
                </a:extLst>
              </a:tr>
              <a:tr h="434340">
                <a:tc>
                  <a:txBody>
                    <a:bodyPr/>
                    <a:lstStyle/>
                    <a:p>
                      <a:r>
                        <a:rPr lang="en-US" sz="1400" dirty="0"/>
                        <a:t>EMPA-REG Outcome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400" kern="1200" dirty="0">
                          <a:effectLst/>
                        </a:rPr>
                        <a:t>N=7020, Median follow-up 3.1 years, Prior CVD 99%</a:t>
                      </a:r>
                    </a:p>
                    <a:p>
                      <a:r>
                        <a:rPr kumimoji="0" lang="en-US" sz="1400" b="1" kern="1200" dirty="0">
                          <a:effectLst/>
                        </a:rPr>
                        <a:t>3 Point MACE (primary</a:t>
                      </a:r>
                      <a:r>
                        <a:rPr kumimoji="0" lang="en-US" sz="1400" kern="1200" dirty="0">
                          <a:effectLst/>
                        </a:rPr>
                        <a:t>): 0.86 (0.74-0.99), CV death: 0.62 (0.49-0.77)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4302281"/>
                  </a:ext>
                </a:extLst>
              </a:tr>
              <a:tr h="434340">
                <a:tc>
                  <a:txBody>
                    <a:bodyPr/>
                    <a:lstStyle/>
                    <a:p>
                      <a:r>
                        <a:rPr lang="en-US" sz="1400" dirty="0"/>
                        <a:t>EMPEROR Reduced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Empagliflozin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N=3730, 1856 with diabetes, Median follow-up 1.3 years, 100% HF with reduced EF</a:t>
                      </a:r>
                    </a:p>
                    <a:p>
                      <a:r>
                        <a:rPr lang="en-US" sz="1400" b="1" dirty="0"/>
                        <a:t>CV death or HF hospitalization (primary) </a:t>
                      </a:r>
                      <a:r>
                        <a:rPr lang="en-US" sz="1400" dirty="0"/>
                        <a:t>0.75 (0.65-0.86)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34340">
                <a:tc>
                  <a:txBody>
                    <a:bodyPr/>
                    <a:lstStyle/>
                    <a:p>
                      <a:r>
                        <a:rPr lang="en-US" sz="1400" dirty="0"/>
                        <a:t>EMPEROR Preserved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Empagliflozin</a:t>
                      </a:r>
                    </a:p>
                    <a:p>
                      <a:endParaRPr lang="en-US" sz="14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N=5988, 2938 with diabetes, Median follow-up 2.2 years, 100% HF with EF &gt; 40%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t>CV death or HF hospitalization (primary) </a:t>
                      </a:r>
                      <a:r>
                        <a:rPr lang="en-US" sz="1400" dirty="0">
                          <a:effectLst/>
                          <a:latin typeface="+mn-lt"/>
                          <a:ea typeface="Calibri"/>
                          <a:cs typeface="Times New Roman"/>
                        </a:rPr>
                        <a:t>0.79 (0.69-0.90)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1320214"/>
                  </a:ext>
                </a:extLst>
              </a:tr>
              <a:tr h="434340">
                <a:tc>
                  <a:txBody>
                    <a:bodyPr/>
                    <a:lstStyle/>
                    <a:p>
                      <a:r>
                        <a:rPr lang="en-US" sz="1400" dirty="0"/>
                        <a:t>CANVAS Program</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Canagliflozin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N=10142, Median follow-up 3.6 years, Prior CVD 65.6%</a:t>
                      </a:r>
                    </a:p>
                    <a:p>
                      <a:r>
                        <a:rPr lang="en-US" sz="1400" b="1" dirty="0"/>
                        <a:t>3 point MACE (primary</a:t>
                      </a:r>
                      <a:r>
                        <a:rPr lang="en-US" sz="1400" dirty="0"/>
                        <a:t>): 0.86 (0.75-0.97), Worsening nephropathy 0.60 (0.47-0.77)</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1090234"/>
                  </a:ext>
                </a:extLst>
              </a:tr>
              <a:tr h="617220">
                <a:tc>
                  <a:txBody>
                    <a:bodyPr/>
                    <a:lstStyle/>
                    <a:p>
                      <a:r>
                        <a:rPr lang="en-US" sz="1400" dirty="0"/>
                        <a:t>DECLARE-TIMI 58</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N=17160, Median follow-up 4.2 years, Prior CVD 40%</a:t>
                      </a:r>
                    </a:p>
                    <a:p>
                      <a:r>
                        <a:rPr lang="en-US" sz="1400" b="1" dirty="0"/>
                        <a:t>3 point MACE (primary</a:t>
                      </a:r>
                      <a:r>
                        <a:rPr lang="en-US" sz="1400" dirty="0"/>
                        <a:t>): 0.93 (0.84-1.03) CV death or HF hospitalization: 0.83 (0.73-0.95),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43519060"/>
                  </a:ext>
                </a:extLst>
              </a:tr>
              <a:tr h="434340">
                <a:tc>
                  <a:txBody>
                    <a:bodyPr/>
                    <a:lstStyle/>
                    <a:p>
                      <a:r>
                        <a:rPr lang="en-US" sz="1400" dirty="0"/>
                        <a:t>DAPA-HF</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N=4744 (1983 with diabetes), Median follow-up 1.5 years, 100% HF</a:t>
                      </a:r>
                    </a:p>
                    <a:p>
                      <a:r>
                        <a:rPr lang="en-US" sz="1400" b="1" i="0" kern="1200" dirty="0">
                          <a:solidFill>
                            <a:schemeClr val="dk1"/>
                          </a:solidFill>
                          <a:effectLst/>
                          <a:latin typeface="+mn-lt"/>
                          <a:ea typeface="+mn-ea"/>
                          <a:cs typeface="+mn-cs"/>
                        </a:rPr>
                        <a:t>Worsening Hf or CV death (primary) </a:t>
                      </a:r>
                      <a:r>
                        <a:rPr lang="en-US" sz="1400" b="0" i="0" kern="1200" dirty="0">
                          <a:solidFill>
                            <a:schemeClr val="dk1"/>
                          </a:solidFill>
                          <a:effectLst/>
                          <a:latin typeface="+mn-lt"/>
                          <a:ea typeface="+mn-ea"/>
                          <a:cs typeface="+mn-cs"/>
                        </a:rPr>
                        <a:t>0.74 (0.65-0.85)</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34340">
                <a:tc>
                  <a:txBody>
                    <a:bodyPr/>
                    <a:lstStyle/>
                    <a:p>
                      <a:r>
                        <a:rPr lang="en-US" sz="1400" dirty="0"/>
                        <a:t>DELIVER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Dapagliflozin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b="0" i="0" kern="1200" dirty="0">
                          <a:solidFill>
                            <a:schemeClr val="dk1"/>
                          </a:solidFill>
                          <a:effectLst/>
                          <a:latin typeface="+mn-lt"/>
                          <a:ea typeface="+mn-ea"/>
                          <a:cs typeface="+mn-cs"/>
                        </a:rPr>
                        <a:t>N=6263, 2807 with diabetes, Median follow-up 2.3 years, 100% with HF with EF &gt; 40%</a:t>
                      </a:r>
                    </a:p>
                    <a:p>
                      <a:r>
                        <a:rPr lang="en-US" sz="1400" b="1" i="0" kern="1200" dirty="0">
                          <a:solidFill>
                            <a:schemeClr val="dk1"/>
                          </a:solidFill>
                          <a:effectLst/>
                          <a:latin typeface="+mn-lt"/>
                          <a:ea typeface="+mn-ea"/>
                          <a:cs typeface="+mn-cs"/>
                        </a:rPr>
                        <a:t>Worsening HF or CV death (primary) </a:t>
                      </a:r>
                      <a:r>
                        <a:rPr lang="en-US" sz="1400" b="0" i="0" kern="1200" dirty="0">
                          <a:solidFill>
                            <a:schemeClr val="dk1"/>
                          </a:solidFill>
                          <a:effectLst/>
                          <a:latin typeface="+mn-lt"/>
                          <a:ea typeface="+mn-ea"/>
                          <a:cs typeface="+mn-cs"/>
                        </a:rPr>
                        <a:t>0.82 (0.73-0.92)</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48423929"/>
                  </a:ext>
                </a:extLst>
              </a:tr>
              <a:tr h="434340">
                <a:tc>
                  <a:txBody>
                    <a:bodyPr/>
                    <a:lstStyle/>
                    <a:p>
                      <a:r>
                        <a:rPr lang="en-US" sz="1400" dirty="0"/>
                        <a:t>VERTIS-CV</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Ertugliflozin</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400" dirty="0"/>
                        <a:t>N=8246, Median follow-up 3.5 years, Prior CVD 99.9% </a:t>
                      </a:r>
                    </a:p>
                    <a:p>
                      <a:r>
                        <a:rPr lang="en-US" sz="1400" b="1" dirty="0"/>
                        <a:t>3 point MACE (primary</a:t>
                      </a:r>
                      <a:r>
                        <a:rPr lang="en-US" sz="1400" dirty="0"/>
                        <a:t>) 0.97 (0.85-1.11), HF hospitalization 0.70 (0.51-0.90)</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
        <p:nvSpPr>
          <p:cNvPr id="3" name="TextBox 2">
            <a:extLst>
              <a:ext uri="{FF2B5EF4-FFF2-40B4-BE49-F238E27FC236}">
                <a16:creationId xmlns:a16="http://schemas.microsoft.com/office/drawing/2014/main" id="{73E0D90D-032A-8D1B-B3C7-1F76FEB4B807}"/>
              </a:ext>
            </a:extLst>
          </p:cNvPr>
          <p:cNvSpPr txBox="1"/>
          <p:nvPr/>
        </p:nvSpPr>
        <p:spPr>
          <a:xfrm>
            <a:off x="0" y="662716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398742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42A1C-C046-4BB2-A2D5-6EE07BF45290}"/>
              </a:ext>
            </a:extLst>
          </p:cNvPr>
          <p:cNvSpPr>
            <a:spLocks noGrp="1"/>
          </p:cNvSpPr>
          <p:nvPr>
            <p:ph type="title"/>
          </p:nvPr>
        </p:nvSpPr>
        <p:spPr/>
        <p:txBody>
          <a:bodyPr>
            <a:normAutofit/>
          </a:bodyPr>
          <a:lstStyle/>
          <a:p>
            <a:pPr algn="ctr"/>
            <a:r>
              <a:rPr lang="en-US" dirty="0"/>
              <a:t>GLP-1 Analog CVOT Data Summary</a:t>
            </a:r>
          </a:p>
        </p:txBody>
      </p:sp>
      <p:graphicFrame>
        <p:nvGraphicFramePr>
          <p:cNvPr id="5" name="Content Placeholder 4">
            <a:extLst>
              <a:ext uri="{FF2B5EF4-FFF2-40B4-BE49-F238E27FC236}">
                <a16:creationId xmlns:a16="http://schemas.microsoft.com/office/drawing/2014/main" id="{1BC86253-064C-4CBF-82E1-60132D14D034}"/>
              </a:ext>
            </a:extLst>
          </p:cNvPr>
          <p:cNvGraphicFramePr>
            <a:graphicFrameLocks noGrp="1"/>
          </p:cNvGraphicFramePr>
          <p:nvPr>
            <p:ph sz="quarter" idx="1"/>
            <p:extLst>
              <p:ext uri="{D42A27DB-BD31-4B8C-83A1-F6EECF244321}">
                <p14:modId xmlns:p14="http://schemas.microsoft.com/office/powerpoint/2010/main" val="2326198599"/>
              </p:ext>
            </p:extLst>
          </p:nvPr>
        </p:nvGraphicFramePr>
        <p:xfrm>
          <a:off x="457200" y="1219200"/>
          <a:ext cx="8229598" cy="4671060"/>
        </p:xfrm>
        <a:graphic>
          <a:graphicData uri="http://schemas.openxmlformats.org/drawingml/2006/table">
            <a:tbl>
              <a:tblPr firstRow="1" bandRow="1">
                <a:tableStyleId>{F5AB1C69-6EDB-4FF4-983F-18BD219EF322}</a:tableStyleId>
              </a:tblPr>
              <a:tblGrid>
                <a:gridCol w="881874">
                  <a:extLst>
                    <a:ext uri="{9D8B030D-6E8A-4147-A177-3AD203B41FA5}">
                      <a16:colId xmlns:a16="http://schemas.microsoft.com/office/drawing/2014/main" val="542943260"/>
                    </a:ext>
                  </a:extLst>
                </a:gridCol>
                <a:gridCol w="1271970">
                  <a:extLst>
                    <a:ext uri="{9D8B030D-6E8A-4147-A177-3AD203B41FA5}">
                      <a16:colId xmlns:a16="http://schemas.microsoft.com/office/drawing/2014/main" val="901455471"/>
                    </a:ext>
                  </a:extLst>
                </a:gridCol>
                <a:gridCol w="2702937">
                  <a:extLst>
                    <a:ext uri="{9D8B030D-6E8A-4147-A177-3AD203B41FA5}">
                      <a16:colId xmlns:a16="http://schemas.microsoft.com/office/drawing/2014/main" val="2914270098"/>
                    </a:ext>
                  </a:extLst>
                </a:gridCol>
                <a:gridCol w="3372817">
                  <a:extLst>
                    <a:ext uri="{9D8B030D-6E8A-4147-A177-3AD203B41FA5}">
                      <a16:colId xmlns:a16="http://schemas.microsoft.com/office/drawing/2014/main" val="3960507430"/>
                    </a:ext>
                  </a:extLst>
                </a:gridCol>
              </a:tblGrid>
              <a:tr h="388620">
                <a:tc>
                  <a:txBody>
                    <a:bodyPr/>
                    <a:lstStyle/>
                    <a:p>
                      <a:r>
                        <a:rPr lang="en-US" sz="1100" dirty="0">
                          <a:highlight>
                            <a:srgbClr val="000000"/>
                          </a:highlight>
                        </a:rPr>
                        <a:t>Trial Name</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GLP-1 Agent/ Comparator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Outcomes (Primary Bolded)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r>
                        <a:rPr lang="en-US" sz="1100" dirty="0">
                          <a:highlight>
                            <a:srgbClr val="000000"/>
                          </a:highlight>
                        </a:rPr>
                        <a:t>FDA Indication </a:t>
                      </a:r>
                    </a:p>
                    <a:p>
                      <a:endParaRPr lang="en-US" sz="1100" dirty="0">
                        <a:highlight>
                          <a:srgbClr val="000000"/>
                        </a:highlight>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extLst>
                  <a:ext uri="{0D108BD9-81ED-4DB2-BD59-A6C34878D82A}">
                    <a16:rowId xmlns:a16="http://schemas.microsoft.com/office/drawing/2014/main" val="3107750338"/>
                  </a:ext>
                </a:extLst>
              </a:tr>
              <a:tr h="708660">
                <a:tc>
                  <a:txBody>
                    <a:bodyPr/>
                    <a:lstStyle/>
                    <a:p>
                      <a:r>
                        <a:rPr lang="en-US" sz="1200" dirty="0"/>
                        <a:t>LEADER</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Liraglutide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kumimoji="0" lang="en-US" sz="1100" kern="1200" dirty="0">
                          <a:effectLst/>
                        </a:rPr>
                        <a:t>81% Prior CVD</a:t>
                      </a:r>
                      <a:r>
                        <a:rPr kumimoji="0" lang="en-US" sz="1100" b="1" kern="1200" dirty="0">
                          <a:effectLst/>
                        </a:rPr>
                        <a:t>, 3 point MACE </a:t>
                      </a:r>
                      <a:r>
                        <a:rPr kumimoji="0" lang="en-US" sz="1100" kern="1200" dirty="0">
                          <a:effectLst/>
                        </a:rPr>
                        <a:t>0.87 (0.58-0.95)</a:t>
                      </a:r>
                    </a:p>
                    <a:p>
                      <a:r>
                        <a:rPr kumimoji="0" lang="en-US" sz="1100" kern="1200" dirty="0">
                          <a:effectLst/>
                        </a:rPr>
                        <a:t>N=9340, Median follow-up 3.8 years</a:t>
                      </a:r>
                    </a:p>
                    <a:p>
                      <a:r>
                        <a:rPr kumimoji="0" lang="en-US" sz="1100" kern="1200" dirty="0">
                          <a:effectLst/>
                        </a:rPr>
                        <a:t>Worsening nephropathy 0.78 (0.67-0.92)</a:t>
                      </a:r>
                      <a:endParaRPr lang="en-US" sz="11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patients </a:t>
                      </a:r>
                      <a:r>
                        <a:rPr lang="en-US" sz="1100" b="1" i="0" u="none" strike="noStrike" kern="1200" dirty="0">
                          <a:solidFill>
                            <a:schemeClr val="tx1"/>
                          </a:solidFill>
                          <a:effectLst/>
                          <a:latin typeface="+mn-lt"/>
                          <a:ea typeface="+mn-ea"/>
                          <a:cs typeface="+mn-cs"/>
                        </a:rPr>
                        <a:t>10 years and older</a:t>
                      </a:r>
                      <a:r>
                        <a:rPr lang="en-US" sz="1100" i="0" u="none" strike="noStrike" kern="1200" dirty="0">
                          <a:solidFill>
                            <a:schemeClr val="tx1"/>
                          </a:solidFill>
                          <a:effectLst/>
                          <a:latin typeface="+mn-lt"/>
                          <a:ea typeface="+mn-ea"/>
                          <a:cs typeface="+mn-cs"/>
                        </a:rPr>
                        <a:t> with type 2 DM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kern="1200" dirty="0">
                          <a:solidFill>
                            <a:schemeClr val="tx1"/>
                          </a:solidFill>
                          <a:effectLst/>
                          <a:latin typeface="+mn-lt"/>
                          <a:ea typeface="+mn-ea"/>
                          <a:cs typeface="+mn-cs"/>
                        </a:rPr>
                        <a:t>To reduce the risk of </a:t>
                      </a:r>
                      <a:r>
                        <a:rPr lang="en-US" sz="1100" b="1" kern="1200" dirty="0">
                          <a:solidFill>
                            <a:schemeClr val="tx1"/>
                          </a:solidFill>
                          <a:effectLst/>
                          <a:latin typeface="+mn-lt"/>
                          <a:ea typeface="+mn-ea"/>
                          <a:cs typeface="+mn-cs"/>
                        </a:rPr>
                        <a:t>major adverse CV events </a:t>
                      </a:r>
                      <a:r>
                        <a:rPr lang="en-US" sz="1100" kern="1200" dirty="0">
                          <a:solidFill>
                            <a:schemeClr val="tx1"/>
                          </a:solidFill>
                          <a:effectLst/>
                          <a:latin typeface="+mn-lt"/>
                          <a:ea typeface="+mn-ea"/>
                          <a:cs typeface="+mn-cs"/>
                        </a:rPr>
                        <a:t>in adults with type 2 DM and </a:t>
                      </a:r>
                      <a:r>
                        <a:rPr lang="en-US" sz="1100" b="1" kern="1200" dirty="0">
                          <a:solidFill>
                            <a:schemeClr val="tx1"/>
                          </a:solidFill>
                          <a:effectLst/>
                          <a:latin typeface="+mn-lt"/>
                          <a:ea typeface="+mn-ea"/>
                          <a:cs typeface="+mn-cs"/>
                        </a:rPr>
                        <a:t>established CVD</a:t>
                      </a:r>
                      <a:endParaRPr lang="en-US" sz="1100" b="1"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3485861"/>
                  </a:ext>
                </a:extLst>
              </a:tr>
              <a:tr h="400050">
                <a:tc>
                  <a:txBody>
                    <a:bodyPr/>
                    <a:lstStyle/>
                    <a:p>
                      <a:r>
                        <a:rPr lang="en-US" sz="1200" dirty="0"/>
                        <a:t>ELIXA</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Lixesenatide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100% Prior CVD, </a:t>
                      </a:r>
                      <a:r>
                        <a:rPr lang="en-US" sz="1100" b="1" dirty="0"/>
                        <a:t>4 point MACE </a:t>
                      </a:r>
                      <a:r>
                        <a:rPr lang="en-US" sz="1100" dirty="0"/>
                        <a:t>1.02 (0.89-1.17)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N=6068, Median follow-up 2.1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8074428"/>
                  </a:ext>
                </a:extLst>
              </a:tr>
              <a:tr h="708660">
                <a:tc>
                  <a:txBody>
                    <a:bodyPr/>
                    <a:lstStyle/>
                    <a:p>
                      <a:r>
                        <a:rPr lang="en-US" sz="1200" dirty="0"/>
                        <a:t>SUSTAIN-6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err="1"/>
                        <a:t>Semaglutide</a:t>
                      </a:r>
                      <a:r>
                        <a:rPr lang="en-US" sz="1100" dirty="0"/>
                        <a:t> </a:t>
                      </a:r>
                      <a:r>
                        <a:rPr lang="en-US" sz="1100" b="1" dirty="0" err="1"/>
                        <a:t>inj</a:t>
                      </a:r>
                      <a:r>
                        <a:rPr lang="en-US" sz="1100" dirty="0"/>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 60% Prior CVD, </a:t>
                      </a:r>
                      <a:r>
                        <a:rPr kumimoji="0" lang="en-US" sz="1100" b="1" kern="1200" dirty="0">
                          <a:effectLst/>
                        </a:rPr>
                        <a:t>3 point MACE </a:t>
                      </a:r>
                      <a:r>
                        <a:rPr kumimoji="0" lang="en-US" sz="1100" kern="1200" dirty="0">
                          <a:effectLst/>
                        </a:rPr>
                        <a:t>0.74 (0.58-0.95)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N=3297, Median follow-up 2.1 years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kern="1200" dirty="0">
                          <a:effectLst/>
                        </a:rPr>
                        <a:t>Worsening nephropathy 0.64 (0.46-0.88)</a:t>
                      </a:r>
                      <a:endParaRPr lang="en-US" sz="1100" dirty="0"/>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To reduce the risk of </a:t>
                      </a:r>
                      <a:r>
                        <a:rPr lang="en-US" sz="1100" b="1" dirty="0">
                          <a:solidFill>
                            <a:schemeClr val="tx1"/>
                          </a:solidFill>
                        </a:rPr>
                        <a:t>major adverse CV events </a:t>
                      </a:r>
                      <a:r>
                        <a:rPr lang="en-US" sz="1100" dirty="0">
                          <a:solidFill>
                            <a:schemeClr val="tx1"/>
                          </a:solidFill>
                        </a:rPr>
                        <a:t>in adults with type 2 DM and </a:t>
                      </a:r>
                      <a:r>
                        <a:rPr lang="en-US" sz="1100" b="1" dirty="0">
                          <a:solidFill>
                            <a:schemeClr val="tx1"/>
                          </a:solidFill>
                        </a:rPr>
                        <a:t>established CVD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5128359"/>
                  </a:ext>
                </a:extLst>
              </a:tr>
              <a:tr h="548640">
                <a:tc>
                  <a:txBody>
                    <a:bodyPr/>
                    <a:lstStyle/>
                    <a:p>
                      <a:r>
                        <a:rPr lang="en-US" sz="1200" dirty="0"/>
                        <a:t>PIONEER-6</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Semaglutide</a:t>
                      </a:r>
                      <a:r>
                        <a:rPr lang="en-US" sz="1100" dirty="0"/>
                        <a:t> </a:t>
                      </a:r>
                      <a:r>
                        <a:rPr lang="en-US" sz="1100" b="1" dirty="0"/>
                        <a:t>oral</a:t>
                      </a:r>
                      <a:r>
                        <a:rPr lang="en-US" sz="1100" dirty="0"/>
                        <a:t>/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84.7% Prior CVD, </a:t>
                      </a:r>
                      <a:r>
                        <a:rPr lang="en-US" sz="1100" b="1" dirty="0"/>
                        <a:t>3 point MACE </a:t>
                      </a:r>
                      <a:r>
                        <a:rPr lang="en-US" sz="1100" dirty="0"/>
                        <a:t>0.79 (0.57-1.11)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t>N=3183, Median follow-up 1.3 years</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548640">
                <a:tc>
                  <a:txBody>
                    <a:bodyPr/>
                    <a:lstStyle/>
                    <a:p>
                      <a:r>
                        <a:rPr lang="en-US" sz="1200" dirty="0"/>
                        <a:t>EXSCEL</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Exenatide</a:t>
                      </a:r>
                      <a:r>
                        <a:rPr lang="en-US" sz="1100" dirty="0"/>
                        <a:t> –(weekly)/ 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73.1% Prior CVD, </a:t>
                      </a:r>
                      <a:r>
                        <a:rPr lang="en-US" sz="1100" b="1" dirty="0"/>
                        <a:t>3 point MACE </a:t>
                      </a:r>
                      <a:r>
                        <a:rPr lang="en-US" sz="1100" dirty="0"/>
                        <a:t>0.91 (0.83-1.00)</a:t>
                      </a:r>
                    </a:p>
                    <a:p>
                      <a:r>
                        <a:rPr lang="en-US" sz="1100" dirty="0"/>
                        <a:t>N=14752, Median follow-up 3.2 years </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patients </a:t>
                      </a:r>
                      <a:r>
                        <a:rPr lang="en-US" sz="1100" b="1" i="0" u="none" strike="noStrike" kern="1200" dirty="0">
                          <a:solidFill>
                            <a:schemeClr val="tx1"/>
                          </a:solidFill>
                          <a:effectLst/>
                          <a:latin typeface="+mn-lt"/>
                          <a:ea typeface="+mn-ea"/>
                          <a:cs typeface="+mn-cs"/>
                        </a:rPr>
                        <a:t>10 years and older</a:t>
                      </a:r>
                      <a:r>
                        <a:rPr lang="en-US" sz="1100" i="0" u="none" strike="noStrike" kern="1200" dirty="0">
                          <a:solidFill>
                            <a:schemeClr val="tx1"/>
                          </a:solidFill>
                          <a:effectLst/>
                          <a:latin typeface="+mn-lt"/>
                          <a:ea typeface="+mn-ea"/>
                          <a:cs typeface="+mn-cs"/>
                        </a:rPr>
                        <a:t> with type 2 DM</a:t>
                      </a:r>
                      <a:endParaRPr lang="en-US" sz="1100" i="0" u="none" strike="noStrike" kern="1200" baseline="0" dirty="0">
                        <a:solidFill>
                          <a:schemeClr val="tx1"/>
                        </a:solidFill>
                        <a:effectLst/>
                        <a:latin typeface="+mn-lt"/>
                        <a:ea typeface="+mn-ea"/>
                        <a:cs typeface="+mn-cs"/>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25670129"/>
                  </a:ext>
                </a:extLst>
              </a:tr>
              <a:tr h="868680">
                <a:tc>
                  <a:txBody>
                    <a:bodyPr/>
                    <a:lstStyle/>
                    <a:p>
                      <a:r>
                        <a:rPr lang="en-US" sz="1200" dirty="0"/>
                        <a:t>REWIND</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b="1" dirty="0"/>
                        <a:t>Dulaglutide</a:t>
                      </a:r>
                      <a:r>
                        <a:rPr lang="en-US" sz="1100" dirty="0"/>
                        <a:t>/placebo</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100" dirty="0"/>
                        <a:t>32% Prior CVD, </a:t>
                      </a:r>
                      <a:r>
                        <a:rPr lang="en-US" sz="1100" b="1" dirty="0"/>
                        <a:t>3 point MACE </a:t>
                      </a:r>
                      <a:r>
                        <a:rPr lang="en-US" sz="1100" dirty="0"/>
                        <a:t>0.88 (0.79-0.99)</a:t>
                      </a:r>
                    </a:p>
                    <a:p>
                      <a:r>
                        <a:rPr lang="en-US" sz="1100" dirty="0"/>
                        <a:t>N=9901, Median follow up 5. 4 years</a:t>
                      </a:r>
                    </a:p>
                    <a:p>
                      <a:r>
                        <a:rPr lang="en-US" sz="1100" dirty="0"/>
                        <a:t>Worsening nephropathy 0.85 (0.77-0.93)</a:t>
                      </a: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i="0" u="none" strike="noStrike" kern="1200" dirty="0">
                          <a:solidFill>
                            <a:schemeClr val="tx1"/>
                          </a:solidFill>
                          <a:effectLst/>
                          <a:latin typeface="+mn-lt"/>
                          <a:ea typeface="+mn-ea"/>
                          <a:cs typeface="+mn-cs"/>
                        </a:rPr>
                        <a:t>As an adjunct to diet and exercise to improve glycemic control in adults with type 2 DM</a:t>
                      </a:r>
                      <a:endParaRPr lang="en-US" sz="11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rPr>
                        <a:t>To reduce the risk of </a:t>
                      </a:r>
                      <a:r>
                        <a:rPr lang="en-US" sz="1100" b="1" dirty="0">
                          <a:solidFill>
                            <a:schemeClr val="tx1"/>
                          </a:solidFill>
                        </a:rPr>
                        <a:t>major adverse CV events </a:t>
                      </a:r>
                      <a:r>
                        <a:rPr lang="en-US" sz="1100" dirty="0">
                          <a:solidFill>
                            <a:schemeClr val="tx1"/>
                          </a:solidFill>
                        </a:rPr>
                        <a:t>in adults with type 2 DM and </a:t>
                      </a:r>
                      <a:r>
                        <a:rPr lang="en-US" sz="1100" b="1" dirty="0">
                          <a:solidFill>
                            <a:schemeClr val="tx1"/>
                          </a:solidFill>
                        </a:rPr>
                        <a:t>established CVD</a:t>
                      </a:r>
                      <a:r>
                        <a:rPr lang="en-US" sz="1100" dirty="0">
                          <a:solidFill>
                            <a:schemeClr val="tx1"/>
                          </a:solidFill>
                        </a:rPr>
                        <a:t> or </a:t>
                      </a:r>
                      <a:r>
                        <a:rPr lang="en-US" sz="1100" b="1" dirty="0">
                          <a:solidFill>
                            <a:schemeClr val="tx1"/>
                          </a:solidFill>
                        </a:rPr>
                        <a:t>multiple</a:t>
                      </a:r>
                      <a:r>
                        <a:rPr lang="en-US" sz="1100" b="1" baseline="0" dirty="0">
                          <a:solidFill>
                            <a:schemeClr val="tx1"/>
                          </a:solidFill>
                        </a:rPr>
                        <a:t> CVD risk factors</a:t>
                      </a:r>
                      <a:endParaRPr lang="en-US" sz="1100" b="1" dirty="0">
                        <a:solidFill>
                          <a:schemeClr val="tx1"/>
                        </a:solidFill>
                      </a:endParaRPr>
                    </a:p>
                  </a:txBody>
                  <a:tcPr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3" name="Slide Number Placeholder 2">
            <a:extLst>
              <a:ext uri="{FF2B5EF4-FFF2-40B4-BE49-F238E27FC236}">
                <a16:creationId xmlns:a16="http://schemas.microsoft.com/office/drawing/2014/main" id="{458107EC-3497-4002-9121-EC663146C926}"/>
              </a:ext>
            </a:extLst>
          </p:cNvPr>
          <p:cNvSpPr>
            <a:spLocks noGrp="1"/>
          </p:cNvSpPr>
          <p:nvPr>
            <p:ph type="sldNum" sz="quarter" idx="4294967295"/>
          </p:nvPr>
        </p:nvSpPr>
        <p:spPr>
          <a:xfrm>
            <a:off x="6299200" y="6356350"/>
            <a:ext cx="28448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98B75D-D028-46ED-9143-4415CE484F59}" type="slidenum">
              <a:rPr lang="en-US" smtClean="0"/>
              <a:pPr/>
              <a:t>235</a:t>
            </a:fld>
            <a:endParaRPr lang="en-US" dirty="0"/>
          </a:p>
        </p:txBody>
      </p:sp>
      <p:sp>
        <p:nvSpPr>
          <p:cNvPr id="6" name="TextBox 5">
            <a:extLst>
              <a:ext uri="{FF2B5EF4-FFF2-40B4-BE49-F238E27FC236}">
                <a16:creationId xmlns:a16="http://schemas.microsoft.com/office/drawing/2014/main" id="{72C9C420-163D-2710-230D-E2EEE5C434C5}"/>
              </a:ext>
            </a:extLst>
          </p:cNvPr>
          <p:cNvSpPr txBox="1"/>
          <p:nvPr/>
        </p:nvSpPr>
        <p:spPr>
          <a:xfrm>
            <a:off x="228600" y="6125518"/>
            <a:ext cx="8343900" cy="230832"/>
          </a:xfrm>
          <a:prstGeom prst="rect">
            <a:avLst/>
          </a:prstGeom>
          <a:noFill/>
        </p:spPr>
        <p:txBody>
          <a:bodyPr wrap="square" rtlCol="0">
            <a:spAutoFit/>
          </a:bodyPr>
          <a:lstStyle/>
          <a:p>
            <a:r>
              <a:rPr lang="en-US" sz="900" dirty="0"/>
              <a:t>American Diabetes Association. 10. Cardiovascular disease and risk management: Standards of Care in Diabetes—2023. Diabetes Care 2023;46(Suppl. 1):S158–S190</a:t>
            </a:r>
          </a:p>
        </p:txBody>
      </p:sp>
    </p:spTree>
    <p:extLst>
      <p:ext uri="{BB962C8B-B14F-4D97-AF65-F5344CB8AC3E}">
        <p14:creationId xmlns:p14="http://schemas.microsoft.com/office/powerpoint/2010/main" val="148326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a:extLst>
              <a:ext uri="{FF2B5EF4-FFF2-40B4-BE49-F238E27FC236}">
                <a16:creationId xmlns:a16="http://schemas.microsoft.com/office/drawing/2014/main" id="{7DDBB9B7-31A4-4275-BE5A-73FD9B9C275C}"/>
              </a:ext>
            </a:extLst>
          </p:cNvPr>
          <p:cNvSpPr>
            <a:spLocks noGrp="1"/>
          </p:cNvSpPr>
          <p:nvPr>
            <p:ph type="title"/>
          </p:nvPr>
        </p:nvSpPr>
        <p:spPr/>
        <p:txBody>
          <a:bodyPr>
            <a:normAutofit/>
          </a:bodyPr>
          <a:lstStyle/>
          <a:p>
            <a:pPr>
              <a:defRPr/>
            </a:pPr>
            <a:r>
              <a:rPr lang="en-US" altLang="en-US" sz="3600" dirty="0">
                <a:latin typeface="Arial" panose="020B0604020202020204" pitchFamily="34" charset="0"/>
                <a:cs typeface="Arial" panose="020B0604020202020204" pitchFamily="34" charset="0"/>
              </a:rPr>
              <a:t>GLP-1 RA Outcomes: CV, HF, Renal</a:t>
            </a:r>
          </a:p>
        </p:txBody>
      </p:sp>
      <p:graphicFrame>
        <p:nvGraphicFramePr>
          <p:cNvPr id="4" name="Content Placeholder 3">
            <a:extLst>
              <a:ext uri="{FF2B5EF4-FFF2-40B4-BE49-F238E27FC236}">
                <a16:creationId xmlns:a16="http://schemas.microsoft.com/office/drawing/2014/main" id="{FC4E65E7-94D8-4D39-A110-DBA1BD839F41}"/>
              </a:ext>
            </a:extLst>
          </p:cNvPr>
          <p:cNvGraphicFramePr>
            <a:graphicFrameLocks noGrp="1"/>
          </p:cNvGraphicFramePr>
          <p:nvPr>
            <p:ph sz="quarter" idx="1"/>
            <p:extLst>
              <p:ext uri="{D42A27DB-BD31-4B8C-83A1-F6EECF244321}">
                <p14:modId xmlns:p14="http://schemas.microsoft.com/office/powerpoint/2010/main" val="766903658"/>
              </p:ext>
            </p:extLst>
          </p:nvPr>
        </p:nvGraphicFramePr>
        <p:xfrm>
          <a:off x="457200" y="1219200"/>
          <a:ext cx="8229595" cy="4524727"/>
        </p:xfrm>
        <a:graphic>
          <a:graphicData uri="http://schemas.openxmlformats.org/drawingml/2006/table">
            <a:tbl>
              <a:tblPr firstRow="1" firstCol="1" bandRow="1"/>
              <a:tblGrid>
                <a:gridCol w="1321178">
                  <a:extLst>
                    <a:ext uri="{9D8B030D-6E8A-4147-A177-3AD203B41FA5}">
                      <a16:colId xmlns:a16="http://schemas.microsoft.com/office/drawing/2014/main" val="20000"/>
                    </a:ext>
                  </a:extLst>
                </a:gridCol>
                <a:gridCol w="870123">
                  <a:extLst>
                    <a:ext uri="{9D8B030D-6E8A-4147-A177-3AD203B41FA5}">
                      <a16:colId xmlns:a16="http://schemas.microsoft.com/office/drawing/2014/main" val="20001"/>
                    </a:ext>
                  </a:extLst>
                </a:gridCol>
                <a:gridCol w="1544211">
                  <a:extLst>
                    <a:ext uri="{9D8B030D-6E8A-4147-A177-3AD203B41FA5}">
                      <a16:colId xmlns:a16="http://schemas.microsoft.com/office/drawing/2014/main" val="20002"/>
                    </a:ext>
                  </a:extLst>
                </a:gridCol>
                <a:gridCol w="605586">
                  <a:extLst>
                    <a:ext uri="{9D8B030D-6E8A-4147-A177-3AD203B41FA5}">
                      <a16:colId xmlns:a16="http://schemas.microsoft.com/office/drawing/2014/main" val="20003"/>
                    </a:ext>
                  </a:extLst>
                </a:gridCol>
                <a:gridCol w="1300416">
                  <a:extLst>
                    <a:ext uri="{9D8B030D-6E8A-4147-A177-3AD203B41FA5}">
                      <a16:colId xmlns:a16="http://schemas.microsoft.com/office/drawing/2014/main" val="20004"/>
                    </a:ext>
                  </a:extLst>
                </a:gridCol>
                <a:gridCol w="605586">
                  <a:extLst>
                    <a:ext uri="{9D8B030D-6E8A-4147-A177-3AD203B41FA5}">
                      <a16:colId xmlns:a16="http://schemas.microsoft.com/office/drawing/2014/main" val="20005"/>
                    </a:ext>
                  </a:extLst>
                </a:gridCol>
                <a:gridCol w="1306793">
                  <a:extLst>
                    <a:ext uri="{9D8B030D-6E8A-4147-A177-3AD203B41FA5}">
                      <a16:colId xmlns:a16="http://schemas.microsoft.com/office/drawing/2014/main" val="20006"/>
                    </a:ext>
                  </a:extLst>
                </a:gridCol>
                <a:gridCol w="675702">
                  <a:extLst>
                    <a:ext uri="{9D8B030D-6E8A-4147-A177-3AD203B41FA5}">
                      <a16:colId xmlns:a16="http://schemas.microsoft.com/office/drawing/2014/main" val="20007"/>
                    </a:ext>
                  </a:extLst>
                </a:gridCol>
              </a:tblGrid>
              <a:tr h="503367">
                <a:tc>
                  <a:txBody>
                    <a:bodyPr/>
                    <a:lstStyle/>
                    <a:p>
                      <a:pPr marL="0" marR="0">
                        <a:lnSpc>
                          <a:spcPct val="107000"/>
                        </a:lnSpc>
                        <a:spcBef>
                          <a:spcPts val="0"/>
                        </a:spcBef>
                        <a:spcAft>
                          <a:spcPts val="0"/>
                        </a:spcAft>
                      </a:pPr>
                      <a:r>
                        <a:rPr lang="en-US" sz="1500" dirty="0">
                          <a:effectLst/>
                          <a:latin typeface="Calibri"/>
                          <a:ea typeface="Calibri"/>
                          <a:cs typeface="Times New Roman"/>
                        </a:rPr>
                        <a:t>Drug/ Size</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Trial</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Major Adverse Cardiovascular Events (MACE-stroke, nonfatal MI, CV death) </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MACE 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Hospitalization for Heart Failure (HHF)</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HHF</a:t>
                      </a:r>
                    </a:p>
                    <a:p>
                      <a:pPr marL="0" marR="0">
                        <a:lnSpc>
                          <a:spcPct val="107000"/>
                        </a:lnSpc>
                        <a:spcBef>
                          <a:spcPts val="0"/>
                        </a:spcBef>
                        <a:spcAft>
                          <a:spcPts val="0"/>
                        </a:spcAft>
                      </a:pPr>
                      <a:r>
                        <a:rPr lang="en-US" sz="1500" dirty="0">
                          <a:effectLst/>
                          <a:latin typeface="Calibri"/>
                          <a:ea typeface="Calibri"/>
                          <a:cs typeface="Times New Roman"/>
                        </a:rPr>
                        <a:t>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Renal Outcomes</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Renal</a:t>
                      </a:r>
                    </a:p>
                    <a:p>
                      <a:pPr marL="0" marR="0">
                        <a:lnSpc>
                          <a:spcPct val="107000"/>
                        </a:lnSpc>
                        <a:spcBef>
                          <a:spcPts val="0"/>
                        </a:spcBef>
                        <a:spcAft>
                          <a:spcPts val="0"/>
                        </a:spcAft>
                      </a:pPr>
                      <a:r>
                        <a:rPr lang="en-US" sz="1500" dirty="0">
                          <a:effectLst/>
                          <a:latin typeface="Calibri"/>
                          <a:ea typeface="Calibri"/>
                          <a:cs typeface="Times New Roman"/>
                        </a:rPr>
                        <a:t>Benefit</a:t>
                      </a:r>
                    </a:p>
                  </a:txBody>
                  <a:tcPr marL="31222" marR="3122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Lixisenatide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N=6,068</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ELIXA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1.02 (0.89-1.17)*^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0.96 (0.75-1.23)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03367">
                <a:tc>
                  <a:txBody>
                    <a:bodyPr/>
                    <a:lstStyle/>
                    <a:p>
                      <a:pPr marL="0" marR="0">
                        <a:lnSpc>
                          <a:spcPct val="107000"/>
                        </a:lnSpc>
                        <a:spcBef>
                          <a:spcPts val="0"/>
                        </a:spcBef>
                        <a:spcAft>
                          <a:spcPts val="0"/>
                        </a:spcAft>
                      </a:pPr>
                      <a:r>
                        <a:rPr lang="en-US" sz="1500" dirty="0">
                          <a:effectLst/>
                          <a:latin typeface="Calibri"/>
                          <a:ea typeface="Calibri"/>
                          <a:cs typeface="Times New Roman"/>
                        </a:rPr>
                        <a:t>Liraglutide</a:t>
                      </a:r>
                    </a:p>
                    <a:p>
                      <a:pPr marL="0" marR="0">
                        <a:lnSpc>
                          <a:spcPct val="107000"/>
                        </a:lnSpc>
                        <a:spcBef>
                          <a:spcPts val="0"/>
                        </a:spcBef>
                        <a:spcAft>
                          <a:spcPts val="0"/>
                        </a:spcAft>
                      </a:pPr>
                      <a:r>
                        <a:rPr lang="en-US" sz="1500" dirty="0">
                          <a:effectLst/>
                          <a:latin typeface="Calibri"/>
                          <a:ea typeface="Calibri"/>
                          <a:cs typeface="Times New Roman"/>
                        </a:rPr>
                        <a:t> N=9,340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LEADER</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0.87 (0.78-0.97)*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0.87 (0.73-1.05)</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0.78 (0.67-0.92)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Semaglutide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N=3,297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SUSTAIN-6</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0.76 (0.78-0.97)*</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0.82 (0.47-1.44)</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0.64 (0.46-0.88)</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760612">
                <a:tc>
                  <a:txBody>
                    <a:bodyPr/>
                    <a:lstStyle/>
                    <a:p>
                      <a:pPr marL="0" marR="0">
                        <a:lnSpc>
                          <a:spcPct val="107000"/>
                        </a:lnSpc>
                        <a:spcBef>
                          <a:spcPts val="0"/>
                        </a:spcBef>
                        <a:spcAft>
                          <a:spcPts val="0"/>
                        </a:spcAft>
                      </a:pPr>
                      <a:r>
                        <a:rPr lang="en-US" sz="1500" dirty="0" err="1">
                          <a:effectLst/>
                          <a:latin typeface="Calibri"/>
                          <a:ea typeface="Calibri"/>
                          <a:cs typeface="Times New Roman"/>
                        </a:rPr>
                        <a:t>Semaglutide</a:t>
                      </a:r>
                      <a:r>
                        <a:rPr lang="en-US" sz="1500" dirty="0">
                          <a:effectLst/>
                          <a:latin typeface="Calibri"/>
                          <a:ea typeface="Calibri"/>
                          <a:cs typeface="Times New Roman"/>
                        </a:rPr>
                        <a:t> oral</a:t>
                      </a:r>
                    </a:p>
                    <a:p>
                      <a:pPr marL="0" marR="0">
                        <a:lnSpc>
                          <a:spcPct val="107000"/>
                        </a:lnSpc>
                        <a:spcBef>
                          <a:spcPts val="0"/>
                        </a:spcBef>
                        <a:spcAft>
                          <a:spcPts val="0"/>
                        </a:spcAft>
                      </a:pPr>
                      <a:r>
                        <a:rPr lang="en-US" sz="1500" dirty="0">
                          <a:effectLst/>
                          <a:latin typeface="Calibri"/>
                          <a:ea typeface="Calibri"/>
                          <a:cs typeface="Times New Roman"/>
                        </a:rPr>
                        <a:t> N=3,183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PIONEER-6</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0.78 (0.57-1.11)*</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0.86 (0.48-1.55)</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38495">
                <a:tc>
                  <a:txBody>
                    <a:bodyPr/>
                    <a:lstStyle/>
                    <a:p>
                      <a:pPr marL="0" marR="0">
                        <a:lnSpc>
                          <a:spcPct val="107000"/>
                        </a:lnSpc>
                        <a:spcBef>
                          <a:spcPts val="0"/>
                        </a:spcBef>
                        <a:spcAft>
                          <a:spcPts val="0"/>
                        </a:spcAft>
                      </a:pPr>
                      <a:r>
                        <a:rPr lang="en-US" sz="1500" dirty="0" err="1">
                          <a:effectLst/>
                          <a:latin typeface="Calibri"/>
                          <a:ea typeface="Calibri"/>
                          <a:cs typeface="Times New Roman"/>
                        </a:rPr>
                        <a:t>Exenatide</a:t>
                      </a:r>
                      <a:r>
                        <a:rPr lang="en-US" sz="1500" dirty="0">
                          <a:effectLst/>
                          <a:latin typeface="Calibri"/>
                          <a:ea typeface="Calibri"/>
                          <a:cs typeface="Times New Roman"/>
                        </a:rPr>
                        <a:t> </a:t>
                      </a:r>
                    </a:p>
                    <a:p>
                      <a:pPr marL="0" marR="0">
                        <a:lnSpc>
                          <a:spcPct val="107000"/>
                        </a:lnSpc>
                        <a:spcBef>
                          <a:spcPts val="0"/>
                        </a:spcBef>
                        <a:spcAft>
                          <a:spcPts val="0"/>
                        </a:spcAft>
                      </a:pPr>
                      <a:r>
                        <a:rPr lang="en-US" sz="1500" dirty="0">
                          <a:effectLst/>
                          <a:latin typeface="Calibri"/>
                          <a:ea typeface="Calibri"/>
                          <a:cs typeface="Times New Roman"/>
                        </a:rPr>
                        <a:t> N=14,752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EXSCEL</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0.91 (0.83-1.0)*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1.05 (0.74-1.50)</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503367">
                <a:tc>
                  <a:txBody>
                    <a:bodyPr/>
                    <a:lstStyle/>
                    <a:p>
                      <a:pPr marL="0" marR="0">
                        <a:lnSpc>
                          <a:spcPct val="107000"/>
                        </a:lnSpc>
                        <a:spcBef>
                          <a:spcPts val="0"/>
                        </a:spcBef>
                        <a:spcAft>
                          <a:spcPts val="0"/>
                        </a:spcAft>
                      </a:pPr>
                      <a:r>
                        <a:rPr lang="en-US" sz="1500" dirty="0" err="1">
                          <a:effectLst/>
                          <a:latin typeface="Calibri"/>
                          <a:ea typeface="Calibri"/>
                          <a:cs typeface="Times New Roman"/>
                        </a:rPr>
                        <a:t>Dulaglutide</a:t>
                      </a:r>
                      <a:endParaRPr lang="en-US" sz="1500" dirty="0">
                        <a:effectLst/>
                        <a:latin typeface="Calibri"/>
                        <a:ea typeface="Calibri"/>
                        <a:cs typeface="Times New Roman"/>
                      </a:endParaRPr>
                    </a:p>
                    <a:p>
                      <a:pPr marL="0" marR="0">
                        <a:lnSpc>
                          <a:spcPct val="107000"/>
                        </a:lnSpc>
                        <a:spcBef>
                          <a:spcPts val="0"/>
                        </a:spcBef>
                        <a:spcAft>
                          <a:spcPts val="0"/>
                        </a:spcAft>
                      </a:pPr>
                      <a:r>
                        <a:rPr lang="en-US" sz="1500" dirty="0">
                          <a:effectLst/>
                          <a:latin typeface="Calibri"/>
                          <a:ea typeface="Calibri"/>
                          <a:cs typeface="Times New Roman"/>
                        </a:rPr>
                        <a:t> N=9,901</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REWIND</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0.88 (0.79-0.99)*</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a:effectLst/>
                          <a:latin typeface="Calibri"/>
                          <a:ea typeface="Calibri"/>
                          <a:cs typeface="Times New Roman"/>
                        </a:rPr>
                        <a:t>0.93 (0.77-1.12)</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N</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0.85 (0.77-0.93)</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n-US" sz="1500" dirty="0">
                          <a:effectLst/>
                          <a:latin typeface="Calibri"/>
                          <a:ea typeface="Calibri"/>
                          <a:cs typeface="Times New Roman"/>
                        </a:rPr>
                        <a:t>Y</a:t>
                      </a:r>
                    </a:p>
                  </a:txBody>
                  <a:tcPr marL="49955" marR="4995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6" name="TextBox 5">
            <a:extLst>
              <a:ext uri="{FF2B5EF4-FFF2-40B4-BE49-F238E27FC236}">
                <a16:creationId xmlns:a16="http://schemas.microsoft.com/office/drawing/2014/main" id="{939ED27F-A1E7-4939-818F-5C905DA13C08}"/>
              </a:ext>
            </a:extLst>
          </p:cNvPr>
          <p:cNvSpPr txBox="1"/>
          <p:nvPr/>
        </p:nvSpPr>
        <p:spPr>
          <a:xfrm>
            <a:off x="362531" y="6008580"/>
            <a:ext cx="8893735" cy="600164"/>
          </a:xfrm>
          <a:prstGeom prst="rect">
            <a:avLst/>
          </a:prstGeom>
          <a:noFill/>
        </p:spPr>
        <p:txBody>
          <a:bodyPr>
            <a:spAutoFit/>
          </a:bodyPr>
          <a:lstStyle/>
          <a:p>
            <a:pPr defTabSz="823692" fontAlgn="base">
              <a:spcBef>
                <a:spcPct val="0"/>
              </a:spcBef>
              <a:spcAft>
                <a:spcPct val="0"/>
              </a:spcAft>
              <a:defRPr/>
            </a:pPr>
            <a:r>
              <a:rPr lang="en-US" sz="1100" dirty="0">
                <a:solidFill>
                  <a:prstClr val="black"/>
                </a:solidFill>
                <a:latin typeface="Calibri" panose="020F0502020204030204" pitchFamily="34" charset="0"/>
                <a:cs typeface="Arial" panose="020B0604020202020204" pitchFamily="34" charset="0"/>
              </a:rPr>
              <a:t>MACE refers to 3-point MACE  (stroke, nonfatal MI, CV death) except </a:t>
            </a:r>
            <a:r>
              <a:rPr lang="en-US" sz="1100" dirty="0" err="1">
                <a:solidFill>
                  <a:prstClr val="black"/>
                </a:solidFill>
                <a:latin typeface="Calibri" panose="020F0502020204030204" pitchFamily="34" charset="0"/>
                <a:cs typeface="Arial" panose="020B0604020202020204" pitchFamily="34" charset="0"/>
              </a:rPr>
              <a:t>lixisenatide</a:t>
            </a:r>
            <a:r>
              <a:rPr lang="en-US" sz="1100" dirty="0">
                <a:solidFill>
                  <a:prstClr val="black"/>
                </a:solidFill>
                <a:latin typeface="Calibri" panose="020F0502020204030204" pitchFamily="34" charset="0"/>
                <a:cs typeface="Arial" panose="020B0604020202020204" pitchFamily="34" charset="0"/>
              </a:rPr>
              <a:t> (4-point MACE included hospitalization for unstable angina).   </a:t>
            </a:r>
          </a:p>
          <a:p>
            <a:pPr defTabSz="823692" fontAlgn="base">
              <a:spcBef>
                <a:spcPct val="0"/>
              </a:spcBef>
              <a:spcAft>
                <a:spcPct val="0"/>
              </a:spcAft>
              <a:defRPr/>
            </a:pPr>
            <a:r>
              <a:rPr lang="en-US" sz="1100" dirty="0">
                <a:solidFill>
                  <a:prstClr val="black"/>
                </a:solidFill>
                <a:latin typeface="Calibri" panose="020F0502020204030204" pitchFamily="34" charset="0"/>
                <a:cs typeface="Arial" panose="020B0604020202020204" pitchFamily="34" charset="0"/>
              </a:rPr>
              <a:t>*: primary outcome, renal outcomes refer to worsening nephropathy; Y-yes, N-no.  HHF: hospitalizations for heart failure</a:t>
            </a:r>
          </a:p>
          <a:p>
            <a:pPr defTabSz="823692" fontAlgn="base">
              <a:spcBef>
                <a:spcPct val="0"/>
              </a:spcBef>
              <a:spcAft>
                <a:spcPct val="0"/>
              </a:spcAft>
              <a:defRPr/>
            </a:pPr>
            <a:r>
              <a:rPr lang="en-US" sz="1100" b="1" dirty="0">
                <a:solidFill>
                  <a:prstClr val="black"/>
                </a:solidFill>
                <a:latin typeface="Calibri" panose="020F0502020204030204" pitchFamily="34" charset="0"/>
                <a:cs typeface="Arial" panose="020B0604020202020204" pitchFamily="34" charset="0"/>
              </a:rPr>
              <a:t>Confidence interval &lt;1 means that the drug was beneficial compared to placebo</a:t>
            </a:r>
          </a:p>
        </p:txBody>
      </p:sp>
      <p:sp>
        <p:nvSpPr>
          <p:cNvPr id="7" name="Rectangle 6">
            <a:extLst>
              <a:ext uri="{FF2B5EF4-FFF2-40B4-BE49-F238E27FC236}">
                <a16:creationId xmlns:a16="http://schemas.microsoft.com/office/drawing/2014/main" id="{E7F20D57-2B72-446D-99EC-BCAABE77EEC6}"/>
              </a:ext>
            </a:extLst>
          </p:cNvPr>
          <p:cNvSpPr/>
          <p:nvPr/>
        </p:nvSpPr>
        <p:spPr>
          <a:xfrm>
            <a:off x="4190167" y="1325637"/>
            <a:ext cx="619232" cy="452472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
        <p:nvSpPr>
          <p:cNvPr id="8" name="Rectangle 7">
            <a:extLst>
              <a:ext uri="{FF2B5EF4-FFF2-40B4-BE49-F238E27FC236}">
                <a16:creationId xmlns:a16="http://schemas.microsoft.com/office/drawing/2014/main" id="{62E15F0B-BFAB-41C3-8710-F64CF36131E3}"/>
              </a:ext>
            </a:extLst>
          </p:cNvPr>
          <p:cNvSpPr/>
          <p:nvPr/>
        </p:nvSpPr>
        <p:spPr>
          <a:xfrm>
            <a:off x="6172200" y="1317920"/>
            <a:ext cx="619232" cy="452472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
        <p:nvSpPr>
          <p:cNvPr id="9" name="Rectangle 8">
            <a:extLst>
              <a:ext uri="{FF2B5EF4-FFF2-40B4-BE49-F238E27FC236}">
                <a16:creationId xmlns:a16="http://schemas.microsoft.com/office/drawing/2014/main" id="{BC56D3BF-1557-4286-9D96-D8E84BDCC6D2}"/>
              </a:ext>
            </a:extLst>
          </p:cNvPr>
          <p:cNvSpPr/>
          <p:nvPr/>
        </p:nvSpPr>
        <p:spPr>
          <a:xfrm>
            <a:off x="8084756" y="1369494"/>
            <a:ext cx="727917" cy="44731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23692" fontAlgn="base">
              <a:spcBef>
                <a:spcPct val="0"/>
              </a:spcBef>
              <a:spcAft>
                <a:spcPct val="0"/>
              </a:spcAft>
              <a:defRPr/>
            </a:pPr>
            <a:endParaRPr lang="en-US" sz="1621">
              <a:solidFill>
                <a:prstClr val="white"/>
              </a:solidFill>
              <a:latin typeface="Gill Sans MT"/>
            </a:endParaRPr>
          </a:p>
        </p:txBody>
      </p:sp>
    </p:spTree>
    <p:extLst>
      <p:ext uri="{BB962C8B-B14F-4D97-AF65-F5344CB8AC3E}">
        <p14:creationId xmlns:p14="http://schemas.microsoft.com/office/powerpoint/2010/main" val="1524807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83FE0-B1A3-4983-9D67-6A6F5B3DF96C}"/>
              </a:ext>
            </a:extLst>
          </p:cNvPr>
          <p:cNvSpPr>
            <a:spLocks noGrp="1"/>
          </p:cNvSpPr>
          <p:nvPr>
            <p:ph type="title"/>
          </p:nvPr>
        </p:nvSpPr>
        <p:spPr>
          <a:xfrm>
            <a:off x="457200" y="228600"/>
            <a:ext cx="8229600" cy="762000"/>
          </a:xfrm>
        </p:spPr>
        <p:txBody>
          <a:bodyPr>
            <a:normAutofit/>
          </a:bodyPr>
          <a:lstStyle/>
          <a:p>
            <a:pPr eaLnBrk="1" fontAlgn="auto" hangingPunct="1">
              <a:spcAft>
                <a:spcPts val="0"/>
              </a:spcAft>
              <a:defRPr/>
            </a:pPr>
            <a:r>
              <a:rPr lang="en-US" dirty="0"/>
              <a:t>Meet Alice</a:t>
            </a:r>
          </a:p>
        </p:txBody>
      </p:sp>
      <p:sp>
        <p:nvSpPr>
          <p:cNvPr id="55299" name="Content Placeholder 2">
            <a:extLst>
              <a:ext uri="{FF2B5EF4-FFF2-40B4-BE49-F238E27FC236}">
                <a16:creationId xmlns:a16="http://schemas.microsoft.com/office/drawing/2014/main" id="{4A4A95F2-CCFF-412C-83AD-1631850872D3}"/>
              </a:ext>
            </a:extLst>
          </p:cNvPr>
          <p:cNvSpPr>
            <a:spLocks noGrp="1"/>
          </p:cNvSpPr>
          <p:nvPr>
            <p:ph sz="quarter" idx="1"/>
          </p:nvPr>
        </p:nvSpPr>
        <p:spPr>
          <a:xfrm>
            <a:off x="457200" y="1143000"/>
            <a:ext cx="4800600" cy="5867400"/>
          </a:xfrm>
        </p:spPr>
        <p:txBody>
          <a:bodyPr>
            <a:normAutofit fontScale="85000" lnSpcReduction="20000"/>
          </a:bodyPr>
          <a:lstStyle/>
          <a:p>
            <a:pPr marL="0" indent="0" eaLnBrk="1" hangingPunct="1">
              <a:lnSpc>
                <a:spcPct val="120000"/>
              </a:lnSpc>
              <a:buFont typeface="Wingdings 2" panose="05020102010507070707" pitchFamily="18" charset="2"/>
              <a:buNone/>
              <a:defRPr/>
            </a:pPr>
            <a:r>
              <a:rPr lang="en-US" altLang="en-US" sz="2100" dirty="0"/>
              <a:t>Alice is a 56yo AAF presenting for follow-up for type 2 diabetes. Alice reports that her blood pressure has been higher lately. Denies s/</a:t>
            </a:r>
            <a:r>
              <a:rPr lang="en-US" altLang="en-US" sz="2100" dirty="0" err="1"/>
              <a:t>sx</a:t>
            </a:r>
            <a:r>
              <a:rPr lang="en-US" altLang="en-US" sz="21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14340" name="Content Placeholder 3">
            <a:extLst>
              <a:ext uri="{FF2B5EF4-FFF2-40B4-BE49-F238E27FC236}">
                <a16:creationId xmlns:a16="http://schemas.microsoft.com/office/drawing/2014/main" id="{A42A0E7A-7F8B-4426-B728-641DC3AA5FE9}"/>
              </a:ext>
            </a:extLst>
          </p:cNvPr>
          <p:cNvSpPr txBox="1">
            <a:spLocks/>
          </p:cNvSpPr>
          <p:nvPr/>
        </p:nvSpPr>
        <p:spPr bwMode="auto">
          <a:xfrm>
            <a:off x="5233737" y="1281906"/>
            <a:ext cx="3810000"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spTree>
    <p:extLst>
      <p:ext uri="{BB962C8B-B14F-4D97-AF65-F5344CB8AC3E}">
        <p14:creationId xmlns:p14="http://schemas.microsoft.com/office/powerpoint/2010/main" val="410045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5106F-2F3B-4854-8B7E-923F9FA457F8}"/>
              </a:ext>
            </a:extLst>
          </p:cNvPr>
          <p:cNvSpPr>
            <a:spLocks noGrp="1"/>
          </p:cNvSpPr>
          <p:nvPr>
            <p:ph type="title"/>
          </p:nvPr>
        </p:nvSpPr>
        <p:spPr/>
        <p:txBody>
          <a:bodyPr/>
          <a:lstStyle/>
          <a:p>
            <a:pPr>
              <a:defRPr/>
            </a:pPr>
            <a:r>
              <a:rPr lang="en-US" dirty="0"/>
              <a:t>Questions to Think About</a:t>
            </a:r>
          </a:p>
        </p:txBody>
      </p:sp>
      <p:sp>
        <p:nvSpPr>
          <p:cNvPr id="16387" name="Content Placeholder 2">
            <a:extLst>
              <a:ext uri="{FF2B5EF4-FFF2-40B4-BE49-F238E27FC236}">
                <a16:creationId xmlns:a16="http://schemas.microsoft.com/office/drawing/2014/main" id="{C0A40BBD-C097-4B3C-9BF7-4885F933F937}"/>
              </a:ext>
            </a:extLst>
          </p:cNvPr>
          <p:cNvSpPr>
            <a:spLocks noGrp="1"/>
          </p:cNvSpPr>
          <p:nvPr>
            <p:ph idx="1"/>
          </p:nvPr>
        </p:nvSpPr>
        <p:spPr/>
        <p:txBody>
          <a:bodyPr/>
          <a:lstStyle/>
          <a:p>
            <a:r>
              <a:rPr lang="en-US" altLang="en-US" sz="2800" dirty="0"/>
              <a:t>What are Alice’s blood pressure, cholesterol and glucose targets? </a:t>
            </a:r>
          </a:p>
          <a:p>
            <a:r>
              <a:rPr lang="en-US" altLang="en-US" sz="2800" dirty="0"/>
              <a:t>What lifestyle changes should be advised to reduce cardiovascular risk? </a:t>
            </a:r>
          </a:p>
          <a:p>
            <a:r>
              <a:rPr lang="en-US" altLang="en-US" sz="2800" dirty="0"/>
              <a:t>What changes should be made to optimize Alice’s medication regimen? </a:t>
            </a:r>
          </a:p>
          <a:p>
            <a:endParaRPr lang="en-US" altLang="en-US" dirty="0"/>
          </a:p>
          <a:p>
            <a:endParaRPr lang="en-US" altLang="en-US" dirty="0"/>
          </a:p>
        </p:txBody>
      </p:sp>
      <p:pic>
        <p:nvPicPr>
          <p:cNvPr id="16388" name="Picture 5">
            <a:extLst>
              <a:ext uri="{FF2B5EF4-FFF2-40B4-BE49-F238E27FC236}">
                <a16:creationId xmlns:a16="http://schemas.microsoft.com/office/drawing/2014/main" id="{2663767C-842F-43C9-AAB5-8CA5AD8CCE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495800"/>
            <a:ext cx="1782763" cy="201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2867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C8B90-BD02-4E4B-952A-DDE14B2C7F0D}"/>
              </a:ext>
            </a:extLst>
          </p:cNvPr>
          <p:cNvSpPr>
            <a:spLocks noGrp="1"/>
          </p:cNvSpPr>
          <p:nvPr>
            <p:ph type="ctrTitle"/>
          </p:nvPr>
        </p:nvSpPr>
        <p:spPr/>
        <p:txBody>
          <a:bodyPr/>
          <a:lstStyle/>
          <a:p>
            <a:pPr eaLnBrk="1" fontAlgn="auto" hangingPunct="1">
              <a:spcAft>
                <a:spcPts val="0"/>
              </a:spcAft>
              <a:defRPr/>
            </a:pPr>
            <a:r>
              <a:rPr lang="en-US" dirty="0"/>
              <a:t>Hypertension Management in People with Diabetes</a:t>
            </a:r>
          </a:p>
        </p:txBody>
      </p:sp>
      <p:pic>
        <p:nvPicPr>
          <p:cNvPr id="26627" name="Picture 2">
            <a:extLst>
              <a:ext uri="{FF2B5EF4-FFF2-40B4-BE49-F238E27FC236}">
                <a16:creationId xmlns:a16="http://schemas.microsoft.com/office/drawing/2014/main" id="{F758DA5E-8EB8-4638-B0F5-B218629675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76200"/>
            <a:ext cx="3514725"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EC52253-A5DC-BDBD-5264-499EE3F03641}"/>
              </a:ext>
            </a:extLst>
          </p:cNvPr>
          <p:cNvSpPr txBox="1"/>
          <p:nvPr/>
        </p:nvSpPr>
        <p:spPr>
          <a:xfrm>
            <a:off x="457200" y="6303840"/>
            <a:ext cx="8871734" cy="523220"/>
          </a:xfrm>
          <a:prstGeom prst="rect">
            <a:avLst/>
          </a:prstGeom>
          <a:noFill/>
        </p:spPr>
        <p:txBody>
          <a:bodyPr wrap="square">
            <a:spAutoFit/>
          </a:bodyPr>
          <a:lstStyle/>
          <a:p>
            <a:r>
              <a:rPr lang="en-US" sz="1400" b="0" i="0" dirty="0">
                <a:solidFill>
                  <a:srgbClr val="000000"/>
                </a:solidFill>
                <a:effectLst/>
                <a:latin typeface="Segoe UI" panose="020B0502040204020203" pitchFamily="34" charset="0"/>
              </a:rPr>
              <a:t>Centers for Disease Control and Prevention. National Diabetes Stats Report   https://www.cdc.gov/diabetes/data/statistics-report/index.html. Accessed </a:t>
            </a:r>
            <a:r>
              <a:rPr lang="en-US" sz="1400" dirty="0">
                <a:solidFill>
                  <a:srgbClr val="000000"/>
                </a:solidFill>
                <a:latin typeface="Segoe UI" panose="020B0502040204020203" pitchFamily="34" charset="0"/>
              </a:rPr>
              <a:t>1/23</a:t>
            </a:r>
            <a:endParaRPr lang="en-US" sz="1400" dirty="0"/>
          </a:p>
        </p:txBody>
      </p:sp>
      <p:sp>
        <p:nvSpPr>
          <p:cNvPr id="2" name="Title 1"/>
          <p:cNvSpPr>
            <a:spLocks noGrp="1"/>
          </p:cNvSpPr>
          <p:nvPr>
            <p:ph type="title"/>
          </p:nvPr>
        </p:nvSpPr>
        <p:spPr>
          <a:xfrm>
            <a:off x="432371" y="234140"/>
            <a:ext cx="8229600" cy="918418"/>
          </a:xfrm>
        </p:spPr>
        <p:txBody>
          <a:bodyPr>
            <a:normAutofit fontScale="90000"/>
          </a:bodyPr>
          <a:lstStyle/>
          <a:p>
            <a:r>
              <a:rPr lang="en-US" dirty="0"/>
              <a:t>Type 2 Diabetes in America 2024 </a:t>
            </a:r>
          </a:p>
        </p:txBody>
      </p:sp>
      <p:sp>
        <p:nvSpPr>
          <p:cNvPr id="3" name="Content Placeholder 2"/>
          <p:cNvSpPr>
            <a:spLocks noGrp="1"/>
          </p:cNvSpPr>
          <p:nvPr>
            <p:ph sz="quarter" idx="1"/>
          </p:nvPr>
        </p:nvSpPr>
        <p:spPr/>
        <p:txBody>
          <a:bodyPr>
            <a:normAutofit/>
          </a:bodyPr>
          <a:lstStyle/>
          <a:p>
            <a:r>
              <a:rPr lang="en-US" sz="3200" dirty="0"/>
              <a:t>11.3% with Diabetes - 37 million adults</a:t>
            </a:r>
          </a:p>
          <a:p>
            <a:pPr lvl="1"/>
            <a:r>
              <a:rPr lang="en-US" sz="2400" dirty="0"/>
              <a:t>23% don’t know they have it </a:t>
            </a:r>
          </a:p>
          <a:p>
            <a:r>
              <a:rPr lang="en-US" sz="3200" dirty="0"/>
              <a:t>38% with Prediabetes – 96 million adults</a:t>
            </a:r>
          </a:p>
        </p:txBody>
      </p:sp>
      <p:pic>
        <p:nvPicPr>
          <p:cNvPr id="5" name="Picture 4">
            <a:extLst>
              <a:ext uri="{FF2B5EF4-FFF2-40B4-BE49-F238E27FC236}">
                <a16:creationId xmlns:a16="http://schemas.microsoft.com/office/drawing/2014/main" id="{8DF0A88E-25B4-245F-76CE-4080E3FD2BE9}"/>
              </a:ext>
            </a:extLst>
          </p:cNvPr>
          <p:cNvPicPr>
            <a:picLocks noChangeAspect="1"/>
          </p:cNvPicPr>
          <p:nvPr/>
        </p:nvPicPr>
        <p:blipFill>
          <a:blip r:embed="rId3"/>
          <a:stretch>
            <a:fillRect/>
          </a:stretch>
        </p:blipFill>
        <p:spPr>
          <a:xfrm>
            <a:off x="304800" y="2723618"/>
            <a:ext cx="7923822" cy="3637683"/>
          </a:xfrm>
          <a:prstGeom prst="rect">
            <a:avLst/>
          </a:prstGeom>
        </p:spPr>
      </p:pic>
    </p:spTree>
    <p:custDataLst>
      <p:tags r:id="rId1"/>
    </p:custDataLst>
    <p:extLst>
      <p:ext uri="{BB962C8B-B14F-4D97-AF65-F5344CB8AC3E}">
        <p14:creationId xmlns:p14="http://schemas.microsoft.com/office/powerpoint/2010/main" val="2881873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AFFFA-067F-4998-850B-F22F935780E3}"/>
              </a:ext>
            </a:extLst>
          </p:cNvPr>
          <p:cNvSpPr>
            <a:spLocks noGrp="1"/>
          </p:cNvSpPr>
          <p:nvPr>
            <p:ph type="title"/>
          </p:nvPr>
        </p:nvSpPr>
        <p:spPr/>
        <p:txBody>
          <a:bodyPr>
            <a:normAutofit/>
          </a:bodyPr>
          <a:lstStyle/>
          <a:p>
            <a:pPr>
              <a:defRPr/>
            </a:pPr>
            <a:r>
              <a:rPr lang="en-US" sz="4000" dirty="0"/>
              <a:t>Classifying Hypertension </a:t>
            </a:r>
          </a:p>
        </p:txBody>
      </p:sp>
      <p:graphicFrame>
        <p:nvGraphicFramePr>
          <p:cNvPr id="3" name="Content Placeholder 2">
            <a:extLst>
              <a:ext uri="{FF2B5EF4-FFF2-40B4-BE49-F238E27FC236}">
                <a16:creationId xmlns:a16="http://schemas.microsoft.com/office/drawing/2014/main" id="{0FCEEE47-F69E-4159-A7BC-6D9B57B45A86}"/>
              </a:ext>
            </a:extLst>
          </p:cNvPr>
          <p:cNvGraphicFramePr>
            <a:graphicFrameLocks noGrp="1"/>
          </p:cNvGraphicFramePr>
          <p:nvPr>
            <p:ph idx="1"/>
            <p:extLst>
              <p:ext uri="{D42A27DB-BD31-4B8C-83A1-F6EECF244321}">
                <p14:modId xmlns:p14="http://schemas.microsoft.com/office/powerpoint/2010/main" val="3945523973"/>
              </p:ext>
            </p:extLst>
          </p:nvPr>
        </p:nvGraphicFramePr>
        <p:xfrm>
          <a:off x="457200" y="1371600"/>
          <a:ext cx="8077200" cy="2463804"/>
        </p:xfrm>
        <a:graphic>
          <a:graphicData uri="http://schemas.openxmlformats.org/drawingml/2006/table">
            <a:tbl>
              <a:tblPr firstRow="1" bandRow="1">
                <a:tableStyleId>{5C22544A-7EE6-4342-B048-85BDC9FD1C3A}</a:tableStyleId>
              </a:tblPr>
              <a:tblGrid>
                <a:gridCol w="2019300">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gridCol w="2019300">
                  <a:extLst>
                    <a:ext uri="{9D8B030D-6E8A-4147-A177-3AD203B41FA5}">
                      <a16:colId xmlns:a16="http://schemas.microsoft.com/office/drawing/2014/main" val="20002"/>
                    </a:ext>
                  </a:extLst>
                </a:gridCol>
                <a:gridCol w="2019300">
                  <a:extLst>
                    <a:ext uri="{9D8B030D-6E8A-4147-A177-3AD203B41FA5}">
                      <a16:colId xmlns:a16="http://schemas.microsoft.com/office/drawing/2014/main" val="20003"/>
                    </a:ext>
                  </a:extLst>
                </a:gridCol>
              </a:tblGrid>
              <a:tr h="410634">
                <a:tc>
                  <a:txBody>
                    <a:bodyPr/>
                    <a:lstStyle/>
                    <a:p>
                      <a:r>
                        <a:rPr lang="en-US" sz="1800" dirty="0"/>
                        <a:t>BP Category</a:t>
                      </a:r>
                    </a:p>
                  </a:txBody>
                  <a:tcPr marT="45733" marB="45733"/>
                </a:tc>
                <a:tc>
                  <a:txBody>
                    <a:bodyPr/>
                    <a:lstStyle/>
                    <a:p>
                      <a:r>
                        <a:rPr lang="en-US" sz="1800" dirty="0"/>
                        <a:t>SBP</a:t>
                      </a:r>
                    </a:p>
                  </a:txBody>
                  <a:tcPr marT="45733" marB="45733"/>
                </a:tc>
                <a:tc>
                  <a:txBody>
                    <a:bodyPr/>
                    <a:lstStyle/>
                    <a:p>
                      <a:endParaRPr lang="en-US" sz="1800" dirty="0"/>
                    </a:p>
                  </a:txBody>
                  <a:tcPr marT="45733" marB="45733"/>
                </a:tc>
                <a:tc>
                  <a:txBody>
                    <a:bodyPr/>
                    <a:lstStyle/>
                    <a:p>
                      <a:r>
                        <a:rPr lang="en-US" sz="1800" dirty="0"/>
                        <a:t>DBP</a:t>
                      </a:r>
                    </a:p>
                  </a:txBody>
                  <a:tcPr marT="45733" marB="45733"/>
                </a:tc>
                <a:extLst>
                  <a:ext uri="{0D108BD9-81ED-4DB2-BD59-A6C34878D82A}">
                    <a16:rowId xmlns:a16="http://schemas.microsoft.com/office/drawing/2014/main" val="10000"/>
                  </a:ext>
                </a:extLst>
              </a:tr>
              <a:tr h="410634">
                <a:tc>
                  <a:txBody>
                    <a:bodyPr/>
                    <a:lstStyle/>
                    <a:p>
                      <a:r>
                        <a:rPr lang="en-US" sz="1800" dirty="0"/>
                        <a:t>Normal</a:t>
                      </a:r>
                    </a:p>
                  </a:txBody>
                  <a:tcPr marT="45733" marB="45733"/>
                </a:tc>
                <a:tc>
                  <a:txBody>
                    <a:bodyPr/>
                    <a:lstStyle/>
                    <a:p>
                      <a:r>
                        <a:rPr lang="en-US" sz="1800" dirty="0"/>
                        <a:t>&lt;120 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1"/>
                  </a:ext>
                </a:extLst>
              </a:tr>
              <a:tr h="410634">
                <a:tc>
                  <a:txBody>
                    <a:bodyPr/>
                    <a:lstStyle/>
                    <a:p>
                      <a:r>
                        <a:rPr lang="en-US" sz="1800" dirty="0"/>
                        <a:t>Elevated</a:t>
                      </a:r>
                    </a:p>
                  </a:txBody>
                  <a:tcPr marT="45733" marB="45733"/>
                </a:tc>
                <a:tc>
                  <a:txBody>
                    <a:bodyPr/>
                    <a:lstStyle/>
                    <a:p>
                      <a:r>
                        <a:rPr lang="en-US" sz="1800" dirty="0"/>
                        <a:t>120-129mmHg</a:t>
                      </a:r>
                    </a:p>
                  </a:txBody>
                  <a:tcPr marT="45733" marB="45733"/>
                </a:tc>
                <a:tc>
                  <a:txBody>
                    <a:bodyPr/>
                    <a:lstStyle/>
                    <a:p>
                      <a:pPr algn="ctr"/>
                      <a:r>
                        <a:rPr lang="en-US" sz="1800" dirty="0"/>
                        <a:t>And</a:t>
                      </a:r>
                    </a:p>
                  </a:txBody>
                  <a:tcPr marT="45733" marB="45733"/>
                </a:tc>
                <a:tc>
                  <a:txBody>
                    <a:bodyPr/>
                    <a:lstStyle/>
                    <a:p>
                      <a:r>
                        <a:rPr lang="en-US" sz="1800" dirty="0"/>
                        <a:t>&lt;80mmHg</a:t>
                      </a:r>
                    </a:p>
                  </a:txBody>
                  <a:tcPr marT="45733" marB="45733"/>
                </a:tc>
                <a:extLst>
                  <a:ext uri="{0D108BD9-81ED-4DB2-BD59-A6C34878D82A}">
                    <a16:rowId xmlns:a16="http://schemas.microsoft.com/office/drawing/2014/main" val="10002"/>
                  </a:ext>
                </a:extLst>
              </a:tr>
              <a:tr h="410634">
                <a:tc>
                  <a:txBody>
                    <a:bodyPr/>
                    <a:lstStyle/>
                    <a:p>
                      <a:r>
                        <a:rPr lang="en-US" sz="1800" dirty="0"/>
                        <a:t>Hypertension</a:t>
                      </a:r>
                    </a:p>
                  </a:txBody>
                  <a:tcPr marT="45733" marB="45733"/>
                </a:tc>
                <a:tc gridSpan="3">
                  <a:txBody>
                    <a:bodyPr/>
                    <a:lstStyle/>
                    <a:p>
                      <a:pPr algn="ctr"/>
                      <a:endParaRPr lang="en-US" sz="1800" dirty="0"/>
                    </a:p>
                  </a:txBody>
                  <a:tcPr marT="45733" marB="45733"/>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0003"/>
                  </a:ext>
                </a:extLst>
              </a:tr>
              <a:tr h="410634">
                <a:tc>
                  <a:txBody>
                    <a:bodyPr/>
                    <a:lstStyle/>
                    <a:p>
                      <a:r>
                        <a:rPr lang="en-US" sz="1800" dirty="0"/>
                        <a:t>Stage 1</a:t>
                      </a:r>
                    </a:p>
                  </a:txBody>
                  <a:tcPr marT="45733" marB="45733"/>
                </a:tc>
                <a:tc>
                  <a:txBody>
                    <a:bodyPr/>
                    <a:lstStyle/>
                    <a:p>
                      <a:r>
                        <a:rPr lang="en-US" sz="1800" dirty="0"/>
                        <a:t>130-139 mmHg</a:t>
                      </a:r>
                    </a:p>
                  </a:txBody>
                  <a:tcPr marT="45733" marB="45733"/>
                </a:tc>
                <a:tc>
                  <a:txBody>
                    <a:bodyPr/>
                    <a:lstStyle/>
                    <a:p>
                      <a:pPr algn="ctr"/>
                      <a:r>
                        <a:rPr lang="en-US" sz="1800" dirty="0"/>
                        <a:t>Or</a:t>
                      </a:r>
                    </a:p>
                  </a:txBody>
                  <a:tcPr marT="45733" marB="45733"/>
                </a:tc>
                <a:tc>
                  <a:txBody>
                    <a:bodyPr/>
                    <a:lstStyle/>
                    <a:p>
                      <a:r>
                        <a:rPr lang="en-US" sz="1800" dirty="0"/>
                        <a:t>80-89mmHg</a:t>
                      </a:r>
                    </a:p>
                  </a:txBody>
                  <a:tcPr marT="45733" marB="45733"/>
                </a:tc>
                <a:extLst>
                  <a:ext uri="{0D108BD9-81ED-4DB2-BD59-A6C34878D82A}">
                    <a16:rowId xmlns:a16="http://schemas.microsoft.com/office/drawing/2014/main" val="10004"/>
                  </a:ext>
                </a:extLst>
              </a:tr>
              <a:tr h="410634">
                <a:tc>
                  <a:txBody>
                    <a:bodyPr/>
                    <a:lstStyle/>
                    <a:p>
                      <a:r>
                        <a:rPr lang="en-US" sz="1800" dirty="0"/>
                        <a:t>Stage 2</a:t>
                      </a:r>
                    </a:p>
                  </a:txBody>
                  <a:tcPr marT="45733" marB="45733"/>
                </a:tc>
                <a:tc>
                  <a:txBody>
                    <a:bodyPr/>
                    <a:lstStyle/>
                    <a:p>
                      <a:r>
                        <a:rPr lang="en-US" sz="1800" dirty="0"/>
                        <a:t>≥140mmHg</a:t>
                      </a:r>
                    </a:p>
                  </a:txBody>
                  <a:tcPr marT="45733" marB="45733"/>
                </a:tc>
                <a:tc>
                  <a:txBody>
                    <a:bodyPr/>
                    <a:lstStyle/>
                    <a:p>
                      <a:pPr algn="ctr"/>
                      <a:r>
                        <a:rPr lang="en-US" sz="1800" dirty="0"/>
                        <a:t>Or</a:t>
                      </a:r>
                    </a:p>
                  </a:txBody>
                  <a:tcPr marT="45733" marB="45733"/>
                </a:tc>
                <a:tc>
                  <a:txBody>
                    <a:bodyPr/>
                    <a:lstStyle/>
                    <a:p>
                      <a:r>
                        <a:rPr lang="en-US" sz="1800" dirty="0"/>
                        <a:t>≥90mmHg</a:t>
                      </a:r>
                    </a:p>
                  </a:txBody>
                  <a:tcPr marT="45733" marB="45733"/>
                </a:tc>
                <a:extLst>
                  <a:ext uri="{0D108BD9-81ED-4DB2-BD59-A6C34878D82A}">
                    <a16:rowId xmlns:a16="http://schemas.microsoft.com/office/drawing/2014/main" val="10005"/>
                  </a:ext>
                </a:extLst>
              </a:tr>
            </a:tbl>
          </a:graphicData>
        </a:graphic>
      </p:graphicFrame>
      <p:sp>
        <p:nvSpPr>
          <p:cNvPr id="27688" name="TextBox 3">
            <a:extLst>
              <a:ext uri="{FF2B5EF4-FFF2-40B4-BE49-F238E27FC236}">
                <a16:creationId xmlns:a16="http://schemas.microsoft.com/office/drawing/2014/main" id="{89C9FC74-D2C9-41B1-835F-DEDA30D81E20}"/>
              </a:ext>
            </a:extLst>
          </p:cNvPr>
          <p:cNvSpPr txBox="1">
            <a:spLocks noChangeArrowheads="1"/>
          </p:cNvSpPr>
          <p:nvPr/>
        </p:nvSpPr>
        <p:spPr bwMode="auto">
          <a:xfrm>
            <a:off x="212725" y="6448425"/>
            <a:ext cx="8153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Whelton et al. 2017 High Blood Pressure Clinical Practice Guideline</a:t>
            </a:r>
          </a:p>
        </p:txBody>
      </p:sp>
      <p:sp>
        <p:nvSpPr>
          <p:cNvPr id="27689" name="TextBox 3">
            <a:extLst>
              <a:ext uri="{FF2B5EF4-FFF2-40B4-BE49-F238E27FC236}">
                <a16:creationId xmlns:a16="http://schemas.microsoft.com/office/drawing/2014/main" id="{5BF1E5EC-14D4-40A3-9CA2-38751BCB71D4}"/>
              </a:ext>
            </a:extLst>
          </p:cNvPr>
          <p:cNvSpPr txBox="1">
            <a:spLocks noChangeArrowheads="1"/>
          </p:cNvSpPr>
          <p:nvPr/>
        </p:nvSpPr>
        <p:spPr bwMode="auto">
          <a:xfrm>
            <a:off x="533400" y="4114800"/>
            <a:ext cx="6324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a:t>Individuals with SBP and DBP in 2 categories should be designated to the higher BP category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5">
            <a:extLst>
              <a:ext uri="{FF2B5EF4-FFF2-40B4-BE49-F238E27FC236}">
                <a16:creationId xmlns:a16="http://schemas.microsoft.com/office/drawing/2014/main" id="{51D8B82F-FAD7-4C2E-8B98-8EBAA7DF4F4C}"/>
              </a:ext>
            </a:extLst>
          </p:cNvPr>
          <p:cNvSpPr>
            <a:spLocks noGrp="1"/>
          </p:cNvSpPr>
          <p:nvPr>
            <p:ph sz="quarter" idx="1"/>
          </p:nvPr>
        </p:nvSpPr>
        <p:spPr>
          <a:xfrm>
            <a:off x="457200" y="1295400"/>
            <a:ext cx="3200400" cy="5257800"/>
          </a:xfrm>
        </p:spPr>
        <p:txBody>
          <a:bodyPr/>
          <a:lstStyle/>
          <a:p>
            <a:pPr>
              <a:buFont typeface="Wingdings 2" panose="05020102010507070707" pitchFamily="18" charset="2"/>
              <a:buNone/>
            </a:pPr>
            <a:r>
              <a:rPr lang="en-US" altLang="en-US"/>
              <a:t>Taking an accurate Blood Pressure</a:t>
            </a:r>
          </a:p>
        </p:txBody>
      </p:sp>
      <p:pic>
        <p:nvPicPr>
          <p:cNvPr id="29699" name="Picture 9">
            <a:extLst>
              <a:ext uri="{FF2B5EF4-FFF2-40B4-BE49-F238E27FC236}">
                <a16:creationId xmlns:a16="http://schemas.microsoft.com/office/drawing/2014/main" id="{4A514C19-0056-4084-B196-4E529C4414F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209800"/>
            <a:ext cx="2634784" cy="190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1">
            <a:extLst>
              <a:ext uri="{FF2B5EF4-FFF2-40B4-BE49-F238E27FC236}">
                <a16:creationId xmlns:a16="http://schemas.microsoft.com/office/drawing/2014/main" id="{9C2F5807-BFDE-4CFC-ABA5-E88F0E40AC1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68263"/>
            <a:ext cx="5181600" cy="678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med">
    <p:fade/>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BP and Diabetes Targets 2024 </a:t>
            </a:r>
          </a:p>
        </p:txBody>
      </p:sp>
      <p:sp>
        <p:nvSpPr>
          <p:cNvPr id="3" name="Content Placeholder 2"/>
          <p:cNvSpPr>
            <a:spLocks noGrp="1"/>
          </p:cNvSpPr>
          <p:nvPr>
            <p:ph sz="quarter" idx="1"/>
          </p:nvPr>
        </p:nvSpPr>
        <p:spPr>
          <a:xfrm>
            <a:off x="446116" y="1143000"/>
            <a:ext cx="7859684" cy="5334000"/>
          </a:xfrm>
        </p:spPr>
        <p:txBody>
          <a:bodyPr>
            <a:normAutofit fontScale="92500" lnSpcReduction="20000"/>
          </a:bodyPr>
          <a:lstStyle/>
          <a:p>
            <a:pPr>
              <a:lnSpc>
                <a:spcPct val="120000"/>
              </a:lnSpc>
            </a:pPr>
            <a:r>
              <a:rPr lang="en-US" sz="3900" b="1" dirty="0">
                <a:solidFill>
                  <a:srgbClr val="0070C0"/>
                </a:solidFill>
              </a:rPr>
              <a:t>BP target &lt;130/80</a:t>
            </a:r>
            <a:br>
              <a:rPr lang="en-US" sz="3900" b="1" dirty="0">
                <a:solidFill>
                  <a:srgbClr val="0070C0"/>
                </a:solidFill>
              </a:rPr>
            </a:br>
            <a:r>
              <a:rPr lang="en-US" sz="1900" b="1" dirty="0">
                <a:solidFill>
                  <a:srgbClr val="0070C0"/>
                </a:solidFill>
              </a:rPr>
              <a:t>(if it can be safely attained)</a:t>
            </a:r>
          </a:p>
          <a:p>
            <a:pPr marL="594360" lvl="2" indent="0">
              <a:lnSpc>
                <a:spcPct val="120000"/>
              </a:lnSpc>
              <a:buNone/>
            </a:pPr>
            <a:endParaRPr lang="en-US" sz="2800" b="1" dirty="0"/>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Confirm systolic BP ≥ 130 or diastolic BP ≥ 80 using multiple readings, including measurements on a separate day, to diagnose hypertension. </a:t>
            </a:r>
          </a:p>
          <a:p>
            <a:pPr>
              <a:lnSpc>
                <a:spcPct val="120000"/>
              </a:lnSpc>
            </a:pPr>
            <a:r>
              <a:rPr lang="en-US" sz="2600" b="0" i="0" dirty="0">
                <a:solidFill>
                  <a:srgbClr val="383636"/>
                </a:solidFill>
                <a:effectLst/>
                <a:ea typeface="Calibri" panose="020F0502020204030204" pitchFamily="34" charset="0"/>
                <a:cs typeface="Calibri" panose="020F0502020204030204" pitchFamily="34" charset="0"/>
              </a:rPr>
              <a:t>If BP ≥ 180/110, can be diagnosed at single visit</a:t>
            </a:r>
          </a:p>
          <a:p>
            <a:pPr>
              <a:lnSpc>
                <a:spcPct val="120000"/>
              </a:lnSpc>
            </a:pPr>
            <a:r>
              <a:rPr lang="en-US" sz="2600" dirty="0">
                <a:ea typeface="Calibri" panose="020F0502020204030204" pitchFamily="34" charset="0"/>
                <a:cs typeface="Calibri" panose="020F0502020204030204" pitchFamily="34" charset="0"/>
              </a:rPr>
              <a:t>BP target based on </a:t>
            </a:r>
            <a:r>
              <a:rPr lang="en-US" sz="2600" dirty="0" err="1">
                <a:ea typeface="Calibri" panose="020F0502020204030204" pitchFamily="34" charset="0"/>
                <a:cs typeface="Calibri" panose="020F0502020204030204" pitchFamily="34" charset="0"/>
              </a:rPr>
              <a:t>ind</a:t>
            </a:r>
            <a:r>
              <a:rPr lang="en-US" sz="2600" dirty="0">
                <a:ea typeface="Calibri" panose="020F0502020204030204" pitchFamily="34" charset="0"/>
                <a:cs typeface="Calibri" panose="020F0502020204030204" pitchFamily="34" charset="0"/>
              </a:rPr>
              <a:t> assessment, shared decision making and potential adverse effects  </a:t>
            </a:r>
          </a:p>
          <a:p>
            <a:pPr>
              <a:lnSpc>
                <a:spcPct val="120000"/>
              </a:lnSpc>
            </a:pPr>
            <a:r>
              <a:rPr lang="en-US" sz="2600" dirty="0">
                <a:ea typeface="Calibri" panose="020F0502020204030204" pitchFamily="34" charset="0"/>
                <a:cs typeface="Calibri" panose="020F0502020204030204" pitchFamily="34" charset="0"/>
              </a:rPr>
              <a:t>Monitor BP at home and at each visit</a:t>
            </a:r>
          </a:p>
          <a:p>
            <a:pPr>
              <a:lnSpc>
                <a:spcPct val="120000"/>
              </a:lnSpc>
            </a:pPr>
            <a:r>
              <a:rPr lang="en-US" sz="2600" dirty="0">
                <a:ea typeface="Calibri" panose="020F0502020204030204" pitchFamily="34" charset="0"/>
                <a:cs typeface="Calibri" panose="020F0502020204030204" pitchFamily="34" charset="0"/>
              </a:rPr>
              <a:t>During pregnancy, with previous history of HTN</a:t>
            </a:r>
          </a:p>
          <a:p>
            <a:pPr lvl="1">
              <a:lnSpc>
                <a:spcPct val="120000"/>
              </a:lnSpc>
            </a:pPr>
            <a:r>
              <a:rPr lang="en-US" sz="2600" dirty="0">
                <a:ea typeface="Calibri" panose="020F0502020204030204" pitchFamily="34" charset="0"/>
                <a:cs typeface="Calibri" panose="020F0502020204030204" pitchFamily="34" charset="0"/>
              </a:rPr>
              <a:t>B/P Target of 110 -</a:t>
            </a:r>
            <a:r>
              <a:rPr lang="en-US" sz="2600" dirty="0">
                <a:solidFill>
                  <a:srgbClr val="000000"/>
                </a:solidFill>
                <a:ea typeface="Calibri" panose="020F0502020204030204" pitchFamily="34" charset="0"/>
                <a:cs typeface="Calibri" panose="020F0502020204030204" pitchFamily="34" charset="0"/>
              </a:rPr>
              <a:t>135/85 </a:t>
            </a:r>
            <a:endParaRPr lang="en-US" sz="2600" dirty="0">
              <a:ea typeface="Calibri" panose="020F0502020204030204" pitchFamily="34" charset="0"/>
              <a:cs typeface="Calibri" panose="020F0502020204030204" pitchFamily="34" charset="0"/>
            </a:endParaRPr>
          </a:p>
          <a:p>
            <a:pPr marL="0" indent="0">
              <a:buNone/>
            </a:pPr>
            <a:endParaRPr lang="en-US" sz="1700" dirty="0">
              <a:ea typeface="Calibri" panose="020F0502020204030204" pitchFamily="34" charset="0"/>
              <a:cs typeface="Calibri" panose="020F0502020204030204" pitchFamily="34" charset="0"/>
            </a:endParaRP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0" y="1295400"/>
            <a:ext cx="1676400" cy="1207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74CFE8C2-E0EE-B0DC-3C10-786D7EC9A914}"/>
              </a:ext>
            </a:extLst>
          </p:cNvPr>
          <p:cNvPicPr>
            <a:picLocks noChangeAspect="1"/>
          </p:cNvPicPr>
          <p:nvPr/>
        </p:nvPicPr>
        <p:blipFill>
          <a:blip r:embed="rId3"/>
          <a:stretch>
            <a:fillRect/>
          </a:stretch>
        </p:blipFill>
        <p:spPr>
          <a:xfrm>
            <a:off x="4419600" y="6410838"/>
            <a:ext cx="4601323" cy="392298"/>
          </a:xfrm>
          <a:prstGeom prst="rect">
            <a:avLst/>
          </a:prstGeom>
        </p:spPr>
      </p:pic>
    </p:spTree>
    <p:extLst>
      <p:ext uri="{BB962C8B-B14F-4D97-AF65-F5344CB8AC3E}">
        <p14:creationId xmlns:p14="http://schemas.microsoft.com/office/powerpoint/2010/main" val="348865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880" y="1250970"/>
            <a:ext cx="1686320" cy="1198026"/>
          </a:xfrm>
          <a:prstGeom prst="rect">
            <a:avLst/>
          </a:prstGeom>
        </p:spPr>
      </p:pic>
      <p:sp>
        <p:nvSpPr>
          <p:cNvPr id="5" name="Title 4"/>
          <p:cNvSpPr>
            <a:spLocks noGrp="1"/>
          </p:cNvSpPr>
          <p:nvPr>
            <p:ph type="title"/>
          </p:nvPr>
        </p:nvSpPr>
        <p:spPr>
          <a:xfrm>
            <a:off x="457200" y="152400"/>
            <a:ext cx="8229600" cy="990600"/>
          </a:xfrm>
        </p:spPr>
        <p:txBody>
          <a:bodyPr>
            <a:normAutofit/>
          </a:bodyPr>
          <a:lstStyle/>
          <a:p>
            <a:r>
              <a:rPr lang="en-US" dirty="0"/>
              <a:t>BP Treatment in addition to Lifestyle</a:t>
            </a:r>
          </a:p>
        </p:txBody>
      </p:sp>
      <p:sp>
        <p:nvSpPr>
          <p:cNvPr id="6" name="Content Placeholder 5"/>
          <p:cNvSpPr>
            <a:spLocks noGrp="1"/>
          </p:cNvSpPr>
          <p:nvPr>
            <p:ph sz="quarter" idx="1"/>
          </p:nvPr>
        </p:nvSpPr>
        <p:spPr>
          <a:xfrm>
            <a:off x="457200" y="1263162"/>
            <a:ext cx="6934200" cy="5290038"/>
          </a:xfrm>
        </p:spPr>
        <p:txBody>
          <a:bodyPr>
            <a:normAutofit/>
          </a:bodyPr>
          <a:lstStyle/>
          <a:p>
            <a:r>
              <a:rPr lang="en-US" b="1" dirty="0"/>
              <a:t>First Line B/P Drugs if </a:t>
            </a:r>
            <a:r>
              <a:rPr lang="en-US" b="1" dirty="0">
                <a:solidFill>
                  <a:srgbClr val="0070C0"/>
                </a:solidFill>
              </a:rPr>
              <a:t>130/80</a:t>
            </a:r>
            <a:r>
              <a:rPr lang="en-US" b="1" dirty="0"/>
              <a:t> +</a:t>
            </a:r>
          </a:p>
          <a:p>
            <a:pPr lvl="1">
              <a:buSzPct val="75000"/>
            </a:pPr>
            <a:r>
              <a:rPr lang="en-US" sz="2800" dirty="0"/>
              <a:t>With albuminuria* or ASCVD </a:t>
            </a:r>
          </a:p>
          <a:p>
            <a:pPr lvl="2">
              <a:buSzPct val="75000"/>
            </a:pPr>
            <a:r>
              <a:rPr lang="en-US" sz="2400" dirty="0"/>
              <a:t>Start either ACE or ARB</a:t>
            </a:r>
          </a:p>
          <a:p>
            <a:pPr lvl="1">
              <a:buSzPct val="75000"/>
            </a:pPr>
            <a:r>
              <a:rPr lang="en-US" sz="2800" dirty="0"/>
              <a:t>No albuminuria - Any of the 4 classes of  BP meds can be used:</a:t>
            </a:r>
          </a:p>
          <a:p>
            <a:pPr lvl="2">
              <a:buSzPct val="75000"/>
            </a:pPr>
            <a:r>
              <a:rPr lang="en-US" sz="2400" dirty="0"/>
              <a:t>*ACE Inhibitors, *ARBs, *thiazide-like diuretics or calcium channel blockers. </a:t>
            </a:r>
          </a:p>
          <a:p>
            <a:pPr lvl="2">
              <a:buSzPct val="75000"/>
            </a:pPr>
            <a:r>
              <a:rPr lang="en-US" sz="2400" dirty="0">
                <a:solidFill>
                  <a:srgbClr val="0070C0"/>
                </a:solidFill>
              </a:rPr>
              <a:t>*Monitor K+ 7-14 days after start/annually</a:t>
            </a:r>
          </a:p>
          <a:p>
            <a:pPr lvl="1">
              <a:buSzPct val="75000"/>
            </a:pPr>
            <a:r>
              <a:rPr lang="en-US" sz="2800" dirty="0"/>
              <a:t>Avoid ACE and ARB at same time</a:t>
            </a:r>
          </a:p>
          <a:p>
            <a:pPr lvl="1">
              <a:buSzPct val="75000"/>
            </a:pPr>
            <a:r>
              <a:rPr lang="en-US" dirty="0"/>
              <a:t>Multiple Drug Therapy often required</a:t>
            </a:r>
          </a:p>
          <a:p>
            <a:pPr>
              <a:buSzPct val="75000"/>
            </a:pPr>
            <a:r>
              <a:rPr lang="en-US" b="1" dirty="0"/>
              <a:t>If B/P ≥ </a:t>
            </a:r>
            <a:r>
              <a:rPr lang="en-US" b="1" dirty="0">
                <a:solidFill>
                  <a:srgbClr val="0070C0"/>
                </a:solidFill>
              </a:rPr>
              <a:t>150 /90 </a:t>
            </a:r>
            <a:r>
              <a:rPr lang="en-US" b="1" dirty="0"/>
              <a:t>start 2 drug combo</a:t>
            </a:r>
          </a:p>
        </p:txBody>
      </p:sp>
      <p:sp>
        <p:nvSpPr>
          <p:cNvPr id="8" name="TextBox 7">
            <a:extLst>
              <a:ext uri="{FF2B5EF4-FFF2-40B4-BE49-F238E27FC236}">
                <a16:creationId xmlns:a16="http://schemas.microsoft.com/office/drawing/2014/main" id="{A34441C5-9189-4367-871A-D0600398C789}"/>
              </a:ext>
            </a:extLst>
          </p:cNvPr>
          <p:cNvSpPr txBox="1"/>
          <p:nvPr/>
        </p:nvSpPr>
        <p:spPr>
          <a:xfrm>
            <a:off x="7272140" y="2549350"/>
            <a:ext cx="1686320" cy="1200329"/>
          </a:xfrm>
          <a:prstGeom prst="rect">
            <a:avLst/>
          </a:prstGeom>
          <a:noFill/>
        </p:spPr>
        <p:txBody>
          <a:bodyPr wrap="square">
            <a:spAutoFit/>
          </a:bodyPr>
          <a:lstStyle/>
          <a:p>
            <a:pPr marL="0" indent="0">
              <a:buNone/>
            </a:pPr>
            <a:r>
              <a:rPr lang="en-US" sz="1800" dirty="0"/>
              <a:t>*Albuminuria = Urinary albumin creatinine ratio of 30+</a:t>
            </a:r>
          </a:p>
        </p:txBody>
      </p:sp>
      <p:pic>
        <p:nvPicPr>
          <p:cNvPr id="3" name="Picture 2">
            <a:extLst>
              <a:ext uri="{FF2B5EF4-FFF2-40B4-BE49-F238E27FC236}">
                <a16:creationId xmlns:a16="http://schemas.microsoft.com/office/drawing/2014/main" id="{FC7BC75D-B7ED-E6C7-134B-FF560675B4DE}"/>
              </a:ext>
            </a:extLst>
          </p:cNvPr>
          <p:cNvPicPr>
            <a:picLocks noChangeAspect="1"/>
          </p:cNvPicPr>
          <p:nvPr/>
        </p:nvPicPr>
        <p:blipFill>
          <a:blip r:embed="rId4"/>
          <a:stretch>
            <a:fillRect/>
          </a:stretch>
        </p:blipFill>
        <p:spPr>
          <a:xfrm>
            <a:off x="4419600" y="6410838"/>
            <a:ext cx="4601323" cy="392298"/>
          </a:xfrm>
          <a:prstGeom prst="rect">
            <a:avLst/>
          </a:prstGeom>
        </p:spPr>
      </p:pic>
    </p:spTree>
    <p:custDataLst>
      <p:tags r:id="rId1"/>
    </p:custDataLst>
    <p:extLst>
      <p:ext uri="{BB962C8B-B14F-4D97-AF65-F5344CB8AC3E}">
        <p14:creationId xmlns:p14="http://schemas.microsoft.com/office/powerpoint/2010/main" val="2348948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3D52D930-2DB9-2347-F5C0-514C1FE7532B}"/>
              </a:ext>
            </a:extLst>
          </p:cNvPr>
          <p:cNvPicPr>
            <a:picLocks noChangeAspect="1"/>
          </p:cNvPicPr>
          <p:nvPr/>
        </p:nvPicPr>
        <p:blipFill>
          <a:blip r:embed="rId2"/>
          <a:stretch>
            <a:fillRect/>
          </a:stretch>
        </p:blipFill>
        <p:spPr>
          <a:xfrm>
            <a:off x="4419600" y="6410838"/>
            <a:ext cx="4601323" cy="392298"/>
          </a:xfrm>
          <a:prstGeom prst="rect">
            <a:avLst/>
          </a:prstGeom>
        </p:spPr>
      </p:pic>
      <p:sp>
        <p:nvSpPr>
          <p:cNvPr id="6" name="Content Placeholder 5">
            <a:extLst>
              <a:ext uri="{FF2B5EF4-FFF2-40B4-BE49-F238E27FC236}">
                <a16:creationId xmlns:a16="http://schemas.microsoft.com/office/drawing/2014/main" id="{7CE3DE0D-386F-A64D-FECF-8008B9689664}"/>
              </a:ext>
            </a:extLst>
          </p:cNvPr>
          <p:cNvSpPr>
            <a:spLocks noGrp="1"/>
          </p:cNvSpPr>
          <p:nvPr>
            <p:ph sz="quarter" idx="1"/>
          </p:nvPr>
        </p:nvSpPr>
        <p:spPr/>
        <p:txBody>
          <a:bodyPr/>
          <a:lstStyle/>
          <a:p>
            <a:endParaRPr lang="en-US" dirty="0"/>
          </a:p>
        </p:txBody>
      </p:sp>
      <p:pic>
        <p:nvPicPr>
          <p:cNvPr id="9" name="Picture 8">
            <a:extLst>
              <a:ext uri="{FF2B5EF4-FFF2-40B4-BE49-F238E27FC236}">
                <a16:creationId xmlns:a16="http://schemas.microsoft.com/office/drawing/2014/main" id="{048FDC00-6AF3-4B74-8409-53140A2157C7}"/>
              </a:ext>
            </a:extLst>
          </p:cNvPr>
          <p:cNvPicPr>
            <a:picLocks noChangeAspect="1"/>
          </p:cNvPicPr>
          <p:nvPr/>
        </p:nvPicPr>
        <p:blipFill>
          <a:blip r:embed="rId3"/>
          <a:stretch>
            <a:fillRect/>
          </a:stretch>
        </p:blipFill>
        <p:spPr>
          <a:xfrm>
            <a:off x="457200" y="152400"/>
            <a:ext cx="8439258" cy="5867400"/>
          </a:xfrm>
          <a:prstGeom prst="rect">
            <a:avLst/>
          </a:prstGeom>
        </p:spPr>
      </p:pic>
    </p:spTree>
    <p:extLst>
      <p:ext uri="{BB962C8B-B14F-4D97-AF65-F5344CB8AC3E}">
        <p14:creationId xmlns:p14="http://schemas.microsoft.com/office/powerpoint/2010/main" val="6974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F4E885-7837-45D1-A558-AA0A80AA39B2}"/>
              </a:ext>
            </a:extLst>
          </p:cNvPr>
          <p:cNvSpPr>
            <a:spLocks noGrp="1"/>
          </p:cNvSpPr>
          <p:nvPr>
            <p:ph type="title"/>
          </p:nvPr>
        </p:nvSpPr>
        <p:spPr>
          <a:xfrm>
            <a:off x="457200" y="152400"/>
            <a:ext cx="8229600" cy="990600"/>
          </a:xfrm>
        </p:spPr>
        <p:txBody>
          <a:bodyPr/>
          <a:lstStyle/>
          <a:p>
            <a:r>
              <a:rPr lang="en-US" dirty="0"/>
              <a:t>Cost vs Benefit of Treating HTN</a:t>
            </a:r>
          </a:p>
        </p:txBody>
      </p:sp>
      <p:sp>
        <p:nvSpPr>
          <p:cNvPr id="3" name="Content Placeholder 2">
            <a:extLst>
              <a:ext uri="{FF2B5EF4-FFF2-40B4-BE49-F238E27FC236}">
                <a16:creationId xmlns:a16="http://schemas.microsoft.com/office/drawing/2014/main" id="{070E9FF1-348F-4ED8-88C0-E8EBA01F15FB}"/>
              </a:ext>
            </a:extLst>
          </p:cNvPr>
          <p:cNvSpPr>
            <a:spLocks noGrp="1"/>
          </p:cNvSpPr>
          <p:nvPr>
            <p:ph sz="quarter" idx="1"/>
          </p:nvPr>
        </p:nvSpPr>
        <p:spPr>
          <a:xfrm>
            <a:off x="381000" y="1143000"/>
            <a:ext cx="5562600" cy="5638800"/>
          </a:xfrm>
        </p:spPr>
        <p:txBody>
          <a:bodyPr>
            <a:normAutofit/>
          </a:bodyPr>
          <a:lstStyle/>
          <a:p>
            <a:r>
              <a:rPr lang="en-US" sz="3200" dirty="0"/>
              <a:t>Consider potential adverse effects of BP medications</a:t>
            </a:r>
          </a:p>
          <a:p>
            <a:pPr lvl="1"/>
            <a:r>
              <a:rPr lang="en-US" sz="2400" dirty="0"/>
              <a:t>Hypotension, syncope, falls, acute kidney injury, and electrolyte abnormalities</a:t>
            </a:r>
          </a:p>
          <a:p>
            <a:pPr lvl="1"/>
            <a:r>
              <a:rPr lang="en-US" sz="2400" dirty="0"/>
              <a:t>Older people, those with chronic kidney disease, and frailty have been shown to be at higher risk  </a:t>
            </a:r>
          </a:p>
          <a:p>
            <a:pPr lvl="1"/>
            <a:r>
              <a:rPr lang="en-US" sz="2400" dirty="0"/>
              <a:t>People with orthostatic hypotension, substantial comorbidity, functional limitations, or polypharmacy higher risk and may prefer relaxed B/P targets to enhance quality of life. </a:t>
            </a:r>
          </a:p>
        </p:txBody>
      </p:sp>
      <p:pic>
        <p:nvPicPr>
          <p:cNvPr id="5" name="Picture 4" descr="A picture containing text, sign, outdoor, sky&#10;&#10;Description automatically generated">
            <a:extLst>
              <a:ext uri="{FF2B5EF4-FFF2-40B4-BE49-F238E27FC236}">
                <a16:creationId xmlns:a16="http://schemas.microsoft.com/office/drawing/2014/main" id="{1E2D208A-A28F-442F-AC73-5395458EC5BD}"/>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096000" y="1325880"/>
            <a:ext cx="2362200" cy="2362200"/>
          </a:xfrm>
          <a:prstGeom prst="rect">
            <a:avLst/>
          </a:prstGeom>
        </p:spPr>
      </p:pic>
      <p:pic>
        <p:nvPicPr>
          <p:cNvPr id="4" name="Picture 3">
            <a:extLst>
              <a:ext uri="{FF2B5EF4-FFF2-40B4-BE49-F238E27FC236}">
                <a16:creationId xmlns:a16="http://schemas.microsoft.com/office/drawing/2014/main" id="{09818C10-59FF-66B4-722F-8EE520290010}"/>
              </a:ext>
            </a:extLst>
          </p:cNvPr>
          <p:cNvPicPr>
            <a:picLocks noChangeAspect="1"/>
          </p:cNvPicPr>
          <p:nvPr/>
        </p:nvPicPr>
        <p:blipFill>
          <a:blip r:embed="rId4"/>
          <a:stretch>
            <a:fillRect/>
          </a:stretch>
        </p:blipFill>
        <p:spPr>
          <a:xfrm>
            <a:off x="4533330" y="6477000"/>
            <a:ext cx="4459109" cy="381000"/>
          </a:xfrm>
          <a:prstGeom prst="rect">
            <a:avLst/>
          </a:prstGeom>
        </p:spPr>
      </p:pic>
    </p:spTree>
    <p:extLst>
      <p:ext uri="{BB962C8B-B14F-4D97-AF65-F5344CB8AC3E}">
        <p14:creationId xmlns:p14="http://schemas.microsoft.com/office/powerpoint/2010/main" val="382612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HTN Lifestyle Treatment Strategies</a:t>
            </a:r>
          </a:p>
        </p:txBody>
      </p:sp>
      <p:sp>
        <p:nvSpPr>
          <p:cNvPr id="3" name="Content Placeholder 2"/>
          <p:cNvSpPr>
            <a:spLocks noGrp="1"/>
          </p:cNvSpPr>
          <p:nvPr>
            <p:ph sz="quarter" idx="1"/>
          </p:nvPr>
        </p:nvSpPr>
        <p:spPr>
          <a:xfrm>
            <a:off x="381000" y="1295400"/>
            <a:ext cx="7391400" cy="4937760"/>
          </a:xfrm>
        </p:spPr>
        <p:txBody>
          <a:bodyPr>
            <a:normAutofit/>
          </a:bodyPr>
          <a:lstStyle/>
          <a:p>
            <a:r>
              <a:rPr lang="en-US" sz="3200" dirty="0"/>
              <a:t>If BP &gt; 120/80, start with lifestyle</a:t>
            </a:r>
          </a:p>
          <a:p>
            <a:r>
              <a:rPr lang="en-US" sz="3200" dirty="0"/>
              <a:t>DASH Diet</a:t>
            </a:r>
          </a:p>
          <a:p>
            <a:r>
              <a:rPr lang="en-US" sz="3200" dirty="0"/>
              <a:t>Weight loss if indicated</a:t>
            </a:r>
          </a:p>
          <a:p>
            <a:r>
              <a:rPr lang="en-US" sz="3200" dirty="0"/>
              <a:t>Sodium intake &lt;2,300mg/day</a:t>
            </a:r>
          </a:p>
          <a:p>
            <a:r>
              <a:rPr lang="en-US" sz="3200" dirty="0"/>
              <a:t>Eat more fruits &amp; veggies (8-10 a day)</a:t>
            </a:r>
          </a:p>
          <a:p>
            <a:r>
              <a:rPr lang="en-US" sz="3200" dirty="0"/>
              <a:t>Low fat dairy products (2-3 servings/day)</a:t>
            </a:r>
          </a:p>
          <a:p>
            <a:r>
              <a:rPr lang="en-US" sz="3200" dirty="0"/>
              <a:t>Limit alcohol 1-2 drinks a day</a:t>
            </a:r>
          </a:p>
          <a:p>
            <a:r>
              <a:rPr lang="en-US" sz="3200" dirty="0"/>
              <a:t>Increase activity level</a:t>
            </a:r>
          </a:p>
          <a:p>
            <a:endParaRPr lang="en-US" dirty="0"/>
          </a:p>
        </p:txBody>
      </p:sp>
      <p:pic>
        <p:nvPicPr>
          <p:cNvPr id="4" name="Picture 3"/>
          <p:cNvPicPr>
            <a:picLocks noChangeAspect="1"/>
          </p:cNvPicPr>
          <p:nvPr/>
        </p:nvPicPr>
        <p:blipFill>
          <a:blip r:embed="rId2"/>
          <a:stretch>
            <a:fillRect/>
          </a:stretch>
        </p:blipFill>
        <p:spPr>
          <a:xfrm>
            <a:off x="6569319" y="1203960"/>
            <a:ext cx="2152650" cy="1832144"/>
          </a:xfrm>
          <a:prstGeom prst="rect">
            <a:avLst/>
          </a:prstGeom>
        </p:spPr>
      </p:pic>
      <p:pic>
        <p:nvPicPr>
          <p:cNvPr id="5" name="Picture 4">
            <a:extLst>
              <a:ext uri="{FF2B5EF4-FFF2-40B4-BE49-F238E27FC236}">
                <a16:creationId xmlns:a16="http://schemas.microsoft.com/office/drawing/2014/main" id="{F46DE11B-0529-3388-97FD-9F7DF13EE0F9}"/>
              </a:ext>
            </a:extLst>
          </p:cNvPr>
          <p:cNvPicPr>
            <a:picLocks noChangeAspect="1"/>
          </p:cNvPicPr>
          <p:nvPr/>
        </p:nvPicPr>
        <p:blipFill>
          <a:blip r:embed="rId3"/>
          <a:stretch>
            <a:fillRect/>
          </a:stretch>
        </p:blipFill>
        <p:spPr>
          <a:xfrm>
            <a:off x="2895600" y="6156960"/>
            <a:ext cx="6020640" cy="514422"/>
          </a:xfrm>
          <a:prstGeom prst="rect">
            <a:avLst/>
          </a:prstGeom>
        </p:spPr>
      </p:pic>
    </p:spTree>
    <p:extLst>
      <p:ext uri="{BB962C8B-B14F-4D97-AF65-F5344CB8AC3E}">
        <p14:creationId xmlns:p14="http://schemas.microsoft.com/office/powerpoint/2010/main" val="172265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23EF6-BB7F-4A17-ABEC-0BAB645133AA}"/>
              </a:ext>
            </a:extLst>
          </p:cNvPr>
          <p:cNvSpPr>
            <a:spLocks noGrp="1"/>
          </p:cNvSpPr>
          <p:nvPr>
            <p:ph type="title"/>
          </p:nvPr>
        </p:nvSpPr>
        <p:spPr>
          <a:xfrm>
            <a:off x="457200" y="228600"/>
            <a:ext cx="8229600" cy="609600"/>
          </a:xfrm>
        </p:spPr>
        <p:txBody>
          <a:bodyPr>
            <a:normAutofit fontScale="90000"/>
          </a:bodyPr>
          <a:lstStyle/>
          <a:p>
            <a:pPr eaLnBrk="1" fontAlgn="auto" hangingPunct="1">
              <a:spcAft>
                <a:spcPts val="0"/>
              </a:spcAft>
              <a:defRPr/>
            </a:pPr>
            <a:r>
              <a:rPr lang="en-US" sz="4400" dirty="0"/>
              <a:t>Back to Alice</a:t>
            </a:r>
            <a:endParaRPr lang="en-US" dirty="0"/>
          </a:p>
        </p:txBody>
      </p:sp>
      <p:sp>
        <p:nvSpPr>
          <p:cNvPr id="55299" name="Content Placeholder 2">
            <a:extLst>
              <a:ext uri="{FF2B5EF4-FFF2-40B4-BE49-F238E27FC236}">
                <a16:creationId xmlns:a16="http://schemas.microsoft.com/office/drawing/2014/main" id="{EBF0F0DA-B2CC-4ECD-B776-E45B83A7649F}"/>
              </a:ext>
            </a:extLst>
          </p:cNvPr>
          <p:cNvSpPr>
            <a:spLocks noGrp="1"/>
          </p:cNvSpPr>
          <p:nvPr>
            <p:ph sz="quarter" idx="1"/>
          </p:nvPr>
        </p:nvSpPr>
        <p:spPr>
          <a:xfrm>
            <a:off x="457200" y="838200"/>
            <a:ext cx="4041648" cy="6248400"/>
          </a:xfrm>
        </p:spPr>
        <p:txBody>
          <a:bodyPr>
            <a:normAutofit fontScale="85000" lnSpcReduction="10000"/>
          </a:bodyPr>
          <a:lstStyle/>
          <a:p>
            <a:pPr marL="0" indent="0" eaLnBrk="1" hangingPunct="1">
              <a:lnSpc>
                <a:spcPct val="120000"/>
              </a:lnSpc>
              <a:buFont typeface="Wingdings 2" panose="05020102010507070707" pitchFamily="18" charset="2"/>
              <a:buNone/>
              <a:defRPr/>
            </a:pPr>
            <a:r>
              <a:rPr lang="en-US" altLang="en-US" sz="1800" dirty="0"/>
              <a:t>Alice is a 56yo AAF presenting for follow-up for type 2 diabetes. Alice reports that her blood pressure has been higher lately. Denies s/</a:t>
            </a:r>
            <a:r>
              <a:rPr lang="en-US" altLang="en-US" sz="1800" dirty="0" err="1"/>
              <a:t>sx</a:t>
            </a:r>
            <a:r>
              <a:rPr lang="en-US" altLang="en-US" sz="1800" dirty="0"/>
              <a:t> of hypoglycemia. </a:t>
            </a:r>
          </a:p>
          <a:p>
            <a:pPr eaLnBrk="1" hangingPunct="1">
              <a:lnSpc>
                <a:spcPct val="120000"/>
              </a:lnSpc>
              <a:defRPr/>
            </a:pPr>
            <a:r>
              <a:rPr lang="en-US" altLang="en-US" sz="1800" b="1" dirty="0"/>
              <a:t>PMH</a:t>
            </a:r>
          </a:p>
          <a:p>
            <a:pPr lvl="1" eaLnBrk="1" hangingPunct="1">
              <a:lnSpc>
                <a:spcPct val="120000"/>
              </a:lnSpc>
              <a:defRPr/>
            </a:pPr>
            <a:r>
              <a:rPr lang="en-US" altLang="en-US" sz="1800" dirty="0">
                <a:solidFill>
                  <a:schemeClr val="tx1"/>
                </a:solidFill>
              </a:rPr>
              <a:t>Type 2 diabetes x5 years</a:t>
            </a:r>
          </a:p>
          <a:p>
            <a:pPr lvl="1" eaLnBrk="1" hangingPunct="1">
              <a:lnSpc>
                <a:spcPct val="120000"/>
              </a:lnSpc>
              <a:defRPr/>
            </a:pPr>
            <a:r>
              <a:rPr lang="en-US" altLang="en-US" sz="1800" dirty="0">
                <a:solidFill>
                  <a:schemeClr val="tx1"/>
                </a:solidFill>
              </a:rPr>
              <a:t>HTN x 5 years</a:t>
            </a:r>
          </a:p>
          <a:p>
            <a:pPr lvl="1" eaLnBrk="1" hangingPunct="1">
              <a:lnSpc>
                <a:spcPct val="120000"/>
              </a:lnSpc>
              <a:defRPr/>
            </a:pPr>
            <a:r>
              <a:rPr lang="en-US" altLang="en-US" sz="1800" dirty="0">
                <a:solidFill>
                  <a:schemeClr val="tx1"/>
                </a:solidFill>
              </a:rPr>
              <a:t>Depression</a:t>
            </a:r>
          </a:p>
          <a:p>
            <a:pPr eaLnBrk="1" hangingPunct="1">
              <a:lnSpc>
                <a:spcPct val="120000"/>
              </a:lnSpc>
              <a:defRPr/>
            </a:pPr>
            <a:r>
              <a:rPr lang="en-US" altLang="en-US" sz="1800" b="1" dirty="0"/>
              <a:t>Meds</a:t>
            </a:r>
          </a:p>
          <a:p>
            <a:pPr lvl="1" eaLnBrk="1" hangingPunct="1">
              <a:lnSpc>
                <a:spcPct val="120000"/>
              </a:lnSpc>
              <a:defRPr/>
            </a:pPr>
            <a:r>
              <a:rPr lang="en-US" altLang="en-US" sz="1800" dirty="0">
                <a:solidFill>
                  <a:schemeClr val="tx1"/>
                </a:solidFill>
              </a:rPr>
              <a:t>Metformin1000mg PO bid</a:t>
            </a:r>
          </a:p>
          <a:p>
            <a:pPr lvl="1" eaLnBrk="1" hangingPunct="1">
              <a:lnSpc>
                <a:spcPct val="120000"/>
              </a:lnSpc>
              <a:defRPr/>
            </a:pPr>
            <a:r>
              <a:rPr lang="en-US" altLang="en-US" sz="1800" dirty="0">
                <a:solidFill>
                  <a:schemeClr val="tx1"/>
                </a:solidFill>
              </a:rPr>
              <a:t>Glipizide 10mg PO </a:t>
            </a:r>
            <a:r>
              <a:rPr lang="en-US" altLang="en-US" sz="1800" dirty="0" err="1">
                <a:solidFill>
                  <a:schemeClr val="tx1"/>
                </a:solidFill>
              </a:rPr>
              <a:t>qam</a:t>
            </a:r>
            <a:endParaRPr lang="en-US" altLang="en-US" sz="1800" dirty="0">
              <a:solidFill>
                <a:schemeClr val="tx1"/>
              </a:solidFill>
            </a:endParaRPr>
          </a:p>
          <a:p>
            <a:pPr lvl="1" eaLnBrk="1" hangingPunct="1">
              <a:lnSpc>
                <a:spcPct val="120000"/>
              </a:lnSpc>
              <a:defRPr/>
            </a:pPr>
            <a:r>
              <a:rPr lang="en-US" altLang="en-US" sz="1800" dirty="0" err="1">
                <a:solidFill>
                  <a:schemeClr val="tx1"/>
                </a:solidFill>
              </a:rPr>
              <a:t>Chlorthalidone</a:t>
            </a:r>
            <a:r>
              <a:rPr lang="en-US" altLang="en-US" sz="1800" dirty="0">
                <a:solidFill>
                  <a:schemeClr val="tx1"/>
                </a:solidFill>
              </a:rPr>
              <a:t> 25mg PO daily</a:t>
            </a:r>
          </a:p>
          <a:p>
            <a:pPr lvl="1" eaLnBrk="1" hangingPunct="1">
              <a:lnSpc>
                <a:spcPct val="120000"/>
              </a:lnSpc>
              <a:defRPr/>
            </a:pPr>
            <a:r>
              <a:rPr lang="en-US" altLang="en-US" sz="1800" dirty="0">
                <a:solidFill>
                  <a:schemeClr val="tx1"/>
                </a:solidFill>
              </a:rPr>
              <a:t>Escitalopram 10mg PO daily</a:t>
            </a:r>
          </a:p>
          <a:p>
            <a:pPr eaLnBrk="1" hangingPunct="1">
              <a:lnSpc>
                <a:spcPct val="120000"/>
              </a:lnSpc>
              <a:defRPr/>
            </a:pPr>
            <a:r>
              <a:rPr lang="en-US" altLang="en-US" sz="1800" b="1" dirty="0"/>
              <a:t>PE</a:t>
            </a:r>
          </a:p>
          <a:p>
            <a:pPr lvl="1" eaLnBrk="1" hangingPunct="1">
              <a:lnSpc>
                <a:spcPct val="120000"/>
              </a:lnSpc>
              <a:defRPr/>
            </a:pPr>
            <a:r>
              <a:rPr lang="en-US" altLang="en-US" sz="1800" dirty="0">
                <a:solidFill>
                  <a:schemeClr val="tx1"/>
                </a:solidFill>
              </a:rPr>
              <a:t>Ht: 5’3” Wt: 185lbs , BMI:32.8kg/m</a:t>
            </a:r>
            <a:r>
              <a:rPr lang="en-US" altLang="en-US" sz="1800" baseline="30000" dirty="0">
                <a:solidFill>
                  <a:schemeClr val="tx1"/>
                </a:solidFill>
              </a:rPr>
              <a:t>2</a:t>
            </a:r>
            <a:r>
              <a:rPr lang="en-US" altLang="en-US" sz="1800" dirty="0">
                <a:solidFill>
                  <a:schemeClr val="tx1"/>
                </a:solidFill>
              </a:rPr>
              <a:t> </a:t>
            </a:r>
          </a:p>
          <a:p>
            <a:pPr lvl="1" eaLnBrk="1" hangingPunct="1">
              <a:lnSpc>
                <a:spcPct val="120000"/>
              </a:lnSpc>
              <a:defRPr/>
            </a:pPr>
            <a:r>
              <a:rPr lang="en-US" altLang="en-US" sz="1800" dirty="0">
                <a:solidFill>
                  <a:schemeClr val="tx1"/>
                </a:solidFill>
              </a:rPr>
              <a:t>BP: 140/88mmHg </a:t>
            </a:r>
          </a:p>
          <a:p>
            <a:pPr lvl="1" eaLnBrk="1" hangingPunct="1">
              <a:lnSpc>
                <a:spcPct val="120000"/>
              </a:lnSpc>
              <a:defRPr/>
            </a:pPr>
            <a:r>
              <a:rPr lang="en-US" altLang="en-US" sz="1800" dirty="0">
                <a:solidFill>
                  <a:schemeClr val="tx1"/>
                </a:solidFill>
              </a:rPr>
              <a:t>A1c=6.9%, K: 4.5</a:t>
            </a:r>
            <a:r>
              <a:rPr lang="en-US" sz="1800" dirty="0">
                <a:solidFill>
                  <a:schemeClr val="tx1"/>
                </a:solidFill>
              </a:rPr>
              <a:t>mEq/L</a:t>
            </a:r>
            <a:r>
              <a:rPr lang="en-US" altLang="en-US" sz="1800" dirty="0">
                <a:solidFill>
                  <a:schemeClr val="tx1"/>
                </a:solidFill>
              </a:rPr>
              <a:t>, Scr:0.8mg/dL, ACR 202 mg/g</a:t>
            </a:r>
          </a:p>
          <a:p>
            <a:pPr lvl="1" eaLnBrk="1" hangingPunct="1">
              <a:lnSpc>
                <a:spcPct val="120000"/>
              </a:lnSpc>
              <a:defRPr/>
            </a:pPr>
            <a:r>
              <a:rPr lang="en-US" altLang="en-US" sz="1800" dirty="0" err="1">
                <a:solidFill>
                  <a:schemeClr val="tx1"/>
                </a:solidFill>
              </a:rPr>
              <a:t>Tchol</a:t>
            </a:r>
            <a:r>
              <a:rPr lang="en-US" altLang="en-US" sz="1800" dirty="0">
                <a:solidFill>
                  <a:schemeClr val="tx1"/>
                </a:solidFill>
              </a:rPr>
              <a:t>=204mg/</a:t>
            </a:r>
            <a:r>
              <a:rPr lang="en-US" altLang="en-US" sz="1800" dirty="0" err="1">
                <a:solidFill>
                  <a:schemeClr val="tx1"/>
                </a:solidFill>
              </a:rPr>
              <a:t>dL</a:t>
            </a:r>
            <a:r>
              <a:rPr lang="en-US" altLang="en-US" sz="1800" dirty="0">
                <a:solidFill>
                  <a:schemeClr val="tx1"/>
                </a:solidFill>
              </a:rPr>
              <a:t>, HDL=34mg/</a:t>
            </a:r>
            <a:r>
              <a:rPr lang="en-US" altLang="en-US" sz="1800" dirty="0" err="1">
                <a:solidFill>
                  <a:schemeClr val="tx1"/>
                </a:solidFill>
              </a:rPr>
              <a:t>dL</a:t>
            </a:r>
            <a:r>
              <a:rPr lang="en-US" altLang="en-US" sz="1800" dirty="0">
                <a:solidFill>
                  <a:schemeClr val="tx1"/>
                </a:solidFill>
              </a:rPr>
              <a:t>, LDL=120mg/</a:t>
            </a:r>
            <a:r>
              <a:rPr lang="en-US" altLang="en-US" sz="1800" dirty="0" err="1">
                <a:solidFill>
                  <a:schemeClr val="tx1"/>
                </a:solidFill>
              </a:rPr>
              <a:t>dL</a:t>
            </a:r>
            <a:r>
              <a:rPr lang="en-US" altLang="en-US" sz="1800" dirty="0">
                <a:solidFill>
                  <a:schemeClr val="tx1"/>
                </a:solidFill>
              </a:rPr>
              <a:t>, TG=250mg/</a:t>
            </a:r>
            <a:r>
              <a:rPr lang="en-US" altLang="en-US" sz="1800" dirty="0" err="1">
                <a:solidFill>
                  <a:schemeClr val="tx1"/>
                </a:solidFill>
              </a:rPr>
              <a:t>dL</a:t>
            </a:r>
            <a:br>
              <a:rPr lang="en-US" altLang="en-US" sz="2500" dirty="0"/>
            </a:br>
            <a:endParaRPr lang="en-US" altLang="en-US" dirty="0"/>
          </a:p>
        </p:txBody>
      </p:sp>
      <p:sp>
        <p:nvSpPr>
          <p:cNvPr id="36868" name="Content Placeholder 3">
            <a:extLst>
              <a:ext uri="{FF2B5EF4-FFF2-40B4-BE49-F238E27FC236}">
                <a16:creationId xmlns:a16="http://schemas.microsoft.com/office/drawing/2014/main" id="{F04A6194-87D7-4F0D-B2C8-85FDA318A9A8}"/>
              </a:ext>
            </a:extLst>
          </p:cNvPr>
          <p:cNvSpPr txBox="1">
            <a:spLocks/>
          </p:cNvSpPr>
          <p:nvPr/>
        </p:nvSpPr>
        <p:spPr bwMode="auto">
          <a:xfrm>
            <a:off x="5283274" y="1447800"/>
            <a:ext cx="3479725" cy="429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r>
              <a:rPr lang="en-US" altLang="en-US" sz="2100" dirty="0"/>
              <a:t>Social history</a:t>
            </a:r>
          </a:p>
          <a:p>
            <a:pPr lvl="1"/>
            <a:r>
              <a:rPr lang="en-US" altLang="en-US" sz="1800" dirty="0">
                <a:solidFill>
                  <a:schemeClr val="tx1"/>
                </a:solidFill>
              </a:rPr>
              <a:t>(+)Alcohol: 1-2 drinks/week</a:t>
            </a:r>
          </a:p>
          <a:p>
            <a:pPr lvl="1"/>
            <a:r>
              <a:rPr lang="en-US" altLang="en-US" sz="1800" dirty="0">
                <a:solidFill>
                  <a:schemeClr val="tx1"/>
                </a:solidFill>
              </a:rPr>
              <a:t>(+) Tobacco use: 1/2ppd</a:t>
            </a:r>
          </a:p>
          <a:p>
            <a:pPr lvl="1"/>
            <a:r>
              <a:rPr lang="en-US" altLang="en-US" sz="1800" dirty="0">
                <a:solidFill>
                  <a:schemeClr val="tx1"/>
                </a:solidFill>
              </a:rPr>
              <a:t>Exercise: walks 15 min twice/week</a:t>
            </a:r>
          </a:p>
          <a:p>
            <a:pPr lvl="1"/>
            <a:r>
              <a:rPr lang="en-US" altLang="en-US" sz="1800" dirty="0">
                <a:solidFill>
                  <a:schemeClr val="tx1"/>
                </a:solidFill>
              </a:rPr>
              <a:t>Occ: receptionist</a:t>
            </a:r>
          </a:p>
          <a:p>
            <a:r>
              <a:rPr lang="en-US" altLang="en-US" sz="2100" dirty="0"/>
              <a:t>Home monitoring</a:t>
            </a:r>
          </a:p>
          <a:p>
            <a:pPr lvl="1"/>
            <a:r>
              <a:rPr lang="en-US" altLang="en-US" sz="1800" dirty="0">
                <a:solidFill>
                  <a:schemeClr val="tx1"/>
                </a:solidFill>
              </a:rPr>
              <a:t>FBG and pre-meal: 110-130 mg/dL</a:t>
            </a:r>
          </a:p>
          <a:p>
            <a:pPr lvl="1"/>
            <a:r>
              <a:rPr lang="en-US" altLang="en-US" sz="1800" dirty="0">
                <a:solidFill>
                  <a:schemeClr val="tx1"/>
                </a:solidFill>
              </a:rPr>
              <a:t>BP: 140-150/80-90mmHg</a:t>
            </a:r>
          </a:p>
          <a:p>
            <a:pPr lvl="1"/>
            <a:endParaRPr lang="en-US" altLang="en-US" dirty="0"/>
          </a:p>
        </p:txBody>
      </p:sp>
      <p:pic>
        <p:nvPicPr>
          <p:cNvPr id="5" name="Picture 4">
            <a:extLst>
              <a:ext uri="{FF2B5EF4-FFF2-40B4-BE49-F238E27FC236}">
                <a16:creationId xmlns:a16="http://schemas.microsoft.com/office/drawing/2014/main" id="{B355783F-E068-4E8B-BF98-1A30AFF48ED8}"/>
              </a:ext>
            </a:extLst>
          </p:cNvPr>
          <p:cNvPicPr>
            <a:picLocks noChangeAspect="1"/>
          </p:cNvPicPr>
          <p:nvPr/>
        </p:nvPicPr>
        <p:blipFill>
          <a:blip r:embed="rId3"/>
          <a:stretch>
            <a:fillRect/>
          </a:stretch>
        </p:blipFill>
        <p:spPr>
          <a:xfrm>
            <a:off x="3724583" y="1676399"/>
            <a:ext cx="1558692" cy="384066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8E694-1B24-426C-B164-C85C00B8565D}"/>
              </a:ext>
            </a:extLst>
          </p:cNvPr>
          <p:cNvSpPr>
            <a:spLocks noGrp="1"/>
          </p:cNvSpPr>
          <p:nvPr>
            <p:ph type="title"/>
          </p:nvPr>
        </p:nvSpPr>
        <p:spPr>
          <a:xfrm>
            <a:off x="426632" y="152400"/>
            <a:ext cx="8260168" cy="990600"/>
          </a:xfrm>
        </p:spPr>
        <p:txBody>
          <a:bodyPr/>
          <a:lstStyle/>
          <a:p>
            <a:pPr>
              <a:defRPr/>
            </a:pPr>
            <a:r>
              <a:rPr lang="en-US" dirty="0"/>
              <a:t>Calculating ASCVD Risk</a:t>
            </a:r>
          </a:p>
        </p:txBody>
      </p:sp>
      <p:sp>
        <p:nvSpPr>
          <p:cNvPr id="38915" name="Content Placeholder 2">
            <a:extLst>
              <a:ext uri="{FF2B5EF4-FFF2-40B4-BE49-F238E27FC236}">
                <a16:creationId xmlns:a16="http://schemas.microsoft.com/office/drawing/2014/main" id="{A3FDB9C9-CFA6-46E3-9671-A7197827057F}"/>
              </a:ext>
            </a:extLst>
          </p:cNvPr>
          <p:cNvSpPr>
            <a:spLocks noGrp="1"/>
          </p:cNvSpPr>
          <p:nvPr>
            <p:ph idx="1"/>
          </p:nvPr>
        </p:nvSpPr>
        <p:spPr>
          <a:xfrm>
            <a:off x="373063" y="1295400"/>
            <a:ext cx="7981950" cy="3778250"/>
          </a:xfrm>
        </p:spPr>
        <p:txBody>
          <a:bodyPr/>
          <a:lstStyle/>
          <a:p>
            <a:r>
              <a:rPr lang="en-US" altLang="en-US" dirty="0">
                <a:hlinkClick r:id="rId3"/>
              </a:rPr>
              <a:t>http://tools.acc.org/ASCVD-Risk-Estimator-Plus/#!/calculate/estimate/</a:t>
            </a:r>
            <a:endParaRPr lang="en-US" altLang="en-US" dirty="0"/>
          </a:p>
        </p:txBody>
      </p:sp>
      <p:pic>
        <p:nvPicPr>
          <p:cNvPr id="38916" name="Picture 2">
            <a:extLst>
              <a:ext uri="{FF2B5EF4-FFF2-40B4-BE49-F238E27FC236}">
                <a16:creationId xmlns:a16="http://schemas.microsoft.com/office/drawing/2014/main" id="{F2553770-701A-4236-89B6-979604E1D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88" y="2214563"/>
            <a:ext cx="8351837"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med">
    <p:fade/>
  </p:transition>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0D2AF-B999-4998-9995-325A298B062F}"/>
              </a:ext>
            </a:extLst>
          </p:cNvPr>
          <p:cNvSpPr>
            <a:spLocks noGrp="1"/>
          </p:cNvSpPr>
          <p:nvPr>
            <p:ph type="title"/>
          </p:nvPr>
        </p:nvSpPr>
        <p:spPr/>
        <p:txBody>
          <a:bodyPr/>
          <a:lstStyle/>
          <a:p>
            <a:pPr>
              <a:defRPr/>
            </a:pPr>
            <a:r>
              <a:rPr lang="en-US" dirty="0"/>
              <a:t>What Is Alice’s ASCVD risk? </a:t>
            </a:r>
          </a:p>
        </p:txBody>
      </p:sp>
      <p:sp>
        <p:nvSpPr>
          <p:cNvPr id="3" name="Content Placeholder 2">
            <a:extLst>
              <a:ext uri="{FF2B5EF4-FFF2-40B4-BE49-F238E27FC236}">
                <a16:creationId xmlns:a16="http://schemas.microsoft.com/office/drawing/2014/main" id="{02B3CFF2-885A-4440-A81A-E7718056823D}"/>
              </a:ext>
            </a:extLst>
          </p:cNvPr>
          <p:cNvSpPr>
            <a:spLocks noGrp="1"/>
          </p:cNvSpPr>
          <p:nvPr>
            <p:ph idx="1"/>
          </p:nvPr>
        </p:nvSpPr>
        <p:spPr>
          <a:xfrm>
            <a:off x="409222" y="1219200"/>
            <a:ext cx="7239000" cy="4846638"/>
          </a:xfrm>
        </p:spPr>
        <p:txBody>
          <a:bodyPr/>
          <a:lstStyle/>
          <a:p>
            <a:pPr marL="0" indent="0">
              <a:buNone/>
            </a:pPr>
            <a:endParaRPr lang="en-US" altLang="en-US" dirty="0"/>
          </a:p>
          <a:p>
            <a:r>
              <a:rPr lang="en-US" altLang="en-US" dirty="0"/>
              <a:t>42% risk of a cardiovascular event in the next 10 years</a:t>
            </a:r>
          </a:p>
          <a:p>
            <a:endParaRPr lang="en-US" altLang="en-US" dirty="0"/>
          </a:p>
          <a:p>
            <a:r>
              <a:rPr lang="en-US" altLang="en-US" dirty="0"/>
              <a:t>This puts Alice at HIGH risk</a:t>
            </a:r>
          </a:p>
        </p:txBody>
      </p:sp>
      <p:pic>
        <p:nvPicPr>
          <p:cNvPr id="5" name="Picture 4">
            <a:extLst>
              <a:ext uri="{FF2B5EF4-FFF2-40B4-BE49-F238E27FC236}">
                <a16:creationId xmlns:a16="http://schemas.microsoft.com/office/drawing/2014/main" id="{6A7BBC73-E0D1-45D4-B798-CFCB8E366206}"/>
              </a:ext>
            </a:extLst>
          </p:cNvPr>
          <p:cNvPicPr>
            <a:picLocks noChangeAspect="1"/>
          </p:cNvPicPr>
          <p:nvPr/>
        </p:nvPicPr>
        <p:blipFill>
          <a:blip r:embed="rId2"/>
          <a:stretch>
            <a:fillRect/>
          </a:stretch>
        </p:blipFill>
        <p:spPr>
          <a:xfrm>
            <a:off x="762000" y="3642519"/>
            <a:ext cx="5876925" cy="1304925"/>
          </a:xfrm>
          <a:prstGeom prst="rect">
            <a:avLst/>
          </a:prstGeom>
        </p:spPr>
      </p:pic>
      <p:pic>
        <p:nvPicPr>
          <p:cNvPr id="7" name="Picture 6">
            <a:extLst>
              <a:ext uri="{FF2B5EF4-FFF2-40B4-BE49-F238E27FC236}">
                <a16:creationId xmlns:a16="http://schemas.microsoft.com/office/drawing/2014/main" id="{B9CF52E7-61D6-4E90-BECE-78D674E0B60B}"/>
              </a:ext>
            </a:extLst>
          </p:cNvPr>
          <p:cNvPicPr>
            <a:picLocks noChangeAspect="1"/>
          </p:cNvPicPr>
          <p:nvPr/>
        </p:nvPicPr>
        <p:blipFill>
          <a:blip r:embed="rId3"/>
          <a:stretch>
            <a:fillRect/>
          </a:stretch>
        </p:blipFill>
        <p:spPr>
          <a:xfrm>
            <a:off x="0" y="5069396"/>
            <a:ext cx="8723489" cy="155563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CDC Announces</a:t>
            </a:r>
          </a:p>
        </p:txBody>
      </p:sp>
      <p:sp>
        <p:nvSpPr>
          <p:cNvPr id="1885187" name="Rectangle 3"/>
          <p:cNvSpPr>
            <a:spLocks noGrp="1" noChangeArrowheads="1"/>
          </p:cNvSpPr>
          <p:nvPr>
            <p:ph sz="quarter" idx="1"/>
          </p:nvPr>
        </p:nvSpPr>
        <p:spPr>
          <a:xfrm>
            <a:off x="4645152" y="1219200"/>
            <a:ext cx="4041648" cy="4937760"/>
          </a:xfrm>
        </p:spPr>
        <p:txBody>
          <a:bodyPr>
            <a:normAutofit/>
          </a:bodyPr>
          <a:lstStyle/>
          <a:p>
            <a:pPr eaLnBrk="1" hangingPunct="1">
              <a:buFont typeface="Wingdings" pitchFamily="2" charset="2"/>
              <a:buNone/>
            </a:pPr>
            <a:endParaRPr lang="en-US" sz="2800" dirty="0"/>
          </a:p>
          <a:p>
            <a:pPr algn="ctr" eaLnBrk="1" hangingPunct="1">
              <a:buFont typeface="Wingdings" pitchFamily="2" charset="2"/>
              <a:buNone/>
            </a:pPr>
            <a:r>
              <a:rPr lang="en-US" sz="4800" dirty="0"/>
              <a:t>35% of Americans will have Diabetes by 2050</a:t>
            </a:r>
            <a:endParaRPr lang="en-US" sz="4400" dirty="0"/>
          </a:p>
          <a:p>
            <a:pPr algn="ctr" eaLnBrk="1" hangingPunct="1">
              <a:buFont typeface="Wingdings" pitchFamily="2" charset="2"/>
              <a:buNone/>
            </a:pPr>
            <a:endParaRPr lang="en-US" sz="2000" i="1" dirty="0">
              <a:solidFill>
                <a:schemeClr val="hlink"/>
              </a:solidFill>
            </a:endParaRPr>
          </a:p>
          <a:p>
            <a:pPr algn="r" eaLnBrk="1" hangingPunct="1">
              <a:buFont typeface="Wingdings" pitchFamily="2" charset="2"/>
              <a:buNone/>
            </a:pPr>
            <a:r>
              <a:rPr lang="en-US" sz="1600" i="1" dirty="0"/>
              <a:t>Boyle, Thompson, Barker, Williamson </a:t>
            </a:r>
          </a:p>
          <a:p>
            <a:pPr algn="r" eaLnBrk="1" hangingPunct="1">
              <a:buFont typeface="Wingdings" pitchFamily="2" charset="2"/>
              <a:buNone/>
            </a:pPr>
            <a:r>
              <a:rPr lang="en-US" sz="1600" i="1" dirty="0"/>
              <a:t>2010, Oct 22:8(1)29</a:t>
            </a:r>
          </a:p>
          <a:p>
            <a:pPr algn="r" eaLnBrk="1" hangingPunct="1">
              <a:buFont typeface="Wingdings" pitchFamily="2" charset="2"/>
              <a:buNone/>
            </a:pPr>
            <a:r>
              <a:rPr lang="en-US" sz="1600" i="1" dirty="0"/>
              <a:t>www.pophealthmetrics.co</a:t>
            </a:r>
            <a:r>
              <a:rPr lang="en-US" sz="2000" i="1" dirty="0"/>
              <a:t>m</a:t>
            </a:r>
          </a:p>
        </p:txBody>
      </p:sp>
      <p:pic>
        <p:nvPicPr>
          <p:cNvPr id="24580" name="Picture 4" descr="j0351647[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1057807"/>
            <a:ext cx="3124200" cy="51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898367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73B7D-85B3-4CA5-962F-185022A6F16D}"/>
              </a:ext>
            </a:extLst>
          </p:cNvPr>
          <p:cNvSpPr>
            <a:spLocks noGrp="1"/>
          </p:cNvSpPr>
          <p:nvPr>
            <p:ph type="title"/>
          </p:nvPr>
        </p:nvSpPr>
        <p:spPr>
          <a:xfrm>
            <a:off x="457200" y="304800"/>
            <a:ext cx="8229600" cy="1066800"/>
          </a:xfrm>
        </p:spPr>
        <p:txBody>
          <a:bodyPr>
            <a:normAutofit fontScale="90000"/>
          </a:bodyPr>
          <a:lstStyle/>
          <a:p>
            <a:pPr eaLnBrk="1" fontAlgn="auto" hangingPunct="1">
              <a:spcAft>
                <a:spcPts val="0"/>
              </a:spcAft>
              <a:defRPr/>
            </a:pPr>
            <a:r>
              <a:rPr lang="en-US" dirty="0"/>
              <a:t>Poll 7 - What is the blood pressure goal for Alice?</a:t>
            </a:r>
          </a:p>
        </p:txBody>
      </p:sp>
      <p:sp>
        <p:nvSpPr>
          <p:cNvPr id="3" name="Content Placeholder 2">
            <a:extLst>
              <a:ext uri="{FF2B5EF4-FFF2-40B4-BE49-F238E27FC236}">
                <a16:creationId xmlns:a16="http://schemas.microsoft.com/office/drawing/2014/main" id="{29467292-E125-4030-9B42-7CCDA14F1CD1}"/>
              </a:ext>
            </a:extLst>
          </p:cNvPr>
          <p:cNvSpPr>
            <a:spLocks noGrp="1"/>
          </p:cNvSpPr>
          <p:nvPr>
            <p:ph idx="1"/>
          </p:nvPr>
        </p:nvSpPr>
        <p:spPr>
          <a:xfrm>
            <a:off x="762000" y="1828800"/>
            <a:ext cx="7239000" cy="3560763"/>
          </a:xfrm>
        </p:spPr>
        <p:txBody>
          <a:bodyPr>
            <a:normAutofit/>
          </a:bodyPr>
          <a:lstStyle/>
          <a:p>
            <a:pPr marL="0" indent="0" fontAlgn="auto">
              <a:spcAft>
                <a:spcPts val="0"/>
              </a:spcAft>
              <a:buFont typeface="Wingdings 2"/>
              <a:buNone/>
              <a:defRPr/>
            </a:pPr>
            <a:r>
              <a:rPr lang="en-US" sz="3200" dirty="0"/>
              <a:t>A. BP&lt;120/80 mmHg</a:t>
            </a:r>
          </a:p>
          <a:p>
            <a:pPr marL="0" indent="0" fontAlgn="auto">
              <a:spcAft>
                <a:spcPts val="0"/>
              </a:spcAft>
              <a:buFont typeface="Wingdings 2" panose="05020102010507070707" pitchFamily="18" charset="2"/>
              <a:buNone/>
              <a:defRPr/>
            </a:pPr>
            <a:r>
              <a:rPr lang="en-US" sz="3200" dirty="0"/>
              <a:t>B. BP&lt;130/80 mmHg</a:t>
            </a:r>
          </a:p>
          <a:p>
            <a:pPr marL="0" indent="0" fontAlgn="auto">
              <a:spcAft>
                <a:spcPts val="0"/>
              </a:spcAft>
              <a:buFont typeface="Wingdings 2" panose="05020102010507070707" pitchFamily="18" charset="2"/>
              <a:buNone/>
              <a:defRPr/>
            </a:pPr>
            <a:r>
              <a:rPr lang="en-US" sz="3200" dirty="0"/>
              <a:t>C. BP&lt;140/80 mmHg</a:t>
            </a:r>
          </a:p>
          <a:p>
            <a:pPr marL="0" indent="0" fontAlgn="auto">
              <a:spcAft>
                <a:spcPts val="0"/>
              </a:spcAft>
              <a:buFont typeface="Wingdings 2" panose="05020102010507070707" pitchFamily="18" charset="2"/>
              <a:buNone/>
              <a:defRPr/>
            </a:pPr>
            <a:r>
              <a:rPr lang="en-US" sz="3200" dirty="0"/>
              <a:t>D. BP&lt;140/90 mmHg</a:t>
            </a:r>
          </a:p>
          <a:p>
            <a:pPr marL="0" indent="0" fontAlgn="auto">
              <a:spcAft>
                <a:spcPts val="0"/>
              </a:spcAft>
              <a:buFont typeface="Wingdings 2"/>
              <a:buNone/>
              <a:defRPr/>
            </a:pPr>
            <a:endParaRPr lang="en-US" dirty="0"/>
          </a:p>
          <a:p>
            <a:pPr marL="274320" indent="-274320" eaLnBrk="1" fontAlgn="auto" hangingPunct="1">
              <a:spcAft>
                <a:spcPts val="0"/>
              </a:spcAft>
              <a:buFont typeface="Wingdings 2"/>
              <a:buChar char=""/>
              <a:defRPr/>
            </a:pPr>
            <a:endParaRPr lang="en-US" dirty="0"/>
          </a:p>
        </p:txBody>
      </p:sp>
      <p:pic>
        <p:nvPicPr>
          <p:cNvPr id="6" name="Picture 5">
            <a:extLst>
              <a:ext uri="{FF2B5EF4-FFF2-40B4-BE49-F238E27FC236}">
                <a16:creationId xmlns:a16="http://schemas.microsoft.com/office/drawing/2014/main" id="{B43D514E-E1F3-4904-A042-8833CEB7D35E}"/>
              </a:ext>
            </a:extLst>
          </p:cNvPr>
          <p:cNvPicPr>
            <a:picLocks noChangeAspect="1"/>
          </p:cNvPicPr>
          <p:nvPr/>
        </p:nvPicPr>
        <p:blipFill>
          <a:blip r:embed="rId3"/>
          <a:stretch>
            <a:fillRect/>
          </a:stretch>
        </p:blipFill>
        <p:spPr>
          <a:xfrm>
            <a:off x="5334000" y="1600200"/>
            <a:ext cx="1791412" cy="4419600"/>
          </a:xfrm>
          <a:prstGeom prst="rect">
            <a:avLst/>
          </a:prstGeom>
        </p:spPr>
      </p:pic>
      <p:sp>
        <p:nvSpPr>
          <p:cNvPr id="5" name="Oval 4">
            <a:extLst>
              <a:ext uri="{FF2B5EF4-FFF2-40B4-BE49-F238E27FC236}">
                <a16:creationId xmlns:a16="http://schemas.microsoft.com/office/drawing/2014/main" id="{49C9AD31-F8F4-42FC-98AF-55FDCDF27140}"/>
              </a:ext>
            </a:extLst>
          </p:cNvPr>
          <p:cNvSpPr/>
          <p:nvPr/>
        </p:nvSpPr>
        <p:spPr>
          <a:xfrm>
            <a:off x="723900" y="2286001"/>
            <a:ext cx="38481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pic>
        <p:nvPicPr>
          <p:cNvPr id="7" name="Picture 6">
            <a:extLst>
              <a:ext uri="{FF2B5EF4-FFF2-40B4-BE49-F238E27FC236}">
                <a16:creationId xmlns:a16="http://schemas.microsoft.com/office/drawing/2014/main" id="{ABAFF9D4-B135-4E5C-A402-FEDDA18E2A57}"/>
              </a:ext>
            </a:extLst>
          </p:cNvPr>
          <p:cNvPicPr>
            <a:picLocks noChangeAspect="1"/>
          </p:cNvPicPr>
          <p:nvPr/>
        </p:nvPicPr>
        <p:blipFill>
          <a:blip r:embed="rId4"/>
          <a:stretch>
            <a:fillRect/>
          </a:stretch>
        </p:blipFill>
        <p:spPr>
          <a:xfrm rot="1563043">
            <a:off x="1504892" y="4548982"/>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B0176-03AB-4D19-919B-99AA65A2B660}"/>
              </a:ext>
            </a:extLst>
          </p:cNvPr>
          <p:cNvSpPr>
            <a:spLocks noGrp="1"/>
          </p:cNvSpPr>
          <p:nvPr>
            <p:ph type="title"/>
          </p:nvPr>
        </p:nvSpPr>
        <p:spPr/>
        <p:txBody>
          <a:bodyPr/>
          <a:lstStyle/>
          <a:p>
            <a:pPr>
              <a:defRPr/>
            </a:pPr>
            <a:r>
              <a:rPr lang="en-US" dirty="0"/>
              <a:t>Does Alice have albuminuria?</a:t>
            </a:r>
          </a:p>
        </p:txBody>
      </p:sp>
      <p:sp>
        <p:nvSpPr>
          <p:cNvPr id="44035" name="Content Placeholder 2">
            <a:extLst>
              <a:ext uri="{FF2B5EF4-FFF2-40B4-BE49-F238E27FC236}">
                <a16:creationId xmlns:a16="http://schemas.microsoft.com/office/drawing/2014/main" id="{6D0546D7-F64A-45F0-8C3D-32838368FB83}"/>
              </a:ext>
            </a:extLst>
          </p:cNvPr>
          <p:cNvSpPr>
            <a:spLocks noGrp="1"/>
          </p:cNvSpPr>
          <p:nvPr>
            <p:ph idx="1"/>
          </p:nvPr>
        </p:nvSpPr>
        <p:spPr>
          <a:xfrm>
            <a:off x="228600" y="1219200"/>
            <a:ext cx="8610600" cy="5486400"/>
          </a:xfrm>
        </p:spPr>
        <p:txBody>
          <a:bodyPr/>
          <a:lstStyle/>
          <a:p>
            <a:pPr marL="0" indent="0" algn="ctr">
              <a:buNone/>
            </a:pPr>
            <a:r>
              <a:rPr lang="en-US" altLang="en-US" sz="3600" dirty="0"/>
              <a:t>Albumin to Creatinine ratio (ACR)= 202 mg/g</a:t>
            </a:r>
          </a:p>
          <a:p>
            <a:endParaRPr lang="en-US" altLang="en-US" dirty="0"/>
          </a:p>
        </p:txBody>
      </p:sp>
      <p:sp>
        <p:nvSpPr>
          <p:cNvPr id="4" name="TextBox 3">
            <a:extLst>
              <a:ext uri="{FF2B5EF4-FFF2-40B4-BE49-F238E27FC236}">
                <a16:creationId xmlns:a16="http://schemas.microsoft.com/office/drawing/2014/main" id="{CB32E354-FA1D-458B-A768-74D9468D789C}"/>
              </a:ext>
            </a:extLst>
          </p:cNvPr>
          <p:cNvSpPr txBox="1">
            <a:spLocks noChangeArrowheads="1"/>
          </p:cNvSpPr>
          <p:nvPr/>
        </p:nvSpPr>
        <p:spPr bwMode="auto">
          <a:xfrm>
            <a:off x="1524000" y="2971800"/>
            <a:ext cx="57150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sz="8000" b="1" dirty="0">
                <a:solidFill>
                  <a:srgbClr val="FF0000"/>
                </a:solidFill>
              </a:rPr>
              <a:t>YES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69198-1136-4462-AC1A-CFC9C15A1084}"/>
              </a:ext>
            </a:extLst>
          </p:cNvPr>
          <p:cNvSpPr>
            <a:spLocks noGrp="1"/>
          </p:cNvSpPr>
          <p:nvPr>
            <p:ph type="title"/>
          </p:nvPr>
        </p:nvSpPr>
        <p:spPr/>
        <p:txBody>
          <a:bodyPr/>
          <a:lstStyle/>
          <a:p>
            <a:endParaRPr lang="en-US" dirty="0"/>
          </a:p>
        </p:txBody>
      </p:sp>
      <p:pic>
        <p:nvPicPr>
          <p:cNvPr id="8" name="Picture 7">
            <a:extLst>
              <a:ext uri="{FF2B5EF4-FFF2-40B4-BE49-F238E27FC236}">
                <a16:creationId xmlns:a16="http://schemas.microsoft.com/office/drawing/2014/main" id="{8F58CA59-4422-0D86-9050-792DB477BF9F}"/>
              </a:ext>
            </a:extLst>
          </p:cNvPr>
          <p:cNvPicPr>
            <a:picLocks noChangeAspect="1"/>
          </p:cNvPicPr>
          <p:nvPr/>
        </p:nvPicPr>
        <p:blipFill>
          <a:blip r:embed="rId2"/>
          <a:stretch>
            <a:fillRect/>
          </a:stretch>
        </p:blipFill>
        <p:spPr>
          <a:xfrm>
            <a:off x="457200" y="0"/>
            <a:ext cx="6172200" cy="6254605"/>
          </a:xfrm>
          <a:prstGeom prst="rect">
            <a:avLst/>
          </a:prstGeom>
        </p:spPr>
      </p:pic>
      <p:pic>
        <p:nvPicPr>
          <p:cNvPr id="3" name="Content Placeholder 2">
            <a:extLst>
              <a:ext uri="{FF2B5EF4-FFF2-40B4-BE49-F238E27FC236}">
                <a16:creationId xmlns:a16="http://schemas.microsoft.com/office/drawing/2014/main" id="{F8A074DA-4DF8-6F0E-205C-21B9C79ACEEA}"/>
              </a:ext>
            </a:extLst>
          </p:cNvPr>
          <p:cNvPicPr>
            <a:picLocks noGrp="1" noChangeAspect="1"/>
          </p:cNvPicPr>
          <p:nvPr>
            <p:ph sz="quarter" idx="1"/>
          </p:nvPr>
        </p:nvPicPr>
        <p:blipFill>
          <a:blip r:embed="rId3"/>
          <a:stretch>
            <a:fillRect/>
          </a:stretch>
        </p:blipFill>
        <p:spPr>
          <a:xfrm>
            <a:off x="1066800" y="6319772"/>
            <a:ext cx="6020640" cy="514422"/>
          </a:xfrm>
          <a:prstGeom prst="rect">
            <a:avLst/>
          </a:prstGeom>
        </p:spPr>
      </p:pic>
    </p:spTree>
    <p:extLst>
      <p:ext uri="{BB962C8B-B14F-4D97-AF65-F5344CB8AC3E}">
        <p14:creationId xmlns:p14="http://schemas.microsoft.com/office/powerpoint/2010/main" val="298043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CE557-DC46-43B9-941A-E8762A495A06}"/>
              </a:ext>
            </a:extLst>
          </p:cNvPr>
          <p:cNvSpPr>
            <a:spLocks noGrp="1"/>
          </p:cNvSpPr>
          <p:nvPr>
            <p:ph type="title"/>
          </p:nvPr>
        </p:nvSpPr>
        <p:spPr>
          <a:xfrm>
            <a:off x="428624" y="319087"/>
            <a:ext cx="8258175" cy="898525"/>
          </a:xfrm>
        </p:spPr>
        <p:txBody>
          <a:bodyPr/>
          <a:lstStyle/>
          <a:p>
            <a:pPr>
              <a:defRPr/>
            </a:pPr>
            <a:r>
              <a:rPr lang="en-US" dirty="0"/>
              <a:t>ACE Inhibitors</a:t>
            </a:r>
          </a:p>
        </p:txBody>
      </p:sp>
      <p:pic>
        <p:nvPicPr>
          <p:cNvPr id="48131" name="Picture 2">
            <a:extLst>
              <a:ext uri="{FF2B5EF4-FFF2-40B4-BE49-F238E27FC236}">
                <a16:creationId xmlns:a16="http://schemas.microsoft.com/office/drawing/2014/main" id="{F9971CDA-6B41-45CA-91BA-85EAF9BB99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1460500"/>
            <a:ext cx="7858125" cy="4629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132" name="TextBox 4">
            <a:extLst>
              <a:ext uri="{FF2B5EF4-FFF2-40B4-BE49-F238E27FC236}">
                <a16:creationId xmlns:a16="http://schemas.microsoft.com/office/drawing/2014/main" id="{284DB9F5-76EA-4C4D-93BD-F0F834AE2DEE}"/>
              </a:ext>
            </a:extLst>
          </p:cNvPr>
          <p:cNvSpPr txBox="1">
            <a:spLocks noChangeArrowheads="1"/>
          </p:cNvSpPr>
          <p:nvPr/>
        </p:nvSpPr>
        <p:spPr bwMode="auto">
          <a:xfrm>
            <a:off x="271463" y="6249988"/>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a:latin typeface="Arial" panose="020B0604020202020204" pitchFamily="34" charset="0"/>
              </a:rPr>
              <a:t>Initial dose adjustment may be needed for renal dysfunction or elderly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7D26-F06F-46E9-973E-0998AF07E45D}"/>
              </a:ext>
            </a:extLst>
          </p:cNvPr>
          <p:cNvSpPr>
            <a:spLocks noGrp="1"/>
          </p:cNvSpPr>
          <p:nvPr>
            <p:ph type="title"/>
          </p:nvPr>
        </p:nvSpPr>
        <p:spPr>
          <a:xfrm>
            <a:off x="90854" y="152400"/>
            <a:ext cx="8872870" cy="908538"/>
          </a:xfrm>
        </p:spPr>
        <p:txBody>
          <a:bodyPr>
            <a:normAutofit/>
          </a:bodyPr>
          <a:lstStyle/>
          <a:p>
            <a:pPr>
              <a:defRPr/>
            </a:pPr>
            <a:r>
              <a:rPr lang="en-US" dirty="0"/>
              <a:t>Angiotensin Receptor blockers (ARB’s)</a:t>
            </a:r>
          </a:p>
        </p:txBody>
      </p:sp>
      <p:pic>
        <p:nvPicPr>
          <p:cNvPr id="50179" name="Picture 2">
            <a:extLst>
              <a:ext uri="{FF2B5EF4-FFF2-40B4-BE49-F238E27FC236}">
                <a16:creationId xmlns:a16="http://schemas.microsoft.com/office/drawing/2014/main" id="{201CD853-8085-4DD3-9873-E66C8ECE60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769" y="1558192"/>
            <a:ext cx="8281256"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0" name="Picture 3">
            <a:extLst>
              <a:ext uri="{FF2B5EF4-FFF2-40B4-BE49-F238E27FC236}">
                <a16:creationId xmlns:a16="http://schemas.microsoft.com/office/drawing/2014/main" id="{78CA79A8-C275-454A-9AC5-DFC1D7CD9C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1463" y="1177925"/>
            <a:ext cx="8229600" cy="40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181" name="TextBox 5">
            <a:extLst>
              <a:ext uri="{FF2B5EF4-FFF2-40B4-BE49-F238E27FC236}">
                <a16:creationId xmlns:a16="http://schemas.microsoft.com/office/drawing/2014/main" id="{67477352-9677-4E25-A12B-B2B864ED0934}"/>
              </a:ext>
            </a:extLst>
          </p:cNvPr>
          <p:cNvSpPr txBox="1">
            <a:spLocks noChangeArrowheads="1"/>
          </p:cNvSpPr>
          <p:nvPr/>
        </p:nvSpPr>
        <p:spPr bwMode="auto">
          <a:xfrm>
            <a:off x="657924" y="6216772"/>
            <a:ext cx="8305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800">
                <a:latin typeface="Arial" panose="020B0604020202020204" pitchFamily="34" charset="0"/>
              </a:rPr>
              <a:t>Initial dose adjustment may be needed for renal dysfunction or elderly</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97020049-1592-4646-892F-1ED024722AED}"/>
              </a:ext>
            </a:extLst>
          </p:cNvPr>
          <p:cNvSpPr>
            <a:spLocks noGrp="1"/>
          </p:cNvSpPr>
          <p:nvPr>
            <p:ph type="title"/>
          </p:nvPr>
        </p:nvSpPr>
        <p:spPr>
          <a:xfrm>
            <a:off x="455340" y="304800"/>
            <a:ext cx="8231459" cy="701675"/>
          </a:xfrm>
        </p:spPr>
        <p:txBody>
          <a:bodyPr/>
          <a:lstStyle/>
          <a:p>
            <a:pPr eaLnBrk="1" hangingPunct="1">
              <a:defRPr/>
            </a:pPr>
            <a:r>
              <a:rPr lang="en-US" altLang="en-US" dirty="0"/>
              <a:t>ACEI/ARB Adverse Effects</a:t>
            </a:r>
          </a:p>
        </p:txBody>
      </p:sp>
      <p:sp>
        <p:nvSpPr>
          <p:cNvPr id="3" name="Content Placeholder 2">
            <a:extLst>
              <a:ext uri="{FF2B5EF4-FFF2-40B4-BE49-F238E27FC236}">
                <a16:creationId xmlns:a16="http://schemas.microsoft.com/office/drawing/2014/main" id="{15540147-01C6-4D64-8D29-F521C80F1C63}"/>
              </a:ext>
            </a:extLst>
          </p:cNvPr>
          <p:cNvSpPr>
            <a:spLocks noGrp="1"/>
          </p:cNvSpPr>
          <p:nvPr>
            <p:ph idx="1"/>
          </p:nvPr>
        </p:nvSpPr>
        <p:spPr>
          <a:xfrm>
            <a:off x="457200" y="1006475"/>
            <a:ext cx="5638800" cy="5775325"/>
          </a:xfrm>
        </p:spPr>
        <p:txBody>
          <a:bodyPr rtlCol="0">
            <a:normAutofit fontScale="92500" lnSpcReduction="20000"/>
          </a:bodyPr>
          <a:lstStyle/>
          <a:p>
            <a:pPr eaLnBrk="1" fontAlgn="auto" hangingPunct="1">
              <a:lnSpc>
                <a:spcPct val="120000"/>
              </a:lnSpc>
              <a:spcBef>
                <a:spcPts val="0"/>
              </a:spcBef>
              <a:spcAft>
                <a:spcPts val="0"/>
              </a:spcAft>
              <a:buFont typeface="Arial" pitchFamily="34" charset="0"/>
              <a:buChar char="•"/>
              <a:defRPr/>
            </a:pPr>
            <a:r>
              <a:rPr lang="en-US" sz="3000" dirty="0"/>
              <a:t>Adverse effects</a:t>
            </a:r>
          </a:p>
          <a:p>
            <a:pPr lvl="1" eaLnBrk="1" fontAlgn="auto" hangingPunct="1">
              <a:lnSpc>
                <a:spcPct val="120000"/>
              </a:lnSpc>
              <a:spcBef>
                <a:spcPts val="0"/>
              </a:spcBef>
              <a:spcAft>
                <a:spcPts val="0"/>
              </a:spcAft>
              <a:buFont typeface="Arial" pitchFamily="34" charset="0"/>
              <a:buChar char="–"/>
              <a:defRPr/>
            </a:pPr>
            <a:r>
              <a:rPr lang="en-US" sz="2600" u="sng" dirty="0"/>
              <a:t>Dry</a:t>
            </a:r>
            <a:r>
              <a:rPr lang="en-US" sz="2600" dirty="0"/>
              <a:t> cough with ACEI </a:t>
            </a:r>
          </a:p>
          <a:p>
            <a:pPr lvl="2" eaLnBrk="1" fontAlgn="auto" hangingPunct="1">
              <a:lnSpc>
                <a:spcPct val="120000"/>
              </a:lnSpc>
              <a:spcBef>
                <a:spcPts val="0"/>
              </a:spcBef>
              <a:spcAft>
                <a:spcPts val="0"/>
              </a:spcAft>
              <a:buFont typeface="Arial" pitchFamily="34" charset="0"/>
              <a:buChar char="–"/>
              <a:defRPr/>
            </a:pPr>
            <a:r>
              <a:rPr lang="en-US" sz="1900" dirty="0"/>
              <a:t>Caused by inhibition of bradykinin breakdown</a:t>
            </a:r>
          </a:p>
          <a:p>
            <a:pPr lvl="1" eaLnBrk="1" fontAlgn="auto" hangingPunct="1">
              <a:lnSpc>
                <a:spcPct val="120000"/>
              </a:lnSpc>
              <a:spcBef>
                <a:spcPts val="0"/>
              </a:spcBef>
              <a:spcAft>
                <a:spcPts val="0"/>
              </a:spcAft>
              <a:buFont typeface="Arial" pitchFamily="34" charset="0"/>
              <a:buChar char="–"/>
              <a:defRPr/>
            </a:pPr>
            <a:r>
              <a:rPr lang="en-US" sz="2600" dirty="0"/>
              <a:t>Hyperkalemia</a:t>
            </a:r>
          </a:p>
          <a:p>
            <a:pPr lvl="1" eaLnBrk="1" fontAlgn="auto" hangingPunct="1">
              <a:lnSpc>
                <a:spcPct val="120000"/>
              </a:lnSpc>
              <a:spcBef>
                <a:spcPts val="0"/>
              </a:spcBef>
              <a:spcAft>
                <a:spcPts val="0"/>
              </a:spcAft>
              <a:buFont typeface="Arial" pitchFamily="34" charset="0"/>
              <a:buChar char="–"/>
              <a:defRPr/>
            </a:pPr>
            <a:r>
              <a:rPr lang="en-US" sz="2600" dirty="0"/>
              <a:t>Angioedema (&lt; 1%)</a:t>
            </a:r>
          </a:p>
          <a:p>
            <a:pPr lvl="2" eaLnBrk="1" fontAlgn="auto" hangingPunct="1">
              <a:lnSpc>
                <a:spcPct val="120000"/>
              </a:lnSpc>
              <a:spcBef>
                <a:spcPts val="0"/>
              </a:spcBef>
              <a:spcAft>
                <a:spcPts val="0"/>
              </a:spcAft>
              <a:buFont typeface="Arial" pitchFamily="34" charset="0"/>
              <a:buChar char="•"/>
              <a:defRPr/>
            </a:pPr>
            <a:r>
              <a:rPr lang="en-US" sz="2200" dirty="0"/>
              <a:t>Occurs 2-4x more frequently in African Americans</a:t>
            </a:r>
          </a:p>
          <a:p>
            <a:pPr lvl="1" eaLnBrk="1" fontAlgn="auto" hangingPunct="1">
              <a:lnSpc>
                <a:spcPct val="120000"/>
              </a:lnSpc>
              <a:spcBef>
                <a:spcPts val="0"/>
              </a:spcBef>
              <a:spcAft>
                <a:spcPts val="0"/>
              </a:spcAft>
              <a:buFont typeface="Arial" pitchFamily="34" charset="0"/>
              <a:buChar char="–"/>
              <a:defRPr/>
            </a:pPr>
            <a:r>
              <a:rPr lang="en-US" sz="2600" dirty="0"/>
              <a:t>Bump in SCr</a:t>
            </a:r>
          </a:p>
          <a:p>
            <a:pPr lvl="2" eaLnBrk="1" fontAlgn="auto" hangingPunct="1">
              <a:lnSpc>
                <a:spcPct val="120000"/>
              </a:lnSpc>
              <a:spcBef>
                <a:spcPts val="0"/>
              </a:spcBef>
              <a:spcAft>
                <a:spcPts val="0"/>
              </a:spcAft>
              <a:buFont typeface="Arial" pitchFamily="34" charset="0"/>
              <a:buChar char="•"/>
              <a:defRPr/>
            </a:pPr>
            <a:r>
              <a:rPr lang="en-US" dirty="0"/>
              <a:t>Up to  30% is acceptable</a:t>
            </a:r>
          </a:p>
          <a:p>
            <a:pPr lvl="1" eaLnBrk="1" fontAlgn="auto" hangingPunct="1">
              <a:lnSpc>
                <a:spcPct val="120000"/>
              </a:lnSpc>
              <a:spcBef>
                <a:spcPts val="0"/>
              </a:spcBef>
              <a:spcAft>
                <a:spcPts val="0"/>
              </a:spcAft>
              <a:buFont typeface="Arial" pitchFamily="34" charset="0"/>
              <a:buChar char="–"/>
              <a:defRPr/>
            </a:pPr>
            <a:r>
              <a:rPr lang="en-US" sz="2600" dirty="0"/>
              <a:t>Orthostatic hypotension (initial dose)</a:t>
            </a:r>
          </a:p>
          <a:p>
            <a:pPr lvl="1" eaLnBrk="1" fontAlgn="auto" hangingPunct="1">
              <a:lnSpc>
                <a:spcPct val="120000"/>
              </a:lnSpc>
              <a:spcBef>
                <a:spcPts val="0"/>
              </a:spcBef>
              <a:spcAft>
                <a:spcPts val="0"/>
              </a:spcAft>
              <a:buFont typeface="Arial" pitchFamily="34" charset="0"/>
              <a:buChar char="–"/>
              <a:defRPr/>
            </a:pPr>
            <a:r>
              <a:rPr lang="en-US" sz="2600" dirty="0"/>
              <a:t>Skin rash (captopril)</a:t>
            </a:r>
          </a:p>
          <a:p>
            <a:pPr marL="457200" lvl="1" indent="0" eaLnBrk="1" fontAlgn="auto" hangingPunct="1">
              <a:lnSpc>
                <a:spcPct val="120000"/>
              </a:lnSpc>
              <a:spcAft>
                <a:spcPts val="0"/>
              </a:spcAft>
              <a:buFont typeface="Arial" pitchFamily="34" charset="0"/>
              <a:buNone/>
              <a:defRPr/>
            </a:pPr>
            <a:endParaRPr lang="en-US" sz="2600" dirty="0"/>
          </a:p>
          <a:p>
            <a:pPr eaLnBrk="1" fontAlgn="auto" hangingPunct="1">
              <a:lnSpc>
                <a:spcPct val="120000"/>
              </a:lnSpc>
              <a:spcAft>
                <a:spcPts val="0"/>
              </a:spcAft>
              <a:buFont typeface="Arial" pitchFamily="34" charset="0"/>
              <a:buChar char="•"/>
              <a:defRPr/>
            </a:pPr>
            <a:r>
              <a:rPr lang="en-US" sz="3000" dirty="0"/>
              <a:t>Contraindications</a:t>
            </a:r>
          </a:p>
          <a:p>
            <a:pPr lvl="1" eaLnBrk="1" fontAlgn="auto" hangingPunct="1">
              <a:lnSpc>
                <a:spcPct val="120000"/>
              </a:lnSpc>
              <a:spcAft>
                <a:spcPts val="0"/>
              </a:spcAft>
              <a:buFont typeface="Arial" pitchFamily="34" charset="0"/>
              <a:buChar char="–"/>
              <a:defRPr/>
            </a:pPr>
            <a:r>
              <a:rPr lang="en-US" sz="2600" dirty="0"/>
              <a:t>Pregnancy </a:t>
            </a:r>
          </a:p>
          <a:p>
            <a:pPr lvl="1" eaLnBrk="1" fontAlgn="auto" hangingPunct="1">
              <a:lnSpc>
                <a:spcPct val="120000"/>
              </a:lnSpc>
              <a:spcAft>
                <a:spcPts val="0"/>
              </a:spcAft>
              <a:buFont typeface="Arial" pitchFamily="34" charset="0"/>
              <a:buChar char="–"/>
              <a:defRPr/>
            </a:pPr>
            <a:r>
              <a:rPr lang="en-US" sz="2600" dirty="0"/>
              <a:t>Bilateral renal artery stenosis</a:t>
            </a:r>
          </a:p>
        </p:txBody>
      </p:sp>
      <p:pic>
        <p:nvPicPr>
          <p:cNvPr id="6" name="Picture 5" descr="A picture containing person, wall, indoor&#10;&#10;Description automatically generated">
            <a:extLst>
              <a:ext uri="{FF2B5EF4-FFF2-40B4-BE49-F238E27FC236}">
                <a16:creationId xmlns:a16="http://schemas.microsoft.com/office/drawing/2014/main" id="{27385AEA-4717-40BC-BDBA-DD212D6D013D}"/>
              </a:ext>
            </a:extLst>
          </p:cNvPr>
          <p:cNvPicPr>
            <a:picLocks noChangeAspect="1"/>
          </p:cNvPicPr>
          <p:nvPr/>
        </p:nvPicPr>
        <p:blipFill>
          <a:blip r:embed="rId3"/>
          <a:stretch>
            <a:fillRect/>
          </a:stretch>
        </p:blipFill>
        <p:spPr>
          <a:xfrm>
            <a:off x="6129969" y="1143000"/>
            <a:ext cx="2667000" cy="37476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BDD7D-239B-42F1-9271-784CEB6D6610}"/>
              </a:ext>
            </a:extLst>
          </p:cNvPr>
          <p:cNvSpPr>
            <a:spLocks noGrp="1"/>
          </p:cNvSpPr>
          <p:nvPr>
            <p:ph type="title"/>
          </p:nvPr>
        </p:nvSpPr>
        <p:spPr/>
        <p:txBody>
          <a:bodyPr/>
          <a:lstStyle/>
          <a:p>
            <a:pPr>
              <a:defRPr/>
            </a:pPr>
            <a:r>
              <a:rPr lang="en-US" dirty="0"/>
              <a:t>Thiazide diuretics</a:t>
            </a:r>
          </a:p>
        </p:txBody>
      </p:sp>
      <p:sp>
        <p:nvSpPr>
          <p:cNvPr id="54276" name="Content Placeholder 2">
            <a:extLst>
              <a:ext uri="{FF2B5EF4-FFF2-40B4-BE49-F238E27FC236}">
                <a16:creationId xmlns:a16="http://schemas.microsoft.com/office/drawing/2014/main" id="{6BA28AD0-D605-4A96-AC7D-CE690B86DD4F}"/>
              </a:ext>
            </a:extLst>
          </p:cNvPr>
          <p:cNvSpPr txBox="1">
            <a:spLocks/>
          </p:cNvSpPr>
          <p:nvPr/>
        </p:nvSpPr>
        <p:spPr bwMode="auto">
          <a:xfrm>
            <a:off x="609600" y="1524000"/>
            <a:ext cx="7239000"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73050" indent="-273050">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520700" indent="-22860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758825"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004888"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1279525"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17367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1939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26511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108325"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endParaRPr lang="en-US" altLang="en-US"/>
          </a:p>
        </p:txBody>
      </p:sp>
      <p:pic>
        <p:nvPicPr>
          <p:cNvPr id="54277" name="Picture 3">
            <a:extLst>
              <a:ext uri="{FF2B5EF4-FFF2-40B4-BE49-F238E27FC236}">
                <a16:creationId xmlns:a16="http://schemas.microsoft.com/office/drawing/2014/main" id="{E6BECB99-454C-4ABA-9425-5B02CB39C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 y="1219200"/>
            <a:ext cx="8229600" cy="3125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DC20-DD6E-415B-BC34-0571A665EA7C}"/>
              </a:ext>
            </a:extLst>
          </p:cNvPr>
          <p:cNvSpPr>
            <a:spLocks noGrp="1"/>
          </p:cNvSpPr>
          <p:nvPr>
            <p:ph type="title"/>
          </p:nvPr>
        </p:nvSpPr>
        <p:spPr>
          <a:xfrm>
            <a:off x="304800" y="152400"/>
            <a:ext cx="8382000" cy="962247"/>
          </a:xfrm>
        </p:spPr>
        <p:txBody>
          <a:bodyPr>
            <a:normAutofit/>
          </a:bodyPr>
          <a:lstStyle/>
          <a:p>
            <a:pPr>
              <a:defRPr/>
            </a:pPr>
            <a:r>
              <a:rPr lang="en-US" sz="4000" dirty="0"/>
              <a:t>Calcium Channel Blockers</a:t>
            </a:r>
          </a:p>
        </p:txBody>
      </p:sp>
      <p:sp>
        <p:nvSpPr>
          <p:cNvPr id="55299" name="Content Placeholder 2">
            <a:extLst>
              <a:ext uri="{FF2B5EF4-FFF2-40B4-BE49-F238E27FC236}">
                <a16:creationId xmlns:a16="http://schemas.microsoft.com/office/drawing/2014/main" id="{F945396B-0177-4B93-A13C-AE7ECDB682FC}"/>
              </a:ext>
            </a:extLst>
          </p:cNvPr>
          <p:cNvSpPr>
            <a:spLocks noGrp="1"/>
          </p:cNvSpPr>
          <p:nvPr>
            <p:ph idx="1"/>
          </p:nvPr>
        </p:nvSpPr>
        <p:spPr/>
        <p:txBody>
          <a:bodyPr/>
          <a:lstStyle/>
          <a:p>
            <a:endParaRPr lang="en-US" altLang="en-US"/>
          </a:p>
        </p:txBody>
      </p:sp>
      <p:pic>
        <p:nvPicPr>
          <p:cNvPr id="55300" name="Picture 2">
            <a:extLst>
              <a:ext uri="{FF2B5EF4-FFF2-40B4-BE49-F238E27FC236}">
                <a16:creationId xmlns:a16="http://schemas.microsoft.com/office/drawing/2014/main" id="{AE652C46-43FB-4290-9BD6-E4A8D90ABD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7848600"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A54E6-6643-467F-BE50-435D802CD072}"/>
              </a:ext>
            </a:extLst>
          </p:cNvPr>
          <p:cNvSpPr>
            <a:spLocks noGrp="1"/>
          </p:cNvSpPr>
          <p:nvPr>
            <p:ph type="title"/>
          </p:nvPr>
        </p:nvSpPr>
        <p:spPr>
          <a:xfrm>
            <a:off x="384048" y="243840"/>
            <a:ext cx="8229600" cy="914400"/>
          </a:xfrm>
        </p:spPr>
        <p:txBody>
          <a:bodyPr>
            <a:normAutofit/>
          </a:bodyPr>
          <a:lstStyle/>
          <a:p>
            <a:pPr>
              <a:defRPr/>
            </a:pPr>
            <a:r>
              <a:rPr lang="en-US" sz="4000" dirty="0"/>
              <a:t>Resistant hypertension	</a:t>
            </a:r>
          </a:p>
        </p:txBody>
      </p:sp>
      <p:sp>
        <p:nvSpPr>
          <p:cNvPr id="56323" name="Content Placeholder 2">
            <a:extLst>
              <a:ext uri="{FF2B5EF4-FFF2-40B4-BE49-F238E27FC236}">
                <a16:creationId xmlns:a16="http://schemas.microsoft.com/office/drawing/2014/main" id="{54F98892-9860-463C-BF3D-C39EA1AB66DF}"/>
              </a:ext>
            </a:extLst>
          </p:cNvPr>
          <p:cNvSpPr>
            <a:spLocks noGrp="1"/>
          </p:cNvSpPr>
          <p:nvPr>
            <p:ph sz="quarter" idx="1"/>
          </p:nvPr>
        </p:nvSpPr>
        <p:spPr>
          <a:xfrm>
            <a:off x="457200" y="1219200"/>
            <a:ext cx="5029200" cy="4724400"/>
          </a:xfrm>
        </p:spPr>
        <p:txBody>
          <a:bodyPr>
            <a:normAutofit fontScale="77500" lnSpcReduction="20000"/>
          </a:bodyPr>
          <a:lstStyle/>
          <a:p>
            <a:r>
              <a:rPr lang="en-US" altLang="en-US" sz="3200" dirty="0"/>
              <a:t>Not meeting BP targets on 3 classes of antihypertensive meds (including a diuretic) at optimal doses</a:t>
            </a:r>
          </a:p>
          <a:p>
            <a:endParaRPr lang="en-US" altLang="en-US" sz="3200" dirty="0"/>
          </a:p>
          <a:p>
            <a:r>
              <a:rPr lang="en-US" altLang="en-US" sz="3200" dirty="0"/>
              <a:t>Consider mineralocorticoid receptor antagonist</a:t>
            </a:r>
          </a:p>
          <a:p>
            <a:pPr lvl="1"/>
            <a:r>
              <a:rPr lang="en-US" altLang="en-US" sz="2400" dirty="0"/>
              <a:t>Spironolactone (Aldactone®) 25-100mg daily </a:t>
            </a:r>
          </a:p>
          <a:p>
            <a:pPr lvl="1"/>
            <a:r>
              <a:rPr lang="en-US" altLang="en-US" sz="2400" dirty="0"/>
              <a:t>Eplerenone (Inspira®) 50-100mg daily </a:t>
            </a:r>
          </a:p>
          <a:p>
            <a:pPr lvl="1"/>
            <a:endParaRPr lang="en-US" altLang="en-US" sz="2400" dirty="0"/>
          </a:p>
          <a:p>
            <a:r>
              <a:rPr lang="en-US" altLang="en-US" sz="3200" dirty="0"/>
              <a:t>Monitor serum creatinine, potassium</a:t>
            </a:r>
          </a:p>
          <a:p>
            <a:endParaRPr lang="en-US" altLang="en-US" sz="3200" dirty="0"/>
          </a:p>
          <a:p>
            <a:r>
              <a:rPr lang="en-US" altLang="en-US" sz="3200" dirty="0"/>
              <a:t>Avoid use with </a:t>
            </a:r>
            <a:r>
              <a:rPr lang="en-US" altLang="en-US" sz="3200" dirty="0" err="1"/>
              <a:t>finerenone</a:t>
            </a:r>
            <a:endParaRPr lang="en-US" altLang="en-US" dirty="0"/>
          </a:p>
        </p:txBody>
      </p:sp>
      <p:pic>
        <p:nvPicPr>
          <p:cNvPr id="4" name="Picture 3" descr="Assorted pills and capsules">
            <a:extLst>
              <a:ext uri="{FF2B5EF4-FFF2-40B4-BE49-F238E27FC236}">
                <a16:creationId xmlns:a16="http://schemas.microsoft.com/office/drawing/2014/main" id="{840AC765-915B-4C8C-8D04-BDB63F2AB9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5216071" y="2032000"/>
            <a:ext cx="4191000" cy="2794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27AB7-04FD-4D0D-9FE3-7CB2E7B0D859}"/>
              </a:ext>
            </a:extLst>
          </p:cNvPr>
          <p:cNvSpPr>
            <a:spLocks noGrp="1"/>
          </p:cNvSpPr>
          <p:nvPr>
            <p:ph type="title"/>
          </p:nvPr>
        </p:nvSpPr>
        <p:spPr/>
        <p:txBody>
          <a:bodyPr>
            <a:normAutofit/>
          </a:bodyPr>
          <a:lstStyle/>
          <a:p>
            <a:pPr>
              <a:defRPr/>
            </a:pPr>
            <a:r>
              <a:rPr lang="en-US" sz="4400" dirty="0"/>
              <a:t>Beta Blockers</a:t>
            </a:r>
          </a:p>
        </p:txBody>
      </p:sp>
      <p:sp>
        <p:nvSpPr>
          <p:cNvPr id="57347" name="Content Placeholder 2">
            <a:extLst>
              <a:ext uri="{FF2B5EF4-FFF2-40B4-BE49-F238E27FC236}">
                <a16:creationId xmlns:a16="http://schemas.microsoft.com/office/drawing/2014/main" id="{82D5A658-5C6E-4C2F-935A-9ED471E2E620}"/>
              </a:ext>
            </a:extLst>
          </p:cNvPr>
          <p:cNvSpPr>
            <a:spLocks noGrp="1"/>
          </p:cNvSpPr>
          <p:nvPr>
            <p:ph idx="1"/>
          </p:nvPr>
        </p:nvSpPr>
        <p:spPr>
          <a:xfrm>
            <a:off x="457200" y="1401624"/>
            <a:ext cx="5638800" cy="5303976"/>
          </a:xfrm>
        </p:spPr>
        <p:txBody>
          <a:bodyPr>
            <a:normAutofit lnSpcReduction="10000"/>
          </a:bodyPr>
          <a:lstStyle/>
          <a:p>
            <a:r>
              <a:rPr lang="en-US" altLang="en-US" sz="2800" dirty="0"/>
              <a:t>Use in recurrent MI, heart failure</a:t>
            </a:r>
          </a:p>
          <a:p>
            <a:r>
              <a:rPr lang="en-US" altLang="en-US" sz="2800" dirty="0"/>
              <a:t>Side effects: depression, sexual dysfunction, exercise intolerance, sedation, dizziness</a:t>
            </a:r>
          </a:p>
          <a:p>
            <a:r>
              <a:rPr lang="en-US" altLang="en-US" sz="2800" dirty="0"/>
              <a:t>Monitor BP, lipids, heart rate, glucose</a:t>
            </a:r>
          </a:p>
          <a:p>
            <a:r>
              <a:rPr lang="en-US" altLang="en-US" sz="2800" dirty="0"/>
              <a:t>When stopping, taper dose gradually</a:t>
            </a:r>
          </a:p>
          <a:p>
            <a:r>
              <a:rPr lang="en-US" altLang="en-US" sz="2800" dirty="0"/>
              <a:t>Can elevate glucose and mask adrenergic symptoms of hypoglycemia (ex. tachycardia)</a:t>
            </a:r>
          </a:p>
          <a:p>
            <a:pPr lvl="1"/>
            <a:r>
              <a:rPr lang="en-US" altLang="en-US" sz="2000" dirty="0"/>
              <a:t>Sweating will still occur (cholinergic mediated)</a:t>
            </a:r>
          </a:p>
        </p:txBody>
      </p:sp>
      <p:pic>
        <p:nvPicPr>
          <p:cNvPr id="4" name="Picture 3" descr="A picture containing stationary, writing implement, marker&#10;&#10;Description automatically generated">
            <a:extLst>
              <a:ext uri="{FF2B5EF4-FFF2-40B4-BE49-F238E27FC236}">
                <a16:creationId xmlns:a16="http://schemas.microsoft.com/office/drawing/2014/main" id="{3DACF23C-E05E-4602-9BA4-2DF380D0D8DD}"/>
              </a:ext>
            </a:extLst>
          </p:cNvPr>
          <p:cNvPicPr>
            <a:picLocks noChangeAspect="1"/>
          </p:cNvPicPr>
          <p:nvPr/>
        </p:nvPicPr>
        <p:blipFill>
          <a:blip r:embed="rId2" cstate="print">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817093" y="1401624"/>
            <a:ext cx="2895600" cy="20510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B6032-ED45-4C8F-ADCC-C1D6F0865C4C}"/>
              </a:ext>
            </a:extLst>
          </p:cNvPr>
          <p:cNvSpPr>
            <a:spLocks noGrp="1"/>
          </p:cNvSpPr>
          <p:nvPr>
            <p:ph type="title"/>
          </p:nvPr>
        </p:nvSpPr>
        <p:spPr>
          <a:xfrm>
            <a:off x="457200" y="152400"/>
            <a:ext cx="8229600" cy="685800"/>
          </a:xfrm>
        </p:spPr>
        <p:txBody>
          <a:bodyPr>
            <a:noAutofit/>
          </a:bodyPr>
          <a:lstStyle/>
          <a:p>
            <a:r>
              <a:rPr lang="en-US" sz="4000" dirty="0"/>
              <a:t>Diabetes Prevalence by Ethnic Group</a:t>
            </a:r>
          </a:p>
        </p:txBody>
      </p:sp>
      <p:sp>
        <p:nvSpPr>
          <p:cNvPr id="3" name="Content Placeholder 2">
            <a:extLst>
              <a:ext uri="{FF2B5EF4-FFF2-40B4-BE49-F238E27FC236}">
                <a16:creationId xmlns:a16="http://schemas.microsoft.com/office/drawing/2014/main" id="{3BAB0222-A947-4EAB-8EAE-580EE777562F}"/>
              </a:ext>
            </a:extLst>
          </p:cNvPr>
          <p:cNvSpPr>
            <a:spLocks noGrp="1"/>
          </p:cNvSpPr>
          <p:nvPr>
            <p:ph sz="quarter" idx="1"/>
          </p:nvPr>
        </p:nvSpPr>
        <p:spPr>
          <a:xfrm>
            <a:off x="533400" y="838200"/>
            <a:ext cx="8229600" cy="5242560"/>
          </a:xfrm>
        </p:spPr>
        <p:txBody>
          <a:bodyPr>
            <a:normAutofit/>
          </a:bodyPr>
          <a:lstStyle/>
          <a:p>
            <a:r>
              <a:rPr lang="en-US" sz="2000" b="0" i="0" dirty="0">
                <a:solidFill>
                  <a:srgbClr val="000000"/>
                </a:solidFill>
                <a:effectLst/>
                <a:latin typeface="Open Sans" panose="020B0606030504020204" pitchFamily="34" charset="0"/>
              </a:rPr>
              <a:t>For adults, diabetes prevalence highest among:</a:t>
            </a:r>
          </a:p>
          <a:p>
            <a:pPr lvl="1">
              <a:buFont typeface="Arial" panose="020B0604020202020204" pitchFamily="34" charset="0"/>
              <a:buChar char="•"/>
            </a:pPr>
            <a:r>
              <a:rPr lang="en-US" sz="1600" b="0" i="0" dirty="0">
                <a:solidFill>
                  <a:srgbClr val="000000"/>
                </a:solidFill>
                <a:effectLst/>
                <a:latin typeface="Open Sans" panose="020B0606030504020204" pitchFamily="34" charset="0"/>
              </a:rPr>
              <a:t>American Indians and Alaska Natives (14.5%), </a:t>
            </a:r>
            <a:endParaRPr lang="en-US" sz="1600" dirty="0">
              <a:solidFill>
                <a:srgbClr val="000000"/>
              </a:solidFill>
              <a:latin typeface="Open Sans" panose="020B0606030504020204" pitchFamily="34" charset="0"/>
            </a:endParaRPr>
          </a:p>
          <a:p>
            <a:pPr lvl="1">
              <a:buFont typeface="Arial" panose="020B0604020202020204" pitchFamily="34" charset="0"/>
              <a:buChar char="•"/>
            </a:pPr>
            <a:r>
              <a:rPr lang="en-US" sz="1600" b="0" i="0" dirty="0">
                <a:solidFill>
                  <a:srgbClr val="000000"/>
                </a:solidFill>
                <a:effectLst/>
                <a:latin typeface="Open Sans" panose="020B0606030504020204" pitchFamily="34" charset="0"/>
              </a:rPr>
              <a:t>Non-Hispanic Blacks (12.1%),</a:t>
            </a:r>
          </a:p>
          <a:p>
            <a:pPr lvl="1">
              <a:buFont typeface="Arial" panose="020B0604020202020204" pitchFamily="34" charset="0"/>
              <a:buChar char="•"/>
            </a:pPr>
            <a:r>
              <a:rPr lang="en-US" sz="1600" dirty="0">
                <a:solidFill>
                  <a:srgbClr val="000000"/>
                </a:solidFill>
                <a:latin typeface="Open Sans" panose="020B0606030504020204" pitchFamily="34" charset="0"/>
              </a:rPr>
              <a:t>P</a:t>
            </a:r>
            <a:r>
              <a:rPr lang="en-US" sz="1600" b="0" i="0" dirty="0">
                <a:solidFill>
                  <a:srgbClr val="000000"/>
                </a:solidFill>
                <a:effectLst/>
                <a:latin typeface="Open Sans" panose="020B0606030504020204" pitchFamily="34" charset="0"/>
              </a:rPr>
              <a:t>eople of Hispanic origin (11.8%),</a:t>
            </a:r>
          </a:p>
          <a:p>
            <a:pPr lvl="1">
              <a:buFont typeface="Arial" panose="020B0604020202020204" pitchFamily="34" charset="0"/>
              <a:buChar char="•"/>
            </a:pPr>
            <a:r>
              <a:rPr lang="en-US" sz="1600" dirty="0">
                <a:solidFill>
                  <a:srgbClr val="000000"/>
                </a:solidFill>
                <a:latin typeface="Open Sans" panose="020B0606030504020204" pitchFamily="34" charset="0"/>
              </a:rPr>
              <a:t>N</a:t>
            </a:r>
            <a:r>
              <a:rPr lang="en-US" sz="1600" b="0" i="0" dirty="0">
                <a:solidFill>
                  <a:srgbClr val="000000"/>
                </a:solidFill>
                <a:effectLst/>
                <a:latin typeface="Open Sans" panose="020B0606030504020204" pitchFamily="34" charset="0"/>
              </a:rPr>
              <a:t>on-Hispanic Asians (9.5%)</a:t>
            </a:r>
            <a:endParaRPr lang="en-US" sz="1200" dirty="0"/>
          </a:p>
          <a:p>
            <a:pPr lvl="1"/>
            <a:endParaRPr lang="en-US" dirty="0"/>
          </a:p>
        </p:txBody>
      </p:sp>
      <p:pic>
        <p:nvPicPr>
          <p:cNvPr id="6" name="Picture 5">
            <a:extLst>
              <a:ext uri="{FF2B5EF4-FFF2-40B4-BE49-F238E27FC236}">
                <a16:creationId xmlns:a16="http://schemas.microsoft.com/office/drawing/2014/main" id="{48F1A944-D34E-7C52-95CD-B168D87EC01F}"/>
              </a:ext>
            </a:extLst>
          </p:cNvPr>
          <p:cNvPicPr>
            <a:picLocks noChangeAspect="1"/>
          </p:cNvPicPr>
          <p:nvPr/>
        </p:nvPicPr>
        <p:blipFill>
          <a:blip r:embed="rId2"/>
          <a:stretch>
            <a:fillRect/>
          </a:stretch>
        </p:blipFill>
        <p:spPr>
          <a:xfrm>
            <a:off x="809730" y="2514040"/>
            <a:ext cx="7086600" cy="4158903"/>
          </a:xfrm>
          <a:prstGeom prst="rect">
            <a:avLst/>
          </a:prstGeom>
        </p:spPr>
      </p:pic>
      <p:sp>
        <p:nvSpPr>
          <p:cNvPr id="8" name="TextBox 7">
            <a:extLst>
              <a:ext uri="{FF2B5EF4-FFF2-40B4-BE49-F238E27FC236}">
                <a16:creationId xmlns:a16="http://schemas.microsoft.com/office/drawing/2014/main" id="{6979D26B-689A-6386-BBEE-C8D15283E777}"/>
              </a:ext>
            </a:extLst>
          </p:cNvPr>
          <p:cNvSpPr txBox="1"/>
          <p:nvPr/>
        </p:nvSpPr>
        <p:spPr>
          <a:xfrm>
            <a:off x="838200" y="6536323"/>
            <a:ext cx="7620000" cy="338554"/>
          </a:xfrm>
          <a:prstGeom prst="rect">
            <a:avLst/>
          </a:prstGeom>
          <a:noFill/>
        </p:spPr>
        <p:txBody>
          <a:bodyPr wrap="square">
            <a:spAutoFit/>
          </a:bodyPr>
          <a:lstStyle/>
          <a:p>
            <a:pPr algn="ctr"/>
            <a:r>
              <a:rPr lang="en-US" sz="1600" dirty="0"/>
              <a:t>www.cdc.gov/diabetes/data/statistics-report/diagnosed-diabetes.html</a:t>
            </a:r>
          </a:p>
        </p:txBody>
      </p:sp>
    </p:spTree>
    <p:extLst>
      <p:ext uri="{BB962C8B-B14F-4D97-AF65-F5344CB8AC3E}">
        <p14:creationId xmlns:p14="http://schemas.microsoft.com/office/powerpoint/2010/main" val="1495286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0962-D23C-41C4-8152-A03C92314F26}"/>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078BCC3-5FEE-408C-A2DF-87553BB213E4}"/>
              </a:ext>
            </a:extLst>
          </p:cNvPr>
          <p:cNvSpPr>
            <a:spLocks noGrp="1"/>
          </p:cNvSpPr>
          <p:nvPr>
            <p:ph sz="quarter" idx="1"/>
          </p:nvPr>
        </p:nvSpPr>
        <p:spPr/>
        <p:txBody>
          <a:bodyPr/>
          <a:lstStyle/>
          <a:p>
            <a:endParaRPr lang="en-US"/>
          </a:p>
        </p:txBody>
      </p:sp>
      <p:pic>
        <p:nvPicPr>
          <p:cNvPr id="5" name="Picture 4" descr="Table&#10;&#10;Description automatically generated">
            <a:extLst>
              <a:ext uri="{FF2B5EF4-FFF2-40B4-BE49-F238E27FC236}">
                <a16:creationId xmlns:a16="http://schemas.microsoft.com/office/drawing/2014/main" id="{1FAAF133-B436-4AF1-86A0-9C6E34B72453}"/>
              </a:ext>
            </a:extLst>
          </p:cNvPr>
          <p:cNvPicPr>
            <a:picLocks noChangeAspect="1"/>
          </p:cNvPicPr>
          <p:nvPr/>
        </p:nvPicPr>
        <p:blipFill>
          <a:blip r:embed="rId2"/>
          <a:stretch>
            <a:fillRect/>
          </a:stretch>
        </p:blipFill>
        <p:spPr>
          <a:xfrm>
            <a:off x="457200" y="185835"/>
            <a:ext cx="8229600" cy="6486329"/>
          </a:xfrm>
          <a:prstGeom prst="rect">
            <a:avLst/>
          </a:prstGeom>
        </p:spPr>
      </p:pic>
    </p:spTree>
    <p:extLst>
      <p:ext uri="{BB962C8B-B14F-4D97-AF65-F5344CB8AC3E}">
        <p14:creationId xmlns:p14="http://schemas.microsoft.com/office/powerpoint/2010/main" val="4112444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B586D-3EE8-427B-B9E9-A92CE0E8DD86}"/>
              </a:ext>
            </a:extLst>
          </p:cNvPr>
          <p:cNvSpPr>
            <a:spLocks noGrp="1"/>
          </p:cNvSpPr>
          <p:nvPr>
            <p:ph type="title"/>
          </p:nvPr>
        </p:nvSpPr>
        <p:spPr>
          <a:xfrm>
            <a:off x="304800" y="258763"/>
            <a:ext cx="8229600" cy="914400"/>
          </a:xfrm>
        </p:spPr>
        <p:txBody>
          <a:bodyPr/>
          <a:lstStyle/>
          <a:p>
            <a:pPr>
              <a:defRPr/>
            </a:pPr>
            <a:r>
              <a:rPr lang="en-US" dirty="0"/>
              <a:t>Other Hypertension Meds</a:t>
            </a:r>
          </a:p>
        </p:txBody>
      </p:sp>
      <p:sp>
        <p:nvSpPr>
          <p:cNvPr id="58371" name="Content Placeholder 2">
            <a:extLst>
              <a:ext uri="{FF2B5EF4-FFF2-40B4-BE49-F238E27FC236}">
                <a16:creationId xmlns:a16="http://schemas.microsoft.com/office/drawing/2014/main" id="{083FDE29-BC58-4AD9-B7D2-B0B8FFBD346F}"/>
              </a:ext>
            </a:extLst>
          </p:cNvPr>
          <p:cNvSpPr>
            <a:spLocks noGrp="1"/>
          </p:cNvSpPr>
          <p:nvPr>
            <p:ph idx="1"/>
          </p:nvPr>
        </p:nvSpPr>
        <p:spPr>
          <a:xfrm>
            <a:off x="457200" y="1295400"/>
            <a:ext cx="5562600" cy="5410200"/>
          </a:xfrm>
        </p:spPr>
        <p:txBody>
          <a:bodyPr>
            <a:normAutofit fontScale="92500" lnSpcReduction="10000"/>
          </a:bodyPr>
          <a:lstStyle/>
          <a:p>
            <a:r>
              <a:rPr lang="en-US" altLang="en-US" dirty="0"/>
              <a:t>Direct renin inhibitors (</a:t>
            </a:r>
            <a:r>
              <a:rPr lang="en-US" altLang="en-US" dirty="0" err="1"/>
              <a:t>Alsikiren-Tekturna</a:t>
            </a:r>
            <a:r>
              <a:rPr lang="en-US" altLang="en-US" dirty="0"/>
              <a:t>®)</a:t>
            </a:r>
          </a:p>
          <a:p>
            <a:pPr lvl="1"/>
            <a:r>
              <a:rPr lang="en-US" altLang="en-US" dirty="0"/>
              <a:t>Similar side effects to ACEI/ARB, rarely used in clinical practice</a:t>
            </a:r>
          </a:p>
          <a:p>
            <a:pPr lvl="1"/>
            <a:endParaRPr lang="en-US" altLang="en-US" dirty="0"/>
          </a:p>
          <a:p>
            <a:r>
              <a:rPr lang="en-US" altLang="en-US" dirty="0"/>
              <a:t>Combined alpha and beta blockers (ex. Carvedilol)</a:t>
            </a:r>
          </a:p>
          <a:p>
            <a:pPr lvl="1"/>
            <a:r>
              <a:rPr lang="en-US" altLang="en-US" dirty="0"/>
              <a:t>Similar precautions as beta blockers, additional MOA</a:t>
            </a:r>
          </a:p>
          <a:p>
            <a:pPr lvl="1"/>
            <a:endParaRPr lang="en-US" altLang="en-US" dirty="0"/>
          </a:p>
          <a:p>
            <a:r>
              <a:rPr lang="en-US" altLang="en-US" dirty="0"/>
              <a:t>Loop diuretics (Furosemide, Torsemide, Bumetanide)</a:t>
            </a:r>
          </a:p>
          <a:p>
            <a:pPr lvl="1"/>
            <a:r>
              <a:rPr lang="en-US" altLang="en-US" dirty="0"/>
              <a:t>Use when eGFR&lt;30 or if greater diuresis is needed, monitor electrolytes</a:t>
            </a:r>
          </a:p>
          <a:p>
            <a:pPr lvl="1"/>
            <a:endParaRPr lang="en-US" altLang="en-US" dirty="0"/>
          </a:p>
          <a:p>
            <a:r>
              <a:rPr lang="en-US" altLang="en-US" dirty="0"/>
              <a:t>Potassium sparing diuretics (ex. Amiloride, Triamterene)</a:t>
            </a:r>
          </a:p>
          <a:p>
            <a:pPr lvl="1"/>
            <a:r>
              <a:rPr lang="en-US" altLang="en-US" dirty="0"/>
              <a:t>Use in combination with thiazide to retain potassium, minimal effect on BP</a:t>
            </a:r>
          </a:p>
          <a:p>
            <a:endParaRPr lang="en-US" altLang="en-US" dirty="0"/>
          </a:p>
          <a:p>
            <a:endParaRPr lang="en-US" altLang="en-US" dirty="0"/>
          </a:p>
          <a:p>
            <a:endParaRPr lang="en-US" altLang="en-US" dirty="0"/>
          </a:p>
        </p:txBody>
      </p:sp>
      <p:pic>
        <p:nvPicPr>
          <p:cNvPr id="8" name="Picture 7" descr="A picture containing indoor, decorated, arranged&#10;&#10;Description automatically generated">
            <a:extLst>
              <a:ext uri="{FF2B5EF4-FFF2-40B4-BE49-F238E27FC236}">
                <a16:creationId xmlns:a16="http://schemas.microsoft.com/office/drawing/2014/main" id="{517B88B7-44EC-4D7E-8086-53A79D82B473}"/>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5734050" y="1173163"/>
            <a:ext cx="3105150" cy="217804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0465A-C579-49B4-A1D6-E0A92416071F}"/>
              </a:ext>
            </a:extLst>
          </p:cNvPr>
          <p:cNvSpPr>
            <a:spLocks noGrp="1"/>
          </p:cNvSpPr>
          <p:nvPr>
            <p:ph type="title"/>
          </p:nvPr>
        </p:nvSpPr>
        <p:spPr>
          <a:xfrm>
            <a:off x="457200" y="320675"/>
            <a:ext cx="8305800" cy="822325"/>
          </a:xfrm>
        </p:spPr>
        <p:txBody>
          <a:bodyPr>
            <a:normAutofit/>
          </a:bodyPr>
          <a:lstStyle/>
          <a:p>
            <a:pPr>
              <a:defRPr/>
            </a:pPr>
            <a:r>
              <a:rPr lang="en-US" dirty="0"/>
              <a:t>Other hypertension meds (</a:t>
            </a:r>
            <a:r>
              <a:rPr lang="en-US" dirty="0" err="1"/>
              <a:t>cont</a:t>
            </a:r>
            <a:r>
              <a:rPr lang="en-US" dirty="0"/>
              <a:t>)</a:t>
            </a:r>
          </a:p>
        </p:txBody>
      </p:sp>
      <p:sp>
        <p:nvSpPr>
          <p:cNvPr id="3" name="Content Placeholder 2">
            <a:extLst>
              <a:ext uri="{FF2B5EF4-FFF2-40B4-BE49-F238E27FC236}">
                <a16:creationId xmlns:a16="http://schemas.microsoft.com/office/drawing/2014/main" id="{DB7029B7-92B6-4704-AD8B-8392AC531F97}"/>
              </a:ext>
            </a:extLst>
          </p:cNvPr>
          <p:cNvSpPr>
            <a:spLocks noGrp="1"/>
          </p:cNvSpPr>
          <p:nvPr>
            <p:ph idx="1"/>
          </p:nvPr>
        </p:nvSpPr>
        <p:spPr>
          <a:xfrm>
            <a:off x="457200" y="1282700"/>
            <a:ext cx="8229600" cy="5486400"/>
          </a:xfrm>
        </p:spPr>
        <p:txBody>
          <a:bodyPr/>
          <a:lstStyle/>
          <a:p>
            <a:pPr>
              <a:defRPr/>
            </a:pPr>
            <a:r>
              <a:rPr lang="en-US" altLang="en-US" dirty="0"/>
              <a:t>Alpha 1 blockers (Doxazosin, Prazosin, Terazosin)</a:t>
            </a:r>
          </a:p>
          <a:p>
            <a:pPr lvl="1">
              <a:defRPr/>
            </a:pPr>
            <a:r>
              <a:rPr lang="en-US" altLang="en-US" sz="1600" dirty="0"/>
              <a:t>Vasodilator, risk of orthostatic hypotension</a:t>
            </a:r>
          </a:p>
          <a:p>
            <a:pPr lvl="1">
              <a:defRPr/>
            </a:pPr>
            <a:r>
              <a:rPr lang="en-US" altLang="en-US" sz="1600" dirty="0"/>
              <a:t>Often used for people with DM + benign prostatic hypertrophy (BPH)</a:t>
            </a:r>
          </a:p>
          <a:p>
            <a:pPr>
              <a:defRPr/>
            </a:pPr>
            <a:r>
              <a:rPr lang="en-US" altLang="en-US" dirty="0"/>
              <a:t>Alpha 2 agonists (Clonidine, Methyldopa)</a:t>
            </a:r>
          </a:p>
          <a:p>
            <a:pPr lvl="1">
              <a:defRPr/>
            </a:pPr>
            <a:r>
              <a:rPr lang="en-US" altLang="en-US" sz="1600" dirty="0"/>
              <a:t>Centrally acting </a:t>
            </a:r>
          </a:p>
          <a:p>
            <a:pPr lvl="1">
              <a:defRPr/>
            </a:pPr>
            <a:r>
              <a:rPr lang="en-US" altLang="en-US" sz="1600" dirty="0"/>
              <a:t>Administer with a diuretic</a:t>
            </a:r>
          </a:p>
          <a:p>
            <a:pPr lvl="1">
              <a:defRPr/>
            </a:pPr>
            <a:r>
              <a:rPr lang="en-US" altLang="en-US" sz="1600" dirty="0"/>
              <a:t>Side effects: sedation, dry mouth, orthostatic hypotension, impotence</a:t>
            </a:r>
          </a:p>
          <a:p>
            <a:pPr lvl="1">
              <a:defRPr/>
            </a:pPr>
            <a:r>
              <a:rPr lang="en-US" altLang="en-US" sz="1600" dirty="0"/>
              <a:t>Avoid abrupt discontinuation</a:t>
            </a:r>
          </a:p>
          <a:p>
            <a:pPr>
              <a:defRPr/>
            </a:pPr>
            <a:endParaRPr lang="en-US" dirty="0"/>
          </a:p>
        </p:txBody>
      </p:sp>
      <p:pic>
        <p:nvPicPr>
          <p:cNvPr id="5" name="Picture 4" descr="Table&#10;&#10;Description automatically generated">
            <a:extLst>
              <a:ext uri="{FF2B5EF4-FFF2-40B4-BE49-F238E27FC236}">
                <a16:creationId xmlns:a16="http://schemas.microsoft.com/office/drawing/2014/main" id="{3B997916-9702-4265-B169-206F35DABCC4}"/>
              </a:ext>
            </a:extLst>
          </p:cNvPr>
          <p:cNvPicPr>
            <a:picLocks noChangeAspect="1"/>
          </p:cNvPicPr>
          <p:nvPr/>
        </p:nvPicPr>
        <p:blipFill>
          <a:blip r:embed="rId3"/>
          <a:stretch>
            <a:fillRect/>
          </a:stretch>
        </p:blipFill>
        <p:spPr>
          <a:xfrm>
            <a:off x="762000" y="4025900"/>
            <a:ext cx="6934200" cy="25622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79FAB-01F2-45D9-8152-0921861C7FEE}"/>
              </a:ext>
            </a:extLst>
          </p:cNvPr>
          <p:cNvSpPr>
            <a:spLocks noGrp="1"/>
          </p:cNvSpPr>
          <p:nvPr>
            <p:ph type="title"/>
          </p:nvPr>
        </p:nvSpPr>
        <p:spPr>
          <a:xfrm>
            <a:off x="457200" y="463181"/>
            <a:ext cx="8305800" cy="1143000"/>
          </a:xfrm>
        </p:spPr>
        <p:txBody>
          <a:bodyPr>
            <a:normAutofit/>
          </a:bodyPr>
          <a:lstStyle/>
          <a:p>
            <a:pPr>
              <a:defRPr/>
            </a:pPr>
            <a:r>
              <a:rPr lang="en-US" dirty="0"/>
              <a:t>Poll - What Changes are Best to Make to Alice’s Hypertension Regimen? </a:t>
            </a:r>
          </a:p>
        </p:txBody>
      </p:sp>
      <p:sp>
        <p:nvSpPr>
          <p:cNvPr id="3" name="Content Placeholder 2">
            <a:extLst>
              <a:ext uri="{FF2B5EF4-FFF2-40B4-BE49-F238E27FC236}">
                <a16:creationId xmlns:a16="http://schemas.microsoft.com/office/drawing/2014/main" id="{CF091710-6BE9-4514-BA2F-243F6267D351}"/>
              </a:ext>
            </a:extLst>
          </p:cNvPr>
          <p:cNvSpPr>
            <a:spLocks noGrp="1"/>
          </p:cNvSpPr>
          <p:nvPr>
            <p:ph idx="1"/>
          </p:nvPr>
        </p:nvSpPr>
        <p:spPr>
          <a:xfrm>
            <a:off x="457200" y="1981200"/>
            <a:ext cx="7239000" cy="4475163"/>
          </a:xfrm>
        </p:spPr>
        <p:txBody>
          <a:bodyPr/>
          <a:lstStyle/>
          <a:p>
            <a:pPr marL="514350" indent="-514350">
              <a:buFont typeface="+mj-lt"/>
              <a:buAutoNum type="alphaUcPeriod"/>
              <a:defRPr/>
            </a:pPr>
            <a:r>
              <a:rPr lang="en-US" sz="3600" dirty="0"/>
              <a:t>Add lisinopril </a:t>
            </a:r>
          </a:p>
          <a:p>
            <a:pPr marL="514350" indent="-514350">
              <a:buFont typeface="+mj-lt"/>
              <a:buAutoNum type="alphaUcPeriod"/>
              <a:defRPr/>
            </a:pPr>
            <a:r>
              <a:rPr lang="en-US" sz="3600" dirty="0"/>
              <a:t>Replace chlorthalidone with lisinopril </a:t>
            </a:r>
          </a:p>
          <a:p>
            <a:pPr marL="514350" indent="-514350">
              <a:buFont typeface="+mj-lt"/>
              <a:buAutoNum type="alphaUcPeriod"/>
              <a:defRPr/>
            </a:pPr>
            <a:r>
              <a:rPr lang="en-US" sz="3600" dirty="0"/>
              <a:t>Add amlodipine</a:t>
            </a:r>
          </a:p>
          <a:p>
            <a:pPr marL="514350" indent="-514350">
              <a:buFont typeface="+mj-lt"/>
              <a:buAutoNum type="alphaUcPeriod"/>
              <a:defRPr/>
            </a:pPr>
            <a:r>
              <a:rPr lang="en-US" sz="3600" dirty="0"/>
              <a:t>Replace chlorthalidone with amlodipine</a:t>
            </a:r>
          </a:p>
          <a:p>
            <a:pPr>
              <a:defRPr/>
            </a:pPr>
            <a:endParaRPr lang="en-US" dirty="0"/>
          </a:p>
        </p:txBody>
      </p:sp>
      <p:sp>
        <p:nvSpPr>
          <p:cNvPr id="60420" name="TextBox 3">
            <a:extLst>
              <a:ext uri="{FF2B5EF4-FFF2-40B4-BE49-F238E27FC236}">
                <a16:creationId xmlns:a16="http://schemas.microsoft.com/office/drawing/2014/main" id="{DA476F20-529C-47C6-A7C5-291CBA55CFD6}"/>
              </a:ext>
            </a:extLst>
          </p:cNvPr>
          <p:cNvSpPr txBox="1">
            <a:spLocks noChangeArrowheads="1"/>
          </p:cNvSpPr>
          <p:nvPr/>
        </p:nvSpPr>
        <p:spPr bwMode="auto">
          <a:xfrm>
            <a:off x="838200" y="6248400"/>
            <a:ext cx="5791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dirty="0"/>
              <a:t>Assume all choices include lifestyle modifications</a:t>
            </a:r>
          </a:p>
        </p:txBody>
      </p:sp>
      <p:pic>
        <p:nvPicPr>
          <p:cNvPr id="8" name="Picture 7">
            <a:extLst>
              <a:ext uri="{FF2B5EF4-FFF2-40B4-BE49-F238E27FC236}">
                <a16:creationId xmlns:a16="http://schemas.microsoft.com/office/drawing/2014/main" id="{D755DDAA-2A52-43D2-A1E6-65D3ADD51C5C}"/>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6" name="Oval 5">
            <a:extLst>
              <a:ext uri="{FF2B5EF4-FFF2-40B4-BE49-F238E27FC236}">
                <a16:creationId xmlns:a16="http://schemas.microsoft.com/office/drawing/2014/main" id="{E11F2AD1-6EF0-400C-98A4-4E381BE08240}"/>
              </a:ext>
            </a:extLst>
          </p:cNvPr>
          <p:cNvSpPr/>
          <p:nvPr/>
        </p:nvSpPr>
        <p:spPr>
          <a:xfrm>
            <a:off x="572456" y="1865658"/>
            <a:ext cx="3618544" cy="877542"/>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50603-419F-4220-A705-7F40BC2F4E5E}"/>
              </a:ext>
            </a:extLst>
          </p:cNvPr>
          <p:cNvSpPr>
            <a:spLocks noGrp="1"/>
          </p:cNvSpPr>
          <p:nvPr>
            <p:ph type="title"/>
          </p:nvPr>
        </p:nvSpPr>
        <p:spPr/>
        <p:txBody>
          <a:bodyPr>
            <a:normAutofit fontScale="90000"/>
          </a:bodyPr>
          <a:lstStyle/>
          <a:p>
            <a:pPr eaLnBrk="1" fontAlgn="auto" hangingPunct="1">
              <a:spcAft>
                <a:spcPts val="0"/>
              </a:spcAft>
              <a:defRPr/>
            </a:pPr>
            <a:r>
              <a:rPr lang="en-US" dirty="0"/>
              <a:t>Cholesterol Management in People with Diabetes</a:t>
            </a:r>
          </a:p>
        </p:txBody>
      </p:sp>
      <p:sp>
        <p:nvSpPr>
          <p:cNvPr id="62467" name="Subtitle 2">
            <a:extLst>
              <a:ext uri="{FF2B5EF4-FFF2-40B4-BE49-F238E27FC236}">
                <a16:creationId xmlns:a16="http://schemas.microsoft.com/office/drawing/2014/main" id="{48CD0DD7-3AA7-44E4-AAA6-4AE100BF1119}"/>
              </a:ext>
            </a:extLst>
          </p:cNvPr>
          <p:cNvSpPr>
            <a:spLocks noGrp="1"/>
          </p:cNvSpPr>
          <p:nvPr>
            <p:ph sz="quarter" idx="1"/>
          </p:nvPr>
        </p:nvSpPr>
        <p:spPr/>
        <p:txBody>
          <a:bodyPr/>
          <a:lstStyle/>
          <a:p>
            <a:pPr algn="ctr" eaLnBrk="1" hangingPunct="1"/>
            <a:r>
              <a:rPr lang="en-US" altLang="en-US" sz="3600" dirty="0"/>
              <a:t>1 minute stretch and Questions?</a:t>
            </a:r>
          </a:p>
        </p:txBody>
      </p:sp>
      <p:pic>
        <p:nvPicPr>
          <p:cNvPr id="62468" name="Picture 4">
            <a:extLst>
              <a:ext uri="{FF2B5EF4-FFF2-40B4-BE49-F238E27FC236}">
                <a16:creationId xmlns:a16="http://schemas.microsoft.com/office/drawing/2014/main" id="{D8ED3616-065B-4EA1-9FF5-05FAD7FE76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362200"/>
            <a:ext cx="4149596" cy="2400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BEF0B-88AB-4157-8405-E848218DB942}"/>
              </a:ext>
            </a:extLst>
          </p:cNvPr>
          <p:cNvSpPr>
            <a:spLocks noGrp="1"/>
          </p:cNvSpPr>
          <p:nvPr>
            <p:ph type="title"/>
          </p:nvPr>
        </p:nvSpPr>
        <p:spPr>
          <a:xfrm>
            <a:off x="381000" y="194537"/>
            <a:ext cx="8382000" cy="1009199"/>
          </a:xfrm>
        </p:spPr>
        <p:txBody>
          <a:bodyPr>
            <a:normAutofit/>
          </a:bodyPr>
          <a:lstStyle/>
          <a:p>
            <a:r>
              <a:rPr lang="en-US" dirty="0"/>
              <a:t>Poll Question 14</a:t>
            </a:r>
          </a:p>
        </p:txBody>
      </p:sp>
      <p:sp>
        <p:nvSpPr>
          <p:cNvPr id="3" name="Content Placeholder 2">
            <a:extLst>
              <a:ext uri="{FF2B5EF4-FFF2-40B4-BE49-F238E27FC236}">
                <a16:creationId xmlns:a16="http://schemas.microsoft.com/office/drawing/2014/main" id="{D400AD13-9CE8-494A-B423-11D3D67F9516}"/>
              </a:ext>
            </a:extLst>
          </p:cNvPr>
          <p:cNvSpPr>
            <a:spLocks noGrp="1"/>
          </p:cNvSpPr>
          <p:nvPr>
            <p:ph sz="quarter" idx="1"/>
          </p:nvPr>
        </p:nvSpPr>
        <p:spPr>
          <a:xfrm>
            <a:off x="381000" y="1447800"/>
            <a:ext cx="5824756" cy="5105400"/>
          </a:xfrm>
        </p:spPr>
        <p:txBody>
          <a:bodyPr>
            <a:normAutofit fontScale="92500"/>
          </a:bodyPr>
          <a:lstStyle/>
          <a:p>
            <a:pPr marL="0" indent="0">
              <a:spcBef>
                <a:spcPts val="0"/>
              </a:spcBef>
              <a:buNone/>
            </a:pPr>
            <a:r>
              <a:rPr lang="en-US" sz="2600" dirty="0">
                <a:ea typeface="Calibri" panose="020F0502020204030204" pitchFamily="34" charset="0"/>
              </a:rPr>
              <a:t>RZ is 47 years old with type 2 diabetes and hypertension. RZ takes metformin 1000 mg BID, plus lisinopril 20mg daily.  RZs LDL is 130 mg/dL. Based on the most recent ADA Standards, what is the LDL Cholesterol target for RZ?</a:t>
            </a:r>
          </a:p>
          <a:p>
            <a:pPr marL="0" indent="0">
              <a:spcBef>
                <a:spcPts val="0"/>
              </a:spcBef>
              <a:buNone/>
            </a:pP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less than 100 mg/dL.</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Lower LDL by 30%.</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LDL target of 65 mg/dL or less.</a:t>
            </a:r>
            <a:endParaRPr lang="en-US" sz="2600" dirty="0">
              <a:ea typeface="Calibri" panose="020F0502020204030204" pitchFamily="34" charset="0"/>
            </a:endParaRPr>
          </a:p>
          <a:p>
            <a:pPr marL="257180" indent="-257180">
              <a:lnSpc>
                <a:spcPct val="160000"/>
              </a:lnSpc>
              <a:spcBef>
                <a:spcPts val="0"/>
              </a:spcBef>
              <a:buFont typeface="+mj-lt"/>
              <a:buAutoNum type="alphaUcPeriod"/>
            </a:pPr>
            <a:r>
              <a:rPr lang="en-US" sz="2600" dirty="0">
                <a:ea typeface="Times New Roman" panose="02020603050405020304" pitchFamily="18" charset="0"/>
              </a:rPr>
              <a:t>Determine LDL target based on ASCVD risk.  </a:t>
            </a:r>
            <a:endParaRPr lang="en-US" sz="2600" dirty="0">
              <a:ea typeface="Calibri" panose="020F0502020204030204" pitchFamily="34" charset="0"/>
            </a:endParaRPr>
          </a:p>
          <a:p>
            <a:endParaRPr lang="en-US" dirty="0"/>
          </a:p>
        </p:txBody>
      </p:sp>
      <p:pic>
        <p:nvPicPr>
          <p:cNvPr id="9" name="Picture 8" descr="Business woman hands together">
            <a:extLst>
              <a:ext uri="{FF2B5EF4-FFF2-40B4-BE49-F238E27FC236}">
                <a16:creationId xmlns:a16="http://schemas.microsoft.com/office/drawing/2014/main" id="{29B70F45-030B-13C5-F5C3-A395179EC8A7}"/>
              </a:ext>
            </a:extLst>
          </p:cNvPr>
          <p:cNvPicPr>
            <a:picLocks noChangeAspect="1"/>
          </p:cNvPicPr>
          <p:nvPr/>
        </p:nvPicPr>
        <p:blipFill>
          <a:blip r:embed="rId2"/>
          <a:stretch>
            <a:fillRect/>
          </a:stretch>
        </p:blipFill>
        <p:spPr>
          <a:xfrm>
            <a:off x="6477000" y="1524000"/>
            <a:ext cx="1530443" cy="4726985"/>
          </a:xfrm>
          <a:prstGeom prst="rect">
            <a:avLst/>
          </a:prstGeom>
        </p:spPr>
      </p:pic>
    </p:spTree>
    <p:extLst>
      <p:ext uri="{BB962C8B-B14F-4D97-AF65-F5344CB8AC3E}">
        <p14:creationId xmlns:p14="http://schemas.microsoft.com/office/powerpoint/2010/main" val="1145988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5AD4C-EE5A-D85F-FBA5-1CF797A0286C}"/>
              </a:ext>
            </a:extLst>
          </p:cNvPr>
          <p:cNvSpPr>
            <a:spLocks noGrp="1"/>
          </p:cNvSpPr>
          <p:nvPr>
            <p:ph type="title"/>
          </p:nvPr>
        </p:nvSpPr>
        <p:spPr>
          <a:xfrm>
            <a:off x="457200" y="152400"/>
            <a:ext cx="8229600" cy="990600"/>
          </a:xfrm>
        </p:spPr>
        <p:txBody>
          <a:bodyPr>
            <a:noAutofit/>
          </a:bodyPr>
          <a:lstStyle/>
          <a:p>
            <a:r>
              <a:rPr lang="en-US" sz="3200" dirty="0"/>
              <a:t>Lipid Goals – Primary Prevention</a:t>
            </a:r>
          </a:p>
        </p:txBody>
      </p:sp>
      <p:sp>
        <p:nvSpPr>
          <p:cNvPr id="7" name="Content Placeholder 6">
            <a:extLst>
              <a:ext uri="{FF2B5EF4-FFF2-40B4-BE49-F238E27FC236}">
                <a16:creationId xmlns:a16="http://schemas.microsoft.com/office/drawing/2014/main" id="{B09B0E4C-B65F-4D27-623B-E5FD91BB51AD}"/>
              </a:ext>
            </a:extLst>
          </p:cNvPr>
          <p:cNvSpPr>
            <a:spLocks noGrp="1"/>
          </p:cNvSpPr>
          <p:nvPr>
            <p:ph sz="quarter" idx="1"/>
          </p:nvPr>
        </p:nvSpPr>
        <p:spPr/>
        <p:txBody>
          <a:bodyPr>
            <a:normAutofit lnSpcReduction="10000"/>
          </a:bodyPr>
          <a:lstStyle/>
          <a:p>
            <a:pPr algn="l">
              <a:lnSpc>
                <a:spcPct val="120000"/>
              </a:lnSpc>
            </a:pPr>
            <a:r>
              <a:rPr lang="en-US" dirty="0">
                <a:solidFill>
                  <a:srgbClr val="000000"/>
                </a:solidFill>
                <a:ea typeface="Calibri" panose="020F0502020204030204" pitchFamily="34" charset="0"/>
                <a:cs typeface="Calibri" panose="020F0502020204030204" pitchFamily="34" charset="0"/>
              </a:rPr>
              <a:t>F</a:t>
            </a:r>
            <a:r>
              <a:rPr lang="en-US" b="0" i="0" dirty="0">
                <a:solidFill>
                  <a:srgbClr val="000000"/>
                </a:solidFill>
                <a:effectLst/>
                <a:ea typeface="Calibri" panose="020F0502020204030204" pitchFamily="34" charset="0"/>
                <a:cs typeface="Calibri" panose="020F0502020204030204" pitchFamily="34" charset="0"/>
              </a:rPr>
              <a:t>or people with diabetes aged 40–75 </a:t>
            </a:r>
            <a:r>
              <a:rPr lang="en-US" i="0" dirty="0">
                <a:solidFill>
                  <a:srgbClr val="000000"/>
                </a:solidFill>
                <a:effectLst/>
                <a:ea typeface="Calibri" panose="020F0502020204030204" pitchFamily="34" charset="0"/>
                <a:cs typeface="Calibri" panose="020F0502020204030204" pitchFamily="34" charset="0"/>
              </a:rPr>
              <a:t>at</a:t>
            </a:r>
            <a:r>
              <a:rPr lang="en-US" b="1" i="0" dirty="0">
                <a:solidFill>
                  <a:srgbClr val="000000"/>
                </a:solidFill>
                <a:effectLst/>
                <a:ea typeface="Calibri" panose="020F0502020204030204" pitchFamily="34" charset="0"/>
                <a:cs typeface="Calibri" panose="020F0502020204030204" pitchFamily="34" charset="0"/>
              </a:rPr>
              <a:t> </a:t>
            </a:r>
            <a:r>
              <a:rPr lang="en-US" i="0" dirty="0">
                <a:solidFill>
                  <a:srgbClr val="000000"/>
                </a:solidFill>
                <a:effectLst/>
                <a:ea typeface="Calibri" panose="020F0502020204030204" pitchFamily="34" charset="0"/>
                <a:cs typeface="Calibri" panose="020F0502020204030204" pitchFamily="34" charset="0"/>
              </a:rPr>
              <a:t>higher cardiovascular risk*</a:t>
            </a:r>
          </a:p>
          <a:p>
            <a:pPr lvl="1">
              <a:lnSpc>
                <a:spcPct val="120000"/>
              </a:lnSpc>
            </a:pPr>
            <a:r>
              <a:rPr lang="en-US" sz="2200" b="0" i="0" dirty="0">
                <a:solidFill>
                  <a:srgbClr val="000000"/>
                </a:solidFill>
                <a:effectLst/>
                <a:ea typeface="Calibri" panose="020F0502020204030204" pitchFamily="34" charset="0"/>
                <a:cs typeface="Calibri" panose="020F0502020204030204" pitchFamily="34" charset="0"/>
              </a:rPr>
              <a:t>(*HTN, Smoke, CKD, BMI 30+ albuminuria, family </a:t>
            </a:r>
            <a:r>
              <a:rPr lang="en-US" sz="2200" b="0" i="0" dirty="0" err="1">
                <a:solidFill>
                  <a:srgbClr val="000000"/>
                </a:solidFill>
                <a:effectLst/>
                <a:ea typeface="Calibri" panose="020F0502020204030204" pitchFamily="34" charset="0"/>
                <a:cs typeface="Calibri" panose="020F0502020204030204" pitchFamily="34" charset="0"/>
              </a:rPr>
              <a:t>hx</a:t>
            </a:r>
            <a:r>
              <a:rPr lang="en-US" sz="2200" b="0" i="0" dirty="0">
                <a:solidFill>
                  <a:srgbClr val="000000"/>
                </a:solidFill>
                <a:effectLst/>
                <a:ea typeface="Calibri" panose="020F0502020204030204" pitchFamily="34" charset="0"/>
                <a:cs typeface="Calibri" panose="020F0502020204030204" pitchFamily="34" charset="0"/>
              </a:rPr>
              <a:t> ACSVD) </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High-intensity statin </a:t>
            </a:r>
            <a:r>
              <a:rPr lang="en-US" sz="2200" b="0" i="0" dirty="0">
                <a:solidFill>
                  <a:srgbClr val="000000"/>
                </a:solidFill>
                <a:effectLst/>
                <a:ea typeface="Calibri" panose="020F0502020204030204" pitchFamily="34" charset="0"/>
                <a:cs typeface="Calibri" panose="020F0502020204030204" pitchFamily="34" charset="0"/>
              </a:rPr>
              <a:t>therapy is recommended</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Reduce LDL cholesterol by at least 50% of baseline              		AND</a:t>
            </a:r>
          </a:p>
          <a:p>
            <a:pPr lvl="1">
              <a:lnSpc>
                <a:spcPct val="120000"/>
              </a:lnSpc>
            </a:pPr>
            <a:r>
              <a:rPr lang="en-US" sz="2200" b="1" i="0" dirty="0">
                <a:solidFill>
                  <a:srgbClr val="000000"/>
                </a:solidFill>
                <a:effectLst/>
                <a:ea typeface="Calibri" panose="020F0502020204030204" pitchFamily="34" charset="0"/>
                <a:cs typeface="Calibri" panose="020F0502020204030204" pitchFamily="34" charset="0"/>
              </a:rPr>
              <a:t>Target LDL cholesterol &lt;70 mg/dL. </a:t>
            </a:r>
            <a:endParaRPr lang="en-US" sz="2200" b="0" i="0" dirty="0">
              <a:solidFill>
                <a:srgbClr val="000000"/>
              </a:solidFill>
              <a:effectLst/>
              <a:ea typeface="Calibri" panose="020F0502020204030204" pitchFamily="34" charset="0"/>
              <a:cs typeface="Calibri" panose="020F0502020204030204" pitchFamily="34" charset="0"/>
            </a:endParaRPr>
          </a:p>
          <a:p>
            <a:endParaRPr lang="en-US" dirty="0"/>
          </a:p>
        </p:txBody>
      </p:sp>
      <p:sp>
        <p:nvSpPr>
          <p:cNvPr id="3" name="Content Placeholder 2">
            <a:extLst>
              <a:ext uri="{FF2B5EF4-FFF2-40B4-BE49-F238E27FC236}">
                <a16:creationId xmlns:a16="http://schemas.microsoft.com/office/drawing/2014/main" id="{EC71A1D5-E3F6-CCA6-BCE1-6E4557BFA0EE}"/>
              </a:ext>
            </a:extLst>
          </p:cNvPr>
          <p:cNvSpPr>
            <a:spLocks noGrp="1"/>
          </p:cNvSpPr>
          <p:nvPr>
            <p:ph sz="quarter" idx="2"/>
          </p:nvPr>
        </p:nvSpPr>
        <p:spPr/>
        <p:txBody>
          <a:bodyPr>
            <a:normAutofit lnSpcReduction="10000"/>
          </a:bodyPr>
          <a:lstStyle/>
          <a:p>
            <a:pPr>
              <a:lnSpc>
                <a:spcPct val="120000"/>
              </a:lnSpc>
            </a:pPr>
            <a:r>
              <a:rPr lang="en-US" b="1" i="0" dirty="0">
                <a:solidFill>
                  <a:srgbClr val="000000"/>
                </a:solidFill>
                <a:effectLst/>
                <a:ea typeface="Calibri" panose="020F0502020204030204" pitchFamily="34" charset="0"/>
                <a:cs typeface="Calibri" panose="020F0502020204030204" pitchFamily="34" charset="0"/>
              </a:rPr>
              <a:t>If LDL cholesterol 70 +</a:t>
            </a:r>
          </a:p>
          <a:p>
            <a:pPr lvl="1">
              <a:lnSpc>
                <a:spcPct val="120000"/>
              </a:lnSpc>
            </a:pPr>
            <a:r>
              <a:rPr lang="en-US" sz="2000" b="0" i="0" dirty="0">
                <a:solidFill>
                  <a:srgbClr val="000000"/>
                </a:solidFill>
                <a:effectLst/>
                <a:ea typeface="Calibri" panose="020F0502020204030204" pitchFamily="34" charset="0"/>
                <a:cs typeface="Calibri" panose="020F0502020204030204" pitchFamily="34" charset="0"/>
              </a:rPr>
              <a:t>it may be reasonable to add ezetimibe or a PCSK9 inhibitor to maximum tolerated statin therapy. </a:t>
            </a:r>
          </a:p>
          <a:p>
            <a:endParaRPr lang="en-US" dirty="0"/>
          </a:p>
        </p:txBody>
      </p:sp>
      <p:pic>
        <p:nvPicPr>
          <p:cNvPr id="5" name="Picture 4" descr="Pharmacist weighing medication">
            <a:extLst>
              <a:ext uri="{FF2B5EF4-FFF2-40B4-BE49-F238E27FC236}">
                <a16:creationId xmlns:a16="http://schemas.microsoft.com/office/drawing/2014/main" id="{E94FFE12-3F32-4D4C-FBCC-E8AE2245B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3477228"/>
            <a:ext cx="2743200" cy="1829704"/>
          </a:xfrm>
          <a:prstGeom prst="rect">
            <a:avLst/>
          </a:prstGeom>
        </p:spPr>
      </p:pic>
      <p:pic>
        <p:nvPicPr>
          <p:cNvPr id="6" name="Picture 5">
            <a:extLst>
              <a:ext uri="{FF2B5EF4-FFF2-40B4-BE49-F238E27FC236}">
                <a16:creationId xmlns:a16="http://schemas.microsoft.com/office/drawing/2014/main" id="{8FBF0D59-AA04-AAF9-00F8-F5213576A067}"/>
              </a:ext>
            </a:extLst>
          </p:cNvPr>
          <p:cNvPicPr>
            <a:picLocks noChangeAspect="1"/>
          </p:cNvPicPr>
          <p:nvPr/>
        </p:nvPicPr>
        <p:blipFill>
          <a:blip r:embed="rId4"/>
          <a:stretch>
            <a:fillRect/>
          </a:stretch>
        </p:blipFill>
        <p:spPr>
          <a:xfrm>
            <a:off x="441050" y="6340606"/>
            <a:ext cx="4969150" cy="423658"/>
          </a:xfrm>
          <a:prstGeom prst="rect">
            <a:avLst/>
          </a:prstGeom>
        </p:spPr>
      </p:pic>
    </p:spTree>
    <p:extLst>
      <p:ext uri="{BB962C8B-B14F-4D97-AF65-F5344CB8AC3E}">
        <p14:creationId xmlns:p14="http://schemas.microsoft.com/office/powerpoint/2010/main" val="458803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2BE8C-34CE-9EC1-A199-80D975941B06}"/>
              </a:ext>
            </a:extLst>
          </p:cNvPr>
          <p:cNvSpPr>
            <a:spLocks noGrp="1"/>
          </p:cNvSpPr>
          <p:nvPr>
            <p:ph type="title"/>
          </p:nvPr>
        </p:nvSpPr>
        <p:spPr>
          <a:xfrm>
            <a:off x="457200" y="228600"/>
            <a:ext cx="8229600" cy="1066800"/>
          </a:xfrm>
        </p:spPr>
        <p:txBody>
          <a:bodyPr anchor="b">
            <a:noAutofit/>
          </a:bodyPr>
          <a:lstStyle/>
          <a:p>
            <a:r>
              <a:rPr lang="en-US" sz="4000" dirty="0"/>
              <a:t>Lipid Goals for People </a:t>
            </a:r>
            <a:r>
              <a:rPr lang="en-US" sz="4000" i="1" dirty="0"/>
              <a:t>with</a:t>
            </a:r>
            <a:r>
              <a:rPr lang="en-US" sz="4000" dirty="0"/>
              <a:t> ASCVD</a:t>
            </a:r>
          </a:p>
        </p:txBody>
      </p:sp>
      <p:sp>
        <p:nvSpPr>
          <p:cNvPr id="3" name="Content Placeholder 2">
            <a:extLst>
              <a:ext uri="{FF2B5EF4-FFF2-40B4-BE49-F238E27FC236}">
                <a16:creationId xmlns:a16="http://schemas.microsoft.com/office/drawing/2014/main" id="{1B7F1BED-C4CC-0499-1010-5C1BCDF12711}"/>
              </a:ext>
            </a:extLst>
          </p:cNvPr>
          <p:cNvSpPr>
            <a:spLocks noGrp="1"/>
          </p:cNvSpPr>
          <p:nvPr>
            <p:ph sz="quarter" idx="1"/>
          </p:nvPr>
        </p:nvSpPr>
        <p:spPr>
          <a:xfrm>
            <a:off x="420624" y="1304544"/>
            <a:ext cx="4800601" cy="5638800"/>
          </a:xfrm>
        </p:spPr>
        <p:txBody>
          <a:bodyPr>
            <a:normAutofit/>
          </a:bodyPr>
          <a:lstStyle/>
          <a:p>
            <a:r>
              <a:rPr lang="en-US" sz="2400" b="0" i="0" dirty="0">
                <a:effectLst/>
              </a:rPr>
              <a:t>For people of all ages with diabetes and atherosclerotic cardiovascular disease:</a:t>
            </a:r>
          </a:p>
          <a:p>
            <a:pPr lvl="1">
              <a:buFont typeface="Arial" panose="020B0604020202020204" pitchFamily="34" charset="0"/>
              <a:buChar char="•"/>
            </a:pPr>
            <a:r>
              <a:rPr lang="en-US" sz="2400" b="0" i="0" dirty="0">
                <a:effectLst/>
              </a:rPr>
              <a:t>Add high-intensity statin to lifestyle therapy.</a:t>
            </a:r>
          </a:p>
          <a:p>
            <a:pPr lvl="1">
              <a:buFont typeface="Arial" panose="020B0604020202020204" pitchFamily="34" charset="0"/>
              <a:buChar char="•"/>
            </a:pPr>
            <a:r>
              <a:rPr lang="en-US" sz="2400" b="1" dirty="0"/>
              <a:t>Reduce</a:t>
            </a:r>
            <a:r>
              <a:rPr lang="en-US" sz="2400" b="1" i="0" dirty="0">
                <a:effectLst/>
              </a:rPr>
              <a:t> LDL cholesterol by 50% or greater from baseline with LDL cholesterol goal of &lt;55.</a:t>
            </a:r>
          </a:p>
          <a:p>
            <a:pPr lvl="1">
              <a:buFont typeface="Arial" panose="020B0604020202020204" pitchFamily="34" charset="0"/>
              <a:buChar char="•"/>
            </a:pPr>
            <a:r>
              <a:rPr lang="en-US" sz="2400" b="0" i="0" dirty="0">
                <a:effectLst/>
              </a:rPr>
              <a:t>Addition of ezetimibe or a PCSK9 inhibitor with proven benefit in recommended if goal is not achieved on maximum tolerated statin therapy. </a:t>
            </a:r>
          </a:p>
          <a:p>
            <a:pPr>
              <a:lnSpc>
                <a:spcPct val="90000"/>
              </a:lnSpc>
            </a:pPr>
            <a:endParaRPr lang="en-US" sz="2000" dirty="0"/>
          </a:p>
        </p:txBody>
      </p:sp>
      <p:pic>
        <p:nvPicPr>
          <p:cNvPr id="5" name="Picture 4" descr="Senior woman working">
            <a:extLst>
              <a:ext uri="{FF2B5EF4-FFF2-40B4-BE49-F238E27FC236}">
                <a16:creationId xmlns:a16="http://schemas.microsoft.com/office/drawing/2014/main" id="{56DE5FF6-9AF6-DEC2-D7B3-3A5D21A1766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677" r="20686" b="-3"/>
          <a:stretch/>
        </p:blipFill>
        <p:spPr>
          <a:xfrm>
            <a:off x="5458471" y="1456944"/>
            <a:ext cx="3228329" cy="3944112"/>
          </a:xfrm>
          <a:prstGeom prst="rect">
            <a:avLst/>
          </a:prstGeom>
          <a:noFill/>
        </p:spPr>
      </p:pic>
      <p:pic>
        <p:nvPicPr>
          <p:cNvPr id="6" name="Picture 5">
            <a:extLst>
              <a:ext uri="{FF2B5EF4-FFF2-40B4-BE49-F238E27FC236}">
                <a16:creationId xmlns:a16="http://schemas.microsoft.com/office/drawing/2014/main" id="{94679A5A-0E53-A8F4-B2A9-14EA4373A1B4}"/>
              </a:ext>
            </a:extLst>
          </p:cNvPr>
          <p:cNvPicPr>
            <a:picLocks noChangeAspect="1"/>
          </p:cNvPicPr>
          <p:nvPr/>
        </p:nvPicPr>
        <p:blipFill>
          <a:blip r:embed="rId3"/>
          <a:stretch>
            <a:fillRect/>
          </a:stretch>
        </p:blipFill>
        <p:spPr>
          <a:xfrm>
            <a:off x="3962400" y="6417571"/>
            <a:ext cx="4969150" cy="423658"/>
          </a:xfrm>
          <a:prstGeom prst="rect">
            <a:avLst/>
          </a:prstGeom>
        </p:spPr>
      </p:pic>
    </p:spTree>
    <p:extLst>
      <p:ext uri="{BB962C8B-B14F-4D97-AF65-F5344CB8AC3E}">
        <p14:creationId xmlns:p14="http://schemas.microsoft.com/office/powerpoint/2010/main" val="3609482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B2346E-C1C0-C1A1-FB15-0A3CC55BE96C}"/>
              </a:ext>
            </a:extLst>
          </p:cNvPr>
          <p:cNvSpPr>
            <a:spLocks noGrp="1"/>
          </p:cNvSpPr>
          <p:nvPr>
            <p:ph type="title"/>
          </p:nvPr>
        </p:nvSpPr>
        <p:spPr>
          <a:xfrm>
            <a:off x="457200" y="152400"/>
            <a:ext cx="8229600" cy="990600"/>
          </a:xfrm>
        </p:spPr>
        <p:txBody>
          <a:bodyPr>
            <a:noAutofit/>
          </a:bodyPr>
          <a:lstStyle/>
          <a:p>
            <a:br>
              <a:rPr lang="en-US" sz="3200" dirty="0"/>
            </a:br>
            <a:r>
              <a:rPr lang="en-US" sz="4000" dirty="0"/>
              <a:t>Lipid Therapy in Diabetes by Age</a:t>
            </a:r>
            <a:endParaRPr lang="en-US" sz="3200" dirty="0"/>
          </a:p>
        </p:txBody>
      </p:sp>
      <p:sp>
        <p:nvSpPr>
          <p:cNvPr id="3" name="Content Placeholder 2">
            <a:extLst>
              <a:ext uri="{FF2B5EF4-FFF2-40B4-BE49-F238E27FC236}">
                <a16:creationId xmlns:a16="http://schemas.microsoft.com/office/drawing/2014/main" id="{99D5BDB7-A045-91A1-184E-BB39FFD5ADCA}"/>
              </a:ext>
            </a:extLst>
          </p:cNvPr>
          <p:cNvSpPr>
            <a:spLocks noGrp="1"/>
          </p:cNvSpPr>
          <p:nvPr>
            <p:ph sz="quarter" idx="1"/>
          </p:nvPr>
        </p:nvSpPr>
        <p:spPr>
          <a:xfrm>
            <a:off x="381000" y="1143000"/>
            <a:ext cx="4041648" cy="5638800"/>
          </a:xfrm>
        </p:spPr>
        <p:txBody>
          <a:bodyPr>
            <a:normAutofit fontScale="92500"/>
          </a:bodyPr>
          <a:lstStyle/>
          <a:p>
            <a:pPr>
              <a:lnSpc>
                <a:spcPct val="120000"/>
              </a:lnSpc>
            </a:pPr>
            <a:r>
              <a:rPr lang="en-US" dirty="0">
                <a:solidFill>
                  <a:srgbClr val="383636"/>
                </a:solidFill>
                <a:ea typeface="Calibri" panose="020F0502020204030204" pitchFamily="34" charset="0"/>
                <a:cs typeface="Calibri" panose="020F0502020204030204" pitchFamily="34" charset="0"/>
              </a:rPr>
              <a:t>A</a:t>
            </a:r>
            <a:r>
              <a:rPr lang="en-US" b="0" i="0" dirty="0">
                <a:solidFill>
                  <a:srgbClr val="383636"/>
                </a:solidFill>
                <a:effectLst/>
                <a:ea typeface="Calibri" panose="020F0502020204030204" pitchFamily="34" charset="0"/>
                <a:cs typeface="Calibri" panose="020F0502020204030204" pitchFamily="34" charset="0"/>
              </a:rPr>
              <a:t>ll ages 20+ </a:t>
            </a:r>
            <a:r>
              <a:rPr lang="en-US" b="0" i="1" dirty="0">
                <a:solidFill>
                  <a:srgbClr val="383636"/>
                </a:solidFill>
                <a:effectLst/>
                <a:ea typeface="Calibri" panose="020F0502020204030204" pitchFamily="34" charset="0"/>
                <a:cs typeface="Calibri" panose="020F0502020204030204" pitchFamily="34" charset="0"/>
              </a:rPr>
              <a:t>with </a:t>
            </a:r>
            <a:r>
              <a:rPr lang="en-US" b="0" i="0" dirty="0">
                <a:solidFill>
                  <a:srgbClr val="383636"/>
                </a:solidFill>
                <a:effectLst/>
                <a:ea typeface="Calibri" panose="020F0502020204030204" pitchFamily="34" charset="0"/>
                <a:cs typeface="Calibri" panose="020F0502020204030204" pitchFamily="34" charset="0"/>
              </a:rPr>
              <a:t>ASCVD, add high-intensity statin </a:t>
            </a:r>
          </a:p>
          <a:p>
            <a:pPr>
              <a:lnSpc>
                <a:spcPct val="120000"/>
              </a:lnSpc>
            </a:pPr>
            <a:r>
              <a:rPr lang="en-US" b="0" i="0" dirty="0">
                <a:solidFill>
                  <a:srgbClr val="383636"/>
                </a:solidFill>
                <a:effectLst/>
                <a:ea typeface="Calibri" panose="020F0502020204030204" pitchFamily="34" charset="0"/>
                <a:cs typeface="Calibri" panose="020F0502020204030204" pitchFamily="34" charset="0"/>
              </a:rPr>
              <a:t>20–39 and additional ASCVD risk factors</a:t>
            </a:r>
          </a:p>
          <a:p>
            <a:pPr lvl="1">
              <a:lnSpc>
                <a:spcPct val="120000"/>
              </a:lnSpc>
            </a:pPr>
            <a:r>
              <a:rPr lang="en-US" sz="2400" b="0" i="0" dirty="0">
                <a:solidFill>
                  <a:srgbClr val="383636"/>
                </a:solidFill>
                <a:effectLst/>
                <a:ea typeface="Calibri" panose="020F0502020204030204" pitchFamily="34" charset="0"/>
                <a:cs typeface="Calibri" panose="020F0502020204030204" pitchFamily="34" charset="0"/>
              </a:rPr>
              <a:t>may be reasonable to initiate statin therapy </a:t>
            </a:r>
          </a:p>
          <a:p>
            <a:pPr lvl="1">
              <a:lnSpc>
                <a:spcPct val="120000"/>
              </a:lnSpc>
            </a:pPr>
            <a:r>
              <a:rPr lang="en-US" sz="2400" dirty="0">
                <a:solidFill>
                  <a:srgbClr val="383636"/>
                </a:solidFill>
                <a:ea typeface="Calibri" panose="020F0502020204030204" pitchFamily="34" charset="0"/>
                <a:cs typeface="Calibri" panose="020F0502020204030204" pitchFamily="34" charset="0"/>
              </a:rPr>
              <a:t>40-75 without ASCVD and low CV risk</a:t>
            </a:r>
          </a:p>
          <a:p>
            <a:pPr lvl="2">
              <a:lnSpc>
                <a:spcPct val="120000"/>
              </a:lnSpc>
            </a:pPr>
            <a:r>
              <a:rPr lang="en-US" sz="2100" dirty="0">
                <a:solidFill>
                  <a:srgbClr val="383636"/>
                </a:solidFill>
                <a:ea typeface="Calibri" panose="020F0502020204030204" pitchFamily="34" charset="0"/>
                <a:cs typeface="Calibri" panose="020F0502020204030204" pitchFamily="34" charset="0"/>
              </a:rPr>
              <a:t>Moderate intensity statin</a:t>
            </a:r>
          </a:p>
          <a:p>
            <a:pPr lvl="1">
              <a:lnSpc>
                <a:spcPct val="120000"/>
              </a:lnSpc>
            </a:pPr>
            <a:r>
              <a:rPr lang="en-US" sz="2400" dirty="0">
                <a:solidFill>
                  <a:srgbClr val="383636"/>
                </a:solidFill>
                <a:ea typeface="Calibri" panose="020F0502020204030204" pitchFamily="34" charset="0"/>
                <a:cs typeface="Calibri" panose="020F0502020204030204" pitchFamily="34" charset="0"/>
              </a:rPr>
              <a:t>40-75 without ASCVD with 1 or more CV risk factor, reduce LDL by 50%, use high-intensity statin, LDL goal &lt;70</a:t>
            </a:r>
            <a:endParaRPr lang="en-US" sz="2400"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2B0A5163-B6AA-C141-B276-CB0DF3248AEA}"/>
              </a:ext>
            </a:extLst>
          </p:cNvPr>
          <p:cNvSpPr>
            <a:spLocks noGrp="1"/>
          </p:cNvSpPr>
          <p:nvPr>
            <p:ph sz="quarter" idx="2"/>
          </p:nvPr>
        </p:nvSpPr>
        <p:spPr/>
        <p:txBody>
          <a:bodyPr>
            <a:normAutofit fontScale="92500"/>
          </a:bodyPr>
          <a:lstStyle/>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 and already on statin </a:t>
            </a:r>
          </a:p>
          <a:p>
            <a:pPr lvl="1" fontAlgn="base">
              <a:lnSpc>
                <a:spcPct val="120000"/>
              </a:lnSpc>
            </a:pPr>
            <a:r>
              <a:rPr lang="en-US" sz="2400" b="0" i="0" dirty="0">
                <a:solidFill>
                  <a:srgbClr val="383636"/>
                </a:solidFill>
                <a:effectLst/>
                <a:ea typeface="Calibri" panose="020F0502020204030204" pitchFamily="34" charset="0"/>
                <a:cs typeface="Calibri" panose="020F0502020204030204" pitchFamily="34" charset="0"/>
              </a:rPr>
              <a:t>it is reasonable to continue statin treatment. </a:t>
            </a:r>
          </a:p>
          <a:p>
            <a:pPr fontAlgn="base">
              <a:lnSpc>
                <a:spcPct val="120000"/>
              </a:lnSpc>
            </a:pPr>
            <a:r>
              <a:rPr lang="en-US" b="0" i="0" dirty="0">
                <a:solidFill>
                  <a:srgbClr val="383636"/>
                </a:solidFill>
                <a:effectLst/>
                <a:ea typeface="Calibri" panose="020F0502020204030204" pitchFamily="34" charset="0"/>
                <a:cs typeface="Calibri" panose="020F0502020204030204" pitchFamily="34" charset="0"/>
              </a:rPr>
              <a:t>75 years or older</a:t>
            </a:r>
          </a:p>
          <a:p>
            <a:pPr lvl="1" fontAlgn="base">
              <a:lnSpc>
                <a:spcPct val="120000"/>
              </a:lnSpc>
            </a:pPr>
            <a:r>
              <a:rPr lang="en-US" sz="2400" b="0" i="0" dirty="0">
                <a:solidFill>
                  <a:srgbClr val="383636"/>
                </a:solidFill>
                <a:effectLst/>
                <a:ea typeface="Calibri" panose="020F0502020204030204" pitchFamily="34" charset="0"/>
                <a:cs typeface="Calibri" panose="020F0502020204030204" pitchFamily="34" charset="0"/>
              </a:rPr>
              <a:t>it may be reasonable to initiate moderate-intensity statin therapy after discussion of potential benefits and risks.</a:t>
            </a:r>
          </a:p>
          <a:p>
            <a:endParaRPr lang="en-US" dirty="0"/>
          </a:p>
        </p:txBody>
      </p:sp>
      <p:pic>
        <p:nvPicPr>
          <p:cNvPr id="6" name="Content Placeholder 2">
            <a:extLst>
              <a:ext uri="{FF2B5EF4-FFF2-40B4-BE49-F238E27FC236}">
                <a16:creationId xmlns:a16="http://schemas.microsoft.com/office/drawing/2014/main" id="{D3643FAA-B564-6FE9-368B-D36920FEC7AE}"/>
              </a:ext>
            </a:extLst>
          </p:cNvPr>
          <p:cNvPicPr>
            <a:picLocks noChangeAspect="1"/>
          </p:cNvPicPr>
          <p:nvPr/>
        </p:nvPicPr>
        <p:blipFill>
          <a:blip r:embed="rId2"/>
          <a:stretch>
            <a:fillRect/>
          </a:stretch>
        </p:blipFill>
        <p:spPr>
          <a:xfrm>
            <a:off x="4721354" y="6430020"/>
            <a:ext cx="4402515" cy="376164"/>
          </a:xfrm>
          <a:prstGeom prst="rect">
            <a:avLst/>
          </a:prstGeom>
        </p:spPr>
      </p:pic>
    </p:spTree>
    <p:extLst>
      <p:ext uri="{BB962C8B-B14F-4D97-AF65-F5344CB8AC3E}">
        <p14:creationId xmlns:p14="http://schemas.microsoft.com/office/powerpoint/2010/main" val="1208326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431889F6-65BC-4A8F-B53C-D458E04C9179}"/>
              </a:ext>
            </a:extLst>
          </p:cNvPr>
          <p:cNvSpPr/>
          <p:nvPr/>
        </p:nvSpPr>
        <p:spPr>
          <a:xfrm>
            <a:off x="304800" y="4800600"/>
            <a:ext cx="3962400" cy="1295400"/>
          </a:xfrm>
          <a:prstGeom prst="roundRect">
            <a:avLst/>
          </a:prstGeom>
          <a:gradFill>
            <a:gsLst>
              <a:gs pos="0">
                <a:schemeClr val="accent1">
                  <a:lumMod val="5000"/>
                  <a:lumOff val="95000"/>
                </a:schemeClr>
              </a:gs>
              <a:gs pos="74000">
                <a:schemeClr val="accent1">
                  <a:lumMod val="45000"/>
                  <a:lumOff val="55000"/>
                </a:schemeClr>
              </a:gs>
              <a:gs pos="50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 name="Title 1">
            <a:extLst>
              <a:ext uri="{FF2B5EF4-FFF2-40B4-BE49-F238E27FC236}">
                <a16:creationId xmlns:a16="http://schemas.microsoft.com/office/drawing/2014/main" id="{C93D551D-57A7-4B83-AD15-E98D985BF114}"/>
              </a:ext>
            </a:extLst>
          </p:cNvPr>
          <p:cNvSpPr>
            <a:spLocks noGrp="1"/>
          </p:cNvSpPr>
          <p:nvPr>
            <p:ph type="title"/>
          </p:nvPr>
        </p:nvSpPr>
        <p:spPr>
          <a:xfrm>
            <a:off x="323161" y="196850"/>
            <a:ext cx="8229600" cy="914400"/>
          </a:xfrm>
        </p:spPr>
        <p:txBody>
          <a:bodyPr>
            <a:normAutofit/>
          </a:bodyPr>
          <a:lstStyle/>
          <a:p>
            <a:pPr>
              <a:defRPr/>
            </a:pPr>
            <a:r>
              <a:rPr lang="en-US" sz="4000" dirty="0"/>
              <a:t>Statin Dosing</a:t>
            </a:r>
          </a:p>
        </p:txBody>
      </p:sp>
      <p:sp>
        <p:nvSpPr>
          <p:cNvPr id="67588" name="Text Placeholder 2">
            <a:extLst>
              <a:ext uri="{FF2B5EF4-FFF2-40B4-BE49-F238E27FC236}">
                <a16:creationId xmlns:a16="http://schemas.microsoft.com/office/drawing/2014/main" id="{F8BBA16F-DCDA-4804-AD12-BA8BE77F551F}"/>
              </a:ext>
            </a:extLst>
          </p:cNvPr>
          <p:cNvSpPr>
            <a:spLocks noGrp="1"/>
          </p:cNvSpPr>
          <p:nvPr>
            <p:ph type="body" idx="1"/>
          </p:nvPr>
        </p:nvSpPr>
        <p:spPr>
          <a:xfrm>
            <a:off x="457200" y="1219200"/>
            <a:ext cx="3521075" cy="914400"/>
          </a:xfrm>
          <a:solidFill>
            <a:schemeClr val="accent1"/>
          </a:solidFill>
          <a:ln>
            <a:miter lim="800000"/>
            <a:headEnd/>
            <a:tailEnd/>
          </a:ln>
        </p:spPr>
        <p:txBody>
          <a:bodyPr/>
          <a:lstStyle/>
          <a:p>
            <a:r>
              <a:rPr lang="en-US" altLang="en-US" sz="2200" dirty="0">
                <a:solidFill>
                  <a:schemeClr val="bg1"/>
                </a:solidFill>
              </a:rPr>
              <a:t>High Intensity: </a:t>
            </a:r>
          </a:p>
          <a:p>
            <a:r>
              <a:rPr lang="en-US" altLang="en-US" dirty="0">
                <a:solidFill>
                  <a:schemeClr val="bg1"/>
                </a:solidFill>
              </a:rPr>
              <a:t>Lowers LDL ≥50%</a:t>
            </a:r>
          </a:p>
        </p:txBody>
      </p:sp>
      <p:sp>
        <p:nvSpPr>
          <p:cNvPr id="67589" name="Text Placeholder 3">
            <a:extLst>
              <a:ext uri="{FF2B5EF4-FFF2-40B4-BE49-F238E27FC236}">
                <a16:creationId xmlns:a16="http://schemas.microsoft.com/office/drawing/2014/main" id="{647E96B6-EA0C-421A-B40F-272099F5C251}"/>
              </a:ext>
            </a:extLst>
          </p:cNvPr>
          <p:cNvSpPr>
            <a:spLocks noGrp="1"/>
          </p:cNvSpPr>
          <p:nvPr>
            <p:ph type="body" sz="half" idx="3"/>
          </p:nvPr>
        </p:nvSpPr>
        <p:spPr>
          <a:xfrm>
            <a:off x="4267200" y="1196975"/>
            <a:ext cx="3733800" cy="914400"/>
          </a:xfrm>
          <a:solidFill>
            <a:schemeClr val="accent1"/>
          </a:solidFill>
          <a:ln>
            <a:miter lim="800000"/>
            <a:headEnd/>
            <a:tailEnd/>
          </a:ln>
        </p:spPr>
        <p:txBody>
          <a:bodyPr/>
          <a:lstStyle/>
          <a:p>
            <a:r>
              <a:rPr lang="en-US" altLang="en-US" sz="2200" dirty="0">
                <a:solidFill>
                  <a:schemeClr val="bg1"/>
                </a:solidFill>
              </a:rPr>
              <a:t>Moderate Intensity: </a:t>
            </a:r>
          </a:p>
          <a:p>
            <a:r>
              <a:rPr lang="en-US" altLang="en-US" dirty="0">
                <a:solidFill>
                  <a:schemeClr val="bg1"/>
                </a:solidFill>
              </a:rPr>
              <a:t>Lower LDL 30-&lt;50%</a:t>
            </a:r>
          </a:p>
        </p:txBody>
      </p:sp>
      <p:sp>
        <p:nvSpPr>
          <p:cNvPr id="67590" name="Content Placeholder 4">
            <a:extLst>
              <a:ext uri="{FF2B5EF4-FFF2-40B4-BE49-F238E27FC236}">
                <a16:creationId xmlns:a16="http://schemas.microsoft.com/office/drawing/2014/main" id="{8684E575-4DEC-418F-A191-3FFB070FCFA2}"/>
              </a:ext>
            </a:extLst>
          </p:cNvPr>
          <p:cNvSpPr>
            <a:spLocks noGrp="1"/>
          </p:cNvSpPr>
          <p:nvPr>
            <p:ph sz="quarter" idx="2"/>
          </p:nvPr>
        </p:nvSpPr>
        <p:spPr>
          <a:xfrm>
            <a:off x="304800" y="2209800"/>
            <a:ext cx="3962400" cy="3616325"/>
          </a:xfrm>
        </p:spPr>
        <p:txBody>
          <a:bodyPr>
            <a:normAutofit/>
          </a:bodyPr>
          <a:lstStyle/>
          <a:p>
            <a:pPr lvl="1"/>
            <a:r>
              <a:rPr lang="en-US" altLang="en-US" sz="2800" dirty="0"/>
              <a:t>Lipitor (atorvastatin) </a:t>
            </a:r>
          </a:p>
          <a:p>
            <a:pPr lvl="2"/>
            <a:r>
              <a:rPr lang="en-US" altLang="en-US" sz="2400" dirty="0"/>
              <a:t>40-80mg</a:t>
            </a:r>
          </a:p>
          <a:p>
            <a:pPr lvl="1"/>
            <a:r>
              <a:rPr lang="en-US" altLang="en-US" sz="2800" dirty="0"/>
              <a:t>Crestor (rosuvastatin) </a:t>
            </a:r>
          </a:p>
          <a:p>
            <a:pPr lvl="2"/>
            <a:r>
              <a:rPr lang="en-US" altLang="en-US" sz="2400" dirty="0"/>
              <a:t>20-40mg</a:t>
            </a:r>
          </a:p>
          <a:p>
            <a:endParaRPr lang="en-US" altLang="en-US" dirty="0"/>
          </a:p>
        </p:txBody>
      </p:sp>
      <p:sp>
        <p:nvSpPr>
          <p:cNvPr id="67591" name="Content Placeholder 5">
            <a:extLst>
              <a:ext uri="{FF2B5EF4-FFF2-40B4-BE49-F238E27FC236}">
                <a16:creationId xmlns:a16="http://schemas.microsoft.com/office/drawing/2014/main" id="{ACF1EE85-5F64-4B50-82AC-D6CDB1C3FFBF}"/>
              </a:ext>
            </a:extLst>
          </p:cNvPr>
          <p:cNvSpPr>
            <a:spLocks noGrp="1"/>
          </p:cNvSpPr>
          <p:nvPr>
            <p:ph sz="quarter" idx="4"/>
          </p:nvPr>
        </p:nvSpPr>
        <p:spPr>
          <a:xfrm>
            <a:off x="4114800" y="2171700"/>
            <a:ext cx="4724400" cy="4305300"/>
          </a:xfrm>
        </p:spPr>
        <p:txBody>
          <a:bodyPr>
            <a:normAutofit/>
          </a:bodyPr>
          <a:lstStyle/>
          <a:p>
            <a:pPr lvl="1"/>
            <a:r>
              <a:rPr lang="en-US" altLang="en-US" sz="2000" dirty="0"/>
              <a:t>Lipitor (atorvastatin) </a:t>
            </a:r>
          </a:p>
          <a:p>
            <a:pPr lvl="2"/>
            <a:r>
              <a:rPr lang="en-US" altLang="en-US" sz="1800" dirty="0"/>
              <a:t>10-20mg</a:t>
            </a:r>
          </a:p>
          <a:p>
            <a:pPr lvl="1"/>
            <a:r>
              <a:rPr lang="en-US" altLang="en-US" sz="2000" dirty="0"/>
              <a:t>Crestor (rosuvastatin) </a:t>
            </a:r>
          </a:p>
          <a:p>
            <a:pPr lvl="2"/>
            <a:r>
              <a:rPr lang="en-US" altLang="en-US" sz="1800" dirty="0"/>
              <a:t>5-10mg</a:t>
            </a:r>
          </a:p>
          <a:p>
            <a:pPr lvl="1"/>
            <a:r>
              <a:rPr lang="en-US" altLang="en-US" sz="2000" dirty="0"/>
              <a:t>Zocor (Simvastatin) </a:t>
            </a:r>
          </a:p>
          <a:p>
            <a:pPr lvl="2"/>
            <a:r>
              <a:rPr lang="en-US" altLang="en-US" sz="1800" dirty="0"/>
              <a:t>20-40mg</a:t>
            </a:r>
          </a:p>
          <a:p>
            <a:pPr lvl="1"/>
            <a:r>
              <a:rPr lang="en-US" altLang="en-US" sz="2000" dirty="0"/>
              <a:t>Pravachol (pravastatin) </a:t>
            </a:r>
          </a:p>
          <a:p>
            <a:pPr lvl="2"/>
            <a:r>
              <a:rPr lang="en-US" altLang="en-US" sz="1800" dirty="0"/>
              <a:t>40 – 80mg</a:t>
            </a:r>
          </a:p>
          <a:p>
            <a:pPr lvl="1"/>
            <a:r>
              <a:rPr lang="en-US" altLang="en-US" sz="2000" dirty="0" err="1"/>
              <a:t>Mevacor</a:t>
            </a:r>
            <a:r>
              <a:rPr lang="en-US" altLang="en-US" sz="2000" dirty="0"/>
              <a:t> (lovastatin) 40 mg</a:t>
            </a:r>
          </a:p>
          <a:p>
            <a:pPr lvl="1"/>
            <a:r>
              <a:rPr lang="en-US" altLang="en-US" sz="2000" dirty="0" err="1"/>
              <a:t>Lescol</a:t>
            </a:r>
            <a:r>
              <a:rPr lang="en-US" altLang="en-US" sz="2000" dirty="0"/>
              <a:t> (</a:t>
            </a:r>
            <a:r>
              <a:rPr lang="en-US" altLang="en-US" sz="2000" dirty="0" err="1"/>
              <a:t>fluvastatin</a:t>
            </a:r>
            <a:r>
              <a:rPr lang="en-US" altLang="en-US" sz="2000" dirty="0"/>
              <a:t>) XL 80mg</a:t>
            </a:r>
          </a:p>
          <a:p>
            <a:pPr lvl="1"/>
            <a:r>
              <a:rPr lang="en-US" altLang="en-US" sz="2000" dirty="0" err="1"/>
              <a:t>Livalo</a:t>
            </a:r>
            <a:r>
              <a:rPr lang="en-US" altLang="en-US" sz="2000" dirty="0"/>
              <a:t> (</a:t>
            </a:r>
            <a:r>
              <a:rPr lang="en-US" altLang="en-US" sz="2000" dirty="0" err="1"/>
              <a:t>pitavastatin</a:t>
            </a:r>
            <a:r>
              <a:rPr lang="en-US" altLang="en-US" sz="2000" dirty="0"/>
              <a:t>) </a:t>
            </a:r>
            <a:r>
              <a:rPr lang="en-US" altLang="en-US" sz="1800" dirty="0"/>
              <a:t>2-4mg</a:t>
            </a:r>
          </a:p>
        </p:txBody>
      </p:sp>
      <p:sp>
        <p:nvSpPr>
          <p:cNvPr id="67592" name="Rectangle 2">
            <a:extLst>
              <a:ext uri="{FF2B5EF4-FFF2-40B4-BE49-F238E27FC236}">
                <a16:creationId xmlns:a16="http://schemas.microsoft.com/office/drawing/2014/main" id="{D9391E5F-F2EA-4191-963B-80C7CF958052}"/>
              </a:ext>
            </a:extLst>
          </p:cNvPr>
          <p:cNvSpPr>
            <a:spLocks noChangeArrowheads="1"/>
          </p:cNvSpPr>
          <p:nvPr/>
        </p:nvSpPr>
        <p:spPr bwMode="auto">
          <a:xfrm>
            <a:off x="457200" y="5016500"/>
            <a:ext cx="3810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algn="ctr" eaLnBrk="1" hangingPunct="1"/>
            <a:r>
              <a:rPr lang="en-US" altLang="en-US" b="1"/>
              <a:t>***If person can’t tolerate intended statin dose, use maximally tolerated dose</a:t>
            </a:r>
            <a:endParaRPr lang="en-US" alt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2A3D5-1463-B327-0B66-6487EC42DBDA}"/>
              </a:ext>
            </a:extLst>
          </p:cNvPr>
          <p:cNvSpPr>
            <a:spLocks noGrp="1"/>
          </p:cNvSpPr>
          <p:nvPr>
            <p:ph type="title"/>
          </p:nvPr>
        </p:nvSpPr>
        <p:spPr>
          <a:xfrm>
            <a:off x="455613" y="273050"/>
            <a:ext cx="8226425" cy="973184"/>
          </a:xfrm>
        </p:spPr>
        <p:txBody>
          <a:bodyPr anchor="b">
            <a:normAutofit/>
          </a:bodyPr>
          <a:lstStyle/>
          <a:p>
            <a:r>
              <a:rPr lang="en-US" sz="4100" dirty="0"/>
              <a:t>Address Barriers to Self Management</a:t>
            </a:r>
          </a:p>
        </p:txBody>
      </p:sp>
      <p:pic>
        <p:nvPicPr>
          <p:cNvPr id="10" name="Picture 9" descr="A diagram of a person's health&#10;&#10;Description automatically generated">
            <a:extLst>
              <a:ext uri="{FF2B5EF4-FFF2-40B4-BE49-F238E27FC236}">
                <a16:creationId xmlns:a16="http://schemas.microsoft.com/office/drawing/2014/main" id="{A627ACB0-45CA-FCCF-BB56-F720BA78A302}"/>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 t="1730" r="632" b="-4"/>
          <a:stretch/>
        </p:blipFill>
        <p:spPr>
          <a:xfrm>
            <a:off x="4587443" y="1624028"/>
            <a:ext cx="4094595" cy="4319572"/>
          </a:xfrm>
          <a:prstGeom prst="rect">
            <a:avLst/>
          </a:prstGeom>
          <a:noFill/>
        </p:spPr>
      </p:pic>
      <p:sp>
        <p:nvSpPr>
          <p:cNvPr id="3" name="Content Placeholder 2">
            <a:extLst>
              <a:ext uri="{FF2B5EF4-FFF2-40B4-BE49-F238E27FC236}">
                <a16:creationId xmlns:a16="http://schemas.microsoft.com/office/drawing/2014/main" id="{83463C30-F4C2-29CC-A2BB-0E4F3085B4AD}"/>
              </a:ext>
            </a:extLst>
          </p:cNvPr>
          <p:cNvSpPr>
            <a:spLocks noGrp="1"/>
          </p:cNvSpPr>
          <p:nvPr>
            <p:ph sz="quarter" idx="2"/>
          </p:nvPr>
        </p:nvSpPr>
        <p:spPr>
          <a:xfrm>
            <a:off x="334644" y="1367915"/>
            <a:ext cx="4357255" cy="5144294"/>
          </a:xfrm>
        </p:spPr>
        <p:txBody>
          <a:bodyPr>
            <a:noAutofit/>
          </a:bodyPr>
          <a:lstStyle/>
          <a:p>
            <a:pPr fontAlgn="base">
              <a:buFont typeface="Wingdings" pitchFamily="2" charset="2"/>
              <a:buChar char="Ø"/>
            </a:pPr>
            <a:r>
              <a:rPr lang="en-US" sz="2300" b="0" i="0" dirty="0">
                <a:effectLst/>
              </a:rPr>
              <a:t>Design and deliver DSMES with ultimate goal of </a:t>
            </a:r>
            <a:r>
              <a:rPr lang="en-US" sz="2300" b="1" i="0" dirty="0">
                <a:effectLst/>
              </a:rPr>
              <a:t>health equity </a:t>
            </a:r>
            <a:r>
              <a:rPr lang="en-US" sz="2300" b="0" i="0" dirty="0">
                <a:effectLst/>
              </a:rPr>
              <a:t>across all populations.</a:t>
            </a:r>
          </a:p>
          <a:p>
            <a:pPr fontAlgn="base">
              <a:buFont typeface="Wingdings" pitchFamily="2" charset="2"/>
              <a:buChar char="Ø"/>
            </a:pPr>
            <a:r>
              <a:rPr lang="en-US" sz="2300" b="1" i="0" dirty="0">
                <a:effectLst/>
              </a:rPr>
              <a:t>Barriers exist </a:t>
            </a:r>
            <a:r>
              <a:rPr lang="en-US" sz="2300" dirty="0"/>
              <a:t>within </a:t>
            </a:r>
            <a:r>
              <a:rPr lang="en-US" sz="2300" b="0" i="0" dirty="0">
                <a:effectLst/>
              </a:rPr>
              <a:t>health system, payer, health care professional &amp; individual. </a:t>
            </a:r>
          </a:p>
          <a:p>
            <a:pPr fontAlgn="base">
              <a:buFont typeface="Wingdings" pitchFamily="2" charset="2"/>
              <a:buChar char="Ø"/>
            </a:pPr>
            <a:r>
              <a:rPr lang="en-US" sz="2300" b="1" dirty="0"/>
              <a:t>A</a:t>
            </a:r>
            <a:r>
              <a:rPr lang="en-US" sz="2300" b="1" i="0" dirty="0">
                <a:effectLst/>
              </a:rPr>
              <a:t>ddress barriers </a:t>
            </a:r>
            <a:r>
              <a:rPr lang="en-US" sz="2300" b="0" i="0" dirty="0">
                <a:effectLst/>
              </a:rPr>
              <a:t>through </a:t>
            </a:r>
            <a:r>
              <a:rPr lang="en-US" sz="2300" dirty="0"/>
              <a:t>innovation, including community health workers, </a:t>
            </a:r>
            <a:r>
              <a:rPr lang="en-US" sz="2300" b="0" i="0" dirty="0">
                <a:effectLst/>
              </a:rPr>
              <a:t>telehealth, other digital health solutions.</a:t>
            </a:r>
          </a:p>
          <a:p>
            <a:pPr fontAlgn="base">
              <a:buFont typeface="Wingdings" pitchFamily="2" charset="2"/>
              <a:buChar char="Ø"/>
            </a:pPr>
            <a:r>
              <a:rPr lang="en-US" sz="2300" b="1" dirty="0"/>
              <a:t>Consider</a:t>
            </a:r>
            <a:r>
              <a:rPr lang="en-US" sz="2300" b="1" i="0" dirty="0">
                <a:effectLst/>
              </a:rPr>
              <a:t> social determinants of health </a:t>
            </a:r>
            <a:r>
              <a:rPr lang="en-US" sz="2300" b="0" i="0" dirty="0">
                <a:effectLst/>
              </a:rPr>
              <a:t>in the target population when designing care.</a:t>
            </a:r>
          </a:p>
        </p:txBody>
      </p:sp>
      <p:pic>
        <p:nvPicPr>
          <p:cNvPr id="5" name="Picture 4" descr="Bald man attending virtual therapy">
            <a:extLst>
              <a:ext uri="{FF2B5EF4-FFF2-40B4-BE49-F238E27FC236}">
                <a16:creationId xmlns:a16="http://schemas.microsoft.com/office/drawing/2014/main" id="{E8B88376-4883-8419-8699-1EA40143DA4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7661" r="5" b="1693"/>
          <a:stretch/>
        </p:blipFill>
        <p:spPr>
          <a:xfrm>
            <a:off x="6890296" y="5611610"/>
            <a:ext cx="2253704" cy="1213260"/>
          </a:xfrm>
          <a:prstGeom prst="rect">
            <a:avLst/>
          </a:prstGeom>
          <a:noFill/>
        </p:spPr>
      </p:pic>
      <p:sp>
        <p:nvSpPr>
          <p:cNvPr id="11" name="TextBox 10">
            <a:extLst>
              <a:ext uri="{FF2B5EF4-FFF2-40B4-BE49-F238E27FC236}">
                <a16:creationId xmlns:a16="http://schemas.microsoft.com/office/drawing/2014/main" id="{A04DDDEE-4272-D41F-B6C0-FA393E80344E}"/>
              </a:ext>
            </a:extLst>
          </p:cNvPr>
          <p:cNvSpPr txBox="1"/>
          <p:nvPr/>
        </p:nvSpPr>
        <p:spPr>
          <a:xfrm>
            <a:off x="4451981" y="5936673"/>
            <a:ext cx="2362200" cy="384721"/>
          </a:xfrm>
          <a:prstGeom prst="rect">
            <a:avLst/>
          </a:prstGeom>
          <a:noFill/>
        </p:spPr>
        <p:txBody>
          <a:bodyPr wrap="square" rtlCol="0">
            <a:spAutoFit/>
          </a:bodyPr>
          <a:lstStyle/>
          <a:p>
            <a:pPr algn="r">
              <a:spcAft>
                <a:spcPts val="600"/>
              </a:spcAft>
            </a:pPr>
            <a:r>
              <a:rPr lang="en-US" sz="700" dirty="0">
                <a:solidFill>
                  <a:sysClr val="windowText" lastClr="000000"/>
                </a:solidFill>
                <a:latin typeface="+mn-lt"/>
                <a:hlinkClick r:id="rId4" tooltip="https://www.bridgespan.org/insights/library/public-health/the-community-cure-for-health-care-(1)">
                  <a:extLst>
                    <a:ext uri="{A12FA001-AC4F-418D-AE19-62706E023703}">
                      <ahyp:hlinkClr xmlns:ahyp="http://schemas.microsoft.com/office/drawing/2018/hyperlinkcolor" val="tx"/>
                    </a:ext>
                  </a:extLst>
                </a:hlinkClick>
              </a:rPr>
              <a:t>This Photo</a:t>
            </a:r>
            <a:r>
              <a:rPr lang="en-US" sz="700" dirty="0">
                <a:solidFill>
                  <a:sysClr val="windowText" lastClr="000000"/>
                </a:solidFill>
                <a:latin typeface="+mn-lt"/>
              </a:rPr>
              <a:t> by Unknown Author is licensed under </a:t>
            </a:r>
            <a:r>
              <a:rPr lang="en-US" sz="700" dirty="0">
                <a:solidFill>
                  <a:sysClr val="windowText" lastClr="000000"/>
                </a:solidFill>
                <a:latin typeface="+mn-lt"/>
                <a:hlinkClick r:id="rId6" tooltip="https://creativecommons.org/licenses/by/3.0/">
                  <a:extLst>
                    <a:ext uri="{A12FA001-AC4F-418D-AE19-62706E023703}">
                      <ahyp:hlinkClr xmlns:ahyp="http://schemas.microsoft.com/office/drawing/2018/hyperlinkcolor" val="tx"/>
                    </a:ext>
                  </a:extLst>
                </a:hlinkClick>
              </a:rPr>
              <a:t>CC</a:t>
            </a:r>
          </a:p>
          <a:p>
            <a:pPr algn="r">
              <a:spcAft>
                <a:spcPts val="600"/>
              </a:spcAft>
            </a:pPr>
            <a:r>
              <a:rPr lang="en-US" sz="700" dirty="0">
                <a:solidFill>
                  <a:srgbClr val="FFFFFF"/>
                </a:solidFill>
                <a:latin typeface="+mn-lt"/>
                <a:hlinkClick r:id="rId6" tooltip="https://creativecommons.org/licenses/by/3.0/">
                  <a:extLst>
                    <a:ext uri="{A12FA001-AC4F-418D-AE19-62706E023703}">
                      <ahyp:hlinkClr xmlns:ahyp="http://schemas.microsoft.com/office/drawing/2018/hyperlinkcolor" val="tx"/>
                    </a:ext>
                  </a:extLst>
                </a:hlinkClick>
              </a:rPr>
              <a:t>BY</a:t>
            </a:r>
            <a:endParaRPr lang="en-US" sz="700" dirty="0">
              <a:solidFill>
                <a:srgbClr val="FFFFFF"/>
              </a:solidFill>
              <a:latin typeface="+mn-lt"/>
            </a:endParaRPr>
          </a:p>
        </p:txBody>
      </p:sp>
      <p:pic>
        <p:nvPicPr>
          <p:cNvPr id="6" name="Picture 5">
            <a:extLst>
              <a:ext uri="{FF2B5EF4-FFF2-40B4-BE49-F238E27FC236}">
                <a16:creationId xmlns:a16="http://schemas.microsoft.com/office/drawing/2014/main" id="{47AAF72E-DA52-44F0-8157-379964AD0935}"/>
              </a:ext>
            </a:extLst>
          </p:cNvPr>
          <p:cNvPicPr>
            <a:picLocks noChangeAspect="1"/>
          </p:cNvPicPr>
          <p:nvPr/>
        </p:nvPicPr>
        <p:blipFill>
          <a:blip r:embed="rId7"/>
          <a:stretch>
            <a:fillRect/>
          </a:stretch>
        </p:blipFill>
        <p:spPr>
          <a:xfrm>
            <a:off x="3486142" y="6300655"/>
            <a:ext cx="3321600" cy="453589"/>
          </a:xfrm>
          <a:prstGeom prst="rect">
            <a:avLst/>
          </a:prstGeom>
        </p:spPr>
      </p:pic>
    </p:spTree>
    <p:extLst>
      <p:ext uri="{BB962C8B-B14F-4D97-AF65-F5344CB8AC3E}">
        <p14:creationId xmlns:p14="http://schemas.microsoft.com/office/powerpoint/2010/main" val="1880679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AF2A4C-EAE8-4CED-ABB3-F0795B50ECD8}"/>
              </a:ext>
            </a:extLst>
          </p:cNvPr>
          <p:cNvSpPr txBox="1"/>
          <p:nvPr/>
        </p:nvSpPr>
        <p:spPr>
          <a:xfrm>
            <a:off x="2057400" y="6469828"/>
            <a:ext cx="5334000" cy="369332"/>
          </a:xfrm>
          <a:prstGeom prst="rect">
            <a:avLst/>
          </a:prstGeom>
          <a:noFill/>
        </p:spPr>
        <p:txBody>
          <a:bodyPr wrap="square" rtlCol="0">
            <a:spAutoFit/>
          </a:bodyPr>
          <a:lstStyle/>
          <a:p>
            <a:r>
              <a:rPr lang="en-US" dirty="0"/>
              <a:t>From Meds Cheat Sheet Page – Diabetesed.net</a:t>
            </a:r>
          </a:p>
        </p:txBody>
      </p:sp>
      <p:pic>
        <p:nvPicPr>
          <p:cNvPr id="5" name="Content Placeholder 7">
            <a:extLst>
              <a:ext uri="{FF2B5EF4-FFF2-40B4-BE49-F238E27FC236}">
                <a16:creationId xmlns:a16="http://schemas.microsoft.com/office/drawing/2014/main" id="{08348BF8-4A71-56A1-CC1F-94EA557378E0}"/>
              </a:ext>
            </a:extLst>
          </p:cNvPr>
          <p:cNvPicPr>
            <a:picLocks noChangeAspect="1"/>
          </p:cNvPicPr>
          <p:nvPr/>
        </p:nvPicPr>
        <p:blipFill>
          <a:blip r:embed="rId2"/>
          <a:stretch>
            <a:fillRect/>
          </a:stretch>
        </p:blipFill>
        <p:spPr>
          <a:xfrm>
            <a:off x="762000" y="0"/>
            <a:ext cx="6780801" cy="6452092"/>
          </a:xfrm>
          <a:prstGeom prst="rect">
            <a:avLst/>
          </a:prstGeom>
        </p:spPr>
      </p:pic>
    </p:spTree>
    <p:extLst>
      <p:ext uri="{BB962C8B-B14F-4D97-AF65-F5344CB8AC3E}">
        <p14:creationId xmlns:p14="http://schemas.microsoft.com/office/powerpoint/2010/main" val="168482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599"/>
            <a:ext cx="8229600" cy="1284687"/>
          </a:xfrm>
        </p:spPr>
        <p:txBody>
          <a:bodyPr>
            <a:normAutofit/>
          </a:bodyPr>
          <a:lstStyle/>
          <a:p>
            <a:r>
              <a:rPr lang="en-US" dirty="0"/>
              <a:t>Lipid Monitoring and Lifestyle Treatment Strategies</a:t>
            </a:r>
          </a:p>
        </p:txBody>
      </p:sp>
      <p:sp>
        <p:nvSpPr>
          <p:cNvPr id="3" name="Content Placeholder 2"/>
          <p:cNvSpPr>
            <a:spLocks noGrp="1"/>
          </p:cNvSpPr>
          <p:nvPr>
            <p:ph sz="quarter" idx="1"/>
          </p:nvPr>
        </p:nvSpPr>
        <p:spPr>
          <a:xfrm>
            <a:off x="3962400" y="1600200"/>
            <a:ext cx="4879848" cy="4937760"/>
          </a:xfrm>
        </p:spPr>
        <p:txBody>
          <a:bodyPr>
            <a:normAutofit/>
          </a:bodyPr>
          <a:lstStyle/>
          <a:p>
            <a:pPr>
              <a:lnSpc>
                <a:spcPct val="120000"/>
              </a:lnSpc>
            </a:pPr>
            <a:r>
              <a:rPr lang="en-US" dirty="0"/>
              <a:t>Weight loss if indicated</a:t>
            </a:r>
          </a:p>
          <a:p>
            <a:pPr>
              <a:lnSpc>
                <a:spcPct val="120000"/>
              </a:lnSpc>
            </a:pPr>
            <a:r>
              <a:rPr lang="en-US" dirty="0"/>
              <a:t>Mediterranean or DASH Diet</a:t>
            </a:r>
          </a:p>
          <a:p>
            <a:pPr>
              <a:lnSpc>
                <a:spcPct val="120000"/>
              </a:lnSpc>
            </a:pPr>
            <a:r>
              <a:rPr lang="en-US" dirty="0"/>
              <a:t>Reduction of saturated fat intake</a:t>
            </a:r>
          </a:p>
          <a:p>
            <a:pPr>
              <a:lnSpc>
                <a:spcPct val="120000"/>
              </a:lnSpc>
            </a:pPr>
            <a:r>
              <a:rPr lang="en-US" dirty="0"/>
              <a:t>Increase of omega-3 fatty acids, viscous fibers and plant stanols/sterols</a:t>
            </a:r>
          </a:p>
          <a:p>
            <a:pPr>
              <a:lnSpc>
                <a:spcPct val="120000"/>
              </a:lnSpc>
            </a:pPr>
            <a:r>
              <a:rPr lang="en-US" dirty="0"/>
              <a:t>Increase activity level</a:t>
            </a:r>
          </a:p>
          <a:p>
            <a:pPr>
              <a:lnSpc>
                <a:spcPct val="120000"/>
              </a:lnSpc>
            </a:pPr>
            <a:r>
              <a:rPr lang="en-US" dirty="0"/>
              <a:t>BG lowering helps lower triglycerides and increase HDL</a:t>
            </a:r>
          </a:p>
          <a:p>
            <a:endParaRPr lang="en-US" dirty="0"/>
          </a:p>
        </p:txBody>
      </p:sp>
      <p:sp>
        <p:nvSpPr>
          <p:cNvPr id="5" name="Content Placeholder 4">
            <a:extLst>
              <a:ext uri="{FF2B5EF4-FFF2-40B4-BE49-F238E27FC236}">
                <a16:creationId xmlns:a16="http://schemas.microsoft.com/office/drawing/2014/main" id="{02C5DBBB-984D-4DD7-B75C-2F3CF4FF3628}"/>
              </a:ext>
            </a:extLst>
          </p:cNvPr>
          <p:cNvSpPr>
            <a:spLocks noGrp="1"/>
          </p:cNvSpPr>
          <p:nvPr>
            <p:ph sz="quarter" idx="2"/>
          </p:nvPr>
        </p:nvSpPr>
        <p:spPr>
          <a:xfrm>
            <a:off x="457200" y="1687113"/>
            <a:ext cx="3797046" cy="4937760"/>
          </a:xfrm>
        </p:spPr>
        <p:txBody>
          <a:bodyPr>
            <a:normAutofit/>
          </a:bodyPr>
          <a:lstStyle/>
          <a:p>
            <a:r>
              <a:rPr lang="en-US" dirty="0"/>
              <a:t>Lipid Goals</a:t>
            </a:r>
          </a:p>
          <a:p>
            <a:pPr lvl="1"/>
            <a:r>
              <a:rPr lang="en-US" dirty="0"/>
              <a:t>HDL &gt;40</a:t>
            </a:r>
          </a:p>
          <a:p>
            <a:pPr lvl="1"/>
            <a:r>
              <a:rPr lang="en-US" dirty="0"/>
              <a:t>Triglycerides &lt;150</a:t>
            </a:r>
          </a:p>
          <a:p>
            <a:pPr lvl="1"/>
            <a:r>
              <a:rPr lang="en-US" dirty="0"/>
              <a:t>LDL target based on risk</a:t>
            </a:r>
          </a:p>
        </p:txBody>
      </p:sp>
      <p:sp>
        <p:nvSpPr>
          <p:cNvPr id="6" name="TextBox 5">
            <a:extLst>
              <a:ext uri="{FF2B5EF4-FFF2-40B4-BE49-F238E27FC236}">
                <a16:creationId xmlns:a16="http://schemas.microsoft.com/office/drawing/2014/main" id="{83AB242B-1126-4BAE-A1EA-C630F6B7167C}"/>
              </a:ext>
            </a:extLst>
          </p:cNvPr>
          <p:cNvSpPr txBox="1"/>
          <p:nvPr/>
        </p:nvSpPr>
        <p:spPr>
          <a:xfrm>
            <a:off x="762000" y="3276600"/>
            <a:ext cx="2667000" cy="3170099"/>
          </a:xfrm>
          <a:prstGeom prst="rect">
            <a:avLst/>
          </a:prstGeom>
          <a:noFill/>
          <a:ln w="38100">
            <a:solidFill>
              <a:srgbClr val="B1D45A"/>
            </a:solidFill>
          </a:ln>
        </p:spPr>
        <p:txBody>
          <a:bodyPr wrap="square">
            <a:spAutoFit/>
          </a:bodyPr>
          <a:lstStyle/>
          <a:p>
            <a:r>
              <a:rPr lang="en-US" sz="2000" b="1" dirty="0"/>
              <a:t>Monitoring:</a:t>
            </a:r>
          </a:p>
          <a:p>
            <a:r>
              <a:rPr lang="en-US" dirty="0"/>
              <a:t>If </a:t>
            </a:r>
            <a:r>
              <a:rPr lang="en-US" b="1" dirty="0"/>
              <a:t>not</a:t>
            </a:r>
            <a:r>
              <a:rPr lang="en-US" dirty="0"/>
              <a:t> taking statins and </a:t>
            </a:r>
            <a:r>
              <a:rPr lang="en-US" dirty="0" err="1"/>
              <a:t>unde</a:t>
            </a:r>
            <a:r>
              <a:rPr lang="en-US" dirty="0"/>
              <a:t> rage of 40.</a:t>
            </a:r>
          </a:p>
          <a:p>
            <a:r>
              <a:rPr lang="en-US" dirty="0"/>
              <a:t>- check at time of diagnosis and every 5 yrs.</a:t>
            </a:r>
          </a:p>
          <a:p>
            <a:r>
              <a:rPr lang="en-US" b="1" dirty="0"/>
              <a:t>On statin</a:t>
            </a:r>
          </a:p>
          <a:p>
            <a:r>
              <a:rPr lang="en-US" dirty="0"/>
              <a:t>Monitor lipids at diagnosis and yearly.</a:t>
            </a:r>
          </a:p>
          <a:p>
            <a:r>
              <a:rPr lang="en-US" dirty="0"/>
              <a:t>Monitor lipids 4-12 weeks after statin dose adjustment.</a:t>
            </a:r>
          </a:p>
        </p:txBody>
      </p:sp>
      <p:pic>
        <p:nvPicPr>
          <p:cNvPr id="8" name="Picture 7">
            <a:extLst>
              <a:ext uri="{FF2B5EF4-FFF2-40B4-BE49-F238E27FC236}">
                <a16:creationId xmlns:a16="http://schemas.microsoft.com/office/drawing/2014/main" id="{FF71313B-3B2C-F597-F3FF-D7CDB6D7E09A}"/>
              </a:ext>
            </a:extLst>
          </p:cNvPr>
          <p:cNvPicPr>
            <a:picLocks noChangeAspect="1"/>
          </p:cNvPicPr>
          <p:nvPr/>
        </p:nvPicPr>
        <p:blipFill>
          <a:blip r:embed="rId2"/>
          <a:stretch>
            <a:fillRect/>
          </a:stretch>
        </p:blipFill>
        <p:spPr>
          <a:xfrm>
            <a:off x="3962400" y="6344562"/>
            <a:ext cx="4969150" cy="423658"/>
          </a:xfrm>
          <a:prstGeom prst="rect">
            <a:avLst/>
          </a:prstGeom>
        </p:spPr>
      </p:pic>
    </p:spTree>
    <p:extLst>
      <p:ext uri="{BB962C8B-B14F-4D97-AF65-F5344CB8AC3E}">
        <p14:creationId xmlns:p14="http://schemas.microsoft.com/office/powerpoint/2010/main" val="217076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B35DF-34F3-4299-80A2-1F5B331206B9}"/>
              </a:ext>
            </a:extLst>
          </p:cNvPr>
          <p:cNvSpPr>
            <a:spLocks noGrp="1"/>
          </p:cNvSpPr>
          <p:nvPr>
            <p:ph type="title"/>
          </p:nvPr>
        </p:nvSpPr>
        <p:spPr>
          <a:xfrm>
            <a:off x="457200" y="320040"/>
            <a:ext cx="8305800" cy="975360"/>
          </a:xfrm>
        </p:spPr>
        <p:txBody>
          <a:bodyPr/>
          <a:lstStyle/>
          <a:p>
            <a:pPr eaLnBrk="1" fontAlgn="auto" hangingPunct="1">
              <a:spcAft>
                <a:spcPts val="0"/>
              </a:spcAft>
              <a:defRPr/>
            </a:pPr>
            <a:r>
              <a:rPr lang="en-US" dirty="0"/>
              <a:t>Statin: Then What? </a:t>
            </a:r>
          </a:p>
        </p:txBody>
      </p:sp>
      <p:sp>
        <p:nvSpPr>
          <p:cNvPr id="39939" name="Content Placeholder 2">
            <a:extLst>
              <a:ext uri="{FF2B5EF4-FFF2-40B4-BE49-F238E27FC236}">
                <a16:creationId xmlns:a16="http://schemas.microsoft.com/office/drawing/2014/main" id="{72FC1158-639B-4347-BEF5-C1EF752C90F0}"/>
              </a:ext>
            </a:extLst>
          </p:cNvPr>
          <p:cNvSpPr>
            <a:spLocks noGrp="1"/>
          </p:cNvSpPr>
          <p:nvPr>
            <p:ph idx="1"/>
          </p:nvPr>
        </p:nvSpPr>
        <p:spPr>
          <a:xfrm>
            <a:off x="457200" y="1463040"/>
            <a:ext cx="7467600" cy="4846638"/>
          </a:xfrm>
        </p:spPr>
        <p:txBody>
          <a:bodyPr>
            <a:normAutofit lnSpcReduction="10000"/>
          </a:bodyPr>
          <a:lstStyle/>
          <a:p>
            <a:pPr eaLnBrk="1" hangingPunct="1">
              <a:defRPr/>
            </a:pPr>
            <a:r>
              <a:rPr lang="en-US" altLang="en-US" sz="2400" dirty="0"/>
              <a:t>Consider fibrates or fish oil when TG&gt;500mg/dL and definitely when TG&gt;1000mg/dL</a:t>
            </a:r>
          </a:p>
          <a:p>
            <a:pPr lvl="1" eaLnBrk="1" hangingPunct="1">
              <a:defRPr/>
            </a:pPr>
            <a:r>
              <a:rPr lang="en-US" altLang="en-US" sz="2100" dirty="0"/>
              <a:t>High TG puts people at increased pancreatitis risk</a:t>
            </a:r>
          </a:p>
          <a:p>
            <a:pPr lvl="1" eaLnBrk="1" hangingPunct="1">
              <a:defRPr/>
            </a:pPr>
            <a:r>
              <a:rPr lang="en-US" altLang="en-US" sz="2100" dirty="0"/>
              <a:t>Rule out secondary causes </a:t>
            </a:r>
          </a:p>
          <a:p>
            <a:pPr marL="292100" lvl="1" indent="0" eaLnBrk="1" hangingPunct="1">
              <a:buFont typeface="Wingdings 2" panose="05020102010507070707" pitchFamily="18" charset="2"/>
              <a:buNone/>
              <a:defRPr/>
            </a:pPr>
            <a:endParaRPr lang="en-US" altLang="en-US" sz="2100" dirty="0"/>
          </a:p>
          <a:p>
            <a:pPr eaLnBrk="1" hangingPunct="1">
              <a:defRPr/>
            </a:pPr>
            <a:r>
              <a:rPr lang="en-US" altLang="en-US" sz="2400" dirty="0"/>
              <a:t>In People with ASCVD on a statin with controlled LDL but elevated TG (135-499mg/dL), adding icosapent ethyl can be considered to reduce CV risk (REDUCE-IT trial)</a:t>
            </a:r>
          </a:p>
          <a:p>
            <a:pPr eaLnBrk="1" hangingPunct="1">
              <a:defRPr/>
            </a:pPr>
            <a:endParaRPr lang="en-US" altLang="en-US" dirty="0"/>
          </a:p>
          <a:p>
            <a:pPr eaLnBrk="1" hangingPunct="1">
              <a:defRPr/>
            </a:pPr>
            <a:r>
              <a:rPr lang="en-US" altLang="en-US" sz="2400" dirty="0"/>
              <a:t>Additional agents to lower LDL</a:t>
            </a:r>
          </a:p>
          <a:p>
            <a:pPr lvl="1">
              <a:defRPr/>
            </a:pPr>
            <a:r>
              <a:rPr lang="en-US" altLang="en-US" dirty="0" err="1"/>
              <a:t>Bempedoic</a:t>
            </a:r>
            <a:r>
              <a:rPr lang="en-US" altLang="en-US" dirty="0"/>
              <a:t> acid (</a:t>
            </a:r>
            <a:r>
              <a:rPr lang="en-US" altLang="en-US" dirty="0" err="1"/>
              <a:t>Nexltetol</a:t>
            </a:r>
            <a:r>
              <a:rPr lang="en-US" altLang="en-US" dirty="0"/>
              <a:t>), lowers LDL  by ~23% when added to statin</a:t>
            </a:r>
          </a:p>
          <a:p>
            <a:pPr lvl="1">
              <a:defRPr/>
            </a:pPr>
            <a:r>
              <a:rPr lang="en-US" altLang="en-US" dirty="0" err="1"/>
              <a:t>Iclisiran</a:t>
            </a:r>
            <a:r>
              <a:rPr lang="en-US" altLang="en-US" dirty="0"/>
              <a:t> (</a:t>
            </a:r>
            <a:r>
              <a:rPr lang="en-US" altLang="en-US" dirty="0" err="1"/>
              <a:t>Leqvio</a:t>
            </a:r>
            <a:r>
              <a:rPr lang="en-US" altLang="en-US" dirty="0"/>
              <a:t>), lowers LDL by ~50% when added to statin </a:t>
            </a:r>
          </a:p>
          <a:p>
            <a:pPr eaLnBrk="1" hangingPunct="1">
              <a:defRPr/>
            </a:pPr>
            <a:endParaRPr lang="en-US" altLang="en-US" sz="2400" dirty="0"/>
          </a:p>
          <a:p>
            <a:pPr eaLnBrk="1" hangingPunct="1">
              <a:defRPr/>
            </a:pPr>
            <a:endParaRPr lang="en-US" altLang="en-US" sz="2400" dirty="0"/>
          </a:p>
          <a:p>
            <a:pPr eaLnBrk="1" hangingPunct="1">
              <a:defRPr/>
            </a:pPr>
            <a:endParaRPr lang="en-US" altLang="en-US" dirty="0"/>
          </a:p>
          <a:p>
            <a:pPr eaLnBrk="1" hangingPunct="1">
              <a:defRPr/>
            </a:pPr>
            <a:endParaRPr lang="en-US" altLang="en-US" dirty="0"/>
          </a:p>
        </p:txBody>
      </p:sp>
      <p:pic>
        <p:nvPicPr>
          <p:cNvPr id="3" name="Picture 2">
            <a:extLst>
              <a:ext uri="{FF2B5EF4-FFF2-40B4-BE49-F238E27FC236}">
                <a16:creationId xmlns:a16="http://schemas.microsoft.com/office/drawing/2014/main" id="{AF62FFB1-0BEF-84B1-9A00-873451DB09BB}"/>
              </a:ext>
            </a:extLst>
          </p:cNvPr>
          <p:cNvPicPr>
            <a:picLocks noChangeAspect="1"/>
          </p:cNvPicPr>
          <p:nvPr/>
        </p:nvPicPr>
        <p:blipFill>
          <a:blip r:embed="rId3"/>
          <a:stretch>
            <a:fillRect/>
          </a:stretch>
        </p:blipFill>
        <p:spPr>
          <a:xfrm>
            <a:off x="3793850" y="6233796"/>
            <a:ext cx="4969150" cy="4236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17DFA-0E4F-4E55-A23E-717C3D67A7E8}"/>
              </a:ext>
            </a:extLst>
          </p:cNvPr>
          <p:cNvSpPr>
            <a:spLocks noGrp="1"/>
          </p:cNvSpPr>
          <p:nvPr>
            <p:ph type="title"/>
          </p:nvPr>
        </p:nvSpPr>
        <p:spPr/>
        <p:txBody>
          <a:bodyPr>
            <a:normAutofit/>
          </a:bodyPr>
          <a:lstStyle/>
          <a:p>
            <a:r>
              <a:rPr lang="en-US" dirty="0"/>
              <a:t>Clinical  Trials Showing CVD Risk Reduction</a:t>
            </a:r>
          </a:p>
        </p:txBody>
      </p:sp>
      <p:pic>
        <p:nvPicPr>
          <p:cNvPr id="5" name="Content Placeholder 4">
            <a:extLst>
              <a:ext uri="{FF2B5EF4-FFF2-40B4-BE49-F238E27FC236}">
                <a16:creationId xmlns:a16="http://schemas.microsoft.com/office/drawing/2014/main" id="{F75ED658-EB2E-4D6A-A97A-7E6C062332BE}"/>
              </a:ext>
            </a:extLst>
          </p:cNvPr>
          <p:cNvPicPr>
            <a:picLocks noGrp="1" noChangeAspect="1"/>
          </p:cNvPicPr>
          <p:nvPr>
            <p:ph idx="1"/>
          </p:nvPr>
        </p:nvPicPr>
        <p:blipFill>
          <a:blip r:embed="rId2"/>
          <a:stretch>
            <a:fillRect/>
          </a:stretch>
        </p:blipFill>
        <p:spPr>
          <a:xfrm>
            <a:off x="359228" y="1524000"/>
            <a:ext cx="8425544" cy="3962400"/>
          </a:xfrm>
        </p:spPr>
      </p:pic>
    </p:spTree>
    <p:extLst>
      <p:ext uri="{BB962C8B-B14F-4D97-AF65-F5344CB8AC3E}">
        <p14:creationId xmlns:p14="http://schemas.microsoft.com/office/powerpoint/2010/main" val="3553141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A0A05-FE1C-4AE3-A407-F84A90808EE5}"/>
              </a:ext>
            </a:extLst>
          </p:cNvPr>
          <p:cNvSpPr>
            <a:spLocks noGrp="1"/>
          </p:cNvSpPr>
          <p:nvPr>
            <p:ph type="title"/>
          </p:nvPr>
        </p:nvSpPr>
        <p:spPr>
          <a:xfrm>
            <a:off x="457200" y="228600"/>
            <a:ext cx="8229600" cy="914400"/>
          </a:xfrm>
        </p:spPr>
        <p:txBody>
          <a:bodyPr anchor="b">
            <a:normAutofit/>
          </a:bodyPr>
          <a:lstStyle/>
          <a:p>
            <a:r>
              <a:rPr lang="en-US" dirty="0"/>
              <a:t>Diabetes Meds Lower CV Risk  </a:t>
            </a:r>
          </a:p>
        </p:txBody>
      </p:sp>
      <p:sp>
        <p:nvSpPr>
          <p:cNvPr id="3" name="Content Placeholder 2">
            <a:extLst>
              <a:ext uri="{FF2B5EF4-FFF2-40B4-BE49-F238E27FC236}">
                <a16:creationId xmlns:a16="http://schemas.microsoft.com/office/drawing/2014/main" id="{FD263B3F-F65D-4AC8-9B35-9968FF9A38DD}"/>
              </a:ext>
            </a:extLst>
          </p:cNvPr>
          <p:cNvSpPr>
            <a:spLocks noGrp="1"/>
          </p:cNvSpPr>
          <p:nvPr>
            <p:ph sz="quarter" idx="1"/>
          </p:nvPr>
        </p:nvSpPr>
        <p:spPr>
          <a:xfrm>
            <a:off x="457200" y="1219200"/>
            <a:ext cx="4041648" cy="5638800"/>
          </a:xfrm>
        </p:spPr>
        <p:txBody>
          <a:bodyPr>
            <a:normAutofit/>
          </a:bodyPr>
          <a:lstStyle/>
          <a:p>
            <a:pPr>
              <a:lnSpc>
                <a:spcPct val="90000"/>
              </a:lnSpc>
            </a:pPr>
            <a:r>
              <a:rPr lang="en-US" sz="2400" dirty="0"/>
              <a:t>If diabetes plus ASCVD risk factors</a:t>
            </a:r>
          </a:p>
          <a:p>
            <a:pPr lvl="1">
              <a:lnSpc>
                <a:spcPct val="90000"/>
              </a:lnSpc>
            </a:pPr>
            <a:r>
              <a:rPr lang="en-US" sz="2400" dirty="0"/>
              <a:t>SGLT-2s* and GLP-1s* reduce risk of major adverse CV events</a:t>
            </a:r>
          </a:p>
          <a:p>
            <a:pPr lvl="1">
              <a:lnSpc>
                <a:spcPct val="90000"/>
              </a:lnSpc>
            </a:pPr>
            <a:r>
              <a:rPr lang="en-US" sz="2400" dirty="0"/>
              <a:t>Plus ACE or ARB</a:t>
            </a:r>
          </a:p>
          <a:p>
            <a:pPr lvl="1">
              <a:lnSpc>
                <a:spcPct val="90000"/>
              </a:lnSpc>
            </a:pPr>
            <a:r>
              <a:rPr lang="en-US" sz="2400" dirty="0"/>
              <a:t>Post MI, continue beta blockers for 3 years.</a:t>
            </a:r>
          </a:p>
          <a:p>
            <a:pPr>
              <a:lnSpc>
                <a:spcPct val="90000"/>
              </a:lnSpc>
            </a:pPr>
            <a:r>
              <a:rPr lang="en-US" sz="2400" dirty="0"/>
              <a:t>If type 2 diabetes and heart failure</a:t>
            </a:r>
          </a:p>
          <a:p>
            <a:pPr lvl="1">
              <a:lnSpc>
                <a:spcPct val="90000"/>
              </a:lnSpc>
            </a:pPr>
            <a:r>
              <a:rPr lang="en-US" sz="2400" dirty="0"/>
              <a:t>SGLT-2s reduce risk of heart failure and hospitalization.  </a:t>
            </a:r>
          </a:p>
          <a:p>
            <a:pPr lvl="1">
              <a:lnSpc>
                <a:spcPct val="90000"/>
              </a:lnSpc>
            </a:pPr>
            <a:r>
              <a:rPr lang="en-US" sz="2400" dirty="0"/>
              <a:t>Also consider beta blocker</a:t>
            </a:r>
          </a:p>
          <a:p>
            <a:pPr lvl="1">
              <a:lnSpc>
                <a:spcPct val="90000"/>
              </a:lnSpc>
            </a:pPr>
            <a:endParaRPr lang="en-US" sz="2200" dirty="0"/>
          </a:p>
          <a:p>
            <a:pPr>
              <a:lnSpc>
                <a:spcPct val="90000"/>
              </a:lnSpc>
            </a:pPr>
            <a:endParaRPr lang="en-US" sz="2200" dirty="0"/>
          </a:p>
        </p:txBody>
      </p:sp>
      <p:pic>
        <p:nvPicPr>
          <p:cNvPr id="8" name="Picture 7" descr="Man holding a red heart">
            <a:extLst>
              <a:ext uri="{FF2B5EF4-FFF2-40B4-BE49-F238E27FC236}">
                <a16:creationId xmlns:a16="http://schemas.microsoft.com/office/drawing/2014/main" id="{2C44B827-E6EF-4A54-ADE4-7FCE9CBAEC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0327" r="25036" b="-3"/>
          <a:stretch/>
        </p:blipFill>
        <p:spPr>
          <a:xfrm>
            <a:off x="4669772" y="1219200"/>
            <a:ext cx="4041648" cy="4937760"/>
          </a:xfrm>
          <a:prstGeom prst="rect">
            <a:avLst/>
          </a:prstGeom>
          <a:noFill/>
        </p:spPr>
      </p:pic>
      <p:pic>
        <p:nvPicPr>
          <p:cNvPr id="5" name="Picture 4">
            <a:extLst>
              <a:ext uri="{FF2B5EF4-FFF2-40B4-BE49-F238E27FC236}">
                <a16:creationId xmlns:a16="http://schemas.microsoft.com/office/drawing/2014/main" id="{C6C23E7E-BD3D-6E24-0042-9C3871A8A6D7}"/>
              </a:ext>
            </a:extLst>
          </p:cNvPr>
          <p:cNvPicPr>
            <a:picLocks noChangeAspect="1"/>
          </p:cNvPicPr>
          <p:nvPr/>
        </p:nvPicPr>
        <p:blipFill>
          <a:blip r:embed="rId3"/>
          <a:stretch>
            <a:fillRect/>
          </a:stretch>
        </p:blipFill>
        <p:spPr>
          <a:xfrm>
            <a:off x="4267200" y="6324600"/>
            <a:ext cx="4601323" cy="392298"/>
          </a:xfrm>
          <a:prstGeom prst="rect">
            <a:avLst/>
          </a:prstGeom>
        </p:spPr>
      </p:pic>
    </p:spTree>
    <p:extLst>
      <p:ext uri="{BB962C8B-B14F-4D97-AF65-F5344CB8AC3E}">
        <p14:creationId xmlns:p14="http://schemas.microsoft.com/office/powerpoint/2010/main" val="3274745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32926-3194-450E-A712-5AC542E0F9B8}"/>
              </a:ext>
            </a:extLst>
          </p:cNvPr>
          <p:cNvSpPr>
            <a:spLocks noGrp="1"/>
          </p:cNvSpPr>
          <p:nvPr>
            <p:ph type="title"/>
          </p:nvPr>
        </p:nvSpPr>
        <p:spPr/>
        <p:txBody>
          <a:bodyPr/>
          <a:lstStyle/>
          <a:p>
            <a:pPr>
              <a:defRPr/>
            </a:pPr>
            <a:r>
              <a:rPr lang="en-US" dirty="0"/>
              <a:t>Back to Alice	</a:t>
            </a:r>
          </a:p>
        </p:txBody>
      </p:sp>
      <p:sp>
        <p:nvSpPr>
          <p:cNvPr id="40963" name="Content Placeholder 2">
            <a:extLst>
              <a:ext uri="{FF2B5EF4-FFF2-40B4-BE49-F238E27FC236}">
                <a16:creationId xmlns:a16="http://schemas.microsoft.com/office/drawing/2014/main" id="{D0448BD3-6AAA-4A92-9CB6-951D60DEF5CF}"/>
              </a:ext>
            </a:extLst>
          </p:cNvPr>
          <p:cNvSpPr>
            <a:spLocks noGrp="1"/>
          </p:cNvSpPr>
          <p:nvPr>
            <p:ph idx="1"/>
          </p:nvPr>
        </p:nvSpPr>
        <p:spPr>
          <a:xfrm>
            <a:off x="457200" y="1219200"/>
            <a:ext cx="5638800" cy="5486400"/>
          </a:xfrm>
        </p:spPr>
        <p:txBody>
          <a:bodyPr>
            <a:normAutofit fontScale="92500" lnSpcReduction="10000"/>
          </a:bodyPr>
          <a:lstStyle/>
          <a:p>
            <a:pPr>
              <a:defRPr/>
            </a:pPr>
            <a:r>
              <a:rPr lang="en-US" altLang="en-US" sz="3200" dirty="0"/>
              <a:t>Alice’s lipid panel is as follows: </a:t>
            </a:r>
          </a:p>
          <a:p>
            <a:pPr lvl="1">
              <a:defRPr/>
            </a:pPr>
            <a:r>
              <a:rPr lang="en-US" altLang="en-US" sz="2400" dirty="0"/>
              <a:t>Total cholesterol: 204mg/</a:t>
            </a:r>
            <a:r>
              <a:rPr lang="en-US" altLang="en-US" sz="2400" dirty="0" err="1"/>
              <a:t>dL</a:t>
            </a:r>
            <a:endParaRPr lang="en-US" altLang="en-US" sz="2400" dirty="0"/>
          </a:p>
          <a:p>
            <a:pPr lvl="1">
              <a:defRPr/>
            </a:pPr>
            <a:r>
              <a:rPr lang="en-US" altLang="en-US" sz="2400" dirty="0"/>
              <a:t>LDL: 120mg/</a:t>
            </a:r>
            <a:r>
              <a:rPr lang="en-US" altLang="en-US" sz="2400" dirty="0" err="1"/>
              <a:t>dL</a:t>
            </a:r>
            <a:endParaRPr lang="en-US" altLang="en-US" sz="2400" dirty="0"/>
          </a:p>
          <a:p>
            <a:pPr lvl="1">
              <a:defRPr/>
            </a:pPr>
            <a:r>
              <a:rPr lang="en-US" altLang="en-US" sz="2400" dirty="0"/>
              <a:t>HDL: 34mg/</a:t>
            </a:r>
            <a:r>
              <a:rPr lang="en-US" altLang="en-US" sz="2400" dirty="0" err="1"/>
              <a:t>dL</a:t>
            </a:r>
            <a:endParaRPr lang="en-US" altLang="en-US" sz="2400" dirty="0"/>
          </a:p>
          <a:p>
            <a:pPr lvl="1">
              <a:defRPr/>
            </a:pPr>
            <a:r>
              <a:rPr lang="en-US" altLang="en-US" sz="2400" dirty="0"/>
              <a:t>Triglycerides: 250mg/</a:t>
            </a:r>
            <a:r>
              <a:rPr lang="en-US" altLang="en-US" sz="2400" dirty="0" err="1"/>
              <a:t>dL</a:t>
            </a:r>
            <a:endParaRPr lang="en-US" altLang="en-US" sz="2400" dirty="0"/>
          </a:p>
          <a:p>
            <a:pPr lvl="1">
              <a:defRPr/>
            </a:pPr>
            <a:endParaRPr lang="en-US" altLang="en-US" sz="2400" dirty="0"/>
          </a:p>
          <a:p>
            <a:pPr>
              <a:defRPr/>
            </a:pPr>
            <a:r>
              <a:rPr lang="en-US" sz="3200" dirty="0"/>
              <a:t>Which ASCVD risk factors does Alice have? </a:t>
            </a:r>
          </a:p>
          <a:p>
            <a:pPr marL="292100" lvl="1" indent="0">
              <a:buFont typeface="Wingdings 2" panose="05020102010507070707" pitchFamily="18" charset="2"/>
              <a:buNone/>
              <a:defRPr/>
            </a:pPr>
            <a:r>
              <a:rPr lang="en-US" altLang="en-US" sz="2800" dirty="0"/>
              <a:t>Low HDL, smokes, obesity, HTN, albuminuria</a:t>
            </a:r>
            <a:endParaRPr lang="en-US" altLang="en-US" sz="2800" b="1" dirty="0">
              <a:solidFill>
                <a:schemeClr val="bg1">
                  <a:lumMod val="50000"/>
                </a:schemeClr>
              </a:solidFill>
            </a:endParaRPr>
          </a:p>
          <a:p>
            <a:pPr lvl="1">
              <a:defRPr/>
            </a:pPr>
            <a:endParaRPr lang="en-US" altLang="en-US" sz="2400" dirty="0"/>
          </a:p>
          <a:p>
            <a:pPr>
              <a:defRPr/>
            </a:pPr>
            <a:r>
              <a:rPr lang="en-US" altLang="en-US" sz="3200" dirty="0"/>
              <a:t>10 year ASCVD risk=42%</a:t>
            </a:r>
            <a:br>
              <a:rPr lang="en-US" altLang="en-US" sz="4800" dirty="0"/>
            </a:br>
            <a:endParaRPr lang="en-US" altLang="en-US" sz="3200" dirty="0"/>
          </a:p>
          <a:p>
            <a:pPr lvl="1">
              <a:defRPr/>
            </a:pPr>
            <a:endParaRPr lang="en-US" altLang="en-US" dirty="0"/>
          </a:p>
          <a:p>
            <a:pPr lvl="1">
              <a:defRPr/>
            </a:pPr>
            <a:endParaRPr lang="en-US" altLang="en-US" sz="2000" dirty="0"/>
          </a:p>
        </p:txBody>
      </p:sp>
      <p:pic>
        <p:nvPicPr>
          <p:cNvPr id="4" name="Picture 3" descr="Old woman explaining">
            <a:extLst>
              <a:ext uri="{FF2B5EF4-FFF2-40B4-BE49-F238E27FC236}">
                <a16:creationId xmlns:a16="http://schemas.microsoft.com/office/drawing/2014/main" id="{25EA3D1E-64D1-4EE3-9510-87328BA87C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7000" y="1219200"/>
            <a:ext cx="1539246" cy="4572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EA2B5-A672-472B-8DD1-EA3CD8C603B2}"/>
              </a:ext>
            </a:extLst>
          </p:cNvPr>
          <p:cNvSpPr>
            <a:spLocks noGrp="1"/>
          </p:cNvSpPr>
          <p:nvPr>
            <p:ph type="title"/>
          </p:nvPr>
        </p:nvSpPr>
        <p:spPr>
          <a:xfrm>
            <a:off x="447101" y="401637"/>
            <a:ext cx="8153400" cy="1143000"/>
          </a:xfrm>
        </p:spPr>
        <p:txBody>
          <a:bodyPr>
            <a:normAutofit/>
          </a:bodyPr>
          <a:lstStyle/>
          <a:p>
            <a:pPr>
              <a:defRPr/>
            </a:pPr>
            <a:r>
              <a:rPr lang="en-US" dirty="0"/>
              <a:t>Poll 9 - What is the best Lipid Recommendation for Alice? </a:t>
            </a:r>
          </a:p>
        </p:txBody>
      </p:sp>
      <p:sp>
        <p:nvSpPr>
          <p:cNvPr id="75779" name="Content Placeholder 2">
            <a:extLst>
              <a:ext uri="{FF2B5EF4-FFF2-40B4-BE49-F238E27FC236}">
                <a16:creationId xmlns:a16="http://schemas.microsoft.com/office/drawing/2014/main" id="{375130FE-FAC2-4E02-96B5-1860E11CFCB8}"/>
              </a:ext>
            </a:extLst>
          </p:cNvPr>
          <p:cNvSpPr>
            <a:spLocks noGrp="1"/>
          </p:cNvSpPr>
          <p:nvPr>
            <p:ph idx="1"/>
          </p:nvPr>
        </p:nvSpPr>
        <p:spPr>
          <a:xfrm>
            <a:off x="457200" y="1752600"/>
            <a:ext cx="5638800" cy="4703763"/>
          </a:xfrm>
        </p:spPr>
        <p:txBody>
          <a:bodyPr>
            <a:normAutofit fontScale="92500" lnSpcReduction="10000"/>
          </a:bodyPr>
          <a:lstStyle/>
          <a:p>
            <a:pPr marL="514350" indent="-514350">
              <a:buFont typeface="Trebuchet MS" panose="020B0603020202020204" pitchFamily="34" charset="0"/>
              <a:buAutoNum type="alphaUcPeriod"/>
            </a:pPr>
            <a:r>
              <a:rPr lang="en-US" altLang="en-US" sz="3200" dirty="0"/>
              <a:t>Optimize lifestyle modifications only</a:t>
            </a:r>
          </a:p>
          <a:p>
            <a:pPr marL="514350" indent="-514350">
              <a:buFont typeface="Trebuchet MS" panose="020B0603020202020204" pitchFamily="34" charset="0"/>
              <a:buAutoNum type="alphaUcPeriod"/>
            </a:pPr>
            <a:r>
              <a:rPr lang="en-US" altLang="en-US" sz="3200" dirty="0"/>
              <a:t>Lifestyle + initiate a moderate intensity statin</a:t>
            </a:r>
          </a:p>
          <a:p>
            <a:pPr marL="514350" indent="-514350">
              <a:buFont typeface="Trebuchet MS" panose="020B0603020202020204" pitchFamily="34" charset="0"/>
              <a:buAutoNum type="alphaUcPeriod"/>
            </a:pPr>
            <a:r>
              <a:rPr lang="en-US" altLang="en-US" sz="3200" dirty="0"/>
              <a:t>Lifestyle + initiate a high intensity statin</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icosapent</a:t>
            </a:r>
            <a:r>
              <a:rPr lang="en-US" altLang="en-US" sz="3200" dirty="0"/>
              <a:t> ethyl </a:t>
            </a:r>
          </a:p>
          <a:p>
            <a:pPr marL="514350" indent="-514350">
              <a:buFont typeface="Trebuchet MS" panose="020B0603020202020204" pitchFamily="34" charset="0"/>
              <a:buAutoNum type="alphaUcPeriod"/>
            </a:pPr>
            <a:r>
              <a:rPr lang="en-US" altLang="en-US" sz="3200" dirty="0"/>
              <a:t>Lifestyle + initiate high intensity statin + </a:t>
            </a:r>
            <a:r>
              <a:rPr lang="en-US" altLang="en-US" sz="3200" dirty="0" err="1"/>
              <a:t>bempedoic</a:t>
            </a:r>
            <a:r>
              <a:rPr lang="en-US" altLang="en-US" sz="3200" dirty="0"/>
              <a:t> acid</a:t>
            </a:r>
            <a:endParaRPr lang="en-US" altLang="en-US" dirty="0"/>
          </a:p>
        </p:txBody>
      </p:sp>
      <p:sp>
        <p:nvSpPr>
          <p:cNvPr id="4" name="Oval 3">
            <a:extLst>
              <a:ext uri="{FF2B5EF4-FFF2-40B4-BE49-F238E27FC236}">
                <a16:creationId xmlns:a16="http://schemas.microsoft.com/office/drawing/2014/main" id="{0795D1CA-E40C-458D-A7A1-B6D44ECBD401}"/>
              </a:ext>
            </a:extLst>
          </p:cNvPr>
          <p:cNvSpPr/>
          <p:nvPr/>
        </p:nvSpPr>
        <p:spPr>
          <a:xfrm>
            <a:off x="457986" y="3429000"/>
            <a:ext cx="4647413" cy="1143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38100">
                <a:solidFill>
                  <a:schemeClr val="tx1"/>
                </a:solidFill>
              </a:ln>
            </a:endParaRPr>
          </a:p>
        </p:txBody>
      </p:sp>
      <p:pic>
        <p:nvPicPr>
          <p:cNvPr id="5" name="Picture 4">
            <a:extLst>
              <a:ext uri="{FF2B5EF4-FFF2-40B4-BE49-F238E27FC236}">
                <a16:creationId xmlns:a16="http://schemas.microsoft.com/office/drawing/2014/main" id="{00C20F7A-18D7-43F2-B423-E7E4D051244D}"/>
              </a:ext>
            </a:extLst>
          </p:cNvPr>
          <p:cNvPicPr>
            <a:picLocks noChangeAspect="1"/>
          </p:cNvPicPr>
          <p:nvPr/>
        </p:nvPicPr>
        <p:blipFill>
          <a:blip r:embed="rId3"/>
          <a:stretch>
            <a:fillRect/>
          </a:stretch>
        </p:blipFill>
        <p:spPr>
          <a:xfrm rot="1563043">
            <a:off x="6915092" y="2043947"/>
            <a:ext cx="1643062" cy="16811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6363" y="205740"/>
            <a:ext cx="8229600" cy="990600"/>
          </a:xfrm>
        </p:spPr>
        <p:txBody>
          <a:bodyPr anchor="b">
            <a:normAutofit/>
          </a:bodyPr>
          <a:lstStyle/>
          <a:p>
            <a:pPr eaLnBrk="1" hangingPunct="1">
              <a:defRPr/>
            </a:pPr>
            <a:r>
              <a:rPr lang="en-US" sz="4400" dirty="0"/>
              <a:t>ADA 2024 Summary</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51009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FF3F5-B2C7-4FEC-858B-A7AFEF9409EB}"/>
              </a:ext>
            </a:extLst>
          </p:cNvPr>
          <p:cNvSpPr>
            <a:spLocks noGrp="1"/>
          </p:cNvSpPr>
          <p:nvPr>
            <p:ph type="title"/>
          </p:nvPr>
        </p:nvSpPr>
        <p:spPr/>
        <p:txBody>
          <a:bodyPr>
            <a:normAutofit/>
          </a:bodyPr>
          <a:lstStyle/>
          <a:p>
            <a:pPr eaLnBrk="1" fontAlgn="auto" hangingPunct="1">
              <a:spcAft>
                <a:spcPts val="0"/>
              </a:spcAft>
              <a:defRPr/>
            </a:pPr>
            <a:r>
              <a:rPr lang="en-US" sz="6000" dirty="0"/>
              <a:t>Antiplatelet Agents</a:t>
            </a:r>
          </a:p>
        </p:txBody>
      </p:sp>
      <p:sp>
        <p:nvSpPr>
          <p:cNvPr id="3" name="Text Placeholder 2">
            <a:extLst>
              <a:ext uri="{FF2B5EF4-FFF2-40B4-BE49-F238E27FC236}">
                <a16:creationId xmlns:a16="http://schemas.microsoft.com/office/drawing/2014/main" id="{BB0C158A-FFDC-4D9D-A126-DBA91F511284}"/>
              </a:ext>
            </a:extLst>
          </p:cNvPr>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58FC3-8CFB-48F1-8BD4-3D4753D56C73}"/>
              </a:ext>
            </a:extLst>
          </p:cNvPr>
          <p:cNvSpPr>
            <a:spLocks noGrp="1"/>
          </p:cNvSpPr>
          <p:nvPr>
            <p:ph type="title"/>
          </p:nvPr>
        </p:nvSpPr>
        <p:spPr/>
        <p:txBody>
          <a:bodyPr>
            <a:normAutofit/>
          </a:bodyPr>
          <a:lstStyle/>
          <a:p>
            <a:r>
              <a:rPr lang="en-US" dirty="0"/>
              <a:t>10 - ADA Antiplatelet Agents </a:t>
            </a:r>
          </a:p>
        </p:txBody>
      </p:sp>
      <p:pic>
        <p:nvPicPr>
          <p:cNvPr id="5" name="Picture 4" descr="A picture containing food, bottle&#10;&#10;Description automatically generated">
            <a:extLst>
              <a:ext uri="{FF2B5EF4-FFF2-40B4-BE49-F238E27FC236}">
                <a16:creationId xmlns:a16="http://schemas.microsoft.com/office/drawing/2014/main" id="{32CE8F35-7CCC-4E3F-8635-8533D415F998}"/>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rot="541616">
            <a:off x="7180325" y="1476649"/>
            <a:ext cx="1519518" cy="2286000"/>
          </a:xfrm>
          <a:prstGeom prst="rect">
            <a:avLst/>
          </a:prstGeom>
        </p:spPr>
      </p:pic>
      <p:sp>
        <p:nvSpPr>
          <p:cNvPr id="6" name="Content Placeholder 2">
            <a:extLst>
              <a:ext uri="{FF2B5EF4-FFF2-40B4-BE49-F238E27FC236}">
                <a16:creationId xmlns:a16="http://schemas.microsoft.com/office/drawing/2014/main" id="{A82B8AB1-BFC7-49C6-8FC9-E7784778C2EE}"/>
              </a:ext>
            </a:extLst>
          </p:cNvPr>
          <p:cNvSpPr txBox="1">
            <a:spLocks/>
          </p:cNvSpPr>
          <p:nvPr/>
        </p:nvSpPr>
        <p:spPr>
          <a:xfrm>
            <a:off x="469564" y="1295400"/>
            <a:ext cx="6236036" cy="5410200"/>
          </a:xfrm>
          <a:prstGeom prst="rect">
            <a:avLst/>
          </a:prstGeom>
        </p:spPr>
        <p:txBody>
          <a:bodyPr vert="horz">
            <a:normAutofit fontScale="77500" lnSpcReduction="20000"/>
          </a:bodyPr>
          <a:lstStyle>
            <a:lvl1pPr marL="274320" indent="-274320" algn="l" rtl="0" eaLnBrk="1" latinLnBrk="0" hangingPunct="1">
              <a:spcBef>
                <a:spcPts val="600"/>
              </a:spcBef>
              <a:buClr>
                <a:srgbClr val="5E3886"/>
              </a:buClr>
              <a:buSzPct val="76000"/>
              <a:buFont typeface="Wingdings 3"/>
              <a:buChar char=""/>
              <a:defRPr kumimoji="0" sz="3200" kern="1200">
                <a:solidFill>
                  <a:schemeClr val="tx1"/>
                </a:solidFill>
                <a:latin typeface="Calibri" panose="020F0502020204030204" pitchFamily="34" charset="0"/>
                <a:ea typeface="+mn-ea"/>
                <a:cs typeface="+mn-cs"/>
              </a:defRPr>
            </a:lvl1pPr>
            <a:lvl2pPr marL="548640" indent="-274320" algn="l" rtl="0" eaLnBrk="1" latinLnBrk="0" hangingPunct="1">
              <a:spcBef>
                <a:spcPts val="500"/>
              </a:spcBef>
              <a:buClr>
                <a:srgbClr val="5E3886"/>
              </a:buClr>
              <a:buSzPct val="76000"/>
              <a:buFont typeface="Wingdings 3"/>
              <a:buChar char=""/>
              <a:defRPr kumimoji="0" sz="2600" kern="1200">
                <a:solidFill>
                  <a:schemeClr val="tx1"/>
                </a:solidFill>
                <a:latin typeface="Calibri" panose="020F0502020204030204" pitchFamily="34" charset="0"/>
                <a:ea typeface="+mn-ea"/>
                <a:cs typeface="+mn-cs"/>
              </a:defRPr>
            </a:lvl2pPr>
            <a:lvl3pPr marL="822960" indent="-228600" algn="l" rtl="0" eaLnBrk="1" latinLnBrk="0" hangingPunct="1">
              <a:spcBef>
                <a:spcPts val="500"/>
              </a:spcBef>
              <a:buClr>
                <a:srgbClr val="5E3886"/>
              </a:buClr>
              <a:buSzPct val="76000"/>
              <a:buFont typeface="Wingdings 3"/>
              <a:buChar char=""/>
              <a:defRPr kumimoji="0" sz="2200" kern="1200">
                <a:solidFill>
                  <a:schemeClr val="tx1"/>
                </a:solidFill>
                <a:latin typeface="Calibri" panose="020F0502020204030204" pitchFamily="34" charset="0"/>
                <a:ea typeface="+mn-ea"/>
                <a:cs typeface="+mn-cs"/>
              </a:defRPr>
            </a:lvl3pPr>
            <a:lvl4pPr marL="1097280" indent="-228600" algn="l" rtl="0" eaLnBrk="1" latinLnBrk="0" hangingPunct="1">
              <a:spcBef>
                <a:spcPts val="400"/>
              </a:spcBef>
              <a:buClr>
                <a:srgbClr val="5E3886"/>
              </a:buClr>
              <a:buSzPct val="70000"/>
              <a:buFont typeface="Wingdings"/>
              <a:buChar char=""/>
              <a:defRPr kumimoji="0" sz="1800" kern="1200">
                <a:solidFill>
                  <a:schemeClr val="tx1"/>
                </a:solidFill>
                <a:latin typeface="Calibri" panose="020F0502020204030204" pitchFamily="34" charset="0"/>
                <a:ea typeface="+mn-ea"/>
                <a:cs typeface="+mn-cs"/>
              </a:defRPr>
            </a:lvl4pPr>
            <a:lvl5pPr marL="1371600" indent="-228600" algn="l" rtl="0" eaLnBrk="1" latinLnBrk="0" hangingPunct="1">
              <a:spcBef>
                <a:spcPts val="300"/>
              </a:spcBef>
              <a:buClr>
                <a:srgbClr val="5E3886"/>
              </a:buClr>
              <a:buSzPct val="70000"/>
              <a:buFont typeface="Wingdings"/>
              <a:buChar char=""/>
              <a:defRPr kumimoji="0" sz="1600" kern="1200">
                <a:solidFill>
                  <a:schemeClr val="tx1"/>
                </a:solidFill>
                <a:latin typeface="Calibri" panose="020F0502020204030204" pitchFamily="34" charset="0"/>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pPr>
            <a:r>
              <a:rPr lang="en-US" sz="2600" b="0" i="0" dirty="0">
                <a:solidFill>
                  <a:srgbClr val="0070C0"/>
                </a:solidFill>
                <a:effectLst/>
                <a:latin typeface="Helvetica Neue"/>
              </a:rPr>
              <a:t>Use aspirin therapy (75–162 mg/day) as a secondary prevention strategy in those with diabetes and a history of atherosclerotic cardiovascular disease. </a:t>
            </a:r>
          </a:p>
          <a:p>
            <a:pPr lvl="2">
              <a:lnSpc>
                <a:spcPct val="120000"/>
              </a:lnSpc>
            </a:pPr>
            <a:r>
              <a:rPr lang="en-US" sz="2600" dirty="0"/>
              <a:t>Aspirin therapy dose (75–162 mg/day)</a:t>
            </a:r>
          </a:p>
          <a:p>
            <a:pPr lvl="2">
              <a:lnSpc>
                <a:spcPct val="120000"/>
              </a:lnSpc>
            </a:pPr>
            <a:r>
              <a:rPr lang="en-US" sz="2600" dirty="0"/>
              <a:t>Increased bleeding risk</a:t>
            </a:r>
          </a:p>
          <a:p>
            <a:pPr lvl="2">
              <a:lnSpc>
                <a:spcPct val="120000"/>
              </a:lnSpc>
            </a:pPr>
            <a:r>
              <a:rPr lang="en-US" altLang="en-US" sz="2800" dirty="0"/>
              <a:t>Dual antiplatelet therapy with a P2Y12 inhibitor for 1 year after acute coronary syndrome and may have benefits beyond</a:t>
            </a:r>
            <a:endParaRPr lang="en-US" sz="2600" dirty="0"/>
          </a:p>
          <a:p>
            <a:pPr>
              <a:lnSpc>
                <a:spcPct val="120000"/>
              </a:lnSpc>
            </a:pPr>
            <a:r>
              <a:rPr lang="en-US" sz="2400" b="0" i="0" dirty="0">
                <a:solidFill>
                  <a:srgbClr val="383636"/>
                </a:solidFill>
                <a:effectLst/>
                <a:latin typeface="Helvetica Neue"/>
              </a:rPr>
              <a:t>Aspirin may be considered as a primary prevention strategy </a:t>
            </a:r>
            <a:r>
              <a:rPr lang="en-US" sz="2400" dirty="0">
                <a:solidFill>
                  <a:srgbClr val="383636"/>
                </a:solidFill>
                <a:latin typeface="Helvetica Neue"/>
              </a:rPr>
              <a:t>in </a:t>
            </a:r>
            <a:r>
              <a:rPr lang="en-US" sz="2400" b="0" i="0" dirty="0">
                <a:solidFill>
                  <a:srgbClr val="383636"/>
                </a:solidFill>
                <a:effectLst/>
                <a:latin typeface="Helvetica Neue"/>
              </a:rPr>
              <a:t>diabetes (usually over age 50) with increased CV risk.</a:t>
            </a:r>
          </a:p>
          <a:p>
            <a:pPr lvl="1">
              <a:lnSpc>
                <a:spcPct val="120000"/>
              </a:lnSpc>
            </a:pPr>
            <a:r>
              <a:rPr lang="en-US" sz="1800" b="0" i="0" dirty="0">
                <a:solidFill>
                  <a:srgbClr val="383636"/>
                </a:solidFill>
                <a:effectLst/>
                <a:latin typeface="Helvetica Neue"/>
              </a:rPr>
              <a:t>Requires </a:t>
            </a:r>
            <a:r>
              <a:rPr lang="en-US" sz="1800" b="1" i="0" u="sng" dirty="0">
                <a:solidFill>
                  <a:srgbClr val="383636"/>
                </a:solidFill>
                <a:effectLst/>
                <a:latin typeface="Helvetica Neue"/>
              </a:rPr>
              <a:t>comprehensive discussion </a:t>
            </a:r>
            <a:r>
              <a:rPr lang="en-US" sz="1800" b="0" i="0" dirty="0">
                <a:solidFill>
                  <a:srgbClr val="383636"/>
                </a:solidFill>
                <a:effectLst/>
                <a:latin typeface="Helvetica Neue"/>
              </a:rPr>
              <a:t>w/ person on benefits versus </a:t>
            </a:r>
            <a:r>
              <a:rPr lang="en-US" sz="1800" dirty="0">
                <a:solidFill>
                  <a:srgbClr val="383636"/>
                </a:solidFill>
                <a:latin typeface="Helvetica Neue"/>
              </a:rPr>
              <a:t>i</a:t>
            </a:r>
            <a:r>
              <a:rPr lang="en-US" sz="1800" b="0" i="0" dirty="0">
                <a:solidFill>
                  <a:srgbClr val="383636"/>
                </a:solidFill>
                <a:effectLst/>
                <a:latin typeface="Helvetica Neue"/>
              </a:rPr>
              <a:t>ncreased risk of bleeding. </a:t>
            </a:r>
            <a:endParaRPr lang="en-US" sz="1800" dirty="0"/>
          </a:p>
          <a:p>
            <a:pPr>
              <a:lnSpc>
                <a:spcPct val="120000"/>
              </a:lnSpc>
            </a:pPr>
            <a:r>
              <a:rPr lang="en-US" sz="3400" dirty="0"/>
              <a:t>Aspirin allergy, consider different agent</a:t>
            </a:r>
          </a:p>
        </p:txBody>
      </p:sp>
      <p:pic>
        <p:nvPicPr>
          <p:cNvPr id="3" name="Picture 2">
            <a:extLst>
              <a:ext uri="{FF2B5EF4-FFF2-40B4-BE49-F238E27FC236}">
                <a16:creationId xmlns:a16="http://schemas.microsoft.com/office/drawing/2014/main" id="{F70EA76B-CC21-78C2-4563-C3966A353D94}"/>
              </a:ext>
            </a:extLst>
          </p:cNvPr>
          <p:cNvPicPr>
            <a:picLocks noChangeAspect="1"/>
          </p:cNvPicPr>
          <p:nvPr/>
        </p:nvPicPr>
        <p:blipFill>
          <a:blip r:embed="rId4"/>
          <a:stretch>
            <a:fillRect/>
          </a:stretch>
        </p:blipFill>
        <p:spPr>
          <a:xfrm>
            <a:off x="3930644" y="6434342"/>
            <a:ext cx="4969150" cy="423658"/>
          </a:xfrm>
          <a:prstGeom prst="rect">
            <a:avLst/>
          </a:prstGeom>
        </p:spPr>
      </p:pic>
    </p:spTree>
    <p:extLst>
      <p:ext uri="{BB962C8B-B14F-4D97-AF65-F5344CB8AC3E}">
        <p14:creationId xmlns:p14="http://schemas.microsoft.com/office/powerpoint/2010/main" val="3602116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CF94AD-62B4-BF6D-C80D-257D4C0FB2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32B304B-FDDD-CC04-3D6C-4C33102FB565}"/>
              </a:ext>
            </a:extLst>
          </p:cNvPr>
          <p:cNvSpPr>
            <a:spLocks noGrp="1"/>
          </p:cNvSpPr>
          <p:nvPr>
            <p:ph type="title"/>
          </p:nvPr>
        </p:nvSpPr>
        <p:spPr/>
        <p:txBody>
          <a:bodyPr/>
          <a:lstStyle/>
          <a:p>
            <a:r>
              <a:rPr lang="en-US" dirty="0"/>
              <a:t>Social Determinants of Health</a:t>
            </a:r>
          </a:p>
        </p:txBody>
      </p:sp>
      <p:sp>
        <p:nvSpPr>
          <p:cNvPr id="3" name="Content Placeholder 2">
            <a:extLst>
              <a:ext uri="{FF2B5EF4-FFF2-40B4-BE49-F238E27FC236}">
                <a16:creationId xmlns:a16="http://schemas.microsoft.com/office/drawing/2014/main" id="{4F019B6E-B766-2ABC-AEA1-7D1E49DF1BED}"/>
              </a:ext>
            </a:extLst>
          </p:cNvPr>
          <p:cNvSpPr>
            <a:spLocks noGrp="1"/>
          </p:cNvSpPr>
          <p:nvPr>
            <p:ph sz="quarter" idx="1"/>
          </p:nvPr>
        </p:nvSpPr>
        <p:spPr>
          <a:xfrm>
            <a:off x="457200" y="1219200"/>
            <a:ext cx="5181600" cy="5486400"/>
          </a:xfrm>
        </p:spPr>
        <p:txBody>
          <a:bodyPr>
            <a:normAutofit fontScale="85000" lnSpcReduction="20000"/>
          </a:bodyPr>
          <a:lstStyle/>
          <a:p>
            <a:r>
              <a:rPr lang="en-US" sz="4700" dirty="0"/>
              <a:t>The conditions in which people:</a:t>
            </a:r>
          </a:p>
          <a:p>
            <a:pPr lvl="1"/>
            <a:r>
              <a:rPr lang="en-US" sz="3800" dirty="0"/>
              <a:t>Play</a:t>
            </a:r>
          </a:p>
          <a:p>
            <a:pPr lvl="1"/>
            <a:r>
              <a:rPr lang="en-US" sz="3800" dirty="0"/>
              <a:t>Live</a:t>
            </a:r>
          </a:p>
          <a:p>
            <a:pPr lvl="1"/>
            <a:r>
              <a:rPr lang="en-US" sz="3800" dirty="0"/>
              <a:t>Work</a:t>
            </a:r>
          </a:p>
          <a:p>
            <a:pPr lvl="1"/>
            <a:r>
              <a:rPr lang="en-US" sz="3800" dirty="0"/>
              <a:t>Learn</a:t>
            </a:r>
          </a:p>
          <a:p>
            <a:pPr lvl="1"/>
            <a:r>
              <a:rPr lang="en-US" sz="3800" dirty="0"/>
              <a:t>Pray</a:t>
            </a:r>
          </a:p>
          <a:p>
            <a:pPr marL="0" indent="0">
              <a:buNone/>
            </a:pPr>
            <a:endParaRPr lang="en-US" dirty="0"/>
          </a:p>
          <a:p>
            <a:pPr marL="0" indent="0">
              <a:buNone/>
            </a:pPr>
            <a:r>
              <a:rPr lang="en-US" dirty="0"/>
              <a:t>Directly affects their health risks and outcome</a:t>
            </a:r>
            <a:br>
              <a:rPr lang="en-US" dirty="0"/>
            </a:br>
            <a:r>
              <a:rPr lang="en-US" sz="2000" i="1" dirty="0"/>
              <a:t>AADE Population Health &amp; Diabetes Educators Evolving Role  2019</a:t>
            </a:r>
          </a:p>
        </p:txBody>
      </p:sp>
      <p:pic>
        <p:nvPicPr>
          <p:cNvPr id="5" name="Picture 4">
            <a:extLst>
              <a:ext uri="{FF2B5EF4-FFF2-40B4-BE49-F238E27FC236}">
                <a16:creationId xmlns:a16="http://schemas.microsoft.com/office/drawing/2014/main" id="{1E762CD9-A2E6-C22A-D686-CC4321FA0688}"/>
              </a:ext>
            </a:extLst>
          </p:cNvPr>
          <p:cNvPicPr>
            <a:picLocks noChangeAspect="1"/>
          </p:cNvPicPr>
          <p:nvPr/>
        </p:nvPicPr>
        <p:blipFill>
          <a:blip r:embed="rId2"/>
          <a:stretch>
            <a:fillRect/>
          </a:stretch>
        </p:blipFill>
        <p:spPr>
          <a:xfrm>
            <a:off x="5614358" y="1371600"/>
            <a:ext cx="2992185" cy="2743200"/>
          </a:xfrm>
          <a:prstGeom prst="rect">
            <a:avLst/>
          </a:prstGeom>
        </p:spPr>
      </p:pic>
    </p:spTree>
    <p:extLst>
      <p:ext uri="{BB962C8B-B14F-4D97-AF65-F5344CB8AC3E}">
        <p14:creationId xmlns:p14="http://schemas.microsoft.com/office/powerpoint/2010/main" val="240765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4E503-FA78-439A-A246-8844765C9C13}"/>
              </a:ext>
            </a:extLst>
          </p:cNvPr>
          <p:cNvSpPr>
            <a:spLocks noGrp="1"/>
          </p:cNvSpPr>
          <p:nvPr>
            <p:ph type="title"/>
          </p:nvPr>
        </p:nvSpPr>
        <p:spPr/>
        <p:txBody>
          <a:bodyPr/>
          <a:lstStyle/>
          <a:p>
            <a:pPr>
              <a:defRPr/>
            </a:pPr>
            <a:r>
              <a:rPr lang="en-US" dirty="0"/>
              <a:t>Should Alice start aspirin? </a:t>
            </a:r>
          </a:p>
        </p:txBody>
      </p:sp>
      <p:sp>
        <p:nvSpPr>
          <p:cNvPr id="84995" name="Content Placeholder 2">
            <a:extLst>
              <a:ext uri="{FF2B5EF4-FFF2-40B4-BE49-F238E27FC236}">
                <a16:creationId xmlns:a16="http://schemas.microsoft.com/office/drawing/2014/main" id="{35E0F97C-2CF0-426F-8F55-EA6404002BAA}"/>
              </a:ext>
            </a:extLst>
          </p:cNvPr>
          <p:cNvSpPr>
            <a:spLocks noGrp="1"/>
          </p:cNvSpPr>
          <p:nvPr>
            <p:ph idx="1"/>
          </p:nvPr>
        </p:nvSpPr>
        <p:spPr/>
        <p:txBody>
          <a:bodyPr>
            <a:normAutofit/>
          </a:bodyPr>
          <a:lstStyle/>
          <a:p>
            <a:pPr marL="514350" indent="-514350">
              <a:buFont typeface="Trebuchet MS" panose="020B0603020202020204" pitchFamily="34" charset="0"/>
              <a:buAutoNum type="alphaUcPeriod"/>
            </a:pPr>
            <a:r>
              <a:rPr lang="en-US" altLang="en-US" sz="5400" dirty="0"/>
              <a:t>Yes</a:t>
            </a:r>
          </a:p>
          <a:p>
            <a:pPr marL="514350" indent="-514350">
              <a:buFont typeface="Trebuchet MS" panose="020B0603020202020204" pitchFamily="34" charset="0"/>
              <a:buAutoNum type="alphaUcPeriod"/>
            </a:pPr>
            <a:r>
              <a:rPr lang="en-US" altLang="en-US" sz="5400" dirty="0"/>
              <a:t>No </a:t>
            </a:r>
          </a:p>
        </p:txBody>
      </p:sp>
      <p:pic>
        <p:nvPicPr>
          <p:cNvPr id="4" name="Picture 3">
            <a:extLst>
              <a:ext uri="{FF2B5EF4-FFF2-40B4-BE49-F238E27FC236}">
                <a16:creationId xmlns:a16="http://schemas.microsoft.com/office/drawing/2014/main" id="{229AE671-137E-43C4-8A91-EAEA77B83362}"/>
              </a:ext>
            </a:extLst>
          </p:cNvPr>
          <p:cNvPicPr>
            <a:picLocks noChangeAspect="1"/>
          </p:cNvPicPr>
          <p:nvPr/>
        </p:nvPicPr>
        <p:blipFill>
          <a:blip r:embed="rId3"/>
          <a:stretch>
            <a:fillRect/>
          </a:stretch>
        </p:blipFill>
        <p:spPr>
          <a:xfrm>
            <a:off x="3429001" y="1617419"/>
            <a:ext cx="1791412" cy="4419600"/>
          </a:xfrm>
          <a:prstGeom prst="rect">
            <a:avLst/>
          </a:prstGeom>
        </p:spPr>
      </p:pic>
      <p:pic>
        <p:nvPicPr>
          <p:cNvPr id="3" name="Picture 2">
            <a:extLst>
              <a:ext uri="{FF2B5EF4-FFF2-40B4-BE49-F238E27FC236}">
                <a16:creationId xmlns:a16="http://schemas.microsoft.com/office/drawing/2014/main" id="{373CAF97-BE53-49F4-B80D-21CC1596B53C}"/>
              </a:ext>
            </a:extLst>
          </p:cNvPr>
          <p:cNvPicPr>
            <a:picLocks noChangeAspect="1"/>
          </p:cNvPicPr>
          <p:nvPr/>
        </p:nvPicPr>
        <p:blipFill>
          <a:blip r:embed="rId4"/>
          <a:stretch>
            <a:fillRect/>
          </a:stretch>
        </p:blipFill>
        <p:spPr>
          <a:xfrm>
            <a:off x="5791200" y="1639190"/>
            <a:ext cx="1795901" cy="4419600"/>
          </a:xfrm>
          <a:prstGeom prst="rect">
            <a:avLst/>
          </a:prstGeom>
        </p:spPr>
      </p:pic>
      <p:sp>
        <p:nvSpPr>
          <p:cNvPr id="5" name="TextBox 4">
            <a:extLst>
              <a:ext uri="{FF2B5EF4-FFF2-40B4-BE49-F238E27FC236}">
                <a16:creationId xmlns:a16="http://schemas.microsoft.com/office/drawing/2014/main" id="{C53812DF-3EF8-883C-987A-66FDDC51C694}"/>
              </a:ext>
            </a:extLst>
          </p:cNvPr>
          <p:cNvSpPr txBox="1"/>
          <p:nvPr/>
        </p:nvSpPr>
        <p:spPr>
          <a:xfrm>
            <a:off x="394994" y="3962400"/>
            <a:ext cx="3200400" cy="646331"/>
          </a:xfrm>
          <a:prstGeom prst="rect">
            <a:avLst/>
          </a:prstGeom>
          <a:noFill/>
        </p:spPr>
        <p:txBody>
          <a:bodyPr wrap="square" rtlCol="0">
            <a:spAutoFit/>
          </a:bodyPr>
          <a:lstStyle/>
          <a:p>
            <a:r>
              <a:rPr lang="en-US" dirty="0"/>
              <a:t>Individualized discussed with shared decision making</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3EB65-46AC-4D85-9213-3E1D5752DAAE}"/>
              </a:ext>
            </a:extLst>
          </p:cNvPr>
          <p:cNvSpPr>
            <a:spLocks noGrp="1"/>
          </p:cNvSpPr>
          <p:nvPr>
            <p:ph type="title"/>
          </p:nvPr>
        </p:nvSpPr>
        <p:spPr/>
        <p:txBody>
          <a:bodyPr>
            <a:normAutofit/>
          </a:bodyPr>
          <a:lstStyle/>
          <a:p>
            <a:pPr>
              <a:defRPr/>
            </a:pPr>
            <a:r>
              <a:rPr lang="en-US" dirty="0"/>
              <a:t>Would you change Alice’s Diabetes Regimen? </a:t>
            </a:r>
          </a:p>
        </p:txBody>
      </p:sp>
      <p:sp>
        <p:nvSpPr>
          <p:cNvPr id="3" name="Content Placeholder 2">
            <a:extLst>
              <a:ext uri="{FF2B5EF4-FFF2-40B4-BE49-F238E27FC236}">
                <a16:creationId xmlns:a16="http://schemas.microsoft.com/office/drawing/2014/main" id="{FED72873-11CD-4673-BEF0-4A2AFCD701A8}"/>
              </a:ext>
            </a:extLst>
          </p:cNvPr>
          <p:cNvSpPr>
            <a:spLocks noGrp="1"/>
          </p:cNvSpPr>
          <p:nvPr>
            <p:ph idx="1"/>
          </p:nvPr>
        </p:nvSpPr>
        <p:spPr/>
        <p:txBody>
          <a:bodyPr>
            <a:normAutofit lnSpcReduction="10000"/>
          </a:bodyPr>
          <a:lstStyle/>
          <a:p>
            <a:pPr eaLnBrk="1" hangingPunct="1">
              <a:defRPr/>
            </a:pPr>
            <a:r>
              <a:rPr lang="en-US" altLang="en-US" sz="3200" dirty="0"/>
              <a:t>Current meds</a:t>
            </a:r>
          </a:p>
          <a:p>
            <a:pPr lvl="1" eaLnBrk="1" hangingPunct="1">
              <a:defRPr/>
            </a:pPr>
            <a:r>
              <a:rPr lang="en-US" altLang="en-US" sz="3200" dirty="0">
                <a:solidFill>
                  <a:schemeClr val="tx1"/>
                </a:solidFill>
              </a:rPr>
              <a:t>Metformin1000mg PO bid</a:t>
            </a:r>
          </a:p>
          <a:p>
            <a:pPr lvl="1" eaLnBrk="1" hangingPunct="1">
              <a:defRPr/>
            </a:pPr>
            <a:r>
              <a:rPr lang="en-US" altLang="en-US" sz="3200" dirty="0" err="1">
                <a:solidFill>
                  <a:schemeClr val="tx1"/>
                </a:solidFill>
              </a:rPr>
              <a:t>Glipizide</a:t>
            </a:r>
            <a:r>
              <a:rPr lang="en-US" altLang="en-US" sz="3200" dirty="0">
                <a:solidFill>
                  <a:schemeClr val="tx1"/>
                </a:solidFill>
              </a:rPr>
              <a:t> 10mg PO </a:t>
            </a:r>
            <a:r>
              <a:rPr lang="en-US" altLang="en-US" sz="3200" dirty="0" err="1">
                <a:solidFill>
                  <a:schemeClr val="tx1"/>
                </a:solidFill>
              </a:rPr>
              <a:t>qam</a:t>
            </a:r>
            <a:endParaRPr lang="en-US" altLang="en-US" sz="3200" dirty="0">
              <a:solidFill>
                <a:schemeClr val="tx1"/>
              </a:solidFill>
            </a:endParaRPr>
          </a:p>
          <a:p>
            <a:pPr lvl="1" eaLnBrk="1" hangingPunct="1">
              <a:defRPr/>
            </a:pPr>
            <a:r>
              <a:rPr lang="en-US" altLang="en-US" sz="3200" dirty="0" err="1">
                <a:solidFill>
                  <a:schemeClr val="tx1"/>
                </a:solidFill>
              </a:rPr>
              <a:t>Chlorthalidone</a:t>
            </a:r>
            <a:r>
              <a:rPr lang="en-US" altLang="en-US" sz="3200" dirty="0">
                <a:solidFill>
                  <a:schemeClr val="tx1"/>
                </a:solidFill>
              </a:rPr>
              <a:t> 25mg PO daily</a:t>
            </a:r>
          </a:p>
          <a:p>
            <a:pPr lvl="1" eaLnBrk="1" hangingPunct="1">
              <a:defRPr/>
            </a:pPr>
            <a:r>
              <a:rPr lang="en-US" altLang="en-US" sz="3200" dirty="0" err="1">
                <a:solidFill>
                  <a:schemeClr val="tx1"/>
                </a:solidFill>
              </a:rPr>
              <a:t>Escitalopram</a:t>
            </a:r>
            <a:r>
              <a:rPr lang="en-US" altLang="en-US" sz="3200" dirty="0">
                <a:solidFill>
                  <a:schemeClr val="tx1"/>
                </a:solidFill>
              </a:rPr>
              <a:t> 10mg PO daily</a:t>
            </a:r>
          </a:p>
          <a:p>
            <a:pPr marL="530225" lvl="2" indent="0" eaLnBrk="1" hangingPunct="1">
              <a:buFont typeface="Wingdings" panose="05000000000000000000" pitchFamily="2" charset="2"/>
              <a:buNone/>
              <a:defRPr/>
            </a:pPr>
            <a:endParaRPr lang="en-US" altLang="en-US" sz="2000" dirty="0"/>
          </a:p>
          <a:p>
            <a:pPr>
              <a:defRPr/>
            </a:pPr>
            <a:r>
              <a:rPr lang="en-US" altLang="en-US" sz="3200" dirty="0"/>
              <a:t>Home monitoring</a:t>
            </a:r>
          </a:p>
          <a:p>
            <a:pPr lvl="1">
              <a:defRPr/>
            </a:pPr>
            <a:r>
              <a:rPr lang="en-US" altLang="en-US" sz="2800" dirty="0">
                <a:solidFill>
                  <a:schemeClr val="tx1"/>
                </a:solidFill>
              </a:rPr>
              <a:t>FBG and pre-meal: 110-130mg/dL</a:t>
            </a:r>
          </a:p>
          <a:p>
            <a:pPr lvl="1">
              <a:defRPr/>
            </a:pPr>
            <a:r>
              <a:rPr lang="en-US" altLang="en-US" sz="2800" dirty="0">
                <a:solidFill>
                  <a:schemeClr val="tx1"/>
                </a:solidFill>
              </a:rPr>
              <a:t>Denies s/</a:t>
            </a:r>
            <a:r>
              <a:rPr lang="en-US" altLang="en-US" sz="2800" dirty="0" err="1">
                <a:solidFill>
                  <a:schemeClr val="tx1"/>
                </a:solidFill>
              </a:rPr>
              <a:t>sx</a:t>
            </a:r>
            <a:r>
              <a:rPr lang="en-US" altLang="en-US" sz="2800" dirty="0">
                <a:solidFill>
                  <a:schemeClr val="tx1"/>
                </a:solidFill>
              </a:rPr>
              <a:t> hypoglycemia. </a:t>
            </a:r>
          </a:p>
          <a:p>
            <a:pPr marL="292100" lvl="1" indent="0">
              <a:buFont typeface="Wingdings 2" panose="05020102010507070707" pitchFamily="18" charset="2"/>
              <a:buNone/>
              <a:defRPr/>
            </a:pPr>
            <a:endParaRPr lang="en-US" altLang="en-US" sz="2800" dirty="0">
              <a:solidFill>
                <a:schemeClr val="tx1"/>
              </a:solidFill>
            </a:endParaRPr>
          </a:p>
          <a:p>
            <a:pPr eaLnBrk="1" hangingPunct="1">
              <a:defRPr/>
            </a:pPr>
            <a:r>
              <a:rPr lang="en-US" altLang="en-US" sz="3200" dirty="0"/>
              <a:t>A1C=6.9%</a:t>
            </a:r>
          </a:p>
          <a:p>
            <a:pPr>
              <a:defRPr/>
            </a:pP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E0D18-63CB-48C5-BD4A-14F9E1537106}"/>
              </a:ext>
            </a:extLst>
          </p:cNvPr>
          <p:cNvSpPr>
            <a:spLocks noGrp="1"/>
          </p:cNvSpPr>
          <p:nvPr>
            <p:ph type="title"/>
          </p:nvPr>
        </p:nvSpPr>
        <p:spPr>
          <a:xfrm>
            <a:off x="152400" y="152400"/>
            <a:ext cx="8458200" cy="1143000"/>
          </a:xfrm>
        </p:spPr>
        <p:txBody>
          <a:bodyPr>
            <a:normAutofit/>
          </a:bodyPr>
          <a:lstStyle/>
          <a:p>
            <a:pPr>
              <a:defRPr/>
            </a:pPr>
            <a:r>
              <a:rPr lang="en-US" dirty="0"/>
              <a:t>Which of the Following Changes Would you Make to Alice’s regimen?   Poll 11</a:t>
            </a:r>
          </a:p>
        </p:txBody>
      </p:sp>
      <p:sp>
        <p:nvSpPr>
          <p:cNvPr id="3" name="Content Placeholder 2">
            <a:extLst>
              <a:ext uri="{FF2B5EF4-FFF2-40B4-BE49-F238E27FC236}">
                <a16:creationId xmlns:a16="http://schemas.microsoft.com/office/drawing/2014/main" id="{20132805-C2AD-426B-89AE-A8E62D078967}"/>
              </a:ext>
            </a:extLst>
          </p:cNvPr>
          <p:cNvSpPr>
            <a:spLocks noGrp="1"/>
          </p:cNvSpPr>
          <p:nvPr>
            <p:ph idx="1"/>
          </p:nvPr>
        </p:nvSpPr>
        <p:spPr>
          <a:xfrm>
            <a:off x="457200" y="1752600"/>
            <a:ext cx="6629400" cy="4703763"/>
          </a:xfrm>
        </p:spPr>
        <p:txBody>
          <a:bodyPr/>
          <a:lstStyle/>
          <a:p>
            <a:pPr marL="514350" indent="-514350">
              <a:buFont typeface="+mj-lt"/>
              <a:buAutoNum type="alphaUcPeriod"/>
              <a:defRPr/>
            </a:pPr>
            <a:r>
              <a:rPr lang="en-US" sz="4000" dirty="0"/>
              <a:t>No changes since A1C is at target</a:t>
            </a:r>
          </a:p>
          <a:p>
            <a:pPr marL="514350" indent="-514350">
              <a:buFont typeface="+mj-lt"/>
              <a:buAutoNum type="alphaUcPeriod"/>
              <a:defRPr/>
            </a:pPr>
            <a:r>
              <a:rPr lang="en-US" sz="4000" dirty="0"/>
              <a:t>Add empagliflozin (Jardiance)</a:t>
            </a:r>
          </a:p>
          <a:p>
            <a:pPr marL="514350" indent="-514350">
              <a:buFont typeface="+mj-lt"/>
              <a:buAutoNum type="alphaUcPeriod"/>
              <a:defRPr/>
            </a:pPr>
            <a:r>
              <a:rPr lang="en-US" sz="4000" dirty="0"/>
              <a:t>Add dulaglutide (Trulicity)</a:t>
            </a:r>
          </a:p>
          <a:p>
            <a:pPr marL="514350" indent="-514350">
              <a:buFont typeface="+mj-lt"/>
              <a:buAutoNum type="alphaUcPeriod"/>
              <a:defRPr/>
            </a:pPr>
            <a:r>
              <a:rPr lang="en-US" sz="4000" dirty="0"/>
              <a:t>Add linagliptin (</a:t>
            </a:r>
            <a:r>
              <a:rPr lang="en-US" sz="4000" dirty="0" err="1"/>
              <a:t>Tradjenta</a:t>
            </a:r>
            <a:r>
              <a:rPr lang="en-US" sz="4000" dirty="0"/>
              <a:t>)</a:t>
            </a:r>
          </a:p>
          <a:p>
            <a:pPr>
              <a:defRPr/>
            </a:pPr>
            <a:endParaRPr lang="en-US" dirty="0"/>
          </a:p>
        </p:txBody>
      </p:sp>
      <p:sp>
        <p:nvSpPr>
          <p:cNvPr id="89092" name="TextBox 3">
            <a:extLst>
              <a:ext uri="{FF2B5EF4-FFF2-40B4-BE49-F238E27FC236}">
                <a16:creationId xmlns:a16="http://schemas.microsoft.com/office/drawing/2014/main" id="{04ED6E79-1591-4C9F-B510-6C26DEB74879}"/>
              </a:ext>
            </a:extLst>
          </p:cNvPr>
          <p:cNvSpPr txBox="1">
            <a:spLocks noChangeArrowheads="1"/>
          </p:cNvSpPr>
          <p:nvPr/>
        </p:nvSpPr>
        <p:spPr bwMode="auto">
          <a:xfrm>
            <a:off x="452438" y="5943600"/>
            <a:ext cx="7391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anose="020B0603020202020204" pitchFamily="34" charset="0"/>
                <a:cs typeface="Arial" panose="020B0604020202020204" pitchFamily="34" charset="0"/>
              </a:defRPr>
            </a:lvl1pPr>
            <a:lvl2pPr marL="742950" indent="-285750">
              <a:defRPr>
                <a:solidFill>
                  <a:schemeClr val="tx1"/>
                </a:solidFill>
                <a:latin typeface="Trebuchet MS" panose="020B0603020202020204" pitchFamily="34" charset="0"/>
                <a:cs typeface="Arial" panose="020B0604020202020204" pitchFamily="34" charset="0"/>
              </a:defRPr>
            </a:lvl2pPr>
            <a:lvl3pPr marL="1143000" indent="-228600">
              <a:defRPr>
                <a:solidFill>
                  <a:schemeClr val="tx1"/>
                </a:solidFill>
                <a:latin typeface="Trebuchet MS" panose="020B0603020202020204" pitchFamily="34" charset="0"/>
                <a:cs typeface="Arial" panose="020B0604020202020204" pitchFamily="34" charset="0"/>
              </a:defRPr>
            </a:lvl3pPr>
            <a:lvl4pPr marL="1600200" indent="-228600">
              <a:defRPr>
                <a:solidFill>
                  <a:schemeClr val="tx1"/>
                </a:solidFill>
                <a:latin typeface="Trebuchet MS" panose="020B0603020202020204" pitchFamily="34" charset="0"/>
                <a:cs typeface="Arial" panose="020B0604020202020204" pitchFamily="34" charset="0"/>
              </a:defRPr>
            </a:lvl4pPr>
            <a:lvl5pPr marL="2057400" indent="-228600">
              <a:defRPr>
                <a:solidFill>
                  <a:schemeClr val="tx1"/>
                </a:solidFill>
                <a:latin typeface="Trebuchet MS" panose="020B0603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rebuchet MS" panose="020B0603020202020204" pitchFamily="34" charset="0"/>
                <a:cs typeface="Arial" panose="020B0604020202020204" pitchFamily="34" charset="0"/>
              </a:defRPr>
            </a:lvl9pPr>
          </a:lstStyle>
          <a:p>
            <a:pPr eaLnBrk="1" hangingPunct="1"/>
            <a:r>
              <a:rPr lang="en-US" altLang="en-US" b="1">
                <a:solidFill>
                  <a:srgbClr val="FF0000"/>
                </a:solidFill>
              </a:rPr>
              <a:t>If you add an agent, would you stop or decrease any of the others? </a:t>
            </a:r>
          </a:p>
        </p:txBody>
      </p:sp>
      <p:pic>
        <p:nvPicPr>
          <p:cNvPr id="5" name="Picture 4">
            <a:extLst>
              <a:ext uri="{FF2B5EF4-FFF2-40B4-BE49-F238E27FC236}">
                <a16:creationId xmlns:a16="http://schemas.microsoft.com/office/drawing/2014/main" id="{D89A67D8-B9B7-47A3-A1A5-DA9787EF5BE4}"/>
              </a:ext>
            </a:extLst>
          </p:cNvPr>
          <p:cNvPicPr>
            <a:picLocks noChangeAspect="1"/>
          </p:cNvPicPr>
          <p:nvPr/>
        </p:nvPicPr>
        <p:blipFill>
          <a:blip r:embed="rId3"/>
          <a:stretch>
            <a:fillRect/>
          </a:stretch>
        </p:blipFill>
        <p:spPr>
          <a:xfrm rot="1563043">
            <a:off x="6991293" y="2094666"/>
            <a:ext cx="1643062" cy="1681162"/>
          </a:xfrm>
          <a:prstGeom prst="rect">
            <a:avLst/>
          </a:prstGeom>
        </p:spPr>
      </p:pic>
      <p:sp>
        <p:nvSpPr>
          <p:cNvPr id="6" name="Oval 5">
            <a:extLst>
              <a:ext uri="{FF2B5EF4-FFF2-40B4-BE49-F238E27FC236}">
                <a16:creationId xmlns:a16="http://schemas.microsoft.com/office/drawing/2014/main" id="{6C01E7BD-C5C6-4527-9FF0-A4D6EF75D9B2}"/>
              </a:ext>
            </a:extLst>
          </p:cNvPr>
          <p:cNvSpPr/>
          <p:nvPr/>
        </p:nvSpPr>
        <p:spPr>
          <a:xfrm>
            <a:off x="452438" y="2921994"/>
            <a:ext cx="5262562" cy="1573805"/>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16EE8-2E2B-4BDA-A066-9B06703A0C73}"/>
              </a:ext>
            </a:extLst>
          </p:cNvPr>
          <p:cNvSpPr>
            <a:spLocks noGrp="1"/>
          </p:cNvSpPr>
          <p:nvPr>
            <p:ph type="ctrTitle"/>
          </p:nvPr>
        </p:nvSpPr>
        <p:spPr>
          <a:xfrm>
            <a:off x="1219200" y="3352800"/>
            <a:ext cx="6019800" cy="1524000"/>
          </a:xfrm>
        </p:spPr>
        <p:txBody>
          <a:bodyPr/>
          <a:lstStyle/>
          <a:p>
            <a:pPr eaLnBrk="1" fontAlgn="auto" hangingPunct="1">
              <a:spcAft>
                <a:spcPts val="0"/>
              </a:spcAft>
              <a:defRPr/>
            </a:pPr>
            <a:r>
              <a:rPr lang="en-US" dirty="0"/>
              <a:t>Lifestyle Modifications to Reduce CV risk</a:t>
            </a:r>
          </a:p>
        </p:txBody>
      </p:sp>
      <p:sp>
        <p:nvSpPr>
          <p:cNvPr id="91139" name="AutoShape 2">
            <a:extLst>
              <a:ext uri="{FF2B5EF4-FFF2-40B4-BE49-F238E27FC236}">
                <a16:creationId xmlns:a16="http://schemas.microsoft.com/office/drawing/2014/main" id="{BA77AB8A-95B4-44DE-BBF2-ED3474FBFCEC}"/>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pic>
        <p:nvPicPr>
          <p:cNvPr id="91140" name="Picture 4">
            <a:extLst>
              <a:ext uri="{FF2B5EF4-FFF2-40B4-BE49-F238E27FC236}">
                <a16:creationId xmlns:a16="http://schemas.microsoft.com/office/drawing/2014/main" id="{21F2439B-D1C2-4252-8AFB-7E7B2E13E4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613" y="304800"/>
            <a:ext cx="2262187"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a:extLst>
              <a:ext uri="{FF2B5EF4-FFF2-40B4-BE49-F238E27FC236}">
                <a16:creationId xmlns:a16="http://schemas.microsoft.com/office/drawing/2014/main" id="{1B796D06-3484-4F18-BF62-F015F367E4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9800" y="4546600"/>
            <a:ext cx="2590800" cy="172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8">
            <a:extLst>
              <a:ext uri="{FF2B5EF4-FFF2-40B4-BE49-F238E27FC236}">
                <a16:creationId xmlns:a16="http://schemas.microsoft.com/office/drawing/2014/main" id="{B1B26E1E-EBF1-4437-B79C-5287E2489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9400" y="160338"/>
            <a:ext cx="5459413"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DEC64-4A2C-40B4-99AB-336179BBB031}"/>
              </a:ext>
            </a:extLst>
          </p:cNvPr>
          <p:cNvSpPr>
            <a:spLocks noGrp="1"/>
          </p:cNvSpPr>
          <p:nvPr>
            <p:ph type="title"/>
          </p:nvPr>
        </p:nvSpPr>
        <p:spPr>
          <a:xfrm>
            <a:off x="457200" y="320675"/>
            <a:ext cx="8229600" cy="669925"/>
          </a:xfrm>
        </p:spPr>
        <p:txBody>
          <a:bodyPr/>
          <a:lstStyle/>
          <a:p>
            <a:pPr>
              <a:defRPr/>
            </a:pPr>
            <a:r>
              <a:rPr lang="en-US" dirty="0"/>
              <a:t>Lifestyle modifications</a:t>
            </a:r>
          </a:p>
        </p:txBody>
      </p:sp>
      <p:graphicFrame>
        <p:nvGraphicFramePr>
          <p:cNvPr id="5" name="Content Placeholder 4">
            <a:extLst>
              <a:ext uri="{FF2B5EF4-FFF2-40B4-BE49-F238E27FC236}">
                <a16:creationId xmlns:a16="http://schemas.microsoft.com/office/drawing/2014/main" id="{9BF0696C-41F6-43FE-A953-82B613A26141}"/>
              </a:ext>
            </a:extLst>
          </p:cNvPr>
          <p:cNvGraphicFramePr>
            <a:graphicFrameLocks noGrp="1"/>
          </p:cNvGraphicFramePr>
          <p:nvPr>
            <p:ph idx="1"/>
            <p:extLst>
              <p:ext uri="{D42A27DB-BD31-4B8C-83A1-F6EECF244321}">
                <p14:modId xmlns:p14="http://schemas.microsoft.com/office/powerpoint/2010/main" val="662359452"/>
              </p:ext>
            </p:extLst>
          </p:nvPr>
        </p:nvGraphicFramePr>
        <p:xfrm>
          <a:off x="487532" y="1122085"/>
          <a:ext cx="8229600" cy="5050117"/>
        </p:xfrm>
        <a:graphic>
          <a:graphicData uri="http://schemas.openxmlformats.org/drawingml/2006/table">
            <a:tbl>
              <a:tblPr firstRow="1" bandRow="1">
                <a:tableStyleId>{5C22544A-7EE6-4342-B048-85BDC9FD1C3A}</a:tableStyleId>
              </a:tblPr>
              <a:tblGrid>
                <a:gridCol w="2202114">
                  <a:extLst>
                    <a:ext uri="{9D8B030D-6E8A-4147-A177-3AD203B41FA5}">
                      <a16:colId xmlns:a16="http://schemas.microsoft.com/office/drawing/2014/main" val="20000"/>
                    </a:ext>
                  </a:extLst>
                </a:gridCol>
                <a:gridCol w="6027486">
                  <a:extLst>
                    <a:ext uri="{9D8B030D-6E8A-4147-A177-3AD203B41FA5}">
                      <a16:colId xmlns:a16="http://schemas.microsoft.com/office/drawing/2014/main" val="20001"/>
                    </a:ext>
                  </a:extLst>
                </a:gridCol>
              </a:tblGrid>
              <a:tr h="371269">
                <a:tc>
                  <a:txBody>
                    <a:bodyPr/>
                    <a:lstStyle/>
                    <a:p>
                      <a:r>
                        <a:rPr lang="en-US" sz="1800" dirty="0"/>
                        <a:t>Category</a:t>
                      </a:r>
                    </a:p>
                  </a:txBody>
                  <a:tcPr marT="45727" marB="45727"/>
                </a:tc>
                <a:tc>
                  <a:txBody>
                    <a:bodyPr/>
                    <a:lstStyle/>
                    <a:p>
                      <a:r>
                        <a:rPr lang="en-US" sz="1800" dirty="0"/>
                        <a:t>Recommendations</a:t>
                      </a:r>
                    </a:p>
                  </a:txBody>
                  <a:tcPr marT="45727" marB="45727"/>
                </a:tc>
                <a:extLst>
                  <a:ext uri="{0D108BD9-81ED-4DB2-BD59-A6C34878D82A}">
                    <a16:rowId xmlns:a16="http://schemas.microsoft.com/office/drawing/2014/main" val="10000"/>
                  </a:ext>
                </a:extLst>
              </a:tr>
              <a:tr h="2288491">
                <a:tc>
                  <a:txBody>
                    <a:bodyPr/>
                    <a:lstStyle/>
                    <a:p>
                      <a:r>
                        <a:rPr lang="en-US" sz="1800" dirty="0"/>
                        <a:t>Nutrition</a:t>
                      </a:r>
                    </a:p>
                  </a:txBody>
                  <a:tcPr marT="45727" marB="45727"/>
                </a:tc>
                <a:tc>
                  <a:txBody>
                    <a:bodyPr/>
                    <a:lstStyle/>
                    <a:p>
                      <a:pPr marL="285750" indent="-285750">
                        <a:buFont typeface="Arial" panose="020B0604020202020204" pitchFamily="34" charset="0"/>
                        <a:buChar char="•"/>
                      </a:pPr>
                      <a:r>
                        <a:rPr lang="en-US" sz="1800" dirty="0"/>
                        <a:t>Maintain optimal weight</a:t>
                      </a:r>
                    </a:p>
                    <a:p>
                      <a:pPr marL="285750" indent="-285750">
                        <a:buFont typeface="Arial" panose="020B0604020202020204" pitchFamily="34" charset="0"/>
                        <a:buChar char="•"/>
                      </a:pPr>
                      <a:r>
                        <a:rPr lang="en-US" sz="1800" dirty="0"/>
                        <a:t>Calorie restriction</a:t>
                      </a:r>
                    </a:p>
                    <a:p>
                      <a:pPr marL="285750" indent="-285750">
                        <a:buFont typeface="Arial" panose="020B0604020202020204" pitchFamily="34" charset="0"/>
                        <a:buChar char="•"/>
                      </a:pPr>
                      <a:r>
                        <a:rPr lang="en-US" sz="1800" dirty="0"/>
                        <a:t>Plant</a:t>
                      </a:r>
                      <a:r>
                        <a:rPr lang="en-US" sz="1800" baseline="0" dirty="0"/>
                        <a:t> based diet-high in polyunsaturated and monounsaturated fats </a:t>
                      </a:r>
                    </a:p>
                    <a:p>
                      <a:pPr marL="285750" indent="-285750">
                        <a:buFont typeface="Arial" panose="020B0604020202020204" pitchFamily="34" charset="0"/>
                        <a:buChar char="•"/>
                      </a:pPr>
                      <a:r>
                        <a:rPr lang="en-US" sz="1800" baseline="0" dirty="0"/>
                        <a:t>Avoid trans fats, limit saturated fats</a:t>
                      </a:r>
                    </a:p>
                    <a:p>
                      <a:pPr marL="285750" indent="-285750">
                        <a:buFont typeface="Arial" panose="020B0604020202020204" pitchFamily="34" charset="0"/>
                        <a:buChar char="•"/>
                      </a:pPr>
                      <a:r>
                        <a:rPr lang="en-US" sz="1800" baseline="0" dirty="0"/>
                        <a:t>Consider DASH/Mediterranean meal plans</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t>Increase omega-3 fatty acids, viscous fiber, plant </a:t>
                      </a:r>
                      <a:r>
                        <a:rPr lang="en-US" sz="1800" dirty="0" err="1"/>
                        <a:t>stanols</a:t>
                      </a:r>
                      <a:r>
                        <a:rPr lang="en-US" sz="1800" dirty="0"/>
                        <a:t>/sterols</a:t>
                      </a:r>
                      <a:r>
                        <a:rPr lang="en-US" sz="1800" baseline="0" dirty="0"/>
                        <a:t> (lipids)</a:t>
                      </a:r>
                      <a:endParaRPr lang="en-US" sz="1800" dirty="0"/>
                    </a:p>
                  </a:txBody>
                  <a:tcPr marT="45727" marB="45727"/>
                </a:tc>
                <a:extLst>
                  <a:ext uri="{0D108BD9-81ED-4DB2-BD59-A6C34878D82A}">
                    <a16:rowId xmlns:a16="http://schemas.microsoft.com/office/drawing/2014/main" val="10001"/>
                  </a:ext>
                </a:extLst>
              </a:tr>
              <a:tr h="640819">
                <a:tc>
                  <a:txBody>
                    <a:bodyPr/>
                    <a:lstStyle/>
                    <a:p>
                      <a:r>
                        <a:rPr lang="en-US" sz="1800" dirty="0"/>
                        <a:t>Physical</a:t>
                      </a:r>
                      <a:r>
                        <a:rPr lang="en-US" sz="1800" baseline="0" dirty="0"/>
                        <a:t> Activity</a:t>
                      </a:r>
                      <a:endParaRPr lang="en-US" sz="1800" dirty="0"/>
                    </a:p>
                  </a:txBody>
                  <a:tcPr marT="45727" marB="45727"/>
                </a:tc>
                <a:tc>
                  <a:txBody>
                    <a:bodyPr/>
                    <a:lstStyle/>
                    <a:p>
                      <a:pPr marL="285750" indent="-285750">
                        <a:buFont typeface="Arial" panose="020B0604020202020204" pitchFamily="34" charset="0"/>
                        <a:buChar char="•"/>
                      </a:pPr>
                      <a:r>
                        <a:rPr lang="en-US" sz="1800" dirty="0"/>
                        <a:t>150 minutes/week moderate exertion</a:t>
                      </a:r>
                    </a:p>
                    <a:p>
                      <a:pPr marL="285750" indent="-285750">
                        <a:buFont typeface="Arial" panose="020B0604020202020204" pitchFamily="34" charset="0"/>
                        <a:buChar char="•"/>
                      </a:pPr>
                      <a:r>
                        <a:rPr lang="en-US" sz="1800" dirty="0"/>
                        <a:t>Strength</a:t>
                      </a:r>
                      <a:r>
                        <a:rPr lang="en-US" sz="1800" baseline="0" dirty="0"/>
                        <a:t> training</a:t>
                      </a:r>
                      <a:endParaRPr lang="en-US" sz="1800" dirty="0"/>
                    </a:p>
                  </a:txBody>
                  <a:tcPr marT="45727" marB="45727"/>
                </a:tc>
                <a:extLst>
                  <a:ext uri="{0D108BD9-81ED-4DB2-BD59-A6C34878D82A}">
                    <a16:rowId xmlns:a16="http://schemas.microsoft.com/office/drawing/2014/main" val="10002"/>
                  </a:ext>
                </a:extLst>
              </a:tr>
              <a:tr h="366181">
                <a:tc>
                  <a:txBody>
                    <a:bodyPr/>
                    <a:lstStyle/>
                    <a:p>
                      <a:r>
                        <a:rPr lang="en-US" sz="1800" dirty="0"/>
                        <a:t>Sleep</a:t>
                      </a:r>
                    </a:p>
                  </a:txBody>
                  <a:tcPr marT="45727" marB="45727"/>
                </a:tc>
                <a:tc>
                  <a:txBody>
                    <a:bodyPr/>
                    <a:lstStyle/>
                    <a:p>
                      <a:r>
                        <a:rPr lang="en-US" sz="1800" dirty="0"/>
                        <a:t>6-8 hours per night</a:t>
                      </a:r>
                    </a:p>
                  </a:txBody>
                  <a:tcPr marT="45727" marB="45727"/>
                </a:tc>
                <a:extLst>
                  <a:ext uri="{0D108BD9-81ED-4DB2-BD59-A6C34878D82A}">
                    <a16:rowId xmlns:a16="http://schemas.microsoft.com/office/drawing/2014/main" val="10003"/>
                  </a:ext>
                </a:extLst>
              </a:tr>
              <a:tr h="640819">
                <a:tc>
                  <a:txBody>
                    <a:bodyPr/>
                    <a:lstStyle/>
                    <a:p>
                      <a:r>
                        <a:rPr lang="en-US" sz="1800" dirty="0"/>
                        <a:t>Alcohol</a:t>
                      </a:r>
                    </a:p>
                  </a:txBody>
                  <a:tcPr marT="45727" marB="45727"/>
                </a:tc>
                <a:tc>
                  <a:txBody>
                    <a:bodyPr/>
                    <a:lstStyle/>
                    <a:p>
                      <a:pPr marL="285750" indent="-285750">
                        <a:buFont typeface="Arial" panose="020B0604020202020204" pitchFamily="34" charset="0"/>
                        <a:buChar char="•"/>
                      </a:pPr>
                      <a:r>
                        <a:rPr lang="en-US" sz="1800" dirty="0"/>
                        <a:t>2 drinks/day for men</a:t>
                      </a:r>
                    </a:p>
                    <a:p>
                      <a:pPr marL="285750" indent="-285750">
                        <a:buFont typeface="Arial" panose="020B0604020202020204" pitchFamily="34" charset="0"/>
                        <a:buChar char="•"/>
                      </a:pPr>
                      <a:r>
                        <a:rPr lang="en-US" sz="1800" dirty="0"/>
                        <a:t>1 drink/day for women</a:t>
                      </a:r>
                    </a:p>
                  </a:txBody>
                  <a:tcPr marT="45727" marB="45727"/>
                </a:tc>
                <a:extLst>
                  <a:ext uri="{0D108BD9-81ED-4DB2-BD59-A6C34878D82A}">
                    <a16:rowId xmlns:a16="http://schemas.microsoft.com/office/drawing/2014/main" val="10004"/>
                  </a:ext>
                </a:extLst>
              </a:tr>
              <a:tr h="371269">
                <a:tc>
                  <a:txBody>
                    <a:bodyPr/>
                    <a:lstStyle/>
                    <a:p>
                      <a:r>
                        <a:rPr lang="en-US" sz="1800" dirty="0"/>
                        <a:t>Tobacco Cessation</a:t>
                      </a:r>
                    </a:p>
                  </a:txBody>
                  <a:tcPr marT="45727" marB="45727"/>
                </a:tc>
                <a:tc>
                  <a:txBody>
                    <a:bodyPr/>
                    <a:lstStyle/>
                    <a:p>
                      <a:r>
                        <a:rPr lang="en-US" sz="1800" dirty="0"/>
                        <a:t>Avoid tobacco</a:t>
                      </a:r>
                      <a:r>
                        <a:rPr lang="en-US" sz="1800" baseline="0" dirty="0"/>
                        <a:t> products</a:t>
                      </a:r>
                      <a:endParaRPr lang="en-US" sz="1800" dirty="0"/>
                    </a:p>
                  </a:txBody>
                  <a:tcPr marT="45727" marB="45727"/>
                </a:tc>
                <a:extLst>
                  <a:ext uri="{0D108BD9-81ED-4DB2-BD59-A6C34878D82A}">
                    <a16:rowId xmlns:a16="http://schemas.microsoft.com/office/drawing/2014/main" val="10005"/>
                  </a:ext>
                </a:extLst>
              </a:tr>
              <a:tr h="371269">
                <a:tc>
                  <a:txBody>
                    <a:bodyPr/>
                    <a:lstStyle/>
                    <a:p>
                      <a:r>
                        <a:rPr lang="en-US" sz="1800" dirty="0"/>
                        <a:t>Salt Intake</a:t>
                      </a:r>
                    </a:p>
                  </a:txBody>
                  <a:tcPr marT="45727" marB="45727"/>
                </a:tc>
                <a:tc>
                  <a:txBody>
                    <a:bodyPr/>
                    <a:lstStyle/>
                    <a:p>
                      <a:pPr marL="0" indent="0">
                        <a:buFont typeface="Arial" panose="020B0604020202020204" pitchFamily="34" charset="0"/>
                        <a:buNone/>
                      </a:pPr>
                      <a:r>
                        <a:rPr lang="en-US" sz="1800" dirty="0"/>
                        <a:t>&lt;2300mg/day</a:t>
                      </a:r>
                    </a:p>
                  </a:txBody>
                  <a:tcPr marT="45727" marB="45727"/>
                </a:tc>
                <a:extLst>
                  <a:ext uri="{0D108BD9-81ED-4DB2-BD59-A6C34878D82A}">
                    <a16:rowId xmlns:a16="http://schemas.microsoft.com/office/drawing/2014/main" val="10006"/>
                  </a:ext>
                </a:extLst>
              </a:tr>
            </a:tbl>
          </a:graphicData>
        </a:graphic>
      </p:graphicFrame>
      <p:sp>
        <p:nvSpPr>
          <p:cNvPr id="93213" name="AutoShape 2">
            <a:extLst>
              <a:ext uri="{FF2B5EF4-FFF2-40B4-BE49-F238E27FC236}">
                <a16:creationId xmlns:a16="http://schemas.microsoft.com/office/drawing/2014/main" id="{F04C3DFC-784D-4D21-A067-0F7B5E956138}"/>
              </a:ext>
            </a:extLst>
          </p:cNvPr>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endParaRPr lang="en-US" altLang="en-US" sz="1800"/>
          </a:p>
        </p:txBody>
      </p:sp>
      <p:sp>
        <p:nvSpPr>
          <p:cNvPr id="93214" name="TextBox 6">
            <a:extLst>
              <a:ext uri="{FF2B5EF4-FFF2-40B4-BE49-F238E27FC236}">
                <a16:creationId xmlns:a16="http://schemas.microsoft.com/office/drawing/2014/main" id="{96EDF0A0-44BC-4EED-92A2-899406010F80}"/>
              </a:ext>
            </a:extLst>
          </p:cNvPr>
          <p:cNvSpPr txBox="1">
            <a:spLocks noChangeArrowheads="1"/>
          </p:cNvSpPr>
          <p:nvPr/>
        </p:nvSpPr>
        <p:spPr bwMode="auto">
          <a:xfrm>
            <a:off x="762000" y="6396038"/>
            <a:ext cx="55626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spcBef>
                <a:spcPct val="0"/>
              </a:spcBef>
              <a:buClrTx/>
              <a:buSzTx/>
              <a:buFontTx/>
              <a:buNone/>
            </a:pPr>
            <a:r>
              <a:rPr lang="en-US" altLang="en-US" sz="1200"/>
              <a:t>Diabetes Care 2020;43(Suppl. 1):S111-134</a:t>
            </a:r>
          </a:p>
          <a:p>
            <a:pPr eaLnBrk="1" hangingPunct="1">
              <a:spcBef>
                <a:spcPct val="0"/>
              </a:spcBef>
              <a:buClrTx/>
              <a:buSzTx/>
              <a:buFontTx/>
              <a:buNone/>
            </a:pPr>
            <a:r>
              <a:rPr lang="en-US" altLang="en-US" sz="1200"/>
              <a:t>ENDOCRINE PRACTICE Vol 26 No. 1 January 2020 </a:t>
            </a:r>
            <a:endParaRPr lang="en-US" altLang="en-US" sz="1200">
              <a:solidFill>
                <a:srgbClr val="00206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00E2E-05B1-4AD5-8793-DC812A88791E}"/>
              </a:ext>
            </a:extLst>
          </p:cNvPr>
          <p:cNvSpPr>
            <a:spLocks noGrp="1"/>
          </p:cNvSpPr>
          <p:nvPr>
            <p:ph type="title"/>
          </p:nvPr>
        </p:nvSpPr>
        <p:spPr>
          <a:xfrm>
            <a:off x="457200" y="152400"/>
            <a:ext cx="8229600" cy="1295400"/>
          </a:xfrm>
        </p:spPr>
        <p:txBody>
          <a:bodyPr>
            <a:normAutofit/>
          </a:bodyPr>
          <a:lstStyle/>
          <a:p>
            <a:pPr>
              <a:defRPr/>
            </a:pPr>
            <a:r>
              <a:rPr lang="en-US" sz="3200" dirty="0"/>
              <a:t>Poll - What Lifestyle Modifications are Recommended for Alice?</a:t>
            </a:r>
          </a:p>
        </p:txBody>
      </p:sp>
      <p:sp>
        <p:nvSpPr>
          <p:cNvPr id="95235" name="Content Placeholder 2">
            <a:extLst>
              <a:ext uri="{FF2B5EF4-FFF2-40B4-BE49-F238E27FC236}">
                <a16:creationId xmlns:a16="http://schemas.microsoft.com/office/drawing/2014/main" id="{151999A4-E12E-4E51-B047-75BC777C871B}"/>
              </a:ext>
            </a:extLst>
          </p:cNvPr>
          <p:cNvSpPr>
            <a:spLocks noGrp="1"/>
          </p:cNvSpPr>
          <p:nvPr>
            <p:ph idx="1"/>
          </p:nvPr>
        </p:nvSpPr>
        <p:spPr>
          <a:xfrm>
            <a:off x="457200" y="1600200"/>
            <a:ext cx="8229600" cy="5105400"/>
          </a:xfrm>
        </p:spPr>
        <p:txBody>
          <a:bodyPr/>
          <a:lstStyle/>
          <a:p>
            <a:pPr marL="514350" indent="-514350">
              <a:buFont typeface="Trebuchet MS" panose="020B0603020202020204" pitchFamily="34" charset="0"/>
              <a:buAutoNum type="alphaUcPeriod"/>
            </a:pPr>
            <a:r>
              <a:rPr lang="en-US" altLang="en-US" sz="3200" dirty="0"/>
              <a:t>Tobacco cessation </a:t>
            </a:r>
          </a:p>
          <a:p>
            <a:pPr marL="514350" indent="-514350">
              <a:buFont typeface="Trebuchet MS" panose="020B0603020202020204" pitchFamily="34" charset="0"/>
              <a:buAutoNum type="alphaUcPeriod"/>
            </a:pPr>
            <a:r>
              <a:rPr lang="en-US" altLang="en-US" sz="3200" dirty="0"/>
              <a:t>Weight loss</a:t>
            </a:r>
          </a:p>
          <a:p>
            <a:pPr marL="514350" indent="-514350">
              <a:buFont typeface="Trebuchet MS" panose="020B0603020202020204" pitchFamily="34" charset="0"/>
              <a:buAutoNum type="alphaUcPeriod"/>
            </a:pPr>
            <a:r>
              <a:rPr lang="en-US" altLang="en-US" sz="3200" dirty="0"/>
              <a:t>Increase physical activity</a:t>
            </a:r>
          </a:p>
          <a:p>
            <a:pPr marL="514350" indent="-514350">
              <a:buFont typeface="Trebuchet MS" panose="020B0603020202020204" pitchFamily="34" charset="0"/>
              <a:buAutoNum type="alphaUcPeriod"/>
            </a:pPr>
            <a:r>
              <a:rPr lang="en-US" altLang="en-US" sz="3200" dirty="0"/>
              <a:t>Reduce alcohol intake</a:t>
            </a:r>
          </a:p>
          <a:p>
            <a:pPr marL="514350" indent="-514350">
              <a:buFont typeface="Trebuchet MS" panose="020B0603020202020204" pitchFamily="34" charset="0"/>
              <a:buAutoNum type="alphaUcPeriod"/>
            </a:pPr>
            <a:r>
              <a:rPr lang="en-US" altLang="en-US" sz="3200" dirty="0"/>
              <a:t>Reduce salt intake</a:t>
            </a:r>
            <a:endParaRPr lang="en-US" altLang="en-US" dirty="0"/>
          </a:p>
        </p:txBody>
      </p:sp>
      <p:sp>
        <p:nvSpPr>
          <p:cNvPr id="95236" name="TextBox 3">
            <a:extLst>
              <a:ext uri="{FF2B5EF4-FFF2-40B4-BE49-F238E27FC236}">
                <a16:creationId xmlns:a16="http://schemas.microsoft.com/office/drawing/2014/main" id="{EADD3FDD-9C3E-4620-90F0-66E22CA85E31}"/>
              </a:ext>
            </a:extLst>
          </p:cNvPr>
          <p:cNvSpPr txBox="1">
            <a:spLocks noChangeArrowheads="1"/>
          </p:cNvSpPr>
          <p:nvPr/>
        </p:nvSpPr>
        <p:spPr bwMode="auto">
          <a:xfrm>
            <a:off x="609600" y="6021388"/>
            <a:ext cx="32972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marL="742950" indent="-285750">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algn="ctr" eaLnBrk="1" hangingPunct="1">
              <a:spcBef>
                <a:spcPct val="0"/>
              </a:spcBef>
              <a:buClrTx/>
              <a:buSzTx/>
              <a:buFontTx/>
              <a:buNone/>
            </a:pPr>
            <a:r>
              <a:rPr lang="en-US" altLang="en-US" sz="1800" b="1">
                <a:solidFill>
                  <a:srgbClr val="FF0000"/>
                </a:solidFill>
              </a:rPr>
              <a:t>Select all that apply</a:t>
            </a:r>
          </a:p>
        </p:txBody>
      </p:sp>
      <p:sp>
        <p:nvSpPr>
          <p:cNvPr id="95237" name="Rectangle 2">
            <a:extLst>
              <a:ext uri="{FF2B5EF4-FFF2-40B4-BE49-F238E27FC236}">
                <a16:creationId xmlns:a16="http://schemas.microsoft.com/office/drawing/2014/main" id="{F2AB9D97-20AD-4D5B-A78A-1550D5F5C072}"/>
              </a:ext>
            </a:extLst>
          </p:cNvPr>
          <p:cNvSpPr>
            <a:spLocks noChangeArrowheads="1"/>
          </p:cNvSpPr>
          <p:nvPr/>
        </p:nvSpPr>
        <p:spPr bwMode="auto">
          <a:xfrm>
            <a:off x="5002104" y="3641519"/>
            <a:ext cx="3505200" cy="306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tx2"/>
              </a:buClr>
              <a:buSzPct val="73000"/>
              <a:buFont typeface="Wingdings 2" panose="05020102010507070707" pitchFamily="18" charset="2"/>
              <a:buChar char=""/>
              <a:defRPr sz="2600">
                <a:solidFill>
                  <a:schemeClr val="tx1"/>
                </a:solidFill>
                <a:latin typeface="Trebuchet MS" panose="020B0603020202020204" pitchFamily="34" charset="0"/>
              </a:defRPr>
            </a:lvl1pPr>
            <a:lvl2pPr>
              <a:spcBef>
                <a:spcPts val="500"/>
              </a:spcBef>
              <a:buClr>
                <a:srgbClr val="F9B639"/>
              </a:buClr>
              <a:buSzPct val="80000"/>
              <a:buFont typeface="Wingdings 2" panose="05020102010507070707" pitchFamily="18" charset="2"/>
              <a:buChar char=""/>
              <a:defRPr sz="2300">
                <a:solidFill>
                  <a:srgbClr val="6C6C6C"/>
                </a:solidFill>
                <a:latin typeface="Trebuchet MS" panose="020B0603020202020204" pitchFamily="34" charset="0"/>
              </a:defRPr>
            </a:lvl2pPr>
            <a:lvl3pPr marL="1143000" indent="-228600">
              <a:spcBef>
                <a:spcPts val="400"/>
              </a:spcBef>
              <a:buClr>
                <a:srgbClr val="F9B639"/>
              </a:buClr>
              <a:buSzPct val="60000"/>
              <a:buFont typeface="Wingdings" panose="05000000000000000000" pitchFamily="2" charset="2"/>
              <a:buChar char=""/>
              <a:defRPr sz="2000">
                <a:solidFill>
                  <a:schemeClr val="tx1"/>
                </a:solidFill>
                <a:latin typeface="Trebuchet MS" panose="020B0603020202020204" pitchFamily="34" charset="0"/>
              </a:defRPr>
            </a:lvl3pPr>
            <a:lvl4pPr marL="1600200" indent="-228600">
              <a:spcBef>
                <a:spcPct val="20000"/>
              </a:spcBef>
              <a:buClr>
                <a:srgbClr val="F9B639"/>
              </a:buClr>
              <a:buSzPct val="80000"/>
              <a:buFont typeface="Wingdings 2" panose="05020102010507070707" pitchFamily="18" charset="2"/>
              <a:buChar char=""/>
              <a:defRPr sz="2000">
                <a:solidFill>
                  <a:srgbClr val="6C6C6C"/>
                </a:solidFill>
                <a:latin typeface="Trebuchet MS" panose="020B0603020202020204" pitchFamily="34" charset="0"/>
              </a:defRPr>
            </a:lvl4pPr>
            <a:lvl5pPr marL="2057400" indent="-228600">
              <a:spcBef>
                <a:spcPts val="400"/>
              </a:spcBef>
              <a:buClr>
                <a:srgbClr val="F9B639"/>
              </a:buClr>
              <a:buSzPct val="70000"/>
              <a:buFont typeface="Wingdings" panose="05000000000000000000" pitchFamily="2" charset="2"/>
              <a:buChar char=""/>
              <a:defRPr>
                <a:solidFill>
                  <a:schemeClr val="tx1"/>
                </a:solidFill>
                <a:latin typeface="Trebuchet MS" panose="020B0603020202020204" pitchFamily="34" charset="0"/>
              </a:defRPr>
            </a:lvl5pPr>
            <a:lvl6pPr marL="25146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6pPr>
            <a:lvl7pPr marL="29718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7pPr>
            <a:lvl8pPr marL="34290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8pPr>
            <a:lvl9pPr marL="3886200" indent="-228600" eaLnBrk="0" fontAlgn="base" hangingPunct="0">
              <a:spcBef>
                <a:spcPts val="400"/>
              </a:spcBef>
              <a:spcAft>
                <a:spcPct val="0"/>
              </a:spcAft>
              <a:buClr>
                <a:srgbClr val="F9B639"/>
              </a:buClr>
              <a:buSzPct val="70000"/>
              <a:buFont typeface="Wingdings" panose="05000000000000000000" pitchFamily="2" charset="2"/>
              <a:buChar char=""/>
              <a:defRPr>
                <a:solidFill>
                  <a:schemeClr val="tx1"/>
                </a:solidFill>
                <a:latin typeface="Trebuchet MS" panose="020B0603020202020204" pitchFamily="34" charset="0"/>
              </a:defRPr>
            </a:lvl9pPr>
          </a:lstStyle>
          <a:p>
            <a:pPr eaLnBrk="1" hangingPunct="1"/>
            <a:r>
              <a:rPr lang="en-US" altLang="en-US" sz="2100" dirty="0"/>
              <a:t>Social history</a:t>
            </a:r>
          </a:p>
          <a:p>
            <a:pPr lvl="1" eaLnBrk="1" hangingPunct="1"/>
            <a:r>
              <a:rPr lang="en-US" altLang="en-US" sz="1800" dirty="0">
                <a:solidFill>
                  <a:schemeClr val="tx1"/>
                </a:solidFill>
              </a:rPr>
              <a:t>(+)Alcohol: 1-2 drinks/week</a:t>
            </a:r>
          </a:p>
          <a:p>
            <a:pPr lvl="1" eaLnBrk="1" hangingPunct="1"/>
            <a:r>
              <a:rPr lang="en-US" altLang="en-US" sz="1800" dirty="0">
                <a:solidFill>
                  <a:schemeClr val="tx1"/>
                </a:solidFill>
              </a:rPr>
              <a:t>(+) Tobacco use: 1/2ppd</a:t>
            </a:r>
          </a:p>
          <a:p>
            <a:pPr lvl="1" eaLnBrk="1" hangingPunct="1"/>
            <a:r>
              <a:rPr lang="en-US" altLang="en-US" sz="1800" dirty="0">
                <a:solidFill>
                  <a:schemeClr val="tx1"/>
                </a:solidFill>
              </a:rPr>
              <a:t>Exercise: walks 15 min twice/week</a:t>
            </a:r>
          </a:p>
          <a:p>
            <a:pPr lvl="1" eaLnBrk="1" hangingPunct="1"/>
            <a:r>
              <a:rPr lang="en-US" altLang="en-US" sz="1800" dirty="0">
                <a:solidFill>
                  <a:schemeClr val="tx1"/>
                </a:solidFill>
              </a:rPr>
              <a:t>Occ: receptionist</a:t>
            </a:r>
          </a:p>
          <a:p>
            <a:pPr eaLnBrk="1" hangingPunct="1"/>
            <a:r>
              <a:rPr lang="en-US" altLang="en-US" sz="2100" dirty="0"/>
              <a:t>BMI:32.8kg/m</a:t>
            </a:r>
            <a:r>
              <a:rPr lang="en-US" altLang="en-US" sz="2100" baseline="30000" dirty="0"/>
              <a:t>2</a:t>
            </a:r>
            <a:r>
              <a:rPr lang="en-US" altLang="en-US" sz="2100" dirty="0"/>
              <a:t> </a:t>
            </a:r>
          </a:p>
          <a:p>
            <a:pPr lvl="1" eaLnBrk="1" hangingPunct="1"/>
            <a:endParaRPr lang="en-US" altLang="en-US" sz="1800" dirty="0">
              <a:solidFill>
                <a:schemeClr val="tx1"/>
              </a:solidFill>
            </a:endParaRPr>
          </a:p>
        </p:txBody>
      </p:sp>
      <p:sp>
        <p:nvSpPr>
          <p:cNvPr id="4" name="Rounded Rectangle 3">
            <a:extLst>
              <a:ext uri="{FF2B5EF4-FFF2-40B4-BE49-F238E27FC236}">
                <a16:creationId xmlns:a16="http://schemas.microsoft.com/office/drawing/2014/main" id="{C904B29D-EE35-48E6-B902-92CC8482BB4E}"/>
              </a:ext>
            </a:extLst>
          </p:cNvPr>
          <p:cNvSpPr/>
          <p:nvPr/>
        </p:nvSpPr>
        <p:spPr>
          <a:xfrm>
            <a:off x="4654550" y="3505200"/>
            <a:ext cx="3505200" cy="2819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7" name="Picture 6">
            <a:extLst>
              <a:ext uri="{FF2B5EF4-FFF2-40B4-BE49-F238E27FC236}">
                <a16:creationId xmlns:a16="http://schemas.microsoft.com/office/drawing/2014/main" id="{69E728B4-B589-4C74-979B-80C91EBA5ED1}"/>
              </a:ext>
            </a:extLst>
          </p:cNvPr>
          <p:cNvPicPr>
            <a:picLocks noChangeAspect="1"/>
          </p:cNvPicPr>
          <p:nvPr/>
        </p:nvPicPr>
        <p:blipFill>
          <a:blip r:embed="rId3"/>
          <a:stretch>
            <a:fillRect/>
          </a:stretch>
        </p:blipFill>
        <p:spPr>
          <a:xfrm rot="1563043">
            <a:off x="5933172" y="1476195"/>
            <a:ext cx="1643062" cy="1681162"/>
          </a:xfrm>
          <a:prstGeom prst="rect">
            <a:avLst/>
          </a:prstGeom>
        </p:spPr>
      </p:pic>
      <p:sp>
        <p:nvSpPr>
          <p:cNvPr id="8" name="Oval 7">
            <a:extLst>
              <a:ext uri="{FF2B5EF4-FFF2-40B4-BE49-F238E27FC236}">
                <a16:creationId xmlns:a16="http://schemas.microsoft.com/office/drawing/2014/main" id="{A70CE31E-3B21-406C-87B9-32A0967EFC17}"/>
              </a:ext>
            </a:extLst>
          </p:cNvPr>
          <p:cNvSpPr/>
          <p:nvPr/>
        </p:nvSpPr>
        <p:spPr>
          <a:xfrm>
            <a:off x="305756" y="1371600"/>
            <a:ext cx="5341723" cy="21336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We DID IT</a:t>
            </a:r>
          </a:p>
        </p:txBody>
      </p:sp>
      <p:sp>
        <p:nvSpPr>
          <p:cNvPr id="5" name="Content Placeholder 4"/>
          <p:cNvSpPr>
            <a:spLocks noGrp="1"/>
          </p:cNvSpPr>
          <p:nvPr>
            <p:ph sz="quarter" idx="2"/>
          </p:nvPr>
        </p:nvSpPr>
        <p:spPr>
          <a:xfrm>
            <a:off x="3716867" y="1216152"/>
            <a:ext cx="4956979" cy="4937760"/>
          </a:xfrm>
        </p:spPr>
        <p:txBody>
          <a:bodyPr/>
          <a:lstStyle/>
          <a:p>
            <a:pPr>
              <a:lnSpc>
                <a:spcPct val="150000"/>
              </a:lnSpc>
            </a:pPr>
            <a:r>
              <a:rPr lang="fr-FR" dirty="0"/>
              <a:t>Go To Webinar Pop Up Survey – if you </a:t>
            </a:r>
            <a:r>
              <a:rPr lang="fr-FR" dirty="0" err="1"/>
              <a:t>want</a:t>
            </a:r>
            <a:r>
              <a:rPr lang="fr-FR" dirty="0"/>
              <a:t> to </a:t>
            </a:r>
            <a:r>
              <a:rPr lang="fr-FR" dirty="0" err="1"/>
              <a:t>share</a:t>
            </a:r>
            <a:r>
              <a:rPr lang="fr-FR" dirty="0"/>
              <a:t> </a:t>
            </a:r>
            <a:r>
              <a:rPr lang="fr-FR" dirty="0" err="1"/>
              <a:t>something</a:t>
            </a:r>
            <a:r>
              <a:rPr lang="fr-FR" dirty="0"/>
              <a:t> </a:t>
            </a:r>
            <a:r>
              <a:rPr lang="fr-FR" dirty="0" err="1"/>
              <a:t>that</a:t>
            </a:r>
            <a:r>
              <a:rPr lang="fr-FR" dirty="0"/>
              <a:t> </a:t>
            </a:r>
            <a:r>
              <a:rPr lang="fr-FR" dirty="0" err="1"/>
              <a:t>we</a:t>
            </a:r>
            <a:r>
              <a:rPr lang="fr-FR" dirty="0"/>
              <a:t> can </a:t>
            </a:r>
            <a:r>
              <a:rPr lang="fr-FR" dirty="0" err="1"/>
              <a:t>pass</a:t>
            </a:r>
            <a:r>
              <a:rPr lang="fr-FR" dirty="0"/>
              <a:t> </a:t>
            </a:r>
            <a:r>
              <a:rPr lang="fr-FR" dirty="0" err="1"/>
              <a:t>along</a:t>
            </a:r>
            <a:r>
              <a:rPr lang="fr-FR" dirty="0"/>
              <a:t> to </a:t>
            </a:r>
            <a:r>
              <a:rPr lang="fr-FR" dirty="0" err="1"/>
              <a:t>our</a:t>
            </a:r>
            <a:r>
              <a:rPr lang="fr-FR" dirty="0"/>
              <a:t> team. </a:t>
            </a:r>
          </a:p>
          <a:p>
            <a:pPr>
              <a:lnSpc>
                <a:spcPct val="150000"/>
              </a:lnSpc>
            </a:pPr>
            <a:r>
              <a:rPr lang="fr-FR" dirty="0" err="1"/>
              <a:t>We</a:t>
            </a:r>
            <a:r>
              <a:rPr lang="fr-FR" dirty="0"/>
              <a:t> </a:t>
            </a:r>
            <a:r>
              <a:rPr lang="fr-FR" dirty="0" err="1"/>
              <a:t>will</a:t>
            </a:r>
            <a:r>
              <a:rPr lang="fr-FR" dirty="0"/>
              <a:t> </a:t>
            </a:r>
            <a:r>
              <a:rPr lang="fr-FR" dirty="0" err="1"/>
              <a:t>resume</a:t>
            </a:r>
            <a:r>
              <a:rPr lang="fr-FR" dirty="0"/>
              <a:t> the Virtual </a:t>
            </a:r>
            <a:r>
              <a:rPr lang="fr-FR" dirty="0" err="1"/>
              <a:t>Conference</a:t>
            </a:r>
            <a:r>
              <a:rPr lang="fr-FR" dirty="0"/>
              <a:t> at 8:00am Pacific Time on Thursday </a:t>
            </a:r>
            <a:r>
              <a:rPr lang="fr-FR" dirty="0" err="1"/>
              <a:t>with</a:t>
            </a:r>
            <a:r>
              <a:rPr lang="fr-FR" dirty="0"/>
              <a:t> Coach Beverly and Diana Isaacs.</a:t>
            </a:r>
            <a:endParaRPr lang="en-US" dirty="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4339" y="5263614"/>
            <a:ext cx="4302034" cy="1371600"/>
          </a:xfrm>
          <a:prstGeom prst="rect">
            <a:avLst/>
          </a:prstGeom>
        </p:spPr>
      </p:pic>
    </p:spTree>
    <p:custDataLst>
      <p:tags r:id="rId1"/>
    </p:custDataLst>
    <p:extLst>
      <p:ext uri="{BB962C8B-B14F-4D97-AF65-F5344CB8AC3E}">
        <p14:creationId xmlns:p14="http://schemas.microsoft.com/office/powerpoint/2010/main" val="292570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1546" name="Rectangle 10"/>
          <p:cNvSpPr>
            <a:spLocks noGrp="1" noChangeArrowheads="1"/>
          </p:cNvSpPr>
          <p:nvPr>
            <p:ph type="title"/>
          </p:nvPr>
        </p:nvSpPr>
        <p:spPr/>
        <p:txBody>
          <a:bodyPr>
            <a:normAutofit fontScale="90000"/>
          </a:bodyPr>
          <a:lstStyle/>
          <a:p>
            <a:pPr eaLnBrk="1" hangingPunct="1">
              <a:defRPr/>
            </a:pPr>
            <a:r>
              <a:rPr lang="en-US" sz="6000" dirty="0"/>
              <a:t>Thank You – Questions?</a:t>
            </a:r>
          </a:p>
        </p:txBody>
      </p:sp>
      <p:sp>
        <p:nvSpPr>
          <p:cNvPr id="5" name="Content Placeholder 4"/>
          <p:cNvSpPr>
            <a:spLocks noGrp="1"/>
          </p:cNvSpPr>
          <p:nvPr>
            <p:ph sz="quarter" idx="2"/>
          </p:nvPr>
        </p:nvSpPr>
        <p:spPr>
          <a:xfrm>
            <a:off x="3716867" y="1216152"/>
            <a:ext cx="4956979" cy="4937760"/>
          </a:xfrm>
        </p:spPr>
        <p:txBody>
          <a:bodyPr/>
          <a:lstStyle/>
          <a:p>
            <a:r>
              <a:rPr lang="fr-FR" dirty="0" err="1"/>
              <a:t>Thanks</a:t>
            </a:r>
            <a:r>
              <a:rPr lang="fr-FR" dirty="0"/>
              <a:t> for </a:t>
            </a:r>
            <a:r>
              <a:rPr lang="fr-FR" dirty="0" err="1"/>
              <a:t>joining</a:t>
            </a:r>
            <a:r>
              <a:rPr lang="fr-FR" dirty="0"/>
              <a:t> us!</a:t>
            </a:r>
          </a:p>
          <a:p>
            <a:r>
              <a:rPr lang="fr-FR" dirty="0"/>
              <a:t>Questions?</a:t>
            </a:r>
          </a:p>
          <a:p>
            <a:r>
              <a:rPr lang="fr-FR" dirty="0">
                <a:hlinkClick r:id="rId4"/>
              </a:rPr>
              <a:t>Info@diabetesed.net</a:t>
            </a:r>
            <a:endParaRPr lang="fr-FR" dirty="0"/>
          </a:p>
          <a:p>
            <a:r>
              <a:rPr lang="fr-FR" dirty="0"/>
              <a:t>Call Bryanna at 530-893-8635</a:t>
            </a:r>
          </a:p>
          <a:p>
            <a:r>
              <a:rPr lang="fr-FR" dirty="0"/>
              <a:t>www.DiabetesEdUniversity.net</a:t>
            </a:r>
            <a:endParaRPr lang="en-US" dirty="0"/>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0" y="1311998"/>
            <a:ext cx="3259667" cy="488950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1000" y="5105400"/>
            <a:ext cx="4302034" cy="1371600"/>
          </a:xfrm>
          <a:prstGeom prst="rect">
            <a:avLst/>
          </a:prstGeom>
        </p:spPr>
      </p:pic>
    </p:spTree>
    <p:custDataLst>
      <p:tags r:id="rId1"/>
    </p:custDataLst>
    <p:extLst>
      <p:ext uri="{BB962C8B-B14F-4D97-AF65-F5344CB8AC3E}">
        <p14:creationId xmlns:p14="http://schemas.microsoft.com/office/powerpoint/2010/main" val="1374753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152400"/>
            <a:ext cx="8229600" cy="1371600"/>
          </a:xfrm>
        </p:spPr>
        <p:txBody>
          <a:bodyPr>
            <a:normAutofit/>
          </a:bodyPr>
          <a:lstStyle/>
          <a:p>
            <a:pPr eaLnBrk="1" hangingPunct="1"/>
            <a:r>
              <a:rPr lang="en-US" sz="3600" b="1" dirty="0"/>
              <a:t>Diabetes Bingo “</a:t>
            </a:r>
            <a:r>
              <a:rPr lang="en-US" sz="3600" b="1" dirty="0" err="1"/>
              <a:t>DiaBingo</a:t>
            </a:r>
            <a:r>
              <a:rPr lang="en-US" sz="3600" b="1" dirty="0"/>
              <a:t>”</a:t>
            </a:r>
            <a:br>
              <a:rPr lang="en-US" sz="3600" b="1" dirty="0"/>
            </a:br>
            <a:r>
              <a:rPr lang="en-US" sz="3600" b="1" dirty="0"/>
              <a:t>Shout out Right Answer</a:t>
            </a:r>
          </a:p>
        </p:txBody>
      </p:sp>
      <p:pic>
        <p:nvPicPr>
          <p:cNvPr id="72708" name="Picture 4" descr="MCj0336154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81200"/>
            <a:ext cx="5105400" cy="3975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615129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1026"/>
          <p:cNvSpPr>
            <a:spLocks noGrp="1" noChangeArrowheads="1"/>
          </p:cNvSpPr>
          <p:nvPr>
            <p:ph type="title"/>
          </p:nvPr>
        </p:nvSpPr>
        <p:spPr>
          <a:xfrm>
            <a:off x="457200" y="152400"/>
            <a:ext cx="8229600" cy="533400"/>
          </a:xfrm>
        </p:spPr>
        <p:txBody>
          <a:bodyPr/>
          <a:lstStyle/>
          <a:p>
            <a:pPr algn="l" eaLnBrk="1" hangingPunct="1"/>
            <a:r>
              <a:rPr lang="en-US" sz="2900" dirty="0" err="1">
                <a:solidFill>
                  <a:schemeClr val="tx2">
                    <a:lumMod val="75000"/>
                  </a:schemeClr>
                </a:solidFill>
              </a:rPr>
              <a:t>DiaBingo</a:t>
            </a:r>
            <a:r>
              <a:rPr lang="en-US" sz="2900" dirty="0">
                <a:solidFill>
                  <a:schemeClr val="tx2">
                    <a:lumMod val="75000"/>
                  </a:schemeClr>
                </a:solidFill>
              </a:rPr>
              <a:t> - I</a:t>
            </a:r>
            <a:endParaRPr lang="en-US" sz="1200" dirty="0">
              <a:solidFill>
                <a:schemeClr val="tx2">
                  <a:lumMod val="75000"/>
                </a:schemeClr>
              </a:solidFill>
            </a:endParaRPr>
          </a:p>
        </p:txBody>
      </p:sp>
      <p:sp>
        <p:nvSpPr>
          <p:cNvPr id="1729539" name="Rectangle 1027"/>
          <p:cNvSpPr>
            <a:spLocks noGrp="1" noChangeArrowheads="1"/>
          </p:cNvSpPr>
          <p:nvPr>
            <p:ph sz="quarter" idx="1"/>
          </p:nvPr>
        </p:nvSpPr>
        <p:spPr/>
        <p:txBody>
          <a:bodyPr/>
          <a:lstStyle/>
          <a:p>
            <a:pPr algn="r" eaLnBrk="1" hangingPunct="1">
              <a:defRPr/>
            </a:pPr>
            <a:endParaRPr lang="en-US" sz="1800"/>
          </a:p>
          <a:p>
            <a:pPr algn="r" eaLnBrk="1" hangingPunct="1">
              <a:defRPr/>
            </a:pPr>
            <a:endParaRPr lang="en-US" sz="2400"/>
          </a:p>
        </p:txBody>
      </p:sp>
      <p:sp>
        <p:nvSpPr>
          <p:cNvPr id="151556" name="Text Box 1028"/>
          <p:cNvSpPr txBox="1">
            <a:spLocks noChangeArrowheads="1"/>
          </p:cNvSpPr>
          <p:nvPr/>
        </p:nvSpPr>
        <p:spPr bwMode="auto">
          <a:xfrm>
            <a:off x="685800" y="24384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1429" tIns="45714" rIns="91429" bIns="45714">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a:latin typeface="Tahoma" pitchFamily="34" charset="0"/>
            </a:endParaRPr>
          </a:p>
        </p:txBody>
      </p:sp>
      <p:sp>
        <p:nvSpPr>
          <p:cNvPr id="151557" name="Rectangle 1029"/>
          <p:cNvSpPr>
            <a:spLocks noChangeArrowheads="1"/>
          </p:cNvSpPr>
          <p:nvPr/>
        </p:nvSpPr>
        <p:spPr bwMode="auto">
          <a:xfrm>
            <a:off x="-304800" y="-990600"/>
            <a:ext cx="9753600" cy="89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nchorCtr="1"/>
          <a:lstStyle/>
          <a:p>
            <a:pPr marL="1028700" indent="-1028700"/>
            <a:r>
              <a:rPr lang="en-US" sz="1200" b="1">
                <a:solidFill>
                  <a:schemeClr val="bg1"/>
                </a:solidFill>
                <a:latin typeface="Arial Black" pitchFamily="34" charset="0"/>
              </a:rPr>
              <a:t>	</a:t>
            </a:r>
            <a:r>
              <a:rPr lang="en-US" sz="1200">
                <a:solidFill>
                  <a:schemeClr val="bg1"/>
                </a:solidFill>
                <a:latin typeface="Arial Black" pitchFamily="34" charset="0"/>
              </a:rPr>
              <a:t>	 </a:t>
            </a:r>
          </a:p>
        </p:txBody>
      </p:sp>
      <p:sp>
        <p:nvSpPr>
          <p:cNvPr id="1729542" name="Text Box 1030"/>
          <p:cNvSpPr txBox="1">
            <a:spLocks noChangeArrowheads="1"/>
          </p:cNvSpPr>
          <p:nvPr/>
        </p:nvSpPr>
        <p:spPr bwMode="auto">
          <a:xfrm>
            <a:off x="457200" y="685800"/>
            <a:ext cx="8458200" cy="5763116"/>
          </a:xfrm>
          <a:prstGeom prst="rect">
            <a:avLst/>
          </a:prstGeom>
          <a:noFill/>
          <a:ln w="12700">
            <a:noFill/>
            <a:miter lim="800000"/>
            <a:headEnd/>
            <a:tailEnd/>
          </a:ln>
          <a:effectLst/>
        </p:spPr>
        <p:txBody>
          <a:bodyPr wrap="square">
            <a:spAutoFit/>
          </a:bodyPr>
          <a:lstStyle/>
          <a:p>
            <a:pPr eaLnBrk="0" hangingPunct="0">
              <a:spcBef>
                <a:spcPct val="50000"/>
              </a:spcBef>
              <a:defRPr/>
            </a:pPr>
            <a:r>
              <a:rPr lang="en-US" sz="2200" b="1" dirty="0">
                <a:solidFill>
                  <a:schemeClr val="accent2">
                    <a:lumMod val="50000"/>
                  </a:schemeClr>
                </a:solidFill>
                <a:effectLst>
                  <a:outerShdw blurRad="38100" dist="38100" dir="2700000" algn="tl">
                    <a:srgbClr val="000000"/>
                  </a:outerShdw>
                </a:effectLst>
                <a:latin typeface="Arial" pitchFamily="34" charset="0"/>
              </a:rPr>
              <a:t>I</a:t>
            </a:r>
            <a:r>
              <a:rPr lang="en-US" sz="2200" dirty="0">
                <a:solidFill>
                  <a:schemeClr val="accent2">
                    <a:lumMod val="50000"/>
                  </a:schemeClr>
                </a:solidFill>
                <a:effectLst>
                  <a:outerShdw blurRad="38100" dist="38100" dir="2700000" algn="tl">
                    <a:srgbClr val="000000"/>
                  </a:outerShdw>
                </a:effectLst>
                <a:latin typeface="Arial" pitchFamily="34" charset="0"/>
              </a:rPr>
              <a:t> </a:t>
            </a:r>
            <a:r>
              <a:rPr lang="en-US" sz="2200" dirty="0">
                <a:solidFill>
                  <a:schemeClr val="accent2">
                    <a:lumMod val="50000"/>
                  </a:schemeClr>
                </a:solidFill>
                <a:latin typeface="Arial" pitchFamily="34" charset="0"/>
              </a:rPr>
              <a:t>Inhaled insulin		</a:t>
            </a:r>
          </a:p>
          <a:p>
            <a:pPr eaLnBrk="0" hangingPunct="0">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Glargine</a:t>
            </a:r>
            <a:r>
              <a:rPr lang="en-US" sz="2200" dirty="0">
                <a:solidFill>
                  <a:schemeClr val="accent2">
                    <a:lumMod val="50000"/>
                  </a:schemeClr>
                </a:solidFill>
                <a:latin typeface="Arial" pitchFamily="34" charset="0"/>
              </a:rPr>
              <a:t>, </a:t>
            </a:r>
            <a:r>
              <a:rPr lang="en-US" sz="2200" dirty="0" err="1">
                <a:solidFill>
                  <a:schemeClr val="accent2">
                    <a:lumMod val="50000"/>
                  </a:schemeClr>
                </a:solidFill>
                <a:latin typeface="Arial" pitchFamily="34" charset="0"/>
              </a:rPr>
              <a:t>Detemir</a:t>
            </a:r>
            <a:r>
              <a:rPr lang="en-US" sz="2200" dirty="0">
                <a:solidFill>
                  <a:schemeClr val="accent2">
                    <a:lumMod val="50000"/>
                  </a:schemeClr>
                </a:solidFill>
                <a:latin typeface="Arial" pitchFamily="34" charset="0"/>
              </a:rPr>
              <a:t>, NPH are types of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Breakdown of glycogen into glucose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Anabolic hormone made by pancreatic beta cells			</a:t>
            </a:r>
          </a:p>
          <a:p>
            <a:pPr eaLnBrk="0" hangingPunct="0">
              <a:spcBef>
                <a:spcPct val="50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Insulin is released when glucose levels are low		</a:t>
            </a:r>
          </a:p>
          <a:p>
            <a:pPr eaLnBrk="0" hangingPunct="0">
              <a:spcBef>
                <a:spcPct val="50000"/>
              </a:spcBef>
              <a:defRPr/>
            </a:pPr>
            <a:r>
              <a:rPr lang="en-US" sz="2200" b="1" dirty="0">
                <a:latin typeface="Arial" pitchFamily="34" charset="0"/>
              </a:rPr>
              <a:t>I</a:t>
            </a:r>
            <a:r>
              <a:rPr lang="en-US" sz="2200" dirty="0">
                <a:latin typeface="Arial" pitchFamily="34" charset="0"/>
              </a:rPr>
              <a:t> </a:t>
            </a:r>
            <a:r>
              <a:rPr lang="en-US" sz="2200" dirty="0"/>
              <a:t>In which injection site is insulin most rapidly absorbed?</a:t>
            </a:r>
            <a:r>
              <a:rPr lang="en-US" sz="2200" dirty="0">
                <a:latin typeface="Arial" pitchFamily="34" charset="0"/>
              </a:rPr>
              <a:t>  </a:t>
            </a:r>
            <a:r>
              <a:rPr lang="en-US" sz="2200" dirty="0">
                <a:solidFill>
                  <a:schemeClr val="accent2">
                    <a:lumMod val="50000"/>
                  </a:schemeClr>
                </a:solidFill>
                <a:latin typeface="Arial" pitchFamily="34" charset="0"/>
              </a:rPr>
              <a:t>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Elevated post-prandial glucose indicate need for pre-</a:t>
            </a:r>
            <a:r>
              <a:rPr lang="en-US" sz="2200" dirty="0" err="1">
                <a:solidFill>
                  <a:schemeClr val="accent2">
                    <a:lumMod val="50000"/>
                  </a:schemeClr>
                </a:solidFill>
                <a:latin typeface="Arial" pitchFamily="34" charset="0"/>
              </a:rPr>
              <a:t>mea</a:t>
            </a:r>
            <a:r>
              <a:rPr lang="en-US" sz="2200" b="1" dirty="0" err="1">
                <a:solidFill>
                  <a:schemeClr val="accent2">
                    <a:lumMod val="50000"/>
                  </a:schemeClr>
                </a:solidFill>
                <a:latin typeface="Arial" pitchFamily="34" charset="0"/>
              </a:rPr>
              <a:t>I</a:t>
            </a:r>
            <a:endParaRPr lang="en-US" sz="2200" b="1" dirty="0">
              <a:solidFill>
                <a:schemeClr val="accent2">
                  <a:lumMod val="50000"/>
                </a:schemeClr>
              </a:solidFill>
              <a:latin typeface="Arial" pitchFamily="34" charset="0"/>
            </a:endParaRP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Epinephrine increases insulin resistance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Creation of glucose from amino acids and lactate		 </a:t>
            </a:r>
          </a:p>
          <a:p>
            <a:pPr eaLnBrk="0" hangingPunct="0">
              <a:spcBef>
                <a:spcPct val="50000"/>
              </a:spcBef>
              <a:defRPr/>
            </a:pPr>
            <a:r>
              <a:rPr lang="en-US" sz="2200" b="1" dirty="0">
                <a:solidFill>
                  <a:schemeClr val="accent2">
                    <a:lumMod val="50000"/>
                  </a:schemeClr>
                </a:solidFill>
                <a:latin typeface="Arial" pitchFamily="34" charset="0"/>
              </a:rPr>
              <a:t>I </a:t>
            </a:r>
            <a:r>
              <a:rPr lang="en-US" sz="2200" dirty="0">
                <a:solidFill>
                  <a:schemeClr val="accent2">
                    <a:lumMod val="50000"/>
                  </a:schemeClr>
                </a:solidFill>
                <a:latin typeface="Arial" pitchFamily="34" charset="0"/>
              </a:rPr>
              <a:t>Decreasing renal function for people on insulin can cause	</a:t>
            </a:r>
          </a:p>
          <a:p>
            <a:pPr eaLnBrk="0" hangingPunct="0">
              <a:spcBef>
                <a:spcPct val="50000"/>
              </a:spcBef>
              <a:defRPr/>
            </a:pPr>
            <a:r>
              <a:rPr lang="da-DK" sz="2200" b="1" dirty="0">
                <a:solidFill>
                  <a:schemeClr val="accent2">
                    <a:lumMod val="50000"/>
                  </a:schemeClr>
                </a:solidFill>
                <a:latin typeface="Arial" pitchFamily="34" charset="0"/>
              </a:rPr>
              <a:t>I </a:t>
            </a:r>
            <a:r>
              <a:rPr lang="da-DK" sz="2200" dirty="0">
                <a:solidFill>
                  <a:schemeClr val="accent2">
                    <a:lumMod val="50000"/>
                  </a:schemeClr>
                </a:solidFill>
                <a:latin typeface="Arial" pitchFamily="34" charset="0"/>
              </a:rPr>
              <a:t>Bolus insulins							 </a:t>
            </a:r>
          </a:p>
          <a:p>
            <a:pPr eaLnBrk="0" hangingPunct="0">
              <a:spcBef>
                <a:spcPct val="25000"/>
              </a:spcBef>
              <a:defRPr/>
            </a:pPr>
            <a:r>
              <a:rPr lang="en-US" sz="2200" b="1" dirty="0">
                <a:solidFill>
                  <a:schemeClr val="accent2">
                    <a:lumMod val="50000"/>
                  </a:schemeClr>
                </a:solidFill>
                <a:latin typeface="Arial" pitchFamily="34" charset="0"/>
              </a:rPr>
              <a:t>I</a:t>
            </a:r>
            <a:r>
              <a:rPr lang="en-US" sz="2200" dirty="0">
                <a:solidFill>
                  <a:schemeClr val="accent2">
                    <a:lumMod val="50000"/>
                  </a:schemeClr>
                </a:solidFill>
                <a:latin typeface="Arial" pitchFamily="34" charset="0"/>
              </a:rPr>
              <a:t> A hormone that increases blood glucose </a:t>
            </a:r>
            <a:r>
              <a:rPr lang="en-US" sz="2200" dirty="0">
                <a:solidFill>
                  <a:schemeClr val="bg1"/>
                </a:solidFill>
                <a:latin typeface="Arial" pitchFamily="34" charset="0"/>
              </a:rPr>
              <a:t>levels</a:t>
            </a:r>
          </a:p>
        </p:txBody>
      </p:sp>
    </p:spTree>
    <p:custDataLst>
      <p:tags r:id="rId1"/>
    </p:custDataLst>
    <p:extLst>
      <p:ext uri="{BB962C8B-B14F-4D97-AF65-F5344CB8AC3E}">
        <p14:creationId xmlns:p14="http://schemas.microsoft.com/office/powerpoint/2010/main" val="140321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29542">
                                            <p:txEl>
                                              <p:pRg st="0" end="0"/>
                                            </p:txEl>
                                          </p:spTgt>
                                        </p:tgtEl>
                                        <p:attrNameLst>
                                          <p:attrName>style.visibility</p:attrName>
                                        </p:attrNameLst>
                                      </p:cBhvr>
                                      <p:to>
                                        <p:strVal val="visible"/>
                                      </p:to>
                                    </p:set>
                                    <p:anim calcmode="lin" valueType="num">
                                      <p:cBhvr additive="base">
                                        <p:cTn id="7" dur="500" fill="hold"/>
                                        <p:tgtEl>
                                          <p:spTgt spid="172954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2954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29542">
                                            <p:txEl>
                                              <p:pRg st="1" end="1"/>
                                            </p:txEl>
                                          </p:spTgt>
                                        </p:tgtEl>
                                        <p:attrNameLst>
                                          <p:attrName>style.visibility</p:attrName>
                                        </p:attrNameLst>
                                      </p:cBhvr>
                                      <p:to>
                                        <p:strVal val="visible"/>
                                      </p:to>
                                    </p:set>
                                    <p:anim calcmode="lin" valueType="num">
                                      <p:cBhvr additive="base">
                                        <p:cTn id="13" dur="500" fill="hold"/>
                                        <p:tgtEl>
                                          <p:spTgt spid="172954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2954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29542">
                                            <p:txEl>
                                              <p:pRg st="2" end="2"/>
                                            </p:txEl>
                                          </p:spTgt>
                                        </p:tgtEl>
                                        <p:attrNameLst>
                                          <p:attrName>style.visibility</p:attrName>
                                        </p:attrNameLst>
                                      </p:cBhvr>
                                      <p:to>
                                        <p:strVal val="visible"/>
                                      </p:to>
                                    </p:set>
                                    <p:anim calcmode="lin" valueType="num">
                                      <p:cBhvr additive="base">
                                        <p:cTn id="19" dur="500" fill="hold"/>
                                        <p:tgtEl>
                                          <p:spTgt spid="1729542">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2954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29542">
                                            <p:txEl>
                                              <p:pRg st="3" end="3"/>
                                            </p:txEl>
                                          </p:spTgt>
                                        </p:tgtEl>
                                        <p:attrNameLst>
                                          <p:attrName>style.visibility</p:attrName>
                                        </p:attrNameLst>
                                      </p:cBhvr>
                                      <p:to>
                                        <p:strVal val="visible"/>
                                      </p:to>
                                    </p:set>
                                    <p:anim calcmode="lin" valueType="num">
                                      <p:cBhvr additive="base">
                                        <p:cTn id="25" dur="500" fill="hold"/>
                                        <p:tgtEl>
                                          <p:spTgt spid="1729542">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2954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29542">
                                            <p:txEl>
                                              <p:pRg st="4" end="4"/>
                                            </p:txEl>
                                          </p:spTgt>
                                        </p:tgtEl>
                                        <p:attrNameLst>
                                          <p:attrName>style.visibility</p:attrName>
                                        </p:attrNameLst>
                                      </p:cBhvr>
                                      <p:to>
                                        <p:strVal val="visible"/>
                                      </p:to>
                                    </p:set>
                                    <p:anim calcmode="lin" valueType="num">
                                      <p:cBhvr additive="base">
                                        <p:cTn id="31" dur="500" fill="hold"/>
                                        <p:tgtEl>
                                          <p:spTgt spid="1729542">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29542">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29542">
                                            <p:txEl>
                                              <p:pRg st="5" end="5"/>
                                            </p:txEl>
                                          </p:spTgt>
                                        </p:tgtEl>
                                        <p:attrNameLst>
                                          <p:attrName>style.visibility</p:attrName>
                                        </p:attrNameLst>
                                      </p:cBhvr>
                                      <p:to>
                                        <p:strVal val="visible"/>
                                      </p:to>
                                    </p:set>
                                    <p:anim calcmode="lin" valueType="num">
                                      <p:cBhvr additive="base">
                                        <p:cTn id="37" dur="500" fill="hold"/>
                                        <p:tgtEl>
                                          <p:spTgt spid="1729542">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29542">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29542">
                                            <p:txEl>
                                              <p:pRg st="6" end="6"/>
                                            </p:txEl>
                                          </p:spTgt>
                                        </p:tgtEl>
                                        <p:attrNameLst>
                                          <p:attrName>style.visibility</p:attrName>
                                        </p:attrNameLst>
                                      </p:cBhvr>
                                      <p:to>
                                        <p:strVal val="visible"/>
                                      </p:to>
                                    </p:set>
                                    <p:anim calcmode="lin" valueType="num">
                                      <p:cBhvr additive="base">
                                        <p:cTn id="43" dur="500" fill="hold"/>
                                        <p:tgtEl>
                                          <p:spTgt spid="1729542">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2954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29542">
                                            <p:txEl>
                                              <p:pRg st="7" end="7"/>
                                            </p:txEl>
                                          </p:spTgt>
                                        </p:tgtEl>
                                        <p:attrNameLst>
                                          <p:attrName>style.visibility</p:attrName>
                                        </p:attrNameLst>
                                      </p:cBhvr>
                                      <p:to>
                                        <p:strVal val="visible"/>
                                      </p:to>
                                    </p:set>
                                    <p:anim calcmode="lin" valueType="num">
                                      <p:cBhvr additive="base">
                                        <p:cTn id="49" dur="500" fill="hold"/>
                                        <p:tgtEl>
                                          <p:spTgt spid="1729542">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29542">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29542">
                                            <p:txEl>
                                              <p:pRg st="8" end="8"/>
                                            </p:txEl>
                                          </p:spTgt>
                                        </p:tgtEl>
                                        <p:attrNameLst>
                                          <p:attrName>style.visibility</p:attrName>
                                        </p:attrNameLst>
                                      </p:cBhvr>
                                      <p:to>
                                        <p:strVal val="visible"/>
                                      </p:to>
                                    </p:set>
                                    <p:anim calcmode="lin" valueType="num">
                                      <p:cBhvr additive="base">
                                        <p:cTn id="55" dur="500" fill="hold"/>
                                        <p:tgtEl>
                                          <p:spTgt spid="1729542">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29542">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29542">
                                            <p:txEl>
                                              <p:pRg st="9" end="9"/>
                                            </p:txEl>
                                          </p:spTgt>
                                        </p:tgtEl>
                                        <p:attrNameLst>
                                          <p:attrName>style.visibility</p:attrName>
                                        </p:attrNameLst>
                                      </p:cBhvr>
                                      <p:to>
                                        <p:strVal val="visible"/>
                                      </p:to>
                                    </p:set>
                                    <p:anim calcmode="lin" valueType="num">
                                      <p:cBhvr additive="base">
                                        <p:cTn id="61" dur="500" fill="hold"/>
                                        <p:tgtEl>
                                          <p:spTgt spid="1729542">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2954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29542">
                                            <p:txEl>
                                              <p:pRg st="10" end="10"/>
                                            </p:txEl>
                                          </p:spTgt>
                                        </p:tgtEl>
                                        <p:attrNameLst>
                                          <p:attrName>style.visibility</p:attrName>
                                        </p:attrNameLst>
                                      </p:cBhvr>
                                      <p:to>
                                        <p:strVal val="visible"/>
                                      </p:to>
                                    </p:set>
                                    <p:anim calcmode="lin" valueType="num">
                                      <p:cBhvr additive="base">
                                        <p:cTn id="67" dur="500" fill="hold"/>
                                        <p:tgtEl>
                                          <p:spTgt spid="1729542">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29542">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29542">
                                            <p:txEl>
                                              <p:pRg st="11" end="11"/>
                                            </p:txEl>
                                          </p:spTgt>
                                        </p:tgtEl>
                                        <p:attrNameLst>
                                          <p:attrName>style.visibility</p:attrName>
                                        </p:attrNameLst>
                                      </p:cBhvr>
                                      <p:to>
                                        <p:strVal val="visible"/>
                                      </p:to>
                                    </p:set>
                                    <p:anim calcmode="lin" valueType="num">
                                      <p:cBhvr additive="base">
                                        <p:cTn id="73" dur="500" fill="hold"/>
                                        <p:tgtEl>
                                          <p:spTgt spid="1729542">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2954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3912A-9189-4D88-B32F-CAF55F5D7D8D}"/>
              </a:ext>
            </a:extLst>
          </p:cNvPr>
          <p:cNvSpPr>
            <a:spLocks noGrp="1"/>
          </p:cNvSpPr>
          <p:nvPr>
            <p:ph type="title"/>
          </p:nvPr>
        </p:nvSpPr>
        <p:spPr/>
        <p:txBody>
          <a:bodyPr>
            <a:noAutofit/>
          </a:bodyPr>
          <a:lstStyle/>
          <a:p>
            <a:r>
              <a:rPr lang="en-US" sz="4000" dirty="0"/>
              <a:t>Socioeconomics – Diabetes Prevalence</a:t>
            </a:r>
          </a:p>
        </p:txBody>
      </p:sp>
      <p:sp>
        <p:nvSpPr>
          <p:cNvPr id="3" name="Content Placeholder 2">
            <a:extLst>
              <a:ext uri="{FF2B5EF4-FFF2-40B4-BE49-F238E27FC236}">
                <a16:creationId xmlns:a16="http://schemas.microsoft.com/office/drawing/2014/main" id="{747FE055-A1BF-42AF-8335-9548BA367DEA}"/>
              </a:ext>
            </a:extLst>
          </p:cNvPr>
          <p:cNvSpPr>
            <a:spLocks noGrp="1"/>
          </p:cNvSpPr>
          <p:nvPr>
            <p:ph sz="quarter" idx="1"/>
          </p:nvPr>
        </p:nvSpPr>
        <p:spPr>
          <a:xfrm>
            <a:off x="457200" y="1219200"/>
            <a:ext cx="5410200" cy="5486400"/>
          </a:xfrm>
        </p:spPr>
        <p:txBody>
          <a:bodyPr>
            <a:normAutofit fontScale="77500" lnSpcReduction="20000"/>
          </a:bodyPr>
          <a:lstStyle/>
          <a:p>
            <a:pPr>
              <a:lnSpc>
                <a:spcPct val="120000"/>
              </a:lnSpc>
            </a:pPr>
            <a:r>
              <a:rPr lang="en-US" dirty="0"/>
              <a:t>Prevalence of diabetes varied significantly by education level, an indicator of SES status</a:t>
            </a:r>
          </a:p>
          <a:p>
            <a:pPr lvl="1">
              <a:lnSpc>
                <a:spcPct val="120000"/>
              </a:lnSpc>
            </a:pPr>
            <a:r>
              <a:rPr lang="en-US" sz="3100" dirty="0">
                <a:ea typeface="Calibri" panose="020F0502020204030204" pitchFamily="34" charset="0"/>
                <a:cs typeface="Calibri" panose="020F0502020204030204" pitchFamily="34" charset="0"/>
              </a:rPr>
              <a:t>7.1% - More than high school education  </a:t>
            </a:r>
          </a:p>
          <a:p>
            <a:pPr lvl="1">
              <a:lnSpc>
                <a:spcPct val="120000"/>
              </a:lnSpc>
            </a:pPr>
            <a:r>
              <a:rPr lang="en-US" sz="3100" dirty="0">
                <a:ea typeface="Calibri" panose="020F0502020204030204" pitchFamily="34" charset="0"/>
                <a:cs typeface="Calibri" panose="020F0502020204030204" pitchFamily="34" charset="0"/>
              </a:rPr>
              <a:t>9.2% - High school education    </a:t>
            </a:r>
          </a:p>
          <a:p>
            <a:pPr lvl="1">
              <a:lnSpc>
                <a:spcPct val="120000"/>
              </a:lnSpc>
            </a:pPr>
            <a:r>
              <a:rPr lang="en-US" sz="3100" dirty="0">
                <a:ea typeface="Calibri" panose="020F0502020204030204" pitchFamily="34" charset="0"/>
                <a:cs typeface="Calibri" panose="020F0502020204030204" pitchFamily="34" charset="0"/>
              </a:rPr>
              <a:t>13.4% - Less than high school education   </a:t>
            </a:r>
          </a:p>
          <a:p>
            <a:pPr lvl="1">
              <a:lnSpc>
                <a:spcPct val="120000"/>
              </a:lnSpc>
            </a:pPr>
            <a:r>
              <a:rPr lang="en-US" sz="3100" b="0" i="0" dirty="0">
                <a:solidFill>
                  <a:srgbClr val="000000"/>
                </a:solidFill>
                <a:effectLst/>
                <a:ea typeface="Calibri" panose="020F0502020204030204" pitchFamily="34" charset="0"/>
                <a:cs typeface="Calibri" panose="020F0502020204030204" pitchFamily="34" charset="0"/>
              </a:rPr>
              <a:t>13.7 – 14.4% </a:t>
            </a:r>
            <a:r>
              <a:rPr lang="en-US" sz="3100" dirty="0">
                <a:solidFill>
                  <a:srgbClr val="000000"/>
                </a:solidFill>
                <a:ea typeface="Calibri" panose="020F0502020204030204" pitchFamily="34" charset="0"/>
                <a:cs typeface="Calibri" panose="020F0502020204030204" pitchFamily="34" charset="0"/>
              </a:rPr>
              <a:t>of m</a:t>
            </a:r>
            <a:r>
              <a:rPr lang="en-US" sz="3100" b="0" i="0" dirty="0">
                <a:solidFill>
                  <a:srgbClr val="000000"/>
                </a:solidFill>
                <a:effectLst/>
                <a:ea typeface="Calibri" panose="020F0502020204030204" pitchFamily="34" charset="0"/>
                <a:cs typeface="Calibri" panose="020F0502020204030204" pitchFamily="34" charset="0"/>
              </a:rPr>
              <a:t>en and women with income below federal poverty level have highest prevalence </a:t>
            </a:r>
            <a:r>
              <a:rPr lang="en-US" sz="3100" dirty="0">
                <a:solidFill>
                  <a:srgbClr val="000000"/>
                </a:solidFill>
                <a:ea typeface="Calibri" panose="020F0502020204030204" pitchFamily="34" charset="0"/>
                <a:cs typeface="Calibri" panose="020F0502020204030204" pitchFamily="34" charset="0"/>
              </a:rPr>
              <a:t>of diabetes.</a:t>
            </a:r>
            <a:endParaRPr lang="en-US" sz="3100" dirty="0">
              <a:ea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2389127-30F9-430F-8B68-4ABE2A95C378}"/>
              </a:ext>
            </a:extLst>
          </p:cNvPr>
          <p:cNvSpPr txBox="1"/>
          <p:nvPr/>
        </p:nvSpPr>
        <p:spPr>
          <a:xfrm>
            <a:off x="6400800" y="4619625"/>
            <a:ext cx="1903325" cy="369332"/>
          </a:xfrm>
          <a:prstGeom prst="rect">
            <a:avLst/>
          </a:prstGeom>
          <a:noFill/>
        </p:spPr>
        <p:txBody>
          <a:bodyPr wrap="square" rtlCol="0">
            <a:spAutoFit/>
          </a:bodyPr>
          <a:lstStyle/>
          <a:p>
            <a:r>
              <a:rPr lang="en-US" dirty="0"/>
              <a:t>CDC 2023</a:t>
            </a:r>
          </a:p>
        </p:txBody>
      </p:sp>
      <p:pic>
        <p:nvPicPr>
          <p:cNvPr id="5" name="Picture 4">
            <a:extLst>
              <a:ext uri="{FF2B5EF4-FFF2-40B4-BE49-F238E27FC236}">
                <a16:creationId xmlns:a16="http://schemas.microsoft.com/office/drawing/2014/main" id="{607C47A2-3E31-43C2-817A-E49C2E2EB93F}"/>
              </a:ext>
            </a:extLst>
          </p:cNvPr>
          <p:cNvPicPr>
            <a:picLocks noChangeAspect="1"/>
          </p:cNvPicPr>
          <p:nvPr/>
        </p:nvPicPr>
        <p:blipFill>
          <a:blip r:embed="rId3"/>
          <a:stretch>
            <a:fillRect/>
          </a:stretch>
        </p:blipFill>
        <p:spPr>
          <a:xfrm>
            <a:off x="5917992" y="1371600"/>
            <a:ext cx="2768808" cy="3248025"/>
          </a:xfrm>
          <a:prstGeom prst="rect">
            <a:avLst/>
          </a:prstGeom>
        </p:spPr>
      </p:pic>
      <p:sp>
        <p:nvSpPr>
          <p:cNvPr id="9" name="TextBox 8">
            <a:extLst>
              <a:ext uri="{FF2B5EF4-FFF2-40B4-BE49-F238E27FC236}">
                <a16:creationId xmlns:a16="http://schemas.microsoft.com/office/drawing/2014/main" id="{97D7AF6E-CE2A-C73D-D435-7FEE2701C38E}"/>
              </a:ext>
            </a:extLst>
          </p:cNvPr>
          <p:cNvSpPr txBox="1"/>
          <p:nvPr/>
        </p:nvSpPr>
        <p:spPr>
          <a:xfrm>
            <a:off x="1219200" y="6385560"/>
            <a:ext cx="7543800" cy="369332"/>
          </a:xfrm>
          <a:prstGeom prst="rect">
            <a:avLst/>
          </a:prstGeom>
          <a:noFill/>
        </p:spPr>
        <p:txBody>
          <a:bodyPr wrap="square">
            <a:spAutoFit/>
          </a:bodyPr>
          <a:lstStyle/>
          <a:p>
            <a:r>
              <a:rPr lang="en-US" dirty="0"/>
              <a:t>https://www.cdc.gov/diabetes/data/statistics-report/diagnosed-diabetes.html</a:t>
            </a:r>
          </a:p>
        </p:txBody>
      </p:sp>
    </p:spTree>
    <p:extLst>
      <p:ext uri="{BB962C8B-B14F-4D97-AF65-F5344CB8AC3E}">
        <p14:creationId xmlns:p14="http://schemas.microsoft.com/office/powerpoint/2010/main" val="279932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1026"/>
          <p:cNvSpPr>
            <a:spLocks noGrp="1" noChangeArrowheads="1"/>
          </p:cNvSpPr>
          <p:nvPr>
            <p:ph type="title"/>
          </p:nvPr>
        </p:nvSpPr>
        <p:spPr>
          <a:xfrm>
            <a:off x="311989" y="76200"/>
            <a:ext cx="8305800" cy="609600"/>
          </a:xfrm>
        </p:spPr>
        <p:txBody>
          <a:bodyPr>
            <a:normAutofit fontScale="90000"/>
          </a:bodyPr>
          <a:lstStyle/>
          <a:p>
            <a:pPr eaLnBrk="1" hangingPunct="1"/>
            <a:r>
              <a:rPr lang="en-US" dirty="0" err="1">
                <a:solidFill>
                  <a:schemeClr val="tx1">
                    <a:lumMod val="95000"/>
                    <a:lumOff val="5000"/>
                  </a:schemeClr>
                </a:solidFill>
              </a:rPr>
              <a:t>DiaBingo</a:t>
            </a:r>
            <a:r>
              <a:rPr lang="en-US" dirty="0">
                <a:solidFill>
                  <a:schemeClr val="tx1">
                    <a:lumMod val="95000"/>
                    <a:lumOff val="5000"/>
                  </a:schemeClr>
                </a:solidFill>
              </a:rPr>
              <a:t> - N</a:t>
            </a:r>
          </a:p>
        </p:txBody>
      </p:sp>
      <p:sp>
        <p:nvSpPr>
          <p:cNvPr id="1734659" name="Rectangle 1027"/>
          <p:cNvSpPr>
            <a:spLocks noGrp="1" noChangeArrowheads="1"/>
          </p:cNvSpPr>
          <p:nvPr>
            <p:ph type="body" idx="1"/>
          </p:nvPr>
        </p:nvSpPr>
        <p:spPr>
          <a:xfrm>
            <a:off x="304800" y="685800"/>
            <a:ext cx="8839200" cy="7239000"/>
          </a:xfrm>
        </p:spPr>
        <p:txBody>
          <a:bodyPr>
            <a:noAutofit/>
          </a:bodyPr>
          <a:lstStyle/>
          <a:p>
            <a:pPr marL="609600" indent="-609600" eaLnBrk="1" hangingPunct="1">
              <a:buFont typeface="Wingdings" pitchFamily="2" charset="2"/>
              <a:buNone/>
              <a:defRPr/>
            </a:pPr>
            <a:r>
              <a:rPr lang="en-US" sz="2200" b="1" dirty="0"/>
              <a:t>N</a:t>
            </a:r>
            <a:r>
              <a:rPr lang="en-US" sz="2200" dirty="0"/>
              <a:t> </a:t>
            </a:r>
            <a:r>
              <a:rPr lang="en-US" sz="2300" dirty="0"/>
              <a:t>DPP demonstrated that exercise and diet reduced risk of DM by__%</a:t>
            </a:r>
          </a:p>
          <a:p>
            <a:pPr marL="609600" indent="-609600">
              <a:buNone/>
              <a:defRPr/>
            </a:pPr>
            <a:r>
              <a:rPr lang="en-US" sz="2300" dirty="0"/>
              <a:t>N Average A1c of 7% = </a:t>
            </a:r>
            <a:r>
              <a:rPr lang="en-US" sz="2300" dirty="0" err="1"/>
              <a:t>Avg</a:t>
            </a:r>
            <a:r>
              <a:rPr lang="en-US" sz="2300" dirty="0"/>
              <a:t> BG of ____	 </a:t>
            </a:r>
            <a:endParaRPr lang="en-US" sz="2300" b="1" dirty="0"/>
          </a:p>
          <a:p>
            <a:pPr marL="609600" indent="-609600" eaLnBrk="1" hangingPunct="1">
              <a:buFont typeface="Wingdings" pitchFamily="2" charset="2"/>
              <a:buNone/>
              <a:defRPr/>
            </a:pPr>
            <a:r>
              <a:rPr lang="en-US" sz="2300" b="1" dirty="0"/>
              <a:t>N</a:t>
            </a:r>
            <a:r>
              <a:rPr lang="en-US" sz="2300" dirty="0"/>
              <a:t> The goal is to eat 14 </a:t>
            </a:r>
            <a:r>
              <a:rPr lang="en-US" sz="2300" dirty="0" err="1"/>
              <a:t>gms</a:t>
            </a:r>
            <a:r>
              <a:rPr lang="en-US" sz="2300" dirty="0"/>
              <a:t> per 1000 </a:t>
            </a:r>
            <a:r>
              <a:rPr lang="en-US" sz="2300" dirty="0" err="1"/>
              <a:t>cals</a:t>
            </a:r>
            <a:r>
              <a:rPr lang="en-US" sz="2300" dirty="0"/>
              <a:t> of this nutrient a day	</a:t>
            </a:r>
          </a:p>
          <a:p>
            <a:pPr marL="609600" indent="-609600" eaLnBrk="1" hangingPunct="1">
              <a:buFont typeface="Wingdings" pitchFamily="2" charset="2"/>
              <a:buNone/>
              <a:defRPr/>
            </a:pPr>
            <a:r>
              <a:rPr lang="en-US" sz="2300" b="1" dirty="0"/>
              <a:t>N</a:t>
            </a:r>
            <a:r>
              <a:rPr lang="en-US" sz="2300" dirty="0"/>
              <a:t> Rebound hyperglycemia						 </a:t>
            </a:r>
            <a:endParaRPr lang="en-US" sz="2300" b="1" dirty="0"/>
          </a:p>
          <a:p>
            <a:pPr marL="609600" indent="-609600" eaLnBrk="1" hangingPunct="1">
              <a:buFont typeface="Wingdings" pitchFamily="2" charset="2"/>
              <a:buNone/>
              <a:defRPr/>
            </a:pPr>
            <a:r>
              <a:rPr lang="en-US" sz="2300" b="1" dirty="0"/>
              <a:t>N</a:t>
            </a:r>
            <a:r>
              <a:rPr lang="en-US" sz="2300" dirty="0"/>
              <a:t> Scare tactics are effective at motivating behavior change</a:t>
            </a:r>
            <a:endParaRPr lang="en-US" sz="2300" b="1" dirty="0"/>
          </a:p>
          <a:p>
            <a:pPr marL="609600" indent="-609600" eaLnBrk="1" hangingPunct="1">
              <a:buFont typeface="Wingdings" pitchFamily="2" charset="2"/>
              <a:buNone/>
              <a:defRPr/>
            </a:pPr>
            <a:r>
              <a:rPr lang="en-US" sz="2300" b="1" dirty="0"/>
              <a:t>N</a:t>
            </a:r>
            <a:r>
              <a:rPr lang="en-US" sz="2300" dirty="0"/>
              <a:t>  Get LDL less than ____for most people with diabetes 40 years+</a:t>
            </a:r>
            <a:endParaRPr lang="en-US" sz="2300" b="1" dirty="0"/>
          </a:p>
          <a:p>
            <a:pPr marL="609600" indent="-609600" eaLnBrk="1" hangingPunct="1">
              <a:buFont typeface="Wingdings" pitchFamily="2" charset="2"/>
              <a:buNone/>
              <a:defRPr/>
            </a:pPr>
            <a:r>
              <a:rPr lang="en-US" sz="2300" b="1" dirty="0"/>
              <a:t>N</a:t>
            </a:r>
            <a:r>
              <a:rPr lang="en-US" sz="2300" dirty="0"/>
              <a:t> Drugs that can cause hyperglycemia					  </a:t>
            </a:r>
            <a:endParaRPr lang="en-US" sz="2300" b="1" dirty="0"/>
          </a:p>
          <a:p>
            <a:pPr marL="609600" indent="-609600" eaLnBrk="1" hangingPunct="1">
              <a:buFont typeface="Wingdings" pitchFamily="2" charset="2"/>
              <a:buNone/>
              <a:defRPr/>
            </a:pPr>
            <a:r>
              <a:rPr lang="en-US" sz="2300" b="1" dirty="0"/>
              <a:t>N</a:t>
            </a:r>
            <a:r>
              <a:rPr lang="en-US" sz="2300" dirty="0"/>
              <a:t> 2/3 cups of rice equals ______ serving carbohydrate		 </a:t>
            </a:r>
            <a:endParaRPr lang="en-US" sz="2300" b="1" dirty="0"/>
          </a:p>
          <a:p>
            <a:pPr marL="609600" indent="-609600" eaLnBrk="1" hangingPunct="1">
              <a:buFont typeface="Wingdings" pitchFamily="2" charset="2"/>
              <a:buNone/>
              <a:defRPr/>
            </a:pPr>
            <a:r>
              <a:rPr lang="en-US" sz="2300" b="1" dirty="0"/>
              <a:t>N</a:t>
            </a:r>
            <a:r>
              <a:rPr lang="en-US" sz="2300" dirty="0"/>
              <a:t> 1% A1c = how many points of blood sugar  _____			 </a:t>
            </a:r>
            <a:endParaRPr lang="en-US" sz="2300" b="1" dirty="0"/>
          </a:p>
          <a:p>
            <a:pPr marL="609600" indent="-609600" eaLnBrk="1" hangingPunct="1">
              <a:buFont typeface="Wingdings" pitchFamily="2" charset="2"/>
              <a:buNone/>
              <a:defRPr/>
            </a:pPr>
            <a:r>
              <a:rPr lang="en-US" sz="2300" b="1" dirty="0"/>
              <a:t>N</a:t>
            </a:r>
            <a:r>
              <a:rPr lang="en-US" sz="2300" dirty="0"/>
              <a:t> One % drop in A1c reduces risk of complications by ___ %		 </a:t>
            </a:r>
            <a:endParaRPr lang="en-US" sz="2300" b="1" dirty="0"/>
          </a:p>
          <a:p>
            <a:pPr marL="609600" indent="-609600" eaLnBrk="1" hangingPunct="1">
              <a:buFont typeface="Wingdings" pitchFamily="2" charset="2"/>
              <a:buNone/>
              <a:defRPr/>
            </a:pPr>
            <a:r>
              <a:rPr lang="en-US" sz="2300" b="1" dirty="0"/>
              <a:t>N</a:t>
            </a:r>
            <a:r>
              <a:rPr lang="en-US" sz="2300" dirty="0"/>
              <a:t> 1 gm of fat equal _____kilo/calories</a:t>
            </a:r>
          </a:p>
          <a:p>
            <a:pPr marL="609600" indent="-609600" eaLnBrk="1" hangingPunct="1">
              <a:spcBef>
                <a:spcPct val="0"/>
              </a:spcBef>
              <a:buFont typeface="Wingdings" pitchFamily="2" charset="2"/>
              <a:buNone/>
              <a:defRPr/>
            </a:pPr>
            <a:r>
              <a:rPr lang="en-US" sz="2300" b="1" dirty="0"/>
              <a:t>N</a:t>
            </a:r>
            <a:r>
              <a:rPr lang="en-US" sz="2300" dirty="0"/>
              <a:t> Metabolic syndrome = hyperinsulinemia, hyperlipidemia, hypertension</a:t>
            </a:r>
          </a:p>
          <a:p>
            <a:pPr marL="609600" indent="-609600" eaLnBrk="1" hangingPunct="1">
              <a:spcBef>
                <a:spcPct val="0"/>
              </a:spcBef>
              <a:buFont typeface="Wingdings" pitchFamily="2" charset="2"/>
              <a:buNone/>
              <a:defRPr/>
            </a:pPr>
            <a:r>
              <a:rPr lang="en-US" sz="2300" b="1" dirty="0"/>
              <a:t>N</a:t>
            </a:r>
            <a:r>
              <a:rPr lang="en-US" sz="2300" dirty="0"/>
              <a:t> Average American consumes 15 teaspoons of sugar a day.	</a:t>
            </a:r>
          </a:p>
          <a:p>
            <a:pPr marL="609600" indent="-609600" eaLnBrk="1" hangingPunct="1">
              <a:spcBef>
                <a:spcPct val="0"/>
              </a:spcBef>
              <a:buFont typeface="Wingdings" pitchFamily="2" charset="2"/>
              <a:buNone/>
              <a:defRPr/>
            </a:pPr>
            <a:r>
              <a:rPr lang="en-US" sz="2300" b="1" dirty="0"/>
              <a:t>N</a:t>
            </a:r>
            <a:r>
              <a:rPr lang="en-US" sz="2300" dirty="0"/>
              <a:t> Medication derived from the saliva of the Gila Monster </a:t>
            </a:r>
          </a:p>
          <a:p>
            <a:pPr marL="609600" indent="-609600" eaLnBrk="1" hangingPunct="1">
              <a:lnSpc>
                <a:spcPct val="80000"/>
              </a:lnSpc>
              <a:spcBef>
                <a:spcPct val="0"/>
              </a:spcBef>
              <a:buFont typeface="Wingdings" pitchFamily="2" charset="2"/>
              <a:buNone/>
              <a:defRPr/>
            </a:pPr>
            <a:endParaRPr lang="en-US" sz="2800" dirty="0"/>
          </a:p>
        </p:txBody>
      </p:sp>
    </p:spTree>
    <p:custDataLst>
      <p:tags r:id="rId1"/>
    </p:custDataLst>
    <p:extLst>
      <p:ext uri="{BB962C8B-B14F-4D97-AF65-F5344CB8AC3E}">
        <p14:creationId xmlns:p14="http://schemas.microsoft.com/office/powerpoint/2010/main" val="356541394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4659">
                                            <p:txEl>
                                              <p:pRg st="0" end="0"/>
                                            </p:txEl>
                                          </p:spTgt>
                                        </p:tgtEl>
                                        <p:attrNameLst>
                                          <p:attrName>style.visibility</p:attrName>
                                        </p:attrNameLst>
                                      </p:cBhvr>
                                      <p:to>
                                        <p:strVal val="visible"/>
                                      </p:to>
                                    </p:set>
                                    <p:anim calcmode="lin" valueType="num">
                                      <p:cBhvr additive="base">
                                        <p:cTn id="7" dur="500" fill="hold"/>
                                        <p:tgtEl>
                                          <p:spTgt spid="1734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4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34659">
                                            <p:txEl>
                                              <p:pRg st="1" end="1"/>
                                            </p:txEl>
                                          </p:spTgt>
                                        </p:tgtEl>
                                        <p:attrNameLst>
                                          <p:attrName>style.visibility</p:attrName>
                                        </p:attrNameLst>
                                      </p:cBhvr>
                                      <p:to>
                                        <p:strVal val="visible"/>
                                      </p:to>
                                    </p:set>
                                    <p:anim calcmode="lin" valueType="num">
                                      <p:cBhvr additive="base">
                                        <p:cTn id="13" dur="500" fill="hold"/>
                                        <p:tgtEl>
                                          <p:spTgt spid="1734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4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4659">
                                            <p:txEl>
                                              <p:pRg st="2" end="2"/>
                                            </p:txEl>
                                          </p:spTgt>
                                        </p:tgtEl>
                                        <p:attrNameLst>
                                          <p:attrName>style.visibility</p:attrName>
                                        </p:attrNameLst>
                                      </p:cBhvr>
                                      <p:to>
                                        <p:strVal val="visible"/>
                                      </p:to>
                                    </p:set>
                                    <p:anim calcmode="lin" valueType="num">
                                      <p:cBhvr additive="base">
                                        <p:cTn id="19" dur="500" fill="hold"/>
                                        <p:tgtEl>
                                          <p:spTgt spid="1734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4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4659">
                                            <p:txEl>
                                              <p:pRg st="3" end="3"/>
                                            </p:txEl>
                                          </p:spTgt>
                                        </p:tgtEl>
                                        <p:attrNameLst>
                                          <p:attrName>style.visibility</p:attrName>
                                        </p:attrNameLst>
                                      </p:cBhvr>
                                      <p:to>
                                        <p:strVal val="visible"/>
                                      </p:to>
                                    </p:set>
                                    <p:anim calcmode="lin" valueType="num">
                                      <p:cBhvr additive="base">
                                        <p:cTn id="25" dur="500" fill="hold"/>
                                        <p:tgtEl>
                                          <p:spTgt spid="1734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46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4659">
                                            <p:txEl>
                                              <p:pRg st="4" end="4"/>
                                            </p:txEl>
                                          </p:spTgt>
                                        </p:tgtEl>
                                        <p:attrNameLst>
                                          <p:attrName>style.visibility</p:attrName>
                                        </p:attrNameLst>
                                      </p:cBhvr>
                                      <p:to>
                                        <p:strVal val="visible"/>
                                      </p:to>
                                    </p:set>
                                    <p:anim calcmode="lin" valueType="num">
                                      <p:cBhvr additive="base">
                                        <p:cTn id="31" dur="500" fill="hold"/>
                                        <p:tgtEl>
                                          <p:spTgt spid="17346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465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4659">
                                            <p:txEl>
                                              <p:pRg st="5" end="5"/>
                                            </p:txEl>
                                          </p:spTgt>
                                        </p:tgtEl>
                                        <p:attrNameLst>
                                          <p:attrName>style.visibility</p:attrName>
                                        </p:attrNameLst>
                                      </p:cBhvr>
                                      <p:to>
                                        <p:strVal val="visible"/>
                                      </p:to>
                                    </p:set>
                                    <p:anim calcmode="lin" valueType="num">
                                      <p:cBhvr additive="base">
                                        <p:cTn id="37" dur="500" fill="hold"/>
                                        <p:tgtEl>
                                          <p:spTgt spid="1734659">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46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4659">
                                            <p:txEl>
                                              <p:pRg st="6" end="6"/>
                                            </p:txEl>
                                          </p:spTgt>
                                        </p:tgtEl>
                                        <p:attrNameLst>
                                          <p:attrName>style.visibility</p:attrName>
                                        </p:attrNameLst>
                                      </p:cBhvr>
                                      <p:to>
                                        <p:strVal val="visible"/>
                                      </p:to>
                                    </p:set>
                                    <p:anim calcmode="lin" valueType="num">
                                      <p:cBhvr additive="base">
                                        <p:cTn id="43" dur="500" fill="hold"/>
                                        <p:tgtEl>
                                          <p:spTgt spid="1734659">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465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4659">
                                            <p:txEl>
                                              <p:pRg st="7" end="7"/>
                                            </p:txEl>
                                          </p:spTgt>
                                        </p:tgtEl>
                                        <p:attrNameLst>
                                          <p:attrName>style.visibility</p:attrName>
                                        </p:attrNameLst>
                                      </p:cBhvr>
                                      <p:to>
                                        <p:strVal val="visible"/>
                                      </p:to>
                                    </p:set>
                                    <p:anim calcmode="lin" valueType="num">
                                      <p:cBhvr additive="base">
                                        <p:cTn id="49" dur="500" fill="hold"/>
                                        <p:tgtEl>
                                          <p:spTgt spid="1734659">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465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4659">
                                            <p:txEl>
                                              <p:pRg st="8" end="8"/>
                                            </p:txEl>
                                          </p:spTgt>
                                        </p:tgtEl>
                                        <p:attrNameLst>
                                          <p:attrName>style.visibility</p:attrName>
                                        </p:attrNameLst>
                                      </p:cBhvr>
                                      <p:to>
                                        <p:strVal val="visible"/>
                                      </p:to>
                                    </p:set>
                                    <p:anim calcmode="lin" valueType="num">
                                      <p:cBhvr additive="base">
                                        <p:cTn id="55" dur="500" fill="hold"/>
                                        <p:tgtEl>
                                          <p:spTgt spid="1734659">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465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4659">
                                            <p:txEl>
                                              <p:pRg st="9" end="9"/>
                                            </p:txEl>
                                          </p:spTgt>
                                        </p:tgtEl>
                                        <p:attrNameLst>
                                          <p:attrName>style.visibility</p:attrName>
                                        </p:attrNameLst>
                                      </p:cBhvr>
                                      <p:to>
                                        <p:strVal val="visible"/>
                                      </p:to>
                                    </p:set>
                                    <p:anim calcmode="lin" valueType="num">
                                      <p:cBhvr additive="base">
                                        <p:cTn id="61" dur="500" fill="hold"/>
                                        <p:tgtEl>
                                          <p:spTgt spid="1734659">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465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4659">
                                            <p:txEl>
                                              <p:pRg st="10" end="10"/>
                                            </p:txEl>
                                          </p:spTgt>
                                        </p:tgtEl>
                                        <p:attrNameLst>
                                          <p:attrName>style.visibility</p:attrName>
                                        </p:attrNameLst>
                                      </p:cBhvr>
                                      <p:to>
                                        <p:strVal val="visible"/>
                                      </p:to>
                                    </p:set>
                                    <p:anim calcmode="lin" valueType="num">
                                      <p:cBhvr additive="base">
                                        <p:cTn id="67" dur="500" fill="hold"/>
                                        <p:tgtEl>
                                          <p:spTgt spid="1734659">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465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4659">
                                            <p:txEl>
                                              <p:pRg st="11" end="11"/>
                                            </p:txEl>
                                          </p:spTgt>
                                        </p:tgtEl>
                                        <p:attrNameLst>
                                          <p:attrName>style.visibility</p:attrName>
                                        </p:attrNameLst>
                                      </p:cBhvr>
                                      <p:to>
                                        <p:strVal val="visible"/>
                                      </p:to>
                                    </p:set>
                                    <p:anim calcmode="lin" valueType="num">
                                      <p:cBhvr additive="base">
                                        <p:cTn id="73" dur="500" fill="hold"/>
                                        <p:tgtEl>
                                          <p:spTgt spid="1734659">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4659">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4" fill="hold" nodeType="clickEffect">
                                  <p:stCondLst>
                                    <p:cond delay="0"/>
                                  </p:stCondLst>
                                  <p:childTnLst>
                                    <p:set>
                                      <p:cBhvr>
                                        <p:cTn id="78" dur="1" fill="hold">
                                          <p:stCondLst>
                                            <p:cond delay="0"/>
                                          </p:stCondLst>
                                        </p:cTn>
                                        <p:tgtEl>
                                          <p:spTgt spid="1734659">
                                            <p:txEl>
                                              <p:pRg st="12" end="12"/>
                                            </p:txEl>
                                          </p:spTgt>
                                        </p:tgtEl>
                                        <p:attrNameLst>
                                          <p:attrName>style.visibility</p:attrName>
                                        </p:attrNameLst>
                                      </p:cBhvr>
                                      <p:to>
                                        <p:strVal val="visible"/>
                                      </p:to>
                                    </p:set>
                                    <p:anim calcmode="lin" valueType="num">
                                      <p:cBhvr additive="base">
                                        <p:cTn id="79" dur="500" fill="hold"/>
                                        <p:tgtEl>
                                          <p:spTgt spid="1734659">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734659">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734659">
                                            <p:txEl>
                                              <p:pRg st="13" end="13"/>
                                            </p:txEl>
                                          </p:spTgt>
                                        </p:tgtEl>
                                        <p:attrNameLst>
                                          <p:attrName>style.visibility</p:attrName>
                                        </p:attrNameLst>
                                      </p:cBhvr>
                                      <p:to>
                                        <p:strVal val="visible"/>
                                      </p:to>
                                    </p:set>
                                    <p:anim calcmode="lin" valueType="num">
                                      <p:cBhvr additive="base">
                                        <p:cTn id="85" dur="500" fill="hold"/>
                                        <p:tgtEl>
                                          <p:spTgt spid="1734659">
                                            <p:txEl>
                                              <p:pRg st="13" end="13"/>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734659">
                                            <p:txEl>
                                              <p:pRg st="13" end="1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normAutofit/>
          </a:bodyPr>
          <a:lstStyle/>
          <a:p>
            <a:pPr eaLnBrk="1" hangingPunct="1"/>
            <a:r>
              <a:rPr lang="en-US" dirty="0" err="1"/>
              <a:t>DiaBingo</a:t>
            </a:r>
            <a:r>
              <a:rPr lang="en-US" dirty="0"/>
              <a:t>- G</a:t>
            </a:r>
          </a:p>
        </p:txBody>
      </p:sp>
      <p:sp>
        <p:nvSpPr>
          <p:cNvPr id="1735683" name="Rectangle 3"/>
          <p:cNvSpPr>
            <a:spLocks noGrp="1" noChangeArrowheads="1"/>
          </p:cNvSpPr>
          <p:nvPr>
            <p:ph sz="quarter" idx="1"/>
          </p:nvPr>
        </p:nvSpPr>
        <p:spPr/>
        <p:txBody>
          <a:bodyPr>
            <a:normAutofit fontScale="92500" lnSpcReduction="10000"/>
          </a:bodyPr>
          <a:lstStyle/>
          <a:p>
            <a:pPr marL="609600" indent="-609600" eaLnBrk="1" hangingPunct="1">
              <a:lnSpc>
                <a:spcPct val="120000"/>
              </a:lnSpc>
              <a:buFont typeface="Wingdings" pitchFamily="2" charset="2"/>
              <a:buNone/>
              <a:defRPr/>
            </a:pPr>
            <a:r>
              <a:rPr lang="en-US" sz="2400" b="1" dirty="0"/>
              <a:t>G </a:t>
            </a:r>
            <a:r>
              <a:rPr lang="en-US" sz="2000" b="1" dirty="0"/>
              <a:t>ADA goal for A1c is less than ____%				 </a:t>
            </a:r>
          </a:p>
          <a:p>
            <a:pPr marL="609600" indent="-609600" eaLnBrk="1" hangingPunct="1">
              <a:lnSpc>
                <a:spcPct val="120000"/>
              </a:lnSpc>
              <a:buFont typeface="Wingdings" pitchFamily="2" charset="2"/>
              <a:buNone/>
              <a:defRPr/>
            </a:pPr>
            <a:r>
              <a:rPr lang="en-US" sz="2000" b="1" dirty="0"/>
              <a:t>G People with DM need to see their provider at least every month	  </a:t>
            </a:r>
            <a:endParaRPr lang="en-US" sz="2000" b="1" u="sng" dirty="0"/>
          </a:p>
          <a:p>
            <a:pPr marL="609600" indent="-609600" eaLnBrk="1" hangingPunct="1">
              <a:lnSpc>
                <a:spcPct val="120000"/>
              </a:lnSpc>
              <a:buFont typeface="Wingdings" pitchFamily="2" charset="2"/>
              <a:buNone/>
              <a:defRPr/>
            </a:pPr>
            <a:r>
              <a:rPr lang="en-US" sz="2000" b="1" u="sng" dirty="0"/>
              <a:t>G</a:t>
            </a:r>
            <a:r>
              <a:rPr lang="en-US" sz="2000" u="sng" dirty="0"/>
              <a:t> </a:t>
            </a:r>
            <a:r>
              <a:rPr lang="en-US" sz="2000" b="1" dirty="0"/>
              <a:t>Blood pressure goal is less than</a:t>
            </a:r>
            <a:r>
              <a:rPr lang="en-US" sz="2000" dirty="0"/>
              <a:t>				 </a:t>
            </a:r>
            <a:endParaRPr lang="en-US" sz="2000" u="sng" dirty="0"/>
          </a:p>
          <a:p>
            <a:pPr marL="609600" indent="-609600" eaLnBrk="1" hangingPunct="1">
              <a:lnSpc>
                <a:spcPct val="120000"/>
              </a:lnSpc>
              <a:buFont typeface="Wingdings" pitchFamily="2" charset="2"/>
              <a:buNone/>
              <a:defRPr/>
            </a:pPr>
            <a:r>
              <a:rPr lang="en-US" sz="2000" b="1" dirty="0"/>
              <a:t>G People with DM should see eye doctor (ophthalmologist) at least 	 </a:t>
            </a:r>
          </a:p>
          <a:p>
            <a:pPr marL="609600" indent="-609600" eaLnBrk="1" hangingPunct="1">
              <a:lnSpc>
                <a:spcPct val="120000"/>
              </a:lnSpc>
              <a:buFont typeface="Wingdings" pitchFamily="2" charset="2"/>
              <a:buNone/>
              <a:defRPr/>
            </a:pPr>
            <a:r>
              <a:rPr lang="en-US" sz="2000" b="1" dirty="0"/>
              <a:t>G The goal for triglyceride level is less than 				 </a:t>
            </a:r>
          </a:p>
          <a:p>
            <a:pPr marL="609600" indent="-609600" eaLnBrk="1" hangingPunct="1">
              <a:lnSpc>
                <a:spcPct val="120000"/>
              </a:lnSpc>
              <a:buFont typeface="Wingdings" pitchFamily="2" charset="2"/>
              <a:buNone/>
              <a:defRPr/>
            </a:pPr>
            <a:r>
              <a:rPr lang="en-US" sz="2000" b="1" dirty="0"/>
              <a:t>G Goal for my HDL cholesterol is more than				 </a:t>
            </a:r>
          </a:p>
          <a:p>
            <a:pPr marL="609600" indent="-609600" eaLnBrk="1" hangingPunct="1">
              <a:lnSpc>
                <a:spcPct val="120000"/>
              </a:lnSpc>
              <a:buFont typeface="Wingdings" pitchFamily="2" charset="2"/>
              <a:buNone/>
              <a:defRPr/>
            </a:pPr>
            <a:r>
              <a:rPr lang="en-US" sz="2000" b="1" dirty="0"/>
              <a:t>G The goal for blood sugars 1-2 hours after a meal is less than:	 </a:t>
            </a:r>
            <a:r>
              <a:rPr lang="en-US" sz="1400" b="1" dirty="0"/>
              <a:t>	 </a:t>
            </a:r>
          </a:p>
          <a:p>
            <a:pPr marL="609600" indent="-609600" eaLnBrk="1" hangingPunct="1">
              <a:lnSpc>
                <a:spcPct val="90000"/>
              </a:lnSpc>
              <a:buFont typeface="Wingdings" pitchFamily="2" charset="2"/>
              <a:buNone/>
              <a:defRPr/>
            </a:pPr>
            <a:r>
              <a:rPr lang="en-US" sz="2000" b="1" dirty="0"/>
              <a:t>G People with DM should get this shot every year 				 </a:t>
            </a:r>
          </a:p>
          <a:p>
            <a:pPr marL="609600" indent="-609600" eaLnBrk="1" hangingPunct="1">
              <a:lnSpc>
                <a:spcPct val="90000"/>
              </a:lnSpc>
              <a:buFont typeface="Wingdings" pitchFamily="2" charset="2"/>
              <a:buNone/>
              <a:defRPr/>
            </a:pPr>
            <a:r>
              <a:rPr lang="en-US" sz="2000" b="1" dirty="0"/>
              <a:t>G People with DM need to get urine tested yearly for ___________		 </a:t>
            </a:r>
          </a:p>
          <a:p>
            <a:pPr marL="609600" indent="-609600" eaLnBrk="1" hangingPunct="1">
              <a:lnSpc>
                <a:spcPct val="90000"/>
              </a:lnSpc>
              <a:buFont typeface="Wingdings" pitchFamily="2" charset="2"/>
              <a:buNone/>
              <a:defRPr/>
            </a:pPr>
            <a:r>
              <a:rPr lang="en-US" sz="2000" b="1" dirty="0"/>
              <a:t>G Periodontal disease indicates increased risk for heart disease		 </a:t>
            </a:r>
          </a:p>
          <a:p>
            <a:pPr marL="609600" indent="-609600" eaLnBrk="1" hangingPunct="1">
              <a:lnSpc>
                <a:spcPct val="90000"/>
              </a:lnSpc>
              <a:buFont typeface="Wingdings" pitchFamily="2" charset="2"/>
              <a:buNone/>
              <a:defRPr/>
            </a:pPr>
            <a:r>
              <a:rPr lang="en-US" sz="2000" b="1" dirty="0"/>
              <a:t>G The goal for blood sugar levels before meals is:	</a:t>
            </a:r>
          </a:p>
          <a:p>
            <a:pPr marL="609600" indent="-609600" eaLnBrk="1" hangingPunct="1">
              <a:lnSpc>
                <a:spcPct val="90000"/>
              </a:lnSpc>
              <a:buFont typeface="Wingdings" pitchFamily="2" charset="2"/>
              <a:buNone/>
              <a:defRPr/>
            </a:pPr>
            <a:r>
              <a:rPr lang="en-US" sz="2000" b="1" dirty="0"/>
              <a:t>G  The activity goal is to do ___ minutes on most days</a:t>
            </a:r>
            <a:r>
              <a:rPr lang="en-US" sz="1800" b="1" dirty="0"/>
              <a:t>	</a:t>
            </a:r>
            <a:r>
              <a:rPr lang="en-US" sz="1600" b="1" dirty="0"/>
              <a:t>	</a:t>
            </a:r>
            <a:r>
              <a:rPr lang="en-US" sz="1400" b="1" dirty="0"/>
              <a:t> </a:t>
            </a:r>
          </a:p>
        </p:txBody>
      </p:sp>
    </p:spTree>
    <p:custDataLst>
      <p:tags r:id="rId1"/>
    </p:custDataLst>
    <p:extLst>
      <p:ext uri="{BB962C8B-B14F-4D97-AF65-F5344CB8AC3E}">
        <p14:creationId xmlns:p14="http://schemas.microsoft.com/office/powerpoint/2010/main" val="1753838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35683">
                                            <p:txEl>
                                              <p:pRg st="0" end="0"/>
                                            </p:txEl>
                                          </p:spTgt>
                                        </p:tgtEl>
                                        <p:attrNameLst>
                                          <p:attrName>style.visibility</p:attrName>
                                        </p:attrNameLst>
                                      </p:cBhvr>
                                      <p:to>
                                        <p:strVal val="visible"/>
                                      </p:to>
                                    </p:set>
                                    <p:anim calcmode="lin" valueType="num">
                                      <p:cBhvr additive="base">
                                        <p:cTn id="7" dur="500" fill="hold"/>
                                        <p:tgtEl>
                                          <p:spTgt spid="1735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35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35683">
                                            <p:txEl>
                                              <p:pRg st="1" end="1"/>
                                            </p:txEl>
                                          </p:spTgt>
                                        </p:tgtEl>
                                        <p:attrNameLst>
                                          <p:attrName>style.visibility</p:attrName>
                                        </p:attrNameLst>
                                      </p:cBhvr>
                                      <p:to>
                                        <p:strVal val="visible"/>
                                      </p:to>
                                    </p:set>
                                    <p:anim calcmode="lin" valueType="num">
                                      <p:cBhvr additive="base">
                                        <p:cTn id="13" dur="500" fill="hold"/>
                                        <p:tgtEl>
                                          <p:spTgt spid="1735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35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35683">
                                            <p:txEl>
                                              <p:pRg st="2" end="2"/>
                                            </p:txEl>
                                          </p:spTgt>
                                        </p:tgtEl>
                                        <p:attrNameLst>
                                          <p:attrName>style.visibility</p:attrName>
                                        </p:attrNameLst>
                                      </p:cBhvr>
                                      <p:to>
                                        <p:strVal val="visible"/>
                                      </p:to>
                                    </p:set>
                                    <p:anim calcmode="lin" valueType="num">
                                      <p:cBhvr additive="base">
                                        <p:cTn id="19" dur="500" fill="hold"/>
                                        <p:tgtEl>
                                          <p:spTgt spid="1735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35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735683">
                                            <p:txEl>
                                              <p:pRg st="3" end="3"/>
                                            </p:txEl>
                                          </p:spTgt>
                                        </p:tgtEl>
                                        <p:attrNameLst>
                                          <p:attrName>style.visibility</p:attrName>
                                        </p:attrNameLst>
                                      </p:cBhvr>
                                      <p:to>
                                        <p:strVal val="visible"/>
                                      </p:to>
                                    </p:set>
                                    <p:anim calcmode="lin" valueType="num">
                                      <p:cBhvr additive="base">
                                        <p:cTn id="25" dur="500" fill="hold"/>
                                        <p:tgtEl>
                                          <p:spTgt spid="1735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735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735683">
                                            <p:txEl>
                                              <p:pRg st="4" end="4"/>
                                            </p:txEl>
                                          </p:spTgt>
                                        </p:tgtEl>
                                        <p:attrNameLst>
                                          <p:attrName>style.visibility</p:attrName>
                                        </p:attrNameLst>
                                      </p:cBhvr>
                                      <p:to>
                                        <p:strVal val="visible"/>
                                      </p:to>
                                    </p:set>
                                    <p:anim calcmode="lin" valueType="num">
                                      <p:cBhvr additive="base">
                                        <p:cTn id="31" dur="500" fill="hold"/>
                                        <p:tgtEl>
                                          <p:spTgt spid="1735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735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735683">
                                            <p:txEl>
                                              <p:pRg st="5" end="5"/>
                                            </p:txEl>
                                          </p:spTgt>
                                        </p:tgtEl>
                                        <p:attrNameLst>
                                          <p:attrName>style.visibility</p:attrName>
                                        </p:attrNameLst>
                                      </p:cBhvr>
                                      <p:to>
                                        <p:strVal val="visible"/>
                                      </p:to>
                                    </p:set>
                                    <p:anim calcmode="lin" valueType="num">
                                      <p:cBhvr additive="base">
                                        <p:cTn id="37" dur="500" fill="hold"/>
                                        <p:tgtEl>
                                          <p:spTgt spid="1735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735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1735683">
                                            <p:txEl>
                                              <p:pRg st="6" end="6"/>
                                            </p:txEl>
                                          </p:spTgt>
                                        </p:tgtEl>
                                        <p:attrNameLst>
                                          <p:attrName>style.visibility</p:attrName>
                                        </p:attrNameLst>
                                      </p:cBhvr>
                                      <p:to>
                                        <p:strVal val="visible"/>
                                      </p:to>
                                    </p:set>
                                    <p:anim calcmode="lin" valueType="num">
                                      <p:cBhvr additive="base">
                                        <p:cTn id="43" dur="500" fill="hold"/>
                                        <p:tgtEl>
                                          <p:spTgt spid="1735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35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735683">
                                            <p:txEl>
                                              <p:pRg st="7" end="7"/>
                                            </p:txEl>
                                          </p:spTgt>
                                        </p:tgtEl>
                                        <p:attrNameLst>
                                          <p:attrName>style.visibility</p:attrName>
                                        </p:attrNameLst>
                                      </p:cBhvr>
                                      <p:to>
                                        <p:strVal val="visible"/>
                                      </p:to>
                                    </p:set>
                                    <p:anim calcmode="lin" valueType="num">
                                      <p:cBhvr additive="base">
                                        <p:cTn id="49" dur="500" fill="hold"/>
                                        <p:tgtEl>
                                          <p:spTgt spid="1735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73568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nodeType="clickEffect">
                                  <p:stCondLst>
                                    <p:cond delay="0"/>
                                  </p:stCondLst>
                                  <p:childTnLst>
                                    <p:set>
                                      <p:cBhvr>
                                        <p:cTn id="54" dur="1" fill="hold">
                                          <p:stCondLst>
                                            <p:cond delay="0"/>
                                          </p:stCondLst>
                                        </p:cTn>
                                        <p:tgtEl>
                                          <p:spTgt spid="1735683">
                                            <p:txEl>
                                              <p:pRg st="8" end="8"/>
                                            </p:txEl>
                                          </p:spTgt>
                                        </p:tgtEl>
                                        <p:attrNameLst>
                                          <p:attrName>style.visibility</p:attrName>
                                        </p:attrNameLst>
                                      </p:cBhvr>
                                      <p:to>
                                        <p:strVal val="visible"/>
                                      </p:to>
                                    </p:set>
                                    <p:anim calcmode="lin" valueType="num">
                                      <p:cBhvr additive="base">
                                        <p:cTn id="55" dur="500" fill="hold"/>
                                        <p:tgtEl>
                                          <p:spTgt spid="173568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73568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nodeType="clickEffect">
                                  <p:stCondLst>
                                    <p:cond delay="0"/>
                                  </p:stCondLst>
                                  <p:childTnLst>
                                    <p:set>
                                      <p:cBhvr>
                                        <p:cTn id="60" dur="1" fill="hold">
                                          <p:stCondLst>
                                            <p:cond delay="0"/>
                                          </p:stCondLst>
                                        </p:cTn>
                                        <p:tgtEl>
                                          <p:spTgt spid="1735683">
                                            <p:txEl>
                                              <p:pRg st="9" end="9"/>
                                            </p:txEl>
                                          </p:spTgt>
                                        </p:tgtEl>
                                        <p:attrNameLst>
                                          <p:attrName>style.visibility</p:attrName>
                                        </p:attrNameLst>
                                      </p:cBhvr>
                                      <p:to>
                                        <p:strVal val="visible"/>
                                      </p:to>
                                    </p:set>
                                    <p:anim calcmode="lin" valueType="num">
                                      <p:cBhvr additive="base">
                                        <p:cTn id="61" dur="500" fill="hold"/>
                                        <p:tgtEl>
                                          <p:spTgt spid="173568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73568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4" fill="hold" nodeType="clickEffect">
                                  <p:stCondLst>
                                    <p:cond delay="0"/>
                                  </p:stCondLst>
                                  <p:childTnLst>
                                    <p:set>
                                      <p:cBhvr>
                                        <p:cTn id="66" dur="1" fill="hold">
                                          <p:stCondLst>
                                            <p:cond delay="0"/>
                                          </p:stCondLst>
                                        </p:cTn>
                                        <p:tgtEl>
                                          <p:spTgt spid="1735683">
                                            <p:txEl>
                                              <p:pRg st="10" end="10"/>
                                            </p:txEl>
                                          </p:spTgt>
                                        </p:tgtEl>
                                        <p:attrNameLst>
                                          <p:attrName>style.visibility</p:attrName>
                                        </p:attrNameLst>
                                      </p:cBhvr>
                                      <p:to>
                                        <p:strVal val="visible"/>
                                      </p:to>
                                    </p:set>
                                    <p:anim calcmode="lin" valueType="num">
                                      <p:cBhvr additive="base">
                                        <p:cTn id="67" dur="500" fill="hold"/>
                                        <p:tgtEl>
                                          <p:spTgt spid="173568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73568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4" fill="hold" nodeType="clickEffect">
                                  <p:stCondLst>
                                    <p:cond delay="0"/>
                                  </p:stCondLst>
                                  <p:childTnLst>
                                    <p:set>
                                      <p:cBhvr>
                                        <p:cTn id="72" dur="1" fill="hold">
                                          <p:stCondLst>
                                            <p:cond delay="0"/>
                                          </p:stCondLst>
                                        </p:cTn>
                                        <p:tgtEl>
                                          <p:spTgt spid="1735683">
                                            <p:txEl>
                                              <p:pRg st="11" end="11"/>
                                            </p:txEl>
                                          </p:spTgt>
                                        </p:tgtEl>
                                        <p:attrNameLst>
                                          <p:attrName>style.visibility</p:attrName>
                                        </p:attrNameLst>
                                      </p:cBhvr>
                                      <p:to>
                                        <p:strVal val="visible"/>
                                      </p:to>
                                    </p:set>
                                    <p:anim calcmode="lin" valueType="num">
                                      <p:cBhvr additive="base">
                                        <p:cTn id="73" dur="500" fill="hold"/>
                                        <p:tgtEl>
                                          <p:spTgt spid="173568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73568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DiaBingo</a:t>
            </a:r>
            <a:r>
              <a:rPr lang="en-US" dirty="0"/>
              <a:t> - O</a:t>
            </a:r>
          </a:p>
        </p:txBody>
      </p:sp>
      <p:sp>
        <p:nvSpPr>
          <p:cNvPr id="3" name="Content Placeholder 2"/>
          <p:cNvSpPr>
            <a:spLocks noGrp="1"/>
          </p:cNvSpPr>
          <p:nvPr>
            <p:ph sz="quarter" idx="1"/>
          </p:nvPr>
        </p:nvSpPr>
        <p:spPr>
          <a:xfrm>
            <a:off x="457200" y="1181100"/>
            <a:ext cx="8534400" cy="5867400"/>
          </a:xfrm>
        </p:spPr>
        <p:txBody>
          <a:bodyPr>
            <a:normAutofit fontScale="77500" lnSpcReduction="20000"/>
          </a:bodyPr>
          <a:lstStyle/>
          <a:p>
            <a:r>
              <a:rPr lang="en-US" sz="3400" dirty="0"/>
              <a:t>SGLT-2 Inhibitors main action</a:t>
            </a:r>
          </a:p>
          <a:p>
            <a:r>
              <a:rPr lang="en-US" sz="3400" dirty="0"/>
              <a:t>Januvia(</a:t>
            </a:r>
            <a:r>
              <a:rPr lang="en-US" sz="3400" dirty="0" err="1"/>
              <a:t>sitagliptin</a:t>
            </a:r>
            <a:r>
              <a:rPr lang="en-US" sz="3400" dirty="0"/>
              <a:t>) belongs to which class? </a:t>
            </a:r>
            <a:endParaRPr lang="en-US" sz="1700" dirty="0"/>
          </a:p>
          <a:p>
            <a:r>
              <a:rPr lang="en-US" sz="3400" dirty="0"/>
              <a:t>These classes of diabetes pills increase insulin release	                  </a:t>
            </a:r>
          </a:p>
          <a:p>
            <a:r>
              <a:rPr lang="en-US" sz="3400" dirty="0"/>
              <a:t>People with high am fasting glucose may benefit from pm 	</a:t>
            </a:r>
          </a:p>
          <a:p>
            <a:r>
              <a:rPr lang="en-US" sz="3400" dirty="0"/>
              <a:t>On Acarbose (</a:t>
            </a:r>
            <a:r>
              <a:rPr lang="en-US" sz="3400" dirty="0" err="1"/>
              <a:t>Precose</a:t>
            </a:r>
            <a:r>
              <a:rPr lang="en-US" sz="3400" dirty="0"/>
              <a:t>) should treat hypo with ___	</a:t>
            </a:r>
          </a:p>
          <a:p>
            <a:r>
              <a:rPr lang="en-US" sz="3400" dirty="0"/>
              <a:t>On Metformin (Glucophage) </a:t>
            </a:r>
            <a:r>
              <a:rPr lang="en-US" dirty="0"/>
              <a:t>s</a:t>
            </a:r>
            <a:r>
              <a:rPr lang="en-US" sz="3400" dirty="0"/>
              <a:t>top med if GFR ___</a:t>
            </a:r>
          </a:p>
          <a:p>
            <a:r>
              <a:rPr lang="en-US" sz="3400" dirty="0"/>
              <a:t>On which med should </a:t>
            </a:r>
            <a:r>
              <a:rPr lang="en-US" sz="3400" dirty="0" err="1"/>
              <a:t>ind’s</a:t>
            </a:r>
            <a:r>
              <a:rPr lang="en-US" sz="3400" dirty="0"/>
              <a:t> know about hypoglycemia SE’s     </a:t>
            </a:r>
            <a:endParaRPr lang="en-US" sz="1700" dirty="0"/>
          </a:p>
          <a:p>
            <a:r>
              <a:rPr lang="en-US" sz="3400" dirty="0"/>
              <a:t>Possible side effects of TZD’s include		</a:t>
            </a:r>
            <a:r>
              <a:rPr lang="en-US" sz="1700" dirty="0"/>
              <a:t> </a:t>
            </a:r>
          </a:p>
          <a:p>
            <a:r>
              <a:rPr lang="en-US" sz="3400" dirty="0"/>
              <a:t>Metformin can damage kidney function	</a:t>
            </a:r>
          </a:p>
          <a:p>
            <a:r>
              <a:rPr lang="en-US" sz="3400" dirty="0"/>
              <a:t>What warning for DPP- IV and GLP-1 RA		</a:t>
            </a:r>
          </a:p>
          <a:p>
            <a:r>
              <a:rPr lang="en-US" sz="3400" dirty="0"/>
              <a:t>GLP-1 Receptor agonists cause increased satiety	</a:t>
            </a:r>
          </a:p>
          <a:p>
            <a:r>
              <a:rPr lang="en-US" sz="3400" dirty="0"/>
              <a:t>Side effects of </a:t>
            </a:r>
            <a:r>
              <a:rPr lang="en-US" sz="3400" dirty="0" err="1"/>
              <a:t>Canagliflozin</a:t>
            </a:r>
            <a:r>
              <a:rPr lang="en-US" sz="3400" dirty="0"/>
              <a:t> (</a:t>
            </a:r>
            <a:r>
              <a:rPr lang="en-US" sz="3400" dirty="0" err="1"/>
              <a:t>Invokana</a:t>
            </a:r>
            <a:r>
              <a:rPr lang="en-US" sz="3400" dirty="0"/>
              <a:t>) include</a:t>
            </a:r>
          </a:p>
          <a:p>
            <a:r>
              <a:rPr lang="en-US" sz="3400" dirty="0"/>
              <a:t>If GI side effects on Metformin try ____	</a:t>
            </a:r>
            <a:r>
              <a:rPr lang="en-US" dirty="0"/>
              <a:t>	</a:t>
            </a:r>
          </a:p>
        </p:txBody>
      </p:sp>
    </p:spTree>
    <p:extLst>
      <p:ext uri="{BB962C8B-B14F-4D97-AF65-F5344CB8AC3E}">
        <p14:creationId xmlns:p14="http://schemas.microsoft.com/office/powerpoint/2010/main" val="1093999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3">
                                            <p:txEl>
                                              <p:pRg st="10" end="10"/>
                                            </p:txEl>
                                          </p:spTgt>
                                        </p:tgtEl>
                                        <p:attrNameLst>
                                          <p:attrName>style.visibility</p:attrName>
                                        </p:attrNameLst>
                                      </p:cBhvr>
                                      <p:to>
                                        <p:strVal val="visible"/>
                                      </p:to>
                                    </p:set>
                                    <p:anim calcmode="lin" valueType="num">
                                      <p:cBhvr additive="base">
                                        <p:cTn id="6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 calcmode="lin" valueType="num">
                                      <p:cBhvr additive="base">
                                        <p:cTn id="73"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
                                            <p:txEl>
                                              <p:pRg st="12" end="12"/>
                                            </p:txEl>
                                          </p:spTgt>
                                        </p:tgtEl>
                                        <p:attrNameLst>
                                          <p:attrName>style.visibility</p:attrName>
                                        </p:attrNameLst>
                                      </p:cBhvr>
                                      <p:to>
                                        <p:strVal val="visible"/>
                                      </p:to>
                                    </p:set>
                                    <p:anim calcmode="lin" valueType="num">
                                      <p:cBhvr additive="base">
                                        <p:cTn id="79"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0BE6-4C12-4FA5-A558-F709610E37B7}"/>
              </a:ext>
            </a:extLst>
          </p:cNvPr>
          <p:cNvSpPr>
            <a:spLocks noGrp="1"/>
          </p:cNvSpPr>
          <p:nvPr>
            <p:ph type="title"/>
          </p:nvPr>
        </p:nvSpPr>
        <p:spPr/>
        <p:txBody>
          <a:bodyPr>
            <a:normAutofit/>
          </a:bodyPr>
          <a:lstStyle/>
          <a:p>
            <a:r>
              <a:rPr lang="en-US" sz="4400" dirty="0"/>
              <a:t>Break Time &amp; 5 minute Q&amp;A</a:t>
            </a:r>
          </a:p>
        </p:txBody>
      </p:sp>
      <p:sp>
        <p:nvSpPr>
          <p:cNvPr id="3" name="Content Placeholder 2">
            <a:extLst>
              <a:ext uri="{FF2B5EF4-FFF2-40B4-BE49-F238E27FC236}">
                <a16:creationId xmlns:a16="http://schemas.microsoft.com/office/drawing/2014/main" id="{16AF6614-E715-4936-A55E-83B4FD75C79E}"/>
              </a:ext>
            </a:extLst>
          </p:cNvPr>
          <p:cNvSpPr>
            <a:spLocks noGrp="1"/>
          </p:cNvSpPr>
          <p:nvPr>
            <p:ph sz="quarter" idx="1"/>
          </p:nvPr>
        </p:nvSpPr>
        <p:spPr/>
        <p:txBody>
          <a:bodyPr>
            <a:normAutofit fontScale="92500" lnSpcReduction="10000"/>
          </a:bodyPr>
          <a:lstStyle/>
          <a:p>
            <a:r>
              <a:rPr lang="en-US" sz="4000" dirty="0"/>
              <a:t>Energizing Ideas</a:t>
            </a:r>
          </a:p>
          <a:p>
            <a:pPr lvl="1"/>
            <a:r>
              <a:rPr lang="en-US" sz="3200" dirty="0"/>
              <a:t>Dance</a:t>
            </a:r>
          </a:p>
          <a:p>
            <a:pPr lvl="1"/>
            <a:r>
              <a:rPr lang="en-US" sz="3200" dirty="0"/>
              <a:t>Walk outside</a:t>
            </a:r>
          </a:p>
          <a:p>
            <a:pPr lvl="1"/>
            <a:r>
              <a:rPr lang="en-US" sz="3200" dirty="0"/>
              <a:t>Get a nourishing snack</a:t>
            </a:r>
          </a:p>
          <a:p>
            <a:pPr lvl="1"/>
            <a:r>
              <a:rPr lang="en-US" sz="3200" dirty="0"/>
              <a:t>Drink some spa water</a:t>
            </a:r>
          </a:p>
          <a:p>
            <a:pPr lvl="1"/>
            <a:r>
              <a:rPr lang="en-US" sz="3200" dirty="0"/>
              <a:t>Do some jumping jacks</a:t>
            </a:r>
          </a:p>
          <a:p>
            <a:pPr lvl="1"/>
            <a:r>
              <a:rPr lang="en-US" sz="3200" dirty="0"/>
              <a:t>Stretch and Breathe</a:t>
            </a:r>
            <a:endParaRPr lang="en-US" dirty="0"/>
          </a:p>
        </p:txBody>
      </p:sp>
      <p:pic>
        <p:nvPicPr>
          <p:cNvPr id="8" name="Content Placeholder 7" descr="Portrait of a senior woman dancing and smiling">
            <a:extLst>
              <a:ext uri="{FF2B5EF4-FFF2-40B4-BE49-F238E27FC236}">
                <a16:creationId xmlns:a16="http://schemas.microsoft.com/office/drawing/2014/main" id="{572A28B6-11AA-4A40-B797-8B8C581ADC71}"/>
              </a:ext>
            </a:extLst>
          </p:cNvPr>
          <p:cNvPicPr>
            <a:picLocks noGrp="1" noChangeAspect="1"/>
          </p:cNvPicPr>
          <p:nvPr>
            <p:ph sz="quarter" idx="2"/>
          </p:nvPr>
        </p:nvPicPr>
        <p:blipFill>
          <a:blip r:embed="rId2" cstate="print">
            <a:extLst>
              <a:ext uri="{28A0092B-C50C-407E-A947-70E740481C1C}">
                <a14:useLocalDpi xmlns:a14="http://schemas.microsoft.com/office/drawing/2010/main" val="0"/>
              </a:ext>
            </a:extLst>
          </a:blip>
          <a:stretch>
            <a:fillRect/>
          </a:stretch>
        </p:blipFill>
        <p:spPr>
          <a:xfrm>
            <a:off x="4632325" y="2068272"/>
            <a:ext cx="4041775" cy="3232630"/>
          </a:xfrm>
        </p:spPr>
      </p:pic>
    </p:spTree>
    <p:extLst>
      <p:ext uri="{BB962C8B-B14F-4D97-AF65-F5344CB8AC3E}">
        <p14:creationId xmlns:p14="http://schemas.microsoft.com/office/powerpoint/2010/main" val="162349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A7503-6A4F-8BF6-0E34-4B74DBBCF1FC}"/>
              </a:ext>
            </a:extLst>
          </p:cNvPr>
          <p:cNvSpPr>
            <a:spLocks noGrp="1"/>
          </p:cNvSpPr>
          <p:nvPr>
            <p:ph type="title"/>
          </p:nvPr>
        </p:nvSpPr>
        <p:spPr/>
        <p:txBody>
          <a:bodyPr/>
          <a:lstStyle/>
          <a:p>
            <a:r>
              <a:rPr lang="en-US" dirty="0"/>
              <a:t>Lipid and HTN Meds Cheat Sheets</a:t>
            </a:r>
          </a:p>
        </p:txBody>
      </p:sp>
      <p:pic>
        <p:nvPicPr>
          <p:cNvPr id="6" name="Content Placeholder 5">
            <a:extLst>
              <a:ext uri="{FF2B5EF4-FFF2-40B4-BE49-F238E27FC236}">
                <a16:creationId xmlns:a16="http://schemas.microsoft.com/office/drawing/2014/main" id="{99806881-7376-8DDE-DB67-250FEC2EE2C6}"/>
              </a:ext>
            </a:extLst>
          </p:cNvPr>
          <p:cNvPicPr>
            <a:picLocks noGrp="1" noChangeAspect="1"/>
          </p:cNvPicPr>
          <p:nvPr>
            <p:ph sz="quarter" idx="1"/>
          </p:nvPr>
        </p:nvPicPr>
        <p:blipFill>
          <a:blip r:embed="rId2"/>
          <a:stretch>
            <a:fillRect/>
          </a:stretch>
        </p:blipFill>
        <p:spPr>
          <a:xfrm>
            <a:off x="426720" y="1218523"/>
            <a:ext cx="4041775" cy="3542790"/>
          </a:xfrm>
        </p:spPr>
      </p:pic>
      <p:pic>
        <p:nvPicPr>
          <p:cNvPr id="8" name="Content Placeholder 7">
            <a:extLst>
              <a:ext uri="{FF2B5EF4-FFF2-40B4-BE49-F238E27FC236}">
                <a16:creationId xmlns:a16="http://schemas.microsoft.com/office/drawing/2014/main" id="{D8BDE182-6C0C-ACCA-D1F5-163FB83E46DC}"/>
              </a:ext>
            </a:extLst>
          </p:cNvPr>
          <p:cNvPicPr>
            <a:picLocks noGrp="1" noChangeAspect="1"/>
          </p:cNvPicPr>
          <p:nvPr>
            <p:ph sz="quarter" idx="2"/>
          </p:nvPr>
        </p:nvPicPr>
        <p:blipFill>
          <a:blip r:embed="rId3"/>
          <a:stretch>
            <a:fillRect/>
          </a:stretch>
        </p:blipFill>
        <p:spPr>
          <a:xfrm>
            <a:off x="4687697" y="1272031"/>
            <a:ext cx="4041775" cy="3924467"/>
          </a:xfrm>
        </p:spPr>
      </p:pic>
      <p:sp>
        <p:nvSpPr>
          <p:cNvPr id="9" name="TextBox 8">
            <a:extLst>
              <a:ext uri="{FF2B5EF4-FFF2-40B4-BE49-F238E27FC236}">
                <a16:creationId xmlns:a16="http://schemas.microsoft.com/office/drawing/2014/main" id="{068B8B5A-0A43-0AA3-0250-C11AD15D076E}"/>
              </a:ext>
            </a:extLst>
          </p:cNvPr>
          <p:cNvSpPr txBox="1"/>
          <p:nvPr/>
        </p:nvSpPr>
        <p:spPr>
          <a:xfrm>
            <a:off x="772795" y="5524006"/>
            <a:ext cx="7391400" cy="1200329"/>
          </a:xfrm>
          <a:prstGeom prst="rect">
            <a:avLst/>
          </a:prstGeom>
          <a:noFill/>
        </p:spPr>
        <p:txBody>
          <a:bodyPr wrap="square" rtlCol="0">
            <a:spAutoFit/>
          </a:bodyPr>
          <a:lstStyle/>
          <a:p>
            <a:pPr algn="ctr"/>
            <a:r>
              <a:rPr lang="en-US" dirty="0"/>
              <a:t>Website: </a:t>
            </a:r>
            <a:r>
              <a:rPr lang="en-US" dirty="0">
                <a:hlinkClick r:id="rId4"/>
              </a:rPr>
              <a:t>https://diabetesed.net/coach-bevs-diabetes-cheat-sheets/</a:t>
            </a:r>
            <a:endParaRPr lang="en-US" dirty="0"/>
          </a:p>
          <a:p>
            <a:pPr algn="ctr"/>
            <a:r>
              <a:rPr lang="en-US" dirty="0"/>
              <a:t>On CDCES Coach App too</a:t>
            </a:r>
          </a:p>
          <a:p>
            <a:endParaRPr lang="en-US" dirty="0"/>
          </a:p>
          <a:p>
            <a:pPr algn="ctr"/>
            <a:r>
              <a:rPr lang="en-US" dirty="0">
                <a:solidFill>
                  <a:srgbClr val="0070C0"/>
                </a:solidFill>
              </a:rPr>
              <a:t>For exam, know major classes, when used, side effects and considerations</a:t>
            </a:r>
            <a:r>
              <a:rPr lang="en-US" dirty="0"/>
              <a:t>.</a:t>
            </a:r>
          </a:p>
        </p:txBody>
      </p:sp>
    </p:spTree>
    <p:extLst>
      <p:ext uri="{BB962C8B-B14F-4D97-AF65-F5344CB8AC3E}">
        <p14:creationId xmlns:p14="http://schemas.microsoft.com/office/powerpoint/2010/main" val="2602960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4418" name="Rectangle 1026"/>
          <p:cNvSpPr>
            <a:spLocks noGrp="1" noChangeArrowheads="1"/>
          </p:cNvSpPr>
          <p:nvPr>
            <p:ph type="title"/>
          </p:nvPr>
        </p:nvSpPr>
        <p:spPr>
          <a:xfrm>
            <a:off x="457200" y="152400"/>
            <a:ext cx="8229600" cy="990600"/>
          </a:xfrm>
        </p:spPr>
        <p:txBody>
          <a:bodyPr anchor="b">
            <a:normAutofit/>
          </a:bodyPr>
          <a:lstStyle/>
          <a:p>
            <a:pPr eaLnBrk="1" hangingPunct="1">
              <a:defRPr/>
            </a:pPr>
            <a:r>
              <a:rPr lang="en-US" dirty="0"/>
              <a:t>ADA 2024 Summary for Exams</a:t>
            </a:r>
          </a:p>
        </p:txBody>
      </p:sp>
      <p:graphicFrame>
        <p:nvGraphicFramePr>
          <p:cNvPr id="1724421" name="Rectangle 1027">
            <a:extLst>
              <a:ext uri="{FF2B5EF4-FFF2-40B4-BE49-F238E27FC236}">
                <a16:creationId xmlns:a16="http://schemas.microsoft.com/office/drawing/2014/main" id="{1AC91032-4054-2DE7-6AEA-E9A52D073D50}"/>
              </a:ext>
            </a:extLst>
          </p:cNvPr>
          <p:cNvGraphicFramePr/>
          <p:nvPr/>
        </p:nvGraphicFramePr>
        <p:xfrm>
          <a:off x="457200" y="1219200"/>
          <a:ext cx="8229600" cy="49377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355969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98930-84EC-A951-D678-720FD16949EC}"/>
              </a:ext>
            </a:extLst>
          </p:cNvPr>
          <p:cNvSpPr>
            <a:spLocks noGrp="1"/>
          </p:cNvSpPr>
          <p:nvPr>
            <p:ph type="title"/>
          </p:nvPr>
        </p:nvSpPr>
        <p:spPr>
          <a:xfrm>
            <a:off x="457200" y="228600"/>
            <a:ext cx="8229600" cy="914400"/>
          </a:xfrm>
        </p:spPr>
        <p:txBody>
          <a:bodyPr anchor="b">
            <a:normAutofit/>
          </a:bodyPr>
          <a:lstStyle/>
          <a:p>
            <a:r>
              <a:rPr lang="en-US" dirty="0"/>
              <a:t>Land Acknowledgment</a:t>
            </a:r>
          </a:p>
        </p:txBody>
      </p:sp>
      <p:sp>
        <p:nvSpPr>
          <p:cNvPr id="3" name="Content Placeholder 2">
            <a:extLst>
              <a:ext uri="{FF2B5EF4-FFF2-40B4-BE49-F238E27FC236}">
                <a16:creationId xmlns:a16="http://schemas.microsoft.com/office/drawing/2014/main" id="{FA14FD4F-1D09-A468-FFA9-024915A6116D}"/>
              </a:ext>
            </a:extLst>
          </p:cNvPr>
          <p:cNvSpPr>
            <a:spLocks noGrp="1"/>
          </p:cNvSpPr>
          <p:nvPr>
            <p:ph sz="quarter" idx="1"/>
          </p:nvPr>
        </p:nvSpPr>
        <p:spPr>
          <a:xfrm>
            <a:off x="457200" y="1219200"/>
            <a:ext cx="4962144" cy="4937760"/>
          </a:xfrm>
        </p:spPr>
        <p:txBody>
          <a:bodyPr>
            <a:normAutofit/>
          </a:bodyPr>
          <a:lstStyle/>
          <a:p>
            <a:pPr>
              <a:lnSpc>
                <a:spcPct val="90000"/>
              </a:lnSpc>
            </a:pPr>
            <a:r>
              <a:rPr lang="en-US" sz="2700" b="0" i="0" dirty="0">
                <a:effectLst/>
              </a:rPr>
              <a:t>We acknowledge and are mindful that Diabetes Education Services stands on lands that were originally occupied by the first people of this area, the Mechoopda, and we recognize their distinctive spiritual relationship with this land, the flora, the fauna, and the waters that run through this area.</a:t>
            </a:r>
            <a:endParaRPr lang="en-US" sz="2700" dirty="0"/>
          </a:p>
        </p:txBody>
      </p:sp>
      <p:pic>
        <p:nvPicPr>
          <p:cNvPr id="1026" name="Picture 2" descr="See the source image">
            <a:extLst>
              <a:ext uri="{FF2B5EF4-FFF2-40B4-BE49-F238E27FC236}">
                <a16:creationId xmlns:a16="http://schemas.microsoft.com/office/drawing/2014/main" id="{6BCCB921-7274-9D32-79A4-D0E6A225054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419344" y="1525438"/>
            <a:ext cx="3267456" cy="3267456"/>
          </a:xfrm>
          <a:prstGeom prst="rect">
            <a:avLst/>
          </a:prstGeom>
          <a:solidFill>
            <a:srgbClr val="FFFFFF"/>
          </a:solidFill>
        </p:spPr>
      </p:pic>
    </p:spTree>
    <p:extLst>
      <p:ext uri="{BB962C8B-B14F-4D97-AF65-F5344CB8AC3E}">
        <p14:creationId xmlns:p14="http://schemas.microsoft.com/office/powerpoint/2010/main" val="240113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FE320-AF75-82D5-144A-F365484EF8CB}"/>
              </a:ext>
            </a:extLst>
          </p:cNvPr>
          <p:cNvSpPr>
            <a:spLocks noGrp="1"/>
          </p:cNvSpPr>
          <p:nvPr>
            <p:ph type="title"/>
          </p:nvPr>
        </p:nvSpPr>
        <p:spPr/>
        <p:txBody>
          <a:bodyPr/>
          <a:lstStyle/>
          <a:p>
            <a:r>
              <a:rPr lang="en-US" dirty="0"/>
              <a:t>Status of Diabetes Care</a:t>
            </a:r>
          </a:p>
        </p:txBody>
      </p:sp>
      <p:sp>
        <p:nvSpPr>
          <p:cNvPr id="3" name="Content Placeholder 2">
            <a:extLst>
              <a:ext uri="{FF2B5EF4-FFF2-40B4-BE49-F238E27FC236}">
                <a16:creationId xmlns:a16="http://schemas.microsoft.com/office/drawing/2014/main" id="{B619588B-676E-6ED8-1E8E-1C9FCC3D462B}"/>
              </a:ext>
            </a:extLst>
          </p:cNvPr>
          <p:cNvSpPr>
            <a:spLocks noGrp="1"/>
          </p:cNvSpPr>
          <p:nvPr>
            <p:ph sz="quarter" idx="1"/>
          </p:nvPr>
        </p:nvSpPr>
        <p:spPr>
          <a:xfrm>
            <a:off x="457200" y="1225297"/>
            <a:ext cx="5715000" cy="5181600"/>
          </a:xfrm>
        </p:spPr>
        <p:txBody>
          <a:bodyPr>
            <a:normAutofit/>
          </a:bodyPr>
          <a:lstStyle/>
          <a:p>
            <a:pPr>
              <a:lnSpc>
                <a:spcPct val="120000"/>
              </a:lnSpc>
            </a:pPr>
            <a:r>
              <a:rPr lang="en-US" sz="2400" b="0" i="0" dirty="0">
                <a:solidFill>
                  <a:srgbClr val="383636"/>
                </a:solidFill>
                <a:effectLst/>
                <a:ea typeface="Calibri" panose="020F0502020204030204" pitchFamily="34" charset="0"/>
                <a:cs typeface="Calibri" panose="020F0502020204030204" pitchFamily="34" charset="0"/>
              </a:rPr>
              <a:t>In 2015–2018, U.S. community-dwelling adults with diabetes achieved: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A1C &lt;7% by 50.5%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75.4% achieved A1C &lt;8%. </a:t>
            </a:r>
            <a:endParaRPr lang="en-US" sz="1800" dirty="0">
              <a:solidFill>
                <a:srgbClr val="383636"/>
              </a:solidFill>
              <a:ea typeface="Calibri" panose="020F0502020204030204" pitchFamily="34" charset="0"/>
              <a:cs typeface="Calibri" panose="020F0502020204030204" pitchFamily="34" charset="0"/>
            </a:endParaRP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BP target of &lt;130/80 achieved by 47.7% </a:t>
            </a:r>
          </a:p>
          <a:p>
            <a:pPr lvl="2">
              <a:lnSpc>
                <a:spcPct val="120000"/>
              </a:lnSpc>
            </a:pPr>
            <a:r>
              <a:rPr lang="en-US" sz="1800" b="0" i="0" dirty="0">
                <a:solidFill>
                  <a:srgbClr val="383636"/>
                </a:solidFill>
                <a:effectLst/>
                <a:ea typeface="Calibri" panose="020F0502020204030204" pitchFamily="34" charset="0"/>
                <a:cs typeface="Calibri" panose="020F0502020204030204" pitchFamily="34" charset="0"/>
              </a:rPr>
              <a:t>70.4% achieved blood pressure &lt;140/90 mmHg. </a:t>
            </a:r>
          </a:p>
          <a:p>
            <a:pPr lvl="1">
              <a:lnSpc>
                <a:spcPct val="120000"/>
              </a:lnSpc>
            </a:pPr>
            <a:r>
              <a:rPr lang="en-US" sz="2000" b="0" i="0" dirty="0">
                <a:solidFill>
                  <a:srgbClr val="383636"/>
                </a:solidFill>
                <a:effectLst/>
                <a:ea typeface="Calibri" panose="020F0502020204030204" pitchFamily="34" charset="0"/>
                <a:cs typeface="Calibri" panose="020F0502020204030204" pitchFamily="34" charset="0"/>
              </a:rPr>
              <a:t>Lipid control (non-HDL cholesterol) &lt;130 mg/dL, achieved by 55.7% </a:t>
            </a:r>
          </a:p>
          <a:p>
            <a:pPr>
              <a:lnSpc>
                <a:spcPct val="120000"/>
              </a:lnSpc>
            </a:pPr>
            <a:r>
              <a:rPr lang="en-US" sz="2400" dirty="0">
                <a:solidFill>
                  <a:srgbClr val="0070C0"/>
                </a:solidFill>
                <a:ea typeface="Calibri" panose="020F0502020204030204" pitchFamily="34" charset="0"/>
                <a:cs typeface="Calibri" panose="020F0502020204030204" pitchFamily="34" charset="0"/>
              </a:rPr>
              <a:t>22.2% met targets for all</a:t>
            </a:r>
            <a:r>
              <a:rPr lang="en-US" sz="2400" b="0" i="0" dirty="0">
                <a:solidFill>
                  <a:srgbClr val="0070C0"/>
                </a:solidFill>
                <a:effectLst/>
                <a:ea typeface="Calibri" panose="020F0502020204030204" pitchFamily="34" charset="0"/>
                <a:cs typeface="Calibri" panose="020F0502020204030204" pitchFamily="34" charset="0"/>
              </a:rPr>
              <a:t> three risk factors  </a:t>
            </a:r>
          </a:p>
          <a:p>
            <a:pPr>
              <a:lnSpc>
                <a:spcPct val="120000"/>
              </a:lnSpc>
            </a:pPr>
            <a:r>
              <a:rPr lang="en-US" sz="2400" dirty="0">
                <a:solidFill>
                  <a:srgbClr val="0070C0"/>
                </a:solidFill>
                <a:ea typeface="Calibri" panose="020F0502020204030204" pitchFamily="34" charset="0"/>
                <a:cs typeface="Calibri" panose="020F0502020204030204" pitchFamily="34" charset="0"/>
              </a:rPr>
              <a:t>Many not receiving adequate lifestyle or pharmacotherapy.</a:t>
            </a:r>
          </a:p>
        </p:txBody>
      </p:sp>
      <p:pic>
        <p:nvPicPr>
          <p:cNvPr id="4" name="Picture 3">
            <a:extLst>
              <a:ext uri="{FF2B5EF4-FFF2-40B4-BE49-F238E27FC236}">
                <a16:creationId xmlns:a16="http://schemas.microsoft.com/office/drawing/2014/main" id="{395DC8B2-6B16-CB4C-0B3D-3F94DDBF7491}"/>
              </a:ext>
            </a:extLst>
          </p:cNvPr>
          <p:cNvPicPr>
            <a:picLocks noChangeAspect="1"/>
          </p:cNvPicPr>
          <p:nvPr/>
        </p:nvPicPr>
        <p:blipFill>
          <a:blip r:embed="rId2"/>
          <a:stretch>
            <a:fillRect/>
          </a:stretch>
        </p:blipFill>
        <p:spPr>
          <a:xfrm>
            <a:off x="6346965" y="3074874"/>
            <a:ext cx="2644635" cy="942390"/>
          </a:xfrm>
          <a:prstGeom prst="rect">
            <a:avLst/>
          </a:prstGeom>
        </p:spPr>
      </p:pic>
      <p:pic>
        <p:nvPicPr>
          <p:cNvPr id="6" name="Picture 5" descr="Man smiling during a work meeting">
            <a:extLst>
              <a:ext uri="{FF2B5EF4-FFF2-40B4-BE49-F238E27FC236}">
                <a16:creationId xmlns:a16="http://schemas.microsoft.com/office/drawing/2014/main" id="{96B17BF6-AF0F-D769-9320-5D53AC73EC0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4600" y="1344168"/>
            <a:ext cx="2514600" cy="1676400"/>
          </a:xfrm>
          <a:prstGeom prst="rect">
            <a:avLst/>
          </a:prstGeom>
        </p:spPr>
      </p:pic>
    </p:spTree>
    <p:extLst>
      <p:ext uri="{BB962C8B-B14F-4D97-AF65-F5344CB8AC3E}">
        <p14:creationId xmlns:p14="http://schemas.microsoft.com/office/powerpoint/2010/main" val="2875849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Now, let’s get to the </a:t>
            </a:r>
            <a:r>
              <a:rPr lang="en-US" dirty="0" err="1"/>
              <a:t>Nitty</a:t>
            </a:r>
            <a:r>
              <a:rPr lang="en-US" dirty="0"/>
              <a:t> Gritty</a:t>
            </a:r>
          </a:p>
        </p:txBody>
      </p:sp>
      <p:pic>
        <p:nvPicPr>
          <p:cNvPr id="25603" name="Picture 3" descr="C:\Users\Beverly\AppData\Local\Microsoft\Windows\Temporary Internet Files\Content.IE5\HME9NZI2\MP90043305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3049" y="1295400"/>
            <a:ext cx="335759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25604" name="Picture 4" descr="C:\Users\Beverly\AppData\Local\Microsoft\Windows\Temporary Internet Files\Content.IE5\KORAASHY\MP900185228[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447800"/>
            <a:ext cx="3123849" cy="467408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117602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ancre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80" y="21771"/>
            <a:ext cx="895604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685800" y="32657"/>
            <a:ext cx="2357949" cy="870045"/>
          </a:xfrm>
          <a:prstGeom prst="rect">
            <a:avLst/>
          </a:prstGeom>
        </p:spPr>
      </p:pic>
    </p:spTree>
    <p:custDataLst>
      <p:tags r:id="rId1"/>
    </p:custDataLst>
    <p:extLst>
      <p:ext uri="{BB962C8B-B14F-4D97-AF65-F5344CB8AC3E}">
        <p14:creationId xmlns:p14="http://schemas.microsoft.com/office/powerpoint/2010/main" val="592393645"/>
      </p:ext>
    </p:extLst>
  </p:cSld>
  <p:clrMapOvr>
    <a:masterClrMapping/>
  </p:clrMapOvr>
  <p:transition>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n-US"/>
              <a:t>Hormones Effect on Glucose</a:t>
            </a:r>
          </a:p>
        </p:txBody>
      </p:sp>
      <p:sp>
        <p:nvSpPr>
          <p:cNvPr id="1336323" name="Rectangle 3"/>
          <p:cNvSpPr>
            <a:spLocks noGrp="1" noChangeArrowheads="1"/>
          </p:cNvSpPr>
          <p:nvPr>
            <p:ph sz="half" idx="1"/>
          </p:nvPr>
        </p:nvSpPr>
        <p:spPr>
          <a:xfrm>
            <a:off x="533400" y="1295400"/>
            <a:ext cx="5181600" cy="5334000"/>
          </a:xfrm>
        </p:spPr>
        <p:txBody>
          <a:bodyPr>
            <a:normAutofit fontScale="77500" lnSpcReduction="20000"/>
          </a:bodyPr>
          <a:lstStyle/>
          <a:p>
            <a:pPr algn="ctr" eaLnBrk="1" hangingPunct="1">
              <a:buFont typeface="Wingdings" pitchFamily="2" charset="2"/>
              <a:buNone/>
              <a:defRPr/>
            </a:pPr>
            <a:r>
              <a:rPr lang="en-US" u="sng" dirty="0"/>
              <a:t>Hormone			 </a:t>
            </a:r>
            <a:r>
              <a:rPr lang="en-US" dirty="0"/>
              <a:t>	</a:t>
            </a:r>
            <a:r>
              <a:rPr lang="en-US" dirty="0">
                <a:sym typeface="Wingdings" pitchFamily="2" charset="2"/>
              </a:rPr>
              <a:t> </a:t>
            </a:r>
          </a:p>
          <a:p>
            <a:pPr eaLnBrk="1" hangingPunct="1">
              <a:lnSpc>
                <a:spcPct val="120000"/>
              </a:lnSpc>
              <a:defRPr/>
            </a:pPr>
            <a:r>
              <a:rPr lang="en-US" dirty="0">
                <a:sym typeface="Wingdings" pitchFamily="2" charset="2"/>
              </a:rPr>
              <a:t>Glucagon (pancreas)	</a:t>
            </a:r>
            <a:r>
              <a:rPr lang="en-US" dirty="0">
                <a:solidFill>
                  <a:srgbClr val="FF0000"/>
                </a:solidFill>
                <a:sym typeface="Wingdings" pitchFamily="2" charset="2"/>
              </a:rPr>
              <a:t> </a:t>
            </a:r>
          </a:p>
          <a:p>
            <a:pPr eaLnBrk="1" hangingPunct="1">
              <a:lnSpc>
                <a:spcPct val="120000"/>
              </a:lnSpc>
              <a:defRPr/>
            </a:pPr>
            <a:r>
              <a:rPr lang="en-US" dirty="0">
                <a:sym typeface="Wingdings" pitchFamily="2" charset="2"/>
              </a:rPr>
              <a:t>Stress hormones (kidney)	</a:t>
            </a:r>
            <a:endParaRPr lang="en-US" dirty="0">
              <a:solidFill>
                <a:srgbClr val="FF0000"/>
              </a:solidFill>
              <a:sym typeface="Wingdings" pitchFamily="2" charset="2"/>
            </a:endParaRPr>
          </a:p>
          <a:p>
            <a:pPr eaLnBrk="1" hangingPunct="1">
              <a:lnSpc>
                <a:spcPct val="120000"/>
              </a:lnSpc>
              <a:defRPr/>
            </a:pPr>
            <a:r>
              <a:rPr lang="en-US" dirty="0">
                <a:sym typeface="Wingdings" pitchFamily="2" charset="2"/>
              </a:rPr>
              <a:t>Epinephrine (kidney)		</a:t>
            </a:r>
            <a:r>
              <a:rPr lang="en-US" dirty="0">
                <a:solidFill>
                  <a:srgbClr val="FF0000"/>
                </a:solidFill>
                <a:sym typeface="Wingdings" pitchFamily="2" charset="2"/>
              </a:rPr>
              <a:t> </a:t>
            </a:r>
            <a:r>
              <a:rPr lang="en-US" dirty="0">
                <a:solidFill>
                  <a:srgbClr val="FFCC00"/>
                </a:solidFill>
                <a:sym typeface="Wingdings" pitchFamily="2" charset="2"/>
              </a:rPr>
              <a:t> </a:t>
            </a:r>
          </a:p>
          <a:p>
            <a:pPr eaLnBrk="1" hangingPunct="1">
              <a:lnSpc>
                <a:spcPct val="120000"/>
              </a:lnSpc>
              <a:defRPr/>
            </a:pPr>
            <a:r>
              <a:rPr lang="en-US" dirty="0">
                <a:sym typeface="Wingdings" pitchFamily="2" charset="2"/>
              </a:rPr>
              <a:t>Insulin (pancreas)	 </a:t>
            </a:r>
          </a:p>
          <a:p>
            <a:pPr eaLnBrk="1" hangingPunct="1">
              <a:lnSpc>
                <a:spcPct val="120000"/>
              </a:lnSpc>
              <a:defRPr/>
            </a:pPr>
            <a:r>
              <a:rPr lang="en-US" dirty="0">
                <a:sym typeface="Wingdings" pitchFamily="2" charset="2"/>
              </a:rPr>
              <a:t>Amylin (pancreas)	</a:t>
            </a:r>
          </a:p>
          <a:p>
            <a:pPr eaLnBrk="1" hangingPunct="1">
              <a:lnSpc>
                <a:spcPct val="120000"/>
              </a:lnSpc>
              <a:defRPr/>
            </a:pPr>
            <a:r>
              <a:rPr lang="en-US" dirty="0">
                <a:sym typeface="Wingdings" pitchFamily="2" charset="2"/>
              </a:rPr>
              <a:t>Gut hormones - </a:t>
            </a:r>
            <a:r>
              <a:rPr lang="en-US" dirty="0" err="1">
                <a:sym typeface="Wingdings" pitchFamily="2" charset="2"/>
              </a:rPr>
              <a:t>incretins</a:t>
            </a:r>
            <a:r>
              <a:rPr lang="en-US" dirty="0">
                <a:sym typeface="Wingdings" pitchFamily="2" charset="2"/>
              </a:rPr>
              <a:t> (GLP-1) released by L cells of intestinal mucosa, beta cell has receptors)</a:t>
            </a:r>
          </a:p>
        </p:txBody>
      </p:sp>
      <p:sp>
        <p:nvSpPr>
          <p:cNvPr id="1336324" name="Rectangle 4"/>
          <p:cNvSpPr>
            <a:spLocks noChangeArrowheads="1"/>
          </p:cNvSpPr>
          <p:nvPr/>
        </p:nvSpPr>
        <p:spPr bwMode="auto">
          <a:xfrm>
            <a:off x="5181600" y="1143000"/>
            <a:ext cx="1866900" cy="4597527"/>
          </a:xfrm>
          <a:prstGeom prst="rect">
            <a:avLst/>
          </a:prstGeom>
          <a:noFill/>
          <a:ln w="9525">
            <a:noFill/>
            <a:miter lim="800000"/>
            <a:headEnd/>
            <a:tailEnd/>
          </a:ln>
          <a:effectLst/>
        </p:spPr>
        <p:txBody>
          <a:bodyPr/>
          <a:lstStyle/>
          <a:p>
            <a:pPr marL="257168" indent="-257168" algn="ctr">
              <a:spcBef>
                <a:spcPct val="20000"/>
              </a:spcBef>
              <a:buClr>
                <a:schemeClr val="tx2"/>
              </a:buClr>
              <a:buSzPct val="60000"/>
              <a:defRPr/>
            </a:pPr>
            <a:r>
              <a:rPr lang="en-US" sz="3200" u="sng" dirty="0">
                <a:latin typeface="Tahoma" pitchFamily="34" charset="0"/>
              </a:rPr>
              <a:t>Effect    </a:t>
            </a:r>
            <a:r>
              <a:rPr lang="en-US" sz="2100" u="sng" dirty="0">
                <a:effectLst>
                  <a:outerShdw blurRad="38100" dist="38100" dir="2700000" algn="tl">
                    <a:srgbClr val="000000"/>
                  </a:outerShdw>
                </a:effectLst>
                <a:latin typeface="Tahoma" pitchFamily="34" charset="0"/>
              </a:rPr>
              <a:t>     </a:t>
            </a:r>
          </a:p>
          <a:p>
            <a:pPr marL="257168" indent="-257168" algn="ctr">
              <a:spcBef>
                <a:spcPct val="20000"/>
              </a:spcBef>
              <a:buClr>
                <a:schemeClr val="tx2"/>
              </a:buClr>
              <a:buSzPct val="60000"/>
              <a:defRPr/>
            </a:pPr>
            <a:r>
              <a:rPr lang="en-US" sz="28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0000"/>
                </a:solidFill>
                <a:effectLst>
                  <a:outerShdw blurRad="38100" dist="38100" dir="2700000" algn="tl">
                    <a:srgbClr val="000000"/>
                  </a:outerShdw>
                </a:effectLst>
                <a:latin typeface="Tahoma" pitchFamily="34" charset="0"/>
                <a:sym typeface="Wingdings" pitchFamily="2" charset="2"/>
              </a:rPr>
              <a:t></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 </a:t>
            </a:r>
          </a:p>
          <a:p>
            <a:pPr marL="257168" indent="-257168">
              <a:spcBef>
                <a:spcPct val="20000"/>
              </a:spcBef>
              <a:buClr>
                <a:schemeClr val="tx2"/>
              </a:buClr>
              <a:buSzPct val="60000"/>
              <a:defRPr/>
            </a:pPr>
            <a:r>
              <a:rPr lang="en-US" sz="3200" dirty="0">
                <a:solidFill>
                  <a:srgbClr val="FF0000"/>
                </a:solidFill>
                <a:effectLst>
                  <a:outerShdw blurRad="38100" dist="38100" dir="2700000" algn="tl">
                    <a:srgbClr val="000000"/>
                  </a:outerShdw>
                </a:effectLst>
                <a:latin typeface="Tahoma" pitchFamily="34" charset="0"/>
                <a:sym typeface="Wingdings" pitchFamily="2" charset="2"/>
              </a:rPr>
              <a:t>		</a:t>
            </a:r>
            <a:r>
              <a:rPr lang="en-US" sz="3200" dirty="0">
                <a:solidFill>
                  <a:srgbClr val="FFCC00"/>
                </a:solidFill>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endParaRPr lang="en-US" sz="3200" dirty="0">
              <a:solidFill>
                <a:srgbClr val="FFCC00"/>
              </a:solidFill>
              <a:effectLst>
                <a:outerShdw blurRad="38100" dist="38100" dir="2700000" algn="tl">
                  <a:srgbClr val="000000"/>
                </a:outerShdw>
              </a:effectLst>
              <a:latin typeface="Tahoma" pitchFamily="34" charset="0"/>
              <a:sym typeface="Wingdings" pitchFamily="2" charset="2"/>
            </a:endParaRP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a:p>
            <a:pPr marL="257168" indent="-257168">
              <a:spcBef>
                <a:spcPct val="20000"/>
              </a:spcBef>
              <a:buClr>
                <a:schemeClr val="tx2"/>
              </a:buClr>
              <a:buSzPct val="60000"/>
              <a:defRPr/>
            </a:pPr>
            <a:r>
              <a:rPr lang="en-US" sz="3200" dirty="0">
                <a:effectLst>
                  <a:outerShdw blurRad="38100" dist="38100" dir="2700000" algn="tl">
                    <a:srgbClr val="000000"/>
                  </a:outerShdw>
                </a:effectLst>
                <a:latin typeface="Tahoma" pitchFamily="34" charset="0"/>
                <a:sym typeface="Wingdings" pitchFamily="2" charset="2"/>
              </a:rPr>
              <a:t>	 	</a:t>
            </a:r>
          </a:p>
        </p:txBody>
      </p:sp>
    </p:spTree>
    <p:custDataLst>
      <p:tags r:id="rId1"/>
    </p:custDataLst>
    <p:extLst>
      <p:ext uri="{BB962C8B-B14F-4D97-AF65-F5344CB8AC3E}">
        <p14:creationId xmlns:p14="http://schemas.microsoft.com/office/powerpoint/2010/main" val="252917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nodeType="clickEffect">
                                  <p:stCondLst>
                                    <p:cond delay="0"/>
                                  </p:stCondLst>
                                  <p:childTnLst>
                                    <p:set>
                                      <p:cBhvr>
                                        <p:cTn id="6" dur="1" fill="hold">
                                          <p:stCondLst>
                                            <p:cond delay="0"/>
                                          </p:stCondLst>
                                        </p:cTn>
                                        <p:tgtEl>
                                          <p:spTgt spid="1336324">
                                            <p:txEl>
                                              <p:pRg st="1" end="1"/>
                                            </p:txEl>
                                          </p:spTgt>
                                        </p:tgtEl>
                                        <p:attrNameLst>
                                          <p:attrName>style.visibility</p:attrName>
                                        </p:attrNameLst>
                                      </p:cBhvr>
                                      <p:to>
                                        <p:strVal val="visible"/>
                                      </p:to>
                                    </p:set>
                                    <p:anim calcmode="lin" valueType="num">
                                      <p:cBhvr additive="base">
                                        <p:cTn id="7" dur="500" fill="hold"/>
                                        <p:tgtEl>
                                          <p:spTgt spid="133632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36324">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grpId="0" nodeType="clickEffect">
                                  <p:stCondLst>
                                    <p:cond delay="0"/>
                                  </p:stCondLst>
                                  <p:childTnLst>
                                    <p:set>
                                      <p:cBhvr>
                                        <p:cTn id="12" dur="1" fill="hold">
                                          <p:stCondLst>
                                            <p:cond delay="0"/>
                                          </p:stCondLst>
                                        </p:cTn>
                                        <p:tgtEl>
                                          <p:spTgt spid="1336324">
                                            <p:txEl>
                                              <p:pRg st="2" end="2"/>
                                            </p:txEl>
                                          </p:spTgt>
                                        </p:tgtEl>
                                        <p:attrNameLst>
                                          <p:attrName>style.visibility</p:attrName>
                                        </p:attrNameLst>
                                      </p:cBhvr>
                                      <p:to>
                                        <p:strVal val="visible"/>
                                      </p:to>
                                    </p:set>
                                    <p:anim calcmode="lin" valueType="num">
                                      <p:cBhvr additive="base">
                                        <p:cTn id="13" dur="500" fill="hold"/>
                                        <p:tgtEl>
                                          <p:spTgt spid="1336324">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632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6" fill="hold" grpId="0" nodeType="clickEffect">
                                  <p:stCondLst>
                                    <p:cond delay="0"/>
                                  </p:stCondLst>
                                  <p:childTnLst>
                                    <p:set>
                                      <p:cBhvr>
                                        <p:cTn id="18" dur="1" fill="hold">
                                          <p:stCondLst>
                                            <p:cond delay="0"/>
                                          </p:stCondLst>
                                        </p:cTn>
                                        <p:tgtEl>
                                          <p:spTgt spid="1336324">
                                            <p:txEl>
                                              <p:pRg st="3" end="3"/>
                                            </p:txEl>
                                          </p:spTgt>
                                        </p:tgtEl>
                                        <p:attrNameLst>
                                          <p:attrName>style.visibility</p:attrName>
                                        </p:attrNameLst>
                                      </p:cBhvr>
                                      <p:to>
                                        <p:strVal val="visible"/>
                                      </p:to>
                                    </p:set>
                                    <p:anim calcmode="lin" valueType="num">
                                      <p:cBhvr additive="base">
                                        <p:cTn id="19" dur="500" fill="hold"/>
                                        <p:tgtEl>
                                          <p:spTgt spid="1336324">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632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nodeType="clickEffect">
                                  <p:stCondLst>
                                    <p:cond delay="0"/>
                                  </p:stCondLst>
                                  <p:childTnLst>
                                    <p:set>
                                      <p:cBhvr>
                                        <p:cTn id="24" dur="1" fill="hold">
                                          <p:stCondLst>
                                            <p:cond delay="0"/>
                                          </p:stCondLst>
                                        </p:cTn>
                                        <p:tgtEl>
                                          <p:spTgt spid="1336324">
                                            <p:txEl>
                                              <p:pRg st="4" end="4"/>
                                            </p:txEl>
                                          </p:spTgt>
                                        </p:tgtEl>
                                        <p:attrNameLst>
                                          <p:attrName>style.visibility</p:attrName>
                                        </p:attrNameLst>
                                      </p:cBhvr>
                                      <p:to>
                                        <p:strVal val="visible"/>
                                      </p:to>
                                    </p:set>
                                    <p:anim calcmode="lin" valueType="num">
                                      <p:cBhvr additive="base">
                                        <p:cTn id="25" dur="1000" fill="hold"/>
                                        <p:tgtEl>
                                          <p:spTgt spid="1336324">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133632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1336324">
                                            <p:txEl>
                                              <p:pRg st="5" end="5"/>
                                            </p:txEl>
                                          </p:spTgt>
                                        </p:tgtEl>
                                        <p:attrNameLst>
                                          <p:attrName>style.visibility</p:attrName>
                                        </p:attrNameLst>
                                      </p:cBhvr>
                                      <p:to>
                                        <p:strVal val="visible"/>
                                      </p:to>
                                    </p:set>
                                    <p:anim calcmode="lin" valueType="num">
                                      <p:cBhvr additive="base">
                                        <p:cTn id="31" dur="1000" fill="hold"/>
                                        <p:tgtEl>
                                          <p:spTgt spid="1336324">
                                            <p:txEl>
                                              <p:pRg st="5" end="5"/>
                                            </p:txEl>
                                          </p:spTgt>
                                        </p:tgtEl>
                                        <p:attrNameLst>
                                          <p:attrName>ppt_x</p:attrName>
                                        </p:attrNameLst>
                                      </p:cBhvr>
                                      <p:tavLst>
                                        <p:tav tm="0">
                                          <p:val>
                                            <p:strVal val="0-#ppt_w/2"/>
                                          </p:val>
                                        </p:tav>
                                        <p:tav tm="100000">
                                          <p:val>
                                            <p:strVal val="#ppt_x"/>
                                          </p:val>
                                        </p:tav>
                                      </p:tavLst>
                                    </p:anim>
                                    <p:anim calcmode="lin" valueType="num">
                                      <p:cBhvr additive="base">
                                        <p:cTn id="32" dur="1000" fill="hold"/>
                                        <p:tgtEl>
                                          <p:spTgt spid="133632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9" fill="hold" grpId="0" nodeType="clickEffect">
                                  <p:stCondLst>
                                    <p:cond delay="0"/>
                                  </p:stCondLst>
                                  <p:childTnLst>
                                    <p:set>
                                      <p:cBhvr>
                                        <p:cTn id="36" dur="1" fill="hold">
                                          <p:stCondLst>
                                            <p:cond delay="0"/>
                                          </p:stCondLst>
                                        </p:cTn>
                                        <p:tgtEl>
                                          <p:spTgt spid="1336323">
                                            <p:txEl>
                                              <p:pRg st="6" end="6"/>
                                            </p:txEl>
                                          </p:spTgt>
                                        </p:tgtEl>
                                        <p:attrNameLst>
                                          <p:attrName>style.visibility</p:attrName>
                                        </p:attrNameLst>
                                      </p:cBhvr>
                                      <p:to>
                                        <p:strVal val="visible"/>
                                      </p:to>
                                    </p:set>
                                    <p:anim calcmode="lin" valueType="num">
                                      <p:cBhvr additive="base">
                                        <p:cTn id="37" dur="500" fill="hold"/>
                                        <p:tgtEl>
                                          <p:spTgt spid="133632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33632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9" fill="hold" nodeType="clickEffect">
                                  <p:stCondLst>
                                    <p:cond delay="0"/>
                                  </p:stCondLst>
                                  <p:childTnLst>
                                    <p:set>
                                      <p:cBhvr>
                                        <p:cTn id="42" dur="1" fill="hold">
                                          <p:stCondLst>
                                            <p:cond delay="0"/>
                                          </p:stCondLst>
                                        </p:cTn>
                                        <p:tgtEl>
                                          <p:spTgt spid="1336324">
                                            <p:txEl>
                                              <p:pRg st="6" end="6"/>
                                            </p:txEl>
                                          </p:spTgt>
                                        </p:tgtEl>
                                        <p:attrNameLst>
                                          <p:attrName>style.visibility</p:attrName>
                                        </p:attrNameLst>
                                      </p:cBhvr>
                                      <p:to>
                                        <p:strVal val="visible"/>
                                      </p:to>
                                    </p:set>
                                    <p:anim calcmode="lin" valueType="num">
                                      <p:cBhvr additive="base">
                                        <p:cTn id="43" dur="1000" fill="hold"/>
                                        <p:tgtEl>
                                          <p:spTgt spid="1336324">
                                            <p:txEl>
                                              <p:pRg st="6" end="6"/>
                                            </p:txEl>
                                          </p:spTgt>
                                        </p:tgtEl>
                                        <p:attrNameLst>
                                          <p:attrName>ppt_x</p:attrName>
                                        </p:attrNameLst>
                                      </p:cBhvr>
                                      <p:tavLst>
                                        <p:tav tm="0">
                                          <p:val>
                                            <p:strVal val="0-#ppt_w/2"/>
                                          </p:val>
                                        </p:tav>
                                        <p:tav tm="100000">
                                          <p:val>
                                            <p:strVal val="#ppt_x"/>
                                          </p:val>
                                        </p:tav>
                                      </p:tavLst>
                                    </p:anim>
                                    <p:anim calcmode="lin" valueType="num">
                                      <p:cBhvr additive="base">
                                        <p:cTn id="44" dur="1000" fill="hold"/>
                                        <p:tgtEl>
                                          <p:spTgt spid="1336324">
                                            <p:txEl>
                                              <p:pRg st="6" end="6"/>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6323" grpId="0" build="p"/>
      <p:bldP spid="1336324" grpId="0" build="allAtOnce"/>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4" descr="C:\Users\disaacs\AppData\Local\Microsoft\Windows\INetCache\IE\IX84MDPU\Andy_blue_horizon_silhouette_clouds[1].png">
            <a:extLst>
              <a:ext uri="{FF2B5EF4-FFF2-40B4-BE49-F238E27FC236}">
                <a16:creationId xmlns:a16="http://schemas.microsoft.com/office/drawing/2014/main" id="{D425B061-E076-4F59-9399-BA354DFF2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0004"/>
            <a:ext cx="9144000" cy="6177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3" name="Content Placeholder 2">
            <a:extLst>
              <a:ext uri="{FF2B5EF4-FFF2-40B4-BE49-F238E27FC236}">
                <a16:creationId xmlns:a16="http://schemas.microsoft.com/office/drawing/2014/main" id="{EEA2DCF8-22A7-412D-9B9F-BE65BA88ED0E}"/>
              </a:ext>
            </a:extLst>
          </p:cNvPr>
          <p:cNvSpPr>
            <a:spLocks noGrp="1"/>
          </p:cNvSpPr>
          <p:nvPr>
            <p:ph idx="1"/>
          </p:nvPr>
        </p:nvSpPr>
        <p:spPr/>
        <p:txBody>
          <a:bodyPr/>
          <a:lstStyle/>
          <a:p>
            <a:pPr marL="0" indent="0" algn="ctr" eaLnBrk="1" hangingPunct="1">
              <a:buNone/>
            </a:pPr>
            <a:r>
              <a:rPr lang="en-US" altLang="en-US" sz="5225" dirty="0">
                <a:solidFill>
                  <a:schemeClr val="bg1"/>
                </a:solidFill>
              </a:rPr>
              <a:t>Incretins:</a:t>
            </a:r>
          </a:p>
          <a:p>
            <a:pPr marL="0" indent="0" algn="ctr" eaLnBrk="1" hangingPunct="1">
              <a:buNone/>
            </a:pPr>
            <a:r>
              <a:rPr lang="en-US" altLang="en-US" sz="5225" dirty="0">
                <a:solidFill>
                  <a:schemeClr val="bg1"/>
                </a:solidFill>
              </a:rPr>
              <a:t>GLP-1 &amp; GLP-1/GIP                     Receptor Agonists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534557"/>
            <a:ext cx="6321542" cy="994172"/>
          </a:xfrm>
        </p:spPr>
        <p:txBody>
          <a:bodyPr/>
          <a:lstStyle/>
          <a:p>
            <a:r>
              <a:rPr lang="en-US" dirty="0"/>
              <a:t>New Drugs Take Hollywood by Storm</a:t>
            </a:r>
          </a:p>
        </p:txBody>
      </p:sp>
      <p:pic>
        <p:nvPicPr>
          <p:cNvPr id="4" name="Picture 3"/>
          <p:cNvPicPr>
            <a:picLocks noChangeAspect="1"/>
          </p:cNvPicPr>
          <p:nvPr/>
        </p:nvPicPr>
        <p:blipFill>
          <a:blip r:embed="rId3"/>
          <a:stretch>
            <a:fillRect/>
          </a:stretch>
        </p:blipFill>
        <p:spPr>
          <a:xfrm>
            <a:off x="475354" y="1666217"/>
            <a:ext cx="4552399" cy="2091621"/>
          </a:xfrm>
          <a:prstGeom prst="rect">
            <a:avLst/>
          </a:prstGeom>
        </p:spPr>
      </p:pic>
      <p:pic>
        <p:nvPicPr>
          <p:cNvPr id="5" name="Picture 4"/>
          <p:cNvPicPr>
            <a:picLocks noChangeAspect="1"/>
          </p:cNvPicPr>
          <p:nvPr/>
        </p:nvPicPr>
        <p:blipFill>
          <a:blip r:embed="rId4"/>
          <a:stretch>
            <a:fillRect/>
          </a:stretch>
        </p:blipFill>
        <p:spPr>
          <a:xfrm>
            <a:off x="4884370" y="3021372"/>
            <a:ext cx="3775510" cy="2804985"/>
          </a:xfrm>
          <a:prstGeom prst="rect">
            <a:avLst/>
          </a:prstGeom>
        </p:spPr>
      </p:pic>
      <p:pic>
        <p:nvPicPr>
          <p:cNvPr id="7" name="Picture 6">
            <a:extLst>
              <a:ext uri="{FF2B5EF4-FFF2-40B4-BE49-F238E27FC236}">
                <a16:creationId xmlns:a16="http://schemas.microsoft.com/office/drawing/2014/main" id="{F7A0FE78-F07A-9818-8559-5F24C6CEB97E}"/>
              </a:ext>
            </a:extLst>
          </p:cNvPr>
          <p:cNvPicPr>
            <a:picLocks noChangeAspect="1"/>
          </p:cNvPicPr>
          <p:nvPr/>
        </p:nvPicPr>
        <p:blipFill>
          <a:blip r:embed="rId5"/>
          <a:stretch>
            <a:fillRect/>
          </a:stretch>
        </p:blipFill>
        <p:spPr>
          <a:xfrm>
            <a:off x="553001" y="3827893"/>
            <a:ext cx="3322307" cy="1893358"/>
          </a:xfrm>
          <a:prstGeom prst="rect">
            <a:avLst/>
          </a:prstGeom>
        </p:spPr>
      </p:pic>
    </p:spTree>
    <p:extLst>
      <p:ext uri="{BB962C8B-B14F-4D97-AF65-F5344CB8AC3E}">
        <p14:creationId xmlns:p14="http://schemas.microsoft.com/office/powerpoint/2010/main" val="2312801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a:extLst>
              <a:ext uri="{FF2B5EF4-FFF2-40B4-BE49-F238E27FC236}">
                <a16:creationId xmlns:a16="http://schemas.microsoft.com/office/drawing/2014/main" id="{458FEE48-B439-4C4F-8935-9629EFF11DE3}"/>
              </a:ext>
            </a:extLst>
          </p:cNvPr>
          <p:cNvSpPr>
            <a:spLocks noGrp="1" noChangeArrowheads="1"/>
          </p:cNvSpPr>
          <p:nvPr>
            <p:ph type="title"/>
          </p:nvPr>
        </p:nvSpPr>
        <p:spPr>
          <a:xfrm>
            <a:off x="457200" y="152400"/>
            <a:ext cx="8229600" cy="920620"/>
          </a:xfrm>
        </p:spPr>
        <p:txBody>
          <a:bodyPr>
            <a:normAutofit/>
          </a:bodyPr>
          <a:lstStyle/>
          <a:p>
            <a:r>
              <a:rPr lang="en-US" altLang="en-US" sz="4000" dirty="0"/>
              <a:t>GLP-1 Receptor Agonist Mechanism</a:t>
            </a:r>
          </a:p>
        </p:txBody>
      </p:sp>
      <p:sp>
        <p:nvSpPr>
          <p:cNvPr id="2" name="Content Placeholder 1">
            <a:extLst>
              <a:ext uri="{FF2B5EF4-FFF2-40B4-BE49-F238E27FC236}">
                <a16:creationId xmlns:a16="http://schemas.microsoft.com/office/drawing/2014/main" id="{600B873E-EC71-40DD-BD91-8E59D4E854D0}"/>
              </a:ext>
            </a:extLst>
          </p:cNvPr>
          <p:cNvSpPr>
            <a:spLocks noGrp="1"/>
          </p:cNvSpPr>
          <p:nvPr>
            <p:ph sz="quarter" idx="1"/>
          </p:nvPr>
        </p:nvSpPr>
        <p:spPr/>
        <p:txBody>
          <a:bodyPr/>
          <a:lstStyle/>
          <a:p>
            <a:endParaRPr lang="en-US"/>
          </a:p>
        </p:txBody>
      </p:sp>
      <p:sp>
        <p:nvSpPr>
          <p:cNvPr id="67587" name="Slide Number Placeholder 3">
            <a:extLst>
              <a:ext uri="{FF2B5EF4-FFF2-40B4-BE49-F238E27FC236}">
                <a16:creationId xmlns:a16="http://schemas.microsoft.com/office/drawing/2014/main" id="{A4DDB2CA-59BA-4855-8B16-717F3F4CDA1A}"/>
              </a:ext>
            </a:extLst>
          </p:cNvPr>
          <p:cNvSpPr>
            <a:spLocks noGrp="1" noChangeArrowheads="1"/>
          </p:cNvSpPr>
          <p:nvPr>
            <p:ph type="sldNum" sz="quarter" idx="4294967295"/>
          </p:nvPr>
        </p:nvSpPr>
        <p:spPr bwMode="auto">
          <a:xfrm>
            <a:off x="7010400" y="6065838"/>
            <a:ext cx="2133600" cy="32861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540"/>
              </a:spcBef>
              <a:buClr>
                <a:srgbClr val="86AA2C"/>
              </a:buClr>
              <a:buSzPct val="76000"/>
              <a:buFont typeface="Wingdings 3" panose="05040102010807070707" pitchFamily="18" charset="2"/>
              <a:buChar char=""/>
              <a:defRPr sz="2883">
                <a:solidFill>
                  <a:schemeClr val="tx1"/>
                </a:solidFill>
                <a:latin typeface="Calibri" panose="020F0502020204030204" pitchFamily="34" charset="0"/>
              </a:defRPr>
            </a:lvl1pPr>
            <a:lvl2pPr marL="669249" indent="-257404">
              <a:spcBef>
                <a:spcPts val="450"/>
              </a:spcBef>
              <a:buClr>
                <a:srgbClr val="86AA2C"/>
              </a:buClr>
              <a:buSzPct val="76000"/>
              <a:buFont typeface="Wingdings 3" panose="05040102010807070707" pitchFamily="18" charset="2"/>
              <a:buChar char=""/>
              <a:defRPr sz="2342">
                <a:solidFill>
                  <a:schemeClr val="tx1"/>
                </a:solidFill>
                <a:latin typeface="Calibri" panose="020F0502020204030204" pitchFamily="34" charset="0"/>
              </a:defRPr>
            </a:lvl2pPr>
            <a:lvl3pPr marL="1029614" indent="-205923">
              <a:spcBef>
                <a:spcPts val="450"/>
              </a:spcBef>
              <a:buClr>
                <a:srgbClr val="86AA2C"/>
              </a:buClr>
              <a:buSzPct val="76000"/>
              <a:buFont typeface="Wingdings 3" panose="05040102010807070707" pitchFamily="18" charset="2"/>
              <a:buChar char=""/>
              <a:defRPr sz="1982">
                <a:solidFill>
                  <a:schemeClr val="tx1"/>
                </a:solidFill>
                <a:latin typeface="Calibri" panose="020F0502020204030204" pitchFamily="34" charset="0"/>
              </a:defRPr>
            </a:lvl3pPr>
            <a:lvl4pPr marL="1441460" indent="-205923">
              <a:spcBef>
                <a:spcPts val="36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1853306" indent="-205923">
              <a:spcBef>
                <a:spcPts val="270"/>
              </a:spcBef>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5pPr>
            <a:lvl6pPr marL="2265152"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6pPr>
            <a:lvl7pPr marL="2676997"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7pPr>
            <a:lvl8pPr marL="3088843"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8pPr>
            <a:lvl9pPr marL="3500689" indent="-205923" eaLnBrk="0" fontAlgn="base" hangingPunct="0">
              <a:spcBef>
                <a:spcPts val="270"/>
              </a:spcBef>
              <a:spcAft>
                <a:spcPct val="0"/>
              </a:spcAft>
              <a:buClr>
                <a:srgbClr val="86AA2C"/>
              </a:buClr>
              <a:buSzPct val="70000"/>
              <a:buFont typeface="Wingdings" panose="05000000000000000000" pitchFamily="2" charset="2"/>
              <a:buChar char=""/>
              <a:defRPr sz="1441">
                <a:solidFill>
                  <a:schemeClr val="tx1"/>
                </a:solidFill>
                <a:latin typeface="Calibri" panose="020F0502020204030204" pitchFamily="34" charset="0"/>
              </a:defRPr>
            </a:lvl9pPr>
          </a:lstStyle>
          <a:p>
            <a:pPr defTabSz="823692" eaLnBrk="0" fontAlgn="base" hangingPunct="0">
              <a:spcBef>
                <a:spcPct val="0"/>
              </a:spcBef>
              <a:spcAft>
                <a:spcPct val="0"/>
              </a:spcAft>
              <a:buClrTx/>
              <a:buSzTx/>
              <a:buNone/>
            </a:pPr>
            <a:fld id="{2E205E5A-0B3C-488C-976C-18F3D7AD90D1}" type="slidenum">
              <a:rPr lang="en-US" altLang="en-US" sz="1081">
                <a:solidFill>
                  <a:srgbClr val="898989"/>
                </a:solidFill>
                <a:cs typeface="Arial" panose="020B0604020202020204" pitchFamily="34" charset="0"/>
              </a:rPr>
              <a:pPr defTabSz="823692" eaLnBrk="0" fontAlgn="base" hangingPunct="0">
                <a:spcBef>
                  <a:spcPct val="0"/>
                </a:spcBef>
                <a:spcAft>
                  <a:spcPct val="0"/>
                </a:spcAft>
                <a:buClrTx/>
                <a:buSzTx/>
                <a:buNone/>
              </a:pPr>
              <a:t>36</a:t>
            </a:fld>
            <a:endParaRPr lang="en-US" altLang="en-US" sz="1081">
              <a:solidFill>
                <a:srgbClr val="898989"/>
              </a:solidFill>
              <a:cs typeface="Arial" panose="020B0604020202020204" pitchFamily="34" charset="0"/>
            </a:endParaRPr>
          </a:p>
        </p:txBody>
      </p:sp>
      <p:pic>
        <p:nvPicPr>
          <p:cNvPr id="67588" name="Picture 2" descr="https://img.medscapestatic.com/article/853/720/Slide6.png">
            <a:extLst>
              <a:ext uri="{FF2B5EF4-FFF2-40B4-BE49-F238E27FC236}">
                <a16:creationId xmlns:a16="http://schemas.microsoft.com/office/drawing/2014/main" id="{2145072E-C772-4337-9F1A-537E2860E6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89443"/>
            <a:ext cx="8229600" cy="5616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457115-EABC-0E6E-ADA6-7FE2C3CF8F5E}"/>
              </a:ext>
            </a:extLst>
          </p:cNvPr>
          <p:cNvPicPr>
            <a:picLocks noChangeAspect="1"/>
          </p:cNvPicPr>
          <p:nvPr/>
        </p:nvPicPr>
        <p:blipFill>
          <a:blip r:embed="rId3"/>
          <a:stretch>
            <a:fillRect/>
          </a:stretch>
        </p:blipFill>
        <p:spPr>
          <a:xfrm>
            <a:off x="304800" y="973571"/>
            <a:ext cx="8662808" cy="5739447"/>
          </a:xfrm>
          <a:prstGeom prst="rect">
            <a:avLst/>
          </a:prstGeom>
        </p:spPr>
      </p:pic>
      <p:sp>
        <p:nvSpPr>
          <p:cNvPr id="2" name="Arrow: Right 1">
            <a:extLst>
              <a:ext uri="{FF2B5EF4-FFF2-40B4-BE49-F238E27FC236}">
                <a16:creationId xmlns:a16="http://schemas.microsoft.com/office/drawing/2014/main" id="{F22A78BF-7D23-4589-950C-82CE93C18BA3}"/>
              </a:ext>
            </a:extLst>
          </p:cNvPr>
          <p:cNvSpPr/>
          <p:nvPr/>
        </p:nvSpPr>
        <p:spPr>
          <a:xfrm>
            <a:off x="23992" y="2971800"/>
            <a:ext cx="509408" cy="678888"/>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a:solidFill>
                <a:prstClr val="white"/>
              </a:solidFill>
              <a:latin typeface="Gill Sans MT"/>
            </a:endParaRPr>
          </a:p>
        </p:txBody>
      </p:sp>
      <p:sp>
        <p:nvSpPr>
          <p:cNvPr id="3" name="Title 2">
            <a:extLst>
              <a:ext uri="{FF2B5EF4-FFF2-40B4-BE49-F238E27FC236}">
                <a16:creationId xmlns:a16="http://schemas.microsoft.com/office/drawing/2014/main" id="{09730636-51E5-4BD4-A551-2E049CBCC232}"/>
              </a:ext>
            </a:extLst>
          </p:cNvPr>
          <p:cNvSpPr>
            <a:spLocks noGrp="1"/>
          </p:cNvSpPr>
          <p:nvPr>
            <p:ph type="title"/>
          </p:nvPr>
        </p:nvSpPr>
        <p:spPr>
          <a:xfrm>
            <a:off x="457200" y="152400"/>
            <a:ext cx="8229600" cy="1066800"/>
          </a:xfrm>
        </p:spPr>
        <p:txBody>
          <a:bodyPr>
            <a:normAutofit/>
          </a:bodyPr>
          <a:lstStyle/>
          <a:p>
            <a:r>
              <a:rPr lang="en-US" sz="4400" dirty="0"/>
              <a:t>Pocket Card: GLP-1 &amp; GIP RA  </a:t>
            </a:r>
          </a:p>
        </p:txBody>
      </p:sp>
    </p:spTree>
    <p:extLst>
      <p:ext uri="{BB962C8B-B14F-4D97-AF65-F5344CB8AC3E}">
        <p14:creationId xmlns:p14="http://schemas.microsoft.com/office/powerpoint/2010/main" val="303801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C2B8C70-4620-F3DC-FDFF-3FBA7DB3EB00}"/>
              </a:ext>
            </a:extLst>
          </p:cNvPr>
          <p:cNvPicPr>
            <a:picLocks noGrp="1" noChangeAspect="1"/>
          </p:cNvPicPr>
          <p:nvPr>
            <p:ph sz="quarter" idx="1"/>
          </p:nvPr>
        </p:nvPicPr>
        <p:blipFill>
          <a:blip r:embed="rId2"/>
          <a:stretch>
            <a:fillRect/>
          </a:stretch>
        </p:blipFill>
        <p:spPr>
          <a:xfrm>
            <a:off x="381000" y="465536"/>
            <a:ext cx="7958610" cy="5260966"/>
          </a:xfrm>
        </p:spPr>
      </p:pic>
      <p:sp>
        <p:nvSpPr>
          <p:cNvPr id="2" name="Title 1">
            <a:extLst>
              <a:ext uri="{FF2B5EF4-FFF2-40B4-BE49-F238E27FC236}">
                <a16:creationId xmlns:a16="http://schemas.microsoft.com/office/drawing/2014/main" id="{8F5AA86C-4C10-2131-D6B9-66273AD96505}"/>
              </a:ext>
            </a:extLst>
          </p:cNvPr>
          <p:cNvSpPr>
            <a:spLocks noGrp="1"/>
          </p:cNvSpPr>
          <p:nvPr>
            <p:ph type="title"/>
          </p:nvPr>
        </p:nvSpPr>
        <p:spPr>
          <a:xfrm>
            <a:off x="457200" y="46436"/>
            <a:ext cx="8229600" cy="838200"/>
          </a:xfrm>
        </p:spPr>
        <p:txBody>
          <a:bodyPr/>
          <a:lstStyle/>
          <a:p>
            <a:r>
              <a:rPr lang="en-US" dirty="0"/>
              <a:t>Actions of GLP-1 and GIP</a:t>
            </a:r>
          </a:p>
        </p:txBody>
      </p:sp>
      <p:pic>
        <p:nvPicPr>
          <p:cNvPr id="7" name="Picture 6">
            <a:extLst>
              <a:ext uri="{FF2B5EF4-FFF2-40B4-BE49-F238E27FC236}">
                <a16:creationId xmlns:a16="http://schemas.microsoft.com/office/drawing/2014/main" id="{09C629DE-B5C4-C26A-70BD-1DB918F983EC}"/>
              </a:ext>
            </a:extLst>
          </p:cNvPr>
          <p:cNvPicPr>
            <a:picLocks noChangeAspect="1"/>
          </p:cNvPicPr>
          <p:nvPr/>
        </p:nvPicPr>
        <p:blipFill>
          <a:blip r:embed="rId3"/>
          <a:stretch>
            <a:fillRect/>
          </a:stretch>
        </p:blipFill>
        <p:spPr>
          <a:xfrm>
            <a:off x="457200" y="5867400"/>
            <a:ext cx="3518793" cy="913972"/>
          </a:xfrm>
          <a:prstGeom prst="rect">
            <a:avLst/>
          </a:prstGeom>
        </p:spPr>
      </p:pic>
    </p:spTree>
    <p:extLst>
      <p:ext uri="{BB962C8B-B14F-4D97-AF65-F5344CB8AC3E}">
        <p14:creationId xmlns:p14="http://schemas.microsoft.com/office/powerpoint/2010/main" val="253530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003D6-F222-E747-0804-F0497D421118}"/>
              </a:ext>
            </a:extLst>
          </p:cNvPr>
          <p:cNvSpPr>
            <a:spLocks noGrp="1"/>
          </p:cNvSpPr>
          <p:nvPr>
            <p:ph type="title"/>
          </p:nvPr>
        </p:nvSpPr>
        <p:spPr/>
        <p:txBody>
          <a:bodyPr/>
          <a:lstStyle/>
          <a:p>
            <a:r>
              <a:rPr lang="en-US" dirty="0"/>
              <a:t>GLP-1 &amp; GIP</a:t>
            </a:r>
          </a:p>
        </p:txBody>
      </p:sp>
      <p:sp>
        <p:nvSpPr>
          <p:cNvPr id="8" name="Content Placeholder 7">
            <a:extLst>
              <a:ext uri="{FF2B5EF4-FFF2-40B4-BE49-F238E27FC236}">
                <a16:creationId xmlns:a16="http://schemas.microsoft.com/office/drawing/2014/main" id="{4F485EE5-9800-8132-CADE-F4D11EE919CB}"/>
              </a:ext>
            </a:extLst>
          </p:cNvPr>
          <p:cNvSpPr>
            <a:spLocks noGrp="1"/>
          </p:cNvSpPr>
          <p:nvPr>
            <p:ph idx="1"/>
          </p:nvPr>
        </p:nvSpPr>
        <p:spPr/>
        <p:txBody>
          <a:bodyPr/>
          <a:lstStyle/>
          <a:p>
            <a:endParaRPr lang="en-US" dirty="0"/>
          </a:p>
        </p:txBody>
      </p:sp>
      <p:pic>
        <p:nvPicPr>
          <p:cNvPr id="9" name="Picture 8">
            <a:extLst>
              <a:ext uri="{FF2B5EF4-FFF2-40B4-BE49-F238E27FC236}">
                <a16:creationId xmlns:a16="http://schemas.microsoft.com/office/drawing/2014/main" id="{B98405C1-ADE1-11B9-9A64-D3B4C2DFA221}"/>
              </a:ext>
            </a:extLst>
          </p:cNvPr>
          <p:cNvPicPr>
            <a:picLocks noChangeAspect="1"/>
          </p:cNvPicPr>
          <p:nvPr/>
        </p:nvPicPr>
        <p:blipFill>
          <a:blip r:embed="rId3"/>
          <a:stretch>
            <a:fillRect/>
          </a:stretch>
        </p:blipFill>
        <p:spPr>
          <a:xfrm>
            <a:off x="76200" y="1206640"/>
            <a:ext cx="8701743" cy="4812612"/>
          </a:xfrm>
          <a:prstGeom prst="rect">
            <a:avLst/>
          </a:prstGeom>
        </p:spPr>
      </p:pic>
      <p:sp>
        <p:nvSpPr>
          <p:cNvPr id="10" name="TextBox 9">
            <a:extLst>
              <a:ext uri="{FF2B5EF4-FFF2-40B4-BE49-F238E27FC236}">
                <a16:creationId xmlns:a16="http://schemas.microsoft.com/office/drawing/2014/main" id="{7B369D36-6574-5CEC-1F51-9FE2738E9589}"/>
              </a:ext>
            </a:extLst>
          </p:cNvPr>
          <p:cNvSpPr txBox="1"/>
          <p:nvPr/>
        </p:nvSpPr>
        <p:spPr>
          <a:xfrm>
            <a:off x="838200" y="6415403"/>
            <a:ext cx="5810471" cy="196208"/>
          </a:xfrm>
          <a:prstGeom prst="rect">
            <a:avLst/>
          </a:prstGeom>
          <a:noFill/>
        </p:spPr>
        <p:txBody>
          <a:bodyPr wrap="square" rtlCol="0">
            <a:spAutoFit/>
          </a:bodyPr>
          <a:lstStyle/>
          <a:p>
            <a:r>
              <a:rPr lang="en-US" sz="675" dirty="0" err="1">
                <a:solidFill>
                  <a:srgbClr val="212121"/>
                </a:solidFill>
                <a:latin typeface="BlinkMacSystemFont"/>
              </a:rPr>
              <a:t>Samms</a:t>
            </a:r>
            <a:r>
              <a:rPr lang="en-US" sz="675" dirty="0">
                <a:solidFill>
                  <a:srgbClr val="212121"/>
                </a:solidFill>
                <a:latin typeface="BlinkMacSystemFont"/>
              </a:rPr>
              <a:t> RJ, Coghlan MP, Sloop KW. How May GIP Enhance the Therapeutic Efficacy of GLP-1? Trends Endocrinol </a:t>
            </a:r>
            <a:r>
              <a:rPr lang="en-US" sz="675" dirty="0" err="1">
                <a:solidFill>
                  <a:srgbClr val="212121"/>
                </a:solidFill>
                <a:latin typeface="BlinkMacSystemFont"/>
              </a:rPr>
              <a:t>Metab</a:t>
            </a:r>
            <a:r>
              <a:rPr lang="en-US" sz="675" dirty="0">
                <a:solidFill>
                  <a:srgbClr val="212121"/>
                </a:solidFill>
                <a:latin typeface="BlinkMacSystemFont"/>
              </a:rPr>
              <a:t>. 2020 Jun;31(6):410-421.</a:t>
            </a:r>
            <a:endParaRPr lang="en-US" sz="675" dirty="0">
              <a:solidFill>
                <a:schemeClr val="bg2"/>
              </a:solidFill>
            </a:endParaRPr>
          </a:p>
        </p:txBody>
      </p:sp>
    </p:spTree>
    <p:extLst>
      <p:ext uri="{BB962C8B-B14F-4D97-AF65-F5344CB8AC3E}">
        <p14:creationId xmlns:p14="http://schemas.microsoft.com/office/powerpoint/2010/main" val="122184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4CF13F7-8A4E-7BE4-BAD5-84C71C95512F}"/>
              </a:ext>
            </a:extLst>
          </p:cNvPr>
          <p:cNvPicPr>
            <a:picLocks noChangeAspect="1"/>
          </p:cNvPicPr>
          <p:nvPr/>
        </p:nvPicPr>
        <p:blipFill>
          <a:blip r:embed="rId4"/>
          <a:stretch>
            <a:fillRect/>
          </a:stretch>
        </p:blipFill>
        <p:spPr>
          <a:xfrm>
            <a:off x="435974" y="1485757"/>
            <a:ext cx="4745625" cy="3781834"/>
          </a:xfrm>
          <a:prstGeom prst="rect">
            <a:avLst/>
          </a:prstGeom>
        </p:spPr>
      </p:pic>
      <p:sp>
        <p:nvSpPr>
          <p:cNvPr id="1230850" name="Rectangle 2"/>
          <p:cNvSpPr>
            <a:spLocks noGrp="1" noChangeArrowheads="1"/>
          </p:cNvSpPr>
          <p:nvPr>
            <p:ph type="title"/>
          </p:nvPr>
        </p:nvSpPr>
        <p:spPr>
          <a:xfrm>
            <a:off x="455614" y="273050"/>
            <a:ext cx="8226425" cy="1016490"/>
          </a:xfrm>
        </p:spPr>
        <p:txBody>
          <a:bodyPr>
            <a:normAutofit/>
          </a:bodyPr>
          <a:lstStyle/>
          <a:p>
            <a:pPr eaLnBrk="1" hangingPunct="1">
              <a:defRPr/>
            </a:pPr>
            <a:r>
              <a:rPr lang="en-US" sz="5400" dirty="0"/>
              <a:t>Thank You  </a:t>
            </a:r>
          </a:p>
        </p:txBody>
      </p:sp>
      <p:sp>
        <p:nvSpPr>
          <p:cNvPr id="1230851" name="Rectangle 3"/>
          <p:cNvSpPr>
            <a:spLocks noGrp="1" noChangeArrowheads="1"/>
          </p:cNvSpPr>
          <p:nvPr>
            <p:ph type="body" sz="half" idx="1"/>
          </p:nvPr>
        </p:nvSpPr>
        <p:spPr>
          <a:xfrm>
            <a:off x="455614" y="1485757"/>
            <a:ext cx="3472106" cy="1486043"/>
          </a:xfrm>
        </p:spPr>
        <p:txBody>
          <a:bodyPr>
            <a:normAutofit lnSpcReduction="10000"/>
          </a:bodyPr>
          <a:lstStyle/>
          <a:p>
            <a:pPr eaLnBrk="1" hangingPunct="1">
              <a:defRPr/>
            </a:pPr>
            <a:r>
              <a:rPr lang="en-US" sz="2100" dirty="0"/>
              <a:t>My Family</a:t>
            </a:r>
          </a:p>
          <a:p>
            <a:pPr eaLnBrk="1" hangingPunct="1">
              <a:defRPr/>
            </a:pPr>
            <a:r>
              <a:rPr lang="en-US" sz="2100" dirty="0"/>
              <a:t>Robert 20 years</a:t>
            </a:r>
          </a:p>
          <a:p>
            <a:pPr eaLnBrk="1" hangingPunct="1">
              <a:defRPr/>
            </a:pPr>
            <a:r>
              <a:rPr lang="en-US" sz="2100" dirty="0"/>
              <a:t>Jackson 17 years</a:t>
            </a:r>
          </a:p>
          <a:p>
            <a:pPr>
              <a:defRPr/>
            </a:pPr>
            <a:r>
              <a:rPr lang="en-US" sz="2100" dirty="0"/>
              <a:t>Kris, my husband for 24 </a:t>
            </a:r>
            <a:r>
              <a:rPr lang="en-US" sz="2100" dirty="0" err="1"/>
              <a:t>yrs</a:t>
            </a:r>
            <a:endParaRPr lang="en-US" sz="2100" dirty="0"/>
          </a:p>
        </p:txBody>
      </p:sp>
      <p:sp>
        <p:nvSpPr>
          <p:cNvPr id="2" name="Rectangle 3">
            <a:extLst>
              <a:ext uri="{FF2B5EF4-FFF2-40B4-BE49-F238E27FC236}">
                <a16:creationId xmlns:a16="http://schemas.microsoft.com/office/drawing/2014/main" id="{3C824902-7344-C929-9B84-8F0AFFD72696}"/>
              </a:ext>
            </a:extLst>
          </p:cNvPr>
          <p:cNvSpPr txBox="1">
            <a:spLocks noChangeArrowheads="1"/>
          </p:cNvSpPr>
          <p:nvPr/>
        </p:nvSpPr>
        <p:spPr>
          <a:xfrm>
            <a:off x="5611290" y="1336088"/>
            <a:ext cx="3716336" cy="1486043"/>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buNone/>
              <a:defRPr/>
            </a:pPr>
            <a:r>
              <a:rPr lang="en-US" sz="2100" dirty="0"/>
              <a:t>The Amazing Bryanna</a:t>
            </a:r>
          </a:p>
          <a:p>
            <a:pPr>
              <a:defRPr/>
            </a:pPr>
            <a:endParaRPr lang="en-US" sz="2100" dirty="0"/>
          </a:p>
        </p:txBody>
      </p:sp>
      <p:sp>
        <p:nvSpPr>
          <p:cNvPr id="3" name="Rectangle 3">
            <a:extLst>
              <a:ext uri="{FF2B5EF4-FFF2-40B4-BE49-F238E27FC236}">
                <a16:creationId xmlns:a16="http://schemas.microsoft.com/office/drawing/2014/main" id="{6E5B113A-495F-1173-C60A-E653CD91763A}"/>
              </a:ext>
            </a:extLst>
          </p:cNvPr>
          <p:cNvSpPr txBox="1">
            <a:spLocks noChangeArrowheads="1"/>
          </p:cNvSpPr>
          <p:nvPr/>
        </p:nvSpPr>
        <p:spPr>
          <a:xfrm>
            <a:off x="5770756" y="4082417"/>
            <a:ext cx="3397405" cy="1486043"/>
          </a:xfrm>
          <a:prstGeom prst="rect">
            <a:avLst/>
          </a:prstGeom>
        </p:spPr>
        <p:txBody>
          <a:bodyPr vert="horz">
            <a:normAutofit/>
          </a:bodyPr>
          <a:lstStyle>
            <a:lvl1pPr marL="205735" indent="-205735" algn="l" rtl="0" eaLnBrk="1" latinLnBrk="0" hangingPunct="1">
              <a:spcBef>
                <a:spcPts val="450"/>
              </a:spcBef>
              <a:buClr>
                <a:srgbClr val="86AA2C"/>
              </a:buClr>
              <a:buSzPct val="76000"/>
              <a:buFont typeface="Wingdings 3"/>
              <a:buChar char=""/>
              <a:defRPr kumimoji="0" sz="4000" kern="1200">
                <a:solidFill>
                  <a:schemeClr val="tx1"/>
                </a:solidFill>
                <a:latin typeface="Calibri" panose="020F0502020204030204" pitchFamily="34" charset="0"/>
                <a:ea typeface="+mn-ea"/>
                <a:cs typeface="+mn-cs"/>
              </a:defRPr>
            </a:lvl1pPr>
            <a:lvl2pPr marL="411470" indent="-205735" algn="l" rtl="0" eaLnBrk="1" latinLnBrk="0" hangingPunct="1">
              <a:spcBef>
                <a:spcPts val="375"/>
              </a:spcBef>
              <a:buClr>
                <a:srgbClr val="86AA2C"/>
              </a:buClr>
              <a:buSzPct val="76000"/>
              <a:buFont typeface="Wingdings 3"/>
              <a:buChar char=""/>
              <a:defRPr kumimoji="0" sz="3200" kern="1200">
                <a:solidFill>
                  <a:schemeClr val="tx1"/>
                </a:solidFill>
                <a:latin typeface="Calibri" panose="020F0502020204030204" pitchFamily="34" charset="0"/>
                <a:ea typeface="+mn-ea"/>
                <a:cs typeface="+mn-cs"/>
              </a:defRPr>
            </a:lvl2pPr>
            <a:lvl3pPr marL="617204" indent="-171446" algn="l" rtl="0" eaLnBrk="1" latinLnBrk="0" hangingPunct="1">
              <a:spcBef>
                <a:spcPts val="375"/>
              </a:spcBef>
              <a:buClr>
                <a:srgbClr val="86AA2C"/>
              </a:buClr>
              <a:buSzPct val="76000"/>
              <a:buFont typeface="Wingdings 3"/>
              <a:buChar char=""/>
              <a:defRPr kumimoji="0" sz="2800" kern="1200">
                <a:solidFill>
                  <a:schemeClr val="tx1"/>
                </a:solidFill>
                <a:latin typeface="Calibri" panose="020F0502020204030204" pitchFamily="34" charset="0"/>
                <a:ea typeface="+mn-ea"/>
                <a:cs typeface="+mn-cs"/>
              </a:defRPr>
            </a:lvl3pPr>
            <a:lvl4pPr marL="822940" indent="-171446" algn="l" rtl="0" eaLnBrk="1" latinLnBrk="0" hangingPunct="1">
              <a:spcBef>
                <a:spcPts val="300"/>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4pPr>
            <a:lvl5pPr marL="1028675" indent="-171446" algn="l" rtl="0" eaLnBrk="1" latinLnBrk="0" hangingPunct="1">
              <a:spcBef>
                <a:spcPts val="225"/>
              </a:spcBef>
              <a:buClr>
                <a:srgbClr val="86AA2C"/>
              </a:buClr>
              <a:buSzPct val="70000"/>
              <a:buFont typeface="Wingdings"/>
              <a:buChar char=""/>
              <a:defRPr kumimoji="0" sz="2000" kern="1200">
                <a:solidFill>
                  <a:schemeClr val="tx1"/>
                </a:solidFill>
                <a:latin typeface="Calibri" panose="020F0502020204030204" pitchFamily="34" charset="0"/>
                <a:ea typeface="+mn-ea"/>
                <a:cs typeface="+mn-cs"/>
              </a:defRPr>
            </a:lvl5pPr>
            <a:lvl6pPr marL="1234409" indent="-137156"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566" indent="-137156"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23" indent="-137156"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879" indent="-137156"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buNone/>
              <a:defRPr/>
            </a:pPr>
            <a:r>
              <a:rPr lang="en-US" sz="2100" dirty="0"/>
              <a:t>Pancreas Pro Amanda</a:t>
            </a:r>
          </a:p>
          <a:p>
            <a:pPr>
              <a:defRPr/>
            </a:pPr>
            <a:endParaRPr lang="en-US" sz="2100" dirty="0"/>
          </a:p>
          <a:p>
            <a:pPr>
              <a:defRPr/>
            </a:pPr>
            <a:endParaRPr lang="en-US" sz="2100" dirty="0"/>
          </a:p>
        </p:txBody>
      </p:sp>
      <p:pic>
        <p:nvPicPr>
          <p:cNvPr id="5" name="Picture 4" descr="A picture containing person, indoor, colorful, arm&#10;&#10;Description automatically generated">
            <a:extLst>
              <a:ext uri="{FF2B5EF4-FFF2-40B4-BE49-F238E27FC236}">
                <a16:creationId xmlns:a16="http://schemas.microsoft.com/office/drawing/2014/main" id="{F316DEE4-5176-1822-A8D6-749ADBD2AC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79413" y="4495295"/>
            <a:ext cx="2039500" cy="2146330"/>
          </a:xfrm>
          <a:prstGeom prst="rect">
            <a:avLst/>
          </a:prstGeom>
        </p:spPr>
      </p:pic>
      <p:pic>
        <p:nvPicPr>
          <p:cNvPr id="12" name="Picture 11">
            <a:extLst>
              <a:ext uri="{FF2B5EF4-FFF2-40B4-BE49-F238E27FC236}">
                <a16:creationId xmlns:a16="http://schemas.microsoft.com/office/drawing/2014/main" id="{AF3C8D5C-6535-E54C-7ABB-C1169F8F5CFA}"/>
              </a:ext>
            </a:extLst>
          </p:cNvPr>
          <p:cNvPicPr>
            <a:picLocks noChangeAspect="1"/>
          </p:cNvPicPr>
          <p:nvPr/>
        </p:nvPicPr>
        <p:blipFill rotWithShape="1">
          <a:blip r:embed="rId6"/>
          <a:srcRect l="18549"/>
          <a:stretch/>
        </p:blipFill>
        <p:spPr>
          <a:xfrm>
            <a:off x="6176469" y="1755304"/>
            <a:ext cx="1845387" cy="2254546"/>
          </a:xfrm>
          <a:prstGeom prst="rect">
            <a:avLst/>
          </a:prstGeom>
          <a:noFill/>
        </p:spPr>
      </p:pic>
    </p:spTree>
    <p:custDataLst>
      <p:tags r:id="rId1"/>
    </p:custDataLst>
    <p:extLst>
      <p:ext uri="{BB962C8B-B14F-4D97-AF65-F5344CB8AC3E}">
        <p14:creationId xmlns:p14="http://schemas.microsoft.com/office/powerpoint/2010/main" val="36831568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latin typeface="Arial" charset="0"/>
                <a:ea typeface="ヒラギノ角ゴ Pro W3" charset="0"/>
              </a:rPr>
              <a:t>GIP/GLP-1 Receptor Agonist</a:t>
            </a:r>
            <a:endParaRPr lang="en-US" dirty="0"/>
          </a:p>
        </p:txBody>
      </p:sp>
      <p:sp>
        <p:nvSpPr>
          <p:cNvPr id="3" name="Content Placeholder 2"/>
          <p:cNvSpPr>
            <a:spLocks noGrp="1"/>
          </p:cNvSpPr>
          <p:nvPr>
            <p:ph sz="quarter" idx="1"/>
          </p:nvPr>
        </p:nvSpPr>
        <p:spPr>
          <a:xfrm>
            <a:off x="457200" y="1219200"/>
            <a:ext cx="5334000" cy="5486400"/>
          </a:xfrm>
        </p:spPr>
        <p:txBody>
          <a:bodyPr>
            <a:normAutofit fontScale="47500" lnSpcReduction="20000"/>
          </a:bodyPr>
          <a:lstStyle/>
          <a:p>
            <a:pPr>
              <a:lnSpc>
                <a:spcPct val="120000"/>
              </a:lnSpc>
            </a:pPr>
            <a:r>
              <a:rPr lang="en-US" sz="5100" dirty="0">
                <a:ea typeface="Calibri" panose="020F0502020204030204" pitchFamily="34" charset="0"/>
                <a:cs typeface="Calibri" panose="020F0502020204030204" pitchFamily="34" charset="0"/>
              </a:rPr>
              <a:t>Tirzepatide (Mounjaro) is a GIP/GLP-1 Receptor Agonist </a:t>
            </a:r>
          </a:p>
          <a:p>
            <a:pPr lvl="1">
              <a:lnSpc>
                <a:spcPct val="120000"/>
              </a:lnSpc>
            </a:pPr>
            <a:r>
              <a:rPr lang="en-US" sz="3600" dirty="0">
                <a:ea typeface="Calibri" panose="020F0502020204030204" pitchFamily="34" charset="0"/>
                <a:cs typeface="Calibri" panose="020F0502020204030204" pitchFamily="34" charset="0"/>
              </a:rPr>
              <a:t>GIP: glucose-dependent insulinotropic polypeptide</a:t>
            </a:r>
          </a:p>
          <a:p>
            <a:pPr lvl="1">
              <a:lnSpc>
                <a:spcPct val="120000"/>
              </a:lnSpc>
            </a:pPr>
            <a:r>
              <a:rPr lang="en-US" sz="3600" dirty="0">
                <a:ea typeface="Calibri" panose="020F0502020204030204" pitchFamily="34" charset="0"/>
                <a:cs typeface="Calibri" panose="020F0502020204030204" pitchFamily="34" charset="0"/>
              </a:rPr>
              <a:t>GLP-1: glucagon like peptide-1</a:t>
            </a:r>
          </a:p>
          <a:p>
            <a:pPr>
              <a:lnSpc>
                <a:spcPct val="120000"/>
              </a:lnSpc>
            </a:pPr>
            <a:r>
              <a:rPr lang="en-US" sz="5100" dirty="0">
                <a:ea typeface="Calibri" panose="020F0502020204030204" pitchFamily="34" charset="0"/>
                <a:cs typeface="Calibri" panose="020F0502020204030204" pitchFamily="34" charset="0"/>
              </a:rPr>
              <a:t>Studied in the SURPASS clinical program (T2DM)</a:t>
            </a:r>
          </a:p>
          <a:p>
            <a:pPr>
              <a:lnSpc>
                <a:spcPct val="120000"/>
              </a:lnSpc>
            </a:pPr>
            <a:r>
              <a:rPr lang="en-US" sz="5100" dirty="0">
                <a:ea typeface="Calibri" panose="020F0502020204030204" pitchFamily="34" charset="0"/>
                <a:cs typeface="Calibri" panose="020F0502020204030204" pitchFamily="34" charset="0"/>
              </a:rPr>
              <a:t>Studied in the SURMOUNT clinical program (Obesity)</a:t>
            </a:r>
          </a:p>
          <a:p>
            <a:pPr>
              <a:lnSpc>
                <a:spcPct val="120000"/>
              </a:lnSpc>
            </a:pPr>
            <a:r>
              <a:rPr lang="en-US" sz="5100" dirty="0">
                <a:ea typeface="Calibri" panose="020F0502020204030204" pitchFamily="34" charset="0"/>
                <a:cs typeface="Calibri" panose="020F0502020204030204" pitchFamily="34" charset="0"/>
              </a:rPr>
              <a:t>Once weekly injectable disposable pen: abdomen, legs, arms</a:t>
            </a:r>
          </a:p>
          <a:p>
            <a:pPr>
              <a:lnSpc>
                <a:spcPct val="120000"/>
              </a:lnSpc>
            </a:pPr>
            <a:r>
              <a:rPr lang="en-US" sz="5100" dirty="0">
                <a:ea typeface="Calibri" panose="020F0502020204030204" pitchFamily="34" charset="0"/>
                <a:cs typeface="Calibri" panose="020F0502020204030204" pitchFamily="34" charset="0"/>
              </a:rPr>
              <a:t>AWP -  $974 a month</a:t>
            </a:r>
            <a:endParaRPr lang="en-US" dirty="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0AAE7E8-04FD-ABBB-1DBE-390660FC4BC5}"/>
              </a:ext>
            </a:extLst>
          </p:cNvPr>
          <p:cNvPicPr>
            <a:picLocks noChangeAspect="1"/>
          </p:cNvPicPr>
          <p:nvPr/>
        </p:nvPicPr>
        <p:blipFill>
          <a:blip r:embed="rId3"/>
          <a:stretch>
            <a:fillRect/>
          </a:stretch>
        </p:blipFill>
        <p:spPr>
          <a:xfrm>
            <a:off x="6001473" y="1447800"/>
            <a:ext cx="2685327" cy="3526996"/>
          </a:xfrm>
          <a:prstGeom prst="rect">
            <a:avLst/>
          </a:prstGeom>
        </p:spPr>
      </p:pic>
    </p:spTree>
    <p:extLst>
      <p:ext uri="{BB962C8B-B14F-4D97-AF65-F5344CB8AC3E}">
        <p14:creationId xmlns:p14="http://schemas.microsoft.com/office/powerpoint/2010/main" val="1096264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AC23C-657B-F985-0AD8-EEFACD6BCA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13C384-88CB-2595-FBA2-7AEFF4012175}"/>
              </a:ext>
            </a:extLst>
          </p:cNvPr>
          <p:cNvSpPr>
            <a:spLocks noGrp="1"/>
          </p:cNvSpPr>
          <p:nvPr>
            <p:ph type="title"/>
          </p:nvPr>
        </p:nvSpPr>
        <p:spPr/>
        <p:txBody>
          <a:bodyPr/>
          <a:lstStyle/>
          <a:p>
            <a:r>
              <a:rPr lang="en-US" dirty="0"/>
              <a:t>SURPASS Clinical Program </a:t>
            </a:r>
          </a:p>
        </p:txBody>
      </p:sp>
      <p:sp>
        <p:nvSpPr>
          <p:cNvPr id="4" name="Content Placeholder 3">
            <a:extLst>
              <a:ext uri="{FF2B5EF4-FFF2-40B4-BE49-F238E27FC236}">
                <a16:creationId xmlns:a16="http://schemas.microsoft.com/office/drawing/2014/main" id="{C0664061-14E4-9061-D5AA-EB581FF4EDD5}"/>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C910B093-52D8-4014-B828-7CFCFD1E023C}"/>
              </a:ext>
            </a:extLst>
          </p:cNvPr>
          <p:cNvPicPr>
            <a:picLocks noChangeAspect="1"/>
          </p:cNvPicPr>
          <p:nvPr/>
        </p:nvPicPr>
        <p:blipFill>
          <a:blip r:embed="rId2"/>
          <a:stretch>
            <a:fillRect/>
          </a:stretch>
        </p:blipFill>
        <p:spPr>
          <a:xfrm>
            <a:off x="152400" y="2171700"/>
            <a:ext cx="8823484" cy="3009900"/>
          </a:xfrm>
          <a:prstGeom prst="rect">
            <a:avLst/>
          </a:prstGeom>
        </p:spPr>
      </p:pic>
      <p:sp>
        <p:nvSpPr>
          <p:cNvPr id="6" name="TextBox 5">
            <a:extLst>
              <a:ext uri="{FF2B5EF4-FFF2-40B4-BE49-F238E27FC236}">
                <a16:creationId xmlns:a16="http://schemas.microsoft.com/office/drawing/2014/main" id="{F83A3345-8C8E-3235-4CB1-B1E83D9D5B90}"/>
              </a:ext>
            </a:extLst>
          </p:cNvPr>
          <p:cNvSpPr txBox="1"/>
          <p:nvPr/>
        </p:nvSpPr>
        <p:spPr>
          <a:xfrm>
            <a:off x="609600" y="5936366"/>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28467044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4307A-49FF-00D7-A086-BFC2EF9F5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3B0F617-559C-E84B-4AED-AAC972E3DF5A}"/>
              </a:ext>
            </a:extLst>
          </p:cNvPr>
          <p:cNvSpPr>
            <a:spLocks noGrp="1"/>
          </p:cNvSpPr>
          <p:nvPr>
            <p:ph type="title"/>
          </p:nvPr>
        </p:nvSpPr>
        <p:spPr/>
        <p:txBody>
          <a:bodyPr/>
          <a:lstStyle/>
          <a:p>
            <a:r>
              <a:rPr lang="en-US" dirty="0"/>
              <a:t>SURPASS: A1C Change </a:t>
            </a:r>
          </a:p>
        </p:txBody>
      </p:sp>
      <p:pic>
        <p:nvPicPr>
          <p:cNvPr id="7" name="Content Placeholder 6">
            <a:extLst>
              <a:ext uri="{FF2B5EF4-FFF2-40B4-BE49-F238E27FC236}">
                <a16:creationId xmlns:a16="http://schemas.microsoft.com/office/drawing/2014/main" id="{A68A988A-419D-A765-1529-EFD4CE6CBD44}"/>
              </a:ext>
            </a:extLst>
          </p:cNvPr>
          <p:cNvPicPr>
            <a:picLocks noGrp="1" noChangeAspect="1"/>
          </p:cNvPicPr>
          <p:nvPr>
            <p:ph sz="quarter" idx="1"/>
          </p:nvPr>
        </p:nvPicPr>
        <p:blipFill>
          <a:blip r:embed="rId3"/>
          <a:stretch>
            <a:fillRect/>
          </a:stretch>
        </p:blipFill>
        <p:spPr>
          <a:xfrm>
            <a:off x="3186112" y="3795712"/>
            <a:ext cx="2771775" cy="333375"/>
          </a:xfrm>
        </p:spPr>
      </p:pic>
      <p:pic>
        <p:nvPicPr>
          <p:cNvPr id="5" name="Picture 4">
            <a:extLst>
              <a:ext uri="{FF2B5EF4-FFF2-40B4-BE49-F238E27FC236}">
                <a16:creationId xmlns:a16="http://schemas.microsoft.com/office/drawing/2014/main" id="{4C2ECB1B-4E8F-C049-DB5B-CDDF94522828}"/>
              </a:ext>
            </a:extLst>
          </p:cNvPr>
          <p:cNvPicPr>
            <a:picLocks noChangeAspect="1"/>
          </p:cNvPicPr>
          <p:nvPr/>
        </p:nvPicPr>
        <p:blipFill>
          <a:blip r:embed="rId4"/>
          <a:stretch>
            <a:fillRect/>
          </a:stretch>
        </p:blipFill>
        <p:spPr>
          <a:xfrm>
            <a:off x="514350" y="2022873"/>
            <a:ext cx="7705390" cy="3031331"/>
          </a:xfrm>
          <a:prstGeom prst="rect">
            <a:avLst/>
          </a:prstGeom>
        </p:spPr>
      </p:pic>
      <p:pic>
        <p:nvPicPr>
          <p:cNvPr id="9" name="Picture 8">
            <a:extLst>
              <a:ext uri="{FF2B5EF4-FFF2-40B4-BE49-F238E27FC236}">
                <a16:creationId xmlns:a16="http://schemas.microsoft.com/office/drawing/2014/main" id="{08EE9EB6-ECF6-C4B7-5789-79361EE60AC6}"/>
              </a:ext>
            </a:extLst>
          </p:cNvPr>
          <p:cNvPicPr>
            <a:picLocks noChangeAspect="1"/>
          </p:cNvPicPr>
          <p:nvPr/>
        </p:nvPicPr>
        <p:blipFill>
          <a:blip r:embed="rId3"/>
          <a:stretch>
            <a:fillRect/>
          </a:stretch>
        </p:blipFill>
        <p:spPr>
          <a:xfrm>
            <a:off x="3429001" y="5120865"/>
            <a:ext cx="2078831" cy="250031"/>
          </a:xfrm>
          <a:prstGeom prst="rect">
            <a:avLst/>
          </a:prstGeom>
        </p:spPr>
      </p:pic>
      <p:sp>
        <p:nvSpPr>
          <p:cNvPr id="10" name="TextBox 9">
            <a:extLst>
              <a:ext uri="{FF2B5EF4-FFF2-40B4-BE49-F238E27FC236}">
                <a16:creationId xmlns:a16="http://schemas.microsoft.com/office/drawing/2014/main" id="{8D035B57-874A-7CDB-F65F-7DC18ED6326C}"/>
              </a:ext>
            </a:extLst>
          </p:cNvPr>
          <p:cNvSpPr txBox="1"/>
          <p:nvPr/>
        </p:nvSpPr>
        <p:spPr>
          <a:xfrm>
            <a:off x="239315" y="5405921"/>
            <a:ext cx="7543800"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3065740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7ACC2-CBDD-7589-2A3E-0097344C05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F0A7AF-4B10-D074-69DC-F7797A2F285F}"/>
              </a:ext>
            </a:extLst>
          </p:cNvPr>
          <p:cNvSpPr>
            <a:spLocks noGrp="1"/>
          </p:cNvSpPr>
          <p:nvPr>
            <p:ph type="title"/>
          </p:nvPr>
        </p:nvSpPr>
        <p:spPr/>
        <p:txBody>
          <a:bodyPr>
            <a:normAutofit/>
          </a:bodyPr>
          <a:lstStyle/>
          <a:p>
            <a:r>
              <a:rPr lang="en-US" dirty="0"/>
              <a:t>SURPASS: Change in Body Weight </a:t>
            </a:r>
          </a:p>
        </p:txBody>
      </p:sp>
      <p:sp>
        <p:nvSpPr>
          <p:cNvPr id="4" name="Content Placeholder 3">
            <a:extLst>
              <a:ext uri="{FF2B5EF4-FFF2-40B4-BE49-F238E27FC236}">
                <a16:creationId xmlns:a16="http://schemas.microsoft.com/office/drawing/2014/main" id="{DB2A34D1-8098-6E26-A319-FF96747922A9}"/>
              </a:ext>
            </a:extLst>
          </p:cNvPr>
          <p:cNvSpPr>
            <a:spLocks noGrp="1"/>
          </p:cNvSpPr>
          <p:nvPr>
            <p:ph sz="quarter" idx="1"/>
          </p:nvPr>
        </p:nvSpPr>
        <p:spPr/>
        <p:txBody>
          <a:bodyPr/>
          <a:lstStyle/>
          <a:p>
            <a:endParaRPr lang="en-US"/>
          </a:p>
        </p:txBody>
      </p:sp>
      <p:pic>
        <p:nvPicPr>
          <p:cNvPr id="5" name="Picture 4">
            <a:extLst>
              <a:ext uri="{FF2B5EF4-FFF2-40B4-BE49-F238E27FC236}">
                <a16:creationId xmlns:a16="http://schemas.microsoft.com/office/drawing/2014/main" id="{B833013D-F0FD-BC6F-76AE-8883CDA9290E}"/>
              </a:ext>
            </a:extLst>
          </p:cNvPr>
          <p:cNvPicPr>
            <a:picLocks noChangeAspect="1"/>
          </p:cNvPicPr>
          <p:nvPr/>
        </p:nvPicPr>
        <p:blipFill>
          <a:blip r:embed="rId2"/>
          <a:stretch>
            <a:fillRect/>
          </a:stretch>
        </p:blipFill>
        <p:spPr>
          <a:xfrm>
            <a:off x="615588" y="1857773"/>
            <a:ext cx="7899763" cy="3473390"/>
          </a:xfrm>
          <a:prstGeom prst="rect">
            <a:avLst/>
          </a:prstGeom>
        </p:spPr>
      </p:pic>
      <p:sp>
        <p:nvSpPr>
          <p:cNvPr id="6" name="TextBox 5">
            <a:extLst>
              <a:ext uri="{FF2B5EF4-FFF2-40B4-BE49-F238E27FC236}">
                <a16:creationId xmlns:a16="http://schemas.microsoft.com/office/drawing/2014/main" id="{2EBC5DA1-0544-47A0-0EC8-5840D882F611}"/>
              </a:ext>
            </a:extLst>
          </p:cNvPr>
          <p:cNvSpPr txBox="1"/>
          <p:nvPr/>
        </p:nvSpPr>
        <p:spPr>
          <a:xfrm>
            <a:off x="285750" y="5586926"/>
            <a:ext cx="8432075" cy="507831"/>
          </a:xfrm>
          <a:prstGeom prst="rect">
            <a:avLst/>
          </a:prstGeom>
          <a:noFill/>
        </p:spPr>
        <p:txBody>
          <a:bodyPr wrap="square" rtlCol="0">
            <a:spAutoFit/>
          </a:bodyPr>
          <a:lstStyle/>
          <a:p>
            <a:r>
              <a:rPr lang="en-US" sz="900" dirty="0"/>
              <a:t>Rosenstock J, et al. Lancet. 2021;398:143–55. Frias JP, et al. N </a:t>
            </a:r>
            <a:r>
              <a:rPr lang="en-US" sz="900" dirty="0" err="1"/>
              <a:t>Engl</a:t>
            </a:r>
            <a:r>
              <a:rPr lang="en-US" sz="900" dirty="0"/>
              <a:t> J Med. 2021;358:503–15. 82. Ludvik B, et al. Lancet. 2021;398:583–98. 83. Del Prato S et al. Lancet. 2021;398:1811–24. 84. Dahl Det al. </a:t>
            </a:r>
            <a:r>
              <a:rPr lang="en-US" sz="900" dirty="0" err="1"/>
              <a:t>Diabetologia</a:t>
            </a:r>
            <a:r>
              <a:rPr lang="en-US" sz="900" dirty="0"/>
              <a:t>. 2021:64(Suppl. 1):S13. </a:t>
            </a:r>
            <a:r>
              <a:rPr lang="en-US" sz="900" dirty="0" err="1"/>
              <a:t>Abstr</a:t>
            </a:r>
            <a:r>
              <a:rPr lang="en-US" sz="900" dirty="0"/>
              <a:t> 20. </a:t>
            </a:r>
            <a:r>
              <a:rPr lang="en-US" sz="900" dirty="0">
                <a:latin typeface="BlinkMacSystemFont"/>
              </a:rPr>
              <a:t>Kaneko S.. </a:t>
            </a:r>
            <a:r>
              <a:rPr lang="en-US" sz="900" dirty="0" err="1">
                <a:latin typeface="BlinkMacSystemFont"/>
              </a:rPr>
              <a:t>touchREV</a:t>
            </a:r>
            <a:r>
              <a:rPr lang="en-US" sz="900" dirty="0">
                <a:latin typeface="BlinkMacSystemFont"/>
              </a:rPr>
              <a:t> Endocrinol. 2022 Jun;18(1):10-19. </a:t>
            </a:r>
            <a:endParaRPr lang="en-US" sz="900" dirty="0"/>
          </a:p>
          <a:p>
            <a:endParaRPr lang="en-US" sz="900" dirty="0">
              <a:solidFill>
                <a:schemeClr val="bg1"/>
              </a:solidFill>
            </a:endParaRPr>
          </a:p>
        </p:txBody>
      </p:sp>
    </p:spTree>
    <p:extLst>
      <p:ext uri="{BB962C8B-B14F-4D97-AF65-F5344CB8AC3E}">
        <p14:creationId xmlns:p14="http://schemas.microsoft.com/office/powerpoint/2010/main" val="125427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9FED4ED-1C20-5F8F-3CF9-94D1856A2467}"/>
              </a:ext>
            </a:extLst>
          </p:cNvPr>
          <p:cNvSpPr>
            <a:spLocks noGrp="1"/>
          </p:cNvSpPr>
          <p:nvPr>
            <p:ph type="title"/>
          </p:nvPr>
        </p:nvSpPr>
        <p:spPr/>
        <p:txBody>
          <a:bodyPr>
            <a:normAutofit/>
          </a:bodyPr>
          <a:lstStyle/>
          <a:p>
            <a:r>
              <a:rPr lang="en-US" dirty="0" err="1"/>
              <a:t>Tirzepatide</a:t>
            </a:r>
            <a:r>
              <a:rPr lang="en-US" dirty="0"/>
              <a:t> </a:t>
            </a:r>
            <a:r>
              <a:rPr lang="en-US" dirty="0" err="1"/>
              <a:t>Wt</a:t>
            </a:r>
            <a:r>
              <a:rPr lang="en-US" dirty="0"/>
              <a:t> loss and A1C impact</a:t>
            </a:r>
          </a:p>
        </p:txBody>
      </p:sp>
      <p:sp>
        <p:nvSpPr>
          <p:cNvPr id="5" name="Content Placeholder 4">
            <a:extLst>
              <a:ext uri="{FF2B5EF4-FFF2-40B4-BE49-F238E27FC236}">
                <a16:creationId xmlns:a16="http://schemas.microsoft.com/office/drawing/2014/main" id="{F9B8AED0-9B68-8541-41DE-B58556932250}"/>
              </a:ext>
            </a:extLst>
          </p:cNvPr>
          <p:cNvSpPr>
            <a:spLocks noGrp="1"/>
          </p:cNvSpPr>
          <p:nvPr>
            <p:ph sz="quarter" idx="1"/>
          </p:nvPr>
        </p:nvSpPr>
        <p:spPr/>
        <p:txBody>
          <a:bodyPr>
            <a:normAutofit/>
          </a:bodyPr>
          <a:lstStyle/>
          <a:p>
            <a:r>
              <a:rPr lang="en-US" dirty="0"/>
              <a:t>A1C drop in Surpass Trials of</a:t>
            </a:r>
          </a:p>
          <a:p>
            <a:r>
              <a:rPr lang="en-US" dirty="0"/>
              <a:t>1.9% to 2.6%</a:t>
            </a:r>
          </a:p>
          <a:p>
            <a:endParaRPr lang="en-US" dirty="0"/>
          </a:p>
        </p:txBody>
      </p:sp>
      <p:sp>
        <p:nvSpPr>
          <p:cNvPr id="6" name="Content Placeholder 5">
            <a:extLst>
              <a:ext uri="{FF2B5EF4-FFF2-40B4-BE49-F238E27FC236}">
                <a16:creationId xmlns:a16="http://schemas.microsoft.com/office/drawing/2014/main" id="{C16C62F1-28B2-6F37-1928-DC0B2D7EC994}"/>
              </a:ext>
            </a:extLst>
          </p:cNvPr>
          <p:cNvSpPr>
            <a:spLocks noGrp="1"/>
          </p:cNvSpPr>
          <p:nvPr>
            <p:ph sz="quarter" idx="4294967295"/>
          </p:nvPr>
        </p:nvSpPr>
        <p:spPr>
          <a:xfrm>
            <a:off x="5105400" y="2159000"/>
            <a:ext cx="4038600" cy="4068763"/>
          </a:xfrm>
        </p:spPr>
        <p:txBody>
          <a:bodyPr>
            <a:normAutofit/>
          </a:bodyPr>
          <a:lstStyle/>
          <a:p>
            <a:r>
              <a:rPr lang="en-US" dirty="0"/>
              <a:t>Weight loss in Surpass Trials of</a:t>
            </a:r>
          </a:p>
          <a:p>
            <a:r>
              <a:rPr lang="en-US" dirty="0"/>
              <a:t>7.8% to 12.9% or</a:t>
            </a:r>
          </a:p>
          <a:p>
            <a:r>
              <a:rPr lang="en-US" dirty="0"/>
              <a:t>13.6 to 28.4 pounds</a:t>
            </a:r>
          </a:p>
          <a:p>
            <a:endParaRPr lang="en-US" dirty="0"/>
          </a:p>
          <a:p>
            <a:endParaRPr lang="en-US" dirty="0"/>
          </a:p>
          <a:p>
            <a:r>
              <a:rPr lang="en-US" dirty="0"/>
              <a:t>Approved as </a:t>
            </a:r>
            <a:r>
              <a:rPr lang="en-US" dirty="0" err="1"/>
              <a:t>wt</a:t>
            </a:r>
            <a:r>
              <a:rPr lang="en-US" dirty="0"/>
              <a:t> loss medication in 11/23. “</a:t>
            </a:r>
            <a:r>
              <a:rPr lang="en-US" dirty="0" err="1"/>
              <a:t>Zepbound</a:t>
            </a:r>
            <a:r>
              <a:rPr lang="en-US" dirty="0"/>
              <a:t>”</a:t>
            </a:r>
          </a:p>
          <a:p>
            <a:endParaRPr lang="en-US" dirty="0"/>
          </a:p>
        </p:txBody>
      </p:sp>
      <p:pic>
        <p:nvPicPr>
          <p:cNvPr id="8" name="Picture 7" descr="Person looking up">
            <a:extLst>
              <a:ext uri="{FF2B5EF4-FFF2-40B4-BE49-F238E27FC236}">
                <a16:creationId xmlns:a16="http://schemas.microsoft.com/office/drawing/2014/main" id="{46DC19E0-3D2B-C0FA-0EBF-0ABE98840F7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685800" y="3505200"/>
            <a:ext cx="2829204" cy="2286000"/>
          </a:xfrm>
          <a:prstGeom prst="rect">
            <a:avLst/>
          </a:prstGeom>
        </p:spPr>
      </p:pic>
    </p:spTree>
    <p:extLst>
      <p:ext uri="{BB962C8B-B14F-4D97-AF65-F5344CB8AC3E}">
        <p14:creationId xmlns:p14="http://schemas.microsoft.com/office/powerpoint/2010/main" val="314021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52AA21-9661-1CD1-D669-0F4700EEFC03}"/>
              </a:ext>
            </a:extLst>
          </p:cNvPr>
          <p:cNvPicPr>
            <a:picLocks noChangeAspect="1"/>
          </p:cNvPicPr>
          <p:nvPr/>
        </p:nvPicPr>
        <p:blipFill>
          <a:blip r:embed="rId3"/>
          <a:stretch>
            <a:fillRect/>
          </a:stretch>
        </p:blipFill>
        <p:spPr>
          <a:xfrm>
            <a:off x="125693" y="381000"/>
            <a:ext cx="8850267" cy="5867400"/>
          </a:xfrm>
          <a:prstGeom prst="rect">
            <a:avLst/>
          </a:prstGeom>
        </p:spPr>
      </p:pic>
      <p:sp>
        <p:nvSpPr>
          <p:cNvPr id="2" name="Arrow: Right 1">
            <a:extLst>
              <a:ext uri="{FF2B5EF4-FFF2-40B4-BE49-F238E27FC236}">
                <a16:creationId xmlns:a16="http://schemas.microsoft.com/office/drawing/2014/main" id="{F22A78BF-7D23-4589-950C-82CE93C18BA3}"/>
              </a:ext>
            </a:extLst>
          </p:cNvPr>
          <p:cNvSpPr/>
          <p:nvPr/>
        </p:nvSpPr>
        <p:spPr>
          <a:xfrm rot="5400000">
            <a:off x="523373" y="3591427"/>
            <a:ext cx="553454" cy="381000"/>
          </a:xfrm>
          <a:prstGeom prst="rightArrow">
            <a:avLst>
              <a:gd name="adj1" fmla="val 90602"/>
              <a:gd name="adj2" fmla="val 50000"/>
            </a:avLst>
          </a:prstGeom>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defTabSz="823692" eaLnBrk="0" fontAlgn="base" hangingPunct="0">
              <a:spcBef>
                <a:spcPct val="0"/>
              </a:spcBef>
              <a:spcAft>
                <a:spcPct val="0"/>
              </a:spcAft>
              <a:defRPr/>
            </a:pPr>
            <a:endParaRPr lang="en-US" sz="1621" dirty="0">
              <a:solidFill>
                <a:prstClr val="white"/>
              </a:solidFill>
              <a:latin typeface="Gill Sans MT"/>
            </a:endParaRPr>
          </a:p>
        </p:txBody>
      </p:sp>
    </p:spTree>
    <p:extLst>
      <p:ext uri="{BB962C8B-B14F-4D97-AF65-F5344CB8AC3E}">
        <p14:creationId xmlns:p14="http://schemas.microsoft.com/office/powerpoint/2010/main" val="389670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B3881-4520-D76B-AD89-BA19E0E17942}"/>
              </a:ext>
            </a:extLst>
          </p:cNvPr>
          <p:cNvSpPr>
            <a:spLocks noGrp="1"/>
          </p:cNvSpPr>
          <p:nvPr>
            <p:ph type="title"/>
          </p:nvPr>
        </p:nvSpPr>
        <p:spPr/>
        <p:txBody>
          <a:bodyPr/>
          <a:lstStyle/>
          <a:p>
            <a:r>
              <a:rPr lang="en-US" dirty="0"/>
              <a:t>Tirzepatide  &amp; GLP-1 RA Safety Profile </a:t>
            </a:r>
          </a:p>
        </p:txBody>
      </p:sp>
      <p:sp>
        <p:nvSpPr>
          <p:cNvPr id="3" name="Content Placeholder 2">
            <a:extLst>
              <a:ext uri="{FF2B5EF4-FFF2-40B4-BE49-F238E27FC236}">
                <a16:creationId xmlns:a16="http://schemas.microsoft.com/office/drawing/2014/main" id="{79C97BFC-6F85-6BB6-B1D4-3DAB7DB14E3D}"/>
              </a:ext>
            </a:extLst>
          </p:cNvPr>
          <p:cNvSpPr>
            <a:spLocks noGrp="1"/>
          </p:cNvSpPr>
          <p:nvPr>
            <p:ph idx="1"/>
          </p:nvPr>
        </p:nvSpPr>
        <p:spPr>
          <a:xfrm>
            <a:off x="628650" y="1298978"/>
            <a:ext cx="7886700" cy="5406621"/>
          </a:xfrm>
        </p:spPr>
        <p:txBody>
          <a:bodyPr>
            <a:normAutofit fontScale="92500" lnSpcReduction="20000"/>
          </a:bodyPr>
          <a:lstStyle/>
          <a:p>
            <a:r>
              <a:rPr lang="en-US" sz="3500" dirty="0"/>
              <a:t>GI side effects</a:t>
            </a:r>
          </a:p>
          <a:p>
            <a:pPr lvl="1"/>
            <a:r>
              <a:rPr lang="en-US" sz="3500" dirty="0"/>
              <a:t>Nausea, appetite loss, diarrhea, constipation, dyspepsia, abdominal pain </a:t>
            </a:r>
          </a:p>
          <a:p>
            <a:r>
              <a:rPr lang="en-US" sz="3500" dirty="0"/>
              <a:t>Pancreatitis</a:t>
            </a:r>
          </a:p>
          <a:p>
            <a:r>
              <a:rPr lang="en-US" sz="3500" dirty="0"/>
              <a:t>Hypoglycemia with concomitant use of insulin or secretagogues</a:t>
            </a:r>
          </a:p>
          <a:p>
            <a:r>
              <a:rPr lang="en-US" sz="3500" dirty="0"/>
              <a:t>Hypersensitivity reactions </a:t>
            </a:r>
          </a:p>
          <a:p>
            <a:r>
              <a:rPr lang="en-US" sz="3500" dirty="0"/>
              <a:t>Acute kidney injury </a:t>
            </a:r>
          </a:p>
          <a:p>
            <a:r>
              <a:rPr lang="en-US" sz="3500" dirty="0"/>
              <a:t>Thyroid C-Cell tumors </a:t>
            </a:r>
          </a:p>
          <a:p>
            <a:r>
              <a:rPr lang="en-US" sz="3500" dirty="0"/>
              <a:t>Acute gallbladder disease</a:t>
            </a:r>
          </a:p>
          <a:p>
            <a:r>
              <a:rPr lang="en-US" sz="3500" dirty="0"/>
              <a:t>Worsening retinopathy</a:t>
            </a:r>
            <a:endParaRPr lang="en-US" dirty="0"/>
          </a:p>
        </p:txBody>
      </p:sp>
      <p:sp>
        <p:nvSpPr>
          <p:cNvPr id="4" name="TextBox 3">
            <a:extLst>
              <a:ext uri="{FF2B5EF4-FFF2-40B4-BE49-F238E27FC236}">
                <a16:creationId xmlns:a16="http://schemas.microsoft.com/office/drawing/2014/main" id="{EA3301A8-4A97-C3E2-AE4F-868AC56F49F7}"/>
              </a:ext>
            </a:extLst>
          </p:cNvPr>
          <p:cNvSpPr txBox="1"/>
          <p:nvPr/>
        </p:nvSpPr>
        <p:spPr>
          <a:xfrm>
            <a:off x="304800" y="6256489"/>
            <a:ext cx="1714500" cy="369332"/>
          </a:xfrm>
          <a:prstGeom prst="rect">
            <a:avLst/>
          </a:prstGeom>
          <a:noFill/>
        </p:spPr>
        <p:txBody>
          <a:bodyPr wrap="square" rtlCol="0">
            <a:spAutoFit/>
          </a:bodyPr>
          <a:lstStyle/>
          <a:p>
            <a:r>
              <a:rPr lang="en-US" sz="900" dirty="0"/>
              <a:t>Package inserts</a:t>
            </a:r>
            <a:r>
              <a:rPr lang="en-US" dirty="0"/>
              <a:t>. </a:t>
            </a:r>
          </a:p>
        </p:txBody>
      </p:sp>
    </p:spTree>
    <p:extLst>
      <p:ext uri="{BB962C8B-B14F-4D97-AF65-F5344CB8AC3E}">
        <p14:creationId xmlns:p14="http://schemas.microsoft.com/office/powerpoint/2010/main" val="1347211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a:extLst>
              <a:ext uri="{FF2B5EF4-FFF2-40B4-BE49-F238E27FC236}">
                <a16:creationId xmlns:a16="http://schemas.microsoft.com/office/drawing/2014/main" id="{C91E6876-E1E6-48B2-BE70-A88253617B94}"/>
              </a:ext>
            </a:extLst>
          </p:cNvPr>
          <p:cNvSpPr>
            <a:spLocks noGrp="1" noChangeArrowheads="1"/>
          </p:cNvSpPr>
          <p:nvPr>
            <p:ph type="title"/>
          </p:nvPr>
        </p:nvSpPr>
        <p:spPr/>
        <p:txBody>
          <a:bodyPr>
            <a:normAutofit fontScale="90000"/>
          </a:bodyPr>
          <a:lstStyle/>
          <a:p>
            <a:pPr eaLnBrk="1" hangingPunct="1"/>
            <a:r>
              <a:rPr lang="en-US" altLang="en-US" sz="4000" dirty="0"/>
              <a:t>GLP-1/GIP Receptor Agonist Indications</a:t>
            </a:r>
          </a:p>
        </p:txBody>
      </p:sp>
      <p:sp>
        <p:nvSpPr>
          <p:cNvPr id="3" name="Content Placeholder 2">
            <a:extLst>
              <a:ext uri="{FF2B5EF4-FFF2-40B4-BE49-F238E27FC236}">
                <a16:creationId xmlns:a16="http://schemas.microsoft.com/office/drawing/2014/main" id="{A15A8A80-1567-A32E-BC3A-153D6FD79118}"/>
              </a:ext>
            </a:extLst>
          </p:cNvPr>
          <p:cNvSpPr>
            <a:spLocks noGrp="1"/>
          </p:cNvSpPr>
          <p:nvPr>
            <p:ph sz="quarter" idx="1"/>
          </p:nvPr>
        </p:nvSpPr>
        <p:spPr/>
        <p:txBody>
          <a:bodyPr/>
          <a:lstStyle/>
          <a:p>
            <a:endParaRPr lang="en-US"/>
          </a:p>
        </p:txBody>
      </p:sp>
      <p:sp>
        <p:nvSpPr>
          <p:cNvPr id="78877" name="TextBox 5">
            <a:extLst>
              <a:ext uri="{FF2B5EF4-FFF2-40B4-BE49-F238E27FC236}">
                <a16:creationId xmlns:a16="http://schemas.microsoft.com/office/drawing/2014/main" id="{958D2FF1-852B-4FC8-9F66-45D1FCC4FBFB}"/>
              </a:ext>
            </a:extLst>
          </p:cNvPr>
          <p:cNvSpPr txBox="1">
            <a:spLocks noChangeArrowheads="1"/>
          </p:cNvSpPr>
          <p:nvPr/>
        </p:nvSpPr>
        <p:spPr bwMode="auto">
          <a:xfrm>
            <a:off x="762000" y="6446939"/>
            <a:ext cx="7947752" cy="2586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rgbClr val="86AA2C"/>
              </a:buClr>
              <a:buSzPct val="76000"/>
              <a:buFont typeface="Wingdings 3" panose="05040102010807070707" pitchFamily="18" charset="2"/>
              <a:buChar char=""/>
              <a:defRPr sz="3200">
                <a:solidFill>
                  <a:schemeClr val="tx1"/>
                </a:solidFill>
                <a:latin typeface="Calibri" panose="020F0502020204030204" pitchFamily="34" charset="0"/>
              </a:defRPr>
            </a:lvl1pPr>
            <a:lvl2pPr marL="742950" indent="-285750">
              <a:spcBef>
                <a:spcPts val="500"/>
              </a:spcBef>
              <a:buClr>
                <a:srgbClr val="86AA2C"/>
              </a:buClr>
              <a:buSzPct val="76000"/>
              <a:buFont typeface="Wingdings 3" panose="05040102010807070707" pitchFamily="18" charset="2"/>
              <a:buChar char=""/>
              <a:defRPr sz="2600">
                <a:solidFill>
                  <a:schemeClr val="tx1"/>
                </a:solidFill>
                <a:latin typeface="Calibri" panose="020F0502020204030204" pitchFamily="34" charset="0"/>
              </a:defRPr>
            </a:lvl2pPr>
            <a:lvl3pPr marL="1143000" indent="-228600">
              <a:spcBef>
                <a:spcPts val="500"/>
              </a:spcBef>
              <a:buClr>
                <a:srgbClr val="86AA2C"/>
              </a:buClr>
              <a:buSzPct val="76000"/>
              <a:buFont typeface="Wingdings 3" panose="05040102010807070707" pitchFamily="18" charset="2"/>
              <a:buChar char=""/>
              <a:defRPr sz="2200">
                <a:solidFill>
                  <a:schemeClr val="tx1"/>
                </a:solidFill>
                <a:latin typeface="Calibri" panose="020F0502020204030204" pitchFamily="34" charset="0"/>
              </a:defRPr>
            </a:lvl3pPr>
            <a:lvl4pPr marL="1600200" indent="-228600">
              <a:spcBef>
                <a:spcPts val="400"/>
              </a:spcBef>
              <a:buClr>
                <a:srgbClr val="86AA2C"/>
              </a:buClr>
              <a:buSzPct val="70000"/>
              <a:buFont typeface="Wingdings" panose="05000000000000000000" pitchFamily="2" charset="2"/>
              <a:buChar char=""/>
              <a:defRPr>
                <a:solidFill>
                  <a:schemeClr val="tx1"/>
                </a:solidFill>
                <a:latin typeface="Calibri" panose="020F0502020204030204" pitchFamily="34" charset="0"/>
              </a:defRPr>
            </a:lvl4pPr>
            <a:lvl5pPr marL="2057400" indent="-228600">
              <a:spcBef>
                <a:spcPts val="300"/>
              </a:spcBef>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5pPr>
            <a:lvl6pPr marL="25146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6pPr>
            <a:lvl7pPr marL="29718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7pPr>
            <a:lvl8pPr marL="34290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8pPr>
            <a:lvl9pPr marL="3886200" indent="-228600" eaLnBrk="0" fontAlgn="base" hangingPunct="0">
              <a:spcBef>
                <a:spcPts val="300"/>
              </a:spcBef>
              <a:spcAft>
                <a:spcPct val="0"/>
              </a:spcAft>
              <a:buClr>
                <a:srgbClr val="86AA2C"/>
              </a:buClr>
              <a:buSzPct val="70000"/>
              <a:buFont typeface="Wingdings" panose="05000000000000000000" pitchFamily="2" charset="2"/>
              <a:buChar char=""/>
              <a:defRPr sz="1600">
                <a:solidFill>
                  <a:schemeClr val="tx1"/>
                </a:solidFill>
                <a:latin typeface="Calibri" panose="020F0502020204030204" pitchFamily="34" charset="0"/>
              </a:defRPr>
            </a:lvl9pPr>
          </a:lstStyle>
          <a:p>
            <a:pPr defTabSz="823692" fontAlgn="base">
              <a:spcBef>
                <a:spcPct val="0"/>
              </a:spcBef>
              <a:spcAft>
                <a:spcPct val="0"/>
              </a:spcAft>
              <a:buClrTx/>
              <a:buSzTx/>
              <a:buNone/>
            </a:pPr>
            <a:r>
              <a:rPr lang="en-US" altLang="en-US" sz="1081" dirty="0">
                <a:solidFill>
                  <a:prstClr val="black"/>
                </a:solidFill>
                <a:cs typeface="Arial" panose="020B0604020202020204" pitchFamily="34" charset="0"/>
              </a:rPr>
              <a:t>Package inserts, dailymed.nlm.nih.gov</a:t>
            </a:r>
          </a:p>
        </p:txBody>
      </p:sp>
      <p:graphicFrame>
        <p:nvGraphicFramePr>
          <p:cNvPr id="2" name="Table 2">
            <a:extLst>
              <a:ext uri="{FF2B5EF4-FFF2-40B4-BE49-F238E27FC236}">
                <a16:creationId xmlns:a16="http://schemas.microsoft.com/office/drawing/2014/main" id="{4119B655-8BF8-AF4A-90B6-0A3457986387}"/>
              </a:ext>
            </a:extLst>
          </p:cNvPr>
          <p:cNvGraphicFramePr>
            <a:graphicFrameLocks noGrp="1"/>
          </p:cNvGraphicFramePr>
          <p:nvPr/>
        </p:nvGraphicFramePr>
        <p:xfrm>
          <a:off x="457200" y="1219200"/>
          <a:ext cx="8229600" cy="5435627"/>
        </p:xfrm>
        <a:graphic>
          <a:graphicData uri="http://schemas.openxmlformats.org/drawingml/2006/table">
            <a:tbl>
              <a:tblPr firstRow="1" bandRow="1">
                <a:tableStyleId>{5C22544A-7EE6-4342-B048-85BDC9FD1C3A}</a:tableStyleId>
              </a:tblPr>
              <a:tblGrid>
                <a:gridCol w="2717321">
                  <a:extLst>
                    <a:ext uri="{9D8B030D-6E8A-4147-A177-3AD203B41FA5}">
                      <a16:colId xmlns:a16="http://schemas.microsoft.com/office/drawing/2014/main" val="2292604403"/>
                    </a:ext>
                  </a:extLst>
                </a:gridCol>
                <a:gridCol w="1785668">
                  <a:extLst>
                    <a:ext uri="{9D8B030D-6E8A-4147-A177-3AD203B41FA5}">
                      <a16:colId xmlns:a16="http://schemas.microsoft.com/office/drawing/2014/main" val="3799880676"/>
                    </a:ext>
                  </a:extLst>
                </a:gridCol>
                <a:gridCol w="1364411">
                  <a:extLst>
                    <a:ext uri="{9D8B030D-6E8A-4147-A177-3AD203B41FA5}">
                      <a16:colId xmlns:a16="http://schemas.microsoft.com/office/drawing/2014/main" val="1741242859"/>
                    </a:ext>
                  </a:extLst>
                </a:gridCol>
                <a:gridCol w="2362200">
                  <a:extLst>
                    <a:ext uri="{9D8B030D-6E8A-4147-A177-3AD203B41FA5}">
                      <a16:colId xmlns:a16="http://schemas.microsoft.com/office/drawing/2014/main" val="2977410308"/>
                    </a:ext>
                  </a:extLst>
                </a:gridCol>
              </a:tblGrid>
              <a:tr h="745974">
                <a:tc>
                  <a:txBody>
                    <a:bodyPr/>
                    <a:lstStyle/>
                    <a:p>
                      <a:pPr algn="ctr"/>
                      <a:r>
                        <a:rPr lang="en-US" dirty="0"/>
                        <a:t>Drug</a:t>
                      </a:r>
                    </a:p>
                  </a:txBody>
                  <a:tcPr/>
                </a:tc>
                <a:tc>
                  <a:txBody>
                    <a:bodyPr/>
                    <a:lstStyle/>
                    <a:p>
                      <a:pPr algn="ctr"/>
                      <a:r>
                        <a:rPr lang="en-US" dirty="0"/>
                        <a:t>Lower BG</a:t>
                      </a:r>
                    </a:p>
                  </a:txBody>
                  <a:tcPr/>
                </a:tc>
                <a:tc>
                  <a:txBody>
                    <a:bodyPr/>
                    <a:lstStyle/>
                    <a:p>
                      <a:pPr algn="ctr"/>
                      <a:r>
                        <a:rPr lang="en-US" dirty="0"/>
                        <a:t>Reduce CV Risk?</a:t>
                      </a:r>
                    </a:p>
                  </a:txBody>
                  <a:tcPr/>
                </a:tc>
                <a:tc>
                  <a:txBody>
                    <a:bodyPr/>
                    <a:lstStyle/>
                    <a:p>
                      <a:pPr algn="ctr"/>
                      <a:r>
                        <a:rPr lang="en-US" dirty="0" err="1"/>
                        <a:t>Wt</a:t>
                      </a:r>
                      <a:r>
                        <a:rPr lang="en-US" dirty="0"/>
                        <a:t> loss approved?</a:t>
                      </a:r>
                    </a:p>
                  </a:txBody>
                  <a:tcPr/>
                </a:tc>
                <a:extLst>
                  <a:ext uri="{0D108BD9-81ED-4DB2-BD59-A6C34878D82A}">
                    <a16:rowId xmlns:a16="http://schemas.microsoft.com/office/drawing/2014/main" val="1793843125"/>
                  </a:ext>
                </a:extLst>
              </a:tr>
              <a:tr h="10656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IR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Byetta</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err="1">
                          <a:latin typeface="Calibri" panose="020F0502020204030204" pitchFamily="34" charset="0"/>
                          <a:cs typeface="Calibri" panose="020F0502020204030204" pitchFamily="34" charset="0"/>
                        </a:rPr>
                        <a:t>Lixisenatide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Adlyxin</a:t>
                      </a:r>
                      <a:r>
                        <a:rPr lang="en-US" sz="1800" b="1" dirty="0">
                          <a:latin typeface="Calibri" panose="020F0502020204030204" pitchFamily="34" charset="0"/>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dirty="0">
                          <a:latin typeface="Calibri" panose="020F0502020204030204" pitchFamily="34" charset="0"/>
                          <a:cs typeface="Calibri" panose="020F0502020204030204" pitchFamily="34" charset="0"/>
                        </a:rPr>
                        <a:t>Semaglutide</a:t>
                      </a:r>
                      <a:r>
                        <a:rPr lang="en-US" sz="1800" b="1" dirty="0">
                          <a:latin typeface="Calibri" panose="020F0502020204030204" pitchFamily="34" charset="0"/>
                          <a:cs typeface="Calibri" panose="020F0502020204030204" pitchFamily="34" charset="0"/>
                        </a:rPr>
                        <a:t> (Rybelsus)</a:t>
                      </a:r>
                    </a:p>
                  </a:txBody>
                  <a:tcPr/>
                </a:tc>
                <a:tc>
                  <a:txBody>
                    <a:bodyPr/>
                    <a:lstStyle/>
                    <a:p>
                      <a:pPr algn="ctr"/>
                      <a:r>
                        <a:rPr lang="en-US" dirty="0"/>
                        <a:t>Yes</a:t>
                      </a:r>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val="2838577011"/>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Exenatide ER</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a:t>
                      </a:r>
                      <a:r>
                        <a:rPr lang="en-US" sz="1800" b="1" dirty="0" err="1">
                          <a:latin typeface="Calibri" panose="020F0502020204030204" pitchFamily="34" charset="0"/>
                          <a:cs typeface="Calibri" panose="020F0502020204030204" pitchFamily="34" charset="0"/>
                        </a:rPr>
                        <a:t>Bydureon</a:t>
                      </a:r>
                      <a:r>
                        <a:rPr lang="en-US" sz="1800" b="1" dirty="0">
                          <a:latin typeface="Calibri" panose="020F0502020204030204" pitchFamily="34" charset="0"/>
                          <a:cs typeface="Calibri" panose="020F0502020204030204" pitchFamily="34" charset="0"/>
                        </a:rPr>
                        <a:t>)</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endParaRPr lang="en-US" dirty="0"/>
                    </a:p>
                  </a:txBody>
                  <a:tcPr/>
                </a:tc>
                <a:tc>
                  <a:txBody>
                    <a:bodyPr/>
                    <a:lstStyle/>
                    <a:p>
                      <a:pPr algn="ctr"/>
                      <a:endParaRPr lang="en-US"/>
                    </a:p>
                  </a:txBody>
                  <a:tcPr/>
                </a:tc>
                <a:extLst>
                  <a:ext uri="{0D108BD9-81ED-4DB2-BD59-A6C34878D82A}">
                    <a16:rowId xmlns:a16="http://schemas.microsoft.com/office/drawing/2014/main" val="2279302179"/>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Calibri" panose="020F0502020204030204" pitchFamily="34" charset="0"/>
                          <a:cs typeface="Calibri" panose="020F0502020204030204" pitchFamily="34" charset="0"/>
                        </a:rPr>
                        <a:t>Dulaglutide</a:t>
                      </a:r>
                      <a:r>
                        <a:rPr lang="en-US" sz="1800" baseline="0" dirty="0">
                          <a:latin typeface="Calibri" panose="020F0502020204030204" pitchFamily="34" charset="0"/>
                          <a:cs typeface="Calibri" panose="020F0502020204030204" pitchFamily="34" charset="0"/>
                        </a:rPr>
                        <a:t> </a:t>
                      </a:r>
                      <a:r>
                        <a:rPr lang="en-US" sz="1800" b="1" dirty="0">
                          <a:latin typeface="Calibri" panose="020F0502020204030204" pitchFamily="34" charset="0"/>
                          <a:cs typeface="Calibri" panose="020F0502020204030204" pitchFamily="34" charset="0"/>
                        </a:rPr>
                        <a:t>(Trulicity)</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endParaRPr lang="en-US" dirty="0"/>
                    </a:p>
                  </a:txBody>
                  <a:tcPr/>
                </a:tc>
                <a:extLst>
                  <a:ext uri="{0D108BD9-81ED-4DB2-BD59-A6C34878D82A}">
                    <a16:rowId xmlns:a16="http://schemas.microsoft.com/office/drawing/2014/main" val="1616548762"/>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Semaglutide</a:t>
                      </a:r>
                      <a:r>
                        <a:rPr lang="en-US" sz="1800" baseline="0" dirty="0"/>
                        <a:t> </a:t>
                      </a:r>
                      <a:r>
                        <a:rPr lang="en-US" sz="1800" b="1" dirty="0"/>
                        <a:t>(Ozempic)</a:t>
                      </a:r>
                    </a:p>
                    <a:p>
                      <a:endParaRPr lang="en-US" dirty="0"/>
                    </a:p>
                  </a:txBody>
                  <a:tcPr/>
                </a:tc>
                <a:tc>
                  <a:txBody>
                    <a:bodyPr/>
                    <a:lstStyle/>
                    <a:p>
                      <a:pPr algn="ctr"/>
                      <a:r>
                        <a:rPr lang="en-US" dirty="0"/>
                        <a:t>Yes</a:t>
                      </a:r>
                    </a:p>
                  </a:txBody>
                  <a:tcPr/>
                </a:tc>
                <a:tc>
                  <a:txBody>
                    <a:bodyPr/>
                    <a:lstStyle/>
                    <a:p>
                      <a:pPr algn="ctr"/>
                      <a:r>
                        <a:rPr lang="en-US" dirty="0"/>
                        <a:t>Yes</a:t>
                      </a:r>
                    </a:p>
                  </a:txBody>
                  <a:tcPr/>
                </a:tc>
                <a:tc>
                  <a:txBody>
                    <a:bodyPr/>
                    <a:lstStyle/>
                    <a:p>
                      <a:pPr algn="ctr"/>
                      <a:r>
                        <a:rPr lang="en-US" dirty="0"/>
                        <a:t>Yes</a:t>
                      </a:r>
                    </a:p>
                    <a:p>
                      <a:pPr algn="ctr"/>
                      <a:r>
                        <a:rPr lang="en-US" dirty="0" err="1"/>
                        <a:t>Wegovy</a:t>
                      </a:r>
                      <a:r>
                        <a:rPr lang="en-US" dirty="0"/>
                        <a:t> 2.4mg</a:t>
                      </a:r>
                    </a:p>
                  </a:txBody>
                  <a:tcPr/>
                </a:tc>
                <a:extLst>
                  <a:ext uri="{0D108BD9-81ED-4DB2-BD59-A6C34878D82A}">
                    <a16:rowId xmlns:a16="http://schemas.microsoft.com/office/drawing/2014/main" val="2882318565"/>
                  </a:ext>
                </a:extLst>
              </a:tr>
              <a:tr h="7459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Liraglutide</a:t>
                      </a:r>
                      <a:r>
                        <a:rPr lang="en-US" sz="1800" baseline="0" dirty="0"/>
                        <a:t> </a:t>
                      </a:r>
                      <a:r>
                        <a:rPr lang="en-US" sz="1800" b="1" dirty="0"/>
                        <a:t>(Victoza)</a:t>
                      </a:r>
                    </a:p>
                    <a:p>
                      <a:endParaRPr lang="en-US" dirty="0"/>
                    </a:p>
                  </a:txBody>
                  <a:tcPr/>
                </a:tc>
                <a:tc>
                  <a:txBody>
                    <a:bodyPr/>
                    <a:lstStyle/>
                    <a:p>
                      <a:pPr algn="ctr"/>
                      <a:r>
                        <a:rPr lang="en-US" dirty="0"/>
                        <a:t>Yes for 10 </a:t>
                      </a:r>
                      <a:r>
                        <a:rPr lang="en-US" dirty="0" err="1"/>
                        <a:t>yrs</a:t>
                      </a:r>
                      <a:r>
                        <a:rPr lang="en-US" dirty="0"/>
                        <a:t> and older</a:t>
                      </a:r>
                    </a:p>
                  </a:txBody>
                  <a:tcPr/>
                </a:tc>
                <a:tc>
                  <a:txBody>
                    <a:bodyPr/>
                    <a:lstStyle/>
                    <a:p>
                      <a:pPr algn="ctr"/>
                      <a:r>
                        <a:rPr lang="en-US" dirty="0"/>
                        <a:t>Yes</a:t>
                      </a:r>
                    </a:p>
                  </a:txBody>
                  <a:tcPr/>
                </a:tc>
                <a:tc>
                  <a:txBody>
                    <a:bodyPr/>
                    <a:lstStyle/>
                    <a:p>
                      <a:pPr algn="ctr"/>
                      <a:r>
                        <a:rPr lang="en-US" dirty="0"/>
                        <a:t>Yes</a:t>
                      </a:r>
                    </a:p>
                    <a:p>
                      <a:pPr algn="ctr"/>
                      <a:r>
                        <a:rPr lang="en-US" dirty="0" err="1"/>
                        <a:t>Saxenda</a:t>
                      </a:r>
                      <a:r>
                        <a:rPr lang="en-US" dirty="0"/>
                        <a:t> 3mg</a:t>
                      </a:r>
                    </a:p>
                  </a:txBody>
                  <a:tcPr/>
                </a:tc>
                <a:extLst>
                  <a:ext uri="{0D108BD9-81ED-4DB2-BD59-A6C34878D82A}">
                    <a16:rowId xmlns:a16="http://schemas.microsoft.com/office/drawing/2014/main" val="1554863235"/>
                  </a:ext>
                </a:extLst>
              </a:tr>
              <a:tr h="432191">
                <a:tc>
                  <a:txBody>
                    <a:bodyPr/>
                    <a:lstStyle/>
                    <a:p>
                      <a:r>
                        <a:rPr lang="en-US" dirty="0" err="1"/>
                        <a:t>Tirzepatide</a:t>
                      </a:r>
                      <a:r>
                        <a:rPr lang="en-US" dirty="0"/>
                        <a:t> </a:t>
                      </a:r>
                      <a:r>
                        <a:rPr lang="en-US" b="1" dirty="0"/>
                        <a:t>(Mounjaro)</a:t>
                      </a:r>
                    </a:p>
                  </a:txBody>
                  <a:tcPr/>
                </a:tc>
                <a:tc>
                  <a:txBody>
                    <a:bodyPr/>
                    <a:lstStyle/>
                    <a:p>
                      <a:pPr algn="ctr"/>
                      <a:r>
                        <a:rPr lang="en-US" dirty="0"/>
                        <a:t>Yes</a:t>
                      </a:r>
                    </a:p>
                  </a:txBody>
                  <a:tcPr/>
                </a:tc>
                <a:tc>
                  <a:txBody>
                    <a:bodyPr/>
                    <a:lstStyle/>
                    <a:p>
                      <a:pPr algn="ctr"/>
                      <a:r>
                        <a:rPr lang="en-US" dirty="0"/>
                        <a:t>?</a:t>
                      </a:r>
                    </a:p>
                  </a:txBody>
                  <a:tcPr/>
                </a:tc>
                <a:tc>
                  <a:txBody>
                    <a:bodyPr/>
                    <a:lstStyle/>
                    <a:p>
                      <a:pPr algn="ctr"/>
                      <a:r>
                        <a:rPr lang="en-US" dirty="0"/>
                        <a:t>Yes, </a:t>
                      </a:r>
                      <a:br>
                        <a:rPr lang="en-US" dirty="0"/>
                      </a:br>
                      <a:r>
                        <a:rPr lang="en-US" dirty="0" err="1"/>
                        <a:t>Zepbound</a:t>
                      </a:r>
                      <a:r>
                        <a:rPr lang="en-US" dirty="0"/>
                        <a:t> up to 15 mg</a:t>
                      </a:r>
                    </a:p>
                  </a:txBody>
                  <a:tcPr/>
                </a:tc>
                <a:extLst>
                  <a:ext uri="{0D108BD9-81ED-4DB2-BD59-A6C34878D82A}">
                    <a16:rowId xmlns:a16="http://schemas.microsoft.com/office/drawing/2014/main" val="226750381"/>
                  </a:ext>
                </a:extLst>
              </a:tr>
            </a:tbl>
          </a:graphicData>
        </a:graphic>
      </p:graphicFrame>
    </p:spTree>
    <p:extLst>
      <p:ext uri="{BB962C8B-B14F-4D97-AF65-F5344CB8AC3E}">
        <p14:creationId xmlns:p14="http://schemas.microsoft.com/office/powerpoint/2010/main" val="528127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0B585-0785-2BE0-0685-5AA6102F0959}"/>
              </a:ext>
            </a:extLst>
          </p:cNvPr>
          <p:cNvSpPr>
            <a:spLocks noGrp="1"/>
          </p:cNvSpPr>
          <p:nvPr>
            <p:ph type="title"/>
          </p:nvPr>
        </p:nvSpPr>
        <p:spPr/>
        <p:txBody>
          <a:bodyPr/>
          <a:lstStyle/>
          <a:p>
            <a:r>
              <a:rPr lang="en-US" dirty="0"/>
              <a:t>Poll Question 7</a:t>
            </a:r>
          </a:p>
        </p:txBody>
      </p:sp>
      <p:sp>
        <p:nvSpPr>
          <p:cNvPr id="3" name="Content Placeholder 2">
            <a:extLst>
              <a:ext uri="{FF2B5EF4-FFF2-40B4-BE49-F238E27FC236}">
                <a16:creationId xmlns:a16="http://schemas.microsoft.com/office/drawing/2014/main" id="{943FA3D5-4B5A-1406-5185-B480E48BEE11}"/>
              </a:ext>
            </a:extLst>
          </p:cNvPr>
          <p:cNvSpPr>
            <a:spLocks noGrp="1"/>
          </p:cNvSpPr>
          <p:nvPr>
            <p:ph sz="quarter" idx="1"/>
          </p:nvPr>
        </p:nvSpPr>
        <p:spPr/>
        <p:txBody>
          <a:bodyPr>
            <a:normAutofit fontScale="92500" lnSpcReduction="10000"/>
          </a:bodyPr>
          <a:lstStyle/>
          <a:p>
            <a:pPr marL="0" marR="0" indent="0">
              <a:lnSpc>
                <a:spcPct val="120000"/>
              </a:lnSpc>
              <a:spcBef>
                <a:spcPts val="0"/>
              </a:spcBef>
              <a:spcAft>
                <a:spcPts val="0"/>
              </a:spcAft>
              <a:buNone/>
            </a:pPr>
            <a:r>
              <a:rPr lang="en-US" sz="2800" dirty="0">
                <a:effectLst/>
                <a:latin typeface="Calibri" panose="020F0502020204030204" pitchFamily="34" charset="0"/>
                <a:ea typeface="Calibri" panose="020F0502020204030204" pitchFamily="34" charset="0"/>
              </a:rPr>
              <a:t>AR is 36 years old with type 2 diabetes and a BMI of 41.  Current diabetes medications include: metformin, sitagliptin (Januvia) and empagliflozin (Jardiance) at maximum doses.  AR is prescribed tirzepatide (Mounjaro).</a:t>
            </a:r>
            <a:r>
              <a:rPr lang="en-US" sz="2800" dirty="0">
                <a:ea typeface="Calibri" panose="020F0502020204030204" pitchFamily="34" charset="0"/>
              </a:rPr>
              <a:t> </a:t>
            </a:r>
            <a:r>
              <a:rPr lang="en-US" sz="2800" dirty="0">
                <a:effectLst/>
                <a:latin typeface="Calibri" panose="020F0502020204030204" pitchFamily="34" charset="0"/>
                <a:ea typeface="Calibri" panose="020F0502020204030204" pitchFamily="34" charset="0"/>
              </a:rPr>
              <a:t>Based on this information, what action do you recommend to the provider?</a:t>
            </a:r>
          </a:p>
          <a:p>
            <a:pPr marL="0" marR="0">
              <a:lnSpc>
                <a:spcPct val="120000"/>
              </a:lnSpc>
              <a:spcBef>
                <a:spcPts val="0"/>
              </a:spcBef>
              <a:spcAft>
                <a:spcPts val="0"/>
              </a:spcAft>
            </a:pP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a typeface="Times New Roman" panose="02020603050405020304" pitchFamily="18" charset="0"/>
              </a:rPr>
              <a:t>V</a:t>
            </a:r>
            <a:r>
              <a:rPr lang="en-US" sz="2800" dirty="0">
                <a:effectLst/>
                <a:latin typeface="Calibri" panose="020F0502020204030204" pitchFamily="34" charset="0"/>
                <a:ea typeface="Times New Roman" panose="02020603050405020304" pitchFamily="18" charset="0"/>
              </a:rPr>
              <a:t>erify kidney function first.</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Stop the sitagliptin when initiating tirzepatide.</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Decrease the dose of metformin to prevent hypoglycemia.</a:t>
            </a:r>
            <a:endParaRPr lang="en-US" sz="2800"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lphaUcPeriod"/>
            </a:pPr>
            <a:r>
              <a:rPr lang="en-US" sz="2800" dirty="0">
                <a:effectLst/>
                <a:latin typeface="Calibri" panose="020F0502020204030204" pitchFamily="34" charset="0"/>
                <a:ea typeface="Times New Roman" panose="02020603050405020304" pitchFamily="18" charset="0"/>
              </a:rPr>
              <a:t>Evaluate thyroid function before starting tirzepatide.</a:t>
            </a:r>
            <a:endParaRPr lang="en-US" sz="2800" dirty="0">
              <a:effectLst/>
              <a:latin typeface="Calibri" panose="020F0502020204030204" pitchFamily="34" charset="0"/>
              <a:ea typeface="Calibri" panose="020F0502020204030204" pitchFamily="34" charset="0"/>
            </a:endParaRPr>
          </a:p>
          <a:p>
            <a:endParaRPr lang="en-US" dirty="0"/>
          </a:p>
        </p:txBody>
      </p:sp>
      <p:pic>
        <p:nvPicPr>
          <p:cNvPr id="4" name="Picture 3">
            <a:extLst>
              <a:ext uri="{FF2B5EF4-FFF2-40B4-BE49-F238E27FC236}">
                <a16:creationId xmlns:a16="http://schemas.microsoft.com/office/drawing/2014/main" id="{A89D0213-15DD-3ABC-CD8C-E14C94088502}"/>
              </a:ext>
            </a:extLst>
          </p:cNvPr>
          <p:cNvPicPr>
            <a:picLocks noChangeAspect="1"/>
          </p:cNvPicPr>
          <p:nvPr/>
        </p:nvPicPr>
        <p:blipFill>
          <a:blip r:embed="rId2"/>
          <a:stretch>
            <a:fillRect/>
          </a:stretch>
        </p:blipFill>
        <p:spPr>
          <a:xfrm>
            <a:off x="7552422" y="3581400"/>
            <a:ext cx="1029149" cy="1524000"/>
          </a:xfrm>
          <a:prstGeom prst="rect">
            <a:avLst/>
          </a:prstGeom>
        </p:spPr>
      </p:pic>
      <p:sp>
        <p:nvSpPr>
          <p:cNvPr id="5" name="Oval 4">
            <a:extLst>
              <a:ext uri="{FF2B5EF4-FFF2-40B4-BE49-F238E27FC236}">
                <a16:creationId xmlns:a16="http://schemas.microsoft.com/office/drawing/2014/main" id="{2C561E51-0BF5-3344-35BC-0D34102024C2}"/>
              </a:ext>
            </a:extLst>
          </p:cNvPr>
          <p:cNvSpPr/>
          <p:nvPr/>
        </p:nvSpPr>
        <p:spPr>
          <a:xfrm>
            <a:off x="457200" y="4328160"/>
            <a:ext cx="7010400" cy="609600"/>
          </a:xfrm>
          <a:prstGeom prst="ellipse">
            <a:avLst/>
          </a:prstGeom>
          <a:noFill/>
          <a:ln w="57150">
            <a:solidFill>
              <a:srgbClr val="7030A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Tree>
    <p:extLst>
      <p:ext uri="{BB962C8B-B14F-4D97-AF65-F5344CB8AC3E}">
        <p14:creationId xmlns:p14="http://schemas.microsoft.com/office/powerpoint/2010/main" val="425800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80A972A5-4D2E-424E-8F41-AFB5377E84EA}"/>
              </a:ext>
            </a:extLst>
          </p:cNvPr>
          <p:cNvSpPr>
            <a:spLocks noGrp="1" noChangeArrowheads="1"/>
          </p:cNvSpPr>
          <p:nvPr>
            <p:ph type="title"/>
          </p:nvPr>
        </p:nvSpPr>
        <p:spPr/>
        <p:txBody>
          <a:bodyPr>
            <a:noAutofit/>
          </a:bodyPr>
          <a:lstStyle/>
          <a:p>
            <a:pPr eaLnBrk="1" hangingPunct="1"/>
            <a:r>
              <a:rPr lang="en-US" altLang="en-US" sz="3600" dirty="0"/>
              <a:t>Counseling Points: GLP-1 RA &amp; GLP-1/GIP</a:t>
            </a:r>
          </a:p>
        </p:txBody>
      </p:sp>
      <p:sp>
        <p:nvSpPr>
          <p:cNvPr id="4" name="Content Placeholder 3">
            <a:extLst>
              <a:ext uri="{FF2B5EF4-FFF2-40B4-BE49-F238E27FC236}">
                <a16:creationId xmlns:a16="http://schemas.microsoft.com/office/drawing/2014/main" id="{86CC6F0C-FBA9-43DD-A3E5-F8522880B776}"/>
              </a:ext>
            </a:extLst>
          </p:cNvPr>
          <p:cNvSpPr>
            <a:spLocks noGrp="1"/>
          </p:cNvSpPr>
          <p:nvPr>
            <p:ph sz="quarter" idx="1"/>
          </p:nvPr>
        </p:nvSpPr>
        <p:spPr>
          <a:xfrm>
            <a:off x="457200" y="1219200"/>
            <a:ext cx="6172200" cy="5486400"/>
          </a:xfrm>
        </p:spPr>
        <p:txBody>
          <a:bodyPr rtlCol="0">
            <a:normAutofit fontScale="92500" lnSpcReduction="10000"/>
          </a:bodyPr>
          <a:lstStyle/>
          <a:p>
            <a:pPr eaLnBrk="1" fontAlgn="auto" hangingPunct="1">
              <a:spcAft>
                <a:spcPts val="0"/>
              </a:spcAft>
              <a:defRPr/>
            </a:pPr>
            <a:r>
              <a:rPr lang="en-US" sz="2800" dirty="0"/>
              <a:t>Avoid if personal or family history of medullary thyroid cancer</a:t>
            </a:r>
          </a:p>
          <a:p>
            <a:pPr eaLnBrk="1" fontAlgn="auto" hangingPunct="1">
              <a:spcAft>
                <a:spcPts val="0"/>
              </a:spcAft>
              <a:defRPr/>
            </a:pPr>
            <a:r>
              <a:rPr lang="en-US" sz="2800" dirty="0"/>
              <a:t>Start at lower dose and titrate</a:t>
            </a:r>
          </a:p>
          <a:p>
            <a:pPr eaLnBrk="1" fontAlgn="auto" hangingPunct="1">
              <a:spcAft>
                <a:spcPts val="0"/>
              </a:spcAft>
              <a:defRPr/>
            </a:pPr>
            <a:r>
              <a:rPr lang="en-US" sz="2800" dirty="0"/>
              <a:t>Eat smaller </a:t>
            </a:r>
            <a:r>
              <a:rPr lang="en-US" sz="2800" i="1" dirty="0">
                <a:solidFill>
                  <a:schemeClr val="bg2">
                    <a:lumMod val="50000"/>
                  </a:schemeClr>
                </a:solidFill>
              </a:rPr>
              <a:t>nourishing</a:t>
            </a:r>
            <a:r>
              <a:rPr lang="en-US" sz="2800" dirty="0">
                <a:solidFill>
                  <a:schemeClr val="bg2">
                    <a:lumMod val="50000"/>
                  </a:schemeClr>
                </a:solidFill>
              </a:rPr>
              <a:t> </a:t>
            </a:r>
            <a:r>
              <a:rPr lang="en-US" sz="2800" dirty="0"/>
              <a:t>meals to reduce nausea</a:t>
            </a:r>
          </a:p>
          <a:p>
            <a:pPr eaLnBrk="1" fontAlgn="auto" hangingPunct="1">
              <a:spcAft>
                <a:spcPts val="0"/>
              </a:spcAft>
              <a:defRPr/>
            </a:pPr>
            <a:r>
              <a:rPr lang="en-US" sz="2800" dirty="0"/>
              <a:t>Avoid high fat meals -</a:t>
            </a:r>
          </a:p>
          <a:p>
            <a:pPr eaLnBrk="1" fontAlgn="auto" hangingPunct="1">
              <a:spcAft>
                <a:spcPts val="0"/>
              </a:spcAft>
              <a:defRPr/>
            </a:pPr>
            <a:r>
              <a:rPr lang="en-US" sz="2800" dirty="0">
                <a:solidFill>
                  <a:schemeClr val="accent2">
                    <a:lumMod val="75000"/>
                  </a:schemeClr>
                </a:solidFill>
              </a:rPr>
              <a:t>Reconsider nausea as feeling full</a:t>
            </a:r>
          </a:p>
          <a:p>
            <a:pPr eaLnBrk="1" fontAlgn="auto" hangingPunct="1">
              <a:spcAft>
                <a:spcPts val="0"/>
              </a:spcAft>
              <a:defRPr/>
            </a:pPr>
            <a:r>
              <a:rPr lang="en-US" sz="2800" dirty="0"/>
              <a:t>Store extra pens in fridge</a:t>
            </a:r>
          </a:p>
          <a:p>
            <a:pPr eaLnBrk="1" fontAlgn="auto" hangingPunct="1">
              <a:spcAft>
                <a:spcPts val="0"/>
              </a:spcAft>
              <a:defRPr/>
            </a:pPr>
            <a:r>
              <a:rPr lang="en-US" sz="2800" dirty="0"/>
              <a:t>Avoid in combo with DPP-4 inhibitors</a:t>
            </a:r>
          </a:p>
          <a:p>
            <a:pPr eaLnBrk="1" fontAlgn="auto" hangingPunct="1">
              <a:spcAft>
                <a:spcPts val="0"/>
              </a:spcAft>
              <a:defRPr/>
            </a:pPr>
            <a:r>
              <a:rPr lang="en-US" sz="2800" dirty="0"/>
              <a:t>Report any sudden abdominal pain or pancreatitis symptoms</a:t>
            </a:r>
          </a:p>
          <a:p>
            <a:pPr eaLnBrk="1" fontAlgn="auto" hangingPunct="1">
              <a:spcAft>
                <a:spcPts val="0"/>
              </a:spcAft>
              <a:defRPr/>
            </a:pPr>
            <a:r>
              <a:rPr lang="en-US" sz="2800" dirty="0"/>
              <a:t>Ask about recent eye exam</a:t>
            </a:r>
          </a:p>
          <a:p>
            <a:pPr lvl="1" eaLnBrk="1" fontAlgn="auto" hangingPunct="1">
              <a:spcAft>
                <a:spcPts val="0"/>
              </a:spcAft>
              <a:defRPr/>
            </a:pPr>
            <a:r>
              <a:rPr lang="en-US" sz="2000" dirty="0"/>
              <a:t>Potential increase in diabetes retinopathy</a:t>
            </a:r>
          </a:p>
          <a:p>
            <a:pPr eaLnBrk="1" fontAlgn="auto" hangingPunct="1">
              <a:spcAft>
                <a:spcPts val="0"/>
              </a:spcAft>
              <a:defRPr/>
            </a:pPr>
            <a:endParaRPr lang="en-US" dirty="0"/>
          </a:p>
        </p:txBody>
      </p:sp>
      <p:pic>
        <p:nvPicPr>
          <p:cNvPr id="6" name="Picture 5">
            <a:extLst>
              <a:ext uri="{FF2B5EF4-FFF2-40B4-BE49-F238E27FC236}">
                <a16:creationId xmlns:a16="http://schemas.microsoft.com/office/drawing/2014/main" id="{ACA42EBB-26C7-4904-BBD1-61A731CD66BF}"/>
              </a:ext>
            </a:extLst>
          </p:cNvPr>
          <p:cNvPicPr>
            <a:picLocks noChangeAspect="1"/>
          </p:cNvPicPr>
          <p:nvPr/>
        </p:nvPicPr>
        <p:blipFill>
          <a:blip r:embed="rId3"/>
          <a:stretch>
            <a:fillRect/>
          </a:stretch>
        </p:blipFill>
        <p:spPr>
          <a:xfrm>
            <a:off x="6779758" y="1447800"/>
            <a:ext cx="1928813" cy="2667000"/>
          </a:xfrm>
          <a:prstGeom prst="rect">
            <a:avLst/>
          </a:prstGeom>
        </p:spPr>
      </p:pic>
    </p:spTree>
    <p:extLst>
      <p:ext uri="{BB962C8B-B14F-4D97-AF65-F5344CB8AC3E}">
        <p14:creationId xmlns:p14="http://schemas.microsoft.com/office/powerpoint/2010/main" val="169596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477CE-27B6-4B62-99B9-80CB6D67E5CE}"/>
              </a:ext>
            </a:extLst>
          </p:cNvPr>
          <p:cNvSpPr>
            <a:spLocks noGrp="1"/>
          </p:cNvSpPr>
          <p:nvPr>
            <p:ph type="title"/>
          </p:nvPr>
        </p:nvSpPr>
        <p:spPr>
          <a:xfrm>
            <a:off x="403480" y="228600"/>
            <a:ext cx="8216646" cy="951609"/>
          </a:xfrm>
        </p:spPr>
        <p:txBody>
          <a:bodyPr anchor="b">
            <a:normAutofit/>
          </a:bodyPr>
          <a:lstStyle/>
          <a:p>
            <a:pPr algn="ctr"/>
            <a:r>
              <a:rPr lang="en-US" dirty="0"/>
              <a:t>We are Here to Help!</a:t>
            </a:r>
          </a:p>
        </p:txBody>
      </p:sp>
      <p:sp>
        <p:nvSpPr>
          <p:cNvPr id="3" name="TextBox 2">
            <a:extLst>
              <a:ext uri="{FF2B5EF4-FFF2-40B4-BE49-F238E27FC236}">
                <a16:creationId xmlns:a16="http://schemas.microsoft.com/office/drawing/2014/main" id="{C7910F69-9F53-44D1-9AF1-8F5A6E0E6477}"/>
              </a:ext>
            </a:extLst>
          </p:cNvPr>
          <p:cNvSpPr txBox="1"/>
          <p:nvPr/>
        </p:nvSpPr>
        <p:spPr>
          <a:xfrm>
            <a:off x="304800" y="3716018"/>
            <a:ext cx="3619500" cy="1508105"/>
          </a:xfrm>
          <a:prstGeom prst="rect">
            <a:avLst/>
          </a:prstGeom>
          <a:noFill/>
        </p:spPr>
        <p:txBody>
          <a:bodyPr wrap="square" rtlCol="0">
            <a:spAutoFit/>
          </a:bodyPr>
          <a:lstStyle/>
          <a:p>
            <a:pPr algn="ctr" defTabSz="685800"/>
            <a:r>
              <a:rPr lang="en-US" sz="3200" dirty="0">
                <a:solidFill>
                  <a:prstClr val="black"/>
                </a:solidFill>
                <a:latin typeface="Calibri" panose="020F0502020204030204" pitchFamily="34" charset="0"/>
                <a:ea typeface="Calibri" panose="020F0502020204030204" pitchFamily="34" charset="0"/>
                <a:cs typeface="Calibri" panose="020F0502020204030204" pitchFamily="34" charset="0"/>
              </a:rPr>
              <a:t>Bryanna Sabourin</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Director of Operations </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Certification Pathway Coach &amp;</a:t>
            </a:r>
          </a:p>
          <a:p>
            <a:pPr algn="ctr" defTabSz="685800"/>
            <a:r>
              <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rPr>
              <a:t>Customer Happiness Expert</a:t>
            </a:r>
          </a:p>
        </p:txBody>
      </p:sp>
      <p:sp>
        <p:nvSpPr>
          <p:cNvPr id="13" name="Content Placeholder 12">
            <a:extLst>
              <a:ext uri="{FF2B5EF4-FFF2-40B4-BE49-F238E27FC236}">
                <a16:creationId xmlns:a16="http://schemas.microsoft.com/office/drawing/2014/main" id="{2AE406D0-E60C-4AA8-BB5D-16453AAA7515}"/>
              </a:ext>
            </a:extLst>
          </p:cNvPr>
          <p:cNvSpPr>
            <a:spLocks noGrp="1"/>
          </p:cNvSpPr>
          <p:nvPr>
            <p:ph sz="quarter" idx="2"/>
          </p:nvPr>
        </p:nvSpPr>
        <p:spPr>
          <a:xfrm>
            <a:off x="426926" y="5791200"/>
            <a:ext cx="8216646" cy="1262644"/>
          </a:xfrm>
        </p:spPr>
        <p:txBody>
          <a:bodyPr>
            <a:normAutofit fontScale="77500" lnSpcReduction="20000"/>
          </a:bodyPr>
          <a:lstStyle/>
          <a:p>
            <a:pPr marL="0" indent="0" algn="ctr">
              <a:lnSpc>
                <a:spcPct val="120000"/>
              </a:lnSpc>
              <a:buNone/>
              <a:defRPr/>
            </a:pPr>
            <a:r>
              <a:rPr lang="en-US" sz="3000" dirty="0"/>
              <a:t>If you have questions, you can chat with us at </a:t>
            </a:r>
            <a:r>
              <a:rPr lang="en-US" sz="3000" b="1" dirty="0">
                <a:hlinkClick r:id="rId3"/>
              </a:rPr>
              <a:t>www.DiabetesEd.net</a:t>
            </a:r>
            <a:r>
              <a:rPr lang="en-US" sz="3000" b="1" dirty="0"/>
              <a:t> </a:t>
            </a:r>
            <a:r>
              <a:rPr lang="en-US" sz="3000" dirty="0"/>
              <a:t>or call 530 / 893-8635 or email at info@diabetesed.net</a:t>
            </a:r>
          </a:p>
          <a:p>
            <a:endParaRPr lang="en-US" dirty="0"/>
          </a:p>
        </p:txBody>
      </p:sp>
      <p:pic>
        <p:nvPicPr>
          <p:cNvPr id="6" name="Picture 5" descr="A person sitting at a desk with a computer&#10;&#10;Description automatically generated">
            <a:extLst>
              <a:ext uri="{FF2B5EF4-FFF2-40B4-BE49-F238E27FC236}">
                <a16:creationId xmlns:a16="http://schemas.microsoft.com/office/drawing/2014/main" id="{0922157D-6598-457A-F202-4C8107F9C3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1065" y="1371600"/>
            <a:ext cx="3638570" cy="2380665"/>
          </a:xfrm>
          <a:prstGeom prst="rect">
            <a:avLst/>
          </a:prstGeom>
        </p:spPr>
      </p:pic>
      <p:pic>
        <p:nvPicPr>
          <p:cNvPr id="1026" name="Picture 2">
            <a:extLst>
              <a:ext uri="{FF2B5EF4-FFF2-40B4-BE49-F238E27FC236}">
                <a16:creationId xmlns:a16="http://schemas.microsoft.com/office/drawing/2014/main" id="{E2E682E6-0F96-41C1-C197-D9EF8B36C0E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56479" y="1369266"/>
            <a:ext cx="2260141" cy="234675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0BE134-21F3-F566-2006-0591AE011971}"/>
              </a:ext>
            </a:extLst>
          </p:cNvPr>
          <p:cNvSpPr txBox="1"/>
          <p:nvPr/>
        </p:nvSpPr>
        <p:spPr>
          <a:xfrm>
            <a:off x="4876800" y="3735095"/>
            <a:ext cx="3619500" cy="1508105"/>
          </a:xfrm>
          <a:prstGeom prst="rect">
            <a:avLst/>
          </a:prstGeom>
          <a:noFill/>
        </p:spPr>
        <p:txBody>
          <a:bodyPr wrap="square" rtlCol="0">
            <a:spAutoFit/>
          </a:bodyPr>
          <a:lstStyle/>
          <a:p>
            <a:pPr algn="ctr"/>
            <a:r>
              <a:rPr lang="en-US" sz="32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Brent McMenomey </a:t>
            </a:r>
            <a:r>
              <a:rPr lang="en-US"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Customer Advocate and Brand Ambassador</a:t>
            </a:r>
          </a:p>
          <a:p>
            <a:pPr algn="ctr" defTabSz="685800"/>
            <a:endParaRPr lang="en-US" sz="20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58879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a:t>Poll Question 2</a:t>
            </a:r>
          </a:p>
        </p:txBody>
      </p:sp>
      <p:sp>
        <p:nvSpPr>
          <p:cNvPr id="3" name="Content Placeholder 2"/>
          <p:cNvSpPr>
            <a:spLocks noGrp="1"/>
          </p:cNvSpPr>
          <p:nvPr>
            <p:ph sz="quarter" idx="1"/>
          </p:nvPr>
        </p:nvSpPr>
        <p:spPr>
          <a:xfrm>
            <a:off x="457200" y="1295400"/>
            <a:ext cx="8001000" cy="4800600"/>
          </a:xfrm>
        </p:spPr>
        <p:txBody>
          <a:bodyPr>
            <a:normAutofit/>
          </a:bodyPr>
          <a:lstStyle/>
          <a:p>
            <a:pPr marL="0" indent="0">
              <a:buNone/>
            </a:pPr>
            <a:r>
              <a:rPr lang="en-US" sz="3600" dirty="0"/>
              <a:t>Alice injects tirzepatide once a week. Which of the following is true?</a:t>
            </a:r>
          </a:p>
          <a:p>
            <a:pPr marL="385763" indent="-385763">
              <a:buFont typeface="+mj-lt"/>
              <a:buAutoNum type="alphaLcPeriod"/>
            </a:pPr>
            <a:r>
              <a:rPr lang="en-US" sz="3600" dirty="0"/>
              <a:t>May experience nausea</a:t>
            </a:r>
          </a:p>
          <a:p>
            <a:pPr marL="385763" indent="-385763">
              <a:buFont typeface="+mj-lt"/>
              <a:buAutoNum type="alphaLcPeriod"/>
            </a:pPr>
            <a:r>
              <a:rPr lang="en-US" sz="3600" dirty="0"/>
              <a:t>May cause hypoglycemia</a:t>
            </a:r>
          </a:p>
          <a:p>
            <a:pPr marL="385763" indent="-385763">
              <a:buFont typeface="+mj-lt"/>
              <a:buAutoNum type="alphaLcPeriod"/>
            </a:pPr>
            <a:r>
              <a:rPr lang="en-US" sz="3600" dirty="0"/>
              <a:t>Muscle aches are common</a:t>
            </a:r>
          </a:p>
          <a:p>
            <a:pPr marL="385763" indent="-385763">
              <a:buFont typeface="+mj-lt"/>
              <a:buAutoNum type="alphaLcPeriod"/>
            </a:pPr>
            <a:r>
              <a:rPr lang="en-US" sz="3600" dirty="0"/>
              <a:t>Doubles risk of pancreatic cancer</a:t>
            </a:r>
            <a:br>
              <a:rPr lang="en-US" sz="3600" dirty="0"/>
            </a:br>
            <a:endParaRPr lang="en-US" sz="3600" dirty="0"/>
          </a:p>
          <a:p>
            <a:pPr marL="385763" indent="-385763">
              <a:buFont typeface="+mj-lt"/>
              <a:buAutoNum type="alphaLcPeriod"/>
            </a:pPr>
            <a:endParaRPr lang="en-US" dirty="0"/>
          </a:p>
          <a:p>
            <a:pPr marL="0" indent="0">
              <a:buNone/>
            </a:pPr>
            <a:endParaRPr lang="en-US" dirty="0"/>
          </a:p>
          <a:p>
            <a:endParaRPr lang="en-US" dirty="0"/>
          </a:p>
        </p:txBody>
      </p:sp>
      <p:pic>
        <p:nvPicPr>
          <p:cNvPr id="4" name="Picture 3"/>
          <p:cNvPicPr>
            <a:picLocks noChangeAspect="1"/>
          </p:cNvPicPr>
          <p:nvPr/>
        </p:nvPicPr>
        <p:blipFill>
          <a:blip r:embed="rId3"/>
          <a:stretch>
            <a:fillRect/>
          </a:stretch>
        </p:blipFill>
        <p:spPr>
          <a:xfrm>
            <a:off x="7489355" y="2133600"/>
            <a:ext cx="1152244" cy="1714649"/>
          </a:xfrm>
          <a:prstGeom prst="rect">
            <a:avLst/>
          </a:prstGeom>
        </p:spPr>
      </p:pic>
      <p:sp>
        <p:nvSpPr>
          <p:cNvPr id="5" name="Oval 4">
            <a:extLst>
              <a:ext uri="{FF2B5EF4-FFF2-40B4-BE49-F238E27FC236}">
                <a16:creationId xmlns:a16="http://schemas.microsoft.com/office/drawing/2014/main" id="{4C1F43CE-F320-4966-99E0-D2F91AFA640E}"/>
              </a:ext>
            </a:extLst>
          </p:cNvPr>
          <p:cNvSpPr/>
          <p:nvPr/>
        </p:nvSpPr>
        <p:spPr>
          <a:xfrm>
            <a:off x="11723" y="2365968"/>
            <a:ext cx="6400800" cy="8382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15779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a:xfrm>
            <a:off x="457200" y="228600"/>
            <a:ext cx="8229600" cy="685800"/>
          </a:xfrm>
        </p:spPr>
        <p:txBody>
          <a:bodyPr>
            <a:normAutofit/>
          </a:bodyPr>
          <a:lstStyle/>
          <a:p>
            <a:r>
              <a:rPr lang="en-US" dirty="0"/>
              <a:t>ADA Algorithm: Where do GLP-1 Fit? </a:t>
            </a:r>
          </a:p>
        </p:txBody>
      </p:sp>
      <p:pic>
        <p:nvPicPr>
          <p:cNvPr id="6" name="Picture 5">
            <a:extLst>
              <a:ext uri="{FF2B5EF4-FFF2-40B4-BE49-F238E27FC236}">
                <a16:creationId xmlns:a16="http://schemas.microsoft.com/office/drawing/2014/main" id="{475643EF-B13A-0691-214C-B2DC297DAA25}"/>
              </a:ext>
            </a:extLst>
          </p:cNvPr>
          <p:cNvPicPr>
            <a:picLocks noChangeAspect="1"/>
          </p:cNvPicPr>
          <p:nvPr/>
        </p:nvPicPr>
        <p:blipFill>
          <a:blip r:embed="rId3"/>
          <a:stretch>
            <a:fillRect/>
          </a:stretch>
        </p:blipFill>
        <p:spPr>
          <a:xfrm>
            <a:off x="457200" y="6455226"/>
            <a:ext cx="3884968" cy="348348"/>
          </a:xfrm>
          <a:prstGeom prst="rect">
            <a:avLst/>
          </a:prstGeom>
        </p:spPr>
      </p:pic>
      <p:sp>
        <p:nvSpPr>
          <p:cNvPr id="3" name="Oval 2">
            <a:extLst>
              <a:ext uri="{FF2B5EF4-FFF2-40B4-BE49-F238E27FC236}">
                <a16:creationId xmlns:a16="http://schemas.microsoft.com/office/drawing/2014/main" id="{F7C0EE2E-67C8-F83B-76CC-B06C8EF6B967}"/>
              </a:ext>
            </a:extLst>
          </p:cNvPr>
          <p:cNvSpPr/>
          <p:nvPr/>
        </p:nvSpPr>
        <p:spPr>
          <a:xfrm>
            <a:off x="3046768" y="4642432"/>
            <a:ext cx="1753832" cy="1148767"/>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0906A6B-B3A2-07B4-A124-436D6A7A4007}"/>
              </a:ext>
            </a:extLst>
          </p:cNvPr>
          <p:cNvPicPr>
            <a:picLocks noChangeAspect="1"/>
          </p:cNvPicPr>
          <p:nvPr/>
        </p:nvPicPr>
        <p:blipFill>
          <a:blip r:embed="rId4"/>
          <a:stretch>
            <a:fillRect/>
          </a:stretch>
        </p:blipFill>
        <p:spPr>
          <a:xfrm>
            <a:off x="152400" y="1069498"/>
            <a:ext cx="8458200" cy="5705372"/>
          </a:xfrm>
          <a:prstGeom prst="rect">
            <a:avLst/>
          </a:prstGeom>
        </p:spPr>
      </p:pic>
      <p:sp>
        <p:nvSpPr>
          <p:cNvPr id="5" name="Oval 4">
            <a:extLst>
              <a:ext uri="{FF2B5EF4-FFF2-40B4-BE49-F238E27FC236}">
                <a16:creationId xmlns:a16="http://schemas.microsoft.com/office/drawing/2014/main" id="{85F1A973-F7BA-7B10-B364-5D532A738689}"/>
              </a:ext>
            </a:extLst>
          </p:cNvPr>
          <p:cNvSpPr/>
          <p:nvPr/>
        </p:nvSpPr>
        <p:spPr>
          <a:xfrm>
            <a:off x="152400" y="4191000"/>
            <a:ext cx="1295400" cy="91440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7C8AC534-45AB-4CA7-C0D9-91676CD55A66}"/>
              </a:ext>
            </a:extLst>
          </p:cNvPr>
          <p:cNvSpPr/>
          <p:nvPr/>
        </p:nvSpPr>
        <p:spPr>
          <a:xfrm>
            <a:off x="6781800" y="4490034"/>
            <a:ext cx="1981200" cy="1453566"/>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CEAA1CB-8858-FA40-DF49-38786ABB9A29}"/>
              </a:ext>
            </a:extLst>
          </p:cNvPr>
          <p:cNvSpPr/>
          <p:nvPr/>
        </p:nvSpPr>
        <p:spPr>
          <a:xfrm>
            <a:off x="5045553" y="4095640"/>
            <a:ext cx="1753832" cy="1238360"/>
          </a:xfrm>
          <a:prstGeom prst="ellipse">
            <a:avLst/>
          </a:prstGeom>
          <a:noFill/>
          <a:ln>
            <a:solidFill>
              <a:srgbClr val="FF0000"/>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8389A90-C986-AB88-3604-B0B08C5A9A3F}"/>
              </a:ext>
            </a:extLst>
          </p:cNvPr>
          <p:cNvPicPr>
            <a:picLocks noChangeAspect="1"/>
          </p:cNvPicPr>
          <p:nvPr/>
        </p:nvPicPr>
        <p:blipFill>
          <a:blip r:embed="rId5"/>
          <a:stretch>
            <a:fillRect/>
          </a:stretch>
        </p:blipFill>
        <p:spPr>
          <a:xfrm>
            <a:off x="297748" y="6138840"/>
            <a:ext cx="5188652" cy="696842"/>
          </a:xfrm>
          <a:prstGeom prst="rect">
            <a:avLst/>
          </a:prstGeom>
        </p:spPr>
      </p:pic>
    </p:spTree>
    <p:extLst>
      <p:ext uri="{BB962C8B-B14F-4D97-AF65-F5344CB8AC3E}">
        <p14:creationId xmlns:p14="http://schemas.microsoft.com/office/powerpoint/2010/main" val="218694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79C71-C8F4-51EC-E39B-64BE0F209DB1}"/>
              </a:ext>
            </a:extLst>
          </p:cNvPr>
          <p:cNvSpPr>
            <a:spLocks noGrp="1"/>
          </p:cNvSpPr>
          <p:nvPr>
            <p:ph type="title"/>
          </p:nvPr>
        </p:nvSpPr>
        <p:spPr/>
        <p:txBody>
          <a:bodyPr>
            <a:normAutofit/>
          </a:bodyPr>
          <a:lstStyle/>
          <a:p>
            <a:r>
              <a:rPr lang="en-US" dirty="0"/>
              <a:t>ADA Meds Algorithm</a:t>
            </a:r>
          </a:p>
        </p:txBody>
      </p:sp>
      <p:pic>
        <p:nvPicPr>
          <p:cNvPr id="4" name="Picture 3">
            <a:extLst>
              <a:ext uri="{FF2B5EF4-FFF2-40B4-BE49-F238E27FC236}">
                <a16:creationId xmlns:a16="http://schemas.microsoft.com/office/drawing/2014/main" id="{037F5EE3-7CE6-DC2B-4EF2-92B411BDA1DE}"/>
              </a:ext>
            </a:extLst>
          </p:cNvPr>
          <p:cNvPicPr>
            <a:picLocks noChangeAspect="1"/>
          </p:cNvPicPr>
          <p:nvPr/>
        </p:nvPicPr>
        <p:blipFill>
          <a:blip r:embed="rId2"/>
          <a:stretch>
            <a:fillRect/>
          </a:stretch>
        </p:blipFill>
        <p:spPr>
          <a:xfrm>
            <a:off x="0" y="1295400"/>
            <a:ext cx="9144000" cy="5148197"/>
          </a:xfrm>
          <a:prstGeom prst="rect">
            <a:avLst/>
          </a:prstGeom>
        </p:spPr>
      </p:pic>
      <p:pic>
        <p:nvPicPr>
          <p:cNvPr id="6" name="Picture 5">
            <a:extLst>
              <a:ext uri="{FF2B5EF4-FFF2-40B4-BE49-F238E27FC236}">
                <a16:creationId xmlns:a16="http://schemas.microsoft.com/office/drawing/2014/main" id="{017F8FA7-5EDC-0EC9-DCEB-81BBAB803834}"/>
              </a:ext>
            </a:extLst>
          </p:cNvPr>
          <p:cNvPicPr>
            <a:picLocks noChangeAspect="1"/>
          </p:cNvPicPr>
          <p:nvPr/>
        </p:nvPicPr>
        <p:blipFill>
          <a:blip r:embed="rId3"/>
          <a:stretch>
            <a:fillRect/>
          </a:stretch>
        </p:blipFill>
        <p:spPr>
          <a:xfrm>
            <a:off x="297748" y="6315425"/>
            <a:ext cx="3873800" cy="520256"/>
          </a:xfrm>
          <a:prstGeom prst="rect">
            <a:avLst/>
          </a:prstGeom>
        </p:spPr>
      </p:pic>
      <p:pic>
        <p:nvPicPr>
          <p:cNvPr id="3" name="Picture 2">
            <a:extLst>
              <a:ext uri="{FF2B5EF4-FFF2-40B4-BE49-F238E27FC236}">
                <a16:creationId xmlns:a16="http://schemas.microsoft.com/office/drawing/2014/main" id="{F43AB09C-AEFD-4E21-134B-9FC7607E39D1}"/>
              </a:ext>
            </a:extLst>
          </p:cNvPr>
          <p:cNvPicPr>
            <a:picLocks noChangeAspect="1"/>
          </p:cNvPicPr>
          <p:nvPr/>
        </p:nvPicPr>
        <p:blipFill>
          <a:blip r:embed="rId4"/>
          <a:stretch>
            <a:fillRect/>
          </a:stretch>
        </p:blipFill>
        <p:spPr>
          <a:xfrm>
            <a:off x="6534281" y="1905000"/>
            <a:ext cx="2609719" cy="4328242"/>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E6F1219B-50DF-1034-DEFF-88E0616E6D94}"/>
                  </a:ext>
                </a:extLst>
              </p14:cNvPr>
              <p14:cNvContentPartPr/>
              <p14:nvPr/>
            </p14:nvContentPartPr>
            <p14:xfrm>
              <a:off x="7351488" y="4999176"/>
              <a:ext cx="822600" cy="20880"/>
            </p14:xfrm>
          </p:contentPart>
        </mc:Choice>
        <mc:Fallback xmlns="">
          <p:pic>
            <p:nvPicPr>
              <p:cNvPr id="5" name="Ink 4">
                <a:extLst>
                  <a:ext uri="{FF2B5EF4-FFF2-40B4-BE49-F238E27FC236}">
                    <a16:creationId xmlns:a16="http://schemas.microsoft.com/office/drawing/2014/main" id="{E6F1219B-50DF-1034-DEFF-88E0616E6D94}"/>
                  </a:ext>
                </a:extLst>
              </p:cNvPr>
              <p:cNvPicPr/>
              <p:nvPr/>
            </p:nvPicPr>
            <p:blipFill>
              <a:blip r:embed="rId6"/>
              <a:stretch>
                <a:fillRect/>
              </a:stretch>
            </p:blipFill>
            <p:spPr>
              <a:xfrm>
                <a:off x="7315848" y="4927536"/>
                <a:ext cx="894240" cy="1645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7" name="Ink 6">
                <a:extLst>
                  <a:ext uri="{FF2B5EF4-FFF2-40B4-BE49-F238E27FC236}">
                    <a16:creationId xmlns:a16="http://schemas.microsoft.com/office/drawing/2014/main" id="{ACAF2789-D14E-34A0-BA20-A1254E14BA81}"/>
                  </a:ext>
                </a:extLst>
              </p14:cNvPr>
              <p14:cNvContentPartPr/>
              <p14:nvPr/>
            </p14:nvContentPartPr>
            <p14:xfrm>
              <a:off x="7452288" y="5248656"/>
              <a:ext cx="360" cy="360"/>
            </p14:xfrm>
          </p:contentPart>
        </mc:Choice>
        <mc:Fallback xmlns="">
          <p:pic>
            <p:nvPicPr>
              <p:cNvPr id="7" name="Ink 6">
                <a:extLst>
                  <a:ext uri="{FF2B5EF4-FFF2-40B4-BE49-F238E27FC236}">
                    <a16:creationId xmlns:a16="http://schemas.microsoft.com/office/drawing/2014/main" id="{ACAF2789-D14E-34A0-BA20-A1254E14BA81}"/>
                  </a:ext>
                </a:extLst>
              </p:cNvPr>
              <p:cNvPicPr/>
              <p:nvPr/>
            </p:nvPicPr>
            <p:blipFill>
              <a:blip r:embed="rId8"/>
              <a:stretch>
                <a:fillRect/>
              </a:stretch>
            </p:blipFill>
            <p:spPr>
              <a:xfrm>
                <a:off x="7416288" y="5176656"/>
                <a:ext cx="72000" cy="144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Ink 7">
                <a:extLst>
                  <a:ext uri="{FF2B5EF4-FFF2-40B4-BE49-F238E27FC236}">
                    <a16:creationId xmlns:a16="http://schemas.microsoft.com/office/drawing/2014/main" id="{EC5FD896-87CB-8501-B416-30ADAEEE8F4B}"/>
                  </a:ext>
                </a:extLst>
              </p14:cNvPr>
              <p14:cNvContentPartPr/>
              <p14:nvPr/>
            </p14:nvContentPartPr>
            <p14:xfrm>
              <a:off x="7397208" y="5248656"/>
              <a:ext cx="813240" cy="46440"/>
            </p14:xfrm>
          </p:contentPart>
        </mc:Choice>
        <mc:Fallback xmlns="">
          <p:pic>
            <p:nvPicPr>
              <p:cNvPr id="8" name="Ink 7">
                <a:extLst>
                  <a:ext uri="{FF2B5EF4-FFF2-40B4-BE49-F238E27FC236}">
                    <a16:creationId xmlns:a16="http://schemas.microsoft.com/office/drawing/2014/main" id="{EC5FD896-87CB-8501-B416-30ADAEEE8F4B}"/>
                  </a:ext>
                </a:extLst>
              </p:cNvPr>
              <p:cNvPicPr/>
              <p:nvPr/>
            </p:nvPicPr>
            <p:blipFill>
              <a:blip r:embed="rId10"/>
              <a:stretch>
                <a:fillRect/>
              </a:stretch>
            </p:blipFill>
            <p:spPr>
              <a:xfrm>
                <a:off x="7361568" y="5176656"/>
                <a:ext cx="884880" cy="190080"/>
              </a:xfrm>
              <a:prstGeom prst="rect">
                <a:avLst/>
              </a:prstGeom>
            </p:spPr>
          </p:pic>
        </mc:Fallback>
      </mc:AlternateContent>
    </p:spTree>
    <p:extLst>
      <p:ext uri="{BB962C8B-B14F-4D97-AF65-F5344CB8AC3E}">
        <p14:creationId xmlns:p14="http://schemas.microsoft.com/office/powerpoint/2010/main" val="578866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7E015-ADBD-16F2-F31D-E44A2FF47BDC}"/>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F315B7B1-646F-71CF-9EC3-49348128BBDF}"/>
              </a:ext>
            </a:extLst>
          </p:cNvPr>
          <p:cNvPicPr>
            <a:picLocks noChangeAspect="1"/>
          </p:cNvPicPr>
          <p:nvPr/>
        </p:nvPicPr>
        <p:blipFill>
          <a:blip r:embed="rId2"/>
          <a:stretch>
            <a:fillRect/>
          </a:stretch>
        </p:blipFill>
        <p:spPr>
          <a:xfrm>
            <a:off x="289942" y="222504"/>
            <a:ext cx="8854058" cy="5943983"/>
          </a:xfrm>
          <a:prstGeom prst="rect">
            <a:avLst/>
          </a:prstGeom>
        </p:spPr>
      </p:pic>
      <mc:AlternateContent xmlns:mc="http://schemas.openxmlformats.org/markup-compatibility/2006" xmlns:p14="http://schemas.microsoft.com/office/powerpoint/2010/main">
        <mc:Choice Requires="p14">
          <p:contentPart p14:bwMode="auto" r:id="rId3">
            <p14:nvContentPartPr>
              <p14:cNvPr id="3" name="Ink 2">
                <a:extLst>
                  <a:ext uri="{FF2B5EF4-FFF2-40B4-BE49-F238E27FC236}">
                    <a16:creationId xmlns:a16="http://schemas.microsoft.com/office/drawing/2014/main" id="{B4F129BB-F099-0E41-7B0B-EB8EF7CDDFCA}"/>
                  </a:ext>
                </a:extLst>
              </p14:cNvPr>
              <p14:cNvContentPartPr/>
              <p14:nvPr/>
            </p14:nvContentPartPr>
            <p14:xfrm>
              <a:off x="2194128" y="2897856"/>
              <a:ext cx="1027800" cy="55800"/>
            </p14:xfrm>
          </p:contentPart>
        </mc:Choice>
        <mc:Fallback xmlns="">
          <p:pic>
            <p:nvPicPr>
              <p:cNvPr id="3" name="Ink 2">
                <a:extLst>
                  <a:ext uri="{FF2B5EF4-FFF2-40B4-BE49-F238E27FC236}">
                    <a16:creationId xmlns:a16="http://schemas.microsoft.com/office/drawing/2014/main" id="{B4F129BB-F099-0E41-7B0B-EB8EF7CDDFCA}"/>
                  </a:ext>
                </a:extLst>
              </p:cNvPr>
              <p:cNvPicPr/>
              <p:nvPr/>
            </p:nvPicPr>
            <p:blipFill>
              <a:blip r:embed="rId4"/>
              <a:stretch>
                <a:fillRect/>
              </a:stretch>
            </p:blipFill>
            <p:spPr>
              <a:xfrm>
                <a:off x="2158488" y="2826216"/>
                <a:ext cx="1099440" cy="1994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A8A46CCE-9F24-C8B2-B09A-4CBCFF23C674}"/>
                  </a:ext>
                </a:extLst>
              </p14:cNvPr>
              <p14:cNvContentPartPr/>
              <p14:nvPr/>
            </p14:nvContentPartPr>
            <p14:xfrm>
              <a:off x="2230848" y="4040496"/>
              <a:ext cx="867960" cy="39600"/>
            </p14:xfrm>
          </p:contentPart>
        </mc:Choice>
        <mc:Fallback xmlns="">
          <p:pic>
            <p:nvPicPr>
              <p:cNvPr id="4" name="Ink 3">
                <a:extLst>
                  <a:ext uri="{FF2B5EF4-FFF2-40B4-BE49-F238E27FC236}">
                    <a16:creationId xmlns:a16="http://schemas.microsoft.com/office/drawing/2014/main" id="{A8A46CCE-9F24-C8B2-B09A-4CBCFF23C674}"/>
                  </a:ext>
                </a:extLst>
              </p:cNvPr>
              <p:cNvPicPr/>
              <p:nvPr/>
            </p:nvPicPr>
            <p:blipFill>
              <a:blip r:embed="rId6"/>
              <a:stretch>
                <a:fillRect/>
              </a:stretch>
            </p:blipFill>
            <p:spPr>
              <a:xfrm>
                <a:off x="2195208" y="3968496"/>
                <a:ext cx="939600" cy="183240"/>
              </a:xfrm>
              <a:prstGeom prst="rect">
                <a:avLst/>
              </a:prstGeom>
            </p:spPr>
          </p:pic>
        </mc:Fallback>
      </mc:AlternateContent>
    </p:spTree>
    <p:extLst>
      <p:ext uri="{BB962C8B-B14F-4D97-AF65-F5344CB8AC3E}">
        <p14:creationId xmlns:p14="http://schemas.microsoft.com/office/powerpoint/2010/main" val="2755863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GLP-1 /GIPs Approved for Weight Loss</a:t>
            </a:r>
          </a:p>
        </p:txBody>
      </p:sp>
      <p:sp>
        <p:nvSpPr>
          <p:cNvPr id="3" name="Content Placeholder 2"/>
          <p:cNvSpPr>
            <a:spLocks noGrp="1"/>
          </p:cNvSpPr>
          <p:nvPr>
            <p:ph sz="quarter" idx="1"/>
          </p:nvPr>
        </p:nvSpPr>
        <p:spPr>
          <a:xfrm>
            <a:off x="457200" y="1219200"/>
            <a:ext cx="4041648" cy="5562600"/>
          </a:xfrm>
        </p:spPr>
        <p:txBody>
          <a:bodyPr>
            <a:normAutofit fontScale="92500" lnSpcReduction="20000"/>
          </a:bodyPr>
          <a:lstStyle/>
          <a:p>
            <a:pPr>
              <a:lnSpc>
                <a:spcPct val="120000"/>
              </a:lnSpc>
            </a:pPr>
            <a:r>
              <a:rPr lang="en-US" sz="3900" dirty="0"/>
              <a:t>Liraglutide:    </a:t>
            </a:r>
          </a:p>
          <a:p>
            <a:pPr lvl="1">
              <a:lnSpc>
                <a:spcPct val="120000"/>
              </a:lnSpc>
            </a:pPr>
            <a:r>
              <a:rPr lang="en-US" sz="2600" dirty="0"/>
              <a:t>Victoza 1.8 mg (diabetes)</a:t>
            </a:r>
          </a:p>
          <a:p>
            <a:pPr lvl="1">
              <a:lnSpc>
                <a:spcPct val="120000"/>
              </a:lnSpc>
            </a:pPr>
            <a:r>
              <a:rPr lang="en-US" sz="2600" dirty="0" err="1"/>
              <a:t>Saxenda</a:t>
            </a:r>
            <a:r>
              <a:rPr lang="en-US" sz="2600" dirty="0"/>
              <a:t> 3 mg (</a:t>
            </a:r>
            <a:r>
              <a:rPr lang="en-US" sz="2600" dirty="0" err="1"/>
              <a:t>wt</a:t>
            </a:r>
            <a:r>
              <a:rPr lang="en-US" sz="2600" dirty="0"/>
              <a:t> loss) </a:t>
            </a:r>
          </a:p>
          <a:p>
            <a:pPr lvl="1">
              <a:lnSpc>
                <a:spcPct val="120000"/>
              </a:lnSpc>
            </a:pPr>
            <a:r>
              <a:rPr lang="en-US" sz="2600" dirty="0">
                <a:solidFill>
                  <a:srgbClr val="0070C0"/>
                </a:solidFill>
              </a:rPr>
              <a:t>6% </a:t>
            </a:r>
            <a:r>
              <a:rPr lang="en-US" sz="2600" dirty="0" err="1">
                <a:solidFill>
                  <a:srgbClr val="0070C0"/>
                </a:solidFill>
              </a:rPr>
              <a:t>wt</a:t>
            </a:r>
            <a:r>
              <a:rPr lang="en-US" sz="2600" dirty="0">
                <a:solidFill>
                  <a:srgbClr val="0070C0"/>
                </a:solidFill>
              </a:rPr>
              <a:t> loss, $1349 a mo</a:t>
            </a:r>
          </a:p>
          <a:p>
            <a:pPr>
              <a:lnSpc>
                <a:spcPct val="120000"/>
              </a:lnSpc>
            </a:pPr>
            <a:r>
              <a:rPr lang="en-US" sz="3900" dirty="0"/>
              <a:t>Semaglutide:</a:t>
            </a:r>
          </a:p>
          <a:p>
            <a:pPr lvl="1">
              <a:lnSpc>
                <a:spcPct val="120000"/>
              </a:lnSpc>
            </a:pPr>
            <a:r>
              <a:rPr lang="en-US" sz="2600" dirty="0"/>
              <a:t>Ozempic 2mg (diabetes)</a:t>
            </a:r>
          </a:p>
          <a:p>
            <a:pPr lvl="2">
              <a:lnSpc>
                <a:spcPct val="120000"/>
              </a:lnSpc>
            </a:pPr>
            <a:r>
              <a:rPr lang="en-US" sz="2600" dirty="0" err="1"/>
              <a:t>Wegovy</a:t>
            </a:r>
            <a:r>
              <a:rPr lang="en-US" sz="2600" dirty="0"/>
              <a:t> 2.4mg (</a:t>
            </a:r>
            <a:r>
              <a:rPr lang="en-US" sz="2600" dirty="0" err="1"/>
              <a:t>wt</a:t>
            </a:r>
            <a:r>
              <a:rPr lang="en-US" sz="2600" dirty="0"/>
              <a:t> loss)</a:t>
            </a:r>
          </a:p>
          <a:p>
            <a:pPr lvl="1">
              <a:lnSpc>
                <a:spcPct val="120000"/>
              </a:lnSpc>
            </a:pPr>
            <a:r>
              <a:rPr lang="en-US" sz="3500" dirty="0">
                <a:solidFill>
                  <a:srgbClr val="0070C0"/>
                </a:solidFill>
              </a:rPr>
              <a:t>6% </a:t>
            </a:r>
            <a:r>
              <a:rPr lang="en-US" sz="3500" dirty="0" err="1">
                <a:solidFill>
                  <a:srgbClr val="0070C0"/>
                </a:solidFill>
              </a:rPr>
              <a:t>wt</a:t>
            </a:r>
            <a:r>
              <a:rPr lang="en-US" sz="3500" dirty="0">
                <a:solidFill>
                  <a:srgbClr val="0070C0"/>
                </a:solidFill>
              </a:rPr>
              <a:t> loss, $1349 a mo</a:t>
            </a:r>
            <a:endParaRPr lang="en-US" sz="2600" dirty="0">
              <a:solidFill>
                <a:srgbClr val="0070C0"/>
              </a:solidFill>
            </a:endParaRPr>
          </a:p>
        </p:txBody>
      </p:sp>
      <p:sp>
        <p:nvSpPr>
          <p:cNvPr id="5" name="Content Placeholder 4">
            <a:extLst>
              <a:ext uri="{FF2B5EF4-FFF2-40B4-BE49-F238E27FC236}">
                <a16:creationId xmlns:a16="http://schemas.microsoft.com/office/drawing/2014/main" id="{1F62B812-F949-7973-7B17-845A842EDDD1}"/>
              </a:ext>
            </a:extLst>
          </p:cNvPr>
          <p:cNvSpPr>
            <a:spLocks noGrp="1"/>
          </p:cNvSpPr>
          <p:nvPr>
            <p:ph sz="quarter" idx="2"/>
          </p:nvPr>
        </p:nvSpPr>
        <p:spPr>
          <a:xfrm>
            <a:off x="4722694" y="1244591"/>
            <a:ext cx="4116506" cy="4937760"/>
          </a:xfrm>
        </p:spPr>
        <p:txBody>
          <a:bodyPr>
            <a:normAutofit fontScale="92500" lnSpcReduction="20000"/>
          </a:bodyPr>
          <a:lstStyle/>
          <a:p>
            <a:pPr>
              <a:lnSpc>
                <a:spcPct val="120000"/>
              </a:lnSpc>
            </a:pPr>
            <a:r>
              <a:rPr lang="en-US" sz="2600" dirty="0" err="1"/>
              <a:t>Tirzepatide</a:t>
            </a:r>
            <a:endParaRPr lang="en-US" sz="2600" dirty="0"/>
          </a:p>
          <a:p>
            <a:pPr lvl="1">
              <a:lnSpc>
                <a:spcPct val="120000"/>
              </a:lnSpc>
            </a:pPr>
            <a:r>
              <a:rPr lang="en-US" sz="2600" dirty="0"/>
              <a:t>Mounjaro 15mg (diabetes)</a:t>
            </a:r>
          </a:p>
          <a:p>
            <a:pPr lvl="1">
              <a:lnSpc>
                <a:spcPct val="120000"/>
              </a:lnSpc>
            </a:pPr>
            <a:r>
              <a:rPr lang="en-US" sz="2600" dirty="0" err="1"/>
              <a:t>Zepbound</a:t>
            </a:r>
            <a:r>
              <a:rPr lang="en-US" sz="2600" dirty="0"/>
              <a:t> (</a:t>
            </a:r>
            <a:r>
              <a:rPr lang="en-US" sz="2600" dirty="0" err="1"/>
              <a:t>wt</a:t>
            </a:r>
            <a:r>
              <a:rPr lang="en-US" sz="2600" dirty="0"/>
              <a:t> loss) </a:t>
            </a:r>
          </a:p>
          <a:p>
            <a:pPr lvl="1">
              <a:lnSpc>
                <a:spcPct val="120000"/>
              </a:lnSpc>
            </a:pPr>
            <a:r>
              <a:rPr lang="en-US" sz="2600" dirty="0">
                <a:solidFill>
                  <a:srgbClr val="0070C0"/>
                </a:solidFill>
              </a:rPr>
              <a:t>13% </a:t>
            </a:r>
            <a:r>
              <a:rPr lang="en-US" sz="2600" dirty="0" err="1">
                <a:solidFill>
                  <a:srgbClr val="0070C0"/>
                </a:solidFill>
              </a:rPr>
              <a:t>wt</a:t>
            </a:r>
            <a:r>
              <a:rPr lang="en-US" sz="2600" dirty="0">
                <a:solidFill>
                  <a:srgbClr val="0070C0"/>
                </a:solidFill>
              </a:rPr>
              <a:t> loss - $1056 a mo</a:t>
            </a:r>
          </a:p>
          <a:p>
            <a:pPr marL="0" indent="0">
              <a:lnSpc>
                <a:spcPct val="120000"/>
              </a:lnSpc>
              <a:buNone/>
            </a:pPr>
            <a:br>
              <a:rPr lang="en-US" sz="2800" dirty="0">
                <a:solidFill>
                  <a:srgbClr val="0070C0"/>
                </a:solidFill>
              </a:rPr>
            </a:br>
            <a:endParaRPr lang="en-US" sz="2800" dirty="0">
              <a:solidFill>
                <a:srgbClr val="0070C0"/>
              </a:solidFill>
            </a:endParaRPr>
          </a:p>
          <a:p>
            <a:pPr marL="0" indent="0">
              <a:lnSpc>
                <a:spcPct val="120000"/>
              </a:lnSpc>
              <a:buNone/>
            </a:pPr>
            <a:r>
              <a:rPr lang="en-US" sz="2800" b="1" dirty="0"/>
              <a:t>All 3 Approved for use in adults with a:</a:t>
            </a:r>
          </a:p>
          <a:p>
            <a:pPr lvl="1">
              <a:lnSpc>
                <a:spcPct val="120000"/>
              </a:lnSpc>
            </a:pPr>
            <a:r>
              <a:rPr lang="en-US" sz="2400" dirty="0"/>
              <a:t>BMI of ≥ 30 or </a:t>
            </a:r>
          </a:p>
          <a:p>
            <a:pPr lvl="1">
              <a:lnSpc>
                <a:spcPct val="120000"/>
              </a:lnSpc>
            </a:pPr>
            <a:r>
              <a:rPr lang="en-US" sz="2400" dirty="0"/>
              <a:t>BMI of ≥ 27 or greater who have hypertension, type 2 diabetes, or dyslipidemia</a:t>
            </a:r>
            <a:r>
              <a:rPr lang="en-US" dirty="0"/>
              <a:t>.</a:t>
            </a:r>
          </a:p>
          <a:p>
            <a:endParaRPr lang="en-US" dirty="0"/>
          </a:p>
        </p:txBody>
      </p:sp>
      <mc:AlternateContent xmlns:mc="http://schemas.openxmlformats.org/markup-compatibility/2006" xmlns:p14="http://schemas.microsoft.com/office/powerpoint/2010/main" xmlns:aink="http://schemas.microsoft.com/office/drawing/2016/ink">
        <mc:Choice Requires="p14 aink">
          <p:contentPart p14:bwMode="auto" r:id="rId4">
            <p14:nvContentPartPr>
              <p14:cNvPr id="8" name="Ink 7">
                <a:extLst>
                  <a:ext uri="{FF2B5EF4-FFF2-40B4-BE49-F238E27FC236}">
                    <a16:creationId xmlns:a16="http://schemas.microsoft.com/office/drawing/2014/main" id="{29CE5E04-6C65-9D14-7144-06C6AD146444}"/>
                  </a:ext>
                </a:extLst>
              </p14:cNvPr>
              <p14:cNvContentPartPr/>
              <p14:nvPr/>
            </p14:nvContentPartPr>
            <p14:xfrm>
              <a:off x="4953000" y="3276600"/>
              <a:ext cx="3281760" cy="102600"/>
            </p14:xfrm>
          </p:contentPart>
        </mc:Choice>
        <mc:Fallback xmlns="">
          <p:pic>
            <p:nvPicPr>
              <p:cNvPr id="8" name="Ink 7">
                <a:extLst>
                  <a:ext uri="{FF2B5EF4-FFF2-40B4-BE49-F238E27FC236}">
                    <a16:creationId xmlns:a16="http://schemas.microsoft.com/office/drawing/2014/main" id="{29CE5E04-6C65-9D14-7144-06C6AD146444}"/>
                  </a:ext>
                </a:extLst>
              </p:cNvPr>
              <p:cNvPicPr/>
              <p:nvPr/>
            </p:nvPicPr>
            <p:blipFill>
              <a:blip r:embed="rId5"/>
              <a:stretch>
                <a:fillRect/>
              </a:stretch>
            </p:blipFill>
            <p:spPr>
              <a:xfrm>
                <a:off x="4944000" y="3267960"/>
                <a:ext cx="3299400" cy="12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 name="Ink 8">
                <a:extLst>
                  <a:ext uri="{FF2B5EF4-FFF2-40B4-BE49-F238E27FC236}">
                    <a16:creationId xmlns:a16="http://schemas.microsoft.com/office/drawing/2014/main" id="{06B5DBF8-378F-F066-4B26-FE054DF7DEDE}"/>
                  </a:ext>
                </a:extLst>
              </p14:cNvPr>
              <p14:cNvContentPartPr/>
              <p14:nvPr/>
            </p14:nvContentPartPr>
            <p14:xfrm>
              <a:off x="6190488" y="6583536"/>
              <a:ext cx="360" cy="360"/>
            </p14:xfrm>
          </p:contentPart>
        </mc:Choice>
        <mc:Fallback xmlns="">
          <p:pic>
            <p:nvPicPr>
              <p:cNvPr id="9" name="Ink 8">
                <a:extLst>
                  <a:ext uri="{FF2B5EF4-FFF2-40B4-BE49-F238E27FC236}">
                    <a16:creationId xmlns:a16="http://schemas.microsoft.com/office/drawing/2014/main" id="{06B5DBF8-378F-F066-4B26-FE054DF7DEDE}"/>
                  </a:ext>
                </a:extLst>
              </p:cNvPr>
              <p:cNvPicPr/>
              <p:nvPr/>
            </p:nvPicPr>
            <p:blipFill>
              <a:blip r:embed="rId7"/>
              <a:stretch>
                <a:fillRect/>
              </a:stretch>
            </p:blipFill>
            <p:spPr>
              <a:xfrm>
                <a:off x="6181488" y="6574536"/>
                <a:ext cx="18000" cy="18000"/>
              </a:xfrm>
              <a:prstGeom prst="rect">
                <a:avLst/>
              </a:prstGeom>
            </p:spPr>
          </p:pic>
        </mc:Fallback>
      </mc:AlternateContent>
    </p:spTree>
    <p:custDataLst>
      <p:tags r:id="rId1"/>
    </p:custDataLst>
    <p:extLst>
      <p:ext uri="{BB962C8B-B14F-4D97-AF65-F5344CB8AC3E}">
        <p14:creationId xmlns:p14="http://schemas.microsoft.com/office/powerpoint/2010/main" val="14366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16E83291-B131-4A6F-A80E-0C98CF8CA3E9}"/>
              </a:ext>
            </a:extLst>
          </p:cNvPr>
          <p:cNvSpPr>
            <a:spLocks noGrp="1" noChangeArrowheads="1"/>
          </p:cNvSpPr>
          <p:nvPr>
            <p:ph type="title"/>
          </p:nvPr>
        </p:nvSpPr>
        <p:spPr/>
        <p:txBody>
          <a:bodyPr/>
          <a:lstStyle/>
          <a:p>
            <a:pPr eaLnBrk="1" hangingPunct="1"/>
            <a:r>
              <a:rPr lang="en-US" altLang="en-US" dirty="0"/>
              <a:t>Weight Management	</a:t>
            </a:r>
          </a:p>
        </p:txBody>
      </p:sp>
      <p:sp>
        <p:nvSpPr>
          <p:cNvPr id="3" name="Content Placeholder 2">
            <a:extLst>
              <a:ext uri="{FF2B5EF4-FFF2-40B4-BE49-F238E27FC236}">
                <a16:creationId xmlns:a16="http://schemas.microsoft.com/office/drawing/2014/main" id="{82336AD5-1B3D-44BF-B359-DE75658CBB40}"/>
              </a:ext>
            </a:extLst>
          </p:cNvPr>
          <p:cNvSpPr>
            <a:spLocks noGrp="1"/>
          </p:cNvSpPr>
          <p:nvPr>
            <p:ph sz="quarter" idx="1"/>
          </p:nvPr>
        </p:nvSpPr>
        <p:spPr>
          <a:xfrm>
            <a:off x="199046" y="1267761"/>
            <a:ext cx="5791200" cy="4937760"/>
          </a:xfrm>
        </p:spPr>
        <p:txBody>
          <a:bodyPr>
            <a:normAutofit/>
          </a:bodyPr>
          <a:lstStyle/>
          <a:p>
            <a:pPr marL="247107" indent="-247107" eaLnBrk="1" fontAlgn="auto" hangingPunct="1">
              <a:spcAft>
                <a:spcPts val="0"/>
              </a:spcAft>
              <a:buFont typeface="Wingdings 3"/>
              <a:buChar char=""/>
              <a:defRPr/>
            </a:pPr>
            <a:r>
              <a:rPr lang="en-US" dirty="0"/>
              <a:t>These meds associated with </a:t>
            </a:r>
            <a:r>
              <a:rPr lang="en-US" dirty="0" err="1"/>
              <a:t>wt</a:t>
            </a:r>
            <a:r>
              <a:rPr lang="en-US" dirty="0"/>
              <a:t> loss</a:t>
            </a:r>
          </a:p>
          <a:p>
            <a:pPr marL="494215" lvl="1" indent="-247107" eaLnBrk="1" fontAlgn="auto" hangingPunct="1">
              <a:spcAft>
                <a:spcPts val="0"/>
              </a:spcAft>
              <a:buFont typeface="Wingdings 3"/>
              <a:buChar char=""/>
              <a:defRPr/>
            </a:pPr>
            <a:r>
              <a:rPr lang="en-US" sz="2522" dirty="0"/>
              <a:t>GLP-1 agonists </a:t>
            </a:r>
          </a:p>
          <a:p>
            <a:pPr marL="494215" lvl="1" indent="-247107" eaLnBrk="1" fontAlgn="auto" hangingPunct="1">
              <a:spcAft>
                <a:spcPts val="0"/>
              </a:spcAft>
              <a:buFont typeface="Wingdings 3"/>
              <a:buChar char=""/>
              <a:defRPr/>
            </a:pPr>
            <a:r>
              <a:rPr lang="en-US" sz="2522" dirty="0"/>
              <a:t>SGLT-2 Inhibitors </a:t>
            </a:r>
          </a:p>
          <a:p>
            <a:pPr marL="494215" lvl="1" indent="-247107" eaLnBrk="1" fontAlgn="auto" hangingPunct="1">
              <a:spcAft>
                <a:spcPts val="0"/>
              </a:spcAft>
              <a:buFont typeface="Wingdings 3"/>
              <a:buChar char=""/>
              <a:defRPr/>
            </a:pPr>
            <a:endParaRPr lang="en-US" dirty="0"/>
          </a:p>
          <a:p>
            <a:pPr marL="247107" indent="-247107" eaLnBrk="1" fontAlgn="auto" hangingPunct="1">
              <a:spcAft>
                <a:spcPts val="0"/>
              </a:spcAft>
              <a:buFont typeface="Wingdings 3"/>
              <a:buChar char=""/>
              <a:defRPr/>
            </a:pPr>
            <a:r>
              <a:rPr lang="en-US" dirty="0"/>
              <a:t>These meds are weight neutral</a:t>
            </a:r>
          </a:p>
          <a:p>
            <a:pPr marL="494215" lvl="1" indent="-247107" eaLnBrk="1" fontAlgn="auto" hangingPunct="1">
              <a:spcAft>
                <a:spcPts val="0"/>
              </a:spcAft>
              <a:buFont typeface="Wingdings 3"/>
              <a:buChar char=""/>
              <a:defRPr/>
            </a:pPr>
            <a:r>
              <a:rPr lang="en-US" dirty="0"/>
              <a:t>Metformin</a:t>
            </a:r>
          </a:p>
          <a:p>
            <a:pPr marL="494215" lvl="1" indent="-247107" eaLnBrk="1" fontAlgn="auto" hangingPunct="1">
              <a:spcAft>
                <a:spcPts val="0"/>
              </a:spcAft>
              <a:buFont typeface="Wingdings 3"/>
              <a:buChar char=""/>
              <a:defRPr/>
            </a:pPr>
            <a:r>
              <a:rPr lang="en-US" dirty="0"/>
              <a:t>DPP-4 Inhibitors</a:t>
            </a:r>
          </a:p>
          <a:p>
            <a:pPr marL="247107" lvl="1" indent="0" eaLnBrk="1" fontAlgn="auto" hangingPunct="1">
              <a:spcAft>
                <a:spcPts val="0"/>
              </a:spcAft>
              <a:buNone/>
              <a:defRPr/>
            </a:pPr>
            <a:endParaRPr lang="en-US" dirty="0"/>
          </a:p>
        </p:txBody>
      </p:sp>
      <p:pic>
        <p:nvPicPr>
          <p:cNvPr id="132100" name="Picture 4">
            <a:extLst>
              <a:ext uri="{FF2B5EF4-FFF2-40B4-BE49-F238E27FC236}">
                <a16:creationId xmlns:a16="http://schemas.microsoft.com/office/drawing/2014/main" id="{754BDD2C-DC87-4912-A8DF-1C0E2E5E3F3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34200" y="236322"/>
            <a:ext cx="1384328" cy="90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DD7A061E-813F-5978-7D91-C8CD8395709C}"/>
              </a:ext>
            </a:extLst>
          </p:cNvPr>
          <p:cNvPicPr>
            <a:picLocks noChangeAspect="1"/>
          </p:cNvPicPr>
          <p:nvPr/>
        </p:nvPicPr>
        <p:blipFill>
          <a:blip r:embed="rId5"/>
          <a:stretch>
            <a:fillRect/>
          </a:stretch>
        </p:blipFill>
        <p:spPr>
          <a:xfrm>
            <a:off x="6152292" y="1389399"/>
            <a:ext cx="2610708" cy="5120520"/>
          </a:xfrm>
          <a:prstGeom prst="rect">
            <a:avLst/>
          </a:prstGeom>
        </p:spPr>
      </p:pic>
      <p:sp>
        <p:nvSpPr>
          <p:cNvPr id="6" name="Arrow: Right 5">
            <a:extLst>
              <a:ext uri="{FF2B5EF4-FFF2-40B4-BE49-F238E27FC236}">
                <a16:creationId xmlns:a16="http://schemas.microsoft.com/office/drawing/2014/main" id="{D1EE1C57-F729-7C20-1F7B-CC2BACAA8825}"/>
              </a:ext>
            </a:extLst>
          </p:cNvPr>
          <p:cNvSpPr/>
          <p:nvPr/>
        </p:nvSpPr>
        <p:spPr>
          <a:xfrm>
            <a:off x="3581400" y="5181600"/>
            <a:ext cx="2286000" cy="838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9C46A4A-FB02-82CA-C35D-8A19AB8791C2}"/>
              </a:ext>
            </a:extLst>
          </p:cNvPr>
          <p:cNvPicPr>
            <a:picLocks noChangeAspect="1"/>
          </p:cNvPicPr>
          <p:nvPr/>
        </p:nvPicPr>
        <p:blipFill>
          <a:blip r:embed="rId6"/>
          <a:stretch>
            <a:fillRect/>
          </a:stretch>
        </p:blipFill>
        <p:spPr>
          <a:xfrm>
            <a:off x="297748" y="6138840"/>
            <a:ext cx="5188652" cy="696842"/>
          </a:xfrm>
          <a:prstGeom prst="rect">
            <a:avLst/>
          </a:prstGeom>
        </p:spPr>
      </p:pic>
    </p:spTree>
    <p:custDataLst>
      <p:tags r:id="rId1"/>
    </p:custDataLst>
    <p:extLst>
      <p:ext uri="{BB962C8B-B14F-4D97-AF65-F5344CB8AC3E}">
        <p14:creationId xmlns:p14="http://schemas.microsoft.com/office/powerpoint/2010/main" val="243588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Saxenda</a:t>
            </a:r>
            <a:r>
              <a:rPr lang="en-US" dirty="0"/>
              <a:t> &amp; </a:t>
            </a:r>
            <a:r>
              <a:rPr lang="en-US" dirty="0" err="1"/>
              <a:t>Wegovy</a:t>
            </a:r>
            <a:r>
              <a:rPr lang="en-US" dirty="0"/>
              <a:t> Weight Loss</a:t>
            </a:r>
          </a:p>
        </p:txBody>
      </p:sp>
      <p:pic>
        <p:nvPicPr>
          <p:cNvPr id="4" name="Picture 3"/>
          <p:cNvPicPr>
            <a:picLocks noChangeAspect="1"/>
          </p:cNvPicPr>
          <p:nvPr/>
        </p:nvPicPr>
        <p:blipFill>
          <a:blip r:embed="rId3"/>
          <a:stretch>
            <a:fillRect/>
          </a:stretch>
        </p:blipFill>
        <p:spPr>
          <a:xfrm>
            <a:off x="228601" y="1996829"/>
            <a:ext cx="8534399" cy="3467100"/>
          </a:xfrm>
          <a:prstGeom prst="rect">
            <a:avLst/>
          </a:prstGeom>
        </p:spPr>
      </p:pic>
      <p:sp>
        <p:nvSpPr>
          <p:cNvPr id="5" name="Rectangle 4"/>
          <p:cNvSpPr/>
          <p:nvPr/>
        </p:nvSpPr>
        <p:spPr>
          <a:xfrm>
            <a:off x="228601" y="5706861"/>
            <a:ext cx="2826415" cy="230832"/>
          </a:xfrm>
          <a:prstGeom prst="rect">
            <a:avLst/>
          </a:prstGeom>
        </p:spPr>
        <p:txBody>
          <a:bodyPr wrap="none">
            <a:spAutoFit/>
          </a:bodyPr>
          <a:lstStyle/>
          <a:p>
            <a:r>
              <a:rPr lang="en-US" sz="900" i="1" dirty="0">
                <a:solidFill>
                  <a:srgbClr val="383636"/>
                </a:solidFill>
                <a:latin typeface="Helvetica Neue"/>
              </a:rPr>
              <a:t>Diabetes Care</a:t>
            </a:r>
            <a:r>
              <a:rPr lang="en-US" sz="900" dirty="0">
                <a:solidFill>
                  <a:srgbClr val="383636"/>
                </a:solidFill>
                <a:latin typeface="Helvetica Neue"/>
              </a:rPr>
              <a:t> 2023;46(Supplement_1):S113–S124</a:t>
            </a:r>
            <a:endParaRPr lang="en-US" sz="900" dirty="0"/>
          </a:p>
        </p:txBody>
      </p:sp>
      <p:sp>
        <p:nvSpPr>
          <p:cNvPr id="6" name="Rectangle 5"/>
          <p:cNvSpPr/>
          <p:nvPr/>
        </p:nvSpPr>
        <p:spPr>
          <a:xfrm>
            <a:off x="4343400" y="1998153"/>
            <a:ext cx="1752600" cy="3465776"/>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407896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00779-F18C-5E5A-CD0E-7DF84FC83B70}"/>
              </a:ext>
            </a:extLst>
          </p:cNvPr>
          <p:cNvSpPr>
            <a:spLocks noGrp="1"/>
          </p:cNvSpPr>
          <p:nvPr>
            <p:ph type="title"/>
          </p:nvPr>
        </p:nvSpPr>
        <p:spPr/>
        <p:txBody>
          <a:bodyPr/>
          <a:lstStyle/>
          <a:p>
            <a:r>
              <a:rPr lang="en-US" dirty="0" err="1"/>
              <a:t>Tirzepatide</a:t>
            </a:r>
            <a:r>
              <a:rPr lang="en-US" dirty="0"/>
              <a:t> for Weight Loss: SURMOUNT-1  </a:t>
            </a:r>
          </a:p>
        </p:txBody>
      </p:sp>
      <p:sp>
        <p:nvSpPr>
          <p:cNvPr id="3" name="Content Placeholder 2">
            <a:extLst>
              <a:ext uri="{FF2B5EF4-FFF2-40B4-BE49-F238E27FC236}">
                <a16:creationId xmlns:a16="http://schemas.microsoft.com/office/drawing/2014/main" id="{2D4D04C0-4FF4-9CA5-089D-18DFE89F3830}"/>
              </a:ext>
            </a:extLst>
          </p:cNvPr>
          <p:cNvSpPr>
            <a:spLocks noGrp="1"/>
          </p:cNvSpPr>
          <p:nvPr>
            <p:ph idx="1"/>
          </p:nvPr>
        </p:nvSpPr>
        <p:spPr/>
        <p:txBody>
          <a:bodyPr/>
          <a:lstStyle/>
          <a:p>
            <a:r>
              <a:rPr lang="en-US" dirty="0"/>
              <a:t>20.9% weight loss with 15mg dose and 35-52lbs lost!</a:t>
            </a:r>
          </a:p>
        </p:txBody>
      </p:sp>
      <p:sp>
        <p:nvSpPr>
          <p:cNvPr id="4" name="TextBox 3">
            <a:extLst>
              <a:ext uri="{FF2B5EF4-FFF2-40B4-BE49-F238E27FC236}">
                <a16:creationId xmlns:a16="http://schemas.microsoft.com/office/drawing/2014/main" id="{979D3B8E-227E-4217-E7A7-910E9D507454}"/>
              </a:ext>
            </a:extLst>
          </p:cNvPr>
          <p:cNvSpPr txBox="1"/>
          <p:nvPr/>
        </p:nvSpPr>
        <p:spPr>
          <a:xfrm>
            <a:off x="228600" y="5994185"/>
            <a:ext cx="8458200" cy="230832"/>
          </a:xfrm>
          <a:prstGeom prst="rect">
            <a:avLst/>
          </a:prstGeom>
          <a:noFill/>
        </p:spPr>
        <p:txBody>
          <a:bodyPr wrap="square" rtlCol="0">
            <a:spAutoFit/>
          </a:bodyPr>
          <a:lstStyle/>
          <a:p>
            <a:r>
              <a:rPr lang="en-US" sz="900" dirty="0" err="1">
                <a:solidFill>
                  <a:srgbClr val="444444"/>
                </a:solidFill>
                <a:latin typeface="Open Sans" panose="020B0606030504020204" pitchFamily="34" charset="0"/>
              </a:rPr>
              <a:t>Jastreboff</a:t>
            </a:r>
            <a:r>
              <a:rPr lang="en-US" sz="900" dirty="0">
                <a:solidFill>
                  <a:srgbClr val="444444"/>
                </a:solidFill>
                <a:latin typeface="Open Sans" panose="020B0606030504020204" pitchFamily="34" charset="0"/>
              </a:rPr>
              <a:t> AM, et al., on behalf of the SURMOUNT-1 Investigators. Tirzepatide Once Weekly for the Treatment of Obesity. </a:t>
            </a:r>
            <a:r>
              <a:rPr lang="en-US" sz="900" i="1" dirty="0">
                <a:solidFill>
                  <a:srgbClr val="198DAE"/>
                </a:solidFill>
                <a:latin typeface="Open Sans" panose="020B0606030504020204" pitchFamily="34" charset="0"/>
                <a:hlinkClick r:id="rId3"/>
              </a:rPr>
              <a:t>N </a:t>
            </a:r>
            <a:r>
              <a:rPr lang="en-US" sz="900" i="1" dirty="0" err="1">
                <a:solidFill>
                  <a:srgbClr val="198DAE"/>
                </a:solidFill>
                <a:latin typeface="Open Sans" panose="020B0606030504020204" pitchFamily="34" charset="0"/>
                <a:hlinkClick r:id="rId3"/>
              </a:rPr>
              <a:t>Engl</a:t>
            </a:r>
            <a:r>
              <a:rPr lang="en-US" sz="900" i="1" dirty="0">
                <a:solidFill>
                  <a:srgbClr val="198DAE"/>
                </a:solidFill>
                <a:latin typeface="Open Sans" panose="020B0606030504020204" pitchFamily="34" charset="0"/>
                <a:hlinkClick r:id="rId3"/>
              </a:rPr>
              <a:t> J Med</a:t>
            </a:r>
            <a:r>
              <a:rPr lang="en-US" sz="900" dirty="0">
                <a:solidFill>
                  <a:srgbClr val="198DAE"/>
                </a:solidFill>
                <a:latin typeface="Open Sans" panose="020B0606030504020204" pitchFamily="34" charset="0"/>
                <a:hlinkClick r:id="rId3"/>
              </a:rPr>
              <a:t> 2022;387:205-16</a:t>
            </a:r>
            <a:r>
              <a:rPr lang="en-US" sz="900" dirty="0">
                <a:solidFill>
                  <a:srgbClr val="444444"/>
                </a:solidFill>
                <a:latin typeface="Open Sans" panose="020B0606030504020204" pitchFamily="34" charset="0"/>
              </a:rPr>
              <a:t>.</a:t>
            </a:r>
            <a:endParaRPr lang="en-US" sz="900" dirty="0">
              <a:solidFill>
                <a:schemeClr val="bg2"/>
              </a:solidFill>
            </a:endParaRPr>
          </a:p>
        </p:txBody>
      </p:sp>
      <p:pic>
        <p:nvPicPr>
          <p:cNvPr id="6" name="Picture 5">
            <a:extLst>
              <a:ext uri="{FF2B5EF4-FFF2-40B4-BE49-F238E27FC236}">
                <a16:creationId xmlns:a16="http://schemas.microsoft.com/office/drawing/2014/main" id="{9D3859EC-209D-CBEB-4AE8-392607343841}"/>
              </a:ext>
            </a:extLst>
          </p:cNvPr>
          <p:cNvPicPr>
            <a:picLocks noChangeAspect="1"/>
          </p:cNvPicPr>
          <p:nvPr/>
        </p:nvPicPr>
        <p:blipFill>
          <a:blip r:embed="rId4"/>
          <a:stretch>
            <a:fillRect/>
          </a:stretch>
        </p:blipFill>
        <p:spPr>
          <a:xfrm>
            <a:off x="171451" y="2072030"/>
            <a:ext cx="7429500" cy="3263504"/>
          </a:xfrm>
          <a:prstGeom prst="rect">
            <a:avLst/>
          </a:prstGeom>
        </p:spPr>
      </p:pic>
      <p:pic>
        <p:nvPicPr>
          <p:cNvPr id="8" name="Picture 7">
            <a:extLst>
              <a:ext uri="{FF2B5EF4-FFF2-40B4-BE49-F238E27FC236}">
                <a16:creationId xmlns:a16="http://schemas.microsoft.com/office/drawing/2014/main" id="{851B416C-65B8-DEC7-2AEE-D4F82D8A5A05}"/>
              </a:ext>
            </a:extLst>
          </p:cNvPr>
          <p:cNvPicPr>
            <a:picLocks noChangeAspect="1"/>
          </p:cNvPicPr>
          <p:nvPr/>
        </p:nvPicPr>
        <p:blipFill>
          <a:blip r:embed="rId5"/>
          <a:stretch>
            <a:fillRect/>
          </a:stretch>
        </p:blipFill>
        <p:spPr>
          <a:xfrm>
            <a:off x="7612381" y="2200344"/>
            <a:ext cx="1435894" cy="2564606"/>
          </a:xfrm>
          <a:prstGeom prst="rect">
            <a:avLst/>
          </a:prstGeom>
        </p:spPr>
      </p:pic>
    </p:spTree>
    <p:extLst>
      <p:ext uri="{BB962C8B-B14F-4D97-AF65-F5344CB8AC3E}">
        <p14:creationId xmlns:p14="http://schemas.microsoft.com/office/powerpoint/2010/main" val="215851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Incretin Mimetics – How Do They Rate?  </a:t>
            </a:r>
          </a:p>
        </p:txBody>
      </p:sp>
      <p:sp>
        <p:nvSpPr>
          <p:cNvPr id="3" name="Content Placeholder 2"/>
          <p:cNvSpPr>
            <a:spLocks noGrp="1"/>
          </p:cNvSpPr>
          <p:nvPr>
            <p:ph sz="quarter" idx="1"/>
          </p:nvPr>
        </p:nvSpPr>
        <p:spPr>
          <a:xfrm>
            <a:off x="468086" y="2057400"/>
            <a:ext cx="8534400" cy="4103370"/>
          </a:xfrm>
        </p:spPr>
        <p:txBody>
          <a:bodyPr>
            <a:normAutofit/>
          </a:bodyPr>
          <a:lstStyle/>
          <a:p>
            <a:pPr marL="0" indent="0">
              <a:buNone/>
              <a:defRPr/>
            </a:pPr>
            <a:r>
              <a:rPr lang="en-US" sz="2800" u="sng" dirty="0"/>
              <a:t>Question					Answer</a:t>
            </a:r>
          </a:p>
          <a:p>
            <a:pPr>
              <a:defRPr/>
            </a:pPr>
            <a:r>
              <a:rPr lang="en-US" sz="2800" dirty="0"/>
              <a:t>Cause hypoglycemia?		</a:t>
            </a:r>
          </a:p>
          <a:p>
            <a:pPr>
              <a:defRPr/>
            </a:pPr>
            <a:r>
              <a:rPr lang="en-US" sz="2800" dirty="0"/>
              <a:t>Cause weight gain?		 </a:t>
            </a:r>
          </a:p>
          <a:p>
            <a:pPr>
              <a:defRPr/>
            </a:pPr>
            <a:r>
              <a:rPr lang="en-US" sz="2800" dirty="0"/>
              <a:t>Affordable?				</a:t>
            </a:r>
          </a:p>
          <a:p>
            <a:pPr>
              <a:defRPr/>
            </a:pPr>
            <a:r>
              <a:rPr lang="en-US" sz="2800" dirty="0"/>
              <a:t>Lowers CV risk?			</a:t>
            </a:r>
          </a:p>
          <a:p>
            <a:pPr>
              <a:defRPr/>
            </a:pPr>
            <a:endParaRPr lang="en-US" sz="2800" dirty="0"/>
          </a:p>
          <a:p>
            <a:pPr>
              <a:defRPr/>
            </a:pPr>
            <a:r>
              <a:rPr lang="en-US" sz="2800" dirty="0"/>
              <a:t>Can most tolerate /use?		</a:t>
            </a:r>
          </a:p>
        </p:txBody>
      </p:sp>
      <p:sp>
        <p:nvSpPr>
          <p:cNvPr id="5" name="Rectangle 284"/>
          <p:cNvSpPr>
            <a:spLocks noChangeArrowheads="1"/>
          </p:cNvSpPr>
          <p:nvPr/>
        </p:nvSpPr>
        <p:spPr bwMode="auto">
          <a:xfrm>
            <a:off x="5901909" y="2619475"/>
            <a:ext cx="634603"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6" name="Rectangle 284"/>
          <p:cNvSpPr>
            <a:spLocks noChangeArrowheads="1"/>
          </p:cNvSpPr>
          <p:nvPr/>
        </p:nvSpPr>
        <p:spPr bwMode="auto">
          <a:xfrm>
            <a:off x="5993330" y="3498356"/>
            <a:ext cx="251415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No, $1000/month </a:t>
            </a:r>
            <a:endParaRPr lang="en-US" sz="1200" b="1" dirty="0">
              <a:latin typeface="Helvetica" pitchFamily="34" charset="0"/>
            </a:endParaRPr>
          </a:p>
        </p:txBody>
      </p:sp>
      <p:sp>
        <p:nvSpPr>
          <p:cNvPr id="7" name="Rectangle 284"/>
          <p:cNvSpPr>
            <a:spLocks noChangeArrowheads="1"/>
          </p:cNvSpPr>
          <p:nvPr/>
        </p:nvSpPr>
        <p:spPr bwMode="auto">
          <a:xfrm>
            <a:off x="5901909" y="3061697"/>
            <a:ext cx="634604" cy="43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67866" tIns="33338" rIns="67866" bIns="33338">
            <a:spAutoFit/>
          </a:bodyPr>
          <a:lstStyle/>
          <a:p>
            <a:r>
              <a:rPr lang="en-US" sz="2100" b="1" dirty="0">
                <a:latin typeface="Helvetica" pitchFamily="34" charset="0"/>
              </a:rPr>
              <a:t> </a:t>
            </a:r>
            <a:r>
              <a:rPr lang="en-US" sz="2400" dirty="0">
                <a:latin typeface="Helvetica" pitchFamily="34" charset="0"/>
              </a:rPr>
              <a:t>No</a:t>
            </a:r>
            <a:r>
              <a:rPr lang="en-US" sz="2100" b="1" dirty="0">
                <a:latin typeface="Helvetica" pitchFamily="34" charset="0"/>
              </a:rPr>
              <a:t> </a:t>
            </a:r>
            <a:endParaRPr lang="en-US" sz="1200" b="1" dirty="0">
              <a:latin typeface="Helvetica" pitchFamily="34" charset="0"/>
            </a:endParaRPr>
          </a:p>
        </p:txBody>
      </p:sp>
      <p:sp>
        <p:nvSpPr>
          <p:cNvPr id="8" name="Rectangle 284"/>
          <p:cNvSpPr>
            <a:spLocks noChangeArrowheads="1"/>
          </p:cNvSpPr>
          <p:nvPr/>
        </p:nvSpPr>
        <p:spPr bwMode="auto">
          <a:xfrm>
            <a:off x="5410200" y="4109085"/>
            <a:ext cx="3592286" cy="805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67866" tIns="33338" rIns="67866" bIns="33338">
            <a:spAutoFit/>
          </a:bodyPr>
          <a:lstStyle/>
          <a:p>
            <a:r>
              <a:rPr lang="en-US" sz="2400" dirty="0">
                <a:latin typeface="Helvetica" pitchFamily="34" charset="0"/>
              </a:rPr>
              <a:t>Liraglutide / </a:t>
            </a:r>
            <a:r>
              <a:rPr lang="en-US" sz="2400" dirty="0" err="1">
                <a:latin typeface="Helvetica" pitchFamily="34" charset="0"/>
              </a:rPr>
              <a:t>Semaglutide</a:t>
            </a:r>
            <a:r>
              <a:rPr lang="en-US" sz="2400" dirty="0">
                <a:latin typeface="Helvetica" pitchFamily="34" charset="0"/>
              </a:rPr>
              <a:t>/Dulaglutide   </a:t>
            </a:r>
            <a:r>
              <a:rPr lang="en-US" sz="2100" b="1" dirty="0">
                <a:latin typeface="Helvetica" pitchFamily="34" charset="0"/>
              </a:rPr>
              <a:t> </a:t>
            </a:r>
            <a:endParaRPr lang="en-US" sz="1200" b="1" dirty="0">
              <a:latin typeface="Helvetica" pitchFamily="34" charset="0"/>
            </a:endParaRPr>
          </a:p>
        </p:txBody>
      </p:sp>
      <p:sp>
        <p:nvSpPr>
          <p:cNvPr id="4" name="TextBox 3">
            <a:extLst>
              <a:ext uri="{FF2B5EF4-FFF2-40B4-BE49-F238E27FC236}">
                <a16:creationId xmlns:a16="http://schemas.microsoft.com/office/drawing/2014/main" id="{3DF5E2A6-62F1-482B-A002-0ECDAEF2CD78}"/>
              </a:ext>
            </a:extLst>
          </p:cNvPr>
          <p:cNvSpPr txBox="1"/>
          <p:nvPr/>
        </p:nvSpPr>
        <p:spPr>
          <a:xfrm>
            <a:off x="5562600" y="4993828"/>
            <a:ext cx="2223768" cy="461665"/>
          </a:xfrm>
          <a:prstGeom prst="rect">
            <a:avLst/>
          </a:prstGeom>
          <a:noFill/>
        </p:spPr>
        <p:txBody>
          <a:bodyPr wrap="square" rtlCol="0">
            <a:spAutoFit/>
          </a:bodyPr>
          <a:lstStyle/>
          <a:p>
            <a:r>
              <a:rPr lang="en-US" sz="1800" dirty="0"/>
              <a:t> </a:t>
            </a:r>
            <a:r>
              <a:rPr lang="en-US" sz="2400" dirty="0"/>
              <a:t>Yes/No (GI)</a:t>
            </a:r>
            <a:endParaRPr lang="en-US" dirty="0"/>
          </a:p>
        </p:txBody>
      </p:sp>
      <p:sp>
        <p:nvSpPr>
          <p:cNvPr id="9" name="Star: 8 Points 8">
            <a:extLst>
              <a:ext uri="{FF2B5EF4-FFF2-40B4-BE49-F238E27FC236}">
                <a16:creationId xmlns:a16="http://schemas.microsoft.com/office/drawing/2014/main" id="{8695A44C-160C-9B9A-A9E7-3D0B6FABBA54}"/>
              </a:ext>
            </a:extLst>
          </p:cNvPr>
          <p:cNvSpPr/>
          <p:nvPr/>
        </p:nvSpPr>
        <p:spPr>
          <a:xfrm>
            <a:off x="3962400" y="5703940"/>
            <a:ext cx="1219200" cy="913660"/>
          </a:xfrm>
          <a:prstGeom prst="star8">
            <a:avLst/>
          </a:prstGeom>
          <a:solidFill>
            <a:srgbClr val="5E38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4.5</a:t>
            </a:r>
          </a:p>
        </p:txBody>
      </p:sp>
    </p:spTree>
    <p:custDataLst>
      <p:tags r:id="rId1"/>
    </p:custDataLst>
    <p:extLst>
      <p:ext uri="{BB962C8B-B14F-4D97-AF65-F5344CB8AC3E}">
        <p14:creationId xmlns:p14="http://schemas.microsoft.com/office/powerpoint/2010/main" val="3208430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9"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0-#ppt_w/2"/>
                                          </p:val>
                                        </p:tav>
                                        <p:tav tm="100000">
                                          <p:val>
                                            <p:strVal val="#ppt_x"/>
                                          </p:val>
                                        </p:tav>
                                      </p:tavLst>
                                    </p:anim>
                                    <p:anim calcmode="lin" valueType="num">
                                      <p:cBhvr additive="base">
                                        <p:cTn id="20" dur="10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1000" fill="hold"/>
                                        <p:tgtEl>
                                          <p:spTgt spid="8"/>
                                        </p:tgtEl>
                                        <p:attrNameLst>
                                          <p:attrName>ppt_x</p:attrName>
                                        </p:attrNameLst>
                                      </p:cBhvr>
                                      <p:tavLst>
                                        <p:tav tm="0">
                                          <p:val>
                                            <p:strVal val="0-#ppt_w/2"/>
                                          </p:val>
                                        </p:tav>
                                        <p:tav tm="100000">
                                          <p:val>
                                            <p:strVal val="#ppt_x"/>
                                          </p:val>
                                        </p:tav>
                                      </p:tavLst>
                                    </p:anim>
                                    <p:anim calcmode="lin" valueType="num">
                                      <p:cBhvr additive="base">
                                        <p:cTn id="26" dur="10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circle(in)">
                                      <p:cBhvr>
                                        <p:cTn id="31" dur="20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ntr" presetSubtype="0" fill="hold" nodeType="clickEffect">
                                  <p:stCondLst>
                                    <p:cond delay="0"/>
                                  </p:stCondLst>
                                  <p:childTnLst>
                                    <p:set>
                                      <p:cBhvr>
                                        <p:cTn id="35" dur="1" fill="hold">
                                          <p:stCondLst>
                                            <p:cond delay="0"/>
                                          </p:stCondLst>
                                        </p:cTn>
                                        <p:tgtEl>
                                          <p:spTgt spid="9">
                                            <p:txEl>
                                              <p:pRg st="0" end="0"/>
                                            </p:txEl>
                                          </p:spTgt>
                                        </p:tgtEl>
                                        <p:attrNameLst>
                                          <p:attrName>style.visibility</p:attrName>
                                        </p:attrNameLst>
                                      </p:cBhvr>
                                      <p:to>
                                        <p:strVal val="visible"/>
                                      </p:to>
                                    </p:set>
                                    <p:animEffect transition="in" filter="wipe(down)">
                                      <p:cBhvr>
                                        <p:cTn id="36" dur="580">
                                          <p:stCondLst>
                                            <p:cond delay="0"/>
                                          </p:stCondLst>
                                        </p:cTn>
                                        <p:tgtEl>
                                          <p:spTgt spid="9">
                                            <p:txEl>
                                              <p:pRg st="0" end="0"/>
                                            </p:txEl>
                                          </p:spTgt>
                                        </p:tgtEl>
                                      </p:cBhvr>
                                    </p:animEffect>
                                    <p:anim calcmode="lin" valueType="num">
                                      <p:cBhvr>
                                        <p:cTn id="37" dur="1822" tmFilter="0,0; 0.14,0.36; 0.43,0.73; 0.71,0.91; 1.0,1.0">
                                          <p:stCondLst>
                                            <p:cond delay="0"/>
                                          </p:stCondLst>
                                        </p:cTn>
                                        <p:tgtEl>
                                          <p:spTgt spid="9">
                                            <p:txEl>
                                              <p:pRg st="0" end="0"/>
                                            </p:txEl>
                                          </p:spTgt>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9">
                                            <p:txEl>
                                              <p:pRg st="0" end="0"/>
                                            </p:txEl>
                                          </p:spTgt>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9">
                                            <p:txEl>
                                              <p:pRg st="0" end="0"/>
                                            </p:txEl>
                                          </p:spTgt>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9">
                                            <p:txEl>
                                              <p:pRg st="0" end="0"/>
                                            </p:txEl>
                                          </p:spTgt>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9">
                                            <p:txEl>
                                              <p:pRg st="0" end="0"/>
                                            </p:txEl>
                                          </p:spTgt>
                                        </p:tgtEl>
                                        <p:attrNameLst>
                                          <p:attrName>ppt_y</p:attrName>
                                        </p:attrNameLst>
                                      </p:cBhvr>
                                      <p:tavLst>
                                        <p:tav tm="0" fmla="#ppt_y-sin(pi*$)/81">
                                          <p:val>
                                            <p:fltVal val="0"/>
                                          </p:val>
                                        </p:tav>
                                        <p:tav tm="100000">
                                          <p:val>
                                            <p:fltVal val="1"/>
                                          </p:val>
                                        </p:tav>
                                      </p:tavLst>
                                    </p:anim>
                                    <p:animScale>
                                      <p:cBhvr>
                                        <p:cTn id="42" dur="26">
                                          <p:stCondLst>
                                            <p:cond delay="650"/>
                                          </p:stCondLst>
                                        </p:cTn>
                                        <p:tgtEl>
                                          <p:spTgt spid="9">
                                            <p:txEl>
                                              <p:pRg st="0" end="0"/>
                                            </p:txEl>
                                          </p:spTgt>
                                        </p:tgtEl>
                                      </p:cBhvr>
                                      <p:to x="100000" y="60000"/>
                                    </p:animScale>
                                    <p:animScale>
                                      <p:cBhvr>
                                        <p:cTn id="43" dur="166" decel="50000">
                                          <p:stCondLst>
                                            <p:cond delay="676"/>
                                          </p:stCondLst>
                                        </p:cTn>
                                        <p:tgtEl>
                                          <p:spTgt spid="9">
                                            <p:txEl>
                                              <p:pRg st="0" end="0"/>
                                            </p:txEl>
                                          </p:spTgt>
                                        </p:tgtEl>
                                      </p:cBhvr>
                                      <p:to x="100000" y="100000"/>
                                    </p:animScale>
                                    <p:animScale>
                                      <p:cBhvr>
                                        <p:cTn id="44" dur="26">
                                          <p:stCondLst>
                                            <p:cond delay="1312"/>
                                          </p:stCondLst>
                                        </p:cTn>
                                        <p:tgtEl>
                                          <p:spTgt spid="9">
                                            <p:txEl>
                                              <p:pRg st="0" end="0"/>
                                            </p:txEl>
                                          </p:spTgt>
                                        </p:tgtEl>
                                      </p:cBhvr>
                                      <p:to x="100000" y="80000"/>
                                    </p:animScale>
                                    <p:animScale>
                                      <p:cBhvr>
                                        <p:cTn id="45" dur="166" decel="50000">
                                          <p:stCondLst>
                                            <p:cond delay="1338"/>
                                          </p:stCondLst>
                                        </p:cTn>
                                        <p:tgtEl>
                                          <p:spTgt spid="9">
                                            <p:txEl>
                                              <p:pRg st="0" end="0"/>
                                            </p:txEl>
                                          </p:spTgt>
                                        </p:tgtEl>
                                      </p:cBhvr>
                                      <p:to x="100000" y="100000"/>
                                    </p:animScale>
                                    <p:animScale>
                                      <p:cBhvr>
                                        <p:cTn id="46" dur="26">
                                          <p:stCondLst>
                                            <p:cond delay="1642"/>
                                          </p:stCondLst>
                                        </p:cTn>
                                        <p:tgtEl>
                                          <p:spTgt spid="9">
                                            <p:txEl>
                                              <p:pRg st="0" end="0"/>
                                            </p:txEl>
                                          </p:spTgt>
                                        </p:tgtEl>
                                      </p:cBhvr>
                                      <p:to x="100000" y="90000"/>
                                    </p:animScale>
                                    <p:animScale>
                                      <p:cBhvr>
                                        <p:cTn id="47" dur="166" decel="50000">
                                          <p:stCondLst>
                                            <p:cond delay="1668"/>
                                          </p:stCondLst>
                                        </p:cTn>
                                        <p:tgtEl>
                                          <p:spTgt spid="9">
                                            <p:txEl>
                                              <p:pRg st="0" end="0"/>
                                            </p:txEl>
                                          </p:spTgt>
                                        </p:tgtEl>
                                      </p:cBhvr>
                                      <p:to x="100000" y="100000"/>
                                    </p:animScale>
                                    <p:animScale>
                                      <p:cBhvr>
                                        <p:cTn id="48" dur="26">
                                          <p:stCondLst>
                                            <p:cond delay="1808"/>
                                          </p:stCondLst>
                                        </p:cTn>
                                        <p:tgtEl>
                                          <p:spTgt spid="9">
                                            <p:txEl>
                                              <p:pRg st="0" end="0"/>
                                            </p:txEl>
                                          </p:spTgt>
                                        </p:tgtEl>
                                      </p:cBhvr>
                                      <p:to x="100000" y="95000"/>
                                    </p:animScale>
                                    <p:animScale>
                                      <p:cBhvr>
                                        <p:cTn id="49" dur="166" decel="50000">
                                          <p:stCondLst>
                                            <p:cond delay="1834"/>
                                          </p:stCondLst>
                                        </p:cTn>
                                        <p:tgtEl>
                                          <p:spTgt spid="9">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Medication Taking Behaviors</a:t>
            </a:r>
          </a:p>
        </p:txBody>
      </p:sp>
      <p:sp>
        <p:nvSpPr>
          <p:cNvPr id="3" name="Content Placeholder 2"/>
          <p:cNvSpPr>
            <a:spLocks noGrp="1"/>
          </p:cNvSpPr>
          <p:nvPr>
            <p:ph sz="quarter" idx="1"/>
          </p:nvPr>
        </p:nvSpPr>
        <p:spPr>
          <a:xfrm>
            <a:off x="628649" y="1219200"/>
            <a:ext cx="4078349" cy="5638800"/>
          </a:xfrm>
        </p:spPr>
        <p:txBody>
          <a:bodyPr>
            <a:normAutofit fontScale="92500" lnSpcReduction="10000"/>
          </a:bodyPr>
          <a:lstStyle/>
          <a:p>
            <a:r>
              <a:rPr lang="en-US" sz="3200" dirty="0"/>
              <a:t>Adequate medication taking is defined as 80%</a:t>
            </a:r>
          </a:p>
          <a:p>
            <a:r>
              <a:rPr lang="en-US" sz="3200" dirty="0"/>
              <a:t>23% of time, if A1c, B/P, lipids above target - due to med taking behavior</a:t>
            </a:r>
          </a:p>
          <a:p>
            <a:r>
              <a:rPr lang="en-US" sz="3200" dirty="0"/>
              <a:t>Assess for barriers</a:t>
            </a:r>
          </a:p>
          <a:p>
            <a:r>
              <a:rPr lang="en-US" sz="3200" dirty="0"/>
              <a:t>If taking meds 80% of time and goals not met, consider medication intensification</a:t>
            </a:r>
          </a:p>
        </p:txBody>
      </p:sp>
      <p:pic>
        <p:nvPicPr>
          <p:cNvPr id="4" name="Picture 3"/>
          <p:cNvPicPr>
            <a:picLocks noChangeAspect="1"/>
          </p:cNvPicPr>
          <p:nvPr/>
        </p:nvPicPr>
        <p:blipFill>
          <a:blip r:embed="rId3"/>
          <a:stretch>
            <a:fillRect/>
          </a:stretch>
        </p:blipFill>
        <p:spPr>
          <a:xfrm>
            <a:off x="5706610" y="1249630"/>
            <a:ext cx="2065790" cy="1506161"/>
          </a:xfrm>
          <a:prstGeom prst="rect">
            <a:avLst/>
          </a:prstGeom>
        </p:spPr>
      </p:pic>
      <p:sp>
        <p:nvSpPr>
          <p:cNvPr id="5" name="TextBox 4">
            <a:extLst>
              <a:ext uri="{FF2B5EF4-FFF2-40B4-BE49-F238E27FC236}">
                <a16:creationId xmlns:a16="http://schemas.microsoft.com/office/drawing/2014/main" id="{58B93189-3CEF-4BD5-9679-42736D3E7162}"/>
              </a:ext>
            </a:extLst>
          </p:cNvPr>
          <p:cNvSpPr txBox="1"/>
          <p:nvPr/>
        </p:nvSpPr>
        <p:spPr>
          <a:xfrm>
            <a:off x="5257800" y="2887482"/>
            <a:ext cx="3660347" cy="3354765"/>
          </a:xfrm>
          <a:prstGeom prst="rect">
            <a:avLst/>
          </a:prstGeom>
          <a:noFill/>
        </p:spPr>
        <p:txBody>
          <a:bodyPr wrap="square" rtlCol="0">
            <a:spAutoFit/>
          </a:bodyPr>
          <a:lstStyle/>
          <a:p>
            <a:r>
              <a:rPr lang="en-US" sz="2000" dirty="0"/>
              <a:t>Barriers include:</a:t>
            </a:r>
          </a:p>
          <a:p>
            <a:r>
              <a:rPr lang="en-US" sz="2000" dirty="0"/>
              <a:t>Forgetting to fill Rx, forgetting to take, fear, depression, health beliefs, med complexity, cost, knowledge gap, system factors, etc.</a:t>
            </a:r>
          </a:p>
          <a:p>
            <a:endParaRPr lang="en-US" sz="2000" dirty="0"/>
          </a:p>
          <a:p>
            <a:pPr algn="ctr"/>
            <a:r>
              <a:rPr lang="en-US" sz="2400" b="1" dirty="0"/>
              <a:t>Work on targeted approach for specific barrier</a:t>
            </a:r>
          </a:p>
        </p:txBody>
      </p:sp>
    </p:spTree>
    <p:extLst>
      <p:ext uri="{BB962C8B-B14F-4D97-AF65-F5344CB8AC3E}">
        <p14:creationId xmlns:p14="http://schemas.microsoft.com/office/powerpoint/2010/main" val="176124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9201-18FB-BCCE-A759-E98E52B57578}"/>
              </a:ext>
            </a:extLst>
          </p:cNvPr>
          <p:cNvSpPr>
            <a:spLocks noGrp="1"/>
          </p:cNvSpPr>
          <p:nvPr>
            <p:ph type="title"/>
          </p:nvPr>
        </p:nvSpPr>
        <p:spPr>
          <a:xfrm>
            <a:off x="457200" y="228600"/>
            <a:ext cx="8229600" cy="1295400"/>
          </a:xfrm>
        </p:spPr>
        <p:txBody>
          <a:bodyPr>
            <a:normAutofit fontScale="90000"/>
          </a:bodyPr>
          <a:lstStyle/>
          <a:p>
            <a:r>
              <a:rPr lang="en-US" dirty="0"/>
              <a:t>Diabetes Education Services Inclusion Statement</a:t>
            </a:r>
          </a:p>
        </p:txBody>
      </p:sp>
      <p:sp>
        <p:nvSpPr>
          <p:cNvPr id="3" name="Content Placeholder 2">
            <a:extLst>
              <a:ext uri="{FF2B5EF4-FFF2-40B4-BE49-F238E27FC236}">
                <a16:creationId xmlns:a16="http://schemas.microsoft.com/office/drawing/2014/main" id="{9A1A2DBB-19E5-E8DB-1087-6A0CE30D875A}"/>
              </a:ext>
            </a:extLst>
          </p:cNvPr>
          <p:cNvSpPr>
            <a:spLocks noGrp="1"/>
          </p:cNvSpPr>
          <p:nvPr>
            <p:ph sz="quarter" idx="1"/>
          </p:nvPr>
        </p:nvSpPr>
        <p:spPr>
          <a:xfrm>
            <a:off x="3810000" y="1524001"/>
            <a:ext cx="4906945" cy="5334000"/>
          </a:xfrm>
        </p:spPr>
        <p:txBody>
          <a:bodyPr>
            <a:normAutofit fontScale="47500" lnSpcReduction="20000"/>
          </a:bodyPr>
          <a:lstStyle/>
          <a:p>
            <a:pPr>
              <a:lnSpc>
                <a:spcPct val="120000"/>
              </a:lnSpc>
            </a:pPr>
            <a:r>
              <a:rPr lang="en-US" sz="3800" dirty="0"/>
              <a:t>We are committed to promoting diversity and inclusion in our educational offerings.</a:t>
            </a:r>
          </a:p>
          <a:p>
            <a:pPr>
              <a:lnSpc>
                <a:spcPct val="120000"/>
              </a:lnSpc>
            </a:pPr>
            <a:r>
              <a:rPr lang="en-US" sz="3800" dirty="0"/>
              <a:t>We recognize, respect, and include differences in ability, age, culture, ethnicity, gender, gender identity, sexual orientation, size, and socioeconomic characteristics.</a:t>
            </a:r>
          </a:p>
          <a:p>
            <a:pPr>
              <a:lnSpc>
                <a:spcPct val="120000"/>
              </a:lnSpc>
            </a:pPr>
            <a:r>
              <a:rPr lang="en-US" sz="3800" dirty="0"/>
              <a:t>Our goal is to promote equity and access, acknowledging historical and institutional inequities.</a:t>
            </a:r>
          </a:p>
          <a:p>
            <a:pPr>
              <a:lnSpc>
                <a:spcPct val="120000"/>
              </a:lnSpc>
            </a:pPr>
            <a:r>
              <a:rPr lang="en-US" sz="3800" dirty="0">
                <a:effectLst/>
                <a:ea typeface="Calibri" panose="020F0502020204030204" pitchFamily="34" charset="0"/>
                <a:cs typeface="Calibri" panose="020F0502020204030204" pitchFamily="34" charset="0"/>
              </a:rPr>
              <a:t>We are committed to practicing cultural humility and cultivating our cultural competence. </a:t>
            </a:r>
          </a:p>
          <a:p>
            <a:pPr>
              <a:lnSpc>
                <a:spcPct val="120000"/>
              </a:lnSpc>
            </a:pPr>
            <a:r>
              <a:rPr lang="en-US" sz="3800" dirty="0">
                <a:effectLst/>
                <a:ea typeface="Calibri" panose="020F0502020204030204" pitchFamily="34" charset="0"/>
                <a:cs typeface="Calibri" panose="020F0502020204030204" pitchFamily="34" charset="0"/>
              </a:rPr>
              <a:t>We wish to create a safe space within our community where one's beliefs, experiences, identity, and differences in ability, age, size, socio-cultural/socioeconomic characteristics, and political affiliations are considered and respected.</a:t>
            </a:r>
          </a:p>
        </p:txBody>
      </p:sp>
      <p:sp>
        <p:nvSpPr>
          <p:cNvPr id="4" name="Content Placeholder 3">
            <a:extLst>
              <a:ext uri="{FF2B5EF4-FFF2-40B4-BE49-F238E27FC236}">
                <a16:creationId xmlns:a16="http://schemas.microsoft.com/office/drawing/2014/main" id="{ED766A46-2110-B0D1-BDD4-DAA1AA3B99BB}"/>
              </a:ext>
            </a:extLst>
          </p:cNvPr>
          <p:cNvSpPr>
            <a:spLocks noGrp="1"/>
          </p:cNvSpPr>
          <p:nvPr>
            <p:ph sz="quarter" idx="2"/>
          </p:nvPr>
        </p:nvSpPr>
        <p:spPr>
          <a:xfrm>
            <a:off x="457200" y="1600200"/>
            <a:ext cx="3352800" cy="4450750"/>
          </a:xfrm>
        </p:spPr>
        <p:txBody>
          <a:bodyPr>
            <a:normAutofit fontScale="47500" lnSpcReduction="20000"/>
          </a:bodyPr>
          <a:lstStyle/>
          <a:p>
            <a:pPr marL="0" indent="0">
              <a:buNone/>
            </a:pPr>
            <a:r>
              <a:rPr lang="en-US" sz="5100" dirty="0"/>
              <a:t>Based on the IDEA Initiative inspired by CDR</a:t>
            </a:r>
          </a:p>
          <a:p>
            <a:r>
              <a:rPr lang="en-US" sz="4400" dirty="0"/>
              <a:t>Inclusion </a:t>
            </a:r>
          </a:p>
          <a:p>
            <a:r>
              <a:rPr lang="en-US" sz="4400" dirty="0"/>
              <a:t>Diversity </a:t>
            </a:r>
          </a:p>
          <a:p>
            <a:r>
              <a:rPr lang="en-US" sz="4400" dirty="0"/>
              <a:t>Equity </a:t>
            </a:r>
          </a:p>
          <a:p>
            <a:r>
              <a:rPr lang="en-US" sz="4400" dirty="0"/>
              <a:t>Access</a:t>
            </a:r>
            <a:endParaRPr lang="en-US" dirty="0"/>
          </a:p>
        </p:txBody>
      </p:sp>
      <p:pic>
        <p:nvPicPr>
          <p:cNvPr id="7" name="Content Placeholder 6" descr="Sea of hands in the middle">
            <a:extLst>
              <a:ext uri="{FF2B5EF4-FFF2-40B4-BE49-F238E27FC236}">
                <a16:creationId xmlns:a16="http://schemas.microsoft.com/office/drawing/2014/main" id="{11D65934-27AF-E27E-9E1F-AD2DB1DCE5E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865" r="20497" b="-3"/>
          <a:stretch/>
        </p:blipFill>
        <p:spPr>
          <a:xfrm>
            <a:off x="762000" y="3635076"/>
            <a:ext cx="2307732" cy="2819400"/>
          </a:xfrm>
          <a:prstGeom prst="rect">
            <a:avLst/>
          </a:prstGeom>
          <a:noFill/>
        </p:spPr>
      </p:pic>
    </p:spTree>
    <p:extLst>
      <p:ext uri="{BB962C8B-B14F-4D97-AF65-F5344CB8AC3E}">
        <p14:creationId xmlns:p14="http://schemas.microsoft.com/office/powerpoint/2010/main" val="107920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a:xfrm>
            <a:off x="457200" y="228600"/>
            <a:ext cx="8305800" cy="1244600"/>
          </a:xfrm>
        </p:spPr>
        <p:txBody>
          <a:bodyPr vert="horz" lIns="80434" tIns="39511" rIns="80434" bIns="39511" anchor="b" anchorCtr="0">
            <a:normAutofit fontScale="90000"/>
          </a:bodyPr>
          <a:lstStyle/>
          <a:p>
            <a:pPr eaLnBrk="1" hangingPunct="1"/>
            <a:r>
              <a:rPr lang="en-US" dirty="0"/>
              <a:t>Pre Diabetes &amp; Type 2- Screening Guidelines</a:t>
            </a:r>
            <a:r>
              <a:rPr lang="en-US" sz="3200" dirty="0"/>
              <a:t> </a:t>
            </a:r>
            <a:r>
              <a:rPr lang="en-US" sz="2489" dirty="0"/>
              <a:t>(ADA 2024 Clinical Practice Guidelines</a:t>
            </a:r>
            <a:r>
              <a:rPr lang="en-US" sz="2844" dirty="0"/>
              <a:t>)</a:t>
            </a:r>
            <a:endParaRPr lang="en-US" sz="2844" dirty="0">
              <a:sym typeface="Monotype Sorts" pitchFamily="2" charset="2"/>
            </a:endParaRPr>
          </a:p>
        </p:txBody>
      </p:sp>
      <p:sp>
        <p:nvSpPr>
          <p:cNvPr id="1991683" name="Rectangle 3"/>
          <p:cNvSpPr>
            <a:spLocks noGrp="1" noChangeArrowheads="1"/>
          </p:cNvSpPr>
          <p:nvPr>
            <p:ph idx="1"/>
          </p:nvPr>
        </p:nvSpPr>
        <p:spPr>
          <a:xfrm>
            <a:off x="304800" y="1473200"/>
            <a:ext cx="7933267" cy="4978400"/>
          </a:xfrm>
        </p:spPr>
        <p:txBody>
          <a:bodyPr vert="horz" lIns="80434" tIns="39511" rIns="80434" bIns="39511">
            <a:normAutofit/>
          </a:bodyPr>
          <a:lstStyle/>
          <a:p>
            <a:pPr marL="474139" indent="-474139">
              <a:lnSpc>
                <a:spcPct val="90000"/>
              </a:lnSpc>
              <a:buFont typeface="Wingdings" pitchFamily="2" charset="2"/>
              <a:buAutoNum type="arabicPeriod"/>
            </a:pPr>
            <a:r>
              <a:rPr lang="en-US" dirty="0"/>
              <a:t>Start screening all people at age 35.</a:t>
            </a:r>
          </a:p>
          <a:p>
            <a:pPr marL="474139" indent="-474139">
              <a:lnSpc>
                <a:spcPct val="90000"/>
              </a:lnSpc>
              <a:buFont typeface="Wingdings" pitchFamily="2" charset="2"/>
              <a:buAutoNum type="arabicPeriod"/>
            </a:pPr>
            <a:r>
              <a:rPr lang="en-US" dirty="0"/>
              <a:t>Screen at any age if BMI </a:t>
            </a:r>
            <a:r>
              <a:rPr lang="en-US" dirty="0">
                <a:sym typeface="Symbol" pitchFamily="18" charset="2"/>
              </a:rPr>
              <a:t> 25 (Asians BMI  23) plus one or &gt; additional </a:t>
            </a:r>
            <a:r>
              <a:rPr lang="en-US" b="1" u="sng" dirty="0">
                <a:sym typeface="Symbol" pitchFamily="18" charset="2"/>
              </a:rPr>
              <a:t>risk factor</a:t>
            </a:r>
            <a:r>
              <a:rPr lang="en-US" dirty="0"/>
              <a:t>:</a:t>
            </a:r>
          </a:p>
          <a:p>
            <a:pPr marL="474139" indent="-474139">
              <a:lnSpc>
                <a:spcPct val="90000"/>
              </a:lnSpc>
              <a:buFont typeface="Wingdings" pitchFamily="2" charset="2"/>
              <a:buAutoNum type="arabicPeriod"/>
            </a:pPr>
            <a:endParaRPr lang="en-US" sz="1778" dirty="0"/>
          </a:p>
          <a:p>
            <a:pPr marL="880544" lvl="1" indent="-474139">
              <a:lnSpc>
                <a:spcPct val="90000"/>
              </a:lnSpc>
              <a:buClr>
                <a:schemeClr val="hlink"/>
              </a:buClr>
            </a:pPr>
            <a:r>
              <a:rPr lang="en-US" sz="2489" dirty="0"/>
              <a:t>First-degree relative w/ diabetes</a:t>
            </a:r>
          </a:p>
          <a:p>
            <a:pPr marL="880544" lvl="1" indent="-474139">
              <a:lnSpc>
                <a:spcPct val="90000"/>
              </a:lnSpc>
              <a:buClr>
                <a:schemeClr val="hlink"/>
              </a:buClr>
            </a:pPr>
            <a:r>
              <a:rPr lang="en-US" sz="2489" dirty="0"/>
              <a:t>Member of a high-risk ethnic population</a:t>
            </a:r>
          </a:p>
          <a:p>
            <a:pPr marL="880544" lvl="1" indent="-474139">
              <a:lnSpc>
                <a:spcPct val="90000"/>
              </a:lnSpc>
              <a:buClr>
                <a:schemeClr val="hlink"/>
              </a:buClr>
            </a:pPr>
            <a:r>
              <a:rPr lang="en-US" sz="2489" dirty="0"/>
              <a:t>Habitual physical inactivity</a:t>
            </a:r>
          </a:p>
          <a:p>
            <a:pPr marL="880544" lvl="1" indent="-474139">
              <a:lnSpc>
                <a:spcPct val="90000"/>
              </a:lnSpc>
              <a:buClr>
                <a:schemeClr val="hlink"/>
              </a:buClr>
            </a:pPr>
            <a:r>
              <a:rPr lang="en-US" sz="2489" dirty="0"/>
              <a:t>*PreDiabetes </a:t>
            </a:r>
          </a:p>
          <a:p>
            <a:pPr marL="880544" lvl="1" indent="-474139">
              <a:lnSpc>
                <a:spcPct val="90000"/>
              </a:lnSpc>
              <a:buClr>
                <a:schemeClr val="hlink"/>
              </a:buClr>
            </a:pPr>
            <a:r>
              <a:rPr lang="en-US" sz="2489" dirty="0"/>
              <a:t>History of heart disease</a:t>
            </a:r>
          </a:p>
          <a:p>
            <a:pPr marL="880544" lvl="1" indent="-474139">
              <a:lnSpc>
                <a:spcPct val="90000"/>
              </a:lnSpc>
              <a:buClr>
                <a:schemeClr val="hlink"/>
              </a:buClr>
            </a:pPr>
            <a:r>
              <a:rPr lang="en-US" sz="2489" dirty="0">
                <a:solidFill>
                  <a:srgbClr val="0070C0"/>
                </a:solidFill>
              </a:rPr>
              <a:t>*Taking high risk meds; antiretrovirals, 2</a:t>
            </a:r>
            <a:r>
              <a:rPr lang="en-US" sz="2489" baseline="30000" dirty="0">
                <a:solidFill>
                  <a:srgbClr val="0070C0"/>
                </a:solidFill>
              </a:rPr>
              <a:t>nd</a:t>
            </a:r>
            <a:r>
              <a:rPr lang="en-US" sz="2489" dirty="0">
                <a:solidFill>
                  <a:srgbClr val="0070C0"/>
                </a:solidFill>
              </a:rPr>
              <a:t> generation antipsychotics or steroids</a:t>
            </a:r>
          </a:p>
          <a:p>
            <a:pPr marL="880544" lvl="1" indent="-474139">
              <a:lnSpc>
                <a:spcPct val="90000"/>
              </a:lnSpc>
              <a:buClr>
                <a:schemeClr val="hlink"/>
              </a:buClr>
            </a:pPr>
            <a:r>
              <a:rPr lang="en-US" sz="2489" dirty="0">
                <a:solidFill>
                  <a:srgbClr val="0070C0"/>
                </a:solidFill>
              </a:rPr>
              <a:t>History of pancreatitis</a:t>
            </a:r>
          </a:p>
        </p:txBody>
      </p:sp>
      <p:pic>
        <p:nvPicPr>
          <p:cNvPr id="2070" name="Picture 22" descr="C:\Users\bev_000\AppData\Local\Microsoft\Windows\INetCache\IE\I78AA3YG\MC90043961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61" y="2819400"/>
            <a:ext cx="2833539" cy="20149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17D779F-8EAC-3628-E3F1-14B0402A7CDC}"/>
              </a:ext>
            </a:extLst>
          </p:cNvPr>
          <p:cNvPicPr>
            <a:picLocks noChangeAspect="1"/>
          </p:cNvPicPr>
          <p:nvPr/>
        </p:nvPicPr>
        <p:blipFill>
          <a:blip r:embed="rId4"/>
          <a:stretch>
            <a:fillRect/>
          </a:stretch>
        </p:blipFill>
        <p:spPr>
          <a:xfrm>
            <a:off x="5427448" y="6214428"/>
            <a:ext cx="3437152" cy="484296"/>
          </a:xfrm>
          <a:prstGeom prst="rect">
            <a:avLst/>
          </a:prstGeom>
        </p:spPr>
      </p:pic>
    </p:spTree>
    <p:custDataLst>
      <p:tags r:id="rId1"/>
    </p:custDataLst>
    <p:extLst>
      <p:ext uri="{BB962C8B-B14F-4D97-AF65-F5344CB8AC3E}">
        <p14:creationId xmlns:p14="http://schemas.microsoft.com/office/powerpoint/2010/main" val="1897033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91683">
                                            <p:txEl>
                                              <p:pRg st="3" end="3"/>
                                            </p:txEl>
                                          </p:spTgt>
                                        </p:tgtEl>
                                        <p:attrNameLst>
                                          <p:attrName>style.visibility</p:attrName>
                                        </p:attrNameLst>
                                      </p:cBhvr>
                                      <p:to>
                                        <p:strVal val="visible"/>
                                      </p:to>
                                    </p:set>
                                    <p:anim calcmode="lin" valueType="num">
                                      <p:cBhvr additive="base">
                                        <p:cTn id="7" dur="2000" fill="hold"/>
                                        <p:tgtEl>
                                          <p:spTgt spid="1991683">
                                            <p:txEl>
                                              <p:pRg st="3" end="3"/>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168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991683">
                                            <p:txEl>
                                              <p:pRg st="4" end="4"/>
                                            </p:txEl>
                                          </p:spTgt>
                                        </p:tgtEl>
                                        <p:attrNameLst>
                                          <p:attrName>style.visibility</p:attrName>
                                        </p:attrNameLst>
                                      </p:cBhvr>
                                      <p:to>
                                        <p:strVal val="visible"/>
                                      </p:to>
                                    </p:set>
                                    <p:anim calcmode="lin" valueType="num">
                                      <p:cBhvr additive="base">
                                        <p:cTn id="11" dur="2000" fill="hold"/>
                                        <p:tgtEl>
                                          <p:spTgt spid="1991683">
                                            <p:txEl>
                                              <p:pRg st="4" end="4"/>
                                            </p:txEl>
                                          </p:spTgt>
                                        </p:tgtEl>
                                        <p:attrNameLst>
                                          <p:attrName>ppt_x</p:attrName>
                                        </p:attrNameLst>
                                      </p:cBhvr>
                                      <p:tavLst>
                                        <p:tav tm="0">
                                          <p:val>
                                            <p:strVal val="#ppt_x"/>
                                          </p:val>
                                        </p:tav>
                                        <p:tav tm="100000">
                                          <p:val>
                                            <p:strVal val="#ppt_x"/>
                                          </p:val>
                                        </p:tav>
                                      </p:tavLst>
                                    </p:anim>
                                    <p:anim calcmode="lin" valueType="num">
                                      <p:cBhvr additive="base">
                                        <p:cTn id="12" dur="2000" fill="hold"/>
                                        <p:tgtEl>
                                          <p:spTgt spid="1991683">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91683">
                                            <p:txEl>
                                              <p:pRg st="5" end="5"/>
                                            </p:txEl>
                                          </p:spTgt>
                                        </p:tgtEl>
                                        <p:attrNameLst>
                                          <p:attrName>style.visibility</p:attrName>
                                        </p:attrNameLst>
                                      </p:cBhvr>
                                      <p:to>
                                        <p:strVal val="visible"/>
                                      </p:to>
                                    </p:set>
                                    <p:anim calcmode="lin" valueType="num">
                                      <p:cBhvr additive="base">
                                        <p:cTn id="15" dur="2000" fill="hold"/>
                                        <p:tgtEl>
                                          <p:spTgt spid="1991683">
                                            <p:txEl>
                                              <p:pRg st="5" end="5"/>
                                            </p:txEl>
                                          </p:spTgt>
                                        </p:tgtEl>
                                        <p:attrNameLst>
                                          <p:attrName>ppt_x</p:attrName>
                                        </p:attrNameLst>
                                      </p:cBhvr>
                                      <p:tavLst>
                                        <p:tav tm="0">
                                          <p:val>
                                            <p:strVal val="#ppt_x"/>
                                          </p:val>
                                        </p:tav>
                                        <p:tav tm="100000">
                                          <p:val>
                                            <p:strVal val="#ppt_x"/>
                                          </p:val>
                                        </p:tav>
                                      </p:tavLst>
                                    </p:anim>
                                    <p:anim calcmode="lin" valueType="num">
                                      <p:cBhvr additive="base">
                                        <p:cTn id="16" dur="2000" fill="hold"/>
                                        <p:tgtEl>
                                          <p:spTgt spid="1991683">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991683">
                                            <p:txEl>
                                              <p:pRg st="6" end="6"/>
                                            </p:txEl>
                                          </p:spTgt>
                                        </p:tgtEl>
                                        <p:attrNameLst>
                                          <p:attrName>style.visibility</p:attrName>
                                        </p:attrNameLst>
                                      </p:cBhvr>
                                      <p:to>
                                        <p:strVal val="visible"/>
                                      </p:to>
                                    </p:set>
                                    <p:anim calcmode="lin" valueType="num">
                                      <p:cBhvr additive="base">
                                        <p:cTn id="19" dur="2000" fill="hold"/>
                                        <p:tgtEl>
                                          <p:spTgt spid="1991683">
                                            <p:txEl>
                                              <p:pRg st="6" end="6"/>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1991683">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991683">
                                            <p:txEl>
                                              <p:pRg st="8" end="8"/>
                                            </p:txEl>
                                          </p:spTgt>
                                        </p:tgtEl>
                                        <p:attrNameLst>
                                          <p:attrName>style.visibility</p:attrName>
                                        </p:attrNameLst>
                                      </p:cBhvr>
                                      <p:to>
                                        <p:strVal val="visible"/>
                                      </p:to>
                                    </p:set>
                                    <p:anim calcmode="lin" valueType="num">
                                      <p:cBhvr additive="base">
                                        <p:cTn id="23" dur="2000" fill="hold"/>
                                        <p:tgtEl>
                                          <p:spTgt spid="1991683">
                                            <p:txEl>
                                              <p:pRg st="8" end="8"/>
                                            </p:txEl>
                                          </p:spTgt>
                                        </p:tgtEl>
                                        <p:attrNameLst>
                                          <p:attrName>ppt_x</p:attrName>
                                        </p:attrNameLst>
                                      </p:cBhvr>
                                      <p:tavLst>
                                        <p:tav tm="0">
                                          <p:val>
                                            <p:strVal val="#ppt_x"/>
                                          </p:val>
                                        </p:tav>
                                        <p:tav tm="100000">
                                          <p:val>
                                            <p:strVal val="#ppt_x"/>
                                          </p:val>
                                        </p:tav>
                                      </p:tavLst>
                                    </p:anim>
                                    <p:anim calcmode="lin" valueType="num">
                                      <p:cBhvr additive="base">
                                        <p:cTn id="24" dur="2000" fill="hold"/>
                                        <p:tgtEl>
                                          <p:spTgt spid="1991683">
                                            <p:txEl>
                                              <p:pRg st="8" end="8"/>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991683">
                                            <p:txEl>
                                              <p:pRg st="9" end="9"/>
                                            </p:txEl>
                                          </p:spTgt>
                                        </p:tgtEl>
                                        <p:attrNameLst>
                                          <p:attrName>style.visibility</p:attrName>
                                        </p:attrNameLst>
                                      </p:cBhvr>
                                      <p:to>
                                        <p:strVal val="visible"/>
                                      </p:to>
                                    </p:set>
                                    <p:anim calcmode="lin" valueType="num">
                                      <p:cBhvr additive="base">
                                        <p:cTn id="27" dur="2000" fill="hold"/>
                                        <p:tgtEl>
                                          <p:spTgt spid="1991683">
                                            <p:txEl>
                                              <p:pRg st="9" end="9"/>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991683">
                                            <p:txEl>
                                              <p:pRg st="9" end="9"/>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991683">
                                            <p:txEl>
                                              <p:pRg st="7" end="7"/>
                                            </p:txEl>
                                          </p:spTgt>
                                        </p:tgtEl>
                                        <p:attrNameLst>
                                          <p:attrName>style.visibility</p:attrName>
                                        </p:attrNameLst>
                                      </p:cBhvr>
                                      <p:to>
                                        <p:strVal val="visible"/>
                                      </p:to>
                                    </p:set>
                                    <p:anim calcmode="lin" valueType="num">
                                      <p:cBhvr additive="base">
                                        <p:cTn id="31" dur="2000" fill="hold"/>
                                        <p:tgtEl>
                                          <p:spTgt spid="1991683">
                                            <p:txEl>
                                              <p:pRg st="7" end="7"/>
                                            </p:txEl>
                                          </p:spTgt>
                                        </p:tgtEl>
                                        <p:attrNameLst>
                                          <p:attrName>ppt_x</p:attrName>
                                        </p:attrNameLst>
                                      </p:cBhvr>
                                      <p:tavLst>
                                        <p:tav tm="0">
                                          <p:val>
                                            <p:strVal val="#ppt_x"/>
                                          </p:val>
                                        </p:tav>
                                        <p:tav tm="100000">
                                          <p:val>
                                            <p:strVal val="#ppt_x"/>
                                          </p:val>
                                        </p:tav>
                                      </p:tavLst>
                                    </p:anim>
                                    <p:anim calcmode="lin" valueType="num">
                                      <p:cBhvr additive="base">
                                        <p:cTn id="32" dur="2000" fill="hold"/>
                                        <p:tgtEl>
                                          <p:spTgt spid="199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E07BE-E9F2-2E20-F651-865368BC0AA3}"/>
              </a:ext>
            </a:extLst>
          </p:cNvPr>
          <p:cNvSpPr>
            <a:spLocks noGrp="1"/>
          </p:cNvSpPr>
          <p:nvPr>
            <p:ph type="title"/>
          </p:nvPr>
        </p:nvSpPr>
        <p:spPr>
          <a:xfrm>
            <a:off x="469760" y="243840"/>
            <a:ext cx="8229600" cy="1203960"/>
          </a:xfrm>
        </p:spPr>
        <p:txBody>
          <a:bodyPr>
            <a:normAutofit fontScale="90000"/>
          </a:bodyPr>
          <a:lstStyle/>
          <a:p>
            <a:r>
              <a:rPr lang="en-US" dirty="0"/>
              <a:t>Second-Generation Antipsychotic Meds and Diabetes Risk</a:t>
            </a:r>
          </a:p>
        </p:txBody>
      </p:sp>
      <p:sp>
        <p:nvSpPr>
          <p:cNvPr id="3" name="Content Placeholder 2">
            <a:extLst>
              <a:ext uri="{FF2B5EF4-FFF2-40B4-BE49-F238E27FC236}">
                <a16:creationId xmlns:a16="http://schemas.microsoft.com/office/drawing/2014/main" id="{6935BFAD-E515-7BB1-36E1-2A5614ADF8F8}"/>
              </a:ext>
            </a:extLst>
          </p:cNvPr>
          <p:cNvSpPr>
            <a:spLocks noGrp="1"/>
          </p:cNvSpPr>
          <p:nvPr>
            <p:ph sz="quarter" idx="1"/>
          </p:nvPr>
        </p:nvSpPr>
        <p:spPr>
          <a:xfrm>
            <a:off x="469760" y="1524000"/>
            <a:ext cx="8229600" cy="5090160"/>
          </a:xfrm>
        </p:spPr>
        <p:txBody>
          <a:bodyPr>
            <a:normAutofit fontScale="92500" lnSpcReduction="10000"/>
          </a:bodyPr>
          <a:lstStyle/>
          <a:p>
            <a:r>
              <a:rPr lang="en-US" dirty="0"/>
              <a:t>People taking these meds require frequent monitoring due to increased risk of hyperglycemia and other metabolic effects.</a:t>
            </a:r>
          </a:p>
          <a:p>
            <a:r>
              <a:rPr lang="en-US" dirty="0">
                <a:solidFill>
                  <a:srgbClr val="0070C0"/>
                </a:solidFill>
              </a:rPr>
              <a:t>There is a range of effects across second-generation antipsychotic medications; </a:t>
            </a:r>
          </a:p>
          <a:p>
            <a:pPr lvl="1"/>
            <a:r>
              <a:rPr lang="en-US" dirty="0"/>
              <a:t>Olanzapine, haloperidol, clozapine, quetiapine, and risperidone tend to have </a:t>
            </a:r>
            <a:r>
              <a:rPr lang="en-US" i="1" dirty="0"/>
              <a:t>more</a:t>
            </a:r>
            <a:r>
              <a:rPr lang="en-US" dirty="0"/>
              <a:t> metabolic effects. </a:t>
            </a:r>
          </a:p>
          <a:p>
            <a:pPr lvl="1"/>
            <a:r>
              <a:rPr lang="en-US" dirty="0"/>
              <a:t>Aripiprazole and ziprasidone tend to have </a:t>
            </a:r>
            <a:r>
              <a:rPr lang="en-US" i="1" dirty="0"/>
              <a:t>fewer</a:t>
            </a:r>
            <a:r>
              <a:rPr lang="en-US" dirty="0"/>
              <a:t> metabolic effects.</a:t>
            </a:r>
          </a:p>
          <a:p>
            <a:pPr lvl="1"/>
            <a:r>
              <a:rPr lang="en-US" dirty="0"/>
              <a:t>It taking these agents, screen for prediabetes or diabetes at baseline, rescreen at 12–16 weeks after medication initiation, and screen annually thereafter     ADA 2024</a:t>
            </a:r>
          </a:p>
        </p:txBody>
      </p:sp>
      <p:pic>
        <p:nvPicPr>
          <p:cNvPr id="4" name="Picture 3">
            <a:extLst>
              <a:ext uri="{FF2B5EF4-FFF2-40B4-BE49-F238E27FC236}">
                <a16:creationId xmlns:a16="http://schemas.microsoft.com/office/drawing/2014/main" id="{D364A878-60E8-03F4-1733-34FE5CB2977B}"/>
              </a:ext>
            </a:extLst>
          </p:cNvPr>
          <p:cNvPicPr>
            <a:picLocks noChangeAspect="1"/>
          </p:cNvPicPr>
          <p:nvPr/>
        </p:nvPicPr>
        <p:blipFill>
          <a:blip r:embed="rId2"/>
          <a:stretch>
            <a:fillRect/>
          </a:stretch>
        </p:blipFill>
        <p:spPr>
          <a:xfrm>
            <a:off x="5638800" y="6385560"/>
            <a:ext cx="3244846" cy="457200"/>
          </a:xfrm>
          <a:prstGeom prst="rect">
            <a:avLst/>
          </a:prstGeom>
        </p:spPr>
      </p:pic>
    </p:spTree>
    <p:extLst>
      <p:ext uri="{BB962C8B-B14F-4D97-AF65-F5344CB8AC3E}">
        <p14:creationId xmlns:p14="http://schemas.microsoft.com/office/powerpoint/2010/main" val="415454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a:xfrm>
            <a:off x="419100" y="283634"/>
            <a:ext cx="8305800" cy="1016000"/>
          </a:xfrm>
        </p:spPr>
        <p:txBody>
          <a:bodyPr vert="horz" lIns="80434" tIns="39511" rIns="80434" bIns="39511" anchor="b" anchorCtr="0">
            <a:normAutofit fontScale="90000"/>
          </a:bodyPr>
          <a:lstStyle/>
          <a:p>
            <a:pPr eaLnBrk="1" hangingPunct="1"/>
            <a:r>
              <a:rPr lang="en-US" dirty="0"/>
              <a:t>Diabetes 2 - Who is at Risk?</a:t>
            </a:r>
            <a:r>
              <a:rPr lang="en-US" sz="3200" dirty="0"/>
              <a:t> </a:t>
            </a:r>
            <a:br>
              <a:rPr lang="en-US" sz="3200" dirty="0"/>
            </a:br>
            <a:r>
              <a:rPr lang="en-US" sz="2489" dirty="0"/>
              <a:t>(ADA 2024 Clinical Practice Guidelines</a:t>
            </a:r>
            <a:r>
              <a:rPr lang="en-US" sz="2844" dirty="0"/>
              <a:t>)</a:t>
            </a:r>
            <a:endParaRPr lang="en-US" sz="2844" dirty="0">
              <a:sym typeface="Monotype Sorts" pitchFamily="2" charset="2"/>
            </a:endParaRPr>
          </a:p>
        </p:txBody>
      </p:sp>
      <p:sp>
        <p:nvSpPr>
          <p:cNvPr id="1992707" name="Rectangle 3"/>
          <p:cNvSpPr>
            <a:spLocks noGrp="1" noChangeArrowheads="1"/>
          </p:cNvSpPr>
          <p:nvPr>
            <p:ph idx="1"/>
          </p:nvPr>
        </p:nvSpPr>
        <p:spPr>
          <a:xfrm>
            <a:off x="3657600" y="1523999"/>
            <a:ext cx="5188794" cy="4905701"/>
          </a:xfrm>
        </p:spPr>
        <p:txBody>
          <a:bodyPr vert="horz" lIns="80434" tIns="39511" rIns="80434" bIns="39511">
            <a:normAutofit/>
          </a:bodyPr>
          <a:lstStyle/>
          <a:p>
            <a:pPr eaLnBrk="1" hangingPunct="1">
              <a:buFont typeface="Wingdings" pitchFamily="2" charset="2"/>
              <a:buNone/>
            </a:pPr>
            <a:r>
              <a:rPr lang="en-US" sz="2489" b="1" dirty="0"/>
              <a:t>Risk factors cont’d</a:t>
            </a:r>
            <a:endParaRPr lang="en-US" sz="2489" dirty="0"/>
          </a:p>
          <a:p>
            <a:pPr lvl="1" eaLnBrk="1" hangingPunct="1">
              <a:buClr>
                <a:schemeClr val="hlink"/>
              </a:buClr>
            </a:pPr>
            <a:r>
              <a:rPr lang="en-US" sz="2844" dirty="0"/>
              <a:t>HTN - </a:t>
            </a:r>
            <a:r>
              <a:rPr lang="en-US" sz="2844" dirty="0">
                <a:solidFill>
                  <a:srgbClr val="0070C0"/>
                </a:solidFill>
              </a:rPr>
              <a:t>BP &gt; 130/80</a:t>
            </a:r>
            <a:endParaRPr lang="en-US" sz="3200" dirty="0">
              <a:solidFill>
                <a:srgbClr val="0070C0"/>
              </a:solidFill>
            </a:endParaRPr>
          </a:p>
          <a:p>
            <a:pPr lvl="1" eaLnBrk="1" hangingPunct="1">
              <a:buClr>
                <a:schemeClr val="hlink"/>
              </a:buClr>
            </a:pPr>
            <a:r>
              <a:rPr lang="en-US" sz="2844" dirty="0"/>
              <a:t>HDL &lt; 35 or triglycerides &gt; 250</a:t>
            </a:r>
          </a:p>
          <a:p>
            <a:pPr lvl="1" eaLnBrk="1" hangingPunct="1">
              <a:buClr>
                <a:schemeClr val="hlink"/>
              </a:buClr>
            </a:pPr>
            <a:r>
              <a:rPr lang="en-US" sz="2844" dirty="0"/>
              <a:t>History of Gestational Diabetes Mellitus </a:t>
            </a:r>
          </a:p>
          <a:p>
            <a:pPr lvl="1" eaLnBrk="1" hangingPunct="1">
              <a:buClr>
                <a:schemeClr val="hlink"/>
              </a:buClr>
            </a:pPr>
            <a:r>
              <a:rPr lang="en-US" sz="2489" dirty="0"/>
              <a:t>Polycystic ovary syndrome (PCOS)</a:t>
            </a:r>
          </a:p>
          <a:p>
            <a:pPr lvl="1">
              <a:buClr>
                <a:schemeClr val="hlink"/>
              </a:buClr>
            </a:pPr>
            <a:r>
              <a:rPr lang="en-US" sz="2500" dirty="0"/>
              <a:t>Other conditions associated w/ insulin resistance:</a:t>
            </a:r>
          </a:p>
          <a:p>
            <a:pPr lvl="2">
              <a:buClr>
                <a:schemeClr val="hlink"/>
              </a:buClr>
            </a:pPr>
            <a:r>
              <a:rPr lang="en-US" sz="2100" dirty="0"/>
              <a:t>Elevated BMI, acanthosis nigricans (AN)</a:t>
            </a:r>
          </a:p>
          <a:p>
            <a:pPr lvl="1" eaLnBrk="1" hangingPunct="1">
              <a:buClr>
                <a:schemeClr val="hlink"/>
              </a:buClr>
            </a:pPr>
            <a:endParaRPr lang="en-US" sz="2489" dirty="0"/>
          </a:p>
        </p:txBody>
      </p:sp>
      <p:pic>
        <p:nvPicPr>
          <p:cNvPr id="2" name="Picture 1"/>
          <p:cNvPicPr>
            <a:picLocks noChangeAspect="1"/>
          </p:cNvPicPr>
          <p:nvPr/>
        </p:nvPicPr>
        <p:blipFill>
          <a:blip r:embed="rId3"/>
          <a:stretch>
            <a:fillRect/>
          </a:stretch>
        </p:blipFill>
        <p:spPr>
          <a:xfrm>
            <a:off x="419100" y="1524000"/>
            <a:ext cx="2982079" cy="2091906"/>
          </a:xfrm>
          <a:prstGeom prst="rect">
            <a:avLst/>
          </a:prstGeom>
        </p:spPr>
      </p:pic>
      <p:sp>
        <p:nvSpPr>
          <p:cNvPr id="3" name="TextBox 2">
            <a:extLst>
              <a:ext uri="{FF2B5EF4-FFF2-40B4-BE49-F238E27FC236}">
                <a16:creationId xmlns:a16="http://schemas.microsoft.com/office/drawing/2014/main" id="{2BC3D52E-CDAB-4044-AA45-871C0091076E}"/>
              </a:ext>
            </a:extLst>
          </p:cNvPr>
          <p:cNvSpPr txBox="1"/>
          <p:nvPr/>
        </p:nvSpPr>
        <p:spPr>
          <a:xfrm>
            <a:off x="578694" y="3904518"/>
            <a:ext cx="2590800" cy="2308324"/>
          </a:xfrm>
          <a:prstGeom prst="rect">
            <a:avLst/>
          </a:prstGeom>
          <a:noFill/>
          <a:ln w="28575">
            <a:solidFill>
              <a:srgbClr val="C00000"/>
            </a:solidFill>
          </a:ln>
        </p:spPr>
        <p:txBody>
          <a:bodyPr wrap="square" rtlCol="0">
            <a:spAutoFit/>
          </a:bodyPr>
          <a:lstStyle/>
          <a:p>
            <a:r>
              <a:rPr lang="en-US" dirty="0"/>
              <a:t>Screen using A1C, Fasting Blood Glucose or OGTT.</a:t>
            </a:r>
          </a:p>
          <a:p>
            <a:endParaRPr lang="en-US" dirty="0"/>
          </a:p>
          <a:p>
            <a:r>
              <a:rPr lang="en-US" dirty="0"/>
              <a:t>Repeat screening at least every 3 years if negative.</a:t>
            </a:r>
          </a:p>
          <a:p>
            <a:endParaRPr lang="en-US" dirty="0"/>
          </a:p>
          <a:p>
            <a:r>
              <a:rPr lang="en-US" dirty="0"/>
              <a:t>*If prediabetes or on high risk meds, recheck yearly  </a:t>
            </a:r>
          </a:p>
        </p:txBody>
      </p:sp>
      <p:pic>
        <p:nvPicPr>
          <p:cNvPr id="4" name="Picture 3">
            <a:extLst>
              <a:ext uri="{FF2B5EF4-FFF2-40B4-BE49-F238E27FC236}">
                <a16:creationId xmlns:a16="http://schemas.microsoft.com/office/drawing/2014/main" id="{265F5724-3177-D1E1-D308-93D795DFFA04}"/>
              </a:ext>
            </a:extLst>
          </p:cNvPr>
          <p:cNvPicPr>
            <a:picLocks noChangeAspect="1"/>
          </p:cNvPicPr>
          <p:nvPr/>
        </p:nvPicPr>
        <p:blipFill>
          <a:blip r:embed="rId4"/>
          <a:stretch>
            <a:fillRect/>
          </a:stretch>
        </p:blipFill>
        <p:spPr>
          <a:xfrm>
            <a:off x="5136621" y="6169769"/>
            <a:ext cx="3437152" cy="484296"/>
          </a:xfrm>
          <a:prstGeom prst="rect">
            <a:avLst/>
          </a:prstGeom>
        </p:spPr>
      </p:pic>
    </p:spTree>
    <p:custDataLst>
      <p:tags r:id="rId1"/>
    </p:custDataLst>
    <p:extLst>
      <p:ext uri="{BB962C8B-B14F-4D97-AF65-F5344CB8AC3E}">
        <p14:creationId xmlns:p14="http://schemas.microsoft.com/office/powerpoint/2010/main" val="322365582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992707">
                                            <p:txEl>
                                              <p:pRg st="2" end="2"/>
                                            </p:txEl>
                                          </p:spTgt>
                                        </p:tgtEl>
                                        <p:attrNameLst>
                                          <p:attrName>style.visibility</p:attrName>
                                        </p:attrNameLst>
                                      </p:cBhvr>
                                      <p:to>
                                        <p:strVal val="visible"/>
                                      </p:to>
                                    </p:set>
                                    <p:anim calcmode="lin" valueType="num">
                                      <p:cBhvr additive="base">
                                        <p:cTn id="7" dur="2000" fill="hold"/>
                                        <p:tgtEl>
                                          <p:spTgt spid="1992707">
                                            <p:txEl>
                                              <p:pRg st="2" end="2"/>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99270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C32849A-08BB-FF40-15D9-959BC4A3BB96}"/>
              </a:ext>
            </a:extLst>
          </p:cNvPr>
          <p:cNvPicPr>
            <a:picLocks noGrp="1" noChangeAspect="1"/>
          </p:cNvPicPr>
          <p:nvPr>
            <p:ph sz="quarter" idx="1"/>
          </p:nvPr>
        </p:nvPicPr>
        <p:blipFill>
          <a:blip r:embed="rId2"/>
          <a:stretch>
            <a:fillRect/>
          </a:stretch>
        </p:blipFill>
        <p:spPr>
          <a:xfrm>
            <a:off x="609600" y="163909"/>
            <a:ext cx="7496531" cy="6530181"/>
          </a:xfrm>
        </p:spPr>
      </p:pic>
      <p:sp>
        <p:nvSpPr>
          <p:cNvPr id="13" name="TextBox 12">
            <a:extLst>
              <a:ext uri="{FF2B5EF4-FFF2-40B4-BE49-F238E27FC236}">
                <a16:creationId xmlns:a16="http://schemas.microsoft.com/office/drawing/2014/main" id="{1E020FA9-382D-70BB-BF9C-EA79C9003F8D}"/>
              </a:ext>
            </a:extLst>
          </p:cNvPr>
          <p:cNvSpPr txBox="1"/>
          <p:nvPr/>
        </p:nvSpPr>
        <p:spPr>
          <a:xfrm>
            <a:off x="2895600" y="3473378"/>
            <a:ext cx="3200400" cy="369332"/>
          </a:xfrm>
          <a:prstGeom prst="rect">
            <a:avLst/>
          </a:prstGeom>
          <a:noFill/>
        </p:spPr>
        <p:txBody>
          <a:bodyPr wrap="square" rtlCol="0">
            <a:spAutoFit/>
          </a:bodyPr>
          <a:lstStyle/>
          <a:p>
            <a:r>
              <a:rPr lang="en-US" dirty="0">
                <a:solidFill>
                  <a:srgbClr val="0070C0"/>
                </a:solidFill>
              </a:rPr>
              <a:t>DiabetesEd.net   Cheat Sheets</a:t>
            </a:r>
          </a:p>
        </p:txBody>
      </p:sp>
    </p:spTree>
    <p:extLst>
      <p:ext uri="{BB962C8B-B14F-4D97-AF65-F5344CB8AC3E}">
        <p14:creationId xmlns:p14="http://schemas.microsoft.com/office/powerpoint/2010/main" val="2973690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Poll Question 3 </a:t>
            </a:r>
          </a:p>
        </p:txBody>
      </p:sp>
      <p:sp>
        <p:nvSpPr>
          <p:cNvPr id="6" name="Content Placeholder 5"/>
          <p:cNvSpPr>
            <a:spLocks noGrp="1"/>
          </p:cNvSpPr>
          <p:nvPr>
            <p:ph sz="quarter" idx="1"/>
          </p:nvPr>
        </p:nvSpPr>
        <p:spPr/>
        <p:txBody>
          <a:bodyPr/>
          <a:lstStyle/>
          <a:p>
            <a:r>
              <a:rPr lang="en-US" sz="3600" dirty="0"/>
              <a:t>Which of the following level is considered pre-diabetes range?</a:t>
            </a:r>
          </a:p>
          <a:p>
            <a:pPr marL="205735" lvl="1" indent="0">
              <a:buNone/>
            </a:pPr>
            <a:r>
              <a:rPr lang="en-US" dirty="0"/>
              <a:t>a. </a:t>
            </a:r>
            <a:r>
              <a:rPr lang="en-US" sz="4000" dirty="0"/>
              <a:t>Fasting BG of 62</a:t>
            </a:r>
          </a:p>
          <a:p>
            <a:pPr marL="205735" lvl="1" indent="0">
              <a:buNone/>
            </a:pPr>
            <a:r>
              <a:rPr lang="en-US" sz="4000" dirty="0"/>
              <a:t>b.  A1c of 5.9 %</a:t>
            </a:r>
          </a:p>
          <a:p>
            <a:pPr marL="205735" lvl="1" indent="0">
              <a:buNone/>
            </a:pPr>
            <a:r>
              <a:rPr lang="en-US" sz="4000" dirty="0"/>
              <a:t>c. After meal BG of 137</a:t>
            </a:r>
          </a:p>
          <a:p>
            <a:pPr marL="205735" lvl="1" indent="0">
              <a:buNone/>
            </a:pPr>
            <a:r>
              <a:rPr lang="en-US" sz="4000" dirty="0"/>
              <a:t>d. A1c of 7.1 %</a:t>
            </a:r>
          </a:p>
          <a:p>
            <a:pPr marL="205735" lvl="1" indent="0">
              <a:buNone/>
            </a:pPr>
            <a:endParaRPr lang="en-US" sz="2400" dirty="0"/>
          </a:p>
          <a:p>
            <a:pPr lvl="1"/>
            <a:endParaRPr lang="en-US" sz="2400" dirty="0"/>
          </a:p>
        </p:txBody>
      </p:sp>
      <p:pic>
        <p:nvPicPr>
          <p:cNvPr id="7" name="Picture 6"/>
          <p:cNvPicPr>
            <a:picLocks noChangeAspect="1"/>
          </p:cNvPicPr>
          <p:nvPr/>
        </p:nvPicPr>
        <p:blipFill>
          <a:blip r:embed="rId3"/>
          <a:stretch>
            <a:fillRect/>
          </a:stretch>
        </p:blipFill>
        <p:spPr>
          <a:xfrm>
            <a:off x="6195939" y="3165371"/>
            <a:ext cx="1371600" cy="1363081"/>
          </a:xfrm>
          <a:prstGeom prst="rect">
            <a:avLst/>
          </a:prstGeom>
        </p:spPr>
      </p:pic>
      <p:sp>
        <p:nvSpPr>
          <p:cNvPr id="8" name="Oval 7">
            <a:extLst>
              <a:ext uri="{FF2B5EF4-FFF2-40B4-BE49-F238E27FC236}">
                <a16:creationId xmlns:a16="http://schemas.microsoft.com/office/drawing/2014/main" id="{46A7849A-5313-45AE-9022-8C622B26B295}"/>
              </a:ext>
            </a:extLst>
          </p:cNvPr>
          <p:cNvSpPr/>
          <p:nvPr/>
        </p:nvSpPr>
        <p:spPr>
          <a:xfrm>
            <a:off x="609600" y="3048000"/>
            <a:ext cx="3810000" cy="7620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304669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685800" y="237068"/>
            <a:ext cx="7747000" cy="1016000"/>
          </a:xfrm>
        </p:spPr>
        <p:txBody>
          <a:bodyPr/>
          <a:lstStyle/>
          <a:p>
            <a:pPr eaLnBrk="1" hangingPunct="1"/>
            <a:r>
              <a:rPr lang="en-US"/>
              <a:t>Natural History of Diabetes</a:t>
            </a:r>
          </a:p>
        </p:txBody>
      </p:sp>
      <p:sp>
        <p:nvSpPr>
          <p:cNvPr id="8" name="Content Placeholder 3"/>
          <p:cNvSpPr txBox="1">
            <a:spLocks/>
          </p:cNvSpPr>
          <p:nvPr/>
        </p:nvSpPr>
        <p:spPr bwMode="auto">
          <a:xfrm>
            <a:off x="5791200" y="1938867"/>
            <a:ext cx="2641600" cy="1625600"/>
          </a:xfrm>
          <a:prstGeom prst="rect">
            <a:avLst/>
          </a:prstGeom>
          <a:noFill/>
          <a:ln w="9525">
            <a:noFill/>
            <a:miter lim="800000"/>
            <a:headEnd/>
            <a:tailEnd/>
          </a:ln>
          <a:effectLst/>
        </p:spPr>
        <p:txBody>
          <a:bodyPr/>
          <a:lstStyle/>
          <a:p>
            <a:pPr marL="304804" indent="-304804" eaLnBrk="1" fontAlgn="auto" hangingPunct="1">
              <a:spcBef>
                <a:spcPct val="20000"/>
              </a:spcBef>
              <a:spcAft>
                <a:spcPts val="0"/>
              </a:spcAft>
              <a:buClr>
                <a:srgbClr val="464653"/>
              </a:buClr>
              <a:buSzPct val="65000"/>
              <a:buFontTx/>
              <a:buBlip>
                <a:blip r:embed="rId4"/>
              </a:buBlip>
              <a:defRPr/>
            </a:pPr>
            <a:endParaRPr lang="en-US" sz="2844" kern="0" dirty="0">
              <a:solidFill>
                <a:prstClr val="black"/>
              </a:solidFill>
              <a:latin typeface="Gill Sans MT"/>
            </a:endParaRPr>
          </a:p>
        </p:txBody>
      </p:sp>
      <p:graphicFrame>
        <p:nvGraphicFramePr>
          <p:cNvPr id="9" name="Diagram 8"/>
          <p:cNvGraphicFramePr/>
          <p:nvPr>
            <p:extLst>
              <p:ext uri="{D42A27DB-BD31-4B8C-83A1-F6EECF244321}">
                <p14:modId xmlns:p14="http://schemas.microsoft.com/office/powerpoint/2010/main" val="1069447702"/>
              </p:ext>
            </p:extLst>
          </p:nvPr>
        </p:nvGraphicFramePr>
        <p:xfrm>
          <a:off x="778933" y="1329267"/>
          <a:ext cx="7653867" cy="48090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4517" name="TextBox 9"/>
          <p:cNvSpPr txBox="1">
            <a:spLocks noChangeArrowheads="1"/>
          </p:cNvSpPr>
          <p:nvPr/>
        </p:nvSpPr>
        <p:spPr bwMode="auto">
          <a:xfrm>
            <a:off x="1456267" y="5528733"/>
            <a:ext cx="6366933" cy="338554"/>
          </a:xfrm>
          <a:prstGeom prst="rect">
            <a:avLst/>
          </a:prstGeom>
          <a:solidFill>
            <a:srgbClr val="CCFF99"/>
          </a:solidFill>
          <a:ln w="9525">
            <a:noFill/>
            <a:miter lim="800000"/>
            <a:headEnd/>
            <a:tailEnd/>
          </a:ln>
        </p:spPr>
        <p:txBody>
          <a:bodyPr>
            <a:spAutoFit/>
          </a:bodyPr>
          <a:lstStyle/>
          <a:p>
            <a:pPr eaLnBrk="1" fontAlgn="auto" hangingPunct="1">
              <a:spcBef>
                <a:spcPts val="0"/>
              </a:spcBef>
              <a:spcAft>
                <a:spcPts val="0"/>
              </a:spcAft>
              <a:defRPr/>
            </a:pPr>
            <a:r>
              <a:rPr lang="en-US" sz="1600" b="1" dirty="0">
                <a:solidFill>
                  <a:prstClr val="black"/>
                </a:solidFill>
                <a:latin typeface="Gill Sans MT"/>
              </a:rPr>
              <a:t>Development of type 2 diabetes happens over years or decades</a:t>
            </a:r>
          </a:p>
        </p:txBody>
      </p:sp>
      <p:sp>
        <p:nvSpPr>
          <p:cNvPr id="70662" name="TextBox 12"/>
          <p:cNvSpPr txBox="1">
            <a:spLocks noChangeArrowheads="1"/>
          </p:cNvSpPr>
          <p:nvPr/>
        </p:nvSpPr>
        <p:spPr bwMode="auto">
          <a:xfrm>
            <a:off x="982134" y="4919133"/>
            <a:ext cx="47413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auto" hangingPunct="1">
              <a:spcBef>
                <a:spcPts val="0"/>
              </a:spcBef>
              <a:spcAft>
                <a:spcPts val="0"/>
              </a:spcAft>
            </a:pPr>
            <a:endParaRPr lang="en-US" sz="1600">
              <a:solidFill>
                <a:prstClr val="black"/>
              </a:solidFill>
            </a:endParaRPr>
          </a:p>
        </p:txBody>
      </p:sp>
      <p:sp>
        <p:nvSpPr>
          <p:cNvPr id="70663" name="Left Arrow 15"/>
          <p:cNvSpPr>
            <a:spLocks noChangeArrowheads="1"/>
          </p:cNvSpPr>
          <p:nvPr/>
        </p:nvSpPr>
        <p:spPr bwMode="auto">
          <a:xfrm>
            <a:off x="2879785" y="2137408"/>
            <a:ext cx="1207911" cy="677333"/>
          </a:xfrm>
          <a:prstGeom prst="leftArrow">
            <a:avLst>
              <a:gd name="adj1" fmla="val 63333"/>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70664" name="Left Arrow 16"/>
          <p:cNvSpPr>
            <a:spLocks noChangeArrowheads="1"/>
          </p:cNvSpPr>
          <p:nvPr/>
        </p:nvSpPr>
        <p:spPr bwMode="auto">
          <a:xfrm>
            <a:off x="5257801" y="2074334"/>
            <a:ext cx="1346200" cy="821266"/>
          </a:xfrm>
          <a:prstGeom prst="leftArrow">
            <a:avLst>
              <a:gd name="adj1" fmla="val 50000"/>
              <a:gd name="adj2" fmla="val 50000"/>
            </a:avLst>
          </a:prstGeom>
          <a:solidFill>
            <a:schemeClr val="tx1"/>
          </a:solidFill>
          <a:ln w="12700" algn="ctr">
            <a:solidFill>
              <a:schemeClr val="tx1"/>
            </a:solidFill>
            <a:round/>
            <a:headEnd/>
            <a:tailEnd/>
          </a:ln>
        </p:spPr>
        <p:txBody>
          <a:bodyPr/>
          <a:lstStyle/>
          <a:p>
            <a:pPr eaLnBrk="1" fontAlgn="auto" hangingPunct="1">
              <a:spcBef>
                <a:spcPts val="0"/>
              </a:spcBef>
              <a:spcAft>
                <a:spcPts val="0"/>
              </a:spcAft>
            </a:pPr>
            <a:endParaRPr lang="en-US" sz="1600">
              <a:solidFill>
                <a:prstClr val="black"/>
              </a:solidFill>
              <a:latin typeface="Gill Sans MT"/>
            </a:endParaRPr>
          </a:p>
        </p:txBody>
      </p:sp>
      <p:sp>
        <p:nvSpPr>
          <p:cNvPr id="64521" name="TextBox 23"/>
          <p:cNvSpPr txBox="1">
            <a:spLocks noChangeArrowheads="1"/>
          </p:cNvSpPr>
          <p:nvPr/>
        </p:nvSpPr>
        <p:spPr bwMode="auto">
          <a:xfrm>
            <a:off x="3352800" y="2311400"/>
            <a:ext cx="666044" cy="338554"/>
          </a:xfrm>
          <a:prstGeom prst="rect">
            <a:avLst/>
          </a:prstGeom>
          <a:solidFill>
            <a:srgbClr val="CCFF33"/>
          </a:solidFill>
          <a:ln>
            <a:headEnd/>
            <a:tailEnd/>
          </a:ln>
        </p:spPr>
        <p:style>
          <a:lnRef idx="1">
            <a:schemeClr val="accent4"/>
          </a:lnRef>
          <a:fillRef idx="2">
            <a:schemeClr val="accent4"/>
          </a:fillRef>
          <a:effectRef idx="1">
            <a:schemeClr val="accent4"/>
          </a:effectRef>
          <a:fontRef idx="minor">
            <a:schemeClr val="dk1"/>
          </a:fontRef>
        </p:style>
        <p:txBody>
          <a:bodyPr wrap="square">
            <a:spAutoFit/>
          </a:bodyPr>
          <a:lstStyle/>
          <a:p>
            <a:pPr eaLnBrk="1" fontAlgn="auto" hangingPunct="1">
              <a:spcBef>
                <a:spcPts val="0"/>
              </a:spcBef>
              <a:spcAft>
                <a:spcPts val="0"/>
              </a:spcAft>
              <a:defRPr/>
            </a:pPr>
            <a:r>
              <a:rPr lang="en-US" sz="1600" dirty="0">
                <a:solidFill>
                  <a:prstClr val="black"/>
                </a:solidFill>
              </a:rPr>
              <a:t>Yes!</a:t>
            </a:r>
          </a:p>
        </p:txBody>
      </p:sp>
      <p:sp>
        <p:nvSpPr>
          <p:cNvPr id="64523" name="TextBox 14"/>
          <p:cNvSpPr txBox="1">
            <a:spLocks noChangeArrowheads="1"/>
          </p:cNvSpPr>
          <p:nvPr/>
        </p:nvSpPr>
        <p:spPr bwMode="auto">
          <a:xfrm>
            <a:off x="5926666" y="2306798"/>
            <a:ext cx="553156" cy="338554"/>
          </a:xfrm>
          <a:prstGeom prst="rect">
            <a:avLst/>
          </a:prstGeom>
          <a:solidFill>
            <a:srgbClr val="FF0000"/>
          </a:solidFill>
          <a:ln>
            <a:headEnd/>
            <a:tailEnd/>
          </a:ln>
        </p:spPr>
        <p:style>
          <a:lnRef idx="1">
            <a:schemeClr val="accent3"/>
          </a:lnRef>
          <a:fillRef idx="2">
            <a:schemeClr val="accent3"/>
          </a:fillRef>
          <a:effectRef idx="1">
            <a:schemeClr val="accent3"/>
          </a:effectRef>
          <a:fontRef idx="minor">
            <a:schemeClr val="dk1"/>
          </a:fontRef>
        </p:style>
        <p:txBody>
          <a:bodyPr>
            <a:spAutoFit/>
          </a:bodyPr>
          <a:lstStyle/>
          <a:p>
            <a:pPr eaLnBrk="1" fontAlgn="auto" hangingPunct="1">
              <a:spcBef>
                <a:spcPts val="0"/>
              </a:spcBef>
              <a:spcAft>
                <a:spcPts val="0"/>
              </a:spcAft>
              <a:defRPr/>
            </a:pPr>
            <a:r>
              <a:rPr lang="en-US" sz="1600" dirty="0">
                <a:solidFill>
                  <a:prstClr val="black"/>
                </a:solidFill>
              </a:rPr>
              <a:t>NO</a:t>
            </a:r>
          </a:p>
        </p:txBody>
      </p:sp>
    </p:spTree>
    <p:custDataLst>
      <p:tags r:id="rId1"/>
    </p:custDataLst>
    <p:extLst>
      <p:ext uri="{BB962C8B-B14F-4D97-AF65-F5344CB8AC3E}">
        <p14:creationId xmlns:p14="http://schemas.microsoft.com/office/powerpoint/2010/main" val="492537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PreDiabetes</a:t>
            </a:r>
            <a:r>
              <a:rPr lang="en-US" dirty="0"/>
              <a:t> is FREAKING ME OUT</a:t>
            </a:r>
          </a:p>
        </p:txBody>
      </p:sp>
      <p:sp>
        <p:nvSpPr>
          <p:cNvPr id="3" name="Content Placeholder 2"/>
          <p:cNvSpPr>
            <a:spLocks noGrp="1"/>
          </p:cNvSpPr>
          <p:nvPr>
            <p:ph sz="quarter" idx="1"/>
          </p:nvPr>
        </p:nvSpPr>
        <p:spPr>
          <a:xfrm>
            <a:off x="445477" y="1295402"/>
            <a:ext cx="5105400" cy="5287104"/>
          </a:xfrm>
        </p:spPr>
        <p:txBody>
          <a:bodyPr>
            <a:normAutofit fontScale="77500" lnSpcReduction="20000"/>
          </a:bodyPr>
          <a:lstStyle/>
          <a:p>
            <a:pPr>
              <a:lnSpc>
                <a:spcPct val="120000"/>
              </a:lnSpc>
            </a:pPr>
            <a:r>
              <a:rPr lang="en-US" dirty="0"/>
              <a:t>96 million people in US</a:t>
            </a:r>
          </a:p>
          <a:p>
            <a:pPr>
              <a:lnSpc>
                <a:spcPct val="120000"/>
              </a:lnSpc>
            </a:pPr>
            <a:r>
              <a:rPr lang="en-US" dirty="0"/>
              <a:t>80% don’t know they have it</a:t>
            </a:r>
          </a:p>
          <a:p>
            <a:pPr>
              <a:lnSpc>
                <a:spcPct val="120000"/>
              </a:lnSpc>
            </a:pPr>
            <a:r>
              <a:rPr lang="en-US" dirty="0"/>
              <a:t>In 3-5 years, about 30% of </a:t>
            </a:r>
            <a:r>
              <a:rPr lang="en-US" dirty="0" err="1"/>
              <a:t>predm</a:t>
            </a:r>
            <a:r>
              <a:rPr lang="en-US" dirty="0"/>
              <a:t> will get diabetes</a:t>
            </a:r>
          </a:p>
          <a:p>
            <a:pPr>
              <a:lnSpc>
                <a:spcPct val="120000"/>
              </a:lnSpc>
            </a:pPr>
            <a:r>
              <a:rPr lang="en-US" dirty="0"/>
              <a:t>Associated with higher rates of heart attack, stroke, neuropathy and vessel disease</a:t>
            </a:r>
          </a:p>
          <a:p>
            <a:pPr>
              <a:lnSpc>
                <a:spcPct val="120000"/>
              </a:lnSpc>
            </a:pPr>
            <a:r>
              <a:rPr lang="en-US" dirty="0"/>
              <a:t>Why isn’t is called stage 1 diabetes?</a:t>
            </a:r>
          </a:p>
          <a:p>
            <a:endParaRPr lang="en-US" dirty="0"/>
          </a:p>
        </p:txBody>
      </p:sp>
      <p:pic>
        <p:nvPicPr>
          <p:cNvPr id="4" name="Picture 3"/>
          <p:cNvPicPr>
            <a:picLocks noChangeAspect="1"/>
          </p:cNvPicPr>
          <p:nvPr/>
        </p:nvPicPr>
        <p:blipFill>
          <a:blip r:embed="rId2"/>
          <a:stretch>
            <a:fillRect/>
          </a:stretch>
        </p:blipFill>
        <p:spPr>
          <a:xfrm>
            <a:off x="5669814" y="1295402"/>
            <a:ext cx="3028709" cy="2882747"/>
          </a:xfrm>
          <a:prstGeom prst="rect">
            <a:avLst/>
          </a:prstGeom>
        </p:spPr>
      </p:pic>
    </p:spTree>
    <p:extLst>
      <p:ext uri="{BB962C8B-B14F-4D97-AF65-F5344CB8AC3E}">
        <p14:creationId xmlns:p14="http://schemas.microsoft.com/office/powerpoint/2010/main" val="2054297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4</a:t>
            </a:r>
          </a:p>
        </p:txBody>
      </p:sp>
      <p:sp>
        <p:nvSpPr>
          <p:cNvPr id="3" name="Content Placeholder 2"/>
          <p:cNvSpPr>
            <a:spLocks noGrp="1"/>
          </p:cNvSpPr>
          <p:nvPr>
            <p:ph sz="quarter" idx="1"/>
          </p:nvPr>
        </p:nvSpPr>
        <p:spPr>
          <a:xfrm>
            <a:off x="514350" y="1324999"/>
            <a:ext cx="7486650" cy="5152001"/>
          </a:xfrm>
        </p:spPr>
        <p:txBody>
          <a:bodyPr>
            <a:normAutofit lnSpcReduction="10000"/>
          </a:bodyPr>
          <a:lstStyle/>
          <a:p>
            <a:pPr lvl="0" fontAlgn="base"/>
            <a:r>
              <a:rPr lang="en-US" sz="3200" dirty="0"/>
              <a:t>What best describes prediabetes in the U.S.?     </a:t>
            </a:r>
          </a:p>
          <a:p>
            <a:pPr marL="548627" lvl="1" indent="-342892" fontAlgn="base">
              <a:buFont typeface="+mj-lt"/>
              <a:buAutoNum type="alphaLcPeriod"/>
            </a:pPr>
            <a:r>
              <a:rPr lang="en-US" dirty="0"/>
              <a:t>Prediabetes affects 18-20% of people above the age of 20.</a:t>
            </a:r>
          </a:p>
          <a:p>
            <a:pPr marL="548627" lvl="1" indent="-342892" fontAlgn="base">
              <a:buFont typeface="+mj-lt"/>
              <a:buAutoNum type="alphaLcPeriod"/>
            </a:pPr>
            <a:r>
              <a:rPr lang="en-US" dirty="0"/>
              <a:t>The prevalence of prediabetes and diabetes are almost equal.</a:t>
            </a:r>
          </a:p>
          <a:p>
            <a:pPr marL="548627" lvl="1" indent="-342892" fontAlgn="base">
              <a:buFont typeface="+mj-lt"/>
              <a:buAutoNum type="alphaLcPeriod"/>
            </a:pPr>
            <a:r>
              <a:rPr lang="en-US" dirty="0"/>
              <a:t>Most people with BMI of 30 or greater have prediabetes.</a:t>
            </a:r>
          </a:p>
          <a:p>
            <a:pPr marL="548627" lvl="1" indent="-342892" fontAlgn="base">
              <a:buFont typeface="+mj-lt"/>
              <a:buAutoNum type="alphaLcPeriod"/>
            </a:pPr>
            <a:r>
              <a:rPr lang="en-US" dirty="0"/>
              <a:t>Prediabetes is associated with increased risk of CV disease</a:t>
            </a:r>
          </a:p>
        </p:txBody>
      </p:sp>
      <p:pic>
        <p:nvPicPr>
          <p:cNvPr id="4" name="Picture 3">
            <a:hlinkClick r:id="rId3"/>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3358" y="1676400"/>
            <a:ext cx="1609583" cy="1596001"/>
          </a:xfrm>
          <a:prstGeom prst="rect">
            <a:avLst/>
          </a:prstGeom>
        </p:spPr>
      </p:pic>
      <p:sp>
        <p:nvSpPr>
          <p:cNvPr id="5" name="Oval 4">
            <a:extLst>
              <a:ext uri="{FF2B5EF4-FFF2-40B4-BE49-F238E27FC236}">
                <a16:creationId xmlns:a16="http://schemas.microsoft.com/office/drawing/2014/main" id="{2098C6E4-9921-4907-BD86-915B3FA0DD3E}"/>
              </a:ext>
            </a:extLst>
          </p:cNvPr>
          <p:cNvSpPr/>
          <p:nvPr/>
        </p:nvSpPr>
        <p:spPr>
          <a:xfrm>
            <a:off x="409575" y="4885301"/>
            <a:ext cx="7696200" cy="1295400"/>
          </a:xfrm>
          <a:prstGeom prst="ellipse">
            <a:avLst/>
          </a:prstGeom>
          <a:noFill/>
          <a:ln w="57150">
            <a:solidFill>
              <a:srgbClr val="7030A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custDataLst>
      <p:tags r:id="rId1"/>
    </p:custDataLst>
    <p:extLst>
      <p:ext uri="{BB962C8B-B14F-4D97-AF65-F5344CB8AC3E}">
        <p14:creationId xmlns:p14="http://schemas.microsoft.com/office/powerpoint/2010/main" val="4248277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CE4DB-53EE-4CB6-AA11-6B5AE28737D6}"/>
              </a:ext>
            </a:extLst>
          </p:cNvPr>
          <p:cNvSpPr>
            <a:spLocks noGrp="1"/>
          </p:cNvSpPr>
          <p:nvPr>
            <p:ph type="title"/>
          </p:nvPr>
        </p:nvSpPr>
        <p:spPr/>
        <p:txBody>
          <a:bodyPr>
            <a:noAutofit/>
          </a:bodyPr>
          <a:lstStyle/>
          <a:p>
            <a:r>
              <a:rPr lang="en-US" sz="4400" dirty="0"/>
              <a:t>3. Detecting PreDiabetes Matters</a:t>
            </a:r>
          </a:p>
        </p:txBody>
      </p:sp>
      <p:sp>
        <p:nvSpPr>
          <p:cNvPr id="3" name="Content Placeholder 2">
            <a:extLst>
              <a:ext uri="{FF2B5EF4-FFF2-40B4-BE49-F238E27FC236}">
                <a16:creationId xmlns:a16="http://schemas.microsoft.com/office/drawing/2014/main" id="{BD0426D8-B611-4CC0-AEC2-26210DD92C3A}"/>
              </a:ext>
            </a:extLst>
          </p:cNvPr>
          <p:cNvSpPr>
            <a:spLocks noGrp="1"/>
          </p:cNvSpPr>
          <p:nvPr>
            <p:ph sz="quarter" idx="1"/>
          </p:nvPr>
        </p:nvSpPr>
        <p:spPr>
          <a:xfrm>
            <a:off x="457200" y="1295400"/>
            <a:ext cx="7848600" cy="4937760"/>
          </a:xfrm>
        </p:spPr>
        <p:txBody>
          <a:bodyPr>
            <a:normAutofit/>
          </a:bodyPr>
          <a:lstStyle/>
          <a:p>
            <a:r>
              <a:rPr lang="en-US" sz="3200" dirty="0"/>
              <a:t>Given the cost-effectiveness of lifestyle behavior modification programs for diabetes prevention:</a:t>
            </a:r>
          </a:p>
          <a:p>
            <a:pPr lvl="1"/>
            <a:r>
              <a:rPr lang="en-US" sz="2400" dirty="0"/>
              <a:t>Offer diabetes prevention programs  to adults at high risk of type 2 diabetes </a:t>
            </a:r>
          </a:p>
          <a:p>
            <a:pPr lvl="1"/>
            <a:r>
              <a:rPr lang="en-US" sz="2400" dirty="0"/>
              <a:t>Should be covered by third-party payers, </a:t>
            </a:r>
          </a:p>
          <a:p>
            <a:pPr lvl="1"/>
            <a:r>
              <a:rPr lang="en-US" sz="2400" dirty="0"/>
              <a:t>Address inconsistencies in access  </a:t>
            </a:r>
          </a:p>
          <a:p>
            <a:r>
              <a:rPr lang="en-US" sz="3200" dirty="0"/>
              <a:t>Screening guidelines for people with Type 1</a:t>
            </a:r>
          </a:p>
        </p:txBody>
      </p:sp>
      <p:pic>
        <p:nvPicPr>
          <p:cNvPr id="5" name="Picture 4">
            <a:extLst>
              <a:ext uri="{FF2B5EF4-FFF2-40B4-BE49-F238E27FC236}">
                <a16:creationId xmlns:a16="http://schemas.microsoft.com/office/drawing/2014/main" id="{20D41A7B-1B54-431C-91CA-6E853781FA88}"/>
              </a:ext>
            </a:extLst>
          </p:cNvPr>
          <p:cNvPicPr>
            <a:picLocks noChangeAspect="1"/>
          </p:cNvPicPr>
          <p:nvPr/>
        </p:nvPicPr>
        <p:blipFill>
          <a:blip r:embed="rId3"/>
          <a:stretch>
            <a:fillRect/>
          </a:stretch>
        </p:blipFill>
        <p:spPr>
          <a:xfrm>
            <a:off x="144594" y="5531542"/>
            <a:ext cx="4495800" cy="1403235"/>
          </a:xfrm>
          <a:prstGeom prst="rect">
            <a:avLst/>
          </a:prstGeom>
        </p:spPr>
      </p:pic>
      <p:pic>
        <p:nvPicPr>
          <p:cNvPr id="9" name="Picture 8">
            <a:extLst>
              <a:ext uri="{FF2B5EF4-FFF2-40B4-BE49-F238E27FC236}">
                <a16:creationId xmlns:a16="http://schemas.microsoft.com/office/drawing/2014/main" id="{336B8852-7F60-115A-D754-177CE691302C}"/>
              </a:ext>
            </a:extLst>
          </p:cNvPr>
          <p:cNvPicPr>
            <a:picLocks noChangeAspect="1"/>
          </p:cNvPicPr>
          <p:nvPr/>
        </p:nvPicPr>
        <p:blipFill>
          <a:blip r:embed="rId4"/>
          <a:stretch>
            <a:fillRect/>
          </a:stretch>
        </p:blipFill>
        <p:spPr>
          <a:xfrm>
            <a:off x="4638371" y="6205431"/>
            <a:ext cx="4363059" cy="447737"/>
          </a:xfrm>
          <a:prstGeom prst="rect">
            <a:avLst/>
          </a:prstGeom>
        </p:spPr>
      </p:pic>
    </p:spTree>
    <p:extLst>
      <p:ext uri="{BB962C8B-B14F-4D97-AF65-F5344CB8AC3E}">
        <p14:creationId xmlns:p14="http://schemas.microsoft.com/office/powerpoint/2010/main" val="4254213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371600"/>
            <a:ext cx="2101273"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4754" name="Rectangle 2"/>
          <p:cNvSpPr>
            <a:spLocks noGrp="1" noChangeArrowheads="1"/>
          </p:cNvSpPr>
          <p:nvPr>
            <p:ph type="title"/>
          </p:nvPr>
        </p:nvSpPr>
        <p:spPr>
          <a:xfrm>
            <a:off x="457200" y="300196"/>
            <a:ext cx="8547100" cy="1223804"/>
          </a:xfrm>
        </p:spPr>
        <p:txBody>
          <a:bodyPr>
            <a:normAutofit fontScale="90000"/>
          </a:bodyPr>
          <a:lstStyle/>
          <a:p>
            <a:pPr eaLnBrk="1" hangingPunct="1"/>
            <a:r>
              <a:rPr lang="en-US" sz="4000" dirty="0"/>
              <a:t>3. Prevent or Delay Diabetes for those with Prediabetes</a:t>
            </a:r>
          </a:p>
        </p:txBody>
      </p:sp>
      <p:sp>
        <p:nvSpPr>
          <p:cNvPr id="74755" name="Rectangle 3"/>
          <p:cNvSpPr>
            <a:spLocks noGrp="1" noChangeArrowheads="1"/>
          </p:cNvSpPr>
          <p:nvPr>
            <p:ph sz="quarter" idx="1"/>
          </p:nvPr>
        </p:nvSpPr>
        <p:spPr>
          <a:xfrm>
            <a:off x="457200" y="1676400"/>
            <a:ext cx="6096000" cy="5181600"/>
          </a:xfrm>
        </p:spPr>
        <p:txBody>
          <a:bodyPr>
            <a:normAutofit/>
          </a:bodyPr>
          <a:lstStyle/>
          <a:p>
            <a:pPr eaLnBrk="1" hangingPunct="1"/>
            <a:r>
              <a:rPr lang="en-US" sz="2800" dirty="0"/>
              <a:t> Prediabetes defined as:</a:t>
            </a:r>
          </a:p>
          <a:p>
            <a:pPr lvl="1"/>
            <a:r>
              <a:rPr lang="en-US" sz="2400" dirty="0"/>
              <a:t>A1c 5.7 – 6.4% or fasting BG 100 -125mg/dl</a:t>
            </a:r>
          </a:p>
          <a:p>
            <a:r>
              <a:rPr lang="en-US" sz="2800" dirty="0"/>
              <a:t>Action:</a:t>
            </a:r>
          </a:p>
          <a:p>
            <a:pPr lvl="1"/>
            <a:r>
              <a:rPr lang="en-US" sz="2800" dirty="0"/>
              <a:t>Screen yearly for diabetes </a:t>
            </a:r>
          </a:p>
          <a:p>
            <a:pPr lvl="1"/>
            <a:r>
              <a:rPr lang="en-US" sz="2800" dirty="0"/>
              <a:t>For adults with BMI 23/25</a:t>
            </a:r>
          </a:p>
          <a:p>
            <a:pPr lvl="2"/>
            <a:r>
              <a:rPr lang="en-US" sz="2400" dirty="0"/>
              <a:t>Refer to DPP approved programs</a:t>
            </a:r>
          </a:p>
          <a:p>
            <a:pPr lvl="2"/>
            <a:r>
              <a:rPr lang="en-US" sz="2400" dirty="0"/>
              <a:t>Includes intensive behavioral lifestyle interventions with 7% </a:t>
            </a:r>
            <a:r>
              <a:rPr lang="en-US" sz="2400" dirty="0" err="1"/>
              <a:t>wt</a:t>
            </a:r>
            <a:r>
              <a:rPr lang="en-US" sz="2400" dirty="0"/>
              <a:t> reduction goal + 150 min exercise week</a:t>
            </a:r>
          </a:p>
          <a:p>
            <a:pPr lvl="2"/>
            <a:r>
              <a:rPr lang="en-US" sz="2400" dirty="0"/>
              <a:t>Provide in person or certified assisted programs</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4651" y="3934977"/>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5"/>
          <a:stretch>
            <a:fillRect/>
          </a:stretch>
        </p:blipFill>
        <p:spPr>
          <a:xfrm>
            <a:off x="4280496" y="6315425"/>
            <a:ext cx="4723804" cy="484757"/>
          </a:xfrm>
          <a:prstGeom prst="rect">
            <a:avLst/>
          </a:prstGeom>
        </p:spPr>
      </p:pic>
    </p:spTree>
    <p:custDataLst>
      <p:tags r:id="rId1"/>
    </p:custDataLst>
    <p:extLst>
      <p:ext uri="{BB962C8B-B14F-4D97-AF65-F5344CB8AC3E}">
        <p14:creationId xmlns:p14="http://schemas.microsoft.com/office/powerpoint/2010/main" val="34432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EC472E7E-319C-2D46-1356-F48FE7EDA8E7}"/>
              </a:ext>
            </a:extLst>
          </p:cNvPr>
          <p:cNvSpPr>
            <a:spLocks noGrp="1"/>
          </p:cNvSpPr>
          <p:nvPr>
            <p:ph type="title"/>
          </p:nvPr>
        </p:nvSpPr>
        <p:spPr>
          <a:xfrm>
            <a:off x="6324600" y="304800"/>
            <a:ext cx="2514600" cy="838200"/>
          </a:xfrm>
        </p:spPr>
        <p:txBody>
          <a:bodyPr/>
          <a:lstStyle/>
          <a:p>
            <a:r>
              <a:rPr lang="en-US" sz="2800" dirty="0"/>
              <a:t>Look in  your Inbox</a:t>
            </a:r>
          </a:p>
        </p:txBody>
      </p:sp>
      <p:sp>
        <p:nvSpPr>
          <p:cNvPr id="11" name="Text Placeholder 2">
            <a:extLst>
              <a:ext uri="{FF2B5EF4-FFF2-40B4-BE49-F238E27FC236}">
                <a16:creationId xmlns:a16="http://schemas.microsoft.com/office/drawing/2014/main" id="{40924BA8-9B5B-01DB-8DE5-82E5A819377F}"/>
              </a:ext>
            </a:extLst>
          </p:cNvPr>
          <p:cNvSpPr>
            <a:spLocks noGrp="1"/>
          </p:cNvSpPr>
          <p:nvPr>
            <p:ph type="body" idx="2"/>
          </p:nvPr>
        </p:nvSpPr>
        <p:spPr>
          <a:xfrm>
            <a:off x="6324600" y="1219203"/>
            <a:ext cx="2514600" cy="4843463"/>
          </a:xfrm>
        </p:spPr>
        <p:txBody>
          <a:bodyPr>
            <a:normAutofit/>
          </a:bodyPr>
          <a:lstStyle/>
          <a:p>
            <a:pPr>
              <a:lnSpc>
                <a:spcPct val="100000"/>
              </a:lnSpc>
            </a:pPr>
            <a:r>
              <a:rPr lang="en-US" sz="1800" dirty="0"/>
              <a:t>For this email with lots of helpful links and info!</a:t>
            </a:r>
          </a:p>
          <a:p>
            <a:pPr>
              <a:lnSpc>
                <a:spcPct val="100000"/>
              </a:lnSpc>
            </a:pPr>
            <a:endParaRPr lang="en-US" sz="1800" dirty="0"/>
          </a:p>
          <a:p>
            <a:pPr>
              <a:lnSpc>
                <a:spcPct val="100000"/>
              </a:lnSpc>
            </a:pPr>
            <a:r>
              <a:rPr lang="en-US" sz="1800" dirty="0"/>
              <a:t>The </a:t>
            </a:r>
            <a:r>
              <a:rPr lang="en-US" sz="1800" dirty="0" err="1"/>
              <a:t>GOTo</a:t>
            </a:r>
            <a:r>
              <a:rPr lang="en-US" sz="1800" dirty="0"/>
              <a:t> Webinar Link is the same for all 3 days.</a:t>
            </a:r>
          </a:p>
        </p:txBody>
      </p:sp>
      <p:pic>
        <p:nvPicPr>
          <p:cNvPr id="3" name="Picture 2">
            <a:extLst>
              <a:ext uri="{FF2B5EF4-FFF2-40B4-BE49-F238E27FC236}">
                <a16:creationId xmlns:a16="http://schemas.microsoft.com/office/drawing/2014/main" id="{89D5F7A8-4A5D-3C3B-9387-13451922ECEE}"/>
              </a:ext>
            </a:extLst>
          </p:cNvPr>
          <p:cNvPicPr>
            <a:picLocks noChangeAspect="1"/>
          </p:cNvPicPr>
          <p:nvPr/>
        </p:nvPicPr>
        <p:blipFill>
          <a:blip r:embed="rId2"/>
          <a:stretch>
            <a:fillRect/>
          </a:stretch>
        </p:blipFill>
        <p:spPr>
          <a:xfrm>
            <a:off x="304800" y="228599"/>
            <a:ext cx="5982937" cy="5410197"/>
          </a:xfrm>
          <a:prstGeom prst="rect">
            <a:avLst/>
          </a:prstGeom>
        </p:spPr>
      </p:pic>
      <p:pic>
        <p:nvPicPr>
          <p:cNvPr id="4" name="Picture 3">
            <a:extLst>
              <a:ext uri="{FF2B5EF4-FFF2-40B4-BE49-F238E27FC236}">
                <a16:creationId xmlns:a16="http://schemas.microsoft.com/office/drawing/2014/main" id="{5A060B51-D3A0-AE68-8B63-8F760667298D}"/>
              </a:ext>
            </a:extLst>
          </p:cNvPr>
          <p:cNvPicPr>
            <a:picLocks noChangeAspect="1"/>
          </p:cNvPicPr>
          <p:nvPr/>
        </p:nvPicPr>
        <p:blipFill>
          <a:blip r:embed="rId3"/>
          <a:stretch>
            <a:fillRect/>
          </a:stretch>
        </p:blipFill>
        <p:spPr>
          <a:xfrm>
            <a:off x="304800" y="312218"/>
            <a:ext cx="5791200" cy="1858896"/>
          </a:xfrm>
          <a:prstGeom prst="rect">
            <a:avLst/>
          </a:prstGeom>
        </p:spPr>
      </p:pic>
    </p:spTree>
    <p:extLst>
      <p:ext uri="{BB962C8B-B14F-4D97-AF65-F5344CB8AC3E}">
        <p14:creationId xmlns:p14="http://schemas.microsoft.com/office/powerpoint/2010/main" val="1714533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normAutofit fontScale="90000"/>
          </a:bodyPr>
          <a:lstStyle/>
          <a:p>
            <a:pPr eaLnBrk="1" hangingPunct="1"/>
            <a:r>
              <a:rPr lang="en-US" sz="4000" dirty="0"/>
              <a:t>3. Prediabetes Pharmacologic Intervention</a:t>
            </a:r>
          </a:p>
        </p:txBody>
      </p:sp>
      <p:sp>
        <p:nvSpPr>
          <p:cNvPr id="74755" name="Rectangle 3"/>
          <p:cNvSpPr>
            <a:spLocks noGrp="1" noChangeArrowheads="1"/>
          </p:cNvSpPr>
          <p:nvPr>
            <p:ph sz="quarter" idx="1"/>
          </p:nvPr>
        </p:nvSpPr>
        <p:spPr>
          <a:xfrm>
            <a:off x="457200" y="1212085"/>
            <a:ext cx="4041648" cy="5285637"/>
          </a:xfrm>
        </p:spPr>
        <p:txBody>
          <a:bodyPr>
            <a:normAutofit fontScale="92500" lnSpcReduction="10000"/>
          </a:bodyPr>
          <a:lstStyle/>
          <a:p>
            <a:pPr eaLnBrk="1" hangingPunct="1"/>
            <a:r>
              <a:rPr lang="en-US" sz="2800" dirty="0"/>
              <a:t>No FDA approved med for prevention (off label)</a:t>
            </a:r>
          </a:p>
          <a:p>
            <a:pPr eaLnBrk="1" hangingPunct="1"/>
            <a:r>
              <a:rPr lang="en-US" sz="2800" dirty="0"/>
              <a:t>Consider Metformin Therapy for Prediabetes</a:t>
            </a:r>
          </a:p>
          <a:p>
            <a:r>
              <a:rPr lang="en-US" sz="3000" dirty="0"/>
              <a:t>Especially for ages 25-59</a:t>
            </a:r>
          </a:p>
          <a:p>
            <a:pPr lvl="1" eaLnBrk="1" hangingPunct="1"/>
            <a:r>
              <a:rPr lang="en-US" dirty="0"/>
              <a:t>BMI of 35+</a:t>
            </a:r>
          </a:p>
          <a:p>
            <a:pPr lvl="1" eaLnBrk="1" hangingPunct="1"/>
            <a:r>
              <a:rPr lang="en-US" dirty="0"/>
              <a:t>If A1c is ~6.0 or FPG is 110mg/dL</a:t>
            </a:r>
          </a:p>
          <a:p>
            <a:pPr lvl="1" eaLnBrk="1" hangingPunct="1"/>
            <a:r>
              <a:rPr lang="en-US" dirty="0"/>
              <a:t>Women with history of GDM</a:t>
            </a:r>
          </a:p>
          <a:p>
            <a:r>
              <a:rPr lang="en-US" sz="3000" dirty="0"/>
              <a:t>Monitor B12 level </a:t>
            </a:r>
            <a:r>
              <a:rPr lang="en-US" sz="2600" dirty="0"/>
              <a:t>(</a:t>
            </a:r>
            <a:r>
              <a:rPr lang="en-US" sz="2600" dirty="0" err="1"/>
              <a:t>esp</a:t>
            </a:r>
            <a:r>
              <a:rPr lang="en-US" sz="2600" dirty="0"/>
              <a:t> with neuropathy or anemia)</a:t>
            </a:r>
          </a:p>
          <a:p>
            <a:pPr eaLnBrk="1" hangingPunct="1"/>
            <a:endParaRPr lang="en-US" sz="2800" dirty="0"/>
          </a:p>
          <a:p>
            <a:pPr eaLnBrk="1" hangingPunct="1"/>
            <a:endParaRPr lang="en-US" sz="2800" dirty="0"/>
          </a:p>
          <a:p>
            <a:pPr eaLnBrk="1" hangingPunct="1">
              <a:buFont typeface="Wingdings" pitchFamily="2" charset="2"/>
              <a:buNone/>
            </a:pPr>
            <a:endParaRPr lang="en-US" sz="2800" dirty="0"/>
          </a:p>
        </p:txBody>
      </p:sp>
      <p:sp>
        <p:nvSpPr>
          <p:cNvPr id="2" name="Content Placeholder 1">
            <a:extLst>
              <a:ext uri="{FF2B5EF4-FFF2-40B4-BE49-F238E27FC236}">
                <a16:creationId xmlns:a16="http://schemas.microsoft.com/office/drawing/2014/main" id="{58E945E5-34D1-4988-A633-6D2D1991C89B}"/>
              </a:ext>
            </a:extLst>
          </p:cNvPr>
          <p:cNvSpPr>
            <a:spLocks noGrp="1"/>
          </p:cNvSpPr>
          <p:nvPr>
            <p:ph sz="quarter" idx="2"/>
          </p:nvPr>
        </p:nvSpPr>
        <p:spPr>
          <a:xfrm>
            <a:off x="4876800" y="1275977"/>
            <a:ext cx="4041648" cy="4937760"/>
          </a:xfrm>
        </p:spPr>
        <p:txBody>
          <a:bodyPr>
            <a:normAutofit fontScale="92500" lnSpcReduction="10000"/>
          </a:bodyPr>
          <a:lstStyle/>
          <a:p>
            <a:r>
              <a:rPr lang="en-US" sz="2800" dirty="0"/>
              <a:t>CV Risk Mitigation important.</a:t>
            </a:r>
          </a:p>
          <a:p>
            <a:r>
              <a:rPr lang="en-US" sz="2800" dirty="0"/>
              <a:t>Statin can increase BG, stop if notice elevation</a:t>
            </a:r>
          </a:p>
          <a:p>
            <a:r>
              <a:rPr lang="en-US" sz="2800" dirty="0">
                <a:solidFill>
                  <a:srgbClr val="0070C0"/>
                </a:solidFill>
              </a:rPr>
              <a:t>Consider low dose pioglitazone (Actos) if history of stroke.</a:t>
            </a:r>
          </a:p>
        </p:txBody>
      </p:sp>
      <p:pic>
        <p:nvPicPr>
          <p:cNvPr id="4" name="Picture 3">
            <a:extLst>
              <a:ext uri="{FF2B5EF4-FFF2-40B4-BE49-F238E27FC236}">
                <a16:creationId xmlns:a16="http://schemas.microsoft.com/office/drawing/2014/main" id="{9412E280-20D3-4B28-9577-3413ACE2CD8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181600" y="4444388"/>
            <a:ext cx="2664014" cy="2060448"/>
          </a:xfrm>
          <a:prstGeom prst="rect">
            <a:avLst/>
          </a:prstGeom>
        </p:spPr>
      </p:pic>
      <p:pic>
        <p:nvPicPr>
          <p:cNvPr id="5" name="Picture 4">
            <a:extLst>
              <a:ext uri="{FF2B5EF4-FFF2-40B4-BE49-F238E27FC236}">
                <a16:creationId xmlns:a16="http://schemas.microsoft.com/office/drawing/2014/main" id="{3ECC2AE4-19EE-78F8-5E52-80D225A57399}"/>
              </a:ext>
            </a:extLst>
          </p:cNvPr>
          <p:cNvPicPr>
            <a:picLocks noChangeAspect="1"/>
          </p:cNvPicPr>
          <p:nvPr/>
        </p:nvPicPr>
        <p:blipFill>
          <a:blip r:embed="rId5"/>
          <a:stretch>
            <a:fillRect/>
          </a:stretch>
        </p:blipFill>
        <p:spPr>
          <a:xfrm>
            <a:off x="287581" y="6504837"/>
            <a:ext cx="4356809" cy="249126"/>
          </a:xfrm>
          <a:prstGeom prst="rect">
            <a:avLst/>
          </a:prstGeom>
        </p:spPr>
      </p:pic>
      <p:pic>
        <p:nvPicPr>
          <p:cNvPr id="3" name="Picture 2">
            <a:extLst>
              <a:ext uri="{FF2B5EF4-FFF2-40B4-BE49-F238E27FC236}">
                <a16:creationId xmlns:a16="http://schemas.microsoft.com/office/drawing/2014/main" id="{B0DED10B-C272-47F9-D255-FEAE0E3F102A}"/>
              </a:ext>
            </a:extLst>
          </p:cNvPr>
          <p:cNvPicPr>
            <a:picLocks noChangeAspect="1"/>
          </p:cNvPicPr>
          <p:nvPr/>
        </p:nvPicPr>
        <p:blipFill>
          <a:blip r:embed="rId6"/>
          <a:stretch>
            <a:fillRect/>
          </a:stretch>
        </p:blipFill>
        <p:spPr>
          <a:xfrm>
            <a:off x="305396" y="6393632"/>
            <a:ext cx="4266604" cy="437839"/>
          </a:xfrm>
          <a:prstGeom prst="rect">
            <a:avLst/>
          </a:prstGeom>
        </p:spPr>
      </p:pic>
    </p:spTree>
    <p:custDataLst>
      <p:tags r:id="rId1"/>
    </p:custDataLst>
    <p:extLst>
      <p:ext uri="{BB962C8B-B14F-4D97-AF65-F5344CB8AC3E}">
        <p14:creationId xmlns:p14="http://schemas.microsoft.com/office/powerpoint/2010/main" val="271821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altLang="en-US" dirty="0"/>
              <a:t>Diabetes is Complex</a:t>
            </a:r>
          </a:p>
        </p:txBody>
      </p:sp>
      <p:sp>
        <p:nvSpPr>
          <p:cNvPr id="33795" name="Content Placeholder 2"/>
          <p:cNvSpPr>
            <a:spLocks noGrp="1"/>
          </p:cNvSpPr>
          <p:nvPr>
            <p:ph sz="quarter" idx="1"/>
          </p:nvPr>
        </p:nvSpPr>
        <p:spPr>
          <a:xfrm>
            <a:off x="457200" y="1219200"/>
            <a:ext cx="5029200" cy="5638800"/>
          </a:xfrm>
        </p:spPr>
        <p:txBody>
          <a:bodyPr>
            <a:normAutofit fontScale="92500"/>
          </a:bodyPr>
          <a:lstStyle/>
          <a:p>
            <a:pPr eaLnBrk="1" hangingPunct="1">
              <a:lnSpc>
                <a:spcPct val="120000"/>
              </a:lnSpc>
            </a:pPr>
            <a:r>
              <a:rPr lang="en-US" altLang="en-US" sz="3200" dirty="0"/>
              <a:t>Goal – achieve well being and negotiated outcomes</a:t>
            </a:r>
          </a:p>
          <a:p>
            <a:pPr eaLnBrk="1" hangingPunct="1">
              <a:lnSpc>
                <a:spcPct val="120000"/>
              </a:lnSpc>
            </a:pPr>
            <a:r>
              <a:rPr lang="en-US" altLang="en-US" sz="3200" dirty="0"/>
              <a:t>Psychological factors:</a:t>
            </a:r>
          </a:p>
          <a:p>
            <a:pPr lvl="1" eaLnBrk="1" hangingPunct="1">
              <a:lnSpc>
                <a:spcPct val="120000"/>
              </a:lnSpc>
            </a:pPr>
            <a:r>
              <a:rPr lang="en-US" altLang="en-US" sz="2800" dirty="0"/>
              <a:t>Environmental</a:t>
            </a:r>
          </a:p>
          <a:p>
            <a:pPr lvl="1" eaLnBrk="1" hangingPunct="1">
              <a:lnSpc>
                <a:spcPct val="120000"/>
              </a:lnSpc>
            </a:pPr>
            <a:r>
              <a:rPr lang="en-US" altLang="en-US" sz="2800" dirty="0"/>
              <a:t>Social</a:t>
            </a:r>
          </a:p>
          <a:p>
            <a:pPr lvl="1" eaLnBrk="1" hangingPunct="1">
              <a:lnSpc>
                <a:spcPct val="120000"/>
              </a:lnSpc>
            </a:pPr>
            <a:r>
              <a:rPr lang="en-US" altLang="en-US" sz="2800" dirty="0"/>
              <a:t>Behavioral</a:t>
            </a:r>
          </a:p>
          <a:p>
            <a:pPr lvl="1" eaLnBrk="1" hangingPunct="1">
              <a:lnSpc>
                <a:spcPct val="120000"/>
              </a:lnSpc>
            </a:pPr>
            <a:r>
              <a:rPr lang="en-US" altLang="en-US" sz="2800" dirty="0"/>
              <a:t>Emotional</a:t>
            </a:r>
          </a:p>
          <a:p>
            <a:pPr eaLnBrk="1" hangingPunct="1">
              <a:lnSpc>
                <a:spcPct val="120000"/>
              </a:lnSpc>
            </a:pPr>
            <a:r>
              <a:rPr lang="en-US" altLang="en-US" sz="3200" dirty="0"/>
              <a:t>Keep it person centered while integrating care into daily life</a:t>
            </a:r>
          </a:p>
          <a:p>
            <a:pPr lvl="1" eaLnBrk="1" hangingPunct="1">
              <a:lnSpc>
                <a:spcPct val="120000"/>
              </a:lnSpc>
            </a:pPr>
            <a:r>
              <a:rPr lang="en-US" altLang="en-US" sz="2800" dirty="0"/>
              <a:t>Consider the individual</a:t>
            </a:r>
          </a:p>
        </p:txBody>
      </p:sp>
      <p:pic>
        <p:nvPicPr>
          <p:cNvPr id="2" name="Picture 1"/>
          <p:cNvPicPr>
            <a:picLocks noChangeAspect="1"/>
          </p:cNvPicPr>
          <p:nvPr/>
        </p:nvPicPr>
        <p:blipFill>
          <a:blip r:embed="rId3"/>
          <a:stretch>
            <a:fillRect/>
          </a:stretch>
        </p:blipFill>
        <p:spPr>
          <a:xfrm>
            <a:off x="5638800" y="1676400"/>
            <a:ext cx="2888673" cy="1905000"/>
          </a:xfrm>
          <a:prstGeom prst="rect">
            <a:avLst/>
          </a:prstGeom>
        </p:spPr>
      </p:pic>
    </p:spTree>
    <p:custDataLst>
      <p:tags r:id="rId1"/>
    </p:custDataLst>
    <p:extLst>
      <p:ext uri="{BB962C8B-B14F-4D97-AF65-F5344CB8AC3E}">
        <p14:creationId xmlns:p14="http://schemas.microsoft.com/office/powerpoint/2010/main" val="47149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88C0F-43D4-3F5D-46E6-80726C091DE5}"/>
              </a:ext>
            </a:extLst>
          </p:cNvPr>
          <p:cNvSpPr>
            <a:spLocks noGrp="1"/>
          </p:cNvSpPr>
          <p:nvPr>
            <p:ph type="title"/>
          </p:nvPr>
        </p:nvSpPr>
        <p:spPr/>
        <p:txBody>
          <a:bodyPr>
            <a:noAutofit/>
          </a:bodyPr>
          <a:lstStyle/>
          <a:p>
            <a:r>
              <a:rPr lang="en-US" sz="4000" dirty="0"/>
              <a:t>Tailoring Treatment for Social Context</a:t>
            </a:r>
          </a:p>
        </p:txBody>
      </p:sp>
      <p:sp>
        <p:nvSpPr>
          <p:cNvPr id="3" name="Content Placeholder 2">
            <a:extLst>
              <a:ext uri="{FF2B5EF4-FFF2-40B4-BE49-F238E27FC236}">
                <a16:creationId xmlns:a16="http://schemas.microsoft.com/office/drawing/2014/main" id="{1830E298-0821-DA56-15ED-2414CC41860D}"/>
              </a:ext>
            </a:extLst>
          </p:cNvPr>
          <p:cNvSpPr>
            <a:spLocks noGrp="1"/>
          </p:cNvSpPr>
          <p:nvPr>
            <p:ph sz="quarter" idx="1"/>
          </p:nvPr>
        </p:nvSpPr>
        <p:spPr>
          <a:xfrm>
            <a:off x="658877" y="1413851"/>
            <a:ext cx="5351579" cy="4758349"/>
          </a:xfrm>
        </p:spPr>
        <p:txBody>
          <a:bodyPr>
            <a:normAutofit/>
          </a:bodyPr>
          <a:lstStyle/>
          <a:p>
            <a:pPr>
              <a:lnSpc>
                <a:spcPct val="150000"/>
              </a:lnSpc>
            </a:pPr>
            <a:r>
              <a:rPr lang="en-US" sz="2400" dirty="0">
                <a:solidFill>
                  <a:srgbClr val="383636"/>
                </a:solidFill>
                <a:latin typeface="Helvetica Neue"/>
              </a:rPr>
              <a:t>“Social determinants of health (SDOH)—</a:t>
            </a:r>
            <a:r>
              <a:rPr lang="en-US" sz="2400" i="1" dirty="0">
                <a:solidFill>
                  <a:srgbClr val="0070C0"/>
                </a:solidFill>
                <a:latin typeface="Helvetica Neue"/>
              </a:rPr>
              <a:t>often out of direct control of the individual </a:t>
            </a:r>
            <a:r>
              <a:rPr lang="en-US" sz="2400" dirty="0">
                <a:solidFill>
                  <a:srgbClr val="383636"/>
                </a:solidFill>
                <a:latin typeface="Helvetica Neue"/>
              </a:rPr>
              <a:t>and potentially representing lifelong risk—contribute to health care and psychosocial outcomes and must be addressed to improve all health outcomes”</a:t>
            </a:r>
            <a:endParaRPr lang="en-US" sz="2400" dirty="0"/>
          </a:p>
          <a:p>
            <a:endParaRPr lang="en-US" dirty="0"/>
          </a:p>
        </p:txBody>
      </p:sp>
      <p:sp>
        <p:nvSpPr>
          <p:cNvPr id="7" name="TextBox 6">
            <a:extLst>
              <a:ext uri="{FF2B5EF4-FFF2-40B4-BE49-F238E27FC236}">
                <a16:creationId xmlns:a16="http://schemas.microsoft.com/office/drawing/2014/main" id="{1DABB706-EEB2-2548-0401-0C719167564A}"/>
              </a:ext>
            </a:extLst>
          </p:cNvPr>
          <p:cNvSpPr txBox="1"/>
          <p:nvPr/>
        </p:nvSpPr>
        <p:spPr>
          <a:xfrm>
            <a:off x="1571625" y="5362215"/>
            <a:ext cx="6000750" cy="937949"/>
          </a:xfrm>
          <a:prstGeom prst="rect">
            <a:avLst/>
          </a:prstGeom>
          <a:noFill/>
        </p:spPr>
        <p:txBody>
          <a:bodyPr wrap="square">
            <a:spAutoFit/>
          </a:bodyPr>
          <a:lstStyle/>
          <a:p>
            <a:pPr>
              <a:lnSpc>
                <a:spcPct val="120000"/>
              </a:lnSpc>
            </a:pPr>
            <a:r>
              <a:rPr lang="en-US" sz="2400" dirty="0">
                <a:solidFill>
                  <a:srgbClr val="0070C0"/>
                </a:solidFill>
                <a:latin typeface="Helvetica Neue"/>
              </a:rPr>
              <a:t>The ADA recognizes this relationship and is taking action</a:t>
            </a:r>
            <a:r>
              <a:rPr lang="en-US" sz="1799" dirty="0">
                <a:solidFill>
                  <a:srgbClr val="0070C0"/>
                </a:solidFill>
                <a:latin typeface="Helvetica Neue"/>
              </a:rPr>
              <a:t>.</a:t>
            </a:r>
          </a:p>
        </p:txBody>
      </p:sp>
      <p:pic>
        <p:nvPicPr>
          <p:cNvPr id="4" name="Picture 3">
            <a:extLst>
              <a:ext uri="{FF2B5EF4-FFF2-40B4-BE49-F238E27FC236}">
                <a16:creationId xmlns:a16="http://schemas.microsoft.com/office/drawing/2014/main" id="{5166D1AD-4B6F-7F45-7A59-116F4DA65A41}"/>
              </a:ext>
            </a:extLst>
          </p:cNvPr>
          <p:cNvPicPr>
            <a:picLocks noChangeAspect="1"/>
          </p:cNvPicPr>
          <p:nvPr/>
        </p:nvPicPr>
        <p:blipFill>
          <a:blip r:embed="rId2"/>
          <a:stretch>
            <a:fillRect/>
          </a:stretch>
        </p:blipFill>
        <p:spPr>
          <a:xfrm>
            <a:off x="5668208" y="6490889"/>
            <a:ext cx="3018592" cy="214711"/>
          </a:xfrm>
          <a:prstGeom prst="rect">
            <a:avLst/>
          </a:prstGeom>
        </p:spPr>
      </p:pic>
      <p:pic>
        <p:nvPicPr>
          <p:cNvPr id="6" name="Picture 5" descr="Group of smiling school children">
            <a:extLst>
              <a:ext uri="{FF2B5EF4-FFF2-40B4-BE49-F238E27FC236}">
                <a16:creationId xmlns:a16="http://schemas.microsoft.com/office/drawing/2014/main" id="{B27315B7-AC90-76DB-FCD0-5CE0CB16448C}"/>
              </a:ext>
            </a:extLst>
          </p:cNvPr>
          <p:cNvPicPr>
            <a:picLocks noChangeAspect="1"/>
          </p:cNvPicPr>
          <p:nvPr/>
        </p:nvPicPr>
        <p:blipFill>
          <a:blip r:embed="rId3"/>
          <a:stretch>
            <a:fillRect/>
          </a:stretch>
        </p:blipFill>
        <p:spPr>
          <a:xfrm>
            <a:off x="6126911" y="1836707"/>
            <a:ext cx="2703842" cy="1802561"/>
          </a:xfrm>
          <a:prstGeom prst="rect">
            <a:avLst/>
          </a:prstGeom>
        </p:spPr>
      </p:pic>
    </p:spTree>
    <p:extLst>
      <p:ext uri="{BB962C8B-B14F-4D97-AF65-F5344CB8AC3E}">
        <p14:creationId xmlns:p14="http://schemas.microsoft.com/office/powerpoint/2010/main" val="373101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6A664E-1A11-CFD7-A42E-1A692BF316B7}"/>
              </a:ext>
            </a:extLst>
          </p:cNvPr>
          <p:cNvSpPr>
            <a:spLocks noGrp="1"/>
          </p:cNvSpPr>
          <p:nvPr>
            <p:ph type="title"/>
          </p:nvPr>
        </p:nvSpPr>
        <p:spPr>
          <a:xfrm>
            <a:off x="455616" y="273050"/>
            <a:ext cx="8226425" cy="990595"/>
          </a:xfrm>
        </p:spPr>
        <p:txBody>
          <a:bodyPr anchor="b">
            <a:normAutofit/>
          </a:bodyPr>
          <a:lstStyle/>
          <a:p>
            <a:pPr>
              <a:lnSpc>
                <a:spcPct val="90000"/>
              </a:lnSpc>
            </a:pPr>
            <a:r>
              <a:rPr lang="en-US" sz="3700"/>
              <a:t>Remember by Joy Harjo – Poet Laureate</a:t>
            </a:r>
          </a:p>
        </p:txBody>
      </p:sp>
      <p:sp>
        <p:nvSpPr>
          <p:cNvPr id="6" name="Content Placeholder 5">
            <a:extLst>
              <a:ext uri="{FF2B5EF4-FFF2-40B4-BE49-F238E27FC236}">
                <a16:creationId xmlns:a16="http://schemas.microsoft.com/office/drawing/2014/main" id="{3CEAC5EF-4EDF-5D1A-7B1A-E17D08F9F00B}"/>
              </a:ext>
            </a:extLst>
          </p:cNvPr>
          <p:cNvSpPr>
            <a:spLocks noGrp="1"/>
          </p:cNvSpPr>
          <p:nvPr>
            <p:ph sz="half" idx="1"/>
          </p:nvPr>
        </p:nvSpPr>
        <p:spPr>
          <a:xfrm>
            <a:off x="453757" y="1371600"/>
            <a:ext cx="4037012" cy="5899150"/>
          </a:xfrm>
        </p:spPr>
        <p:txBody>
          <a:bodyPr>
            <a:normAutofit/>
          </a:bodyPr>
          <a:lstStyle/>
          <a:p>
            <a:pPr>
              <a:lnSpc>
                <a:spcPct val="90000"/>
              </a:lnSpc>
            </a:pPr>
            <a:r>
              <a:rPr lang="en-US" sz="1600" b="0" i="0" dirty="0">
                <a:effectLst/>
              </a:rPr>
              <a:t>Remember the earth whose skin you are:</a:t>
            </a:r>
            <a:br>
              <a:rPr lang="en-US" sz="1600" b="0" i="0" dirty="0">
                <a:effectLst/>
              </a:rPr>
            </a:br>
            <a:r>
              <a:rPr lang="en-US" sz="1600" b="0" i="0" dirty="0">
                <a:effectLst/>
              </a:rPr>
              <a:t>red earth, black earth, yellow earth, white earth, brown earth, we are earth.</a:t>
            </a:r>
            <a:br>
              <a:rPr lang="en-US" sz="1600" b="0" i="0" dirty="0">
                <a:effectLst/>
              </a:rPr>
            </a:br>
            <a:endParaRPr lang="en-US" sz="1600" b="0" i="0" dirty="0">
              <a:effectLst/>
            </a:endParaRPr>
          </a:p>
          <a:p>
            <a:pPr>
              <a:lnSpc>
                <a:spcPct val="90000"/>
              </a:lnSpc>
            </a:pPr>
            <a:r>
              <a:rPr lang="en-US" sz="1600" b="0" i="0" dirty="0">
                <a:effectLst/>
              </a:rPr>
              <a:t>Remember the plants, trees, animal life who all have their</a:t>
            </a:r>
            <a:r>
              <a:rPr lang="en-US" sz="1600" dirty="0"/>
              <a:t> </a:t>
            </a:r>
            <a:r>
              <a:rPr lang="en-US" sz="1600" b="0" i="0" dirty="0">
                <a:effectLst/>
              </a:rPr>
              <a:t>tribes, their families, their histories, too. Talk to them,</a:t>
            </a:r>
            <a:br>
              <a:rPr lang="en-US" sz="1600" b="0" i="0" dirty="0">
                <a:effectLst/>
              </a:rPr>
            </a:br>
            <a:r>
              <a:rPr lang="en-US" sz="1600" b="0" i="0" dirty="0">
                <a:effectLst/>
              </a:rPr>
              <a:t>listen to them. They are alive poems.</a:t>
            </a:r>
            <a:br>
              <a:rPr lang="en-US" sz="1600" b="0" i="0" dirty="0">
                <a:effectLst/>
              </a:rPr>
            </a:br>
            <a:endParaRPr lang="en-US" sz="1600" b="0" i="0" dirty="0">
              <a:effectLst/>
            </a:endParaRPr>
          </a:p>
          <a:p>
            <a:pPr>
              <a:lnSpc>
                <a:spcPct val="90000"/>
              </a:lnSpc>
            </a:pPr>
            <a:r>
              <a:rPr lang="en-US" sz="1600" b="0" i="0" dirty="0">
                <a:effectLst/>
              </a:rPr>
              <a:t>Remember the wind. Remember her voice. She knows the origin of this universe.</a:t>
            </a:r>
            <a:br>
              <a:rPr lang="en-US" sz="1600" b="0" i="0" dirty="0">
                <a:effectLst/>
              </a:rPr>
            </a:br>
            <a:endParaRPr lang="en-US" sz="1600" b="0" i="0" dirty="0">
              <a:effectLst/>
            </a:endParaRPr>
          </a:p>
          <a:p>
            <a:pPr>
              <a:lnSpc>
                <a:spcPct val="90000"/>
              </a:lnSpc>
            </a:pPr>
            <a:r>
              <a:rPr lang="en-US" sz="1600" b="0" i="0" dirty="0">
                <a:effectLst/>
              </a:rPr>
              <a:t>Remember you are all people and all people</a:t>
            </a:r>
            <a:br>
              <a:rPr lang="en-US" sz="1600" b="0" i="0" dirty="0">
                <a:effectLst/>
              </a:rPr>
            </a:br>
            <a:r>
              <a:rPr lang="en-US" sz="1600" b="0" i="0" dirty="0">
                <a:effectLst/>
              </a:rPr>
              <a:t>are you.</a:t>
            </a:r>
            <a:br>
              <a:rPr lang="en-US" sz="1600" b="0" i="0" dirty="0">
                <a:effectLst/>
              </a:rPr>
            </a:br>
            <a:r>
              <a:rPr lang="en-US" sz="1600" b="0" i="0" dirty="0">
                <a:effectLst/>
              </a:rPr>
              <a:t>Remember you are this universe and this</a:t>
            </a:r>
            <a:br>
              <a:rPr lang="en-US" sz="1600" b="0" i="0" dirty="0">
                <a:effectLst/>
              </a:rPr>
            </a:br>
            <a:r>
              <a:rPr lang="en-US" sz="1600" b="0" i="0" dirty="0">
                <a:effectLst/>
              </a:rPr>
              <a:t>universe is you.</a:t>
            </a:r>
            <a:br>
              <a:rPr lang="en-US" sz="1600" b="0" i="0" dirty="0">
                <a:effectLst/>
              </a:rPr>
            </a:br>
            <a:r>
              <a:rPr lang="en-US" sz="1600" b="0" i="0" dirty="0">
                <a:effectLst/>
              </a:rPr>
              <a:t>Remember all is in motion, is growing, is you.</a:t>
            </a:r>
            <a:br>
              <a:rPr lang="en-US" sz="1600" b="0" i="0" dirty="0">
                <a:effectLst/>
              </a:rPr>
            </a:br>
            <a:r>
              <a:rPr lang="en-US" sz="1600" b="0" i="0" dirty="0">
                <a:effectLst/>
              </a:rPr>
              <a:t>Remember language comes from this.</a:t>
            </a:r>
            <a:br>
              <a:rPr lang="en-US" sz="1600" b="0" i="0" dirty="0">
                <a:effectLst/>
              </a:rPr>
            </a:br>
            <a:r>
              <a:rPr lang="en-US" sz="1600" b="0" i="0" dirty="0">
                <a:effectLst/>
              </a:rPr>
              <a:t>Remember the dance language is, that life is.</a:t>
            </a:r>
            <a:br>
              <a:rPr lang="en-US" sz="1600" b="0" i="0" dirty="0">
                <a:effectLst/>
              </a:rPr>
            </a:br>
            <a:r>
              <a:rPr lang="en-US" sz="1600" b="0" i="0" dirty="0">
                <a:effectLst/>
              </a:rPr>
              <a:t>Remember.</a:t>
            </a:r>
          </a:p>
          <a:p>
            <a:pPr>
              <a:lnSpc>
                <a:spcPct val="90000"/>
              </a:lnSpc>
            </a:pPr>
            <a:endParaRPr lang="en-US" sz="1300" dirty="0"/>
          </a:p>
        </p:txBody>
      </p:sp>
      <p:pic>
        <p:nvPicPr>
          <p:cNvPr id="10" name="Content Placeholder 9" descr="Balanced stones on a pebble beach during sunset">
            <a:extLst>
              <a:ext uri="{FF2B5EF4-FFF2-40B4-BE49-F238E27FC236}">
                <a16:creationId xmlns:a16="http://schemas.microsoft.com/office/drawing/2014/main" id="{CE2A3669-DA46-A268-BE78-1DB510A13762}"/>
              </a:ext>
            </a:extLst>
          </p:cNvPr>
          <p:cNvPicPr>
            <a:picLocks noGrp="1" noChangeAspect="1"/>
          </p:cNvPicPr>
          <p:nvPr>
            <p:ph sz="quarter" idx="2"/>
          </p:nvPr>
        </p:nvPicPr>
        <p:blipFill rotWithShape="1">
          <a:blip r:embed="rId2" cstate="print">
            <a:extLst>
              <a:ext uri="{28A0092B-C50C-407E-A947-70E740481C1C}">
                <a14:useLocalDpi xmlns:a14="http://schemas.microsoft.com/office/drawing/2010/main" val="0"/>
              </a:ext>
            </a:extLst>
          </a:blip>
          <a:srcRect t="19408" r="5" b="5"/>
          <a:stretch/>
        </p:blipFill>
        <p:spPr>
          <a:xfrm>
            <a:off x="4645025" y="1598613"/>
            <a:ext cx="4037013" cy="2171700"/>
          </a:xfrm>
          <a:noFill/>
        </p:spPr>
      </p:pic>
      <p:sp>
        <p:nvSpPr>
          <p:cNvPr id="15" name="Content Placeholder 4">
            <a:extLst>
              <a:ext uri="{FF2B5EF4-FFF2-40B4-BE49-F238E27FC236}">
                <a16:creationId xmlns:a16="http://schemas.microsoft.com/office/drawing/2014/main" id="{1FAC3571-583F-7AF6-C04D-F868E9117F0B}"/>
              </a:ext>
            </a:extLst>
          </p:cNvPr>
          <p:cNvSpPr>
            <a:spLocks noGrp="1"/>
          </p:cNvSpPr>
          <p:nvPr>
            <p:ph sz="quarter" idx="3"/>
          </p:nvPr>
        </p:nvSpPr>
        <p:spPr>
          <a:xfrm>
            <a:off x="4645025" y="3922719"/>
            <a:ext cx="4037013" cy="2173287"/>
          </a:xfrm>
        </p:spPr>
        <p:txBody>
          <a:bodyPr/>
          <a:lstStyle/>
          <a:p>
            <a:pPr marL="0" indent="0" algn="ctr">
              <a:buNone/>
            </a:pPr>
            <a:r>
              <a:rPr lang="en-US" dirty="0"/>
              <a:t>We are all connected</a:t>
            </a:r>
          </a:p>
        </p:txBody>
      </p:sp>
    </p:spTree>
    <p:extLst>
      <p:ext uri="{BB962C8B-B14F-4D97-AF65-F5344CB8AC3E}">
        <p14:creationId xmlns:p14="http://schemas.microsoft.com/office/powerpoint/2010/main" val="214219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a:xfrm>
            <a:off x="457200" y="228600"/>
            <a:ext cx="8229600" cy="914400"/>
          </a:xfrm>
        </p:spPr>
        <p:txBody>
          <a:bodyPr anchor="b">
            <a:normAutofit/>
          </a:bodyPr>
          <a:lstStyle/>
          <a:p>
            <a:pPr eaLnBrk="1" hangingPunct="1"/>
            <a:r>
              <a:rPr lang="en-US" altLang="en-US" dirty="0"/>
              <a:t>Person Centered Care	</a:t>
            </a:r>
          </a:p>
        </p:txBody>
      </p:sp>
      <p:sp>
        <p:nvSpPr>
          <p:cNvPr id="34819" name="Content Placeholder 2"/>
          <p:cNvSpPr>
            <a:spLocks noGrp="1"/>
          </p:cNvSpPr>
          <p:nvPr>
            <p:ph sz="quarter" idx="1"/>
          </p:nvPr>
        </p:nvSpPr>
        <p:spPr>
          <a:xfrm>
            <a:off x="457200" y="1219200"/>
            <a:ext cx="4343400" cy="5334000"/>
          </a:xfrm>
        </p:spPr>
        <p:txBody>
          <a:bodyPr>
            <a:normAutofit fontScale="85000" lnSpcReduction="10000"/>
          </a:bodyPr>
          <a:lstStyle/>
          <a:p>
            <a:pPr eaLnBrk="1" hangingPunct="1">
              <a:lnSpc>
                <a:spcPct val="110000"/>
              </a:lnSpc>
            </a:pPr>
            <a:r>
              <a:rPr lang="en-US" altLang="en-US" sz="3200" dirty="0"/>
              <a:t>Emphasize that a collaboratively developed plan improves well-being and outcomes.</a:t>
            </a:r>
          </a:p>
          <a:p>
            <a:pPr eaLnBrk="1" hangingPunct="1">
              <a:lnSpc>
                <a:spcPct val="110000"/>
              </a:lnSpc>
            </a:pPr>
            <a:r>
              <a:rPr lang="en-US" altLang="en-US" sz="3200" dirty="0"/>
              <a:t>Provides care that is respectful and responsive to the individuals preferences, needs and values.</a:t>
            </a:r>
          </a:p>
          <a:p>
            <a:pPr eaLnBrk="1" hangingPunct="1">
              <a:lnSpc>
                <a:spcPct val="110000"/>
              </a:lnSpc>
            </a:pPr>
            <a:r>
              <a:rPr lang="en-US" altLang="en-US" sz="3200" dirty="0"/>
              <a:t>Ensuring that the person’s values guide all clinical decisions</a:t>
            </a:r>
          </a:p>
          <a:p>
            <a:pPr eaLnBrk="1" hangingPunct="1">
              <a:lnSpc>
                <a:spcPct val="90000"/>
              </a:lnSpc>
            </a:pPr>
            <a:endParaRPr lang="en-US" altLang="en-US" sz="3200" dirty="0"/>
          </a:p>
        </p:txBody>
      </p:sp>
      <p:pic>
        <p:nvPicPr>
          <p:cNvPr id="3" name="Picture 2" descr="A picture containing person, person, posing, male&#10;&#10;Description automatically generated">
            <a:extLst>
              <a:ext uri="{FF2B5EF4-FFF2-40B4-BE49-F238E27FC236}">
                <a16:creationId xmlns:a16="http://schemas.microsoft.com/office/drawing/2014/main" id="{A1B08CA4-1B84-40FB-8770-FE5B0CFB0D7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2" b="18449"/>
          <a:stretch/>
        </p:blipFill>
        <p:spPr>
          <a:xfrm>
            <a:off x="5439697" y="1248697"/>
            <a:ext cx="2767089" cy="3380607"/>
          </a:xfrm>
          <a:prstGeom prst="rect">
            <a:avLst/>
          </a:prstGeom>
          <a:noFill/>
        </p:spPr>
      </p:pic>
      <p:sp>
        <p:nvSpPr>
          <p:cNvPr id="2" name="TextBox 1">
            <a:extLst>
              <a:ext uri="{FF2B5EF4-FFF2-40B4-BE49-F238E27FC236}">
                <a16:creationId xmlns:a16="http://schemas.microsoft.com/office/drawing/2014/main" id="{A5162908-F739-DB55-0E8C-4C68FD4975EB}"/>
              </a:ext>
            </a:extLst>
          </p:cNvPr>
          <p:cNvSpPr txBox="1"/>
          <p:nvPr/>
        </p:nvSpPr>
        <p:spPr>
          <a:xfrm>
            <a:off x="5417574" y="4739917"/>
            <a:ext cx="3581400" cy="1323439"/>
          </a:xfrm>
          <a:prstGeom prst="rect">
            <a:avLst/>
          </a:prstGeom>
          <a:noFill/>
        </p:spPr>
        <p:txBody>
          <a:bodyPr wrap="square" rtlCol="0">
            <a:spAutoFit/>
          </a:bodyPr>
          <a:lstStyle/>
          <a:p>
            <a:r>
              <a:rPr lang="en-US" sz="2000" dirty="0">
                <a:solidFill>
                  <a:srgbClr val="0070C0"/>
                </a:solidFill>
              </a:rPr>
              <a:t>Recognizes the expert within.</a:t>
            </a:r>
          </a:p>
          <a:p>
            <a:r>
              <a:rPr lang="en-US" sz="2000" dirty="0">
                <a:solidFill>
                  <a:srgbClr val="0070C0"/>
                </a:solidFill>
              </a:rPr>
              <a:t>Goal is to improve outcomes and encourage self-management for the long run.</a:t>
            </a:r>
          </a:p>
        </p:txBody>
      </p:sp>
    </p:spTree>
    <p:custDataLst>
      <p:tags r:id="rId1"/>
    </p:custDataLst>
    <p:extLst>
      <p:ext uri="{BB962C8B-B14F-4D97-AF65-F5344CB8AC3E}">
        <p14:creationId xmlns:p14="http://schemas.microsoft.com/office/powerpoint/2010/main" val="3885738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5410200" y="5893971"/>
            <a:ext cx="3200400" cy="338554"/>
          </a:xfrm>
          <a:prstGeom prst="rect">
            <a:avLst/>
          </a:prstGeom>
          <a:noFill/>
        </p:spPr>
        <p:txBody>
          <a:bodyPr wrap="square" rtlCol="0">
            <a:spAutoFit/>
          </a:bodyPr>
          <a:lstStyle/>
          <a:p>
            <a:r>
              <a:rPr lang="en-US" sz="1600" dirty="0"/>
              <a:t>American Diabetes Association</a:t>
            </a:r>
          </a:p>
        </p:txBody>
      </p:sp>
      <p:sp>
        <p:nvSpPr>
          <p:cNvPr id="6" name="TextBox 5"/>
          <p:cNvSpPr txBox="1"/>
          <p:nvPr/>
        </p:nvSpPr>
        <p:spPr>
          <a:xfrm>
            <a:off x="6172200" y="6421766"/>
            <a:ext cx="2762036" cy="369332"/>
          </a:xfrm>
          <a:prstGeom prst="rect">
            <a:avLst/>
          </a:prstGeom>
          <a:noFill/>
        </p:spPr>
        <p:txBody>
          <a:bodyPr wrap="square" rtlCol="0">
            <a:spAutoFit/>
          </a:bodyPr>
          <a:lstStyle/>
          <a:p>
            <a:r>
              <a:rPr lang="en-US" dirty="0"/>
              <a:t>ADA Standard 4 2023</a:t>
            </a:r>
          </a:p>
        </p:txBody>
      </p:sp>
      <p:pic>
        <p:nvPicPr>
          <p:cNvPr id="1026" name="Picture 2" descr="Decision cycle for person-centered glycemic management in type 2 diabetes. Adapted from Davies et al. (211). BGM, blood glucose monitoring; BP, blood pressure; CGM, continuous glucose monitoring; CKD, chronic kidney disease; CVD, atherosclerotic cardiovascular disease; DSMES, diabetes self-management education and support; HF, heart failure.">
            <a:extLst>
              <a:ext uri="{FF2B5EF4-FFF2-40B4-BE49-F238E27FC236}">
                <a16:creationId xmlns:a16="http://schemas.microsoft.com/office/drawing/2014/main" id="{A5792656-B809-6420-1BFD-66236927EF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49259"/>
            <a:ext cx="9144000" cy="6332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2326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012" y="304800"/>
            <a:ext cx="8471387" cy="1219200"/>
          </a:xfrm>
        </p:spPr>
        <p:txBody>
          <a:bodyPr>
            <a:normAutofit fontScale="90000"/>
          </a:bodyPr>
          <a:lstStyle/>
          <a:p>
            <a:r>
              <a:rPr lang="en-US" dirty="0"/>
              <a:t>Let’s meet people where they are at.</a:t>
            </a:r>
          </a:p>
        </p:txBody>
      </p:sp>
      <p:pic>
        <p:nvPicPr>
          <p:cNvPr id="4" name="Picture 3"/>
          <p:cNvPicPr>
            <a:picLocks noChangeAspect="1"/>
          </p:cNvPicPr>
          <p:nvPr/>
        </p:nvPicPr>
        <p:blipFill>
          <a:blip r:embed="rId3"/>
          <a:stretch>
            <a:fillRect/>
          </a:stretch>
        </p:blipFill>
        <p:spPr>
          <a:xfrm>
            <a:off x="1219928" y="1752600"/>
            <a:ext cx="6704144" cy="3843911"/>
          </a:xfrm>
          <a:prstGeom prst="rect">
            <a:avLst/>
          </a:prstGeom>
        </p:spPr>
      </p:pic>
    </p:spTree>
    <p:custDataLst>
      <p:tags r:id="rId1"/>
    </p:custDataLst>
    <p:extLst>
      <p:ext uri="{BB962C8B-B14F-4D97-AF65-F5344CB8AC3E}">
        <p14:creationId xmlns:p14="http://schemas.microsoft.com/office/powerpoint/2010/main" val="3374348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7200" y="533399"/>
            <a:ext cx="8153400" cy="1392435"/>
          </a:xfrm>
        </p:spPr>
        <p:txBody>
          <a:bodyPr>
            <a:normAutofit fontScale="90000"/>
          </a:bodyPr>
          <a:lstStyle/>
          <a:p>
            <a:pPr algn="ctr" eaLnBrk="1" hangingPunct="1">
              <a:defRPr/>
            </a:pPr>
            <a:r>
              <a:rPr lang="en-US" sz="4800" dirty="0"/>
              <a:t>Type 1 ~ Immune Mediated Diabetes</a:t>
            </a:r>
          </a:p>
        </p:txBody>
      </p:sp>
      <p:pic>
        <p:nvPicPr>
          <p:cNvPr id="2" name="Picture 1">
            <a:extLst>
              <a:ext uri="{FF2B5EF4-FFF2-40B4-BE49-F238E27FC236}">
                <a16:creationId xmlns:a16="http://schemas.microsoft.com/office/drawing/2014/main" id="{35EB9903-B90D-4390-BA02-0423D903133B}"/>
              </a:ext>
            </a:extLst>
          </p:cNvPr>
          <p:cNvPicPr>
            <a:picLocks noChangeAspect="1"/>
          </p:cNvPicPr>
          <p:nvPr/>
        </p:nvPicPr>
        <p:blipFill>
          <a:blip r:embed="rId4"/>
          <a:stretch>
            <a:fillRect/>
          </a:stretch>
        </p:blipFill>
        <p:spPr>
          <a:xfrm>
            <a:off x="1343999" y="2209800"/>
            <a:ext cx="6456001" cy="4306998"/>
          </a:xfrm>
          <a:prstGeom prst="rect">
            <a:avLst/>
          </a:prstGeom>
        </p:spPr>
      </p:pic>
    </p:spTree>
    <p:custDataLst>
      <p:tags r:id="rId1"/>
    </p:custDataLst>
    <p:extLst>
      <p:ext uri="{BB962C8B-B14F-4D97-AF65-F5344CB8AC3E}">
        <p14:creationId xmlns:p14="http://schemas.microsoft.com/office/powerpoint/2010/main" val="293566448"/>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other and child type 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910" y="304800"/>
            <a:ext cx="7496179" cy="5622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521274373"/>
      </p:ext>
    </p:extLst>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Gary Ha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8034997" cy="6026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a:stretch>
            <a:fillRect/>
          </a:stretch>
        </p:blipFill>
        <p:spPr>
          <a:xfrm>
            <a:off x="5772153" y="971553"/>
            <a:ext cx="1950244" cy="1321594"/>
          </a:xfrm>
          <a:prstGeom prst="rect">
            <a:avLst/>
          </a:prstGeom>
        </p:spPr>
      </p:pic>
      <p:pic>
        <p:nvPicPr>
          <p:cNvPr id="3" name="Picture 2"/>
          <p:cNvPicPr>
            <a:picLocks noChangeAspect="1"/>
          </p:cNvPicPr>
          <p:nvPr/>
        </p:nvPicPr>
        <p:blipFill>
          <a:blip r:embed="rId6"/>
          <a:stretch>
            <a:fillRect/>
          </a:stretch>
        </p:blipFill>
        <p:spPr>
          <a:xfrm>
            <a:off x="6655230" y="2604394"/>
            <a:ext cx="1293019" cy="1700213"/>
          </a:xfrm>
          <a:prstGeom prst="rect">
            <a:avLst/>
          </a:prstGeom>
        </p:spPr>
      </p:pic>
      <p:sp>
        <p:nvSpPr>
          <p:cNvPr id="4" name="TextBox 3"/>
          <p:cNvSpPr txBox="1"/>
          <p:nvPr/>
        </p:nvSpPr>
        <p:spPr>
          <a:xfrm>
            <a:off x="4686300" y="5086351"/>
            <a:ext cx="2971800" cy="830997"/>
          </a:xfrm>
          <a:prstGeom prst="rect">
            <a:avLst/>
          </a:prstGeom>
          <a:solidFill>
            <a:schemeClr val="bg1"/>
          </a:solidFill>
        </p:spPr>
        <p:txBody>
          <a:bodyPr wrap="square" rtlCol="0">
            <a:spAutoFit/>
          </a:bodyPr>
          <a:lstStyle/>
          <a:p>
            <a:r>
              <a:rPr lang="en-US" sz="2400" i="1" dirty="0">
                <a:solidFill>
                  <a:srgbClr val="C00000"/>
                </a:solidFill>
              </a:rPr>
              <a:t>“Diabetes is my biggest competitor” Gary Hall Jr</a:t>
            </a:r>
          </a:p>
        </p:txBody>
      </p:sp>
    </p:spTree>
    <p:custDataLst>
      <p:tags r:id="rId1"/>
    </p:custDataLst>
    <p:extLst>
      <p:ext uri="{BB962C8B-B14F-4D97-AF65-F5344CB8AC3E}">
        <p14:creationId xmlns:p14="http://schemas.microsoft.com/office/powerpoint/2010/main" val="29386029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8CD74-962E-4B4B-BC63-98D7F5C71B24}"/>
              </a:ext>
            </a:extLst>
          </p:cNvPr>
          <p:cNvSpPr>
            <a:spLocks noGrp="1"/>
          </p:cNvSpPr>
          <p:nvPr>
            <p:ph type="title"/>
          </p:nvPr>
        </p:nvSpPr>
        <p:spPr>
          <a:xfrm>
            <a:off x="457200" y="152400"/>
            <a:ext cx="8229600" cy="990600"/>
          </a:xfrm>
        </p:spPr>
        <p:txBody>
          <a:bodyPr anchor="b">
            <a:normAutofit/>
          </a:bodyPr>
          <a:lstStyle/>
          <a:p>
            <a:r>
              <a:rPr lang="en-US" sz="4400"/>
              <a:t>Who is attending this conference?</a:t>
            </a:r>
          </a:p>
        </p:txBody>
      </p:sp>
      <p:pic>
        <p:nvPicPr>
          <p:cNvPr id="9" name="Content Placeholder 8">
            <a:extLst>
              <a:ext uri="{FF2B5EF4-FFF2-40B4-BE49-F238E27FC236}">
                <a16:creationId xmlns:a16="http://schemas.microsoft.com/office/drawing/2014/main" id="{539CABFD-482F-4BCD-B4AF-30F0E793C77F}"/>
              </a:ext>
            </a:extLst>
          </p:cNvPr>
          <p:cNvPicPr>
            <a:picLocks noGrp="1" noChangeAspect="1"/>
          </p:cNvPicPr>
          <p:nvPr>
            <p:ph sz="quarter" idx="1"/>
          </p:nvPr>
        </p:nvPicPr>
        <p:blipFill>
          <a:blip r:embed="rId2"/>
          <a:stretch>
            <a:fillRect/>
          </a:stretch>
        </p:blipFill>
        <p:spPr>
          <a:xfrm>
            <a:off x="217713" y="1371600"/>
            <a:ext cx="8708573" cy="4572000"/>
          </a:xfrm>
          <a:noFill/>
        </p:spPr>
      </p:pic>
      <p:pic>
        <p:nvPicPr>
          <p:cNvPr id="6" name="Picture 5">
            <a:extLst>
              <a:ext uri="{FF2B5EF4-FFF2-40B4-BE49-F238E27FC236}">
                <a16:creationId xmlns:a16="http://schemas.microsoft.com/office/drawing/2014/main" id="{345A506B-3009-1BC7-4303-4F331B84233D}"/>
              </a:ext>
            </a:extLst>
          </p:cNvPr>
          <p:cNvPicPr>
            <a:picLocks noChangeAspect="1"/>
          </p:cNvPicPr>
          <p:nvPr/>
        </p:nvPicPr>
        <p:blipFill>
          <a:blip r:embed="rId3"/>
          <a:stretch>
            <a:fillRect/>
          </a:stretch>
        </p:blipFill>
        <p:spPr>
          <a:xfrm>
            <a:off x="407172" y="1226604"/>
            <a:ext cx="8088237" cy="5484572"/>
          </a:xfrm>
          <a:prstGeom prst="rect">
            <a:avLst/>
          </a:prstGeom>
        </p:spPr>
      </p:pic>
      <p:sp>
        <p:nvSpPr>
          <p:cNvPr id="7" name="TextBox 6">
            <a:extLst>
              <a:ext uri="{FF2B5EF4-FFF2-40B4-BE49-F238E27FC236}">
                <a16:creationId xmlns:a16="http://schemas.microsoft.com/office/drawing/2014/main" id="{9F9F9E1D-BB2D-1A8A-266E-7EB54091F772}"/>
              </a:ext>
            </a:extLst>
          </p:cNvPr>
          <p:cNvSpPr txBox="1"/>
          <p:nvPr/>
        </p:nvSpPr>
        <p:spPr>
          <a:xfrm>
            <a:off x="6222228" y="1394936"/>
            <a:ext cx="2514600" cy="1477328"/>
          </a:xfrm>
          <a:prstGeom prst="rect">
            <a:avLst/>
          </a:prstGeom>
          <a:noFill/>
        </p:spPr>
        <p:txBody>
          <a:bodyPr wrap="square" rtlCol="0">
            <a:spAutoFit/>
          </a:bodyPr>
          <a:lstStyle/>
          <a:p>
            <a:r>
              <a:rPr lang="en-US" u="sng" dirty="0">
                <a:solidFill>
                  <a:srgbClr val="0070C0"/>
                </a:solidFill>
              </a:rPr>
              <a:t>Other</a:t>
            </a:r>
            <a:br>
              <a:rPr lang="en-US" dirty="0">
                <a:solidFill>
                  <a:srgbClr val="0070C0"/>
                </a:solidFill>
              </a:rPr>
            </a:br>
            <a:r>
              <a:rPr lang="en-US" dirty="0">
                <a:solidFill>
                  <a:srgbClr val="0070C0"/>
                </a:solidFill>
              </a:rPr>
              <a:t>Nutritionist (2)</a:t>
            </a:r>
          </a:p>
          <a:p>
            <a:r>
              <a:rPr lang="en-US" dirty="0">
                <a:solidFill>
                  <a:srgbClr val="0070C0"/>
                </a:solidFill>
              </a:rPr>
              <a:t>Diabetes Educator (2)</a:t>
            </a:r>
          </a:p>
          <a:p>
            <a:r>
              <a:rPr lang="en-US" dirty="0">
                <a:solidFill>
                  <a:srgbClr val="0070C0"/>
                </a:solidFill>
              </a:rPr>
              <a:t>Community Health Educator (1)</a:t>
            </a:r>
          </a:p>
        </p:txBody>
      </p:sp>
    </p:spTree>
    <p:extLst>
      <p:ext uri="{BB962C8B-B14F-4D97-AF65-F5344CB8AC3E}">
        <p14:creationId xmlns:p14="http://schemas.microsoft.com/office/powerpoint/2010/main" val="3516293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0A9C3-7230-0A53-6CE2-471ECEF451C5}"/>
              </a:ext>
            </a:extLst>
          </p:cNvPr>
          <p:cNvSpPr>
            <a:spLocks noGrp="1"/>
          </p:cNvSpPr>
          <p:nvPr>
            <p:ph type="title"/>
          </p:nvPr>
        </p:nvSpPr>
        <p:spPr/>
        <p:txBody>
          <a:bodyPr/>
          <a:lstStyle/>
          <a:p>
            <a:r>
              <a:rPr lang="en-US" dirty="0"/>
              <a:t>Poll Question 3</a:t>
            </a:r>
          </a:p>
        </p:txBody>
      </p:sp>
      <p:sp>
        <p:nvSpPr>
          <p:cNvPr id="3" name="Content Placeholder 2">
            <a:extLst>
              <a:ext uri="{FF2B5EF4-FFF2-40B4-BE49-F238E27FC236}">
                <a16:creationId xmlns:a16="http://schemas.microsoft.com/office/drawing/2014/main" id="{1B79C9AA-7601-01B1-1BCB-689CD178AD2C}"/>
              </a:ext>
            </a:extLst>
          </p:cNvPr>
          <p:cNvSpPr>
            <a:spLocks noGrp="1"/>
          </p:cNvSpPr>
          <p:nvPr>
            <p:ph sz="quarter" idx="1"/>
          </p:nvPr>
        </p:nvSpPr>
        <p:spPr>
          <a:xfrm>
            <a:off x="457200" y="1219200"/>
            <a:ext cx="5943600" cy="5410200"/>
          </a:xfrm>
        </p:spPr>
        <p:txBody>
          <a:bodyPr>
            <a:normAutofit fontScale="70000" lnSpcReduction="20000"/>
          </a:bodyPr>
          <a:lstStyle/>
          <a:p>
            <a:pPr marL="0" marR="0" indent="0">
              <a:lnSpc>
                <a:spcPct val="120000"/>
              </a:lnSpc>
              <a:spcBef>
                <a:spcPts val="0"/>
              </a:spcBef>
              <a:spcAft>
                <a:spcPts val="1125"/>
              </a:spcAft>
              <a:buNone/>
            </a:pPr>
            <a:r>
              <a:rPr lang="en-US" dirty="0">
                <a:solidFill>
                  <a:srgbClr val="000000"/>
                </a:solidFill>
                <a:effectLst/>
                <a:latin typeface="signika_negativeregular"/>
                <a:ea typeface="Calibri" panose="020F0502020204030204" pitchFamily="34" charset="0"/>
              </a:rPr>
              <a:t>JR’s mom has type 1 diabetes and JR’s dad has type 2 diabetes. JR is 28 years old and in the emergency room with a glucose of 482 mg/dl. Besides checking glucose, ketones and A1C levels, which of the following lab test can be used to determine if someone has autoimmune diabetes?</a:t>
            </a:r>
            <a:endParaRPr lang="en-US" dirty="0">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Endogenous insulin titer </a:t>
            </a: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Glutamic Acid </a:t>
            </a:r>
            <a:r>
              <a:rPr lang="en-US" dirty="0">
                <a:solidFill>
                  <a:srgbClr val="000000"/>
                </a:solidFill>
                <a:latin typeface="signika_negativeregular"/>
                <a:ea typeface="Times New Roman" panose="02020603050405020304" pitchFamily="18" charset="0"/>
              </a:rPr>
              <a:t>D</a:t>
            </a:r>
            <a:r>
              <a:rPr lang="en-US" dirty="0">
                <a:solidFill>
                  <a:srgbClr val="000000"/>
                </a:solidFill>
                <a:effectLst/>
                <a:latin typeface="signika_negativeregular"/>
                <a:ea typeface="Times New Roman" panose="02020603050405020304" pitchFamily="18" charset="0"/>
              </a:rPr>
              <a:t>ecarboxylase</a:t>
            </a:r>
            <a:endParaRPr lang="en-US" dirty="0">
              <a:solidFill>
                <a:srgbClr val="000000"/>
              </a:solidFill>
              <a:effectLst/>
              <a:latin typeface="Calibri" panose="020F0502020204030204" pitchFamily="34" charset="0"/>
              <a:ea typeface="Calibri" panose="020F0502020204030204" pitchFamily="34" charset="0"/>
            </a:endParaRPr>
          </a:p>
          <a:p>
            <a:pPr marL="342900" marR="0" lvl="0" indent="-342900">
              <a:lnSpc>
                <a:spcPct val="120000"/>
              </a:lnSpc>
              <a:spcBef>
                <a:spcPts val="0"/>
              </a:spcBef>
              <a:spcAft>
                <a:spcPts val="0"/>
              </a:spcAft>
              <a:buFont typeface="+mj-lt"/>
              <a:buAutoNum type="arabicPeriod"/>
              <a:tabLst>
                <a:tab pos="457200" algn="l"/>
              </a:tabLst>
            </a:pPr>
            <a:r>
              <a:rPr lang="en-US" dirty="0">
                <a:solidFill>
                  <a:srgbClr val="000000"/>
                </a:solidFill>
                <a:effectLst/>
                <a:latin typeface="signika_negativeregular"/>
                <a:ea typeface="Times New Roman" panose="02020603050405020304" pitchFamily="18" charset="0"/>
              </a:rPr>
              <a:t>Beta cells auto antibodies </a:t>
            </a:r>
          </a:p>
          <a:p>
            <a:pPr marL="342900" marR="0" lvl="0" indent="-342900">
              <a:lnSpc>
                <a:spcPct val="120000"/>
              </a:lnSpc>
              <a:spcBef>
                <a:spcPts val="0"/>
              </a:spcBef>
              <a:spcAft>
                <a:spcPts val="0"/>
              </a:spcAft>
              <a:buFont typeface="+mj-lt"/>
              <a:buAutoNum type="arabicPeriod"/>
              <a:tabLst>
                <a:tab pos="457200" algn="l"/>
              </a:tabLst>
            </a:pPr>
            <a:r>
              <a:rPr lang="en-US" dirty="0" err="1">
                <a:solidFill>
                  <a:srgbClr val="000000"/>
                </a:solidFill>
                <a:effectLst/>
                <a:latin typeface="signika_negativeregular"/>
                <a:ea typeface="Times New Roman" panose="02020603050405020304" pitchFamily="18" charset="0"/>
              </a:rPr>
              <a:t>Langerhan’s</a:t>
            </a:r>
            <a:r>
              <a:rPr lang="en-US" dirty="0">
                <a:solidFill>
                  <a:srgbClr val="000000"/>
                </a:solidFill>
                <a:effectLst/>
                <a:latin typeface="signika_negativeregular"/>
                <a:ea typeface="Times New Roman" panose="02020603050405020304" pitchFamily="18" charset="0"/>
              </a:rPr>
              <a:t> antibody</a:t>
            </a:r>
            <a:endParaRPr lang="en-US" dirty="0">
              <a:solidFill>
                <a:srgbClr val="000000"/>
              </a:solidFill>
              <a:effectLst/>
              <a:latin typeface="Calibri" panose="020F0502020204030204" pitchFamily="34" charset="0"/>
              <a:ea typeface="Calibri" panose="020F0502020204030204" pitchFamily="34" charset="0"/>
            </a:endParaRPr>
          </a:p>
          <a:p>
            <a:endParaRPr lang="en-US" dirty="0"/>
          </a:p>
        </p:txBody>
      </p:sp>
      <p:pic>
        <p:nvPicPr>
          <p:cNvPr id="5" name="Picture 4" descr="Young business woman hands on head">
            <a:extLst>
              <a:ext uri="{FF2B5EF4-FFF2-40B4-BE49-F238E27FC236}">
                <a16:creationId xmlns:a16="http://schemas.microsoft.com/office/drawing/2014/main" id="{0F1307CB-7D99-E7F8-46A5-88FFA1F49F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4200" y="1139952"/>
            <a:ext cx="1564854" cy="5181600"/>
          </a:xfrm>
          <a:prstGeom prst="rect">
            <a:avLst/>
          </a:prstGeom>
        </p:spPr>
      </p:pic>
      <p:sp>
        <p:nvSpPr>
          <p:cNvPr id="4" name="Oval 3">
            <a:extLst>
              <a:ext uri="{FF2B5EF4-FFF2-40B4-BE49-F238E27FC236}">
                <a16:creationId xmlns:a16="http://schemas.microsoft.com/office/drawing/2014/main" id="{7A540965-1A6E-3029-1E76-339017314FA5}"/>
              </a:ext>
            </a:extLst>
          </p:cNvPr>
          <p:cNvSpPr/>
          <p:nvPr/>
        </p:nvSpPr>
        <p:spPr>
          <a:xfrm>
            <a:off x="637811" y="4953000"/>
            <a:ext cx="4315189" cy="707694"/>
          </a:xfrm>
          <a:prstGeom prst="ellipse">
            <a:avLst/>
          </a:prstGeom>
          <a:noFill/>
          <a:ln w="28575">
            <a:solidFill>
              <a:srgbClr val="5E3886"/>
            </a:solid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99"/>
          </a:p>
        </p:txBody>
      </p:sp>
    </p:spTree>
    <p:extLst>
      <p:ext uri="{BB962C8B-B14F-4D97-AF65-F5344CB8AC3E}">
        <p14:creationId xmlns:p14="http://schemas.microsoft.com/office/powerpoint/2010/main" val="3113006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219200"/>
          </a:xfrm>
        </p:spPr>
        <p:txBody>
          <a:bodyPr>
            <a:normAutofit fontScale="90000"/>
          </a:bodyPr>
          <a:lstStyle/>
          <a:p>
            <a:r>
              <a:rPr lang="en-US" dirty="0"/>
              <a:t>How do we know someone has Type 1 vs Type 2?</a:t>
            </a:r>
          </a:p>
        </p:txBody>
      </p:sp>
      <p:sp>
        <p:nvSpPr>
          <p:cNvPr id="3" name="Content Placeholder 2"/>
          <p:cNvSpPr>
            <a:spLocks noGrp="1"/>
          </p:cNvSpPr>
          <p:nvPr>
            <p:ph sz="half" idx="1"/>
          </p:nvPr>
        </p:nvSpPr>
        <p:spPr>
          <a:xfrm>
            <a:off x="609600" y="1447800"/>
            <a:ext cx="4953000" cy="5181600"/>
          </a:xfrm>
        </p:spPr>
        <p:txBody>
          <a:bodyPr>
            <a:normAutofit fontScale="70000" lnSpcReduction="20000"/>
          </a:bodyPr>
          <a:lstStyle/>
          <a:p>
            <a:r>
              <a:rPr lang="en-US" dirty="0"/>
              <a:t>Type 1 - Positive antibodies</a:t>
            </a:r>
          </a:p>
          <a:p>
            <a:pPr lvl="1"/>
            <a:r>
              <a:rPr kumimoji="0" lang="en-US" sz="2400" b="0" i="0" kern="1200" dirty="0">
                <a:solidFill>
                  <a:schemeClr val="tx1"/>
                </a:solidFill>
                <a:effectLst/>
                <a:latin typeface="+mn-lt"/>
                <a:ea typeface="+mn-ea"/>
                <a:cs typeface="+mn-cs"/>
              </a:rPr>
              <a:t>GAD - glutamic acid decarboxylase (primary)</a:t>
            </a:r>
          </a:p>
          <a:p>
            <a:pPr lvl="1"/>
            <a:r>
              <a:rPr lang="en-US" sz="2400" dirty="0">
                <a:latin typeface="+mn-lt"/>
              </a:rPr>
              <a:t>IA2 - </a:t>
            </a:r>
            <a:r>
              <a:rPr kumimoji="0" lang="en-US" sz="2400" b="0" i="0" kern="1200" dirty="0">
                <a:solidFill>
                  <a:schemeClr val="tx1"/>
                </a:solidFill>
                <a:effectLst/>
                <a:latin typeface="+mn-lt"/>
                <a:ea typeface="+mn-ea"/>
                <a:cs typeface="+mn-cs"/>
              </a:rPr>
              <a:t>islet antigen 2, or</a:t>
            </a:r>
          </a:p>
          <a:p>
            <a:pPr lvl="1"/>
            <a:r>
              <a:rPr kumimoji="0" lang="en-US" sz="2400" b="0" i="0" kern="1200" dirty="0">
                <a:solidFill>
                  <a:schemeClr val="tx1"/>
                </a:solidFill>
                <a:effectLst/>
                <a:latin typeface="+mn-lt"/>
                <a:ea typeface="+mn-ea"/>
                <a:cs typeface="+mn-cs"/>
              </a:rPr>
              <a:t>ZnT8 - zinc transporter 8  </a:t>
            </a:r>
          </a:p>
          <a:p>
            <a:r>
              <a:rPr lang="en-US" sz="2800" dirty="0"/>
              <a:t>Can also check C-peptide levels to determine endogenous insulin production</a:t>
            </a:r>
          </a:p>
          <a:p>
            <a:r>
              <a:rPr lang="en-US" dirty="0"/>
              <a:t>Younger people develop quickly</a:t>
            </a:r>
          </a:p>
          <a:p>
            <a:r>
              <a:rPr lang="en-US" dirty="0"/>
              <a:t>Older people take longer to develop</a:t>
            </a:r>
          </a:p>
          <a:p>
            <a:r>
              <a:rPr lang="en-US" sz="4000" dirty="0">
                <a:solidFill>
                  <a:srgbClr val="0070C0"/>
                </a:solidFill>
                <a:ea typeface="Calibri" panose="020F0502020204030204" pitchFamily="34" charset="0"/>
                <a:cs typeface="Calibri" panose="020F0502020204030204" pitchFamily="34" charset="0"/>
              </a:rPr>
              <a:t>“misdiagnosis is common and can occur in ∼40% of adults with new type 1 diabetes”</a:t>
            </a:r>
          </a:p>
        </p:txBody>
      </p:sp>
      <p:pic>
        <p:nvPicPr>
          <p:cNvPr id="122883" name="Picture 3" descr="C:\Users\bev\AppData\Local\Microsoft\Windows\Temporary Internet Files\Content.IE5\LT7NGBCU\MP90022763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8861" y="1613113"/>
            <a:ext cx="2867939" cy="437853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F9B005-6944-9329-9100-63F044D9AA7F}"/>
              </a:ext>
            </a:extLst>
          </p:cNvPr>
          <p:cNvPicPr>
            <a:picLocks noChangeAspect="1"/>
          </p:cNvPicPr>
          <p:nvPr/>
        </p:nvPicPr>
        <p:blipFill>
          <a:blip r:embed="rId4"/>
          <a:stretch>
            <a:fillRect/>
          </a:stretch>
        </p:blipFill>
        <p:spPr>
          <a:xfrm>
            <a:off x="5499434" y="6156959"/>
            <a:ext cx="3437152" cy="484296"/>
          </a:xfrm>
          <a:prstGeom prst="rect">
            <a:avLst/>
          </a:prstGeom>
        </p:spPr>
      </p:pic>
    </p:spTree>
    <p:custDataLst>
      <p:tags r:id="rId1"/>
    </p:custDataLst>
    <p:extLst>
      <p:ext uri="{BB962C8B-B14F-4D97-AF65-F5344CB8AC3E}">
        <p14:creationId xmlns:p14="http://schemas.microsoft.com/office/powerpoint/2010/main" val="1066593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3B70E-451F-CC8F-0448-679B9E004BC5}"/>
              </a:ext>
            </a:extLst>
          </p:cNvPr>
          <p:cNvSpPr>
            <a:spLocks noGrp="1"/>
          </p:cNvSpPr>
          <p:nvPr>
            <p:ph type="title"/>
          </p:nvPr>
        </p:nvSpPr>
        <p:spPr>
          <a:xfrm>
            <a:off x="457200" y="228600"/>
            <a:ext cx="8229600" cy="1143000"/>
          </a:xfrm>
        </p:spPr>
        <p:txBody>
          <a:bodyPr>
            <a:normAutofit fontScale="90000"/>
          </a:bodyPr>
          <a:lstStyle/>
          <a:p>
            <a:br>
              <a:rPr lang="en-US" dirty="0"/>
            </a:br>
            <a:r>
              <a:rPr lang="en-US" sz="4000" dirty="0"/>
              <a:t>Determine if Type 1 - Use AABBCC Approach</a:t>
            </a:r>
            <a:endParaRPr lang="en-US" dirty="0"/>
          </a:p>
        </p:txBody>
      </p:sp>
      <p:sp>
        <p:nvSpPr>
          <p:cNvPr id="3" name="Content Placeholder 2">
            <a:extLst>
              <a:ext uri="{FF2B5EF4-FFF2-40B4-BE49-F238E27FC236}">
                <a16:creationId xmlns:a16="http://schemas.microsoft.com/office/drawing/2014/main" id="{5DC393CA-808F-CCC9-B83F-890AEE964936}"/>
              </a:ext>
            </a:extLst>
          </p:cNvPr>
          <p:cNvSpPr>
            <a:spLocks noGrp="1"/>
          </p:cNvSpPr>
          <p:nvPr>
            <p:ph sz="quarter" idx="1"/>
          </p:nvPr>
        </p:nvSpPr>
        <p:spPr>
          <a:xfrm>
            <a:off x="523875" y="1461347"/>
            <a:ext cx="4041648" cy="4937760"/>
          </a:xfrm>
        </p:spPr>
        <p:txBody>
          <a:bodyPr>
            <a:normAutofit fontScale="70000" lnSpcReduction="20000"/>
          </a:bodyPr>
          <a:lstStyle/>
          <a:p>
            <a:r>
              <a:rPr lang="en-US" b="1" dirty="0"/>
              <a:t>A</a:t>
            </a:r>
            <a:r>
              <a:rPr lang="en-US" dirty="0"/>
              <a:t>ge </a:t>
            </a:r>
          </a:p>
          <a:p>
            <a:pPr lvl="1"/>
            <a:r>
              <a:rPr lang="en-US" dirty="0"/>
              <a:t>e.g., for individuals &lt;35 years old, consider type 1 diabetes </a:t>
            </a:r>
          </a:p>
          <a:p>
            <a:r>
              <a:rPr lang="en-US" b="1" dirty="0"/>
              <a:t>A</a:t>
            </a:r>
            <a:r>
              <a:rPr lang="en-US" dirty="0"/>
              <a:t>utoimmunity </a:t>
            </a:r>
          </a:p>
          <a:p>
            <a:pPr lvl="1"/>
            <a:r>
              <a:rPr lang="en-US" dirty="0"/>
              <a:t>e.g., personal or family history of autoimmune disease or polyglandular autoimmune syndromes </a:t>
            </a:r>
          </a:p>
          <a:p>
            <a:r>
              <a:rPr lang="en-US" b="1" dirty="0"/>
              <a:t>B</a:t>
            </a:r>
            <a:r>
              <a:rPr lang="en-US" dirty="0"/>
              <a:t>ody habitus </a:t>
            </a:r>
          </a:p>
          <a:p>
            <a:pPr lvl="1"/>
            <a:r>
              <a:rPr lang="en-US" dirty="0"/>
              <a:t>e.g., BMI &lt;25 kg/m2</a:t>
            </a:r>
          </a:p>
          <a:p>
            <a:r>
              <a:rPr lang="en-US" b="1" dirty="0"/>
              <a:t>B</a:t>
            </a:r>
            <a:r>
              <a:rPr lang="en-US" dirty="0"/>
              <a:t>ackground</a:t>
            </a:r>
          </a:p>
          <a:p>
            <a:pPr lvl="1"/>
            <a:r>
              <a:rPr lang="en-US" dirty="0"/>
              <a:t>e.g., family history of type 1 diabetes</a:t>
            </a:r>
          </a:p>
        </p:txBody>
      </p:sp>
      <p:sp>
        <p:nvSpPr>
          <p:cNvPr id="4" name="Content Placeholder 3">
            <a:extLst>
              <a:ext uri="{FF2B5EF4-FFF2-40B4-BE49-F238E27FC236}">
                <a16:creationId xmlns:a16="http://schemas.microsoft.com/office/drawing/2014/main" id="{B6FA4F65-9E93-40A2-E4CD-DBF7692AFAE3}"/>
              </a:ext>
            </a:extLst>
          </p:cNvPr>
          <p:cNvSpPr>
            <a:spLocks noGrp="1"/>
          </p:cNvSpPr>
          <p:nvPr>
            <p:ph sz="quarter" idx="2"/>
          </p:nvPr>
        </p:nvSpPr>
        <p:spPr>
          <a:xfrm>
            <a:off x="4800600" y="1449155"/>
            <a:ext cx="4041648" cy="4937760"/>
          </a:xfrm>
        </p:spPr>
        <p:txBody>
          <a:bodyPr>
            <a:normAutofit fontScale="70000" lnSpcReduction="20000"/>
          </a:bodyPr>
          <a:lstStyle/>
          <a:p>
            <a:r>
              <a:rPr lang="en-US" b="1" dirty="0"/>
              <a:t>C</a:t>
            </a:r>
            <a:r>
              <a:rPr lang="en-US" dirty="0"/>
              <a:t>ontrol </a:t>
            </a:r>
          </a:p>
          <a:p>
            <a:pPr lvl="1"/>
            <a:r>
              <a:rPr lang="en-US" dirty="0"/>
              <a:t>e.g., level of glucose control on noninsulin therapies</a:t>
            </a:r>
          </a:p>
          <a:p>
            <a:r>
              <a:rPr lang="en-US" b="1" dirty="0"/>
              <a:t>C</a:t>
            </a:r>
            <a:r>
              <a:rPr lang="en-US" dirty="0"/>
              <a:t>omorbidities</a:t>
            </a:r>
          </a:p>
          <a:p>
            <a:pPr lvl="1"/>
            <a:r>
              <a:rPr lang="en-US" dirty="0"/>
              <a:t>e.g., treatment with immune checkpoint inhibitors for cancer can cause acute autoimmune type 1 diabetes or presence of other autoimmune conditions</a:t>
            </a:r>
          </a:p>
        </p:txBody>
      </p:sp>
      <p:pic>
        <p:nvPicPr>
          <p:cNvPr id="5" name="Picture 4">
            <a:extLst>
              <a:ext uri="{FF2B5EF4-FFF2-40B4-BE49-F238E27FC236}">
                <a16:creationId xmlns:a16="http://schemas.microsoft.com/office/drawing/2014/main" id="{62ED7F0C-F1F4-40B3-8D04-83DB58734C8E}"/>
              </a:ext>
            </a:extLst>
          </p:cNvPr>
          <p:cNvPicPr>
            <a:picLocks noChangeAspect="1"/>
          </p:cNvPicPr>
          <p:nvPr/>
        </p:nvPicPr>
        <p:blipFill>
          <a:blip r:embed="rId2"/>
          <a:stretch>
            <a:fillRect/>
          </a:stretch>
        </p:blipFill>
        <p:spPr>
          <a:xfrm>
            <a:off x="762000" y="6219612"/>
            <a:ext cx="3437152" cy="484296"/>
          </a:xfrm>
          <a:prstGeom prst="rect">
            <a:avLst/>
          </a:prstGeom>
        </p:spPr>
      </p:pic>
      <p:pic>
        <p:nvPicPr>
          <p:cNvPr id="7" name="Picture 6" descr="Woman and child sailing on boat">
            <a:extLst>
              <a:ext uri="{FF2B5EF4-FFF2-40B4-BE49-F238E27FC236}">
                <a16:creationId xmlns:a16="http://schemas.microsoft.com/office/drawing/2014/main" id="{76CEC7A9-BE99-CDD3-9C69-EECC60C328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4949783"/>
            <a:ext cx="2519426" cy="1679617"/>
          </a:xfrm>
          <a:prstGeom prst="rect">
            <a:avLst/>
          </a:prstGeom>
        </p:spPr>
      </p:pic>
    </p:spTree>
    <p:extLst>
      <p:ext uri="{BB962C8B-B14F-4D97-AF65-F5344CB8AC3E}">
        <p14:creationId xmlns:p14="http://schemas.microsoft.com/office/powerpoint/2010/main" val="2240851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95300" y="230560"/>
            <a:ext cx="8153400" cy="859436"/>
          </a:xfrm>
        </p:spPr>
        <p:txBody>
          <a:bodyPr/>
          <a:lstStyle/>
          <a:p>
            <a:r>
              <a:rPr lang="en-US" dirty="0"/>
              <a:t>Type 1 Diabetes Features?</a:t>
            </a:r>
          </a:p>
        </p:txBody>
      </p:sp>
      <p:sp>
        <p:nvSpPr>
          <p:cNvPr id="1051651" name="Rectangle 3"/>
          <p:cNvSpPr>
            <a:spLocks noGrp="1" noChangeArrowheads="1"/>
          </p:cNvSpPr>
          <p:nvPr>
            <p:ph type="body" idx="1"/>
          </p:nvPr>
        </p:nvSpPr>
        <p:spPr>
          <a:xfrm>
            <a:off x="3920532" y="1143000"/>
            <a:ext cx="4800601" cy="5105400"/>
          </a:xfrm>
        </p:spPr>
        <p:txBody>
          <a:bodyPr>
            <a:normAutofit/>
          </a:bodyPr>
          <a:lstStyle/>
          <a:p>
            <a:pPr>
              <a:defRPr/>
            </a:pPr>
            <a:r>
              <a:rPr lang="en-US" sz="2400" dirty="0"/>
              <a:t>For JR, a 28 admitted to the ICU with a blood glucose of 476 mg/dl, pH of 7.1, anion gap of 15. Recently lost 13 pounds.</a:t>
            </a:r>
          </a:p>
        </p:txBody>
      </p:sp>
      <p:sp>
        <p:nvSpPr>
          <p:cNvPr id="4" name="TextBox 3">
            <a:extLst>
              <a:ext uri="{FF2B5EF4-FFF2-40B4-BE49-F238E27FC236}">
                <a16:creationId xmlns:a16="http://schemas.microsoft.com/office/drawing/2014/main" id="{DB49A926-36A1-9CF0-CEA2-0E1877BB1EAD}"/>
              </a:ext>
            </a:extLst>
          </p:cNvPr>
          <p:cNvSpPr txBox="1"/>
          <p:nvPr/>
        </p:nvSpPr>
        <p:spPr>
          <a:xfrm>
            <a:off x="4134060" y="3893309"/>
            <a:ext cx="4572000" cy="2308324"/>
          </a:xfrm>
          <a:prstGeom prst="rect">
            <a:avLst/>
          </a:prstGeom>
          <a:noFill/>
        </p:spPr>
        <p:txBody>
          <a:bodyPr wrap="square">
            <a:spAutoFit/>
          </a:bodyPr>
          <a:lstStyle/>
          <a:p>
            <a:pPr marL="342900" indent="-342900">
              <a:buFont typeface="Arial" panose="020B0604020202020204" pitchFamily="34" charset="0"/>
              <a:buChar char="•"/>
            </a:pPr>
            <a:r>
              <a:rPr lang="en-US" sz="2400" b="0" i="0" dirty="0">
                <a:effectLst/>
                <a:latin typeface="BlinkMacSystemFont"/>
              </a:rPr>
              <a:t>Younger than 35 years at diagnosis </a:t>
            </a:r>
          </a:p>
          <a:p>
            <a:pPr marL="342900" indent="-342900">
              <a:buFont typeface="Arial" panose="020B0604020202020204" pitchFamily="34" charset="0"/>
              <a:buChar char="•"/>
            </a:pPr>
            <a:r>
              <a:rPr lang="en-US" sz="2400" b="0" i="0" dirty="0">
                <a:effectLst/>
                <a:latin typeface="BlinkMacSystemFont"/>
              </a:rPr>
              <a:t>Lower BMI (&lt;25 kg/m</a:t>
            </a:r>
            <a:r>
              <a:rPr lang="en-US" sz="2400" b="0" i="0" baseline="30000" dirty="0">
                <a:effectLst/>
                <a:latin typeface="BlinkMacSystemFont"/>
              </a:rPr>
              <a:t>2</a:t>
            </a:r>
            <a:r>
              <a:rPr lang="en-US" sz="2400" b="0" i="0" dirty="0">
                <a:effectLst/>
                <a:latin typeface="BlinkMacSystemFont"/>
              </a:rPr>
              <a:t>)</a:t>
            </a:r>
          </a:p>
          <a:p>
            <a:pPr marL="342900" indent="-342900">
              <a:buFont typeface="Arial" panose="020B0604020202020204" pitchFamily="34" charset="0"/>
              <a:buChar char="•"/>
            </a:pPr>
            <a:r>
              <a:rPr lang="en-US" sz="2400" dirty="0">
                <a:latin typeface="BlinkMacSystemFont"/>
              </a:rPr>
              <a:t>U</a:t>
            </a:r>
            <a:r>
              <a:rPr lang="en-US" sz="2400" b="0" i="0" dirty="0">
                <a:effectLst/>
                <a:latin typeface="BlinkMacSystemFont"/>
              </a:rPr>
              <a:t>nintentional weight loss</a:t>
            </a:r>
          </a:p>
          <a:p>
            <a:pPr marL="342900" indent="-342900">
              <a:buFont typeface="Arial" panose="020B0604020202020204" pitchFamily="34" charset="0"/>
              <a:buChar char="•"/>
            </a:pPr>
            <a:r>
              <a:rPr lang="en-US" sz="2400" dirty="0">
                <a:latin typeface="BlinkMacSystemFont"/>
              </a:rPr>
              <a:t>K</a:t>
            </a:r>
            <a:r>
              <a:rPr lang="en-US" sz="2400" b="0" i="0" dirty="0">
                <a:effectLst/>
                <a:latin typeface="BlinkMacSystemFont"/>
              </a:rPr>
              <a:t>etoacidosis</a:t>
            </a:r>
          </a:p>
          <a:p>
            <a:pPr marL="342900" indent="-342900">
              <a:buFont typeface="Arial" panose="020B0604020202020204" pitchFamily="34" charset="0"/>
              <a:buChar char="•"/>
            </a:pPr>
            <a:r>
              <a:rPr lang="en-US" sz="2400" dirty="0">
                <a:latin typeface="BlinkMacSystemFont"/>
              </a:rPr>
              <a:t>G</a:t>
            </a:r>
            <a:r>
              <a:rPr lang="en-US" sz="2400" b="0" i="0" dirty="0">
                <a:effectLst/>
                <a:latin typeface="BlinkMacSystemFont"/>
              </a:rPr>
              <a:t>lucose 360 mg/dl or greater. </a:t>
            </a:r>
            <a:endParaRPr lang="en-US" dirty="0"/>
          </a:p>
        </p:txBody>
      </p:sp>
      <p:sp>
        <p:nvSpPr>
          <p:cNvPr id="6" name="TextBox 5">
            <a:extLst>
              <a:ext uri="{FF2B5EF4-FFF2-40B4-BE49-F238E27FC236}">
                <a16:creationId xmlns:a16="http://schemas.microsoft.com/office/drawing/2014/main" id="{781CDBEF-79AA-7F88-E541-05B774CF0ECA}"/>
              </a:ext>
            </a:extLst>
          </p:cNvPr>
          <p:cNvSpPr txBox="1"/>
          <p:nvPr/>
        </p:nvSpPr>
        <p:spPr>
          <a:xfrm>
            <a:off x="4089260" y="2892436"/>
            <a:ext cx="4572000" cy="954107"/>
          </a:xfrm>
          <a:prstGeom prst="rect">
            <a:avLst/>
          </a:prstGeom>
          <a:noFill/>
        </p:spPr>
        <p:txBody>
          <a:bodyPr wrap="square">
            <a:spAutoFit/>
          </a:bodyPr>
          <a:lstStyle/>
          <a:p>
            <a:r>
              <a:rPr lang="en-US" sz="2800" dirty="0"/>
              <a:t>Type 1 Most Discriminative Features</a:t>
            </a:r>
          </a:p>
        </p:txBody>
      </p:sp>
      <p:pic>
        <p:nvPicPr>
          <p:cNvPr id="8" name="Picture 7">
            <a:extLst>
              <a:ext uri="{FF2B5EF4-FFF2-40B4-BE49-F238E27FC236}">
                <a16:creationId xmlns:a16="http://schemas.microsoft.com/office/drawing/2014/main" id="{6FD3D6C8-1E84-779C-2516-A7AC34D762F0}"/>
              </a:ext>
            </a:extLst>
          </p:cNvPr>
          <p:cNvPicPr>
            <a:picLocks noChangeAspect="1"/>
          </p:cNvPicPr>
          <p:nvPr/>
        </p:nvPicPr>
        <p:blipFill>
          <a:blip r:embed="rId3"/>
          <a:stretch>
            <a:fillRect/>
          </a:stretch>
        </p:blipFill>
        <p:spPr>
          <a:xfrm>
            <a:off x="76200" y="5943600"/>
            <a:ext cx="4160466" cy="781284"/>
          </a:xfrm>
          <a:prstGeom prst="rect">
            <a:avLst/>
          </a:prstGeom>
        </p:spPr>
      </p:pic>
      <p:pic>
        <p:nvPicPr>
          <p:cNvPr id="5" name="Picture 4" descr="Young business woman on a call shocked">
            <a:extLst>
              <a:ext uri="{FF2B5EF4-FFF2-40B4-BE49-F238E27FC236}">
                <a16:creationId xmlns:a16="http://schemas.microsoft.com/office/drawing/2014/main" id="{5A885A91-AC08-72FF-7B12-C1BB9013C48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25953" y="1143000"/>
            <a:ext cx="1451458" cy="4800600"/>
          </a:xfrm>
          <a:prstGeom prst="rect">
            <a:avLst/>
          </a:prstGeom>
        </p:spPr>
      </p:pic>
      <p:pic>
        <p:nvPicPr>
          <p:cNvPr id="3" name="Picture 2">
            <a:extLst>
              <a:ext uri="{FF2B5EF4-FFF2-40B4-BE49-F238E27FC236}">
                <a16:creationId xmlns:a16="http://schemas.microsoft.com/office/drawing/2014/main" id="{C1C96BA2-2F72-F730-769B-4BE5CD3D7308}"/>
              </a:ext>
            </a:extLst>
          </p:cNvPr>
          <p:cNvPicPr>
            <a:picLocks noChangeAspect="1"/>
          </p:cNvPicPr>
          <p:nvPr/>
        </p:nvPicPr>
        <p:blipFill>
          <a:blip r:embed="rId5"/>
          <a:stretch>
            <a:fillRect/>
          </a:stretch>
        </p:blipFill>
        <p:spPr>
          <a:xfrm>
            <a:off x="6320832" y="6424686"/>
            <a:ext cx="2302494" cy="236282"/>
          </a:xfrm>
          <a:prstGeom prst="rect">
            <a:avLst/>
          </a:prstGeom>
        </p:spPr>
      </p:pic>
    </p:spTree>
    <p:custDataLst>
      <p:tags r:id="rId1"/>
    </p:custDataLst>
    <p:extLst>
      <p:ext uri="{BB962C8B-B14F-4D97-AF65-F5344CB8AC3E}">
        <p14:creationId xmlns:p14="http://schemas.microsoft.com/office/powerpoint/2010/main" val="16651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0D6B2-A476-2EC9-0154-68A62D33FEC2}"/>
              </a:ext>
            </a:extLst>
          </p:cNvPr>
          <p:cNvSpPr>
            <a:spLocks noGrp="1"/>
          </p:cNvSpPr>
          <p:nvPr>
            <p:ph type="title"/>
          </p:nvPr>
        </p:nvSpPr>
        <p:spPr>
          <a:xfrm>
            <a:off x="304799" y="228600"/>
            <a:ext cx="8458199" cy="914400"/>
          </a:xfrm>
        </p:spPr>
        <p:txBody>
          <a:bodyPr/>
          <a:lstStyle/>
          <a:p>
            <a:r>
              <a:rPr lang="en-US" dirty="0"/>
              <a:t>Type 1 Diabetes Progression</a:t>
            </a:r>
          </a:p>
        </p:txBody>
      </p:sp>
      <p:graphicFrame>
        <p:nvGraphicFramePr>
          <p:cNvPr id="3" name="Table 2">
            <a:extLst>
              <a:ext uri="{FF2B5EF4-FFF2-40B4-BE49-F238E27FC236}">
                <a16:creationId xmlns:a16="http://schemas.microsoft.com/office/drawing/2014/main" id="{D062266F-5B70-7D1C-C2D8-0ECDF2453A3C}"/>
              </a:ext>
            </a:extLst>
          </p:cNvPr>
          <p:cNvGraphicFramePr>
            <a:graphicFrameLocks noGrp="1"/>
          </p:cNvGraphicFramePr>
          <p:nvPr/>
        </p:nvGraphicFramePr>
        <p:xfrm>
          <a:off x="303124" y="1295400"/>
          <a:ext cx="8458199" cy="4841600"/>
        </p:xfrm>
        <a:graphic>
          <a:graphicData uri="http://schemas.openxmlformats.org/drawingml/2006/table">
            <a:tbl>
              <a:tblPr/>
              <a:tblGrid>
                <a:gridCol w="1551963">
                  <a:extLst>
                    <a:ext uri="{9D8B030D-6E8A-4147-A177-3AD203B41FA5}">
                      <a16:colId xmlns:a16="http://schemas.microsoft.com/office/drawing/2014/main" val="1718961071"/>
                    </a:ext>
                  </a:extLst>
                </a:gridCol>
                <a:gridCol w="2258037">
                  <a:extLst>
                    <a:ext uri="{9D8B030D-6E8A-4147-A177-3AD203B41FA5}">
                      <a16:colId xmlns:a16="http://schemas.microsoft.com/office/drawing/2014/main" val="2126884748"/>
                    </a:ext>
                  </a:extLst>
                </a:gridCol>
                <a:gridCol w="2630647">
                  <a:extLst>
                    <a:ext uri="{9D8B030D-6E8A-4147-A177-3AD203B41FA5}">
                      <a16:colId xmlns:a16="http://schemas.microsoft.com/office/drawing/2014/main" val="702364766"/>
                    </a:ext>
                  </a:extLst>
                </a:gridCol>
                <a:gridCol w="2017552">
                  <a:extLst>
                    <a:ext uri="{9D8B030D-6E8A-4147-A177-3AD203B41FA5}">
                      <a16:colId xmlns:a16="http://schemas.microsoft.com/office/drawing/2014/main" val="4142547164"/>
                    </a:ext>
                  </a:extLst>
                </a:gridCol>
              </a:tblGrid>
              <a:tr h="375094">
                <a:tc>
                  <a:txBody>
                    <a:bodyPr/>
                    <a:lstStyle/>
                    <a:p>
                      <a:pPr algn="l" fontAlgn="base"/>
                      <a:br>
                        <a:rPr lang="en-US" sz="1800" b="1" dirty="0">
                          <a:effectLst/>
                        </a:rPr>
                      </a:br>
                      <a:endParaRPr lang="en-US" sz="1800" b="1"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1</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fontAlgn="base"/>
                      <a:r>
                        <a:rPr lang="en-US" sz="2000" b="1" dirty="0">
                          <a:effectLst/>
                        </a:rPr>
                        <a:t>Stage 2</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CCCCFF"/>
                    </a:solidFill>
                  </a:tcPr>
                </a:tc>
                <a:tc>
                  <a:txBody>
                    <a:bodyPr/>
                    <a:lstStyle/>
                    <a:p>
                      <a:pPr algn="l"/>
                      <a:r>
                        <a:rPr lang="en-US"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effectLst/>
                        </a:rPr>
                        <a:t>Stage 3</a:t>
                      </a:r>
                    </a:p>
                    <a:p>
                      <a:pPr algn="l"/>
                      <a:endParaRPr lang="en-US" sz="2000" dirty="0"/>
                    </a:p>
                  </a:txBody>
                  <a:tcPr marL="72208" marR="72208" marT="36104" marB="36104">
                    <a:lnL w="9525" cap="flat" cmpd="sng" algn="ctr">
                      <a:solidFill>
                        <a:srgbClr val="1A1A1A"/>
                      </a:solidFill>
                      <a:prstDash val="solid"/>
                      <a:round/>
                      <a:headEnd type="none" w="med" len="med"/>
                      <a:tailEnd type="none" w="med" len="med"/>
                    </a:lnL>
                    <a:lnB w="9525" cap="flat" cmpd="sng" algn="ctr">
                      <a:solidFill>
                        <a:srgbClr val="1A1A1A"/>
                      </a:solidFill>
                      <a:prstDash val="solid"/>
                      <a:round/>
                      <a:headEnd type="none" w="med" len="med"/>
                      <a:tailEnd type="none" w="med" len="med"/>
                    </a:lnB>
                    <a:solidFill>
                      <a:srgbClr val="CCCCFF"/>
                    </a:solidFill>
                  </a:tcPr>
                </a:tc>
                <a:extLst>
                  <a:ext uri="{0D108BD9-81ED-4DB2-BD59-A6C34878D82A}">
                    <a16:rowId xmlns:a16="http://schemas.microsoft.com/office/drawing/2014/main" val="2463480101"/>
                  </a:ext>
                </a:extLst>
              </a:tr>
              <a:tr h="214690">
                <a:tc rowSpan="3">
                  <a:txBody>
                    <a:bodyPr/>
                    <a:lstStyle/>
                    <a:p>
                      <a:pPr algn="l" fontAlgn="base"/>
                      <a:r>
                        <a:rPr lang="en-US" sz="1800" dirty="0">
                          <a:effectLst/>
                        </a:rPr>
                        <a:t>Characteristics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Autoimmunity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219390501"/>
                  </a:ext>
                </a:extLst>
              </a:tr>
              <a:tr h="287263">
                <a:tc vMerge="1">
                  <a:txBody>
                    <a:bodyPr/>
                    <a:lstStyle/>
                    <a:p>
                      <a:endParaRPr lang="en-US"/>
                    </a:p>
                  </a:txBody>
                  <a:tcPr/>
                </a:tc>
                <a:tc>
                  <a:txBody>
                    <a:bodyPr/>
                    <a:lstStyle/>
                    <a:p>
                      <a:pPr algn="l" fontAlgn="base"/>
                      <a:r>
                        <a:rPr lang="en-US" sz="1800" dirty="0">
                          <a:effectLst/>
                        </a:rPr>
                        <a:t>• Normoglycemia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Dysglycemia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Overt hyperglycemia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737724514"/>
                  </a:ext>
                </a:extLst>
              </a:tr>
              <a:tr h="214690">
                <a:tc vMerge="1">
                  <a:txBody>
                    <a:bodyPr/>
                    <a:lstStyle/>
                    <a:p>
                      <a:endParaRPr lang="en-US"/>
                    </a:p>
                  </a:txBody>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Presymptomatic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a:effectLst/>
                        </a:rPr>
                        <a:t>• Symptomatic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1643613940"/>
                  </a:ext>
                </a:extLst>
              </a:tr>
              <a:tr h="2037268">
                <a:tc>
                  <a:txBody>
                    <a:bodyPr/>
                    <a:lstStyle/>
                    <a:p>
                      <a:pPr algn="l" fontAlgn="base"/>
                      <a:r>
                        <a:rPr lang="en-US" sz="1800" dirty="0">
                          <a:effectLst/>
                        </a:rPr>
                        <a:t>Diagnostic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Multiple islet autoantibodies</a:t>
                      </a:r>
                    </a:p>
                    <a:p>
                      <a:pPr marL="285750" indent="-285750" algn="l" fontAlgn="base">
                        <a:buFontTx/>
                        <a:buChar char="-"/>
                      </a:pPr>
                      <a:r>
                        <a:rPr kumimoji="0" lang="en-US" b="0" i="0" kern="1200" dirty="0">
                          <a:solidFill>
                            <a:schemeClr val="tx1"/>
                          </a:solidFill>
                          <a:effectLst/>
                          <a:latin typeface="+mn-lt"/>
                          <a:ea typeface="+mn-ea"/>
                          <a:cs typeface="+mn-cs"/>
                        </a:rPr>
                        <a:t>GAD, glutamic acid decarboxylase  (primary)</a:t>
                      </a:r>
                    </a:p>
                    <a:p>
                      <a:pPr marL="285750" indent="-285750" algn="l" fontAlgn="base">
                        <a:buFontTx/>
                        <a:buChar char="-"/>
                      </a:pPr>
                      <a:r>
                        <a:rPr kumimoji="0" lang="en-US" b="0" i="0" kern="1200" dirty="0">
                          <a:solidFill>
                            <a:schemeClr val="tx1"/>
                          </a:solidFill>
                          <a:effectLst/>
                          <a:latin typeface="+mn-lt"/>
                          <a:ea typeface="+mn-ea"/>
                          <a:cs typeface="+mn-cs"/>
                        </a:rPr>
                        <a:t>islet antigen 2, or</a:t>
                      </a:r>
                    </a:p>
                    <a:p>
                      <a:pPr marL="285750" indent="-285750" algn="l" fontAlgn="base">
                        <a:buFontTx/>
                        <a:buChar char="-"/>
                      </a:pPr>
                      <a:r>
                        <a:rPr kumimoji="0" lang="en-US" b="0" i="0" kern="1200" dirty="0">
                          <a:solidFill>
                            <a:schemeClr val="tx1"/>
                          </a:solidFill>
                          <a:effectLst/>
                          <a:latin typeface="+mn-lt"/>
                          <a:ea typeface="+mn-ea"/>
                          <a:cs typeface="+mn-cs"/>
                        </a:rPr>
                        <a:t>Zinc transporter 8 (ZnT8)</a:t>
                      </a:r>
                      <a:endParaRPr kumimoji="0" lang="en-US" sz="1800" b="0" i="0" kern="1200" dirty="0">
                        <a:solidFill>
                          <a:schemeClr val="tx1"/>
                        </a:solidFill>
                        <a:effectLst/>
                        <a:latin typeface="+mn-lt"/>
                        <a:ea typeface="+mn-ea"/>
                        <a:cs typeface="+mn-cs"/>
                      </a:endParaRPr>
                    </a:p>
                    <a:p>
                      <a:pPr marL="0" indent="0" algn="l" fontAlgn="base">
                        <a:buFont typeface="Arial" panose="020B0604020202020204" pitchFamily="34" charset="0"/>
                        <a:buNone/>
                      </a:pPr>
                      <a:endParaRPr lang="en-US" sz="1800" dirty="0">
                        <a:effectLst/>
                      </a:endParaRP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Islet autoantibodies  </a:t>
                      </a:r>
                    </a:p>
                    <a:p>
                      <a:pPr algn="l" fontAlgn="base"/>
                      <a:br>
                        <a:rPr lang="en-US" sz="1800" dirty="0">
                          <a:effectLst/>
                        </a:rPr>
                      </a:br>
                      <a:r>
                        <a:rPr lang="en-US" sz="1800" dirty="0">
                          <a:effectLst/>
                        </a:rPr>
                        <a:t>Dysglycemia: </a:t>
                      </a:r>
                    </a:p>
                    <a:p>
                      <a:pPr algn="l" fontAlgn="base"/>
                      <a:r>
                        <a:rPr lang="en-US" sz="1800" dirty="0">
                          <a:effectLst/>
                        </a:rPr>
                        <a:t>Elevated IFG and/or IGT</a:t>
                      </a:r>
                      <a:br>
                        <a:rPr lang="en-US" sz="1800" dirty="0">
                          <a:effectLst/>
                        </a:rPr>
                      </a:br>
                      <a:r>
                        <a:rPr lang="en-US" sz="1800" dirty="0">
                          <a:effectLst/>
                        </a:rPr>
                        <a:t>• FPG 100–125 mg/dL  </a:t>
                      </a:r>
                      <a:br>
                        <a:rPr lang="en-US" sz="1800" dirty="0">
                          <a:effectLst/>
                        </a:rPr>
                      </a:br>
                      <a:r>
                        <a:rPr lang="en-US" sz="1800" dirty="0">
                          <a:effectLst/>
                        </a:rPr>
                        <a:t>• 2-h PG 140–199 mg/dL  </a:t>
                      </a:r>
                      <a:br>
                        <a:rPr lang="en-US" sz="1800" dirty="0">
                          <a:effectLst/>
                        </a:rPr>
                      </a:br>
                      <a:r>
                        <a:rPr lang="en-US" sz="1800" dirty="0">
                          <a:effectLst/>
                        </a:rPr>
                        <a:t>• A1C 5.7–6.4% or ≥10% increase in A1C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tc>
                  <a:txBody>
                    <a:bodyPr/>
                    <a:lstStyle/>
                    <a:p>
                      <a:pPr algn="l" fontAlgn="base"/>
                      <a:r>
                        <a:rPr lang="en-US" sz="1800" dirty="0">
                          <a:effectLst/>
                        </a:rPr>
                        <a:t>• Autoantibodies may disappear over time</a:t>
                      </a:r>
                    </a:p>
                    <a:p>
                      <a:pPr algn="l" fontAlgn="base"/>
                      <a:r>
                        <a:rPr lang="en-US" sz="1800" dirty="0">
                          <a:effectLst/>
                        </a:rPr>
                        <a:t>(5-10% may not express antibodies)</a:t>
                      </a:r>
                      <a:br>
                        <a:rPr lang="en-US" sz="1800" dirty="0">
                          <a:effectLst/>
                        </a:rPr>
                      </a:br>
                      <a:r>
                        <a:rPr lang="en-US" sz="1800" dirty="0">
                          <a:effectLst/>
                        </a:rPr>
                        <a:t>• Diabetes diagnosed by standard criteria </a:t>
                      </a:r>
                    </a:p>
                  </a:txBody>
                  <a:tcPr marL="72208" marR="72208" marT="36104" marB="36104" anchor="ctr">
                    <a:lnL w="9525" cap="flat" cmpd="sng" algn="ctr">
                      <a:solidFill>
                        <a:srgbClr val="1A1A1A"/>
                      </a:solidFill>
                      <a:prstDash val="solid"/>
                      <a:round/>
                      <a:headEnd type="none" w="med" len="med"/>
                      <a:tailEnd type="none" w="med" len="med"/>
                    </a:lnL>
                    <a:lnR w="9525" cap="flat" cmpd="sng" algn="ctr">
                      <a:solidFill>
                        <a:srgbClr val="1A1A1A"/>
                      </a:solidFill>
                      <a:prstDash val="solid"/>
                      <a:round/>
                      <a:headEnd type="none" w="med" len="med"/>
                      <a:tailEnd type="none" w="med" len="med"/>
                    </a:lnR>
                    <a:lnT w="9525" cap="flat" cmpd="sng" algn="ctr">
                      <a:solidFill>
                        <a:srgbClr val="1A1A1A"/>
                      </a:solidFill>
                      <a:prstDash val="solid"/>
                      <a:round/>
                      <a:headEnd type="none" w="med" len="med"/>
                      <a:tailEnd type="none" w="med" len="med"/>
                    </a:lnT>
                    <a:lnB w="9525" cap="flat" cmpd="sng" algn="ctr">
                      <a:solidFill>
                        <a:srgbClr val="1A1A1A"/>
                      </a:solidFill>
                      <a:prstDash val="solid"/>
                      <a:round/>
                      <a:headEnd type="none" w="med" len="med"/>
                      <a:tailEnd type="none" w="med" len="med"/>
                    </a:lnB>
                    <a:solidFill>
                      <a:srgbClr val="FFFFFF"/>
                    </a:solidFill>
                  </a:tcPr>
                </a:tc>
                <a:extLst>
                  <a:ext uri="{0D108BD9-81ED-4DB2-BD59-A6C34878D82A}">
                    <a16:rowId xmlns:a16="http://schemas.microsoft.com/office/drawing/2014/main" val="912442706"/>
                  </a:ext>
                </a:extLst>
              </a:tr>
            </a:tbl>
          </a:graphicData>
        </a:graphic>
      </p:graphicFrame>
      <p:sp>
        <p:nvSpPr>
          <p:cNvPr id="4" name="TextBox 3">
            <a:extLst>
              <a:ext uri="{FF2B5EF4-FFF2-40B4-BE49-F238E27FC236}">
                <a16:creationId xmlns:a16="http://schemas.microsoft.com/office/drawing/2014/main" id="{14A6C4C6-8B6E-AEF2-7BC1-C6364DEFC67E}"/>
              </a:ext>
            </a:extLst>
          </p:cNvPr>
          <p:cNvSpPr txBox="1"/>
          <p:nvPr/>
        </p:nvSpPr>
        <p:spPr>
          <a:xfrm>
            <a:off x="6959954" y="6182494"/>
            <a:ext cx="2031646" cy="338554"/>
          </a:xfrm>
          <a:prstGeom prst="rect">
            <a:avLst/>
          </a:prstGeom>
          <a:noFill/>
        </p:spPr>
        <p:txBody>
          <a:bodyPr wrap="square" rtlCol="0">
            <a:spAutoFit/>
          </a:bodyPr>
          <a:lstStyle/>
          <a:p>
            <a:r>
              <a:rPr lang="en-US" sz="1600" dirty="0"/>
              <a:t>www.DiabetesEd.net</a:t>
            </a:r>
          </a:p>
        </p:txBody>
      </p:sp>
      <p:pic>
        <p:nvPicPr>
          <p:cNvPr id="6" name="Picture 5">
            <a:extLst>
              <a:ext uri="{FF2B5EF4-FFF2-40B4-BE49-F238E27FC236}">
                <a16:creationId xmlns:a16="http://schemas.microsoft.com/office/drawing/2014/main" id="{F2F90827-2A2A-94BA-5BFD-3B5A4CBAE13F}"/>
              </a:ext>
            </a:extLst>
          </p:cNvPr>
          <p:cNvPicPr>
            <a:picLocks noChangeAspect="1"/>
          </p:cNvPicPr>
          <p:nvPr/>
        </p:nvPicPr>
        <p:blipFill>
          <a:blip r:embed="rId2"/>
          <a:stretch>
            <a:fillRect/>
          </a:stretch>
        </p:blipFill>
        <p:spPr>
          <a:xfrm>
            <a:off x="457200" y="6216022"/>
            <a:ext cx="3437152" cy="484296"/>
          </a:xfrm>
          <a:prstGeom prst="rect">
            <a:avLst/>
          </a:prstGeom>
        </p:spPr>
      </p:pic>
    </p:spTree>
    <p:extLst>
      <p:ext uri="{BB962C8B-B14F-4D97-AF65-F5344CB8AC3E}">
        <p14:creationId xmlns:p14="http://schemas.microsoft.com/office/powerpoint/2010/main" val="2108336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300196"/>
            <a:ext cx="8547100" cy="1681004"/>
          </a:xfrm>
        </p:spPr>
        <p:txBody>
          <a:bodyPr>
            <a:normAutofit fontScale="90000"/>
          </a:bodyPr>
          <a:lstStyle/>
          <a:p>
            <a:pPr eaLnBrk="1" hangingPunct="1"/>
            <a:r>
              <a:rPr lang="en-US" sz="4000" dirty="0"/>
              <a:t>3. Prevention or Delay of Diabetes and Associated Comorbidities (for Preclinical Type 1 Diabetes) </a:t>
            </a:r>
          </a:p>
        </p:txBody>
      </p:sp>
      <p:sp>
        <p:nvSpPr>
          <p:cNvPr id="74755" name="Rectangle 3"/>
          <p:cNvSpPr>
            <a:spLocks noGrp="1" noChangeArrowheads="1"/>
          </p:cNvSpPr>
          <p:nvPr>
            <p:ph sz="quarter" idx="1"/>
          </p:nvPr>
        </p:nvSpPr>
        <p:spPr>
          <a:xfrm>
            <a:off x="457200" y="1981200"/>
            <a:ext cx="6096000" cy="4800472"/>
          </a:xfrm>
        </p:spPr>
        <p:txBody>
          <a:bodyPr>
            <a:normAutofit/>
          </a:bodyPr>
          <a:lstStyle/>
          <a:p>
            <a:pPr eaLnBrk="1" hangingPunct="1"/>
            <a:r>
              <a:rPr lang="en-US" sz="2800" dirty="0"/>
              <a:t> Positive Antibodies with Prediabetes:</a:t>
            </a:r>
          </a:p>
          <a:p>
            <a:pPr lvl="1"/>
            <a:r>
              <a:rPr lang="en-US" sz="2400" dirty="0"/>
              <a:t>A1c 5.7 – 6.4% or fasting BG 100 -125mg/dl</a:t>
            </a:r>
          </a:p>
          <a:p>
            <a:r>
              <a:rPr lang="en-US" sz="2800" dirty="0"/>
              <a:t>Action:</a:t>
            </a:r>
          </a:p>
          <a:p>
            <a:pPr lvl="1"/>
            <a:r>
              <a:rPr lang="en-US" sz="2800" dirty="0"/>
              <a:t>Screen A1C every 6 months</a:t>
            </a:r>
          </a:p>
          <a:p>
            <a:pPr lvl="1"/>
            <a:r>
              <a:rPr lang="en-US" sz="2800" dirty="0"/>
              <a:t>75- OGTT every year</a:t>
            </a:r>
          </a:p>
          <a:p>
            <a:pPr lvl="1"/>
            <a:r>
              <a:rPr lang="en-US" sz="2800" dirty="0"/>
              <a:t>Modify screening based on antibodies and glycemic metrics.</a:t>
            </a:r>
          </a:p>
          <a:p>
            <a:pPr lvl="1"/>
            <a:r>
              <a:rPr lang="en-US" sz="2800" dirty="0"/>
              <a:t>May benefit from CGM to monitor progression</a:t>
            </a:r>
          </a:p>
        </p:txBody>
      </p:sp>
      <p:pic>
        <p:nvPicPr>
          <p:cNvPr id="6" name="Picture 2">
            <a:extLst>
              <a:ext uri="{FF2B5EF4-FFF2-40B4-BE49-F238E27FC236}">
                <a16:creationId xmlns:a16="http://schemas.microsoft.com/office/drawing/2014/main" id="{25D00636-7FF1-6899-B6A0-4C6DC9FC3B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660" y="6386185"/>
            <a:ext cx="1020360" cy="2827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Picture 2">
            <a:extLst>
              <a:ext uri="{FF2B5EF4-FFF2-40B4-BE49-F238E27FC236}">
                <a16:creationId xmlns:a16="http://schemas.microsoft.com/office/drawing/2014/main" id="{E1C2ECF4-6085-C891-E39C-0DDB472EC284}"/>
              </a:ext>
            </a:extLst>
          </p:cNvPr>
          <p:cNvPicPr>
            <a:picLocks noChangeAspect="1"/>
          </p:cNvPicPr>
          <p:nvPr/>
        </p:nvPicPr>
        <p:blipFill>
          <a:blip r:embed="rId4"/>
          <a:stretch>
            <a:fillRect/>
          </a:stretch>
        </p:blipFill>
        <p:spPr>
          <a:xfrm>
            <a:off x="1813788" y="6320795"/>
            <a:ext cx="4029719" cy="413530"/>
          </a:xfrm>
          <a:prstGeom prst="rect">
            <a:avLst/>
          </a:prstGeom>
        </p:spPr>
      </p:pic>
      <p:pic>
        <p:nvPicPr>
          <p:cNvPr id="4" name="Picture 3">
            <a:extLst>
              <a:ext uri="{FF2B5EF4-FFF2-40B4-BE49-F238E27FC236}">
                <a16:creationId xmlns:a16="http://schemas.microsoft.com/office/drawing/2014/main" id="{AF762938-A84D-0F89-80BC-82B15CA31002}"/>
              </a:ext>
            </a:extLst>
          </p:cNvPr>
          <p:cNvPicPr>
            <a:picLocks noChangeAspect="1"/>
          </p:cNvPicPr>
          <p:nvPr/>
        </p:nvPicPr>
        <p:blipFill>
          <a:blip r:embed="rId5"/>
          <a:stretch>
            <a:fillRect/>
          </a:stretch>
        </p:blipFill>
        <p:spPr>
          <a:xfrm>
            <a:off x="6518035" y="2590800"/>
            <a:ext cx="2486265" cy="3125002"/>
          </a:xfrm>
          <a:prstGeom prst="rect">
            <a:avLst/>
          </a:prstGeom>
        </p:spPr>
      </p:pic>
      <p:sp>
        <p:nvSpPr>
          <p:cNvPr id="5" name="TextBox 4">
            <a:extLst>
              <a:ext uri="{FF2B5EF4-FFF2-40B4-BE49-F238E27FC236}">
                <a16:creationId xmlns:a16="http://schemas.microsoft.com/office/drawing/2014/main" id="{DA2C17ED-7B93-779F-E1CB-33F6BE2C4726}"/>
              </a:ext>
            </a:extLst>
          </p:cNvPr>
          <p:cNvSpPr txBox="1"/>
          <p:nvPr/>
        </p:nvSpPr>
        <p:spPr>
          <a:xfrm>
            <a:off x="7086600" y="5715802"/>
            <a:ext cx="1800465" cy="369332"/>
          </a:xfrm>
          <a:prstGeom prst="rect">
            <a:avLst/>
          </a:prstGeom>
          <a:noFill/>
        </p:spPr>
        <p:txBody>
          <a:bodyPr wrap="square" rtlCol="0">
            <a:spAutoFit/>
          </a:bodyPr>
          <a:lstStyle/>
          <a:p>
            <a:r>
              <a:rPr lang="en-US" dirty="0"/>
              <a:t>Trialnet.org</a:t>
            </a:r>
          </a:p>
        </p:txBody>
      </p:sp>
    </p:spTree>
    <p:custDataLst>
      <p:tags r:id="rId1"/>
    </p:custDataLst>
    <p:extLst>
      <p:ext uri="{BB962C8B-B14F-4D97-AF65-F5344CB8AC3E}">
        <p14:creationId xmlns:p14="http://schemas.microsoft.com/office/powerpoint/2010/main" val="1687922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DB49C-9C14-F24D-88D0-38C104144A1C}"/>
              </a:ext>
            </a:extLst>
          </p:cNvPr>
          <p:cNvSpPr>
            <a:spLocks noGrp="1"/>
          </p:cNvSpPr>
          <p:nvPr>
            <p:ph type="title"/>
          </p:nvPr>
        </p:nvSpPr>
        <p:spPr/>
        <p:txBody>
          <a:bodyPr/>
          <a:lstStyle/>
          <a:p>
            <a:r>
              <a:rPr lang="en-US" dirty="0"/>
              <a:t>Type 1 &amp; Lifestyle Prevention</a:t>
            </a:r>
          </a:p>
        </p:txBody>
      </p:sp>
      <p:sp>
        <p:nvSpPr>
          <p:cNvPr id="3" name="Content Placeholder 2">
            <a:extLst>
              <a:ext uri="{FF2B5EF4-FFF2-40B4-BE49-F238E27FC236}">
                <a16:creationId xmlns:a16="http://schemas.microsoft.com/office/drawing/2014/main" id="{DFA68250-F9BE-0D80-426C-FEF81EAFD249}"/>
              </a:ext>
            </a:extLst>
          </p:cNvPr>
          <p:cNvSpPr>
            <a:spLocks noGrp="1"/>
          </p:cNvSpPr>
          <p:nvPr>
            <p:ph sz="quarter" idx="1"/>
          </p:nvPr>
        </p:nvSpPr>
        <p:spPr/>
        <p:txBody>
          <a:bodyPr>
            <a:normAutofit fontScale="92500" lnSpcReduction="20000"/>
          </a:bodyPr>
          <a:lstStyle/>
          <a:p>
            <a:r>
              <a:rPr lang="en-US" dirty="0">
                <a:ea typeface="Calibri" panose="020F0502020204030204" pitchFamily="34" charset="0"/>
                <a:cs typeface="Calibri" panose="020F0502020204030204" pitchFamily="34" charset="0"/>
              </a:rPr>
              <a:t>Observational studies in those with antibodies, shed light on factors that </a:t>
            </a:r>
            <a:r>
              <a:rPr lang="en-US" b="1" i="1" dirty="0">
                <a:ea typeface="Calibri" panose="020F0502020204030204" pitchFamily="34" charset="0"/>
                <a:cs typeface="Calibri" panose="020F0502020204030204" pitchFamily="34" charset="0"/>
              </a:rPr>
              <a:t>increase</a:t>
            </a:r>
            <a:r>
              <a:rPr lang="en-US" dirty="0">
                <a:ea typeface="Calibri" panose="020F0502020204030204" pitchFamily="34" charset="0"/>
                <a:cs typeface="Calibri" panose="020F0502020204030204" pitchFamily="34" charset="0"/>
              </a:rPr>
              <a:t> </a:t>
            </a:r>
            <a:r>
              <a:rPr lang="el-GR" b="0" i="0" dirty="0">
                <a:solidFill>
                  <a:srgbClr val="383636"/>
                </a:solidFill>
                <a:effectLst/>
                <a:ea typeface="Calibri" panose="020F0502020204030204" pitchFamily="34" charset="0"/>
                <a:cs typeface="Calibri" panose="020F0502020204030204" pitchFamily="34" charset="0"/>
              </a:rPr>
              <a:t>β-</a:t>
            </a:r>
            <a:r>
              <a:rPr lang="en-US" b="0" i="0" dirty="0">
                <a:solidFill>
                  <a:srgbClr val="383636"/>
                </a:solidFill>
                <a:effectLst/>
                <a:ea typeface="Calibri" panose="020F0502020204030204" pitchFamily="34" charset="0"/>
                <a:cs typeface="Calibri" panose="020F0502020204030204" pitchFamily="34" charset="0"/>
              </a:rPr>
              <a:t>cell demand:</a:t>
            </a:r>
          </a:p>
          <a:p>
            <a:pPr lvl="1"/>
            <a:r>
              <a:rPr lang="en-US" dirty="0">
                <a:solidFill>
                  <a:srgbClr val="383636"/>
                </a:solidFill>
                <a:ea typeface="Calibri" panose="020F0502020204030204" pitchFamily="34" charset="0"/>
                <a:cs typeface="Calibri" panose="020F0502020204030204" pitchFamily="34" charset="0"/>
              </a:rPr>
              <a:t>Less physical activity</a:t>
            </a:r>
          </a:p>
          <a:p>
            <a:pPr lvl="1"/>
            <a:r>
              <a:rPr lang="en-US" dirty="0">
                <a:solidFill>
                  <a:srgbClr val="383636"/>
                </a:solidFill>
                <a:ea typeface="Calibri" panose="020F0502020204030204" pitchFamily="34" charset="0"/>
                <a:cs typeface="Calibri" panose="020F0502020204030204" pitchFamily="34" charset="0"/>
              </a:rPr>
              <a:t>Consuming higher glycemic index foods</a:t>
            </a:r>
          </a:p>
          <a:p>
            <a:pPr lvl="1"/>
            <a:r>
              <a:rPr lang="en-US" dirty="0">
                <a:solidFill>
                  <a:srgbClr val="383636"/>
                </a:solidFill>
                <a:ea typeface="Calibri" panose="020F0502020204030204" pitchFamily="34" charset="0"/>
                <a:cs typeface="Calibri" panose="020F0502020204030204" pitchFamily="34" charset="0"/>
              </a:rPr>
              <a:t>Sugar intake.</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33C2CD37-A3A1-54E7-AF60-7C51D8D07C75}"/>
              </a:ext>
            </a:extLst>
          </p:cNvPr>
          <p:cNvSpPr>
            <a:spLocks noGrp="1"/>
          </p:cNvSpPr>
          <p:nvPr>
            <p:ph sz="quarter" idx="2"/>
          </p:nvPr>
        </p:nvSpPr>
        <p:spPr/>
        <p:txBody>
          <a:bodyPr>
            <a:normAutofit fontScale="92500" lnSpcReduction="20000"/>
          </a:bodyPr>
          <a:lstStyle/>
          <a:p>
            <a:r>
              <a:rPr lang="en-US" dirty="0"/>
              <a:t>Factors that </a:t>
            </a:r>
            <a:r>
              <a:rPr lang="en-US" b="1" dirty="0"/>
              <a:t>reduced risk</a:t>
            </a:r>
            <a:r>
              <a:rPr lang="en-US" dirty="0"/>
              <a:t> of progression from TEDDY study:</a:t>
            </a:r>
          </a:p>
          <a:p>
            <a:r>
              <a:rPr lang="en-US" dirty="0"/>
              <a:t>Daily minutes spent doing vigorous physical exercise.</a:t>
            </a:r>
          </a:p>
          <a:p>
            <a:endParaRPr lang="en-US" dirty="0"/>
          </a:p>
          <a:p>
            <a:r>
              <a:rPr lang="en-US" dirty="0"/>
              <a:t>More info needed</a:t>
            </a:r>
          </a:p>
          <a:p>
            <a:endParaRPr lang="en-US" dirty="0"/>
          </a:p>
        </p:txBody>
      </p:sp>
      <p:pic>
        <p:nvPicPr>
          <p:cNvPr id="5" name="Picture 4">
            <a:extLst>
              <a:ext uri="{FF2B5EF4-FFF2-40B4-BE49-F238E27FC236}">
                <a16:creationId xmlns:a16="http://schemas.microsoft.com/office/drawing/2014/main" id="{C97D9B09-C7BC-775B-F7B4-61ED2F73EDF0}"/>
              </a:ext>
            </a:extLst>
          </p:cNvPr>
          <p:cNvPicPr>
            <a:picLocks noChangeAspect="1"/>
          </p:cNvPicPr>
          <p:nvPr/>
        </p:nvPicPr>
        <p:blipFill>
          <a:blip r:embed="rId2"/>
          <a:stretch>
            <a:fillRect/>
          </a:stretch>
        </p:blipFill>
        <p:spPr>
          <a:xfrm>
            <a:off x="4280496" y="6315425"/>
            <a:ext cx="4723804" cy="484757"/>
          </a:xfrm>
          <a:prstGeom prst="rect">
            <a:avLst/>
          </a:prstGeom>
        </p:spPr>
      </p:pic>
    </p:spTree>
    <p:extLst>
      <p:ext uri="{BB962C8B-B14F-4D97-AF65-F5344CB8AC3E}">
        <p14:creationId xmlns:p14="http://schemas.microsoft.com/office/powerpoint/2010/main" val="1497085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8C78D-0872-ACDA-3956-600C8AD90934}"/>
              </a:ext>
            </a:extLst>
          </p:cNvPr>
          <p:cNvSpPr>
            <a:spLocks noGrp="1"/>
          </p:cNvSpPr>
          <p:nvPr>
            <p:ph type="title"/>
          </p:nvPr>
        </p:nvSpPr>
        <p:spPr>
          <a:xfrm>
            <a:off x="457200" y="228600"/>
            <a:ext cx="8229600" cy="1219200"/>
          </a:xfrm>
        </p:spPr>
        <p:txBody>
          <a:bodyPr>
            <a:normAutofit fontScale="90000"/>
          </a:bodyPr>
          <a:lstStyle/>
          <a:p>
            <a:r>
              <a:rPr lang="en-US" dirty="0"/>
              <a:t>Pharmacologic Intervention to Delay Symptomatic Type 1 (in Stage 2)</a:t>
            </a:r>
          </a:p>
        </p:txBody>
      </p:sp>
      <p:sp>
        <p:nvSpPr>
          <p:cNvPr id="3" name="Content Placeholder 2">
            <a:extLst>
              <a:ext uri="{FF2B5EF4-FFF2-40B4-BE49-F238E27FC236}">
                <a16:creationId xmlns:a16="http://schemas.microsoft.com/office/drawing/2014/main" id="{1E8928EC-A402-3238-8E5B-6D0921B94819}"/>
              </a:ext>
            </a:extLst>
          </p:cNvPr>
          <p:cNvSpPr>
            <a:spLocks noGrp="1"/>
          </p:cNvSpPr>
          <p:nvPr>
            <p:ph sz="quarter" idx="1"/>
          </p:nvPr>
        </p:nvSpPr>
        <p:spPr>
          <a:xfrm>
            <a:off x="457200" y="1600200"/>
            <a:ext cx="4041648" cy="4556760"/>
          </a:xfrm>
        </p:spPr>
        <p:txBody>
          <a:bodyPr>
            <a:normAutofit fontScale="70000" lnSpcReduction="20000"/>
          </a:bodyPr>
          <a:lstStyle/>
          <a:p>
            <a:pPr>
              <a:lnSpc>
                <a:spcPct val="120000"/>
              </a:lnSpc>
            </a:pPr>
            <a:r>
              <a:rPr lang="en-US" b="0" i="0" dirty="0">
                <a:solidFill>
                  <a:srgbClr val="383636"/>
                </a:solidFill>
                <a:effectLst/>
                <a:ea typeface="Calibri" panose="020F0502020204030204" pitchFamily="34" charset="0"/>
                <a:cs typeface="Calibri" panose="020F0502020204030204" pitchFamily="34" charset="0"/>
              </a:rPr>
              <a:t>Teplizumab-</a:t>
            </a:r>
            <a:r>
              <a:rPr lang="en-US" b="0" i="0" dirty="0" err="1">
                <a:solidFill>
                  <a:srgbClr val="383636"/>
                </a:solidFill>
                <a:effectLst/>
                <a:ea typeface="Calibri" panose="020F0502020204030204" pitchFamily="34" charset="0"/>
                <a:cs typeface="Calibri" panose="020F0502020204030204" pitchFamily="34" charset="0"/>
              </a:rPr>
              <a:t>Tzield</a:t>
            </a:r>
            <a:r>
              <a:rPr lang="en-US" b="0" i="0" dirty="0">
                <a:solidFill>
                  <a:srgbClr val="383636"/>
                </a:solidFill>
                <a:effectLst/>
                <a:ea typeface="Calibri" panose="020F0502020204030204" pitchFamily="34" charset="0"/>
                <a:cs typeface="Calibri" panose="020F0502020204030204" pitchFamily="34" charset="0"/>
              </a:rPr>
              <a:t> (CD3-monoclonal antibody) </a:t>
            </a:r>
          </a:p>
          <a:p>
            <a:pPr>
              <a:lnSpc>
                <a:spcPct val="120000"/>
              </a:lnSpc>
            </a:pPr>
            <a:r>
              <a:rPr lang="en-US" dirty="0">
                <a:solidFill>
                  <a:srgbClr val="383636"/>
                </a:solidFill>
                <a:ea typeface="Calibri" panose="020F0502020204030204" pitchFamily="34" charset="0"/>
                <a:cs typeface="Calibri" panose="020F0502020204030204" pitchFamily="34" charset="0"/>
              </a:rPr>
              <a:t>14-day in</a:t>
            </a:r>
            <a:r>
              <a:rPr lang="en-US" b="0" i="0" dirty="0">
                <a:solidFill>
                  <a:srgbClr val="383636"/>
                </a:solidFill>
                <a:effectLst/>
                <a:ea typeface="Calibri" panose="020F0502020204030204" pitchFamily="34" charset="0"/>
                <a:cs typeface="Calibri" panose="020F0502020204030204" pitchFamily="34" charset="0"/>
              </a:rPr>
              <a:t>fusion can delay the onset of symptomatic type 1 diabetes (stage 3) </a:t>
            </a:r>
          </a:p>
          <a:p>
            <a:pPr>
              <a:lnSpc>
                <a:spcPct val="120000"/>
              </a:lnSpc>
            </a:pPr>
            <a:r>
              <a:rPr lang="en-US" dirty="0">
                <a:solidFill>
                  <a:srgbClr val="383636"/>
                </a:solidFill>
                <a:ea typeface="Calibri" panose="020F0502020204030204" pitchFamily="34" charset="0"/>
                <a:cs typeface="Calibri" panose="020F0502020204030204" pitchFamily="34" charset="0"/>
              </a:rPr>
              <a:t>An </a:t>
            </a:r>
            <a:r>
              <a:rPr lang="en-US" b="0" i="0" dirty="0">
                <a:solidFill>
                  <a:srgbClr val="383636"/>
                </a:solidFill>
                <a:effectLst/>
                <a:ea typeface="Calibri" panose="020F0502020204030204" pitchFamily="34" charset="0"/>
                <a:cs typeface="Calibri" panose="020F0502020204030204" pitchFamily="34" charset="0"/>
              </a:rPr>
              <a:t>option in selected individuals aged ≥8 years with stage 2 type 1 diabetes.</a:t>
            </a:r>
            <a:endParaRPr lang="en-US" dirty="0">
              <a:ea typeface="Calibri" panose="020F0502020204030204" pitchFamily="34" charset="0"/>
              <a:cs typeface="Calibri" panose="020F0502020204030204" pitchFamily="34" charset="0"/>
            </a:endParaRPr>
          </a:p>
        </p:txBody>
      </p:sp>
      <p:sp>
        <p:nvSpPr>
          <p:cNvPr id="4" name="Content Placeholder 3">
            <a:extLst>
              <a:ext uri="{FF2B5EF4-FFF2-40B4-BE49-F238E27FC236}">
                <a16:creationId xmlns:a16="http://schemas.microsoft.com/office/drawing/2014/main" id="{95888890-71F6-BCD1-588C-A3150F3DBB0F}"/>
              </a:ext>
            </a:extLst>
          </p:cNvPr>
          <p:cNvSpPr>
            <a:spLocks noGrp="1"/>
          </p:cNvSpPr>
          <p:nvPr>
            <p:ph sz="quarter" idx="2"/>
          </p:nvPr>
        </p:nvSpPr>
        <p:spPr>
          <a:xfrm>
            <a:off x="4632198" y="1597152"/>
            <a:ext cx="4041648" cy="4556760"/>
          </a:xfrm>
        </p:spPr>
        <p:txBody>
          <a:bodyPr>
            <a:normAutofit fontScale="70000" lnSpcReduction="20000"/>
          </a:bodyPr>
          <a:lstStyle/>
          <a:p>
            <a:pPr>
              <a:lnSpc>
                <a:spcPct val="110000"/>
              </a:lnSpc>
            </a:pPr>
            <a:r>
              <a:rPr lang="en-US" dirty="0"/>
              <a:t>In a single trial, 44 individuals received 14-day course of teplizumab vs 32 placebo.</a:t>
            </a:r>
          </a:p>
          <a:p>
            <a:pPr>
              <a:lnSpc>
                <a:spcPct val="110000"/>
              </a:lnSpc>
            </a:pPr>
            <a:r>
              <a:rPr lang="en-US" dirty="0"/>
              <a:t>The median time to stage 3 diagnosis of type 1</a:t>
            </a:r>
          </a:p>
          <a:p>
            <a:pPr lvl="1">
              <a:lnSpc>
                <a:spcPct val="110000"/>
              </a:lnSpc>
            </a:pPr>
            <a:r>
              <a:rPr lang="en-US" dirty="0"/>
              <a:t>48.4 months in </a:t>
            </a:r>
            <a:r>
              <a:rPr lang="en-US" dirty="0" err="1"/>
              <a:t>tep</a:t>
            </a:r>
            <a:r>
              <a:rPr lang="en-US" dirty="0"/>
              <a:t> group</a:t>
            </a:r>
          </a:p>
          <a:p>
            <a:pPr lvl="1">
              <a:lnSpc>
                <a:spcPct val="110000"/>
              </a:lnSpc>
            </a:pPr>
            <a:r>
              <a:rPr lang="en-US" dirty="0"/>
              <a:t>24.4 months placebo</a:t>
            </a:r>
          </a:p>
        </p:txBody>
      </p:sp>
      <p:pic>
        <p:nvPicPr>
          <p:cNvPr id="6" name="Picture 5">
            <a:extLst>
              <a:ext uri="{FF2B5EF4-FFF2-40B4-BE49-F238E27FC236}">
                <a16:creationId xmlns:a16="http://schemas.microsoft.com/office/drawing/2014/main" id="{79CFA9EC-9F78-D41A-7218-E1527FDEB6C8}"/>
              </a:ext>
            </a:extLst>
          </p:cNvPr>
          <p:cNvPicPr>
            <a:picLocks noChangeAspect="1"/>
          </p:cNvPicPr>
          <p:nvPr/>
        </p:nvPicPr>
        <p:blipFill>
          <a:blip r:embed="rId2"/>
          <a:stretch>
            <a:fillRect/>
          </a:stretch>
        </p:blipFill>
        <p:spPr>
          <a:xfrm>
            <a:off x="2895600" y="5926974"/>
            <a:ext cx="5992061" cy="752580"/>
          </a:xfrm>
          <a:prstGeom prst="rect">
            <a:avLst/>
          </a:prstGeom>
        </p:spPr>
      </p:pic>
      <p:pic>
        <p:nvPicPr>
          <p:cNvPr id="5" name="Picture 4">
            <a:extLst>
              <a:ext uri="{FF2B5EF4-FFF2-40B4-BE49-F238E27FC236}">
                <a16:creationId xmlns:a16="http://schemas.microsoft.com/office/drawing/2014/main" id="{3BE857B2-D8DC-931E-D2BF-116ABBC614FB}"/>
              </a:ext>
            </a:extLst>
          </p:cNvPr>
          <p:cNvPicPr>
            <a:picLocks noChangeAspect="1"/>
          </p:cNvPicPr>
          <p:nvPr/>
        </p:nvPicPr>
        <p:blipFill>
          <a:blip r:embed="rId3"/>
          <a:stretch>
            <a:fillRect/>
          </a:stretch>
        </p:blipFill>
        <p:spPr>
          <a:xfrm>
            <a:off x="6172200" y="5547436"/>
            <a:ext cx="2302494" cy="236282"/>
          </a:xfrm>
          <a:prstGeom prst="rect">
            <a:avLst/>
          </a:prstGeom>
        </p:spPr>
      </p:pic>
    </p:spTree>
    <p:extLst>
      <p:ext uri="{BB962C8B-B14F-4D97-AF65-F5344CB8AC3E}">
        <p14:creationId xmlns:p14="http://schemas.microsoft.com/office/powerpoint/2010/main" val="1827477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493" y="266700"/>
            <a:ext cx="8458200" cy="1143000"/>
          </a:xfrm>
        </p:spPr>
        <p:txBody>
          <a:bodyPr>
            <a:noAutofit/>
          </a:bodyPr>
          <a:lstStyle/>
          <a:p>
            <a:pPr lvl="1">
              <a:defRPr/>
            </a:pPr>
            <a:r>
              <a:rPr lang="en-US" sz="3200" b="1" dirty="0">
                <a:solidFill>
                  <a:schemeClr val="bg1"/>
                </a:solidFill>
              </a:rPr>
              <a:t>Type 1 (stage 2) Delayed with Teplizumab by 2 years     www.DiabetesTrialNet.org</a:t>
            </a:r>
            <a:endParaRPr lang="en-US" sz="3200" dirty="0">
              <a:solidFill>
                <a:schemeClr val="bg1"/>
              </a:solidFill>
            </a:endParaRPr>
          </a:p>
        </p:txBody>
      </p:sp>
      <p:sp>
        <p:nvSpPr>
          <p:cNvPr id="3" name="Content Placeholder 2"/>
          <p:cNvSpPr>
            <a:spLocks noGrp="1"/>
          </p:cNvSpPr>
          <p:nvPr>
            <p:ph idx="1"/>
          </p:nvPr>
        </p:nvSpPr>
        <p:spPr>
          <a:xfrm>
            <a:off x="152400" y="1676400"/>
            <a:ext cx="8002588" cy="4267200"/>
          </a:xfrm>
        </p:spPr>
        <p:txBody>
          <a:bodyPr/>
          <a:lstStyle/>
          <a:p>
            <a:pPr>
              <a:defRPr/>
            </a:pPr>
            <a:r>
              <a:rPr lang="en-US" sz="2800" b="1" dirty="0"/>
              <a:t>How to get families linked to screening?</a:t>
            </a:r>
            <a:endParaRPr lang="en-US" b="1" dirty="0"/>
          </a:p>
          <a:p>
            <a:pPr>
              <a:defRPr/>
            </a:pPr>
            <a:endParaRPr lang="en-US" dirty="0"/>
          </a:p>
          <a:p>
            <a:pPr>
              <a:defRPr/>
            </a:pPr>
            <a:endParaRPr lang="en-US" dirty="0"/>
          </a:p>
        </p:txBody>
      </p:sp>
      <p:pic>
        <p:nvPicPr>
          <p:cNvPr id="4" name="Picture 3">
            <a:extLst>
              <a:ext uri="{FF2B5EF4-FFF2-40B4-BE49-F238E27FC236}">
                <a16:creationId xmlns:a16="http://schemas.microsoft.com/office/drawing/2014/main" id="{E7F75242-4F36-429F-B5DF-8FAB52B4C27E}"/>
              </a:ext>
            </a:extLst>
          </p:cNvPr>
          <p:cNvPicPr>
            <a:picLocks noChangeAspect="1"/>
          </p:cNvPicPr>
          <p:nvPr/>
        </p:nvPicPr>
        <p:blipFill>
          <a:blip r:embed="rId3"/>
          <a:stretch>
            <a:fillRect/>
          </a:stretch>
        </p:blipFill>
        <p:spPr>
          <a:xfrm>
            <a:off x="454859" y="2207996"/>
            <a:ext cx="8234281" cy="4028681"/>
          </a:xfrm>
          <a:prstGeom prst="rect">
            <a:avLst/>
          </a:prstGeom>
        </p:spPr>
      </p:pic>
    </p:spTree>
    <p:custDataLst>
      <p:tags r:id="rId1"/>
    </p:custDataLst>
    <p:extLst>
      <p:ext uri="{BB962C8B-B14F-4D97-AF65-F5344CB8AC3E}">
        <p14:creationId xmlns:p14="http://schemas.microsoft.com/office/powerpoint/2010/main" val="403978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0" y="304800"/>
            <a:ext cx="8343900" cy="1456850"/>
          </a:xfrm>
        </p:spPr>
        <p:txBody>
          <a:bodyPr>
            <a:normAutofit fontScale="90000"/>
          </a:bodyPr>
          <a:lstStyle/>
          <a:p>
            <a:r>
              <a:rPr lang="en-US" dirty="0"/>
              <a:t>Medalist Study – Harvard Joslin Diabetes Center	</a:t>
            </a:r>
          </a:p>
        </p:txBody>
      </p:sp>
      <p:sp>
        <p:nvSpPr>
          <p:cNvPr id="3" name="Content Placeholder 2"/>
          <p:cNvSpPr>
            <a:spLocks noGrp="1"/>
          </p:cNvSpPr>
          <p:nvPr>
            <p:ph sz="quarter" idx="1"/>
          </p:nvPr>
        </p:nvSpPr>
        <p:spPr>
          <a:xfrm>
            <a:off x="326424" y="1707356"/>
            <a:ext cx="7143750" cy="3417570"/>
          </a:xfrm>
        </p:spPr>
        <p:txBody>
          <a:bodyPr/>
          <a:lstStyle/>
          <a:p>
            <a:r>
              <a:rPr lang="en-US" dirty="0"/>
              <a:t>After 50 years with diabetes</a:t>
            </a:r>
          </a:p>
          <a:p>
            <a:pPr lvl="1"/>
            <a:r>
              <a:rPr lang="en-US" dirty="0"/>
              <a:t>Many still produced some insulin</a:t>
            </a:r>
          </a:p>
          <a:p>
            <a:pPr lvl="1"/>
            <a:r>
              <a:rPr lang="en-US" dirty="0"/>
              <a:t>Many had no eye disease</a:t>
            </a:r>
          </a:p>
          <a:p>
            <a:pPr lvl="1"/>
            <a:endParaRPr lang="en-US" dirty="0"/>
          </a:p>
          <a:p>
            <a:pPr lvl="1"/>
            <a:endParaRPr lang="en-US" dirty="0"/>
          </a:p>
        </p:txBody>
      </p:sp>
      <p:pic>
        <p:nvPicPr>
          <p:cNvPr id="819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61934" y="3733800"/>
            <a:ext cx="2863892"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a:extLst>
              <a:ext uri="{FF2B5EF4-FFF2-40B4-BE49-F238E27FC236}">
                <a16:creationId xmlns:a16="http://schemas.microsoft.com/office/drawing/2014/main" id="{23D94A24-5154-4B22-8F1A-81CD514AFB0F}"/>
              </a:ext>
            </a:extLst>
          </p:cNvPr>
          <p:cNvPicPr>
            <a:picLocks noChangeAspect="1"/>
          </p:cNvPicPr>
          <p:nvPr/>
        </p:nvPicPr>
        <p:blipFill>
          <a:blip r:embed="rId4"/>
          <a:stretch>
            <a:fillRect/>
          </a:stretch>
        </p:blipFill>
        <p:spPr>
          <a:xfrm>
            <a:off x="651995" y="3733800"/>
            <a:ext cx="4893469" cy="2612258"/>
          </a:xfrm>
          <a:prstGeom prst="rect">
            <a:avLst/>
          </a:prstGeom>
        </p:spPr>
      </p:pic>
    </p:spTree>
    <p:custDataLst>
      <p:tags r:id="rId1"/>
    </p:custDataLst>
    <p:extLst>
      <p:ext uri="{BB962C8B-B14F-4D97-AF65-F5344CB8AC3E}">
        <p14:creationId xmlns:p14="http://schemas.microsoft.com/office/powerpoint/2010/main" val="1403738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56A69-EEE9-49F6-BD1E-0073A18DFE0D}"/>
              </a:ext>
            </a:extLst>
          </p:cNvPr>
          <p:cNvSpPr>
            <a:spLocks noGrp="1"/>
          </p:cNvSpPr>
          <p:nvPr>
            <p:ph type="title"/>
          </p:nvPr>
        </p:nvSpPr>
        <p:spPr/>
        <p:txBody>
          <a:bodyPr/>
          <a:lstStyle/>
          <a:p>
            <a:r>
              <a:rPr lang="en-US" dirty="0"/>
              <a:t>What is your job setting?</a:t>
            </a:r>
          </a:p>
        </p:txBody>
      </p:sp>
      <p:pic>
        <p:nvPicPr>
          <p:cNvPr id="4" name="Picture 3">
            <a:extLst>
              <a:ext uri="{FF2B5EF4-FFF2-40B4-BE49-F238E27FC236}">
                <a16:creationId xmlns:a16="http://schemas.microsoft.com/office/drawing/2014/main" id="{9B843556-AF02-4E0A-AB76-46FDC1EEDD9B}"/>
              </a:ext>
            </a:extLst>
          </p:cNvPr>
          <p:cNvPicPr>
            <a:picLocks noChangeAspect="1"/>
          </p:cNvPicPr>
          <p:nvPr/>
        </p:nvPicPr>
        <p:blipFill>
          <a:blip r:embed="rId2"/>
          <a:stretch>
            <a:fillRect/>
          </a:stretch>
        </p:blipFill>
        <p:spPr>
          <a:xfrm>
            <a:off x="457200" y="1152495"/>
            <a:ext cx="8229600" cy="5705505"/>
          </a:xfrm>
          <a:prstGeom prst="rect">
            <a:avLst/>
          </a:prstGeom>
        </p:spPr>
      </p:pic>
      <p:pic>
        <p:nvPicPr>
          <p:cNvPr id="5" name="Picture 4">
            <a:extLst>
              <a:ext uri="{FF2B5EF4-FFF2-40B4-BE49-F238E27FC236}">
                <a16:creationId xmlns:a16="http://schemas.microsoft.com/office/drawing/2014/main" id="{CBAA5ECC-3F55-631E-2745-93EAC6644A16}"/>
              </a:ext>
            </a:extLst>
          </p:cNvPr>
          <p:cNvPicPr>
            <a:picLocks noChangeAspect="1"/>
          </p:cNvPicPr>
          <p:nvPr/>
        </p:nvPicPr>
        <p:blipFill>
          <a:blip r:embed="rId3"/>
          <a:stretch>
            <a:fillRect/>
          </a:stretch>
        </p:blipFill>
        <p:spPr>
          <a:xfrm>
            <a:off x="178237" y="1143000"/>
            <a:ext cx="8965763" cy="5562600"/>
          </a:xfrm>
          <a:prstGeom prst="rect">
            <a:avLst/>
          </a:prstGeom>
        </p:spPr>
      </p:pic>
      <p:sp>
        <p:nvSpPr>
          <p:cNvPr id="6" name="TextBox 5">
            <a:extLst>
              <a:ext uri="{FF2B5EF4-FFF2-40B4-BE49-F238E27FC236}">
                <a16:creationId xmlns:a16="http://schemas.microsoft.com/office/drawing/2014/main" id="{B8021810-8C9F-98BD-D528-45C79B73137E}"/>
              </a:ext>
            </a:extLst>
          </p:cNvPr>
          <p:cNvSpPr txBox="1"/>
          <p:nvPr/>
        </p:nvSpPr>
        <p:spPr>
          <a:xfrm>
            <a:off x="6934200" y="1447800"/>
            <a:ext cx="1752600" cy="3416320"/>
          </a:xfrm>
          <a:prstGeom prst="rect">
            <a:avLst/>
          </a:prstGeom>
          <a:noFill/>
        </p:spPr>
        <p:txBody>
          <a:bodyPr wrap="square" rtlCol="0">
            <a:spAutoFit/>
          </a:bodyPr>
          <a:lstStyle/>
          <a:p>
            <a:r>
              <a:rPr lang="en-US" b="1" u="sng" dirty="0">
                <a:latin typeface="Calibri" panose="020F0502020204030204" pitchFamily="34" charset="0"/>
                <a:cs typeface="Calibri" panose="020F0502020204030204" pitchFamily="34" charset="0"/>
              </a:rPr>
              <a:t>Other</a:t>
            </a:r>
          </a:p>
          <a:p>
            <a:r>
              <a:rPr lang="en-US" b="0" i="0" dirty="0">
                <a:solidFill>
                  <a:srgbClr val="333333"/>
                </a:solidFill>
                <a:effectLst/>
                <a:latin typeface="Calibri" panose="020F0502020204030204" pitchFamily="34" charset="0"/>
                <a:cs typeface="Calibri" panose="020F0502020204030204" pitchFamily="34" charset="0"/>
              </a:rPr>
              <a:t>- Community health dept of  acute care hospital system</a:t>
            </a:r>
          </a:p>
          <a:p>
            <a:r>
              <a:rPr lang="en-US" dirty="0">
                <a:solidFill>
                  <a:srgbClr val="333333"/>
                </a:solidFill>
                <a:latin typeface="Calibri" panose="020F0502020204030204" pitchFamily="34" charset="0"/>
                <a:cs typeface="Calibri" panose="020F0502020204030204" pitchFamily="34" charset="0"/>
              </a:rPr>
              <a:t>- Pediatrics</a:t>
            </a:r>
          </a:p>
          <a:p>
            <a:r>
              <a:rPr lang="en-US" dirty="0">
                <a:solidFill>
                  <a:srgbClr val="333333"/>
                </a:solidFill>
                <a:latin typeface="Calibri" panose="020F0502020204030204" pitchFamily="34" charset="0"/>
                <a:cs typeface="Calibri" panose="020F0502020204030204" pitchFamily="34" charset="0"/>
              </a:rPr>
              <a:t>- Remote insurance Company</a:t>
            </a:r>
          </a:p>
          <a:p>
            <a:r>
              <a:rPr lang="en-US" dirty="0">
                <a:solidFill>
                  <a:srgbClr val="333333"/>
                </a:solidFill>
                <a:latin typeface="Calibri" panose="020F0502020204030204" pitchFamily="34" charset="0"/>
                <a:cs typeface="Calibri" panose="020F0502020204030204" pitchFamily="34" charset="0"/>
              </a:rPr>
              <a:t>- Non-Profit, public health</a:t>
            </a:r>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2940763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80A2-F976-9283-1379-961147E51CF9}"/>
              </a:ext>
            </a:extLst>
          </p:cNvPr>
          <p:cNvSpPr>
            <a:spLocks noGrp="1"/>
          </p:cNvSpPr>
          <p:nvPr>
            <p:ph type="title"/>
          </p:nvPr>
        </p:nvSpPr>
        <p:spPr/>
        <p:txBody>
          <a:bodyPr/>
          <a:lstStyle/>
          <a:p>
            <a:r>
              <a:rPr lang="en-US" dirty="0"/>
              <a:t>Quick Question</a:t>
            </a:r>
          </a:p>
        </p:txBody>
      </p:sp>
      <p:sp>
        <p:nvSpPr>
          <p:cNvPr id="3" name="Content Placeholder 2">
            <a:extLst>
              <a:ext uri="{FF2B5EF4-FFF2-40B4-BE49-F238E27FC236}">
                <a16:creationId xmlns:a16="http://schemas.microsoft.com/office/drawing/2014/main" id="{75CD0199-7217-1CBA-B85B-2747AE69C5BA}"/>
              </a:ext>
            </a:extLst>
          </p:cNvPr>
          <p:cNvSpPr>
            <a:spLocks noGrp="1"/>
          </p:cNvSpPr>
          <p:nvPr>
            <p:ph sz="quarter" idx="1"/>
          </p:nvPr>
        </p:nvSpPr>
        <p:spPr>
          <a:xfrm>
            <a:off x="457200" y="1219200"/>
            <a:ext cx="8229600" cy="5867400"/>
          </a:xfrm>
        </p:spPr>
        <p:txBody>
          <a:bodyPr>
            <a:normAutofit fontScale="62500" lnSpcReduction="20000"/>
          </a:bodyPr>
          <a:lstStyle/>
          <a:p>
            <a:pPr algn="l">
              <a:lnSpc>
                <a:spcPct val="120000"/>
              </a:lnSpc>
            </a:pPr>
            <a:r>
              <a:rPr lang="en-US" b="1" i="0" dirty="0">
                <a:solidFill>
                  <a:srgbClr val="000000"/>
                </a:solidFill>
                <a:effectLst/>
                <a:latin typeface="signika_negativeregular"/>
              </a:rPr>
              <a:t>Question: </a:t>
            </a:r>
            <a:r>
              <a:rPr lang="en-US" b="0" i="0" dirty="0">
                <a:solidFill>
                  <a:srgbClr val="000000"/>
                </a:solidFill>
                <a:effectLst/>
                <a:latin typeface="signika_negativeregular"/>
              </a:rPr>
              <a:t>LT has just been diagnosed with stage 2, type 1 diabetes.  They have 2 positive antibodies and their blood sugars are slightly elevated.  They ask you if they are a candidate for “that therapy” that can protect their beta cells and slow progression of type 1 diabetes. </a:t>
            </a:r>
            <a:r>
              <a:rPr lang="en-US" b="1" i="0" dirty="0">
                <a:solidFill>
                  <a:srgbClr val="000000"/>
                </a:solidFill>
                <a:effectLst/>
                <a:latin typeface="signika_negativeregular"/>
              </a:rPr>
              <a:t>What is the most accurate response?</a:t>
            </a:r>
            <a:endParaRPr lang="en-US" b="0" i="0" dirty="0">
              <a:solidFill>
                <a:srgbClr val="000000"/>
              </a:solidFill>
              <a:effectLst/>
              <a:latin typeface="signika_negativeregular"/>
            </a:endParaRPr>
          </a:p>
          <a:p>
            <a:pPr lvl="1">
              <a:lnSpc>
                <a:spcPct val="120000"/>
              </a:lnSpc>
            </a:pPr>
            <a:r>
              <a:rPr lang="en-US" sz="3800" b="0" i="0" dirty="0">
                <a:solidFill>
                  <a:srgbClr val="000000"/>
                </a:solidFill>
                <a:effectLst/>
                <a:latin typeface="signika_negativeregular"/>
              </a:rPr>
              <a:t>Unfortunately, you are not a candidate, since you already have 2 positive antibodies.</a:t>
            </a:r>
          </a:p>
          <a:p>
            <a:pPr lvl="1">
              <a:lnSpc>
                <a:spcPct val="120000"/>
              </a:lnSpc>
            </a:pPr>
            <a:r>
              <a:rPr lang="en-US" sz="3800" b="0" i="0" dirty="0">
                <a:solidFill>
                  <a:srgbClr val="000000"/>
                </a:solidFill>
                <a:effectLst/>
                <a:latin typeface="signika_negativeregular"/>
              </a:rPr>
              <a:t>Let’s talk to your provider about the possibility of starting Teplizumab therapy.</a:t>
            </a:r>
          </a:p>
          <a:p>
            <a:pPr lvl="1">
              <a:lnSpc>
                <a:spcPct val="120000"/>
              </a:lnSpc>
            </a:pPr>
            <a:r>
              <a:rPr lang="en-US" sz="3800" b="0" i="0" dirty="0">
                <a:solidFill>
                  <a:srgbClr val="000000"/>
                </a:solidFill>
                <a:effectLst/>
                <a:latin typeface="signika_negativeregular"/>
              </a:rPr>
              <a:t>With your blood sugar elevation, the best early intervention is insulin therapy.</a:t>
            </a:r>
          </a:p>
          <a:p>
            <a:pPr lvl="1">
              <a:lnSpc>
                <a:spcPct val="120000"/>
              </a:lnSpc>
            </a:pPr>
            <a:r>
              <a:rPr lang="en-US" sz="3800" b="0" i="0" dirty="0">
                <a:solidFill>
                  <a:srgbClr val="000000"/>
                </a:solidFill>
                <a:effectLst/>
                <a:latin typeface="signika_negativeregular"/>
              </a:rPr>
              <a:t>Since you are already in stage 2, the monoclonal antibody therapy won’t be effective.</a:t>
            </a:r>
          </a:p>
          <a:p>
            <a:endParaRPr lang="en-US" dirty="0"/>
          </a:p>
        </p:txBody>
      </p:sp>
      <p:sp>
        <p:nvSpPr>
          <p:cNvPr id="4" name="Oval 3">
            <a:extLst>
              <a:ext uri="{FF2B5EF4-FFF2-40B4-BE49-F238E27FC236}">
                <a16:creationId xmlns:a16="http://schemas.microsoft.com/office/drawing/2014/main" id="{DEBEAEE8-A9C7-6108-4CDD-ADE226CB5670}"/>
              </a:ext>
            </a:extLst>
          </p:cNvPr>
          <p:cNvSpPr/>
          <p:nvPr/>
        </p:nvSpPr>
        <p:spPr>
          <a:xfrm>
            <a:off x="450501" y="4159599"/>
            <a:ext cx="7963319" cy="1066800"/>
          </a:xfrm>
          <a:prstGeom prst="ellipse">
            <a:avLst/>
          </a:prstGeom>
          <a:noFill/>
          <a:ln>
            <a:solidFill>
              <a:srgbClr val="7030A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38100">
                <a:solidFill>
                  <a:schemeClr val="tx1"/>
                </a:solidFill>
              </a:ln>
            </a:endParaRPr>
          </a:p>
        </p:txBody>
      </p:sp>
    </p:spTree>
    <p:extLst>
      <p:ext uri="{BB962C8B-B14F-4D97-AF65-F5344CB8AC3E}">
        <p14:creationId xmlns:p14="http://schemas.microsoft.com/office/powerpoint/2010/main" val="1870044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What kind of Diabetes?</a:t>
            </a:r>
          </a:p>
        </p:txBody>
      </p:sp>
      <p:sp>
        <p:nvSpPr>
          <p:cNvPr id="3" name="Content Placeholder 2"/>
          <p:cNvSpPr>
            <a:spLocks noGrp="1"/>
          </p:cNvSpPr>
          <p:nvPr>
            <p:ph idx="1"/>
          </p:nvPr>
        </p:nvSpPr>
        <p:spPr>
          <a:xfrm>
            <a:off x="334038" y="1219200"/>
            <a:ext cx="5867400" cy="5486400"/>
          </a:xfrm>
        </p:spPr>
        <p:txBody>
          <a:bodyPr>
            <a:normAutofit fontScale="92500"/>
          </a:bodyPr>
          <a:lstStyle/>
          <a:p>
            <a:pPr>
              <a:defRPr/>
            </a:pPr>
            <a:r>
              <a:rPr lang="en-US" dirty="0"/>
              <a:t>58 </a:t>
            </a:r>
            <a:r>
              <a:rPr lang="en-US" dirty="0" err="1"/>
              <a:t>yr</a:t>
            </a:r>
            <a:r>
              <a:rPr lang="en-US" dirty="0"/>
              <a:t> old, states she has had type 1 diabetes for 18 years. Quit smoking a year ago and gained about 20 lbs. BMI 25.</a:t>
            </a:r>
          </a:p>
          <a:p>
            <a:pPr>
              <a:defRPr/>
            </a:pPr>
            <a:r>
              <a:rPr lang="en-US" sz="3600" dirty="0"/>
              <a:t>Meds</a:t>
            </a:r>
          </a:p>
          <a:p>
            <a:pPr lvl="1">
              <a:defRPr/>
            </a:pPr>
            <a:r>
              <a:rPr lang="en-US" sz="2800" dirty="0"/>
              <a:t>Humalog 18-23 units before each meal</a:t>
            </a:r>
          </a:p>
          <a:p>
            <a:pPr lvl="1">
              <a:defRPr/>
            </a:pPr>
            <a:r>
              <a:rPr lang="en-US" sz="2800" dirty="0"/>
              <a:t>Glargine 28 units at bedtime      </a:t>
            </a:r>
          </a:p>
          <a:p>
            <a:pPr lvl="1">
              <a:defRPr/>
            </a:pPr>
            <a:r>
              <a:rPr lang="en-US" sz="2800" dirty="0"/>
              <a:t>Metformin 500mg TID</a:t>
            </a:r>
          </a:p>
          <a:p>
            <a:pPr>
              <a:defRPr/>
            </a:pPr>
            <a:r>
              <a:rPr lang="en-US" dirty="0"/>
              <a:t>What tests would you recommend?</a:t>
            </a:r>
          </a:p>
          <a:p>
            <a:pPr lvl="1">
              <a:defRPr/>
            </a:pPr>
            <a:endParaRPr lang="en-US" dirty="0"/>
          </a:p>
        </p:txBody>
      </p:sp>
      <p:pic>
        <p:nvPicPr>
          <p:cNvPr id="5" name="Picture 4">
            <a:extLst>
              <a:ext uri="{FF2B5EF4-FFF2-40B4-BE49-F238E27FC236}">
                <a16:creationId xmlns:a16="http://schemas.microsoft.com/office/drawing/2014/main" id="{C9560539-AA5E-4248-96F0-F29E629B0805}"/>
              </a:ext>
            </a:extLst>
          </p:cNvPr>
          <p:cNvPicPr>
            <a:picLocks noChangeAspect="1"/>
          </p:cNvPicPr>
          <p:nvPr/>
        </p:nvPicPr>
        <p:blipFill>
          <a:blip r:embed="rId3"/>
          <a:stretch>
            <a:fillRect/>
          </a:stretch>
        </p:blipFill>
        <p:spPr>
          <a:xfrm>
            <a:off x="6494128" y="1288470"/>
            <a:ext cx="2074432" cy="2064329"/>
          </a:xfrm>
          <a:prstGeom prst="rect">
            <a:avLst/>
          </a:prstGeom>
        </p:spPr>
      </p:pic>
      <p:sp>
        <p:nvSpPr>
          <p:cNvPr id="4" name="TextBox 3"/>
          <p:cNvSpPr txBox="1"/>
          <p:nvPr/>
        </p:nvSpPr>
        <p:spPr>
          <a:xfrm>
            <a:off x="6494128" y="3498269"/>
            <a:ext cx="2337288" cy="3293209"/>
          </a:xfrm>
          <a:prstGeom prst="rect">
            <a:avLst/>
          </a:prstGeom>
          <a:solidFill>
            <a:schemeClr val="accent5">
              <a:lumMod val="20000"/>
              <a:lumOff val="80000"/>
            </a:schemeClr>
          </a:solidFill>
        </p:spPr>
        <p:txBody>
          <a:bodyPr wrap="square">
            <a:spAutoFit/>
          </a:bodyPr>
          <a:lstStyle/>
          <a:p>
            <a:pPr algn="ctr" eaLnBrk="0" hangingPunct="0">
              <a:defRPr/>
            </a:pPr>
            <a:r>
              <a:rPr lang="en-US" sz="3200" b="1" dirty="0">
                <a:solidFill>
                  <a:srgbClr val="7030A0"/>
                </a:solidFill>
                <a:latin typeface="Arial" charset="0"/>
              </a:rPr>
              <a:t>25% of </a:t>
            </a:r>
            <a:r>
              <a:rPr lang="en-US" sz="3200" b="1" dirty="0" err="1">
                <a:solidFill>
                  <a:srgbClr val="7030A0"/>
                </a:solidFill>
                <a:latin typeface="Arial" charset="0"/>
              </a:rPr>
              <a:t>ind’s</a:t>
            </a:r>
            <a:r>
              <a:rPr lang="en-US" sz="3200" b="1" dirty="0">
                <a:solidFill>
                  <a:srgbClr val="7030A0"/>
                </a:solidFill>
                <a:latin typeface="Arial" charset="0"/>
              </a:rPr>
              <a:t> with Type 1 also have type 2 diabetes.  </a:t>
            </a:r>
          </a:p>
          <a:p>
            <a:pPr algn="ctr" eaLnBrk="0" hangingPunct="0">
              <a:defRPr/>
            </a:pPr>
            <a:r>
              <a:rPr lang="en-US" sz="1600" b="1" dirty="0">
                <a:solidFill>
                  <a:srgbClr val="7030A0"/>
                </a:solidFill>
                <a:latin typeface="Arial" charset="0"/>
              </a:rPr>
              <a:t>ADA Post Grad, 2010</a:t>
            </a:r>
          </a:p>
        </p:txBody>
      </p:sp>
    </p:spTree>
    <p:custDataLst>
      <p:tags r:id="rId1"/>
    </p:custDataLst>
    <p:extLst>
      <p:ext uri="{BB962C8B-B14F-4D97-AF65-F5344CB8AC3E}">
        <p14:creationId xmlns:p14="http://schemas.microsoft.com/office/powerpoint/2010/main" val="37663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type of Diabetes?</a:t>
            </a:r>
          </a:p>
        </p:txBody>
      </p:sp>
      <p:sp>
        <p:nvSpPr>
          <p:cNvPr id="3" name="Content Placeholder 2"/>
          <p:cNvSpPr>
            <a:spLocks noGrp="1"/>
          </p:cNvSpPr>
          <p:nvPr>
            <p:ph idx="1"/>
          </p:nvPr>
        </p:nvSpPr>
        <p:spPr>
          <a:xfrm>
            <a:off x="533400" y="1447008"/>
            <a:ext cx="4649787" cy="4497387"/>
          </a:xfrm>
        </p:spPr>
        <p:txBody>
          <a:bodyPr>
            <a:normAutofit fontScale="92500"/>
          </a:bodyPr>
          <a:lstStyle/>
          <a:p>
            <a:r>
              <a:rPr lang="en-US" dirty="0"/>
              <a:t>72 Years old</a:t>
            </a:r>
          </a:p>
          <a:p>
            <a:r>
              <a:rPr lang="en-US" dirty="0"/>
              <a:t>A1c 3 months prior 6.2% </a:t>
            </a:r>
          </a:p>
          <a:p>
            <a:r>
              <a:rPr lang="en-US" dirty="0"/>
              <a:t>A1c now 13.9%</a:t>
            </a:r>
          </a:p>
          <a:p>
            <a:r>
              <a:rPr lang="en-US" dirty="0"/>
              <a:t>BMI 24.5</a:t>
            </a:r>
          </a:p>
          <a:p>
            <a:r>
              <a:rPr lang="en-US" dirty="0"/>
              <a:t>Lost about 10 pounds over last month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11536" y="1803664"/>
            <a:ext cx="3456511" cy="2592384"/>
          </a:xfrm>
          <a:prstGeom prst="rect">
            <a:avLst/>
          </a:prstGeom>
        </p:spPr>
      </p:pic>
    </p:spTree>
    <p:custDataLst>
      <p:tags r:id="rId1"/>
    </p:custDataLst>
    <p:extLst>
      <p:ext uri="{BB962C8B-B14F-4D97-AF65-F5344CB8AC3E}">
        <p14:creationId xmlns:p14="http://schemas.microsoft.com/office/powerpoint/2010/main" val="4251527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9" name="Picture 5" descr="C:\Users\Beverly\AppData\Local\Microsoft\Windows\Temporary Internet Files\Content.IE5\52TDUJIH\MPj043863200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3581" y="1066800"/>
            <a:ext cx="1874839"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1026"/>
          <p:cNvSpPr>
            <a:spLocks noGrp="1" noChangeArrowheads="1"/>
          </p:cNvSpPr>
          <p:nvPr>
            <p:ph type="title"/>
          </p:nvPr>
        </p:nvSpPr>
        <p:spPr>
          <a:xfrm>
            <a:off x="304800" y="228600"/>
            <a:ext cx="8305800" cy="1191575"/>
          </a:xfrm>
        </p:spPr>
        <p:txBody>
          <a:bodyPr>
            <a:normAutofit fontScale="90000"/>
          </a:bodyPr>
          <a:lstStyle/>
          <a:p>
            <a:pPr eaLnBrk="1" hangingPunct="1"/>
            <a:r>
              <a:rPr lang="en-US" sz="4000" dirty="0"/>
              <a:t>Latent </a:t>
            </a:r>
            <a:r>
              <a:rPr lang="en-US" sz="4000" dirty="0" err="1"/>
              <a:t>AutoImmunity</a:t>
            </a:r>
            <a:r>
              <a:rPr lang="en-US" sz="4000" dirty="0"/>
              <a:t> Diabetes in Adults (LADA)</a:t>
            </a:r>
          </a:p>
        </p:txBody>
      </p:sp>
      <p:sp>
        <p:nvSpPr>
          <p:cNvPr id="52227" name="Rectangle 1027"/>
          <p:cNvSpPr>
            <a:spLocks noGrp="1" noChangeArrowheads="1"/>
          </p:cNvSpPr>
          <p:nvPr>
            <p:ph idx="1"/>
          </p:nvPr>
        </p:nvSpPr>
        <p:spPr>
          <a:xfrm>
            <a:off x="457200" y="1600200"/>
            <a:ext cx="6705601" cy="4724399"/>
          </a:xfrm>
        </p:spPr>
        <p:txBody>
          <a:bodyPr>
            <a:normAutofit fontScale="92500" lnSpcReduction="20000"/>
          </a:bodyPr>
          <a:lstStyle/>
          <a:p>
            <a:pPr eaLnBrk="1" hangingPunct="1"/>
            <a:r>
              <a:rPr lang="en-US" dirty="0"/>
              <a:t>Antibody positive to 1-2 of below</a:t>
            </a:r>
          </a:p>
          <a:p>
            <a:pPr lvl="1" eaLnBrk="1" hangingPunct="1"/>
            <a:r>
              <a:rPr lang="en-US" sz="2800" dirty="0"/>
              <a:t>GAD-65 autoantibodies</a:t>
            </a:r>
          </a:p>
          <a:p>
            <a:pPr lvl="1" eaLnBrk="1" hangingPunct="1"/>
            <a:r>
              <a:rPr lang="en-US" sz="2800" dirty="0"/>
              <a:t>Insulin Autoantibodies</a:t>
            </a:r>
          </a:p>
          <a:p>
            <a:pPr lvl="1" eaLnBrk="1" hangingPunct="1"/>
            <a:r>
              <a:rPr lang="en-US" sz="2800" dirty="0"/>
              <a:t>Islet Cell antigen-2</a:t>
            </a:r>
          </a:p>
          <a:p>
            <a:pPr eaLnBrk="1" hangingPunct="1"/>
            <a:r>
              <a:rPr lang="en-US" dirty="0"/>
              <a:t>Adult Age at onset</a:t>
            </a:r>
          </a:p>
          <a:p>
            <a:pPr eaLnBrk="1" hangingPunct="1"/>
            <a:r>
              <a:rPr lang="en-US" dirty="0"/>
              <a:t>Usually need insulin w/in first 6 months of diagnosis</a:t>
            </a:r>
          </a:p>
          <a:p>
            <a:pPr eaLnBrk="1" hangingPunct="1"/>
            <a:r>
              <a:rPr lang="en-US" dirty="0"/>
              <a:t>Early insulin therapy may preserve beta cell function</a:t>
            </a:r>
          </a:p>
        </p:txBody>
      </p:sp>
      <p:sp>
        <p:nvSpPr>
          <p:cNvPr id="52228" name="Rectangle 1028"/>
          <p:cNvSpPr>
            <a:spLocks noChangeArrowheads="1"/>
          </p:cNvSpPr>
          <p:nvPr/>
        </p:nvSpPr>
        <p:spPr bwMode="auto">
          <a:xfrm>
            <a:off x="4114800" y="6096000"/>
            <a:ext cx="5029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dirty="0"/>
              <a:t>Diabetes Care</a:t>
            </a:r>
            <a:r>
              <a:rPr lang="en-US" dirty="0"/>
              <a:t> 26:536-538, 2003</a:t>
            </a:r>
            <a:br>
              <a:rPr lang="en-US" dirty="0"/>
            </a:br>
            <a:r>
              <a:rPr lang="en-US" dirty="0"/>
              <a:t>Jerry P. Palmer, MD and </a:t>
            </a:r>
            <a:r>
              <a:rPr lang="en-US" dirty="0" err="1"/>
              <a:t>Irl</a:t>
            </a:r>
            <a:r>
              <a:rPr lang="en-US" dirty="0"/>
              <a:t> B. Hirsch, MD  </a:t>
            </a:r>
          </a:p>
        </p:txBody>
      </p:sp>
    </p:spTree>
    <p:custDataLst>
      <p:tags r:id="rId1"/>
    </p:custDataLst>
    <p:extLst>
      <p:ext uri="{BB962C8B-B14F-4D97-AF65-F5344CB8AC3E}">
        <p14:creationId xmlns:p14="http://schemas.microsoft.com/office/powerpoint/2010/main" val="1847109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pPr eaLnBrk="1" hangingPunct="1"/>
            <a:r>
              <a:rPr lang="en-US" sz="4000"/>
              <a:t>LADA Clinical Features Compared to Type 2</a:t>
            </a:r>
          </a:p>
        </p:txBody>
      </p:sp>
      <p:sp>
        <p:nvSpPr>
          <p:cNvPr id="53251" name="Rectangle 3"/>
          <p:cNvSpPr>
            <a:spLocks noGrp="1" noChangeArrowheads="1"/>
          </p:cNvSpPr>
          <p:nvPr>
            <p:ph idx="1"/>
          </p:nvPr>
        </p:nvSpPr>
        <p:spPr>
          <a:xfrm>
            <a:off x="457201" y="1447802"/>
            <a:ext cx="8485188" cy="4613275"/>
          </a:xfrm>
        </p:spPr>
        <p:txBody>
          <a:bodyPr>
            <a:normAutofit/>
          </a:bodyPr>
          <a:lstStyle/>
          <a:p>
            <a:pPr eaLnBrk="1" hangingPunct="1">
              <a:buFont typeface="Wingdings" pitchFamily="2" charset="2"/>
              <a:buNone/>
            </a:pPr>
            <a:r>
              <a:rPr lang="en-US" u="sng" dirty="0"/>
              <a:t>Feature			       LADA	Type 2</a:t>
            </a:r>
          </a:p>
          <a:p>
            <a:pPr eaLnBrk="1" hangingPunct="1"/>
            <a:r>
              <a:rPr lang="en-US" dirty="0"/>
              <a:t>Age &lt;50			  63%	  19%</a:t>
            </a:r>
          </a:p>
          <a:p>
            <a:pPr eaLnBrk="1" hangingPunct="1"/>
            <a:r>
              <a:rPr lang="en-US" dirty="0"/>
              <a:t>Acute hyperglycemia	  66		  24</a:t>
            </a:r>
          </a:p>
          <a:p>
            <a:pPr eaLnBrk="1" hangingPunct="1"/>
            <a:r>
              <a:rPr lang="en-US" dirty="0"/>
              <a:t>BMI &lt; 25 			  33		  13</a:t>
            </a:r>
          </a:p>
          <a:p>
            <a:pPr eaLnBrk="1" hangingPunct="1"/>
            <a:r>
              <a:rPr lang="en-US" dirty="0"/>
              <a:t>Hx of autoimmune dx  27		  12</a:t>
            </a:r>
          </a:p>
          <a:p>
            <a:pPr eaLnBrk="1" hangingPunct="1"/>
            <a:r>
              <a:rPr lang="en-US" dirty="0"/>
              <a:t>Family hx autoimmune 46      	   35</a:t>
            </a:r>
          </a:p>
        </p:txBody>
      </p:sp>
      <p:sp>
        <p:nvSpPr>
          <p:cNvPr id="53252" name="Rectangle 4"/>
          <p:cNvSpPr>
            <a:spLocks noChangeArrowheads="1"/>
          </p:cNvSpPr>
          <p:nvPr/>
        </p:nvSpPr>
        <p:spPr bwMode="auto">
          <a:xfrm>
            <a:off x="3810000" y="5850218"/>
            <a:ext cx="5029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p>
            <a:r>
              <a:rPr lang="en-US" i="1"/>
              <a:t>Practical Diabetology March 08, Unger</a:t>
            </a:r>
            <a:r>
              <a:rPr lang="en-US"/>
              <a:t> MD  </a:t>
            </a:r>
          </a:p>
        </p:txBody>
      </p:sp>
    </p:spTree>
    <p:custDataLst>
      <p:tags r:id="rId1"/>
    </p:custDataLst>
    <p:extLst>
      <p:ext uri="{BB962C8B-B14F-4D97-AF65-F5344CB8AC3E}">
        <p14:creationId xmlns:p14="http://schemas.microsoft.com/office/powerpoint/2010/main" val="3480027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554" name="Rectangle 2"/>
          <p:cNvSpPr>
            <a:spLocks noChangeArrowheads="1"/>
          </p:cNvSpPr>
          <p:nvPr/>
        </p:nvSpPr>
        <p:spPr bwMode="auto">
          <a:xfrm>
            <a:off x="4224868" y="301627"/>
            <a:ext cx="4470023" cy="2749551"/>
          </a:xfrm>
          <a:prstGeom prst="rect">
            <a:avLst/>
          </a:prstGeom>
          <a:noFill/>
          <a:ln w="12700" cap="sq">
            <a:noFill/>
            <a:miter lim="800000"/>
            <a:headEnd type="none" w="sm" len="sm"/>
            <a:tailEnd type="none" w="sm" len="sm"/>
          </a:ln>
          <a:effectLst/>
        </p:spPr>
        <p:txBody>
          <a:bodyPr anchor="ctr"/>
          <a:lstStyle/>
          <a:p>
            <a:pPr algn="ctr">
              <a:defRPr/>
            </a:pPr>
            <a:r>
              <a:rPr lang="en-US" sz="3911" dirty="0">
                <a:solidFill>
                  <a:srgbClr val="7030A0"/>
                </a:solidFill>
                <a:effectLst>
                  <a:outerShdw blurRad="38100" dist="38100" dir="2700000" algn="tl">
                    <a:srgbClr val="000000"/>
                  </a:outerShdw>
                </a:effectLst>
                <a:latin typeface="Gill Sans MT"/>
              </a:rPr>
              <a:t>Patti Labelle</a:t>
            </a:r>
          </a:p>
          <a:p>
            <a:pPr algn="ctr">
              <a:defRPr/>
            </a:pPr>
            <a:r>
              <a:rPr lang="en-US" sz="3911" dirty="0">
                <a:solidFill>
                  <a:prstClr val="black"/>
                </a:solidFill>
                <a:latin typeface="Calibri" panose="020F0502020204030204" pitchFamily="34" charset="0"/>
              </a:rPr>
              <a:t>"</a:t>
            </a:r>
            <a:r>
              <a:rPr lang="en-US" sz="3911" dirty="0" err="1">
                <a:solidFill>
                  <a:prstClr val="black"/>
                </a:solidFill>
                <a:latin typeface="Calibri" panose="020F0502020204030204" pitchFamily="34" charset="0"/>
              </a:rPr>
              <a:t>divabetic</a:t>
            </a:r>
            <a:r>
              <a:rPr lang="en-US" sz="3911" dirty="0">
                <a:solidFill>
                  <a:prstClr val="black"/>
                </a:solidFill>
                <a:latin typeface="Calibri" panose="020F0502020204030204" pitchFamily="34" charset="0"/>
              </a:rPr>
              <a:t>”</a:t>
            </a:r>
          </a:p>
          <a:p>
            <a:pPr algn="ctr">
              <a:defRPr/>
            </a:pPr>
            <a:r>
              <a:rPr lang="en-US" sz="3911" dirty="0">
                <a:solidFill>
                  <a:prstClr val="black"/>
                </a:solidFill>
                <a:effectLst>
                  <a:outerShdw blurRad="38100" dist="38100" dir="2700000" algn="tl">
                    <a:srgbClr val="000000"/>
                  </a:outerShdw>
                </a:effectLst>
                <a:latin typeface="Calibri" panose="020F0502020204030204" pitchFamily="34" charset="0"/>
              </a:rPr>
              <a:t>“I have diabetes, it doesn’t have me”</a:t>
            </a:r>
            <a:endParaRPr lang="en-US" sz="3911" dirty="0">
              <a:solidFill>
                <a:srgbClr val="B292CA"/>
              </a:solidFill>
              <a:effectLst>
                <a:outerShdw blurRad="38100" dist="38100" dir="2700000" algn="tl">
                  <a:srgbClr val="000000"/>
                </a:outerShdw>
              </a:effectLst>
              <a:latin typeface="Calibri" panose="020F0502020204030204" pitchFamily="34" charset="0"/>
            </a:endParaRPr>
          </a:p>
        </p:txBody>
      </p:sp>
      <p:pic>
        <p:nvPicPr>
          <p:cNvPr id="2" name="Picture 1"/>
          <p:cNvPicPr>
            <a:picLocks noChangeAspect="1"/>
          </p:cNvPicPr>
          <p:nvPr/>
        </p:nvPicPr>
        <p:blipFill>
          <a:blip r:embed="rId4"/>
          <a:stretch>
            <a:fillRect/>
          </a:stretch>
        </p:blipFill>
        <p:spPr>
          <a:xfrm>
            <a:off x="304800" y="301627"/>
            <a:ext cx="3189235" cy="4826000"/>
          </a:xfrm>
          <a:prstGeom prst="rect">
            <a:avLst/>
          </a:prstGeom>
        </p:spPr>
      </p:pic>
      <p:pic>
        <p:nvPicPr>
          <p:cNvPr id="4" name="Picture 3"/>
          <p:cNvPicPr>
            <a:picLocks noChangeAspect="1"/>
          </p:cNvPicPr>
          <p:nvPr/>
        </p:nvPicPr>
        <p:blipFill>
          <a:blip r:embed="rId5"/>
          <a:stretch>
            <a:fillRect/>
          </a:stretch>
        </p:blipFill>
        <p:spPr>
          <a:xfrm>
            <a:off x="3192310" y="3018940"/>
            <a:ext cx="5646890" cy="3219451"/>
          </a:xfrm>
          <a:prstGeom prst="rect">
            <a:avLst/>
          </a:prstGeom>
        </p:spPr>
      </p:pic>
    </p:spTree>
    <p:custDataLst>
      <p:tags r:id="rId1"/>
    </p:custDataLst>
    <p:extLst>
      <p:ext uri="{BB962C8B-B14F-4D97-AF65-F5344CB8AC3E}">
        <p14:creationId xmlns:p14="http://schemas.microsoft.com/office/powerpoint/2010/main" val="1725650558"/>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47554"/>
                                        </p:tgtEl>
                                        <p:attrNameLst>
                                          <p:attrName>style.visibility</p:attrName>
                                        </p:attrNameLst>
                                      </p:cBhvr>
                                      <p:to>
                                        <p:strVal val="visible"/>
                                      </p:to>
                                    </p:set>
                                    <p:anim calcmode="lin" valueType="num">
                                      <p:cBhvr additive="base">
                                        <p:cTn id="7" dur="2000" fill="hold"/>
                                        <p:tgtEl>
                                          <p:spTgt spid="1047554"/>
                                        </p:tgtEl>
                                        <p:attrNameLst>
                                          <p:attrName>ppt_x</p:attrName>
                                        </p:attrNameLst>
                                      </p:cBhvr>
                                      <p:tavLst>
                                        <p:tav tm="0">
                                          <p:val>
                                            <p:strVal val="0-#ppt_w/2"/>
                                          </p:val>
                                        </p:tav>
                                        <p:tav tm="100000">
                                          <p:val>
                                            <p:strVal val="#ppt_x"/>
                                          </p:val>
                                        </p:tav>
                                      </p:tavLst>
                                    </p:anim>
                                    <p:anim calcmode="lin" valueType="num">
                                      <p:cBhvr additive="base">
                                        <p:cTn id="8" dur="2000" fill="hold"/>
                                        <p:tgtEl>
                                          <p:spTgt spid="104755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7554"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BMI – Visual Image</a:t>
            </a:r>
          </a:p>
        </p:txBody>
      </p:sp>
      <p:pic>
        <p:nvPicPr>
          <p:cNvPr id="4" name="Content Placeholder 3"/>
          <p:cNvPicPr>
            <a:picLocks noGrp="1" noChangeAspect="1"/>
          </p:cNvPicPr>
          <p:nvPr>
            <p:ph sz="quarter" idx="1"/>
          </p:nvPr>
        </p:nvPicPr>
        <p:blipFill>
          <a:blip r:embed="rId3"/>
          <a:stretch>
            <a:fillRect/>
          </a:stretch>
        </p:blipFill>
        <p:spPr>
          <a:xfrm>
            <a:off x="617270" y="1447800"/>
            <a:ext cx="7909460" cy="3384424"/>
          </a:xfrm>
          <a:prstGeom prst="rect">
            <a:avLst/>
          </a:prstGeom>
        </p:spPr>
      </p:pic>
      <p:pic>
        <p:nvPicPr>
          <p:cNvPr id="3" name="Picture 2">
            <a:extLst>
              <a:ext uri="{FF2B5EF4-FFF2-40B4-BE49-F238E27FC236}">
                <a16:creationId xmlns:a16="http://schemas.microsoft.com/office/drawing/2014/main" id="{C5046250-948B-461E-B36B-0C071C11BB65}"/>
              </a:ext>
            </a:extLst>
          </p:cNvPr>
          <p:cNvPicPr>
            <a:picLocks noChangeAspect="1"/>
          </p:cNvPicPr>
          <p:nvPr/>
        </p:nvPicPr>
        <p:blipFill>
          <a:blip r:embed="rId4"/>
          <a:stretch>
            <a:fillRect/>
          </a:stretch>
        </p:blipFill>
        <p:spPr>
          <a:xfrm>
            <a:off x="762000" y="4832224"/>
            <a:ext cx="8755330" cy="401759"/>
          </a:xfrm>
          <a:prstGeom prst="rect">
            <a:avLst/>
          </a:prstGeom>
        </p:spPr>
      </p:pic>
    </p:spTree>
    <p:custDataLst>
      <p:tags r:id="rId1"/>
    </p:custDataLst>
    <p:extLst>
      <p:ext uri="{BB962C8B-B14F-4D97-AF65-F5344CB8AC3E}">
        <p14:creationId xmlns:p14="http://schemas.microsoft.com/office/powerpoint/2010/main" val="1799240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vert="horz" lIns="90477" tIns="44445" rIns="90477" bIns="44445" anchor="b" anchorCtr="0">
            <a:normAutofit/>
          </a:bodyPr>
          <a:lstStyle/>
          <a:p>
            <a:pPr eaLnBrk="1" hangingPunct="1"/>
            <a:r>
              <a:rPr lang="en-US"/>
              <a:t>Signs of Diabetes</a:t>
            </a:r>
            <a:endParaRPr lang="en-US" sz="4000">
              <a:sym typeface="Monotype Sorts" pitchFamily="2" charset="2"/>
            </a:endParaRPr>
          </a:p>
        </p:txBody>
      </p:sp>
      <p:sp>
        <p:nvSpPr>
          <p:cNvPr id="40963" name="Rectangle 3"/>
          <p:cNvSpPr>
            <a:spLocks noGrp="1" noChangeArrowheads="1"/>
          </p:cNvSpPr>
          <p:nvPr>
            <p:ph sz="half" idx="1"/>
          </p:nvPr>
        </p:nvSpPr>
        <p:spPr>
          <a:xfrm>
            <a:off x="436685" y="1371601"/>
            <a:ext cx="3429000" cy="4497387"/>
          </a:xfrm>
        </p:spPr>
        <p:txBody>
          <a:bodyPr vert="horz" lIns="90477" tIns="44445" rIns="90477" bIns="44445">
            <a:normAutofit fontScale="77500" lnSpcReduction="20000"/>
          </a:bodyPr>
          <a:lstStyle/>
          <a:p>
            <a:pPr eaLnBrk="1" hangingPunct="1">
              <a:lnSpc>
                <a:spcPct val="120000"/>
              </a:lnSpc>
            </a:pPr>
            <a:r>
              <a:rPr lang="en-US" dirty="0"/>
              <a:t>Polyuria</a:t>
            </a:r>
          </a:p>
          <a:p>
            <a:pPr eaLnBrk="1" hangingPunct="1">
              <a:lnSpc>
                <a:spcPct val="120000"/>
              </a:lnSpc>
            </a:pPr>
            <a:r>
              <a:rPr lang="en-US" dirty="0"/>
              <a:t>Polydipsia	</a:t>
            </a:r>
          </a:p>
          <a:p>
            <a:pPr eaLnBrk="1" hangingPunct="1">
              <a:lnSpc>
                <a:spcPct val="120000"/>
              </a:lnSpc>
            </a:pPr>
            <a:r>
              <a:rPr lang="en-US" dirty="0" err="1"/>
              <a:t>Polyphasia</a:t>
            </a:r>
            <a:endParaRPr lang="en-US" dirty="0"/>
          </a:p>
          <a:p>
            <a:pPr eaLnBrk="1" hangingPunct="1">
              <a:lnSpc>
                <a:spcPct val="120000"/>
              </a:lnSpc>
            </a:pPr>
            <a:r>
              <a:rPr lang="en-US" dirty="0"/>
              <a:t>Weight loss</a:t>
            </a:r>
          </a:p>
          <a:p>
            <a:pPr eaLnBrk="1" hangingPunct="1">
              <a:lnSpc>
                <a:spcPct val="120000"/>
              </a:lnSpc>
            </a:pPr>
            <a:r>
              <a:rPr lang="en-US" dirty="0"/>
              <a:t>Fatigue</a:t>
            </a:r>
          </a:p>
          <a:p>
            <a:pPr eaLnBrk="1" hangingPunct="1">
              <a:lnSpc>
                <a:spcPct val="120000"/>
              </a:lnSpc>
            </a:pPr>
            <a:r>
              <a:rPr lang="en-US" dirty="0"/>
              <a:t>Skin and other infections</a:t>
            </a:r>
          </a:p>
          <a:p>
            <a:pPr eaLnBrk="1" hangingPunct="1">
              <a:lnSpc>
                <a:spcPct val="120000"/>
              </a:lnSpc>
            </a:pPr>
            <a:r>
              <a:rPr lang="en-US" dirty="0"/>
              <a:t>Blurry vision</a:t>
            </a:r>
          </a:p>
        </p:txBody>
      </p:sp>
      <p:sp>
        <p:nvSpPr>
          <p:cNvPr id="1238020" name="Rectangle 4"/>
          <p:cNvSpPr>
            <a:spLocks noGrp="1" noChangeArrowheads="1"/>
          </p:cNvSpPr>
          <p:nvPr>
            <p:ph sz="half" idx="2"/>
          </p:nvPr>
        </p:nvSpPr>
        <p:spPr>
          <a:xfrm>
            <a:off x="3962400" y="1371601"/>
            <a:ext cx="4495800" cy="4497387"/>
          </a:xfrm>
        </p:spPr>
        <p:txBody>
          <a:bodyPr vert="horz" lIns="90477" tIns="44445" rIns="90477" bIns="44445">
            <a:normAutofit fontScale="77500" lnSpcReduction="20000"/>
          </a:bodyPr>
          <a:lstStyle/>
          <a:p>
            <a:pPr eaLnBrk="1" hangingPunct="1">
              <a:lnSpc>
                <a:spcPct val="120000"/>
              </a:lnSpc>
              <a:buFont typeface="Wingdings" pitchFamily="2" charset="2"/>
              <a:buBlip>
                <a:blip r:embed="rId3"/>
              </a:buBlip>
            </a:pPr>
            <a:r>
              <a:rPr lang="en-US" dirty="0"/>
              <a:t>Glycosuria, H</a:t>
            </a:r>
            <a:r>
              <a:rPr lang="en-US" baseline="-25000" dirty="0"/>
              <a:t>2</a:t>
            </a:r>
            <a:r>
              <a:rPr lang="en-US" dirty="0"/>
              <a:t>O losses</a:t>
            </a:r>
          </a:p>
          <a:p>
            <a:pPr eaLnBrk="1" hangingPunct="1">
              <a:lnSpc>
                <a:spcPct val="120000"/>
              </a:lnSpc>
              <a:buFont typeface="Wingdings" pitchFamily="2" charset="2"/>
              <a:buBlip>
                <a:blip r:embed="rId3"/>
              </a:buBlip>
            </a:pPr>
            <a:r>
              <a:rPr lang="en-US" dirty="0"/>
              <a:t>Dehydration</a:t>
            </a:r>
          </a:p>
          <a:p>
            <a:pPr eaLnBrk="1" hangingPunct="1">
              <a:lnSpc>
                <a:spcPct val="120000"/>
              </a:lnSpc>
              <a:buFont typeface="Wingdings" pitchFamily="2" charset="2"/>
              <a:buBlip>
                <a:blip r:embed="rId3"/>
              </a:buBlip>
            </a:pPr>
            <a:r>
              <a:rPr lang="en-US" dirty="0"/>
              <a:t>Fuel Depletion</a:t>
            </a:r>
          </a:p>
          <a:p>
            <a:pPr eaLnBrk="1" hangingPunct="1">
              <a:lnSpc>
                <a:spcPct val="120000"/>
              </a:lnSpc>
              <a:buFont typeface="Wingdings" pitchFamily="2" charset="2"/>
              <a:buBlip>
                <a:blip r:embed="rId3"/>
              </a:buBlip>
            </a:pPr>
            <a:r>
              <a:rPr lang="en-US" dirty="0"/>
              <a:t>Loss of body tissue, H</a:t>
            </a:r>
            <a:r>
              <a:rPr lang="en-US" baseline="-25000" dirty="0"/>
              <a:t>2</a:t>
            </a:r>
            <a:r>
              <a:rPr lang="en-US" dirty="0"/>
              <a:t>O</a:t>
            </a:r>
          </a:p>
          <a:p>
            <a:pPr eaLnBrk="1" hangingPunct="1">
              <a:lnSpc>
                <a:spcPct val="120000"/>
              </a:lnSpc>
              <a:buFont typeface="Wingdings" pitchFamily="2" charset="2"/>
              <a:buBlip>
                <a:blip r:embed="rId3"/>
              </a:buBlip>
            </a:pPr>
            <a:r>
              <a:rPr lang="en-US" dirty="0"/>
              <a:t>Poor energy utilization</a:t>
            </a:r>
          </a:p>
          <a:p>
            <a:pPr eaLnBrk="1" hangingPunct="1">
              <a:lnSpc>
                <a:spcPct val="120000"/>
              </a:lnSpc>
              <a:buFont typeface="Wingdings" pitchFamily="2" charset="2"/>
              <a:buBlip>
                <a:blip r:embed="rId3"/>
              </a:buBlip>
            </a:pPr>
            <a:r>
              <a:rPr lang="en-US" dirty="0"/>
              <a:t>Hyperglycemia increases incidence of infection</a:t>
            </a:r>
          </a:p>
          <a:p>
            <a:pPr eaLnBrk="1" hangingPunct="1">
              <a:lnSpc>
                <a:spcPct val="120000"/>
              </a:lnSpc>
              <a:buFont typeface="Wingdings" pitchFamily="2" charset="2"/>
              <a:buBlip>
                <a:blip r:embed="rId3"/>
              </a:buBlip>
            </a:pPr>
            <a:r>
              <a:rPr lang="en-US" dirty="0"/>
              <a:t>Osmotic changes</a:t>
            </a:r>
          </a:p>
          <a:p>
            <a:pPr eaLnBrk="1" hangingPunct="1">
              <a:buFont typeface="Wingdings" pitchFamily="2" charset="2"/>
              <a:buNone/>
            </a:pPr>
            <a:endParaRPr lang="en-US" dirty="0"/>
          </a:p>
          <a:p>
            <a:pPr eaLnBrk="1" hangingPunct="1"/>
            <a:endParaRPr lang="en-US" sz="2400" dirty="0"/>
          </a:p>
        </p:txBody>
      </p:sp>
    </p:spTree>
    <p:custDataLst>
      <p:tags r:id="rId1"/>
    </p:custDataLst>
    <p:extLst>
      <p:ext uri="{BB962C8B-B14F-4D97-AF65-F5344CB8AC3E}">
        <p14:creationId xmlns:p14="http://schemas.microsoft.com/office/powerpoint/2010/main" val="120508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38020">
                                            <p:txEl>
                                              <p:pRg st="0" end="0"/>
                                            </p:txEl>
                                          </p:spTgt>
                                        </p:tgtEl>
                                        <p:attrNameLst>
                                          <p:attrName>style.visibility</p:attrName>
                                        </p:attrNameLst>
                                      </p:cBhvr>
                                      <p:to>
                                        <p:strVal val="visible"/>
                                      </p:to>
                                    </p:set>
                                    <p:anim calcmode="lin" valueType="num">
                                      <p:cBhvr additive="base">
                                        <p:cTn id="7" dur="2000" fill="hold"/>
                                        <p:tgtEl>
                                          <p:spTgt spid="1238020">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1238020">
                                            <p:txEl>
                                              <p:pRg st="0" end="0"/>
                                            </p:txEl>
                                          </p:spTgt>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2000"/>
                            </p:stCondLst>
                            <p:childTnLst>
                              <p:par>
                                <p:cTn id="10" presetID="2" presetClass="entr" presetSubtype="4" fill="hold" grpId="0" nodeType="afterEffect">
                                  <p:stCondLst>
                                    <p:cond delay="0"/>
                                  </p:stCondLst>
                                  <p:childTnLst>
                                    <p:set>
                                      <p:cBhvr>
                                        <p:cTn id="11" dur="1" fill="hold">
                                          <p:stCondLst>
                                            <p:cond delay="0"/>
                                          </p:stCondLst>
                                        </p:cTn>
                                        <p:tgtEl>
                                          <p:spTgt spid="1238020">
                                            <p:txEl>
                                              <p:pRg st="1" end="1"/>
                                            </p:txEl>
                                          </p:spTgt>
                                        </p:tgtEl>
                                        <p:attrNameLst>
                                          <p:attrName>style.visibility</p:attrName>
                                        </p:attrNameLst>
                                      </p:cBhvr>
                                      <p:to>
                                        <p:strVal val="visible"/>
                                      </p:to>
                                    </p:set>
                                    <p:anim calcmode="lin" valueType="num">
                                      <p:cBhvr additive="base">
                                        <p:cTn id="12" dur="2000" fill="hold"/>
                                        <p:tgtEl>
                                          <p:spTgt spid="1238020">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1238020">
                                            <p:txEl>
                                              <p:pRg st="1" end="1"/>
                                            </p:txEl>
                                          </p:spTgt>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4000"/>
                            </p:stCondLst>
                            <p:childTnLst>
                              <p:par>
                                <p:cTn id="15" presetID="2" presetClass="entr" presetSubtype="4" fill="hold" grpId="0" nodeType="afterEffect">
                                  <p:stCondLst>
                                    <p:cond delay="0"/>
                                  </p:stCondLst>
                                  <p:childTnLst>
                                    <p:set>
                                      <p:cBhvr>
                                        <p:cTn id="16" dur="1" fill="hold">
                                          <p:stCondLst>
                                            <p:cond delay="0"/>
                                          </p:stCondLst>
                                        </p:cTn>
                                        <p:tgtEl>
                                          <p:spTgt spid="1238020">
                                            <p:txEl>
                                              <p:pRg st="2" end="2"/>
                                            </p:txEl>
                                          </p:spTgt>
                                        </p:tgtEl>
                                        <p:attrNameLst>
                                          <p:attrName>style.visibility</p:attrName>
                                        </p:attrNameLst>
                                      </p:cBhvr>
                                      <p:to>
                                        <p:strVal val="visible"/>
                                      </p:to>
                                    </p:set>
                                    <p:anim calcmode="lin" valueType="num">
                                      <p:cBhvr additive="base">
                                        <p:cTn id="17" dur="2000" fill="hold"/>
                                        <p:tgtEl>
                                          <p:spTgt spid="1238020">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1238020">
                                            <p:txEl>
                                              <p:pRg st="2" end="2"/>
                                            </p:txEl>
                                          </p:spTgt>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6000"/>
                            </p:stCondLst>
                            <p:childTnLst>
                              <p:par>
                                <p:cTn id="20" presetID="2" presetClass="entr" presetSubtype="4" fill="hold" grpId="0" nodeType="afterEffect">
                                  <p:stCondLst>
                                    <p:cond delay="0"/>
                                  </p:stCondLst>
                                  <p:childTnLst>
                                    <p:set>
                                      <p:cBhvr>
                                        <p:cTn id="21" dur="1" fill="hold">
                                          <p:stCondLst>
                                            <p:cond delay="0"/>
                                          </p:stCondLst>
                                        </p:cTn>
                                        <p:tgtEl>
                                          <p:spTgt spid="1238020">
                                            <p:txEl>
                                              <p:pRg st="3" end="3"/>
                                            </p:txEl>
                                          </p:spTgt>
                                        </p:tgtEl>
                                        <p:attrNameLst>
                                          <p:attrName>style.visibility</p:attrName>
                                        </p:attrNameLst>
                                      </p:cBhvr>
                                      <p:to>
                                        <p:strVal val="visible"/>
                                      </p:to>
                                    </p:set>
                                    <p:anim calcmode="lin" valueType="num">
                                      <p:cBhvr additive="base">
                                        <p:cTn id="22" dur="2000" fill="hold"/>
                                        <p:tgtEl>
                                          <p:spTgt spid="1238020">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1238020">
                                            <p:txEl>
                                              <p:pRg st="3" end="3"/>
                                            </p:txEl>
                                          </p:spTgt>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8000"/>
                            </p:stCondLst>
                            <p:childTnLst>
                              <p:par>
                                <p:cTn id="25" presetID="2" presetClass="entr" presetSubtype="4" fill="hold" grpId="0" nodeType="afterEffect">
                                  <p:stCondLst>
                                    <p:cond delay="0"/>
                                  </p:stCondLst>
                                  <p:childTnLst>
                                    <p:set>
                                      <p:cBhvr>
                                        <p:cTn id="26" dur="1" fill="hold">
                                          <p:stCondLst>
                                            <p:cond delay="0"/>
                                          </p:stCondLst>
                                        </p:cTn>
                                        <p:tgtEl>
                                          <p:spTgt spid="1238020">
                                            <p:txEl>
                                              <p:pRg st="4" end="4"/>
                                            </p:txEl>
                                          </p:spTgt>
                                        </p:tgtEl>
                                        <p:attrNameLst>
                                          <p:attrName>style.visibility</p:attrName>
                                        </p:attrNameLst>
                                      </p:cBhvr>
                                      <p:to>
                                        <p:strVal val="visible"/>
                                      </p:to>
                                    </p:set>
                                    <p:anim calcmode="lin" valueType="num">
                                      <p:cBhvr additive="base">
                                        <p:cTn id="27" dur="2000" fill="hold"/>
                                        <p:tgtEl>
                                          <p:spTgt spid="1238020">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1238020">
                                            <p:txEl>
                                              <p:pRg st="4" end="4"/>
                                            </p:txEl>
                                          </p:spTgt>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10000"/>
                            </p:stCondLst>
                            <p:childTnLst>
                              <p:par>
                                <p:cTn id="30" presetID="2" presetClass="entr" presetSubtype="4" fill="hold" grpId="0" nodeType="afterEffect">
                                  <p:stCondLst>
                                    <p:cond delay="0"/>
                                  </p:stCondLst>
                                  <p:childTnLst>
                                    <p:set>
                                      <p:cBhvr>
                                        <p:cTn id="31" dur="1" fill="hold">
                                          <p:stCondLst>
                                            <p:cond delay="0"/>
                                          </p:stCondLst>
                                        </p:cTn>
                                        <p:tgtEl>
                                          <p:spTgt spid="1238020">
                                            <p:txEl>
                                              <p:pRg st="5" end="5"/>
                                            </p:txEl>
                                          </p:spTgt>
                                        </p:tgtEl>
                                        <p:attrNameLst>
                                          <p:attrName>style.visibility</p:attrName>
                                        </p:attrNameLst>
                                      </p:cBhvr>
                                      <p:to>
                                        <p:strVal val="visible"/>
                                      </p:to>
                                    </p:set>
                                    <p:anim calcmode="lin" valueType="num">
                                      <p:cBhvr additive="base">
                                        <p:cTn id="32" dur="2000" fill="hold"/>
                                        <p:tgtEl>
                                          <p:spTgt spid="1238020">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1238020">
                                            <p:txEl>
                                              <p:pRg st="5" end="5"/>
                                            </p:txEl>
                                          </p:spTgt>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12000"/>
                            </p:stCondLst>
                            <p:childTnLst>
                              <p:par>
                                <p:cTn id="35" presetID="2" presetClass="entr" presetSubtype="4" fill="hold" grpId="0" nodeType="afterEffect">
                                  <p:stCondLst>
                                    <p:cond delay="0"/>
                                  </p:stCondLst>
                                  <p:childTnLst>
                                    <p:set>
                                      <p:cBhvr>
                                        <p:cTn id="36" dur="1" fill="hold">
                                          <p:stCondLst>
                                            <p:cond delay="0"/>
                                          </p:stCondLst>
                                        </p:cTn>
                                        <p:tgtEl>
                                          <p:spTgt spid="1238020">
                                            <p:txEl>
                                              <p:pRg st="6" end="6"/>
                                            </p:txEl>
                                          </p:spTgt>
                                        </p:tgtEl>
                                        <p:attrNameLst>
                                          <p:attrName>style.visibility</p:attrName>
                                        </p:attrNameLst>
                                      </p:cBhvr>
                                      <p:to>
                                        <p:strVal val="visible"/>
                                      </p:to>
                                    </p:set>
                                    <p:anim calcmode="lin" valueType="num">
                                      <p:cBhvr additive="base">
                                        <p:cTn id="37" dur="2000" fill="hold"/>
                                        <p:tgtEl>
                                          <p:spTgt spid="1238020">
                                            <p:txEl>
                                              <p:pRg st="6" end="6"/>
                                            </p:txEl>
                                          </p:spTgt>
                                        </p:tgtEl>
                                        <p:attrNameLst>
                                          <p:attrName>ppt_x</p:attrName>
                                        </p:attrNameLst>
                                      </p:cBhvr>
                                      <p:tavLst>
                                        <p:tav tm="0">
                                          <p:val>
                                            <p:strVal val="#ppt_x"/>
                                          </p:val>
                                        </p:tav>
                                        <p:tav tm="100000">
                                          <p:val>
                                            <p:strVal val="#ppt_x"/>
                                          </p:val>
                                        </p:tav>
                                      </p:tavLst>
                                    </p:anim>
                                    <p:anim calcmode="lin" valueType="num">
                                      <p:cBhvr additive="base">
                                        <p:cTn id="38" dur="2000" fill="hold"/>
                                        <p:tgtEl>
                                          <p:spTgt spid="1238020">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8020"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7458" name="Object 2"/>
          <p:cNvGraphicFramePr>
            <a:graphicFrameLocks noChangeAspect="1"/>
          </p:cNvGraphicFramePr>
          <p:nvPr/>
        </p:nvGraphicFramePr>
        <p:xfrm>
          <a:off x="2" y="685801"/>
          <a:ext cx="4359275" cy="3371851"/>
        </p:xfrm>
        <a:graphic>
          <a:graphicData uri="http://schemas.openxmlformats.org/presentationml/2006/ole">
            <mc:AlternateContent xmlns:mc="http://schemas.openxmlformats.org/markup-compatibility/2006">
              <mc:Choice xmlns:v="urn:schemas-microsoft-com:vml" Requires="v">
                <p:oleObj name="Clip" r:id="rId4" imgW="3840813" imgH="2972058" progId="">
                  <p:embed/>
                </p:oleObj>
              </mc:Choice>
              <mc:Fallback>
                <p:oleObj name="Clip" r:id="rId4" imgW="3840813" imgH="2972058" progId="">
                  <p:embed/>
                  <p:pic>
                    <p:nvPicPr>
                      <p:cNvPr id="147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685801"/>
                        <a:ext cx="4359275" cy="3371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7459" name="Object 3"/>
          <p:cNvGraphicFramePr>
            <a:graphicFrameLocks noChangeAspect="1"/>
          </p:cNvGraphicFramePr>
          <p:nvPr/>
        </p:nvGraphicFramePr>
        <p:xfrm>
          <a:off x="4749800" y="685802"/>
          <a:ext cx="4394200" cy="3398839"/>
        </p:xfrm>
        <a:graphic>
          <a:graphicData uri="http://schemas.openxmlformats.org/presentationml/2006/ole">
            <mc:AlternateContent xmlns:mc="http://schemas.openxmlformats.org/markup-compatibility/2006">
              <mc:Choice xmlns:v="urn:schemas-microsoft-com:vml" Requires="v">
                <p:oleObj name="Clip" r:id="rId6" imgW="3840813" imgH="2972058" progId="">
                  <p:embed/>
                </p:oleObj>
              </mc:Choice>
              <mc:Fallback>
                <p:oleObj name="Clip" r:id="rId6" imgW="3840813" imgH="2972058" progId="">
                  <p:embed/>
                  <p:pic>
                    <p:nvPicPr>
                      <p:cNvPr id="14745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9800" y="685802"/>
                        <a:ext cx="4394200" cy="3398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680388" name="Picture 4" descr="visceral fat"/>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09802" y="0"/>
            <a:ext cx="4719639"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7175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80388"/>
                                        </p:tgtEl>
                                        <p:attrNameLst>
                                          <p:attrName>style.visibility</p:attrName>
                                        </p:attrNameLst>
                                      </p:cBhvr>
                                      <p:to>
                                        <p:strVal val="visible"/>
                                      </p:to>
                                    </p:set>
                                    <p:anim calcmode="lin" valueType="num">
                                      <p:cBhvr>
                                        <p:cTn id="7" dur="500" fill="hold"/>
                                        <p:tgtEl>
                                          <p:spTgt spid="1680388"/>
                                        </p:tgtEl>
                                        <p:attrNameLst>
                                          <p:attrName>ppt_w</p:attrName>
                                        </p:attrNameLst>
                                      </p:cBhvr>
                                      <p:tavLst>
                                        <p:tav tm="0">
                                          <p:val>
                                            <p:fltVal val="0"/>
                                          </p:val>
                                        </p:tav>
                                        <p:tav tm="100000">
                                          <p:val>
                                            <p:strVal val="#ppt_w"/>
                                          </p:val>
                                        </p:tav>
                                      </p:tavLst>
                                    </p:anim>
                                    <p:anim calcmode="lin" valueType="num">
                                      <p:cBhvr>
                                        <p:cTn id="8" dur="500" fill="hold"/>
                                        <p:tgtEl>
                                          <p:spTgt spid="1680388"/>
                                        </p:tgtEl>
                                        <p:attrNameLst>
                                          <p:attrName>ppt_h</p:attrName>
                                        </p:attrNameLst>
                                      </p:cBhvr>
                                      <p:tavLst>
                                        <p:tav tm="0">
                                          <p:val>
                                            <p:fltVal val="0"/>
                                          </p:val>
                                        </p:tav>
                                        <p:tav tm="100000">
                                          <p:val>
                                            <p:strVal val="#ppt_h"/>
                                          </p:val>
                                        </p:tav>
                                      </p:tavLst>
                                    </p:anim>
                                    <p:anim calcmode="lin" valueType="num">
                                      <p:cBhvr>
                                        <p:cTn id="9" dur="500" fill="hold"/>
                                        <p:tgtEl>
                                          <p:spTgt spid="1680388"/>
                                        </p:tgtEl>
                                        <p:attrNameLst>
                                          <p:attrName>style.rotation</p:attrName>
                                        </p:attrNameLst>
                                      </p:cBhvr>
                                      <p:tavLst>
                                        <p:tav tm="0">
                                          <p:val>
                                            <p:fltVal val="360"/>
                                          </p:val>
                                        </p:tav>
                                        <p:tav tm="100000">
                                          <p:val>
                                            <p:fltVal val="0"/>
                                          </p:val>
                                        </p:tav>
                                      </p:tavLst>
                                    </p:anim>
                                    <p:animEffect transition="in" filter="fade">
                                      <p:cBhvr>
                                        <p:cTn id="10" dur="500"/>
                                        <p:tgtEl>
                                          <p:spTgt spid="16803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US"/>
              <a:t>What is Type 2 Diabetes?</a:t>
            </a:r>
          </a:p>
        </p:txBody>
      </p:sp>
      <p:sp>
        <p:nvSpPr>
          <p:cNvPr id="54275" name="Rectangle 3"/>
          <p:cNvSpPr>
            <a:spLocks noGrp="1" noChangeArrowheads="1"/>
          </p:cNvSpPr>
          <p:nvPr>
            <p:ph idx="1"/>
          </p:nvPr>
        </p:nvSpPr>
        <p:spPr/>
        <p:txBody>
          <a:bodyPr/>
          <a:lstStyle/>
          <a:p>
            <a:pPr eaLnBrk="1" hangingPunct="1"/>
            <a:r>
              <a:rPr lang="en-US"/>
              <a:t>Complex metabolic disorder ….</a:t>
            </a:r>
          </a:p>
          <a:p>
            <a:pPr lvl="1" eaLnBrk="1" hangingPunct="1">
              <a:buFont typeface="Wingdings" pitchFamily="2" charset="2"/>
              <a:buNone/>
            </a:pPr>
            <a:r>
              <a:rPr lang="en-US"/>
              <a:t>(Insulin resistance and deficiency)</a:t>
            </a:r>
          </a:p>
          <a:p>
            <a:pPr eaLnBrk="1" hangingPunct="1">
              <a:buFont typeface="Wingdings" pitchFamily="2" charset="2"/>
              <a:buNone/>
            </a:pPr>
            <a:r>
              <a:rPr lang="en-US"/>
              <a:t>with social, behavioral and environmental risk factors unmasking the effects of genetic susceptibility.</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8491" y="4597036"/>
            <a:ext cx="2895602" cy="1934959"/>
          </a:xfrm>
          <a:prstGeom prst="rect">
            <a:avLst/>
          </a:prstGeom>
        </p:spPr>
      </p:pic>
      <p:sp>
        <p:nvSpPr>
          <p:cNvPr id="2" name="TextBox 1"/>
          <p:cNvSpPr txBox="1"/>
          <p:nvPr/>
        </p:nvSpPr>
        <p:spPr>
          <a:xfrm>
            <a:off x="685800" y="4572000"/>
            <a:ext cx="4038600" cy="1569660"/>
          </a:xfrm>
          <a:prstGeom prst="rect">
            <a:avLst/>
          </a:prstGeom>
          <a:noFill/>
        </p:spPr>
        <p:txBody>
          <a:bodyPr wrap="square" rtlCol="0">
            <a:spAutoFit/>
          </a:bodyPr>
          <a:lstStyle/>
          <a:p>
            <a:r>
              <a:rPr lang="en-US" sz="2400" dirty="0"/>
              <a:t>New Diagnosis? </a:t>
            </a:r>
            <a:br>
              <a:rPr lang="en-US" sz="2400" dirty="0"/>
            </a:br>
            <a:r>
              <a:rPr lang="en-US" sz="2400" dirty="0"/>
              <a:t>Call 800 – DIABETES to request “Getting Started Kit”</a:t>
            </a:r>
          </a:p>
          <a:p>
            <a:r>
              <a:rPr lang="en-US" sz="2400" dirty="0"/>
              <a:t>www.Diabetes.org</a:t>
            </a:r>
          </a:p>
        </p:txBody>
      </p:sp>
    </p:spTree>
    <p:custDataLst>
      <p:tags r:id="rId1"/>
    </p:custDataLst>
    <p:extLst>
      <p:ext uri="{BB962C8B-B14F-4D97-AF65-F5344CB8AC3E}">
        <p14:creationId xmlns:p14="http://schemas.microsoft.com/office/powerpoint/2010/main" val="1741608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_BACKING_FORM_KEY" val="1771610-c:\users\bev_000\dropbox\a des admin folder\boot camp\boot camp slides 2014\boot camp class 2 handout questions.pptx"/>
  <p:tag name="ARTICULATE_PRESENTER_VERSION" val="7"/>
  <p:tag name="ARTICULATE_SLIDE_COUNT" val="8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1294"/>
  <p:tag name="TIMELINE" val="23.7/50.1/57.4/74.0/80.5/97.4"/>
  <p:tag name="ELAPSEDTIME" val="131.5"/>
  <p:tag name="ANNOTATION_COUNT" val="0"/>
  <p:tag name="ARTICULATE_SLIDE_NAV" val="39"/>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1314"/>
  <p:tag name="TIMELINE" val="6.7/36.7/69.0"/>
  <p:tag name="ELAPSEDTIME" val="104.2"/>
  <p:tag name="ANNOTATION_TYPE_1" val="0"/>
  <p:tag name="ANNOTATION_START_1" val="11.0"/>
  <p:tag name="ANNOTATION_END_1" val="22.4"/>
  <p:tag name="ANNOTATION_TOP_1" val="116.2"/>
  <p:tag name="ANNOTATION_LEFT_1" val="117.3"/>
  <p:tag name="ANNOTATION_WIDTH_1" val="109.9"/>
  <p:tag name="ANNOTATION_HEIGHT_1" val="109.6"/>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22.4"/>
  <p:tag name="ANNOTATION_END_2" val="30.0"/>
  <p:tag name="ANNOTATION_TOP_2" val="93.6"/>
  <p:tag name="ANNOTATION_LEFT_2" val="56.4"/>
  <p:tag name="ANNOTATION_WIDTH_2" val="109.9"/>
  <p:tag name="ANNOTATION_HEIGHT_2" val="109.6"/>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NNOTATION_TYPE_3" val="0"/>
  <p:tag name="ANNOTATION_START_3" val="30.0"/>
  <p:tag name="ANNOTATION_END_3" val="41.2"/>
  <p:tag name="ANNOTATION_TOP_3" val="97.2"/>
  <p:tag name="ANNOTATION_LEFT_3" val="250.6"/>
  <p:tag name="ANNOTATION_WIDTH_3" val="109.9"/>
  <p:tag name="ANNOTATION_HEIGHT_3" val="109.6"/>
  <p:tag name="ANNOTATION_ANIMATION_3" val="3"/>
  <p:tag name="ANNOTATION_ROTATION_3" val="0"/>
  <p:tag name="ANNOTATION_SUB_TYPE_3" val="2"/>
  <p:tag name="ANNOTATION_LOOP_COUNT_3" val="1"/>
  <p:tag name="ANNOTATION_BOX_RADIUS_3" val="0"/>
  <p:tag name="ANNOTATION_SCALE_3" val="125"/>
  <p:tag name="ANNOTATION_BORDER_ALPHA_3" val="100"/>
  <p:tag name="ANNOTATION_BORDER_COLOR_3" val="16777215"/>
  <p:tag name="ANNOTATION_FILL_COLOR_3" val="683492"/>
  <p:tag name="ANNOTATION_FILL_ALPHA_3" val="100"/>
  <p:tag name="ANNOTATION_BORDER_WIDTH_3" val="2"/>
  <p:tag name="ANNOTATION_TYPE_4" val="0"/>
  <p:tag name="ANNOTATION_START_4" val="41.2"/>
  <p:tag name="ANNOTATION_END_4" val="47.5"/>
  <p:tag name="ANNOTATION_TOP_4" val="188.6"/>
  <p:tag name="ANNOTATION_LEFT_4" val="57.9"/>
  <p:tag name="ANNOTATION_WIDTH_4" val="109.9"/>
  <p:tag name="ANNOTATION_HEIGHT_4" val="109.6"/>
  <p:tag name="ANNOTATION_ANIMATION_4" val="3"/>
  <p:tag name="ANNOTATION_ROTATION_4" val="0"/>
  <p:tag name="ANNOTATION_SUB_TYPE_4" val="2"/>
  <p:tag name="ANNOTATION_LOOP_COUNT_4" val="1"/>
  <p:tag name="ANNOTATION_BOX_RADIUS_4" val="0"/>
  <p:tag name="ANNOTATION_SCALE_4" val="125"/>
  <p:tag name="ANNOTATION_BORDER_ALPHA_4" val="100"/>
  <p:tag name="ANNOTATION_BORDER_COLOR_4" val="16777215"/>
  <p:tag name="ANNOTATION_FILL_COLOR_4" val="683492"/>
  <p:tag name="ANNOTATION_FILL_ALPHA_4" val="100"/>
  <p:tag name="ANNOTATION_BORDER_WIDTH_4" val="2"/>
  <p:tag name="ANNOTATION_TYPE_5" val="0"/>
  <p:tag name="ANNOTATION_START_5" val="47.5"/>
  <p:tag name="ANNOTATION_END_5" val="55.5"/>
  <p:tag name="ANNOTATION_TOP_5" val="228.1"/>
  <p:tag name="ANNOTATION_LEFT_5" val="68.2"/>
  <p:tag name="ANNOTATION_WIDTH_5" val="109.9"/>
  <p:tag name="ANNOTATION_HEIGHT_5" val="109.6"/>
  <p:tag name="ANNOTATION_ANIMATION_5" val="3"/>
  <p:tag name="ANNOTATION_ROTATION_5" val="0"/>
  <p:tag name="ANNOTATION_SUB_TYPE_5" val="2"/>
  <p:tag name="ANNOTATION_LOOP_COUNT_5" val="1"/>
  <p:tag name="ANNOTATION_BOX_RADIUS_5" val="0"/>
  <p:tag name="ANNOTATION_SCALE_5" val="125"/>
  <p:tag name="ANNOTATION_BORDER_ALPHA_5" val="100"/>
  <p:tag name="ANNOTATION_BORDER_COLOR_5" val="16777215"/>
  <p:tag name="ANNOTATION_FILL_COLOR_5" val="683492"/>
  <p:tag name="ANNOTATION_FILL_ALPHA_5" val="100"/>
  <p:tag name="ANNOTATION_BORDER_WIDTH_5" val="2"/>
  <p:tag name="ANNOTATION_TYPE_6" val="0"/>
  <p:tag name="ANNOTATION_START_6" val="55.5"/>
  <p:tag name="ANNOTATION_END_6" val="63.6"/>
  <p:tag name="ANNOTATION_TOP_6" val="253.6"/>
  <p:tag name="ANNOTATION_LEFT_6" val="80.6"/>
  <p:tag name="ANNOTATION_WIDTH_6" val="109.9"/>
  <p:tag name="ANNOTATION_HEIGHT_6" val="109.6"/>
  <p:tag name="ANNOTATION_ANIMATION_6" val="3"/>
  <p:tag name="ANNOTATION_ROTATION_6" val="0"/>
  <p:tag name="ANNOTATION_SUB_TYPE_6" val="2"/>
  <p:tag name="ANNOTATION_LOOP_COUNT_6" val="1"/>
  <p:tag name="ANNOTATION_BOX_RADIUS_6" val="0"/>
  <p:tag name="ANNOTATION_SCALE_6" val="125"/>
  <p:tag name="ANNOTATION_BORDER_ALPHA_6" val="100"/>
  <p:tag name="ANNOTATION_BORDER_COLOR_6" val="16777215"/>
  <p:tag name="ANNOTATION_FILL_COLOR_6" val="683492"/>
  <p:tag name="ANNOTATION_FILL_ALPHA_6" val="100"/>
  <p:tag name="ANNOTATION_BORDER_WIDTH_6" val="2"/>
  <p:tag name="ANNOTATION_TYPE_7" val="0"/>
  <p:tag name="ANNOTATION_START_7" val="63.6"/>
  <p:tag name="ANNOTATION_END_7" val="73.2"/>
  <p:tag name="ANNOTATION_TOP_7" val="273.4"/>
  <p:tag name="ANNOTATION_LEFT_7" val="89.4"/>
  <p:tag name="ANNOTATION_WIDTH_7" val="109.9"/>
  <p:tag name="ANNOTATION_HEIGHT_7" val="109.6"/>
  <p:tag name="ANNOTATION_ANIMATION_7" val="3"/>
  <p:tag name="ANNOTATION_ROTATION_7" val="0"/>
  <p:tag name="ANNOTATION_SUB_TYPE_7" val="2"/>
  <p:tag name="ANNOTATION_LOOP_COUNT_7" val="1"/>
  <p:tag name="ANNOTATION_BOX_RADIUS_7" val="0"/>
  <p:tag name="ANNOTATION_SCALE_7" val="125"/>
  <p:tag name="ANNOTATION_BORDER_ALPHA_7" val="100"/>
  <p:tag name="ANNOTATION_BORDER_COLOR_7" val="16777215"/>
  <p:tag name="ANNOTATION_FILL_COLOR_7" val="683492"/>
  <p:tag name="ANNOTATION_FILL_ALPHA_7" val="100"/>
  <p:tag name="ANNOTATION_BORDER_WIDTH_7" val="2"/>
  <p:tag name="ANNOTATION_TYPE_8" val="0"/>
  <p:tag name="ANNOTATION_START_8" val="73.2"/>
  <p:tag name="ANNOTATION_END_8" val="87.6"/>
  <p:tag name="ANNOTATION_TOP_8" val="349.4"/>
  <p:tag name="ANNOTATION_LEFT_8" val="66.0"/>
  <p:tag name="ANNOTATION_WIDTH_8" val="109.9"/>
  <p:tag name="ANNOTATION_HEIGHT_8" val="109.6"/>
  <p:tag name="ANNOTATION_ANIMATION_8" val="3"/>
  <p:tag name="ANNOTATION_ROTATION_8" val="0"/>
  <p:tag name="ANNOTATION_SUB_TYPE_8" val="2"/>
  <p:tag name="ANNOTATION_LOOP_COUNT_8" val="1"/>
  <p:tag name="ANNOTATION_BOX_RADIUS_8" val="0"/>
  <p:tag name="ANNOTATION_SCALE_8" val="125"/>
  <p:tag name="ANNOTATION_BORDER_ALPHA_8" val="100"/>
  <p:tag name="ANNOTATION_BORDER_COLOR_8" val="16777215"/>
  <p:tag name="ANNOTATION_FILL_COLOR_8" val="683492"/>
  <p:tag name="ANNOTATION_FILL_ALPHA_8" val="100"/>
  <p:tag name="ANNOTATION_BORDER_WIDTH_8" val="2"/>
  <p:tag name="ANNOTATION_TYPE_9" val="0"/>
  <p:tag name="ANNOTATION_START_9" val="87.6"/>
  <p:tag name="ANNOTATION_TOP_9" val="376.4"/>
  <p:tag name="ANNOTATION_LEFT_9" val="68.9"/>
  <p:tag name="ANNOTATION_WIDTH_9" val="109.9"/>
  <p:tag name="ANNOTATION_HEIGHT_9" val="109.6"/>
  <p:tag name="ANNOTATION_ANIMATION_9" val="3"/>
  <p:tag name="ANNOTATION_ROTATION_9" val="0"/>
  <p:tag name="ANNOTATION_SUB_TYPE_9" val="2"/>
  <p:tag name="ANNOTATION_LOOP_COUNT_9" val="1"/>
  <p:tag name="ANNOTATION_BOX_RADIUS_9" val="0"/>
  <p:tag name="ANNOTATION_SCALE_9" val="125"/>
  <p:tag name="ANNOTATION_BORDER_ALPHA_9" val="100"/>
  <p:tag name="ANNOTATION_BORDER_COLOR_9" val="16777215"/>
  <p:tag name="ANNOTATION_FILL_COLOR_9" val="683492"/>
  <p:tag name="ANNOTATION_FILL_ALPHA_9" val="100"/>
  <p:tag name="ANNOTATION_BORDER_WIDTH_9" val="2"/>
  <p:tag name="ANNOTATION_COUNT" val="9"/>
  <p:tag name="ARTICULATE_SLIDE_GUID" val="cc8141c5-0f74-4eeb-a055-5cacdb5a870b"/>
  <p:tag name="ARTICULATE_SLIDE_NAV" val="54"/>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49.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S_UNIQUEID" val="55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UDIO_ID" val="1291"/>
  <p:tag name="TIMELINE" val="41.1/51.3/59.2/73.4/90.6/112.6"/>
  <p:tag name="ELAPSEDTIME" val="135.7"/>
  <p:tag name="ANNOTATION_COUNT" val="0"/>
  <p:tag name="ARTICULATE_SLIDE_NAV" val="17"/>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552"/>
  <p:tag name="ANNOTATION_TYPE_1" val="0"/>
  <p:tag name="ANNOTATION_ANIMATION_1" val="3"/>
  <p:tag name="ANNOTATION_ROTATION_1" val="0"/>
  <p:tag name="ANNOTATION_SUB_TYPE_1" val="2"/>
  <p:tag name="ANNOTATION_LOOP_COUNT_1" val="1"/>
  <p:tag name="ANNOTATION_BOX_RADIUS_1" val="0"/>
  <p:tag name="ANNOTATION_BORDER_ALPHA_1" val="100"/>
  <p:tag name="ANNOTATION_BORDER_COLOR_1" val="16777215"/>
  <p:tag name="ANNOTATION_FILL_COLOR_1" val="683492"/>
  <p:tag name="ANNOTATION_FILL_ALPHA_1" val="100"/>
  <p:tag name="ANNOTATION_BORDER_WIDTH_1" val="2"/>
  <p:tag name="ANNOTATION_TYPE_2" val="0"/>
  <p:tag name="ANNOTATION_ANIMATION_2" val="3"/>
  <p:tag name="ANNOTATION_ROTATION_2" val="0"/>
  <p:tag name="ANNOTATION_SUB_TYPE_2" val="2"/>
  <p:tag name="ANNOTATION_LOOP_COUNT_2" val="1"/>
  <p:tag name="ANNOTATION_BOX_RADIUS_2" val="0"/>
  <p:tag name="ANNOTATION_BORDER_ALPHA_2" val="100"/>
  <p:tag name="ANNOTATION_BORDER_COLOR_2" val="16777215"/>
  <p:tag name="ANNOTATION_FILL_COLOR_2" val="683492"/>
  <p:tag name="ANNOTATION_FILL_ALPHA_2" val="100"/>
  <p:tag name="ANNOTATION_BORDER_WIDTH_2" val="2"/>
  <p:tag name="ANNOTATION_TYPE_3" val="0"/>
  <p:tag name="ANNOTATION_ANIMATION_3" val="3"/>
  <p:tag name="ANNOTATION_ROTATION_3" val="0"/>
  <p:tag name="ANNOTATION_SUB_TYPE_3" val="2"/>
  <p:tag name="ANNOTATION_LOOP_COUNT_3" val="1"/>
  <p:tag name="ANNOTATION_BOX_RADIUS_3" val="0"/>
  <p:tag name="ANNOTATION_BORDER_ALPHA_3" val="100"/>
  <p:tag name="ANNOTATION_BORDER_COLOR_3" val="16777215"/>
  <p:tag name="ANNOTATION_FILL_COLOR_3" val="683492"/>
  <p:tag name="ANNOTATION_FILL_ALPHA_3" val="100"/>
  <p:tag name="ANNOTATION_BORDER_WIDTH_3" val="2"/>
  <p:tag name="ANNOTATION_TYPE_4" val="0"/>
  <p:tag name="ANNOTATION_ANIMATION_4" val="3"/>
  <p:tag name="ANNOTATION_ROTATION_4" val="0"/>
  <p:tag name="ANNOTATION_SUB_TYPE_4" val="2"/>
  <p:tag name="ANNOTATION_LOOP_COUNT_4" val="1"/>
  <p:tag name="ANNOTATION_BOX_RADIUS_4" val="0"/>
  <p:tag name="ANNOTATION_BORDER_ALPHA_4" val="100"/>
  <p:tag name="ANNOTATION_BORDER_COLOR_4" val="16777215"/>
  <p:tag name="ANNOTATION_FILL_COLOR_4" val="683492"/>
  <p:tag name="ANNOTATION_FILL_ALPHA_4" val="100"/>
  <p:tag name="ANNOTATION_BORDER_WIDTH_4" val="2"/>
  <p:tag name="ANNOTATION_TYPE_5" val="0"/>
  <p:tag name="ANNOTATION_ANIMATION_5" val="3"/>
  <p:tag name="ANNOTATION_ROTATION_5" val="0"/>
  <p:tag name="ANNOTATION_SUB_TYPE_5" val="2"/>
  <p:tag name="ANNOTATION_LOOP_COUNT_5" val="1"/>
  <p:tag name="ANNOTATION_BOX_RADIUS_5" val="0"/>
  <p:tag name="ANNOTATION_BORDER_ALPHA_5" val="100"/>
  <p:tag name="ANNOTATION_BORDER_COLOR_5" val="16777215"/>
  <p:tag name="ANNOTATION_FILL_COLOR_5" val="683492"/>
  <p:tag name="ANNOTATION_FILL_ALPHA_5" val="100"/>
  <p:tag name="ANNOTATION_BORDER_WIDTH_5" val="2"/>
  <p:tag name="ANNOTATION_COUNT" val="5"/>
  <p:tag name="ARTICULATE_SLIDE_GUID" val="23b34ebb-f55b-4b66-8093-5a200e43006c"/>
  <p:tag name="ARTICULATE_SLIDE_NAV" val="32"/>
  <p:tag name="ANNOTATION_TOP_1" val="326"/>
  <p:tag name="ANNOTATION_LEFT_1" val="27.33333"/>
  <p:tag name="ANNOTATION_HEIGHT_1" val="185.8333"/>
  <p:tag name="ANNOTATION_WIDTH_1" val="186.3333"/>
  <p:tag name="ANNOTATION_START_1" val="25.8"/>
  <p:tag name="ANNOTATION_END_1" val="27"/>
  <p:tag name="ANNOTATION_SLIDE_HEIGHT_1" val="720"/>
  <p:tag name="ANNOTATION_SLIDE_WIDTH_1" val="960"/>
  <p:tag name="ANNOTATION_SCALE_1" val="100"/>
  <p:tag name="ANNOTATION_TOP_2" val="369.3333"/>
  <p:tag name="ANNOTATION_LEFT_2" val="89.5"/>
  <p:tag name="ANNOTATION_HEIGHT_2" val="185.8333"/>
  <p:tag name="ANNOTATION_WIDTH_2" val="186.3333"/>
  <p:tag name="ANNOTATION_START_2" val="27"/>
  <p:tag name="ANNOTATION_END_2" val="61"/>
  <p:tag name="ANNOTATION_SLIDE_HEIGHT_2" val="720"/>
  <p:tag name="ANNOTATION_SLIDE_WIDTH_2" val="960"/>
  <p:tag name="ANNOTATION_SCALE_2" val="100"/>
  <p:tag name="ANNOTATION_TOP_3" val="489.5"/>
  <p:tag name="ANNOTATION_LEFT_3" val="88.16667"/>
  <p:tag name="ANNOTATION_HEIGHT_3" val="185.8333"/>
  <p:tag name="ANNOTATION_WIDTH_3" val="186.3333"/>
  <p:tag name="ANNOTATION_START_3" val="61"/>
  <p:tag name="ANNOTATION_END_3" val="73.3"/>
  <p:tag name="ANNOTATION_SLIDE_HEIGHT_3" val="720"/>
  <p:tag name="ANNOTATION_SLIDE_WIDTH_3" val="960"/>
  <p:tag name="ANNOTATION_SCALE_3" val="100"/>
  <p:tag name="ANNOTATION_TOP_4" val="547.6667"/>
  <p:tag name="ANNOTATION_LEFT_4" val="95.66667"/>
  <p:tag name="ANNOTATION_HEIGHT_4" val="185.8333"/>
  <p:tag name="ANNOTATION_WIDTH_4" val="186.3333"/>
  <p:tag name="ANNOTATION_START_4" val="73.3"/>
  <p:tag name="ANNOTATION_END_4" val="74.2"/>
  <p:tag name="ANNOTATION_SLIDE_HEIGHT_4" val="720"/>
  <p:tag name="ANNOTATION_SLIDE_WIDTH_4" val="960"/>
  <p:tag name="ANNOTATION_SCALE_4" val="100"/>
  <p:tag name="ANNOTATION_TOP_5" val="586.1667"/>
  <p:tag name="ANNOTATION_LEFT_5" val="94.33333"/>
  <p:tag name="ANNOTATION_HEIGHT_5" val="185.8333"/>
  <p:tag name="ANNOTATION_WIDTH_5" val="186.3333"/>
  <p:tag name="ANNOTATION_START_5" val="74.2"/>
  <p:tag name="ANNOTATION_END_5" val="-1"/>
  <p:tag name="ANNOTATION_SLIDE_HEIGHT_5" val="720"/>
  <p:tag name="ANNOTATION_SLIDE_WIDTH_5" val="960"/>
  <p:tag name="ANNOTATION_SCALE_5" val="100"/>
  <p:tag name="ARTICULATE_LOCK_SLIDE" val="0"/>
  <p:tag name="ELAPSEDTIME" val="99.10"/>
  <p:tag name="ARTICULATE_USED_LAYOUT" val="2"/>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UDIO_ID" val="1103"/>
  <p:tag name="TIMELINE" val="3.9/12.0/89.5"/>
  <p:tag name="ELAPSEDTIME" val="107.2"/>
  <p:tag name="ANNOTATION_TYPE_1" val="2"/>
  <p:tag name="ANNOTATION_START_1" val="63.9"/>
  <p:tag name="ANNOTATION_END_1" val="63.9"/>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63.9"/>
  <p:tag name="ANNOTATION_END_2" val="79.0"/>
  <p:tag name="ANNOTATION_TOP_2" val="196.0"/>
  <p:tag name="ANNOTATION_LEFT_2" val="73.7"/>
  <p:tag name="ANNOTATION_WIDTH_2" val="477.7"/>
  <p:tag name="ANNOTATION_HEIGHT_2" val="31.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79.0"/>
  <p:tag name="ANNOTATION_END_3" val="79.0"/>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79.0"/>
  <p:tag name="ANNOTATION_END_4" val="87.2"/>
  <p:tag name="ANNOTATION_TOP_4" val="277.8"/>
  <p:tag name="ANNOTATION_LEFT_4" val="70.7"/>
  <p:tag name="ANNOTATION_WIDTH_4" val="346.4"/>
  <p:tag name="ANNOTATION_HEIGHT_4" val="38.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87.2"/>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COUNT" val="5"/>
  <p:tag name="ARTICULATE_SLIDE_GUID" val="6bf462bb-fe17-41fd-a819-fca7a5ad4efc"/>
  <p:tag name="ARTICULATE_SLIDE_NAV" val="25"/>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UDIO_ID" val="1274"/>
  <p:tag name="TIMELINE" val="3.1/8.6/53.0/67.5"/>
  <p:tag name="ELAPSEDTIME" val="101.3"/>
  <p:tag name="ANNOTATION_TYPE_1" val="2"/>
  <p:tag name="ANNOTATION_START_1" val="18.7"/>
  <p:tag name="ANNOTATION_END_1" val="18.7"/>
  <p:tag name="ANNOTATION_TOP_1" val="-37.2"/>
  <p:tag name="ANNOTATION_LEFT_1" val="-37.3"/>
  <p:tag name="ANNOTATION_WIDTH_1" val="650.5"/>
  <p:tag name="ANNOTATION_HEIGHT_1" val="506.4"/>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18.7"/>
  <p:tag name="ANNOTATION_END_2" val="50.1"/>
  <p:tag name="ANNOTATION_TOP_2" val="210.4"/>
  <p:tag name="ANNOTATION_LEFT_2" val="41.7"/>
  <p:tag name="ANNOTATION_WIDTH_2" val="397.9"/>
  <p:tag name="ANNOTATION_HEIGHT_2" val="60.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50.1"/>
  <p:tag name="ANNOTATION_TOP_3" val="-37.2"/>
  <p:tag name="ANNOTATION_LEFT_3" val="-37.3"/>
  <p:tag name="ANNOTATION_WIDTH_3" val="650.5"/>
  <p:tag name="ANNOTATION_HEIGHT_3" val="506.4"/>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COUNT" val="3"/>
  <p:tag name="ARTICULATE_SLIDE_NAV" val="45"/>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87.xml><?xml version="1.0" encoding="utf-8"?>
<p:tagLst xmlns:a="http://schemas.openxmlformats.org/drawingml/2006/main" xmlns:r="http://schemas.openxmlformats.org/officeDocument/2006/relationships" xmlns:p="http://schemas.openxmlformats.org/presentationml/2006/main">
  <p:tag name="ANNOTATION_TYPE_1" val="0"/>
  <p:tag name="ANNOTATION_START_1" val="17.5"/>
  <p:tag name="ANNOTATION_END_1" val="89.3"/>
  <p:tag name="ANNOTATION_TOP_1" val="171.0"/>
  <p:tag name="ANNOTATION_LEFT_1" val="367.4"/>
  <p:tag name="ANNOTATION_WIDTH_1" val="111.8"/>
  <p:tag name="ANNOTATION_HEIGHT_1" val="111.5"/>
  <p:tag name="ANNOTATION_ANIMATION_1" val="3"/>
  <p:tag name="ANNOTATION_ROTATION_1" val="0"/>
  <p:tag name="ANNOTATION_SUB_TYPE_1" val="2"/>
  <p:tag name="ANNOTATION_LOOP_COUNT_1" val="1"/>
  <p:tag name="ANNOTATION_BOX_RADIUS_1" val="0"/>
  <p:tag name="ANNOTATION_SCALE_1" val="125"/>
  <p:tag name="ANNOTATION_BORDER_ALPHA_1" val="100"/>
  <p:tag name="ANNOTATION_BORDER_COLOR_1" val="16777215"/>
  <p:tag name="ANNOTATION_FILL_COLOR_1" val="683492"/>
  <p:tag name="ANNOTATION_FILL_ALPHA_1" val="100"/>
  <p:tag name="ANNOTATION_BORDER_WIDTH_1" val="2"/>
  <p:tag name="ANNOTATION_TYPE_2" val="0"/>
  <p:tag name="ANNOTATION_START_2" val="89.3"/>
  <p:tag name="ANNOTATION_TOP_2" val="257.3"/>
  <p:tag name="ANNOTATION_LEFT_2" val="367.4"/>
  <p:tag name="ANNOTATION_WIDTH_2" val="111.8"/>
  <p:tag name="ANNOTATION_HEIGHT_2" val="111.5"/>
  <p:tag name="ANNOTATION_ANIMATION_2" val="3"/>
  <p:tag name="ANNOTATION_ROTATION_2" val="0"/>
  <p:tag name="ANNOTATION_SUB_TYPE_2" val="2"/>
  <p:tag name="ANNOTATION_LOOP_COUNT_2" val="1"/>
  <p:tag name="ANNOTATION_BOX_RADIUS_2" val="0"/>
  <p:tag name="ANNOTATION_SCALE_2" val="125"/>
  <p:tag name="ANNOTATION_BORDER_ALPHA_2" val="100"/>
  <p:tag name="ANNOTATION_BORDER_COLOR_2" val="16777215"/>
  <p:tag name="ANNOTATION_FILL_COLOR_2" val="683492"/>
  <p:tag name="ANNOTATION_FILL_ALPHA_2" val="100"/>
  <p:tag name="ANNOTATION_BORDER_WIDTH_2" val="2"/>
  <p:tag name="AUDIO_ID" val="1296"/>
  <p:tag name="TIMELINE" val="13.7/22.0/45.9/49.1/65.2/89.9"/>
  <p:tag name="ELAPSEDTIME" val="109.8"/>
  <p:tag name="ANNOTATION_COUNT" val="0"/>
  <p:tag name="ARTICULATE_SLIDE_NAV" val="48"/>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UDIO_ID" val="1119"/>
  <p:tag name="ELAPSEDTIME" val="124.9"/>
  <p:tag name="ANNOTATION_TYPE_1" val="2"/>
  <p:tag name="ANNOTATION_START_1" val="25.0"/>
  <p:tag name="ANNOTATION_END_1" val="25.0"/>
  <p:tag name="ANNOTATION_TOP_1" val="-29.9"/>
  <p:tag name="ANNOTATION_LEFT_1" val="-30.0"/>
  <p:tag name="ANNOTATION_WIDTH_1" val="635.9"/>
  <p:tag name="ANNOTATION_HEIGHT_1" val="491.8"/>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TYPE_2" val="2"/>
  <p:tag name="ANNOTATION_START_2" val="25.0"/>
  <p:tag name="ANNOTATION_END_2" val="49.1"/>
  <p:tag name="ANNOTATION_TOP_2" val="209.7"/>
  <p:tag name="ANNOTATION_LEFT_2" val="33.0"/>
  <p:tag name="ANNOTATION_WIDTH_2" val="478.9"/>
  <p:tag name="ANNOTATION_HEIGHT_2" val="107.0"/>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TYPE_3" val="2"/>
  <p:tag name="ANNOTATION_START_3" val="49.1"/>
  <p:tag name="ANNOTATION_END_3" val="49.1"/>
  <p:tag name="ANNOTATION_TOP_3" val="-29.9"/>
  <p:tag name="ANNOTATION_LEFT_3" val="-30.0"/>
  <p:tag name="ANNOTATION_WIDTH_3" val="635.9"/>
  <p:tag name="ANNOTATION_HEIGHT_3" val="491.8"/>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TYPE_4" val="2"/>
  <p:tag name="ANNOTATION_START_4" val="49.1"/>
  <p:tag name="ANNOTATION_END_4" val="69.5"/>
  <p:tag name="ANNOTATION_TOP_4" val="148.2"/>
  <p:tag name="ANNOTATION_LEFT_4" val="59.9"/>
  <p:tag name="ANNOTATION_WIDTH_4" val="408.2"/>
  <p:tag name="ANNOTATION_HEIGHT_4" val="68.7"/>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TYPE_5" val="2"/>
  <p:tag name="ANNOTATION_START_5" val="69.5"/>
  <p:tag name="ANNOTATION_END_5" val="91.0"/>
  <p:tag name="ANNOTATION_TOP_5" val="-29.9"/>
  <p:tag name="ANNOTATION_LEFT_5" val="-30.0"/>
  <p:tag name="ANNOTATION_WIDTH_5" val="635.9"/>
  <p:tag name="ANNOTATION_HEIGHT_5" val="491.8"/>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16777215"/>
  <p:tag name="ANNOTATION_FILL_COLOR_5" val="855309"/>
  <p:tag name="ANNOTATION_FILL_ALPHA_5" val="50"/>
  <p:tag name="ANNOTATION_BORDER_WIDTH_5" val="2"/>
  <p:tag name="ANNOTATION_TYPE_6" val="2"/>
  <p:tag name="ANNOTATION_START_6" val="91.0"/>
  <p:tag name="ANNOTATION_END_6" val="91.0"/>
  <p:tag name="ANNOTATION_TOP_6" val="-29.9"/>
  <p:tag name="ANNOTATION_LEFT_6" val="-30.0"/>
  <p:tag name="ANNOTATION_WIDTH_6" val="635.9"/>
  <p:tag name="ANNOTATION_HEIGHT_6" val="491.8"/>
  <p:tag name="ANNOTATION_ANIMATION_6" val="4"/>
  <p:tag name="ANNOTATION_ROTATION_6" val="0"/>
  <p:tag name="ANNOTATION_SUB_TYPE_6" val="11"/>
  <p:tag name="ANNOTATION_LOOP_COUNT_6" val="1"/>
  <p:tag name="ANNOTATION_BOX_RADIUS_6" val="0"/>
  <p:tag name="ANNOTATION_SCALE_6" val="0"/>
  <p:tag name="ANNOTATION_BORDER_ALPHA_6" val="100"/>
  <p:tag name="ANNOTATION_BORDER_COLOR_6" val="16777215"/>
  <p:tag name="ANNOTATION_FILL_COLOR_6" val="855309"/>
  <p:tag name="ANNOTATION_FILL_ALPHA_6" val="50"/>
  <p:tag name="ANNOTATION_BORDER_WIDTH_6" val="2"/>
  <p:tag name="ANNOTATION_TYPE_7" val="2"/>
  <p:tag name="ANNOTATION_START_7" val="91.0"/>
  <p:tag name="ANNOTATION_TOP_7" val="293.4"/>
  <p:tag name="ANNOTATION_LEFT_7" val="22.8"/>
  <p:tag name="ANNOTATION_WIDTH_7" val="541.8"/>
  <p:tag name="ANNOTATION_HEIGHT_7" val="98.6"/>
  <p:tag name="ANNOTATION_ANIMATION_7" val="4"/>
  <p:tag name="ANNOTATION_ROTATION_7" val="0"/>
  <p:tag name="ANNOTATION_SUB_TYPE_7" val="11"/>
  <p:tag name="ANNOTATION_LOOP_COUNT_7" val="1"/>
  <p:tag name="ANNOTATION_BOX_RADIUS_7" val="5"/>
  <p:tag name="ANNOTATION_SCALE_7" val="0"/>
  <p:tag name="ANNOTATION_BORDER_ALPHA_7" val="100"/>
  <p:tag name="ANNOTATION_BORDER_COLOR_7" val="16777215"/>
  <p:tag name="ANNOTATION_FILL_COLOR_7" val="855309"/>
  <p:tag name="ANNOTATION_FILL_ALPHA_7" val="50"/>
  <p:tag name="ANNOTATION_BORDER_WIDTH_7" val="2"/>
  <p:tag name="ANNOTATION_COUNT" val="7"/>
  <p:tag name="ARTICULATE_SLIDE_GUID" val="398d0619-6946-43eb-9700-6e4da2581c93"/>
  <p:tag name="ARTICULATE_SLIDE_NAV" val="55"/>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MARGIN_1" val="0"/>
  <p:tag name="MARGIN_2" val="36"/>
  <p:tag name="MARGIN_3" val="72"/>
  <p:tag name="MARGIN_4" val="108"/>
  <p:tag name="MARGIN_5" val="144"/>
  <p:tag name="FONT_SIZE" val="12"/>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6.xml><?xml version="1.0" encoding="utf-8"?>
<a:theme xmlns:a="http://schemas.openxmlformats.org/drawingml/2006/main" name="4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7.xml><?xml version="1.0" encoding="utf-8"?>
<a:theme xmlns:a="http://schemas.openxmlformats.org/drawingml/2006/main" name="5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8.xml><?xml version="1.0" encoding="utf-8"?>
<a:theme xmlns:a="http://schemas.openxmlformats.org/drawingml/2006/main" name="6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3.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4.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Origin</Template>
  <TotalTime>41252</TotalTime>
  <Words>18476</Words>
  <Application>Microsoft Office PowerPoint</Application>
  <PresentationFormat>On-screen Show (4:3)</PresentationFormat>
  <Paragraphs>2634</Paragraphs>
  <Slides>295</Slides>
  <Notes>130</Notes>
  <HiddenSlides>0</HiddenSlides>
  <MMClips>1</MMClips>
  <ScaleCrop>false</ScaleCrop>
  <HeadingPairs>
    <vt:vector size="8" baseType="variant">
      <vt:variant>
        <vt:lpstr>Fonts Used</vt:lpstr>
      </vt:variant>
      <vt:variant>
        <vt:i4>25</vt:i4>
      </vt:variant>
      <vt:variant>
        <vt:lpstr>Theme</vt:lpstr>
      </vt:variant>
      <vt:variant>
        <vt:i4>8</vt:i4>
      </vt:variant>
      <vt:variant>
        <vt:lpstr>Embedded OLE Servers</vt:lpstr>
      </vt:variant>
      <vt:variant>
        <vt:i4>1</vt:i4>
      </vt:variant>
      <vt:variant>
        <vt:lpstr>Slide Titles</vt:lpstr>
      </vt:variant>
      <vt:variant>
        <vt:i4>295</vt:i4>
      </vt:variant>
    </vt:vector>
  </HeadingPairs>
  <TitlesOfParts>
    <vt:vector size="329" baseType="lpstr">
      <vt:lpstr>AdvOT7b515deb</vt:lpstr>
      <vt:lpstr>AdvOT8eb9eec2.B</vt:lpstr>
      <vt:lpstr>Arial</vt:lpstr>
      <vt:lpstr>Arial Black</vt:lpstr>
      <vt:lpstr>BlinkMacSystemFont</vt:lpstr>
      <vt:lpstr>Calibri</vt:lpstr>
      <vt:lpstr>Courier New</vt:lpstr>
      <vt:lpstr>Gill Sans MT</vt:lpstr>
      <vt:lpstr>Google Sans</vt:lpstr>
      <vt:lpstr>Helvetica</vt:lpstr>
      <vt:lpstr>Helvetica Neue</vt:lpstr>
      <vt:lpstr>inherit</vt:lpstr>
      <vt:lpstr>Monotype Sorts</vt:lpstr>
      <vt:lpstr>Open Sans</vt:lpstr>
      <vt:lpstr>Roboto</vt:lpstr>
      <vt:lpstr>Segoe UI</vt:lpstr>
      <vt:lpstr>signika_negativeregular</vt:lpstr>
      <vt:lpstr>Symbol</vt:lpstr>
      <vt:lpstr>Tahoma</vt:lpstr>
      <vt:lpstr>Times</vt:lpstr>
      <vt:lpstr>Times New Roman</vt:lpstr>
      <vt:lpstr>Trebuchet MS</vt:lpstr>
      <vt:lpstr>Wingdings</vt:lpstr>
      <vt:lpstr>Wingdings 2</vt:lpstr>
      <vt:lpstr>Wingdings 3</vt:lpstr>
      <vt:lpstr>1_Origin</vt:lpstr>
      <vt:lpstr>Origin</vt:lpstr>
      <vt:lpstr>2_Origin</vt:lpstr>
      <vt:lpstr>Office Theme</vt:lpstr>
      <vt:lpstr>3_Origin</vt:lpstr>
      <vt:lpstr>4_Origin</vt:lpstr>
      <vt:lpstr>5_Origin</vt:lpstr>
      <vt:lpstr>6_Origin</vt:lpstr>
      <vt:lpstr>Clip</vt:lpstr>
      <vt:lpstr> Virtual DiabetesEd Specialist Training Conference – Day 1  </vt:lpstr>
      <vt:lpstr>Welcome Everyone</vt:lpstr>
      <vt:lpstr>Land Acknowledgment</vt:lpstr>
      <vt:lpstr>Thank You  </vt:lpstr>
      <vt:lpstr>We are Here to Help!</vt:lpstr>
      <vt:lpstr>Diabetes Education Services Inclusion Statement</vt:lpstr>
      <vt:lpstr>Look in  your Inbox</vt:lpstr>
      <vt:lpstr>Who is attending this conference?</vt:lpstr>
      <vt:lpstr>What is your job setting?</vt:lpstr>
      <vt:lpstr>Certifications?</vt:lpstr>
      <vt:lpstr>What motivated you to attend?</vt:lpstr>
      <vt:lpstr>Thank you for Being a Part of This Awesome Community</vt:lpstr>
      <vt:lpstr>Virtual Course Schedule – Day 1 April 17</vt:lpstr>
      <vt:lpstr>Speaker Question and Answer</vt:lpstr>
      <vt:lpstr>Thank you to our Speakers</vt:lpstr>
      <vt:lpstr>Coach Bev has no Conflict of Interest</vt:lpstr>
      <vt:lpstr>Diana Isaacs, PharmD, BCPS, BCACP,  BC-ADM, CDCES, FADCES, FCCP</vt:lpstr>
      <vt:lpstr>Disclosures for Dr. Isaacs</vt:lpstr>
      <vt:lpstr>Diabetes Overview and Glycemic Goals</vt:lpstr>
      <vt:lpstr>17. Diabetes Advocacy</vt:lpstr>
      <vt:lpstr>Global Epidemic</vt:lpstr>
      <vt:lpstr>Poll Question 1</vt:lpstr>
      <vt:lpstr>1. Improving Care and Promoting Health in Populations</vt:lpstr>
      <vt:lpstr>Type 2 Diabetes in America 2024 </vt:lpstr>
      <vt:lpstr>CDC Announces</vt:lpstr>
      <vt:lpstr>Diabetes Prevalence by Ethnic Group</vt:lpstr>
      <vt:lpstr>Address Barriers to Self Management</vt:lpstr>
      <vt:lpstr>Social Determinants of Health</vt:lpstr>
      <vt:lpstr>Socioeconomics – Diabetes Prevalence</vt:lpstr>
      <vt:lpstr>Status of Diabetes Care</vt:lpstr>
      <vt:lpstr>Now, let’s get to the Nitty Gritty</vt:lpstr>
      <vt:lpstr>PowerPoint Presentation</vt:lpstr>
      <vt:lpstr>Hormones Effect on Glucose</vt:lpstr>
      <vt:lpstr>PowerPoint Presentation</vt:lpstr>
      <vt:lpstr>New Drugs Take Hollywood by Storm</vt:lpstr>
      <vt:lpstr>GLP-1 Receptor Agonist Mechanism</vt:lpstr>
      <vt:lpstr>Pocket Card: GLP-1 &amp; GIP RA  </vt:lpstr>
      <vt:lpstr>Actions of GLP-1 and GIP</vt:lpstr>
      <vt:lpstr>GLP-1 &amp; GIP</vt:lpstr>
      <vt:lpstr>GIP/GLP-1 Receptor Agonist</vt:lpstr>
      <vt:lpstr>SURPASS Clinical Program </vt:lpstr>
      <vt:lpstr>SURPASS: A1C Change </vt:lpstr>
      <vt:lpstr>SURPASS: Change in Body Weight </vt:lpstr>
      <vt:lpstr>Tirzepatide Wt loss and A1C impact</vt:lpstr>
      <vt:lpstr>PowerPoint Presentation</vt:lpstr>
      <vt:lpstr>Tirzepatide  &amp; GLP-1 RA Safety Profile </vt:lpstr>
      <vt:lpstr>GLP-1/GIP Receptor Agonist Indications</vt:lpstr>
      <vt:lpstr>Poll Question 7</vt:lpstr>
      <vt:lpstr>Counseling Points: GLP-1 RA &amp; GLP-1/GIP</vt:lpstr>
      <vt:lpstr>Poll Question 2</vt:lpstr>
      <vt:lpstr>ADA Algorithm: Where do GLP-1 Fit? </vt:lpstr>
      <vt:lpstr>ADA Meds Algorithm</vt:lpstr>
      <vt:lpstr>PowerPoint Presentation</vt:lpstr>
      <vt:lpstr>GLP-1 /GIPs Approved for Weight Loss</vt:lpstr>
      <vt:lpstr>Weight Management </vt:lpstr>
      <vt:lpstr>Saxenda &amp; Wegovy Weight Loss</vt:lpstr>
      <vt:lpstr>Tirzepatide for Weight Loss: SURMOUNT-1  </vt:lpstr>
      <vt:lpstr>Incretin Mimetics – How Do They Rate?  </vt:lpstr>
      <vt:lpstr>Medication Taking Behaviors</vt:lpstr>
      <vt:lpstr>Pre Diabetes &amp; Type 2- Screening Guidelines (ADA 2024 Clinical Practice Guidelines)</vt:lpstr>
      <vt:lpstr>Second-Generation Antipsychotic Meds and Diabetes Risk</vt:lpstr>
      <vt:lpstr>Diabetes 2 - Who is at Risk?  (ADA 2024 Clinical Practice Guidelines)</vt:lpstr>
      <vt:lpstr>PowerPoint Presentation</vt:lpstr>
      <vt:lpstr>Poll Question 3 </vt:lpstr>
      <vt:lpstr>Natural History of Diabetes</vt:lpstr>
      <vt:lpstr>PreDiabetes is FREAKING ME OUT</vt:lpstr>
      <vt:lpstr>Poll Question 4</vt:lpstr>
      <vt:lpstr>3. Detecting PreDiabetes Matters</vt:lpstr>
      <vt:lpstr>3. Prevent or Delay Diabetes for those with Prediabetes</vt:lpstr>
      <vt:lpstr>3. Prediabetes Pharmacologic Intervention</vt:lpstr>
      <vt:lpstr>Diabetes is Complex</vt:lpstr>
      <vt:lpstr>Tailoring Treatment for Social Context</vt:lpstr>
      <vt:lpstr>Remember by Joy Harjo – Poet Laureate</vt:lpstr>
      <vt:lpstr>Person Centered Care </vt:lpstr>
      <vt:lpstr>PowerPoint Presentation</vt:lpstr>
      <vt:lpstr>Let’s meet people where they are at.</vt:lpstr>
      <vt:lpstr>Type 1 ~ Immune Mediated Diabetes</vt:lpstr>
      <vt:lpstr>PowerPoint Presentation</vt:lpstr>
      <vt:lpstr>PowerPoint Presentation</vt:lpstr>
      <vt:lpstr>Poll Question 3</vt:lpstr>
      <vt:lpstr>How do we know someone has Type 1 vs Type 2?</vt:lpstr>
      <vt:lpstr> Determine if Type 1 - Use AABBCC Approach</vt:lpstr>
      <vt:lpstr>Type 1 Diabetes Features?</vt:lpstr>
      <vt:lpstr>Type 1 Diabetes Progression</vt:lpstr>
      <vt:lpstr>3. Prevention or Delay of Diabetes and Associated Comorbidities (for Preclinical Type 1 Diabetes) </vt:lpstr>
      <vt:lpstr>Type 1 &amp; Lifestyle Prevention</vt:lpstr>
      <vt:lpstr>Pharmacologic Intervention to Delay Symptomatic Type 1 (in Stage 2)</vt:lpstr>
      <vt:lpstr>Type 1 (stage 2) Delayed with Teplizumab by 2 years     www.DiabetesTrialNet.org</vt:lpstr>
      <vt:lpstr>Medalist Study – Harvard Joslin Diabetes Center </vt:lpstr>
      <vt:lpstr>Quick Question</vt:lpstr>
      <vt:lpstr>What kind of Diabetes?</vt:lpstr>
      <vt:lpstr>What type of Diabetes?</vt:lpstr>
      <vt:lpstr>Latent AutoImmunity Diabetes in Adults (LADA)</vt:lpstr>
      <vt:lpstr>LADA Clinical Features Compared to Type 2</vt:lpstr>
      <vt:lpstr>PowerPoint Presentation</vt:lpstr>
      <vt:lpstr>BMI – Visual Image</vt:lpstr>
      <vt:lpstr>Signs of Diabetes</vt:lpstr>
      <vt:lpstr>PowerPoint Presentation</vt:lpstr>
      <vt:lpstr>What is Type 2 Diabetes?</vt:lpstr>
      <vt:lpstr>Ominous Octet</vt:lpstr>
      <vt:lpstr>PowerPoint Presentation</vt:lpstr>
      <vt:lpstr>SGLT and the Kidney</vt:lpstr>
      <vt:lpstr>Poll Question 7 </vt:lpstr>
      <vt:lpstr> SGLT2 Inhibitors- “Glucoretics” </vt:lpstr>
      <vt:lpstr>SGLT-2i Indications Summary</vt:lpstr>
      <vt:lpstr>Benefits of SGLT-2 Inhibitors</vt:lpstr>
      <vt:lpstr>Side Effects of SGLT-2 Inhibitors</vt:lpstr>
      <vt:lpstr>SGLT2i: Managing Adverse Effects</vt:lpstr>
      <vt:lpstr>Case Study: Rick </vt:lpstr>
      <vt:lpstr>Case Study: Rick (continued) Poll 8</vt:lpstr>
      <vt:lpstr>SGLT2 Inhibitors- How do they rate?  </vt:lpstr>
      <vt:lpstr>“Getting diabetes saved my life.”  ~ Sherri Sheperd</vt:lpstr>
      <vt:lpstr>Comparison of Type 1,Type 2, LADA</vt:lpstr>
      <vt:lpstr>Other Types of Diabetes</vt:lpstr>
      <vt:lpstr>Screening in early Pregnancy</vt:lpstr>
      <vt:lpstr>Poll question 9</vt:lpstr>
      <vt:lpstr>Gestational DM ~ 9% of all Pregnancies</vt:lpstr>
      <vt:lpstr>Rates of Gestational Diabetes (GDM) and Diabetes in Pregnancy increasing</vt:lpstr>
      <vt:lpstr>See Diabetes and Pregnancy Level 2</vt:lpstr>
      <vt:lpstr>Gestational Diabetes and Pregnancy</vt:lpstr>
      <vt:lpstr>Other Specific Types of DM</vt:lpstr>
      <vt:lpstr>Regardless of the cause, hyperglycemia needs to be treated.</vt:lpstr>
      <vt:lpstr>6. Glycemic Targets</vt:lpstr>
      <vt:lpstr>ABC’s of Diabetes  </vt:lpstr>
      <vt:lpstr>6. Glycemic Targets for Non-Pregnant Adults</vt:lpstr>
      <vt:lpstr>6. Glycemic Targets Individualize Targets – ADA  </vt:lpstr>
      <vt:lpstr>A1c and Estimated Avg Glucose (eAG)  </vt:lpstr>
      <vt:lpstr>PowerPoint Presentation</vt:lpstr>
      <vt:lpstr>BGM vs CGM</vt:lpstr>
      <vt:lpstr>A1C Alone is Just Not Enough </vt:lpstr>
      <vt:lpstr>Time in Range</vt:lpstr>
      <vt:lpstr>Estimation of A1c for a Given TIR</vt:lpstr>
      <vt:lpstr>Ambulatory Glucose Profile Report</vt:lpstr>
      <vt:lpstr>15. ADA Pregnancy Targets – For those with type 1, type 2 and GDM</vt:lpstr>
      <vt:lpstr>Lunch Break  12:00 to 12:55 PDT</vt:lpstr>
      <vt:lpstr>Pharmacologic Treatment during Pregnancy</vt:lpstr>
      <vt:lpstr>Pregnancy and Hypertension</vt:lpstr>
      <vt:lpstr> Case Study - Ricki</vt:lpstr>
      <vt:lpstr>Poll. What Treatment Should Ricki Be Started On?  </vt:lpstr>
      <vt:lpstr>ADA Meds Management</vt:lpstr>
      <vt:lpstr>Metformin is “Usually” 1st Line  </vt:lpstr>
      <vt:lpstr>AACE 2023 Diabetes Guideline</vt:lpstr>
      <vt:lpstr>Quick Question 10</vt:lpstr>
      <vt:lpstr>PowerPoint Presentation</vt:lpstr>
      <vt:lpstr>Metformin Dosing and Mechanism</vt:lpstr>
      <vt:lpstr>Metformin – How Does it Rate?  </vt:lpstr>
      <vt:lpstr>Risk-Based Screening for PreDiabetes or Type 2 in Children and Youth </vt:lpstr>
      <vt:lpstr>14. Type 2 and Kids Goals  </vt:lpstr>
      <vt:lpstr>14. Pediatric Glycemic Targets</vt:lpstr>
      <vt:lpstr>When Does Old Age Start?</vt:lpstr>
      <vt:lpstr>Quick Question 11</vt:lpstr>
      <vt:lpstr> 13. Older Adults Goals – Whole Picture</vt:lpstr>
      <vt:lpstr>Treatment Goals Based On:</vt:lpstr>
      <vt:lpstr>Poll Question 12</vt:lpstr>
      <vt:lpstr>Healthy &amp; Good Functional Status</vt:lpstr>
      <vt:lpstr>Poll 13 – Review Question</vt:lpstr>
      <vt:lpstr>Older Adults with Complications and Reduced Functionality  - Less Intense Goals</vt:lpstr>
      <vt:lpstr>Older Adults (≥65 years) with diabetes</vt:lpstr>
      <vt:lpstr>  Older Adults and Medications</vt:lpstr>
      <vt:lpstr>4. ADA – Complete Medical Evaluation</vt:lpstr>
      <vt:lpstr>ADA Assess and Treatment Plan</vt:lpstr>
      <vt:lpstr>Physical Exam</vt:lpstr>
      <vt:lpstr>Quick Question</vt:lpstr>
      <vt:lpstr>Lab Eval</vt:lpstr>
      <vt:lpstr>Referrals for Initial Care Mgmt</vt:lpstr>
      <vt:lpstr>ADA – Follow-up Visit to include:</vt:lpstr>
      <vt:lpstr>Immunization Schedule for Diabetes 2024</vt:lpstr>
      <vt:lpstr>Pneumococcal Vaccine for US Adults</vt:lpstr>
      <vt:lpstr>PowerPoint Presentation</vt:lpstr>
      <vt:lpstr>Social History and Med Taking</vt:lpstr>
      <vt:lpstr>PowerPoint Presentation</vt:lpstr>
      <vt:lpstr>Diabetes Bingo “DiaBingo”  Shout out Right Answer</vt:lpstr>
      <vt:lpstr>DiaBingo</vt:lpstr>
      <vt:lpstr>Diabetes Toolkit - Individualize</vt:lpstr>
      <vt:lpstr>Hypoglycemia (Glucose) Alert Values</vt:lpstr>
      <vt:lpstr>Hypoglycemia: Clinical Risk Factors  </vt:lpstr>
      <vt:lpstr>Components of hypoglycemia prevention for high-risk individuals at initial, follow-up, and annual visits</vt:lpstr>
      <vt:lpstr>Tx of Level 2 &amp; 3 Hypoglycemia</vt:lpstr>
      <vt:lpstr>PowerPoint Presentation</vt:lpstr>
      <vt:lpstr>Poll Question 7</vt:lpstr>
      <vt:lpstr>Medic Alert for those on Insulin </vt:lpstr>
      <vt:lpstr>If on insulin or sulfonylurea – special precautions required</vt:lpstr>
      <vt:lpstr>Sulfonylureas - Secretagogues or “Squirters”</vt:lpstr>
      <vt:lpstr>Meglitinides - Squirts</vt:lpstr>
      <vt:lpstr>Case Study Ken – Poll</vt:lpstr>
      <vt:lpstr>Reducing Hypoglycemia</vt:lpstr>
      <vt:lpstr>PowerPoint Presentation</vt:lpstr>
      <vt:lpstr>Quick Question</vt:lpstr>
      <vt:lpstr>Preventing Hypoglycemia</vt:lpstr>
      <vt:lpstr>“The highest form of wisdom is kindness.”  The Talmud</vt:lpstr>
      <vt:lpstr>Landmark Trials</vt:lpstr>
      <vt:lpstr>Quick Question</vt:lpstr>
      <vt:lpstr>Diabetes Control and Complications Trial (DCCT) Type 1 – Does getting A1c &lt;7% matter?</vt:lpstr>
      <vt:lpstr>DCCT Conclusions</vt:lpstr>
      <vt:lpstr>UKPDS Results United kingdom Prospective Diabetes Study</vt:lpstr>
      <vt:lpstr>“Legacy Effect”</vt:lpstr>
      <vt:lpstr>Question and Break Time – 3:05</vt:lpstr>
      <vt:lpstr>Section 9-  Pharmacologic Approaches to Glycemic Treatment for Type 2 Diabetes</vt:lpstr>
      <vt:lpstr>What the Rx?</vt:lpstr>
      <vt:lpstr>How Many Drug Options for Diabetes?</vt:lpstr>
      <vt:lpstr>Drug Targets in Diabetes</vt:lpstr>
      <vt:lpstr>ADA Meds Management for Type 2</vt:lpstr>
      <vt:lpstr>AACE 2023 Diabetes Guideline</vt:lpstr>
      <vt:lpstr>PowerPoint Presentation</vt:lpstr>
      <vt:lpstr>TZDs – How Do They Rate?  </vt:lpstr>
      <vt:lpstr>Alpha-glucosidase Inhibitors</vt:lpstr>
      <vt:lpstr>Check Your Knowledge</vt:lpstr>
      <vt:lpstr>Medication Cost Considerations</vt:lpstr>
      <vt:lpstr>Cost Related Barriers</vt:lpstr>
      <vt:lpstr>PowerPoint Presentation</vt:lpstr>
      <vt:lpstr>Standard 11 - Chronic Kidney Disease and Risk Management</vt:lpstr>
      <vt:lpstr>ADA 2024 Standard 11 - Chronic Kidney Disease and Risk Management</vt:lpstr>
      <vt:lpstr>Poll Question 15  </vt:lpstr>
      <vt:lpstr>PowerPoint Presentation</vt:lpstr>
      <vt:lpstr>Diabetes + CKD – Increases CVD Risk</vt:lpstr>
      <vt:lpstr> Standard 11 – Protect Kidneys</vt:lpstr>
      <vt:lpstr>Finerenone</vt:lpstr>
      <vt:lpstr>Choosing glucose-lowering medication in people with Chronic Kidney Disease</vt:lpstr>
      <vt:lpstr>SGLT2 Inhibitor CKD Evidence Summary</vt:lpstr>
      <vt:lpstr>SGLT-2 Inhibitor Dosing &amp; Indication</vt:lpstr>
      <vt:lpstr>Kidney Protective Med: Finerenone</vt:lpstr>
      <vt:lpstr>Finereone’s Place in Therapy</vt:lpstr>
      <vt:lpstr>Kidney Goals and MNT</vt:lpstr>
      <vt:lpstr>Diabetes Bingo “DiaBingo”  Shout out Right Answer</vt:lpstr>
      <vt:lpstr>DiaBingo - O</vt:lpstr>
      <vt:lpstr>Activity Break with Iris</vt:lpstr>
      <vt:lpstr>Cardiovascular Disease is the Leading Cause of Death in Diabetes</vt:lpstr>
      <vt:lpstr>PowerPoint Presentation</vt:lpstr>
      <vt:lpstr>Stroke and Heart Attack</vt:lpstr>
      <vt:lpstr>Stroke of Luck</vt:lpstr>
      <vt:lpstr>10. Cardiovascular Disease and Risk Management</vt:lpstr>
      <vt:lpstr>Atherosclerotic Cardiovascular Disease</vt:lpstr>
      <vt:lpstr>Heart Failure</vt:lpstr>
      <vt:lpstr>SGLT2 Inhibitor HF/ASCVD Evidence Summary</vt:lpstr>
      <vt:lpstr>GLP-1 Analog CVOT Data Summary</vt:lpstr>
      <vt:lpstr>GLP-1 RA Outcomes: CV, HF, Renal</vt:lpstr>
      <vt:lpstr>Meet Alice</vt:lpstr>
      <vt:lpstr>Questions to Think About</vt:lpstr>
      <vt:lpstr>Hypertension Management in People with Diabetes</vt:lpstr>
      <vt:lpstr>Classifying Hypertension </vt:lpstr>
      <vt:lpstr>PowerPoint Presentation</vt:lpstr>
      <vt:lpstr>BP and Diabetes Targets 2024 </vt:lpstr>
      <vt:lpstr>BP Treatment in addition to Lifestyle</vt:lpstr>
      <vt:lpstr>PowerPoint Presentation</vt:lpstr>
      <vt:lpstr>Cost vs Benefit of Treating HTN</vt:lpstr>
      <vt:lpstr>HTN Lifestyle Treatment Strategies</vt:lpstr>
      <vt:lpstr>Back to Alice</vt:lpstr>
      <vt:lpstr>Calculating ASCVD Risk</vt:lpstr>
      <vt:lpstr>What Is Alice’s ASCVD risk? </vt:lpstr>
      <vt:lpstr>Poll 7 - What is the blood pressure goal for Alice?</vt:lpstr>
      <vt:lpstr>Does Alice have albuminuria?</vt:lpstr>
      <vt:lpstr>PowerPoint Presentation</vt:lpstr>
      <vt:lpstr>ACE Inhibitors</vt:lpstr>
      <vt:lpstr>Angiotensin Receptor blockers (ARB’s)</vt:lpstr>
      <vt:lpstr>ACEI/ARB Adverse Effects</vt:lpstr>
      <vt:lpstr>Thiazide diuretics</vt:lpstr>
      <vt:lpstr>Calcium Channel Blockers</vt:lpstr>
      <vt:lpstr>Resistant hypertension </vt:lpstr>
      <vt:lpstr>Beta Blockers</vt:lpstr>
      <vt:lpstr>PowerPoint Presentation</vt:lpstr>
      <vt:lpstr>Other Hypertension Meds</vt:lpstr>
      <vt:lpstr>Other hypertension meds (cont)</vt:lpstr>
      <vt:lpstr>Poll - What Changes are Best to Make to Alice’s Hypertension Regimen? </vt:lpstr>
      <vt:lpstr>Cholesterol Management in People with Diabetes</vt:lpstr>
      <vt:lpstr>Poll Question 14</vt:lpstr>
      <vt:lpstr>Lipid Goals – Primary Prevention</vt:lpstr>
      <vt:lpstr>Lipid Goals for People with ASCVD</vt:lpstr>
      <vt:lpstr> Lipid Therapy in Diabetes by Age</vt:lpstr>
      <vt:lpstr>Statin Dosing</vt:lpstr>
      <vt:lpstr>PowerPoint Presentation</vt:lpstr>
      <vt:lpstr>Lipid Monitoring and Lifestyle Treatment Strategies</vt:lpstr>
      <vt:lpstr>Statin: Then What? </vt:lpstr>
      <vt:lpstr>Clinical  Trials Showing CVD Risk Reduction</vt:lpstr>
      <vt:lpstr>Diabetes Meds Lower CV Risk  </vt:lpstr>
      <vt:lpstr>Back to Alice </vt:lpstr>
      <vt:lpstr>Poll 9 - What is the best Lipid Recommendation for Alice? </vt:lpstr>
      <vt:lpstr>ADA 2024 Summary</vt:lpstr>
      <vt:lpstr>Antiplatelet Agents</vt:lpstr>
      <vt:lpstr>10 - ADA Antiplatelet Agents </vt:lpstr>
      <vt:lpstr>Should Alice start aspirin? </vt:lpstr>
      <vt:lpstr>Would you change Alice’s Diabetes Regimen? </vt:lpstr>
      <vt:lpstr>Which of the Following Changes Would you Make to Alice’s regimen?   Poll 11</vt:lpstr>
      <vt:lpstr>Lifestyle Modifications to Reduce CV risk</vt:lpstr>
      <vt:lpstr>Lifestyle modifications</vt:lpstr>
      <vt:lpstr>Poll - What Lifestyle Modifications are Recommended for Alice?</vt:lpstr>
      <vt:lpstr>Thank You – We DID IT</vt:lpstr>
      <vt:lpstr>Thank You – Questions?</vt:lpstr>
      <vt:lpstr>Diabetes Bingo “DiaBingo” Shout out Right Answer</vt:lpstr>
      <vt:lpstr>DiaBingo - I</vt:lpstr>
      <vt:lpstr>DiaBingo - N</vt:lpstr>
      <vt:lpstr>DiaBingo- G</vt:lpstr>
      <vt:lpstr>DiaBingo - O</vt:lpstr>
      <vt:lpstr>Break Time &amp; 5 minute Q&amp;A</vt:lpstr>
      <vt:lpstr>Lipid and HTN Meds Cheat Sheets</vt:lpstr>
      <vt:lpstr>ADA 2024 Summary for Exams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DNSS</dc:creator>
  <cp:lastModifiedBy>Beverly Thomassian</cp:lastModifiedBy>
  <cp:revision>747</cp:revision>
  <cp:lastPrinted>2019-03-26T17:05:59Z</cp:lastPrinted>
  <dcterms:created xsi:type="dcterms:W3CDTF">2014-04-17T17:56:59Z</dcterms:created>
  <dcterms:modified xsi:type="dcterms:W3CDTF">2024-03-10T21:17:33Z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DES PPT template</vt:lpwstr>
  </property>
  <property fmtid="{D5CDD505-2E9C-101B-9397-08002B2CF9AE}" pid="3" name="ArticulateUseProject">
    <vt:lpwstr>1</vt:lpwstr>
  </property>
  <property fmtid="{D5CDD505-2E9C-101B-9397-08002B2CF9AE}" pid="4" name="ArticulateProjectVersion">
    <vt:lpwstr>7</vt:lpwstr>
  </property>
  <property fmtid="{D5CDD505-2E9C-101B-9397-08002B2CF9AE}" pid="5" name="ArticulateGUID">
    <vt:lpwstr>1F256B47-A1E3-4BA4-9FB8-D369DDBB301B</vt:lpwstr>
  </property>
  <property fmtid="{D5CDD505-2E9C-101B-9397-08002B2CF9AE}" pid="6" name="ArticulateProjectFull">
    <vt:lpwstr>C:\Users\beverly\Documents\Dropbox\A DES Admin Folder\boot camp\2015 Spring BootCamp\Boot Camp Class 2 2015.ppta</vt:lpwstr>
  </property>
</Properties>
</file>