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9.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tags/tag26.xml" ContentType="application/vnd.openxmlformats-officedocument.presentationml.tags+xml"/>
  <Override PartName="/ppt/notesSlides/notesSlide20.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tags/tag27.xml" ContentType="application/vnd.openxmlformats-officedocument.presentationml.tags+xml"/>
  <Override PartName="/ppt/tags/tag28.xml" ContentType="application/vnd.openxmlformats-officedocument.presentationml.tags+xml"/>
  <Override PartName="/ppt/notesSlides/notesSlide21.xml" ContentType="application/vnd.openxmlformats-officedocument.presentationml.notesSlide+xml"/>
  <Override PartName="/ppt/ink/ink17.xml" ContentType="application/inkml+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2" r:id="rId2"/>
    <p:sldMasterId id="2147483707" r:id="rId3"/>
    <p:sldMasterId id="2147483732" r:id="rId4"/>
    <p:sldMasterId id="2147483744" r:id="rId5"/>
  </p:sldMasterIdLst>
  <p:notesMasterIdLst>
    <p:notesMasterId r:id="rId96"/>
  </p:notesMasterIdLst>
  <p:handoutMasterIdLst>
    <p:handoutMasterId r:id="rId97"/>
  </p:handoutMasterIdLst>
  <p:sldIdLst>
    <p:sldId id="2145707209" r:id="rId6"/>
    <p:sldId id="435" r:id="rId7"/>
    <p:sldId id="2141411154" r:id="rId8"/>
    <p:sldId id="2141411156" r:id="rId9"/>
    <p:sldId id="2145707200" r:id="rId10"/>
    <p:sldId id="3742" r:id="rId11"/>
    <p:sldId id="3743" r:id="rId12"/>
    <p:sldId id="2141411157" r:id="rId13"/>
    <p:sldId id="2145707203" r:id="rId14"/>
    <p:sldId id="2145707204" r:id="rId15"/>
    <p:sldId id="327" r:id="rId16"/>
    <p:sldId id="897" r:id="rId17"/>
    <p:sldId id="567" r:id="rId18"/>
    <p:sldId id="2145707016" r:id="rId19"/>
    <p:sldId id="3374" r:id="rId20"/>
    <p:sldId id="2141411131" r:id="rId21"/>
    <p:sldId id="3738" r:id="rId22"/>
    <p:sldId id="2145707201" r:id="rId23"/>
    <p:sldId id="3751" r:id="rId24"/>
    <p:sldId id="3737" r:id="rId25"/>
    <p:sldId id="2141411158" r:id="rId26"/>
    <p:sldId id="2141411159" r:id="rId27"/>
    <p:sldId id="2141411161" r:id="rId28"/>
    <p:sldId id="2145707017" r:id="rId29"/>
    <p:sldId id="1001" r:id="rId30"/>
    <p:sldId id="2145707205" r:id="rId31"/>
    <p:sldId id="2145707206" r:id="rId32"/>
    <p:sldId id="2141411142" r:id="rId33"/>
    <p:sldId id="2145707218" r:id="rId34"/>
    <p:sldId id="2145707219" r:id="rId35"/>
    <p:sldId id="3643" r:id="rId36"/>
    <p:sldId id="2141411162" r:id="rId37"/>
    <p:sldId id="2145707190" r:id="rId38"/>
    <p:sldId id="3748" r:id="rId39"/>
    <p:sldId id="2145707122" r:id="rId40"/>
    <p:sldId id="2145707179" r:id="rId41"/>
    <p:sldId id="293" r:id="rId42"/>
    <p:sldId id="2145707193" r:id="rId43"/>
    <p:sldId id="3326" r:id="rId44"/>
    <p:sldId id="2145707186" r:id="rId45"/>
    <p:sldId id="2141411155" r:id="rId46"/>
    <p:sldId id="2145707180" r:id="rId47"/>
    <p:sldId id="2145707181" r:id="rId48"/>
    <p:sldId id="3599" r:id="rId49"/>
    <p:sldId id="2923" r:id="rId50"/>
    <p:sldId id="3757" r:id="rId51"/>
    <p:sldId id="2892" r:id="rId52"/>
    <p:sldId id="1039" r:id="rId53"/>
    <p:sldId id="2145707220" r:id="rId54"/>
    <p:sldId id="382" r:id="rId55"/>
    <p:sldId id="2145707153" r:id="rId56"/>
    <p:sldId id="820" r:id="rId57"/>
    <p:sldId id="697" r:id="rId58"/>
    <p:sldId id="3620" r:id="rId59"/>
    <p:sldId id="3444" r:id="rId60"/>
    <p:sldId id="2145707155" r:id="rId61"/>
    <p:sldId id="789" r:id="rId62"/>
    <p:sldId id="3598" r:id="rId63"/>
    <p:sldId id="2145707210" r:id="rId64"/>
    <p:sldId id="3578" r:id="rId65"/>
    <p:sldId id="2145707191" r:id="rId66"/>
    <p:sldId id="528" r:id="rId67"/>
    <p:sldId id="829" r:id="rId68"/>
    <p:sldId id="2145707221" r:id="rId69"/>
    <p:sldId id="2145707192" r:id="rId70"/>
    <p:sldId id="467" r:id="rId71"/>
    <p:sldId id="2145707222" r:id="rId72"/>
    <p:sldId id="739" r:id="rId73"/>
    <p:sldId id="750" r:id="rId74"/>
    <p:sldId id="2141411105" r:id="rId75"/>
    <p:sldId id="2145707174" r:id="rId76"/>
    <p:sldId id="2145707217" r:id="rId77"/>
    <p:sldId id="2145707223" r:id="rId78"/>
    <p:sldId id="2145707164" r:id="rId79"/>
    <p:sldId id="2145707167" r:id="rId80"/>
    <p:sldId id="2145707168" r:id="rId81"/>
    <p:sldId id="2141411147" r:id="rId82"/>
    <p:sldId id="2141411140" r:id="rId83"/>
    <p:sldId id="2145707169" r:id="rId84"/>
    <p:sldId id="2145707171" r:id="rId85"/>
    <p:sldId id="2145707172" r:id="rId86"/>
    <p:sldId id="2145707175" r:id="rId87"/>
    <p:sldId id="2145707224" r:id="rId88"/>
    <p:sldId id="721" r:id="rId89"/>
    <p:sldId id="2145707187" r:id="rId90"/>
    <p:sldId id="1022" r:id="rId91"/>
    <p:sldId id="2435" r:id="rId92"/>
    <p:sldId id="2436" r:id="rId93"/>
    <p:sldId id="822" r:id="rId94"/>
    <p:sldId id="2145707208" r:id="rId95"/>
  </p:sldIdLst>
  <p:sldSz cx="9144000" cy="6858000" type="screen4x3"/>
  <p:notesSz cx="7315200" cy="9601200"/>
  <p:custDataLst>
    <p:tags r:id="rId9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3669EE-9D8A-4474-B34B-E38D8584ED7E}">
          <p14:sldIdLst>
            <p14:sldId id="2145707209"/>
            <p14:sldId id="435"/>
            <p14:sldId id="2141411154"/>
            <p14:sldId id="2141411156"/>
            <p14:sldId id="2145707200"/>
            <p14:sldId id="3742"/>
            <p14:sldId id="3743"/>
            <p14:sldId id="2141411157"/>
            <p14:sldId id="2145707203"/>
            <p14:sldId id="2145707204"/>
            <p14:sldId id="327"/>
            <p14:sldId id="897"/>
            <p14:sldId id="567"/>
            <p14:sldId id="2145707016"/>
            <p14:sldId id="3374"/>
            <p14:sldId id="2141411131"/>
            <p14:sldId id="3738"/>
            <p14:sldId id="2145707201"/>
            <p14:sldId id="3751"/>
            <p14:sldId id="3737"/>
            <p14:sldId id="2141411158"/>
            <p14:sldId id="2141411159"/>
            <p14:sldId id="2141411161"/>
            <p14:sldId id="2145707017"/>
            <p14:sldId id="1001"/>
            <p14:sldId id="2145707205"/>
            <p14:sldId id="2145707206"/>
            <p14:sldId id="2141411142"/>
            <p14:sldId id="2145707218"/>
            <p14:sldId id="2145707219"/>
            <p14:sldId id="3643"/>
            <p14:sldId id="2141411162"/>
            <p14:sldId id="2145707190"/>
            <p14:sldId id="3748"/>
            <p14:sldId id="2145707122"/>
            <p14:sldId id="2145707179"/>
            <p14:sldId id="293"/>
            <p14:sldId id="2145707193"/>
            <p14:sldId id="3326"/>
            <p14:sldId id="2145707186"/>
            <p14:sldId id="2141411155"/>
            <p14:sldId id="2145707180"/>
            <p14:sldId id="2145707181"/>
            <p14:sldId id="3599"/>
            <p14:sldId id="2923"/>
            <p14:sldId id="3757"/>
            <p14:sldId id="2892"/>
            <p14:sldId id="1039"/>
            <p14:sldId id="2145707220"/>
            <p14:sldId id="382"/>
            <p14:sldId id="2145707153"/>
            <p14:sldId id="820"/>
            <p14:sldId id="697"/>
            <p14:sldId id="3620"/>
            <p14:sldId id="3444"/>
            <p14:sldId id="2145707155"/>
            <p14:sldId id="789"/>
            <p14:sldId id="3598"/>
            <p14:sldId id="2145707210"/>
            <p14:sldId id="3578"/>
            <p14:sldId id="2145707191"/>
            <p14:sldId id="528"/>
            <p14:sldId id="829"/>
            <p14:sldId id="2145707221"/>
            <p14:sldId id="2145707192"/>
            <p14:sldId id="467"/>
            <p14:sldId id="2145707222"/>
            <p14:sldId id="739"/>
            <p14:sldId id="750"/>
            <p14:sldId id="2141411105"/>
            <p14:sldId id="2145707174"/>
            <p14:sldId id="2145707217"/>
            <p14:sldId id="2145707223"/>
            <p14:sldId id="2145707164"/>
            <p14:sldId id="2145707167"/>
            <p14:sldId id="2145707168"/>
            <p14:sldId id="2141411147"/>
            <p14:sldId id="2141411140"/>
            <p14:sldId id="2145707169"/>
            <p14:sldId id="2145707171"/>
            <p14:sldId id="2145707172"/>
            <p14:sldId id="2145707175"/>
            <p14:sldId id="2145707224"/>
            <p14:sldId id="721"/>
            <p14:sldId id="2145707187"/>
            <p14:sldId id="1022"/>
            <p14:sldId id="2435"/>
            <p14:sldId id="2436"/>
            <p14:sldId id="822"/>
            <p14:sldId id="214570720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6"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013"/>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54" autoAdjust="0"/>
    <p:restoredTop sz="94676" autoAdjust="0"/>
  </p:normalViewPr>
  <p:slideViewPr>
    <p:cSldViewPr>
      <p:cViewPr varScale="1">
        <p:scale>
          <a:sx n="111" d="100"/>
          <a:sy n="111" d="100"/>
        </p:scale>
        <p:origin x="1368"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2102"/>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tags" Target="tags/tag1.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2.xml.rels><?xml version="1.0" encoding="UTF-8" standalone="yes"?>
<Relationships xmlns="http://schemas.openxmlformats.org/package/2006/relationships"><Relationship Id="rId1" Type="http://schemas.openxmlformats.org/officeDocument/2006/relationships/image" Target="../media/image1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14.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No diabetes</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A8A91A08-7FAD-4D56-A2DA-A317AF9D3FC3}" type="presOf" srcId="{5B5B7744-917A-4FD6-AA16-3CB0263912D1}" destId="{21B2BCE8-470C-4505-93DC-36DDE14B2DFF}" srcOrd="0" destOrd="0" presId="urn:microsoft.com/office/officeart/2005/8/layout/hList7#1"/>
    <dgm:cxn modelId="{A0B7020C-BDD3-43D5-8961-FDDFF0DD7181}" type="presOf" srcId="{883B5228-B675-48FD-ADE3-882F219A32FD}" destId="{A40BD255-8246-4A86-AC24-6E13AC11D8D0}"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A04C1A2C-1122-48C2-BCED-1AD1FE6B0A02}" type="presOf" srcId="{DAFD5B8F-7307-420F-8AA9-469750D54466}" destId="{4C98858D-9DCD-4D61-A6D2-9C95CB504251}"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1F3B2F66-923E-4ED1-94EC-087CCAEB5571}" type="presOf" srcId="{714289C4-44BF-4423-B73A-D36C7D29CD8B}" destId="{5A6B1BA2-8CEC-4075-979B-58B751678363}" srcOrd="1" destOrd="0" presId="urn:microsoft.com/office/officeart/2005/8/layout/hList7#1"/>
    <dgm:cxn modelId="{FEE8B375-E5B9-4256-A081-FDB5EAF23C5C}" type="presOf" srcId="{BDA7D873-F110-416A-8950-D7A412F1A1A1}" destId="{6FCB4B09-5AE8-4BCF-9C2E-5DB02F534E9D}" srcOrd="0" destOrd="0" presId="urn:microsoft.com/office/officeart/2005/8/layout/hList7#1"/>
    <dgm:cxn modelId="{3CEE4779-FE93-4B83-B15B-1F7EB0E3AE19}" type="presOf" srcId="{714289C4-44BF-4423-B73A-D36C7D29CD8B}" destId="{3325B67F-1C1F-4C7F-87F7-63A9F5F04916}" srcOrd="0" destOrd="0" presId="urn:microsoft.com/office/officeart/2005/8/layout/hList7#1"/>
    <dgm:cxn modelId="{B8860381-5E57-4376-887F-243C4DA6D588}" type="presOf" srcId="{DAFD5B8F-7307-420F-8AA9-469750D54466}" destId="{1DFC81E9-AEE7-4738-A0AB-51EC388659CE}" srcOrd="1" destOrd="0" presId="urn:microsoft.com/office/officeart/2005/8/layout/hList7#1"/>
    <dgm:cxn modelId="{2A465C8E-B522-4363-B8FB-3A1382FB3E08}" type="presOf" srcId="{53A7C8F1-6573-416B-BAD0-E203C790D54C}" destId="{80C2ACF9-BD38-4248-9C5A-D57702DCA3FA}"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8439EDC-DA71-4A68-87E7-380784EE1251}" type="presOf" srcId="{53A7C8F1-6573-416B-BAD0-E203C790D54C}" destId="{84406800-1B15-4073-9BE5-7AED3F8CD968}" srcOrd="0" destOrd="0" presId="urn:microsoft.com/office/officeart/2005/8/layout/hList7#1"/>
    <dgm:cxn modelId="{A36FBB1D-7C60-4135-8A61-7853C5254008}" type="presParOf" srcId="{21B2BCE8-470C-4505-93DC-36DDE14B2DFF}" destId="{D737B785-468C-4A0C-9BAF-B33CE9B38ADA}" srcOrd="0" destOrd="0" presId="urn:microsoft.com/office/officeart/2005/8/layout/hList7#1"/>
    <dgm:cxn modelId="{89D970A0-6E46-4809-AE60-BDE62411E76E}" type="presParOf" srcId="{21B2BCE8-470C-4505-93DC-36DDE14B2DFF}" destId="{E3446D0B-132A-4581-B805-7D509ABBE1A9}" srcOrd="1" destOrd="0" presId="urn:microsoft.com/office/officeart/2005/8/layout/hList7#1"/>
    <dgm:cxn modelId="{B4245A2A-6431-413C-ABF5-8551847D9054}" type="presParOf" srcId="{E3446D0B-132A-4581-B805-7D509ABBE1A9}" destId="{F0280A93-2598-4B79-BCF2-5A74016DDAA6}" srcOrd="0" destOrd="0" presId="urn:microsoft.com/office/officeart/2005/8/layout/hList7#1"/>
    <dgm:cxn modelId="{7ACA20BB-7163-4ABB-A6A8-8DE71494846E}" type="presParOf" srcId="{F0280A93-2598-4B79-BCF2-5A74016DDAA6}" destId="{3325B67F-1C1F-4C7F-87F7-63A9F5F04916}" srcOrd="0" destOrd="0" presId="urn:microsoft.com/office/officeart/2005/8/layout/hList7#1"/>
    <dgm:cxn modelId="{8F35D427-EAAF-4E7F-B4E2-E45AAD3ABD8F}" type="presParOf" srcId="{F0280A93-2598-4B79-BCF2-5A74016DDAA6}" destId="{5A6B1BA2-8CEC-4075-979B-58B751678363}" srcOrd="1" destOrd="0" presId="urn:microsoft.com/office/officeart/2005/8/layout/hList7#1"/>
    <dgm:cxn modelId="{FC4B540C-FEB8-42BF-AFFF-27ABC43621D0}" type="presParOf" srcId="{F0280A93-2598-4B79-BCF2-5A74016DDAA6}" destId="{E679BF5D-7D68-48F1-9595-1ED90F266B6A}" srcOrd="2" destOrd="0" presId="urn:microsoft.com/office/officeart/2005/8/layout/hList7#1"/>
    <dgm:cxn modelId="{B5F6B2B3-231B-461D-A831-52BAE28AC04B}" type="presParOf" srcId="{F0280A93-2598-4B79-BCF2-5A74016DDAA6}" destId="{1B13010B-D7B8-48A4-9EA8-0FF90A870D10}" srcOrd="3" destOrd="0" presId="urn:microsoft.com/office/officeart/2005/8/layout/hList7#1"/>
    <dgm:cxn modelId="{2A7D27C1-219C-4091-8DCA-B857D6C686DD}" type="presParOf" srcId="{E3446D0B-132A-4581-B805-7D509ABBE1A9}" destId="{A40BD255-8246-4A86-AC24-6E13AC11D8D0}" srcOrd="1" destOrd="0" presId="urn:microsoft.com/office/officeart/2005/8/layout/hList7#1"/>
    <dgm:cxn modelId="{EB028F38-EACA-4640-9156-CF9032A7EF34}" type="presParOf" srcId="{E3446D0B-132A-4581-B805-7D509ABBE1A9}" destId="{B4EC43FF-F280-4D81-B573-0BBE26119323}" srcOrd="2" destOrd="0" presId="urn:microsoft.com/office/officeart/2005/8/layout/hList7#1"/>
    <dgm:cxn modelId="{76FE2118-FF28-4DC9-8A8A-B49FB125CBFE}" type="presParOf" srcId="{B4EC43FF-F280-4D81-B573-0BBE26119323}" destId="{4C98858D-9DCD-4D61-A6D2-9C95CB504251}" srcOrd="0" destOrd="0" presId="urn:microsoft.com/office/officeart/2005/8/layout/hList7#1"/>
    <dgm:cxn modelId="{C6222A37-8884-46EA-8872-82B4244A8128}" type="presParOf" srcId="{B4EC43FF-F280-4D81-B573-0BBE26119323}" destId="{1DFC81E9-AEE7-4738-A0AB-51EC388659CE}" srcOrd="1" destOrd="0" presId="urn:microsoft.com/office/officeart/2005/8/layout/hList7#1"/>
    <dgm:cxn modelId="{6D179E3F-9E77-4D13-A09F-EDEDF8C58FCF}" type="presParOf" srcId="{B4EC43FF-F280-4D81-B573-0BBE26119323}" destId="{5642C667-2035-465B-88FA-BD5286D1ED4A}" srcOrd="2" destOrd="0" presId="urn:microsoft.com/office/officeart/2005/8/layout/hList7#1"/>
    <dgm:cxn modelId="{63EDDFCB-154B-431E-850E-E874746E6966}" type="presParOf" srcId="{B4EC43FF-F280-4D81-B573-0BBE26119323}" destId="{3606B1B6-912D-4BB2-940E-606747701328}" srcOrd="3" destOrd="0" presId="urn:microsoft.com/office/officeart/2005/8/layout/hList7#1"/>
    <dgm:cxn modelId="{0D94C501-B74C-419B-A196-0E24F249A630}" type="presParOf" srcId="{E3446D0B-132A-4581-B805-7D509ABBE1A9}" destId="{6FCB4B09-5AE8-4BCF-9C2E-5DB02F534E9D}" srcOrd="3" destOrd="0" presId="urn:microsoft.com/office/officeart/2005/8/layout/hList7#1"/>
    <dgm:cxn modelId="{CBB87F29-3280-423E-8247-5DE01A63BA58}" type="presParOf" srcId="{E3446D0B-132A-4581-B805-7D509ABBE1A9}" destId="{552AA70C-A20B-4D1F-9285-6CFC3143FB01}" srcOrd="4" destOrd="0" presId="urn:microsoft.com/office/officeart/2005/8/layout/hList7#1"/>
    <dgm:cxn modelId="{F5DB21C8-32C2-42B3-910D-1E8F9CFB9753}" type="presParOf" srcId="{552AA70C-A20B-4D1F-9285-6CFC3143FB01}" destId="{84406800-1B15-4073-9BE5-7AED3F8CD968}" srcOrd="0" destOrd="0" presId="urn:microsoft.com/office/officeart/2005/8/layout/hList7#1"/>
    <dgm:cxn modelId="{2391190D-7805-48F3-A92D-D2352708628C}" type="presParOf" srcId="{552AA70C-A20B-4D1F-9285-6CFC3143FB01}" destId="{80C2ACF9-BD38-4248-9C5A-D57702DCA3FA}" srcOrd="1" destOrd="0" presId="urn:microsoft.com/office/officeart/2005/8/layout/hList7#1"/>
    <dgm:cxn modelId="{EBA766D0-52DC-4BFE-BA0E-B76904A52288}" type="presParOf" srcId="{552AA70C-A20B-4D1F-9285-6CFC3143FB01}" destId="{A550690B-CD28-43E2-88E8-918DBD12128C}" srcOrd="2" destOrd="0" presId="urn:microsoft.com/office/officeart/2005/8/layout/hList7#1"/>
    <dgm:cxn modelId="{18D3CC98-DCFC-40C6-A700-B2919893E7CE}"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dgm:spPr/>
      <dgm:t>
        <a:bodyPr/>
        <a:lstStyle/>
        <a:p>
          <a:r>
            <a:rPr lang="en-US"/>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dgm:spPr/>
      <dgm:t>
        <a:bodyPr/>
        <a:lstStyle/>
        <a:p>
          <a:r>
            <a:rPr lang="en-US"/>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dgm:spPr/>
      <dgm:t>
        <a:bodyPr/>
        <a:lstStyle/>
        <a:p>
          <a:r>
            <a:rPr lang="en-US"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No diabetes</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253415"/>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253415"/>
        <a:ext cx="2507456" cy="960208"/>
      </dsp:txXfrm>
    </dsp:sp>
    <dsp:sp modelId="{640B5F80-DEF7-4D18-BEBA-D4065BE70367}">
      <dsp:nvSpPr>
        <dsp:cNvPr id="0" name=""/>
        <dsp:cNvSpPr/>
      </dsp:nvSpPr>
      <dsp:spPr>
        <a:xfrm>
          <a:off x="2571" y="1213624"/>
          <a:ext cx="2507456" cy="347072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Pre-meal BG 80-130</a:t>
          </a:r>
        </a:p>
        <a:p>
          <a:pPr marL="228600" lvl="1" indent="-228600" algn="l" defTabSz="889000">
            <a:lnSpc>
              <a:spcPct val="90000"/>
            </a:lnSpc>
            <a:spcBef>
              <a:spcPct val="0"/>
            </a:spcBef>
            <a:spcAft>
              <a:spcPct val="15000"/>
            </a:spcAft>
            <a:buChar char="•"/>
          </a:pPr>
          <a:r>
            <a:rPr lang="en-US" sz="2000" kern="1200"/>
            <a:t>Post meal BG &lt;180</a:t>
          </a:r>
        </a:p>
        <a:p>
          <a:pPr marL="228600" lvl="1" indent="-228600" algn="l" defTabSz="889000">
            <a:lnSpc>
              <a:spcPct val="90000"/>
            </a:lnSpc>
            <a:spcBef>
              <a:spcPct val="0"/>
            </a:spcBef>
            <a:spcAft>
              <a:spcPct val="15000"/>
            </a:spcAft>
            <a:buChar char="•"/>
          </a:pPr>
          <a:r>
            <a:rPr lang="en-US" sz="2000" kern="1200" dirty="0"/>
            <a:t>Time in Range (70-180) 70% of time</a:t>
          </a:r>
        </a:p>
      </dsp:txBody>
      <dsp:txXfrm>
        <a:off x="2571" y="1213624"/>
        <a:ext cx="2507456" cy="3470720"/>
      </dsp:txXfrm>
    </dsp:sp>
    <dsp:sp modelId="{38A44A9E-E78B-49FD-9BD4-97C4FC159060}">
      <dsp:nvSpPr>
        <dsp:cNvPr id="0" name=""/>
        <dsp:cNvSpPr/>
      </dsp:nvSpPr>
      <dsp:spPr>
        <a:xfrm>
          <a:off x="2861071" y="253415"/>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253415"/>
        <a:ext cx="2507456" cy="960208"/>
      </dsp:txXfrm>
    </dsp:sp>
    <dsp:sp modelId="{F1CF1BBD-31D1-4969-96C1-207E25C55671}">
      <dsp:nvSpPr>
        <dsp:cNvPr id="0" name=""/>
        <dsp:cNvSpPr/>
      </dsp:nvSpPr>
      <dsp:spPr>
        <a:xfrm>
          <a:off x="2861071" y="1213624"/>
          <a:ext cx="2507456" cy="3470720"/>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297788"/>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297788"/>
        <a:ext cx="2507456" cy="960208"/>
      </dsp:txXfrm>
    </dsp:sp>
    <dsp:sp modelId="{BF5A0C15-693D-4F97-A249-FA65EFF8FA38}">
      <dsp:nvSpPr>
        <dsp:cNvPr id="0" name=""/>
        <dsp:cNvSpPr/>
      </dsp:nvSpPr>
      <dsp:spPr>
        <a:xfrm>
          <a:off x="5719571" y="1346743"/>
          <a:ext cx="2507456" cy="329322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346743"/>
        <a:ext cx="2507456" cy="3293227"/>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533400" y="8991600"/>
            <a:ext cx="3962400" cy="481012"/>
          </a:xfrm>
          <a:prstGeom prst="rect">
            <a:avLst/>
          </a:prstGeom>
        </p:spPr>
        <p:txBody>
          <a:bodyPr vert="horz" lIns="91440" tIns="45720" rIns="91440" bIns="45720" rtlCol="0" anchor="b"/>
          <a:lstStyle>
            <a:lvl1pPr algn="l">
              <a:defRPr sz="1200"/>
            </a:lvl1pPr>
          </a:lstStyle>
          <a:p>
            <a:r>
              <a:rPr lang="en-US" dirty="0"/>
              <a:t>Diabetes Ed Services</a:t>
            </a:r>
            <a:r>
              <a:rPr lang="en-US" dirty="0">
                <a:latin typeface="Calibri" panose="020F0502020204030204" pitchFamily="34" charset="0"/>
              </a:rPr>
              <a:t>©  All rights reserved 1998 - 2024</a:t>
            </a:r>
            <a:endParaRPr lang="en-US" dirty="0"/>
          </a:p>
        </p:txBody>
      </p:sp>
      <p:sp>
        <p:nvSpPr>
          <p:cNvPr id="5" name="Slide Number Placeholder 4"/>
          <p:cNvSpPr>
            <a:spLocks noGrp="1"/>
          </p:cNvSpPr>
          <p:nvPr>
            <p:ph type="sldNum" sz="quarter" idx="3"/>
          </p:nvPr>
        </p:nvSpPr>
        <p:spPr>
          <a:xfrm>
            <a:off x="4114800" y="8991600"/>
            <a:ext cx="2484438" cy="481012"/>
          </a:xfrm>
          <a:prstGeom prst="rect">
            <a:avLst/>
          </a:prstGeom>
        </p:spPr>
        <p:txBody>
          <a:bodyPr vert="horz" lIns="91440" tIns="45720" rIns="91440" bIns="45720" rtlCol="0" anchor="b"/>
          <a:lstStyle>
            <a:lvl1pPr algn="r">
              <a:defRPr sz="1200"/>
            </a:lvl1pPr>
          </a:lstStyle>
          <a:p>
            <a:r>
              <a:rPr lang="en-US" dirty="0"/>
              <a:t>www.DiabetesEd.net       Page </a:t>
            </a:r>
            <a:fld id="{09162311-3CFF-4880-BA09-65D96C78B44D}" type="slidenum">
              <a:rPr lang="en-US" smtClean="0"/>
              <a:t>‹#›</a:t>
            </a:fld>
            <a:endParaRPr lang="en-US" dirty="0"/>
          </a:p>
        </p:txBody>
      </p:sp>
    </p:spTree>
    <p:extLst>
      <p:ext uri="{BB962C8B-B14F-4D97-AF65-F5344CB8AC3E}">
        <p14:creationId xmlns:p14="http://schemas.microsoft.com/office/powerpoint/2010/main" val="25345959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07.97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58,'8'-1,"0"0,0-1,0 0,0-1,0 0,11-5,12-5,5 5,1 2,0 1,0 2,1 1,65 6,-5-1,1680-3,-1756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3.74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7.02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0,'971'0,"-932"2,54 9,26 2,22-1,24 2,-83-13,1 4,-1 4,145 34,-190-36,1-2,0-1,1-2,43-3,-61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2T22:10:07.72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0 148,'111'-6,"0"-3,172-40,-220 37,0 3,122-3,760 14,-507-3,-281-12,6 1,576 13,-696 1,47 8,38 2,51 0,30 1,1146-15,-739 3,-464-13,-10-1,373 14,-483-3,-1-2,1 0,33-11,-30 7,0 1,41-2,467 7,-270 5,1409-3,-1643 2,52 8,-52-4,56 1,-37-7,-3-2,-1 3,91 13,-83-6,0-3,1-2,63-7,-4 2,-10 2,-89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2T22:10:09.61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2,'65'0,"5"-1,0 3,82 12,-80-6,0-2,116-8,-62 0,1123 2,-1231-1,-1-1,33-8,31-2,86 12,-146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2T22:10:12.81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0,'216'13,"5"0,518 0,-128 16,205-21,-464-11,732 3,-738 24,-17 1,689-25,-465-1,-262-24,-191 13,102 0,1123 13,-1288-3,54-9,-53 5,49-1,46-5,-70 4,-43 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2T22:10:16.48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0,'4'0,"5"4,1 6,4 0,-2 4,2-2,-1 2,0-1,-1 0,1-1,-2 1,2-2,-1 2,0-2,-1-2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2T22:10:17.66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1,'0'4,"0"5,0 6,0 4,0 3,0 6,4-2,2-1,-1-2,3-3,0-6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2T22:10:32.58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3.74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7.02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0,'971'0,"-932"2,54 9,26 2,22-1,24 2,-83-13,1 4,-1 4,145 34,-190-36,1-2,0-1,1-2,43-3,-61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07.97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58,'8'-1,"0"0,0-1,0 0,0-1,0 0,11-5,12-5,5 5,1 2,0 1,0 2,1 1,65 6,-5-1,1680-3,-1756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3.74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7.02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0,'971'0,"-932"2,54 9,26 2,22-1,24 2,-83-13,1 4,-1 4,145 34,-190-36,1-2,0-1,1-2,43-3,-61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0:55.45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1 155,'16'-6,"0"0,0 2,0 0,1 1,-1 1,1 0,0 1,24 2,-16-1,-1-1,46-7,-8-7,-19 4,44-5,-24 4,-42 8,-1 0,29-1,-8 2,-1-2,49-12,-49 8,-1 2,59-3,354 11,-416 1,56 9,-55-5,52 2,199 12,-229-14,21 5,-48-5,57 2,-16-8,-18-2,1 3,0 3,0 1,59 15,-24-4,-66-14,49 13,-59-10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0:57.8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29,'5'-3,"0"1,0 0,0 0,0 0,0 1,1 0,-1 0,1 0,-1 1,1 0,8 0,5 0,741-13,-462 16,-181-4,-13-2,-1 5,196 29,-215-15,84 20,-130-28,0-1,1-2,0-2,0-2,50-4,-6 1,-62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07.97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58,'8'-1,"0"0,0-1,0 0,0-1,0 0,11-5,12-5,5 5,1 2,0 1,0 2,1 1,65 6,-5-1,1680-3,-1756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B3F865E-7DC9-466F-929A-3C49D925754D}" type="datetimeFigureOut">
              <a:rPr lang="en-US" smtClean="0"/>
              <a:t>3/2/2024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eating pattern is better than another and we find many similarities among eating patterns. The ADA Standards of Care recommend until concise evidence presents we should emphasize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42</a:t>
            </a:fld>
            <a:endParaRPr lang="en-US"/>
          </a:p>
        </p:txBody>
      </p:sp>
    </p:spTree>
    <p:extLst>
      <p:ext uri="{BB962C8B-B14F-4D97-AF65-F5344CB8AC3E}">
        <p14:creationId xmlns:p14="http://schemas.microsoft.com/office/powerpoint/2010/main" val="969421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updated 2024 standards of care is the call out of the definitions of eating pattern, meal plan or dietary approach. </a:t>
            </a:r>
          </a:p>
          <a:p>
            <a:pPr eaLnBrk="1" hangingPunct="1"/>
            <a:r>
              <a:rPr lang="en-US" dirty="0"/>
              <a:t>Simplified we can consider these calls outs to define What we eat, How much and How</a:t>
            </a:r>
          </a:p>
          <a:p>
            <a:pPr eaLnBrk="1" hangingPunct="1"/>
            <a:r>
              <a:rPr lang="en-US" dirty="0"/>
              <a:t>Eating pattern is the foods we consume</a:t>
            </a:r>
          </a:p>
          <a:p>
            <a:pPr eaLnBrk="1" hangingPunct="1"/>
            <a:r>
              <a:rPr lang="en-US" dirty="0"/>
              <a:t>Meal plan is developed by a dietitian as a specific individualized guideline </a:t>
            </a:r>
          </a:p>
          <a:p>
            <a:pPr eaLnBrk="1" hangingPunct="1"/>
            <a:r>
              <a:rPr lang="en-US" dirty="0"/>
              <a:t>Dietary approach are the tools/ that support implementation of healthy eating patterns. </a:t>
            </a:r>
          </a:p>
          <a:p>
            <a:endParaRPr lang="en-US" dirty="0"/>
          </a:p>
          <a:p>
            <a:r>
              <a:rPr lang="en-US" dirty="0"/>
              <a:t>There is no one pattern that is better than another so we work with the individual with diabetes to determine an effective eating pattern and approach. </a:t>
            </a:r>
          </a:p>
          <a:p>
            <a:endParaRPr lang="en-US" dirty="0"/>
          </a:p>
          <a:p>
            <a:r>
              <a:rPr lang="en-US" dirty="0"/>
              <a:t>When considering approaches take into account religious fasting. (Add content)</a:t>
            </a:r>
          </a:p>
          <a:p>
            <a:r>
              <a:rPr lang="en-US" dirty="0"/>
              <a:t>New concept- </a:t>
            </a:r>
            <a:r>
              <a:rPr lang="en-US" dirty="0" err="1"/>
              <a:t>chrononutrition</a:t>
            </a:r>
            <a:endParaRPr lang="en-US" dirty="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a:pPr>
                <a:spcBef>
                  <a:spcPct val="0"/>
                </a:spcBef>
              </a:pPr>
              <a:t>43</a:t>
            </a:fld>
            <a:endParaRPr lang="en-US" sz="1300"/>
          </a:p>
        </p:txBody>
      </p:sp>
    </p:spTree>
    <p:extLst>
      <p:ext uri="{BB962C8B-B14F-4D97-AF65-F5344CB8AC3E}">
        <p14:creationId xmlns:p14="http://schemas.microsoft.com/office/powerpoint/2010/main" val="370107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44</a:t>
            </a:fld>
            <a:endParaRPr lang="en-US"/>
          </a:p>
        </p:txBody>
      </p:sp>
    </p:spTree>
    <p:extLst>
      <p:ext uri="{BB962C8B-B14F-4D97-AF65-F5344CB8AC3E}">
        <p14:creationId xmlns:p14="http://schemas.microsoft.com/office/powerpoint/2010/main" val="261968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Reducing carbohydrate intake has shown most evidence for helping improve glycemia but where you start and where you end up is individualized. </a:t>
            </a:r>
          </a:p>
          <a:p>
            <a:endParaRPr lang="en-US" dirty="0"/>
          </a:p>
          <a:p>
            <a:r>
              <a:rPr lang="en-US" dirty="0"/>
              <a:t>One study published in the SOC found a low carb diet defined here as &lt; 26% of carbs reduced A1c at 6 months but less differences were seen at 12 months. This was also seen in a systemic reduce which found lowering carbs 10% should outcomes at 6 months but limited these outcomes at 12 months or forward. </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45</a:t>
            </a:fld>
            <a:endParaRPr lang="en-US"/>
          </a:p>
        </p:txBody>
      </p:sp>
    </p:spTree>
    <p:extLst>
      <p:ext uri="{BB962C8B-B14F-4D97-AF65-F5344CB8AC3E}">
        <p14:creationId xmlns:p14="http://schemas.microsoft.com/office/powerpoint/2010/main" val="1407703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50</a:t>
            </a:fld>
            <a:endParaRPr lang="en-US"/>
          </a:p>
        </p:txBody>
      </p:sp>
    </p:spTree>
    <p:extLst>
      <p:ext uri="{BB962C8B-B14F-4D97-AF65-F5344CB8AC3E}">
        <p14:creationId xmlns:p14="http://schemas.microsoft.com/office/powerpoint/2010/main" val="524917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Footer Placeholder 3"/>
          <p:cNvSpPr>
            <a:spLocks noGrp="1"/>
          </p:cNvSpPr>
          <p:nvPr>
            <p:ph type="ftr" sz="quarter" idx="4"/>
          </p:nvPr>
        </p:nvSpPr>
        <p:spPr/>
        <p:txBody>
          <a:bodyPr/>
          <a:lstStyle/>
          <a:p>
            <a:pPr>
              <a:defRPr/>
            </a:pPr>
            <a:r>
              <a:rPr lang="en-US"/>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53</a:t>
            </a:fld>
            <a:endParaRPr lang="en-US">
              <a:latin typeface="Times New Roman" panose="02020603050405020304" pitchFamily="18" charset="0"/>
            </a:endParaRPr>
          </a:p>
        </p:txBody>
      </p:sp>
    </p:spTree>
    <p:extLst>
      <p:ext uri="{BB962C8B-B14F-4D97-AF65-F5344CB8AC3E}">
        <p14:creationId xmlns:p14="http://schemas.microsoft.com/office/powerpoint/2010/main" val="535548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83636"/>
                </a:solidFill>
                <a:effectLst/>
                <a:latin typeface="Helvetica Neue" panose="02000503000000020004" pitchFamily="2" charset="0"/>
              </a:rPr>
              <a:t>Language throughout Section 8 of the SOC was amended to be person centered and to emphasize the importance of weight management within the overall context of the treatment of people with diabetes. </a:t>
            </a:r>
          </a:p>
          <a:p>
            <a:endParaRPr lang="en-US" b="0" i="0" dirty="0">
              <a:solidFill>
                <a:srgbClr val="383636"/>
              </a:solidFill>
              <a:effectLst/>
              <a:latin typeface="Helvetica Neue" panose="02000503000000020004" pitchFamily="2" charset="0"/>
            </a:endParaRPr>
          </a:p>
          <a:p>
            <a:endParaRPr lang="en-US" b="0" i="0" dirty="0">
              <a:solidFill>
                <a:srgbClr val="383636"/>
              </a:solidFill>
              <a:effectLst/>
              <a:latin typeface="Helvetica Neue" panose="02000503000000020004" pitchFamily="2" charset="0"/>
            </a:endParaRP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59</a:t>
            </a:fld>
            <a:endParaRPr lang="en-US"/>
          </a:p>
        </p:txBody>
      </p:sp>
    </p:spTree>
    <p:extLst>
      <p:ext uri="{BB962C8B-B14F-4D97-AF65-F5344CB8AC3E}">
        <p14:creationId xmlns:p14="http://schemas.microsoft.com/office/powerpoint/2010/main" val="1907210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62</a:t>
            </a:fld>
            <a:endParaRPr lang="en-US" altLang="en-US" sz="1300"/>
          </a:p>
        </p:txBody>
      </p:sp>
    </p:spTree>
    <p:extLst>
      <p:ext uri="{BB962C8B-B14F-4D97-AF65-F5344CB8AC3E}">
        <p14:creationId xmlns:p14="http://schemas.microsoft.com/office/powerpoint/2010/main" val="4097757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63</a:t>
            </a:fld>
            <a:endParaRPr lang="en-US" altLang="en-US"/>
          </a:p>
        </p:txBody>
      </p:sp>
    </p:spTree>
    <p:extLst>
      <p:ext uri="{BB962C8B-B14F-4D97-AF65-F5344CB8AC3E}">
        <p14:creationId xmlns:p14="http://schemas.microsoft.com/office/powerpoint/2010/main" val="3352177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19733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12</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1219239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68</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400">
                <a:latin typeface="Times New Roman" panose="02020603050405020304" pitchFamily="18" charset="0"/>
              </a:rPr>
              <a:pPr algn="r" eaLnBrk="1" hangingPunct="1"/>
              <a:t>68</a:t>
            </a:fld>
            <a:endParaRPr lang="en-US" sz="14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400">
                <a:latin typeface="Times New Roman" panose="02020603050405020304" pitchFamily="18" charset="0"/>
              </a:rPr>
              <a:pPr algn="r" eaLnBrk="1" hangingPunct="1"/>
              <a:t>68</a:t>
            </a:fld>
            <a:endParaRPr lang="en-US" sz="14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408976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03750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78</a:t>
            </a:fld>
            <a:endParaRPr lang="en-US"/>
          </a:p>
        </p:txBody>
      </p:sp>
    </p:spTree>
    <p:extLst>
      <p:ext uri="{BB962C8B-B14F-4D97-AF65-F5344CB8AC3E}">
        <p14:creationId xmlns:p14="http://schemas.microsoft.com/office/powerpoint/2010/main" val="770575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2486975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dirty="0"/>
              <a:t>Diabetes Education Services© (530) 893 - 8635 </a:t>
            </a:r>
          </a:p>
        </p:txBody>
      </p:sp>
      <p:sp>
        <p:nvSpPr>
          <p:cNvPr id="5" name="Slide Number Placeholder 4"/>
          <p:cNvSpPr>
            <a:spLocks noGrp="1"/>
          </p:cNvSpPr>
          <p:nvPr>
            <p:ph type="sldNum" sz="quarter" idx="5"/>
          </p:nvPr>
        </p:nvSpPr>
        <p:spPr/>
        <p:txBody>
          <a:bodyPr/>
          <a:lstStyle/>
          <a:p>
            <a:pPr>
              <a:defRPr/>
            </a:pPr>
            <a:fld id="{1F0795C2-7471-4900-8FBA-5C237C517287}" type="slidenum">
              <a:rPr lang="en-US" smtClean="0"/>
              <a:pPr>
                <a:defRPr/>
              </a:pPr>
              <a:t>85</a:t>
            </a:fld>
            <a:endParaRPr lang="en-US"/>
          </a:p>
        </p:txBody>
      </p:sp>
    </p:spTree>
    <p:extLst>
      <p:ext uri="{BB962C8B-B14F-4D97-AF65-F5344CB8AC3E}">
        <p14:creationId xmlns:p14="http://schemas.microsoft.com/office/powerpoint/2010/main" val="4071037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87</a:t>
            </a:fld>
            <a:endParaRPr lang="en-US" sz="1200"/>
          </a:p>
        </p:txBody>
      </p:sp>
    </p:spTree>
    <p:extLst>
      <p:ext uri="{BB962C8B-B14F-4D97-AF65-F5344CB8AC3E}">
        <p14:creationId xmlns:p14="http://schemas.microsoft.com/office/powerpoint/2010/main" val="3765881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88</a:t>
            </a:fld>
            <a:endParaRPr lang="en-US" sz="1200"/>
          </a:p>
        </p:txBody>
      </p:sp>
    </p:spTree>
    <p:extLst>
      <p:ext uri="{BB962C8B-B14F-4D97-AF65-F5344CB8AC3E}">
        <p14:creationId xmlns:p14="http://schemas.microsoft.com/office/powerpoint/2010/main" val="283809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24</a:t>
            </a:fld>
            <a:endParaRPr lang="en-US"/>
          </a:p>
        </p:txBody>
      </p:sp>
    </p:spTree>
    <p:extLst>
      <p:ext uri="{BB962C8B-B14F-4D97-AF65-F5344CB8AC3E}">
        <p14:creationId xmlns:p14="http://schemas.microsoft.com/office/powerpoint/2010/main" val="4281223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26</a:t>
            </a:fld>
            <a:endParaRPr lang="en-US" sz="1200"/>
          </a:p>
        </p:txBody>
      </p:sp>
    </p:spTree>
    <p:extLst>
      <p:ext uri="{BB962C8B-B14F-4D97-AF65-F5344CB8AC3E}">
        <p14:creationId xmlns:p14="http://schemas.microsoft.com/office/powerpoint/2010/main" val="3167682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3" eaLnBrk="0" hangingPunct="0">
              <a:defRPr sz="2500">
                <a:solidFill>
                  <a:schemeClr val="tx1"/>
                </a:solidFill>
                <a:latin typeface="Times New Roman" pitchFamily="18" charset="0"/>
              </a:defRPr>
            </a:lvl3pPr>
            <a:lvl4pPr marL="1678478" indent="-239783" eaLnBrk="0" hangingPunct="0">
              <a:defRPr sz="2500">
                <a:solidFill>
                  <a:schemeClr val="tx1"/>
                </a:solidFill>
                <a:latin typeface="Times New Roman" pitchFamily="18" charset="0"/>
              </a:defRPr>
            </a:lvl4pPr>
            <a:lvl5pPr marL="2158043" indent="-239783" eaLnBrk="0" hangingPunct="0">
              <a:defRPr sz="2500">
                <a:solidFill>
                  <a:schemeClr val="tx1"/>
                </a:solidFill>
                <a:latin typeface="Times New Roman" pitchFamily="18" charset="0"/>
              </a:defRPr>
            </a:lvl5pPr>
            <a:lvl6pPr marL="2637609" indent="-239783" eaLnBrk="0" fontAlgn="base" hangingPunct="0">
              <a:spcBef>
                <a:spcPct val="0"/>
              </a:spcBef>
              <a:spcAft>
                <a:spcPct val="0"/>
              </a:spcAft>
              <a:defRPr sz="2500">
                <a:solidFill>
                  <a:schemeClr val="tx1"/>
                </a:solidFill>
                <a:latin typeface="Times New Roman" pitchFamily="18" charset="0"/>
              </a:defRPr>
            </a:lvl6pPr>
            <a:lvl7pPr marL="3117174" indent="-239783" eaLnBrk="0" fontAlgn="base" hangingPunct="0">
              <a:spcBef>
                <a:spcPct val="0"/>
              </a:spcBef>
              <a:spcAft>
                <a:spcPct val="0"/>
              </a:spcAft>
              <a:defRPr sz="2500">
                <a:solidFill>
                  <a:schemeClr val="tx1"/>
                </a:solidFill>
                <a:latin typeface="Times New Roman" pitchFamily="18" charset="0"/>
              </a:defRPr>
            </a:lvl7pPr>
            <a:lvl8pPr marL="3596739" indent="-239783" eaLnBrk="0" fontAlgn="base" hangingPunct="0">
              <a:spcBef>
                <a:spcPct val="0"/>
              </a:spcBef>
              <a:spcAft>
                <a:spcPct val="0"/>
              </a:spcAft>
              <a:defRPr sz="2500">
                <a:solidFill>
                  <a:schemeClr val="tx1"/>
                </a:solidFill>
                <a:latin typeface="Times New Roman" pitchFamily="18" charset="0"/>
              </a:defRPr>
            </a:lvl8pPr>
            <a:lvl9pPr marL="4076304" indent="-239783" eaLnBrk="0" fontAlgn="base" hangingPunct="0">
              <a:spcBef>
                <a:spcPct val="0"/>
              </a:spcBef>
              <a:spcAft>
                <a:spcPct val="0"/>
              </a:spcAft>
              <a:defRPr sz="25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27</a:t>
            </a:fld>
            <a:endParaRPr lang="en-US" sz="1200">
              <a:solidFill>
                <a:srgbClr val="000000"/>
              </a:solidFill>
            </a:endParaRPr>
          </a:p>
        </p:txBody>
      </p:sp>
    </p:spTree>
    <p:extLst>
      <p:ext uri="{BB962C8B-B14F-4D97-AF65-F5344CB8AC3E}">
        <p14:creationId xmlns:p14="http://schemas.microsoft.com/office/powerpoint/2010/main" val="2159770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29</a:t>
            </a:fld>
            <a:endParaRPr lang="en-US"/>
          </a:p>
        </p:txBody>
      </p:sp>
    </p:spTree>
    <p:extLst>
      <p:ext uri="{BB962C8B-B14F-4D97-AF65-F5344CB8AC3E}">
        <p14:creationId xmlns:p14="http://schemas.microsoft.com/office/powerpoint/2010/main" val="205751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31</a:t>
            </a:fld>
            <a:endParaRPr lang="en-US"/>
          </a:p>
        </p:txBody>
      </p:sp>
    </p:spTree>
    <p:extLst>
      <p:ext uri="{BB962C8B-B14F-4D97-AF65-F5344CB8AC3E}">
        <p14:creationId xmlns:p14="http://schemas.microsoft.com/office/powerpoint/2010/main" val="320377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this year- increase to 5! Vs. 4 but splitting the </a:t>
            </a:r>
          </a:p>
        </p:txBody>
      </p:sp>
    </p:spTree>
    <p:extLst>
      <p:ext uri="{BB962C8B-B14F-4D97-AF65-F5344CB8AC3E}">
        <p14:creationId xmlns:p14="http://schemas.microsoft.com/office/powerpoint/2010/main" val="633930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suggests </a:t>
            </a:r>
          </a:p>
          <a:p>
            <a:endParaRPr lang="en-US" dirty="0"/>
          </a:p>
          <a:p>
            <a:r>
              <a:rPr lang="en-US" dirty="0"/>
              <a:t>On average people with diabetes consume about 45% of calories from carbohydrate and 1-1.5% (15-20% of kcals from protein). </a:t>
            </a:r>
          </a:p>
          <a:p>
            <a:endParaRPr lang="en-US" dirty="0"/>
          </a:p>
          <a:p>
            <a:r>
              <a:rPr lang="en-US" dirty="0"/>
              <a:t>Medical Nutrition Therapy is only provided by a Dietitian (or in some states CN with masters degrees) but everyone working in diabetes care at some point will discuss food. </a:t>
            </a:r>
          </a:p>
          <a:p>
            <a:endParaRPr lang="en-US" dirty="0"/>
          </a:p>
          <a:p>
            <a:r>
              <a:rPr lang="en-US" dirty="0"/>
              <a:t>To quote the ADA standards of Care-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41</a:t>
            </a:fld>
            <a:endParaRPr lang="en-US"/>
          </a:p>
        </p:txBody>
      </p:sp>
    </p:spTree>
    <p:extLst>
      <p:ext uri="{BB962C8B-B14F-4D97-AF65-F5344CB8AC3E}">
        <p14:creationId xmlns:p14="http://schemas.microsoft.com/office/powerpoint/2010/main" val="1816331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2.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microsoft.com/office/2007/relationships/hdphoto" Target="../media/hdphoto2.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microsoft.com/office/2007/relationships/hdphoto" Target="../media/hdphoto2.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microsoft.com/office/2007/relationships/hdphoto" Target="../media/hdphoto2.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microsoft.com/office/2007/relationships/hdphoto" Target="../media/hdphoto2.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microsoft.com/office/2007/relationships/hdphoto" Target="../media/hdphoto2.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microsoft.com/office/2007/relationships/hdphoto" Target="../media/hdphoto2.wdp"/></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microsoft.com/office/2007/relationships/hdphoto" Target="../media/hdphoto2.wdp"/></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microsoft.com/office/2007/relationships/hdphoto" Target="../media/hdphoto2.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5.png"/><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5.png"/><Relationship Id="rId4" Type="http://schemas.microsoft.com/office/2007/relationships/hdphoto" Target="../media/hdphoto2.wdp"/></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5.png"/><Relationship Id="rId4" Type="http://schemas.microsoft.com/office/2007/relationships/hdphoto" Target="../media/hdphoto2.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5.png"/><Relationship Id="rId4" Type="http://schemas.microsoft.com/office/2007/relationships/hdphoto" Target="../media/hdphoto2.wdp"/></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5.png"/><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6364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03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90614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333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4016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9443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08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20409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2565207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781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154459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06961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490858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532655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25436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3177966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56353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07842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213292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0346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6843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02077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773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1013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183033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8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74421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68912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91927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538390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1756709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15340486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5867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2892021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8610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2078394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2267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93926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721227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0307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008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29740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45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0769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948457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6318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161975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40486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838200" y="1219200"/>
            <a:ext cx="7848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180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919010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0290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3162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79213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89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6048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4576255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31462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98403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4238036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172D1A-18E6-A948-8F16-3DCE4B390141}"/>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DA11A107-C3CF-5D45-A3FF-90FF5635B064}"/>
              </a:ext>
            </a:extLst>
          </p:cNvPr>
          <p:cNvSpPr>
            <a:spLocks noGrp="1"/>
          </p:cNvSpPr>
          <p:nvPr>
            <p:ph type="ctrTitle"/>
          </p:nvPr>
        </p:nvSpPr>
        <p:spPr>
          <a:xfrm>
            <a:off x="1076882" y="2476628"/>
            <a:ext cx="3994323" cy="2387600"/>
          </a:xfrm>
        </p:spPr>
        <p:txBody>
          <a:bodyPr anchor="b">
            <a:normAutofit/>
          </a:bodyPr>
          <a:lstStyle>
            <a:lvl1pPr algn="l">
              <a:defRPr sz="6000">
                <a:solidFill>
                  <a:schemeClr val="accent3"/>
                </a:solidFill>
              </a:defRPr>
            </a:lvl1pPr>
          </a:lstStyle>
          <a:p>
            <a:r>
              <a:rPr lang="en-US" dirty="0"/>
              <a:t>Click to edit</a:t>
            </a:r>
          </a:p>
        </p:txBody>
      </p:sp>
      <p:pic>
        <p:nvPicPr>
          <p:cNvPr id="11" name="Picture 10">
            <a:extLst>
              <a:ext uri="{FF2B5EF4-FFF2-40B4-BE49-F238E27FC236}">
                <a16:creationId xmlns:a16="http://schemas.microsoft.com/office/drawing/2014/main" id="{48243BD0-09C3-2948-A481-8FE7956E514F}"/>
              </a:ext>
            </a:extLst>
          </p:cNvPr>
          <p:cNvPicPr>
            <a:picLocks noChangeAspect="1"/>
          </p:cNvPicPr>
          <p:nvPr userDrawn="1"/>
        </p:nvPicPr>
        <p:blipFill>
          <a:blip r:embed="rId3"/>
          <a:srcRect/>
          <a:stretch/>
        </p:blipFill>
        <p:spPr>
          <a:xfrm>
            <a:off x="1006338" y="1313866"/>
            <a:ext cx="1693885" cy="922439"/>
          </a:xfrm>
          <a:prstGeom prst="rect">
            <a:avLst/>
          </a:prstGeom>
        </p:spPr>
      </p:pic>
      <p:sp>
        <p:nvSpPr>
          <p:cNvPr id="4" name="Footer Placeholder 4">
            <a:extLst>
              <a:ext uri="{FF2B5EF4-FFF2-40B4-BE49-F238E27FC236}">
                <a16:creationId xmlns:a16="http://schemas.microsoft.com/office/drawing/2014/main" id="{EAE82552-C7CE-397B-8347-4FE7BF1E3026}"/>
              </a:ext>
            </a:extLst>
          </p:cNvPr>
          <p:cNvSpPr>
            <a:spLocks noGrp="1"/>
          </p:cNvSpPr>
          <p:nvPr>
            <p:ph type="ftr" sz="quarter" idx="3"/>
          </p:nvPr>
        </p:nvSpPr>
        <p:spPr>
          <a:xfrm>
            <a:off x="1076883" y="5179964"/>
            <a:ext cx="3641720" cy="853088"/>
          </a:xfrm>
          <a:prstGeom prst="rect">
            <a:avLst/>
          </a:prstGeom>
        </p:spPr>
        <p:txBody>
          <a:bodyPr vert="horz" lIns="91440" tIns="45720" rIns="91440" bIns="45720" rtlCol="0" anchor="ctr"/>
          <a:lstStyle>
            <a:lvl1pPr algn="l">
              <a:defRPr sz="2100" b="1">
                <a:solidFill>
                  <a:schemeClr val="accent4"/>
                </a:solidFill>
                <a:latin typeface="Arial" panose="020B0604020202020204" pitchFamily="34" charset="0"/>
                <a:cs typeface="Arial" panose="020B0604020202020204" pitchFamily="34" charset="0"/>
              </a:defRPr>
            </a:lvl1pPr>
          </a:lstStyle>
          <a:p>
            <a:r>
              <a:rPr lang="en-US" dirty="0"/>
              <a:t>The NAFLD nomenclature is changing.</a:t>
            </a:r>
          </a:p>
        </p:txBody>
      </p:sp>
      <p:sp>
        <p:nvSpPr>
          <p:cNvPr id="5" name="Picture Placeholder 12">
            <a:extLst>
              <a:ext uri="{FF2B5EF4-FFF2-40B4-BE49-F238E27FC236}">
                <a16:creationId xmlns:a16="http://schemas.microsoft.com/office/drawing/2014/main" id="{4BD86E66-222D-F773-01F2-B2EFA7D9F3C3}"/>
              </a:ext>
            </a:extLst>
          </p:cNvPr>
          <p:cNvSpPr>
            <a:spLocks noGrp="1"/>
          </p:cNvSpPr>
          <p:nvPr>
            <p:ph type="pic" sz="quarter" idx="10"/>
          </p:nvPr>
        </p:nvSpPr>
        <p:spPr>
          <a:xfrm>
            <a:off x="5230423" y="1042744"/>
            <a:ext cx="3579384" cy="4772512"/>
          </a:xfrm>
          <a:prstGeom prst="ellipse">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960845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microsoft.com/office/2007/relationships/hdphoto" Target="../media/hdphoto2.wdp"/><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heme" Target="../theme/theme3.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microsoft.com/office/2007/relationships/hdphoto" Target="../media/hdphoto1.wdp"/><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26643762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30" r:id="rId15"/>
    <p:sldLayoutId id="214748373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018266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3" r:id="rId15"/>
    <p:sldLayoutId id="2147483724" r:id="rId16"/>
    <p:sldLayoutId id="2147483725" r:id="rId17"/>
    <p:sldLayoutId id="2147483726" r:id="rId18"/>
    <p:sldLayoutId id="2147483727" r:id="rId19"/>
    <p:sldLayoutId id="2147483728"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51291269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10139896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5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hyperlink" Target="https://coveragetoolkit.org/health-equity/defining-health-equity/" TargetMode="External"/><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27.xml"/><Relationship Id="rId1" Type="http://schemas.openxmlformats.org/officeDocument/2006/relationships/tags" Target="../tags/tag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1.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5.xml"/><Relationship Id="rId1" Type="http://schemas.openxmlformats.org/officeDocument/2006/relationships/tags" Target="../tags/tag9.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8.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35.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39.png"/><Relationship Id="rId4" Type="http://schemas.openxmlformats.org/officeDocument/2006/relationships/hyperlink" Target="https://betterhealthwhileaging.net/medication-safety/"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40.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tags" Target="../tags/tag1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16.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tags" Target="../tags/tag1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43.wmf"/></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hyperlink" Target="https://cdc.gov/diabetes/professional-info/training.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7.xml"/><Relationship Id="rId6" Type="http://schemas.openxmlformats.org/officeDocument/2006/relationships/hyperlink" Target="https://professional.diabetes.org/sites/default/files/media/ada_mental_health_toolkit_questionnaires.pdf"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9.xml"/><Relationship Id="rId5" Type="http://schemas.openxmlformats.org/officeDocument/2006/relationships/image" Target="../media/image18.pn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image" Target="../media/image61.jpe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2.xml"/><Relationship Id="rId7" Type="http://schemas.openxmlformats.org/officeDocument/2006/relationships/image" Target="../media/image65.png"/><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tags" Target="../tags/tag2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24.xml"/><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3.xml"/><Relationship Id="rId4" Type="http://schemas.openxmlformats.org/officeDocument/2006/relationships/hyperlink" Target="http://commons.wikimedia.org/wiki/File:Weighing_scale_BW_2012-01-14_16-44-55_5-01_5-07.jpg"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5.xml"/><Relationship Id="rId5" Type="http://schemas.openxmlformats.org/officeDocument/2006/relationships/image" Target="../media/image87.jpe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8" Type="http://schemas.openxmlformats.org/officeDocument/2006/relationships/image" Target="../media/image1250.png"/><Relationship Id="rId3" Type="http://schemas.openxmlformats.org/officeDocument/2006/relationships/image" Target="../media/image90.png"/><Relationship Id="rId7" Type="http://schemas.openxmlformats.org/officeDocument/2006/relationships/customXml" Target="../ink/ink2.xml"/><Relationship Id="rId2" Type="http://schemas.openxmlformats.org/officeDocument/2006/relationships/image" Target="../media/image89.png"/><Relationship Id="rId1" Type="http://schemas.openxmlformats.org/officeDocument/2006/relationships/slideLayout" Target="../slideLayouts/slideLayout17.xml"/><Relationship Id="rId6" Type="http://schemas.openxmlformats.org/officeDocument/2006/relationships/image" Target="../media/image1240.png"/><Relationship Id="rId10" Type="http://schemas.openxmlformats.org/officeDocument/2006/relationships/image" Target="../media/image1260.png"/><Relationship Id="rId4" Type="http://schemas.openxmlformats.org/officeDocument/2006/relationships/customXml" Target="../ink/ink1.xml"/><Relationship Id="rId9" Type="http://schemas.openxmlformats.org/officeDocument/2006/relationships/customXml" Target="../ink/ink3.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8" Type="http://schemas.openxmlformats.org/officeDocument/2006/relationships/image" Target="../media/image1250.png"/><Relationship Id="rId3" Type="http://schemas.openxmlformats.org/officeDocument/2006/relationships/image" Target="../media/image90.png"/><Relationship Id="rId7" Type="http://schemas.openxmlformats.org/officeDocument/2006/relationships/customXml" Target="../ink/ink5.xml"/><Relationship Id="rId2" Type="http://schemas.openxmlformats.org/officeDocument/2006/relationships/image" Target="../media/image89.png"/><Relationship Id="rId1" Type="http://schemas.openxmlformats.org/officeDocument/2006/relationships/slideLayout" Target="../slideLayouts/slideLayout17.xml"/><Relationship Id="rId6" Type="http://schemas.openxmlformats.org/officeDocument/2006/relationships/image" Target="../media/image1240.png"/><Relationship Id="rId5" Type="http://schemas.openxmlformats.org/officeDocument/2006/relationships/customXml" Target="../ink/ink4.xml"/><Relationship Id="rId10" Type="http://schemas.openxmlformats.org/officeDocument/2006/relationships/image" Target="../media/image1260.png"/><Relationship Id="rId4" Type="http://schemas.openxmlformats.org/officeDocument/2006/relationships/image" Target="../media/image94.png"/><Relationship Id="rId9" Type="http://schemas.openxmlformats.org/officeDocument/2006/relationships/customXml" Target="../ink/ink6.xml"/></Relationships>
</file>

<file path=ppt/slides/_rels/slide65.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95.png"/><Relationship Id="rId1" Type="http://schemas.openxmlformats.org/officeDocument/2006/relationships/slideLayout" Target="../slideLayouts/slideLayout17.xml"/><Relationship Id="rId6" Type="http://schemas.openxmlformats.org/officeDocument/2006/relationships/image" Target="../media/image129.png"/><Relationship Id="rId5" Type="http://schemas.openxmlformats.org/officeDocument/2006/relationships/customXml" Target="../ink/ink8.xml"/><Relationship Id="rId4" Type="http://schemas.openxmlformats.org/officeDocument/2006/relationships/image" Target="../media/image128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image" Target="../media/image1250.png"/><Relationship Id="rId3" Type="http://schemas.openxmlformats.org/officeDocument/2006/relationships/image" Target="../media/image90.png"/><Relationship Id="rId7" Type="http://schemas.openxmlformats.org/officeDocument/2006/relationships/customXml" Target="../ink/ink10.xml"/><Relationship Id="rId2" Type="http://schemas.openxmlformats.org/officeDocument/2006/relationships/image" Target="../media/image89.png"/><Relationship Id="rId1" Type="http://schemas.openxmlformats.org/officeDocument/2006/relationships/slideLayout" Target="../slideLayouts/slideLayout17.xml"/><Relationship Id="rId6" Type="http://schemas.openxmlformats.org/officeDocument/2006/relationships/image" Target="../media/image1240.png"/><Relationship Id="rId10" Type="http://schemas.openxmlformats.org/officeDocument/2006/relationships/image" Target="../media/image1260.png"/><Relationship Id="rId4" Type="http://schemas.openxmlformats.org/officeDocument/2006/relationships/customXml" Target="../ink/ink9.xml"/><Relationship Id="rId9" Type="http://schemas.openxmlformats.org/officeDocument/2006/relationships/customXml" Target="../ink/ink11.xml"/></Relationships>
</file>

<file path=ppt/slides/_rels/slide68.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customXml" Target="../ink/ink15.xml"/><Relationship Id="rId3" Type="http://schemas.openxmlformats.org/officeDocument/2006/relationships/notesSlide" Target="../notesSlides/notesSlide20.xml"/><Relationship Id="rId7" Type="http://schemas.openxmlformats.org/officeDocument/2006/relationships/customXml" Target="../ink/ink12.xml"/><Relationship Id="rId12" Type="http://schemas.openxmlformats.org/officeDocument/2006/relationships/image" Target="../media/image101.png"/><Relationship Id="rId2" Type="http://schemas.openxmlformats.org/officeDocument/2006/relationships/slideLayout" Target="../slideLayouts/slideLayout13.xml"/><Relationship Id="rId16" Type="http://schemas.openxmlformats.org/officeDocument/2006/relationships/image" Target="../media/image103.png"/><Relationship Id="rId1" Type="http://schemas.openxmlformats.org/officeDocument/2006/relationships/tags" Target="../tags/tag26.xml"/><Relationship Id="rId6" Type="http://schemas.openxmlformats.org/officeDocument/2006/relationships/image" Target="../media/image98.png"/><Relationship Id="rId11" Type="http://schemas.openxmlformats.org/officeDocument/2006/relationships/customXml" Target="../ink/ink14.xml"/><Relationship Id="rId5" Type="http://schemas.openxmlformats.org/officeDocument/2006/relationships/image" Target="../media/image97.png"/><Relationship Id="rId15" Type="http://schemas.openxmlformats.org/officeDocument/2006/relationships/customXml" Target="../ink/ink16.xml"/><Relationship Id="rId10" Type="http://schemas.openxmlformats.org/officeDocument/2006/relationships/image" Target="../media/image100.png"/><Relationship Id="rId4" Type="http://schemas.openxmlformats.org/officeDocument/2006/relationships/image" Target="../media/image96.png"/><Relationship Id="rId9" Type="http://schemas.openxmlformats.org/officeDocument/2006/relationships/customXml" Target="../ink/ink13.xml"/><Relationship Id="rId1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106.png"/><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tags" Target="../tags/tag29.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8.png"/><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2.xml"/><Relationship Id="rId7" Type="http://schemas.openxmlformats.org/officeDocument/2006/relationships/diagramColors" Target="../diagrams/colors2.xml"/><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15.xml"/><Relationship Id="rId1" Type="http://schemas.openxmlformats.org/officeDocument/2006/relationships/tags" Target="../tags/tag32.xml"/><Relationship Id="rId5" Type="http://schemas.openxmlformats.org/officeDocument/2006/relationships/image" Target="../media/image108.png"/><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tags" Target="../tags/tag3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notesSlide" Target="../notesSlides/notesSlide2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37.xml"/><Relationship Id="rId5" Type="http://schemas.openxmlformats.org/officeDocument/2006/relationships/image" Target="../media/image120.png"/><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38.xml"/><Relationship Id="rId4" Type="http://schemas.openxmlformats.org/officeDocument/2006/relationships/image" Target="../media/image40.wmf"/></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39.xml"/></Relationships>
</file>

<file path=ppt/slides/_rels/slide8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hyperlink" Target="https://coveragetoolkit.org/health-equity/defining-health-equity/" TargetMode="External"/><Relationship Id="rId5" Type="http://schemas.openxmlformats.org/officeDocument/2006/relationships/image" Target="../media/image18.png"/><Relationship Id="rId4" Type="http://schemas.openxmlformats.org/officeDocument/2006/relationships/hyperlink" Target="https://www.bridgespan.org/insights/library/public-health/the-community-cure-for-health-care-(1)"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2182FD-194C-F377-27EA-A4F6A5D63F62}"/>
              </a:ext>
            </a:extLst>
          </p:cNvPr>
          <p:cNvSpPr txBox="1"/>
          <p:nvPr/>
        </p:nvSpPr>
        <p:spPr>
          <a:xfrm>
            <a:off x="838199" y="2923758"/>
            <a:ext cx="7467600" cy="3354765"/>
          </a:xfrm>
          <a:prstGeom prst="rect">
            <a:avLst/>
          </a:prstGeom>
          <a:noFill/>
        </p:spPr>
        <p:txBody>
          <a:bodyPr wrap="square" rtlCol="0">
            <a:spAutoFit/>
          </a:bodyPr>
          <a:lstStyle/>
          <a:p>
            <a:pPr lvl="0" algn="ctr">
              <a:defRPr/>
            </a:pPr>
            <a:r>
              <a:rPr lang="en-US" sz="3600" dirty="0">
                <a:solidFill>
                  <a:srgbClr val="ED7013"/>
                </a:solidFill>
                <a:latin typeface="Gill Sans MT"/>
              </a:rPr>
              <a:t>Thank You</a:t>
            </a:r>
          </a:p>
          <a:p>
            <a:pPr lvl="0" algn="ctr">
              <a:defRPr/>
            </a:pPr>
            <a:r>
              <a:rPr lang="en-US" sz="3600" dirty="0">
                <a:solidFill>
                  <a:srgbClr val="ED7013"/>
                </a:solidFill>
                <a:latin typeface="Gill Sans MT"/>
              </a:rPr>
              <a:t>ADCES NorCal Chapter</a:t>
            </a:r>
            <a:br>
              <a:rPr lang="en-US" sz="3600" dirty="0">
                <a:solidFill>
                  <a:srgbClr val="ED7013"/>
                </a:solidFill>
                <a:latin typeface="Gill Sans MT"/>
              </a:rPr>
            </a:br>
            <a:r>
              <a:rPr lang="en-US" sz="3200" dirty="0">
                <a:solidFill>
                  <a:srgbClr val="ED7013"/>
                </a:solidFill>
                <a:latin typeface="Gill Sans MT"/>
              </a:rPr>
              <a:t>Christine Z., Christine C., Dawn, Micayla </a:t>
            </a:r>
          </a:p>
          <a:p>
            <a:pPr lvl="0" algn="ctr">
              <a:defRPr/>
            </a:pPr>
            <a:r>
              <a:rPr lang="en-US" sz="3600" dirty="0">
                <a:solidFill>
                  <a:srgbClr val="ED7013"/>
                </a:solidFill>
                <a:latin typeface="Gill Sans MT"/>
              </a:rPr>
              <a:t>Plus, our Partners &amp; Helpers</a:t>
            </a:r>
          </a:p>
          <a:p>
            <a:pPr lvl="0" algn="ctr">
              <a:defRPr/>
            </a:pPr>
            <a:endParaRPr lang="en-US" sz="3600" dirty="0">
              <a:solidFill>
                <a:srgbClr val="ED7013"/>
              </a:solidFill>
              <a:latin typeface="Gill Sans MT"/>
            </a:endParaRPr>
          </a:p>
          <a:p>
            <a:pPr lvl="0" algn="ctr">
              <a:defRPr/>
            </a:pPr>
            <a:r>
              <a:rPr lang="en-US" sz="3600" dirty="0">
                <a:solidFill>
                  <a:srgbClr val="ED7013"/>
                </a:solidFill>
                <a:latin typeface="Gill Sans MT"/>
              </a:rPr>
              <a:t>Thank you to Pat Macias &amp; monca </a:t>
            </a:r>
            <a:endParaRPr kumimoji="0" lang="en-US" sz="3600" b="0" i="0" u="none" strike="noStrike" kern="1200" cap="none" spc="0" normalizeH="0" baseline="0" noProof="0" dirty="0">
              <a:ln>
                <a:noFill/>
              </a:ln>
              <a:solidFill>
                <a:srgbClr val="ED7013"/>
              </a:solidFill>
              <a:effectLst/>
              <a:uLnTx/>
              <a:uFillTx/>
              <a:latin typeface="Gill Sans MT"/>
              <a:ea typeface="+mn-ea"/>
              <a:cs typeface="+mn-cs"/>
            </a:endParaRPr>
          </a:p>
        </p:txBody>
      </p:sp>
      <p:pic>
        <p:nvPicPr>
          <p:cNvPr id="4" name="Picture 3">
            <a:extLst>
              <a:ext uri="{FF2B5EF4-FFF2-40B4-BE49-F238E27FC236}">
                <a16:creationId xmlns:a16="http://schemas.microsoft.com/office/drawing/2014/main" id="{0FD44206-A3F4-6B42-A179-B0311DC05208}"/>
              </a:ext>
            </a:extLst>
          </p:cNvPr>
          <p:cNvPicPr>
            <a:picLocks noChangeAspect="1"/>
          </p:cNvPicPr>
          <p:nvPr/>
        </p:nvPicPr>
        <p:blipFill>
          <a:blip r:embed="rId3"/>
          <a:stretch>
            <a:fillRect/>
          </a:stretch>
        </p:blipFill>
        <p:spPr>
          <a:xfrm>
            <a:off x="719416" y="152400"/>
            <a:ext cx="7705167" cy="2743200"/>
          </a:xfrm>
          <a:prstGeom prst="rect">
            <a:avLst/>
          </a:prstGeom>
        </p:spPr>
      </p:pic>
      <p:sp>
        <p:nvSpPr>
          <p:cNvPr id="5" name="TextBox 4">
            <a:extLst>
              <a:ext uri="{FF2B5EF4-FFF2-40B4-BE49-F238E27FC236}">
                <a16:creationId xmlns:a16="http://schemas.microsoft.com/office/drawing/2014/main" id="{A16EB010-8DA1-F7C6-FFE9-549F00EBF9F6}"/>
              </a:ext>
            </a:extLst>
          </p:cNvPr>
          <p:cNvSpPr txBox="1"/>
          <p:nvPr/>
        </p:nvSpPr>
        <p:spPr>
          <a:xfrm>
            <a:off x="1219200" y="2303636"/>
            <a:ext cx="5867400" cy="584775"/>
          </a:xfrm>
          <a:prstGeom prst="rect">
            <a:avLst/>
          </a:prstGeom>
          <a:noFill/>
        </p:spPr>
        <p:txBody>
          <a:bodyPr wrap="square">
            <a:spAutoFit/>
          </a:bodyPr>
          <a:lstStyle/>
          <a:p>
            <a:r>
              <a:rPr lang="en-US" sz="3200" dirty="0"/>
              <a:t>Standards of Care Updates 2024</a:t>
            </a:r>
          </a:p>
        </p:txBody>
      </p:sp>
    </p:spTree>
    <p:custDataLst>
      <p:tags r:id="rId1"/>
    </p:custDataLst>
    <p:extLst>
      <p:ext uri="{BB962C8B-B14F-4D97-AF65-F5344CB8AC3E}">
        <p14:creationId xmlns:p14="http://schemas.microsoft.com/office/powerpoint/2010/main" val="132340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E263B9-7407-D1DA-D460-12F392335037}"/>
              </a:ext>
            </a:extLst>
          </p:cNvPr>
          <p:cNvSpPr>
            <a:spLocks noGrp="1"/>
          </p:cNvSpPr>
          <p:nvPr>
            <p:ph type="title"/>
          </p:nvPr>
        </p:nvSpPr>
        <p:spPr/>
        <p:txBody>
          <a:bodyPr/>
          <a:lstStyle/>
          <a:p>
            <a:r>
              <a:rPr lang="en-US" dirty="0"/>
              <a:t>Equality vs Equity</a:t>
            </a:r>
          </a:p>
        </p:txBody>
      </p:sp>
      <p:pic>
        <p:nvPicPr>
          <p:cNvPr id="9" name="Content Placeholder 8">
            <a:extLst>
              <a:ext uri="{FF2B5EF4-FFF2-40B4-BE49-F238E27FC236}">
                <a16:creationId xmlns:a16="http://schemas.microsoft.com/office/drawing/2014/main" id="{312B3780-185F-2434-46E9-975AECF04D03}"/>
              </a:ext>
            </a:extLst>
          </p:cNvPr>
          <p:cNvPicPr>
            <a:picLocks noGrp="1" noChangeAspect="1"/>
          </p:cNvPicPr>
          <p:nvPr>
            <p:ph sz="quarter" idx="1"/>
          </p:nvPr>
        </p:nvPicPr>
        <p:blipFill>
          <a:blip r:embed="rId2"/>
          <a:stretch>
            <a:fillRect/>
          </a:stretch>
        </p:blipFill>
        <p:spPr>
          <a:xfrm>
            <a:off x="766987" y="1166446"/>
            <a:ext cx="7610026" cy="4823077"/>
          </a:xfrm>
        </p:spPr>
      </p:pic>
      <p:sp>
        <p:nvSpPr>
          <p:cNvPr id="11" name="TextBox 10">
            <a:extLst>
              <a:ext uri="{FF2B5EF4-FFF2-40B4-BE49-F238E27FC236}">
                <a16:creationId xmlns:a16="http://schemas.microsoft.com/office/drawing/2014/main" id="{9CEFA95B-049C-75BA-0410-4E19AF4B77AF}"/>
              </a:ext>
            </a:extLst>
          </p:cNvPr>
          <p:cNvSpPr txBox="1"/>
          <p:nvPr/>
        </p:nvSpPr>
        <p:spPr>
          <a:xfrm>
            <a:off x="1255243" y="6417470"/>
            <a:ext cx="7086600"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https://coveragetoolkit.org/health-equity/defining-health-equity/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D64326CB-F567-90DD-7C4D-F8DBF4FE3F59}"/>
              </a:ext>
            </a:extLst>
          </p:cNvPr>
          <p:cNvSpPr txBox="1"/>
          <p:nvPr/>
        </p:nvSpPr>
        <p:spPr>
          <a:xfrm>
            <a:off x="610037" y="6012969"/>
            <a:ext cx="8377013" cy="369332"/>
          </a:xfrm>
          <a:prstGeom prst="rect">
            <a:avLst/>
          </a:prstGeom>
          <a:noFill/>
        </p:spPr>
        <p:txBody>
          <a:bodyPr wrap="square">
            <a:spAutoFit/>
          </a:bodyPr>
          <a:lstStyle/>
          <a:p>
            <a:pPr fontAlgn="base"/>
            <a:r>
              <a:rPr lang="en-US" sz="1800" b="0" i="0" dirty="0">
                <a:effectLst/>
              </a:rPr>
              <a:t>Design and deliver </a:t>
            </a:r>
            <a:r>
              <a:rPr lang="en-US" sz="1800" dirty="0"/>
              <a:t>diabetes care </a:t>
            </a:r>
            <a:r>
              <a:rPr lang="en-US" sz="1800" b="0" i="0" dirty="0">
                <a:effectLst/>
              </a:rPr>
              <a:t>with goal of </a:t>
            </a:r>
            <a:r>
              <a:rPr lang="en-US" sz="1800" b="1" i="0" dirty="0">
                <a:effectLst/>
              </a:rPr>
              <a:t>health equity </a:t>
            </a:r>
            <a:r>
              <a:rPr lang="en-US" sz="1800" b="0" i="0" dirty="0">
                <a:effectLst/>
              </a:rPr>
              <a:t>across all populations.</a:t>
            </a:r>
          </a:p>
        </p:txBody>
      </p:sp>
    </p:spTree>
    <p:extLst>
      <p:ext uri="{BB962C8B-B14F-4D97-AF65-F5344CB8AC3E}">
        <p14:creationId xmlns:p14="http://schemas.microsoft.com/office/powerpoint/2010/main" val="3036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682" y="3902123"/>
            <a:ext cx="3494118" cy="2334912"/>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
        <p:nvSpPr>
          <p:cNvPr id="4" name="TextBox 3">
            <a:extLst>
              <a:ext uri="{FF2B5EF4-FFF2-40B4-BE49-F238E27FC236}">
                <a16:creationId xmlns:a16="http://schemas.microsoft.com/office/drawing/2014/main" id="{497D760D-E16C-709D-A71D-4DA7D04EB941}"/>
              </a:ext>
            </a:extLst>
          </p:cNvPr>
          <p:cNvSpPr txBox="1"/>
          <p:nvPr/>
        </p:nvSpPr>
        <p:spPr>
          <a:xfrm>
            <a:off x="5257800" y="6233160"/>
            <a:ext cx="3494118" cy="369332"/>
          </a:xfrm>
          <a:prstGeom prst="rect">
            <a:avLst/>
          </a:prstGeom>
          <a:noFill/>
        </p:spPr>
        <p:txBody>
          <a:bodyPr wrap="square" rtlCol="0">
            <a:spAutoFit/>
          </a:bodyPr>
          <a:lstStyle/>
          <a:p>
            <a:pPr algn="ctr"/>
            <a:r>
              <a:rPr lang="en-US" dirty="0"/>
              <a:t>American Diabetes Association</a:t>
            </a:r>
          </a:p>
        </p:txBody>
      </p:sp>
    </p:spTree>
    <p:custDataLst>
      <p:tags r:id="rId1"/>
    </p:custDataLst>
    <p:extLst>
      <p:ext uri="{BB962C8B-B14F-4D97-AF65-F5344CB8AC3E}">
        <p14:creationId xmlns:p14="http://schemas.microsoft.com/office/powerpoint/2010/main" val="25710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noAutofit/>
          </a:bodyPr>
          <a:lstStyle/>
          <a:p>
            <a:r>
              <a:rPr lang="en-US" sz="3200" dirty="0"/>
              <a:t>2. Diagnosis and Classification and of Diabetes      Natural History of Diabet</a:t>
            </a:r>
            <a:r>
              <a:rPr lang="en-US" sz="3600" dirty="0"/>
              <a: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2648110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2024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49784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*PreDiabetes </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*Taking high risk meds; antiretrovirals, 2</a:t>
            </a:r>
            <a:r>
              <a:rPr lang="en-US" sz="2489" baseline="30000" dirty="0">
                <a:solidFill>
                  <a:srgbClr val="0070C0"/>
                </a:solidFill>
              </a:rPr>
              <a:t>nd</a:t>
            </a:r>
            <a:r>
              <a:rPr lang="en-US" sz="2489" dirty="0">
                <a:solidFill>
                  <a:srgbClr val="0070C0"/>
                </a:solidFill>
              </a:rPr>
              <a:t> generation antipsychotics or steroids</a:t>
            </a:r>
          </a:p>
          <a:p>
            <a:pPr marL="880544" lvl="1" indent="-474139">
              <a:lnSpc>
                <a:spcPct val="90000"/>
              </a:lnSpc>
              <a:buClr>
                <a:schemeClr val="hlink"/>
              </a:buClr>
            </a:pPr>
            <a:r>
              <a:rPr lang="en-US" sz="2489" dirty="0">
                <a:solidFill>
                  <a:srgbClr val="0070C0"/>
                </a:solidFill>
              </a:rPr>
              <a:t>History of pancreatitis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7D779F-8EAC-3628-E3F1-14B0402A7CDC}"/>
              </a:ext>
            </a:extLst>
          </p:cNvPr>
          <p:cNvPicPr>
            <a:picLocks noChangeAspect="1"/>
          </p:cNvPicPr>
          <p:nvPr/>
        </p:nvPicPr>
        <p:blipFill>
          <a:blip r:embed="rId4"/>
          <a:stretch>
            <a:fillRect/>
          </a:stretch>
        </p:blipFill>
        <p:spPr>
          <a:xfrm>
            <a:off x="5427448" y="6214428"/>
            <a:ext cx="3437152" cy="484296"/>
          </a:xfrm>
          <a:prstGeom prst="rect">
            <a:avLst/>
          </a:prstGeom>
        </p:spPr>
      </p:pic>
    </p:spTree>
    <p:custDataLst>
      <p:tags r:id="rId1"/>
    </p:custDataLst>
    <p:extLst>
      <p:ext uri="{BB962C8B-B14F-4D97-AF65-F5344CB8AC3E}">
        <p14:creationId xmlns:p14="http://schemas.microsoft.com/office/powerpoint/2010/main" val="189703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9" end="9"/>
                                            </p:txEl>
                                          </p:spTgt>
                                        </p:tgtEl>
                                        <p:attrNameLst>
                                          <p:attrName>style.visibility</p:attrName>
                                        </p:attrNameLst>
                                      </p:cBhvr>
                                      <p:to>
                                        <p:strVal val="visible"/>
                                      </p:to>
                                    </p:set>
                                    <p:anim calcmode="lin" valueType="num">
                                      <p:cBhvr additive="base">
                                        <p:cTn id="27" dur="2000" fill="hold"/>
                                        <p:tgtEl>
                                          <p:spTgt spid="1991683">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91683">
                                            <p:txEl>
                                              <p:pRg st="7" end="7"/>
                                            </p:txEl>
                                          </p:spTgt>
                                        </p:tgtEl>
                                        <p:attrNameLst>
                                          <p:attrName>style.visibility</p:attrName>
                                        </p:attrNameLst>
                                      </p:cBhvr>
                                      <p:to>
                                        <p:strVal val="visible"/>
                                      </p:to>
                                    </p:set>
                                    <p:anim calcmode="lin" valueType="num">
                                      <p:cBhvr additive="base">
                                        <p:cTn id="31"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07BE-E9F2-2E20-F651-865368BC0AA3}"/>
              </a:ext>
            </a:extLst>
          </p:cNvPr>
          <p:cNvSpPr>
            <a:spLocks noGrp="1"/>
          </p:cNvSpPr>
          <p:nvPr>
            <p:ph type="title"/>
          </p:nvPr>
        </p:nvSpPr>
        <p:spPr>
          <a:xfrm>
            <a:off x="469760" y="243840"/>
            <a:ext cx="8229600" cy="1203960"/>
          </a:xfrm>
        </p:spPr>
        <p:txBody>
          <a:bodyPr>
            <a:normAutofit fontScale="90000"/>
          </a:bodyPr>
          <a:lstStyle/>
          <a:p>
            <a:r>
              <a:rPr lang="en-US" dirty="0"/>
              <a:t>Second-Generation Antipsychotic Meds and Diabetes Risk</a:t>
            </a:r>
          </a:p>
        </p:txBody>
      </p:sp>
      <p:sp>
        <p:nvSpPr>
          <p:cNvPr id="3" name="Content Placeholder 2">
            <a:extLst>
              <a:ext uri="{FF2B5EF4-FFF2-40B4-BE49-F238E27FC236}">
                <a16:creationId xmlns:a16="http://schemas.microsoft.com/office/drawing/2014/main" id="{6935BFAD-E515-7BB1-36E1-2A5614ADF8F8}"/>
              </a:ext>
            </a:extLst>
          </p:cNvPr>
          <p:cNvSpPr>
            <a:spLocks noGrp="1"/>
          </p:cNvSpPr>
          <p:nvPr>
            <p:ph sz="quarter" idx="1"/>
          </p:nvPr>
        </p:nvSpPr>
        <p:spPr>
          <a:xfrm>
            <a:off x="469760" y="1524000"/>
            <a:ext cx="8229600" cy="5090160"/>
          </a:xfrm>
        </p:spPr>
        <p:txBody>
          <a:bodyPr>
            <a:normAutofit fontScale="92500" lnSpcReduction="10000"/>
          </a:bodyPr>
          <a:lstStyle/>
          <a:p>
            <a:r>
              <a:rPr lang="en-US" dirty="0"/>
              <a:t>People taking these meds require frequent monitoring due to increased risk of hyperglycemia and other metabolic effects.</a:t>
            </a:r>
          </a:p>
          <a:p>
            <a:r>
              <a:rPr lang="en-US" dirty="0">
                <a:solidFill>
                  <a:srgbClr val="0070C0"/>
                </a:solidFill>
              </a:rPr>
              <a:t>There is a range of effects across second-generation antipsychotic medications; </a:t>
            </a:r>
          </a:p>
          <a:p>
            <a:pPr lvl="1"/>
            <a:r>
              <a:rPr lang="en-US" dirty="0"/>
              <a:t>Olanzapine, haloperidol, clozapine, quetiapine, and risperidone tend to have </a:t>
            </a:r>
            <a:r>
              <a:rPr lang="en-US" i="1" dirty="0"/>
              <a:t>more</a:t>
            </a:r>
            <a:r>
              <a:rPr lang="en-US" dirty="0"/>
              <a:t> metabolic effects. </a:t>
            </a:r>
          </a:p>
          <a:p>
            <a:pPr lvl="1"/>
            <a:r>
              <a:rPr lang="en-US" dirty="0"/>
              <a:t>Aripiprazole and ziprasidone tend to have </a:t>
            </a:r>
            <a:r>
              <a:rPr lang="en-US" i="1" dirty="0"/>
              <a:t>fewer</a:t>
            </a:r>
            <a:r>
              <a:rPr lang="en-US" dirty="0"/>
              <a:t> metabolic effects.</a:t>
            </a:r>
          </a:p>
          <a:p>
            <a:pPr lvl="1"/>
            <a:r>
              <a:rPr lang="en-US" dirty="0"/>
              <a:t>It taking these agents, screen for prediabetes or diabetes at baseline, rescreen at 12–16 weeks after medication initiation, and screen annually thereafter     ADA 2024</a:t>
            </a:r>
          </a:p>
        </p:txBody>
      </p:sp>
      <p:pic>
        <p:nvPicPr>
          <p:cNvPr id="4" name="Picture 3">
            <a:extLst>
              <a:ext uri="{FF2B5EF4-FFF2-40B4-BE49-F238E27FC236}">
                <a16:creationId xmlns:a16="http://schemas.microsoft.com/office/drawing/2014/main" id="{D364A878-60E8-03F4-1733-34FE5CB2977B}"/>
              </a:ext>
            </a:extLst>
          </p:cNvPr>
          <p:cNvPicPr>
            <a:picLocks noChangeAspect="1"/>
          </p:cNvPicPr>
          <p:nvPr/>
        </p:nvPicPr>
        <p:blipFill>
          <a:blip r:embed="rId2"/>
          <a:stretch>
            <a:fillRect/>
          </a:stretch>
        </p:blipFill>
        <p:spPr>
          <a:xfrm>
            <a:off x="5638800" y="6385560"/>
            <a:ext cx="3244846" cy="457200"/>
          </a:xfrm>
          <a:prstGeom prst="rect">
            <a:avLst/>
          </a:prstGeom>
        </p:spPr>
      </p:pic>
    </p:spTree>
    <p:extLst>
      <p:ext uri="{BB962C8B-B14F-4D97-AF65-F5344CB8AC3E}">
        <p14:creationId xmlns:p14="http://schemas.microsoft.com/office/powerpoint/2010/main" val="415454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r>
              <a:rPr lang="en-US" dirty="0"/>
              <a:t>Screen using A1C, Fasting Blood Glucose or OGTT.</a:t>
            </a:r>
          </a:p>
          <a:p>
            <a:endParaRPr lang="en-US" dirty="0"/>
          </a:p>
          <a:p>
            <a:r>
              <a:rPr lang="en-US" dirty="0"/>
              <a:t>Repeat screening at least every 3 years if negative.</a:t>
            </a:r>
          </a:p>
          <a:p>
            <a:endParaRPr lang="en-US" dirty="0"/>
          </a:p>
          <a:p>
            <a:r>
              <a:rPr lang="en-US" dirty="0"/>
              <a:t>*If prediabetes or on high risk meds, recheck yearly  </a:t>
            </a:r>
          </a:p>
        </p:txBody>
      </p:sp>
      <p:pic>
        <p:nvPicPr>
          <p:cNvPr id="4" name="Picture 3">
            <a:extLst>
              <a:ext uri="{FF2B5EF4-FFF2-40B4-BE49-F238E27FC236}">
                <a16:creationId xmlns:a16="http://schemas.microsoft.com/office/drawing/2014/main" id="{265F5724-3177-D1E1-D308-93D795DFFA04}"/>
              </a:ext>
            </a:extLst>
          </p:cNvPr>
          <p:cNvPicPr>
            <a:picLocks noChangeAspect="1"/>
          </p:cNvPicPr>
          <p:nvPr/>
        </p:nvPicPr>
        <p:blipFill>
          <a:blip r:embed="rId4"/>
          <a:stretch>
            <a:fillRect/>
          </a:stretch>
        </p:blipFill>
        <p:spPr>
          <a:xfrm>
            <a:off x="5136621" y="6169769"/>
            <a:ext cx="3437152" cy="484296"/>
          </a:xfrm>
          <a:prstGeom prst="rect">
            <a:avLst/>
          </a:prstGeom>
        </p:spPr>
      </p:pic>
    </p:spTree>
    <p:custDataLst>
      <p:tags r:id="rId1"/>
    </p:custDataLst>
    <p:extLst>
      <p:ext uri="{BB962C8B-B14F-4D97-AF65-F5344CB8AC3E}">
        <p14:creationId xmlns:p14="http://schemas.microsoft.com/office/powerpoint/2010/main" val="3223655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A9C3-7230-0A53-6CE2-471ECEF451C5}"/>
              </a:ext>
            </a:extLst>
          </p:cNvPr>
          <p:cNvSpPr>
            <a:spLocks noGrp="1"/>
          </p:cNvSpPr>
          <p:nvPr>
            <p:ph type="title"/>
          </p:nvPr>
        </p:nvSpPr>
        <p:spPr/>
        <p:txBody>
          <a:bodyPr/>
          <a:lstStyle/>
          <a:p>
            <a:r>
              <a:rPr lang="en-US" dirty="0"/>
              <a:t>Poll Question</a:t>
            </a:r>
          </a:p>
        </p:txBody>
      </p:sp>
      <p:sp>
        <p:nvSpPr>
          <p:cNvPr id="3" name="Content Placeholder 2">
            <a:extLst>
              <a:ext uri="{FF2B5EF4-FFF2-40B4-BE49-F238E27FC236}">
                <a16:creationId xmlns:a16="http://schemas.microsoft.com/office/drawing/2014/main" id="{1B79C9AA-7601-01B1-1BCB-689CD178AD2C}"/>
              </a:ext>
            </a:extLst>
          </p:cNvPr>
          <p:cNvSpPr>
            <a:spLocks noGrp="1"/>
          </p:cNvSpPr>
          <p:nvPr>
            <p:ph sz="quarter" idx="1"/>
          </p:nvPr>
        </p:nvSpPr>
        <p:spPr>
          <a:xfrm>
            <a:off x="457200" y="1219200"/>
            <a:ext cx="5943600" cy="5410200"/>
          </a:xfrm>
        </p:spPr>
        <p:txBody>
          <a:bodyPr>
            <a:normAutofit fontScale="85000" lnSpcReduction="20000"/>
          </a:bodyPr>
          <a:lstStyle/>
          <a:p>
            <a:pPr marL="0" marR="0" indent="0">
              <a:lnSpc>
                <a:spcPct val="120000"/>
              </a:lnSpc>
              <a:spcBef>
                <a:spcPts val="0"/>
              </a:spcBef>
              <a:spcAft>
                <a:spcPts val="1125"/>
              </a:spcAft>
              <a:buNone/>
            </a:pPr>
            <a:r>
              <a:rPr lang="en-US" dirty="0">
                <a:solidFill>
                  <a:srgbClr val="000000"/>
                </a:solidFill>
                <a:effectLst/>
                <a:latin typeface="signika_negativeregular"/>
                <a:ea typeface="Calibri" panose="020F0502020204030204" pitchFamily="34" charset="0"/>
              </a:rPr>
              <a:t>JR’s mom has type 1 diabetes and JR’s dad has type 2 diabetes. JR is 28 years old and in the emergency room with a glucose of 482 mg/dl. Besides checking glucose, ketones and A1C levels, which of the following lab test can be used to determine if someone has autoimmune diabetes?</a:t>
            </a:r>
            <a:endParaRPr lang="en-US"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Endogenous insulin titer </a:t>
            </a: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Glutamic Acid </a:t>
            </a:r>
            <a:r>
              <a:rPr lang="en-US" dirty="0">
                <a:solidFill>
                  <a:srgbClr val="000000"/>
                </a:solidFill>
                <a:latin typeface="signika_negativeregular"/>
                <a:ea typeface="Times New Roman" panose="02020603050405020304" pitchFamily="18" charset="0"/>
              </a:rPr>
              <a:t>D</a:t>
            </a:r>
            <a:r>
              <a:rPr lang="en-US" dirty="0">
                <a:solidFill>
                  <a:srgbClr val="000000"/>
                </a:solidFill>
                <a:effectLst/>
                <a:latin typeface="signika_negativeregular"/>
                <a:ea typeface="Times New Roman" panose="02020603050405020304" pitchFamily="18" charset="0"/>
              </a:rPr>
              <a:t>ecarboxylase</a:t>
            </a:r>
            <a:endParaRPr lang="en-US"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Beta cells auto antibodies </a:t>
            </a:r>
          </a:p>
          <a:p>
            <a:pPr marL="342900" marR="0" lvl="0" indent="-342900">
              <a:lnSpc>
                <a:spcPct val="120000"/>
              </a:lnSpc>
              <a:spcBef>
                <a:spcPts val="0"/>
              </a:spcBef>
              <a:spcAft>
                <a:spcPts val="0"/>
              </a:spcAft>
              <a:buFont typeface="+mj-lt"/>
              <a:buAutoNum type="arabicPeriod"/>
              <a:tabLst>
                <a:tab pos="457200" algn="l"/>
              </a:tabLst>
            </a:pP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endParaRPr lang="en-US"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5" name="Picture 4" descr="Young business woman hands on head">
            <a:extLst>
              <a:ext uri="{FF2B5EF4-FFF2-40B4-BE49-F238E27FC236}">
                <a16:creationId xmlns:a16="http://schemas.microsoft.com/office/drawing/2014/main" id="{0F1307CB-7D99-E7F8-46A5-88FFA1F49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1139952"/>
            <a:ext cx="1564854" cy="5181600"/>
          </a:xfrm>
          <a:prstGeom prst="rect">
            <a:avLst/>
          </a:prstGeom>
        </p:spPr>
      </p:pic>
      <p:sp>
        <p:nvSpPr>
          <p:cNvPr id="4" name="Oval 3">
            <a:extLst>
              <a:ext uri="{FF2B5EF4-FFF2-40B4-BE49-F238E27FC236}">
                <a16:creationId xmlns:a16="http://schemas.microsoft.com/office/drawing/2014/main" id="{7A540965-1A6E-3029-1E76-339017314FA5}"/>
              </a:ext>
            </a:extLst>
          </p:cNvPr>
          <p:cNvSpPr/>
          <p:nvPr/>
        </p:nvSpPr>
        <p:spPr>
          <a:xfrm>
            <a:off x="637811" y="4953000"/>
            <a:ext cx="4315189" cy="707694"/>
          </a:xfrm>
          <a:prstGeom prst="ellipse">
            <a:avLst/>
          </a:prstGeom>
          <a:noFill/>
          <a:ln w="28575">
            <a:solidFill>
              <a:srgbClr val="5E388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8488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a:t>How do we know someone has Type 1 vs Type 2?</a:t>
            </a:r>
          </a:p>
        </p:txBody>
      </p:sp>
      <p:sp>
        <p:nvSpPr>
          <p:cNvPr id="3" name="Content Placeholder 2"/>
          <p:cNvSpPr>
            <a:spLocks noGrp="1"/>
          </p:cNvSpPr>
          <p:nvPr>
            <p:ph sz="half" idx="1"/>
          </p:nvPr>
        </p:nvSpPr>
        <p:spPr>
          <a:xfrm>
            <a:off x="609600" y="1447800"/>
            <a:ext cx="4953000" cy="5181600"/>
          </a:xfrm>
        </p:spPr>
        <p:txBody>
          <a:bodyPr>
            <a:normAutofit fontScale="77500" lnSpcReduction="20000"/>
          </a:bodyPr>
          <a:lstStyle/>
          <a:p>
            <a:r>
              <a:rPr lang="en-US" dirty="0"/>
              <a:t>Type 1 - Positive antibodies</a:t>
            </a:r>
          </a:p>
          <a:p>
            <a:pPr lvl="1"/>
            <a:r>
              <a:rPr kumimoji="0" lang="en-US" sz="2400" b="0" i="0" kern="1200" dirty="0">
                <a:solidFill>
                  <a:schemeClr val="tx1"/>
                </a:solidFill>
                <a:effectLst/>
                <a:latin typeface="+mn-lt"/>
                <a:ea typeface="+mn-ea"/>
                <a:cs typeface="+mn-cs"/>
              </a:rPr>
              <a:t>GAD - glutamic acid decarboxylase (primary)</a:t>
            </a:r>
          </a:p>
          <a:p>
            <a:pPr lvl="1"/>
            <a:r>
              <a:rPr lang="en-US" sz="2400" dirty="0">
                <a:latin typeface="+mn-lt"/>
              </a:rPr>
              <a:t>IA2 - </a:t>
            </a:r>
            <a:r>
              <a:rPr kumimoji="0" lang="en-US" sz="2400" b="0" i="0" kern="1200" dirty="0">
                <a:solidFill>
                  <a:schemeClr val="tx1"/>
                </a:solidFill>
                <a:effectLst/>
                <a:latin typeface="+mn-lt"/>
                <a:ea typeface="+mn-ea"/>
                <a:cs typeface="+mn-cs"/>
              </a:rPr>
              <a:t>islet antigen 2, or</a:t>
            </a:r>
          </a:p>
          <a:p>
            <a:pPr lvl="1"/>
            <a:r>
              <a:rPr kumimoji="0" lang="en-US" sz="2400" b="0" i="0" kern="1200" dirty="0">
                <a:solidFill>
                  <a:schemeClr val="tx1"/>
                </a:solidFill>
                <a:effectLst/>
                <a:latin typeface="+mn-lt"/>
                <a:ea typeface="+mn-ea"/>
                <a:cs typeface="+mn-cs"/>
              </a:rPr>
              <a:t>ZnT8 - zinc transporter 8  </a:t>
            </a:r>
          </a:p>
          <a:p>
            <a:r>
              <a:rPr lang="en-US" sz="2800" dirty="0"/>
              <a:t>Can also check C-peptide levels to determine endogenous insulin production</a:t>
            </a:r>
          </a:p>
          <a:p>
            <a:r>
              <a:rPr lang="en-US" dirty="0"/>
              <a:t>Younger people develop quickly</a:t>
            </a:r>
          </a:p>
          <a:p>
            <a:r>
              <a:rPr lang="en-US" dirty="0"/>
              <a:t>Older people take longer to develop</a:t>
            </a:r>
          </a:p>
          <a:p>
            <a:r>
              <a:rPr lang="en-US" sz="4000" dirty="0">
                <a:solidFill>
                  <a:srgbClr val="0070C0"/>
                </a:solidFill>
                <a:ea typeface="Calibri" panose="020F0502020204030204" pitchFamily="34" charset="0"/>
                <a:cs typeface="Calibri" panose="020F0502020204030204" pitchFamily="34" charset="0"/>
              </a:rPr>
              <a:t>“misdiagnosis is common and can occur in ∼40% of adults with new type 1 diabetes”</a:t>
            </a:r>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861" y="1613113"/>
            <a:ext cx="2867939" cy="4378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F9B005-6944-9329-9100-63F044D9AA7F}"/>
              </a:ext>
            </a:extLst>
          </p:cNvPr>
          <p:cNvPicPr>
            <a:picLocks noChangeAspect="1"/>
          </p:cNvPicPr>
          <p:nvPr/>
        </p:nvPicPr>
        <p:blipFill>
          <a:blip r:embed="rId4"/>
          <a:stretch>
            <a:fillRect/>
          </a:stretch>
        </p:blipFill>
        <p:spPr>
          <a:xfrm>
            <a:off x="5499434" y="6156959"/>
            <a:ext cx="3437152" cy="484296"/>
          </a:xfrm>
          <a:prstGeom prst="rect">
            <a:avLst/>
          </a:prstGeom>
        </p:spPr>
      </p:pic>
    </p:spTree>
    <p:custDataLst>
      <p:tags r:id="rId1"/>
    </p:custDataLst>
    <p:extLst>
      <p:ext uri="{BB962C8B-B14F-4D97-AF65-F5344CB8AC3E}">
        <p14:creationId xmlns:p14="http://schemas.microsoft.com/office/powerpoint/2010/main" val="309910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7"/>
            <a:ext cx="4041648" cy="4937760"/>
          </a:xfrm>
        </p:spPr>
        <p:txBody>
          <a:bodyPr>
            <a:normAutofit fontScale="85000" lnSpcReduction="10000"/>
          </a:bodyPr>
          <a:lstStyle/>
          <a:p>
            <a:r>
              <a:rPr lang="en-US" b="1" dirty="0"/>
              <a:t>A</a:t>
            </a:r>
            <a:r>
              <a:rPr lang="en-US" dirty="0"/>
              <a:t>ge </a:t>
            </a:r>
          </a:p>
          <a:p>
            <a:pPr lvl="1"/>
            <a:r>
              <a:rPr lang="en-US" dirty="0"/>
              <a:t>e.g., for individuals &lt;35 years old, consider type 1 diabetes </a:t>
            </a:r>
          </a:p>
          <a:p>
            <a:r>
              <a:rPr lang="en-US" b="1" dirty="0"/>
              <a:t>A</a:t>
            </a:r>
            <a:r>
              <a:rPr lang="en-US" dirty="0"/>
              <a:t>utoimmunity </a:t>
            </a:r>
          </a:p>
          <a:p>
            <a:pPr lvl="1"/>
            <a:r>
              <a:rPr lang="en-US" dirty="0"/>
              <a:t>e.g., personal or family history of autoimmune disease or polyglandular autoimmune syndromes </a:t>
            </a:r>
          </a:p>
          <a:p>
            <a:r>
              <a:rPr lang="en-US" b="1" dirty="0"/>
              <a:t>B</a:t>
            </a:r>
            <a:r>
              <a:rPr lang="en-US" dirty="0"/>
              <a:t>ody habitus </a:t>
            </a:r>
          </a:p>
          <a:p>
            <a:pPr lvl="1"/>
            <a:r>
              <a:rPr lang="en-US" dirty="0"/>
              <a:t>e.g., BMI &lt;25 kg/m2</a:t>
            </a:r>
          </a:p>
          <a:p>
            <a:r>
              <a:rPr lang="en-US" b="1" dirty="0"/>
              <a:t>B</a:t>
            </a:r>
            <a:r>
              <a:rPr lang="en-US" dirty="0"/>
              <a:t>ackground</a:t>
            </a:r>
          </a:p>
          <a:p>
            <a:pPr lvl="1"/>
            <a:r>
              <a:rPr lang="en-US" dirty="0"/>
              <a:t>e.g., family history of type 1 diabetes</a:t>
            </a:r>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85000" lnSpcReduction="10000"/>
          </a:bodyPr>
          <a:lstStyle/>
          <a:p>
            <a:r>
              <a:rPr lang="en-US" b="1" dirty="0"/>
              <a:t>C</a:t>
            </a:r>
            <a:r>
              <a:rPr lang="en-US" dirty="0"/>
              <a:t>ontrol </a:t>
            </a:r>
          </a:p>
          <a:p>
            <a:pPr lvl="1"/>
            <a:r>
              <a:rPr lang="en-US" dirty="0"/>
              <a:t>e.g., level of glucose control on noninsulin therapies</a:t>
            </a:r>
          </a:p>
          <a:p>
            <a:r>
              <a:rPr lang="en-US" b="1" dirty="0"/>
              <a:t>C</a:t>
            </a:r>
            <a:r>
              <a:rPr lang="en-US" dirty="0"/>
              <a:t>omorbidities</a:t>
            </a:r>
          </a:p>
          <a:p>
            <a:pPr lvl="1"/>
            <a:r>
              <a:rPr lang="en-US" dirty="0"/>
              <a:t>e.g., treatment with immune checkpoint inhibitors for cancer can cause acute autoimmune type 1 diabetes or presence of other autoimmune conditions</a:t>
            </a:r>
          </a:p>
        </p:txBody>
      </p:sp>
      <p:pic>
        <p:nvPicPr>
          <p:cNvPr id="5" name="Picture 4">
            <a:extLst>
              <a:ext uri="{FF2B5EF4-FFF2-40B4-BE49-F238E27FC236}">
                <a16:creationId xmlns:a16="http://schemas.microsoft.com/office/drawing/2014/main" id="{62ED7F0C-F1F4-40B3-8D04-83DB58734C8E}"/>
              </a:ext>
            </a:extLst>
          </p:cNvPr>
          <p:cNvPicPr>
            <a:picLocks noChangeAspect="1"/>
          </p:cNvPicPr>
          <p:nvPr/>
        </p:nvPicPr>
        <p:blipFill>
          <a:blip r:embed="rId2"/>
          <a:stretch>
            <a:fillRect/>
          </a:stretch>
        </p:blipFill>
        <p:spPr>
          <a:xfrm>
            <a:off x="762000" y="6219612"/>
            <a:ext cx="3437152" cy="484296"/>
          </a:xfrm>
          <a:prstGeom prst="rect">
            <a:avLst/>
          </a:prstGeom>
        </p:spPr>
      </p:pic>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4949783"/>
            <a:ext cx="2519426" cy="1679617"/>
          </a:xfrm>
          <a:prstGeom prst="rect">
            <a:avLst/>
          </a:prstGeom>
        </p:spPr>
      </p:pic>
    </p:spTree>
    <p:extLst>
      <p:ext uri="{BB962C8B-B14F-4D97-AF65-F5344CB8AC3E}">
        <p14:creationId xmlns:p14="http://schemas.microsoft.com/office/powerpoint/2010/main" val="22408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8" name="Picture 7">
            <a:extLst>
              <a:ext uri="{FF2B5EF4-FFF2-40B4-BE49-F238E27FC236}">
                <a16:creationId xmlns:a16="http://schemas.microsoft.com/office/drawing/2014/main" id="{6FD3D6C8-1E84-779C-2516-A7AC34D762F0}"/>
              </a:ext>
            </a:extLst>
          </p:cNvPr>
          <p:cNvPicPr>
            <a:picLocks noChangeAspect="1"/>
          </p:cNvPicPr>
          <p:nvPr/>
        </p:nvPicPr>
        <p:blipFill>
          <a:blip r:embed="rId3"/>
          <a:stretch>
            <a:fillRect/>
          </a:stretch>
        </p:blipFill>
        <p:spPr>
          <a:xfrm>
            <a:off x="76200" y="5943600"/>
            <a:ext cx="4160466" cy="781284"/>
          </a:xfrm>
          <a:prstGeom prst="rect">
            <a:avLst/>
          </a:prstGeom>
        </p:spPr>
      </p:pic>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953" y="1143000"/>
            <a:ext cx="1451458" cy="4800600"/>
          </a:xfrm>
          <a:prstGeom prst="rect">
            <a:avLst/>
          </a:prstGeom>
        </p:spPr>
      </p:pic>
      <p:pic>
        <p:nvPicPr>
          <p:cNvPr id="3" name="Picture 2">
            <a:extLst>
              <a:ext uri="{FF2B5EF4-FFF2-40B4-BE49-F238E27FC236}">
                <a16:creationId xmlns:a16="http://schemas.microsoft.com/office/drawing/2014/main" id="{C1C96BA2-2F72-F730-769B-4BE5CD3D7308}"/>
              </a:ext>
            </a:extLst>
          </p:cNvPr>
          <p:cNvPicPr>
            <a:picLocks noChangeAspect="1"/>
          </p:cNvPicPr>
          <p:nvPr/>
        </p:nvPicPr>
        <p:blipFill>
          <a:blip r:embed="rId5"/>
          <a:stretch>
            <a:fillRect/>
          </a:stretch>
        </p:blipFill>
        <p:spPr>
          <a:xfrm>
            <a:off x="6320832" y="6424686"/>
            <a:ext cx="2302494" cy="236282"/>
          </a:xfrm>
          <a:prstGeom prst="rect">
            <a:avLst/>
          </a:prstGeom>
        </p:spPr>
      </p:pic>
    </p:spTree>
    <p:custDataLst>
      <p:tags r:id="rId1"/>
    </p:custDataLst>
    <p:extLst>
      <p:ext uri="{BB962C8B-B14F-4D97-AF65-F5344CB8AC3E}">
        <p14:creationId xmlns:p14="http://schemas.microsoft.com/office/powerpoint/2010/main" val="119178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762000" y="3311213"/>
            <a:ext cx="7315200" cy="1524000"/>
          </a:xfrm>
        </p:spPr>
        <p:txBody>
          <a:bodyPr>
            <a:normAutofit/>
          </a:bodyPr>
          <a:lstStyle/>
          <a:p>
            <a:r>
              <a:rPr lang="en-US" sz="3600" dirty="0"/>
              <a:t>Standards of Care Updates 2024</a:t>
            </a:r>
            <a:br>
              <a:rPr lang="en-US" sz="3600" dirty="0"/>
            </a:br>
            <a:r>
              <a:rPr lang="en-US" sz="3600" dirty="0"/>
              <a:t> </a:t>
            </a:r>
          </a:p>
        </p:txBody>
      </p:sp>
      <p:sp>
        <p:nvSpPr>
          <p:cNvPr id="11" name="Subtitle 10"/>
          <p:cNvSpPr>
            <a:spLocks noGrp="1"/>
          </p:cNvSpPr>
          <p:nvPr>
            <p:ph type="subTitle" idx="1"/>
          </p:nvPr>
        </p:nvSpPr>
        <p:spPr>
          <a:xfrm>
            <a:off x="1219200" y="5124450"/>
            <a:ext cx="7010400" cy="1200150"/>
          </a:xfrm>
        </p:spPr>
        <p:txBody>
          <a:bodyPr/>
          <a:lstStyle/>
          <a:p>
            <a:pPr lvl="0">
              <a:lnSpc>
                <a:spcPts val="2400"/>
              </a:lnSpc>
              <a:spcBef>
                <a:spcPts val="0"/>
              </a:spcBef>
              <a:buClr>
                <a:srgbClr val="86AA2C"/>
              </a:buClr>
            </a:pPr>
            <a:r>
              <a:rPr lang="en-US" sz="2400" dirty="0">
                <a:solidFill>
                  <a:prstClr val="black"/>
                </a:solidFill>
              </a:rPr>
              <a:t>Beverly Dyck Thomassian, RN, MPH, BC-ADM, CDCES</a:t>
            </a:r>
          </a:p>
          <a:p>
            <a:pPr lvl="0">
              <a:lnSpc>
                <a:spcPts val="2400"/>
              </a:lnSpc>
              <a:spcBef>
                <a:spcPts val="0"/>
              </a:spcBef>
              <a:buClr>
                <a:srgbClr val="86AA2C"/>
              </a:buClr>
            </a:pPr>
            <a:r>
              <a:rPr lang="en-US" sz="2400" dirty="0">
                <a:solidFill>
                  <a:prstClr val="black"/>
                </a:solidFill>
              </a:rPr>
              <a:t>Pronouns: She, her, hers</a:t>
            </a:r>
          </a:p>
          <a:p>
            <a:pPr lvl="0">
              <a:lnSpc>
                <a:spcPts val="2400"/>
              </a:lnSpc>
              <a:spcBef>
                <a:spcPts val="0"/>
              </a:spcBef>
              <a:buClr>
                <a:srgbClr val="86AA2C"/>
              </a:buClr>
            </a:pPr>
            <a:r>
              <a:rPr lang="en-US" sz="2400" dirty="0">
                <a:solidFill>
                  <a:prstClr val="black"/>
                </a:solidFill>
              </a:rPr>
              <a:t>President, Diabetes Education Services</a:t>
            </a:r>
          </a:p>
          <a:p>
            <a:pPr>
              <a:lnSpc>
                <a:spcPts val="2400"/>
              </a:lnSpc>
              <a:spcBef>
                <a:spcPts val="0"/>
              </a:spcBef>
            </a:pPr>
            <a:r>
              <a:rPr lang="en-US" sz="2400" dirty="0">
                <a:solidFill>
                  <a:prstClr val="black"/>
                </a:solidFill>
              </a:rPr>
              <a:t> </a:t>
            </a:r>
          </a:p>
          <a:p>
            <a:pPr lvl="0">
              <a:lnSpc>
                <a:spcPts val="2400"/>
              </a:lnSpc>
              <a:spcBef>
                <a:spcPts val="0"/>
              </a:spcBef>
              <a:buClr>
                <a:srgbClr val="86AA2C"/>
              </a:buClr>
            </a:pPr>
            <a:r>
              <a:rPr lang="en-US" sz="2400" dirty="0">
                <a:solidFill>
                  <a:prstClr val="black"/>
                </a:solidFill>
              </a:rPr>
              <a:t> </a:t>
            </a:r>
          </a:p>
        </p:txBody>
      </p:sp>
      <p:sp>
        <p:nvSpPr>
          <p:cNvPr id="3" name="TextBox 2">
            <a:extLst>
              <a:ext uri="{FF2B5EF4-FFF2-40B4-BE49-F238E27FC236}">
                <a16:creationId xmlns:a16="http://schemas.microsoft.com/office/drawing/2014/main" id="{172182FD-194C-F377-27EA-A4F6A5D63F62}"/>
              </a:ext>
            </a:extLst>
          </p:cNvPr>
          <p:cNvSpPr txBox="1"/>
          <p:nvPr/>
        </p:nvSpPr>
        <p:spPr>
          <a:xfrm>
            <a:off x="1066800" y="3750047"/>
            <a:ext cx="7467600" cy="1200329"/>
          </a:xfrm>
          <a:prstGeom prst="rect">
            <a:avLst/>
          </a:prstGeom>
          <a:noFill/>
        </p:spPr>
        <p:txBody>
          <a:bodyPr wrap="square" rtlCol="0">
            <a:spAutoFit/>
          </a:bodyPr>
          <a:lstStyle/>
          <a:p>
            <a:pPr lvl="0" algn="ctr">
              <a:defRPr/>
            </a:pPr>
            <a:r>
              <a:rPr lang="en-US" sz="3600" dirty="0">
                <a:solidFill>
                  <a:srgbClr val="ED7013"/>
                </a:solidFill>
                <a:latin typeface="Gill Sans MT"/>
              </a:rPr>
              <a:t>Sponsored by</a:t>
            </a:r>
            <a:br>
              <a:rPr lang="en-US" sz="3600" dirty="0">
                <a:solidFill>
                  <a:srgbClr val="ED7013"/>
                </a:solidFill>
                <a:latin typeface="Gill Sans MT"/>
              </a:rPr>
            </a:br>
            <a:r>
              <a:rPr lang="en-US" sz="3600" dirty="0">
                <a:solidFill>
                  <a:srgbClr val="ED7013"/>
                </a:solidFill>
                <a:latin typeface="Gill Sans MT"/>
              </a:rPr>
              <a:t>ADCES NorCal Chapter  </a:t>
            </a:r>
            <a:endParaRPr kumimoji="0" lang="en-US" sz="3600" b="0" i="0" u="none" strike="noStrike" kern="1200" cap="none" spc="0" normalizeH="0" baseline="0" noProof="0" dirty="0">
              <a:ln>
                <a:noFill/>
              </a:ln>
              <a:solidFill>
                <a:srgbClr val="ED7013"/>
              </a:solidFill>
              <a:effectLst/>
              <a:uLnTx/>
              <a:uFillTx/>
              <a:latin typeface="Gill Sans MT"/>
              <a:ea typeface="+mn-ea"/>
              <a:cs typeface="+mn-cs"/>
            </a:endParaRPr>
          </a:p>
        </p:txBody>
      </p:sp>
      <p:pic>
        <p:nvPicPr>
          <p:cNvPr id="4" name="Picture 3">
            <a:extLst>
              <a:ext uri="{FF2B5EF4-FFF2-40B4-BE49-F238E27FC236}">
                <a16:creationId xmlns:a16="http://schemas.microsoft.com/office/drawing/2014/main" id="{0FD44206-A3F4-6B42-A179-B0311DC05208}"/>
              </a:ext>
            </a:extLst>
          </p:cNvPr>
          <p:cNvPicPr>
            <a:picLocks noChangeAspect="1"/>
          </p:cNvPicPr>
          <p:nvPr/>
        </p:nvPicPr>
        <p:blipFill>
          <a:blip r:embed="rId3"/>
          <a:stretch>
            <a:fillRect/>
          </a:stretch>
        </p:blipFill>
        <p:spPr>
          <a:xfrm>
            <a:off x="719416" y="152400"/>
            <a:ext cx="7705167" cy="2743200"/>
          </a:xfrm>
          <a:prstGeom prst="rect">
            <a:avLst/>
          </a:prstGeom>
        </p:spPr>
      </p:pic>
    </p:spTree>
    <p:custDataLst>
      <p:tags r:id="rId1"/>
    </p:custDataLst>
    <p:extLst>
      <p:ext uri="{BB962C8B-B14F-4D97-AF65-F5344CB8AC3E}">
        <p14:creationId xmlns:p14="http://schemas.microsoft.com/office/powerpoint/2010/main" val="403111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Dysglycemia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a:effectLst/>
                        </a:rPr>
                        <a:t>Dysglycemia: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sp>
        <p:nvSpPr>
          <p:cNvPr id="4" name="TextBox 3">
            <a:extLst>
              <a:ext uri="{FF2B5EF4-FFF2-40B4-BE49-F238E27FC236}">
                <a16:creationId xmlns:a16="http://schemas.microsoft.com/office/drawing/2014/main" id="{14A6C4C6-8B6E-AEF2-7BC1-C6364DEFC67E}"/>
              </a:ext>
            </a:extLst>
          </p:cNvPr>
          <p:cNvSpPr txBox="1"/>
          <p:nvPr/>
        </p:nvSpPr>
        <p:spPr>
          <a:xfrm>
            <a:off x="6959954" y="6182494"/>
            <a:ext cx="2031646" cy="338554"/>
          </a:xfrm>
          <a:prstGeom prst="rect">
            <a:avLst/>
          </a:prstGeom>
          <a:noFill/>
        </p:spPr>
        <p:txBody>
          <a:bodyPr wrap="square" rtlCol="0">
            <a:spAutoFit/>
          </a:bodyPr>
          <a:lstStyle/>
          <a:p>
            <a:r>
              <a:rPr lang="en-US" sz="1600" dirty="0"/>
              <a:t>www.DiabetesEd.net</a:t>
            </a:r>
          </a:p>
        </p:txBody>
      </p:sp>
      <p:pic>
        <p:nvPicPr>
          <p:cNvPr id="6" name="Picture 5">
            <a:extLst>
              <a:ext uri="{FF2B5EF4-FFF2-40B4-BE49-F238E27FC236}">
                <a16:creationId xmlns:a16="http://schemas.microsoft.com/office/drawing/2014/main" id="{F2F90827-2A2A-94BA-5BFD-3B5A4CBAE13F}"/>
              </a:ext>
            </a:extLst>
          </p:cNvPr>
          <p:cNvPicPr>
            <a:picLocks noChangeAspect="1"/>
          </p:cNvPicPr>
          <p:nvPr/>
        </p:nvPicPr>
        <p:blipFill>
          <a:blip r:embed="rId2"/>
          <a:stretch>
            <a:fillRect/>
          </a:stretch>
        </p:blipFill>
        <p:spPr>
          <a:xfrm>
            <a:off x="457200" y="6216022"/>
            <a:ext cx="3437152" cy="484296"/>
          </a:xfrm>
          <a:prstGeom prst="rect">
            <a:avLst/>
          </a:prstGeom>
        </p:spPr>
      </p:pic>
    </p:spTree>
    <p:extLst>
      <p:ext uri="{BB962C8B-B14F-4D97-AF65-F5344CB8AC3E}">
        <p14:creationId xmlns:p14="http://schemas.microsoft.com/office/powerpoint/2010/main" val="4531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1681004"/>
          </a:xfrm>
        </p:spPr>
        <p:txBody>
          <a:bodyPr>
            <a:normAutofit fontScale="90000"/>
          </a:bodyPr>
          <a:lstStyle/>
          <a:p>
            <a:pPr eaLnBrk="1" hangingPunct="1"/>
            <a:r>
              <a:rPr lang="en-US" sz="4000" dirty="0"/>
              <a:t>3. Prevention or Delay of Diabetes and Associated Comorbidities (for Preclinical Type 1 Diabetes) </a:t>
            </a:r>
          </a:p>
        </p:txBody>
      </p:sp>
      <p:sp>
        <p:nvSpPr>
          <p:cNvPr id="74755" name="Rectangle 3"/>
          <p:cNvSpPr>
            <a:spLocks noGrp="1" noChangeArrowheads="1"/>
          </p:cNvSpPr>
          <p:nvPr>
            <p:ph sz="quarter" idx="1"/>
          </p:nvPr>
        </p:nvSpPr>
        <p:spPr>
          <a:xfrm>
            <a:off x="457200" y="1981200"/>
            <a:ext cx="6096000" cy="4800472"/>
          </a:xfrm>
        </p:spPr>
        <p:txBody>
          <a:bodyPr>
            <a:normAutofit/>
          </a:bodyPr>
          <a:lstStyle/>
          <a:p>
            <a:pPr eaLnBrk="1" hangingPunct="1"/>
            <a:r>
              <a:rPr lang="en-US" sz="2800" dirty="0"/>
              <a:t> Positive Antibodies with Prediabetes:</a:t>
            </a:r>
          </a:p>
          <a:p>
            <a:pPr lvl="1"/>
            <a:r>
              <a:rPr lang="en-US" sz="2400" dirty="0"/>
              <a:t>A1c 5.7 – 6.4% or fasting BG 100 -125mg/dl</a:t>
            </a:r>
          </a:p>
          <a:p>
            <a:r>
              <a:rPr lang="en-US" sz="2800" dirty="0"/>
              <a:t>Action:</a:t>
            </a:r>
          </a:p>
          <a:p>
            <a:pPr lvl="1"/>
            <a:r>
              <a:rPr lang="en-US" sz="2800" dirty="0"/>
              <a:t>Screen A1C every 6 months</a:t>
            </a:r>
          </a:p>
          <a:p>
            <a:pPr lvl="1"/>
            <a:r>
              <a:rPr lang="en-US" sz="2800" dirty="0"/>
              <a:t>75- OGTT every year</a:t>
            </a:r>
          </a:p>
          <a:p>
            <a:pPr lvl="1"/>
            <a:r>
              <a:rPr lang="en-US" sz="2800" dirty="0"/>
              <a:t>Modify screening based on antibodies and glycemic metrics.</a:t>
            </a:r>
          </a:p>
          <a:p>
            <a:pPr lvl="1"/>
            <a:r>
              <a:rPr lang="en-US" sz="2800" dirty="0"/>
              <a:t>May benefit from CGM to monitor progression</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60" y="6386185"/>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4"/>
          <a:stretch>
            <a:fillRect/>
          </a:stretch>
        </p:blipFill>
        <p:spPr>
          <a:xfrm>
            <a:off x="1813788" y="6320795"/>
            <a:ext cx="4029719" cy="413530"/>
          </a:xfrm>
          <a:prstGeom prst="rect">
            <a:avLst/>
          </a:prstGeom>
        </p:spPr>
      </p:pic>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5"/>
          <a:stretch>
            <a:fillRect/>
          </a:stretch>
        </p:blipFill>
        <p:spPr>
          <a:xfrm>
            <a:off x="6518035" y="2590800"/>
            <a:ext cx="2486265" cy="3125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p:txBody>
          <a:bodyPr/>
          <a:lstStyle/>
          <a:p>
            <a:r>
              <a:rPr lang="en-US" dirty="0"/>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p:txBody>
          <a:bodyPr/>
          <a:lstStyle/>
          <a:p>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r>
              <a:rPr lang="en-US" dirty="0">
                <a:solidFill>
                  <a:srgbClr val="383636"/>
                </a:solidFill>
                <a:ea typeface="Calibri" panose="020F0502020204030204" pitchFamily="34" charset="0"/>
                <a:cs typeface="Calibri" panose="020F0502020204030204" pitchFamily="34" charset="0"/>
              </a:rPr>
              <a:t>Less physical activity</a:t>
            </a:r>
          </a:p>
          <a:p>
            <a:pPr lvl="1"/>
            <a:r>
              <a:rPr lang="en-US" dirty="0">
                <a:solidFill>
                  <a:srgbClr val="383636"/>
                </a:solidFill>
                <a:ea typeface="Calibri" panose="020F0502020204030204" pitchFamily="34" charset="0"/>
                <a:cs typeface="Calibri" panose="020F0502020204030204" pitchFamily="34" charset="0"/>
              </a:rPr>
              <a:t>Consuming higher glycemic index foods</a:t>
            </a:r>
          </a:p>
          <a:p>
            <a:pPr lvl="1"/>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lstStyle/>
          <a:p>
            <a:r>
              <a:rPr lang="en-US" dirty="0"/>
              <a:t>Factors that </a:t>
            </a:r>
            <a:r>
              <a:rPr lang="en-US" b="1" dirty="0"/>
              <a:t>reduced risk</a:t>
            </a:r>
            <a:r>
              <a:rPr lang="en-US" dirty="0"/>
              <a:t> of progression from TEDDY study:</a:t>
            </a:r>
          </a:p>
          <a:p>
            <a:r>
              <a:rPr lang="en-US" dirty="0"/>
              <a:t>Daily minutes spent doing vigorous physical exercise.</a:t>
            </a:r>
          </a:p>
          <a:p>
            <a:endParaRPr lang="en-US" dirty="0"/>
          </a:p>
          <a:p>
            <a:r>
              <a:rPr lang="en-US" dirty="0"/>
              <a:t>More info needed</a:t>
            </a:r>
          </a:p>
          <a:p>
            <a:endParaRPr lang="en-US" dirty="0"/>
          </a:p>
        </p:txBody>
      </p:sp>
      <p:pic>
        <p:nvPicPr>
          <p:cNvPr id="5" name="Picture 4">
            <a:extLst>
              <a:ext uri="{FF2B5EF4-FFF2-40B4-BE49-F238E27FC236}">
                <a16:creationId xmlns:a16="http://schemas.microsoft.com/office/drawing/2014/main" id="{C97D9B09-C7BC-775B-F7B4-61ED2F73EDF0}"/>
              </a:ext>
            </a:extLst>
          </p:cNvPr>
          <p:cNvPicPr>
            <a:picLocks noChangeAspect="1"/>
          </p:cNvPicPr>
          <p:nvPr/>
        </p:nvPicPr>
        <p:blipFill>
          <a:blip r:embed="rId2"/>
          <a:stretch>
            <a:fillRect/>
          </a:stretch>
        </p:blipFill>
        <p:spPr>
          <a:xfrm>
            <a:off x="4280496" y="6315425"/>
            <a:ext cx="4723804" cy="484757"/>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85000" lnSpcReduction="1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041648" cy="4556760"/>
          </a:xfrm>
        </p:spPr>
        <p:txBody>
          <a:bodyPr>
            <a:normAutofit fontScale="85000" lnSpcReduction="1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2895600" y="5926974"/>
            <a:ext cx="5992061" cy="752580"/>
          </a:xfrm>
          <a:prstGeom prst="rect">
            <a:avLst/>
          </a:prstGeom>
        </p:spPr>
      </p:pic>
      <p:pic>
        <p:nvPicPr>
          <p:cNvPr id="5" name="Picture 4">
            <a:extLst>
              <a:ext uri="{FF2B5EF4-FFF2-40B4-BE49-F238E27FC236}">
                <a16:creationId xmlns:a16="http://schemas.microsoft.com/office/drawing/2014/main" id="{3BE857B2-D8DC-931E-D2BF-116ABBC614FB}"/>
              </a:ext>
            </a:extLst>
          </p:cNvPr>
          <p:cNvPicPr>
            <a:picLocks noChangeAspect="1"/>
          </p:cNvPicPr>
          <p:nvPr/>
        </p:nvPicPr>
        <p:blipFill>
          <a:blip r:embed="rId3"/>
          <a:stretch>
            <a:fillRect/>
          </a:stretch>
        </p:blipFill>
        <p:spPr>
          <a:xfrm>
            <a:off x="6172200" y="5547436"/>
            <a:ext cx="2302494" cy="236282"/>
          </a:xfrm>
          <a:prstGeom prst="rect">
            <a:avLst/>
          </a:prstGeom>
        </p:spPr>
      </p:pic>
    </p:spTree>
    <p:extLst>
      <p:ext uri="{BB962C8B-B14F-4D97-AF65-F5344CB8AC3E}">
        <p14:creationId xmlns:p14="http://schemas.microsoft.com/office/powerpoint/2010/main" val="1827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4DB-53EE-4CB6-AA11-6B5AE28737D6}"/>
              </a:ext>
            </a:extLst>
          </p:cNvPr>
          <p:cNvSpPr>
            <a:spLocks noGrp="1"/>
          </p:cNvSpPr>
          <p:nvPr>
            <p:ph type="title"/>
          </p:nvPr>
        </p:nvSpPr>
        <p:spPr/>
        <p:txBody>
          <a:bodyPr/>
          <a:lstStyle/>
          <a:p>
            <a:r>
              <a:rPr lang="en-US" dirty="0"/>
              <a:t>3. Detecting PreDiabetes Matters</a:t>
            </a:r>
          </a:p>
        </p:txBody>
      </p:sp>
      <p:sp>
        <p:nvSpPr>
          <p:cNvPr id="3" name="Content Placeholder 2">
            <a:extLst>
              <a:ext uri="{FF2B5EF4-FFF2-40B4-BE49-F238E27FC236}">
                <a16:creationId xmlns:a16="http://schemas.microsoft.com/office/drawing/2014/main" id="{BD0426D8-B611-4CC0-AEC2-26210DD92C3A}"/>
              </a:ext>
            </a:extLst>
          </p:cNvPr>
          <p:cNvSpPr>
            <a:spLocks noGrp="1"/>
          </p:cNvSpPr>
          <p:nvPr>
            <p:ph sz="quarter" idx="1"/>
          </p:nvPr>
        </p:nvSpPr>
        <p:spPr>
          <a:xfrm>
            <a:off x="457200" y="1295400"/>
            <a:ext cx="7848600" cy="4937760"/>
          </a:xfrm>
        </p:spPr>
        <p:txBody>
          <a:bodyPr/>
          <a:lstStyle/>
          <a:p>
            <a:r>
              <a:rPr lang="en-US" dirty="0"/>
              <a:t>Given the cost-effectiveness of lifestyle behavior modification programs for diabetes prevention:</a:t>
            </a:r>
          </a:p>
          <a:p>
            <a:pPr lvl="1"/>
            <a:r>
              <a:rPr lang="en-US" dirty="0"/>
              <a:t>Offer Diabetes Prevention Programs  to adults at high risk of type 2 diabetes </a:t>
            </a:r>
          </a:p>
          <a:p>
            <a:pPr lvl="1"/>
            <a:r>
              <a:rPr lang="en-US" dirty="0"/>
              <a:t>Should be covered by third-party payers, </a:t>
            </a:r>
          </a:p>
          <a:p>
            <a:pPr lvl="1"/>
            <a:r>
              <a:rPr lang="en-US" dirty="0"/>
              <a:t>Address inconsistencies in access  </a:t>
            </a:r>
          </a:p>
          <a:p>
            <a:r>
              <a:rPr lang="en-US" dirty="0"/>
              <a:t>Screening guidelines for people with Type 1</a:t>
            </a:r>
          </a:p>
        </p:txBody>
      </p:sp>
      <p:pic>
        <p:nvPicPr>
          <p:cNvPr id="5" name="Picture 4">
            <a:extLst>
              <a:ext uri="{FF2B5EF4-FFF2-40B4-BE49-F238E27FC236}">
                <a16:creationId xmlns:a16="http://schemas.microsoft.com/office/drawing/2014/main" id="{20D41A7B-1B54-431C-91CA-6E853781FA88}"/>
              </a:ext>
            </a:extLst>
          </p:cNvPr>
          <p:cNvPicPr>
            <a:picLocks noChangeAspect="1"/>
          </p:cNvPicPr>
          <p:nvPr/>
        </p:nvPicPr>
        <p:blipFill>
          <a:blip r:embed="rId3"/>
          <a:stretch>
            <a:fillRect/>
          </a:stretch>
        </p:blipFill>
        <p:spPr>
          <a:xfrm>
            <a:off x="4038600" y="5172137"/>
            <a:ext cx="4495800" cy="1403235"/>
          </a:xfrm>
          <a:prstGeom prst="rect">
            <a:avLst/>
          </a:prstGeom>
        </p:spPr>
      </p:pic>
      <p:pic>
        <p:nvPicPr>
          <p:cNvPr id="9" name="Picture 8">
            <a:extLst>
              <a:ext uri="{FF2B5EF4-FFF2-40B4-BE49-F238E27FC236}">
                <a16:creationId xmlns:a16="http://schemas.microsoft.com/office/drawing/2014/main" id="{336B8852-7F60-115A-D754-177CE691302C}"/>
              </a:ext>
            </a:extLst>
          </p:cNvPr>
          <p:cNvPicPr>
            <a:picLocks noChangeAspect="1"/>
          </p:cNvPicPr>
          <p:nvPr/>
        </p:nvPicPr>
        <p:blipFill>
          <a:blip r:embed="rId4"/>
          <a:stretch>
            <a:fillRect/>
          </a:stretch>
        </p:blipFill>
        <p:spPr>
          <a:xfrm>
            <a:off x="838200" y="6127635"/>
            <a:ext cx="4363059" cy="447737"/>
          </a:xfrm>
          <a:prstGeom prst="rect">
            <a:avLst/>
          </a:prstGeom>
        </p:spPr>
      </p:pic>
    </p:spTree>
    <p:extLst>
      <p:ext uri="{BB962C8B-B14F-4D97-AF65-F5344CB8AC3E}">
        <p14:creationId xmlns:p14="http://schemas.microsoft.com/office/powerpoint/2010/main" val="425421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r>
              <a:rPr lang="en-US" sz="4000" dirty="0"/>
              <a:t>3. Prediabetes Pharmacologic Intervention</a:t>
            </a:r>
          </a:p>
        </p:txBody>
      </p:sp>
      <p:sp>
        <p:nvSpPr>
          <p:cNvPr id="74755" name="Rectangle 3"/>
          <p:cNvSpPr>
            <a:spLocks noGrp="1" noChangeArrowheads="1"/>
          </p:cNvSpPr>
          <p:nvPr>
            <p:ph sz="quarter" idx="1"/>
          </p:nvPr>
        </p:nvSpPr>
        <p:spPr>
          <a:xfrm>
            <a:off x="457200" y="1212085"/>
            <a:ext cx="4041648" cy="5285637"/>
          </a:xfrm>
        </p:spPr>
        <p:txBody>
          <a:bodyPr>
            <a:normAutofit fontScale="92500"/>
          </a:bodyPr>
          <a:lstStyle/>
          <a:p>
            <a:pPr eaLnBrk="1" hangingPunct="1"/>
            <a:r>
              <a:rPr lang="en-US" sz="2800" dirty="0"/>
              <a:t>No FDA approved med for prevention (off label)</a:t>
            </a:r>
          </a:p>
          <a:p>
            <a:pPr eaLnBrk="1" hangingPunct="1"/>
            <a:r>
              <a:rPr lang="en-US" sz="2800" dirty="0"/>
              <a:t>Consider Metformin Therapy for Prediabetes</a:t>
            </a:r>
          </a:p>
          <a:p>
            <a:r>
              <a:rPr lang="en-US" sz="3000" dirty="0"/>
              <a:t>Especially for ages 25-59</a:t>
            </a:r>
          </a:p>
          <a:p>
            <a:pPr lvl="1" eaLnBrk="1" hangingPunct="1"/>
            <a:r>
              <a:rPr lang="en-US" dirty="0"/>
              <a:t>BMI of 35+</a:t>
            </a:r>
          </a:p>
          <a:p>
            <a:pPr lvl="1" eaLnBrk="1" hangingPunct="1"/>
            <a:r>
              <a:rPr lang="en-US" dirty="0"/>
              <a:t>If A1c is ~6.0 or FPG is 110mg/dL</a:t>
            </a:r>
          </a:p>
          <a:p>
            <a:pPr lvl="1" eaLnBrk="1" hangingPunct="1"/>
            <a:r>
              <a:rPr lang="en-US" dirty="0"/>
              <a:t>Women with history of GDM</a:t>
            </a:r>
          </a:p>
          <a:p>
            <a:r>
              <a:rPr lang="en-US" sz="3000" dirty="0"/>
              <a:t>Monitor B12 level </a:t>
            </a:r>
            <a:r>
              <a:rPr lang="en-US" sz="2600" dirty="0"/>
              <a:t>(</a:t>
            </a:r>
            <a:r>
              <a:rPr lang="en-US" sz="2600" dirty="0" err="1"/>
              <a:t>esp</a:t>
            </a:r>
            <a:r>
              <a:rPr lang="en-US" sz="26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fontScale="92500"/>
          </a:bodyPr>
          <a:lstStyle/>
          <a:p>
            <a:r>
              <a:rPr lang="en-US" sz="2800" dirty="0"/>
              <a:t>CV Risk Mitigation important.</a:t>
            </a:r>
          </a:p>
          <a:p>
            <a:r>
              <a:rPr lang="en-US" sz="2800" dirty="0">
                <a:solidFill>
                  <a:srgbClr val="0070C0"/>
                </a:solidFill>
              </a:rPr>
              <a:t>Statin can increase BG, stop if notice elevation</a:t>
            </a:r>
          </a:p>
          <a:p>
            <a:r>
              <a:rPr lang="en-US" sz="2800" dirty="0"/>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81600" y="4444388"/>
            <a:ext cx="2664014" cy="2060448"/>
          </a:xfrm>
          <a:prstGeom prst="rect">
            <a:avLst/>
          </a:prstGeom>
        </p:spPr>
      </p:pic>
      <p:pic>
        <p:nvPicPr>
          <p:cNvPr id="5" name="Picture 4">
            <a:extLst>
              <a:ext uri="{FF2B5EF4-FFF2-40B4-BE49-F238E27FC236}">
                <a16:creationId xmlns:a16="http://schemas.microsoft.com/office/drawing/2014/main" id="{3ECC2AE4-19EE-78F8-5E52-80D225A57399}"/>
              </a:ext>
            </a:extLst>
          </p:cNvPr>
          <p:cNvPicPr>
            <a:picLocks noChangeAspect="1"/>
          </p:cNvPicPr>
          <p:nvPr/>
        </p:nvPicPr>
        <p:blipFill>
          <a:blip r:embed="rId5"/>
          <a:stretch>
            <a:fillRect/>
          </a:stretch>
        </p:blipFill>
        <p:spPr>
          <a:xfrm>
            <a:off x="287581" y="6504837"/>
            <a:ext cx="4356809" cy="249126"/>
          </a:xfrm>
          <a:prstGeom prst="rect">
            <a:avLst/>
          </a:prstGeom>
        </p:spPr>
      </p:pic>
      <p:pic>
        <p:nvPicPr>
          <p:cNvPr id="3" name="Picture 2">
            <a:extLst>
              <a:ext uri="{FF2B5EF4-FFF2-40B4-BE49-F238E27FC236}">
                <a16:creationId xmlns:a16="http://schemas.microsoft.com/office/drawing/2014/main" id="{B0DED10B-C272-47F9-D255-FEAE0E3F102A}"/>
              </a:ext>
            </a:extLst>
          </p:cNvPr>
          <p:cNvPicPr>
            <a:picLocks noChangeAspect="1"/>
          </p:cNvPicPr>
          <p:nvPr/>
        </p:nvPicPr>
        <p:blipFill>
          <a:blip r:embed="rId6"/>
          <a:stretch>
            <a:fillRect/>
          </a:stretch>
        </p:blipFill>
        <p:spPr>
          <a:xfrm>
            <a:off x="305396" y="6393632"/>
            <a:ext cx="4266604" cy="437839"/>
          </a:xfrm>
          <a:prstGeom prst="rect">
            <a:avLst/>
          </a:prstGeom>
        </p:spPr>
      </p:pic>
    </p:spTree>
    <p:custDataLst>
      <p:tags r:id="rId1"/>
    </p:custDataLst>
    <p:extLst>
      <p:ext uri="{BB962C8B-B14F-4D97-AF65-F5344CB8AC3E}">
        <p14:creationId xmlns:p14="http://schemas.microsoft.com/office/powerpoint/2010/main" val="271821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6113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914400"/>
          </a:xfrm>
        </p:spPr>
        <p:txBody>
          <a:bodyPr/>
          <a:lstStyle/>
          <a:p>
            <a:pPr eaLnBrk="1" hangingPunct="1"/>
            <a:r>
              <a:rPr lang="en-US" sz="3800" dirty="0" err="1"/>
              <a:t>DiaBingo</a:t>
            </a:r>
            <a:endParaRPr lang="en-US" sz="1500" dirty="0"/>
          </a:p>
        </p:txBody>
      </p:sp>
      <p:sp>
        <p:nvSpPr>
          <p:cNvPr id="1679363" name="Rectangle 3"/>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685800" y="1193321"/>
            <a:ext cx="8305800" cy="5466112"/>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36759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60307" y="237835"/>
            <a:ext cx="8264590" cy="857250"/>
          </a:xfrm>
        </p:spPr>
        <p:txBody>
          <a:bodyPr>
            <a:normAutofit/>
          </a:bodyPr>
          <a:lstStyle/>
          <a:p>
            <a:pPr eaLnBrk="1" hangingPunct="1"/>
            <a:r>
              <a:rPr lang="en-US" sz="3600" dirty="0"/>
              <a:t>Mr. J -  What are Your Recommendations?</a:t>
            </a:r>
          </a:p>
        </p:txBody>
      </p:sp>
      <p:sp>
        <p:nvSpPr>
          <p:cNvPr id="98307" name="Rectangle 3"/>
          <p:cNvSpPr>
            <a:spLocks noGrp="1" noChangeArrowheads="1"/>
          </p:cNvSpPr>
          <p:nvPr>
            <p:ph sz="half" idx="1"/>
          </p:nvPr>
        </p:nvSpPr>
        <p:spPr>
          <a:xfrm>
            <a:off x="451404" y="1267070"/>
            <a:ext cx="4196795" cy="5400964"/>
          </a:xfrm>
        </p:spPr>
        <p:txBody>
          <a:bodyPr>
            <a:normAutofit fontScale="77500" lnSpcReduction="20000"/>
          </a:bodyPr>
          <a:lstStyle/>
          <a:p>
            <a:pPr eaLnBrk="1" hangingPunct="1">
              <a:buFont typeface="Wingdings" pitchFamily="2" charset="2"/>
              <a:buNone/>
            </a:pPr>
            <a:r>
              <a:rPr lang="en-US" sz="2800" b="1" dirty="0"/>
              <a:t>Mr. J Profile</a:t>
            </a:r>
          </a:p>
          <a:p>
            <a:pPr eaLnBrk="1" hangingPunct="1">
              <a:lnSpc>
                <a:spcPct val="110000"/>
              </a:lnSpc>
              <a:buFont typeface="Wingdings" pitchFamily="2" charset="2"/>
              <a:buNone/>
            </a:pPr>
            <a:r>
              <a:rPr lang="en-US" sz="2800" dirty="0"/>
              <a:t>67 </a:t>
            </a:r>
            <a:r>
              <a:rPr lang="en-US" sz="2800" dirty="0" err="1"/>
              <a:t>yr</a:t>
            </a:r>
            <a:r>
              <a:rPr lang="en-US" sz="2800" dirty="0"/>
              <a:t> old with newly type 2. History of stroke.</a:t>
            </a:r>
          </a:p>
          <a:p>
            <a:pPr eaLnBrk="1" hangingPunct="1">
              <a:lnSpc>
                <a:spcPct val="110000"/>
              </a:lnSpc>
              <a:buFont typeface="Wingdings" pitchFamily="2" charset="2"/>
              <a:buNone/>
            </a:pPr>
            <a:r>
              <a:rPr lang="en-US" sz="2800" dirty="0"/>
              <a:t>Meds: Metoprolol, metformin, lovastatin 20mg.</a:t>
            </a:r>
          </a:p>
          <a:p>
            <a:pPr eaLnBrk="1" hangingPunct="1">
              <a:lnSpc>
                <a:spcPct val="110000"/>
              </a:lnSpc>
              <a:buFont typeface="Wingdings" pitchFamily="2" charset="2"/>
              <a:buNone/>
            </a:pPr>
            <a:r>
              <a:rPr lang="en-US" sz="2800" dirty="0"/>
              <a:t>Labs:</a:t>
            </a:r>
          </a:p>
          <a:p>
            <a:pPr lvl="1" eaLnBrk="1" hangingPunct="1">
              <a:lnSpc>
                <a:spcPct val="110000"/>
              </a:lnSpc>
            </a:pPr>
            <a:r>
              <a:rPr lang="en-US" sz="2800" dirty="0"/>
              <a:t>A1C 9.3%  </a:t>
            </a:r>
          </a:p>
          <a:p>
            <a:pPr lvl="1" eaLnBrk="1" hangingPunct="1">
              <a:lnSpc>
                <a:spcPct val="110000"/>
              </a:lnSpc>
            </a:pPr>
            <a:r>
              <a:rPr lang="en-US" sz="2800" dirty="0"/>
              <a:t>LDL 136 mg/dl   </a:t>
            </a:r>
          </a:p>
          <a:p>
            <a:pPr lvl="1" eaLnBrk="1" hangingPunct="1">
              <a:lnSpc>
                <a:spcPct val="110000"/>
              </a:lnSpc>
            </a:pPr>
            <a:r>
              <a:rPr lang="en-US" sz="2800" dirty="0"/>
              <a:t>Triglycerides 260mg/dl  </a:t>
            </a:r>
          </a:p>
          <a:p>
            <a:pPr lvl="1" eaLnBrk="1" hangingPunct="1">
              <a:lnSpc>
                <a:spcPct val="110000"/>
              </a:lnSpc>
            </a:pPr>
            <a:r>
              <a:rPr lang="en-US" sz="2800" dirty="0"/>
              <a:t>GFR 58, UACR 32</a:t>
            </a:r>
          </a:p>
          <a:p>
            <a:pPr lvl="1" eaLnBrk="1" hangingPunct="1">
              <a:lnSpc>
                <a:spcPct val="110000"/>
              </a:lnSpc>
            </a:pPr>
            <a:r>
              <a:rPr lang="en-US" sz="2800" dirty="0"/>
              <a:t>B/P 142/79</a:t>
            </a:r>
          </a:p>
          <a:p>
            <a:pPr lvl="1" eaLnBrk="1" hangingPunct="1">
              <a:lnSpc>
                <a:spcPct val="110000"/>
              </a:lnSpc>
            </a:pPr>
            <a:r>
              <a:rPr lang="en-US" sz="2800" dirty="0"/>
              <a:t>Liver enzymes in normal range</a:t>
            </a:r>
            <a:endParaRPr lang="en-US" dirty="0"/>
          </a:p>
        </p:txBody>
      </p:sp>
      <p:sp>
        <p:nvSpPr>
          <p:cNvPr id="98308" name="Rectangle 4"/>
          <p:cNvSpPr>
            <a:spLocks noGrp="1" noChangeArrowheads="1"/>
          </p:cNvSpPr>
          <p:nvPr>
            <p:ph sz="half" idx="2"/>
          </p:nvPr>
        </p:nvSpPr>
        <p:spPr>
          <a:xfrm>
            <a:off x="6208425" y="1543049"/>
            <a:ext cx="2480578" cy="4248151"/>
          </a:xfrm>
        </p:spPr>
        <p:txBody>
          <a:bodyPr>
            <a:normAutofit fontScale="77500" lnSpcReduction="20000"/>
          </a:bodyPr>
          <a:lstStyle/>
          <a:p>
            <a:pPr eaLnBrk="1" hangingPunct="1">
              <a:buFont typeface="Wingdings" pitchFamily="2" charset="2"/>
              <a:buNone/>
            </a:pPr>
            <a:r>
              <a:rPr lang="en-US" b="1" dirty="0"/>
              <a:t>Self-Care Skills</a:t>
            </a:r>
          </a:p>
          <a:p>
            <a:pPr eaLnBrk="1" hangingPunct="1">
              <a:lnSpc>
                <a:spcPct val="110000"/>
              </a:lnSpc>
            </a:pPr>
            <a:r>
              <a:rPr lang="en-US" sz="2800" dirty="0"/>
              <a:t>Goes to gym 2-3 times a week</a:t>
            </a:r>
          </a:p>
          <a:p>
            <a:pPr eaLnBrk="1" hangingPunct="1">
              <a:lnSpc>
                <a:spcPct val="110000"/>
              </a:lnSpc>
            </a:pPr>
            <a:r>
              <a:rPr lang="en-US" sz="2800" dirty="0"/>
              <a:t>Plays golf on occasion.</a:t>
            </a:r>
          </a:p>
          <a:p>
            <a:pPr eaLnBrk="1" hangingPunct="1">
              <a:lnSpc>
                <a:spcPct val="110000"/>
              </a:lnSpc>
            </a:pPr>
            <a:r>
              <a:rPr lang="en-US" sz="2800" dirty="0"/>
              <a:t>Eats out 2 times a week.</a:t>
            </a:r>
          </a:p>
          <a:p>
            <a:pPr eaLnBrk="1" hangingPunct="1">
              <a:lnSpc>
                <a:spcPct val="110000"/>
              </a:lnSpc>
            </a:pPr>
            <a:r>
              <a:rPr lang="en-US" sz="2800" dirty="0"/>
              <a:t>Has appt with RD</a:t>
            </a:r>
          </a:p>
          <a:p>
            <a:pPr eaLnBrk="1" hangingPunct="1">
              <a:lnSpc>
                <a:spcPct val="110000"/>
              </a:lnSpc>
            </a:pPr>
            <a:r>
              <a:rPr lang="en-US" sz="2800" dirty="0"/>
              <a:t>Feeling overwhelmed.</a:t>
            </a:r>
          </a:p>
          <a:p>
            <a:pPr marL="0" indent="0">
              <a:lnSpc>
                <a:spcPct val="110000"/>
              </a:lnSpc>
              <a:buNone/>
            </a:pPr>
            <a:r>
              <a:rPr lang="en-US" sz="2400" dirty="0">
                <a:solidFill>
                  <a:srgbClr val="C00000"/>
                </a:solidFill>
              </a:rPr>
              <a:t>What are the Goals? </a:t>
            </a:r>
          </a:p>
          <a:p>
            <a:pPr marL="0" indent="0">
              <a:lnSpc>
                <a:spcPct val="110000"/>
              </a:lnSpc>
              <a:buNone/>
            </a:pPr>
            <a:r>
              <a:rPr lang="en-US" sz="2400" dirty="0">
                <a:solidFill>
                  <a:srgbClr val="0070C0"/>
                </a:solidFill>
              </a:rPr>
              <a:t> </a:t>
            </a:r>
          </a:p>
          <a:p>
            <a:pPr marL="0" indent="0">
              <a:buNone/>
            </a:pPr>
            <a:endParaRPr lang="en-US" dirty="0"/>
          </a:p>
        </p:txBody>
      </p:sp>
      <p:pic>
        <p:nvPicPr>
          <p:cNvPr id="3" name="Picture 2" descr="Businessman using notepad">
            <a:extLst>
              <a:ext uri="{FF2B5EF4-FFF2-40B4-BE49-F238E27FC236}">
                <a16:creationId xmlns:a16="http://schemas.microsoft.com/office/drawing/2014/main" id="{7BF689AF-594D-84B8-B766-0E78737E2CBB}"/>
              </a:ext>
            </a:extLst>
          </p:cNvPr>
          <p:cNvPicPr>
            <a:picLocks noChangeAspect="1"/>
          </p:cNvPicPr>
          <p:nvPr/>
        </p:nvPicPr>
        <p:blipFill>
          <a:blip r:embed="rId3"/>
          <a:stretch>
            <a:fillRect/>
          </a:stretch>
        </p:blipFill>
        <p:spPr>
          <a:xfrm>
            <a:off x="4547703" y="1264022"/>
            <a:ext cx="1383177" cy="4104756"/>
          </a:xfrm>
          <a:prstGeom prst="rect">
            <a:avLst/>
          </a:prstGeom>
        </p:spPr>
      </p:pic>
    </p:spTree>
    <p:custDataLst>
      <p:tags r:id="rId1"/>
    </p:custDataLst>
    <p:extLst>
      <p:ext uri="{BB962C8B-B14F-4D97-AF65-F5344CB8AC3E}">
        <p14:creationId xmlns:p14="http://schemas.microsoft.com/office/powerpoint/2010/main" val="3164155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8308">
                                            <p:txEl>
                                              <p:pRg st="7" end="7"/>
                                            </p:txEl>
                                          </p:spTgt>
                                        </p:tgtEl>
                                        <p:attrNameLst>
                                          <p:attrName>style.visibility</p:attrName>
                                        </p:attrNameLst>
                                      </p:cBhvr>
                                      <p:to>
                                        <p:strVal val="visible"/>
                                      </p:to>
                                    </p:set>
                                    <p:animEffect transition="in" filter="wipe(down)">
                                      <p:cBhvr>
                                        <p:cTn id="7" dur="580">
                                          <p:stCondLst>
                                            <p:cond delay="0"/>
                                          </p:stCondLst>
                                        </p:cTn>
                                        <p:tgtEl>
                                          <p:spTgt spid="98308">
                                            <p:txEl>
                                              <p:pRg st="7" end="7"/>
                                            </p:txEl>
                                          </p:spTgt>
                                        </p:tgtEl>
                                      </p:cBhvr>
                                    </p:animEffect>
                                    <p:anim calcmode="lin" valueType="num">
                                      <p:cBhvr>
                                        <p:cTn id="8" dur="1822" tmFilter="0,0; 0.14,0.36; 0.43,0.73; 0.71,0.91; 1.0,1.0">
                                          <p:stCondLst>
                                            <p:cond delay="0"/>
                                          </p:stCondLst>
                                        </p:cTn>
                                        <p:tgtEl>
                                          <p:spTgt spid="98308">
                                            <p:txEl>
                                              <p:pRg st="7" end="7"/>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8308">
                                            <p:txEl>
                                              <p:pRg st="7" end="7"/>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8308">
                                            <p:txEl>
                                              <p:pRg st="7" end="7"/>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8308">
                                            <p:txEl>
                                              <p:pRg st="7" end="7"/>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8308">
                                            <p:txEl>
                                              <p:pRg st="7" end="7"/>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98308">
                                            <p:txEl>
                                              <p:pRg st="7" end="7"/>
                                            </p:txEl>
                                          </p:spTgt>
                                        </p:tgtEl>
                                      </p:cBhvr>
                                      <p:to x="100000" y="60000"/>
                                    </p:animScale>
                                    <p:animScale>
                                      <p:cBhvr>
                                        <p:cTn id="14" dur="166" decel="50000">
                                          <p:stCondLst>
                                            <p:cond delay="676"/>
                                          </p:stCondLst>
                                        </p:cTn>
                                        <p:tgtEl>
                                          <p:spTgt spid="98308">
                                            <p:txEl>
                                              <p:pRg st="7" end="7"/>
                                            </p:txEl>
                                          </p:spTgt>
                                        </p:tgtEl>
                                      </p:cBhvr>
                                      <p:to x="100000" y="100000"/>
                                    </p:animScale>
                                    <p:animScale>
                                      <p:cBhvr>
                                        <p:cTn id="15" dur="26">
                                          <p:stCondLst>
                                            <p:cond delay="1312"/>
                                          </p:stCondLst>
                                        </p:cTn>
                                        <p:tgtEl>
                                          <p:spTgt spid="98308">
                                            <p:txEl>
                                              <p:pRg st="7" end="7"/>
                                            </p:txEl>
                                          </p:spTgt>
                                        </p:tgtEl>
                                      </p:cBhvr>
                                      <p:to x="100000" y="80000"/>
                                    </p:animScale>
                                    <p:animScale>
                                      <p:cBhvr>
                                        <p:cTn id="16" dur="166" decel="50000">
                                          <p:stCondLst>
                                            <p:cond delay="1338"/>
                                          </p:stCondLst>
                                        </p:cTn>
                                        <p:tgtEl>
                                          <p:spTgt spid="98308">
                                            <p:txEl>
                                              <p:pRg st="7" end="7"/>
                                            </p:txEl>
                                          </p:spTgt>
                                        </p:tgtEl>
                                      </p:cBhvr>
                                      <p:to x="100000" y="100000"/>
                                    </p:animScale>
                                    <p:animScale>
                                      <p:cBhvr>
                                        <p:cTn id="17" dur="26">
                                          <p:stCondLst>
                                            <p:cond delay="1642"/>
                                          </p:stCondLst>
                                        </p:cTn>
                                        <p:tgtEl>
                                          <p:spTgt spid="98308">
                                            <p:txEl>
                                              <p:pRg st="7" end="7"/>
                                            </p:txEl>
                                          </p:spTgt>
                                        </p:tgtEl>
                                      </p:cBhvr>
                                      <p:to x="100000" y="90000"/>
                                    </p:animScale>
                                    <p:animScale>
                                      <p:cBhvr>
                                        <p:cTn id="18" dur="166" decel="50000">
                                          <p:stCondLst>
                                            <p:cond delay="1668"/>
                                          </p:stCondLst>
                                        </p:cTn>
                                        <p:tgtEl>
                                          <p:spTgt spid="98308">
                                            <p:txEl>
                                              <p:pRg st="7" end="7"/>
                                            </p:txEl>
                                          </p:spTgt>
                                        </p:tgtEl>
                                      </p:cBhvr>
                                      <p:to x="100000" y="100000"/>
                                    </p:animScale>
                                    <p:animScale>
                                      <p:cBhvr>
                                        <p:cTn id="19" dur="26">
                                          <p:stCondLst>
                                            <p:cond delay="1808"/>
                                          </p:stCondLst>
                                        </p:cTn>
                                        <p:tgtEl>
                                          <p:spTgt spid="98308">
                                            <p:txEl>
                                              <p:pRg st="7" end="7"/>
                                            </p:txEl>
                                          </p:spTgt>
                                        </p:tgtEl>
                                      </p:cBhvr>
                                      <p:to x="100000" y="95000"/>
                                    </p:animScale>
                                    <p:animScale>
                                      <p:cBhvr>
                                        <p:cTn id="20" dur="166" decel="50000">
                                          <p:stCondLst>
                                            <p:cond delay="1834"/>
                                          </p:stCondLst>
                                        </p:cTn>
                                        <p:tgtEl>
                                          <p:spTgt spid="98308">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228600"/>
            <a:ext cx="8229600" cy="914400"/>
          </a:xfrm>
        </p:spPr>
        <p:txBody>
          <a:bodyPr anchor="b">
            <a:normAutofit/>
          </a:bodyPr>
          <a:lstStyle/>
          <a:p>
            <a:pPr eaLnBrk="1" hangingPunct="1">
              <a:defRPr/>
            </a:pPr>
            <a:r>
              <a:rPr lang="en-US"/>
              <a:t>ABCs of Diabetes – ADA 2024</a:t>
            </a:r>
          </a:p>
        </p:txBody>
      </p:sp>
      <p:sp>
        <p:nvSpPr>
          <p:cNvPr id="1724419" name="Rectangle 1027"/>
          <p:cNvSpPr>
            <a:spLocks noGrp="1" noChangeArrowheads="1"/>
          </p:cNvSpPr>
          <p:nvPr>
            <p:ph sz="quarter" idx="1"/>
          </p:nvPr>
        </p:nvSpPr>
        <p:spPr>
          <a:xfrm>
            <a:off x="457200" y="1219200"/>
            <a:ext cx="4953000" cy="5562600"/>
          </a:xfrm>
        </p:spPr>
        <p:txBody>
          <a:bodyPr>
            <a:normAutofit/>
          </a:bodyPr>
          <a:lstStyle/>
          <a:p>
            <a:pPr eaLnBrk="1" hangingPunct="1">
              <a:lnSpc>
                <a:spcPct val="90000"/>
              </a:lnSpc>
              <a:defRPr/>
            </a:pPr>
            <a:r>
              <a:rPr lang="en-US" sz="2400" dirty="0"/>
              <a:t>A1c less than 7% (individualize)</a:t>
            </a:r>
          </a:p>
          <a:p>
            <a:pPr lvl="1" eaLnBrk="1" hangingPunct="1">
              <a:lnSpc>
                <a:spcPct val="90000"/>
              </a:lnSpc>
              <a:defRPr/>
            </a:pPr>
            <a:r>
              <a:rPr lang="en-US" sz="2400" dirty="0"/>
              <a:t>Pre-meal BG 80-130</a:t>
            </a:r>
          </a:p>
          <a:p>
            <a:pPr lvl="1" eaLnBrk="1" hangingPunct="1">
              <a:lnSpc>
                <a:spcPct val="90000"/>
              </a:lnSpc>
              <a:defRPr/>
            </a:pPr>
            <a:r>
              <a:rPr lang="en-US" sz="2400" dirty="0"/>
              <a:t>Post meal BG &lt;180</a:t>
            </a:r>
          </a:p>
          <a:p>
            <a:pPr lvl="1" eaLnBrk="1" hangingPunct="1">
              <a:lnSpc>
                <a:spcPct val="90000"/>
              </a:lnSpc>
              <a:defRPr/>
            </a:pPr>
            <a:r>
              <a:rPr lang="en-US" sz="2400" dirty="0"/>
              <a:t>Time in Range (70-180) 70% of time</a:t>
            </a:r>
          </a:p>
          <a:p>
            <a:pPr eaLnBrk="1" hangingPunct="1">
              <a:lnSpc>
                <a:spcPct val="90000"/>
              </a:lnSpc>
              <a:defRPr/>
            </a:pPr>
            <a:r>
              <a:rPr lang="en-US" sz="2400" dirty="0"/>
              <a:t>Blood Pressure &lt; 130/80</a:t>
            </a:r>
          </a:p>
          <a:p>
            <a:pPr eaLnBrk="1" hangingPunct="1">
              <a:lnSpc>
                <a:spcPct val="90000"/>
              </a:lnSpc>
              <a:defRPr/>
            </a:pPr>
            <a:r>
              <a:rPr lang="en-US" sz="2400" dirty="0"/>
              <a:t>Cholesterol </a:t>
            </a:r>
          </a:p>
          <a:p>
            <a:pPr lvl="1" eaLnBrk="1" hangingPunct="1">
              <a:lnSpc>
                <a:spcPct val="90000"/>
              </a:lnSpc>
              <a:defRPr/>
            </a:pPr>
            <a:r>
              <a:rPr lang="en-US" sz="2400" dirty="0"/>
              <a:t>Statin therapy based on age &amp; risk status</a:t>
            </a:r>
          </a:p>
          <a:p>
            <a:pPr lvl="1" eaLnBrk="1" hangingPunct="1">
              <a:lnSpc>
                <a:spcPct val="90000"/>
              </a:lnSpc>
              <a:defRPr/>
            </a:pPr>
            <a:r>
              <a:rPr lang="en-US" sz="2400" dirty="0"/>
              <a:t>If 40+ with ASCVD Risk, decrease 50%, LDL &lt;70</a:t>
            </a:r>
          </a:p>
          <a:p>
            <a:pPr lvl="1" eaLnBrk="1" hangingPunct="1">
              <a:lnSpc>
                <a:spcPct val="90000"/>
              </a:lnSpc>
              <a:defRPr/>
            </a:pPr>
            <a:r>
              <a:rPr lang="en-US" sz="2400" dirty="0"/>
              <a:t>If 40+ with ASCVD, decrease 50%, LDL &lt;55</a:t>
            </a:r>
          </a:p>
          <a:p>
            <a:pPr marL="0" indent="0" eaLnBrk="1" hangingPunct="1">
              <a:lnSpc>
                <a:spcPct val="90000"/>
              </a:lnSpc>
              <a:buNone/>
              <a:defRPr/>
            </a:pPr>
            <a:endParaRPr lang="en-US" sz="2200" i="1" dirty="0"/>
          </a:p>
        </p:txBody>
      </p:sp>
      <p:pic>
        <p:nvPicPr>
          <p:cNvPr id="3" name="Picture 2" descr="Hiker with arms in air">
            <a:extLst>
              <a:ext uri="{FF2B5EF4-FFF2-40B4-BE49-F238E27FC236}">
                <a16:creationId xmlns:a16="http://schemas.microsoft.com/office/drawing/2014/main" id="{8FF2EE08-8810-3119-74D4-83D77000A9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87" r="9705" b="2"/>
          <a:stretch/>
        </p:blipFill>
        <p:spPr>
          <a:xfrm>
            <a:off x="5739908" y="1216152"/>
            <a:ext cx="2933937" cy="3584448"/>
          </a:xfrm>
          <a:prstGeom prst="rect">
            <a:avLst/>
          </a:prstGeom>
          <a:noFill/>
        </p:spPr>
      </p:pic>
    </p:spTree>
    <p:custDataLst>
      <p:tags r:id="rId1"/>
    </p:custDataLst>
    <p:extLst>
      <p:ext uri="{BB962C8B-B14F-4D97-AF65-F5344CB8AC3E}">
        <p14:creationId xmlns:p14="http://schemas.microsoft.com/office/powerpoint/2010/main" val="169534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4962144" cy="5562600"/>
          </a:xfrm>
        </p:spPr>
        <p:txBody>
          <a:bodyPr>
            <a:normAutofit/>
          </a:bodyPr>
          <a:lstStyle/>
          <a:p>
            <a:pPr>
              <a:lnSpc>
                <a:spcPct val="90000"/>
              </a:lnSpc>
            </a:pPr>
            <a:r>
              <a:rPr lang="en-US"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dirty="0"/>
          </a:p>
        </p:txBody>
      </p:sp>
      <p:pic>
        <p:nvPicPr>
          <p:cNvPr id="1026" name="Picture 2" descr="See the source image">
            <a:extLst>
              <a:ext uri="{FF2B5EF4-FFF2-40B4-BE49-F238E27FC236}">
                <a16:creationId xmlns:a16="http://schemas.microsoft.com/office/drawing/2014/main" id="{6BCCB921-7274-9D32-79A4-D0E6A22505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19344" y="1525438"/>
            <a:ext cx="3267456" cy="3267456"/>
          </a:xfrm>
          <a:prstGeom prst="rect">
            <a:avLst/>
          </a:prstGeom>
          <a:solidFill>
            <a:srgbClr val="FFFFFF"/>
          </a:solidFill>
        </p:spPr>
      </p:pic>
    </p:spTree>
    <p:extLst>
      <p:ext uri="{BB962C8B-B14F-4D97-AF65-F5344CB8AC3E}">
        <p14:creationId xmlns:p14="http://schemas.microsoft.com/office/powerpoint/2010/main" val="410545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60307" y="237835"/>
            <a:ext cx="8264590" cy="857250"/>
          </a:xfrm>
        </p:spPr>
        <p:txBody>
          <a:bodyPr>
            <a:normAutofit/>
          </a:bodyPr>
          <a:lstStyle/>
          <a:p>
            <a:pPr eaLnBrk="1" hangingPunct="1"/>
            <a:r>
              <a:rPr lang="en-US" sz="3600" dirty="0"/>
              <a:t>Mr. J -  What are Your Recommendations?</a:t>
            </a:r>
          </a:p>
        </p:txBody>
      </p:sp>
      <p:sp>
        <p:nvSpPr>
          <p:cNvPr id="98307" name="Rectangle 3"/>
          <p:cNvSpPr>
            <a:spLocks noGrp="1" noChangeArrowheads="1"/>
          </p:cNvSpPr>
          <p:nvPr>
            <p:ph sz="half" idx="1"/>
          </p:nvPr>
        </p:nvSpPr>
        <p:spPr>
          <a:xfrm>
            <a:off x="451404" y="1267070"/>
            <a:ext cx="4196795" cy="5400964"/>
          </a:xfrm>
        </p:spPr>
        <p:txBody>
          <a:bodyPr>
            <a:normAutofit fontScale="77500" lnSpcReduction="20000"/>
          </a:bodyPr>
          <a:lstStyle/>
          <a:p>
            <a:pPr eaLnBrk="1" hangingPunct="1">
              <a:buFont typeface="Wingdings" pitchFamily="2" charset="2"/>
              <a:buNone/>
            </a:pPr>
            <a:r>
              <a:rPr lang="en-US" sz="2800" b="1" dirty="0"/>
              <a:t>Mr. J Profile</a:t>
            </a:r>
          </a:p>
          <a:p>
            <a:pPr eaLnBrk="1" hangingPunct="1">
              <a:lnSpc>
                <a:spcPct val="110000"/>
              </a:lnSpc>
              <a:buFont typeface="Wingdings" pitchFamily="2" charset="2"/>
              <a:buNone/>
            </a:pPr>
            <a:r>
              <a:rPr lang="en-US" sz="2800" dirty="0"/>
              <a:t>67 </a:t>
            </a:r>
            <a:r>
              <a:rPr lang="en-US" sz="2800" dirty="0" err="1"/>
              <a:t>yr</a:t>
            </a:r>
            <a:r>
              <a:rPr lang="en-US" sz="2800" dirty="0"/>
              <a:t> old with newly type 2. History of stroke.</a:t>
            </a:r>
          </a:p>
          <a:p>
            <a:pPr eaLnBrk="1" hangingPunct="1">
              <a:lnSpc>
                <a:spcPct val="110000"/>
              </a:lnSpc>
              <a:buFont typeface="Wingdings" pitchFamily="2" charset="2"/>
              <a:buNone/>
            </a:pPr>
            <a:r>
              <a:rPr lang="en-US" sz="2800" dirty="0"/>
              <a:t>Meds: Metoprolol, metformin, lovastatin 20mg.</a:t>
            </a:r>
          </a:p>
          <a:p>
            <a:pPr eaLnBrk="1" hangingPunct="1">
              <a:lnSpc>
                <a:spcPct val="110000"/>
              </a:lnSpc>
              <a:buFont typeface="Wingdings" pitchFamily="2" charset="2"/>
              <a:buNone/>
            </a:pPr>
            <a:r>
              <a:rPr lang="en-US" sz="2800" dirty="0"/>
              <a:t>Labs:</a:t>
            </a:r>
          </a:p>
          <a:p>
            <a:pPr lvl="1" eaLnBrk="1" hangingPunct="1">
              <a:lnSpc>
                <a:spcPct val="110000"/>
              </a:lnSpc>
            </a:pPr>
            <a:r>
              <a:rPr lang="en-US" sz="2800" dirty="0"/>
              <a:t>A1C 9.3% </a:t>
            </a:r>
            <a:r>
              <a:rPr lang="en-US" sz="2800" dirty="0">
                <a:solidFill>
                  <a:srgbClr val="C00000"/>
                </a:solidFill>
              </a:rPr>
              <a:t>(goal 7%)</a:t>
            </a:r>
          </a:p>
          <a:p>
            <a:pPr lvl="1" eaLnBrk="1" hangingPunct="1">
              <a:lnSpc>
                <a:spcPct val="110000"/>
              </a:lnSpc>
            </a:pPr>
            <a:r>
              <a:rPr lang="en-US" sz="2800" dirty="0"/>
              <a:t>LDL 136 mg/dl  </a:t>
            </a:r>
            <a:r>
              <a:rPr lang="en-US" sz="2800" dirty="0">
                <a:solidFill>
                  <a:srgbClr val="C00000"/>
                </a:solidFill>
              </a:rPr>
              <a:t>(goal &lt;55)</a:t>
            </a:r>
          </a:p>
          <a:p>
            <a:pPr lvl="1" eaLnBrk="1" hangingPunct="1">
              <a:lnSpc>
                <a:spcPct val="110000"/>
              </a:lnSpc>
            </a:pPr>
            <a:r>
              <a:rPr lang="en-US" sz="2800" dirty="0"/>
              <a:t>Triglycerides 260mg/dl </a:t>
            </a:r>
            <a:r>
              <a:rPr lang="en-US" sz="2800" dirty="0">
                <a:solidFill>
                  <a:srgbClr val="C00000"/>
                </a:solidFill>
              </a:rPr>
              <a:t>(&lt;150)</a:t>
            </a:r>
          </a:p>
          <a:p>
            <a:pPr lvl="1" eaLnBrk="1" hangingPunct="1">
              <a:lnSpc>
                <a:spcPct val="110000"/>
              </a:lnSpc>
            </a:pPr>
            <a:r>
              <a:rPr lang="en-US" sz="2800" dirty="0"/>
              <a:t>GFR 58, UACR 32 </a:t>
            </a:r>
            <a:r>
              <a:rPr lang="en-US" sz="2800" dirty="0">
                <a:solidFill>
                  <a:srgbClr val="C00000"/>
                </a:solidFill>
              </a:rPr>
              <a:t>(&gt;50, &lt;30)</a:t>
            </a:r>
          </a:p>
          <a:p>
            <a:pPr lvl="1" eaLnBrk="1" hangingPunct="1">
              <a:lnSpc>
                <a:spcPct val="110000"/>
              </a:lnSpc>
            </a:pPr>
            <a:r>
              <a:rPr lang="en-US" sz="2800" dirty="0"/>
              <a:t>B/P 142/79 </a:t>
            </a:r>
            <a:r>
              <a:rPr lang="en-US" sz="2800" dirty="0">
                <a:solidFill>
                  <a:srgbClr val="C00000"/>
                </a:solidFill>
              </a:rPr>
              <a:t>(130/80)</a:t>
            </a:r>
          </a:p>
          <a:p>
            <a:pPr lvl="1" eaLnBrk="1" hangingPunct="1">
              <a:lnSpc>
                <a:spcPct val="110000"/>
              </a:lnSpc>
            </a:pPr>
            <a:r>
              <a:rPr lang="en-US" sz="2800" dirty="0"/>
              <a:t>Liver enzymes in normal range</a:t>
            </a:r>
            <a:endParaRPr lang="en-US" dirty="0"/>
          </a:p>
        </p:txBody>
      </p:sp>
      <p:sp>
        <p:nvSpPr>
          <p:cNvPr id="98308" name="Rectangle 4"/>
          <p:cNvSpPr>
            <a:spLocks noGrp="1" noChangeArrowheads="1"/>
          </p:cNvSpPr>
          <p:nvPr>
            <p:ph sz="half" idx="2"/>
          </p:nvPr>
        </p:nvSpPr>
        <p:spPr>
          <a:xfrm>
            <a:off x="6208425" y="1543049"/>
            <a:ext cx="2480578" cy="4248151"/>
          </a:xfrm>
        </p:spPr>
        <p:txBody>
          <a:bodyPr>
            <a:normAutofit fontScale="77500" lnSpcReduction="20000"/>
          </a:bodyPr>
          <a:lstStyle/>
          <a:p>
            <a:pPr eaLnBrk="1" hangingPunct="1">
              <a:buFont typeface="Wingdings" pitchFamily="2" charset="2"/>
              <a:buNone/>
            </a:pPr>
            <a:r>
              <a:rPr lang="en-US" b="1" dirty="0"/>
              <a:t>Self-Care Skills</a:t>
            </a:r>
          </a:p>
          <a:p>
            <a:pPr eaLnBrk="1" hangingPunct="1">
              <a:lnSpc>
                <a:spcPct val="110000"/>
              </a:lnSpc>
            </a:pPr>
            <a:r>
              <a:rPr lang="en-US" sz="2800" dirty="0"/>
              <a:t>Goes to gym 2-3 times a week</a:t>
            </a:r>
          </a:p>
          <a:p>
            <a:pPr eaLnBrk="1" hangingPunct="1">
              <a:lnSpc>
                <a:spcPct val="110000"/>
              </a:lnSpc>
            </a:pPr>
            <a:r>
              <a:rPr lang="en-US" sz="2800" dirty="0"/>
              <a:t>Plays golf on occasion.</a:t>
            </a:r>
          </a:p>
          <a:p>
            <a:pPr eaLnBrk="1" hangingPunct="1">
              <a:lnSpc>
                <a:spcPct val="110000"/>
              </a:lnSpc>
            </a:pPr>
            <a:r>
              <a:rPr lang="en-US" sz="2800" dirty="0"/>
              <a:t>Eats out 2 times a week.</a:t>
            </a:r>
          </a:p>
          <a:p>
            <a:pPr eaLnBrk="1" hangingPunct="1">
              <a:lnSpc>
                <a:spcPct val="110000"/>
              </a:lnSpc>
            </a:pPr>
            <a:r>
              <a:rPr lang="en-US" sz="2800" dirty="0"/>
              <a:t>Has appt with RD</a:t>
            </a:r>
          </a:p>
          <a:p>
            <a:pPr eaLnBrk="1" hangingPunct="1">
              <a:lnSpc>
                <a:spcPct val="110000"/>
              </a:lnSpc>
            </a:pPr>
            <a:r>
              <a:rPr lang="en-US" sz="2800" dirty="0"/>
              <a:t>Feeling overwhelmed.</a:t>
            </a:r>
          </a:p>
          <a:p>
            <a:pPr marL="0" indent="0">
              <a:lnSpc>
                <a:spcPct val="110000"/>
              </a:lnSpc>
              <a:buNone/>
            </a:pPr>
            <a:r>
              <a:rPr lang="en-US" sz="2400" dirty="0"/>
              <a:t>Next Steps? </a:t>
            </a:r>
          </a:p>
          <a:p>
            <a:pPr marL="0" indent="0">
              <a:lnSpc>
                <a:spcPct val="110000"/>
              </a:lnSpc>
              <a:buNone/>
            </a:pPr>
            <a:r>
              <a:rPr lang="en-US" sz="2400" dirty="0">
                <a:solidFill>
                  <a:srgbClr val="0070C0"/>
                </a:solidFill>
              </a:rPr>
              <a:t> </a:t>
            </a:r>
          </a:p>
          <a:p>
            <a:pPr marL="0" indent="0">
              <a:buNone/>
            </a:pPr>
            <a:endParaRPr lang="en-US" dirty="0"/>
          </a:p>
        </p:txBody>
      </p:sp>
      <p:pic>
        <p:nvPicPr>
          <p:cNvPr id="3" name="Picture 2" descr="Businessman using notepad">
            <a:extLst>
              <a:ext uri="{FF2B5EF4-FFF2-40B4-BE49-F238E27FC236}">
                <a16:creationId xmlns:a16="http://schemas.microsoft.com/office/drawing/2014/main" id="{7BF689AF-594D-84B8-B766-0E78737E2CBB}"/>
              </a:ext>
            </a:extLst>
          </p:cNvPr>
          <p:cNvPicPr>
            <a:picLocks noChangeAspect="1"/>
          </p:cNvPicPr>
          <p:nvPr/>
        </p:nvPicPr>
        <p:blipFill>
          <a:blip r:embed="rId3"/>
          <a:stretch>
            <a:fillRect/>
          </a:stretch>
        </p:blipFill>
        <p:spPr>
          <a:xfrm>
            <a:off x="4547703" y="1264022"/>
            <a:ext cx="1383177" cy="4104756"/>
          </a:xfrm>
          <a:prstGeom prst="rect">
            <a:avLst/>
          </a:prstGeom>
        </p:spPr>
      </p:pic>
    </p:spTree>
    <p:custDataLst>
      <p:tags r:id="rId1"/>
    </p:custDataLst>
    <p:extLst>
      <p:ext uri="{BB962C8B-B14F-4D97-AF65-F5344CB8AC3E}">
        <p14:creationId xmlns:p14="http://schemas.microsoft.com/office/powerpoint/2010/main" val="2570854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8308">
                                            <p:txEl>
                                              <p:pRg st="7" end="7"/>
                                            </p:txEl>
                                          </p:spTgt>
                                        </p:tgtEl>
                                        <p:attrNameLst>
                                          <p:attrName>style.visibility</p:attrName>
                                        </p:attrNameLst>
                                      </p:cBhvr>
                                      <p:to>
                                        <p:strVal val="visible"/>
                                      </p:to>
                                    </p:set>
                                    <p:animEffect transition="in" filter="wipe(down)">
                                      <p:cBhvr>
                                        <p:cTn id="7" dur="580">
                                          <p:stCondLst>
                                            <p:cond delay="0"/>
                                          </p:stCondLst>
                                        </p:cTn>
                                        <p:tgtEl>
                                          <p:spTgt spid="98308">
                                            <p:txEl>
                                              <p:pRg st="7" end="7"/>
                                            </p:txEl>
                                          </p:spTgt>
                                        </p:tgtEl>
                                      </p:cBhvr>
                                    </p:animEffect>
                                    <p:anim calcmode="lin" valueType="num">
                                      <p:cBhvr>
                                        <p:cTn id="8" dur="1822" tmFilter="0,0; 0.14,0.36; 0.43,0.73; 0.71,0.91; 1.0,1.0">
                                          <p:stCondLst>
                                            <p:cond delay="0"/>
                                          </p:stCondLst>
                                        </p:cTn>
                                        <p:tgtEl>
                                          <p:spTgt spid="98308">
                                            <p:txEl>
                                              <p:pRg st="7" end="7"/>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8308">
                                            <p:txEl>
                                              <p:pRg st="7" end="7"/>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8308">
                                            <p:txEl>
                                              <p:pRg st="7" end="7"/>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8308">
                                            <p:txEl>
                                              <p:pRg st="7" end="7"/>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8308">
                                            <p:txEl>
                                              <p:pRg st="7" end="7"/>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98308">
                                            <p:txEl>
                                              <p:pRg st="7" end="7"/>
                                            </p:txEl>
                                          </p:spTgt>
                                        </p:tgtEl>
                                      </p:cBhvr>
                                      <p:to x="100000" y="60000"/>
                                    </p:animScale>
                                    <p:animScale>
                                      <p:cBhvr>
                                        <p:cTn id="14" dur="166" decel="50000">
                                          <p:stCondLst>
                                            <p:cond delay="676"/>
                                          </p:stCondLst>
                                        </p:cTn>
                                        <p:tgtEl>
                                          <p:spTgt spid="98308">
                                            <p:txEl>
                                              <p:pRg st="7" end="7"/>
                                            </p:txEl>
                                          </p:spTgt>
                                        </p:tgtEl>
                                      </p:cBhvr>
                                      <p:to x="100000" y="100000"/>
                                    </p:animScale>
                                    <p:animScale>
                                      <p:cBhvr>
                                        <p:cTn id="15" dur="26">
                                          <p:stCondLst>
                                            <p:cond delay="1312"/>
                                          </p:stCondLst>
                                        </p:cTn>
                                        <p:tgtEl>
                                          <p:spTgt spid="98308">
                                            <p:txEl>
                                              <p:pRg st="7" end="7"/>
                                            </p:txEl>
                                          </p:spTgt>
                                        </p:tgtEl>
                                      </p:cBhvr>
                                      <p:to x="100000" y="80000"/>
                                    </p:animScale>
                                    <p:animScale>
                                      <p:cBhvr>
                                        <p:cTn id="16" dur="166" decel="50000">
                                          <p:stCondLst>
                                            <p:cond delay="1338"/>
                                          </p:stCondLst>
                                        </p:cTn>
                                        <p:tgtEl>
                                          <p:spTgt spid="98308">
                                            <p:txEl>
                                              <p:pRg st="7" end="7"/>
                                            </p:txEl>
                                          </p:spTgt>
                                        </p:tgtEl>
                                      </p:cBhvr>
                                      <p:to x="100000" y="100000"/>
                                    </p:animScale>
                                    <p:animScale>
                                      <p:cBhvr>
                                        <p:cTn id="17" dur="26">
                                          <p:stCondLst>
                                            <p:cond delay="1642"/>
                                          </p:stCondLst>
                                        </p:cTn>
                                        <p:tgtEl>
                                          <p:spTgt spid="98308">
                                            <p:txEl>
                                              <p:pRg st="7" end="7"/>
                                            </p:txEl>
                                          </p:spTgt>
                                        </p:tgtEl>
                                      </p:cBhvr>
                                      <p:to x="100000" y="90000"/>
                                    </p:animScale>
                                    <p:animScale>
                                      <p:cBhvr>
                                        <p:cTn id="18" dur="166" decel="50000">
                                          <p:stCondLst>
                                            <p:cond delay="1668"/>
                                          </p:stCondLst>
                                        </p:cTn>
                                        <p:tgtEl>
                                          <p:spTgt spid="98308">
                                            <p:txEl>
                                              <p:pRg st="7" end="7"/>
                                            </p:txEl>
                                          </p:spTgt>
                                        </p:tgtEl>
                                      </p:cBhvr>
                                      <p:to x="100000" y="100000"/>
                                    </p:animScale>
                                    <p:animScale>
                                      <p:cBhvr>
                                        <p:cTn id="19" dur="26">
                                          <p:stCondLst>
                                            <p:cond delay="1808"/>
                                          </p:stCondLst>
                                        </p:cTn>
                                        <p:tgtEl>
                                          <p:spTgt spid="98308">
                                            <p:txEl>
                                              <p:pRg st="7" end="7"/>
                                            </p:txEl>
                                          </p:spTgt>
                                        </p:tgtEl>
                                      </p:cBhvr>
                                      <p:to x="100000" y="95000"/>
                                    </p:animScale>
                                    <p:animScale>
                                      <p:cBhvr>
                                        <p:cTn id="20" dur="166" decel="50000">
                                          <p:stCondLst>
                                            <p:cond delay="1834"/>
                                          </p:stCondLst>
                                        </p:cTn>
                                        <p:tgtEl>
                                          <p:spTgt spid="98308">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405" y="179149"/>
            <a:ext cx="8455879" cy="824651"/>
          </a:xfrm>
        </p:spPr>
        <p:txBody>
          <a:bodyPr>
            <a:noAutofit/>
          </a:bodyPr>
          <a:lstStyle/>
          <a:p>
            <a:pPr algn="ctr"/>
            <a:r>
              <a:rPr lang="en-US" sz="3800" dirty="0"/>
              <a:t>Immunization Schedule for Diabetes 2024</a:t>
            </a:r>
          </a:p>
        </p:txBody>
      </p:sp>
      <p:graphicFrame>
        <p:nvGraphicFramePr>
          <p:cNvPr id="7" name="Table 7">
            <a:extLst>
              <a:ext uri="{FF2B5EF4-FFF2-40B4-BE49-F238E27FC236}">
                <a16:creationId xmlns:a16="http://schemas.microsoft.com/office/drawing/2014/main" id="{734A0020-C9C0-4633-B647-BE23C08DB2D3}"/>
              </a:ext>
            </a:extLst>
          </p:cNvPr>
          <p:cNvGraphicFramePr>
            <a:graphicFrameLocks noGrp="1"/>
          </p:cNvGraphicFramePr>
          <p:nvPr>
            <p:ph sz="quarter" idx="1"/>
            <p:extLst>
              <p:ext uri="{D42A27DB-BD31-4B8C-83A1-F6EECF244321}">
                <p14:modId xmlns:p14="http://schemas.microsoft.com/office/powerpoint/2010/main" val="1240303223"/>
              </p:ext>
            </p:extLst>
          </p:nvPr>
        </p:nvGraphicFramePr>
        <p:xfrm>
          <a:off x="322139" y="1013458"/>
          <a:ext cx="8451911" cy="4947723"/>
        </p:xfrm>
        <a:graphic>
          <a:graphicData uri="http://schemas.openxmlformats.org/drawingml/2006/table">
            <a:tbl>
              <a:tblPr firstRow="1" bandRow="1">
                <a:tableStyleId>{5C22544A-7EE6-4342-B048-85BDC9FD1C3A}</a:tableStyleId>
              </a:tblPr>
              <a:tblGrid>
                <a:gridCol w="2736911">
                  <a:extLst>
                    <a:ext uri="{9D8B030D-6E8A-4147-A177-3AD203B41FA5}">
                      <a16:colId xmlns:a16="http://schemas.microsoft.com/office/drawing/2014/main" val="1638372707"/>
                    </a:ext>
                  </a:extLst>
                </a:gridCol>
                <a:gridCol w="2427350">
                  <a:extLst>
                    <a:ext uri="{9D8B030D-6E8A-4147-A177-3AD203B41FA5}">
                      <a16:colId xmlns:a16="http://schemas.microsoft.com/office/drawing/2014/main" val="3873670827"/>
                    </a:ext>
                  </a:extLst>
                </a:gridCol>
                <a:gridCol w="3287650">
                  <a:extLst>
                    <a:ext uri="{9D8B030D-6E8A-4147-A177-3AD203B41FA5}">
                      <a16:colId xmlns:a16="http://schemas.microsoft.com/office/drawing/2014/main" val="2909905123"/>
                    </a:ext>
                  </a:extLst>
                </a:gridCol>
              </a:tblGrid>
              <a:tr h="404586">
                <a:tc>
                  <a:txBody>
                    <a:bodyPr/>
                    <a:lstStyle/>
                    <a:p>
                      <a:r>
                        <a:rPr lang="en-US" dirty="0"/>
                        <a:t>Vaccine</a:t>
                      </a:r>
                    </a:p>
                  </a:txBody>
                  <a:tcPr/>
                </a:tc>
                <a:tc>
                  <a:txBody>
                    <a:bodyPr/>
                    <a:lstStyle/>
                    <a:p>
                      <a:r>
                        <a:rPr lang="en-US" dirty="0"/>
                        <a:t>Who by Age</a:t>
                      </a:r>
                    </a:p>
                  </a:txBody>
                  <a:tcPr/>
                </a:tc>
                <a:tc>
                  <a:txBody>
                    <a:bodyPr/>
                    <a:lstStyle/>
                    <a:p>
                      <a:r>
                        <a:rPr lang="en-US" dirty="0"/>
                        <a:t>Series and Frequency</a:t>
                      </a:r>
                    </a:p>
                  </a:txBody>
                  <a:tcPr/>
                </a:tc>
                <a:extLst>
                  <a:ext uri="{0D108BD9-81ED-4DB2-BD59-A6C34878D82A}">
                    <a16:rowId xmlns:a16="http://schemas.microsoft.com/office/drawing/2014/main" val="3775142443"/>
                  </a:ext>
                </a:extLst>
              </a:tr>
              <a:tr h="404586">
                <a:tc>
                  <a:txBody>
                    <a:bodyPr/>
                    <a:lstStyle/>
                    <a:p>
                      <a:r>
                        <a:rPr lang="en-US" dirty="0"/>
                        <a:t>Hepatitis B Vaccine</a:t>
                      </a:r>
                    </a:p>
                  </a:txBody>
                  <a:tcPr/>
                </a:tc>
                <a:tc>
                  <a:txBody>
                    <a:bodyPr/>
                    <a:lstStyle/>
                    <a:p>
                      <a:r>
                        <a:rPr lang="en-US" dirty="0"/>
                        <a:t>Less than 60 years*</a:t>
                      </a:r>
                    </a:p>
                  </a:txBody>
                  <a:tcPr/>
                </a:tc>
                <a:tc>
                  <a:txBody>
                    <a:bodyPr/>
                    <a:lstStyle/>
                    <a:p>
                      <a:r>
                        <a:rPr lang="en-US" dirty="0"/>
                        <a:t>2-3 dose series</a:t>
                      </a:r>
                    </a:p>
                  </a:txBody>
                  <a:tcPr/>
                </a:tc>
                <a:extLst>
                  <a:ext uri="{0D108BD9-81ED-4DB2-BD59-A6C34878D82A}">
                    <a16:rowId xmlns:a16="http://schemas.microsoft.com/office/drawing/2014/main" val="3774187941"/>
                  </a:ext>
                </a:extLst>
              </a:tr>
              <a:tr h="387170">
                <a:tc>
                  <a:txBody>
                    <a:bodyPr/>
                    <a:lstStyle/>
                    <a:p>
                      <a:r>
                        <a:rPr lang="en-US" dirty="0"/>
                        <a:t>RSV</a:t>
                      </a:r>
                    </a:p>
                  </a:txBody>
                  <a:tcPr/>
                </a:tc>
                <a:tc>
                  <a:txBody>
                    <a:bodyPr/>
                    <a:lstStyle/>
                    <a:p>
                      <a:r>
                        <a:rPr lang="en-US" dirty="0"/>
                        <a:t>Adults ≥ 60 years</a:t>
                      </a:r>
                    </a:p>
                  </a:txBody>
                  <a:tcPr/>
                </a:tc>
                <a:tc>
                  <a:txBody>
                    <a:bodyPr/>
                    <a:lstStyle/>
                    <a:p>
                      <a:r>
                        <a:rPr lang="en-US" dirty="0"/>
                        <a:t>Single dose</a:t>
                      </a:r>
                    </a:p>
                  </a:txBody>
                  <a:tcPr/>
                </a:tc>
                <a:extLst>
                  <a:ext uri="{0D108BD9-81ED-4DB2-BD59-A6C34878D82A}">
                    <a16:rowId xmlns:a16="http://schemas.microsoft.com/office/drawing/2014/main" val="75512951"/>
                  </a:ext>
                </a:extLst>
              </a:tr>
              <a:tr h="679704">
                <a:tc>
                  <a:txBody>
                    <a:bodyPr/>
                    <a:lstStyle/>
                    <a:p>
                      <a:r>
                        <a:rPr lang="en-US" dirty="0"/>
                        <a:t>Influenza (avoid live attenuated vaccine)</a:t>
                      </a:r>
                    </a:p>
                  </a:txBody>
                  <a:tcPr/>
                </a:tc>
                <a:tc>
                  <a:txBody>
                    <a:bodyPr/>
                    <a:lstStyle/>
                    <a:p>
                      <a:r>
                        <a:rPr lang="en-US" dirty="0"/>
                        <a:t>All </a:t>
                      </a:r>
                    </a:p>
                  </a:txBody>
                  <a:tcPr/>
                </a:tc>
                <a:tc>
                  <a:txBody>
                    <a:bodyPr/>
                    <a:lstStyle/>
                    <a:p>
                      <a:r>
                        <a:rPr lang="en-US" dirty="0"/>
                        <a:t>Annually</a:t>
                      </a:r>
                    </a:p>
                  </a:txBody>
                  <a:tcPr/>
                </a:tc>
                <a:extLst>
                  <a:ext uri="{0D108BD9-81ED-4DB2-BD59-A6C34878D82A}">
                    <a16:rowId xmlns:a16="http://schemas.microsoft.com/office/drawing/2014/main" val="667752589"/>
                  </a:ext>
                </a:extLst>
              </a:tr>
              <a:tr h="708025">
                <a:tc>
                  <a:txBody>
                    <a:bodyPr/>
                    <a:lstStyle/>
                    <a:p>
                      <a:r>
                        <a:rPr lang="en-US" dirty="0"/>
                        <a:t>Tetanus, diphtheria, pertussis (TDAP)</a:t>
                      </a:r>
                    </a:p>
                  </a:txBody>
                  <a:tcPr/>
                </a:tc>
                <a:tc>
                  <a:txBody>
                    <a:bodyPr/>
                    <a:lstStyle/>
                    <a:p>
                      <a:r>
                        <a:rPr lang="en-US" dirty="0"/>
                        <a:t>All adults; extra dose during pregnancy</a:t>
                      </a:r>
                    </a:p>
                  </a:txBody>
                  <a:tcPr/>
                </a:tc>
                <a:tc>
                  <a:txBody>
                    <a:bodyPr/>
                    <a:lstStyle/>
                    <a:p>
                      <a:r>
                        <a:rPr lang="en-US" dirty="0"/>
                        <a:t>Booster every 10 years.</a:t>
                      </a:r>
                    </a:p>
                  </a:txBody>
                  <a:tcPr/>
                </a:tc>
                <a:extLst>
                  <a:ext uri="{0D108BD9-81ED-4DB2-BD59-A6C34878D82A}">
                    <a16:rowId xmlns:a16="http://schemas.microsoft.com/office/drawing/2014/main" val="2260875630"/>
                  </a:ext>
                </a:extLst>
              </a:tr>
              <a:tr h="404586">
                <a:tc>
                  <a:txBody>
                    <a:bodyPr/>
                    <a:lstStyle/>
                    <a:p>
                      <a:r>
                        <a:rPr lang="en-US" dirty="0"/>
                        <a:t>Zoster</a:t>
                      </a:r>
                    </a:p>
                  </a:txBody>
                  <a:tcPr/>
                </a:tc>
                <a:tc>
                  <a:txBody>
                    <a:bodyPr/>
                    <a:lstStyle/>
                    <a:p>
                      <a:r>
                        <a:rPr lang="en-US" dirty="0"/>
                        <a:t>50+</a:t>
                      </a:r>
                    </a:p>
                  </a:txBody>
                  <a:tcPr/>
                </a:tc>
                <a:tc>
                  <a:txBody>
                    <a:bodyPr/>
                    <a:lstStyle/>
                    <a:p>
                      <a:r>
                        <a:rPr lang="en-US" dirty="0"/>
                        <a:t>2 dose Shingrix</a:t>
                      </a:r>
                    </a:p>
                  </a:txBody>
                  <a:tcPr/>
                </a:tc>
                <a:extLst>
                  <a:ext uri="{0D108BD9-81ED-4DB2-BD59-A6C34878D82A}">
                    <a16:rowId xmlns:a16="http://schemas.microsoft.com/office/drawing/2014/main" val="87948547"/>
                  </a:ext>
                </a:extLst>
              </a:tr>
              <a:tr h="404586">
                <a:tc>
                  <a:txBody>
                    <a:bodyPr/>
                    <a:lstStyle/>
                    <a:p>
                      <a:r>
                        <a:rPr lang="en-US" dirty="0"/>
                        <a:t>COVID-19</a:t>
                      </a:r>
                    </a:p>
                  </a:txBody>
                  <a:tcPr/>
                </a:tc>
                <a:tc>
                  <a:txBody>
                    <a:bodyPr/>
                    <a:lstStyle/>
                    <a:p>
                      <a:r>
                        <a:rPr lang="en-US" dirty="0"/>
                        <a:t>Starting at age 6 mo’s</a:t>
                      </a:r>
                    </a:p>
                  </a:txBody>
                  <a:tcPr/>
                </a:tc>
                <a:tc>
                  <a:txBody>
                    <a:bodyPr/>
                    <a:lstStyle/>
                    <a:p>
                      <a:r>
                        <a:rPr lang="en-US" dirty="0"/>
                        <a:t>Initial vaccination and boosters </a:t>
                      </a:r>
                    </a:p>
                  </a:txBody>
                  <a:tcPr/>
                </a:tc>
                <a:extLst>
                  <a:ext uri="{0D108BD9-81ED-4DB2-BD59-A6C34878D82A}">
                    <a16:rowId xmlns:a16="http://schemas.microsoft.com/office/drawing/2014/main" val="3692049608"/>
                  </a:ext>
                </a:extLst>
              </a:tr>
              <a:tr h="404586">
                <a:tc>
                  <a:txBody>
                    <a:bodyPr/>
                    <a:lstStyle/>
                    <a:p>
                      <a:r>
                        <a:rPr lang="en-US" dirty="0"/>
                        <a:t>Pneumonia (PPSV23) Pneumovax</a:t>
                      </a:r>
                    </a:p>
                  </a:txBody>
                  <a:tcPr/>
                </a:tc>
                <a:tc>
                  <a:txBody>
                    <a:bodyPr/>
                    <a:lstStyle/>
                    <a:p>
                      <a:r>
                        <a:rPr kumimoji="0" lang="en-US" b="0" i="0" kern="1200" dirty="0">
                          <a:solidFill>
                            <a:schemeClr val="dk1"/>
                          </a:solidFill>
                          <a:effectLst/>
                          <a:latin typeface="+mn-lt"/>
                          <a:ea typeface="+mn-ea"/>
                          <a:cs typeface="+mn-cs"/>
                        </a:rPr>
                        <a:t>Adults19-64*</a:t>
                      </a:r>
                    </a:p>
                  </a:txBody>
                  <a:tcPr/>
                </a:tc>
                <a:tc>
                  <a:txBody>
                    <a:bodyPr/>
                    <a:lstStyle/>
                    <a:p>
                      <a:r>
                        <a:rPr lang="en-US" dirty="0"/>
                        <a:t>See Standards for schedule and details and for those 65 or older.</a:t>
                      </a:r>
                    </a:p>
                  </a:txBody>
                  <a:tcPr/>
                </a:tc>
                <a:extLst>
                  <a:ext uri="{0D108BD9-81ED-4DB2-BD59-A6C34878D82A}">
                    <a16:rowId xmlns:a16="http://schemas.microsoft.com/office/drawing/2014/main" val="3992556154"/>
                  </a:ext>
                </a:extLst>
              </a:tr>
              <a:tr h="404586">
                <a:tc>
                  <a:txBody>
                    <a:bodyPr/>
                    <a:lstStyle/>
                    <a:p>
                      <a:r>
                        <a:rPr lang="en-US" dirty="0"/>
                        <a:t>*Pneumococcal Conjugate Vaccine</a:t>
                      </a:r>
                      <a:br>
                        <a:rPr lang="en-US" dirty="0"/>
                      </a:br>
                      <a:r>
                        <a:rPr lang="en-US" dirty="0"/>
                        <a:t>(PCV15, PCV20)    </a:t>
                      </a:r>
                    </a:p>
                  </a:txBody>
                  <a:tcPr/>
                </a:tc>
                <a:tc>
                  <a:txBody>
                    <a:bodyPr/>
                    <a:lstStyle/>
                    <a:p>
                      <a:r>
                        <a:rPr lang="en-US" dirty="0"/>
                        <a:t>19-64 with underlying risk factors or no previous vaccination*.</a:t>
                      </a:r>
                    </a:p>
                  </a:txBody>
                  <a:tcPr/>
                </a:tc>
                <a:tc>
                  <a:txBody>
                    <a:bodyPr/>
                    <a:lstStyle/>
                    <a:p>
                      <a:r>
                        <a:rPr kumimoji="0" lang="en-US" b="0" i="0" kern="1200" dirty="0">
                          <a:solidFill>
                            <a:schemeClr val="dk1"/>
                          </a:solidFill>
                          <a:effectLst/>
                          <a:latin typeface="+mn-lt"/>
                          <a:ea typeface="+mn-ea"/>
                          <a:cs typeface="+mn-cs"/>
                        </a:rPr>
                        <a:t>May need PPSV23 follow-up vaccine ≥1 year.*</a:t>
                      </a:r>
                      <a:br>
                        <a:rPr kumimoji="0" lang="en-US" b="0" i="0" kern="1200" dirty="0">
                          <a:solidFill>
                            <a:schemeClr val="dk1"/>
                          </a:solidFill>
                          <a:effectLst/>
                          <a:latin typeface="+mn-lt"/>
                          <a:ea typeface="+mn-ea"/>
                          <a:cs typeface="+mn-cs"/>
                        </a:rPr>
                      </a:br>
                      <a:r>
                        <a:rPr kumimoji="0" lang="en-US" b="0" i="0" kern="1200" dirty="0">
                          <a:solidFill>
                            <a:schemeClr val="dk1"/>
                          </a:solidFill>
                          <a:effectLst/>
                          <a:latin typeface="+mn-lt"/>
                          <a:ea typeface="+mn-ea"/>
                          <a:cs typeface="+mn-cs"/>
                        </a:rPr>
                        <a:t>If 65+, discuss with provider.</a:t>
                      </a:r>
                      <a:endParaRPr lang="en-US" dirty="0"/>
                    </a:p>
                  </a:txBody>
                  <a:tcPr/>
                </a:tc>
                <a:extLst>
                  <a:ext uri="{0D108BD9-81ED-4DB2-BD59-A6C34878D82A}">
                    <a16:rowId xmlns:a16="http://schemas.microsoft.com/office/drawing/2014/main" val="952874586"/>
                  </a:ext>
                </a:extLst>
              </a:tr>
            </a:tbl>
          </a:graphicData>
        </a:graphic>
      </p:graphicFrame>
      <p:pic>
        <p:nvPicPr>
          <p:cNvPr id="34818" name="Picture 2" descr="C:\Users\Beverly\AppData\Local\Microsoft\Windows\Temporary Internet Files\Content.IE5\DJWH7WCO\MC9002807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31747">
            <a:off x="7530668" y="1743022"/>
            <a:ext cx="891378" cy="8768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CAC6B5F-5C49-4081-8A2C-2243F942973F}"/>
              </a:ext>
            </a:extLst>
          </p:cNvPr>
          <p:cNvSpPr txBox="1"/>
          <p:nvPr/>
        </p:nvSpPr>
        <p:spPr>
          <a:xfrm>
            <a:off x="3505200" y="6101646"/>
            <a:ext cx="5638800" cy="892552"/>
          </a:xfrm>
          <a:prstGeom prst="rect">
            <a:avLst/>
          </a:prstGeom>
          <a:noFill/>
        </p:spPr>
        <p:txBody>
          <a:bodyPr wrap="square" rtlCol="0">
            <a:spAutoFit/>
          </a:bodyPr>
          <a:lstStyle/>
          <a:p>
            <a:pPr algn="ctr"/>
            <a:r>
              <a:rPr lang="en-US" dirty="0">
                <a:solidFill>
                  <a:schemeClr val="bg1">
                    <a:lumMod val="50000"/>
                  </a:schemeClr>
                </a:solidFill>
              </a:rPr>
              <a:t>*</a:t>
            </a:r>
            <a:r>
              <a:rPr lang="en-US" sz="1600" dirty="0">
                <a:solidFill>
                  <a:schemeClr val="bg1">
                    <a:lumMod val="50000"/>
                  </a:schemeClr>
                </a:solidFill>
              </a:rPr>
              <a:t>See ADA Standards, Table 4.4 for detailed info/considerations.</a:t>
            </a:r>
            <a:br>
              <a:rPr lang="en-US" sz="1600" dirty="0">
                <a:solidFill>
                  <a:schemeClr val="bg1">
                    <a:lumMod val="50000"/>
                  </a:schemeClr>
                </a:solidFill>
              </a:rPr>
            </a:br>
            <a:r>
              <a:rPr lang="en-US" sz="1600" dirty="0">
                <a:solidFill>
                  <a:schemeClr val="bg1">
                    <a:lumMod val="50000"/>
                  </a:schemeClr>
                </a:solidFill>
              </a:rPr>
              <a:t>For educational purposes only.  www.DiabetesEd.net</a:t>
            </a:r>
          </a:p>
          <a:p>
            <a:endParaRPr lang="en-US" dirty="0"/>
          </a:p>
        </p:txBody>
      </p:sp>
      <p:sp>
        <p:nvSpPr>
          <p:cNvPr id="4" name="TextBox 3">
            <a:extLst>
              <a:ext uri="{FF2B5EF4-FFF2-40B4-BE49-F238E27FC236}">
                <a16:creationId xmlns:a16="http://schemas.microsoft.com/office/drawing/2014/main" id="{DBE9718F-B0FF-DCA4-BD2E-C3165776869F}"/>
              </a:ext>
            </a:extLst>
          </p:cNvPr>
          <p:cNvSpPr txBox="1"/>
          <p:nvPr/>
        </p:nvSpPr>
        <p:spPr>
          <a:xfrm>
            <a:off x="317846" y="6155631"/>
            <a:ext cx="4572000" cy="307777"/>
          </a:xfrm>
          <a:prstGeom prst="rect">
            <a:avLst/>
          </a:prstGeom>
          <a:noFill/>
        </p:spPr>
        <p:txBody>
          <a:bodyPr wrap="square">
            <a:spAutoFit/>
          </a:bodyPr>
          <a:lstStyle/>
          <a:p>
            <a:r>
              <a:rPr lang="nl-NL" sz="1400" b="0" i="0" dirty="0">
                <a:effectLst/>
                <a:latin typeface="Helvetica Neue"/>
              </a:rPr>
              <a:t>2024 ADA Standards, Vol.47, S52-S76. </a:t>
            </a:r>
            <a:endParaRPr lang="en-US" sz="1400" dirty="0"/>
          </a:p>
        </p:txBody>
      </p:sp>
    </p:spTree>
    <p:custDataLst>
      <p:tags r:id="rId1"/>
    </p:custDataLst>
    <p:extLst>
      <p:ext uri="{BB962C8B-B14F-4D97-AF65-F5344CB8AC3E}">
        <p14:creationId xmlns:p14="http://schemas.microsoft.com/office/powerpoint/2010/main" val="101913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7308-CBEE-42C5-CDB3-0E3D6F81179E}"/>
              </a:ext>
            </a:extLst>
          </p:cNvPr>
          <p:cNvSpPr>
            <a:spLocks noGrp="1"/>
          </p:cNvSpPr>
          <p:nvPr>
            <p:ph type="title"/>
          </p:nvPr>
        </p:nvSpPr>
        <p:spPr/>
        <p:txBody>
          <a:bodyPr>
            <a:normAutofit fontScale="90000"/>
          </a:bodyPr>
          <a:lstStyle/>
          <a:p>
            <a:r>
              <a:rPr lang="en-US" dirty="0"/>
              <a:t>NEW Bone Health Recommendations</a:t>
            </a:r>
          </a:p>
        </p:txBody>
      </p:sp>
      <p:sp>
        <p:nvSpPr>
          <p:cNvPr id="3" name="Content Placeholder 2">
            <a:extLst>
              <a:ext uri="{FF2B5EF4-FFF2-40B4-BE49-F238E27FC236}">
                <a16:creationId xmlns:a16="http://schemas.microsoft.com/office/drawing/2014/main" id="{5C6960D2-114A-7093-2032-CDB73DADBC10}"/>
              </a:ext>
            </a:extLst>
          </p:cNvPr>
          <p:cNvSpPr>
            <a:spLocks noGrp="1"/>
          </p:cNvSpPr>
          <p:nvPr>
            <p:ph sz="quarter" idx="1"/>
          </p:nvPr>
        </p:nvSpPr>
        <p:spPr>
          <a:xfrm>
            <a:off x="457200" y="1219200"/>
            <a:ext cx="6400800" cy="5638800"/>
          </a:xfrm>
        </p:spPr>
        <p:txBody>
          <a:bodyPr>
            <a:normAutofit fontScale="92500" lnSpcReduction="20000"/>
          </a:bodyPr>
          <a:lstStyle/>
          <a:p>
            <a:r>
              <a:rPr lang="en-US" dirty="0"/>
              <a:t>Diabetes associated with increased fractures</a:t>
            </a:r>
          </a:p>
          <a:p>
            <a:r>
              <a:rPr lang="en-US" dirty="0"/>
              <a:t>Take preventive action:</a:t>
            </a:r>
          </a:p>
          <a:p>
            <a:pPr lvl="1"/>
            <a:r>
              <a:rPr lang="en-US" dirty="0"/>
              <a:t>For high-risk older adults (aged &gt;65 years) and younger individuals with multiple risk factors.</a:t>
            </a:r>
          </a:p>
          <a:p>
            <a:pPr lvl="2"/>
            <a:r>
              <a:rPr lang="en-US" sz="2400" dirty="0"/>
              <a:t>Monitor bone mineral density using dual-energy X-ray absorptiometry every 2–3 years.</a:t>
            </a:r>
          </a:p>
          <a:p>
            <a:pPr lvl="1"/>
            <a:r>
              <a:rPr lang="en-US" dirty="0"/>
              <a:t>Avoid medications that increase fractures in high risk</a:t>
            </a:r>
          </a:p>
          <a:p>
            <a:pPr lvl="1"/>
            <a:r>
              <a:rPr lang="en-US" dirty="0"/>
              <a:t>Problem solve to prevent falls</a:t>
            </a:r>
          </a:p>
          <a:p>
            <a:pPr lvl="1"/>
            <a:r>
              <a:rPr lang="en-US" dirty="0"/>
              <a:t>Adequate calcium and vita D intake</a:t>
            </a:r>
          </a:p>
          <a:p>
            <a:pPr lvl="1"/>
            <a:r>
              <a:rPr lang="en-US" dirty="0"/>
              <a:t>Consider antiresorptive meds, osteoanabolic agents for those with low bone mineral density score.</a:t>
            </a:r>
          </a:p>
          <a:p>
            <a:pPr marL="274320" lvl="1" indent="0">
              <a:buNone/>
            </a:pPr>
            <a:endParaRPr lang="en-US" dirty="0"/>
          </a:p>
        </p:txBody>
      </p:sp>
      <p:pic>
        <p:nvPicPr>
          <p:cNvPr id="4" name="Picture 3">
            <a:extLst>
              <a:ext uri="{FF2B5EF4-FFF2-40B4-BE49-F238E27FC236}">
                <a16:creationId xmlns:a16="http://schemas.microsoft.com/office/drawing/2014/main" id="{B3EF36E2-EC9D-A9A0-6744-F5CE33C2BB51}"/>
              </a:ext>
            </a:extLst>
          </p:cNvPr>
          <p:cNvPicPr>
            <a:picLocks noChangeAspect="1"/>
          </p:cNvPicPr>
          <p:nvPr/>
        </p:nvPicPr>
        <p:blipFill>
          <a:blip r:embed="rId2"/>
          <a:stretch>
            <a:fillRect/>
          </a:stretch>
        </p:blipFill>
        <p:spPr>
          <a:xfrm>
            <a:off x="438912" y="6405576"/>
            <a:ext cx="4053261" cy="323973"/>
          </a:xfrm>
          <a:prstGeom prst="rect">
            <a:avLst/>
          </a:prstGeom>
        </p:spPr>
      </p:pic>
      <p:pic>
        <p:nvPicPr>
          <p:cNvPr id="6" name="Picture 5">
            <a:extLst>
              <a:ext uri="{FF2B5EF4-FFF2-40B4-BE49-F238E27FC236}">
                <a16:creationId xmlns:a16="http://schemas.microsoft.com/office/drawing/2014/main" id="{4C226493-A0C8-B774-E147-0B87A50B5455}"/>
              </a:ext>
            </a:extLst>
          </p:cNvPr>
          <p:cNvPicPr>
            <a:picLocks noChangeAspect="1"/>
          </p:cNvPicPr>
          <p:nvPr/>
        </p:nvPicPr>
        <p:blipFill>
          <a:blip r:embed="rId3"/>
          <a:stretch>
            <a:fillRect/>
          </a:stretch>
        </p:blipFill>
        <p:spPr>
          <a:xfrm>
            <a:off x="6909338" y="1371600"/>
            <a:ext cx="1777462" cy="2590800"/>
          </a:xfrm>
          <a:prstGeom prst="rect">
            <a:avLst/>
          </a:prstGeom>
        </p:spPr>
      </p:pic>
    </p:spTree>
    <p:extLst>
      <p:ext uri="{BB962C8B-B14F-4D97-AF65-F5344CB8AC3E}">
        <p14:creationId xmlns:p14="http://schemas.microsoft.com/office/powerpoint/2010/main" val="315732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A38EB-5156-9300-3ADB-B236DCE233A7}"/>
              </a:ext>
            </a:extLst>
          </p:cNvPr>
          <p:cNvSpPr>
            <a:spLocks noGrp="1"/>
          </p:cNvSpPr>
          <p:nvPr>
            <p:ph type="title"/>
          </p:nvPr>
        </p:nvSpPr>
        <p:spPr/>
        <p:txBody>
          <a:bodyPr/>
          <a:lstStyle/>
          <a:p>
            <a:r>
              <a:rPr lang="en-US" dirty="0"/>
              <a:t>Risk Factors for Fracture</a:t>
            </a:r>
          </a:p>
        </p:txBody>
      </p:sp>
      <p:sp>
        <p:nvSpPr>
          <p:cNvPr id="3" name="Content Placeholder 2">
            <a:extLst>
              <a:ext uri="{FF2B5EF4-FFF2-40B4-BE49-F238E27FC236}">
                <a16:creationId xmlns:a16="http://schemas.microsoft.com/office/drawing/2014/main" id="{23EDB7D7-C848-E98D-1571-8CA5E311302A}"/>
              </a:ext>
            </a:extLst>
          </p:cNvPr>
          <p:cNvSpPr>
            <a:spLocks noGrp="1"/>
          </p:cNvSpPr>
          <p:nvPr>
            <p:ph sz="quarter" idx="1"/>
          </p:nvPr>
        </p:nvSpPr>
        <p:spPr/>
        <p:txBody>
          <a:bodyPr>
            <a:normAutofit fontScale="92500" lnSpcReduction="20000"/>
          </a:bodyPr>
          <a:lstStyle/>
          <a:p>
            <a:r>
              <a:rPr lang="en-US" dirty="0"/>
              <a:t>General risk factors</a:t>
            </a:r>
          </a:p>
          <a:p>
            <a:pPr lvl="1"/>
            <a:r>
              <a:rPr lang="en-US" dirty="0"/>
              <a:t>Prior osteoporosis fracture</a:t>
            </a:r>
          </a:p>
          <a:p>
            <a:pPr lvl="1"/>
            <a:r>
              <a:rPr lang="en-US" dirty="0"/>
              <a:t>Age &gt; 65 years</a:t>
            </a:r>
          </a:p>
          <a:p>
            <a:pPr lvl="1"/>
            <a:r>
              <a:rPr lang="en-US" dirty="0"/>
              <a:t>Low BMI</a:t>
            </a:r>
          </a:p>
          <a:p>
            <a:pPr lvl="1"/>
            <a:r>
              <a:rPr lang="en-US" dirty="0"/>
              <a:t>Sex</a:t>
            </a:r>
          </a:p>
          <a:p>
            <a:pPr lvl="1"/>
            <a:r>
              <a:rPr lang="en-US" dirty="0"/>
              <a:t>Malabsorption</a:t>
            </a:r>
          </a:p>
          <a:p>
            <a:pPr lvl="1"/>
            <a:r>
              <a:rPr lang="en-US" dirty="0"/>
              <a:t>Recurrent falls</a:t>
            </a:r>
          </a:p>
          <a:p>
            <a:pPr lvl="1"/>
            <a:r>
              <a:rPr lang="en-US" dirty="0"/>
              <a:t>Glucocorticoid use</a:t>
            </a:r>
          </a:p>
          <a:p>
            <a:pPr lvl="1"/>
            <a:r>
              <a:rPr lang="en-US" dirty="0"/>
              <a:t>Family history</a:t>
            </a:r>
          </a:p>
          <a:p>
            <a:pPr lvl="1"/>
            <a:r>
              <a:rPr lang="en-US" dirty="0"/>
              <a:t>Alcohol /tobacco abuse</a:t>
            </a:r>
          </a:p>
          <a:p>
            <a:pPr lvl="1"/>
            <a:r>
              <a:rPr lang="en-US" dirty="0"/>
              <a:t>Rheumatoid arthritis</a:t>
            </a:r>
          </a:p>
          <a:p>
            <a:pPr lvl="1"/>
            <a:endParaRPr lang="en-US" dirty="0"/>
          </a:p>
        </p:txBody>
      </p:sp>
      <p:sp>
        <p:nvSpPr>
          <p:cNvPr id="4" name="Content Placeholder 3">
            <a:extLst>
              <a:ext uri="{FF2B5EF4-FFF2-40B4-BE49-F238E27FC236}">
                <a16:creationId xmlns:a16="http://schemas.microsoft.com/office/drawing/2014/main" id="{6308FAB7-78AD-7242-7505-06C4055B8D9D}"/>
              </a:ext>
            </a:extLst>
          </p:cNvPr>
          <p:cNvSpPr>
            <a:spLocks noGrp="1"/>
          </p:cNvSpPr>
          <p:nvPr>
            <p:ph sz="quarter" idx="2"/>
          </p:nvPr>
        </p:nvSpPr>
        <p:spPr/>
        <p:txBody>
          <a:bodyPr>
            <a:normAutofit fontScale="92500" lnSpcReduction="20000"/>
          </a:bodyPr>
          <a:lstStyle/>
          <a:p>
            <a:r>
              <a:rPr lang="en-US" dirty="0"/>
              <a:t>Diabetes Specific Risk Factors</a:t>
            </a:r>
          </a:p>
          <a:p>
            <a:pPr lvl="1"/>
            <a:r>
              <a:rPr lang="en-US" dirty="0"/>
              <a:t>Lumbar spine or hip T-score ≤ -2.0</a:t>
            </a:r>
          </a:p>
          <a:p>
            <a:pPr lvl="1"/>
            <a:r>
              <a:rPr lang="en-US" dirty="0"/>
              <a:t>Frequent hypoglycemia</a:t>
            </a:r>
          </a:p>
          <a:p>
            <a:pPr lvl="1"/>
            <a:r>
              <a:rPr lang="en-US" dirty="0"/>
              <a:t>Diabetes &gt;10 years</a:t>
            </a:r>
          </a:p>
          <a:p>
            <a:pPr lvl="1"/>
            <a:r>
              <a:rPr lang="en-US" dirty="0">
                <a:solidFill>
                  <a:srgbClr val="0070C0"/>
                </a:solidFill>
              </a:rPr>
              <a:t>Diabetes meds: TZDs or sulfonylureas, insulin</a:t>
            </a:r>
          </a:p>
          <a:p>
            <a:pPr lvl="1"/>
            <a:r>
              <a:rPr lang="en-US" dirty="0"/>
              <a:t>A1C &gt; 8%</a:t>
            </a:r>
          </a:p>
          <a:p>
            <a:pPr lvl="1"/>
            <a:r>
              <a:rPr lang="en-US" dirty="0"/>
              <a:t>Peripheral autonomic neuropathy</a:t>
            </a:r>
          </a:p>
          <a:p>
            <a:pPr lvl="1"/>
            <a:r>
              <a:rPr lang="en-US" dirty="0"/>
              <a:t>Retinopathy and nephropathy</a:t>
            </a:r>
          </a:p>
        </p:txBody>
      </p:sp>
      <p:pic>
        <p:nvPicPr>
          <p:cNvPr id="5" name="Picture 4">
            <a:extLst>
              <a:ext uri="{FF2B5EF4-FFF2-40B4-BE49-F238E27FC236}">
                <a16:creationId xmlns:a16="http://schemas.microsoft.com/office/drawing/2014/main" id="{0EC34907-55E0-7A24-7B1E-CFEF2ACEDB3A}"/>
              </a:ext>
            </a:extLst>
          </p:cNvPr>
          <p:cNvPicPr>
            <a:picLocks noChangeAspect="1"/>
          </p:cNvPicPr>
          <p:nvPr/>
        </p:nvPicPr>
        <p:blipFill>
          <a:blip r:embed="rId2"/>
          <a:stretch>
            <a:fillRect/>
          </a:stretch>
        </p:blipFill>
        <p:spPr>
          <a:xfrm>
            <a:off x="685800" y="6063775"/>
            <a:ext cx="4053261" cy="323973"/>
          </a:xfrm>
          <a:prstGeom prst="rect">
            <a:avLst/>
          </a:prstGeom>
        </p:spPr>
      </p:pic>
      <p:sp>
        <p:nvSpPr>
          <p:cNvPr id="6" name="TextBox 5">
            <a:extLst>
              <a:ext uri="{FF2B5EF4-FFF2-40B4-BE49-F238E27FC236}">
                <a16:creationId xmlns:a16="http://schemas.microsoft.com/office/drawing/2014/main" id="{0184E1CE-7E15-3D7D-C4D4-41839709DEF6}"/>
              </a:ext>
            </a:extLst>
          </p:cNvPr>
          <p:cNvSpPr txBox="1"/>
          <p:nvPr/>
        </p:nvSpPr>
        <p:spPr>
          <a:xfrm>
            <a:off x="5486400" y="5928278"/>
            <a:ext cx="2971800" cy="369332"/>
          </a:xfrm>
          <a:prstGeom prst="rect">
            <a:avLst/>
          </a:prstGeom>
          <a:noFill/>
        </p:spPr>
        <p:txBody>
          <a:bodyPr wrap="square" rtlCol="0">
            <a:spAutoFit/>
          </a:bodyPr>
          <a:lstStyle/>
          <a:p>
            <a:r>
              <a:rPr lang="en-US" dirty="0"/>
              <a:t>www. DiabetesEd.net</a:t>
            </a:r>
          </a:p>
        </p:txBody>
      </p:sp>
    </p:spTree>
    <p:extLst>
      <p:ext uri="{BB962C8B-B14F-4D97-AF65-F5344CB8AC3E}">
        <p14:creationId xmlns:p14="http://schemas.microsoft.com/office/powerpoint/2010/main" val="230358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457200" y="152399"/>
            <a:ext cx="8229600" cy="1174879"/>
          </a:xfrm>
        </p:spPr>
        <p:txBody>
          <a:bodyPr>
            <a:normAutofit fontScale="90000"/>
          </a:bodyPr>
          <a:lstStyle/>
          <a:p>
            <a:r>
              <a:rPr lang="en-US" dirty="0"/>
              <a:t>Nonalcoholic Fatty Liver Disease or Metabolic Steatotic Liver Disease</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457200" y="1260119"/>
            <a:ext cx="5105400" cy="4937760"/>
          </a:xfrm>
        </p:spPr>
        <p:txBody>
          <a:bodyPr>
            <a:noAutofit/>
          </a:bodyPr>
          <a:lstStyle/>
          <a:p>
            <a:r>
              <a:rPr lang="en-US" sz="2800" dirty="0">
                <a:solidFill>
                  <a:srgbClr val="383636"/>
                </a:solidFill>
                <a:effectLst/>
                <a:ea typeface="Calibri" panose="020F0502020204030204" pitchFamily="34" charset="0"/>
                <a:cs typeface="Calibri" panose="020F0502020204030204" pitchFamily="34" charset="0"/>
              </a:rPr>
              <a:t>Recent studies estimate that MASLD is prevalent in &gt;70% of adults with type 2 diabetes.</a:t>
            </a:r>
          </a:p>
          <a:p>
            <a:pPr marL="0" indent="0">
              <a:buNone/>
            </a:pPr>
            <a:endParaRPr lang="en-US" sz="2400" dirty="0">
              <a:ea typeface="Calibri" panose="020F0502020204030204" pitchFamily="34" charset="0"/>
              <a:cs typeface="Calibri" panose="020F0502020204030204" pitchFamily="34" charset="0"/>
            </a:endParaRPr>
          </a:p>
          <a:p>
            <a:r>
              <a:rPr lang="en-US" sz="2400" dirty="0">
                <a:solidFill>
                  <a:srgbClr val="383636"/>
                </a:solidFill>
                <a:ea typeface="Calibri" panose="020F0502020204030204" pitchFamily="34" charset="0"/>
                <a:cs typeface="Calibri" panose="020F0502020204030204" pitchFamily="34" charset="0"/>
              </a:rPr>
              <a:t>Higher risk in those with </a:t>
            </a:r>
            <a:r>
              <a:rPr lang="en-US" sz="2400" b="0" i="0" dirty="0">
                <a:solidFill>
                  <a:srgbClr val="383636"/>
                </a:solidFill>
                <a:effectLst/>
                <a:ea typeface="Calibri" panose="020F0502020204030204" pitchFamily="34" charset="0"/>
                <a:cs typeface="Calibri" panose="020F0502020204030204" pitchFamily="34" charset="0"/>
              </a:rPr>
              <a:t>type 2 diabetes or prediabetes with cardiometabolic risk factors </a:t>
            </a:r>
          </a:p>
          <a:p>
            <a:r>
              <a:rPr lang="en-US" sz="2400" dirty="0">
                <a:solidFill>
                  <a:srgbClr val="383636"/>
                </a:solidFill>
                <a:ea typeface="Calibri" panose="020F0502020204030204" pitchFamily="34" charset="0"/>
                <a:cs typeface="Calibri" panose="020F0502020204030204" pitchFamily="34" charset="0"/>
              </a:rPr>
              <a:t>Screen for liver fibrosis using FIB 4 Index</a:t>
            </a:r>
            <a:r>
              <a:rPr lang="en-US" sz="2400" b="0" i="0" dirty="0">
                <a:solidFill>
                  <a:srgbClr val="383636"/>
                </a:solidFill>
                <a:effectLst/>
                <a:ea typeface="Calibri" panose="020F0502020204030204" pitchFamily="34" charset="0"/>
                <a:cs typeface="Calibri" panose="020F0502020204030204" pitchFamily="34" charset="0"/>
              </a:rPr>
              <a:t> </a:t>
            </a:r>
          </a:p>
          <a:p>
            <a:pPr lvl="1"/>
            <a:r>
              <a:rPr lang="en-US" sz="2400" b="0" i="0" dirty="0">
                <a:solidFill>
                  <a:srgbClr val="383636"/>
                </a:solidFill>
                <a:effectLst/>
                <a:ea typeface="Calibri" panose="020F0502020204030204" pitchFamily="34" charset="0"/>
                <a:cs typeface="Calibri" panose="020F0502020204030204" pitchFamily="34" charset="0"/>
              </a:rPr>
              <a:t>Uses liver enzymes (ALT &amp; AST), platelet count </a:t>
            </a:r>
            <a:r>
              <a:rPr lang="en-US" sz="2400" dirty="0">
                <a:solidFill>
                  <a:srgbClr val="383636"/>
                </a:solidFill>
                <a:ea typeface="Calibri" panose="020F0502020204030204" pitchFamily="34" charset="0"/>
                <a:cs typeface="Calibri" panose="020F0502020204030204" pitchFamily="34" charset="0"/>
              </a:rPr>
              <a:t>plus age</a:t>
            </a:r>
            <a:r>
              <a:rPr lang="en-US" sz="2400" b="0" i="0" dirty="0">
                <a:solidFill>
                  <a:srgbClr val="383636"/>
                </a:solidFill>
                <a:effectLst/>
                <a:ea typeface="Calibri" panose="020F0502020204030204" pitchFamily="34" charset="0"/>
                <a:cs typeface="Calibri" panose="020F0502020204030204" pitchFamily="34" charset="0"/>
              </a:rPr>
              <a:t> </a:t>
            </a:r>
          </a:p>
          <a:p>
            <a:pPr lvl="1"/>
            <a:r>
              <a:rPr lang="en-US" sz="2400" b="0" i="0" dirty="0">
                <a:solidFill>
                  <a:srgbClr val="383636"/>
                </a:solidFill>
                <a:effectLst/>
                <a:ea typeface="Calibri" panose="020F0502020204030204" pitchFamily="34" charset="0"/>
                <a:cs typeface="Calibri" panose="020F0502020204030204" pitchFamily="34" charset="0"/>
              </a:rPr>
              <a:t>If positive, follow-up with imaging or ultrasound</a:t>
            </a:r>
            <a:endParaRPr lang="en-US" sz="2400" dirty="0">
              <a:solidFill>
                <a:srgbClr val="383636"/>
              </a:solidFill>
              <a:ea typeface="Calibri" panose="020F0502020204030204" pitchFamily="34" charset="0"/>
              <a:cs typeface="Calibri" panose="020F0502020204030204" pitchFamily="34" charset="0"/>
            </a:endParaRPr>
          </a:p>
        </p:txBody>
      </p:sp>
      <p:pic>
        <p:nvPicPr>
          <p:cNvPr id="6" name="Picture 5"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438536"/>
            <a:ext cx="3048000" cy="2031607"/>
          </a:xfrm>
          <a:prstGeom prst="rect">
            <a:avLst/>
          </a:prstGeom>
        </p:spPr>
      </p:pic>
      <p:pic>
        <p:nvPicPr>
          <p:cNvPr id="5" name="Picture 4">
            <a:extLst>
              <a:ext uri="{FF2B5EF4-FFF2-40B4-BE49-F238E27FC236}">
                <a16:creationId xmlns:a16="http://schemas.microsoft.com/office/drawing/2014/main" id="{F7168528-1D45-B1B9-D1D1-C72338B9A2D3}"/>
              </a:ext>
            </a:extLst>
          </p:cNvPr>
          <p:cNvPicPr>
            <a:picLocks noChangeAspect="1"/>
          </p:cNvPicPr>
          <p:nvPr/>
        </p:nvPicPr>
        <p:blipFill>
          <a:blip r:embed="rId3"/>
          <a:stretch>
            <a:fillRect/>
          </a:stretch>
        </p:blipFill>
        <p:spPr>
          <a:xfrm>
            <a:off x="685800" y="6324600"/>
            <a:ext cx="4053261" cy="323973"/>
          </a:xfrm>
          <a:prstGeom prst="rect">
            <a:avLst/>
          </a:prstGeom>
        </p:spPr>
      </p:pic>
    </p:spTree>
    <p:extLst>
      <p:ext uri="{BB962C8B-B14F-4D97-AF65-F5344CB8AC3E}">
        <p14:creationId xmlns:p14="http://schemas.microsoft.com/office/powerpoint/2010/main" val="145357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19–25 units/L for female individuals </a:t>
            </a:r>
            <a:endParaRPr lang="en-US" sz="2600" dirty="0">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84E93D4-8752-71F4-247F-2B01E3E1ACE5}"/>
              </a:ext>
            </a:extLst>
          </p:cNvPr>
          <p:cNvPicPr>
            <a:picLocks noChangeAspect="1"/>
          </p:cNvPicPr>
          <p:nvPr/>
        </p:nvPicPr>
        <p:blipFill>
          <a:blip r:embed="rId3"/>
          <a:stretch>
            <a:fillRect/>
          </a:stretch>
        </p:blipFill>
        <p:spPr>
          <a:xfrm>
            <a:off x="437072" y="6506290"/>
            <a:ext cx="3914407" cy="301515"/>
          </a:xfrm>
          <a:prstGeom prst="rect">
            <a:avLst/>
          </a:prstGeom>
        </p:spPr>
      </p:pic>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4"/>
          <a:stretch>
            <a:fillRect/>
          </a:stretch>
        </p:blipFill>
        <p:spPr>
          <a:xfrm>
            <a:off x="462506" y="1134071"/>
            <a:ext cx="4237726" cy="2138231"/>
          </a:xfrm>
          <a:prstGeom prst="rect">
            <a:avLst/>
          </a:prstGeom>
        </p:spPr>
      </p:pic>
      <p:pic>
        <p:nvPicPr>
          <p:cNvPr id="7" name="Picture 6">
            <a:extLst>
              <a:ext uri="{FF2B5EF4-FFF2-40B4-BE49-F238E27FC236}">
                <a16:creationId xmlns:a16="http://schemas.microsoft.com/office/drawing/2014/main" id="{2152A88F-AECE-C63E-BF82-5FE7209664A3}"/>
              </a:ext>
            </a:extLst>
          </p:cNvPr>
          <p:cNvPicPr>
            <a:picLocks noChangeAspect="1"/>
          </p:cNvPicPr>
          <p:nvPr/>
        </p:nvPicPr>
        <p:blipFill>
          <a:blip r:embed="rId5"/>
          <a:stretch>
            <a:fillRect/>
          </a:stretch>
        </p:blipFill>
        <p:spPr>
          <a:xfrm>
            <a:off x="437072" y="6461616"/>
            <a:ext cx="4053261" cy="323973"/>
          </a:xfrm>
          <a:prstGeom prst="rect">
            <a:avLst/>
          </a:prstGeom>
        </p:spPr>
      </p:pic>
    </p:spTree>
    <p:extLst>
      <p:ext uri="{BB962C8B-B14F-4D97-AF65-F5344CB8AC3E}">
        <p14:creationId xmlns:p14="http://schemas.microsoft.com/office/powerpoint/2010/main" val="416218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847FA60-477A-472E-90DA-5AC89A37CA34}"/>
              </a:ext>
            </a:extLst>
          </p:cNvPr>
          <p:cNvSpPr>
            <a:spLocks noGrp="1"/>
          </p:cNvSpPr>
          <p:nvPr>
            <p:ph type="title"/>
          </p:nvPr>
        </p:nvSpPr>
        <p:spPr>
          <a:xfrm>
            <a:off x="457200" y="152400"/>
            <a:ext cx="8229600" cy="1066800"/>
          </a:xfrm>
        </p:spPr>
        <p:txBody>
          <a:bodyPr>
            <a:noAutofit/>
          </a:bodyPr>
          <a:lstStyle/>
          <a:p>
            <a:r>
              <a:rPr lang="en-US" sz="3600" u="sng" dirty="0"/>
              <a:t>FIVE</a:t>
            </a:r>
            <a:r>
              <a:rPr lang="en-US" sz="3600" dirty="0"/>
              <a:t> critical times </a:t>
            </a:r>
            <a:br>
              <a:rPr lang="en-US" sz="3600" dirty="0"/>
            </a:br>
            <a:r>
              <a:rPr lang="en-US" sz="3600" dirty="0"/>
              <a:t>to provide and modify DSMES</a:t>
            </a:r>
          </a:p>
        </p:txBody>
      </p:sp>
      <p:sp>
        <p:nvSpPr>
          <p:cNvPr id="5" name="Subtitle 2">
            <a:extLst>
              <a:ext uri="{FF2B5EF4-FFF2-40B4-BE49-F238E27FC236}">
                <a16:creationId xmlns:a16="http://schemas.microsoft.com/office/drawing/2014/main" id="{5CD4A11A-CACD-544F-9B1F-D99A6EC01C73}"/>
              </a:ext>
            </a:extLst>
          </p:cNvPr>
          <p:cNvSpPr>
            <a:spLocks noGrp="1"/>
          </p:cNvSpPr>
          <p:nvPr>
            <p:ph sz="quarter" idx="1"/>
          </p:nvPr>
        </p:nvSpPr>
        <p:spPr>
          <a:xfrm>
            <a:off x="4343400" y="1404177"/>
            <a:ext cx="4478328" cy="4723449"/>
          </a:xfrm>
        </p:spPr>
        <p:txBody>
          <a:bodyPr>
            <a:normAutofit/>
          </a:bodyPr>
          <a:lstStyle/>
          <a:p>
            <a:pPr marL="342900" indent="-342900">
              <a:buFont typeface="+mj-lt"/>
              <a:buAutoNum type="arabicParenR"/>
            </a:pPr>
            <a:r>
              <a:rPr lang="en-US" sz="2400" dirty="0">
                <a:solidFill>
                  <a:srgbClr val="474C59"/>
                </a:solidFill>
              </a:rPr>
              <a:t>At diagnosis.</a:t>
            </a:r>
          </a:p>
          <a:p>
            <a:pPr marL="342900" indent="-342900">
              <a:buFont typeface="+mj-lt"/>
              <a:buAutoNum type="arabicParenR"/>
            </a:pPr>
            <a:r>
              <a:rPr lang="en-US" sz="2400" dirty="0">
                <a:solidFill>
                  <a:srgbClr val="474C59"/>
                </a:solidFill>
              </a:rPr>
              <a:t>When not meeting treatment goals.</a:t>
            </a:r>
          </a:p>
          <a:p>
            <a:pPr marL="342900" indent="-342900">
              <a:buFont typeface="+mj-lt"/>
              <a:buAutoNum type="arabicParenR"/>
            </a:pPr>
            <a:r>
              <a:rPr lang="en-US" sz="2400" dirty="0">
                <a:solidFill>
                  <a:srgbClr val="474C59"/>
                </a:solidFill>
              </a:rPr>
              <a:t>Annually</a:t>
            </a:r>
          </a:p>
          <a:p>
            <a:pPr marL="342900" indent="-342900">
              <a:buFont typeface="+mj-lt"/>
              <a:buAutoNum type="arabicParenR"/>
            </a:pPr>
            <a:r>
              <a:rPr lang="en-US" sz="2400" dirty="0">
                <a:solidFill>
                  <a:srgbClr val="474C59"/>
                </a:solidFill>
              </a:rPr>
              <a:t>When complicating factors develop (medical, physical, psychosocial).</a:t>
            </a:r>
          </a:p>
          <a:p>
            <a:pPr marL="342900" indent="-342900">
              <a:buFont typeface="+mj-lt"/>
              <a:buAutoNum type="arabicParenR"/>
            </a:pPr>
            <a:r>
              <a:rPr lang="en-US" sz="2400" dirty="0">
                <a:solidFill>
                  <a:srgbClr val="474C59"/>
                </a:solidFill>
              </a:rPr>
              <a:t>When transitions in life and care occur.</a:t>
            </a:r>
            <a:endParaRPr lang="en-US" dirty="0">
              <a:solidFill>
                <a:srgbClr val="474C59"/>
              </a:solidFill>
            </a:endParaRPr>
          </a:p>
        </p:txBody>
      </p:sp>
      <p:pic>
        <p:nvPicPr>
          <p:cNvPr id="3" name="Picture 2">
            <a:extLst>
              <a:ext uri="{FF2B5EF4-FFF2-40B4-BE49-F238E27FC236}">
                <a16:creationId xmlns:a16="http://schemas.microsoft.com/office/drawing/2014/main" id="{40B0DFD5-C85A-8C49-901B-9058787A6896}"/>
              </a:ext>
            </a:extLst>
          </p:cNvPr>
          <p:cNvPicPr>
            <a:picLocks noChangeAspect="1"/>
          </p:cNvPicPr>
          <p:nvPr/>
        </p:nvPicPr>
        <p:blipFill rotWithShape="1">
          <a:blip r:embed="rId3"/>
          <a:srcRect l="3799" t="3929" r="4297" b="4095"/>
          <a:stretch/>
        </p:blipFill>
        <p:spPr>
          <a:xfrm>
            <a:off x="436568" y="1417695"/>
            <a:ext cx="3809285" cy="3768357"/>
          </a:xfrm>
          <a:prstGeom prst="rect">
            <a:avLst/>
          </a:prstGeom>
        </p:spPr>
      </p:pic>
      <p:sp>
        <p:nvSpPr>
          <p:cNvPr id="7" name="TextBox 6">
            <a:extLst>
              <a:ext uri="{FF2B5EF4-FFF2-40B4-BE49-F238E27FC236}">
                <a16:creationId xmlns:a16="http://schemas.microsoft.com/office/drawing/2014/main" id="{86D66D78-9276-4BF4-ACED-15C1FCD0C5F2}"/>
              </a:ext>
            </a:extLst>
          </p:cNvPr>
          <p:cNvSpPr txBox="1">
            <a:spLocks noChangeArrowheads="1"/>
          </p:cNvSpPr>
          <p:nvPr/>
        </p:nvSpPr>
        <p:spPr bwMode="auto">
          <a:xfrm>
            <a:off x="322272" y="5286405"/>
            <a:ext cx="5816963" cy="334835"/>
          </a:xfrm>
          <a:prstGeom prst="rect">
            <a:avLst/>
          </a:prstGeom>
          <a:noFill/>
          <a:ln w="9525">
            <a:noFill/>
            <a:miter lim="800000"/>
            <a:headEnd/>
            <a:tailEnd/>
          </a:ln>
        </p:spPr>
        <p:txBody>
          <a:bodyPr wrap="square">
            <a:spAutoFit/>
          </a:bodyPr>
          <a:lstStyle/>
          <a:p>
            <a:r>
              <a:rPr lang="en-US" sz="788" dirty="0">
                <a:solidFill>
                  <a:srgbClr val="474C59"/>
                </a:solidFill>
              </a:rPr>
              <a:t>Powers MA, Bardsley JK, et al. DSMES Consensus Report, The Diabetes Educator, 2020 </a:t>
            </a:r>
          </a:p>
          <a:p>
            <a:r>
              <a:rPr lang="en-US" sz="788" dirty="0">
                <a:solidFill>
                  <a:srgbClr val="474C59"/>
                </a:solidFill>
              </a:rPr>
              <a:t>ADCES. AADE7 Self-Care Behaviors, The Diabetes Educator, 2020</a:t>
            </a:r>
          </a:p>
        </p:txBody>
      </p:sp>
      <p:sp>
        <p:nvSpPr>
          <p:cNvPr id="2" name="TextBox 1">
            <a:extLst>
              <a:ext uri="{FF2B5EF4-FFF2-40B4-BE49-F238E27FC236}">
                <a16:creationId xmlns:a16="http://schemas.microsoft.com/office/drawing/2014/main" id="{DF4F40AC-96CA-C732-2EBB-7CFD2A8767D9}"/>
              </a:ext>
            </a:extLst>
          </p:cNvPr>
          <p:cNvSpPr txBox="1"/>
          <p:nvPr/>
        </p:nvSpPr>
        <p:spPr>
          <a:xfrm>
            <a:off x="3429000" y="6358574"/>
            <a:ext cx="5987532" cy="369332"/>
          </a:xfrm>
          <a:prstGeom prst="rect">
            <a:avLst/>
          </a:prstGeom>
          <a:noFill/>
        </p:spPr>
        <p:txBody>
          <a:bodyPr wrap="square">
            <a:spAutoFit/>
          </a:bodyPr>
          <a:lstStyle/>
          <a:p>
            <a:r>
              <a:rPr lang="en-US" b="0" i="0" dirty="0">
                <a:solidFill>
                  <a:srgbClr val="383636"/>
                </a:solidFill>
                <a:effectLst/>
                <a:latin typeface="Helvetica Neue"/>
              </a:rPr>
              <a:t>(</a:t>
            </a:r>
            <a:r>
              <a:rPr lang="en-US" b="1" i="0" u="sng" dirty="0">
                <a:solidFill>
                  <a:srgbClr val="0F5DB9"/>
                </a:solidFill>
                <a:effectLst/>
                <a:latin typeface="Helvetica Neue"/>
                <a:hlinkClick r:id="rId4"/>
              </a:rPr>
              <a:t>cdc.gov/diabetes/professional-info/training.html</a:t>
            </a:r>
            <a:r>
              <a:rPr lang="en-US" b="0" i="0" dirty="0">
                <a:solidFill>
                  <a:srgbClr val="383636"/>
                </a:solidFill>
                <a:effectLst/>
                <a:latin typeface="Helvetica Neue"/>
              </a:rPr>
              <a:t>) </a:t>
            </a:r>
            <a:endParaRPr lang="en-US" dirty="0"/>
          </a:p>
        </p:txBody>
      </p:sp>
      <p:pic>
        <p:nvPicPr>
          <p:cNvPr id="8" name="Picture 7">
            <a:extLst>
              <a:ext uri="{FF2B5EF4-FFF2-40B4-BE49-F238E27FC236}">
                <a16:creationId xmlns:a16="http://schemas.microsoft.com/office/drawing/2014/main" id="{AA75A7D0-4A87-F314-C8DE-04F35A9E2EE9}"/>
              </a:ext>
            </a:extLst>
          </p:cNvPr>
          <p:cNvPicPr>
            <a:picLocks noChangeAspect="1"/>
          </p:cNvPicPr>
          <p:nvPr/>
        </p:nvPicPr>
        <p:blipFill>
          <a:blip r:embed="rId5"/>
          <a:stretch>
            <a:fillRect/>
          </a:stretch>
        </p:blipFill>
        <p:spPr>
          <a:xfrm>
            <a:off x="359651" y="5792490"/>
            <a:ext cx="4212349" cy="575228"/>
          </a:xfrm>
          <a:prstGeom prst="rect">
            <a:avLst/>
          </a:prstGeom>
        </p:spPr>
      </p:pic>
    </p:spTree>
    <p:extLst>
      <p:ext uri="{BB962C8B-B14F-4D97-AF65-F5344CB8AC3E}">
        <p14:creationId xmlns:p14="http://schemas.microsoft.com/office/powerpoint/2010/main" val="60144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74CB3-CD45-5044-ACD6-EB74249C851C}"/>
              </a:ext>
            </a:extLst>
          </p:cNvPr>
          <p:cNvSpPr>
            <a:spLocks noGrp="1"/>
          </p:cNvSpPr>
          <p:nvPr>
            <p:ph type="title"/>
          </p:nvPr>
        </p:nvSpPr>
        <p:spPr>
          <a:xfrm>
            <a:off x="457200" y="228600"/>
            <a:ext cx="8229600" cy="946944"/>
          </a:xfrm>
        </p:spPr>
        <p:txBody>
          <a:bodyPr vert="horz" wrap="square" lIns="274320" tIns="45720" rIns="91440" bIns="45720" numCol="1" anchor="ctr" anchorCtr="0" compatLnSpc="1">
            <a:prstTxWarp prst="textNoShape">
              <a:avLst/>
            </a:prstTxWarp>
            <a:normAutofit/>
          </a:bodyPr>
          <a:lstStyle/>
          <a:p>
            <a:pPr algn="l">
              <a:lnSpc>
                <a:spcPct val="90000"/>
              </a:lnSpc>
            </a:pPr>
            <a:r>
              <a:rPr lang="en-US" sz="4100" b="0" kern="1200" dirty="0">
                <a:latin typeface="Calibri" panose="020F0502020204030204" pitchFamily="34" charset="0"/>
                <a:ea typeface="+mj-ea"/>
                <a:cs typeface="+mj-cs"/>
              </a:rPr>
              <a:t>DSMES is underutilized</a:t>
            </a:r>
          </a:p>
        </p:txBody>
      </p:sp>
      <p:sp>
        <p:nvSpPr>
          <p:cNvPr id="4" name="TextBox 3">
            <a:extLst>
              <a:ext uri="{FF2B5EF4-FFF2-40B4-BE49-F238E27FC236}">
                <a16:creationId xmlns:a16="http://schemas.microsoft.com/office/drawing/2014/main" id="{8D9227A2-C694-F2F7-AD9A-E3CE0CABC505}"/>
              </a:ext>
            </a:extLst>
          </p:cNvPr>
          <p:cNvSpPr txBox="1"/>
          <p:nvPr/>
        </p:nvSpPr>
        <p:spPr>
          <a:xfrm>
            <a:off x="548308" y="1201423"/>
            <a:ext cx="8047383" cy="3416320"/>
          </a:xfrm>
          <a:prstGeom prst="rect">
            <a:avLst/>
          </a:prstGeom>
          <a:noFill/>
        </p:spPr>
        <p:txBody>
          <a:bodyPr wrap="square">
            <a:spAutoFit/>
          </a:bodyPr>
          <a:lstStyle/>
          <a:p>
            <a:pPr algn="ctr"/>
            <a:r>
              <a:rPr lang="en-US" sz="2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Despite th</a:t>
            </a:r>
            <a:r>
              <a:rPr lang="en-US" sz="2800" dirty="0">
                <a:solidFill>
                  <a:srgbClr val="383636"/>
                </a:solidFill>
                <a:latin typeface="Calibri" panose="020F0502020204030204" pitchFamily="34" charset="0"/>
                <a:ea typeface="Calibri" panose="020F0502020204030204" pitchFamily="34" charset="0"/>
                <a:cs typeface="Calibri" panose="020F0502020204030204" pitchFamily="34" charset="0"/>
              </a:rPr>
              <a:t>e benefit of D</a:t>
            </a:r>
            <a:r>
              <a:rPr lang="en-US" sz="2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SMES, data from the 2017 and 2018 Behavioral Risk Factor Surveillance System of 61,424 adults with self-reported diabetes indicate that</a:t>
            </a:r>
          </a:p>
          <a:p>
            <a:pPr algn="ctr"/>
            <a:r>
              <a:rPr lang="en-US" sz="44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53% of individuals eligible for DSMES through their health insurance receive it.</a:t>
            </a:r>
            <a:endParaRPr lang="en-US" sz="4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D99AD53-06BA-7669-37A6-0D47A2E5B3C4}"/>
              </a:ext>
            </a:extLst>
          </p:cNvPr>
          <p:cNvPicPr>
            <a:picLocks noChangeAspect="1"/>
          </p:cNvPicPr>
          <p:nvPr/>
        </p:nvPicPr>
        <p:blipFill>
          <a:blip r:embed="rId2"/>
          <a:stretch>
            <a:fillRect/>
          </a:stretch>
        </p:blipFill>
        <p:spPr>
          <a:xfrm>
            <a:off x="432758" y="5575627"/>
            <a:ext cx="2720524" cy="1026456"/>
          </a:xfrm>
          <a:prstGeom prst="rect">
            <a:avLst/>
          </a:prstGeom>
        </p:spPr>
      </p:pic>
      <p:pic>
        <p:nvPicPr>
          <p:cNvPr id="3" name="Picture 2" descr="A qr code with a purple background&#10;&#10;Description automatically generated">
            <a:extLst>
              <a:ext uri="{FF2B5EF4-FFF2-40B4-BE49-F238E27FC236}">
                <a16:creationId xmlns:a16="http://schemas.microsoft.com/office/drawing/2014/main" id="{E1D48C9E-7759-2363-DD15-D8DD4F3C725C}"/>
              </a:ext>
            </a:extLst>
          </p:cNvPr>
          <p:cNvPicPr>
            <a:picLocks noChangeAspect="1"/>
          </p:cNvPicPr>
          <p:nvPr/>
        </p:nvPicPr>
        <p:blipFill>
          <a:blip r:embed="rId3"/>
          <a:stretch>
            <a:fillRect/>
          </a:stretch>
        </p:blipFill>
        <p:spPr>
          <a:xfrm>
            <a:off x="6793981" y="4885043"/>
            <a:ext cx="1917261" cy="1850690"/>
          </a:xfrm>
          <a:prstGeom prst="rect">
            <a:avLst/>
          </a:prstGeom>
        </p:spPr>
      </p:pic>
      <p:sp>
        <p:nvSpPr>
          <p:cNvPr id="6" name="TextBox 5">
            <a:extLst>
              <a:ext uri="{FF2B5EF4-FFF2-40B4-BE49-F238E27FC236}">
                <a16:creationId xmlns:a16="http://schemas.microsoft.com/office/drawing/2014/main" id="{71B03AC8-52E3-DC9D-1C01-A461612BD3FB}"/>
              </a:ext>
            </a:extLst>
          </p:cNvPr>
          <p:cNvSpPr txBox="1"/>
          <p:nvPr/>
        </p:nvSpPr>
        <p:spPr>
          <a:xfrm>
            <a:off x="5105400" y="4919851"/>
            <a:ext cx="2543680" cy="1815882"/>
          </a:xfrm>
          <a:prstGeom prst="rect">
            <a:avLst/>
          </a:prstGeom>
          <a:noFill/>
        </p:spPr>
        <p:txBody>
          <a:bodyPr wrap="square" rtlCol="0">
            <a:spAutoFit/>
          </a:bodyPr>
          <a:lstStyle/>
          <a:p>
            <a:r>
              <a:rPr lang="en-US" sz="2800" dirty="0">
                <a:solidFill>
                  <a:schemeClr val="bg1"/>
                </a:solidFill>
              </a:rPr>
              <a:t>Scan for NorCal Resource Directory</a:t>
            </a:r>
          </a:p>
        </p:txBody>
      </p:sp>
    </p:spTree>
    <p:extLst>
      <p:ext uri="{BB962C8B-B14F-4D97-AF65-F5344CB8AC3E}">
        <p14:creationId xmlns:p14="http://schemas.microsoft.com/office/powerpoint/2010/main" val="266118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6147-ECB7-F0CD-E1D3-45114EC97B4E}"/>
              </a:ext>
            </a:extLst>
          </p:cNvPr>
          <p:cNvSpPr>
            <a:spLocks noGrp="1"/>
          </p:cNvSpPr>
          <p:nvPr>
            <p:ph type="title"/>
          </p:nvPr>
        </p:nvSpPr>
        <p:spPr/>
        <p:txBody>
          <a:bodyPr/>
          <a:lstStyle/>
          <a:p>
            <a:r>
              <a:rPr lang="en-US" dirty="0"/>
              <a:t>DSMES is for Everyone</a:t>
            </a:r>
          </a:p>
        </p:txBody>
      </p:sp>
      <p:sp>
        <p:nvSpPr>
          <p:cNvPr id="3" name="Content Placeholder 2">
            <a:extLst>
              <a:ext uri="{FF2B5EF4-FFF2-40B4-BE49-F238E27FC236}">
                <a16:creationId xmlns:a16="http://schemas.microsoft.com/office/drawing/2014/main" id="{42CA0F22-A52F-8193-F15A-D79852BD21B6}"/>
              </a:ext>
            </a:extLst>
          </p:cNvPr>
          <p:cNvSpPr>
            <a:spLocks noGrp="1"/>
          </p:cNvSpPr>
          <p:nvPr>
            <p:ph sz="quarter" idx="1"/>
          </p:nvPr>
        </p:nvSpPr>
        <p:spPr/>
        <p:txBody>
          <a:bodyPr/>
          <a:lstStyle/>
          <a:p>
            <a:r>
              <a:rPr lang="en-US" sz="2800" b="0" i="0" dirty="0">
                <a:solidFill>
                  <a:srgbClr val="383636"/>
                </a:solidFill>
                <a:effectLst/>
                <a:latin typeface="Helvetica Neue"/>
              </a:rPr>
              <a:t>All people with diabetes benefit from diabetes self-management education and support to facilitate the knowledge, decision-making, and skills mastery for diabetes self-care.</a:t>
            </a:r>
          </a:p>
        </p:txBody>
      </p:sp>
      <p:sp>
        <p:nvSpPr>
          <p:cNvPr id="4" name="Content Placeholder 3">
            <a:extLst>
              <a:ext uri="{FF2B5EF4-FFF2-40B4-BE49-F238E27FC236}">
                <a16:creationId xmlns:a16="http://schemas.microsoft.com/office/drawing/2014/main" id="{87C78524-0807-4075-3507-AE31F25266F7}"/>
              </a:ext>
            </a:extLst>
          </p:cNvPr>
          <p:cNvSpPr>
            <a:spLocks noGrp="1"/>
          </p:cNvSpPr>
          <p:nvPr>
            <p:ph sz="quarter" idx="2"/>
          </p:nvPr>
        </p:nvSpPr>
        <p:spPr/>
        <p:txBody>
          <a:bodyPr/>
          <a:lstStyle/>
          <a:p>
            <a:r>
              <a:rPr lang="en-US" dirty="0">
                <a:solidFill>
                  <a:srgbClr val="383636"/>
                </a:solidFill>
                <a:latin typeface="Helvetica Neue"/>
              </a:rPr>
              <a:t>Assess clinical outcomes, health status, well being and support.</a:t>
            </a:r>
          </a:p>
          <a:p>
            <a:r>
              <a:rPr lang="en-US" dirty="0">
                <a:solidFill>
                  <a:srgbClr val="383636"/>
                </a:solidFill>
                <a:latin typeface="Helvetica Neue"/>
              </a:rPr>
              <a:t>Person centered</a:t>
            </a:r>
          </a:p>
          <a:p>
            <a:r>
              <a:rPr lang="en-US" dirty="0">
                <a:solidFill>
                  <a:srgbClr val="383636"/>
                </a:solidFill>
                <a:latin typeface="Helvetica Neue"/>
              </a:rPr>
              <a:t>Digital coaching</a:t>
            </a:r>
            <a:endParaRPr lang="en-US" dirty="0"/>
          </a:p>
          <a:p>
            <a:r>
              <a:rPr lang="en-US" dirty="0"/>
              <a:t>Identify barriers</a:t>
            </a:r>
          </a:p>
          <a:p>
            <a:r>
              <a:rPr lang="en-US" dirty="0"/>
              <a:t>Eval SDOH</a:t>
            </a:r>
          </a:p>
          <a:p>
            <a:r>
              <a:rPr lang="en-US" dirty="0"/>
              <a:t>Consider barriers</a:t>
            </a:r>
          </a:p>
        </p:txBody>
      </p:sp>
      <p:pic>
        <p:nvPicPr>
          <p:cNvPr id="6" name="Picture 5">
            <a:extLst>
              <a:ext uri="{FF2B5EF4-FFF2-40B4-BE49-F238E27FC236}">
                <a16:creationId xmlns:a16="http://schemas.microsoft.com/office/drawing/2014/main" id="{B510C902-54F2-D2A7-4D2C-A94839FCABCE}"/>
              </a:ext>
            </a:extLst>
          </p:cNvPr>
          <p:cNvPicPr>
            <a:picLocks noChangeAspect="1"/>
          </p:cNvPicPr>
          <p:nvPr/>
        </p:nvPicPr>
        <p:blipFill>
          <a:blip r:embed="rId2"/>
          <a:stretch>
            <a:fillRect/>
          </a:stretch>
        </p:blipFill>
        <p:spPr>
          <a:xfrm>
            <a:off x="762000" y="5798878"/>
            <a:ext cx="2362200" cy="832429"/>
          </a:xfrm>
          <a:prstGeom prst="rect">
            <a:avLst/>
          </a:prstGeom>
        </p:spPr>
      </p:pic>
      <p:pic>
        <p:nvPicPr>
          <p:cNvPr id="5" name="Content Placeholder 9">
            <a:extLst>
              <a:ext uri="{FF2B5EF4-FFF2-40B4-BE49-F238E27FC236}">
                <a16:creationId xmlns:a16="http://schemas.microsoft.com/office/drawing/2014/main" id="{49BE0C2D-574A-2CE5-5F44-BFC8B49EDDAE}"/>
              </a:ext>
            </a:extLst>
          </p:cNvPr>
          <p:cNvPicPr>
            <a:picLocks noChangeAspect="1"/>
          </p:cNvPicPr>
          <p:nvPr/>
        </p:nvPicPr>
        <p:blipFill>
          <a:blip r:embed="rId3"/>
          <a:stretch>
            <a:fillRect/>
          </a:stretch>
        </p:blipFill>
        <p:spPr bwMode="auto">
          <a:xfrm>
            <a:off x="777157" y="5798878"/>
            <a:ext cx="2413718" cy="822932"/>
          </a:xfrm>
          <a:prstGeom prst="rect">
            <a:avLst/>
          </a:prstGeom>
          <a:noFill/>
          <a:ln w="38100">
            <a:solidFill>
              <a:srgbClr val="00B050"/>
            </a:solidFill>
            <a:prstDash val="sysDot"/>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426EC14-AD61-D8A1-0261-7742AD5E19FB}"/>
              </a:ext>
            </a:extLst>
          </p:cNvPr>
          <p:cNvPicPr>
            <a:picLocks noChangeAspect="1"/>
          </p:cNvPicPr>
          <p:nvPr/>
        </p:nvPicPr>
        <p:blipFill>
          <a:blip r:embed="rId4"/>
          <a:stretch>
            <a:fillRect/>
          </a:stretch>
        </p:blipFill>
        <p:spPr>
          <a:xfrm>
            <a:off x="473309" y="5699760"/>
            <a:ext cx="2827453" cy="1066800"/>
          </a:xfrm>
          <a:prstGeom prst="rect">
            <a:avLst/>
          </a:prstGeom>
        </p:spPr>
      </p:pic>
    </p:spTree>
    <p:extLst>
      <p:ext uri="{BB962C8B-B14F-4D97-AF65-F5344CB8AC3E}">
        <p14:creationId xmlns:p14="http://schemas.microsoft.com/office/powerpoint/2010/main" val="349273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EF0F9B-827A-4D22-AF4C-3E9F7E948E3D}"/>
              </a:ext>
            </a:extLst>
          </p:cNvPr>
          <p:cNvSpPr>
            <a:spLocks noGrp="1"/>
          </p:cNvSpPr>
          <p:nvPr>
            <p:ph type="title"/>
          </p:nvPr>
        </p:nvSpPr>
        <p:spPr/>
        <p:txBody>
          <a:bodyPr>
            <a:normAutofit fontScale="90000"/>
          </a:bodyPr>
          <a:lstStyle/>
          <a:p>
            <a:r>
              <a:rPr lang="en-US" dirty="0"/>
              <a:t>Psychosocial Assessment – Screen for:</a:t>
            </a:r>
          </a:p>
        </p:txBody>
      </p:sp>
      <p:sp>
        <p:nvSpPr>
          <p:cNvPr id="5" name="Content Placeholder 4">
            <a:extLst>
              <a:ext uri="{FF2B5EF4-FFF2-40B4-BE49-F238E27FC236}">
                <a16:creationId xmlns:a16="http://schemas.microsoft.com/office/drawing/2014/main" id="{E4584DA5-E079-4FAB-B376-ABAA2F2F9ECD}"/>
              </a:ext>
            </a:extLst>
          </p:cNvPr>
          <p:cNvSpPr>
            <a:spLocks noGrp="1"/>
          </p:cNvSpPr>
          <p:nvPr>
            <p:ph sz="quarter" idx="1"/>
          </p:nvPr>
        </p:nvSpPr>
        <p:spPr>
          <a:xfrm>
            <a:off x="457200" y="1219200"/>
            <a:ext cx="3886200" cy="4937760"/>
          </a:xfrm>
        </p:spPr>
        <p:txBody>
          <a:bodyPr>
            <a:normAutofit fontScale="77500" lnSpcReduction="20000"/>
          </a:bodyPr>
          <a:lstStyle/>
          <a:p>
            <a:pPr>
              <a:lnSpc>
                <a:spcPct val="120000"/>
              </a:lnSpc>
            </a:pPr>
            <a:r>
              <a:rPr lang="en-US" dirty="0">
                <a:latin typeface="AdvOT7b515deb"/>
              </a:rPr>
              <a:t>Integrate psychosocial care using a collaborative, person centered approach for all people with diabetes, to optimize health outcomes and health-related quality of life</a:t>
            </a:r>
          </a:p>
          <a:p>
            <a:endParaRPr lang="en-US" dirty="0"/>
          </a:p>
        </p:txBody>
      </p:sp>
      <p:sp>
        <p:nvSpPr>
          <p:cNvPr id="6" name="Content Placeholder 5">
            <a:extLst>
              <a:ext uri="{FF2B5EF4-FFF2-40B4-BE49-F238E27FC236}">
                <a16:creationId xmlns:a16="http://schemas.microsoft.com/office/drawing/2014/main" id="{D66805E0-4304-4FC9-B0FE-B13AFF00F884}"/>
              </a:ext>
            </a:extLst>
          </p:cNvPr>
          <p:cNvSpPr>
            <a:spLocks noGrp="1"/>
          </p:cNvSpPr>
          <p:nvPr>
            <p:ph sz="quarter" idx="2"/>
          </p:nvPr>
        </p:nvSpPr>
        <p:spPr>
          <a:xfrm>
            <a:off x="4632198" y="1216152"/>
            <a:ext cx="4041648" cy="5413248"/>
          </a:xfrm>
        </p:spPr>
        <p:txBody>
          <a:bodyPr>
            <a:normAutofit fontScale="77500" lnSpcReduction="20000"/>
          </a:bodyPr>
          <a:lstStyle/>
          <a:p>
            <a:pPr>
              <a:lnSpc>
                <a:spcPct val="120000"/>
              </a:lnSpc>
            </a:pPr>
            <a:r>
              <a:rPr lang="en-US" dirty="0"/>
              <a:t>Assess for:</a:t>
            </a:r>
          </a:p>
          <a:p>
            <a:pPr lvl="1">
              <a:lnSpc>
                <a:spcPct val="120000"/>
              </a:lnSpc>
            </a:pPr>
            <a:r>
              <a:rPr lang="en-US" dirty="0">
                <a:solidFill>
                  <a:srgbClr val="0070C0"/>
                </a:solidFill>
              </a:rPr>
              <a:t>Diabetes Distress annually</a:t>
            </a:r>
          </a:p>
          <a:p>
            <a:pPr lvl="1">
              <a:lnSpc>
                <a:spcPct val="120000"/>
              </a:lnSpc>
            </a:pPr>
            <a:r>
              <a:rPr lang="en-US" dirty="0"/>
              <a:t>Depression</a:t>
            </a:r>
          </a:p>
          <a:p>
            <a:pPr lvl="1">
              <a:lnSpc>
                <a:spcPct val="120000"/>
              </a:lnSpc>
            </a:pPr>
            <a:r>
              <a:rPr lang="en-US" dirty="0"/>
              <a:t>Anxiety</a:t>
            </a:r>
          </a:p>
          <a:p>
            <a:pPr lvl="1">
              <a:lnSpc>
                <a:spcPct val="120000"/>
              </a:lnSpc>
            </a:pPr>
            <a:r>
              <a:rPr lang="en-US" dirty="0"/>
              <a:t>Disordered eating</a:t>
            </a:r>
          </a:p>
          <a:p>
            <a:pPr lvl="1">
              <a:lnSpc>
                <a:spcPct val="120000"/>
              </a:lnSpc>
            </a:pPr>
            <a:r>
              <a:rPr lang="en-US" dirty="0"/>
              <a:t>Cognitive capacities</a:t>
            </a:r>
          </a:p>
          <a:p>
            <a:pPr>
              <a:lnSpc>
                <a:spcPct val="120000"/>
              </a:lnSpc>
            </a:pPr>
            <a:r>
              <a:rPr lang="en-US" dirty="0"/>
              <a:t>Use validated tools</a:t>
            </a:r>
          </a:p>
          <a:p>
            <a:pPr>
              <a:lnSpc>
                <a:spcPct val="120000"/>
              </a:lnSpc>
            </a:pPr>
            <a:r>
              <a:rPr lang="en-US" dirty="0"/>
              <a:t>Initial visit &amp; periodically</a:t>
            </a:r>
          </a:p>
          <a:p>
            <a:pPr>
              <a:lnSpc>
                <a:spcPct val="120000"/>
              </a:lnSpc>
            </a:pPr>
            <a:r>
              <a:rPr lang="en-US" dirty="0"/>
              <a:t>If over 65, screen for depression &amp; cognitive impairment</a:t>
            </a:r>
          </a:p>
          <a:p>
            <a:pPr>
              <a:lnSpc>
                <a:spcPct val="120000"/>
              </a:lnSpc>
            </a:pPr>
            <a:r>
              <a:rPr lang="en-US" dirty="0"/>
              <a:t>Refer to behavioral health specialist if warranted</a:t>
            </a:r>
          </a:p>
        </p:txBody>
      </p:sp>
      <p:pic>
        <p:nvPicPr>
          <p:cNvPr id="3" name="Picture 2">
            <a:extLst>
              <a:ext uri="{FF2B5EF4-FFF2-40B4-BE49-F238E27FC236}">
                <a16:creationId xmlns:a16="http://schemas.microsoft.com/office/drawing/2014/main" id="{39E27323-3250-838C-990A-DF1AA1E22375}"/>
              </a:ext>
            </a:extLst>
          </p:cNvPr>
          <p:cNvPicPr>
            <a:picLocks noChangeAspect="1"/>
          </p:cNvPicPr>
          <p:nvPr/>
        </p:nvPicPr>
        <p:blipFill>
          <a:blip r:embed="rId2"/>
          <a:stretch>
            <a:fillRect/>
          </a:stretch>
        </p:blipFill>
        <p:spPr>
          <a:xfrm>
            <a:off x="4632198" y="6167800"/>
            <a:ext cx="4041648" cy="551917"/>
          </a:xfrm>
          <a:prstGeom prst="rect">
            <a:avLst/>
          </a:prstGeom>
        </p:spPr>
      </p:pic>
      <p:pic>
        <p:nvPicPr>
          <p:cNvPr id="7" name="Picture 6" descr="Doctor checking blood pressure of patient">
            <a:extLst>
              <a:ext uri="{FF2B5EF4-FFF2-40B4-BE49-F238E27FC236}">
                <a16:creationId xmlns:a16="http://schemas.microsoft.com/office/drawing/2014/main" id="{1946390A-2599-24C6-E8DF-252FC0295F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4910328"/>
            <a:ext cx="2356624" cy="1830725"/>
          </a:xfrm>
          <a:prstGeom prst="rect">
            <a:avLst/>
          </a:prstGeom>
        </p:spPr>
      </p:pic>
    </p:spTree>
    <p:extLst>
      <p:ext uri="{BB962C8B-B14F-4D97-AF65-F5344CB8AC3E}">
        <p14:creationId xmlns:p14="http://schemas.microsoft.com/office/powerpoint/2010/main" val="250256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92FE-E8DC-40D0-99C4-0AFD2BC6CE95}"/>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80BDA078-D840-442E-B1B5-EFC91A6BC2A1}"/>
              </a:ext>
            </a:extLst>
          </p:cNvPr>
          <p:cNvSpPr>
            <a:spLocks noGrp="1"/>
          </p:cNvSpPr>
          <p:nvPr>
            <p:ph sz="quarter" idx="1"/>
          </p:nvPr>
        </p:nvSpPr>
        <p:spPr>
          <a:xfrm>
            <a:off x="457200" y="1219200"/>
            <a:ext cx="4041648"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pic>
        <p:nvPicPr>
          <p:cNvPr id="5" name="Picture 4" descr="Various colors of dahlia flowers">
            <a:extLst>
              <a:ext uri="{FF2B5EF4-FFF2-40B4-BE49-F238E27FC236}">
                <a16:creationId xmlns:a16="http://schemas.microsoft.com/office/drawing/2014/main" id="{684885D8-7258-78A6-49D9-096DF8A869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76" r="25086" b="-3"/>
          <a:stretch/>
        </p:blipFill>
        <p:spPr>
          <a:xfrm>
            <a:off x="4632198" y="1216152"/>
            <a:ext cx="4041648" cy="4937760"/>
          </a:xfrm>
          <a:prstGeom prst="rect">
            <a:avLst/>
          </a:prstGeom>
          <a:noFill/>
        </p:spPr>
      </p:pic>
      <p:pic>
        <p:nvPicPr>
          <p:cNvPr id="4" name="Picture 3" descr="A magazine cover with a group of people&#10;&#10;Description automatically generated">
            <a:extLst>
              <a:ext uri="{FF2B5EF4-FFF2-40B4-BE49-F238E27FC236}">
                <a16:creationId xmlns:a16="http://schemas.microsoft.com/office/drawing/2014/main" id="{062C7797-6F91-E0E9-8C29-B2D499D79080}"/>
              </a:ext>
            </a:extLst>
          </p:cNvPr>
          <p:cNvPicPr>
            <a:picLocks noChangeAspect="1"/>
          </p:cNvPicPr>
          <p:nvPr/>
        </p:nvPicPr>
        <p:blipFill>
          <a:blip r:embed="rId3"/>
          <a:stretch>
            <a:fillRect/>
          </a:stretch>
        </p:blipFill>
        <p:spPr>
          <a:xfrm>
            <a:off x="5197601" y="1511764"/>
            <a:ext cx="2910841" cy="3834471"/>
          </a:xfrm>
          <a:prstGeom prst="rect">
            <a:avLst/>
          </a:prstGeom>
        </p:spPr>
      </p:pic>
    </p:spTree>
    <p:extLst>
      <p:ext uri="{BB962C8B-B14F-4D97-AF65-F5344CB8AC3E}">
        <p14:creationId xmlns:p14="http://schemas.microsoft.com/office/powerpoint/2010/main" val="14886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63E9C-10DB-D492-2F98-72FEB51A5C5A}"/>
              </a:ext>
            </a:extLst>
          </p:cNvPr>
          <p:cNvSpPr>
            <a:spLocks noGrp="1"/>
          </p:cNvSpPr>
          <p:nvPr>
            <p:ph type="title"/>
          </p:nvPr>
        </p:nvSpPr>
        <p:spPr>
          <a:xfrm>
            <a:off x="455613" y="273050"/>
            <a:ext cx="8226425" cy="869950"/>
          </a:xfrm>
        </p:spPr>
        <p:txBody>
          <a:bodyPr/>
          <a:lstStyle/>
          <a:p>
            <a:r>
              <a:rPr lang="en-US" dirty="0"/>
              <a:t>Diabetes Distress &amp; Screening Tools</a:t>
            </a:r>
          </a:p>
        </p:txBody>
      </p:sp>
      <p:sp>
        <p:nvSpPr>
          <p:cNvPr id="3" name="Content Placeholder 2">
            <a:extLst>
              <a:ext uri="{FF2B5EF4-FFF2-40B4-BE49-F238E27FC236}">
                <a16:creationId xmlns:a16="http://schemas.microsoft.com/office/drawing/2014/main" id="{6FA0BFF1-42E6-AA31-AF8B-C28B87D2FC92}"/>
              </a:ext>
            </a:extLst>
          </p:cNvPr>
          <p:cNvSpPr>
            <a:spLocks noGrp="1"/>
          </p:cNvSpPr>
          <p:nvPr>
            <p:ph sz="half" idx="1"/>
          </p:nvPr>
        </p:nvSpPr>
        <p:spPr>
          <a:xfrm>
            <a:off x="397611" y="1157688"/>
            <a:ext cx="3665870" cy="4953000"/>
          </a:xfrm>
        </p:spPr>
        <p:txBody>
          <a:bodyPr>
            <a:normAutofit fontScale="55000" lnSpcReduction="20000"/>
          </a:bodyPr>
          <a:lstStyle/>
          <a:p>
            <a:pPr>
              <a:lnSpc>
                <a:spcPct val="120000"/>
              </a:lnSpc>
            </a:pPr>
            <a:r>
              <a:rPr lang="en-US" dirty="0"/>
              <a:t>Screen people with diabetes, caregivers, and family members for diabetes distress at least annually.</a:t>
            </a:r>
          </a:p>
          <a:p>
            <a:pPr lvl="1">
              <a:lnSpc>
                <a:spcPct val="120000"/>
              </a:lnSpc>
            </a:pPr>
            <a:r>
              <a:rPr lang="en-US" dirty="0"/>
              <a:t> Consider more frequent monitoring when treatment targets are not met, at transitional times, and/or in the presence of diabetes complications. </a:t>
            </a:r>
          </a:p>
          <a:p>
            <a:pPr>
              <a:lnSpc>
                <a:spcPct val="120000"/>
              </a:lnSpc>
            </a:pPr>
            <a:r>
              <a:rPr lang="en-US" dirty="0">
                <a:solidFill>
                  <a:srgbClr val="0070C0"/>
                </a:solidFill>
              </a:rPr>
              <a:t>Health care professionals can address diabetes distress </a:t>
            </a:r>
          </a:p>
          <a:p>
            <a:pPr>
              <a:lnSpc>
                <a:spcPct val="120000"/>
              </a:lnSpc>
            </a:pPr>
            <a:r>
              <a:rPr lang="en-US" dirty="0"/>
              <a:t>May consider referral to a qualified behavioral health professional, ideally one with experience in diabetes, for further assessment and treatment if indicated.</a:t>
            </a:r>
          </a:p>
        </p:txBody>
      </p:sp>
      <p:sp>
        <p:nvSpPr>
          <p:cNvPr id="4" name="Content Placeholder 3">
            <a:extLst>
              <a:ext uri="{FF2B5EF4-FFF2-40B4-BE49-F238E27FC236}">
                <a16:creationId xmlns:a16="http://schemas.microsoft.com/office/drawing/2014/main" id="{54F44053-D6AA-3F8C-2BA0-F17B3F5D974E}"/>
              </a:ext>
            </a:extLst>
          </p:cNvPr>
          <p:cNvSpPr>
            <a:spLocks noGrp="1"/>
          </p:cNvSpPr>
          <p:nvPr>
            <p:ph sz="quarter" idx="2"/>
          </p:nvPr>
        </p:nvSpPr>
        <p:spPr>
          <a:xfrm>
            <a:off x="4785360" y="1257300"/>
            <a:ext cx="4037013" cy="2171700"/>
          </a:xfrm>
        </p:spPr>
        <p:txBody>
          <a:bodyPr>
            <a:normAutofit fontScale="62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The ADA provides access to tools for screening specific psychosocial topics, such as diabetes distress, fear of hypoglycemia, and other relevant psychological symptoms</a:t>
            </a:r>
            <a:endParaRPr lang="en-US" dirty="0">
              <a:ea typeface="Calibri" panose="020F0502020204030204" pitchFamily="34" charset="0"/>
              <a:cs typeface="Calibri" panose="020F0502020204030204" pitchFamily="34" charset="0"/>
            </a:endParaRPr>
          </a:p>
        </p:txBody>
      </p:sp>
      <p:pic>
        <p:nvPicPr>
          <p:cNvPr id="7" name="Content Placeholder 6">
            <a:extLst>
              <a:ext uri="{FF2B5EF4-FFF2-40B4-BE49-F238E27FC236}">
                <a16:creationId xmlns:a16="http://schemas.microsoft.com/office/drawing/2014/main" id="{14680D79-5F37-E963-1C0F-49CC9F745A36}"/>
              </a:ext>
            </a:extLst>
          </p:cNvPr>
          <p:cNvPicPr>
            <a:picLocks noGrp="1" noChangeAspect="1"/>
          </p:cNvPicPr>
          <p:nvPr>
            <p:ph sz="quarter" idx="3"/>
          </p:nvPr>
        </p:nvPicPr>
        <p:blipFill>
          <a:blip r:embed="rId2"/>
          <a:stretch>
            <a:fillRect/>
          </a:stretch>
        </p:blipFill>
        <p:spPr>
          <a:xfrm>
            <a:off x="145303" y="6397020"/>
            <a:ext cx="4037013" cy="375859"/>
          </a:xfrm>
        </p:spPr>
      </p:pic>
      <p:pic>
        <p:nvPicPr>
          <p:cNvPr id="9" name="Picture 8">
            <a:extLst>
              <a:ext uri="{FF2B5EF4-FFF2-40B4-BE49-F238E27FC236}">
                <a16:creationId xmlns:a16="http://schemas.microsoft.com/office/drawing/2014/main" id="{11CC1A0F-02C0-744B-1400-F9FB3798B05C}"/>
              </a:ext>
            </a:extLst>
          </p:cNvPr>
          <p:cNvPicPr>
            <a:picLocks noChangeAspect="1"/>
          </p:cNvPicPr>
          <p:nvPr/>
        </p:nvPicPr>
        <p:blipFill>
          <a:blip r:embed="rId3"/>
          <a:stretch>
            <a:fillRect/>
          </a:stretch>
        </p:blipFill>
        <p:spPr>
          <a:xfrm>
            <a:off x="6116239" y="2870891"/>
            <a:ext cx="2974612" cy="3820473"/>
          </a:xfrm>
          <a:prstGeom prst="rect">
            <a:avLst/>
          </a:prstGeom>
        </p:spPr>
      </p:pic>
      <p:pic>
        <p:nvPicPr>
          <p:cNvPr id="11" name="Picture 10">
            <a:extLst>
              <a:ext uri="{FF2B5EF4-FFF2-40B4-BE49-F238E27FC236}">
                <a16:creationId xmlns:a16="http://schemas.microsoft.com/office/drawing/2014/main" id="{7C0E830A-97EF-72D4-0034-39FA80ED48DC}"/>
              </a:ext>
            </a:extLst>
          </p:cNvPr>
          <p:cNvPicPr>
            <a:picLocks noChangeAspect="1"/>
          </p:cNvPicPr>
          <p:nvPr/>
        </p:nvPicPr>
        <p:blipFill>
          <a:blip r:embed="rId4"/>
          <a:stretch>
            <a:fillRect/>
          </a:stretch>
        </p:blipFill>
        <p:spPr>
          <a:xfrm>
            <a:off x="4531590" y="4656415"/>
            <a:ext cx="1560036" cy="2034949"/>
          </a:xfrm>
          <a:prstGeom prst="rect">
            <a:avLst/>
          </a:prstGeom>
        </p:spPr>
      </p:pic>
      <p:pic>
        <p:nvPicPr>
          <p:cNvPr id="13" name="Picture 12">
            <a:extLst>
              <a:ext uri="{FF2B5EF4-FFF2-40B4-BE49-F238E27FC236}">
                <a16:creationId xmlns:a16="http://schemas.microsoft.com/office/drawing/2014/main" id="{1016DE0F-B276-22E0-1CB0-8E70D3032E38}"/>
              </a:ext>
            </a:extLst>
          </p:cNvPr>
          <p:cNvPicPr>
            <a:picLocks noChangeAspect="1"/>
          </p:cNvPicPr>
          <p:nvPr/>
        </p:nvPicPr>
        <p:blipFill>
          <a:blip r:embed="rId5"/>
          <a:stretch>
            <a:fillRect/>
          </a:stretch>
        </p:blipFill>
        <p:spPr>
          <a:xfrm>
            <a:off x="4112478" y="3016219"/>
            <a:ext cx="1979148" cy="1507582"/>
          </a:xfrm>
          <a:prstGeom prst="rect">
            <a:avLst/>
          </a:prstGeom>
        </p:spPr>
      </p:pic>
      <p:sp>
        <p:nvSpPr>
          <p:cNvPr id="15" name="TextBox 14">
            <a:extLst>
              <a:ext uri="{FF2B5EF4-FFF2-40B4-BE49-F238E27FC236}">
                <a16:creationId xmlns:a16="http://schemas.microsoft.com/office/drawing/2014/main" id="{58E97D51-E6F2-08BC-7E40-05C086ED4E31}"/>
              </a:ext>
            </a:extLst>
          </p:cNvPr>
          <p:cNvSpPr txBox="1"/>
          <p:nvPr/>
        </p:nvSpPr>
        <p:spPr>
          <a:xfrm>
            <a:off x="250121" y="5700312"/>
            <a:ext cx="3960849" cy="519566"/>
          </a:xfrm>
          <a:prstGeom prst="rect">
            <a:avLst/>
          </a:prstGeom>
          <a:noFill/>
        </p:spPr>
        <p:txBody>
          <a:bodyPr wrap="square">
            <a:spAutoFit/>
          </a:bodyPr>
          <a:lstStyle/>
          <a:p>
            <a:pPr algn="ctr">
              <a:lnSpc>
                <a:spcPct val="120000"/>
              </a:lnSpc>
            </a:pPr>
            <a:r>
              <a:rPr lang="en-US" sz="1200" b="1" i="0" u="sng" dirty="0">
                <a:solidFill>
                  <a:srgbClr val="0F5DB9"/>
                </a:solidFill>
                <a:effectLst/>
                <a:latin typeface="Helvetica Neue"/>
                <a:hlinkClick r:id="rId6"/>
              </a:rPr>
              <a:t>professional.diabetes.org/sites/default/files/media/ada_mental_health_toolkit_questionnaires.pdf</a:t>
            </a:r>
            <a:r>
              <a:rPr lang="en-US" sz="1200" b="0" i="0" dirty="0">
                <a:solidFill>
                  <a:srgbClr val="383636"/>
                </a:solidFill>
                <a:effectLst/>
                <a:latin typeface="Helvetica Neue"/>
              </a:rPr>
              <a:t> </a:t>
            </a:r>
            <a:endParaRPr lang="en-US" sz="1200" dirty="0">
              <a:latin typeface="AdvOT7b515deb"/>
            </a:endParaRPr>
          </a:p>
        </p:txBody>
      </p:sp>
    </p:spTree>
    <p:extLst>
      <p:ext uri="{BB962C8B-B14F-4D97-AF65-F5344CB8AC3E}">
        <p14:creationId xmlns:p14="http://schemas.microsoft.com/office/powerpoint/2010/main" val="383956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7200" y="152400"/>
            <a:ext cx="8229600" cy="990600"/>
          </a:xfrm>
        </p:spPr>
        <p:txBody>
          <a:bodyPr>
            <a:noAutofit/>
          </a:bodyPr>
          <a:lstStyle/>
          <a:p>
            <a:r>
              <a:rPr lang="en-US" sz="3200" dirty="0"/>
              <a:t>Medical Nutrition Therapy – ADA </a:t>
            </a:r>
            <a:br>
              <a:rPr lang="en-US" sz="3200" dirty="0"/>
            </a:br>
            <a:r>
              <a:rPr lang="en-US" sz="3200" dirty="0"/>
              <a:t>Macronutrient Distribution </a:t>
            </a:r>
          </a:p>
        </p:txBody>
      </p:sp>
      <p:sp>
        <p:nvSpPr>
          <p:cNvPr id="3" name="Content Placeholder 2"/>
          <p:cNvSpPr>
            <a:spLocks noGrp="1"/>
          </p:cNvSpPr>
          <p:nvPr>
            <p:ph sz="quarter" idx="1"/>
          </p:nvPr>
        </p:nvSpPr>
        <p:spPr>
          <a:xfrm>
            <a:off x="457200" y="1219200"/>
            <a:ext cx="5498773" cy="5486400"/>
          </a:xfrm>
        </p:spPr>
        <p:txBody>
          <a:bodyPr>
            <a:normAutofit fontScale="92500"/>
          </a:bodyPr>
          <a:lstStyle/>
          <a:p>
            <a:pPr marL="285750" indent="-285750">
              <a:buFont typeface="Arial" panose="020B0604020202020204" pitchFamily="34" charset="0"/>
              <a:buChar char="•"/>
            </a:pPr>
            <a:r>
              <a:rPr lang="en-US" dirty="0">
                <a:solidFill>
                  <a:srgbClr val="0070C0"/>
                </a:solidFill>
              </a:rPr>
              <a:t>No ideal percentage of calories from protein, carbohydrate and fat for people with diabetes. </a:t>
            </a:r>
          </a:p>
          <a:p>
            <a:r>
              <a:rPr lang="en-US" dirty="0"/>
              <a:t>Consider personal preferences </a:t>
            </a:r>
          </a:p>
          <a:p>
            <a:pPr lvl="1"/>
            <a:r>
              <a:rPr lang="en-US" dirty="0"/>
              <a:t>tradition, culture, religion, health beliefs and goals, economics</a:t>
            </a:r>
          </a:p>
          <a:p>
            <a:pPr lvl="1"/>
            <a:r>
              <a:rPr lang="en-US" dirty="0"/>
              <a:t>as well as metabolic goals when working with individuals to determine the best eating pattern for them</a:t>
            </a:r>
          </a:p>
          <a:p>
            <a:pPr marL="285750" indent="-285750">
              <a:buFont typeface="Arial" panose="020B0604020202020204" pitchFamily="34" charset="0"/>
              <a:buChar char="•"/>
            </a:pPr>
            <a:r>
              <a:rPr lang="en-US" dirty="0"/>
              <a:t>Macronutrient distribution based on </a:t>
            </a:r>
            <a:r>
              <a:rPr lang="en-US" i="1" dirty="0"/>
              <a:t>individualized assessment </a:t>
            </a:r>
            <a:r>
              <a:rPr lang="en-US" dirty="0"/>
              <a:t> </a:t>
            </a:r>
          </a:p>
        </p:txBody>
      </p:sp>
      <p:pic>
        <p:nvPicPr>
          <p:cNvPr id="166916" name="Picture 8" descr="C:\Users\Beverly\AppData\Local\Microsoft\Windows\Temporary Internet Files\Content.IE5\Z2J1B3R6\MP90040754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295400"/>
            <a:ext cx="2667000" cy="129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955973" y="2791330"/>
            <a:ext cx="2959427" cy="1200329"/>
          </a:xfrm>
          <a:prstGeom prst="rect">
            <a:avLst/>
          </a:prstGeom>
          <a:noFill/>
        </p:spPr>
        <p:txBody>
          <a:bodyPr wrap="square" rtlCol="0">
            <a:spAutoFit/>
          </a:bodyPr>
          <a:lstStyle/>
          <a:p>
            <a:pPr algn="ctr"/>
            <a:r>
              <a:rPr lang="en-US" i="1" dirty="0">
                <a:solidFill>
                  <a:srgbClr val="0070C0"/>
                </a:solidFill>
              </a:rPr>
              <a:t>Healthcare team members complement MNT, providing guidance on healthy food choices for the individual</a:t>
            </a:r>
            <a:endParaRPr lang="en-US" dirty="0">
              <a:solidFill>
                <a:srgbClr val="0070C0"/>
              </a:solidFill>
            </a:endParaRPr>
          </a:p>
        </p:txBody>
      </p:sp>
      <p:pic>
        <p:nvPicPr>
          <p:cNvPr id="2" name="Picture 1">
            <a:extLst>
              <a:ext uri="{FF2B5EF4-FFF2-40B4-BE49-F238E27FC236}">
                <a16:creationId xmlns:a16="http://schemas.microsoft.com/office/drawing/2014/main" id="{A0C98481-72F5-DE91-D64F-6A1A2FCF1893}"/>
              </a:ext>
            </a:extLst>
          </p:cNvPr>
          <p:cNvPicPr>
            <a:picLocks noChangeAspect="1"/>
          </p:cNvPicPr>
          <p:nvPr/>
        </p:nvPicPr>
        <p:blipFill>
          <a:blip r:embed="rId5"/>
          <a:stretch>
            <a:fillRect/>
          </a:stretch>
        </p:blipFill>
        <p:spPr>
          <a:xfrm>
            <a:off x="4632198" y="6167800"/>
            <a:ext cx="4041648" cy="551917"/>
          </a:xfrm>
          <a:prstGeom prst="rect">
            <a:avLst/>
          </a:prstGeom>
        </p:spPr>
      </p:pic>
    </p:spTree>
    <p:custDataLst>
      <p:tags r:id="rId1"/>
    </p:custDataLst>
    <p:extLst>
      <p:ext uri="{BB962C8B-B14F-4D97-AF65-F5344CB8AC3E}">
        <p14:creationId xmlns:p14="http://schemas.microsoft.com/office/powerpoint/2010/main" val="128593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990600"/>
          </a:xfrm>
        </p:spPr>
        <p:txBody>
          <a:bodyPr anchor="b">
            <a:noAutofit/>
          </a:bodyPr>
          <a:lstStyle/>
          <a:p>
            <a:r>
              <a:rPr lang="en-US" sz="3200" dirty="0"/>
              <a:t>Eating Patterns</a:t>
            </a:r>
            <a:br>
              <a:rPr lang="en-US" sz="3200" dirty="0"/>
            </a:br>
            <a:r>
              <a:rPr lang="en-US" sz="3200" dirty="0"/>
              <a:t>ADA Standards 2024</a:t>
            </a:r>
          </a:p>
        </p:txBody>
      </p:sp>
      <p:sp>
        <p:nvSpPr>
          <p:cNvPr id="3" name="Content Placeholder 2"/>
          <p:cNvSpPr>
            <a:spLocks noGrp="1"/>
          </p:cNvSpPr>
          <p:nvPr>
            <p:ph type="body" sz="half" idx="1"/>
          </p:nvPr>
        </p:nvSpPr>
        <p:spPr>
          <a:xfrm>
            <a:off x="455612" y="1143000"/>
            <a:ext cx="4573588" cy="5715000"/>
          </a:xfrm>
        </p:spPr>
        <p:txBody>
          <a:bodyPr>
            <a:normAutofit/>
          </a:bodyPr>
          <a:lstStyle/>
          <a:p>
            <a:pPr marL="0" indent="0">
              <a:lnSpc>
                <a:spcPct val="110000"/>
              </a:lnSpc>
              <a:buNone/>
            </a:pPr>
            <a:r>
              <a:rPr lang="en-US" sz="2400" dirty="0">
                <a:ea typeface="Calibri" panose="020F0502020204030204" pitchFamily="34" charset="0"/>
                <a:cs typeface="Calibri" panose="020F0502020204030204" pitchFamily="34" charset="0"/>
              </a:rPr>
              <a:t>Until there is more evidence:</a:t>
            </a:r>
          </a:p>
          <a:p>
            <a:pPr>
              <a:lnSpc>
                <a:spcPct val="110000"/>
              </a:lnSpc>
            </a:pPr>
            <a:r>
              <a:rPr lang="en-US" sz="2400" dirty="0">
                <a:ea typeface="Calibri" panose="020F0502020204030204" pitchFamily="34" charset="0"/>
                <a:cs typeface="Calibri" panose="020F0502020204030204" pitchFamily="34" charset="0"/>
              </a:rPr>
              <a:t>Emphasize non-starchy vegetables</a:t>
            </a:r>
          </a:p>
          <a:p>
            <a:pPr>
              <a:lnSpc>
                <a:spcPct val="110000"/>
              </a:lnSpc>
            </a:pPr>
            <a:r>
              <a:rPr lang="en-US" sz="2400" dirty="0">
                <a:ea typeface="Calibri" panose="020F0502020204030204" pitchFamily="34" charset="0"/>
                <a:cs typeface="Calibri" panose="020F0502020204030204" pitchFamily="34" charset="0"/>
              </a:rPr>
              <a:t>Choose whole foods, including ”power carbs”, nuts/seeds</a:t>
            </a:r>
          </a:p>
          <a:p>
            <a:pPr>
              <a:lnSpc>
                <a:spcPct val="110000"/>
              </a:lnSpc>
            </a:pPr>
            <a:r>
              <a:rPr lang="en-US" sz="2400" dirty="0">
                <a:ea typeface="Calibri" panose="020F0502020204030204" pitchFamily="34" charset="0"/>
                <a:cs typeface="Calibri" panose="020F0502020204030204" pitchFamily="34" charset="0"/>
              </a:rPr>
              <a:t>Minimize meat, added sugars, sugary beverages, refined grains and ultra-processed foods</a:t>
            </a:r>
          </a:p>
          <a:p>
            <a:pPr>
              <a:lnSpc>
                <a:spcPct val="110000"/>
              </a:lnSpc>
            </a:pPr>
            <a:r>
              <a:rPr lang="en-US" sz="2400" dirty="0">
                <a:ea typeface="Calibri" panose="020F0502020204030204" pitchFamily="34" charset="0"/>
                <a:cs typeface="Calibri" panose="020F0502020204030204" pitchFamily="34" charset="0"/>
              </a:rPr>
              <a:t>Any approach should consider: </a:t>
            </a:r>
          </a:p>
          <a:p>
            <a:pPr lvl="1">
              <a:lnSpc>
                <a:spcPct val="110000"/>
              </a:lnSpc>
            </a:pPr>
            <a:r>
              <a:rPr lang="en-US" sz="1800" dirty="0">
                <a:ea typeface="Calibri" panose="020F0502020204030204" pitchFamily="34" charset="0"/>
                <a:cs typeface="Calibri" panose="020F0502020204030204" pitchFamily="34" charset="0"/>
              </a:rPr>
              <a:t>Individualize based on “health status, personal and cultural preferences, ability to sustain recommendations and ultimately food access and nutrition security”</a:t>
            </a:r>
          </a:p>
        </p:txBody>
      </p:sp>
      <p:pic>
        <p:nvPicPr>
          <p:cNvPr id="4" name="Picture 3">
            <a:extLst>
              <a:ext uri="{FF2B5EF4-FFF2-40B4-BE49-F238E27FC236}">
                <a16:creationId xmlns:a16="http://schemas.microsoft.com/office/drawing/2014/main" id="{48E32B23-37AB-4B38-B788-A91901245D2E}"/>
              </a:ext>
            </a:extLst>
          </p:cNvPr>
          <p:cNvPicPr>
            <a:picLocks noChangeAspect="1"/>
          </p:cNvPicPr>
          <p:nvPr/>
        </p:nvPicPr>
        <p:blipFill rotWithShape="1">
          <a:blip r:embed="rId3"/>
          <a:srcRect t="808" r="5" b="17937"/>
          <a:stretch/>
        </p:blipFill>
        <p:spPr>
          <a:xfrm>
            <a:off x="4837113" y="1447800"/>
            <a:ext cx="4037013" cy="2173287"/>
          </a:xfrm>
          <a:prstGeom prst="rect">
            <a:avLst/>
          </a:prstGeom>
          <a:noFill/>
        </p:spPr>
      </p:pic>
      <p:pic>
        <p:nvPicPr>
          <p:cNvPr id="5" name="Picture 4">
            <a:extLst>
              <a:ext uri="{FF2B5EF4-FFF2-40B4-BE49-F238E27FC236}">
                <a16:creationId xmlns:a16="http://schemas.microsoft.com/office/drawing/2014/main" id="{A55FA1A7-D128-6116-C6BE-6C849E995216}"/>
              </a:ext>
            </a:extLst>
          </p:cNvPr>
          <p:cNvPicPr>
            <a:picLocks noChangeAspect="1"/>
          </p:cNvPicPr>
          <p:nvPr/>
        </p:nvPicPr>
        <p:blipFill>
          <a:blip r:embed="rId4"/>
          <a:stretch>
            <a:fillRect/>
          </a:stretch>
        </p:blipFill>
        <p:spPr>
          <a:xfrm>
            <a:off x="5029200" y="3650245"/>
            <a:ext cx="4037013" cy="551284"/>
          </a:xfrm>
          <a:prstGeom prst="rect">
            <a:avLst/>
          </a:prstGeom>
        </p:spPr>
      </p:pic>
      <p:sp>
        <p:nvSpPr>
          <p:cNvPr id="6" name="TextBox 5">
            <a:extLst>
              <a:ext uri="{FF2B5EF4-FFF2-40B4-BE49-F238E27FC236}">
                <a16:creationId xmlns:a16="http://schemas.microsoft.com/office/drawing/2014/main" id="{87883381-CC40-87AD-ED92-1342E97174A2}"/>
              </a:ext>
            </a:extLst>
          </p:cNvPr>
          <p:cNvSpPr txBox="1"/>
          <p:nvPr/>
        </p:nvSpPr>
        <p:spPr>
          <a:xfrm>
            <a:off x="5256213" y="4502441"/>
            <a:ext cx="3810000" cy="830997"/>
          </a:xfrm>
          <a:prstGeom prst="rect">
            <a:avLst/>
          </a:prstGeom>
          <a:noFill/>
        </p:spPr>
        <p:txBody>
          <a:bodyPr wrap="square" rtlCol="0">
            <a:spAutoFit/>
          </a:bodyPr>
          <a:lstStyle/>
          <a:p>
            <a:pPr algn="ctr"/>
            <a:r>
              <a:rPr lang="en-US" sz="2400" dirty="0">
                <a:solidFill>
                  <a:srgbClr val="0070C0"/>
                </a:solidFill>
              </a:rPr>
              <a:t>Meeting with a RD can result in a 0.3-2% drop in A1C</a:t>
            </a:r>
          </a:p>
        </p:txBody>
      </p:sp>
      <p:pic>
        <p:nvPicPr>
          <p:cNvPr id="7" name="Picture 6">
            <a:extLst>
              <a:ext uri="{FF2B5EF4-FFF2-40B4-BE49-F238E27FC236}">
                <a16:creationId xmlns:a16="http://schemas.microsoft.com/office/drawing/2014/main" id="{5A7B22EE-A183-F187-C24A-BBAF2EC13064}"/>
              </a:ext>
            </a:extLst>
          </p:cNvPr>
          <p:cNvPicPr>
            <a:picLocks noChangeAspect="1"/>
          </p:cNvPicPr>
          <p:nvPr/>
        </p:nvPicPr>
        <p:blipFill>
          <a:blip r:embed="rId4"/>
          <a:stretch>
            <a:fillRect/>
          </a:stretch>
        </p:blipFill>
        <p:spPr>
          <a:xfrm>
            <a:off x="4832478" y="6180581"/>
            <a:ext cx="4041648" cy="551917"/>
          </a:xfrm>
          <a:prstGeom prst="rect">
            <a:avLst/>
          </a:prstGeom>
        </p:spPr>
      </p:pic>
    </p:spTree>
    <p:extLst>
      <p:ext uri="{BB962C8B-B14F-4D97-AF65-F5344CB8AC3E}">
        <p14:creationId xmlns:p14="http://schemas.microsoft.com/office/powerpoint/2010/main" val="399481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normAutofit/>
          </a:bodyPr>
          <a:lstStyle/>
          <a:p>
            <a:pPr eaLnBrk="1" hangingPunct="1"/>
            <a:r>
              <a:rPr lang="en-US" sz="4000" dirty="0"/>
              <a:t>Healthy Eating Patterns/Approaches</a:t>
            </a:r>
          </a:p>
        </p:txBody>
      </p:sp>
      <p:sp>
        <p:nvSpPr>
          <p:cNvPr id="378883" name="Rectangle 3"/>
          <p:cNvSpPr>
            <a:spLocks noGrp="1" noChangeArrowheads="1"/>
          </p:cNvSpPr>
          <p:nvPr>
            <p:ph type="body" sz="half" idx="4294967295"/>
          </p:nvPr>
        </p:nvSpPr>
        <p:spPr>
          <a:xfrm>
            <a:off x="457200" y="1341391"/>
            <a:ext cx="4724400" cy="4497387"/>
          </a:xfrm>
        </p:spPr>
        <p:txBody>
          <a:bodyPr/>
          <a:lstStyle/>
          <a:p>
            <a:pPr marL="0" indent="0">
              <a:buNone/>
            </a:pPr>
            <a:r>
              <a:rPr lang="en-US" b="1" dirty="0"/>
              <a:t>Eating Patterns</a:t>
            </a:r>
            <a:r>
              <a:rPr lang="en-US" dirty="0"/>
              <a:t>:</a:t>
            </a:r>
          </a:p>
          <a:p>
            <a:r>
              <a:rPr lang="en-US" dirty="0"/>
              <a:t>Carb-Restricted</a:t>
            </a:r>
          </a:p>
          <a:p>
            <a:pPr eaLnBrk="1" hangingPunct="1"/>
            <a:r>
              <a:rPr lang="en-US" dirty="0"/>
              <a:t>Mediterranean Diet</a:t>
            </a:r>
          </a:p>
          <a:p>
            <a:pPr eaLnBrk="1" hangingPunct="1"/>
            <a:r>
              <a:rPr lang="en-US" dirty="0"/>
              <a:t>Plant based eating</a:t>
            </a:r>
          </a:p>
          <a:p>
            <a:pPr eaLnBrk="1" hangingPunct="1"/>
            <a:r>
              <a:rPr lang="en-US" dirty="0"/>
              <a:t>DASH (Dietary Approaches to Stop Hypertension)</a:t>
            </a:r>
          </a:p>
          <a:p>
            <a:pPr eaLnBrk="1" hangingPunct="1"/>
            <a:r>
              <a:rPr lang="en-US" dirty="0"/>
              <a:t>Structured low-calorie</a:t>
            </a:r>
          </a:p>
        </p:txBody>
      </p:sp>
      <p:pic>
        <p:nvPicPr>
          <p:cNvPr id="3" name="Picture 2">
            <a:extLst>
              <a:ext uri="{FF2B5EF4-FFF2-40B4-BE49-F238E27FC236}">
                <a16:creationId xmlns:a16="http://schemas.microsoft.com/office/drawing/2014/main" id="{9687D65A-7F54-9864-AC7E-608017370672}"/>
              </a:ext>
            </a:extLst>
          </p:cNvPr>
          <p:cNvPicPr>
            <a:picLocks noChangeAspect="1"/>
          </p:cNvPicPr>
          <p:nvPr/>
        </p:nvPicPr>
        <p:blipFill>
          <a:blip r:embed="rId4"/>
          <a:stretch>
            <a:fillRect/>
          </a:stretch>
        </p:blipFill>
        <p:spPr>
          <a:xfrm>
            <a:off x="4578626" y="6096284"/>
            <a:ext cx="4461977" cy="609316"/>
          </a:xfrm>
          <a:prstGeom prst="rect">
            <a:avLst/>
          </a:prstGeom>
        </p:spPr>
      </p:pic>
      <p:pic>
        <p:nvPicPr>
          <p:cNvPr id="2052" name="Picture 4" descr="What is the Diabetes Plate Method?">
            <a:extLst>
              <a:ext uri="{FF2B5EF4-FFF2-40B4-BE49-F238E27FC236}">
                <a16:creationId xmlns:a16="http://schemas.microsoft.com/office/drawing/2014/main" id="{8A769754-089C-BF4E-D354-5B5D1D9A9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9614" y="4754893"/>
            <a:ext cx="1931604" cy="13413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275265-2608-F613-C80F-58F99217BB33}"/>
              </a:ext>
            </a:extLst>
          </p:cNvPr>
          <p:cNvSpPr txBox="1">
            <a:spLocks noChangeArrowheads="1"/>
          </p:cNvSpPr>
          <p:nvPr/>
        </p:nvSpPr>
        <p:spPr>
          <a:xfrm>
            <a:off x="4565375" y="3962400"/>
            <a:ext cx="4343400" cy="2570162"/>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pPr>
            <a:endParaRPr lang="en-US" dirty="0"/>
          </a:p>
          <a:p>
            <a:pPr fontAlgn="auto">
              <a:spcAft>
                <a:spcPts val="0"/>
              </a:spcAft>
            </a:pPr>
            <a:endParaRPr lang="en-US" sz="2800" dirty="0"/>
          </a:p>
        </p:txBody>
      </p:sp>
      <p:sp>
        <p:nvSpPr>
          <p:cNvPr id="5" name="Rectangle 3">
            <a:extLst>
              <a:ext uri="{FF2B5EF4-FFF2-40B4-BE49-F238E27FC236}">
                <a16:creationId xmlns:a16="http://schemas.microsoft.com/office/drawing/2014/main" id="{9FFB0B14-75B1-11CF-D656-DF4551573D21}"/>
              </a:ext>
            </a:extLst>
          </p:cNvPr>
          <p:cNvSpPr txBox="1">
            <a:spLocks noChangeArrowheads="1"/>
          </p:cNvSpPr>
          <p:nvPr/>
        </p:nvSpPr>
        <p:spPr>
          <a:xfrm>
            <a:off x="4565375" y="1346064"/>
            <a:ext cx="4851607" cy="1891993"/>
          </a:xfrm>
          <a:prstGeom prst="rect">
            <a:avLst/>
          </a:prstGeom>
        </p:spPr>
        <p:txBody>
          <a:bodyPr vert="horz">
            <a:no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None/>
            </a:pPr>
            <a:r>
              <a:rPr lang="en-US" b="1" dirty="0"/>
              <a:t>Approaches:</a:t>
            </a:r>
          </a:p>
          <a:p>
            <a:pPr fontAlgn="auto">
              <a:spcAft>
                <a:spcPts val="0"/>
              </a:spcAft>
            </a:pPr>
            <a:r>
              <a:rPr lang="en-US" dirty="0"/>
              <a:t>Diabetes Plate Method</a:t>
            </a:r>
          </a:p>
          <a:p>
            <a:pPr fontAlgn="auto">
              <a:spcAft>
                <a:spcPts val="0"/>
              </a:spcAft>
            </a:pPr>
            <a:r>
              <a:rPr lang="en-US" dirty="0"/>
              <a:t>Carbohydrate Counting</a:t>
            </a:r>
          </a:p>
          <a:p>
            <a:pPr fontAlgn="auto">
              <a:spcAft>
                <a:spcPts val="0"/>
              </a:spcAft>
            </a:pPr>
            <a:r>
              <a:rPr lang="en-US" dirty="0"/>
              <a:t>Intermittent fasting/time restricted</a:t>
            </a:r>
          </a:p>
          <a:p>
            <a:pPr fontAlgn="auto">
              <a:spcAft>
                <a:spcPts val="0"/>
              </a:spcAft>
            </a:pPr>
            <a:r>
              <a:rPr lang="en-US" dirty="0"/>
              <a:t>Meal replacements</a:t>
            </a:r>
          </a:p>
          <a:p>
            <a:pPr fontAlgn="auto">
              <a:spcAft>
                <a:spcPts val="0"/>
              </a:spcAft>
            </a:pPr>
            <a:endParaRPr lang="en-US" dirty="0"/>
          </a:p>
          <a:p>
            <a:pPr marL="0" indent="0" fontAlgn="auto">
              <a:spcAft>
                <a:spcPts val="0"/>
              </a:spcAft>
              <a:buFont typeface="Wingdings 3"/>
              <a:buNone/>
            </a:pPr>
            <a:endParaRPr lang="en-US" dirty="0"/>
          </a:p>
          <a:p>
            <a:pPr fontAlgn="auto">
              <a:spcAft>
                <a:spcPts val="0"/>
              </a:spcAft>
            </a:pPr>
            <a:endParaRPr lang="en-US" dirty="0"/>
          </a:p>
        </p:txBody>
      </p:sp>
    </p:spTree>
    <p:custDataLst>
      <p:tags r:id="rId1"/>
    </p:custDataLst>
    <p:extLst>
      <p:ext uri="{BB962C8B-B14F-4D97-AF65-F5344CB8AC3E}">
        <p14:creationId xmlns:p14="http://schemas.microsoft.com/office/powerpoint/2010/main" val="76020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160283" y="120556"/>
            <a:ext cx="8545567" cy="6758054"/>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87828" y="990600"/>
            <a:ext cx="8977887" cy="5649389"/>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163083" y="986492"/>
            <a:ext cx="8793089" cy="5778315"/>
          </a:xfrm>
          <a:prstGeom prst="rect">
            <a:avLst/>
          </a:prstGeom>
        </p:spPr>
      </p:pic>
      <p:pic>
        <p:nvPicPr>
          <p:cNvPr id="10" name="Picture 9">
            <a:extLst>
              <a:ext uri="{FF2B5EF4-FFF2-40B4-BE49-F238E27FC236}">
                <a16:creationId xmlns:a16="http://schemas.microsoft.com/office/drawing/2014/main" id="{1A58CFF4-0664-4A0F-95C6-75B4BC0D6568}"/>
              </a:ext>
            </a:extLst>
          </p:cNvPr>
          <p:cNvPicPr>
            <a:picLocks noChangeAspect="1"/>
          </p:cNvPicPr>
          <p:nvPr/>
        </p:nvPicPr>
        <p:blipFill>
          <a:blip r:embed="rId8"/>
          <a:stretch>
            <a:fillRect/>
          </a:stretch>
        </p:blipFill>
        <p:spPr>
          <a:xfrm>
            <a:off x="187828" y="1022444"/>
            <a:ext cx="8603751" cy="5658917"/>
          </a:xfrm>
          <a:prstGeom prst="rect">
            <a:avLst/>
          </a:prstGeom>
        </p:spPr>
      </p:pic>
    </p:spTree>
    <p:custDataLst>
      <p:tags r:id="rId1"/>
    </p:custDataLst>
    <p:extLst>
      <p:ext uri="{BB962C8B-B14F-4D97-AF65-F5344CB8AC3E}">
        <p14:creationId xmlns:p14="http://schemas.microsoft.com/office/powerpoint/2010/main" val="214732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DE21-1B65-424C-9222-9518B2E4EC94}"/>
              </a:ext>
            </a:extLst>
          </p:cNvPr>
          <p:cNvSpPr>
            <a:spLocks noGrp="1"/>
          </p:cNvSpPr>
          <p:nvPr>
            <p:ph type="title"/>
          </p:nvPr>
        </p:nvSpPr>
        <p:spPr>
          <a:xfrm>
            <a:off x="420485" y="120651"/>
            <a:ext cx="8226425" cy="946150"/>
          </a:xfrm>
        </p:spPr>
        <p:txBody>
          <a:bodyPr anchor="b">
            <a:normAutofit/>
          </a:bodyPr>
          <a:lstStyle/>
          <a:p>
            <a:r>
              <a:rPr lang="en-US" dirty="0"/>
              <a:t>Carbs and Lowering Glucose</a:t>
            </a:r>
          </a:p>
        </p:txBody>
      </p:sp>
      <p:sp>
        <p:nvSpPr>
          <p:cNvPr id="3" name="Content Placeholder 2">
            <a:extLst>
              <a:ext uri="{FF2B5EF4-FFF2-40B4-BE49-F238E27FC236}">
                <a16:creationId xmlns:a16="http://schemas.microsoft.com/office/drawing/2014/main" id="{59BDADC5-0D3E-45B2-913F-31C8F8F4A017}"/>
              </a:ext>
            </a:extLst>
          </p:cNvPr>
          <p:cNvSpPr>
            <a:spLocks noGrp="1"/>
          </p:cNvSpPr>
          <p:nvPr>
            <p:ph type="body" sz="half" idx="1"/>
          </p:nvPr>
        </p:nvSpPr>
        <p:spPr>
          <a:xfrm>
            <a:off x="224387" y="1077687"/>
            <a:ext cx="4421749" cy="5791199"/>
          </a:xfrm>
        </p:spPr>
        <p:txBody>
          <a:bodyPr>
            <a:normAutofit fontScale="85000" lnSpcReduction="10000"/>
          </a:bodyPr>
          <a:lstStyle/>
          <a:p>
            <a:pPr>
              <a:lnSpc>
                <a:spcPct val="120000"/>
              </a:lnSpc>
            </a:pPr>
            <a:r>
              <a:rPr lang="en-US" sz="3000" dirty="0"/>
              <a:t>Reducing overall carb intake has demonstrated most evidence for improved glycemia</a:t>
            </a:r>
          </a:p>
          <a:p>
            <a:pPr>
              <a:lnSpc>
                <a:spcPct val="120000"/>
              </a:lnSpc>
            </a:pPr>
            <a:r>
              <a:rPr lang="en-US" sz="3100" b="1" dirty="0"/>
              <a:t>Low carb </a:t>
            </a:r>
            <a:r>
              <a:rPr lang="en-US" sz="3100" dirty="0"/>
              <a:t>= Definition Varies</a:t>
            </a:r>
          </a:p>
          <a:p>
            <a:pPr lvl="2">
              <a:lnSpc>
                <a:spcPct val="120000"/>
              </a:lnSpc>
            </a:pPr>
            <a:r>
              <a:rPr lang="en-US" sz="2600" b="1" dirty="0"/>
              <a:t>25% or less, </a:t>
            </a:r>
            <a:r>
              <a:rPr lang="en-US" sz="2600" dirty="0"/>
              <a:t>Cals from carbs  </a:t>
            </a:r>
          </a:p>
          <a:p>
            <a:pPr lvl="2">
              <a:lnSpc>
                <a:spcPct val="120000"/>
              </a:lnSpc>
            </a:pPr>
            <a:r>
              <a:rPr lang="en-US" sz="2600" dirty="0"/>
              <a:t>Most people consume </a:t>
            </a:r>
            <a:br>
              <a:rPr lang="en-US" sz="2600" dirty="0"/>
            </a:br>
            <a:r>
              <a:rPr lang="en-US" sz="2600" dirty="0"/>
              <a:t>44-46% of Cals from carb</a:t>
            </a:r>
          </a:p>
          <a:p>
            <a:pPr lvl="1">
              <a:lnSpc>
                <a:spcPct val="120000"/>
              </a:lnSpc>
            </a:pPr>
            <a:r>
              <a:rPr lang="en-US" sz="2800" dirty="0"/>
              <a:t>Emphasize non-starchy vegetables, fruits, and whole grains, as well as dairy products, with minimal added sugars</a:t>
            </a:r>
          </a:p>
          <a:p>
            <a:pPr>
              <a:lnSpc>
                <a:spcPct val="120000"/>
              </a:lnSpc>
            </a:pPr>
            <a:endParaRPr lang="en-US" dirty="0"/>
          </a:p>
        </p:txBody>
      </p:sp>
      <p:pic>
        <p:nvPicPr>
          <p:cNvPr id="4" name="Picture 3">
            <a:extLst>
              <a:ext uri="{FF2B5EF4-FFF2-40B4-BE49-F238E27FC236}">
                <a16:creationId xmlns:a16="http://schemas.microsoft.com/office/drawing/2014/main" id="{00BA0A44-A64D-403F-B046-8B81CD851759}"/>
              </a:ext>
            </a:extLst>
          </p:cNvPr>
          <p:cNvPicPr>
            <a:picLocks noChangeAspect="1"/>
          </p:cNvPicPr>
          <p:nvPr/>
        </p:nvPicPr>
        <p:blipFill>
          <a:blip r:embed="rId3"/>
          <a:stretch>
            <a:fillRect/>
          </a:stretch>
        </p:blipFill>
        <p:spPr>
          <a:xfrm>
            <a:off x="4646136" y="1371600"/>
            <a:ext cx="4035902" cy="2170364"/>
          </a:xfrm>
          <a:prstGeom prst="rect">
            <a:avLst/>
          </a:prstGeom>
        </p:spPr>
      </p:pic>
      <p:sp>
        <p:nvSpPr>
          <p:cNvPr id="6" name="TextBox 5">
            <a:extLst>
              <a:ext uri="{FF2B5EF4-FFF2-40B4-BE49-F238E27FC236}">
                <a16:creationId xmlns:a16="http://schemas.microsoft.com/office/drawing/2014/main" id="{77E4B44D-5DEE-8AC6-509A-ADA3B56EF2ED}"/>
              </a:ext>
            </a:extLst>
          </p:cNvPr>
          <p:cNvSpPr txBox="1"/>
          <p:nvPr/>
        </p:nvSpPr>
        <p:spPr>
          <a:xfrm>
            <a:off x="4533698" y="3665814"/>
            <a:ext cx="4639784" cy="2585323"/>
          </a:xfrm>
          <a:prstGeom prst="rect">
            <a:avLst/>
          </a:prstGeom>
          <a:noFill/>
        </p:spPr>
        <p:txBody>
          <a:bodyPr wrap="square">
            <a:spAutoFit/>
          </a:bodyPr>
          <a:lstStyle/>
          <a:p>
            <a:r>
              <a:rPr lang="en-US" b="0" i="0" dirty="0">
                <a:solidFill>
                  <a:srgbClr val="383636"/>
                </a:solidFill>
                <a:effectLst/>
                <a:latin typeface="Helvetica Neue"/>
              </a:rPr>
              <a:t>A systematic review found:</a:t>
            </a:r>
          </a:p>
          <a:p>
            <a:r>
              <a:rPr lang="en-US" dirty="0">
                <a:solidFill>
                  <a:srgbClr val="383636"/>
                </a:solidFill>
                <a:latin typeface="Helvetica Neue"/>
              </a:rPr>
              <a:t>- E</a:t>
            </a:r>
            <a:r>
              <a:rPr lang="en-US" b="0" i="0" dirty="0">
                <a:solidFill>
                  <a:srgbClr val="383636"/>
                </a:solidFill>
                <a:effectLst/>
                <a:latin typeface="Helvetica Neue"/>
              </a:rPr>
              <a:t>ach 10% decrease in carb intake reduced  A1C, fasting plasma glucose levels, weight, lipids, BP at 6 months.</a:t>
            </a:r>
          </a:p>
          <a:p>
            <a:r>
              <a:rPr lang="en-US" b="0" i="0" dirty="0">
                <a:solidFill>
                  <a:srgbClr val="383636"/>
                </a:solidFill>
                <a:effectLst/>
                <a:latin typeface="Helvetica Neue"/>
              </a:rPr>
              <a:t> </a:t>
            </a:r>
            <a:endParaRPr lang="en-US" dirty="0">
              <a:solidFill>
                <a:srgbClr val="383636"/>
              </a:solidFill>
              <a:latin typeface="Helvetica Neue"/>
            </a:endParaRPr>
          </a:p>
          <a:p>
            <a:r>
              <a:rPr lang="en-US" b="0" i="0" dirty="0">
                <a:solidFill>
                  <a:srgbClr val="383636"/>
                </a:solidFill>
                <a:effectLst/>
                <a:latin typeface="Helvetica Neue"/>
              </a:rPr>
              <a:t>But favorable effects diminished and were not maintained at follow-up or at greater than 12 months. </a:t>
            </a:r>
          </a:p>
          <a:p>
            <a:endParaRPr lang="en-US" dirty="0">
              <a:solidFill>
                <a:srgbClr val="383636"/>
              </a:solidFill>
              <a:latin typeface="Helvetica Neue"/>
            </a:endParaRPr>
          </a:p>
        </p:txBody>
      </p:sp>
      <p:pic>
        <p:nvPicPr>
          <p:cNvPr id="7" name="Picture 6">
            <a:extLst>
              <a:ext uri="{FF2B5EF4-FFF2-40B4-BE49-F238E27FC236}">
                <a16:creationId xmlns:a16="http://schemas.microsoft.com/office/drawing/2014/main" id="{C01701D6-941F-2886-6370-431D479BB179}"/>
              </a:ext>
            </a:extLst>
          </p:cNvPr>
          <p:cNvPicPr>
            <a:picLocks noChangeAspect="1"/>
          </p:cNvPicPr>
          <p:nvPr/>
        </p:nvPicPr>
        <p:blipFill>
          <a:blip r:embed="rId4"/>
          <a:stretch>
            <a:fillRect/>
          </a:stretch>
        </p:blipFill>
        <p:spPr>
          <a:xfrm>
            <a:off x="4576213" y="6170973"/>
            <a:ext cx="4461977" cy="609316"/>
          </a:xfrm>
          <a:prstGeom prst="rect">
            <a:avLst/>
          </a:prstGeom>
        </p:spPr>
      </p:pic>
    </p:spTree>
    <p:extLst>
      <p:ext uri="{BB962C8B-B14F-4D97-AF65-F5344CB8AC3E}">
        <p14:creationId xmlns:p14="http://schemas.microsoft.com/office/powerpoint/2010/main" val="256426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Low Carb Meal Plan Not Recommended for: </a:t>
            </a:r>
          </a:p>
        </p:txBody>
      </p:sp>
      <p:sp>
        <p:nvSpPr>
          <p:cNvPr id="3" name="Content Placeholder 2"/>
          <p:cNvSpPr>
            <a:spLocks noGrp="1"/>
          </p:cNvSpPr>
          <p:nvPr>
            <p:ph sz="quarter" idx="1"/>
          </p:nvPr>
        </p:nvSpPr>
        <p:spPr>
          <a:xfrm>
            <a:off x="457200" y="1471448"/>
            <a:ext cx="5486400" cy="5410200"/>
          </a:xfrm>
        </p:spPr>
        <p:txBody>
          <a:bodyPr>
            <a:normAutofit lnSpcReduction="10000"/>
          </a:bodyPr>
          <a:lstStyle/>
          <a:p>
            <a:pPr>
              <a:lnSpc>
                <a:spcPct val="120000"/>
              </a:lnSpc>
            </a:pPr>
            <a:r>
              <a:rPr lang="en-US" dirty="0"/>
              <a:t>Women who are pregnant or lactating or children</a:t>
            </a:r>
          </a:p>
          <a:p>
            <a:pPr>
              <a:lnSpc>
                <a:spcPct val="120000"/>
              </a:lnSpc>
            </a:pPr>
            <a:r>
              <a:rPr lang="en-US" dirty="0"/>
              <a:t>People with or at risk for disordered eating</a:t>
            </a:r>
          </a:p>
          <a:p>
            <a:pPr>
              <a:lnSpc>
                <a:spcPct val="120000"/>
              </a:lnSpc>
            </a:pPr>
            <a:r>
              <a:rPr lang="en-US" dirty="0"/>
              <a:t>People who have renal disease</a:t>
            </a:r>
          </a:p>
          <a:p>
            <a:pPr>
              <a:lnSpc>
                <a:spcPct val="120000"/>
              </a:lnSpc>
            </a:pPr>
            <a:r>
              <a:rPr lang="en-US" dirty="0"/>
              <a:t> Use with caution if taking SGLT-2 Inhibitor due to potential risk of ketoacidosis </a:t>
            </a:r>
          </a:p>
          <a:p>
            <a:pPr>
              <a:lnSpc>
                <a:spcPct val="120000"/>
              </a:lnSpc>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24000"/>
            <a:ext cx="248602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899842D9-C39B-C191-A473-D5F547BEF6DC}"/>
              </a:ext>
            </a:extLst>
          </p:cNvPr>
          <p:cNvPicPr>
            <a:picLocks noChangeAspect="1"/>
          </p:cNvPicPr>
          <p:nvPr/>
        </p:nvPicPr>
        <p:blipFill>
          <a:blip r:embed="rId3"/>
          <a:stretch>
            <a:fillRect/>
          </a:stretch>
        </p:blipFill>
        <p:spPr>
          <a:xfrm>
            <a:off x="5562600" y="5159757"/>
            <a:ext cx="3321600" cy="453589"/>
          </a:xfrm>
          <a:prstGeom prst="rect">
            <a:avLst/>
          </a:prstGeom>
        </p:spPr>
      </p:pic>
    </p:spTree>
    <p:extLst>
      <p:ext uri="{BB962C8B-B14F-4D97-AF65-F5344CB8AC3E}">
        <p14:creationId xmlns:p14="http://schemas.microsoft.com/office/powerpoint/2010/main" val="420997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42113" y="2895600"/>
            <a:ext cx="2444687" cy="2842659"/>
          </a:xfrm>
          <a:prstGeom prst="rect">
            <a:avLst/>
          </a:prstGeom>
        </p:spPr>
      </p:pic>
      <p:sp>
        <p:nvSpPr>
          <p:cNvPr id="2" name="Title 1"/>
          <p:cNvSpPr>
            <a:spLocks noGrp="1"/>
          </p:cNvSpPr>
          <p:nvPr>
            <p:ph type="title"/>
          </p:nvPr>
        </p:nvSpPr>
        <p:spPr>
          <a:xfrm>
            <a:off x="375022" y="152400"/>
            <a:ext cx="8229600" cy="990600"/>
          </a:xfrm>
        </p:spPr>
        <p:txBody>
          <a:bodyPr/>
          <a:lstStyle/>
          <a:p>
            <a:r>
              <a:rPr lang="en-US" dirty="0"/>
              <a:t>Exercise Standards	</a:t>
            </a:r>
          </a:p>
        </p:txBody>
      </p:sp>
      <p:sp>
        <p:nvSpPr>
          <p:cNvPr id="3" name="Content Placeholder 2"/>
          <p:cNvSpPr>
            <a:spLocks noGrp="1"/>
          </p:cNvSpPr>
          <p:nvPr>
            <p:ph sz="quarter" idx="1"/>
          </p:nvPr>
        </p:nvSpPr>
        <p:spPr>
          <a:xfrm>
            <a:off x="257783" y="1219200"/>
            <a:ext cx="5609617" cy="5486400"/>
          </a:xfrm>
        </p:spPr>
        <p:txBody>
          <a:bodyPr>
            <a:normAutofit/>
          </a:bodyPr>
          <a:lstStyle/>
          <a:p>
            <a:r>
              <a:rPr lang="en-US" sz="3000" dirty="0"/>
              <a:t>Adults – 150 min/</a:t>
            </a:r>
            <a:r>
              <a:rPr lang="en-US" sz="3000" dirty="0" err="1"/>
              <a:t>wk</a:t>
            </a:r>
            <a:r>
              <a:rPr lang="en-US" sz="3000" dirty="0"/>
              <a:t> moderate intensity </a:t>
            </a:r>
          </a:p>
          <a:p>
            <a:pPr lvl="1"/>
            <a:r>
              <a:rPr lang="en-US" dirty="0"/>
              <a:t>over 3 days a week.</a:t>
            </a:r>
          </a:p>
          <a:p>
            <a:pPr lvl="1"/>
            <a:r>
              <a:rPr lang="en-US" dirty="0"/>
              <a:t>Don’t miss &gt; 2 consecutive days w/out exercise</a:t>
            </a:r>
          </a:p>
          <a:p>
            <a:pPr lvl="1"/>
            <a:r>
              <a:rPr lang="en-US" dirty="0"/>
              <a:t>Get up every 30 mins - Reduce sedentary time </a:t>
            </a:r>
          </a:p>
          <a:p>
            <a:pPr lvl="1"/>
            <a:r>
              <a:rPr lang="en-US" dirty="0"/>
              <a:t>T1 and T2 – resistance training 2 -3 </a:t>
            </a:r>
            <a:r>
              <a:rPr lang="en-US" dirty="0" err="1"/>
              <a:t>xs</a:t>
            </a:r>
            <a:r>
              <a:rPr lang="en-US" dirty="0"/>
              <a:t> a week</a:t>
            </a:r>
          </a:p>
          <a:p>
            <a:pPr lvl="1"/>
            <a:r>
              <a:rPr lang="en-US" dirty="0"/>
              <a:t>Flexibility and balance training 2-3 </a:t>
            </a:r>
            <a:r>
              <a:rPr lang="en-US" dirty="0" err="1"/>
              <a:t>xs</a:t>
            </a:r>
            <a:r>
              <a:rPr lang="en-US" dirty="0"/>
              <a:t> a week (Yoga and Tai Chi)</a:t>
            </a:r>
          </a:p>
        </p:txBody>
      </p:sp>
      <p:pic>
        <p:nvPicPr>
          <p:cNvPr id="5" name="Picture 4"/>
          <p:cNvPicPr>
            <a:picLocks noChangeAspect="1"/>
          </p:cNvPicPr>
          <p:nvPr/>
        </p:nvPicPr>
        <p:blipFill>
          <a:blip r:embed="rId3"/>
          <a:stretch>
            <a:fillRect/>
          </a:stretch>
        </p:blipFill>
        <p:spPr>
          <a:xfrm>
            <a:off x="5952517" y="152400"/>
            <a:ext cx="3023878" cy="2274005"/>
          </a:xfrm>
          <a:prstGeom prst="rect">
            <a:avLst/>
          </a:prstGeom>
        </p:spPr>
      </p:pic>
    </p:spTree>
    <p:extLst>
      <p:ext uri="{BB962C8B-B14F-4D97-AF65-F5344CB8AC3E}">
        <p14:creationId xmlns:p14="http://schemas.microsoft.com/office/powerpoint/2010/main" val="40675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95" y="371450"/>
            <a:ext cx="8229600" cy="990600"/>
          </a:xfrm>
        </p:spPr>
        <p:txBody>
          <a:bodyPr/>
          <a:lstStyle/>
          <a:p>
            <a:r>
              <a:rPr lang="en-US" dirty="0"/>
              <a:t>Half way there</a:t>
            </a:r>
          </a:p>
        </p:txBody>
      </p:sp>
      <p:pic>
        <p:nvPicPr>
          <p:cNvPr id="3" name="Picture 2">
            <a:extLst>
              <a:ext uri="{FF2B5EF4-FFF2-40B4-BE49-F238E27FC236}">
                <a16:creationId xmlns:a16="http://schemas.microsoft.com/office/drawing/2014/main" id="{F423BD03-3AC8-45CD-A59D-D6FBC4BC1B23}"/>
              </a:ext>
            </a:extLst>
          </p:cNvPr>
          <p:cNvPicPr>
            <a:picLocks noChangeAspect="1"/>
          </p:cNvPicPr>
          <p:nvPr/>
        </p:nvPicPr>
        <p:blipFill>
          <a:blip r:embed="rId2"/>
          <a:stretch>
            <a:fillRect/>
          </a:stretch>
        </p:blipFill>
        <p:spPr>
          <a:xfrm>
            <a:off x="581788" y="1362050"/>
            <a:ext cx="7984014" cy="4572758"/>
          </a:xfrm>
          <a:prstGeom prst="rect">
            <a:avLst/>
          </a:prstGeom>
        </p:spPr>
      </p:pic>
    </p:spTree>
    <p:extLst>
      <p:ext uri="{BB962C8B-B14F-4D97-AF65-F5344CB8AC3E}">
        <p14:creationId xmlns:p14="http://schemas.microsoft.com/office/powerpoint/2010/main" val="386068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60307" y="237835"/>
            <a:ext cx="8264590" cy="857250"/>
          </a:xfrm>
        </p:spPr>
        <p:txBody>
          <a:bodyPr>
            <a:normAutofit/>
          </a:bodyPr>
          <a:lstStyle/>
          <a:p>
            <a:pPr eaLnBrk="1" hangingPunct="1"/>
            <a:r>
              <a:rPr lang="en-US" sz="3600" dirty="0"/>
              <a:t>Mr. J -  What are Your Recommendations?</a:t>
            </a:r>
          </a:p>
        </p:txBody>
      </p:sp>
      <p:sp>
        <p:nvSpPr>
          <p:cNvPr id="98307" name="Rectangle 3"/>
          <p:cNvSpPr>
            <a:spLocks noGrp="1" noChangeArrowheads="1"/>
          </p:cNvSpPr>
          <p:nvPr>
            <p:ph sz="half" idx="1"/>
          </p:nvPr>
        </p:nvSpPr>
        <p:spPr>
          <a:xfrm>
            <a:off x="451404" y="1267070"/>
            <a:ext cx="4196795" cy="5400964"/>
          </a:xfrm>
        </p:spPr>
        <p:txBody>
          <a:bodyPr>
            <a:normAutofit fontScale="70000" lnSpcReduction="20000"/>
          </a:bodyPr>
          <a:lstStyle/>
          <a:p>
            <a:pPr eaLnBrk="1" hangingPunct="1">
              <a:buFont typeface="Wingdings" pitchFamily="2" charset="2"/>
              <a:buNone/>
            </a:pPr>
            <a:r>
              <a:rPr lang="en-US" sz="2800" b="1" dirty="0"/>
              <a:t>Mr. J Profile</a:t>
            </a:r>
          </a:p>
          <a:p>
            <a:pPr eaLnBrk="1" hangingPunct="1">
              <a:lnSpc>
                <a:spcPct val="110000"/>
              </a:lnSpc>
              <a:buFont typeface="Wingdings" pitchFamily="2" charset="2"/>
              <a:buNone/>
            </a:pPr>
            <a:r>
              <a:rPr lang="en-US" sz="2800" dirty="0"/>
              <a:t>67 </a:t>
            </a:r>
            <a:r>
              <a:rPr lang="en-US" sz="2800" dirty="0" err="1"/>
              <a:t>yr</a:t>
            </a:r>
            <a:r>
              <a:rPr lang="en-US" sz="2800" dirty="0"/>
              <a:t> old with newly type 2. History of stroke.</a:t>
            </a:r>
          </a:p>
          <a:p>
            <a:pPr eaLnBrk="1" hangingPunct="1">
              <a:lnSpc>
                <a:spcPct val="110000"/>
              </a:lnSpc>
              <a:buFont typeface="Wingdings" pitchFamily="2" charset="2"/>
              <a:buNone/>
            </a:pPr>
            <a:r>
              <a:rPr lang="en-US" sz="2800" dirty="0"/>
              <a:t>Meds: Metoprolol, metformin, lovastatin 20mg.</a:t>
            </a:r>
          </a:p>
          <a:p>
            <a:pPr eaLnBrk="1" hangingPunct="1">
              <a:lnSpc>
                <a:spcPct val="110000"/>
              </a:lnSpc>
              <a:buFont typeface="Wingdings" pitchFamily="2" charset="2"/>
              <a:buNone/>
            </a:pPr>
            <a:r>
              <a:rPr lang="en-US" sz="2800" dirty="0"/>
              <a:t>Labs:</a:t>
            </a:r>
          </a:p>
          <a:p>
            <a:pPr lvl="1" eaLnBrk="1" hangingPunct="1">
              <a:lnSpc>
                <a:spcPct val="110000"/>
              </a:lnSpc>
            </a:pPr>
            <a:r>
              <a:rPr lang="en-US" sz="2800" dirty="0"/>
              <a:t>A1C 9.3% </a:t>
            </a:r>
            <a:r>
              <a:rPr lang="en-US" sz="2800" dirty="0">
                <a:solidFill>
                  <a:srgbClr val="C00000"/>
                </a:solidFill>
              </a:rPr>
              <a:t>(goal 7%)</a:t>
            </a:r>
          </a:p>
          <a:p>
            <a:pPr lvl="1" eaLnBrk="1" hangingPunct="1">
              <a:lnSpc>
                <a:spcPct val="110000"/>
              </a:lnSpc>
            </a:pPr>
            <a:r>
              <a:rPr lang="en-US" sz="2800" dirty="0"/>
              <a:t>LDL 136 mg/dl  </a:t>
            </a:r>
            <a:r>
              <a:rPr lang="en-US" sz="2800" dirty="0">
                <a:solidFill>
                  <a:srgbClr val="C00000"/>
                </a:solidFill>
              </a:rPr>
              <a:t>(goal &lt;55)</a:t>
            </a:r>
          </a:p>
          <a:p>
            <a:pPr lvl="1" eaLnBrk="1" hangingPunct="1">
              <a:lnSpc>
                <a:spcPct val="110000"/>
              </a:lnSpc>
            </a:pPr>
            <a:r>
              <a:rPr lang="en-US" sz="2800" dirty="0"/>
              <a:t>Triglycerides 260mg/dl </a:t>
            </a:r>
            <a:r>
              <a:rPr lang="en-US" sz="2800" dirty="0">
                <a:solidFill>
                  <a:srgbClr val="C00000"/>
                </a:solidFill>
              </a:rPr>
              <a:t>(&lt;150)</a:t>
            </a:r>
          </a:p>
          <a:p>
            <a:pPr lvl="1" eaLnBrk="1" hangingPunct="1">
              <a:lnSpc>
                <a:spcPct val="110000"/>
              </a:lnSpc>
            </a:pPr>
            <a:r>
              <a:rPr lang="en-US" sz="2800" dirty="0"/>
              <a:t>GFR 58, UACR 32 </a:t>
            </a:r>
            <a:r>
              <a:rPr lang="en-US" sz="2800" dirty="0">
                <a:solidFill>
                  <a:srgbClr val="C00000"/>
                </a:solidFill>
              </a:rPr>
              <a:t>(&gt;50, &lt;30)</a:t>
            </a:r>
          </a:p>
          <a:p>
            <a:pPr lvl="1" eaLnBrk="1" hangingPunct="1">
              <a:lnSpc>
                <a:spcPct val="110000"/>
              </a:lnSpc>
            </a:pPr>
            <a:r>
              <a:rPr lang="en-US" sz="2800" dirty="0"/>
              <a:t>B/P 142/79 </a:t>
            </a:r>
            <a:r>
              <a:rPr lang="en-US" sz="2800" dirty="0">
                <a:solidFill>
                  <a:srgbClr val="C00000"/>
                </a:solidFill>
              </a:rPr>
              <a:t>(130/80)</a:t>
            </a:r>
          </a:p>
          <a:p>
            <a:pPr lvl="1" eaLnBrk="1" hangingPunct="1">
              <a:lnSpc>
                <a:spcPct val="110000"/>
              </a:lnSpc>
            </a:pPr>
            <a:r>
              <a:rPr lang="en-US" sz="2800" dirty="0"/>
              <a:t>Liver enzymes in normal range</a:t>
            </a:r>
            <a:endParaRPr lang="en-US" dirty="0"/>
          </a:p>
        </p:txBody>
      </p:sp>
      <p:sp>
        <p:nvSpPr>
          <p:cNvPr id="98308" name="Rectangle 4"/>
          <p:cNvSpPr>
            <a:spLocks noGrp="1" noChangeArrowheads="1"/>
          </p:cNvSpPr>
          <p:nvPr>
            <p:ph sz="half" idx="2"/>
          </p:nvPr>
        </p:nvSpPr>
        <p:spPr>
          <a:xfrm>
            <a:off x="6208425" y="1543049"/>
            <a:ext cx="2480578" cy="4781551"/>
          </a:xfrm>
        </p:spPr>
        <p:txBody>
          <a:bodyPr>
            <a:normAutofit fontScale="70000" lnSpcReduction="20000"/>
          </a:bodyPr>
          <a:lstStyle/>
          <a:p>
            <a:pPr eaLnBrk="1" hangingPunct="1">
              <a:buFont typeface="Wingdings" pitchFamily="2" charset="2"/>
              <a:buNone/>
            </a:pPr>
            <a:r>
              <a:rPr lang="en-US" b="1" dirty="0"/>
              <a:t>Self-Care Skills</a:t>
            </a:r>
          </a:p>
          <a:p>
            <a:pPr eaLnBrk="1" hangingPunct="1">
              <a:lnSpc>
                <a:spcPct val="110000"/>
              </a:lnSpc>
            </a:pPr>
            <a:r>
              <a:rPr lang="en-US" sz="2800" dirty="0"/>
              <a:t>Goes to gym 2-3 times a week</a:t>
            </a:r>
          </a:p>
          <a:p>
            <a:pPr eaLnBrk="1" hangingPunct="1">
              <a:lnSpc>
                <a:spcPct val="110000"/>
              </a:lnSpc>
            </a:pPr>
            <a:r>
              <a:rPr lang="en-US" sz="2800" dirty="0"/>
              <a:t>Plays golf on occasion.</a:t>
            </a:r>
          </a:p>
          <a:p>
            <a:pPr eaLnBrk="1" hangingPunct="1">
              <a:lnSpc>
                <a:spcPct val="110000"/>
              </a:lnSpc>
            </a:pPr>
            <a:r>
              <a:rPr lang="en-US" sz="2800" dirty="0"/>
              <a:t>Eats out 2 times a week.</a:t>
            </a:r>
          </a:p>
          <a:p>
            <a:pPr marL="0" indent="0" eaLnBrk="1" hangingPunct="1">
              <a:lnSpc>
                <a:spcPct val="110000"/>
              </a:lnSpc>
              <a:buNone/>
            </a:pPr>
            <a:r>
              <a:rPr lang="en-US" sz="2800" dirty="0">
                <a:solidFill>
                  <a:srgbClr val="C00000"/>
                </a:solidFill>
              </a:rPr>
              <a:t>Next Steps </a:t>
            </a:r>
          </a:p>
          <a:p>
            <a:pPr eaLnBrk="1" hangingPunct="1">
              <a:lnSpc>
                <a:spcPct val="110000"/>
              </a:lnSpc>
            </a:pPr>
            <a:r>
              <a:rPr lang="en-US" sz="2800" dirty="0"/>
              <a:t>Nutrition coaching</a:t>
            </a:r>
          </a:p>
          <a:p>
            <a:pPr eaLnBrk="1" hangingPunct="1">
              <a:lnSpc>
                <a:spcPct val="110000"/>
              </a:lnSpc>
            </a:pPr>
            <a:r>
              <a:rPr lang="en-US" sz="2800" dirty="0"/>
              <a:t>Has appt with RD</a:t>
            </a:r>
          </a:p>
          <a:p>
            <a:pPr eaLnBrk="1" hangingPunct="1">
              <a:lnSpc>
                <a:spcPct val="110000"/>
              </a:lnSpc>
            </a:pPr>
            <a:r>
              <a:rPr lang="en-US" sz="2800" dirty="0"/>
              <a:t>Vaccines</a:t>
            </a:r>
          </a:p>
          <a:p>
            <a:pPr eaLnBrk="1" hangingPunct="1">
              <a:lnSpc>
                <a:spcPct val="110000"/>
              </a:lnSpc>
            </a:pPr>
            <a:r>
              <a:rPr lang="en-US" sz="2800" dirty="0"/>
              <a:t>DSME</a:t>
            </a:r>
          </a:p>
          <a:p>
            <a:pPr marL="0" indent="0">
              <a:lnSpc>
                <a:spcPct val="110000"/>
              </a:lnSpc>
              <a:buNone/>
            </a:pPr>
            <a:r>
              <a:rPr lang="en-US" sz="2400" dirty="0"/>
              <a:t> </a:t>
            </a:r>
          </a:p>
          <a:p>
            <a:pPr marL="0" indent="0">
              <a:lnSpc>
                <a:spcPct val="110000"/>
              </a:lnSpc>
              <a:buNone/>
            </a:pPr>
            <a:r>
              <a:rPr lang="en-US" sz="2400" dirty="0">
                <a:solidFill>
                  <a:srgbClr val="0070C0"/>
                </a:solidFill>
              </a:rPr>
              <a:t> </a:t>
            </a:r>
          </a:p>
          <a:p>
            <a:pPr marL="0" indent="0">
              <a:buNone/>
            </a:pPr>
            <a:endParaRPr lang="en-US" dirty="0"/>
          </a:p>
        </p:txBody>
      </p:sp>
      <p:pic>
        <p:nvPicPr>
          <p:cNvPr id="3" name="Picture 2" descr="Businessman using notepad">
            <a:extLst>
              <a:ext uri="{FF2B5EF4-FFF2-40B4-BE49-F238E27FC236}">
                <a16:creationId xmlns:a16="http://schemas.microsoft.com/office/drawing/2014/main" id="{7BF689AF-594D-84B8-B766-0E78737E2CBB}"/>
              </a:ext>
            </a:extLst>
          </p:cNvPr>
          <p:cNvPicPr>
            <a:picLocks noChangeAspect="1"/>
          </p:cNvPicPr>
          <p:nvPr/>
        </p:nvPicPr>
        <p:blipFill>
          <a:blip r:embed="rId3"/>
          <a:stretch>
            <a:fillRect/>
          </a:stretch>
        </p:blipFill>
        <p:spPr>
          <a:xfrm>
            <a:off x="4547703" y="1264022"/>
            <a:ext cx="1383177" cy="4104756"/>
          </a:xfrm>
          <a:prstGeom prst="rect">
            <a:avLst/>
          </a:prstGeom>
        </p:spPr>
      </p:pic>
    </p:spTree>
    <p:custDataLst>
      <p:tags r:id="rId1"/>
    </p:custDataLst>
    <p:extLst>
      <p:ext uri="{BB962C8B-B14F-4D97-AF65-F5344CB8AC3E}">
        <p14:creationId xmlns:p14="http://schemas.microsoft.com/office/powerpoint/2010/main" val="1769726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8308">
                                            <p:txEl>
                                              <p:pRg st="10" end="10"/>
                                            </p:txEl>
                                          </p:spTgt>
                                        </p:tgtEl>
                                        <p:attrNameLst>
                                          <p:attrName>style.visibility</p:attrName>
                                        </p:attrNameLst>
                                      </p:cBhvr>
                                      <p:to>
                                        <p:strVal val="visible"/>
                                      </p:to>
                                    </p:set>
                                    <p:animEffect transition="in" filter="wipe(down)">
                                      <p:cBhvr>
                                        <p:cTn id="7" dur="580">
                                          <p:stCondLst>
                                            <p:cond delay="0"/>
                                          </p:stCondLst>
                                        </p:cTn>
                                        <p:tgtEl>
                                          <p:spTgt spid="98308">
                                            <p:txEl>
                                              <p:pRg st="10" end="10"/>
                                            </p:txEl>
                                          </p:spTgt>
                                        </p:tgtEl>
                                      </p:cBhvr>
                                    </p:animEffect>
                                    <p:anim calcmode="lin" valueType="num">
                                      <p:cBhvr>
                                        <p:cTn id="8" dur="1822" tmFilter="0,0; 0.14,0.36; 0.43,0.73; 0.71,0.91; 1.0,1.0">
                                          <p:stCondLst>
                                            <p:cond delay="0"/>
                                          </p:stCondLst>
                                        </p:cTn>
                                        <p:tgtEl>
                                          <p:spTgt spid="98308">
                                            <p:txEl>
                                              <p:pRg st="10" end="1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8308">
                                            <p:txEl>
                                              <p:pRg st="10" end="1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8308">
                                            <p:txEl>
                                              <p:pRg st="10" end="1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8308">
                                            <p:txEl>
                                              <p:pRg st="10" end="1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8308">
                                            <p:txEl>
                                              <p:pRg st="10" end="1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98308">
                                            <p:txEl>
                                              <p:pRg st="10" end="10"/>
                                            </p:txEl>
                                          </p:spTgt>
                                        </p:tgtEl>
                                      </p:cBhvr>
                                      <p:to x="100000" y="60000"/>
                                    </p:animScale>
                                    <p:animScale>
                                      <p:cBhvr>
                                        <p:cTn id="14" dur="166" decel="50000">
                                          <p:stCondLst>
                                            <p:cond delay="676"/>
                                          </p:stCondLst>
                                        </p:cTn>
                                        <p:tgtEl>
                                          <p:spTgt spid="98308">
                                            <p:txEl>
                                              <p:pRg st="10" end="10"/>
                                            </p:txEl>
                                          </p:spTgt>
                                        </p:tgtEl>
                                      </p:cBhvr>
                                      <p:to x="100000" y="100000"/>
                                    </p:animScale>
                                    <p:animScale>
                                      <p:cBhvr>
                                        <p:cTn id="15" dur="26">
                                          <p:stCondLst>
                                            <p:cond delay="1312"/>
                                          </p:stCondLst>
                                        </p:cTn>
                                        <p:tgtEl>
                                          <p:spTgt spid="98308">
                                            <p:txEl>
                                              <p:pRg st="10" end="10"/>
                                            </p:txEl>
                                          </p:spTgt>
                                        </p:tgtEl>
                                      </p:cBhvr>
                                      <p:to x="100000" y="80000"/>
                                    </p:animScale>
                                    <p:animScale>
                                      <p:cBhvr>
                                        <p:cTn id="16" dur="166" decel="50000">
                                          <p:stCondLst>
                                            <p:cond delay="1338"/>
                                          </p:stCondLst>
                                        </p:cTn>
                                        <p:tgtEl>
                                          <p:spTgt spid="98308">
                                            <p:txEl>
                                              <p:pRg st="10" end="10"/>
                                            </p:txEl>
                                          </p:spTgt>
                                        </p:tgtEl>
                                      </p:cBhvr>
                                      <p:to x="100000" y="100000"/>
                                    </p:animScale>
                                    <p:animScale>
                                      <p:cBhvr>
                                        <p:cTn id="17" dur="26">
                                          <p:stCondLst>
                                            <p:cond delay="1642"/>
                                          </p:stCondLst>
                                        </p:cTn>
                                        <p:tgtEl>
                                          <p:spTgt spid="98308">
                                            <p:txEl>
                                              <p:pRg st="10" end="10"/>
                                            </p:txEl>
                                          </p:spTgt>
                                        </p:tgtEl>
                                      </p:cBhvr>
                                      <p:to x="100000" y="90000"/>
                                    </p:animScale>
                                    <p:animScale>
                                      <p:cBhvr>
                                        <p:cTn id="18" dur="166" decel="50000">
                                          <p:stCondLst>
                                            <p:cond delay="1668"/>
                                          </p:stCondLst>
                                        </p:cTn>
                                        <p:tgtEl>
                                          <p:spTgt spid="98308">
                                            <p:txEl>
                                              <p:pRg st="10" end="10"/>
                                            </p:txEl>
                                          </p:spTgt>
                                        </p:tgtEl>
                                      </p:cBhvr>
                                      <p:to x="100000" y="100000"/>
                                    </p:animScale>
                                    <p:animScale>
                                      <p:cBhvr>
                                        <p:cTn id="19" dur="26">
                                          <p:stCondLst>
                                            <p:cond delay="1808"/>
                                          </p:stCondLst>
                                        </p:cTn>
                                        <p:tgtEl>
                                          <p:spTgt spid="98308">
                                            <p:txEl>
                                              <p:pRg st="10" end="10"/>
                                            </p:txEl>
                                          </p:spTgt>
                                        </p:tgtEl>
                                      </p:cBhvr>
                                      <p:to x="100000" y="95000"/>
                                    </p:animScale>
                                    <p:animScale>
                                      <p:cBhvr>
                                        <p:cTn id="20" dur="166" decel="50000">
                                          <p:stCondLst>
                                            <p:cond delay="1834"/>
                                          </p:stCondLst>
                                        </p:cTn>
                                        <p:tgtEl>
                                          <p:spTgt spid="98308">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F2FB-ECF1-5EA5-49CE-D48F9E32BACE}"/>
              </a:ext>
            </a:extLst>
          </p:cNvPr>
          <p:cNvSpPr>
            <a:spLocks noGrp="1"/>
          </p:cNvSpPr>
          <p:nvPr>
            <p:ph type="title"/>
          </p:nvPr>
        </p:nvSpPr>
        <p:spPr/>
        <p:txBody>
          <a:bodyPr/>
          <a:lstStyle/>
          <a:p>
            <a:r>
              <a:rPr lang="en-US" dirty="0"/>
              <a:t>Outcomes and Objectives</a:t>
            </a:r>
          </a:p>
        </p:txBody>
      </p:sp>
      <p:sp>
        <p:nvSpPr>
          <p:cNvPr id="3" name="Content Placeholder 2">
            <a:extLst>
              <a:ext uri="{FF2B5EF4-FFF2-40B4-BE49-F238E27FC236}">
                <a16:creationId xmlns:a16="http://schemas.microsoft.com/office/drawing/2014/main" id="{851AD8BC-B859-4E20-6C4E-ADF206ABCBAD}"/>
              </a:ext>
            </a:extLst>
          </p:cNvPr>
          <p:cNvSpPr>
            <a:spLocks noGrp="1"/>
          </p:cNvSpPr>
          <p:nvPr>
            <p:ph sz="quarter" idx="1"/>
          </p:nvPr>
        </p:nvSpPr>
        <p:spPr/>
        <p:txBody>
          <a:bodyPr>
            <a:normAutofit fontScale="77500" lnSpcReduction="20000"/>
          </a:bodyPr>
          <a:lstStyle/>
          <a:p>
            <a:pPr marL="0" marR="0" indent="0">
              <a:lnSpc>
                <a:spcPct val="115000"/>
              </a:lnSpc>
              <a:spcBef>
                <a:spcPts val="0"/>
              </a:spcBef>
              <a:spcAft>
                <a:spcPts val="1000"/>
              </a:spcAft>
              <a:buNone/>
            </a:pPr>
            <a:r>
              <a:rPr lang="en-US" sz="3400" b="1" dirty="0">
                <a:effectLst/>
                <a:latin typeface="Calibri" panose="020F0502020204030204" pitchFamily="34" charset="0"/>
                <a:ea typeface="Calibri" panose="020F0502020204030204" pitchFamily="34" charset="0"/>
                <a:cs typeface="Calibri" panose="020F0502020204030204" pitchFamily="34" charset="0"/>
              </a:rPr>
              <a:t>Learning Outcome:</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000"/>
              </a:spcAft>
              <a:buNone/>
            </a:pPr>
            <a:r>
              <a:rPr lang="en-US" sz="3400" dirty="0">
                <a:effectLst/>
                <a:latin typeface="Calibri" panose="020F0502020204030204" pitchFamily="34" charset="0"/>
                <a:ea typeface="Calibri" panose="020F0502020204030204" pitchFamily="34" charset="0"/>
                <a:cs typeface="Calibri" panose="020F0502020204030204" pitchFamily="34" charset="0"/>
              </a:rPr>
              <a:t>Participants will identify updates and articulate recommendations from the 2024 ADA Standards of Care that can be applied to their practice.</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82A44D53-3E92-6A1D-534B-4889099A888F}"/>
              </a:ext>
            </a:extLst>
          </p:cNvPr>
          <p:cNvSpPr>
            <a:spLocks noGrp="1"/>
          </p:cNvSpPr>
          <p:nvPr>
            <p:ph sz="quarter" idx="2"/>
          </p:nvPr>
        </p:nvSpPr>
        <p:spPr>
          <a:xfrm>
            <a:off x="4632198" y="1216152"/>
            <a:ext cx="4041648" cy="5260848"/>
          </a:xfrm>
        </p:spPr>
        <p:txBody>
          <a:bodyPr>
            <a:normAutofit fontScale="77500" lnSpcReduction="20000"/>
          </a:bodyPr>
          <a:lstStyle/>
          <a:p>
            <a:pPr marL="0" marR="0">
              <a:lnSpc>
                <a:spcPct val="115000"/>
              </a:lnSpc>
              <a:spcBef>
                <a:spcPts val="0"/>
              </a:spcBef>
              <a:spcAft>
                <a:spcPts val="1000"/>
              </a:spcAft>
            </a:pPr>
            <a:r>
              <a:rPr lang="en-US" sz="3400" b="1" dirty="0">
                <a:effectLst/>
                <a:latin typeface="Calibri" panose="020F0502020204030204" pitchFamily="34" charset="0"/>
                <a:ea typeface="Calibri" panose="020F0502020204030204" pitchFamily="34" charset="0"/>
                <a:cs typeface="Times New Roman" panose="02020603050405020304" pitchFamily="18" charset="0"/>
              </a:rPr>
              <a:t>Objectives:</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State </a:t>
            </a:r>
            <a:r>
              <a:rPr lang="en-US" sz="3600" dirty="0">
                <a:ea typeface="Calibri" panose="020F0502020204030204" pitchFamily="34" charset="0"/>
                <a:cs typeface="Times New Roman" panose="02020603050405020304" pitchFamily="18" charset="0"/>
              </a:rPr>
              <a:t>the </a:t>
            </a:r>
            <a:r>
              <a:rPr lang="en-US" sz="3600" dirty="0">
                <a:effectLst/>
                <a:latin typeface="Calibri" panose="020F0502020204030204" pitchFamily="34" charset="0"/>
                <a:ea typeface="Calibri" panose="020F0502020204030204" pitchFamily="34" charset="0"/>
                <a:cs typeface="Times New Roman" panose="02020603050405020304" pitchFamily="18" charset="0"/>
              </a:rPr>
              <a:t>changes and updates to the annual ADA Standards of Medical Care in Diabetes.</a:t>
            </a:r>
          </a:p>
          <a:p>
            <a:pPr marL="342900" marR="0" lvl="0" indent="-342900">
              <a:lnSpc>
                <a:spcPct val="115000"/>
              </a:lnSpc>
              <a:spcBef>
                <a:spcPts val="0"/>
              </a:spcBef>
              <a:spcAft>
                <a:spcPts val="0"/>
              </a:spcAft>
              <a:buFont typeface="+mj-lt"/>
              <a:buAutoNum type="arabi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Identify key elements of the position statement.</a:t>
            </a:r>
          </a:p>
          <a:p>
            <a:pPr marL="342900" marR="0" lvl="0" indent="-342900">
              <a:lnSpc>
                <a:spcPct val="115000"/>
              </a:lnSpc>
              <a:spcBef>
                <a:spcPts val="0"/>
              </a:spcBef>
              <a:spcAft>
                <a:spcPts val="1000"/>
              </a:spcAft>
              <a:buFont typeface="+mj-lt"/>
              <a:buAutoNum type="arabi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Discuss how health care professionals can apply this information in their clinical setting</a:t>
            </a:r>
            <a:endParaRPr lang="en-US" sz="3600" dirty="0"/>
          </a:p>
        </p:txBody>
      </p:sp>
      <p:pic>
        <p:nvPicPr>
          <p:cNvPr id="6" name="Picture 5" descr="Friends sitting on table">
            <a:extLst>
              <a:ext uri="{FF2B5EF4-FFF2-40B4-BE49-F238E27FC236}">
                <a16:creationId xmlns:a16="http://schemas.microsoft.com/office/drawing/2014/main" id="{3501BA41-C586-E766-EA0E-8CD2FE3A0B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724" y="4343400"/>
            <a:ext cx="3276600" cy="2186574"/>
          </a:xfrm>
          <a:prstGeom prst="rect">
            <a:avLst/>
          </a:prstGeom>
        </p:spPr>
      </p:pic>
    </p:spTree>
    <p:extLst>
      <p:ext uri="{BB962C8B-B14F-4D97-AF65-F5344CB8AC3E}">
        <p14:creationId xmlns:p14="http://schemas.microsoft.com/office/powerpoint/2010/main" val="284272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 ADA 2024</a:t>
            </a:r>
          </a:p>
        </p:txBody>
      </p:sp>
      <p:sp>
        <p:nvSpPr>
          <p:cNvPr id="1724419" name="Rectangle 1027"/>
          <p:cNvSpPr>
            <a:spLocks noGrp="1" noChangeArrowheads="1"/>
          </p:cNvSpPr>
          <p:nvPr>
            <p:ph type="body" idx="1"/>
          </p:nvPr>
        </p:nvSpPr>
        <p:spPr>
          <a:xfrm>
            <a:off x="457200" y="1295400"/>
            <a:ext cx="8229600" cy="5410200"/>
          </a:xfrm>
        </p:spPr>
        <p:txBody>
          <a:bodyPr>
            <a:normAutofit fontScale="77500" lnSpcReduction="20000"/>
          </a:bodyPr>
          <a:lstStyle/>
          <a:p>
            <a:pPr eaLnBrk="1" hangingPunct="1">
              <a:lnSpc>
                <a:spcPct val="120000"/>
              </a:lnSpc>
              <a:defRPr/>
            </a:pPr>
            <a:r>
              <a:rPr lang="en-US" sz="5600" dirty="0">
                <a:solidFill>
                  <a:srgbClr val="C00000"/>
                </a:solidFill>
              </a:rPr>
              <a:t>A</a:t>
            </a:r>
            <a:r>
              <a:rPr lang="en-US" sz="4700" dirty="0"/>
              <a:t>1c less than 7%  </a:t>
            </a:r>
          </a:p>
          <a:p>
            <a:pPr lvl="1" eaLnBrk="1" hangingPunct="1">
              <a:lnSpc>
                <a:spcPct val="120000"/>
              </a:lnSpc>
              <a:defRPr/>
            </a:pPr>
            <a:r>
              <a:rPr lang="en-US" sz="3800" dirty="0"/>
              <a:t>Pre-meal BG 80-130</a:t>
            </a:r>
          </a:p>
          <a:p>
            <a:pPr lvl="1" eaLnBrk="1" hangingPunct="1">
              <a:lnSpc>
                <a:spcPct val="120000"/>
              </a:lnSpc>
              <a:defRPr/>
            </a:pPr>
            <a:r>
              <a:rPr lang="en-US" sz="3800" dirty="0"/>
              <a:t>Post meal BG &lt;180</a:t>
            </a:r>
          </a:p>
          <a:p>
            <a:pPr lvl="1" eaLnBrk="1" hangingPunct="1">
              <a:lnSpc>
                <a:spcPct val="120000"/>
              </a:lnSpc>
              <a:defRPr/>
            </a:pPr>
            <a:r>
              <a:rPr lang="en-US" sz="3800" dirty="0"/>
              <a:t>Time in Range (70-180) 70% of time</a:t>
            </a:r>
          </a:p>
          <a:p>
            <a:pPr lvl="2">
              <a:lnSpc>
                <a:spcPct val="120000"/>
              </a:lnSpc>
              <a:defRPr/>
            </a:pPr>
            <a:r>
              <a:rPr lang="en-US" sz="2400" b="0" i="0" dirty="0">
                <a:solidFill>
                  <a:srgbClr val="0070C0"/>
                </a:solidFill>
                <a:effectLst/>
                <a:latin typeface="Helvetica Neue"/>
              </a:rPr>
              <a:t>Time below range |  Low, less than 70mg/dL </a:t>
            </a:r>
            <a:r>
              <a:rPr lang="en-US" sz="2400" dirty="0">
                <a:solidFill>
                  <a:srgbClr val="0070C0"/>
                </a:solidFill>
                <a:latin typeface="Helvetica Neue"/>
              </a:rPr>
              <a:t>&lt;</a:t>
            </a:r>
            <a:r>
              <a:rPr lang="en-US" sz="2400" b="0" i="0" dirty="0">
                <a:solidFill>
                  <a:srgbClr val="0070C0"/>
                </a:solidFill>
                <a:effectLst/>
                <a:latin typeface="Helvetica Neue"/>
              </a:rPr>
              <a:t>4% of time &amp; </a:t>
            </a:r>
          </a:p>
          <a:p>
            <a:pPr lvl="2">
              <a:lnSpc>
                <a:spcPct val="120000"/>
              </a:lnSpc>
              <a:defRPr/>
            </a:pPr>
            <a:r>
              <a:rPr lang="en-US" sz="2400" dirty="0">
                <a:solidFill>
                  <a:srgbClr val="0070C0"/>
                </a:solidFill>
                <a:latin typeface="Helvetica Neue"/>
              </a:rPr>
              <a:t>Very low, l</a:t>
            </a:r>
            <a:r>
              <a:rPr lang="en-US" sz="2400" b="0" i="0" dirty="0">
                <a:solidFill>
                  <a:srgbClr val="0070C0"/>
                </a:solidFill>
                <a:effectLst/>
                <a:latin typeface="Helvetica Neue"/>
              </a:rPr>
              <a:t>ess than 54 mg/dL &lt;1% of time</a:t>
            </a:r>
          </a:p>
          <a:p>
            <a:pPr lvl="2">
              <a:lnSpc>
                <a:spcPct val="110000"/>
              </a:lnSpc>
              <a:defRPr/>
            </a:pPr>
            <a:endParaRPr lang="en-US" sz="3500" dirty="0">
              <a:solidFill>
                <a:srgbClr val="0070C0"/>
              </a:solidFill>
            </a:endParaRPr>
          </a:p>
          <a:p>
            <a:pPr eaLnBrk="1" hangingPunct="1">
              <a:lnSpc>
                <a:spcPct val="90000"/>
              </a:lnSpc>
              <a:defRPr/>
            </a:pPr>
            <a:r>
              <a:rPr lang="en-US" sz="3900" dirty="0">
                <a:solidFill>
                  <a:srgbClr val="C00000"/>
                </a:solidFill>
              </a:rPr>
              <a:t>B</a:t>
            </a:r>
            <a:r>
              <a:rPr lang="en-US" sz="3500" dirty="0"/>
              <a:t>lood Pressure &lt; 130/80</a:t>
            </a:r>
          </a:p>
          <a:p>
            <a:pPr eaLnBrk="1" hangingPunct="1">
              <a:lnSpc>
                <a:spcPct val="90000"/>
              </a:lnSpc>
              <a:defRPr/>
            </a:pPr>
            <a:r>
              <a:rPr lang="en-US" sz="3900" dirty="0">
                <a:solidFill>
                  <a:srgbClr val="C00000"/>
                </a:solidFill>
              </a:rPr>
              <a:t>C</a:t>
            </a:r>
            <a:r>
              <a:rPr lang="en-US" sz="3500" dirty="0"/>
              <a:t>holesterol </a:t>
            </a:r>
          </a:p>
          <a:p>
            <a:pPr lvl="1" eaLnBrk="1" hangingPunct="1">
              <a:lnSpc>
                <a:spcPct val="90000"/>
              </a:lnSpc>
              <a:defRPr/>
            </a:pPr>
            <a:r>
              <a:rPr lang="en-US" sz="3200" dirty="0"/>
              <a:t>Statin therapy based on age &amp; risk status</a:t>
            </a:r>
          </a:p>
          <a:p>
            <a:pPr lvl="1" eaLnBrk="1" hangingPunct="1">
              <a:lnSpc>
                <a:spcPct val="90000"/>
              </a:lnSpc>
              <a:defRPr/>
            </a:pPr>
            <a:r>
              <a:rPr lang="en-US" sz="3200" dirty="0"/>
              <a:t>If 40+ with ASCVD Risk, decrease 50%, LDL &lt;70</a:t>
            </a:r>
          </a:p>
          <a:p>
            <a:pPr lvl="1" eaLnBrk="1" hangingPunct="1">
              <a:lnSpc>
                <a:spcPct val="90000"/>
              </a:lnSpc>
              <a:defRPr/>
            </a:pPr>
            <a:r>
              <a:rPr lang="en-US" sz="3200" dirty="0"/>
              <a:t>If 40+ with ASCVD, decrease 50%, LDL &lt;55</a:t>
            </a:r>
          </a:p>
          <a:p>
            <a:pPr marL="0" indent="0" eaLnBrk="1" hangingPunct="1">
              <a:lnSpc>
                <a:spcPct val="90000"/>
              </a:lnSpc>
              <a:buNone/>
              <a:defRPr/>
            </a:pPr>
            <a:endParaRPr lang="en-US" i="1" dirty="0">
              <a:solidFill>
                <a:schemeClr val="accent1">
                  <a:lumMod val="40000"/>
                  <a:lumOff val="60000"/>
                </a:schemeClr>
              </a:solidFill>
            </a:endParaRPr>
          </a:p>
        </p:txBody>
      </p:sp>
      <p:sp>
        <p:nvSpPr>
          <p:cNvPr id="2" name="TextBox 1">
            <a:extLst>
              <a:ext uri="{FF2B5EF4-FFF2-40B4-BE49-F238E27FC236}">
                <a16:creationId xmlns:a16="http://schemas.microsoft.com/office/drawing/2014/main" id="{0D5C4C52-9CA7-1153-4CFC-EC741882C28B}"/>
              </a:ext>
            </a:extLst>
          </p:cNvPr>
          <p:cNvSpPr txBox="1"/>
          <p:nvPr/>
        </p:nvSpPr>
        <p:spPr>
          <a:xfrm>
            <a:off x="4717923" y="1600200"/>
            <a:ext cx="3822954" cy="923330"/>
          </a:xfrm>
          <a:prstGeom prst="rect">
            <a:avLst/>
          </a:prstGeom>
          <a:noFill/>
        </p:spPr>
        <p:txBody>
          <a:bodyPr wrap="square">
            <a:spAutoFit/>
          </a:bodyPr>
          <a:lstStyle/>
          <a:p>
            <a:pPr algn="r"/>
            <a:r>
              <a:rPr lang="en-US" b="0" i="1" dirty="0">
                <a:solidFill>
                  <a:srgbClr val="0070C0"/>
                </a:solidFill>
                <a:effectLst/>
                <a:latin typeface="Helvetica Neue"/>
              </a:rPr>
              <a:t>Glycemic targets need to be woven into the overall person-centered strategy.</a:t>
            </a:r>
            <a:endParaRPr lang="en-US" i="1" dirty="0">
              <a:solidFill>
                <a:srgbClr val="0070C0"/>
              </a:solidFill>
            </a:endParaRPr>
          </a:p>
        </p:txBody>
      </p:sp>
      <p:sp>
        <p:nvSpPr>
          <p:cNvPr id="3" name="Oval 2">
            <a:extLst>
              <a:ext uri="{FF2B5EF4-FFF2-40B4-BE49-F238E27FC236}">
                <a16:creationId xmlns:a16="http://schemas.microsoft.com/office/drawing/2014/main" id="{3ED9A7D9-BBAB-4EC5-33B6-D13790157BD4}"/>
              </a:ext>
            </a:extLst>
          </p:cNvPr>
          <p:cNvSpPr/>
          <p:nvPr/>
        </p:nvSpPr>
        <p:spPr>
          <a:xfrm>
            <a:off x="4572000" y="1261765"/>
            <a:ext cx="4343400" cy="1600200"/>
          </a:xfrm>
          <a:prstGeom prst="ellipse">
            <a:avLst/>
          </a:prstGeom>
          <a:noFill/>
          <a:ln w="28575">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3967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lstStyle/>
          <a:p>
            <a:r>
              <a:rPr lang="en-US" dirty="0"/>
              <a:t>Ambulatory Glucose Profile </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p:txBody>
          <a:bodyPr/>
          <a:lstStyle/>
          <a:p>
            <a:r>
              <a:rPr lang="en-US" dirty="0"/>
              <a:t>Standardized report with visual cues for those on CGM devices</a:t>
            </a:r>
          </a:p>
          <a:p>
            <a:r>
              <a:rPr lang="en-US" dirty="0"/>
              <a:t>Evaluate Time in Range (TIR)</a:t>
            </a:r>
          </a:p>
          <a:p>
            <a:pPr lvl="1"/>
            <a:r>
              <a:rPr lang="en-US" dirty="0"/>
              <a:t>Target 70-180 mg/dl (70% of time)</a:t>
            </a:r>
          </a:p>
          <a:p>
            <a:pPr lvl="1"/>
            <a:r>
              <a:rPr lang="en-US" dirty="0"/>
              <a:t>Eval % time below goal</a:t>
            </a:r>
          </a:p>
          <a:p>
            <a:pPr lvl="2"/>
            <a:r>
              <a:rPr lang="en-US" dirty="0"/>
              <a:t>&lt; 70 (less than 4% of time)</a:t>
            </a:r>
          </a:p>
          <a:p>
            <a:pPr lvl="2"/>
            <a:r>
              <a:rPr lang="en-US" dirty="0"/>
              <a:t>&lt;54 (less than 1% of time)</a:t>
            </a:r>
          </a:p>
          <a:p>
            <a:pPr lvl="1"/>
            <a:r>
              <a:rPr lang="en-US" dirty="0"/>
              <a:t>Eval % time above &gt; 180 (less than 25% of time)</a:t>
            </a:r>
          </a:p>
          <a:p>
            <a:pPr lvl="1"/>
            <a:r>
              <a:rPr lang="en-US" dirty="0"/>
              <a:t>Eval % time above &gt; 250 (less than 5% of time)</a:t>
            </a:r>
          </a:p>
          <a:p>
            <a:pPr lvl="1"/>
            <a:endParaRPr lang="en-US" dirty="0"/>
          </a:p>
          <a:p>
            <a:pPr lvl="1"/>
            <a:endParaRPr lang="en-US" dirty="0"/>
          </a:p>
        </p:txBody>
      </p:sp>
      <p:pic>
        <p:nvPicPr>
          <p:cNvPr id="5" name="Picture 4">
            <a:extLst>
              <a:ext uri="{FF2B5EF4-FFF2-40B4-BE49-F238E27FC236}">
                <a16:creationId xmlns:a16="http://schemas.microsoft.com/office/drawing/2014/main" id="{3A66EC6F-9845-4AEA-8A9B-5EA7998F2BEB}"/>
              </a:ext>
            </a:extLst>
          </p:cNvPr>
          <p:cNvPicPr>
            <a:picLocks noChangeAspect="1"/>
          </p:cNvPicPr>
          <p:nvPr/>
        </p:nvPicPr>
        <p:blipFill>
          <a:blip r:embed="rId2"/>
          <a:stretch>
            <a:fillRect/>
          </a:stretch>
        </p:blipFill>
        <p:spPr>
          <a:xfrm>
            <a:off x="466859" y="2362200"/>
            <a:ext cx="8280782" cy="4019550"/>
          </a:xfrm>
          <a:prstGeom prst="rect">
            <a:avLst/>
          </a:prstGeom>
        </p:spPr>
      </p:pic>
      <p:sp>
        <p:nvSpPr>
          <p:cNvPr id="4" name="TextBox 3">
            <a:extLst>
              <a:ext uri="{FF2B5EF4-FFF2-40B4-BE49-F238E27FC236}">
                <a16:creationId xmlns:a16="http://schemas.microsoft.com/office/drawing/2014/main" id="{B376BB8A-E177-E3E7-4370-20AC6C58CB16}"/>
              </a:ext>
            </a:extLst>
          </p:cNvPr>
          <p:cNvSpPr txBox="1"/>
          <p:nvPr/>
        </p:nvSpPr>
        <p:spPr>
          <a:xfrm>
            <a:off x="478536" y="5458420"/>
            <a:ext cx="8280782" cy="1200329"/>
          </a:xfrm>
          <a:prstGeom prst="rect">
            <a:avLst/>
          </a:prstGeom>
          <a:solidFill>
            <a:schemeClr val="bg1"/>
          </a:solidFill>
        </p:spPr>
        <p:txBody>
          <a:bodyPr wrap="square" rtlCol="0">
            <a:spAutoFit/>
          </a:bodyPr>
          <a:lstStyle/>
          <a:p>
            <a:r>
              <a:rPr lang="en-US" sz="2400" dirty="0">
                <a:solidFill>
                  <a:srgbClr val="0070C0"/>
                </a:solidFill>
              </a:rPr>
              <a:t>For those with frailty or at high risk of hypoglycemia recommend:</a:t>
            </a:r>
          </a:p>
          <a:p>
            <a:r>
              <a:rPr lang="en-US" sz="2400" dirty="0"/>
              <a:t>- Target of 50% time in range</a:t>
            </a:r>
          </a:p>
          <a:p>
            <a:r>
              <a:rPr lang="en-US" sz="2400" dirty="0"/>
              <a:t>- Less than1% time below range</a:t>
            </a:r>
            <a:endParaRPr lang="en-US" sz="2000" dirty="0"/>
          </a:p>
        </p:txBody>
      </p:sp>
      <p:pic>
        <p:nvPicPr>
          <p:cNvPr id="8" name="Picture 7">
            <a:extLst>
              <a:ext uri="{FF2B5EF4-FFF2-40B4-BE49-F238E27FC236}">
                <a16:creationId xmlns:a16="http://schemas.microsoft.com/office/drawing/2014/main" id="{6459AB22-238B-998C-B2EE-C0830D10CBEB}"/>
              </a:ext>
            </a:extLst>
          </p:cNvPr>
          <p:cNvPicPr>
            <a:picLocks noChangeAspect="1"/>
          </p:cNvPicPr>
          <p:nvPr/>
        </p:nvPicPr>
        <p:blipFill>
          <a:blip r:embed="rId3"/>
          <a:stretch>
            <a:fillRect/>
          </a:stretch>
        </p:blipFill>
        <p:spPr>
          <a:xfrm>
            <a:off x="5029200" y="6472788"/>
            <a:ext cx="3886200" cy="371921"/>
          </a:xfrm>
          <a:prstGeom prst="rect">
            <a:avLst/>
          </a:prstGeom>
        </p:spPr>
      </p:pic>
    </p:spTree>
    <p:extLst>
      <p:ext uri="{BB962C8B-B14F-4D97-AF65-F5344CB8AC3E}">
        <p14:creationId xmlns:p14="http://schemas.microsoft.com/office/powerpoint/2010/main" val="349960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Assess for Hypoglycemia (Glucose)  </a:t>
            </a:r>
          </a:p>
        </p:txBody>
      </p:sp>
      <p:sp>
        <p:nvSpPr>
          <p:cNvPr id="3" name="Content Placeholder 2"/>
          <p:cNvSpPr>
            <a:spLocks noGrp="1"/>
          </p:cNvSpPr>
          <p:nvPr>
            <p:ph sz="quarter" idx="1"/>
          </p:nvPr>
        </p:nvSpPr>
        <p:spPr>
          <a:xfrm>
            <a:off x="457200" y="1219200"/>
            <a:ext cx="6629400" cy="5257800"/>
          </a:xfrm>
        </p:spPr>
        <p:txBody>
          <a:bodyPr>
            <a:normAutofit fontScale="92500" lnSpcReduction="10000"/>
          </a:bodyPr>
          <a:lstStyle/>
          <a:p>
            <a:r>
              <a:rPr lang="en-US" sz="3100" b="1" dirty="0"/>
              <a:t>BG &lt;70mg/dl – Level 1 </a:t>
            </a:r>
          </a:p>
          <a:p>
            <a:r>
              <a:rPr lang="en-US" sz="2800" dirty="0"/>
              <a:t>Follow 15/15 rule and contact provider to make needed changes. At increased hypo risk.</a:t>
            </a:r>
            <a:br>
              <a:rPr lang="en-US" sz="3100" dirty="0"/>
            </a:br>
            <a:endParaRPr lang="en-US" sz="3100" dirty="0"/>
          </a:p>
          <a:p>
            <a:r>
              <a:rPr lang="en-US" b="1" dirty="0"/>
              <a:t>BG &lt; 54mg/dl – Level 2</a:t>
            </a:r>
          </a:p>
          <a:p>
            <a:r>
              <a:rPr lang="en-US" sz="2800" dirty="0"/>
              <a:t>Indicates serious hypo. Reassess BG Goals. Consider med decrease. Predictive of Level 3 Hypo. Needs </a:t>
            </a:r>
            <a:r>
              <a:rPr lang="en-US" sz="2900" dirty="0"/>
              <a:t>Glucagon Emergency Kit</a:t>
            </a:r>
            <a:br>
              <a:rPr lang="en-US" sz="2900" dirty="0"/>
            </a:br>
            <a:endParaRPr lang="en-US" sz="2900" dirty="0"/>
          </a:p>
          <a:p>
            <a:r>
              <a:rPr lang="en-US" b="1" dirty="0"/>
              <a:t>Severe Hypoglycemia – Level 3</a:t>
            </a:r>
          </a:p>
          <a:p>
            <a:r>
              <a:rPr lang="en-US" sz="2900" dirty="0"/>
              <a:t>Altered mental, physical functioning.</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960262" y="1371600"/>
            <a:ext cx="1726538" cy="1790700"/>
          </a:xfrm>
          <a:prstGeom prst="rect">
            <a:avLst/>
          </a:prstGeom>
        </p:spPr>
      </p:pic>
      <p:pic>
        <p:nvPicPr>
          <p:cNvPr id="6" name="Picture 5">
            <a:extLst>
              <a:ext uri="{FF2B5EF4-FFF2-40B4-BE49-F238E27FC236}">
                <a16:creationId xmlns:a16="http://schemas.microsoft.com/office/drawing/2014/main" id="{36D8E679-0D4F-C762-5A11-D9D0BF64C25E}"/>
              </a:ext>
            </a:extLst>
          </p:cNvPr>
          <p:cNvPicPr>
            <a:picLocks noChangeAspect="1"/>
          </p:cNvPicPr>
          <p:nvPr/>
        </p:nvPicPr>
        <p:blipFill>
          <a:blip r:embed="rId3"/>
          <a:stretch>
            <a:fillRect/>
          </a:stretch>
        </p:blipFill>
        <p:spPr>
          <a:xfrm>
            <a:off x="1828800" y="6440424"/>
            <a:ext cx="4820323" cy="304843"/>
          </a:xfrm>
          <a:prstGeom prst="rect">
            <a:avLst/>
          </a:prstGeom>
        </p:spPr>
      </p:pic>
      <p:pic>
        <p:nvPicPr>
          <p:cNvPr id="5" name="Picture 4">
            <a:extLst>
              <a:ext uri="{FF2B5EF4-FFF2-40B4-BE49-F238E27FC236}">
                <a16:creationId xmlns:a16="http://schemas.microsoft.com/office/drawing/2014/main" id="{6E2F9F79-BFDE-2071-116D-E01BE8F5810B}"/>
              </a:ext>
            </a:extLst>
          </p:cNvPr>
          <p:cNvPicPr>
            <a:picLocks noChangeAspect="1"/>
          </p:cNvPicPr>
          <p:nvPr/>
        </p:nvPicPr>
        <p:blipFill>
          <a:blip r:embed="rId4"/>
          <a:stretch>
            <a:fillRect/>
          </a:stretch>
        </p:blipFill>
        <p:spPr>
          <a:xfrm>
            <a:off x="1693989" y="6325392"/>
            <a:ext cx="4969369" cy="469547"/>
          </a:xfrm>
          <a:prstGeom prst="rect">
            <a:avLst/>
          </a:prstGeom>
        </p:spPr>
      </p:pic>
    </p:spTree>
    <p:extLst>
      <p:ext uri="{BB962C8B-B14F-4D97-AF65-F5344CB8AC3E}">
        <p14:creationId xmlns:p14="http://schemas.microsoft.com/office/powerpoint/2010/main" val="138193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dirty="0"/>
              <a:t>Tx of Level 2 &amp; 3 Hypoglycemia</a:t>
            </a:r>
          </a:p>
        </p:txBody>
      </p:sp>
      <p:sp>
        <p:nvSpPr>
          <p:cNvPr id="563203" name="Rectangle 3"/>
          <p:cNvSpPr>
            <a:spLocks noGrp="1" noChangeArrowheads="1"/>
          </p:cNvSpPr>
          <p:nvPr>
            <p:ph type="body" idx="1"/>
          </p:nvPr>
        </p:nvSpPr>
        <p:spPr>
          <a:xfrm>
            <a:off x="304800" y="1143000"/>
            <a:ext cx="8382000" cy="5867399"/>
          </a:xfrm>
        </p:spPr>
        <p:txBody>
          <a:bodyPr lIns="90477" tIns="44445" rIns="90477" bIns="44445">
            <a:normAutofit fontScale="92500" lnSpcReduction="20000"/>
          </a:bodyPr>
          <a:lstStyle/>
          <a:p>
            <a:pPr eaLnBrk="1" hangingPunct="1">
              <a:lnSpc>
                <a:spcPct val="120000"/>
              </a:lnSpc>
              <a:defRPr/>
            </a:pPr>
            <a:r>
              <a:rPr lang="en-US" dirty="0"/>
              <a:t>If can swallow w/out risk of aspiration, try gel,  honey, etc. inside cheek</a:t>
            </a:r>
          </a:p>
          <a:p>
            <a:pPr eaLnBrk="1" hangingPunct="1">
              <a:lnSpc>
                <a:spcPct val="120000"/>
              </a:lnSpc>
              <a:defRPr/>
            </a:pPr>
            <a:r>
              <a:rPr lang="en-US" dirty="0"/>
              <a:t>If unable to swallow, D50 IV or Glucagon </a:t>
            </a:r>
          </a:p>
          <a:p>
            <a:pPr eaLnBrk="1" hangingPunct="1">
              <a:lnSpc>
                <a:spcPct val="120000"/>
              </a:lnSpc>
              <a:defRPr/>
            </a:pPr>
            <a:r>
              <a:rPr lang="en-US" dirty="0"/>
              <a:t>Glucagon injection (need Rx)</a:t>
            </a:r>
          </a:p>
          <a:p>
            <a:pPr lvl="1">
              <a:lnSpc>
                <a:spcPct val="120000"/>
              </a:lnSpc>
              <a:defRPr/>
            </a:pPr>
            <a:r>
              <a:rPr lang="en-US" dirty="0"/>
              <a:t>Inform and instruct caregivers, school personnel, family, coworkers of hypo signs and appropriate action</a:t>
            </a:r>
          </a:p>
          <a:p>
            <a:pPr lvl="1" eaLnBrk="1" hangingPunct="1">
              <a:lnSpc>
                <a:spcPct val="120000"/>
              </a:lnSpc>
              <a:defRPr/>
            </a:pPr>
            <a:r>
              <a:rPr lang="en-US" dirty="0"/>
              <a:t>Dosing:  Adults 1mg,  Children &lt;20kg 0.5mg</a:t>
            </a:r>
          </a:p>
          <a:p>
            <a:pPr lvl="1" eaLnBrk="1" hangingPunct="1">
              <a:lnSpc>
                <a:spcPct val="120000"/>
              </a:lnSpc>
              <a:defRPr/>
            </a:pPr>
            <a:r>
              <a:rPr lang="en-US" dirty="0"/>
              <a:t>Glycemic effect 20 - 30mg, short lived</a:t>
            </a:r>
          </a:p>
          <a:p>
            <a:pPr lvl="1" eaLnBrk="1" hangingPunct="1">
              <a:lnSpc>
                <a:spcPct val="120000"/>
              </a:lnSpc>
              <a:defRPr/>
            </a:pPr>
            <a:r>
              <a:rPr lang="en-US" dirty="0"/>
              <a:t>Must intake carb as soon as able</a:t>
            </a:r>
          </a:p>
          <a:p>
            <a:pPr>
              <a:lnSpc>
                <a:spcPct val="120000"/>
              </a:lnSpc>
            </a:pPr>
            <a:r>
              <a:rPr lang="en-US" dirty="0">
                <a:solidFill>
                  <a:srgbClr val="0070C0"/>
                </a:solidFill>
              </a:rPr>
              <a:t>If on Insulin or level 2 or 3 hypo, (&lt;54), get Glucagon ER Kit. Re-evaluate diabetes med treatment plan.  </a:t>
            </a:r>
            <a:r>
              <a:rPr lang="en-US" dirty="0">
                <a:solidFill>
                  <a:srgbClr val="C00000"/>
                </a:solidFill>
              </a:rPr>
              <a:t>Glucose sensor recommended.</a:t>
            </a:r>
          </a:p>
          <a:p>
            <a:pPr>
              <a:lnSpc>
                <a:spcPct val="120000"/>
              </a:lnSpc>
            </a:pPr>
            <a:endParaRPr lang="en-US" dirty="0"/>
          </a:p>
        </p:txBody>
      </p:sp>
      <p:pic>
        <p:nvPicPr>
          <p:cNvPr id="2" name="Picture 1"/>
          <p:cNvPicPr>
            <a:picLocks noChangeAspect="1"/>
          </p:cNvPicPr>
          <p:nvPr/>
        </p:nvPicPr>
        <p:blipFill>
          <a:blip r:embed="rId4"/>
          <a:stretch>
            <a:fillRect/>
          </a:stretch>
        </p:blipFill>
        <p:spPr>
          <a:xfrm>
            <a:off x="7315200" y="2057400"/>
            <a:ext cx="1524000" cy="1077784"/>
          </a:xfrm>
          <a:prstGeom prst="rect">
            <a:avLst/>
          </a:prstGeom>
        </p:spPr>
      </p:pic>
    </p:spTree>
    <p:custDataLst>
      <p:tags r:id="rId1"/>
    </p:custDataLst>
    <p:extLst>
      <p:ext uri="{BB962C8B-B14F-4D97-AF65-F5344CB8AC3E}">
        <p14:creationId xmlns:p14="http://schemas.microsoft.com/office/powerpoint/2010/main" val="2377615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63203">
                                            <p:txEl>
                                              <p:pRg st="5" end="5"/>
                                            </p:txEl>
                                          </p:spTgt>
                                        </p:tgtEl>
                                        <p:attrNameLst>
                                          <p:attrName>style.visibility</p:attrName>
                                        </p:attrNameLst>
                                      </p:cBhvr>
                                      <p:to>
                                        <p:strVal val="visible"/>
                                      </p:to>
                                    </p:set>
                                    <p:anim calcmode="lin" valueType="num">
                                      <p:cBhvr additive="base">
                                        <p:cTn id="11"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56320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63203">
                                            <p:txEl>
                                              <p:pRg st="6" end="6"/>
                                            </p:txEl>
                                          </p:spTgt>
                                        </p:tgtEl>
                                        <p:attrNameLst>
                                          <p:attrName>style.visibility</p:attrName>
                                        </p:attrNameLst>
                                      </p:cBhvr>
                                      <p:to>
                                        <p:strVal val="visible"/>
                                      </p:to>
                                    </p:set>
                                    <p:anim calcmode="lin" valueType="num">
                                      <p:cBhvr additive="base">
                                        <p:cTn id="15"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563203">
                                            <p:txEl>
                                              <p:pRg st="7" end="7"/>
                                            </p:txEl>
                                          </p:spTgt>
                                        </p:tgtEl>
                                        <p:attrNameLst>
                                          <p:attrName>style.visibility</p:attrName>
                                        </p:attrNameLst>
                                      </p:cBhvr>
                                      <p:to>
                                        <p:strVal val="visible"/>
                                      </p:to>
                                    </p:set>
                                    <p:anim calcmode="lin" valueType="num">
                                      <p:cBhvr additive="base">
                                        <p:cTn id="19"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750-0847-40FE-938E-541198B7465A}"/>
              </a:ext>
            </a:extLst>
          </p:cNvPr>
          <p:cNvSpPr>
            <a:spLocks noGrp="1"/>
          </p:cNvSpPr>
          <p:nvPr>
            <p:ph type="title"/>
          </p:nvPr>
        </p:nvSpPr>
        <p:spPr/>
        <p:txBody>
          <a:bodyPr/>
          <a:lstStyle/>
          <a:p>
            <a:r>
              <a:rPr lang="en-US" dirty="0"/>
              <a:t>Poll Question  </a:t>
            </a:r>
          </a:p>
        </p:txBody>
      </p:sp>
      <p:sp>
        <p:nvSpPr>
          <p:cNvPr id="3" name="Content Placeholder 2">
            <a:extLst>
              <a:ext uri="{FF2B5EF4-FFF2-40B4-BE49-F238E27FC236}">
                <a16:creationId xmlns:a16="http://schemas.microsoft.com/office/drawing/2014/main" id="{A0A0B409-4781-4F84-BF17-436D19622D56}"/>
              </a:ext>
            </a:extLst>
          </p:cNvPr>
          <p:cNvSpPr>
            <a:spLocks noGrp="1"/>
          </p:cNvSpPr>
          <p:nvPr>
            <p:ph sz="quarter" idx="1"/>
          </p:nvPr>
        </p:nvSpPr>
        <p:spPr>
          <a:xfrm>
            <a:off x="457200" y="1219200"/>
            <a:ext cx="4041648" cy="5257800"/>
          </a:xfrm>
        </p:spPr>
        <p:txBody>
          <a:bodyPr>
            <a:normAutofit fontScale="92500" lnSpcReduction="10000"/>
          </a:bodyPr>
          <a:lstStyle/>
          <a:p>
            <a:r>
              <a:rPr lang="en-US" dirty="0"/>
              <a:t>JL is 78 and drinks a “few cocktails” every night. Lives with partner and takes basal insulin at night and bolus insulin as needed.  </a:t>
            </a:r>
            <a:r>
              <a:rPr lang="en-US" dirty="0">
                <a:solidFill>
                  <a:srgbClr val="0070C0"/>
                </a:solidFill>
              </a:rPr>
              <a:t>Has had a few low blood glucose levels in past week of 62, 49 and 51</a:t>
            </a:r>
            <a:r>
              <a:rPr lang="en-US" dirty="0"/>
              <a:t>. What is the most important recommendation?  </a:t>
            </a:r>
          </a:p>
        </p:txBody>
      </p:sp>
      <p:sp>
        <p:nvSpPr>
          <p:cNvPr id="4" name="Content Placeholder 3">
            <a:extLst>
              <a:ext uri="{FF2B5EF4-FFF2-40B4-BE49-F238E27FC236}">
                <a16:creationId xmlns:a16="http://schemas.microsoft.com/office/drawing/2014/main" id="{9B4D879C-96C0-46C6-B179-72C99C25348C}"/>
              </a:ext>
            </a:extLst>
          </p:cNvPr>
          <p:cNvSpPr>
            <a:spLocks noGrp="1"/>
          </p:cNvSpPr>
          <p:nvPr>
            <p:ph sz="quarter" idx="2"/>
          </p:nvPr>
        </p:nvSpPr>
        <p:spPr/>
        <p:txBody>
          <a:bodyPr>
            <a:normAutofit fontScale="92500" lnSpcReduction="10000"/>
          </a:bodyPr>
          <a:lstStyle/>
          <a:p>
            <a:r>
              <a:rPr lang="en-US" dirty="0"/>
              <a:t>A. Decrease alcohol intake</a:t>
            </a:r>
          </a:p>
          <a:p>
            <a:r>
              <a:rPr lang="en-US" dirty="0"/>
              <a:t>B. Check BG at least 4 times a day.</a:t>
            </a:r>
          </a:p>
          <a:p>
            <a:r>
              <a:rPr lang="en-US" dirty="0"/>
              <a:t>C. Double check injection sites.</a:t>
            </a:r>
          </a:p>
          <a:p>
            <a:r>
              <a:rPr lang="en-US" dirty="0"/>
              <a:t>D. Get glucagon rescue medication.</a:t>
            </a:r>
          </a:p>
        </p:txBody>
      </p:sp>
      <p:sp>
        <p:nvSpPr>
          <p:cNvPr id="5" name="Oval 4">
            <a:extLst>
              <a:ext uri="{FF2B5EF4-FFF2-40B4-BE49-F238E27FC236}">
                <a16:creationId xmlns:a16="http://schemas.microsoft.com/office/drawing/2014/main" id="{F9C9806D-7DCB-40B3-B1E9-E48A9B0DB652}"/>
              </a:ext>
            </a:extLst>
          </p:cNvPr>
          <p:cNvSpPr/>
          <p:nvPr/>
        </p:nvSpPr>
        <p:spPr>
          <a:xfrm>
            <a:off x="4747260" y="3812927"/>
            <a:ext cx="4041648" cy="1129284"/>
          </a:xfrm>
          <a:prstGeom prst="ellipse">
            <a:avLst/>
          </a:prstGeom>
          <a:noFill/>
          <a:ln w="28575">
            <a:solidFill>
              <a:srgbClr val="5E388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E3F8B72-DF82-4086-B5AB-A66FE35B62F3}"/>
              </a:ext>
            </a:extLst>
          </p:cNvPr>
          <p:cNvPicPr>
            <a:picLocks noChangeAspect="1"/>
          </p:cNvPicPr>
          <p:nvPr/>
        </p:nvPicPr>
        <p:blipFill>
          <a:blip r:embed="rId2"/>
          <a:stretch>
            <a:fillRect/>
          </a:stretch>
        </p:blipFill>
        <p:spPr>
          <a:xfrm>
            <a:off x="5867400" y="5017356"/>
            <a:ext cx="1219200" cy="1415682"/>
          </a:xfrm>
          <a:prstGeom prst="rect">
            <a:avLst/>
          </a:prstGeom>
        </p:spPr>
      </p:pic>
    </p:spTree>
    <p:extLst>
      <p:ext uri="{BB962C8B-B14F-4D97-AF65-F5344CB8AC3E}">
        <p14:creationId xmlns:p14="http://schemas.microsoft.com/office/powerpoint/2010/main" val="356968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D2E82FB5-15F5-C7F9-D7B6-493223AE856B}"/>
              </a:ext>
            </a:extLst>
          </p:cNvPr>
          <p:cNvPicPr>
            <a:picLocks noGrp="1" noChangeAspect="1"/>
          </p:cNvPicPr>
          <p:nvPr>
            <p:ph sz="quarter" idx="1"/>
          </p:nvPr>
        </p:nvPicPr>
        <p:blipFill>
          <a:blip r:embed="rId2"/>
          <a:stretch>
            <a:fillRect/>
          </a:stretch>
        </p:blipFill>
        <p:spPr>
          <a:xfrm>
            <a:off x="381000" y="152400"/>
            <a:ext cx="8620685" cy="5867400"/>
          </a:xfrm>
        </p:spPr>
      </p:pic>
      <p:sp>
        <p:nvSpPr>
          <p:cNvPr id="3" name="TextBox 2">
            <a:extLst>
              <a:ext uri="{FF2B5EF4-FFF2-40B4-BE49-F238E27FC236}">
                <a16:creationId xmlns:a16="http://schemas.microsoft.com/office/drawing/2014/main" id="{2F4E2F45-AD47-DE24-E6FB-8CA2F789F2A8}"/>
              </a:ext>
            </a:extLst>
          </p:cNvPr>
          <p:cNvSpPr txBox="1"/>
          <p:nvPr/>
        </p:nvSpPr>
        <p:spPr>
          <a:xfrm>
            <a:off x="6019800" y="381000"/>
            <a:ext cx="2743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7352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2"/>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3"/>
          <a:stretch>
            <a:fillRect/>
          </a:stretch>
        </p:blipFill>
        <p:spPr>
          <a:xfrm>
            <a:off x="91273" y="49794"/>
            <a:ext cx="8915400" cy="6392015"/>
          </a:xfrm>
          <a:prstGeom prst="rect">
            <a:avLst/>
          </a:prstGeom>
        </p:spPr>
      </p:pic>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261735"/>
          </a:xfrm>
        </p:spPr>
        <p:txBody>
          <a:bodyPr>
            <a:noAutofit/>
          </a:bodyPr>
          <a:lstStyle/>
          <a:p>
            <a:r>
              <a:rPr lang="en-US" sz="3600" dirty="0"/>
              <a:t>8. Obesity and Weight Management for Prevention &amp; Treatment of Type 2 Diabetes</a:t>
            </a:r>
          </a:p>
        </p:txBody>
      </p:sp>
      <p:sp>
        <p:nvSpPr>
          <p:cNvPr id="3" name="Content Placeholder 2"/>
          <p:cNvSpPr>
            <a:spLocks noGrp="1"/>
          </p:cNvSpPr>
          <p:nvPr>
            <p:ph sz="quarter" idx="1"/>
          </p:nvPr>
        </p:nvSpPr>
        <p:spPr>
          <a:xfrm>
            <a:off x="457200" y="1447800"/>
            <a:ext cx="5334000" cy="4709160"/>
          </a:xfrm>
        </p:spPr>
        <p:txBody>
          <a:bodyPr>
            <a:normAutofit lnSpcReduction="10000"/>
          </a:bodyPr>
          <a:lstStyle/>
          <a:p>
            <a:r>
              <a:rPr lang="en-US" i="1" dirty="0"/>
              <a:t>Once a year, calculate BMI and assess weight trajectory to inform approach</a:t>
            </a:r>
          </a:p>
          <a:p>
            <a:r>
              <a:rPr lang="en-US" i="1" dirty="0"/>
              <a:t>Be sensitive and allow for privacy when weighing </a:t>
            </a:r>
          </a:p>
          <a:p>
            <a:r>
              <a:rPr lang="en-US" dirty="0"/>
              <a:t>Use person centered language based on </a:t>
            </a:r>
            <a:r>
              <a:rPr lang="en-US" dirty="0" err="1"/>
              <a:t>indivdual</a:t>
            </a:r>
            <a:r>
              <a:rPr lang="en-US" dirty="0"/>
              <a:t> preference</a:t>
            </a:r>
          </a:p>
          <a:p>
            <a:pPr lvl="1"/>
            <a:r>
              <a:rPr lang="en-US" dirty="0">
                <a:ea typeface="Calibri" panose="020F0502020204030204" pitchFamily="34" charset="0"/>
                <a:cs typeface="Calibri" panose="020F0502020204030204" pitchFamily="34" charset="0"/>
              </a:rPr>
              <a:t>Person with higher weight or person in larger body</a:t>
            </a:r>
          </a:p>
        </p:txBody>
      </p:sp>
      <p:pic>
        <p:nvPicPr>
          <p:cNvPr id="4" name="Picture 3"/>
          <p:cNvPicPr>
            <a:picLocks noChangeAspect="1"/>
          </p:cNvPicPr>
          <p:nvPr/>
        </p:nvPicPr>
        <p:blipFill>
          <a:blip r:embed="rId2"/>
          <a:stretch>
            <a:fillRect/>
          </a:stretch>
        </p:blipFill>
        <p:spPr>
          <a:xfrm>
            <a:off x="6019800" y="1472184"/>
            <a:ext cx="2486025" cy="2983230"/>
          </a:xfrm>
          <a:prstGeom prst="rect">
            <a:avLst/>
          </a:prstGeom>
        </p:spPr>
      </p:pic>
      <p:pic>
        <p:nvPicPr>
          <p:cNvPr id="6" name="Picture 5">
            <a:extLst>
              <a:ext uri="{FF2B5EF4-FFF2-40B4-BE49-F238E27FC236}">
                <a16:creationId xmlns:a16="http://schemas.microsoft.com/office/drawing/2014/main" id="{3CD23FCC-F061-7D1C-1947-F591FF3338A9}"/>
              </a:ext>
            </a:extLst>
          </p:cNvPr>
          <p:cNvPicPr>
            <a:picLocks noChangeAspect="1"/>
          </p:cNvPicPr>
          <p:nvPr/>
        </p:nvPicPr>
        <p:blipFill>
          <a:blip r:embed="rId3"/>
          <a:stretch>
            <a:fillRect/>
          </a:stretch>
        </p:blipFill>
        <p:spPr>
          <a:xfrm>
            <a:off x="3352800" y="6124495"/>
            <a:ext cx="5601482" cy="581106"/>
          </a:xfrm>
          <a:prstGeom prst="rect">
            <a:avLst/>
          </a:prstGeom>
        </p:spPr>
      </p:pic>
    </p:spTree>
    <p:extLst>
      <p:ext uri="{BB962C8B-B14F-4D97-AF65-F5344CB8AC3E}">
        <p14:creationId xmlns:p14="http://schemas.microsoft.com/office/powerpoint/2010/main" val="1861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2"/>
          <a:stretch>
            <a:fillRect/>
          </a:stretch>
        </p:blipFill>
        <p:spPr>
          <a:xfrm>
            <a:off x="465138" y="1219200"/>
            <a:ext cx="5030788" cy="4937125"/>
          </a:xfrm>
          <a:prstGeom prst="rect">
            <a:avLst/>
          </a:prstGeom>
        </p:spPr>
      </p:pic>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a:t>Weight is a Heavy Issue</a:t>
            </a:r>
          </a:p>
        </p:txBody>
      </p:sp>
      <p:pic>
        <p:nvPicPr>
          <p:cNvPr id="6" name="Picture 5">
            <a:extLst>
              <a:ext uri="{FF2B5EF4-FFF2-40B4-BE49-F238E27FC236}">
                <a16:creationId xmlns:a16="http://schemas.microsoft.com/office/drawing/2014/main" id="{064EFEFE-2ACC-4E80-8AA0-16E7D2DC57F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91200" y="1333500"/>
            <a:ext cx="2789465" cy="4191000"/>
          </a:xfrm>
          <a:prstGeom prst="rect">
            <a:avLst/>
          </a:prstGeom>
        </p:spPr>
      </p:pic>
    </p:spTree>
    <p:extLst>
      <p:ext uri="{BB962C8B-B14F-4D97-AF65-F5344CB8AC3E}">
        <p14:creationId xmlns:p14="http://schemas.microsoft.com/office/powerpoint/2010/main" val="388643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Use of BMI</a:t>
            </a:r>
          </a:p>
        </p:txBody>
      </p:sp>
      <p:sp>
        <p:nvSpPr>
          <p:cNvPr id="3" name="Content Placeholder 2"/>
          <p:cNvSpPr>
            <a:spLocks noGrp="1"/>
          </p:cNvSpPr>
          <p:nvPr>
            <p:ph type="body" sz="half" idx="1"/>
          </p:nvPr>
        </p:nvSpPr>
        <p:spPr>
          <a:xfrm>
            <a:off x="455612" y="1598613"/>
            <a:ext cx="4817241" cy="4986337"/>
          </a:xfrm>
        </p:spPr>
        <p:txBody>
          <a:bodyPr>
            <a:normAutofit/>
          </a:bodyPr>
          <a:lstStyle/>
          <a:p>
            <a:pPr>
              <a:lnSpc>
                <a:spcPct val="90000"/>
              </a:lnSpc>
            </a:pPr>
            <a:r>
              <a:rPr lang="en-US" sz="2800" dirty="0"/>
              <a:t>BMI poor indicator for ”excessive fat” and health risk</a:t>
            </a:r>
          </a:p>
          <a:p>
            <a:pPr>
              <a:lnSpc>
                <a:spcPct val="90000"/>
              </a:lnSpc>
            </a:pPr>
            <a:r>
              <a:rPr lang="en-US" sz="2800" dirty="0"/>
              <a:t>WHO defines Obesity as:</a:t>
            </a:r>
            <a:r>
              <a:rPr lang="en-US" sz="2800" dirty="0">
                <a:effectLst/>
              </a:rPr>
              <a:t> </a:t>
            </a:r>
            <a:r>
              <a:rPr lang="en-US" sz="2800" i="1" dirty="0">
                <a:effectLst/>
              </a:rPr>
              <a:t>abnormal or excessive fat accumulation that presents a risk to health </a:t>
            </a:r>
          </a:p>
          <a:p>
            <a:pPr>
              <a:lnSpc>
                <a:spcPct val="90000"/>
              </a:lnSpc>
            </a:pPr>
            <a:r>
              <a:rPr lang="en-US" sz="2800" dirty="0"/>
              <a:t>Dx obesity using : </a:t>
            </a:r>
          </a:p>
          <a:p>
            <a:pPr lvl="1">
              <a:lnSpc>
                <a:spcPct val="90000"/>
              </a:lnSpc>
            </a:pPr>
            <a:r>
              <a:rPr lang="en-US" sz="2800" dirty="0"/>
              <a:t>BMI + distribution measures like waist circumference, </a:t>
            </a:r>
            <a:r>
              <a:rPr lang="en-US" sz="2800" dirty="0" err="1"/>
              <a:t>waist:hip</a:t>
            </a:r>
            <a:r>
              <a:rPr lang="en-US" sz="2800" dirty="0"/>
              <a:t> or </a:t>
            </a:r>
            <a:r>
              <a:rPr lang="en-US" sz="2800" dirty="0" err="1"/>
              <a:t>waist:height</a:t>
            </a:r>
            <a:r>
              <a:rPr lang="en-US" sz="2800" dirty="0"/>
              <a:t> ratio and associated health consequences </a:t>
            </a:r>
          </a:p>
        </p:txBody>
      </p:sp>
      <p:pic>
        <p:nvPicPr>
          <p:cNvPr id="5" name="Picture 4">
            <a:extLst>
              <a:ext uri="{FF2B5EF4-FFF2-40B4-BE49-F238E27FC236}">
                <a16:creationId xmlns:a16="http://schemas.microsoft.com/office/drawing/2014/main" id="{21362260-E7DE-56FC-596C-EE102368636C}"/>
              </a:ext>
            </a:extLst>
          </p:cNvPr>
          <p:cNvPicPr>
            <a:picLocks noChangeAspect="1"/>
          </p:cNvPicPr>
          <p:nvPr/>
        </p:nvPicPr>
        <p:blipFill rotWithShape="1">
          <a:blip r:embed="rId4"/>
          <a:srcRect l="-697" r="-3018"/>
          <a:stretch/>
        </p:blipFill>
        <p:spPr>
          <a:xfrm>
            <a:off x="5449125" y="5755986"/>
            <a:ext cx="3557587" cy="857539"/>
          </a:xfrm>
          <a:prstGeom prst="rect">
            <a:avLst/>
          </a:prstGeom>
          <a:noFill/>
        </p:spPr>
      </p:pic>
      <p:pic>
        <p:nvPicPr>
          <p:cNvPr id="4" name="Picture 3" descr="Woman running while looking at phone">
            <a:extLst>
              <a:ext uri="{FF2B5EF4-FFF2-40B4-BE49-F238E27FC236}">
                <a16:creationId xmlns:a16="http://schemas.microsoft.com/office/drawing/2014/main" id="{43A65500-D008-4148-E7CE-E6E571AFB1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7" r="5" b="13906"/>
          <a:stretch/>
        </p:blipFill>
        <p:spPr>
          <a:xfrm>
            <a:off x="5272853" y="1801078"/>
            <a:ext cx="3415537" cy="1838721"/>
          </a:xfrm>
          <a:prstGeom prst="rect">
            <a:avLst/>
          </a:prstGeom>
          <a:noFill/>
        </p:spPr>
      </p:pic>
    </p:spTree>
    <p:custDataLst>
      <p:tags r:id="rId1"/>
    </p:custDataLst>
    <p:extLst>
      <p:ext uri="{BB962C8B-B14F-4D97-AF65-F5344CB8AC3E}">
        <p14:creationId xmlns:p14="http://schemas.microsoft.com/office/powerpoint/2010/main" val="6239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391189" y="5919312"/>
            <a:ext cx="8871734" cy="646331"/>
          </a:xfrm>
          <a:prstGeom prst="rect">
            <a:avLst/>
          </a:prstGeom>
          <a:noFill/>
        </p:spPr>
        <p:txBody>
          <a:bodyPr wrap="square">
            <a:spAutoFit/>
          </a:bodyPr>
          <a:lstStyle/>
          <a:p>
            <a:r>
              <a:rPr lang="en-US"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dirty="0">
                <a:solidFill>
                  <a:srgbClr val="000000"/>
                </a:solidFill>
                <a:latin typeface="Segoe UI" panose="020B0502040204020203" pitchFamily="34" charset="0"/>
              </a:rPr>
              <a:t>1/23</a:t>
            </a:r>
            <a:endParaRPr lang="en-US" dirty="0"/>
          </a:p>
        </p:txBody>
      </p:sp>
      <p:sp>
        <p:nvSpPr>
          <p:cNvPr id="2" name="Title 1"/>
          <p:cNvSpPr>
            <a:spLocks noGrp="1"/>
          </p:cNvSpPr>
          <p:nvPr>
            <p:ph type="title"/>
          </p:nvPr>
        </p:nvSpPr>
        <p:spPr>
          <a:xfrm>
            <a:off x="432371" y="234140"/>
            <a:ext cx="8229600" cy="918418"/>
          </a:xfrm>
        </p:spPr>
        <p:txBody>
          <a:bodyPr/>
          <a:lstStyle/>
          <a:p>
            <a:r>
              <a:rPr lang="en-US" dirty="0"/>
              <a:t>Type 2 Diabetes in America 2024 </a:t>
            </a:r>
          </a:p>
        </p:txBody>
      </p:sp>
      <p:sp>
        <p:nvSpPr>
          <p:cNvPr id="3" name="Content Placeholder 2"/>
          <p:cNvSpPr>
            <a:spLocks noGrp="1"/>
          </p:cNvSpPr>
          <p:nvPr>
            <p:ph sz="quarter" idx="1"/>
          </p:nvPr>
        </p:nvSpPr>
        <p:spPr/>
        <p:txBody>
          <a:bodyPr/>
          <a:lstStyle/>
          <a:p>
            <a:r>
              <a:rPr lang="en-US" dirty="0"/>
              <a:t>11.3% with Diabetes - 37 million adults</a:t>
            </a:r>
          </a:p>
          <a:p>
            <a:pPr lvl="1"/>
            <a:r>
              <a:rPr lang="en-US" dirty="0"/>
              <a:t>23% don’t know they have it </a:t>
            </a:r>
          </a:p>
          <a:p>
            <a:r>
              <a:rPr lang="en-US" dirty="0"/>
              <a:t>38% with Prediabetes – 96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132145" y="2819400"/>
            <a:ext cx="8629877" cy="3961820"/>
          </a:xfrm>
          <a:prstGeom prst="rect">
            <a:avLst/>
          </a:prstGeom>
        </p:spPr>
      </p:pic>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normAutofit fontScale="90000"/>
          </a:bodyPr>
          <a:lstStyle/>
          <a:p>
            <a:r>
              <a:rPr lang="en-US" dirty="0"/>
              <a:t>9: Step Wise Approach to Hyperglycemia 2024</a:t>
            </a:r>
          </a:p>
        </p:txBody>
      </p:sp>
      <p:sp>
        <p:nvSpPr>
          <p:cNvPr id="3" name="Content Placeholder 2"/>
          <p:cNvSpPr>
            <a:spLocks noGrp="1"/>
          </p:cNvSpPr>
          <p:nvPr>
            <p:ph sz="quarter" idx="1"/>
          </p:nvPr>
        </p:nvSpPr>
        <p:spPr>
          <a:xfrm>
            <a:off x="534024" y="1742902"/>
            <a:ext cx="8229600" cy="4810298"/>
          </a:xfrm>
        </p:spPr>
        <p:txBody>
          <a:bodyPr>
            <a:normAutofit fontScale="77500" lnSpcReduction="20000"/>
          </a:bodyPr>
          <a:lstStyle/>
          <a:p>
            <a:pPr>
              <a:lnSpc>
                <a:spcPct val="120000"/>
              </a:lnSpc>
            </a:pPr>
            <a:r>
              <a:rPr lang="en-US" sz="3500" i="1" dirty="0"/>
              <a:t>Usually, start one medication at a time</a:t>
            </a:r>
          </a:p>
          <a:p>
            <a:pPr>
              <a:lnSpc>
                <a:spcPct val="120000"/>
              </a:lnSpc>
            </a:pPr>
            <a:r>
              <a:rPr lang="en-US" sz="3500" i="1" dirty="0"/>
              <a:t>However, evidence supports initial combo therapy if A1C 8.5% or more, to quickly reach goals and slow decline of glucose control.</a:t>
            </a:r>
            <a:endParaRPr lang="en-US" sz="3500" dirty="0"/>
          </a:p>
          <a:p>
            <a:pPr>
              <a:lnSpc>
                <a:spcPct val="120000"/>
              </a:lnSpc>
            </a:pPr>
            <a:r>
              <a:rPr lang="en-US" sz="3500" dirty="0"/>
              <a:t>Where to start?</a:t>
            </a:r>
          </a:p>
          <a:p>
            <a:pPr lvl="1">
              <a:lnSpc>
                <a:spcPct val="120000"/>
              </a:lnSpc>
            </a:pPr>
            <a:r>
              <a:rPr lang="en-US" sz="3000" dirty="0">
                <a:solidFill>
                  <a:srgbClr val="002060"/>
                </a:solidFill>
              </a:rPr>
              <a:t>Individual values</a:t>
            </a:r>
          </a:p>
          <a:p>
            <a:pPr lvl="1">
              <a:lnSpc>
                <a:spcPct val="120000"/>
              </a:lnSpc>
            </a:pPr>
            <a:r>
              <a:rPr lang="en-US" sz="3000" dirty="0">
                <a:solidFill>
                  <a:srgbClr val="002060"/>
                </a:solidFill>
              </a:rPr>
              <a:t>CVD, Heart failure or Kidney Disease</a:t>
            </a:r>
          </a:p>
          <a:p>
            <a:pPr lvl="1">
              <a:lnSpc>
                <a:spcPct val="120000"/>
              </a:lnSpc>
            </a:pPr>
            <a:r>
              <a:rPr lang="en-US" sz="3000" dirty="0"/>
              <a:t>Minimize Hypoglycemia</a:t>
            </a:r>
          </a:p>
          <a:p>
            <a:pPr lvl="1">
              <a:lnSpc>
                <a:spcPct val="120000"/>
              </a:lnSpc>
            </a:pPr>
            <a:r>
              <a:rPr lang="en-US" sz="3000" dirty="0"/>
              <a:t>Minimize </a:t>
            </a:r>
            <a:r>
              <a:rPr lang="en-US" sz="3000" dirty="0" err="1"/>
              <a:t>wt</a:t>
            </a:r>
            <a:r>
              <a:rPr lang="en-US" sz="3000" dirty="0"/>
              <a:t> gain or promote </a:t>
            </a:r>
            <a:r>
              <a:rPr lang="en-US" sz="3000" dirty="0" err="1"/>
              <a:t>wt</a:t>
            </a:r>
            <a:r>
              <a:rPr lang="en-US" sz="3000" dirty="0"/>
              <a:t> loss</a:t>
            </a:r>
          </a:p>
          <a:p>
            <a:pPr lvl="1">
              <a:lnSpc>
                <a:spcPct val="120000"/>
              </a:lnSpc>
            </a:pPr>
            <a:r>
              <a:rPr lang="en-US" sz="3000" dirty="0"/>
              <a:t>Consider Cost</a:t>
            </a:r>
          </a:p>
          <a:p>
            <a:pPr marL="0" lvl="0" indent="0">
              <a:buNone/>
            </a:pP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878" y="4114800"/>
            <a:ext cx="2591424" cy="181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26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Meds Algorithm</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E6F1219B-50DF-1034-DEFF-88E0616E6D94}"/>
                  </a:ext>
                </a:extLst>
              </p14:cNvPr>
              <p14:cNvContentPartPr/>
              <p14:nvPr/>
            </p14:nvContentPartPr>
            <p14:xfrm>
              <a:off x="7351488" y="4999176"/>
              <a:ext cx="822600" cy="20880"/>
            </p14:xfrm>
          </p:contentPart>
        </mc:Choice>
        <mc:Fallback xmlns="">
          <p:pic>
            <p:nvPicPr>
              <p:cNvPr id="5" name="Ink 4">
                <a:extLst>
                  <a:ext uri="{FF2B5EF4-FFF2-40B4-BE49-F238E27FC236}">
                    <a16:creationId xmlns:a16="http://schemas.microsoft.com/office/drawing/2014/main" id="{E6F1219B-50DF-1034-DEFF-88E0616E6D94}"/>
                  </a:ext>
                </a:extLst>
              </p:cNvPr>
              <p:cNvPicPr/>
              <p:nvPr/>
            </p:nvPicPr>
            <p:blipFill>
              <a:blip r:embed="rId6"/>
              <a:stretch>
                <a:fillRect/>
              </a:stretch>
            </p:blipFill>
            <p:spPr>
              <a:xfrm>
                <a:off x="7315848" y="4927536"/>
                <a:ext cx="8942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CAF2789-D14E-34A0-BA20-A1254E14BA81}"/>
                  </a:ext>
                </a:extLst>
              </p14:cNvPr>
              <p14:cNvContentPartPr/>
              <p14:nvPr/>
            </p14:nvContentPartPr>
            <p14:xfrm>
              <a:off x="7452288" y="5248656"/>
              <a:ext cx="360" cy="360"/>
            </p14:xfrm>
          </p:contentPart>
        </mc:Choice>
        <mc:Fallback xmlns="">
          <p:pic>
            <p:nvPicPr>
              <p:cNvPr id="7" name="Ink 6">
                <a:extLst>
                  <a:ext uri="{FF2B5EF4-FFF2-40B4-BE49-F238E27FC236}">
                    <a16:creationId xmlns:a16="http://schemas.microsoft.com/office/drawing/2014/main" id="{ACAF2789-D14E-34A0-BA20-A1254E14BA81}"/>
                  </a:ext>
                </a:extLst>
              </p:cNvPr>
              <p:cNvPicPr/>
              <p:nvPr/>
            </p:nvPicPr>
            <p:blipFill>
              <a:blip r:embed="rId8"/>
              <a:stretch>
                <a:fillRect/>
              </a:stretch>
            </p:blipFill>
            <p:spPr>
              <a:xfrm>
                <a:off x="7416288" y="5176656"/>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C5FD896-87CB-8501-B416-30ADAEEE8F4B}"/>
                  </a:ext>
                </a:extLst>
              </p14:cNvPr>
              <p14:cNvContentPartPr/>
              <p14:nvPr/>
            </p14:nvContentPartPr>
            <p14:xfrm>
              <a:off x="7397208" y="5248656"/>
              <a:ext cx="813240" cy="46440"/>
            </p14:xfrm>
          </p:contentPart>
        </mc:Choice>
        <mc:Fallback xmlns="">
          <p:pic>
            <p:nvPicPr>
              <p:cNvPr id="8" name="Ink 7">
                <a:extLst>
                  <a:ext uri="{FF2B5EF4-FFF2-40B4-BE49-F238E27FC236}">
                    <a16:creationId xmlns:a16="http://schemas.microsoft.com/office/drawing/2014/main" id="{EC5FD896-87CB-8501-B416-30ADAEEE8F4B}"/>
                  </a:ext>
                </a:extLst>
              </p:cNvPr>
              <p:cNvPicPr/>
              <p:nvPr/>
            </p:nvPicPr>
            <p:blipFill>
              <a:blip r:embed="rId10"/>
              <a:stretch>
                <a:fillRect/>
              </a:stretch>
            </p:blipFill>
            <p:spPr>
              <a:xfrm>
                <a:off x="7361568" y="5176656"/>
                <a:ext cx="884880" cy="190080"/>
              </a:xfrm>
              <a:prstGeom prst="rect">
                <a:avLst/>
              </a:prstGeom>
            </p:spPr>
          </p:pic>
        </mc:Fallback>
      </mc:AlternateContent>
    </p:spTree>
    <p:extLst>
      <p:ext uri="{BB962C8B-B14F-4D97-AF65-F5344CB8AC3E}">
        <p14:creationId xmlns:p14="http://schemas.microsoft.com/office/powerpoint/2010/main" val="57886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04718"/>
            <a:ext cx="8229600" cy="762000"/>
          </a:xfrm>
        </p:spPr>
        <p:txBody>
          <a:bodyPr>
            <a:noAutofit/>
          </a:bodyPr>
          <a:lstStyle/>
          <a:p>
            <a:pPr eaLnBrk="1" hangingPunct="1"/>
            <a:r>
              <a:rPr lang="en-US" altLang="en-US" sz="4000" dirty="0"/>
              <a:t>Metformin is “Usually” 1</a:t>
            </a:r>
            <a:r>
              <a:rPr lang="en-US" altLang="en-US" sz="4000" baseline="30000" dirty="0"/>
              <a:t>st</a:t>
            </a:r>
            <a:r>
              <a:rPr lang="en-US" altLang="en-US" sz="4000" dirty="0"/>
              <a:t> Line  </a:t>
            </a:r>
          </a:p>
        </p:txBody>
      </p:sp>
      <p:pic>
        <p:nvPicPr>
          <p:cNvPr id="4" name="Picture 3">
            <a:extLst>
              <a:ext uri="{FF2B5EF4-FFF2-40B4-BE49-F238E27FC236}">
                <a16:creationId xmlns:a16="http://schemas.microsoft.com/office/drawing/2014/main" id="{310DD8F0-8238-FDC4-D9FF-F1CC85AA54E0}"/>
              </a:ext>
            </a:extLst>
          </p:cNvPr>
          <p:cNvPicPr>
            <a:picLocks noChangeAspect="1"/>
          </p:cNvPicPr>
          <p:nvPr/>
        </p:nvPicPr>
        <p:blipFill>
          <a:blip r:embed="rId3"/>
          <a:stretch>
            <a:fillRect/>
          </a:stretch>
        </p:blipFill>
        <p:spPr>
          <a:xfrm>
            <a:off x="385700" y="866716"/>
            <a:ext cx="5081203" cy="5817111"/>
          </a:xfrm>
          <a:prstGeom prst="rect">
            <a:avLst/>
          </a:prstGeom>
        </p:spPr>
      </p:pic>
      <p:sp>
        <p:nvSpPr>
          <p:cNvPr id="5" name="Rectangle 4">
            <a:extLst>
              <a:ext uri="{FF2B5EF4-FFF2-40B4-BE49-F238E27FC236}">
                <a16:creationId xmlns:a16="http://schemas.microsoft.com/office/drawing/2014/main" id="{C6C5C9AA-69F1-0722-8075-95A230A19C64}"/>
              </a:ext>
            </a:extLst>
          </p:cNvPr>
          <p:cNvSpPr/>
          <p:nvPr/>
        </p:nvSpPr>
        <p:spPr>
          <a:xfrm>
            <a:off x="405196" y="957942"/>
            <a:ext cx="2185603" cy="5725885"/>
          </a:xfrm>
          <a:prstGeom prst="rect">
            <a:avLst/>
          </a:pr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5142607" y="1199497"/>
            <a:ext cx="3918556" cy="5334000"/>
          </a:xfrm>
        </p:spPr>
        <p:txBody>
          <a:bodyPr rtlCol="0">
            <a:normAutofit/>
          </a:bodyPr>
          <a:lstStyle/>
          <a:p>
            <a:pPr>
              <a:buFont typeface="Arial"/>
              <a:buChar char="•"/>
              <a:defRPr/>
            </a:pPr>
            <a:r>
              <a:rPr lang="en-US" sz="3200" dirty="0"/>
              <a:t>Why metformin?</a:t>
            </a:r>
          </a:p>
          <a:p>
            <a:pPr lvl="1">
              <a:buFont typeface="Arial"/>
              <a:buChar char="–"/>
              <a:defRPr/>
            </a:pPr>
            <a:r>
              <a:rPr lang="en-US" sz="2400" dirty="0"/>
              <a:t>Longstanding evidence</a:t>
            </a:r>
          </a:p>
          <a:p>
            <a:pPr lvl="1">
              <a:buFont typeface="Arial"/>
              <a:buChar char="–"/>
              <a:defRPr/>
            </a:pPr>
            <a:r>
              <a:rPr lang="en-US" sz="2400" dirty="0"/>
              <a:t>High efficacy and safety</a:t>
            </a:r>
          </a:p>
          <a:p>
            <a:pPr lvl="1">
              <a:buFont typeface="Arial"/>
              <a:buChar char="–"/>
              <a:defRPr/>
            </a:pPr>
            <a:r>
              <a:rPr lang="en-US" sz="2400" dirty="0"/>
              <a:t> Inexpensive - 3 months for $12</a:t>
            </a:r>
          </a:p>
          <a:p>
            <a:pPr lvl="1">
              <a:buFont typeface="Arial"/>
              <a:buChar char="–"/>
              <a:defRPr/>
            </a:pPr>
            <a:r>
              <a:rPr lang="en-US" sz="2400" dirty="0"/>
              <a:t>Weight neutral</a:t>
            </a:r>
          </a:p>
          <a:p>
            <a:pPr marL="205735" lvl="1" indent="0">
              <a:buNone/>
              <a:defRPr/>
            </a:pPr>
            <a:endParaRPr lang="en-US" sz="2400" dirty="0">
              <a:solidFill>
                <a:srgbClr val="0070C0"/>
              </a:solidFill>
            </a:endParaRPr>
          </a:p>
          <a:p>
            <a:pPr>
              <a:buFont typeface="Arial"/>
              <a:buChar char="•"/>
              <a:defRPr/>
            </a:pPr>
            <a:r>
              <a:rPr lang="en-US" sz="2400" dirty="0"/>
              <a:t>If ASCVD, HF or CKD or high ASCVD risk, use SGLT2i or GLP-1 RA +/- metformin</a:t>
            </a:r>
          </a:p>
          <a:p>
            <a:pPr>
              <a:buFont typeface="Arial"/>
              <a:buChar char="•"/>
              <a:defRPr/>
            </a:pPr>
            <a:r>
              <a:rPr lang="en-US" sz="2400" dirty="0">
                <a:solidFill>
                  <a:srgbClr val="0070C0"/>
                </a:solidFill>
              </a:rPr>
              <a:t>If A1C ≥ 8.5%, consider combo therapy.</a:t>
            </a:r>
          </a:p>
        </p:txBody>
      </p:sp>
      <p:pic>
        <p:nvPicPr>
          <p:cNvPr id="6" name="Picture 5">
            <a:extLst>
              <a:ext uri="{FF2B5EF4-FFF2-40B4-BE49-F238E27FC236}">
                <a16:creationId xmlns:a16="http://schemas.microsoft.com/office/drawing/2014/main" id="{3F414923-5B86-E9F2-0E26-578414968B1F}"/>
              </a:ext>
            </a:extLst>
          </p:cNvPr>
          <p:cNvPicPr>
            <a:picLocks noChangeAspect="1"/>
          </p:cNvPicPr>
          <p:nvPr/>
        </p:nvPicPr>
        <p:blipFill>
          <a:blip r:embed="rId4"/>
          <a:stretch>
            <a:fillRect/>
          </a:stretch>
        </p:blipFill>
        <p:spPr>
          <a:xfrm>
            <a:off x="4968055" y="6273369"/>
            <a:ext cx="3873800" cy="520256"/>
          </a:xfrm>
          <a:prstGeom prst="rect">
            <a:avLst/>
          </a:prstGeom>
        </p:spPr>
      </p:pic>
    </p:spTree>
    <p:extLst>
      <p:ext uri="{BB962C8B-B14F-4D97-AF65-F5344CB8AC3E}">
        <p14:creationId xmlns:p14="http://schemas.microsoft.com/office/powerpoint/2010/main" val="50428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99" y="4343399"/>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21493" y="4343400"/>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Tree>
    <p:extLst>
      <p:ext uri="{BB962C8B-B14F-4D97-AF65-F5344CB8AC3E}">
        <p14:creationId xmlns:p14="http://schemas.microsoft.com/office/powerpoint/2010/main" val="2967327358"/>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Meds Algorithm</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pic>
        <p:nvPicPr>
          <p:cNvPr id="3" name="Picture 2">
            <a:extLst>
              <a:ext uri="{FF2B5EF4-FFF2-40B4-BE49-F238E27FC236}">
                <a16:creationId xmlns:a16="http://schemas.microsoft.com/office/drawing/2014/main" id="{F43AB09C-AEFD-4E21-134B-9FC7607E39D1}"/>
              </a:ext>
            </a:extLst>
          </p:cNvPr>
          <p:cNvPicPr>
            <a:picLocks noChangeAspect="1"/>
          </p:cNvPicPr>
          <p:nvPr/>
        </p:nvPicPr>
        <p:blipFill>
          <a:blip r:embed="rId4"/>
          <a:stretch>
            <a:fillRect/>
          </a:stretch>
        </p:blipFill>
        <p:spPr>
          <a:xfrm>
            <a:off x="6534281" y="1905000"/>
            <a:ext cx="2609719" cy="4328242"/>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6F1219B-50DF-1034-DEFF-88E0616E6D94}"/>
                  </a:ext>
                </a:extLst>
              </p14:cNvPr>
              <p14:cNvContentPartPr/>
              <p14:nvPr/>
            </p14:nvContentPartPr>
            <p14:xfrm>
              <a:off x="7351488" y="4999176"/>
              <a:ext cx="822600" cy="20880"/>
            </p14:xfrm>
          </p:contentPart>
        </mc:Choice>
        <mc:Fallback xmlns="">
          <p:pic>
            <p:nvPicPr>
              <p:cNvPr id="5" name="Ink 4">
                <a:extLst>
                  <a:ext uri="{FF2B5EF4-FFF2-40B4-BE49-F238E27FC236}">
                    <a16:creationId xmlns:a16="http://schemas.microsoft.com/office/drawing/2014/main" id="{E6F1219B-50DF-1034-DEFF-88E0616E6D94}"/>
                  </a:ext>
                </a:extLst>
              </p:cNvPr>
              <p:cNvPicPr/>
              <p:nvPr/>
            </p:nvPicPr>
            <p:blipFill>
              <a:blip r:embed="rId6"/>
              <a:stretch>
                <a:fillRect/>
              </a:stretch>
            </p:blipFill>
            <p:spPr>
              <a:xfrm>
                <a:off x="7315848" y="4927536"/>
                <a:ext cx="8942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CAF2789-D14E-34A0-BA20-A1254E14BA81}"/>
                  </a:ext>
                </a:extLst>
              </p14:cNvPr>
              <p14:cNvContentPartPr/>
              <p14:nvPr/>
            </p14:nvContentPartPr>
            <p14:xfrm>
              <a:off x="7452288" y="5248656"/>
              <a:ext cx="360" cy="360"/>
            </p14:xfrm>
          </p:contentPart>
        </mc:Choice>
        <mc:Fallback xmlns="">
          <p:pic>
            <p:nvPicPr>
              <p:cNvPr id="7" name="Ink 6">
                <a:extLst>
                  <a:ext uri="{FF2B5EF4-FFF2-40B4-BE49-F238E27FC236}">
                    <a16:creationId xmlns:a16="http://schemas.microsoft.com/office/drawing/2014/main" id="{ACAF2789-D14E-34A0-BA20-A1254E14BA81}"/>
                  </a:ext>
                </a:extLst>
              </p:cNvPr>
              <p:cNvPicPr/>
              <p:nvPr/>
            </p:nvPicPr>
            <p:blipFill>
              <a:blip r:embed="rId8"/>
              <a:stretch>
                <a:fillRect/>
              </a:stretch>
            </p:blipFill>
            <p:spPr>
              <a:xfrm>
                <a:off x="7416288" y="5176656"/>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C5FD896-87CB-8501-B416-30ADAEEE8F4B}"/>
                  </a:ext>
                </a:extLst>
              </p14:cNvPr>
              <p14:cNvContentPartPr/>
              <p14:nvPr/>
            </p14:nvContentPartPr>
            <p14:xfrm>
              <a:off x="7397208" y="5248656"/>
              <a:ext cx="813240" cy="46440"/>
            </p14:xfrm>
          </p:contentPart>
        </mc:Choice>
        <mc:Fallback xmlns="">
          <p:pic>
            <p:nvPicPr>
              <p:cNvPr id="8" name="Ink 7">
                <a:extLst>
                  <a:ext uri="{FF2B5EF4-FFF2-40B4-BE49-F238E27FC236}">
                    <a16:creationId xmlns:a16="http://schemas.microsoft.com/office/drawing/2014/main" id="{EC5FD896-87CB-8501-B416-30ADAEEE8F4B}"/>
                  </a:ext>
                </a:extLst>
              </p:cNvPr>
              <p:cNvPicPr/>
              <p:nvPr/>
            </p:nvPicPr>
            <p:blipFill>
              <a:blip r:embed="rId10"/>
              <a:stretch>
                <a:fillRect/>
              </a:stretch>
            </p:blipFill>
            <p:spPr>
              <a:xfrm>
                <a:off x="7361568" y="5176656"/>
                <a:ext cx="884880" cy="190080"/>
              </a:xfrm>
              <a:prstGeom prst="rect">
                <a:avLst/>
              </a:prstGeom>
            </p:spPr>
          </p:pic>
        </mc:Fallback>
      </mc:AlternateContent>
    </p:spTree>
    <p:extLst>
      <p:ext uri="{BB962C8B-B14F-4D97-AF65-F5344CB8AC3E}">
        <p14:creationId xmlns:p14="http://schemas.microsoft.com/office/powerpoint/2010/main" val="45941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7E015-ADBD-16F2-F31D-E44A2FF47BDC}"/>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F315B7B1-646F-71CF-9EC3-49348128BBDF}"/>
              </a:ext>
            </a:extLst>
          </p:cNvPr>
          <p:cNvPicPr>
            <a:picLocks noChangeAspect="1"/>
          </p:cNvPicPr>
          <p:nvPr/>
        </p:nvPicPr>
        <p:blipFill>
          <a:blip r:embed="rId2"/>
          <a:stretch>
            <a:fillRect/>
          </a:stretch>
        </p:blipFill>
        <p:spPr>
          <a:xfrm>
            <a:off x="289942" y="222504"/>
            <a:ext cx="8854058" cy="5943983"/>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4F129BB-F099-0E41-7B0B-EB8EF7CDDFCA}"/>
                  </a:ext>
                </a:extLst>
              </p14:cNvPr>
              <p14:cNvContentPartPr/>
              <p14:nvPr/>
            </p14:nvContentPartPr>
            <p14:xfrm>
              <a:off x="2194128" y="2897856"/>
              <a:ext cx="1027800" cy="55800"/>
            </p14:xfrm>
          </p:contentPart>
        </mc:Choice>
        <mc:Fallback xmlns="">
          <p:pic>
            <p:nvPicPr>
              <p:cNvPr id="3" name="Ink 2">
                <a:extLst>
                  <a:ext uri="{FF2B5EF4-FFF2-40B4-BE49-F238E27FC236}">
                    <a16:creationId xmlns:a16="http://schemas.microsoft.com/office/drawing/2014/main" id="{B4F129BB-F099-0E41-7B0B-EB8EF7CDDFCA}"/>
                  </a:ext>
                </a:extLst>
              </p:cNvPr>
              <p:cNvPicPr/>
              <p:nvPr/>
            </p:nvPicPr>
            <p:blipFill>
              <a:blip r:embed="rId4"/>
              <a:stretch>
                <a:fillRect/>
              </a:stretch>
            </p:blipFill>
            <p:spPr>
              <a:xfrm>
                <a:off x="2158488" y="2826216"/>
                <a:ext cx="109944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A8A46CCE-9F24-C8B2-B09A-4CBCFF23C674}"/>
                  </a:ext>
                </a:extLst>
              </p14:cNvPr>
              <p14:cNvContentPartPr/>
              <p14:nvPr/>
            </p14:nvContentPartPr>
            <p14:xfrm>
              <a:off x="2230848" y="4040496"/>
              <a:ext cx="867960" cy="39600"/>
            </p14:xfrm>
          </p:contentPart>
        </mc:Choice>
        <mc:Fallback xmlns="">
          <p:pic>
            <p:nvPicPr>
              <p:cNvPr id="4" name="Ink 3">
                <a:extLst>
                  <a:ext uri="{FF2B5EF4-FFF2-40B4-BE49-F238E27FC236}">
                    <a16:creationId xmlns:a16="http://schemas.microsoft.com/office/drawing/2014/main" id="{A8A46CCE-9F24-C8B2-B09A-4CBCFF23C674}"/>
                  </a:ext>
                </a:extLst>
              </p:cNvPr>
              <p:cNvPicPr/>
              <p:nvPr/>
            </p:nvPicPr>
            <p:blipFill>
              <a:blip r:embed="rId6"/>
              <a:stretch>
                <a:fillRect/>
              </a:stretch>
            </p:blipFill>
            <p:spPr>
              <a:xfrm>
                <a:off x="2195208" y="3968496"/>
                <a:ext cx="939600" cy="183240"/>
              </a:xfrm>
              <a:prstGeom prst="rect">
                <a:avLst/>
              </a:prstGeom>
            </p:spPr>
          </p:pic>
        </mc:Fallback>
      </mc:AlternateContent>
    </p:spTree>
    <p:extLst>
      <p:ext uri="{BB962C8B-B14F-4D97-AF65-F5344CB8AC3E}">
        <p14:creationId xmlns:p14="http://schemas.microsoft.com/office/powerpoint/2010/main" val="275586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fontScale="90000"/>
          </a:bodyPr>
          <a:lstStyle/>
          <a:p>
            <a:pPr eaLnBrk="1" hangingPunct="1"/>
            <a:r>
              <a:rPr lang="en-US" altLang="en-US" sz="4000" dirty="0"/>
              <a:t>GLP-1/GIP Receptor Agonist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57200" y="1219200"/>
          <a:ext cx="8229600" cy="5435627"/>
        </p:xfrm>
        <a:graphic>
          <a:graphicData uri="http://schemas.openxmlformats.org/drawingml/2006/table">
            <a:tbl>
              <a:tblPr firstRow="1" bandRow="1">
                <a:tableStyleId>{5C22544A-7EE6-4342-B048-85BDC9FD1C3A}</a:tableStyleId>
              </a:tblPr>
              <a:tblGrid>
                <a:gridCol w="2717321">
                  <a:extLst>
                    <a:ext uri="{9D8B030D-6E8A-4147-A177-3AD203B41FA5}">
                      <a16:colId xmlns:a16="http://schemas.microsoft.com/office/drawing/2014/main" val="2292604403"/>
                    </a:ext>
                  </a:extLst>
                </a:gridCol>
                <a:gridCol w="1785668">
                  <a:extLst>
                    <a:ext uri="{9D8B030D-6E8A-4147-A177-3AD203B41FA5}">
                      <a16:colId xmlns:a16="http://schemas.microsoft.com/office/drawing/2014/main" val="3799880676"/>
                    </a:ext>
                  </a:extLst>
                </a:gridCol>
                <a:gridCol w="1364411">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Risk?</a:t>
                      </a:r>
                    </a:p>
                  </a:txBody>
                  <a:tcPr/>
                </a:tc>
                <a:tc>
                  <a:txBody>
                    <a:bodyPr/>
                    <a:lstStyle/>
                    <a:p>
                      <a:pPr algn="ctr"/>
                      <a:r>
                        <a:rPr lang="en-US" dirty="0" err="1"/>
                        <a:t>Wt</a:t>
                      </a:r>
                      <a:r>
                        <a:rPr lang="en-US" dirty="0"/>
                        <a:t> loss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p>
                  </a:txBody>
                  <a:tcPr/>
                </a:tc>
                <a:tc>
                  <a:txBody>
                    <a:bodyPr/>
                    <a:lstStyle/>
                    <a:p>
                      <a:pPr algn="ctr"/>
                      <a:r>
                        <a:rPr lang="en-US" dirty="0"/>
                        <a:t>Yes</a:t>
                      </a:r>
                    </a:p>
                    <a:p>
                      <a:pPr algn="ctr"/>
                      <a:r>
                        <a:rPr lang="en-US" dirty="0" err="1"/>
                        <a:t>Wegovy</a:t>
                      </a:r>
                      <a:r>
                        <a:rPr lang="en-US" dirty="0"/>
                        <a:t> 2.4mg</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a:t>Yes, </a:t>
                      </a:r>
                      <a:br>
                        <a:rPr lang="en-US" dirty="0"/>
                      </a:br>
                      <a:r>
                        <a:rPr lang="en-US" dirty="0" err="1"/>
                        <a:t>Zepbound</a:t>
                      </a:r>
                      <a:r>
                        <a:rPr lang="en-US" dirty="0"/>
                        <a:t> up to 15 mg</a:t>
                      </a:r>
                    </a:p>
                  </a:txBody>
                  <a:tcPr/>
                </a:tc>
                <a:extLst>
                  <a:ext uri="{0D108BD9-81ED-4DB2-BD59-A6C34878D82A}">
                    <a16:rowId xmlns:a16="http://schemas.microsoft.com/office/drawing/2014/main" val="226750381"/>
                  </a:ext>
                </a:extLst>
              </a:tr>
            </a:tbl>
          </a:graphicData>
        </a:graphic>
      </p:graphicFrame>
    </p:spTree>
    <p:extLst>
      <p:ext uri="{BB962C8B-B14F-4D97-AF65-F5344CB8AC3E}">
        <p14:creationId xmlns:p14="http://schemas.microsoft.com/office/powerpoint/2010/main" val="52812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Meds Algorithm</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228600" y="1219200"/>
            <a:ext cx="9144000" cy="5148197"/>
          </a:xfrm>
          <a:prstGeom prst="rect">
            <a:avLst/>
          </a:prstGeom>
        </p:spPr>
      </p:pic>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E6F1219B-50DF-1034-DEFF-88E0616E6D94}"/>
                  </a:ext>
                </a:extLst>
              </p14:cNvPr>
              <p14:cNvContentPartPr/>
              <p14:nvPr/>
            </p14:nvContentPartPr>
            <p14:xfrm>
              <a:off x="7351488" y="4999176"/>
              <a:ext cx="822600" cy="20880"/>
            </p14:xfrm>
          </p:contentPart>
        </mc:Choice>
        <mc:Fallback xmlns="">
          <p:pic>
            <p:nvPicPr>
              <p:cNvPr id="5" name="Ink 4">
                <a:extLst>
                  <a:ext uri="{FF2B5EF4-FFF2-40B4-BE49-F238E27FC236}">
                    <a16:creationId xmlns:a16="http://schemas.microsoft.com/office/drawing/2014/main" id="{E6F1219B-50DF-1034-DEFF-88E0616E6D94}"/>
                  </a:ext>
                </a:extLst>
              </p:cNvPr>
              <p:cNvPicPr/>
              <p:nvPr/>
            </p:nvPicPr>
            <p:blipFill>
              <a:blip r:embed="rId6"/>
              <a:stretch>
                <a:fillRect/>
              </a:stretch>
            </p:blipFill>
            <p:spPr>
              <a:xfrm>
                <a:off x="7315848" y="4927536"/>
                <a:ext cx="8942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CAF2789-D14E-34A0-BA20-A1254E14BA81}"/>
                  </a:ext>
                </a:extLst>
              </p14:cNvPr>
              <p14:cNvContentPartPr/>
              <p14:nvPr/>
            </p14:nvContentPartPr>
            <p14:xfrm>
              <a:off x="7452288" y="5248656"/>
              <a:ext cx="360" cy="360"/>
            </p14:xfrm>
          </p:contentPart>
        </mc:Choice>
        <mc:Fallback xmlns="">
          <p:pic>
            <p:nvPicPr>
              <p:cNvPr id="7" name="Ink 6">
                <a:extLst>
                  <a:ext uri="{FF2B5EF4-FFF2-40B4-BE49-F238E27FC236}">
                    <a16:creationId xmlns:a16="http://schemas.microsoft.com/office/drawing/2014/main" id="{ACAF2789-D14E-34A0-BA20-A1254E14BA81}"/>
                  </a:ext>
                </a:extLst>
              </p:cNvPr>
              <p:cNvPicPr/>
              <p:nvPr/>
            </p:nvPicPr>
            <p:blipFill>
              <a:blip r:embed="rId8"/>
              <a:stretch>
                <a:fillRect/>
              </a:stretch>
            </p:blipFill>
            <p:spPr>
              <a:xfrm>
                <a:off x="7416288" y="5176656"/>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C5FD896-87CB-8501-B416-30ADAEEE8F4B}"/>
                  </a:ext>
                </a:extLst>
              </p14:cNvPr>
              <p14:cNvContentPartPr/>
              <p14:nvPr/>
            </p14:nvContentPartPr>
            <p14:xfrm>
              <a:off x="7397208" y="5248656"/>
              <a:ext cx="813240" cy="46440"/>
            </p14:xfrm>
          </p:contentPart>
        </mc:Choice>
        <mc:Fallback xmlns="">
          <p:pic>
            <p:nvPicPr>
              <p:cNvPr id="8" name="Ink 7">
                <a:extLst>
                  <a:ext uri="{FF2B5EF4-FFF2-40B4-BE49-F238E27FC236}">
                    <a16:creationId xmlns:a16="http://schemas.microsoft.com/office/drawing/2014/main" id="{EC5FD896-87CB-8501-B416-30ADAEEE8F4B}"/>
                  </a:ext>
                </a:extLst>
              </p:cNvPr>
              <p:cNvPicPr/>
              <p:nvPr/>
            </p:nvPicPr>
            <p:blipFill>
              <a:blip r:embed="rId10"/>
              <a:stretch>
                <a:fillRect/>
              </a:stretch>
            </p:blipFill>
            <p:spPr>
              <a:xfrm>
                <a:off x="7361568" y="5176656"/>
                <a:ext cx="884880" cy="190080"/>
              </a:xfrm>
              <a:prstGeom prst="rect">
                <a:avLst/>
              </a:prstGeom>
            </p:spPr>
          </p:pic>
        </mc:Fallback>
      </mc:AlternateContent>
      <p:sp>
        <p:nvSpPr>
          <p:cNvPr id="9" name="TextBox 8">
            <a:extLst>
              <a:ext uri="{FF2B5EF4-FFF2-40B4-BE49-F238E27FC236}">
                <a16:creationId xmlns:a16="http://schemas.microsoft.com/office/drawing/2014/main" id="{13D31788-854D-4608-3278-2601842CC9FB}"/>
              </a:ext>
            </a:extLst>
          </p:cNvPr>
          <p:cNvSpPr txBox="1"/>
          <p:nvPr/>
        </p:nvSpPr>
        <p:spPr>
          <a:xfrm>
            <a:off x="297748" y="1905000"/>
            <a:ext cx="4882772" cy="4363985"/>
          </a:xfrm>
          <a:prstGeom prst="rect">
            <a:avLst/>
          </a:prstGeom>
          <a:noFill/>
          <a:ln w="76200">
            <a:solidFill>
              <a:srgbClr val="7030A0"/>
            </a:solidFill>
          </a:ln>
        </p:spPr>
        <p:txBody>
          <a:bodyPr wrap="square" rtlCol="0">
            <a:spAutoFit/>
          </a:bodyPr>
          <a:lstStyle/>
          <a:p>
            <a:endParaRPr lang="en-US" dirty="0"/>
          </a:p>
        </p:txBody>
      </p:sp>
    </p:spTree>
    <p:extLst>
      <p:ext uri="{BB962C8B-B14F-4D97-AF65-F5344CB8AC3E}">
        <p14:creationId xmlns:p14="http://schemas.microsoft.com/office/powerpoint/2010/main" val="71712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471577" y="271778"/>
            <a:ext cx="8229600" cy="828675"/>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457200" y="1219200"/>
            <a:ext cx="8186738" cy="4076169"/>
          </a:xfrm>
        </p:spPr>
        <p:txBody>
          <a:bodyPr>
            <a:normAutofit fontScale="85000" lnSpcReduction="20000"/>
          </a:bodyPr>
          <a:lstStyle/>
          <a:p>
            <a:pPr eaLnBrk="1" hangingPunct="1">
              <a:lnSpc>
                <a:spcPct val="110000"/>
              </a:lnSpc>
              <a:defRPr/>
            </a:pPr>
            <a:r>
              <a:rPr lang="en-US" sz="2800" b="1" dirty="0"/>
              <a:t>Action</a:t>
            </a:r>
            <a:r>
              <a:rPr lang="en-US" sz="2800" dirty="0"/>
              <a:t>: “</a:t>
            </a:r>
            <a:r>
              <a:rPr lang="en-US" sz="2400" dirty="0"/>
              <a:t>Glucoretic” decreases renal reabsorption in the proximal tubule of the kidneys (reset renal threshold and increase glucosuria). </a:t>
            </a:r>
            <a:r>
              <a:rPr lang="en-US" sz="2400" dirty="0">
                <a:solidFill>
                  <a:srgbClr val="C00000"/>
                </a:solidFill>
              </a:rPr>
              <a:t>Risk of ketoacidosis, Fournier's gangrene</a:t>
            </a:r>
          </a:p>
          <a:p>
            <a:pPr eaLnBrk="1" hangingPunct="1">
              <a:lnSpc>
                <a:spcPct val="110000"/>
              </a:lnSpc>
              <a:defRPr/>
            </a:pPr>
            <a:r>
              <a:rPr lang="en-US" sz="2800" b="1" dirty="0"/>
              <a:t>Indicated as first line therapy </a:t>
            </a:r>
            <a:r>
              <a:rPr lang="en-US" sz="2400" dirty="0"/>
              <a:t>for those with Congestive Heart Failure and diminishing kidney function.</a:t>
            </a:r>
          </a:p>
          <a:p>
            <a:pPr eaLnBrk="1" hangingPunct="1">
              <a:lnSpc>
                <a:spcPct val="110000"/>
              </a:lnSpc>
              <a:defRPr/>
            </a:pPr>
            <a:endParaRPr lang="en-US" sz="2400" dirty="0"/>
          </a:p>
          <a:p>
            <a:pPr lvl="2">
              <a:lnSpc>
                <a:spcPct val="80000"/>
              </a:lnSpc>
              <a:defRPr/>
            </a:pPr>
            <a:endParaRPr lang="en-US"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0" indent="0" eaLnBrk="1" hangingPunct="1">
              <a:lnSpc>
                <a:spcPct val="80000"/>
              </a:lnSpc>
              <a:buNone/>
              <a:defRPr/>
            </a:pPr>
            <a:r>
              <a:rPr lang="en-US" sz="2400"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10308"/>
            <a:ext cx="2971800" cy="138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7B7F358-45F2-4E4A-9BFC-AB3B73078416}"/>
              </a:ext>
            </a:extLst>
          </p:cNvPr>
          <p:cNvPicPr>
            <a:picLocks noChangeAspect="1"/>
          </p:cNvPicPr>
          <p:nvPr/>
        </p:nvPicPr>
        <p:blipFill>
          <a:blip r:embed="rId5"/>
          <a:stretch>
            <a:fillRect/>
          </a:stretch>
        </p:blipFill>
        <p:spPr>
          <a:xfrm>
            <a:off x="46774" y="6269037"/>
            <a:ext cx="4313794" cy="568326"/>
          </a:xfrm>
          <a:prstGeom prst="rect">
            <a:avLst/>
          </a:prstGeom>
        </p:spPr>
      </p:pic>
      <p:pic>
        <p:nvPicPr>
          <p:cNvPr id="5" name="Picture 4">
            <a:extLst>
              <a:ext uri="{FF2B5EF4-FFF2-40B4-BE49-F238E27FC236}">
                <a16:creationId xmlns:a16="http://schemas.microsoft.com/office/drawing/2014/main" id="{CA1B893E-4374-4CA0-2349-E5761A7D22A4}"/>
              </a:ext>
            </a:extLst>
          </p:cNvPr>
          <p:cNvPicPr>
            <a:picLocks noChangeAspect="1"/>
          </p:cNvPicPr>
          <p:nvPr/>
        </p:nvPicPr>
        <p:blipFill>
          <a:blip r:embed="rId6"/>
          <a:stretch>
            <a:fillRect/>
          </a:stretch>
        </p:blipFill>
        <p:spPr>
          <a:xfrm>
            <a:off x="47580" y="2850757"/>
            <a:ext cx="9005978" cy="3976542"/>
          </a:xfrm>
          <a:prstGeom prst="rect">
            <a:avLst/>
          </a:prstGeom>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4D8256CB-A18B-D73B-FE74-2D84F1B5F527}"/>
                  </a:ext>
                </a:extLst>
              </p14:cNvPr>
              <p14:cNvContentPartPr/>
              <p14:nvPr/>
            </p14:nvContentPartPr>
            <p14:xfrm>
              <a:off x="4951542" y="5786857"/>
              <a:ext cx="3829680" cy="53280"/>
            </p14:xfrm>
          </p:contentPart>
        </mc:Choice>
        <mc:Fallback xmlns="">
          <p:pic>
            <p:nvPicPr>
              <p:cNvPr id="2" name="Ink 1">
                <a:extLst>
                  <a:ext uri="{FF2B5EF4-FFF2-40B4-BE49-F238E27FC236}">
                    <a16:creationId xmlns:a16="http://schemas.microsoft.com/office/drawing/2014/main" id="{4D8256CB-A18B-D73B-FE74-2D84F1B5F527}"/>
                  </a:ext>
                </a:extLst>
              </p:cNvPr>
              <p:cNvPicPr/>
              <p:nvPr/>
            </p:nvPicPr>
            <p:blipFill>
              <a:blip r:embed="rId8"/>
              <a:stretch>
                <a:fillRect/>
              </a:stretch>
            </p:blipFill>
            <p:spPr>
              <a:xfrm>
                <a:off x="4915542" y="5715217"/>
                <a:ext cx="390132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53E83098-F1E7-4BC5-454C-F9FD696FC4CD}"/>
                  </a:ext>
                </a:extLst>
              </p14:cNvPr>
              <p14:cNvContentPartPr/>
              <p14:nvPr/>
            </p14:nvContentPartPr>
            <p14:xfrm>
              <a:off x="4916982" y="6141097"/>
              <a:ext cx="870840" cy="11160"/>
            </p14:xfrm>
          </p:contentPart>
        </mc:Choice>
        <mc:Fallback xmlns="">
          <p:pic>
            <p:nvPicPr>
              <p:cNvPr id="3" name="Ink 2">
                <a:extLst>
                  <a:ext uri="{FF2B5EF4-FFF2-40B4-BE49-F238E27FC236}">
                    <a16:creationId xmlns:a16="http://schemas.microsoft.com/office/drawing/2014/main" id="{53E83098-F1E7-4BC5-454C-F9FD696FC4CD}"/>
                  </a:ext>
                </a:extLst>
              </p:cNvPr>
              <p:cNvPicPr/>
              <p:nvPr/>
            </p:nvPicPr>
            <p:blipFill>
              <a:blip r:embed="rId10"/>
              <a:stretch>
                <a:fillRect/>
              </a:stretch>
            </p:blipFill>
            <p:spPr>
              <a:xfrm>
                <a:off x="4880982" y="6069457"/>
                <a:ext cx="94248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F9EA7C4B-C2B9-77BC-6D3F-63CD2C49DAE3}"/>
                  </a:ext>
                </a:extLst>
              </p14:cNvPr>
              <p14:cNvContentPartPr/>
              <p14:nvPr/>
            </p14:nvContentPartPr>
            <p14:xfrm>
              <a:off x="5572542" y="6331537"/>
              <a:ext cx="3122280" cy="44280"/>
            </p14:xfrm>
          </p:contentPart>
        </mc:Choice>
        <mc:Fallback xmlns="">
          <p:pic>
            <p:nvPicPr>
              <p:cNvPr id="6" name="Ink 5">
                <a:extLst>
                  <a:ext uri="{FF2B5EF4-FFF2-40B4-BE49-F238E27FC236}">
                    <a16:creationId xmlns:a16="http://schemas.microsoft.com/office/drawing/2014/main" id="{F9EA7C4B-C2B9-77BC-6D3F-63CD2C49DAE3}"/>
                  </a:ext>
                </a:extLst>
              </p:cNvPr>
              <p:cNvPicPr/>
              <p:nvPr/>
            </p:nvPicPr>
            <p:blipFill>
              <a:blip r:embed="rId12"/>
              <a:stretch>
                <a:fillRect/>
              </a:stretch>
            </p:blipFill>
            <p:spPr>
              <a:xfrm>
                <a:off x="5536542" y="6259537"/>
                <a:ext cx="319392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3BBB22C4-DF48-77E2-1ADF-A08C66A715CC}"/>
                  </a:ext>
                </a:extLst>
              </p14:cNvPr>
              <p14:cNvContentPartPr/>
              <p14:nvPr/>
            </p14:nvContentPartPr>
            <p14:xfrm>
              <a:off x="4925622" y="6487057"/>
              <a:ext cx="63000" cy="57600"/>
            </p14:xfrm>
          </p:contentPart>
        </mc:Choice>
        <mc:Fallback xmlns="">
          <p:pic>
            <p:nvPicPr>
              <p:cNvPr id="7" name="Ink 6">
                <a:extLst>
                  <a:ext uri="{FF2B5EF4-FFF2-40B4-BE49-F238E27FC236}">
                    <a16:creationId xmlns:a16="http://schemas.microsoft.com/office/drawing/2014/main" id="{3BBB22C4-DF48-77E2-1ADF-A08C66A715CC}"/>
                  </a:ext>
                </a:extLst>
              </p:cNvPr>
              <p:cNvPicPr/>
              <p:nvPr/>
            </p:nvPicPr>
            <p:blipFill>
              <a:blip r:embed="rId14"/>
              <a:stretch>
                <a:fillRect/>
              </a:stretch>
            </p:blipFill>
            <p:spPr>
              <a:xfrm>
                <a:off x="4889982" y="6415057"/>
                <a:ext cx="13464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0F3C306E-5709-1A6F-04F8-66214C4F596C}"/>
                  </a:ext>
                </a:extLst>
              </p14:cNvPr>
              <p14:cNvContentPartPr/>
              <p14:nvPr/>
            </p14:nvContentPartPr>
            <p14:xfrm>
              <a:off x="3088182" y="4882177"/>
              <a:ext cx="11520" cy="74160"/>
            </p14:xfrm>
          </p:contentPart>
        </mc:Choice>
        <mc:Fallback xmlns="">
          <p:pic>
            <p:nvPicPr>
              <p:cNvPr id="8" name="Ink 7">
                <a:extLst>
                  <a:ext uri="{FF2B5EF4-FFF2-40B4-BE49-F238E27FC236}">
                    <a16:creationId xmlns:a16="http://schemas.microsoft.com/office/drawing/2014/main" id="{0F3C306E-5709-1A6F-04F8-66214C4F596C}"/>
                  </a:ext>
                </a:extLst>
              </p:cNvPr>
              <p:cNvPicPr/>
              <p:nvPr/>
            </p:nvPicPr>
            <p:blipFill>
              <a:blip r:embed="rId16"/>
              <a:stretch>
                <a:fillRect/>
              </a:stretch>
            </p:blipFill>
            <p:spPr>
              <a:xfrm>
                <a:off x="3052182" y="4810537"/>
                <a:ext cx="83160" cy="217800"/>
              </a:xfrm>
              <a:prstGeom prst="rect">
                <a:avLst/>
              </a:prstGeom>
            </p:spPr>
          </p:pic>
        </mc:Fallback>
      </mc:AlternateContent>
    </p:spTree>
    <p:custDataLst>
      <p:tags r:id="rId1"/>
    </p:custDataLst>
    <p:extLst>
      <p:ext uri="{BB962C8B-B14F-4D97-AF65-F5344CB8AC3E}">
        <p14:creationId xmlns:p14="http://schemas.microsoft.com/office/powerpoint/2010/main" val="373595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2024 Standard 11 - Chronic Kidney Disease and Risk Management</a:t>
            </a:r>
          </a:p>
        </p:txBody>
      </p:sp>
      <p:sp>
        <p:nvSpPr>
          <p:cNvPr id="3" name="Content Placeholder 2"/>
          <p:cNvSpPr>
            <a:spLocks noGrp="1"/>
          </p:cNvSpPr>
          <p:nvPr>
            <p:ph sz="quarter" idx="1"/>
          </p:nvPr>
        </p:nvSpPr>
        <p:spPr>
          <a:xfrm>
            <a:off x="228600" y="1523999"/>
            <a:ext cx="5562600" cy="5211827"/>
          </a:xfrm>
        </p:spPr>
        <p:txBody>
          <a:bodyPr>
            <a:normAutofit fontScale="92500" lnSpcReduction="10000"/>
          </a:bodyPr>
          <a:lstStyle/>
          <a:p>
            <a:pPr lvl="1">
              <a:lnSpc>
                <a:spcPct val="110000"/>
              </a:lnSpc>
            </a:pPr>
            <a:r>
              <a:rPr lang="en-US" dirty="0">
                <a:cs typeface="Calibri" panose="020F0502020204030204" pitchFamily="34" charset="0"/>
              </a:rPr>
              <a:t>Optimize glucose and B/P Control to protect kidneys</a:t>
            </a:r>
          </a:p>
          <a:p>
            <a:pPr lvl="1">
              <a:lnSpc>
                <a:spcPct val="110000"/>
              </a:lnSpc>
            </a:pPr>
            <a:r>
              <a:rPr lang="en-US" dirty="0">
                <a:cs typeface="Calibri" panose="020F0502020204030204" pitchFamily="34" charset="0"/>
              </a:rPr>
              <a:t>Screen Urine Albumin Create ratio (UACR) &amp; GFR</a:t>
            </a:r>
          </a:p>
          <a:p>
            <a:pPr lvl="2">
              <a:lnSpc>
                <a:spcPct val="110000"/>
              </a:lnSpc>
            </a:pPr>
            <a:r>
              <a:rPr lang="en-US" dirty="0">
                <a:cs typeface="Calibri" panose="020F0502020204030204" pitchFamily="34" charset="0"/>
              </a:rPr>
              <a:t>Type 2 at dx then yearly</a:t>
            </a:r>
          </a:p>
          <a:p>
            <a:pPr lvl="2">
              <a:lnSpc>
                <a:spcPct val="110000"/>
              </a:lnSpc>
            </a:pPr>
            <a:r>
              <a:rPr lang="en-US" dirty="0">
                <a:cs typeface="Calibri" panose="020F0502020204030204" pitchFamily="34" charset="0"/>
              </a:rPr>
              <a:t>Type 1 with diabetes for 5 years, then yearly</a:t>
            </a:r>
          </a:p>
          <a:p>
            <a:pPr lvl="2">
              <a:lnSpc>
                <a:spcPct val="110000"/>
              </a:lnSpc>
            </a:pPr>
            <a:r>
              <a:rPr lang="en-US" dirty="0">
                <a:solidFill>
                  <a:srgbClr val="0070C0"/>
                </a:solidFill>
                <a:cs typeface="Calibri" panose="020F0502020204030204" pitchFamily="34" charset="0"/>
              </a:rPr>
              <a:t>If u</a:t>
            </a:r>
            <a:r>
              <a:rPr lang="en-US" b="0" i="0" dirty="0">
                <a:solidFill>
                  <a:srgbClr val="0070C0"/>
                </a:solidFill>
                <a:effectLst/>
                <a:cs typeface="Calibri" panose="020F0502020204030204" pitchFamily="34" charset="0"/>
              </a:rPr>
              <a:t>rinary albumin ≥300 and GFR 30–60 monitor 1-4 times a year to guide therapy. </a:t>
            </a:r>
            <a:endParaRPr lang="en-US" dirty="0">
              <a:solidFill>
                <a:srgbClr val="0070C0"/>
              </a:solidFill>
              <a:cs typeface="Calibri" panose="020F0502020204030204" pitchFamily="34" charset="0"/>
            </a:endParaRPr>
          </a:p>
          <a:p>
            <a:pPr lvl="1">
              <a:lnSpc>
                <a:spcPct val="110000"/>
              </a:lnSpc>
            </a:pPr>
            <a:r>
              <a:rPr lang="en-US" dirty="0"/>
              <a:t>Treat hypertension with ACE or ARB and for elevated albumin-to-creatinine ratio of 30 -299.</a:t>
            </a:r>
          </a:p>
          <a:p>
            <a:pPr lvl="1">
              <a:lnSpc>
                <a:spcPct val="110000"/>
              </a:lnSpc>
            </a:pPr>
            <a:r>
              <a:rPr lang="en-US" dirty="0"/>
              <a:t>Monitor serum </a:t>
            </a:r>
            <a:r>
              <a:rPr lang="en-US" dirty="0" err="1"/>
              <a:t>creat</a:t>
            </a:r>
            <a:r>
              <a:rPr lang="en-US" dirty="0"/>
              <a:t> and </a:t>
            </a:r>
            <a:r>
              <a:rPr lang="en-US" dirty="0">
                <a:solidFill>
                  <a:srgbClr val="FF0000"/>
                </a:solidFill>
              </a:rPr>
              <a:t>K+ </a:t>
            </a:r>
          </a:p>
          <a:p>
            <a:pPr lvl="2">
              <a:lnSpc>
                <a:spcPct val="110000"/>
              </a:lnSpc>
            </a:pPr>
            <a:r>
              <a:rPr lang="en-US" dirty="0"/>
              <a:t>if on ACE, ARB or diuretics</a:t>
            </a: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4" name="Picture 3">
            <a:extLst>
              <a:ext uri="{FF2B5EF4-FFF2-40B4-BE49-F238E27FC236}">
                <a16:creationId xmlns:a16="http://schemas.microsoft.com/office/drawing/2014/main" id="{748F9410-2AAE-7CA5-FF0A-93672788C6DC}"/>
              </a:ext>
            </a:extLst>
          </p:cNvPr>
          <p:cNvPicPr>
            <a:picLocks noChangeAspect="1"/>
          </p:cNvPicPr>
          <p:nvPr/>
        </p:nvPicPr>
        <p:blipFill>
          <a:blip r:embed="rId5"/>
          <a:stretch>
            <a:fillRect/>
          </a:stretch>
        </p:blipFill>
        <p:spPr>
          <a:xfrm>
            <a:off x="4419600" y="6398027"/>
            <a:ext cx="4495800" cy="337799"/>
          </a:xfrm>
          <a:prstGeom prst="rect">
            <a:avLst/>
          </a:prstGeom>
        </p:spPr>
      </p:pic>
    </p:spTree>
    <p:custDataLst>
      <p:tags r:id="rId1"/>
    </p:custDataLst>
    <p:extLst>
      <p:ext uri="{BB962C8B-B14F-4D97-AF65-F5344CB8AC3E}">
        <p14:creationId xmlns:p14="http://schemas.microsoft.com/office/powerpoint/2010/main" val="174176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rmAutofit fontScale="90000"/>
          </a:bodyPr>
          <a:lstStyle/>
          <a:p>
            <a:r>
              <a:rPr lang="en-US"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57200" y="152400"/>
            <a:ext cx="8229600" cy="762000"/>
          </a:xfrm>
        </p:spPr>
        <p:txBody>
          <a:bodyPr>
            <a:normAutofit/>
          </a:bodyPr>
          <a:lstStyle/>
          <a:p>
            <a:pPr eaLnBrk="1" hangingPunct="1"/>
            <a:r>
              <a:rPr lang="en-US" altLang="en-US" sz="4000" dirty="0"/>
              <a:t>SGLT-2i Indications Summary</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67710" y="961543"/>
          <a:ext cx="8229601" cy="5784480"/>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992366">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992366">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992366">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r h="922320">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3589527904"/>
                  </a:ext>
                </a:extLst>
              </a:tr>
              <a:tr h="922320">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endParaRPr lang="en-US" sz="2000" dirty="0"/>
                    </a:p>
                  </a:txBody>
                  <a:tcPr/>
                </a:tc>
                <a:tc>
                  <a:txBody>
                    <a:bodyPr/>
                    <a:lstStyle/>
                    <a:p>
                      <a:pPr algn="ctr"/>
                      <a:r>
                        <a:rPr lang="en-US" sz="2000" dirty="0"/>
                        <a:t>Yes</a:t>
                      </a:r>
                    </a:p>
                    <a:p>
                      <a:pPr algn="ct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414190452"/>
                  </a:ext>
                </a:extLst>
              </a:tr>
              <a:tr h="922320">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endParaRPr lang="en-US" sz="2000" dirty="0"/>
                    </a:p>
                  </a:txBody>
                  <a:tcPr/>
                </a:tc>
                <a:tc>
                  <a:txBody>
                    <a:bodyPr/>
                    <a:lstStyle/>
                    <a:p>
                      <a:pPr algn="ctr"/>
                      <a:r>
                        <a:rPr lang="en-US" sz="2000" dirty="0"/>
                        <a:t>Yes</a:t>
                      </a:r>
                      <a:br>
                        <a:rPr lang="en-US" sz="2000" dirty="0"/>
                      </a:br>
                      <a:r>
                        <a:rPr lang="en-US" sz="2000" dirty="0"/>
                        <a:t>w/Diabetes</a:t>
                      </a:r>
                    </a:p>
                  </a:txBody>
                  <a:tcPr/>
                </a:tc>
                <a:tc>
                  <a:txBody>
                    <a:bodyPr/>
                    <a:lstStyle/>
                    <a:p>
                      <a:pPr algn="ctr"/>
                      <a:r>
                        <a:rPr lang="en-US" sz="2000" dirty="0"/>
                        <a:t>Yes</a:t>
                      </a:r>
                    </a:p>
                  </a:txBody>
                  <a:tcPr/>
                </a:tc>
                <a:extLst>
                  <a:ext uri="{0D108BD9-81ED-4DB2-BD59-A6C34878D82A}">
                    <a16:rowId xmlns:a16="http://schemas.microsoft.com/office/drawing/2014/main" val="3616011206"/>
                  </a:ext>
                </a:extLst>
              </a:tr>
            </a:tbl>
          </a:graphicData>
        </a:graphic>
      </p:graphicFrame>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9716311-7997-3411-62CB-5DD454D56788}"/>
                  </a:ext>
                </a:extLst>
              </p14:cNvPr>
              <p14:cNvContentPartPr/>
              <p14:nvPr/>
            </p14:nvContentPartPr>
            <p14:xfrm>
              <a:off x="10291422" y="6435217"/>
              <a:ext cx="360" cy="360"/>
            </p14:xfrm>
          </p:contentPart>
        </mc:Choice>
        <mc:Fallback xmlns="">
          <p:pic>
            <p:nvPicPr>
              <p:cNvPr id="3" name="Ink 2">
                <a:extLst>
                  <a:ext uri="{FF2B5EF4-FFF2-40B4-BE49-F238E27FC236}">
                    <a16:creationId xmlns:a16="http://schemas.microsoft.com/office/drawing/2014/main" id="{F9716311-7997-3411-62CB-5DD454D56788}"/>
                  </a:ext>
                </a:extLst>
              </p:cNvPr>
              <p:cNvPicPr/>
              <p:nvPr/>
            </p:nvPicPr>
            <p:blipFill>
              <a:blip r:embed="rId4"/>
              <a:stretch>
                <a:fillRect/>
              </a:stretch>
            </p:blipFill>
            <p:spPr>
              <a:xfrm>
                <a:off x="10255422" y="6363217"/>
                <a:ext cx="72000" cy="144000"/>
              </a:xfrm>
              <a:prstGeom prst="rect">
                <a:avLst/>
              </a:prstGeom>
            </p:spPr>
          </p:pic>
        </mc:Fallback>
      </mc:AlternateContent>
    </p:spTree>
    <p:extLst>
      <p:ext uri="{BB962C8B-B14F-4D97-AF65-F5344CB8AC3E}">
        <p14:creationId xmlns:p14="http://schemas.microsoft.com/office/powerpoint/2010/main" val="294346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457200" y="228600"/>
            <a:ext cx="8229600" cy="914400"/>
          </a:xfrm>
        </p:spPr>
        <p:txBody>
          <a:bodyPr anchor="b">
            <a:normAutofit/>
          </a:bodyPr>
          <a:lstStyle/>
          <a:p>
            <a:r>
              <a:rPr lang="en-US" dirty="0"/>
              <a:t>Diabetes Meds Lower CV Risk  </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19200"/>
            <a:ext cx="4041648" cy="5638800"/>
          </a:xfrm>
        </p:spPr>
        <p:txBody>
          <a:bodyPr>
            <a:normAutofit/>
          </a:bodyPr>
          <a:lstStyle/>
          <a:p>
            <a:pPr>
              <a:lnSpc>
                <a:spcPct val="90000"/>
              </a:lnSpc>
            </a:pPr>
            <a:r>
              <a:rPr lang="en-US" sz="2400" b="1" dirty="0"/>
              <a:t>If diabetes plus ASCVD risk factors</a:t>
            </a:r>
          </a:p>
          <a:p>
            <a:pPr lvl="1">
              <a:lnSpc>
                <a:spcPct val="90000"/>
              </a:lnSpc>
            </a:pPr>
            <a:r>
              <a:rPr lang="en-US" sz="2400" dirty="0"/>
              <a:t>SGLT-2s* and GLP-1s* reduce risk of major adverse CV events</a:t>
            </a:r>
          </a:p>
          <a:p>
            <a:pPr lvl="1">
              <a:lnSpc>
                <a:spcPct val="90000"/>
              </a:lnSpc>
            </a:pPr>
            <a:r>
              <a:rPr lang="en-US" sz="2400" dirty="0"/>
              <a:t>Plus ACE or ARB if HTN</a:t>
            </a:r>
          </a:p>
          <a:p>
            <a:pPr lvl="1">
              <a:lnSpc>
                <a:spcPct val="90000"/>
              </a:lnSpc>
            </a:pPr>
            <a:r>
              <a:rPr lang="en-US" sz="2400" dirty="0"/>
              <a:t>Post MI, continue beta blockers for 3 years.</a:t>
            </a:r>
          </a:p>
          <a:p>
            <a:pPr>
              <a:lnSpc>
                <a:spcPct val="90000"/>
              </a:lnSpc>
            </a:pPr>
            <a:r>
              <a:rPr lang="en-US" sz="2400" b="1" dirty="0"/>
              <a:t>If type 2 diabetes and heart failure</a:t>
            </a:r>
          </a:p>
          <a:p>
            <a:pPr lvl="1">
              <a:lnSpc>
                <a:spcPct val="90000"/>
              </a:lnSpc>
            </a:pPr>
            <a:r>
              <a:rPr lang="en-US" sz="2400" dirty="0"/>
              <a:t>SGLT-2s reduce risk of heart failure and hospitalization.  </a:t>
            </a:r>
          </a:p>
          <a:p>
            <a:pPr lvl="1">
              <a:lnSpc>
                <a:spcPct val="90000"/>
              </a:lnSpc>
            </a:pPr>
            <a:r>
              <a:rPr lang="en-US" sz="2400" dirty="0"/>
              <a:t>Also consider beta blocker</a:t>
            </a:r>
          </a:p>
          <a:p>
            <a:pPr lvl="1">
              <a:lnSpc>
                <a:spcPct val="90000"/>
              </a:lnSpc>
            </a:pPr>
            <a:endParaRPr lang="en-US" sz="2200" dirty="0"/>
          </a:p>
          <a:p>
            <a:pPr>
              <a:lnSpc>
                <a:spcPct val="90000"/>
              </a:lnSpc>
            </a:pPr>
            <a:endParaRPr lang="en-US" sz="2200" dirty="0"/>
          </a:p>
        </p:txBody>
      </p:sp>
      <p:pic>
        <p:nvPicPr>
          <p:cNvPr id="8" name="Picture 7" descr="Man holding a red heart">
            <a:extLst>
              <a:ext uri="{FF2B5EF4-FFF2-40B4-BE49-F238E27FC236}">
                <a16:creationId xmlns:a16="http://schemas.microsoft.com/office/drawing/2014/main" id="{2C44B827-E6EF-4A54-ADE4-7FCE9CBAE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27" r="25036" b="-3"/>
          <a:stretch/>
        </p:blipFill>
        <p:spPr>
          <a:xfrm>
            <a:off x="4669772" y="1219200"/>
            <a:ext cx="4041648" cy="4937760"/>
          </a:xfrm>
          <a:prstGeom prst="rect">
            <a:avLst/>
          </a:prstGeom>
          <a:noFill/>
        </p:spPr>
      </p:pic>
      <p:pic>
        <p:nvPicPr>
          <p:cNvPr id="5" name="Picture 4">
            <a:extLst>
              <a:ext uri="{FF2B5EF4-FFF2-40B4-BE49-F238E27FC236}">
                <a16:creationId xmlns:a16="http://schemas.microsoft.com/office/drawing/2014/main" id="{C6C23E7E-BD3D-6E24-0042-9C3871A8A6D7}"/>
              </a:ext>
            </a:extLst>
          </p:cNvPr>
          <p:cNvPicPr>
            <a:picLocks noChangeAspect="1"/>
          </p:cNvPicPr>
          <p:nvPr/>
        </p:nvPicPr>
        <p:blipFill>
          <a:blip r:embed="rId3"/>
          <a:stretch>
            <a:fillRect/>
          </a:stretch>
        </p:blipFill>
        <p:spPr>
          <a:xfrm>
            <a:off x="4267200" y="6324600"/>
            <a:ext cx="4601323" cy="392298"/>
          </a:xfrm>
          <a:prstGeom prst="rect">
            <a:avLst/>
          </a:prstGeom>
        </p:spPr>
      </p:pic>
    </p:spTree>
    <p:extLst>
      <p:ext uri="{BB962C8B-B14F-4D97-AF65-F5344CB8AC3E}">
        <p14:creationId xmlns:p14="http://schemas.microsoft.com/office/powerpoint/2010/main" val="69247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do they cost?</a:t>
            </a:r>
          </a:p>
        </p:txBody>
      </p:sp>
      <p:sp>
        <p:nvSpPr>
          <p:cNvPr id="3" name="Content Placeholder 2"/>
          <p:cNvSpPr>
            <a:spLocks noGrp="1"/>
          </p:cNvSpPr>
          <p:nvPr>
            <p:ph sz="quarter" idx="1"/>
          </p:nvPr>
        </p:nvSpPr>
        <p:spPr>
          <a:xfrm>
            <a:off x="272796" y="1213819"/>
            <a:ext cx="8414004" cy="4937760"/>
          </a:xfrm>
        </p:spPr>
        <p:txBody>
          <a:bodyPr>
            <a:normAutofit/>
          </a:bodyPr>
          <a:lstStyle/>
          <a:p>
            <a:pPr marL="274320" lvl="1" indent="0">
              <a:buNone/>
            </a:pPr>
            <a:r>
              <a:rPr lang="en-US" sz="3200" dirty="0"/>
              <a:t>TZD’s - Actos and Avandia </a:t>
            </a:r>
          </a:p>
          <a:p>
            <a:pPr marL="274320" lvl="1" indent="0">
              <a:buNone/>
            </a:pPr>
            <a:r>
              <a:rPr lang="en-US" sz="3200" dirty="0"/>
              <a:t>“Squirters” - Glipizide, Glyburide, Glimepiride </a:t>
            </a:r>
          </a:p>
          <a:p>
            <a:pPr marL="274320" lvl="1" indent="0">
              <a:buNone/>
            </a:pPr>
            <a:r>
              <a:rPr lang="en-US" sz="3200" dirty="0"/>
              <a:t>Metformin and Metformin XR</a:t>
            </a:r>
          </a:p>
          <a:p>
            <a:pPr marL="274320" lvl="1" indent="0">
              <a:buNone/>
            </a:pPr>
            <a:r>
              <a:rPr lang="en-US" sz="3200" dirty="0"/>
              <a:t>“Incretin enhancers” or DPP-</a:t>
            </a:r>
            <a:r>
              <a:rPr lang="en-US" sz="3200" dirty="0" err="1"/>
              <a:t>IV</a:t>
            </a:r>
            <a:r>
              <a:rPr lang="en-US" sz="3200" i="1" dirty="0" err="1"/>
              <a:t>i</a:t>
            </a:r>
            <a:br>
              <a:rPr lang="en-US" sz="3200" dirty="0"/>
            </a:br>
            <a:r>
              <a:rPr lang="en-US" sz="3200" dirty="0"/>
              <a:t>	 Januvia, Tradjenta  </a:t>
            </a:r>
          </a:p>
          <a:p>
            <a:pPr marL="274320" lvl="1" indent="0">
              <a:buNone/>
            </a:pPr>
            <a:r>
              <a:rPr lang="en-US" sz="3200" dirty="0"/>
              <a:t>“Incretin Injection” - (GLP-1 RA’s) </a:t>
            </a:r>
          </a:p>
          <a:p>
            <a:pPr marL="274320" lvl="1" indent="0">
              <a:buNone/>
            </a:pPr>
            <a:r>
              <a:rPr lang="en-US" sz="3200" dirty="0"/>
              <a:t>	Exenatide and Semaglutide </a:t>
            </a:r>
          </a:p>
          <a:p>
            <a:pPr marL="274320" lvl="1" indent="0">
              <a:buNone/>
            </a:pPr>
            <a:r>
              <a:rPr lang="en-US" sz="3200" dirty="0"/>
              <a:t>“Glucoretic”- SGLT-2s  Empagli</a:t>
            </a:r>
            <a:r>
              <a:rPr lang="en-US" sz="3200" dirty="0">
                <a:solidFill>
                  <a:srgbClr val="FF0000"/>
                </a:solidFill>
              </a:rPr>
              <a:t>flo</a:t>
            </a:r>
            <a:r>
              <a:rPr lang="en-US" sz="3200" dirty="0"/>
              <a:t>zin</a:t>
            </a:r>
          </a:p>
          <a:p>
            <a:pPr marL="274320" lvl="1" indent="0">
              <a:buNone/>
            </a:pPr>
            <a:r>
              <a:rPr lang="en-US" sz="3000" dirty="0"/>
              <a:t>“</a:t>
            </a:r>
            <a:r>
              <a:rPr lang="en-US" sz="3000" dirty="0" err="1"/>
              <a:t>Twincretin</a:t>
            </a:r>
            <a:r>
              <a:rPr lang="en-US" sz="3000" dirty="0"/>
              <a:t>” </a:t>
            </a:r>
            <a:r>
              <a:rPr lang="en-US" sz="3200" dirty="0"/>
              <a:t>(GLP-1 + GIP) </a:t>
            </a:r>
            <a:r>
              <a:rPr lang="en-US" sz="3000" dirty="0" err="1"/>
              <a:t>Tirzepatide</a:t>
            </a:r>
            <a:r>
              <a:rPr lang="en-US" sz="3000" dirty="0"/>
              <a:t> (Mounjaro)</a:t>
            </a:r>
            <a:endParaRPr lang="en-US" sz="3500" dirty="0"/>
          </a:p>
        </p:txBody>
      </p:sp>
      <p:pic>
        <p:nvPicPr>
          <p:cNvPr id="4" name="Picture 3"/>
          <p:cNvPicPr>
            <a:picLocks noChangeAspect="1"/>
          </p:cNvPicPr>
          <p:nvPr/>
        </p:nvPicPr>
        <p:blipFill>
          <a:blip r:embed="rId2"/>
          <a:stretch>
            <a:fillRect/>
          </a:stretch>
        </p:blipFill>
        <p:spPr>
          <a:xfrm rot="2408473">
            <a:off x="7703179" y="2994758"/>
            <a:ext cx="1384367" cy="1011923"/>
          </a:xfrm>
          <a:prstGeom prst="rect">
            <a:avLst/>
          </a:prstGeom>
        </p:spPr>
      </p:pic>
      <p:sp>
        <p:nvSpPr>
          <p:cNvPr id="5" name="TextBox 4">
            <a:extLst>
              <a:ext uri="{FF2B5EF4-FFF2-40B4-BE49-F238E27FC236}">
                <a16:creationId xmlns:a16="http://schemas.microsoft.com/office/drawing/2014/main" id="{8C4CF0E0-5EF3-40E5-8BA2-F938B0293468}"/>
              </a:ext>
            </a:extLst>
          </p:cNvPr>
          <p:cNvSpPr txBox="1"/>
          <p:nvPr/>
        </p:nvSpPr>
        <p:spPr>
          <a:xfrm>
            <a:off x="647700" y="6059269"/>
            <a:ext cx="6037013" cy="646331"/>
          </a:xfrm>
          <a:prstGeom prst="rect">
            <a:avLst/>
          </a:prstGeom>
          <a:noFill/>
        </p:spPr>
        <p:txBody>
          <a:bodyPr wrap="square" rtlCol="0">
            <a:spAutoFit/>
          </a:bodyPr>
          <a:lstStyle/>
          <a:p>
            <a:r>
              <a:rPr lang="en-US" dirty="0"/>
              <a:t>See Table 9.3 in ADA Standards on Median Monthly Average Wholesale Price (AWP) 2024</a:t>
            </a:r>
          </a:p>
        </p:txBody>
      </p:sp>
      <p:sp>
        <p:nvSpPr>
          <p:cNvPr id="6" name="TextBox 5">
            <a:extLst>
              <a:ext uri="{FF2B5EF4-FFF2-40B4-BE49-F238E27FC236}">
                <a16:creationId xmlns:a16="http://schemas.microsoft.com/office/drawing/2014/main" id="{DE7415B8-0D2A-4901-B714-7D604778A5F8}"/>
              </a:ext>
            </a:extLst>
          </p:cNvPr>
          <p:cNvSpPr txBox="1"/>
          <p:nvPr/>
        </p:nvSpPr>
        <p:spPr>
          <a:xfrm>
            <a:off x="6255544" y="4251989"/>
            <a:ext cx="1716817" cy="461665"/>
          </a:xfrm>
          <a:prstGeom prst="rect">
            <a:avLst/>
          </a:prstGeom>
          <a:noFill/>
        </p:spPr>
        <p:txBody>
          <a:bodyPr wrap="none" rtlCol="0">
            <a:spAutoFit/>
          </a:bodyPr>
          <a:lstStyle/>
          <a:p>
            <a:r>
              <a:rPr lang="en-US" sz="2400" dirty="0">
                <a:solidFill>
                  <a:srgbClr val="FF0000"/>
                </a:solidFill>
              </a:rPr>
              <a:t>$964, $1123</a:t>
            </a:r>
          </a:p>
        </p:txBody>
      </p:sp>
      <p:sp>
        <p:nvSpPr>
          <p:cNvPr id="7" name="TextBox 6">
            <a:extLst>
              <a:ext uri="{FF2B5EF4-FFF2-40B4-BE49-F238E27FC236}">
                <a16:creationId xmlns:a16="http://schemas.microsoft.com/office/drawing/2014/main" id="{E4DD50AD-5C97-49E4-B64D-E2E7AC714350}"/>
              </a:ext>
            </a:extLst>
          </p:cNvPr>
          <p:cNvSpPr txBox="1"/>
          <p:nvPr/>
        </p:nvSpPr>
        <p:spPr>
          <a:xfrm>
            <a:off x="5384785" y="1314640"/>
            <a:ext cx="1495922" cy="461665"/>
          </a:xfrm>
          <a:prstGeom prst="rect">
            <a:avLst/>
          </a:prstGeom>
          <a:noFill/>
        </p:spPr>
        <p:txBody>
          <a:bodyPr wrap="none" rtlCol="0">
            <a:spAutoFit/>
          </a:bodyPr>
          <a:lstStyle/>
          <a:p>
            <a:r>
              <a:rPr lang="en-US" sz="2400" dirty="0">
                <a:solidFill>
                  <a:srgbClr val="FF0000"/>
                </a:solidFill>
              </a:rPr>
              <a:t>$5 &amp; $348</a:t>
            </a:r>
          </a:p>
        </p:txBody>
      </p:sp>
      <p:sp>
        <p:nvSpPr>
          <p:cNvPr id="8" name="TextBox 7">
            <a:extLst>
              <a:ext uri="{FF2B5EF4-FFF2-40B4-BE49-F238E27FC236}">
                <a16:creationId xmlns:a16="http://schemas.microsoft.com/office/drawing/2014/main" id="{183405D1-D08B-4390-A052-7BA83EEF3CF8}"/>
              </a:ext>
            </a:extLst>
          </p:cNvPr>
          <p:cNvSpPr txBox="1"/>
          <p:nvPr/>
        </p:nvSpPr>
        <p:spPr>
          <a:xfrm>
            <a:off x="5825305" y="3367166"/>
            <a:ext cx="1803699" cy="461665"/>
          </a:xfrm>
          <a:prstGeom prst="rect">
            <a:avLst/>
          </a:prstGeom>
          <a:noFill/>
        </p:spPr>
        <p:txBody>
          <a:bodyPr wrap="none" rtlCol="0">
            <a:spAutoFit/>
          </a:bodyPr>
          <a:lstStyle/>
          <a:p>
            <a:r>
              <a:rPr lang="en-US" sz="2400" dirty="0">
                <a:solidFill>
                  <a:srgbClr val="FF0000"/>
                </a:solidFill>
              </a:rPr>
              <a:t>$657 &amp; $630</a:t>
            </a:r>
          </a:p>
        </p:txBody>
      </p:sp>
      <p:sp>
        <p:nvSpPr>
          <p:cNvPr id="11" name="TextBox 10">
            <a:extLst>
              <a:ext uri="{FF2B5EF4-FFF2-40B4-BE49-F238E27FC236}">
                <a16:creationId xmlns:a16="http://schemas.microsoft.com/office/drawing/2014/main" id="{871E6E73-5B0F-4F06-9385-472AED4DFA73}"/>
              </a:ext>
            </a:extLst>
          </p:cNvPr>
          <p:cNvSpPr txBox="1"/>
          <p:nvPr/>
        </p:nvSpPr>
        <p:spPr>
          <a:xfrm>
            <a:off x="6727155" y="5026997"/>
            <a:ext cx="1625766" cy="461665"/>
          </a:xfrm>
          <a:prstGeom prst="rect">
            <a:avLst/>
          </a:prstGeom>
          <a:noFill/>
        </p:spPr>
        <p:txBody>
          <a:bodyPr wrap="none" rtlCol="0">
            <a:spAutoFit/>
          </a:bodyPr>
          <a:lstStyle/>
          <a:p>
            <a:r>
              <a:rPr lang="en-US" sz="2400" dirty="0">
                <a:solidFill>
                  <a:srgbClr val="FF0000"/>
                </a:solidFill>
              </a:rPr>
              <a:t>$408- $718</a:t>
            </a:r>
          </a:p>
        </p:txBody>
      </p:sp>
      <p:sp>
        <p:nvSpPr>
          <p:cNvPr id="10" name="TextBox 9">
            <a:extLst>
              <a:ext uri="{FF2B5EF4-FFF2-40B4-BE49-F238E27FC236}">
                <a16:creationId xmlns:a16="http://schemas.microsoft.com/office/drawing/2014/main" id="{DCB6769A-9354-4E3E-BC17-7C54124B2404}"/>
              </a:ext>
            </a:extLst>
          </p:cNvPr>
          <p:cNvSpPr txBox="1"/>
          <p:nvPr/>
        </p:nvSpPr>
        <p:spPr>
          <a:xfrm rot="20238288">
            <a:off x="6892258" y="2041433"/>
            <a:ext cx="2002087" cy="461665"/>
          </a:xfrm>
          <a:prstGeom prst="rect">
            <a:avLst/>
          </a:prstGeom>
          <a:noFill/>
        </p:spPr>
        <p:txBody>
          <a:bodyPr wrap="none" rtlCol="0">
            <a:spAutoFit/>
          </a:bodyPr>
          <a:lstStyle/>
          <a:p>
            <a:r>
              <a:rPr lang="en-US" sz="2400" dirty="0">
                <a:solidFill>
                  <a:srgbClr val="FF0000"/>
                </a:solidFill>
              </a:rPr>
              <a:t>$10 for 3 </a:t>
            </a:r>
            <a:r>
              <a:rPr lang="en-US" sz="2400" dirty="0" err="1">
                <a:solidFill>
                  <a:srgbClr val="FF0000"/>
                </a:solidFill>
              </a:rPr>
              <a:t>mo’s</a:t>
            </a:r>
            <a:endParaRPr lang="en-US" sz="2400" dirty="0">
              <a:solidFill>
                <a:srgbClr val="FF0000"/>
              </a:solidFill>
            </a:endParaRPr>
          </a:p>
        </p:txBody>
      </p:sp>
      <p:sp>
        <p:nvSpPr>
          <p:cNvPr id="9" name="TextBox 8">
            <a:extLst>
              <a:ext uri="{FF2B5EF4-FFF2-40B4-BE49-F238E27FC236}">
                <a16:creationId xmlns:a16="http://schemas.microsoft.com/office/drawing/2014/main" id="{D7F6B655-6BA1-022D-7057-237C929EEDEA}"/>
              </a:ext>
            </a:extLst>
          </p:cNvPr>
          <p:cNvSpPr txBox="1"/>
          <p:nvPr/>
        </p:nvSpPr>
        <p:spPr>
          <a:xfrm>
            <a:off x="7451232" y="5991565"/>
            <a:ext cx="813043" cy="461665"/>
          </a:xfrm>
          <a:prstGeom prst="rect">
            <a:avLst/>
          </a:prstGeom>
          <a:noFill/>
        </p:spPr>
        <p:txBody>
          <a:bodyPr wrap="none" rtlCol="0">
            <a:spAutoFit/>
          </a:bodyPr>
          <a:lstStyle/>
          <a:p>
            <a:r>
              <a:rPr lang="en-US" sz="2400" dirty="0">
                <a:solidFill>
                  <a:srgbClr val="FF0000"/>
                </a:solidFill>
              </a:rPr>
              <a:t>$982</a:t>
            </a:r>
          </a:p>
        </p:txBody>
      </p:sp>
    </p:spTree>
    <p:extLst>
      <p:ext uri="{BB962C8B-B14F-4D97-AF65-F5344CB8AC3E}">
        <p14:creationId xmlns:p14="http://schemas.microsoft.com/office/powerpoint/2010/main" val="240805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down)">
                                      <p:cBhvr>
                                        <p:cTn id="79" dur="580">
                                          <p:stCondLst>
                                            <p:cond delay="0"/>
                                          </p:stCondLst>
                                        </p:cTn>
                                        <p:tgtEl>
                                          <p:spTgt spid="10"/>
                                        </p:tgtEl>
                                      </p:cBhvr>
                                    </p:animEffect>
                                    <p:anim calcmode="lin" valueType="num">
                                      <p:cBhvr>
                                        <p:cTn id="8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5" dur="26">
                                          <p:stCondLst>
                                            <p:cond delay="650"/>
                                          </p:stCondLst>
                                        </p:cTn>
                                        <p:tgtEl>
                                          <p:spTgt spid="10"/>
                                        </p:tgtEl>
                                      </p:cBhvr>
                                      <p:to x="100000" y="60000"/>
                                    </p:animScale>
                                    <p:animScale>
                                      <p:cBhvr>
                                        <p:cTn id="86" dur="166" decel="50000">
                                          <p:stCondLst>
                                            <p:cond delay="676"/>
                                          </p:stCondLst>
                                        </p:cTn>
                                        <p:tgtEl>
                                          <p:spTgt spid="10"/>
                                        </p:tgtEl>
                                      </p:cBhvr>
                                      <p:to x="100000" y="100000"/>
                                    </p:animScale>
                                    <p:animScale>
                                      <p:cBhvr>
                                        <p:cTn id="87" dur="26">
                                          <p:stCondLst>
                                            <p:cond delay="1312"/>
                                          </p:stCondLst>
                                        </p:cTn>
                                        <p:tgtEl>
                                          <p:spTgt spid="10"/>
                                        </p:tgtEl>
                                      </p:cBhvr>
                                      <p:to x="100000" y="80000"/>
                                    </p:animScale>
                                    <p:animScale>
                                      <p:cBhvr>
                                        <p:cTn id="88" dur="166" decel="50000">
                                          <p:stCondLst>
                                            <p:cond delay="1338"/>
                                          </p:stCondLst>
                                        </p:cTn>
                                        <p:tgtEl>
                                          <p:spTgt spid="10"/>
                                        </p:tgtEl>
                                      </p:cBhvr>
                                      <p:to x="100000" y="100000"/>
                                    </p:animScale>
                                    <p:animScale>
                                      <p:cBhvr>
                                        <p:cTn id="89" dur="26">
                                          <p:stCondLst>
                                            <p:cond delay="1642"/>
                                          </p:stCondLst>
                                        </p:cTn>
                                        <p:tgtEl>
                                          <p:spTgt spid="10"/>
                                        </p:tgtEl>
                                      </p:cBhvr>
                                      <p:to x="100000" y="90000"/>
                                    </p:animScale>
                                    <p:animScale>
                                      <p:cBhvr>
                                        <p:cTn id="90" dur="166" decel="50000">
                                          <p:stCondLst>
                                            <p:cond delay="1668"/>
                                          </p:stCondLst>
                                        </p:cTn>
                                        <p:tgtEl>
                                          <p:spTgt spid="10"/>
                                        </p:tgtEl>
                                      </p:cBhvr>
                                      <p:to x="100000" y="100000"/>
                                    </p:animScale>
                                    <p:animScale>
                                      <p:cBhvr>
                                        <p:cTn id="91" dur="26">
                                          <p:stCondLst>
                                            <p:cond delay="1808"/>
                                          </p:stCondLst>
                                        </p:cTn>
                                        <p:tgtEl>
                                          <p:spTgt spid="10"/>
                                        </p:tgtEl>
                                      </p:cBhvr>
                                      <p:to x="100000" y="95000"/>
                                    </p:animScale>
                                    <p:animScale>
                                      <p:cBhvr>
                                        <p:cTn id="92" dur="166" decel="50000">
                                          <p:stCondLst>
                                            <p:cond delay="1834"/>
                                          </p:stCondLst>
                                        </p:cTn>
                                        <p:tgtEl>
                                          <p:spTgt spid="10"/>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0"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60307" y="237835"/>
            <a:ext cx="8264590" cy="857250"/>
          </a:xfrm>
        </p:spPr>
        <p:txBody>
          <a:bodyPr>
            <a:normAutofit/>
          </a:bodyPr>
          <a:lstStyle/>
          <a:p>
            <a:pPr eaLnBrk="1" hangingPunct="1"/>
            <a:r>
              <a:rPr lang="en-US" sz="3600" dirty="0"/>
              <a:t>Mr. J -  What are Your Recommendations?</a:t>
            </a:r>
          </a:p>
        </p:txBody>
      </p:sp>
      <p:sp>
        <p:nvSpPr>
          <p:cNvPr id="98307" name="Rectangle 3"/>
          <p:cNvSpPr>
            <a:spLocks noGrp="1" noChangeArrowheads="1"/>
          </p:cNvSpPr>
          <p:nvPr>
            <p:ph sz="half" idx="1"/>
          </p:nvPr>
        </p:nvSpPr>
        <p:spPr>
          <a:xfrm>
            <a:off x="451404" y="1267070"/>
            <a:ext cx="4196795" cy="5400964"/>
          </a:xfrm>
        </p:spPr>
        <p:txBody>
          <a:bodyPr>
            <a:normAutofit fontScale="70000" lnSpcReduction="20000"/>
          </a:bodyPr>
          <a:lstStyle/>
          <a:p>
            <a:pPr eaLnBrk="1" hangingPunct="1">
              <a:buFont typeface="Wingdings" pitchFamily="2" charset="2"/>
              <a:buNone/>
            </a:pPr>
            <a:r>
              <a:rPr lang="en-US" sz="2800" b="1" dirty="0"/>
              <a:t>Mr. J Profile</a:t>
            </a:r>
          </a:p>
          <a:p>
            <a:pPr eaLnBrk="1" hangingPunct="1">
              <a:lnSpc>
                <a:spcPct val="110000"/>
              </a:lnSpc>
              <a:buFont typeface="Wingdings" pitchFamily="2" charset="2"/>
              <a:buNone/>
            </a:pPr>
            <a:r>
              <a:rPr lang="en-US" sz="2800" dirty="0"/>
              <a:t>67 </a:t>
            </a:r>
            <a:r>
              <a:rPr lang="en-US" sz="2800" dirty="0" err="1"/>
              <a:t>yr</a:t>
            </a:r>
            <a:r>
              <a:rPr lang="en-US" sz="2800" dirty="0"/>
              <a:t> old with newly type 2. History of stroke.</a:t>
            </a:r>
          </a:p>
          <a:p>
            <a:pPr eaLnBrk="1" hangingPunct="1">
              <a:lnSpc>
                <a:spcPct val="110000"/>
              </a:lnSpc>
              <a:buFont typeface="Wingdings" pitchFamily="2" charset="2"/>
              <a:buNone/>
            </a:pPr>
            <a:r>
              <a:rPr lang="en-US" sz="2800" dirty="0"/>
              <a:t>Meds: Metoprolol, metformin, lovastatin 20mg.</a:t>
            </a:r>
          </a:p>
          <a:p>
            <a:pPr eaLnBrk="1" hangingPunct="1">
              <a:lnSpc>
                <a:spcPct val="110000"/>
              </a:lnSpc>
              <a:buFont typeface="Wingdings" pitchFamily="2" charset="2"/>
              <a:buNone/>
            </a:pPr>
            <a:r>
              <a:rPr lang="en-US" sz="2800" dirty="0">
                <a:solidFill>
                  <a:srgbClr val="C00000"/>
                </a:solidFill>
              </a:rPr>
              <a:t>ADD SGLT-2 or GLP-1</a:t>
            </a:r>
          </a:p>
          <a:p>
            <a:pPr eaLnBrk="1" hangingPunct="1">
              <a:lnSpc>
                <a:spcPct val="110000"/>
              </a:lnSpc>
              <a:buFont typeface="Wingdings" pitchFamily="2" charset="2"/>
              <a:buNone/>
            </a:pPr>
            <a:endParaRPr lang="en-US" sz="2800" dirty="0"/>
          </a:p>
          <a:p>
            <a:pPr eaLnBrk="1" hangingPunct="1">
              <a:lnSpc>
                <a:spcPct val="110000"/>
              </a:lnSpc>
              <a:buFont typeface="Wingdings" pitchFamily="2" charset="2"/>
              <a:buNone/>
            </a:pPr>
            <a:r>
              <a:rPr lang="en-US" sz="2800" dirty="0"/>
              <a:t>Labs:</a:t>
            </a:r>
          </a:p>
          <a:p>
            <a:pPr lvl="1" eaLnBrk="1" hangingPunct="1">
              <a:lnSpc>
                <a:spcPct val="110000"/>
              </a:lnSpc>
            </a:pPr>
            <a:r>
              <a:rPr lang="en-US" sz="2800" dirty="0"/>
              <a:t>A1C 9.3% </a:t>
            </a:r>
            <a:r>
              <a:rPr lang="en-US" sz="2800" dirty="0">
                <a:solidFill>
                  <a:srgbClr val="C00000"/>
                </a:solidFill>
              </a:rPr>
              <a:t>(goal 7%)</a:t>
            </a:r>
          </a:p>
          <a:p>
            <a:pPr lvl="1" eaLnBrk="1" hangingPunct="1">
              <a:lnSpc>
                <a:spcPct val="110000"/>
              </a:lnSpc>
            </a:pPr>
            <a:r>
              <a:rPr lang="en-US" sz="2800" dirty="0"/>
              <a:t>LDL 136 mg/dl  </a:t>
            </a:r>
            <a:r>
              <a:rPr lang="en-US" sz="2800" dirty="0">
                <a:solidFill>
                  <a:srgbClr val="C00000"/>
                </a:solidFill>
              </a:rPr>
              <a:t>(goal &lt;55)</a:t>
            </a:r>
          </a:p>
          <a:p>
            <a:pPr lvl="1" eaLnBrk="1" hangingPunct="1">
              <a:lnSpc>
                <a:spcPct val="110000"/>
              </a:lnSpc>
            </a:pPr>
            <a:r>
              <a:rPr lang="en-US" sz="2800" dirty="0"/>
              <a:t>Triglycerides 260mg/dl </a:t>
            </a:r>
            <a:r>
              <a:rPr lang="en-US" sz="2800" dirty="0">
                <a:solidFill>
                  <a:srgbClr val="C00000"/>
                </a:solidFill>
              </a:rPr>
              <a:t>(&lt;150)</a:t>
            </a:r>
          </a:p>
          <a:p>
            <a:pPr lvl="1" eaLnBrk="1" hangingPunct="1">
              <a:lnSpc>
                <a:spcPct val="110000"/>
              </a:lnSpc>
            </a:pPr>
            <a:r>
              <a:rPr lang="en-US" sz="2800" dirty="0"/>
              <a:t>GFR 58, UACR 32 </a:t>
            </a:r>
            <a:r>
              <a:rPr lang="en-US" sz="2800" dirty="0">
                <a:solidFill>
                  <a:srgbClr val="C00000"/>
                </a:solidFill>
              </a:rPr>
              <a:t>(&gt;50, &lt;30)</a:t>
            </a:r>
          </a:p>
          <a:p>
            <a:pPr lvl="1" eaLnBrk="1" hangingPunct="1">
              <a:lnSpc>
                <a:spcPct val="110000"/>
              </a:lnSpc>
            </a:pPr>
            <a:r>
              <a:rPr lang="en-US" sz="2800" dirty="0"/>
              <a:t>B/P 142/79 </a:t>
            </a:r>
            <a:r>
              <a:rPr lang="en-US" sz="2800" dirty="0">
                <a:solidFill>
                  <a:srgbClr val="C00000"/>
                </a:solidFill>
              </a:rPr>
              <a:t>(130/80)</a:t>
            </a:r>
          </a:p>
          <a:p>
            <a:pPr lvl="1" eaLnBrk="1" hangingPunct="1">
              <a:lnSpc>
                <a:spcPct val="110000"/>
              </a:lnSpc>
            </a:pPr>
            <a:r>
              <a:rPr lang="en-US" sz="2800" dirty="0"/>
              <a:t>Liver enzymes in normal range</a:t>
            </a:r>
            <a:endParaRPr lang="en-US" dirty="0"/>
          </a:p>
        </p:txBody>
      </p:sp>
      <p:sp>
        <p:nvSpPr>
          <p:cNvPr id="98308" name="Rectangle 4"/>
          <p:cNvSpPr>
            <a:spLocks noGrp="1" noChangeArrowheads="1"/>
          </p:cNvSpPr>
          <p:nvPr>
            <p:ph sz="half" idx="2"/>
          </p:nvPr>
        </p:nvSpPr>
        <p:spPr>
          <a:xfrm>
            <a:off x="6208425" y="1543049"/>
            <a:ext cx="2480578" cy="5077116"/>
          </a:xfrm>
        </p:spPr>
        <p:txBody>
          <a:bodyPr>
            <a:normAutofit fontScale="70000" lnSpcReduction="20000"/>
          </a:bodyPr>
          <a:lstStyle/>
          <a:p>
            <a:pPr eaLnBrk="1" hangingPunct="1">
              <a:buFont typeface="Wingdings" pitchFamily="2" charset="2"/>
              <a:buNone/>
            </a:pPr>
            <a:r>
              <a:rPr lang="en-US" b="1" dirty="0"/>
              <a:t>Self-Care Skills</a:t>
            </a:r>
          </a:p>
          <a:p>
            <a:pPr eaLnBrk="1" hangingPunct="1">
              <a:lnSpc>
                <a:spcPct val="110000"/>
              </a:lnSpc>
            </a:pPr>
            <a:r>
              <a:rPr lang="en-US" sz="2800" dirty="0"/>
              <a:t>Goes to gym 2-3 times a week</a:t>
            </a:r>
          </a:p>
          <a:p>
            <a:pPr eaLnBrk="1" hangingPunct="1">
              <a:lnSpc>
                <a:spcPct val="110000"/>
              </a:lnSpc>
            </a:pPr>
            <a:r>
              <a:rPr lang="en-US" sz="2800" dirty="0"/>
              <a:t>Plays golf on occasion.</a:t>
            </a:r>
          </a:p>
          <a:p>
            <a:pPr eaLnBrk="1" hangingPunct="1">
              <a:lnSpc>
                <a:spcPct val="110000"/>
              </a:lnSpc>
            </a:pPr>
            <a:r>
              <a:rPr lang="en-US" sz="2800" dirty="0"/>
              <a:t>Eats out 2 times a week.</a:t>
            </a:r>
          </a:p>
          <a:p>
            <a:pPr marL="0" indent="0" eaLnBrk="1" hangingPunct="1">
              <a:lnSpc>
                <a:spcPct val="110000"/>
              </a:lnSpc>
              <a:buNone/>
            </a:pPr>
            <a:r>
              <a:rPr lang="en-US" sz="2800" dirty="0">
                <a:solidFill>
                  <a:srgbClr val="C00000"/>
                </a:solidFill>
              </a:rPr>
              <a:t>Next Steps </a:t>
            </a:r>
          </a:p>
          <a:p>
            <a:pPr eaLnBrk="1" hangingPunct="1">
              <a:lnSpc>
                <a:spcPct val="110000"/>
              </a:lnSpc>
            </a:pPr>
            <a:r>
              <a:rPr lang="en-US" sz="2800" dirty="0"/>
              <a:t> Continue healthy eating, activity</a:t>
            </a:r>
          </a:p>
          <a:p>
            <a:pPr eaLnBrk="1" hangingPunct="1">
              <a:lnSpc>
                <a:spcPct val="110000"/>
              </a:lnSpc>
            </a:pPr>
            <a:r>
              <a:rPr lang="en-US" sz="2800" dirty="0"/>
              <a:t>Add SGLT-2 or GLP</a:t>
            </a:r>
          </a:p>
          <a:p>
            <a:pPr eaLnBrk="1" hangingPunct="1">
              <a:lnSpc>
                <a:spcPct val="110000"/>
              </a:lnSpc>
            </a:pPr>
            <a:r>
              <a:rPr lang="en-US" sz="2800" dirty="0"/>
              <a:t>Make sure on max metformin dose</a:t>
            </a:r>
          </a:p>
          <a:p>
            <a:pPr marL="0" indent="0">
              <a:lnSpc>
                <a:spcPct val="110000"/>
              </a:lnSpc>
              <a:buNone/>
            </a:pPr>
            <a:r>
              <a:rPr lang="en-US" sz="2400" dirty="0"/>
              <a:t> </a:t>
            </a:r>
          </a:p>
          <a:p>
            <a:pPr marL="0" indent="0">
              <a:lnSpc>
                <a:spcPct val="110000"/>
              </a:lnSpc>
              <a:buNone/>
            </a:pPr>
            <a:r>
              <a:rPr lang="en-US" sz="2400" dirty="0">
                <a:solidFill>
                  <a:srgbClr val="0070C0"/>
                </a:solidFill>
              </a:rPr>
              <a:t> </a:t>
            </a:r>
          </a:p>
          <a:p>
            <a:pPr marL="0" indent="0">
              <a:buNone/>
            </a:pPr>
            <a:endParaRPr lang="en-US" dirty="0"/>
          </a:p>
        </p:txBody>
      </p:sp>
      <p:pic>
        <p:nvPicPr>
          <p:cNvPr id="3" name="Picture 2" descr="Businessman using notepad">
            <a:extLst>
              <a:ext uri="{FF2B5EF4-FFF2-40B4-BE49-F238E27FC236}">
                <a16:creationId xmlns:a16="http://schemas.microsoft.com/office/drawing/2014/main" id="{7BF689AF-594D-84B8-B766-0E78737E2CBB}"/>
              </a:ext>
            </a:extLst>
          </p:cNvPr>
          <p:cNvPicPr>
            <a:picLocks noChangeAspect="1"/>
          </p:cNvPicPr>
          <p:nvPr/>
        </p:nvPicPr>
        <p:blipFill>
          <a:blip r:embed="rId3"/>
          <a:stretch>
            <a:fillRect/>
          </a:stretch>
        </p:blipFill>
        <p:spPr>
          <a:xfrm>
            <a:off x="4547703" y="1264022"/>
            <a:ext cx="1383177" cy="4104756"/>
          </a:xfrm>
          <a:prstGeom prst="rect">
            <a:avLst/>
          </a:prstGeom>
        </p:spPr>
      </p:pic>
    </p:spTree>
    <p:custDataLst>
      <p:tags r:id="rId1"/>
    </p:custDataLst>
    <p:extLst>
      <p:ext uri="{BB962C8B-B14F-4D97-AF65-F5344CB8AC3E}">
        <p14:creationId xmlns:p14="http://schemas.microsoft.com/office/powerpoint/2010/main" val="427911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8308">
                                            <p:txEl>
                                              <p:pRg st="9" end="9"/>
                                            </p:txEl>
                                          </p:spTgt>
                                        </p:tgtEl>
                                        <p:attrNameLst>
                                          <p:attrName>style.visibility</p:attrName>
                                        </p:attrNameLst>
                                      </p:cBhvr>
                                      <p:to>
                                        <p:strVal val="visible"/>
                                      </p:to>
                                    </p:set>
                                    <p:animEffect transition="in" filter="wipe(down)">
                                      <p:cBhvr>
                                        <p:cTn id="7" dur="580">
                                          <p:stCondLst>
                                            <p:cond delay="0"/>
                                          </p:stCondLst>
                                        </p:cTn>
                                        <p:tgtEl>
                                          <p:spTgt spid="98308">
                                            <p:txEl>
                                              <p:pRg st="9" end="9"/>
                                            </p:txEl>
                                          </p:spTgt>
                                        </p:tgtEl>
                                      </p:cBhvr>
                                    </p:animEffect>
                                    <p:anim calcmode="lin" valueType="num">
                                      <p:cBhvr>
                                        <p:cTn id="8" dur="1822" tmFilter="0,0; 0.14,0.36; 0.43,0.73; 0.71,0.91; 1.0,1.0">
                                          <p:stCondLst>
                                            <p:cond delay="0"/>
                                          </p:stCondLst>
                                        </p:cTn>
                                        <p:tgtEl>
                                          <p:spTgt spid="98308">
                                            <p:txEl>
                                              <p:pRg st="9" end="9"/>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8308">
                                            <p:txEl>
                                              <p:pRg st="9" end="9"/>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8308">
                                            <p:txEl>
                                              <p:pRg st="9" end="9"/>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8308">
                                            <p:txEl>
                                              <p:pRg st="9" end="9"/>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8308">
                                            <p:txEl>
                                              <p:pRg st="9" end="9"/>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98308">
                                            <p:txEl>
                                              <p:pRg st="9" end="9"/>
                                            </p:txEl>
                                          </p:spTgt>
                                        </p:tgtEl>
                                      </p:cBhvr>
                                      <p:to x="100000" y="60000"/>
                                    </p:animScale>
                                    <p:animScale>
                                      <p:cBhvr>
                                        <p:cTn id="14" dur="166" decel="50000">
                                          <p:stCondLst>
                                            <p:cond delay="676"/>
                                          </p:stCondLst>
                                        </p:cTn>
                                        <p:tgtEl>
                                          <p:spTgt spid="98308">
                                            <p:txEl>
                                              <p:pRg st="9" end="9"/>
                                            </p:txEl>
                                          </p:spTgt>
                                        </p:tgtEl>
                                      </p:cBhvr>
                                      <p:to x="100000" y="100000"/>
                                    </p:animScale>
                                    <p:animScale>
                                      <p:cBhvr>
                                        <p:cTn id="15" dur="26">
                                          <p:stCondLst>
                                            <p:cond delay="1312"/>
                                          </p:stCondLst>
                                        </p:cTn>
                                        <p:tgtEl>
                                          <p:spTgt spid="98308">
                                            <p:txEl>
                                              <p:pRg st="9" end="9"/>
                                            </p:txEl>
                                          </p:spTgt>
                                        </p:tgtEl>
                                      </p:cBhvr>
                                      <p:to x="100000" y="80000"/>
                                    </p:animScale>
                                    <p:animScale>
                                      <p:cBhvr>
                                        <p:cTn id="16" dur="166" decel="50000">
                                          <p:stCondLst>
                                            <p:cond delay="1338"/>
                                          </p:stCondLst>
                                        </p:cTn>
                                        <p:tgtEl>
                                          <p:spTgt spid="98308">
                                            <p:txEl>
                                              <p:pRg st="9" end="9"/>
                                            </p:txEl>
                                          </p:spTgt>
                                        </p:tgtEl>
                                      </p:cBhvr>
                                      <p:to x="100000" y="100000"/>
                                    </p:animScale>
                                    <p:animScale>
                                      <p:cBhvr>
                                        <p:cTn id="17" dur="26">
                                          <p:stCondLst>
                                            <p:cond delay="1642"/>
                                          </p:stCondLst>
                                        </p:cTn>
                                        <p:tgtEl>
                                          <p:spTgt spid="98308">
                                            <p:txEl>
                                              <p:pRg st="9" end="9"/>
                                            </p:txEl>
                                          </p:spTgt>
                                        </p:tgtEl>
                                      </p:cBhvr>
                                      <p:to x="100000" y="90000"/>
                                    </p:animScale>
                                    <p:animScale>
                                      <p:cBhvr>
                                        <p:cTn id="18" dur="166" decel="50000">
                                          <p:stCondLst>
                                            <p:cond delay="1668"/>
                                          </p:stCondLst>
                                        </p:cTn>
                                        <p:tgtEl>
                                          <p:spTgt spid="98308">
                                            <p:txEl>
                                              <p:pRg st="9" end="9"/>
                                            </p:txEl>
                                          </p:spTgt>
                                        </p:tgtEl>
                                      </p:cBhvr>
                                      <p:to x="100000" y="100000"/>
                                    </p:animScale>
                                    <p:animScale>
                                      <p:cBhvr>
                                        <p:cTn id="19" dur="26">
                                          <p:stCondLst>
                                            <p:cond delay="1808"/>
                                          </p:stCondLst>
                                        </p:cTn>
                                        <p:tgtEl>
                                          <p:spTgt spid="98308">
                                            <p:txEl>
                                              <p:pRg st="9" end="9"/>
                                            </p:txEl>
                                          </p:spTgt>
                                        </p:tgtEl>
                                      </p:cBhvr>
                                      <p:to x="100000" y="95000"/>
                                    </p:animScale>
                                    <p:animScale>
                                      <p:cBhvr>
                                        <p:cTn id="20" dur="166" decel="50000">
                                          <p:stCondLst>
                                            <p:cond delay="1834"/>
                                          </p:stCondLst>
                                        </p:cTn>
                                        <p:tgtEl>
                                          <p:spTgt spid="98308">
                                            <p:txEl>
                                              <p:pRg st="9" end="9"/>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2000" fill="hold"/>
                                        <p:tgtEl>
                                          <p:spTgt spid="98307">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EE207B-BAAB-45F1-B495-B934F8670056}"/>
              </a:ext>
            </a:extLst>
          </p:cNvPr>
          <p:cNvSpPr txBox="1"/>
          <p:nvPr/>
        </p:nvSpPr>
        <p:spPr>
          <a:xfrm>
            <a:off x="1143000" y="6122232"/>
            <a:ext cx="5943600" cy="400110"/>
          </a:xfrm>
          <a:prstGeom prst="rect">
            <a:avLst/>
          </a:prstGeom>
          <a:noFill/>
        </p:spPr>
        <p:txBody>
          <a:bodyPr wrap="square" rtlCol="0">
            <a:spAutoFit/>
          </a:bodyPr>
          <a:lstStyle/>
          <a:p>
            <a:r>
              <a:rPr lang="en-US" sz="2000" dirty="0"/>
              <a:t>Please see ADA standards, Table 10.1 for second half</a:t>
            </a:r>
          </a:p>
        </p:txBody>
      </p:sp>
      <p:pic>
        <p:nvPicPr>
          <p:cNvPr id="6" name="Picture 5">
            <a:extLst>
              <a:ext uri="{FF2B5EF4-FFF2-40B4-BE49-F238E27FC236}">
                <a16:creationId xmlns:a16="http://schemas.microsoft.com/office/drawing/2014/main" id="{4E93C0ED-7627-4AED-B952-E9ADA3C60839}"/>
              </a:ext>
            </a:extLst>
          </p:cNvPr>
          <p:cNvPicPr>
            <a:picLocks noChangeAspect="1"/>
          </p:cNvPicPr>
          <p:nvPr/>
        </p:nvPicPr>
        <p:blipFill>
          <a:blip r:embed="rId2"/>
          <a:stretch>
            <a:fillRect/>
          </a:stretch>
        </p:blipFill>
        <p:spPr>
          <a:xfrm>
            <a:off x="685800" y="133568"/>
            <a:ext cx="7672524" cy="6724432"/>
          </a:xfrm>
          <a:prstGeom prst="rect">
            <a:avLst/>
          </a:prstGeom>
        </p:spPr>
      </p:pic>
      <p:pic>
        <p:nvPicPr>
          <p:cNvPr id="5" name="Picture 4">
            <a:extLst>
              <a:ext uri="{FF2B5EF4-FFF2-40B4-BE49-F238E27FC236}">
                <a16:creationId xmlns:a16="http://schemas.microsoft.com/office/drawing/2014/main" id="{80BC8966-83D8-3A1B-3A94-A822966D2684}"/>
              </a:ext>
            </a:extLst>
          </p:cNvPr>
          <p:cNvPicPr>
            <a:picLocks noChangeAspect="1"/>
          </p:cNvPicPr>
          <p:nvPr/>
        </p:nvPicPr>
        <p:blipFill>
          <a:blip r:embed="rId3"/>
          <a:stretch>
            <a:fillRect/>
          </a:stretch>
        </p:blipFill>
        <p:spPr>
          <a:xfrm>
            <a:off x="1890338" y="1524000"/>
            <a:ext cx="5363323" cy="457264"/>
          </a:xfrm>
          <a:prstGeom prst="rect">
            <a:avLst/>
          </a:prstGeom>
        </p:spPr>
      </p:pic>
      <p:sp>
        <p:nvSpPr>
          <p:cNvPr id="10" name="TextBox 9">
            <a:extLst>
              <a:ext uri="{FF2B5EF4-FFF2-40B4-BE49-F238E27FC236}">
                <a16:creationId xmlns:a16="http://schemas.microsoft.com/office/drawing/2014/main" id="{246C29CB-8FE0-8039-913D-176148EE32B1}"/>
              </a:ext>
            </a:extLst>
          </p:cNvPr>
          <p:cNvSpPr txBox="1"/>
          <p:nvPr/>
        </p:nvSpPr>
        <p:spPr>
          <a:xfrm>
            <a:off x="2000249" y="2188901"/>
            <a:ext cx="5143499" cy="3668184"/>
          </a:xfrm>
          <a:prstGeom prst="rect">
            <a:avLst/>
          </a:prstGeom>
          <a:solidFill>
            <a:schemeClr val="bg2"/>
          </a:solidFill>
        </p:spPr>
        <p:txBody>
          <a:bodyPr wrap="square">
            <a:spAutoFit/>
          </a:bodyPr>
          <a:lstStyle/>
          <a:p>
            <a:pPr algn="ctr">
              <a:lnSpc>
                <a:spcPct val="120000"/>
              </a:lnSpc>
            </a:pPr>
            <a:r>
              <a:rPr lang="en-US" sz="2800" dirty="0">
                <a:ea typeface="Calibri" panose="020F0502020204030204" pitchFamily="34" charset="0"/>
                <a:cs typeface="Calibri" panose="020F0502020204030204" pitchFamily="34" charset="0"/>
              </a:rPr>
              <a:t>Large benefits are seen when multiple CV risk factors are addressed simultaneously</a:t>
            </a:r>
          </a:p>
          <a:p>
            <a:pPr algn="ctr">
              <a:lnSpc>
                <a:spcPct val="120000"/>
              </a:lnSpc>
            </a:pPr>
            <a:endParaRPr lang="en-US" sz="2800" dirty="0">
              <a:ea typeface="Calibri" panose="020F0502020204030204" pitchFamily="34" charset="0"/>
              <a:cs typeface="Calibri" panose="020F0502020204030204" pitchFamily="34" charset="0"/>
            </a:endParaRPr>
          </a:p>
          <a:p>
            <a:pPr algn="ctr">
              <a:lnSpc>
                <a:spcPct val="120000"/>
              </a:lnSpc>
            </a:pPr>
            <a:r>
              <a:rPr lang="en-US" sz="2800" dirty="0">
                <a:ea typeface="Calibri" panose="020F0502020204030204" pitchFamily="34" charset="0"/>
                <a:cs typeface="Calibri" panose="020F0502020204030204" pitchFamily="34" charset="0"/>
              </a:rPr>
              <a:t>With more aggressive goals, rates of CVD have decreased over past decade</a:t>
            </a:r>
          </a:p>
        </p:txBody>
      </p:sp>
    </p:spTree>
    <p:extLst>
      <p:ext uri="{BB962C8B-B14F-4D97-AF65-F5344CB8AC3E}">
        <p14:creationId xmlns:p14="http://schemas.microsoft.com/office/powerpoint/2010/main" val="418106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fontScale="90000"/>
          </a:bodyPr>
          <a:lstStyle/>
          <a:p>
            <a:r>
              <a:rPr lang="en-US" dirty="0"/>
              <a:t>BP Treatment in addition to Lifestyle</a:t>
            </a:r>
          </a:p>
        </p:txBody>
      </p:sp>
      <p:sp>
        <p:nvSpPr>
          <p:cNvPr id="6" name="Content Placeholder 5"/>
          <p:cNvSpPr>
            <a:spLocks noGrp="1"/>
          </p:cNvSpPr>
          <p:nvPr>
            <p:ph sz="quarter" idx="1"/>
          </p:nvPr>
        </p:nvSpPr>
        <p:spPr>
          <a:xfrm>
            <a:off x="457200" y="1263162"/>
            <a:ext cx="6934200" cy="5290038"/>
          </a:xfrm>
        </p:spPr>
        <p:txBody>
          <a:bodyPr>
            <a:normAutofit fontScale="92500" lnSpcReduction="10000"/>
          </a:bodyPr>
          <a:lstStyle/>
          <a:p>
            <a:pPr>
              <a:lnSpc>
                <a:spcPct val="120000"/>
              </a:lnSpc>
            </a:pPr>
            <a:r>
              <a:rPr lang="en-US" sz="3200" b="1" dirty="0">
                <a:solidFill>
                  <a:srgbClr val="0070C0"/>
                </a:solidFill>
              </a:rPr>
              <a:t>BP target &lt;130/80</a:t>
            </a:r>
            <a:br>
              <a:rPr lang="en-US" sz="3200" b="1" dirty="0">
                <a:solidFill>
                  <a:srgbClr val="0070C0"/>
                </a:solidFill>
              </a:rPr>
            </a:br>
            <a:r>
              <a:rPr lang="en-US" sz="3200" b="1" dirty="0">
                <a:solidFill>
                  <a:srgbClr val="0070C0"/>
                </a:solidFill>
              </a:rPr>
              <a:t>(if it can be safely attained)</a:t>
            </a:r>
          </a:p>
          <a:p>
            <a:pPr lvl="1">
              <a:buSzPct val="75000"/>
            </a:pPr>
            <a:r>
              <a:rPr lang="en-US" sz="2800" dirty="0"/>
              <a:t>With albuminuria* or ASCVD </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400" dirty="0">
                <a:solidFill>
                  <a:srgbClr val="0070C0"/>
                </a:solidFill>
              </a:rPr>
              <a:t>*Monitor K+ 7-14 days after start/annually</a:t>
            </a:r>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a:t>
            </a:r>
            <a:r>
              <a:rPr lang="en-US" b="1" dirty="0">
                <a:solidFill>
                  <a:srgbClr val="0070C0"/>
                </a:solidFill>
              </a:rPr>
              <a:t>150 /90 </a:t>
            </a:r>
            <a:r>
              <a:rPr lang="en-US" b="1" dirty="0"/>
              <a:t>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3" name="Picture 2">
            <a:extLst>
              <a:ext uri="{FF2B5EF4-FFF2-40B4-BE49-F238E27FC236}">
                <a16:creationId xmlns:a16="http://schemas.microsoft.com/office/drawing/2014/main" id="{FC7BC75D-B7ED-E6C7-134B-FF560675B4DE}"/>
              </a:ext>
            </a:extLst>
          </p:cNvPr>
          <p:cNvPicPr>
            <a:picLocks noChangeAspect="1"/>
          </p:cNvPicPr>
          <p:nvPr/>
        </p:nvPicPr>
        <p:blipFill>
          <a:blip r:embed="rId4"/>
          <a:stretch>
            <a:fillRect/>
          </a:stretch>
        </p:blipFill>
        <p:spPr>
          <a:xfrm>
            <a:off x="4419600" y="6410838"/>
            <a:ext cx="4601323" cy="392298"/>
          </a:xfrm>
          <a:prstGeom prst="rect">
            <a:avLst/>
          </a:prstGeom>
        </p:spPr>
      </p:pic>
    </p:spTree>
    <p:custDataLst>
      <p:tags r:id="rId1"/>
    </p:custDataLst>
    <p:extLst>
      <p:ext uri="{BB962C8B-B14F-4D97-AF65-F5344CB8AC3E}">
        <p14:creationId xmlns:p14="http://schemas.microsoft.com/office/powerpoint/2010/main" val="31555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3D52D930-2DB9-2347-F5C0-514C1FE7532B}"/>
              </a:ext>
            </a:extLst>
          </p:cNvPr>
          <p:cNvPicPr>
            <a:picLocks noChangeAspect="1"/>
          </p:cNvPicPr>
          <p:nvPr/>
        </p:nvPicPr>
        <p:blipFill>
          <a:blip r:embed="rId2"/>
          <a:stretch>
            <a:fillRect/>
          </a:stretch>
        </p:blipFill>
        <p:spPr>
          <a:xfrm>
            <a:off x="4419600" y="6410838"/>
            <a:ext cx="4601323" cy="392298"/>
          </a:xfrm>
          <a:prstGeom prst="rect">
            <a:avLst/>
          </a:prstGeom>
        </p:spPr>
      </p:pic>
      <p:sp>
        <p:nvSpPr>
          <p:cNvPr id="6" name="Content Placeholder 5">
            <a:extLst>
              <a:ext uri="{FF2B5EF4-FFF2-40B4-BE49-F238E27FC236}">
                <a16:creationId xmlns:a16="http://schemas.microsoft.com/office/drawing/2014/main" id="{7CE3DE0D-386F-A64D-FECF-8008B9689664}"/>
              </a:ext>
            </a:extLst>
          </p:cNvPr>
          <p:cNvSpPr>
            <a:spLocks noGrp="1"/>
          </p:cNvSpPr>
          <p:nvPr>
            <p:ph sz="quarter" idx="1"/>
          </p:nvPr>
        </p:nvSpPr>
        <p:spPr/>
        <p:txBody>
          <a:bodyPr/>
          <a:lstStyle/>
          <a:p>
            <a:endParaRPr lang="en-US" dirty="0"/>
          </a:p>
        </p:txBody>
      </p:sp>
      <p:pic>
        <p:nvPicPr>
          <p:cNvPr id="9" name="Picture 8">
            <a:extLst>
              <a:ext uri="{FF2B5EF4-FFF2-40B4-BE49-F238E27FC236}">
                <a16:creationId xmlns:a16="http://schemas.microsoft.com/office/drawing/2014/main" id="{048FDC00-6AF3-4B74-8409-53140A2157C7}"/>
              </a:ext>
            </a:extLst>
          </p:cNvPr>
          <p:cNvPicPr>
            <a:picLocks noChangeAspect="1"/>
          </p:cNvPicPr>
          <p:nvPr/>
        </p:nvPicPr>
        <p:blipFill>
          <a:blip r:embed="rId3"/>
          <a:stretch>
            <a:fillRect/>
          </a:stretch>
        </p:blipFill>
        <p:spPr>
          <a:xfrm>
            <a:off x="457200" y="152400"/>
            <a:ext cx="8439258" cy="5867400"/>
          </a:xfrm>
          <a:prstGeom prst="rect">
            <a:avLst/>
          </a:prstGeom>
        </p:spPr>
      </p:pic>
    </p:spTree>
    <p:extLst>
      <p:ext uri="{BB962C8B-B14F-4D97-AF65-F5344CB8AC3E}">
        <p14:creationId xmlns:p14="http://schemas.microsoft.com/office/powerpoint/2010/main" val="171259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824756" cy="5105400"/>
          </a:xfrm>
        </p:spPr>
        <p:txBody>
          <a:bodyPr>
            <a:normAutofit fontScale="92500"/>
          </a:bodyPr>
          <a:lstStyle/>
          <a:p>
            <a:pPr marL="0" indent="0">
              <a:spcBef>
                <a:spcPts val="0"/>
              </a:spcBef>
              <a:buNone/>
            </a:pPr>
            <a:r>
              <a:rPr lang="en-US" sz="2600" dirty="0">
                <a:ea typeface="Calibri" panose="020F0502020204030204" pitchFamily="34" charset="0"/>
              </a:rPr>
              <a:t>RZ is 47 years old with type 2 diabetes and hypertension. RZ takes metformin 1000 mg BID, plus lisinopril 20mg daily.  RZs LDL is 130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Lower LDL by 30%.</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target of 65 mg/dL or less.</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pic>
        <p:nvPicPr>
          <p:cNvPr id="9" name="Picture 8" descr="Business woman hands together">
            <a:extLst>
              <a:ext uri="{FF2B5EF4-FFF2-40B4-BE49-F238E27FC236}">
                <a16:creationId xmlns:a16="http://schemas.microsoft.com/office/drawing/2014/main" id="{29B70F45-030B-13C5-F5C3-A395179EC8A7}"/>
              </a:ext>
            </a:extLst>
          </p:cNvPr>
          <p:cNvPicPr>
            <a:picLocks noChangeAspect="1"/>
          </p:cNvPicPr>
          <p:nvPr/>
        </p:nvPicPr>
        <p:blipFill>
          <a:blip r:embed="rId2"/>
          <a:stretch>
            <a:fillRect/>
          </a:stretch>
        </p:blipFill>
        <p:spPr>
          <a:xfrm>
            <a:off x="6477000" y="1524000"/>
            <a:ext cx="1530443" cy="4726985"/>
          </a:xfrm>
          <a:prstGeom prst="rect">
            <a:avLst/>
          </a:prstGeom>
        </p:spPr>
      </p:pic>
      <p:sp>
        <p:nvSpPr>
          <p:cNvPr id="4" name="Oval 3">
            <a:extLst>
              <a:ext uri="{FF2B5EF4-FFF2-40B4-BE49-F238E27FC236}">
                <a16:creationId xmlns:a16="http://schemas.microsoft.com/office/drawing/2014/main" id="{82032070-D5CC-67DC-85C5-4705A86E3A43}"/>
              </a:ext>
            </a:extLst>
          </p:cNvPr>
          <p:cNvSpPr/>
          <p:nvPr/>
        </p:nvSpPr>
        <p:spPr>
          <a:xfrm>
            <a:off x="353682" y="5334000"/>
            <a:ext cx="4751717" cy="558928"/>
          </a:xfrm>
          <a:prstGeom prst="ellipse">
            <a:avLst/>
          </a:prstGeom>
          <a:noFill/>
          <a:ln w="38100">
            <a:solidFill>
              <a:srgbClr val="5E388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95795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2024 Summary</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extLst>
              <p:ext uri="{D42A27DB-BD31-4B8C-83A1-F6EECF244321}">
                <p14:modId xmlns:p14="http://schemas.microsoft.com/office/powerpoint/2010/main" val="3395182790"/>
              </p:ext>
            </p:extLst>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2703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4687"/>
          </a:xfrm>
        </p:spPr>
        <p:txBody>
          <a:bodyPr>
            <a:normAutofit fontScale="90000"/>
          </a:bodyPr>
          <a:lstStyle/>
          <a:p>
            <a:r>
              <a:rPr lang="en-US" dirty="0"/>
              <a:t>Lipid Monitoring and Lifestyle Treatment Strategies</a:t>
            </a:r>
          </a:p>
        </p:txBody>
      </p:sp>
      <p:sp>
        <p:nvSpPr>
          <p:cNvPr id="3" name="Content Placeholder 2"/>
          <p:cNvSpPr>
            <a:spLocks noGrp="1"/>
          </p:cNvSpPr>
          <p:nvPr>
            <p:ph sz="quarter" idx="1"/>
          </p:nvPr>
        </p:nvSpPr>
        <p:spPr>
          <a:xfrm>
            <a:off x="3962400" y="1600200"/>
            <a:ext cx="4879848" cy="4937760"/>
          </a:xfrm>
        </p:spPr>
        <p:txBody>
          <a:bodyPr>
            <a:normAutofit fontScale="85000" lnSpcReduction="20000"/>
          </a:bodyPr>
          <a:lstStyle/>
          <a:p>
            <a:pPr>
              <a:lnSpc>
                <a:spcPct val="120000"/>
              </a:lnSpc>
            </a:pPr>
            <a:r>
              <a:rPr lang="en-US" dirty="0"/>
              <a:t>Weight loss if indicated</a:t>
            </a:r>
          </a:p>
          <a:p>
            <a:pPr>
              <a:lnSpc>
                <a:spcPct val="120000"/>
              </a:lnSpc>
            </a:pPr>
            <a:r>
              <a:rPr lang="en-US" dirty="0"/>
              <a:t>Mediterranean or DASH Diet</a:t>
            </a:r>
          </a:p>
          <a:p>
            <a:pPr>
              <a:lnSpc>
                <a:spcPct val="120000"/>
              </a:lnSpc>
            </a:pPr>
            <a:r>
              <a:rPr lang="en-US" dirty="0"/>
              <a:t>Reduction of saturated fat intake</a:t>
            </a:r>
          </a:p>
          <a:p>
            <a:pPr>
              <a:lnSpc>
                <a:spcPct val="120000"/>
              </a:lnSpc>
            </a:pPr>
            <a:r>
              <a:rPr lang="en-US" dirty="0"/>
              <a:t>Increase of omega-3 fatty acids, viscous fibers and plant stanols/sterols</a:t>
            </a:r>
          </a:p>
          <a:p>
            <a:pPr>
              <a:lnSpc>
                <a:spcPct val="120000"/>
              </a:lnSpc>
            </a:pPr>
            <a:r>
              <a:rPr lang="en-US" dirty="0"/>
              <a:t>Increase activity level</a:t>
            </a:r>
          </a:p>
          <a:p>
            <a:pPr>
              <a:lnSpc>
                <a:spcPct val="120000"/>
              </a:lnSpc>
            </a:pPr>
            <a:r>
              <a:rPr lang="en-US" dirty="0"/>
              <a:t>BG lowering helps lower triglycerides and increase HDL</a:t>
            </a:r>
          </a:p>
          <a:p>
            <a:endParaRPr lang="en-US" dirty="0"/>
          </a:p>
        </p:txBody>
      </p:sp>
      <p:sp>
        <p:nvSpPr>
          <p:cNvPr id="5" name="Content Placeholder 4">
            <a:extLst>
              <a:ext uri="{FF2B5EF4-FFF2-40B4-BE49-F238E27FC236}">
                <a16:creationId xmlns:a16="http://schemas.microsoft.com/office/drawing/2014/main" id="{02C5DBBB-984D-4DD7-B75C-2F3CF4FF3628}"/>
              </a:ext>
            </a:extLst>
          </p:cNvPr>
          <p:cNvSpPr>
            <a:spLocks noGrp="1"/>
          </p:cNvSpPr>
          <p:nvPr>
            <p:ph sz="quarter" idx="2"/>
          </p:nvPr>
        </p:nvSpPr>
        <p:spPr>
          <a:xfrm>
            <a:off x="457200" y="1687113"/>
            <a:ext cx="3797046" cy="4937760"/>
          </a:xfrm>
        </p:spPr>
        <p:txBody>
          <a:bodyPr>
            <a:normAutofit fontScale="85000" lnSpcReduction="20000"/>
          </a:bodyPr>
          <a:lstStyle/>
          <a:p>
            <a:r>
              <a:rPr lang="en-US" dirty="0"/>
              <a:t>Lipid Goals</a:t>
            </a:r>
          </a:p>
          <a:p>
            <a:pPr lvl="1"/>
            <a:r>
              <a:rPr lang="en-US" dirty="0"/>
              <a:t>LDL &lt; 70 or 55 based on risk</a:t>
            </a:r>
          </a:p>
          <a:p>
            <a:pPr lvl="1"/>
            <a:r>
              <a:rPr lang="en-US" dirty="0"/>
              <a:t>HDL &gt;40</a:t>
            </a:r>
          </a:p>
          <a:p>
            <a:pPr lvl="1"/>
            <a:r>
              <a:rPr lang="en-US" dirty="0"/>
              <a:t>Triglycerides &lt;150</a:t>
            </a:r>
          </a:p>
          <a:p>
            <a:pPr marL="274320" lvl="1" indent="0">
              <a:buNone/>
            </a:pPr>
            <a:endParaRPr lang="en-US" dirty="0"/>
          </a:p>
        </p:txBody>
      </p:sp>
      <p:sp>
        <p:nvSpPr>
          <p:cNvPr id="6" name="TextBox 5">
            <a:extLst>
              <a:ext uri="{FF2B5EF4-FFF2-40B4-BE49-F238E27FC236}">
                <a16:creationId xmlns:a16="http://schemas.microsoft.com/office/drawing/2014/main" id="{83AB242B-1126-4BAE-A1EA-C630F6B7167C}"/>
              </a:ext>
            </a:extLst>
          </p:cNvPr>
          <p:cNvSpPr txBox="1"/>
          <p:nvPr/>
        </p:nvSpPr>
        <p:spPr>
          <a:xfrm>
            <a:off x="685800" y="3454774"/>
            <a:ext cx="2667000" cy="3170099"/>
          </a:xfrm>
          <a:prstGeom prst="rect">
            <a:avLst/>
          </a:prstGeom>
          <a:noFill/>
          <a:ln w="38100">
            <a:solidFill>
              <a:srgbClr val="B1D45A"/>
            </a:solidFill>
          </a:ln>
        </p:spPr>
        <p:txBody>
          <a:bodyPr wrap="square">
            <a:spAutoFit/>
          </a:bodyPr>
          <a:lstStyle/>
          <a:p>
            <a:r>
              <a:rPr lang="en-US" sz="2000" b="1" dirty="0"/>
              <a:t>Monitoring:</a:t>
            </a:r>
          </a:p>
          <a:p>
            <a:r>
              <a:rPr lang="en-US" dirty="0"/>
              <a:t>If </a:t>
            </a:r>
            <a:r>
              <a:rPr lang="en-US" b="1" dirty="0"/>
              <a:t>not</a:t>
            </a:r>
            <a:r>
              <a:rPr lang="en-US" dirty="0"/>
              <a:t> taking statins and underage of 40.</a:t>
            </a:r>
          </a:p>
          <a:p>
            <a:r>
              <a:rPr lang="en-US" dirty="0"/>
              <a:t>- check at time of diagnosis and every 5 yrs.</a:t>
            </a:r>
          </a:p>
          <a:p>
            <a:r>
              <a:rPr lang="en-US" b="1" dirty="0"/>
              <a:t>On statin</a:t>
            </a:r>
          </a:p>
          <a:p>
            <a:r>
              <a:rPr lang="en-US" dirty="0"/>
              <a:t>Monitor lipids at diagnosis and yearly.</a:t>
            </a:r>
          </a:p>
          <a:p>
            <a:r>
              <a:rPr lang="en-US" dirty="0"/>
              <a:t>Monitor lipids 4-12 weeks after statin dose adjustment.</a:t>
            </a:r>
          </a:p>
        </p:txBody>
      </p:sp>
      <p:pic>
        <p:nvPicPr>
          <p:cNvPr id="4" name="Content Placeholder 2">
            <a:extLst>
              <a:ext uri="{FF2B5EF4-FFF2-40B4-BE49-F238E27FC236}">
                <a16:creationId xmlns:a16="http://schemas.microsoft.com/office/drawing/2014/main" id="{03BB3723-EC59-7B52-9F42-473C4E6B9257}"/>
              </a:ext>
            </a:extLst>
          </p:cNvPr>
          <p:cNvPicPr>
            <a:picLocks noChangeAspect="1"/>
          </p:cNvPicPr>
          <p:nvPr/>
        </p:nvPicPr>
        <p:blipFill>
          <a:blip r:embed="rId2"/>
          <a:stretch>
            <a:fillRect/>
          </a:stretch>
        </p:blipFill>
        <p:spPr>
          <a:xfrm>
            <a:off x="3962400" y="6364720"/>
            <a:ext cx="5072313" cy="433394"/>
          </a:xfrm>
          <a:prstGeom prst="rect">
            <a:avLst/>
          </a:prstGeom>
        </p:spPr>
      </p:pic>
      <p:pic>
        <p:nvPicPr>
          <p:cNvPr id="7" name="Picture 6">
            <a:extLst>
              <a:ext uri="{FF2B5EF4-FFF2-40B4-BE49-F238E27FC236}">
                <a16:creationId xmlns:a16="http://schemas.microsoft.com/office/drawing/2014/main" id="{2504C6AE-FEC2-6A85-CF29-FCDBF372541B}"/>
              </a:ext>
            </a:extLst>
          </p:cNvPr>
          <p:cNvPicPr>
            <a:picLocks noChangeAspect="1"/>
          </p:cNvPicPr>
          <p:nvPr/>
        </p:nvPicPr>
        <p:blipFill>
          <a:blip r:embed="rId3"/>
          <a:stretch>
            <a:fillRect/>
          </a:stretch>
        </p:blipFill>
        <p:spPr>
          <a:xfrm>
            <a:off x="3928872" y="6305515"/>
            <a:ext cx="5083344" cy="433394"/>
          </a:xfrm>
          <a:prstGeom prst="rect">
            <a:avLst/>
          </a:prstGeom>
        </p:spPr>
      </p:pic>
    </p:spTree>
    <p:extLst>
      <p:ext uri="{BB962C8B-B14F-4D97-AF65-F5344CB8AC3E}">
        <p14:creationId xmlns:p14="http://schemas.microsoft.com/office/powerpoint/2010/main" val="219189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4" name="Picture 3">
            <a:extLst>
              <a:ext uri="{FF2B5EF4-FFF2-40B4-BE49-F238E27FC236}">
                <a16:creationId xmlns:a16="http://schemas.microsoft.com/office/drawing/2014/main" id="{395DC8B2-6B16-CB4C-0B3D-3F94DDBF7491}"/>
              </a:ext>
            </a:extLst>
          </p:cNvPr>
          <p:cNvPicPr>
            <a:picLocks noChangeAspect="1"/>
          </p:cNvPicPr>
          <p:nvPr/>
        </p:nvPicPr>
        <p:blipFill>
          <a:blip r:embed="rId2"/>
          <a:stretch>
            <a:fillRect/>
          </a:stretch>
        </p:blipFill>
        <p:spPr>
          <a:xfrm>
            <a:off x="6346965" y="3074874"/>
            <a:ext cx="2644635" cy="942390"/>
          </a:xfrm>
          <a:prstGeom prst="rect">
            <a:avLst/>
          </a:prstGeom>
        </p:spPr>
      </p:pic>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spTree>
    <p:extLst>
      <p:ext uri="{BB962C8B-B14F-4D97-AF65-F5344CB8AC3E}">
        <p14:creationId xmlns:p14="http://schemas.microsoft.com/office/powerpoint/2010/main" val="28758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Statin Therapy</a:t>
            </a:r>
          </a:p>
        </p:txBody>
      </p:sp>
      <p:sp>
        <p:nvSpPr>
          <p:cNvPr id="3" name="Content Placeholder 2"/>
          <p:cNvSpPr>
            <a:spLocks noGrp="1"/>
          </p:cNvSpPr>
          <p:nvPr>
            <p:ph sz="quarter" idx="1"/>
          </p:nvPr>
        </p:nvSpPr>
        <p:spPr>
          <a:xfrm>
            <a:off x="4637678" y="1295400"/>
            <a:ext cx="4353922" cy="4937760"/>
          </a:xfrm>
        </p:spPr>
        <p:txBody>
          <a:bodyPr>
            <a:normAutofit/>
          </a:bodyPr>
          <a:lstStyle/>
          <a:p>
            <a:r>
              <a:rPr lang="en-US" dirty="0"/>
              <a:t>High intensity statins (lowers LDL 50%):</a:t>
            </a:r>
          </a:p>
          <a:p>
            <a:pPr lvl="1"/>
            <a:r>
              <a:rPr lang="en-US" sz="2400" dirty="0"/>
              <a:t>atorvastatin (Lipitor) 40-80mg</a:t>
            </a:r>
          </a:p>
          <a:p>
            <a:pPr lvl="1"/>
            <a:r>
              <a:rPr lang="en-US" sz="2400" dirty="0"/>
              <a:t>rosuvastatin (Crestor) 20-40mg</a:t>
            </a:r>
          </a:p>
        </p:txBody>
      </p:sp>
      <p:sp>
        <p:nvSpPr>
          <p:cNvPr id="4" name="Content Placeholder 3">
            <a:extLst>
              <a:ext uri="{FF2B5EF4-FFF2-40B4-BE49-F238E27FC236}">
                <a16:creationId xmlns:a16="http://schemas.microsoft.com/office/drawing/2014/main" id="{703C3C03-8DBC-8E3E-EE79-656C4E031A49}"/>
              </a:ext>
            </a:extLst>
          </p:cNvPr>
          <p:cNvSpPr>
            <a:spLocks noGrp="1"/>
          </p:cNvSpPr>
          <p:nvPr>
            <p:ph sz="quarter" idx="2"/>
          </p:nvPr>
        </p:nvSpPr>
        <p:spPr>
          <a:xfrm>
            <a:off x="386186" y="1295400"/>
            <a:ext cx="4251492" cy="4937760"/>
          </a:xfrm>
        </p:spPr>
        <p:txBody>
          <a:bodyPr>
            <a:normAutofit/>
          </a:bodyPr>
          <a:lstStyle/>
          <a:p>
            <a:r>
              <a:rPr lang="en-US" dirty="0"/>
              <a:t>Moderate intensity (lowers LDL 30-50%) </a:t>
            </a:r>
          </a:p>
          <a:p>
            <a:pPr lvl="1"/>
            <a:r>
              <a:rPr lang="en-US" sz="2200" dirty="0"/>
              <a:t>atorvastatin (Lipitor) 10-20mg</a:t>
            </a:r>
          </a:p>
          <a:p>
            <a:pPr lvl="1"/>
            <a:r>
              <a:rPr lang="en-US" sz="2200" dirty="0"/>
              <a:t>rosuvastatin (Crestor) 5-10mg</a:t>
            </a:r>
          </a:p>
          <a:p>
            <a:pPr lvl="1"/>
            <a:r>
              <a:rPr lang="en-US" sz="2200" dirty="0"/>
              <a:t>simvastatin (Zocor) 20-40mg</a:t>
            </a:r>
          </a:p>
          <a:p>
            <a:pPr lvl="1"/>
            <a:r>
              <a:rPr lang="en-US" sz="2200" dirty="0"/>
              <a:t>pravastatin (Pravachol) 40 – 80mg</a:t>
            </a:r>
          </a:p>
          <a:p>
            <a:pPr lvl="1"/>
            <a:r>
              <a:rPr lang="en-US" sz="2200" dirty="0"/>
              <a:t>lovastatin (Mevacor) 40 mg</a:t>
            </a:r>
          </a:p>
          <a:p>
            <a:pPr lvl="1"/>
            <a:r>
              <a:rPr lang="en-US" sz="2200" dirty="0" err="1"/>
              <a:t>fluvastatin</a:t>
            </a:r>
            <a:r>
              <a:rPr lang="en-US" sz="2200" dirty="0"/>
              <a:t> (</a:t>
            </a:r>
            <a:r>
              <a:rPr lang="en-US" sz="2200" dirty="0" err="1"/>
              <a:t>Lescol</a:t>
            </a:r>
            <a:r>
              <a:rPr lang="en-US" sz="2200" dirty="0"/>
              <a:t>) XL 80mg</a:t>
            </a:r>
          </a:p>
          <a:p>
            <a:pPr lvl="1"/>
            <a:r>
              <a:rPr lang="en-US" sz="2200" dirty="0" err="1"/>
              <a:t>pitavastatin</a:t>
            </a:r>
            <a:r>
              <a:rPr lang="en-US" sz="2200" dirty="0"/>
              <a:t> (</a:t>
            </a:r>
            <a:r>
              <a:rPr lang="en-US" sz="2200" dirty="0" err="1"/>
              <a:t>Livalo</a:t>
            </a:r>
            <a:r>
              <a:rPr lang="en-US" sz="2200" dirty="0"/>
              <a:t>) 1-4mg</a:t>
            </a:r>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163" y="4039592"/>
            <a:ext cx="3230880" cy="242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2">
            <a:extLst>
              <a:ext uri="{FF2B5EF4-FFF2-40B4-BE49-F238E27FC236}">
                <a16:creationId xmlns:a16="http://schemas.microsoft.com/office/drawing/2014/main" id="{F2ACCCA1-BE77-5DD4-F72D-013AE48B5891}"/>
              </a:ext>
            </a:extLst>
          </p:cNvPr>
          <p:cNvPicPr>
            <a:picLocks noChangeAspect="1"/>
          </p:cNvPicPr>
          <p:nvPr/>
        </p:nvPicPr>
        <p:blipFill>
          <a:blip r:embed="rId4"/>
          <a:stretch>
            <a:fillRect/>
          </a:stretch>
        </p:blipFill>
        <p:spPr>
          <a:xfrm>
            <a:off x="364850" y="6246055"/>
            <a:ext cx="5072313" cy="433394"/>
          </a:xfrm>
          <a:prstGeom prst="rect">
            <a:avLst/>
          </a:prstGeom>
        </p:spPr>
      </p:pic>
      <p:pic>
        <p:nvPicPr>
          <p:cNvPr id="6" name="Picture 5">
            <a:extLst>
              <a:ext uri="{FF2B5EF4-FFF2-40B4-BE49-F238E27FC236}">
                <a16:creationId xmlns:a16="http://schemas.microsoft.com/office/drawing/2014/main" id="{26F0C65F-0093-76F5-CF21-3CBD1408D818}"/>
              </a:ext>
            </a:extLst>
          </p:cNvPr>
          <p:cNvPicPr>
            <a:picLocks noChangeAspect="1"/>
          </p:cNvPicPr>
          <p:nvPr/>
        </p:nvPicPr>
        <p:blipFill>
          <a:blip r:embed="rId5"/>
          <a:stretch>
            <a:fillRect/>
          </a:stretch>
        </p:blipFill>
        <p:spPr>
          <a:xfrm>
            <a:off x="364850" y="6230054"/>
            <a:ext cx="4969150" cy="423658"/>
          </a:xfrm>
          <a:prstGeom prst="rect">
            <a:avLst/>
          </a:prstGeom>
        </p:spPr>
      </p:pic>
    </p:spTree>
    <p:custDataLst>
      <p:tags r:id="rId1"/>
    </p:custDataLst>
    <p:extLst>
      <p:ext uri="{BB962C8B-B14F-4D97-AF65-F5344CB8AC3E}">
        <p14:creationId xmlns:p14="http://schemas.microsoft.com/office/powerpoint/2010/main" val="216791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50087-A9D3-1E83-3E32-8C88F055FF21}"/>
              </a:ext>
            </a:extLst>
          </p:cNvPr>
          <p:cNvPicPr>
            <a:picLocks noChangeAspect="1"/>
          </p:cNvPicPr>
          <p:nvPr/>
        </p:nvPicPr>
        <p:blipFill>
          <a:blip r:embed="rId2"/>
          <a:stretch>
            <a:fillRect/>
          </a:stretch>
        </p:blipFill>
        <p:spPr>
          <a:xfrm>
            <a:off x="685800" y="76200"/>
            <a:ext cx="6590022" cy="6520008"/>
          </a:xfrm>
          <a:prstGeom prst="rect">
            <a:avLst/>
          </a:prstGeom>
        </p:spPr>
      </p:pic>
      <p:sp>
        <p:nvSpPr>
          <p:cNvPr id="4" name="TextBox 3">
            <a:extLst>
              <a:ext uri="{FF2B5EF4-FFF2-40B4-BE49-F238E27FC236}">
                <a16:creationId xmlns:a16="http://schemas.microsoft.com/office/drawing/2014/main" id="{96AF2A4C-EAE8-4CED-ABB3-F0795B50ECD8}"/>
              </a:ext>
            </a:extLst>
          </p:cNvPr>
          <p:cNvSpPr txBox="1"/>
          <p:nvPr/>
        </p:nvSpPr>
        <p:spPr>
          <a:xfrm>
            <a:off x="6096000" y="6488668"/>
            <a:ext cx="3581400" cy="369332"/>
          </a:xfrm>
          <a:prstGeom prst="rect">
            <a:avLst/>
          </a:prstGeom>
          <a:noFill/>
        </p:spPr>
        <p:txBody>
          <a:bodyPr wrap="square" rtlCol="0">
            <a:spAutoFit/>
          </a:bodyPr>
          <a:lstStyle/>
          <a:p>
            <a:r>
              <a:rPr lang="en-US" dirty="0"/>
              <a:t>From Meds Cheat Sheet Page</a:t>
            </a:r>
          </a:p>
        </p:txBody>
      </p:sp>
    </p:spTree>
    <p:extLst>
      <p:ext uri="{BB962C8B-B14F-4D97-AF65-F5344CB8AC3E}">
        <p14:creationId xmlns:p14="http://schemas.microsoft.com/office/powerpoint/2010/main" val="144675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Coronary Vessel Disease Meds</a:t>
            </a:r>
          </a:p>
        </p:txBody>
      </p:sp>
      <p:sp>
        <p:nvSpPr>
          <p:cNvPr id="3" name="Content Placeholder 2"/>
          <p:cNvSpPr>
            <a:spLocks noGrp="1"/>
          </p:cNvSpPr>
          <p:nvPr>
            <p:ph sz="quarter" idx="1"/>
          </p:nvPr>
        </p:nvSpPr>
        <p:spPr>
          <a:xfrm>
            <a:off x="457200" y="1143000"/>
            <a:ext cx="8153400" cy="5638800"/>
          </a:xfrm>
        </p:spPr>
        <p:txBody>
          <a:bodyPr>
            <a:normAutofit fontScale="92500" lnSpcReduction="10000"/>
          </a:bodyPr>
          <a:lstStyle/>
          <a:p>
            <a:r>
              <a:rPr lang="en-US" dirty="0"/>
              <a:t>In those with CVD or at higher risk:</a:t>
            </a:r>
          </a:p>
          <a:p>
            <a:pPr lvl="1"/>
            <a:r>
              <a:rPr lang="en-US" sz="3000" dirty="0"/>
              <a:t>Get blood glucose to goal</a:t>
            </a:r>
          </a:p>
          <a:p>
            <a:pPr lvl="1"/>
            <a:r>
              <a:rPr lang="en-US" dirty="0"/>
              <a:t>Statin therapy with a</a:t>
            </a:r>
            <a:r>
              <a:rPr lang="en-US" b="0" i="0" dirty="0">
                <a:effectLst/>
              </a:rPr>
              <a:t>ddition of ezetimibe or a PCSK9 inhibitor recommended if goals not achieved on maximum tolerated statin therapy. </a:t>
            </a:r>
            <a:endParaRPr lang="en-US" dirty="0"/>
          </a:p>
          <a:p>
            <a:pPr lvl="1"/>
            <a:r>
              <a:rPr lang="en-US" dirty="0"/>
              <a:t>B/P Med (ACE or ARB)</a:t>
            </a:r>
          </a:p>
          <a:p>
            <a:pPr lvl="1"/>
            <a:r>
              <a:rPr lang="en-US" dirty="0"/>
              <a:t>Beta blocker after MI or CHF</a:t>
            </a:r>
          </a:p>
          <a:p>
            <a:pPr lvl="1"/>
            <a:r>
              <a:rPr lang="en-US" dirty="0"/>
              <a:t>Aspirin (or another agent)</a:t>
            </a:r>
          </a:p>
          <a:p>
            <a:pPr lvl="1"/>
            <a:r>
              <a:rPr lang="en-US" dirty="0">
                <a:solidFill>
                  <a:srgbClr val="002060"/>
                </a:solidFill>
              </a:rPr>
              <a:t>Diabetes Meds that significantly decrease CV events:</a:t>
            </a:r>
          </a:p>
          <a:p>
            <a:pPr lvl="2"/>
            <a:r>
              <a:rPr lang="en-US" sz="2400" dirty="0"/>
              <a:t>*SGLT-2i’s </a:t>
            </a:r>
          </a:p>
          <a:p>
            <a:pPr lvl="3"/>
            <a:r>
              <a:rPr lang="en-US" sz="2000" dirty="0"/>
              <a:t>Empagliflozin (Jardiance), canagliflozin (Invokana), dapagliflozin (</a:t>
            </a:r>
            <a:r>
              <a:rPr lang="en-US" sz="2000" dirty="0" err="1"/>
              <a:t>Farxiga</a:t>
            </a:r>
            <a:r>
              <a:rPr lang="en-US" sz="2000" dirty="0"/>
              <a:t>)</a:t>
            </a:r>
          </a:p>
          <a:p>
            <a:pPr lvl="2"/>
            <a:r>
              <a:rPr lang="en-US" sz="2400" dirty="0"/>
              <a:t>*GLP-1 RA’s</a:t>
            </a:r>
          </a:p>
          <a:p>
            <a:pPr lvl="3"/>
            <a:r>
              <a:rPr lang="en-US" sz="2000" dirty="0"/>
              <a:t>Semaglutide (Ozempic), liraglutide (Victoza), dulaglutide (Trulicity) </a:t>
            </a:r>
          </a:p>
          <a:p>
            <a:pPr lvl="1"/>
            <a:endParaRPr lang="en-US" dirty="0"/>
          </a:p>
        </p:txBody>
      </p:sp>
      <p:pic>
        <p:nvPicPr>
          <p:cNvPr id="4" name="Picture 3"/>
          <p:cNvPicPr>
            <a:picLocks noChangeAspect="1"/>
          </p:cNvPicPr>
          <p:nvPr/>
        </p:nvPicPr>
        <p:blipFill>
          <a:blip r:embed="rId3"/>
          <a:stretch>
            <a:fillRect/>
          </a:stretch>
        </p:blipFill>
        <p:spPr>
          <a:xfrm>
            <a:off x="7593235" y="2840927"/>
            <a:ext cx="1017365" cy="1176145"/>
          </a:xfrm>
          <a:prstGeom prst="rect">
            <a:avLst/>
          </a:prstGeom>
        </p:spPr>
      </p:pic>
      <p:pic>
        <p:nvPicPr>
          <p:cNvPr id="6" name="Picture 5">
            <a:extLst>
              <a:ext uri="{FF2B5EF4-FFF2-40B4-BE49-F238E27FC236}">
                <a16:creationId xmlns:a16="http://schemas.microsoft.com/office/drawing/2014/main" id="{D6283AD6-CB33-0E86-7D78-85A5ED94CE8F}"/>
              </a:ext>
            </a:extLst>
          </p:cNvPr>
          <p:cNvPicPr>
            <a:picLocks noChangeAspect="1"/>
          </p:cNvPicPr>
          <p:nvPr/>
        </p:nvPicPr>
        <p:blipFill>
          <a:blip r:embed="rId4"/>
          <a:stretch>
            <a:fillRect/>
          </a:stretch>
        </p:blipFill>
        <p:spPr>
          <a:xfrm>
            <a:off x="4085477" y="6374262"/>
            <a:ext cx="4601323" cy="392298"/>
          </a:xfrm>
          <a:prstGeom prst="rect">
            <a:avLst/>
          </a:prstGeom>
        </p:spPr>
      </p:pic>
    </p:spTree>
    <p:custDataLst>
      <p:tags r:id="rId1"/>
    </p:custDataLst>
    <p:extLst>
      <p:ext uri="{BB962C8B-B14F-4D97-AF65-F5344CB8AC3E}">
        <p14:creationId xmlns:p14="http://schemas.microsoft.com/office/powerpoint/2010/main" val="110307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60307" y="237835"/>
            <a:ext cx="8264590" cy="857250"/>
          </a:xfrm>
        </p:spPr>
        <p:txBody>
          <a:bodyPr>
            <a:normAutofit/>
          </a:bodyPr>
          <a:lstStyle/>
          <a:p>
            <a:pPr eaLnBrk="1" hangingPunct="1"/>
            <a:r>
              <a:rPr lang="en-US" sz="3600" dirty="0"/>
              <a:t>Mr. J -  What are Your Recommendations?</a:t>
            </a:r>
          </a:p>
        </p:txBody>
      </p:sp>
      <p:sp>
        <p:nvSpPr>
          <p:cNvPr id="98307" name="Rectangle 3"/>
          <p:cNvSpPr>
            <a:spLocks noGrp="1" noChangeArrowheads="1"/>
          </p:cNvSpPr>
          <p:nvPr>
            <p:ph sz="half" idx="1"/>
          </p:nvPr>
        </p:nvSpPr>
        <p:spPr>
          <a:xfrm>
            <a:off x="451404" y="1267070"/>
            <a:ext cx="4196795" cy="5400964"/>
          </a:xfrm>
        </p:spPr>
        <p:txBody>
          <a:bodyPr>
            <a:normAutofit fontScale="70000" lnSpcReduction="20000"/>
          </a:bodyPr>
          <a:lstStyle/>
          <a:p>
            <a:pPr eaLnBrk="1" hangingPunct="1">
              <a:buFont typeface="Wingdings" pitchFamily="2" charset="2"/>
              <a:buNone/>
            </a:pPr>
            <a:r>
              <a:rPr lang="en-US" sz="2800" b="1" dirty="0"/>
              <a:t>Mr. J Profile</a:t>
            </a:r>
          </a:p>
          <a:p>
            <a:pPr eaLnBrk="1" hangingPunct="1">
              <a:lnSpc>
                <a:spcPct val="110000"/>
              </a:lnSpc>
              <a:buFont typeface="Wingdings" pitchFamily="2" charset="2"/>
              <a:buNone/>
            </a:pPr>
            <a:r>
              <a:rPr lang="en-US" sz="2800" dirty="0"/>
              <a:t>67 </a:t>
            </a:r>
            <a:r>
              <a:rPr lang="en-US" sz="2800" dirty="0" err="1"/>
              <a:t>yr</a:t>
            </a:r>
            <a:r>
              <a:rPr lang="en-US" sz="2800" dirty="0"/>
              <a:t> old with newly type 2. History of stroke.</a:t>
            </a:r>
          </a:p>
          <a:p>
            <a:pPr eaLnBrk="1" hangingPunct="1">
              <a:lnSpc>
                <a:spcPct val="110000"/>
              </a:lnSpc>
              <a:buFont typeface="Wingdings" pitchFamily="2" charset="2"/>
              <a:buNone/>
            </a:pPr>
            <a:r>
              <a:rPr lang="en-US" sz="2800" dirty="0"/>
              <a:t>Meds: Metoprolol, metformin, lovastatin 20mg.</a:t>
            </a:r>
          </a:p>
          <a:p>
            <a:pPr eaLnBrk="1" hangingPunct="1">
              <a:lnSpc>
                <a:spcPct val="110000"/>
              </a:lnSpc>
              <a:buFont typeface="Wingdings" pitchFamily="2" charset="2"/>
              <a:buNone/>
            </a:pPr>
            <a:r>
              <a:rPr lang="en-US" sz="2800" dirty="0">
                <a:solidFill>
                  <a:srgbClr val="C00000"/>
                </a:solidFill>
              </a:rPr>
              <a:t>ADD SGLT-2 or GLP-1</a:t>
            </a:r>
          </a:p>
          <a:p>
            <a:pPr eaLnBrk="1" hangingPunct="1">
              <a:lnSpc>
                <a:spcPct val="110000"/>
              </a:lnSpc>
              <a:buFont typeface="Wingdings" pitchFamily="2" charset="2"/>
              <a:buNone/>
            </a:pPr>
            <a:r>
              <a:rPr lang="en-US" sz="2800" dirty="0">
                <a:solidFill>
                  <a:srgbClr val="C00000"/>
                </a:solidFill>
              </a:rPr>
              <a:t>Increase lovastatin</a:t>
            </a:r>
          </a:p>
          <a:p>
            <a:pPr eaLnBrk="1" hangingPunct="1">
              <a:lnSpc>
                <a:spcPct val="110000"/>
              </a:lnSpc>
              <a:buFont typeface="Wingdings" pitchFamily="2" charset="2"/>
              <a:buNone/>
            </a:pPr>
            <a:r>
              <a:rPr lang="en-US" sz="2800" dirty="0">
                <a:solidFill>
                  <a:srgbClr val="C00000"/>
                </a:solidFill>
              </a:rPr>
              <a:t>Add ACE or ARB</a:t>
            </a:r>
          </a:p>
          <a:p>
            <a:pPr eaLnBrk="1" hangingPunct="1">
              <a:lnSpc>
                <a:spcPct val="110000"/>
              </a:lnSpc>
              <a:buFont typeface="Wingdings" pitchFamily="2" charset="2"/>
              <a:buNone/>
            </a:pPr>
            <a:endParaRPr lang="en-US" sz="2800" dirty="0"/>
          </a:p>
          <a:p>
            <a:pPr eaLnBrk="1" hangingPunct="1">
              <a:lnSpc>
                <a:spcPct val="110000"/>
              </a:lnSpc>
              <a:buFont typeface="Wingdings" pitchFamily="2" charset="2"/>
              <a:buNone/>
            </a:pPr>
            <a:r>
              <a:rPr lang="en-US" sz="2800" dirty="0"/>
              <a:t>Labs:</a:t>
            </a:r>
          </a:p>
          <a:p>
            <a:pPr lvl="1" eaLnBrk="1" hangingPunct="1">
              <a:lnSpc>
                <a:spcPct val="110000"/>
              </a:lnSpc>
            </a:pPr>
            <a:r>
              <a:rPr lang="en-US" sz="2800" dirty="0"/>
              <a:t>A1C 7.3% </a:t>
            </a:r>
            <a:r>
              <a:rPr lang="en-US" sz="2800" dirty="0">
                <a:solidFill>
                  <a:srgbClr val="C00000"/>
                </a:solidFill>
              </a:rPr>
              <a:t>(goal 7%)</a:t>
            </a:r>
          </a:p>
          <a:p>
            <a:pPr lvl="1" eaLnBrk="1" hangingPunct="1">
              <a:lnSpc>
                <a:spcPct val="110000"/>
              </a:lnSpc>
            </a:pPr>
            <a:r>
              <a:rPr lang="en-US" sz="2800" dirty="0"/>
              <a:t>LDL 118 mg/dl  </a:t>
            </a:r>
            <a:r>
              <a:rPr lang="en-US" sz="2800" dirty="0">
                <a:solidFill>
                  <a:srgbClr val="C00000"/>
                </a:solidFill>
              </a:rPr>
              <a:t>(goal &lt;55)</a:t>
            </a:r>
          </a:p>
          <a:p>
            <a:pPr lvl="1" eaLnBrk="1" hangingPunct="1">
              <a:lnSpc>
                <a:spcPct val="110000"/>
              </a:lnSpc>
            </a:pPr>
            <a:r>
              <a:rPr lang="en-US" sz="2800" dirty="0"/>
              <a:t>Triglycerides 210mg/dl </a:t>
            </a:r>
            <a:r>
              <a:rPr lang="en-US" sz="2800" dirty="0">
                <a:solidFill>
                  <a:srgbClr val="C00000"/>
                </a:solidFill>
              </a:rPr>
              <a:t>(&lt;150)</a:t>
            </a:r>
          </a:p>
          <a:p>
            <a:pPr lvl="1" eaLnBrk="1" hangingPunct="1">
              <a:lnSpc>
                <a:spcPct val="110000"/>
              </a:lnSpc>
            </a:pPr>
            <a:r>
              <a:rPr lang="en-US" sz="2800" dirty="0"/>
              <a:t>GFR 58, UACR 32 </a:t>
            </a:r>
            <a:r>
              <a:rPr lang="en-US" sz="2800" dirty="0">
                <a:solidFill>
                  <a:srgbClr val="C00000"/>
                </a:solidFill>
              </a:rPr>
              <a:t>(&gt;50, &lt;30)</a:t>
            </a:r>
          </a:p>
          <a:p>
            <a:pPr lvl="1" eaLnBrk="1" hangingPunct="1">
              <a:lnSpc>
                <a:spcPct val="110000"/>
              </a:lnSpc>
            </a:pPr>
            <a:r>
              <a:rPr lang="en-US" sz="2800" dirty="0"/>
              <a:t>B/P 138/79 </a:t>
            </a:r>
            <a:r>
              <a:rPr lang="en-US" sz="2800" dirty="0">
                <a:solidFill>
                  <a:srgbClr val="C00000"/>
                </a:solidFill>
              </a:rPr>
              <a:t>(130/80)</a:t>
            </a:r>
          </a:p>
          <a:p>
            <a:pPr lvl="1" eaLnBrk="1" hangingPunct="1">
              <a:lnSpc>
                <a:spcPct val="110000"/>
              </a:lnSpc>
            </a:pPr>
            <a:r>
              <a:rPr lang="en-US" sz="2800" dirty="0"/>
              <a:t>Liver enzymes in normal range</a:t>
            </a:r>
            <a:endParaRPr lang="en-US" dirty="0"/>
          </a:p>
        </p:txBody>
      </p:sp>
      <p:sp>
        <p:nvSpPr>
          <p:cNvPr id="98308" name="Rectangle 4"/>
          <p:cNvSpPr>
            <a:spLocks noGrp="1" noChangeArrowheads="1"/>
          </p:cNvSpPr>
          <p:nvPr>
            <p:ph sz="half" idx="2"/>
          </p:nvPr>
        </p:nvSpPr>
        <p:spPr>
          <a:xfrm>
            <a:off x="6019800" y="1264022"/>
            <a:ext cx="2480578" cy="5077116"/>
          </a:xfrm>
        </p:spPr>
        <p:txBody>
          <a:bodyPr>
            <a:normAutofit fontScale="70000" lnSpcReduction="20000"/>
          </a:bodyPr>
          <a:lstStyle/>
          <a:p>
            <a:pPr eaLnBrk="1" hangingPunct="1">
              <a:buFont typeface="Wingdings" pitchFamily="2" charset="2"/>
              <a:buNone/>
            </a:pPr>
            <a:r>
              <a:rPr lang="en-US" b="1" dirty="0"/>
              <a:t>Self-Care Skills</a:t>
            </a:r>
          </a:p>
          <a:p>
            <a:pPr eaLnBrk="1" hangingPunct="1">
              <a:lnSpc>
                <a:spcPct val="110000"/>
              </a:lnSpc>
            </a:pPr>
            <a:r>
              <a:rPr lang="en-US" sz="2800" dirty="0"/>
              <a:t>Goes to gym 2-3 times a week</a:t>
            </a:r>
          </a:p>
          <a:p>
            <a:pPr eaLnBrk="1" hangingPunct="1">
              <a:lnSpc>
                <a:spcPct val="110000"/>
              </a:lnSpc>
            </a:pPr>
            <a:r>
              <a:rPr lang="en-US" sz="2800" dirty="0"/>
              <a:t>Plays golf on occasion.</a:t>
            </a:r>
          </a:p>
          <a:p>
            <a:pPr eaLnBrk="1" hangingPunct="1">
              <a:lnSpc>
                <a:spcPct val="110000"/>
              </a:lnSpc>
            </a:pPr>
            <a:r>
              <a:rPr lang="en-US" sz="2800" dirty="0"/>
              <a:t>Eats out 2 times a week.</a:t>
            </a:r>
          </a:p>
          <a:p>
            <a:pPr marL="0" indent="0" eaLnBrk="1" hangingPunct="1">
              <a:lnSpc>
                <a:spcPct val="110000"/>
              </a:lnSpc>
              <a:buNone/>
            </a:pPr>
            <a:r>
              <a:rPr lang="en-US" sz="2800" dirty="0">
                <a:solidFill>
                  <a:srgbClr val="C00000"/>
                </a:solidFill>
              </a:rPr>
              <a:t>Next Steps </a:t>
            </a:r>
          </a:p>
          <a:p>
            <a:pPr eaLnBrk="1" hangingPunct="1">
              <a:lnSpc>
                <a:spcPct val="110000"/>
              </a:lnSpc>
            </a:pPr>
            <a:r>
              <a:rPr lang="en-US" sz="2800" dirty="0"/>
              <a:t>Continue healthy eating, activity</a:t>
            </a:r>
          </a:p>
          <a:p>
            <a:pPr eaLnBrk="1" hangingPunct="1">
              <a:lnSpc>
                <a:spcPct val="110000"/>
              </a:lnSpc>
            </a:pPr>
            <a:r>
              <a:rPr lang="en-US" sz="2800" dirty="0"/>
              <a:t>Get B/P machine for home</a:t>
            </a:r>
            <a:r>
              <a:rPr lang="en-US" sz="2400" dirty="0"/>
              <a:t> </a:t>
            </a:r>
          </a:p>
          <a:p>
            <a:pPr eaLnBrk="1" hangingPunct="1">
              <a:lnSpc>
                <a:spcPct val="110000"/>
              </a:lnSpc>
            </a:pPr>
            <a:r>
              <a:rPr lang="en-US" sz="2400" dirty="0"/>
              <a:t>Make sure has meter</a:t>
            </a:r>
          </a:p>
          <a:p>
            <a:pPr eaLnBrk="1" hangingPunct="1">
              <a:lnSpc>
                <a:spcPct val="110000"/>
              </a:lnSpc>
            </a:pPr>
            <a:r>
              <a:rPr lang="en-US" sz="2400" dirty="0"/>
              <a:t>Check UACR/GFR in next few months</a:t>
            </a:r>
          </a:p>
          <a:p>
            <a:pPr marL="0" indent="0">
              <a:lnSpc>
                <a:spcPct val="110000"/>
              </a:lnSpc>
              <a:buNone/>
            </a:pPr>
            <a:r>
              <a:rPr lang="en-US" sz="2400" dirty="0">
                <a:solidFill>
                  <a:srgbClr val="0070C0"/>
                </a:solidFill>
              </a:rPr>
              <a:t> Gets admitted to hospital</a:t>
            </a:r>
          </a:p>
          <a:p>
            <a:pPr marL="0" indent="0">
              <a:buNone/>
            </a:pPr>
            <a:endParaRPr lang="en-US" dirty="0"/>
          </a:p>
        </p:txBody>
      </p:sp>
      <p:pic>
        <p:nvPicPr>
          <p:cNvPr id="3" name="Picture 2" descr="Businessman using notepad">
            <a:extLst>
              <a:ext uri="{FF2B5EF4-FFF2-40B4-BE49-F238E27FC236}">
                <a16:creationId xmlns:a16="http://schemas.microsoft.com/office/drawing/2014/main" id="{7BF689AF-594D-84B8-B766-0E78737E2CBB}"/>
              </a:ext>
            </a:extLst>
          </p:cNvPr>
          <p:cNvPicPr>
            <a:picLocks noChangeAspect="1"/>
          </p:cNvPicPr>
          <p:nvPr/>
        </p:nvPicPr>
        <p:blipFill>
          <a:blip r:embed="rId3"/>
          <a:stretch>
            <a:fillRect/>
          </a:stretch>
        </p:blipFill>
        <p:spPr>
          <a:xfrm>
            <a:off x="4547703" y="1264022"/>
            <a:ext cx="1383177" cy="4104756"/>
          </a:xfrm>
          <a:prstGeom prst="rect">
            <a:avLst/>
          </a:prstGeom>
        </p:spPr>
      </p:pic>
    </p:spTree>
    <p:custDataLst>
      <p:tags r:id="rId1"/>
    </p:custDataLst>
    <p:extLst>
      <p:ext uri="{BB962C8B-B14F-4D97-AF65-F5344CB8AC3E}">
        <p14:creationId xmlns:p14="http://schemas.microsoft.com/office/powerpoint/2010/main" val="337155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8308">
                                            <p:txEl>
                                              <p:pRg st="9" end="9"/>
                                            </p:txEl>
                                          </p:spTgt>
                                        </p:tgtEl>
                                        <p:attrNameLst>
                                          <p:attrName>style.visibility</p:attrName>
                                        </p:attrNameLst>
                                      </p:cBhvr>
                                      <p:to>
                                        <p:strVal val="visible"/>
                                      </p:to>
                                    </p:set>
                                    <p:animEffect transition="in" filter="wipe(down)">
                                      <p:cBhvr>
                                        <p:cTn id="7" dur="580">
                                          <p:stCondLst>
                                            <p:cond delay="0"/>
                                          </p:stCondLst>
                                        </p:cTn>
                                        <p:tgtEl>
                                          <p:spTgt spid="98308">
                                            <p:txEl>
                                              <p:pRg st="9" end="9"/>
                                            </p:txEl>
                                          </p:spTgt>
                                        </p:tgtEl>
                                      </p:cBhvr>
                                    </p:animEffect>
                                    <p:anim calcmode="lin" valueType="num">
                                      <p:cBhvr>
                                        <p:cTn id="8" dur="1822" tmFilter="0,0; 0.14,0.36; 0.43,0.73; 0.71,0.91; 1.0,1.0">
                                          <p:stCondLst>
                                            <p:cond delay="0"/>
                                          </p:stCondLst>
                                        </p:cTn>
                                        <p:tgtEl>
                                          <p:spTgt spid="98308">
                                            <p:txEl>
                                              <p:pRg st="9" end="9"/>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8308">
                                            <p:txEl>
                                              <p:pRg st="9" end="9"/>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8308">
                                            <p:txEl>
                                              <p:pRg st="9" end="9"/>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8308">
                                            <p:txEl>
                                              <p:pRg st="9" end="9"/>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8308">
                                            <p:txEl>
                                              <p:pRg st="9" end="9"/>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98308">
                                            <p:txEl>
                                              <p:pRg st="9" end="9"/>
                                            </p:txEl>
                                          </p:spTgt>
                                        </p:tgtEl>
                                      </p:cBhvr>
                                      <p:to x="100000" y="60000"/>
                                    </p:animScale>
                                    <p:animScale>
                                      <p:cBhvr>
                                        <p:cTn id="14" dur="166" decel="50000">
                                          <p:stCondLst>
                                            <p:cond delay="676"/>
                                          </p:stCondLst>
                                        </p:cTn>
                                        <p:tgtEl>
                                          <p:spTgt spid="98308">
                                            <p:txEl>
                                              <p:pRg st="9" end="9"/>
                                            </p:txEl>
                                          </p:spTgt>
                                        </p:tgtEl>
                                      </p:cBhvr>
                                      <p:to x="100000" y="100000"/>
                                    </p:animScale>
                                    <p:animScale>
                                      <p:cBhvr>
                                        <p:cTn id="15" dur="26">
                                          <p:stCondLst>
                                            <p:cond delay="1312"/>
                                          </p:stCondLst>
                                        </p:cTn>
                                        <p:tgtEl>
                                          <p:spTgt spid="98308">
                                            <p:txEl>
                                              <p:pRg st="9" end="9"/>
                                            </p:txEl>
                                          </p:spTgt>
                                        </p:tgtEl>
                                      </p:cBhvr>
                                      <p:to x="100000" y="80000"/>
                                    </p:animScale>
                                    <p:animScale>
                                      <p:cBhvr>
                                        <p:cTn id="16" dur="166" decel="50000">
                                          <p:stCondLst>
                                            <p:cond delay="1338"/>
                                          </p:stCondLst>
                                        </p:cTn>
                                        <p:tgtEl>
                                          <p:spTgt spid="98308">
                                            <p:txEl>
                                              <p:pRg st="9" end="9"/>
                                            </p:txEl>
                                          </p:spTgt>
                                        </p:tgtEl>
                                      </p:cBhvr>
                                      <p:to x="100000" y="100000"/>
                                    </p:animScale>
                                    <p:animScale>
                                      <p:cBhvr>
                                        <p:cTn id="17" dur="26">
                                          <p:stCondLst>
                                            <p:cond delay="1642"/>
                                          </p:stCondLst>
                                        </p:cTn>
                                        <p:tgtEl>
                                          <p:spTgt spid="98308">
                                            <p:txEl>
                                              <p:pRg st="9" end="9"/>
                                            </p:txEl>
                                          </p:spTgt>
                                        </p:tgtEl>
                                      </p:cBhvr>
                                      <p:to x="100000" y="90000"/>
                                    </p:animScale>
                                    <p:animScale>
                                      <p:cBhvr>
                                        <p:cTn id="18" dur="166" decel="50000">
                                          <p:stCondLst>
                                            <p:cond delay="1668"/>
                                          </p:stCondLst>
                                        </p:cTn>
                                        <p:tgtEl>
                                          <p:spTgt spid="98308">
                                            <p:txEl>
                                              <p:pRg st="9" end="9"/>
                                            </p:txEl>
                                          </p:spTgt>
                                        </p:tgtEl>
                                      </p:cBhvr>
                                      <p:to x="100000" y="100000"/>
                                    </p:animScale>
                                    <p:animScale>
                                      <p:cBhvr>
                                        <p:cTn id="19" dur="26">
                                          <p:stCondLst>
                                            <p:cond delay="1808"/>
                                          </p:stCondLst>
                                        </p:cTn>
                                        <p:tgtEl>
                                          <p:spTgt spid="98308">
                                            <p:txEl>
                                              <p:pRg st="9" end="9"/>
                                            </p:txEl>
                                          </p:spTgt>
                                        </p:tgtEl>
                                      </p:cBhvr>
                                      <p:to x="100000" y="95000"/>
                                    </p:animScale>
                                    <p:animScale>
                                      <p:cBhvr>
                                        <p:cTn id="20" dur="166" decel="50000">
                                          <p:stCondLst>
                                            <p:cond delay="1834"/>
                                          </p:stCondLst>
                                        </p:cTn>
                                        <p:tgtEl>
                                          <p:spTgt spid="98308">
                                            <p:txEl>
                                              <p:pRg st="9" end="9"/>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2000" fill="hold"/>
                                        <p:tgtEl>
                                          <p:spTgt spid="98307">
                                            <p:txEl>
                                              <p:pRg st="3" end="3"/>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21600000">
                                      <p:cBhvr>
                                        <p:cTn id="28" dur="2000" fill="hold"/>
                                        <p:tgtEl>
                                          <p:spTgt spid="98307">
                                            <p:txEl>
                                              <p:pRg st="4" end="4"/>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98307">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a:xfrm>
            <a:off x="457200" y="266700"/>
            <a:ext cx="8229600" cy="1257300"/>
          </a:xfrm>
        </p:spPr>
        <p:txBody>
          <a:bodyPr>
            <a:normAutofit/>
          </a:bodyPr>
          <a:lstStyle/>
          <a:p>
            <a:pPr eaLnBrk="1" hangingPunct="1">
              <a:defRPr/>
            </a:pPr>
            <a:r>
              <a:rPr lang="en-US" sz="3600" dirty="0"/>
              <a:t>16. Diabetes Care in the Hospital - </a:t>
            </a:r>
            <a:br>
              <a:rPr lang="en-US" sz="3600" dirty="0"/>
            </a:br>
            <a:r>
              <a:rPr lang="en-US" sz="3600" dirty="0"/>
              <a:t>What’s the Big Deal?	</a:t>
            </a:r>
          </a:p>
        </p:txBody>
      </p:sp>
      <p:sp>
        <p:nvSpPr>
          <p:cNvPr id="911363" name="Rectangle 3"/>
          <p:cNvSpPr>
            <a:spLocks noGrp="1" noChangeArrowheads="1"/>
          </p:cNvSpPr>
          <p:nvPr>
            <p:ph type="body" idx="1"/>
          </p:nvPr>
        </p:nvSpPr>
        <p:spPr>
          <a:xfrm>
            <a:off x="571501" y="1608137"/>
            <a:ext cx="5257800" cy="4983163"/>
          </a:xfrm>
        </p:spPr>
        <p:txBody>
          <a:bodyPr/>
          <a:lstStyle/>
          <a:p>
            <a:pPr eaLnBrk="1" hangingPunct="1">
              <a:defRPr/>
            </a:pPr>
            <a:r>
              <a:rPr lang="en-US" dirty="0"/>
              <a:t>Hyperglycemia is associated with increased morbidity and mortality in hospital settings.</a:t>
            </a:r>
          </a:p>
          <a:p>
            <a:pPr lvl="1" eaLnBrk="1" hangingPunct="1">
              <a:defRPr/>
            </a:pPr>
            <a:r>
              <a:rPr lang="en-US" dirty="0"/>
              <a:t>Acute Myocardial Infarction</a:t>
            </a:r>
          </a:p>
          <a:p>
            <a:pPr lvl="1" eaLnBrk="1" hangingPunct="1">
              <a:defRPr/>
            </a:pPr>
            <a:r>
              <a:rPr lang="en-US" dirty="0"/>
              <a:t>Stroke</a:t>
            </a:r>
          </a:p>
          <a:p>
            <a:pPr lvl="1" eaLnBrk="1" hangingPunct="1">
              <a:defRPr/>
            </a:pPr>
            <a:r>
              <a:rPr lang="en-US" dirty="0"/>
              <a:t>Cardiac Surgery</a:t>
            </a:r>
          </a:p>
          <a:p>
            <a:pPr lvl="1" eaLnBrk="1" hangingPunct="1">
              <a:defRPr/>
            </a:pPr>
            <a:r>
              <a:rPr lang="en-US" dirty="0"/>
              <a:t>Infection</a:t>
            </a:r>
          </a:p>
          <a:p>
            <a:pPr lvl="1" eaLnBrk="1" hangingPunct="1">
              <a:defRPr/>
            </a:pPr>
            <a:r>
              <a:rPr lang="en-US" dirty="0"/>
              <a:t>Longer lengths of stay</a:t>
            </a:r>
          </a:p>
          <a:p>
            <a:pPr marL="457200" lvl="1" indent="0" eaLnBrk="1" hangingPunct="1">
              <a:buFont typeface="Wingdings" pitchFamily="2" charset="2"/>
              <a:buNone/>
              <a:defRPr/>
            </a:pPr>
            <a:endParaRPr lang="en-US" dirty="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16002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31C97AA-4E70-050E-B4DB-B339D6B1CA13}"/>
              </a:ext>
            </a:extLst>
          </p:cNvPr>
          <p:cNvPicPr>
            <a:picLocks noChangeAspect="1"/>
          </p:cNvPicPr>
          <p:nvPr/>
        </p:nvPicPr>
        <p:blipFill>
          <a:blip r:embed="rId6"/>
          <a:stretch>
            <a:fillRect/>
          </a:stretch>
        </p:blipFill>
        <p:spPr>
          <a:xfrm>
            <a:off x="3657600" y="6156960"/>
            <a:ext cx="5125165" cy="638572"/>
          </a:xfrm>
          <a:prstGeom prst="rect">
            <a:avLst/>
          </a:prstGeom>
        </p:spPr>
      </p:pic>
    </p:spTree>
    <p:custDataLst>
      <p:tags r:id="rId1"/>
    </p:custDataLst>
    <p:extLst>
      <p:ext uri="{BB962C8B-B14F-4D97-AF65-F5344CB8AC3E}">
        <p14:creationId xmlns:p14="http://schemas.microsoft.com/office/powerpoint/2010/main" val="70476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990600"/>
          </a:xfrm>
        </p:spPr>
        <p:txBody>
          <a:bodyPr>
            <a:normAutofit fontScale="90000"/>
          </a:bodyPr>
          <a:lstStyle/>
          <a:p>
            <a:pPr eaLnBrk="1" hangingPunct="1">
              <a:defRPr/>
            </a:pPr>
            <a:r>
              <a:rPr lang="en-US" sz="3600" dirty="0"/>
              <a:t> ADA Goals and Treatments Hospitalized Patients </a:t>
            </a:r>
          </a:p>
        </p:txBody>
      </p:sp>
      <p:sp>
        <p:nvSpPr>
          <p:cNvPr id="3" name="Content Placeholder 2"/>
          <p:cNvSpPr>
            <a:spLocks noGrp="1"/>
          </p:cNvSpPr>
          <p:nvPr>
            <p:ph idx="1"/>
          </p:nvPr>
        </p:nvSpPr>
        <p:spPr>
          <a:xfrm>
            <a:off x="304800" y="1219200"/>
            <a:ext cx="6248400" cy="5638800"/>
          </a:xfrm>
        </p:spPr>
        <p:txBody>
          <a:bodyPr>
            <a:normAutofit/>
          </a:bodyPr>
          <a:lstStyle/>
          <a:p>
            <a:pPr lvl="1">
              <a:defRPr/>
            </a:pPr>
            <a:r>
              <a:rPr lang="en-US" sz="3200" dirty="0"/>
              <a:t>Critical Care</a:t>
            </a:r>
          </a:p>
          <a:p>
            <a:pPr lvl="2">
              <a:defRPr/>
            </a:pPr>
            <a:r>
              <a:rPr lang="en-US" sz="2400" dirty="0"/>
              <a:t>Individualize based on pt status</a:t>
            </a:r>
          </a:p>
          <a:p>
            <a:pPr lvl="2">
              <a:defRPr/>
            </a:pPr>
            <a:r>
              <a:rPr lang="en-US" sz="2400" dirty="0"/>
              <a:t>Once insulin therapy initiated, blood glucose goal is 140-180 </a:t>
            </a:r>
          </a:p>
          <a:p>
            <a:pPr lvl="2">
              <a:defRPr/>
            </a:pPr>
            <a:r>
              <a:rPr lang="en-US" sz="2400" dirty="0"/>
              <a:t>More stringent goals of 110 -140 may be appropriate in ICU, with careful consideration of preventing hypo.</a:t>
            </a:r>
          </a:p>
          <a:p>
            <a:pPr lvl="2">
              <a:defRPr/>
            </a:pPr>
            <a:r>
              <a:rPr lang="en-US" sz="2400" dirty="0"/>
              <a:t>Basal bolus or Insulin drip  </a:t>
            </a:r>
          </a:p>
          <a:p>
            <a:pPr lvl="1">
              <a:defRPr/>
            </a:pPr>
            <a:r>
              <a:rPr lang="en-US" sz="3200" dirty="0"/>
              <a:t>Med Surg Goals</a:t>
            </a:r>
          </a:p>
          <a:p>
            <a:pPr lvl="3">
              <a:defRPr/>
            </a:pPr>
            <a:r>
              <a:rPr lang="en-US" sz="2400" dirty="0"/>
              <a:t>100 -180</a:t>
            </a:r>
          </a:p>
          <a:p>
            <a:pPr lvl="3">
              <a:defRPr/>
            </a:pPr>
            <a:r>
              <a:rPr lang="en-US" sz="2400" dirty="0"/>
              <a:t> Poor oral intake – use basal insulin + correction</a:t>
            </a:r>
          </a:p>
          <a:p>
            <a:pPr lvl="3">
              <a:defRPr/>
            </a:pPr>
            <a:r>
              <a:rPr lang="en-US" sz="2400" dirty="0"/>
              <a:t> Healthy intake – basal bolus </a:t>
            </a:r>
            <a:endParaRPr lang="en-US" sz="3200" dirty="0"/>
          </a:p>
          <a:p>
            <a:pPr marL="0" indent="0">
              <a:buNone/>
              <a:defRPr/>
            </a:pPr>
            <a:endParaRPr lang="en-US" sz="2400" dirty="0"/>
          </a:p>
        </p:txBody>
      </p:sp>
      <p:pic>
        <p:nvPicPr>
          <p:cNvPr id="131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447800"/>
            <a:ext cx="1974850"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B1C7A0DE-8D33-BEFE-B661-1BEF0C5D5167}"/>
              </a:ext>
            </a:extLst>
          </p:cNvPr>
          <p:cNvPicPr>
            <a:picLocks noChangeAspect="1"/>
          </p:cNvPicPr>
          <p:nvPr/>
        </p:nvPicPr>
        <p:blipFill>
          <a:blip r:embed="rId5"/>
          <a:stretch>
            <a:fillRect/>
          </a:stretch>
        </p:blipFill>
        <p:spPr>
          <a:xfrm>
            <a:off x="6324600" y="4498975"/>
            <a:ext cx="2667000" cy="332296"/>
          </a:xfrm>
          <a:prstGeom prst="rect">
            <a:avLst/>
          </a:prstGeom>
        </p:spPr>
      </p:pic>
    </p:spTree>
    <p:custDataLst>
      <p:tags r:id="rId1"/>
    </p:custDataLst>
    <p:extLst>
      <p:ext uri="{BB962C8B-B14F-4D97-AF65-F5344CB8AC3E}">
        <p14:creationId xmlns:p14="http://schemas.microsoft.com/office/powerpoint/2010/main" val="265465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999BF-7C2D-41CB-A76D-55FED4FAC61E}"/>
              </a:ext>
            </a:extLst>
          </p:cNvPr>
          <p:cNvSpPr>
            <a:spLocks noGrp="1"/>
          </p:cNvSpPr>
          <p:nvPr>
            <p:ph type="title"/>
          </p:nvPr>
        </p:nvSpPr>
        <p:spPr/>
        <p:txBody>
          <a:bodyPr>
            <a:normAutofit/>
          </a:bodyPr>
          <a:lstStyle/>
          <a:p>
            <a:r>
              <a:rPr lang="en-US" dirty="0"/>
              <a:t>SGLT-2’s in Hospital Setting?</a:t>
            </a:r>
          </a:p>
        </p:txBody>
      </p:sp>
      <p:sp>
        <p:nvSpPr>
          <p:cNvPr id="3" name="Content Placeholder 2">
            <a:extLst>
              <a:ext uri="{FF2B5EF4-FFF2-40B4-BE49-F238E27FC236}">
                <a16:creationId xmlns:a16="http://schemas.microsoft.com/office/drawing/2014/main" id="{7889325B-C975-44DC-9271-270883A4105E}"/>
              </a:ext>
            </a:extLst>
          </p:cNvPr>
          <p:cNvSpPr>
            <a:spLocks noGrp="1"/>
          </p:cNvSpPr>
          <p:nvPr>
            <p:ph sz="quarter" idx="1"/>
          </p:nvPr>
        </p:nvSpPr>
        <p:spPr>
          <a:xfrm>
            <a:off x="457200" y="1219200"/>
            <a:ext cx="6019800" cy="5486400"/>
          </a:xfrm>
        </p:spPr>
        <p:txBody>
          <a:bodyPr>
            <a:normAutofit/>
          </a:bodyPr>
          <a:lstStyle/>
          <a:p>
            <a:r>
              <a:rPr lang="en-US" sz="3000" dirty="0">
                <a:solidFill>
                  <a:prstClr val="black"/>
                </a:solidFill>
              </a:rPr>
              <a:t>Recommended if type 2 diabetes and heart failure.</a:t>
            </a:r>
          </a:p>
          <a:p>
            <a:pPr lvl="1"/>
            <a:r>
              <a:rPr lang="en-US" sz="2200" dirty="0">
                <a:solidFill>
                  <a:srgbClr val="0070C0"/>
                </a:solidFill>
              </a:rPr>
              <a:t>Initiate use of a SGLT-2 or continue during hospitalization and upon discharge</a:t>
            </a:r>
            <a:r>
              <a:rPr lang="en-US" sz="2200" dirty="0">
                <a:solidFill>
                  <a:prstClr val="black"/>
                </a:solidFill>
              </a:rPr>
              <a:t>, if no contraindications and after recovery from the acute illness.</a:t>
            </a:r>
          </a:p>
          <a:p>
            <a:r>
              <a:rPr lang="en-US" sz="2600" dirty="0">
                <a:solidFill>
                  <a:srgbClr val="0070C0"/>
                </a:solidFill>
              </a:rPr>
              <a:t>Avoid SGLT2 </a:t>
            </a:r>
            <a:r>
              <a:rPr lang="en-US" sz="2600" dirty="0">
                <a:solidFill>
                  <a:prstClr val="black"/>
                </a:solidFill>
              </a:rPr>
              <a:t>inhibitors in cases of severe illness, in people with ketonemia or ketonuria, and during prolonged fasting and surgical procedures</a:t>
            </a:r>
          </a:p>
          <a:p>
            <a:r>
              <a:rPr lang="en-US" sz="3000" dirty="0">
                <a:solidFill>
                  <a:prstClr val="black"/>
                </a:solidFill>
              </a:rPr>
              <a:t>Hold SGLT-2’s 3 days (4 days for Ertugliflozin) before surgery</a:t>
            </a:r>
          </a:p>
          <a:p>
            <a:endParaRPr lang="en-US" dirty="0"/>
          </a:p>
        </p:txBody>
      </p:sp>
      <p:pic>
        <p:nvPicPr>
          <p:cNvPr id="4" name="Picture 3">
            <a:extLst>
              <a:ext uri="{FF2B5EF4-FFF2-40B4-BE49-F238E27FC236}">
                <a16:creationId xmlns:a16="http://schemas.microsoft.com/office/drawing/2014/main" id="{920D4CDE-FAB0-4283-9C2D-5E84C1266714}"/>
              </a:ext>
            </a:extLst>
          </p:cNvPr>
          <p:cNvPicPr>
            <a:picLocks noChangeAspect="1"/>
          </p:cNvPicPr>
          <p:nvPr/>
        </p:nvPicPr>
        <p:blipFill>
          <a:blip r:embed="rId2"/>
          <a:stretch>
            <a:fillRect/>
          </a:stretch>
        </p:blipFill>
        <p:spPr>
          <a:xfrm>
            <a:off x="6717273" y="1371600"/>
            <a:ext cx="1990863" cy="3163824"/>
          </a:xfrm>
          <a:prstGeom prst="rect">
            <a:avLst/>
          </a:prstGeom>
        </p:spPr>
      </p:pic>
      <p:pic>
        <p:nvPicPr>
          <p:cNvPr id="5" name="Picture 4">
            <a:extLst>
              <a:ext uri="{FF2B5EF4-FFF2-40B4-BE49-F238E27FC236}">
                <a16:creationId xmlns:a16="http://schemas.microsoft.com/office/drawing/2014/main" id="{10FC93BF-4856-7B87-7B31-847590C98425}"/>
              </a:ext>
            </a:extLst>
          </p:cNvPr>
          <p:cNvPicPr>
            <a:picLocks noChangeAspect="1"/>
          </p:cNvPicPr>
          <p:nvPr/>
        </p:nvPicPr>
        <p:blipFill>
          <a:blip r:embed="rId3"/>
          <a:stretch>
            <a:fillRect/>
          </a:stretch>
        </p:blipFill>
        <p:spPr>
          <a:xfrm>
            <a:off x="4953000" y="6326616"/>
            <a:ext cx="4058365" cy="505654"/>
          </a:xfrm>
          <a:prstGeom prst="rect">
            <a:avLst/>
          </a:prstGeom>
        </p:spPr>
      </p:pic>
    </p:spTree>
    <p:extLst>
      <p:ext uri="{BB962C8B-B14F-4D97-AF65-F5344CB8AC3E}">
        <p14:creationId xmlns:p14="http://schemas.microsoft.com/office/powerpoint/2010/main" val="93595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8801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96720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Congratulations – We made it!</a:t>
            </a: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3400" y="1752600"/>
            <a:ext cx="8229600" cy="3817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071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pic>
        <p:nvPicPr>
          <p:cNvPr id="6" name="Picture 5">
            <a:extLst>
              <a:ext uri="{FF2B5EF4-FFF2-40B4-BE49-F238E27FC236}">
                <a16:creationId xmlns:a16="http://schemas.microsoft.com/office/drawing/2014/main" id="{47AAF72E-DA52-44F0-8157-379964AD0935}"/>
              </a:ext>
            </a:extLst>
          </p:cNvPr>
          <p:cNvPicPr>
            <a:picLocks noChangeAspect="1"/>
          </p:cNvPicPr>
          <p:nvPr/>
        </p:nvPicPr>
        <p:blipFill>
          <a:blip r:embed="rId5"/>
          <a:stretch>
            <a:fillRect/>
          </a:stretch>
        </p:blipFill>
        <p:spPr>
          <a:xfrm>
            <a:off x="334644" y="6358155"/>
            <a:ext cx="3321600" cy="453589"/>
          </a:xfrm>
          <a:prstGeom prst="rect">
            <a:avLst/>
          </a:prstGeom>
        </p:spPr>
      </p:pic>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https://coveragetoolkit.org/health-equity/defining-health-equity/</a:t>
            </a:r>
            <a:endParaRPr lang="en-US" sz="1400" dirty="0"/>
          </a:p>
        </p:txBody>
      </p:sp>
    </p:spTree>
    <p:extLst>
      <p:ext uri="{BB962C8B-B14F-4D97-AF65-F5344CB8AC3E}">
        <p14:creationId xmlns:p14="http://schemas.microsoft.com/office/powerpoint/2010/main" val="39891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3E65C-C405-8954-8FD5-7135CEB89A96}"/>
              </a:ext>
            </a:extLst>
          </p:cNvPr>
          <p:cNvSpPr>
            <a:spLocks noGrp="1"/>
          </p:cNvSpPr>
          <p:nvPr>
            <p:ph type="title"/>
          </p:nvPr>
        </p:nvSpPr>
        <p:spPr/>
        <p:txBody>
          <a:bodyPr/>
          <a:lstStyle/>
          <a:p>
            <a:r>
              <a:rPr lang="en-US" dirty="0"/>
              <a:t>Survey – Just Click and Complete</a:t>
            </a:r>
          </a:p>
        </p:txBody>
      </p:sp>
      <p:pic>
        <p:nvPicPr>
          <p:cNvPr id="5" name="Content Placeholder 4">
            <a:extLst>
              <a:ext uri="{FF2B5EF4-FFF2-40B4-BE49-F238E27FC236}">
                <a16:creationId xmlns:a16="http://schemas.microsoft.com/office/drawing/2014/main" id="{40C8B926-9F93-27FD-20C0-9FE70F35E3BB}"/>
              </a:ext>
            </a:extLst>
          </p:cNvPr>
          <p:cNvPicPr>
            <a:picLocks noGrp="1" noChangeAspect="1"/>
          </p:cNvPicPr>
          <p:nvPr>
            <p:ph sz="quarter" idx="1"/>
          </p:nvPr>
        </p:nvPicPr>
        <p:blipFill>
          <a:blip r:embed="rId2"/>
          <a:stretch>
            <a:fillRect/>
          </a:stretch>
        </p:blipFill>
        <p:spPr>
          <a:xfrm>
            <a:off x="3095530" y="1447800"/>
            <a:ext cx="2952939" cy="2952939"/>
          </a:xfrm>
        </p:spPr>
      </p:pic>
    </p:spTree>
    <p:extLst>
      <p:ext uri="{BB962C8B-B14F-4D97-AF65-F5344CB8AC3E}">
        <p14:creationId xmlns:p14="http://schemas.microsoft.com/office/powerpoint/2010/main" val="178199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37.xml><?xml version="1.0" encoding="utf-8"?>
<p:tagLst xmlns:a="http://schemas.openxmlformats.org/drawingml/2006/main" xmlns:r="http://schemas.openxmlformats.org/officeDocument/2006/relationships" xmlns:p="http://schemas.openxmlformats.org/presentationml/2006/main">
  <p:tag name="ANNOTATION_TYPE_8" val="2"/>
  <p:tag name="ANNOTATION_START_8" val="139.6"/>
  <p:tag name="ANNOTATION_END_8" val="157.6"/>
  <p:tag name="ANNOTATION_TOP_8" val="210.9"/>
  <p:tag name="ANNOTATION_LEFT_8" val="20.4"/>
  <p:tag name="ANNOTATION_WIDTH_8" val="337.4"/>
  <p:tag name="ANNOTATION_HEIGHT_8" val="139.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7.6"/>
  <p:tag name="ANNOTATION_END_9" val="163.2"/>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3.2"/>
  <p:tag name="ANNOTATION_END_10" val="163.2"/>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3.2"/>
  <p:tag name="ANNOTATION_END_11" val="178.8"/>
  <p:tag name="ANNOTATION_TOP_11" val="340.6"/>
  <p:tag name="ANNOTATION_LEFT_11" val="22.2"/>
  <p:tag name="ANNOTATION_WIDTH_11" val="500.5"/>
  <p:tag name="ANNOTATION_HEIGHT_11" val="4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8.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UDIO_ID" val="789"/>
  <p:tag name="ELAPSEDTIME" val="36.7"/>
  <p:tag name="ANNOTATION_TYPE_1" val="0"/>
  <p:tag name="ANNOTATION_START_1" val="8.4"/>
  <p:tag name="ANNOTATION_END_1" val="10.2"/>
  <p:tag name="ANNOTATION_TOP_1" val="137.6"/>
  <p:tag name="ANNOTATION_LEFT_1" val="52.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0.2"/>
  <p:tag name="ANNOTATION_END_2" val="16.1"/>
  <p:tag name="ANNOTATION_TOP_2" val="166.6"/>
  <p:tag name="ANNOTATION_LEFT_2" val="35.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6.1"/>
  <p:tag name="ANNOTATION_END_3" val="20.7"/>
  <p:tag name="ANNOTATION_TOP_3" val="191.8"/>
  <p:tag name="ANNOTATION_LEFT_3" val="39.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0.7"/>
  <p:tag name="ANNOTATION_END_4" val="27.1"/>
  <p:tag name="ANNOTATION_TOP_4" val="232.7"/>
  <p:tag name="ANNOTATION_LEFT_4" val="35.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7.1"/>
  <p:tag name="ANNOTATION_END_5" val="30.5"/>
  <p:tag name="ANNOTATION_TOP_5" val="283.3"/>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30.5"/>
  <p:tag name="ANNOTATION_END_6" val="32.6"/>
  <p:tag name="ANNOTATION_TOP_6" val="307.1"/>
  <p:tag name="ANNOTATION_LEFT_6" val="60.4"/>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32.6"/>
  <p:tag name="ANNOTATION_TOP_7" val="346.5"/>
  <p:tag name="ANNOTATION_LEFT_7" val="33.5"/>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8550d598-4913-465e-9d55-7ff4e966e5d7"/>
  <p:tag name="ARTICULATE_SLIDE_NAV" val="12"/>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16231</TotalTime>
  <Words>6921</Words>
  <Application>Microsoft Office PowerPoint</Application>
  <PresentationFormat>On-screen Show (4:3)</PresentationFormat>
  <Paragraphs>932</Paragraphs>
  <Slides>90</Slides>
  <Notes>26</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90</vt:i4>
      </vt:variant>
    </vt:vector>
  </HeadingPairs>
  <TitlesOfParts>
    <vt:vector size="112" baseType="lpstr">
      <vt:lpstr>AdvOT7b515deb</vt:lpstr>
      <vt:lpstr>Aptos</vt:lpstr>
      <vt:lpstr>Arial</vt:lpstr>
      <vt:lpstr>Arial Black</vt:lpstr>
      <vt:lpstr>BlinkMacSystemFont</vt:lpstr>
      <vt:lpstr>Calibri</vt:lpstr>
      <vt:lpstr>Gill Sans MT</vt:lpstr>
      <vt:lpstr>Helvetica Neue</vt:lpstr>
      <vt:lpstr>Monotype Sorts</vt:lpstr>
      <vt:lpstr>Open Sans</vt:lpstr>
      <vt:lpstr>Segoe UI</vt:lpstr>
      <vt:lpstr>signika_negativeregular</vt:lpstr>
      <vt:lpstr>Symbol</vt:lpstr>
      <vt:lpstr>Tahoma</vt:lpstr>
      <vt:lpstr>Times New Roman</vt:lpstr>
      <vt:lpstr>Wingdings</vt:lpstr>
      <vt:lpstr>Wingdings 3</vt:lpstr>
      <vt:lpstr>1_Origin</vt:lpstr>
      <vt:lpstr>2_Origin</vt:lpstr>
      <vt:lpstr>3_Origin</vt:lpstr>
      <vt:lpstr>4_Origin</vt:lpstr>
      <vt:lpstr>5_Origin</vt:lpstr>
      <vt:lpstr>PowerPoint Presentation</vt:lpstr>
      <vt:lpstr>Standards of Care Updates 2024  </vt:lpstr>
      <vt:lpstr>Land Acknowledgment</vt:lpstr>
      <vt:lpstr>Coach Bev has no Conflict of Interest</vt:lpstr>
      <vt:lpstr>Outcomes and Objectives</vt:lpstr>
      <vt:lpstr>Type 2 Diabetes in America 2024 </vt:lpstr>
      <vt:lpstr>Diabetes Prevalence by Ethnic Group</vt:lpstr>
      <vt:lpstr>Status of Diabetes Care</vt:lpstr>
      <vt:lpstr>Address Barriers to Self Management</vt:lpstr>
      <vt:lpstr>Equality vs Equity</vt:lpstr>
      <vt:lpstr>What is Type 2 Diabetes?</vt:lpstr>
      <vt:lpstr>2. Diagnosis and Classification and of Diabetes      Natural History of Diabetes</vt:lpstr>
      <vt:lpstr>Pre Diabetes &amp; Type 2- Screening Guidelines (ADA 2024 Clinical Practice Guidelines)</vt:lpstr>
      <vt:lpstr>Second-Generation Antipsychotic Meds and Diabetes Risk</vt:lpstr>
      <vt:lpstr>Diabetes 2 - Who is at Risk?  (ADA 2024 Clinical Practice Guidelines)</vt:lpstr>
      <vt:lpstr>Poll Question</vt:lpstr>
      <vt:lpstr>How do we know someone has Type 1 vs Type 2?</vt:lpstr>
      <vt:lpstr> Determine if Type 1 - Use AABBCC Approach</vt:lpstr>
      <vt:lpstr>Type 1 Diabetes Features?</vt:lpstr>
      <vt:lpstr>Type 1 Diabetes Progression</vt:lpstr>
      <vt:lpstr>3. Prevention or Delay of Diabetes and Associated Comorbidities (for Preclinical Type 1 Diabetes) </vt:lpstr>
      <vt:lpstr>Type 1 &amp; Lifestyle Prevention</vt:lpstr>
      <vt:lpstr>Pharmacologic Intervention to Delay Symptomatic Type 1 (in Stage 2)</vt:lpstr>
      <vt:lpstr>3. Detecting PreDiabetes Matters</vt:lpstr>
      <vt:lpstr>3. Prediabetes Pharmacologic Intervention</vt:lpstr>
      <vt:lpstr>Diabetes Bingo “DiaBingo” Shout out Right Answer</vt:lpstr>
      <vt:lpstr>DiaBingo</vt:lpstr>
      <vt:lpstr>Mr. J -  What are Your Recommendations?</vt:lpstr>
      <vt:lpstr>ABCs of Diabetes – ADA 2024</vt:lpstr>
      <vt:lpstr>Mr. J -  What are Your Recommendations?</vt:lpstr>
      <vt:lpstr>Immunization Schedule for Diabetes 2024</vt:lpstr>
      <vt:lpstr>NEW Bone Health Recommendations</vt:lpstr>
      <vt:lpstr>Risk Factors for Fracture</vt:lpstr>
      <vt:lpstr>Nonalcoholic Fatty Liver Disease or Metabolic Steatotic Liver Disease</vt:lpstr>
      <vt:lpstr>Screening for NASH – FIB-4</vt:lpstr>
      <vt:lpstr>FIVE critical times  to provide and modify DSMES</vt:lpstr>
      <vt:lpstr>DSMES is underutilized</vt:lpstr>
      <vt:lpstr>DSMES is for Everyone</vt:lpstr>
      <vt:lpstr>Psychosocial Assessment – Screen for:</vt:lpstr>
      <vt:lpstr>Diabetes Distress &amp; Screening Tools</vt:lpstr>
      <vt:lpstr>Medical Nutrition Therapy – ADA  Macronutrient Distribution </vt:lpstr>
      <vt:lpstr>Eating Patterns ADA Standards 2024</vt:lpstr>
      <vt:lpstr>Healthy Eating Patterns/Approaches</vt:lpstr>
      <vt:lpstr>Plate example</vt:lpstr>
      <vt:lpstr>Carbs and Lowering Glucose</vt:lpstr>
      <vt:lpstr>Low Carb Meal Plan Not Recommended for: </vt:lpstr>
      <vt:lpstr>Exercise Standards </vt:lpstr>
      <vt:lpstr>Half way there</vt:lpstr>
      <vt:lpstr>Mr. J -  What are Your Recommendations?</vt:lpstr>
      <vt:lpstr>ABCs of Diabetes – ADA 2024</vt:lpstr>
      <vt:lpstr>Ambulatory Glucose Profile </vt:lpstr>
      <vt:lpstr>Assess for Hypoglycemia (Glucose)  </vt:lpstr>
      <vt:lpstr>Tx of Level 2 &amp; 3 Hypoglycemia</vt:lpstr>
      <vt:lpstr>Poll Question  </vt:lpstr>
      <vt:lpstr>PowerPoint Presentation</vt:lpstr>
      <vt:lpstr>PowerPoint Presentation</vt:lpstr>
      <vt:lpstr>8. Obesity and Weight Management for Prevention &amp; Treatment of Type 2 Diabetes</vt:lpstr>
      <vt:lpstr>Weight is a Heavy Issue</vt:lpstr>
      <vt:lpstr>Use of BMI</vt:lpstr>
      <vt:lpstr>9: Step Wise Approach to Hyperglycemia 2024</vt:lpstr>
      <vt:lpstr>ADA Meds Algorithm</vt:lpstr>
      <vt:lpstr>Metformin is “Usually” 1st Line  </vt:lpstr>
      <vt:lpstr>PowerPoint Presentation</vt:lpstr>
      <vt:lpstr>ADA Meds Algorithm</vt:lpstr>
      <vt:lpstr>PowerPoint Presentation</vt:lpstr>
      <vt:lpstr>GLP-1/GIP Receptor Agonist Indications</vt:lpstr>
      <vt:lpstr>ADA Meds Algorithm</vt:lpstr>
      <vt:lpstr> SGLT2 Inhibitors- “Glucoretics” </vt:lpstr>
      <vt:lpstr>2024 Standard 11 - Chronic Kidney Disease and Risk Management</vt:lpstr>
      <vt:lpstr>SGLT-2i Indications Summary</vt:lpstr>
      <vt:lpstr>Diabetes Meds Lower CV Risk  </vt:lpstr>
      <vt:lpstr>How much do they cost?</vt:lpstr>
      <vt:lpstr>Mr. J -  What are Your Recommendations?</vt:lpstr>
      <vt:lpstr>PowerPoint Presentation</vt:lpstr>
      <vt:lpstr>BP Treatment in addition to Lifestyle</vt:lpstr>
      <vt:lpstr>PowerPoint Presentation</vt:lpstr>
      <vt:lpstr>Poll Question</vt:lpstr>
      <vt:lpstr>ADA 2024 Summary</vt:lpstr>
      <vt:lpstr>Lipid Monitoring and Lifestyle Treatment Strategies</vt:lpstr>
      <vt:lpstr>Statin Therapy</vt:lpstr>
      <vt:lpstr>PowerPoint Presentation</vt:lpstr>
      <vt:lpstr>Coronary Vessel Disease Meds</vt:lpstr>
      <vt:lpstr>Mr. J -  What are Your Recommendations?</vt:lpstr>
      <vt:lpstr>16. Diabetes Care in the Hospital -  What’s the Big Deal? </vt:lpstr>
      <vt:lpstr> ADA Goals and Treatments Hospitalized Patients </vt:lpstr>
      <vt:lpstr>SGLT-2’s in Hospital Setting?</vt:lpstr>
      <vt:lpstr>Diabetes Bingo “DiaBingo” Shout out Right Answer</vt:lpstr>
      <vt:lpstr>DiaBingo- G</vt:lpstr>
      <vt:lpstr>Congratulations – We made it!</vt:lpstr>
      <vt:lpstr>Survey – Just Click and Complete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632</cp:revision>
  <cp:lastPrinted>2020-01-21T18:36:58Z</cp:lastPrinted>
  <dcterms:created xsi:type="dcterms:W3CDTF">2014-04-17T17:56:59Z</dcterms:created>
  <dcterms:modified xsi:type="dcterms:W3CDTF">2024-03-02T23:08:36Z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5A782FC4-4C62-423F-B6B1-07B9A70CBAEE</vt:lpwstr>
  </property>
  <property fmtid="{D5CDD505-2E9C-101B-9397-08002B2CF9AE}" pid="3" name="ArticulatePath">
    <vt:lpwstr>DES PPT template</vt:lpwstr>
  </property>
</Properties>
</file>