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4.xml" ContentType="application/vnd.openxmlformats-officedocument.presentationml.notesSlide+xml"/>
  <Override PartName="/ppt/tags/tag48.xml" ContentType="application/vnd.openxmlformats-officedocument.presentationml.tags+xml"/>
  <Override PartName="/ppt/notesSlides/notesSlide2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6.xml" ContentType="application/vnd.openxmlformats-officedocument.presentationml.notesSlide+xml"/>
  <Override PartName="/ppt/tags/tag5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9.xml" ContentType="application/vnd.openxmlformats-officedocument.presentationml.notesSlide+xml"/>
  <Override PartName="/ppt/ink/ink1.xml" ContentType="application/inkml+xml"/>
  <Override PartName="/ppt/ink/ink2.xml" ContentType="application/inkml+xml"/>
  <Override PartName="/ppt/tags/tag5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5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tags/tag57.xml" ContentType="application/vnd.openxmlformats-officedocument.presentationml.tags+xml"/>
  <Override PartName="/ppt/notesSlides/notesSlide50.xml" ContentType="application/vnd.openxmlformats-officedocument.presentationml.notesSlide+xml"/>
  <Override PartName="/ppt/ink/ink6.xml" ContentType="application/inkml+xml"/>
  <Override PartName="/ppt/ink/ink7.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58.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56.xml" ContentType="application/vnd.openxmlformats-officedocument.presentationml.notesSlide+xml"/>
  <Override PartName="/ppt/tags/tag61.xml" ContentType="application/vnd.openxmlformats-officedocument.presentationml.tags+xml"/>
  <Override PartName="/ppt/notesSlides/notesSlide5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58.xml" ContentType="application/vnd.openxmlformats-officedocument.presentationml.notesSlide+xml"/>
  <Override PartName="/ppt/tags/tag64.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65.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66.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67.xml" ContentType="application/vnd.openxmlformats-officedocument.presentationml.tags+xml"/>
  <Override PartName="/ppt/notesSlides/notesSlide73.xml" ContentType="application/vnd.openxmlformats-officedocument.presentationml.notesSlide+xml"/>
  <Override PartName="/ppt/tags/tag68.xml" ContentType="application/vnd.openxmlformats-officedocument.presentationml.tags+xml"/>
  <Override PartName="/ppt/notesSlides/notesSlide74.xml" ContentType="application/vnd.openxmlformats-officedocument.presentationml.notesSlide+xml"/>
  <Override PartName="/ppt/tags/tag69.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70.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1.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72.xml" ContentType="application/vnd.openxmlformats-officedocument.presentationml.tags+xml"/>
  <Override PartName="/ppt/notesSlides/notesSlide81.xml" ContentType="application/vnd.openxmlformats-officedocument.presentationml.notesSlide+xml"/>
  <Override PartName="/ppt/tags/tag73.xml" ContentType="application/vnd.openxmlformats-officedocument.presentationml.tags+xml"/>
  <Override PartName="/ppt/notesSlides/notesSlide82.xml" ContentType="application/vnd.openxmlformats-officedocument.presentationml.notesSlide+xml"/>
  <Override PartName="/ppt/tags/tag74.xml" ContentType="application/vnd.openxmlformats-officedocument.presentationml.tags+xml"/>
  <Override PartName="/ppt/notesSlides/notesSlide83.xml" ContentType="application/vnd.openxmlformats-officedocument.presentationml.notesSlide+xml"/>
  <Override PartName="/ppt/tags/tag75.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76.xml" ContentType="application/vnd.openxmlformats-officedocument.presentationml.tags+xml"/>
  <Override PartName="/ppt/notesSlides/notesSlide86.xml" ContentType="application/vnd.openxmlformats-officedocument.presentationml.notesSlide+xml"/>
  <Override PartName="/ppt/tags/tag77.xml" ContentType="application/vnd.openxmlformats-officedocument.presentationml.tags+xml"/>
  <Override PartName="/ppt/notesSlides/notesSlide87.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88.xml" ContentType="application/vnd.openxmlformats-officedocument.presentationml.notesSlide+xml"/>
  <Override PartName="/ppt/tags/tag85.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86.xml" ContentType="application/vnd.openxmlformats-officedocument.presentationml.tags+xml"/>
  <Override PartName="/ppt/notesSlides/notesSlide9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89.xml" ContentType="application/vnd.openxmlformats-officedocument.presentationml.tags+xml"/>
  <Override PartName="/ppt/notesSlides/notesSlide95.xml" ContentType="application/vnd.openxmlformats-officedocument.presentationml.notesSlide+xml"/>
  <Override PartName="/ppt/tags/tag90.xml" ContentType="application/vnd.openxmlformats-officedocument.presentationml.tags+xml"/>
  <Override PartName="/ppt/notesSlides/notesSlide96.xml" ContentType="application/vnd.openxmlformats-officedocument.presentationml.notesSlide+xml"/>
  <Override PartName="/ppt/tags/tag91.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92.xml" ContentType="application/vnd.openxmlformats-officedocument.presentationml.tags+xml"/>
  <Override PartName="/ppt/notesSlides/notesSlide101.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ags/tag97.xml" ContentType="application/vnd.openxmlformats-officedocument.presentationml.tags+xml"/>
  <Override PartName="/ppt/notesSlides/notesSlide1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ags/tag98.xml" ContentType="application/vnd.openxmlformats-officedocument.presentationml.tags+xml"/>
  <Override PartName="/ppt/notesSlides/notesSlide135.xml" ContentType="application/vnd.openxmlformats-officedocument.presentationml.notesSlide+xml"/>
  <Override PartName="/ppt/tags/tag99.xml" ContentType="application/vnd.openxmlformats-officedocument.presentationml.tags+xml"/>
  <Override PartName="/ppt/notesSlides/notesSlide136.xml" ContentType="application/vnd.openxmlformats-officedocument.presentationml.notesSlide+xml"/>
  <Override PartName="/ppt/tags/tag100.xml" ContentType="application/vnd.openxmlformats-officedocument.presentationml.tags+xml"/>
  <Override PartName="/ppt/notesSlides/notesSlide137.xml" ContentType="application/vnd.openxmlformats-officedocument.presentationml.notesSlide+xml"/>
  <Override PartName="/ppt/tags/tag101.xml" ContentType="application/vnd.openxmlformats-officedocument.presentationml.tags+xml"/>
  <Override PartName="/ppt/notesSlides/notesSlide138.xml" ContentType="application/vnd.openxmlformats-officedocument.presentationml.notesSlide+xml"/>
  <Override PartName="/ppt/tags/tag1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 id="2147483876" r:id="rId7"/>
  </p:sldMasterIdLst>
  <p:notesMasterIdLst>
    <p:notesMasterId r:id="rId305"/>
  </p:notesMasterIdLst>
  <p:handoutMasterIdLst>
    <p:handoutMasterId r:id="rId306"/>
  </p:handoutMasterIdLst>
  <p:sldIdLst>
    <p:sldId id="2145707145" r:id="rId8"/>
    <p:sldId id="268" r:id="rId9"/>
    <p:sldId id="3600" r:id="rId10"/>
    <p:sldId id="1348" r:id="rId11"/>
    <p:sldId id="2145707158" r:id="rId12"/>
    <p:sldId id="2145707205" r:id="rId13"/>
    <p:sldId id="2145707146" r:id="rId14"/>
    <p:sldId id="2145707147" r:id="rId15"/>
    <p:sldId id="2145707148" r:id="rId16"/>
    <p:sldId id="2145707149" r:id="rId17"/>
    <p:sldId id="2145707150" r:id="rId18"/>
    <p:sldId id="2145707152" r:id="rId19"/>
    <p:sldId id="2145707153" r:id="rId20"/>
    <p:sldId id="2145707154" r:id="rId21"/>
    <p:sldId id="3384" r:id="rId22"/>
    <p:sldId id="2141411156" r:id="rId23"/>
    <p:sldId id="2145707156" r:id="rId24"/>
    <p:sldId id="2145707157" r:id="rId25"/>
    <p:sldId id="2145707007" r:id="rId26"/>
    <p:sldId id="2145707206" r:id="rId27"/>
    <p:sldId id="3703" r:id="rId28"/>
    <p:sldId id="897" r:id="rId29"/>
    <p:sldId id="857" r:id="rId30"/>
    <p:sldId id="3742" r:id="rId31"/>
    <p:sldId id="433" r:id="rId32"/>
    <p:sldId id="3743" r:id="rId33"/>
    <p:sldId id="2145707184" r:id="rId34"/>
    <p:sldId id="480" r:id="rId35"/>
    <p:sldId id="2141411157" r:id="rId36"/>
    <p:sldId id="962" r:id="rId37"/>
    <p:sldId id="963" r:id="rId38"/>
    <p:sldId id="964" r:id="rId39"/>
    <p:sldId id="567" r:id="rId40"/>
    <p:sldId id="2145707016" r:id="rId41"/>
    <p:sldId id="3374" r:id="rId42"/>
    <p:sldId id="2145707215" r:id="rId43"/>
    <p:sldId id="980" r:id="rId44"/>
    <p:sldId id="779" r:id="rId45"/>
    <p:sldId id="1224" r:id="rId46"/>
    <p:sldId id="955" r:id="rId47"/>
    <p:sldId id="2145707216" r:id="rId48"/>
    <p:sldId id="992" r:id="rId49"/>
    <p:sldId id="1001" r:id="rId50"/>
    <p:sldId id="355" r:id="rId51"/>
    <p:sldId id="2145707003" r:id="rId52"/>
    <p:sldId id="2141411068" r:id="rId53"/>
    <p:sldId id="352" r:id="rId54"/>
    <p:sldId id="760" r:id="rId55"/>
    <p:sldId id="984" r:id="rId56"/>
    <p:sldId id="985" r:id="rId57"/>
    <p:sldId id="986" r:id="rId58"/>
    <p:sldId id="2145707218" r:id="rId59"/>
    <p:sldId id="2145707219" r:id="rId60"/>
    <p:sldId id="2145707201" r:id="rId61"/>
    <p:sldId id="2145707220" r:id="rId62"/>
    <p:sldId id="2145707221" r:id="rId63"/>
    <p:sldId id="2145707222" r:id="rId64"/>
    <p:sldId id="2145707223" r:id="rId65"/>
    <p:sldId id="2141411161" r:id="rId66"/>
    <p:sldId id="3579" r:id="rId67"/>
    <p:sldId id="997" r:id="rId68"/>
    <p:sldId id="2145707135" r:id="rId69"/>
    <p:sldId id="1004" r:id="rId70"/>
    <p:sldId id="1005" r:id="rId71"/>
    <p:sldId id="1006" r:id="rId72"/>
    <p:sldId id="1007" r:id="rId73"/>
    <p:sldId id="1008" r:id="rId74"/>
    <p:sldId id="1010" r:id="rId75"/>
    <p:sldId id="1011" r:id="rId76"/>
    <p:sldId id="1014" r:id="rId77"/>
    <p:sldId id="1016" r:id="rId78"/>
    <p:sldId id="1018" r:id="rId79"/>
    <p:sldId id="1021" r:id="rId80"/>
    <p:sldId id="1019" r:id="rId81"/>
    <p:sldId id="1022" r:id="rId82"/>
    <p:sldId id="3556" r:id="rId83"/>
    <p:sldId id="301" r:id="rId84"/>
    <p:sldId id="303" r:id="rId85"/>
    <p:sldId id="275" r:id="rId86"/>
    <p:sldId id="3741" r:id="rId87"/>
    <p:sldId id="894" r:id="rId88"/>
    <p:sldId id="1033" r:id="rId89"/>
    <p:sldId id="1034" r:id="rId90"/>
    <p:sldId id="3061" r:id="rId91"/>
    <p:sldId id="2145707029" r:id="rId92"/>
    <p:sldId id="363" r:id="rId93"/>
    <p:sldId id="357" r:id="rId94"/>
    <p:sldId id="1117" r:id="rId95"/>
    <p:sldId id="2145707225" r:id="rId96"/>
    <p:sldId id="2145707411" r:id="rId97"/>
    <p:sldId id="2141411105" r:id="rId98"/>
    <p:sldId id="577" r:id="rId99"/>
    <p:sldId id="578" r:id="rId100"/>
    <p:sldId id="475" r:id="rId101"/>
    <p:sldId id="3599" r:id="rId102"/>
    <p:sldId id="3598" r:id="rId103"/>
    <p:sldId id="1121" r:id="rId104"/>
    <p:sldId id="466" r:id="rId105"/>
    <p:sldId id="263" r:id="rId106"/>
    <p:sldId id="3678" r:id="rId107"/>
    <p:sldId id="290" r:id="rId108"/>
    <p:sldId id="3679" r:id="rId109"/>
    <p:sldId id="2145707235" r:id="rId110"/>
    <p:sldId id="2145707236" r:id="rId111"/>
    <p:sldId id="2145707238" r:id="rId112"/>
    <p:sldId id="2145707237" r:id="rId113"/>
    <p:sldId id="2145707239" r:id="rId114"/>
    <p:sldId id="2145707240" r:id="rId115"/>
    <p:sldId id="2145707241" r:id="rId116"/>
    <p:sldId id="969" r:id="rId117"/>
    <p:sldId id="2141411060" r:id="rId118"/>
    <p:sldId id="2141411061" r:id="rId119"/>
    <p:sldId id="2141411062" r:id="rId120"/>
    <p:sldId id="1003" r:id="rId121"/>
    <p:sldId id="472" r:id="rId122"/>
    <p:sldId id="2145707213" r:id="rId123"/>
    <p:sldId id="2145707134" r:id="rId124"/>
    <p:sldId id="2145707191" r:id="rId125"/>
    <p:sldId id="2145707214" r:id="rId126"/>
    <p:sldId id="1012" r:id="rId127"/>
    <p:sldId id="467" r:id="rId128"/>
    <p:sldId id="977" r:id="rId129"/>
    <p:sldId id="2145707097" r:id="rId130"/>
    <p:sldId id="1317" r:id="rId131"/>
    <p:sldId id="781" r:id="rId132"/>
    <p:sldId id="2141411145" r:id="rId133"/>
    <p:sldId id="782" r:id="rId134"/>
    <p:sldId id="1174" r:id="rId135"/>
    <p:sldId id="748" r:id="rId136"/>
    <p:sldId id="747" r:id="rId137"/>
    <p:sldId id="398" r:id="rId138"/>
    <p:sldId id="2145706778" r:id="rId139"/>
    <p:sldId id="2141411151" r:id="rId140"/>
    <p:sldId id="2145707001" r:id="rId141"/>
    <p:sldId id="3716" r:id="rId142"/>
    <p:sldId id="3574" r:id="rId143"/>
    <p:sldId id="3689" r:id="rId144"/>
    <p:sldId id="3576" r:id="rId145"/>
    <p:sldId id="3588" r:id="rId146"/>
    <p:sldId id="527" r:id="rId147"/>
    <p:sldId id="3597" r:id="rId148"/>
    <p:sldId id="2145707226" r:id="rId149"/>
    <p:sldId id="2145707209" r:id="rId150"/>
    <p:sldId id="2145707018" r:id="rId151"/>
    <p:sldId id="829" r:id="rId152"/>
    <p:sldId id="1084" r:id="rId153"/>
    <p:sldId id="528" r:id="rId154"/>
    <p:sldId id="1089" r:id="rId155"/>
    <p:sldId id="2145707217" r:id="rId156"/>
    <p:sldId id="973" r:id="rId157"/>
    <p:sldId id="3568" r:id="rId158"/>
    <p:sldId id="1042" r:id="rId159"/>
    <p:sldId id="1233" r:id="rId160"/>
    <p:sldId id="3651" r:id="rId161"/>
    <p:sldId id="3567" r:id="rId162"/>
    <p:sldId id="3345" r:id="rId163"/>
    <p:sldId id="725" r:id="rId164"/>
    <p:sldId id="753" r:id="rId165"/>
    <p:sldId id="727" r:id="rId166"/>
    <p:sldId id="1075" r:id="rId167"/>
    <p:sldId id="966" r:id="rId168"/>
    <p:sldId id="1346" r:id="rId169"/>
    <p:sldId id="2145707420" r:id="rId170"/>
    <p:sldId id="3587" r:id="rId171"/>
    <p:sldId id="1354" r:id="rId172"/>
    <p:sldId id="2145707419" r:id="rId173"/>
    <p:sldId id="1347" r:id="rId174"/>
    <p:sldId id="2145707230" r:id="rId175"/>
    <p:sldId id="2141411065" r:id="rId176"/>
    <p:sldId id="2141411064" r:id="rId177"/>
    <p:sldId id="3711" r:id="rId178"/>
    <p:sldId id="2141411043" r:id="rId179"/>
    <p:sldId id="820" r:id="rId180"/>
    <p:sldId id="690" r:id="rId181"/>
    <p:sldId id="2145707231" r:id="rId182"/>
    <p:sldId id="697" r:id="rId183"/>
    <p:sldId id="2145707155" r:id="rId184"/>
    <p:sldId id="3559" r:id="rId185"/>
    <p:sldId id="1241" r:id="rId186"/>
    <p:sldId id="1141" r:id="rId187"/>
    <p:sldId id="2145707227" r:id="rId188"/>
    <p:sldId id="2145707228" r:id="rId189"/>
    <p:sldId id="581" r:id="rId190"/>
    <p:sldId id="537" r:id="rId191"/>
    <p:sldId id="2145707232" r:id="rId192"/>
    <p:sldId id="1135" r:id="rId193"/>
    <p:sldId id="1140" r:id="rId194"/>
    <p:sldId id="1048" r:id="rId195"/>
    <p:sldId id="1325" r:id="rId196"/>
    <p:sldId id="823" r:id="rId197"/>
    <p:sldId id="791" r:id="rId198"/>
    <p:sldId id="792" r:id="rId199"/>
    <p:sldId id="793" r:id="rId200"/>
    <p:sldId id="794" r:id="rId201"/>
    <p:sldId id="2145707422" r:id="rId202"/>
    <p:sldId id="2145707423" r:id="rId203"/>
    <p:sldId id="3699" r:id="rId204"/>
    <p:sldId id="1097" r:id="rId205"/>
    <p:sldId id="510" r:id="rId206"/>
    <p:sldId id="347" r:id="rId207"/>
    <p:sldId id="884" r:id="rId208"/>
    <p:sldId id="2141411072" r:id="rId209"/>
    <p:sldId id="2145707021" r:id="rId210"/>
    <p:sldId id="735" r:id="rId211"/>
    <p:sldId id="1183" r:id="rId212"/>
    <p:sldId id="2145707307" r:id="rId213"/>
    <p:sldId id="2145707425" r:id="rId214"/>
    <p:sldId id="1185" r:id="rId215"/>
    <p:sldId id="2145707415" r:id="rId216"/>
    <p:sldId id="2145707414" r:id="rId217"/>
    <p:sldId id="562" r:id="rId218"/>
    <p:sldId id="2141411164" r:id="rId219"/>
    <p:sldId id="3572" r:id="rId220"/>
    <p:sldId id="796" r:id="rId221"/>
    <p:sldId id="750" r:id="rId222"/>
    <p:sldId id="2141411120" r:id="rId223"/>
    <p:sldId id="2145707177" r:id="rId224"/>
    <p:sldId id="3683" r:id="rId225"/>
    <p:sldId id="3560" r:id="rId226"/>
    <p:sldId id="2145707229" r:id="rId227"/>
    <p:sldId id="2141411063" r:id="rId228"/>
    <p:sldId id="778" r:id="rId229"/>
    <p:sldId id="3715" r:id="rId230"/>
    <p:sldId id="3698" r:id="rId231"/>
    <p:sldId id="2141411122" r:id="rId232"/>
    <p:sldId id="2145707141" r:id="rId233"/>
    <p:sldId id="2145707140" r:id="rId234"/>
    <p:sldId id="814" r:id="rId235"/>
    <p:sldId id="2145707164" r:id="rId236"/>
    <p:sldId id="3303" r:id="rId237"/>
    <p:sldId id="2141411059" r:id="rId238"/>
    <p:sldId id="2145707163" r:id="rId239"/>
    <p:sldId id="3682" r:id="rId240"/>
    <p:sldId id="696" r:id="rId241"/>
    <p:sldId id="2145707416" r:id="rId242"/>
    <p:sldId id="2141411163" r:id="rId243"/>
    <p:sldId id="319" r:id="rId244"/>
    <p:sldId id="732" r:id="rId245"/>
    <p:sldId id="383" r:id="rId246"/>
    <p:sldId id="384" r:id="rId247"/>
    <p:sldId id="295" r:id="rId248"/>
    <p:sldId id="432" r:id="rId249"/>
    <p:sldId id="428" r:id="rId250"/>
    <p:sldId id="2145707166" r:id="rId251"/>
    <p:sldId id="2145707167" r:id="rId252"/>
    <p:sldId id="2145707168" r:id="rId253"/>
    <p:sldId id="3351" r:id="rId254"/>
    <p:sldId id="2141411162" r:id="rId255"/>
    <p:sldId id="459" r:id="rId256"/>
    <p:sldId id="461" r:id="rId257"/>
    <p:sldId id="460" r:id="rId258"/>
    <p:sldId id="454" r:id="rId259"/>
    <p:sldId id="452" r:id="rId260"/>
    <p:sldId id="3558" r:id="rId261"/>
    <p:sldId id="430" r:id="rId262"/>
    <p:sldId id="3686" r:id="rId263"/>
    <p:sldId id="422" r:id="rId264"/>
    <p:sldId id="3687" r:id="rId265"/>
    <p:sldId id="434" r:id="rId266"/>
    <p:sldId id="435" r:id="rId267"/>
    <p:sldId id="436" r:id="rId268"/>
    <p:sldId id="3693" r:id="rId269"/>
    <p:sldId id="442" r:id="rId270"/>
    <p:sldId id="443" r:id="rId271"/>
    <p:sldId id="402" r:id="rId272"/>
    <p:sldId id="297" r:id="rId273"/>
    <p:sldId id="2141411147" r:id="rId274"/>
    <p:sldId id="3744" r:id="rId275"/>
    <p:sldId id="3745" r:id="rId276"/>
    <p:sldId id="2141411116" r:id="rId277"/>
    <p:sldId id="394" r:id="rId278"/>
    <p:sldId id="3611" r:id="rId279"/>
    <p:sldId id="3352" r:id="rId280"/>
    <p:sldId id="2145707417" r:id="rId281"/>
    <p:sldId id="2145707424" r:id="rId282"/>
    <p:sldId id="2145707418" r:id="rId283"/>
    <p:sldId id="320" r:id="rId284"/>
    <p:sldId id="677" r:id="rId285"/>
    <p:sldId id="2145707174" r:id="rId286"/>
    <p:sldId id="419" r:id="rId287"/>
    <p:sldId id="405" r:id="rId288"/>
    <p:sldId id="2145707233" r:id="rId289"/>
    <p:sldId id="3688" r:id="rId290"/>
    <p:sldId id="3552" r:id="rId291"/>
    <p:sldId id="3695" r:id="rId292"/>
    <p:sldId id="462" r:id="rId293"/>
    <p:sldId id="464" r:id="rId294"/>
    <p:sldId id="457" r:id="rId295"/>
    <p:sldId id="458" r:id="rId296"/>
    <p:sldId id="456" r:id="rId297"/>
    <p:sldId id="676" r:id="rId298"/>
    <p:sldId id="1144" r:id="rId299"/>
    <p:sldId id="2435" r:id="rId300"/>
    <p:sldId id="2845" r:id="rId301"/>
    <p:sldId id="2683" r:id="rId302"/>
    <p:sldId id="2848" r:id="rId303"/>
    <p:sldId id="2145707143" r:id="rId304"/>
  </p:sldIdLst>
  <p:sldSz cx="9144000" cy="6858000" type="screen4x3"/>
  <p:notesSz cx="7010400" cy="9296400"/>
  <p:custDataLst>
    <p:tags r:id="rId30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5E3886"/>
    <a:srgbClr val="B317AC"/>
    <a:srgbClr val="E3C9D8"/>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53" autoAdjust="0"/>
    <p:restoredTop sz="70539" autoAdjust="0"/>
  </p:normalViewPr>
  <p:slideViewPr>
    <p:cSldViewPr>
      <p:cViewPr varScale="1">
        <p:scale>
          <a:sx n="78" d="100"/>
          <a:sy n="78" d="100"/>
        </p:scale>
        <p:origin x="2202" y="84"/>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20334"/>
    </p:cViewPr>
  </p:sorterViewPr>
  <p:notesViewPr>
    <p:cSldViewPr>
      <p:cViewPr varScale="1">
        <p:scale>
          <a:sx n="83" d="100"/>
          <a:sy n="83" d="100"/>
        </p:scale>
        <p:origin x="38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slide" Target="slides/slide292.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170" Type="http://schemas.openxmlformats.org/officeDocument/2006/relationships/slide" Target="slides/slide163.xml"/><Relationship Id="rId226" Type="http://schemas.openxmlformats.org/officeDocument/2006/relationships/slide" Target="slides/slide219.xml"/><Relationship Id="rId268" Type="http://schemas.openxmlformats.org/officeDocument/2006/relationships/slide" Target="slides/slide261.xml"/><Relationship Id="rId32" Type="http://schemas.openxmlformats.org/officeDocument/2006/relationships/slide" Target="slides/slide25.xml"/><Relationship Id="rId74" Type="http://schemas.openxmlformats.org/officeDocument/2006/relationships/slide" Target="slides/slide67.xml"/><Relationship Id="rId128" Type="http://schemas.openxmlformats.org/officeDocument/2006/relationships/slide" Target="slides/slide121.xml"/><Relationship Id="rId5" Type="http://schemas.openxmlformats.org/officeDocument/2006/relationships/slideMaster" Target="slideMasters/slideMaster5.xml"/><Relationship Id="rId181" Type="http://schemas.openxmlformats.org/officeDocument/2006/relationships/slide" Target="slides/slide174.xml"/><Relationship Id="rId237" Type="http://schemas.openxmlformats.org/officeDocument/2006/relationships/slide" Target="slides/slide230.xml"/><Relationship Id="rId279" Type="http://schemas.openxmlformats.org/officeDocument/2006/relationships/slide" Target="slides/slide272.xml"/><Relationship Id="rId43" Type="http://schemas.openxmlformats.org/officeDocument/2006/relationships/slide" Target="slides/slide36.xml"/><Relationship Id="rId139" Type="http://schemas.openxmlformats.org/officeDocument/2006/relationships/slide" Target="slides/slide132.xml"/><Relationship Id="rId290" Type="http://schemas.openxmlformats.org/officeDocument/2006/relationships/slide" Target="slides/slide283.xml"/><Relationship Id="rId304" Type="http://schemas.openxmlformats.org/officeDocument/2006/relationships/slide" Target="slides/slide297.xml"/><Relationship Id="rId85" Type="http://schemas.openxmlformats.org/officeDocument/2006/relationships/slide" Target="slides/slide78.xml"/><Relationship Id="rId150" Type="http://schemas.openxmlformats.org/officeDocument/2006/relationships/slide" Target="slides/slide143.xml"/><Relationship Id="rId192" Type="http://schemas.openxmlformats.org/officeDocument/2006/relationships/slide" Target="slides/slide185.xml"/><Relationship Id="rId206" Type="http://schemas.openxmlformats.org/officeDocument/2006/relationships/slide" Target="slides/slide199.xml"/><Relationship Id="rId248" Type="http://schemas.openxmlformats.org/officeDocument/2006/relationships/slide" Target="slides/slide241.xml"/><Relationship Id="rId12" Type="http://schemas.openxmlformats.org/officeDocument/2006/relationships/slide" Target="slides/slide5.xml"/><Relationship Id="rId108" Type="http://schemas.openxmlformats.org/officeDocument/2006/relationships/slide" Target="slides/slide101.xml"/><Relationship Id="rId54" Type="http://schemas.openxmlformats.org/officeDocument/2006/relationships/slide" Target="slides/slide47.xml"/><Relationship Id="rId96" Type="http://schemas.openxmlformats.org/officeDocument/2006/relationships/slide" Target="slides/slide89.xml"/><Relationship Id="rId161" Type="http://schemas.openxmlformats.org/officeDocument/2006/relationships/slide" Target="slides/slide154.xml"/><Relationship Id="rId217" Type="http://schemas.openxmlformats.org/officeDocument/2006/relationships/slide" Target="slides/slide210.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281" Type="http://schemas.openxmlformats.org/officeDocument/2006/relationships/slide" Target="slides/slide274.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slide" Target="slides/slide232.xml"/><Relationship Id="rId250" Type="http://schemas.openxmlformats.org/officeDocument/2006/relationships/slide" Target="slides/slide243.xml"/><Relationship Id="rId271" Type="http://schemas.openxmlformats.org/officeDocument/2006/relationships/slide" Target="slides/slide264.xml"/><Relationship Id="rId292" Type="http://schemas.openxmlformats.org/officeDocument/2006/relationships/slide" Target="slides/slide285.xml"/><Relationship Id="rId306" Type="http://schemas.openxmlformats.org/officeDocument/2006/relationships/handoutMaster" Target="handoutMasters/handoutMaster1.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240" Type="http://schemas.openxmlformats.org/officeDocument/2006/relationships/slide" Target="slides/slide233.xml"/><Relationship Id="rId261" Type="http://schemas.openxmlformats.org/officeDocument/2006/relationships/slide" Target="slides/slide254.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282" Type="http://schemas.openxmlformats.org/officeDocument/2006/relationships/slide" Target="slides/slide275.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1" Type="http://schemas.openxmlformats.org/officeDocument/2006/relationships/slide" Target="slides/slide244.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72" Type="http://schemas.openxmlformats.org/officeDocument/2006/relationships/slide" Target="slides/slide265.xml"/><Relationship Id="rId293" Type="http://schemas.openxmlformats.org/officeDocument/2006/relationships/slide" Target="slides/slide286.xml"/><Relationship Id="rId307" Type="http://schemas.openxmlformats.org/officeDocument/2006/relationships/tags" Target="tags/tag1.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220" Type="http://schemas.openxmlformats.org/officeDocument/2006/relationships/slide" Target="slides/slide213.xml"/><Relationship Id="rId241" Type="http://schemas.openxmlformats.org/officeDocument/2006/relationships/slide" Target="slides/slide23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262" Type="http://schemas.openxmlformats.org/officeDocument/2006/relationships/slide" Target="slides/slide255.xml"/><Relationship Id="rId283" Type="http://schemas.openxmlformats.org/officeDocument/2006/relationships/slide" Target="slides/slide276.xml"/><Relationship Id="rId78" Type="http://schemas.openxmlformats.org/officeDocument/2006/relationships/slide" Target="slides/slide71.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64" Type="http://schemas.openxmlformats.org/officeDocument/2006/relationships/slide" Target="slides/slide157.xml"/><Relationship Id="rId185" Type="http://schemas.openxmlformats.org/officeDocument/2006/relationships/slide" Target="slides/slide178.xml"/><Relationship Id="rId9" Type="http://schemas.openxmlformats.org/officeDocument/2006/relationships/slide" Target="slides/slide2.xml"/><Relationship Id="rId210" Type="http://schemas.openxmlformats.org/officeDocument/2006/relationships/slide" Target="slides/slide203.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slide" Target="slides/slide287.xml"/><Relationship Id="rId308" Type="http://schemas.openxmlformats.org/officeDocument/2006/relationships/commentAuthors" Target="commentAuthors.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slide" Target="slides/slide288.xml"/><Relationship Id="rId309" Type="http://schemas.openxmlformats.org/officeDocument/2006/relationships/presProps" Target="presProps.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310" Type="http://schemas.openxmlformats.org/officeDocument/2006/relationships/viewProps" Target="viewProps.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slide" Target="slides/slide289.xml"/><Relationship Id="rId300" Type="http://schemas.openxmlformats.org/officeDocument/2006/relationships/slide" Target="slides/slide293.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311" Type="http://schemas.openxmlformats.org/officeDocument/2006/relationships/theme" Target="theme/theme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slideMaster" Target="slideMasters/slideMaster2.xml"/><Relationship Id="rId29" Type="http://schemas.openxmlformats.org/officeDocument/2006/relationships/slide" Target="slides/slide22.xml"/><Relationship Id="rId255" Type="http://schemas.openxmlformats.org/officeDocument/2006/relationships/slide" Target="slides/slide248.xml"/><Relationship Id="rId276" Type="http://schemas.openxmlformats.org/officeDocument/2006/relationships/slide" Target="slides/slide269.xml"/><Relationship Id="rId297" Type="http://schemas.openxmlformats.org/officeDocument/2006/relationships/slide" Target="slides/slide290.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slide" Target="slides/slide294.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266" Type="http://schemas.openxmlformats.org/officeDocument/2006/relationships/slide" Target="slides/slide259.xml"/><Relationship Id="rId287" Type="http://schemas.openxmlformats.org/officeDocument/2006/relationships/slide" Target="slides/slide280.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312" Type="http://schemas.openxmlformats.org/officeDocument/2006/relationships/tableStyles" Target="tableStyles.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slideMaster" Target="slideMasters/slideMaster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slide" Target="slides/slide291.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302" Type="http://schemas.openxmlformats.org/officeDocument/2006/relationships/slide" Target="slides/slide295.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4" Type="http://schemas.openxmlformats.org/officeDocument/2006/relationships/slideMaster" Target="slideMasters/slideMaster4.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303" Type="http://schemas.openxmlformats.org/officeDocument/2006/relationships/slide" Target="slides/slide296.xml"/><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 Id="rId191" Type="http://schemas.openxmlformats.org/officeDocument/2006/relationships/slide" Target="slides/slide184.xml"/><Relationship Id="rId205" Type="http://schemas.openxmlformats.org/officeDocument/2006/relationships/slide" Target="slides/slide198.xml"/><Relationship Id="rId247" Type="http://schemas.openxmlformats.org/officeDocument/2006/relationships/slide" Target="slides/slide240.xml"/><Relationship Id="rId107" Type="http://schemas.openxmlformats.org/officeDocument/2006/relationships/slide" Target="slides/slide100.xml"/><Relationship Id="rId289" Type="http://schemas.openxmlformats.org/officeDocument/2006/relationships/slide" Target="slides/slide282.xml"/><Relationship Id="rId11" Type="http://schemas.openxmlformats.org/officeDocument/2006/relationships/slide" Target="slides/slide4.xml"/><Relationship Id="rId53" Type="http://schemas.openxmlformats.org/officeDocument/2006/relationships/slide" Target="slides/slide46.xml"/><Relationship Id="rId149" Type="http://schemas.openxmlformats.org/officeDocument/2006/relationships/slide" Target="slides/slide142.xml"/><Relationship Id="rId95" Type="http://schemas.openxmlformats.org/officeDocument/2006/relationships/slide" Target="slides/slide88.xml"/><Relationship Id="rId160" Type="http://schemas.openxmlformats.org/officeDocument/2006/relationships/slide" Target="slides/slide153.xml"/><Relationship Id="rId216" Type="http://schemas.openxmlformats.org/officeDocument/2006/relationships/slide" Target="slides/slide209.xml"/><Relationship Id="rId258" Type="http://schemas.openxmlformats.org/officeDocument/2006/relationships/slide" Target="slides/slide251.xml"/><Relationship Id="rId22" Type="http://schemas.openxmlformats.org/officeDocument/2006/relationships/slide" Target="slides/slide15.xml"/><Relationship Id="rId64" Type="http://schemas.openxmlformats.org/officeDocument/2006/relationships/slide" Target="slides/slide57.xml"/><Relationship Id="rId118" Type="http://schemas.openxmlformats.org/officeDocument/2006/relationships/slide" Target="slides/slide111.xml"/><Relationship Id="rId171" Type="http://schemas.openxmlformats.org/officeDocument/2006/relationships/slide" Target="slides/slide164.xml"/><Relationship Id="rId227" Type="http://schemas.openxmlformats.org/officeDocument/2006/relationships/slide" Target="slides/slide220.xml"/><Relationship Id="rId269" Type="http://schemas.openxmlformats.org/officeDocument/2006/relationships/slide" Target="slides/slide262.xml"/><Relationship Id="rId33" Type="http://schemas.openxmlformats.org/officeDocument/2006/relationships/slide" Target="slides/slide26.xml"/><Relationship Id="rId129" Type="http://schemas.openxmlformats.org/officeDocument/2006/relationships/slide" Target="slides/slide122.xml"/><Relationship Id="rId280" Type="http://schemas.openxmlformats.org/officeDocument/2006/relationships/slide" Target="slides/slide273.xml"/><Relationship Id="rId75" Type="http://schemas.openxmlformats.org/officeDocument/2006/relationships/slide" Target="slides/slide68.xml"/><Relationship Id="rId140" Type="http://schemas.openxmlformats.org/officeDocument/2006/relationships/slide" Target="slides/slide133.xml"/><Relationship Id="rId182" Type="http://schemas.openxmlformats.org/officeDocument/2006/relationships/slide" Target="slides/slide175.xml"/><Relationship Id="rId6" Type="http://schemas.openxmlformats.org/officeDocument/2006/relationships/slideMaster" Target="slideMasters/slideMaster6.xml"/><Relationship Id="rId238" Type="http://schemas.openxmlformats.org/officeDocument/2006/relationships/slide" Target="slides/slide231.xml"/><Relationship Id="rId291" Type="http://schemas.openxmlformats.org/officeDocument/2006/relationships/slide" Target="slides/slide284.xml"/><Relationship Id="rId30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1" Type="http://schemas.openxmlformats.org/officeDocument/2006/relationships/image" Target="../media/image3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14.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a:t>Weight loss</a:t>
          </a:r>
          <a:endParaRPr lang="en-US" dirty="0"/>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UTI</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10E6CC-5F44-4D96-BC9B-F64ABFD24382}"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81661DF2-8C29-452A-9C9A-CDFE7AB5C9D3}">
      <dgm:prSet/>
      <dgm:spPr>
        <a:solidFill>
          <a:srgbClr val="A725A7"/>
        </a:solidFill>
      </dgm:spPr>
      <dgm:t>
        <a:bodyPr/>
        <a:lstStyle/>
        <a:p>
          <a:r>
            <a:rPr lang="en-US"/>
            <a:t>Meter</a:t>
          </a:r>
        </a:p>
      </dgm:t>
    </dgm:pt>
    <dgm:pt modelId="{C778B4A7-E1D4-455D-9008-B3C1C1F876E7}" type="parTrans" cxnId="{3BE766D3-C717-407F-B215-4D906820CAF6}">
      <dgm:prSet/>
      <dgm:spPr/>
      <dgm:t>
        <a:bodyPr/>
        <a:lstStyle/>
        <a:p>
          <a:endParaRPr lang="en-US"/>
        </a:p>
      </dgm:t>
    </dgm:pt>
    <dgm:pt modelId="{94265767-6BEF-45D2-B1D8-F3666A1F1C62}" type="sibTrans" cxnId="{3BE766D3-C717-407F-B215-4D906820CAF6}">
      <dgm:prSet/>
      <dgm:spPr/>
      <dgm:t>
        <a:bodyPr/>
        <a:lstStyle/>
        <a:p>
          <a:endParaRPr lang="en-US"/>
        </a:p>
      </dgm:t>
    </dgm:pt>
    <dgm:pt modelId="{AE3CBEB2-1904-4E50-A03F-DA3D529597CF}">
      <dgm:prSet/>
      <dgm:spPr/>
      <dgm:t>
        <a:bodyPr/>
        <a:lstStyle/>
        <a:p>
          <a:r>
            <a:rPr lang="en-US"/>
            <a:t>Strips that aren’t expired?</a:t>
          </a:r>
        </a:p>
      </dgm:t>
    </dgm:pt>
    <dgm:pt modelId="{6E43CED3-D63D-4169-A4EF-C418224BF22D}" type="parTrans" cxnId="{7D2CCEE5-1110-47FB-94E8-E16EEC3D93C4}">
      <dgm:prSet/>
      <dgm:spPr/>
      <dgm:t>
        <a:bodyPr/>
        <a:lstStyle/>
        <a:p>
          <a:endParaRPr lang="en-US"/>
        </a:p>
      </dgm:t>
    </dgm:pt>
    <dgm:pt modelId="{6D3666BF-C352-4A74-B3DE-5D3389E853FF}" type="sibTrans" cxnId="{7D2CCEE5-1110-47FB-94E8-E16EEC3D93C4}">
      <dgm:prSet/>
      <dgm:spPr/>
      <dgm:t>
        <a:bodyPr/>
        <a:lstStyle/>
        <a:p>
          <a:endParaRPr lang="en-US"/>
        </a:p>
      </dgm:t>
    </dgm:pt>
    <dgm:pt modelId="{B74A851D-AB9C-49C3-85A1-366877D80AAF}">
      <dgm:prSet/>
      <dgm:spPr>
        <a:solidFill>
          <a:schemeClr val="accent3">
            <a:lumMod val="75000"/>
          </a:schemeClr>
        </a:solidFill>
      </dgm:spPr>
      <dgm:t>
        <a:bodyPr/>
        <a:lstStyle/>
        <a:p>
          <a:r>
            <a:rPr lang="en-US" dirty="0"/>
            <a:t>List of Meds</a:t>
          </a:r>
        </a:p>
      </dgm:t>
    </dgm:pt>
    <dgm:pt modelId="{14991F2A-5172-41CC-92AE-269BD613D7BF}" type="parTrans" cxnId="{AFFC6C19-C144-4FD9-A61A-C11159F6F3F4}">
      <dgm:prSet/>
      <dgm:spPr/>
      <dgm:t>
        <a:bodyPr/>
        <a:lstStyle/>
        <a:p>
          <a:endParaRPr lang="en-US"/>
        </a:p>
      </dgm:t>
    </dgm:pt>
    <dgm:pt modelId="{D9F83639-CB4A-45FD-891A-438B41292F23}" type="sibTrans" cxnId="{AFFC6C19-C144-4FD9-A61A-C11159F6F3F4}">
      <dgm:prSet/>
      <dgm:spPr/>
      <dgm:t>
        <a:bodyPr/>
        <a:lstStyle/>
        <a:p>
          <a:endParaRPr lang="en-US"/>
        </a:p>
      </dgm:t>
    </dgm:pt>
    <dgm:pt modelId="{85F5EFBF-8342-4860-98F3-B0EBE67E2D2B}">
      <dgm:prSet/>
      <dgm:spPr>
        <a:solidFill>
          <a:schemeClr val="bg2">
            <a:lumMod val="50000"/>
          </a:schemeClr>
        </a:solidFill>
      </dgm:spPr>
      <dgm:t>
        <a:bodyPr/>
        <a:lstStyle/>
        <a:p>
          <a:r>
            <a:rPr lang="en-US" dirty="0"/>
            <a:t>Plan for Lows</a:t>
          </a:r>
        </a:p>
      </dgm:t>
    </dgm:pt>
    <dgm:pt modelId="{2AA5884E-D449-4FB1-9D1B-D46A7DBAB1E5}" type="parTrans" cxnId="{4AC92343-2BCF-42BD-B082-3295FBC69146}">
      <dgm:prSet/>
      <dgm:spPr/>
      <dgm:t>
        <a:bodyPr/>
        <a:lstStyle/>
        <a:p>
          <a:endParaRPr lang="en-US"/>
        </a:p>
      </dgm:t>
    </dgm:pt>
    <dgm:pt modelId="{439BE2C6-3B71-486E-83C3-86DF1179C79C}" type="sibTrans" cxnId="{4AC92343-2BCF-42BD-B082-3295FBC69146}">
      <dgm:prSet/>
      <dgm:spPr/>
      <dgm:t>
        <a:bodyPr/>
        <a:lstStyle/>
        <a:p>
          <a:endParaRPr lang="en-US"/>
        </a:p>
      </dgm:t>
    </dgm:pt>
    <dgm:pt modelId="{92C096D1-322A-474A-B30B-02E699C281C1}">
      <dgm:prSet/>
      <dgm:spPr>
        <a:solidFill>
          <a:schemeClr val="accent1"/>
        </a:solidFill>
      </dgm:spPr>
      <dgm:t>
        <a:bodyPr/>
        <a:lstStyle/>
        <a:p>
          <a:r>
            <a:rPr lang="en-US" dirty="0"/>
            <a:t>Emergency Plan</a:t>
          </a:r>
        </a:p>
      </dgm:t>
    </dgm:pt>
    <dgm:pt modelId="{AB9BBCCE-6487-4E02-9EEB-643148A928F8}" type="parTrans" cxnId="{EF31D752-CABC-48DB-8445-9BA979B885F3}">
      <dgm:prSet/>
      <dgm:spPr/>
      <dgm:t>
        <a:bodyPr/>
        <a:lstStyle/>
        <a:p>
          <a:endParaRPr lang="en-US"/>
        </a:p>
      </dgm:t>
    </dgm:pt>
    <dgm:pt modelId="{E97DEBB5-BDA8-4863-A647-86BB8E9F3520}" type="sibTrans" cxnId="{EF31D752-CABC-48DB-8445-9BA979B885F3}">
      <dgm:prSet/>
      <dgm:spPr/>
      <dgm:t>
        <a:bodyPr/>
        <a:lstStyle/>
        <a:p>
          <a:endParaRPr lang="en-US"/>
        </a:p>
      </dgm:t>
    </dgm:pt>
    <dgm:pt modelId="{56D1FFD5-AF39-44EE-B153-5A52C8FD2EC4}">
      <dgm:prSet/>
      <dgm:spPr>
        <a:solidFill>
          <a:srgbClr val="C00000"/>
        </a:solidFill>
      </dgm:spPr>
      <dgm:t>
        <a:bodyPr/>
        <a:lstStyle/>
        <a:p>
          <a:r>
            <a:rPr lang="en-US"/>
            <a:t>Power back-up</a:t>
          </a:r>
        </a:p>
      </dgm:t>
    </dgm:pt>
    <dgm:pt modelId="{AEF56CE5-173E-4A71-95DE-B29AA09C077F}" type="parTrans" cxnId="{A317676A-E7A4-4DF0-B4DA-26ACDED60CF4}">
      <dgm:prSet/>
      <dgm:spPr/>
      <dgm:t>
        <a:bodyPr/>
        <a:lstStyle/>
        <a:p>
          <a:endParaRPr lang="en-US"/>
        </a:p>
      </dgm:t>
    </dgm:pt>
    <dgm:pt modelId="{3DD1DA0A-5316-4269-BB48-82935DF639B1}" type="sibTrans" cxnId="{A317676A-E7A4-4DF0-B4DA-26ACDED60CF4}">
      <dgm:prSet/>
      <dgm:spPr/>
      <dgm:t>
        <a:bodyPr/>
        <a:lstStyle/>
        <a:p>
          <a:endParaRPr lang="en-US"/>
        </a:p>
      </dgm:t>
    </dgm:pt>
    <dgm:pt modelId="{09014113-2F1C-40F6-8182-6CA625A1911E}" type="pres">
      <dgm:prSet presAssocID="{7610E6CC-5F44-4D96-BC9B-F64ABFD24382}" presName="linear" presStyleCnt="0">
        <dgm:presLayoutVars>
          <dgm:animLvl val="lvl"/>
          <dgm:resizeHandles val="exact"/>
        </dgm:presLayoutVars>
      </dgm:prSet>
      <dgm:spPr/>
    </dgm:pt>
    <dgm:pt modelId="{F14E4A98-754C-42D7-8AC1-9201DA9E6EDB}" type="pres">
      <dgm:prSet presAssocID="{81661DF2-8C29-452A-9C9A-CDFE7AB5C9D3}" presName="parentText" presStyleLbl="node1" presStyleIdx="0" presStyleCnt="5">
        <dgm:presLayoutVars>
          <dgm:chMax val="0"/>
          <dgm:bulletEnabled val="1"/>
        </dgm:presLayoutVars>
      </dgm:prSet>
      <dgm:spPr/>
    </dgm:pt>
    <dgm:pt modelId="{FC7514E2-8989-4B46-AA52-E0A60CC36169}" type="pres">
      <dgm:prSet presAssocID="{81661DF2-8C29-452A-9C9A-CDFE7AB5C9D3}" presName="childText" presStyleLbl="revTx" presStyleIdx="0" presStyleCnt="1">
        <dgm:presLayoutVars>
          <dgm:bulletEnabled val="1"/>
        </dgm:presLayoutVars>
      </dgm:prSet>
      <dgm:spPr/>
    </dgm:pt>
    <dgm:pt modelId="{445FAFFC-22D0-4EE0-9CE6-CEE1E6F0A530}" type="pres">
      <dgm:prSet presAssocID="{B74A851D-AB9C-49C3-85A1-366877D80AAF}" presName="parentText" presStyleLbl="node1" presStyleIdx="1" presStyleCnt="5">
        <dgm:presLayoutVars>
          <dgm:chMax val="0"/>
          <dgm:bulletEnabled val="1"/>
        </dgm:presLayoutVars>
      </dgm:prSet>
      <dgm:spPr/>
    </dgm:pt>
    <dgm:pt modelId="{B8CF0AE5-0666-417C-828B-5E2588574F77}" type="pres">
      <dgm:prSet presAssocID="{D9F83639-CB4A-45FD-891A-438B41292F23}" presName="spacer" presStyleCnt="0"/>
      <dgm:spPr/>
    </dgm:pt>
    <dgm:pt modelId="{A83D165A-EB93-44BA-B864-5DFFB5530403}" type="pres">
      <dgm:prSet presAssocID="{85F5EFBF-8342-4860-98F3-B0EBE67E2D2B}" presName="parentText" presStyleLbl="node1" presStyleIdx="2" presStyleCnt="5">
        <dgm:presLayoutVars>
          <dgm:chMax val="0"/>
          <dgm:bulletEnabled val="1"/>
        </dgm:presLayoutVars>
      </dgm:prSet>
      <dgm:spPr/>
    </dgm:pt>
    <dgm:pt modelId="{82FDC944-C2BD-417F-8D0A-A45F699D84AD}" type="pres">
      <dgm:prSet presAssocID="{439BE2C6-3B71-486E-83C3-86DF1179C79C}" presName="spacer" presStyleCnt="0"/>
      <dgm:spPr/>
    </dgm:pt>
    <dgm:pt modelId="{369323F5-A809-44DE-8643-DDA7CD4E6C0C}" type="pres">
      <dgm:prSet presAssocID="{92C096D1-322A-474A-B30B-02E699C281C1}" presName="parentText" presStyleLbl="node1" presStyleIdx="3" presStyleCnt="5">
        <dgm:presLayoutVars>
          <dgm:chMax val="0"/>
          <dgm:bulletEnabled val="1"/>
        </dgm:presLayoutVars>
      </dgm:prSet>
      <dgm:spPr/>
    </dgm:pt>
    <dgm:pt modelId="{86D6EBC9-DD42-4588-A945-37CC21046DE3}" type="pres">
      <dgm:prSet presAssocID="{E97DEBB5-BDA8-4863-A647-86BB8E9F3520}" presName="spacer" presStyleCnt="0"/>
      <dgm:spPr/>
    </dgm:pt>
    <dgm:pt modelId="{CFEC2DCD-92A3-4A46-9C0D-4BA287297EB2}" type="pres">
      <dgm:prSet presAssocID="{56D1FFD5-AF39-44EE-B153-5A52C8FD2EC4}" presName="parentText" presStyleLbl="node1" presStyleIdx="4" presStyleCnt="5">
        <dgm:presLayoutVars>
          <dgm:chMax val="0"/>
          <dgm:bulletEnabled val="1"/>
        </dgm:presLayoutVars>
      </dgm:prSet>
      <dgm:spPr/>
    </dgm:pt>
  </dgm:ptLst>
  <dgm:cxnLst>
    <dgm:cxn modelId="{7DDF4315-FD30-48B5-ABA9-514E9C2A1801}" type="presOf" srcId="{56D1FFD5-AF39-44EE-B153-5A52C8FD2EC4}" destId="{CFEC2DCD-92A3-4A46-9C0D-4BA287297EB2}" srcOrd="0" destOrd="0" presId="urn:microsoft.com/office/officeart/2005/8/layout/vList2"/>
    <dgm:cxn modelId="{AFFC6C19-C144-4FD9-A61A-C11159F6F3F4}" srcId="{7610E6CC-5F44-4D96-BC9B-F64ABFD24382}" destId="{B74A851D-AB9C-49C3-85A1-366877D80AAF}" srcOrd="1" destOrd="0" parTransId="{14991F2A-5172-41CC-92AE-269BD613D7BF}" sibTransId="{D9F83639-CB4A-45FD-891A-438B41292F23}"/>
    <dgm:cxn modelId="{DE733D1B-F444-4D2B-8CC5-9510F150C987}" type="presOf" srcId="{92C096D1-322A-474A-B30B-02E699C281C1}" destId="{369323F5-A809-44DE-8643-DDA7CD4E6C0C}" srcOrd="0" destOrd="0" presId="urn:microsoft.com/office/officeart/2005/8/layout/vList2"/>
    <dgm:cxn modelId="{B5F19520-0AF8-438D-8149-2CAFCC566276}" type="presOf" srcId="{85F5EFBF-8342-4860-98F3-B0EBE67E2D2B}" destId="{A83D165A-EB93-44BA-B864-5DFFB5530403}" srcOrd="0" destOrd="0" presId="urn:microsoft.com/office/officeart/2005/8/layout/vList2"/>
    <dgm:cxn modelId="{43E08023-B90F-49DD-8446-5E431E75C680}" type="presOf" srcId="{7610E6CC-5F44-4D96-BC9B-F64ABFD24382}" destId="{09014113-2F1C-40F6-8182-6CA625A1911E}" srcOrd="0" destOrd="0" presId="urn:microsoft.com/office/officeart/2005/8/layout/vList2"/>
    <dgm:cxn modelId="{4AC92343-2BCF-42BD-B082-3295FBC69146}" srcId="{7610E6CC-5F44-4D96-BC9B-F64ABFD24382}" destId="{85F5EFBF-8342-4860-98F3-B0EBE67E2D2B}" srcOrd="2" destOrd="0" parTransId="{2AA5884E-D449-4FB1-9D1B-D46A7DBAB1E5}" sibTransId="{439BE2C6-3B71-486E-83C3-86DF1179C79C}"/>
    <dgm:cxn modelId="{A317676A-E7A4-4DF0-B4DA-26ACDED60CF4}" srcId="{7610E6CC-5F44-4D96-BC9B-F64ABFD24382}" destId="{56D1FFD5-AF39-44EE-B153-5A52C8FD2EC4}" srcOrd="4" destOrd="0" parTransId="{AEF56CE5-173E-4A71-95DE-B29AA09C077F}" sibTransId="{3DD1DA0A-5316-4269-BB48-82935DF639B1}"/>
    <dgm:cxn modelId="{EF31D752-CABC-48DB-8445-9BA979B885F3}" srcId="{7610E6CC-5F44-4D96-BC9B-F64ABFD24382}" destId="{92C096D1-322A-474A-B30B-02E699C281C1}" srcOrd="3" destOrd="0" parTransId="{AB9BBCCE-6487-4E02-9EEB-643148A928F8}" sibTransId="{E97DEBB5-BDA8-4863-A647-86BB8E9F3520}"/>
    <dgm:cxn modelId="{4D4BB573-F481-4A12-9EB1-9EAD36878A46}" type="presOf" srcId="{B74A851D-AB9C-49C3-85A1-366877D80AAF}" destId="{445FAFFC-22D0-4EE0-9CE6-CEE1E6F0A530}" srcOrd="0" destOrd="0" presId="urn:microsoft.com/office/officeart/2005/8/layout/vList2"/>
    <dgm:cxn modelId="{3BE766D3-C717-407F-B215-4D906820CAF6}" srcId="{7610E6CC-5F44-4D96-BC9B-F64ABFD24382}" destId="{81661DF2-8C29-452A-9C9A-CDFE7AB5C9D3}" srcOrd="0" destOrd="0" parTransId="{C778B4A7-E1D4-455D-9008-B3C1C1F876E7}" sibTransId="{94265767-6BEF-45D2-B1D8-F3666A1F1C62}"/>
    <dgm:cxn modelId="{7D2CCEE5-1110-47FB-94E8-E16EEC3D93C4}" srcId="{81661DF2-8C29-452A-9C9A-CDFE7AB5C9D3}" destId="{AE3CBEB2-1904-4E50-A03F-DA3D529597CF}" srcOrd="0" destOrd="0" parTransId="{6E43CED3-D63D-4169-A4EF-C418224BF22D}" sibTransId="{6D3666BF-C352-4A74-B3DE-5D3389E853FF}"/>
    <dgm:cxn modelId="{D58AB0EE-5028-4EFC-ADAE-084D2D3F2741}" type="presOf" srcId="{81661DF2-8C29-452A-9C9A-CDFE7AB5C9D3}" destId="{F14E4A98-754C-42D7-8AC1-9201DA9E6EDB}" srcOrd="0" destOrd="0" presId="urn:microsoft.com/office/officeart/2005/8/layout/vList2"/>
    <dgm:cxn modelId="{D9267AF7-B663-4401-AD39-90FDD037B47B}" type="presOf" srcId="{AE3CBEB2-1904-4E50-A03F-DA3D529597CF}" destId="{FC7514E2-8989-4B46-AA52-E0A60CC36169}" srcOrd="0" destOrd="0" presId="urn:microsoft.com/office/officeart/2005/8/layout/vList2"/>
    <dgm:cxn modelId="{6CD0E672-4CF3-43AD-9DA9-0A1CA078E7E6}" type="presParOf" srcId="{09014113-2F1C-40F6-8182-6CA625A1911E}" destId="{F14E4A98-754C-42D7-8AC1-9201DA9E6EDB}" srcOrd="0" destOrd="0" presId="urn:microsoft.com/office/officeart/2005/8/layout/vList2"/>
    <dgm:cxn modelId="{D6B6DA7F-CDA9-4E55-9B93-5812BB3ECAA4}" type="presParOf" srcId="{09014113-2F1C-40F6-8182-6CA625A1911E}" destId="{FC7514E2-8989-4B46-AA52-E0A60CC36169}" srcOrd="1" destOrd="0" presId="urn:microsoft.com/office/officeart/2005/8/layout/vList2"/>
    <dgm:cxn modelId="{AE740A30-1F74-4108-93C9-B8CAACFDD02A}" type="presParOf" srcId="{09014113-2F1C-40F6-8182-6CA625A1911E}" destId="{445FAFFC-22D0-4EE0-9CE6-CEE1E6F0A530}" srcOrd="2" destOrd="0" presId="urn:microsoft.com/office/officeart/2005/8/layout/vList2"/>
    <dgm:cxn modelId="{4C77C692-61A1-4C1F-92C5-418C7CED2BA3}" type="presParOf" srcId="{09014113-2F1C-40F6-8182-6CA625A1911E}" destId="{B8CF0AE5-0666-417C-828B-5E2588574F77}" srcOrd="3" destOrd="0" presId="urn:microsoft.com/office/officeart/2005/8/layout/vList2"/>
    <dgm:cxn modelId="{FF3D039E-459B-482E-B6DC-E2D5C9BCAFC5}" type="presParOf" srcId="{09014113-2F1C-40F6-8182-6CA625A1911E}" destId="{A83D165A-EB93-44BA-B864-5DFFB5530403}" srcOrd="4" destOrd="0" presId="urn:microsoft.com/office/officeart/2005/8/layout/vList2"/>
    <dgm:cxn modelId="{EBDE546B-5B91-498B-BA7B-2AE2713A77B6}" type="presParOf" srcId="{09014113-2F1C-40F6-8182-6CA625A1911E}" destId="{82FDC944-C2BD-417F-8D0A-A45F699D84AD}" srcOrd="5" destOrd="0" presId="urn:microsoft.com/office/officeart/2005/8/layout/vList2"/>
    <dgm:cxn modelId="{1A86F093-DAB7-49C8-A129-8E4B83AF027B}" type="presParOf" srcId="{09014113-2F1C-40F6-8182-6CA625A1911E}" destId="{369323F5-A809-44DE-8643-DDA7CD4E6C0C}" srcOrd="6" destOrd="0" presId="urn:microsoft.com/office/officeart/2005/8/layout/vList2"/>
    <dgm:cxn modelId="{A3E3E76E-5205-4406-BB74-D7A85451658A}" type="presParOf" srcId="{09014113-2F1C-40F6-8182-6CA625A1911E}" destId="{86D6EBC9-DD42-4588-A945-37CC21046DE3}" srcOrd="7" destOrd="0" presId="urn:microsoft.com/office/officeart/2005/8/layout/vList2"/>
    <dgm:cxn modelId="{0E854E72-713A-4D41-ACD4-4144C60151D5}" type="presParOf" srcId="{09014113-2F1C-40F6-8182-6CA625A1911E}" destId="{CFEC2DCD-92A3-4A46-9C0D-4BA287297E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dgm:spPr/>
      <dgm:t>
        <a:bodyPr/>
        <a:lstStyle/>
        <a:p>
          <a:r>
            <a:rPr lang="en-US"/>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dgm:spPr/>
      <dgm:t>
        <a:bodyPr/>
        <a:lstStyle/>
        <a:p>
          <a:r>
            <a:rPr lang="en-US"/>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dgm:spPr/>
      <dgm:t>
        <a:bodyPr/>
        <a:lstStyle/>
        <a:p>
          <a:r>
            <a:rPr lang="en-US"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Weight loss</a:t>
          </a:r>
          <a:endParaRPr lang="en-US" sz="3100" kern="1200" dirty="0"/>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UTI</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Diabetes ketoacidosis (DKA)</a:t>
          </a:r>
        </a:p>
      </dsp:txBody>
      <dsp:txXfrm>
        <a:off x="5488598" y="2565429"/>
        <a:ext cx="2494817" cy="149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E4A98-754C-42D7-8AC1-9201DA9E6EDB}">
      <dsp:nvSpPr>
        <dsp:cNvPr id="0" name=""/>
        <dsp:cNvSpPr/>
      </dsp:nvSpPr>
      <dsp:spPr>
        <a:xfrm>
          <a:off x="0" y="122579"/>
          <a:ext cx="4041648" cy="772200"/>
        </a:xfrm>
        <a:prstGeom prst="roundRect">
          <a:avLst/>
        </a:prstGeom>
        <a:solidFill>
          <a:srgbClr val="A725A7"/>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Meter</a:t>
          </a:r>
        </a:p>
      </dsp:txBody>
      <dsp:txXfrm>
        <a:off x="37696" y="160275"/>
        <a:ext cx="3966256" cy="696808"/>
      </dsp:txXfrm>
    </dsp:sp>
    <dsp:sp modelId="{FC7514E2-8989-4B46-AA52-E0A60CC36169}">
      <dsp:nvSpPr>
        <dsp:cNvPr id="0" name=""/>
        <dsp:cNvSpPr/>
      </dsp:nvSpPr>
      <dsp:spPr>
        <a:xfrm>
          <a:off x="0" y="894779"/>
          <a:ext cx="4041648"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2"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Strips that aren’t expired?</a:t>
          </a:r>
        </a:p>
      </dsp:txBody>
      <dsp:txXfrm>
        <a:off x="0" y="894779"/>
        <a:ext cx="4041648" cy="546480"/>
      </dsp:txXfrm>
    </dsp:sp>
    <dsp:sp modelId="{445FAFFC-22D0-4EE0-9CE6-CEE1E6F0A530}">
      <dsp:nvSpPr>
        <dsp:cNvPr id="0" name=""/>
        <dsp:cNvSpPr/>
      </dsp:nvSpPr>
      <dsp:spPr>
        <a:xfrm>
          <a:off x="0" y="1441259"/>
          <a:ext cx="4041648" cy="772200"/>
        </a:xfrm>
        <a:prstGeom prst="roundRect">
          <a:avLst/>
        </a:prstGeom>
        <a:solidFill>
          <a:schemeClr val="accent3">
            <a:lumMod val="75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List of Meds</a:t>
          </a:r>
        </a:p>
      </dsp:txBody>
      <dsp:txXfrm>
        <a:off x="37696" y="1478955"/>
        <a:ext cx="3966256" cy="696808"/>
      </dsp:txXfrm>
    </dsp:sp>
    <dsp:sp modelId="{A83D165A-EB93-44BA-B864-5DFFB5530403}">
      <dsp:nvSpPr>
        <dsp:cNvPr id="0" name=""/>
        <dsp:cNvSpPr/>
      </dsp:nvSpPr>
      <dsp:spPr>
        <a:xfrm>
          <a:off x="0" y="2308500"/>
          <a:ext cx="4041648" cy="772200"/>
        </a:xfrm>
        <a:prstGeom prst="roundRect">
          <a:avLst/>
        </a:prstGeom>
        <a:solidFill>
          <a:schemeClr val="bg2">
            <a:lumMod val="50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Plan for Lows</a:t>
          </a:r>
        </a:p>
      </dsp:txBody>
      <dsp:txXfrm>
        <a:off x="37696" y="2346196"/>
        <a:ext cx="3966256" cy="696808"/>
      </dsp:txXfrm>
    </dsp:sp>
    <dsp:sp modelId="{369323F5-A809-44DE-8643-DDA7CD4E6C0C}">
      <dsp:nvSpPr>
        <dsp:cNvPr id="0" name=""/>
        <dsp:cNvSpPr/>
      </dsp:nvSpPr>
      <dsp:spPr>
        <a:xfrm>
          <a:off x="0" y="3175740"/>
          <a:ext cx="4041648" cy="772200"/>
        </a:xfrm>
        <a:prstGeom prst="roundRect">
          <a:avLst/>
        </a:prstGeom>
        <a:solidFill>
          <a:schemeClr val="accent1"/>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Emergency Plan</a:t>
          </a:r>
        </a:p>
      </dsp:txBody>
      <dsp:txXfrm>
        <a:off x="37696" y="3213436"/>
        <a:ext cx="3966256" cy="696808"/>
      </dsp:txXfrm>
    </dsp:sp>
    <dsp:sp modelId="{CFEC2DCD-92A3-4A46-9C0D-4BA287297EB2}">
      <dsp:nvSpPr>
        <dsp:cNvPr id="0" name=""/>
        <dsp:cNvSpPr/>
      </dsp:nvSpPr>
      <dsp:spPr>
        <a:xfrm>
          <a:off x="0" y="4042980"/>
          <a:ext cx="4041648" cy="772200"/>
        </a:xfrm>
        <a:prstGeom prst="roundRect">
          <a:avLst/>
        </a:prstGeom>
        <a:solidFill>
          <a:srgbClr val="C00000"/>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Power back-up</a:t>
          </a:r>
        </a:p>
      </dsp:txBody>
      <dsp:txXfrm>
        <a:off x="37696" y="4080676"/>
        <a:ext cx="3966256" cy="6968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253415"/>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253415"/>
        <a:ext cx="2507456" cy="960208"/>
      </dsp:txXfrm>
    </dsp:sp>
    <dsp:sp modelId="{640B5F80-DEF7-4D18-BEBA-D4065BE70367}">
      <dsp:nvSpPr>
        <dsp:cNvPr id="0" name=""/>
        <dsp:cNvSpPr/>
      </dsp:nvSpPr>
      <dsp:spPr>
        <a:xfrm>
          <a:off x="2571" y="1213624"/>
          <a:ext cx="2507456" cy="347072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Pre-meal BG 80-130</a:t>
          </a:r>
        </a:p>
        <a:p>
          <a:pPr marL="228600" lvl="1" indent="-228600" algn="l" defTabSz="889000">
            <a:lnSpc>
              <a:spcPct val="90000"/>
            </a:lnSpc>
            <a:spcBef>
              <a:spcPct val="0"/>
            </a:spcBef>
            <a:spcAft>
              <a:spcPct val="15000"/>
            </a:spcAft>
            <a:buChar char="•"/>
          </a:pPr>
          <a:r>
            <a:rPr lang="en-US" sz="2000" kern="1200"/>
            <a:t>Post meal BG &lt;180</a:t>
          </a:r>
        </a:p>
        <a:p>
          <a:pPr marL="228600" lvl="1" indent="-228600" algn="l" defTabSz="889000">
            <a:lnSpc>
              <a:spcPct val="90000"/>
            </a:lnSpc>
            <a:spcBef>
              <a:spcPct val="0"/>
            </a:spcBef>
            <a:spcAft>
              <a:spcPct val="15000"/>
            </a:spcAft>
            <a:buChar char="•"/>
          </a:pPr>
          <a:r>
            <a:rPr lang="en-US" sz="2000" kern="1200" dirty="0"/>
            <a:t>Time in Range (70-180) 70% of time</a:t>
          </a:r>
        </a:p>
      </dsp:txBody>
      <dsp:txXfrm>
        <a:off x="2571" y="1213624"/>
        <a:ext cx="2507456" cy="3470720"/>
      </dsp:txXfrm>
    </dsp:sp>
    <dsp:sp modelId="{38A44A9E-E78B-49FD-9BD4-97C4FC159060}">
      <dsp:nvSpPr>
        <dsp:cNvPr id="0" name=""/>
        <dsp:cNvSpPr/>
      </dsp:nvSpPr>
      <dsp:spPr>
        <a:xfrm>
          <a:off x="2861071" y="253415"/>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253415"/>
        <a:ext cx="2507456" cy="960208"/>
      </dsp:txXfrm>
    </dsp:sp>
    <dsp:sp modelId="{F1CF1BBD-31D1-4969-96C1-207E25C55671}">
      <dsp:nvSpPr>
        <dsp:cNvPr id="0" name=""/>
        <dsp:cNvSpPr/>
      </dsp:nvSpPr>
      <dsp:spPr>
        <a:xfrm>
          <a:off x="2861071" y="1213624"/>
          <a:ext cx="2507456" cy="3470720"/>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297788"/>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297788"/>
        <a:ext cx="2507456" cy="960208"/>
      </dsp:txXfrm>
    </dsp:sp>
    <dsp:sp modelId="{BF5A0C15-693D-4F97-A249-FA65EFF8FA38}">
      <dsp:nvSpPr>
        <dsp:cNvPr id="0" name=""/>
        <dsp:cNvSpPr/>
      </dsp:nvSpPr>
      <dsp:spPr>
        <a:xfrm>
          <a:off x="5719571" y="1346743"/>
          <a:ext cx="2507456" cy="329322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346743"/>
        <a:ext cx="2507456" cy="3293227"/>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22926" y="8622968"/>
            <a:ext cx="924982" cy="466433"/>
          </a:xfrm>
          <a:prstGeom prst="rect">
            <a:avLst/>
          </a:prstGeom>
        </p:spPr>
        <p:txBody>
          <a:bodyPr vert="horz" lIns="93172" tIns="46586" rIns="93172" bIns="46586"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38150" y="8819967"/>
            <a:ext cx="517017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6" rIns="93172" bIns="4658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1999-2023,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21:06:31.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0 175,'821'0,"-803"-1,1-1,22-5,32-3,-45 10,-6 0,1-1,-1-1,25-5,-14 1,0 3,1 0,-1 3,36 2,7 0,2610-2,-2659-1,0-2,0-1,27-7,-26 4,-1 2,46-4,-62 9,0 0,-1-1,1-1,-1 1,1-1,-1-1,20-9,-15 7,0 1,1 0,0 0,23 0,7-3,49-4,-57 8,40-10,-37 5,-1 2,56-1,84 8,-62 2,960-4,-1046 3,0 2,0 0,1 3,38 12,-19-5,-9-6,-1-1,71 1,-39-3,-10 4,-41-5,41 2,12-8,57 4,-102 4,-19-2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21:06:34.0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1,'3013'0,"-2999"1,0 0,26 7,-25-5,0 0,21 1,567-3,-293-2,1079 1,-1373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07.97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58,'8'-1,"0"0,0-1,0 0,0-1,0 0,11-5,12-5,5 5,1 2,0 1,0 2,1 1,65 6,-5-1,1680-3,-1756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3.7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7.02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0,'971'0,"-932"2,54 9,26 2,22-1,24 2,-83-13,1 4,-1 4,145 34,-190-36,1-2,0-1,1-2,43-3,-61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B3F865E-7DC9-466F-929A-3C49D925754D}" type="datetimeFigureOut">
              <a:rPr lang="en-US" smtClean="0"/>
              <a:t>3/24/2024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clevelandclinicwellness.com/employerprograms/documents/png/files/QuickHitCard.pdf" TargetMode="External"/><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comparative effectiveness of slgt2 inhibitors</a:t>
            </a:r>
          </a:p>
          <a:p>
            <a:r>
              <a:rPr lang="en-US" dirty="0"/>
              <a:t>Add </a:t>
            </a:r>
            <a:r>
              <a:rPr lang="en-US" dirty="0" err="1"/>
              <a:t>sotagliflozin</a:t>
            </a:r>
            <a:r>
              <a:rPr lang="en-US" dirty="0"/>
              <a:t> slide. </a:t>
            </a:r>
          </a:p>
          <a:p>
            <a:r>
              <a:rPr lang="en-US" dirty="0"/>
              <a:t>add pocket card: bromocriptine/</a:t>
            </a:r>
            <a:r>
              <a:rPr lang="en-US" dirty="0" err="1"/>
              <a:t>colsevelam</a:t>
            </a:r>
            <a:r>
              <a:rPr lang="en-US" dirty="0"/>
              <a:t>-slide 212</a:t>
            </a:r>
          </a:p>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ysClr val="windowText" lastClr="000000"/>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E3D63-DE76-4821-B41F-CFAD5FCF1747}" type="slidenum">
              <a:rPr kumimoji="0" 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9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293950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225</a:t>
            </a:fld>
            <a:endParaRPr lang="en-US"/>
          </a:p>
        </p:txBody>
      </p:sp>
    </p:spTree>
    <p:extLst>
      <p:ext uri="{BB962C8B-B14F-4D97-AF65-F5344CB8AC3E}">
        <p14:creationId xmlns:p14="http://schemas.microsoft.com/office/powerpoint/2010/main" val="7525289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226</a:t>
            </a:fld>
            <a:endParaRPr lang="en-US" sz="1300"/>
          </a:p>
        </p:txBody>
      </p:sp>
    </p:spTree>
    <p:extLst>
      <p:ext uri="{BB962C8B-B14F-4D97-AF65-F5344CB8AC3E}">
        <p14:creationId xmlns:p14="http://schemas.microsoft.com/office/powerpoint/2010/main" val="10955898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FBAB305-C781-4F8E-AB7D-DB5225480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39594C52-21C4-48CE-AAA9-F5BE2D611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3F7FD58E-1AF6-4CEC-811E-7291690C2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9AC47-DAFB-4CB0-AAE2-607A2E0C65E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51679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8505085A-975F-4194-B5AB-787F371AD8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E4F555C-D745-481B-9716-D57CC08C2D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of them</a:t>
            </a:r>
          </a:p>
        </p:txBody>
      </p:sp>
      <p:sp>
        <p:nvSpPr>
          <p:cNvPr id="113668" name="Slide Number Placeholder 3">
            <a:extLst>
              <a:ext uri="{FF2B5EF4-FFF2-40B4-BE49-F238E27FC236}">
                <a16:creationId xmlns:a16="http://schemas.microsoft.com/office/drawing/2014/main" id="{90D9064A-B58B-4D64-AD06-DA4E0F121E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90AA29-11B5-4678-99DD-D7F218D2726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78409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Sotagliflozin</a:t>
            </a:r>
            <a:r>
              <a:rPr lang="en-US" dirty="0"/>
              <a:t> was </a:t>
            </a:r>
            <a:r>
              <a:rPr lang="en-US" dirty="0" err="1"/>
              <a:t>evalu</a:t>
            </a:r>
            <a:r>
              <a:rPr lang="en-US" dirty="0"/>
              <a:t> </a:t>
            </a:r>
            <a:r>
              <a:rPr lang="en-US" dirty="0" err="1"/>
              <a:t>ated</a:t>
            </a:r>
            <a:r>
              <a:rPr lang="en-US" dirty="0"/>
              <a:t> in the SCORED trial (281) and SOLOIST-WHF trial (297). A total of 10,584 people with type 2 diabetes, CKD, and additional cardiovascular risk were enrolled in SCORED and random </a:t>
            </a:r>
            <a:r>
              <a:rPr lang="en-US" dirty="0" err="1"/>
              <a:t>ized</a:t>
            </a:r>
            <a:r>
              <a:rPr lang="en-US" dirty="0"/>
              <a:t> to sotagliflozin200mgoncedaily (</a:t>
            </a:r>
            <a:r>
              <a:rPr lang="en-US" dirty="0" err="1"/>
              <a:t>uptitrated</a:t>
            </a:r>
            <a:r>
              <a:rPr lang="en-US" dirty="0"/>
              <a:t> to 400 mg once daily if </a:t>
            </a:r>
            <a:r>
              <a:rPr lang="en-US" dirty="0" err="1"/>
              <a:t>toler</a:t>
            </a:r>
            <a:r>
              <a:rPr lang="en-US" dirty="0"/>
              <a:t> </a:t>
            </a:r>
            <a:r>
              <a:rPr lang="en-US" dirty="0" err="1"/>
              <a:t>ated</a:t>
            </a:r>
            <a:r>
              <a:rPr lang="en-US" dirty="0"/>
              <a:t>) or placebo. SCORED ended early due to a lack of funding; thus, changes to the prespecified primary end points were made prior to unblinding to </a:t>
            </a:r>
            <a:r>
              <a:rPr lang="en-US" dirty="0" err="1"/>
              <a:t>accom</a:t>
            </a:r>
            <a:r>
              <a:rPr lang="en-US" dirty="0"/>
              <a:t> </a:t>
            </a:r>
            <a:r>
              <a:rPr lang="en-US" dirty="0" err="1"/>
              <a:t>modate</a:t>
            </a:r>
            <a:r>
              <a:rPr lang="en-US" dirty="0"/>
              <a:t> a lower-than-anticipated number of end point events. The primary end point of the trial was the total number of deaths from cardiovascular causes, </a:t>
            </a:r>
            <a:r>
              <a:rPr lang="en-US" dirty="0" err="1"/>
              <a:t>hospi</a:t>
            </a:r>
            <a:r>
              <a:rPr lang="en-US" dirty="0"/>
              <a:t> </a:t>
            </a:r>
            <a:r>
              <a:rPr lang="en-US" dirty="0" err="1"/>
              <a:t>talizations</a:t>
            </a:r>
            <a:r>
              <a:rPr lang="en-US" dirty="0"/>
              <a:t> for heart failure, and urgent visits for heart failure. After a median of 16 months of follow-up, the rate of </a:t>
            </a:r>
            <a:r>
              <a:rPr lang="en-US" dirty="0" err="1"/>
              <a:t>pri</a:t>
            </a:r>
            <a:r>
              <a:rPr lang="en-US" dirty="0"/>
              <a:t> </a:t>
            </a:r>
            <a:r>
              <a:rPr lang="en-US" dirty="0" err="1"/>
              <a:t>mary</a:t>
            </a:r>
            <a:r>
              <a:rPr lang="en-US" dirty="0"/>
              <a:t> end point events was reduced with </a:t>
            </a:r>
            <a:r>
              <a:rPr lang="en-US" dirty="0" err="1"/>
              <a:t>sotagliflozin</a:t>
            </a:r>
            <a:r>
              <a:rPr lang="en-US" dirty="0"/>
              <a:t> (5.6 events per 100 patient years in the </a:t>
            </a:r>
            <a:r>
              <a:rPr lang="en-US" dirty="0" err="1"/>
              <a:t>sotagliflozin</a:t>
            </a:r>
            <a:r>
              <a:rPr lang="en-US" dirty="0"/>
              <a:t> group and 7.5 events per 100 patient-years in the </a:t>
            </a:r>
            <a:r>
              <a:rPr lang="en-US" dirty="0" err="1"/>
              <a:t>pla</a:t>
            </a:r>
            <a:r>
              <a:rPr lang="en-US" dirty="0"/>
              <a:t> </a:t>
            </a:r>
            <a:r>
              <a:rPr lang="en-US" dirty="0" err="1"/>
              <a:t>cebo</a:t>
            </a:r>
            <a:r>
              <a:rPr lang="en-US" dirty="0"/>
              <a:t> group [HR 0.74; [95% CI 0.63–0.88]; P &lt; 0.001]). </a:t>
            </a:r>
            <a:r>
              <a:rPr lang="en-US" dirty="0" err="1"/>
              <a:t>Sotagliflozin</a:t>
            </a:r>
            <a:r>
              <a:rPr lang="en-US" dirty="0"/>
              <a:t> also reduced the risk of the secondary end point of to </a:t>
            </a:r>
            <a:r>
              <a:rPr lang="en-US" dirty="0" err="1"/>
              <a:t>tal</a:t>
            </a:r>
            <a:r>
              <a:rPr lang="en-US" dirty="0"/>
              <a:t> number of hospitalizations for heart failure and urgent visits for heart failure (3.5% in the </a:t>
            </a:r>
            <a:r>
              <a:rPr lang="en-US" dirty="0" err="1"/>
              <a:t>sotagliflozin</a:t>
            </a:r>
            <a:r>
              <a:rPr lang="en-US" dirty="0"/>
              <a:t> group and 5.1% in the placebo group [HR 0.67 [95% CI 0.55–0.82]; P &lt; 0.001]) but not the sec </a:t>
            </a:r>
            <a:r>
              <a:rPr lang="en-US" dirty="0" err="1"/>
              <a:t>ondary</a:t>
            </a:r>
            <a:r>
              <a:rPr lang="en-US" dirty="0"/>
              <a:t> end point of deaths from cardio vascular causes.</a:t>
            </a:r>
          </a:p>
        </p:txBody>
      </p:sp>
      <p:sp>
        <p:nvSpPr>
          <p:cNvPr id="4" name="Slide Number Placeholder 3"/>
          <p:cNvSpPr>
            <a:spLocks noGrp="1"/>
          </p:cNvSpPr>
          <p:nvPr>
            <p:ph type="sldNum" sz="quarter" idx="5"/>
          </p:nvPr>
        </p:nvSpPr>
        <p:spPr/>
        <p:txBody>
          <a:bodyPr/>
          <a:lstStyle/>
          <a:p>
            <a:fld id="{5B5E225C-EA32-49AA-BCE1-CBED354D9589}" type="slidenum">
              <a:rPr lang="en-US" smtClean="0"/>
              <a:t>235</a:t>
            </a:fld>
            <a:endParaRPr lang="en-US"/>
          </a:p>
        </p:txBody>
      </p:sp>
    </p:spTree>
    <p:extLst>
      <p:ext uri="{BB962C8B-B14F-4D97-AF65-F5344CB8AC3E}">
        <p14:creationId xmlns:p14="http://schemas.microsoft.com/office/powerpoint/2010/main" val="38847631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236</a:t>
            </a:fld>
            <a:endParaRPr lang="en-US" dirty="0"/>
          </a:p>
        </p:txBody>
      </p:sp>
    </p:spTree>
    <p:extLst>
      <p:ext uri="{BB962C8B-B14F-4D97-AF65-F5344CB8AC3E}">
        <p14:creationId xmlns:p14="http://schemas.microsoft.com/office/powerpoint/2010/main" val="17207435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MACE: CV death, non-fatal myocardial infarction, or non-fatal stroke</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237</a:t>
            </a:fld>
            <a:endParaRPr lang="en-US" dirty="0"/>
          </a:p>
        </p:txBody>
      </p:sp>
    </p:spTree>
    <p:extLst>
      <p:ext uri="{BB962C8B-B14F-4D97-AF65-F5344CB8AC3E}">
        <p14:creationId xmlns:p14="http://schemas.microsoft.com/office/powerpoint/2010/main" val="42253010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D4D060CE-3EAF-4CE1-838E-2C68C5C57F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73CE8C3D-7B76-4EC8-89DB-73399C9627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2600" eaLnBrk="1" hangingPunct="1">
              <a:spcBef>
                <a:spcPct val="0"/>
              </a:spcBef>
            </a:pPr>
            <a:r>
              <a:rPr lang="en-US" altLang="en-US" dirty="0">
                <a:ea typeface="Calibri" panose="020F0502020204030204" pitchFamily="34" charset="0"/>
                <a:cs typeface="Times New Roman" panose="02020603050405020304" pitchFamily="18" charset="0"/>
              </a:rPr>
              <a:t>4-point MACE</a:t>
            </a:r>
          </a:p>
          <a:p>
            <a:pPr defTabSz="482600"/>
            <a:endParaRPr lang="en-US" altLang="en-US" dirty="0">
              <a:ea typeface="Calibri" panose="020F0502020204030204" pitchFamily="34" charset="0"/>
              <a:cs typeface="Times New Roman" panose="02020603050405020304" pitchFamily="18" charset="0"/>
            </a:endParaRPr>
          </a:p>
        </p:txBody>
      </p:sp>
      <p:sp>
        <p:nvSpPr>
          <p:cNvPr id="77828" name="Slide Number Placeholder 3">
            <a:extLst>
              <a:ext uri="{FF2B5EF4-FFF2-40B4-BE49-F238E27FC236}">
                <a16:creationId xmlns:a16="http://schemas.microsoft.com/office/drawing/2014/main" id="{C070596A-DCDD-4531-BBBF-DE531851C6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3242B1-3413-4060-B4C8-5FA8A3FF3AD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685839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EF93DB8-2EDD-4181-AED0-EA08494DE8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CD91C92-159B-402E-85EA-B8178FE90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FD5ADF1D-D497-483F-9348-95FCE15636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F4DA985-3CD4-407D-8A83-3FF7C8481692}" type="slidenum">
              <a:rPr lang="en-US" altLang="en-US"/>
              <a:pPr>
                <a:spcBef>
                  <a:spcPct val="0"/>
                </a:spcBef>
              </a:pPr>
              <a:t>239</a:t>
            </a:fld>
            <a:endParaRPr lang="en-US" altLang="en-US"/>
          </a:p>
        </p:txBody>
      </p:sp>
    </p:spTree>
    <p:extLst>
      <p:ext uri="{BB962C8B-B14F-4D97-AF65-F5344CB8AC3E}">
        <p14:creationId xmlns:p14="http://schemas.microsoft.com/office/powerpoint/2010/main" val="17444284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F427F62-A897-4639-8582-BC538C418F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E31F8D01-4C8E-494D-86DD-74CD3294AA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564CD469-CED8-4452-9FA5-ED86CF6875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1320ED9-13A0-4B3E-8B64-FC41A1B5AF4A}" type="slidenum">
              <a:rPr lang="en-US" altLang="en-US"/>
              <a:pPr>
                <a:spcBef>
                  <a:spcPct val="0"/>
                </a:spcBef>
              </a:pPr>
              <a:t>240</a:t>
            </a:fld>
            <a:endParaRPr lang="en-US" altLang="en-US"/>
          </a:p>
        </p:txBody>
      </p:sp>
    </p:spTree>
    <p:extLst>
      <p:ext uri="{BB962C8B-B14F-4D97-AF65-F5344CB8AC3E}">
        <p14:creationId xmlns:p14="http://schemas.microsoft.com/office/powerpoint/2010/main" val="144308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27</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FD607A7-9BEF-41F0-A730-7FB0F171C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EFAB013-801B-4FD5-BBA0-BED0AD7229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a:extLst>
              <a:ext uri="{FF2B5EF4-FFF2-40B4-BE49-F238E27FC236}">
                <a16:creationId xmlns:a16="http://schemas.microsoft.com/office/drawing/2014/main" id="{7FD37E10-F40C-420A-9296-21AE4ABE6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3D344BD-7C56-4A82-B795-B669D92EEAA6}" type="slidenum">
              <a:rPr lang="en-US" altLang="en-US"/>
              <a:pPr>
                <a:spcBef>
                  <a:spcPct val="0"/>
                </a:spcBef>
              </a:pPr>
              <a:t>242</a:t>
            </a:fld>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74030A3-ACA4-45DE-9B03-51D6432B87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91320A3-5D10-4F8A-BFED-1D9D217A2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DEFCF50C-428B-401D-9693-31D99BD82D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1EB1F5-AC8C-4929-A7E7-21755AEC660D}" type="slidenum">
              <a:rPr lang="en-US" altLang="en-US"/>
              <a:pPr>
                <a:spcBef>
                  <a:spcPct val="0"/>
                </a:spcBef>
              </a:pPr>
              <a:t>249</a:t>
            </a:fld>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4F9DFA8-8FAA-46C8-BD1E-F6C218E69A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9B7DA67-A547-47F1-B350-08D2FC160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04CE4339-75F7-4222-98D1-A610AC2E3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5FDA65E-8A1B-4A4B-8038-30A70FE65423}" type="slidenum">
              <a:rPr lang="en-US" altLang="en-US"/>
              <a:pPr>
                <a:spcBef>
                  <a:spcPct val="0"/>
                </a:spcBef>
              </a:pPr>
              <a:t>250</a:t>
            </a:fld>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A4CD0C-4128-44AC-90AF-64376E9AC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5CACB8F-BF6E-4D53-BE36-42C8B497E3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B</a:t>
            </a:r>
          </a:p>
        </p:txBody>
      </p:sp>
      <p:sp>
        <p:nvSpPr>
          <p:cNvPr id="43012" name="Slide Number Placeholder 3">
            <a:extLst>
              <a:ext uri="{FF2B5EF4-FFF2-40B4-BE49-F238E27FC236}">
                <a16:creationId xmlns:a16="http://schemas.microsoft.com/office/drawing/2014/main" id="{58400BF3-642B-40D5-9FC5-8056F4A46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16719A6-07C7-4F5E-AEC7-33B73920AEE4}" type="slidenum">
              <a:rPr lang="en-US" altLang="en-US"/>
              <a:pPr>
                <a:spcBef>
                  <a:spcPct val="0"/>
                </a:spcBef>
              </a:pPr>
              <a:t>252</a:t>
            </a:fld>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7BF37FB-0B13-439E-8FEF-D1F63DEB02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39A5680-C791-4D89-B524-4552162072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3306B830-7724-4C74-8D2D-8B18D31D40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7E903FE6-A6E2-4147-81A3-41B7F19746E9}" type="slidenum">
              <a:rPr lang="en-US" altLang="en-US">
                <a:latin typeface="Calibri" panose="020F0502020204030204" pitchFamily="34" charset="0"/>
              </a:rPr>
              <a:pPr/>
              <a:t>253</a:t>
            </a:fld>
            <a:endParaRPr lang="en-US" altLang="en-US">
              <a:latin typeface="Calibri" panose="020F050202020403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E59F117-5329-4729-B92A-EBB5CDCA34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BA92DE8-5309-467F-8C36-F189C5AFC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41AA102D-6C65-4B12-912C-649E963723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79B93D-FD69-40C8-8C87-E9D57936BD02}" type="slidenum">
              <a:rPr lang="en-US" altLang="en-US"/>
              <a:pPr>
                <a:spcBef>
                  <a:spcPct val="0"/>
                </a:spcBef>
              </a:pPr>
              <a:t>255</a:t>
            </a:fld>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B97DB00-3D02-41C3-9C57-E35DE7F2E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378A14A-1FF5-41A0-8BA4-2E0BACA2E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2EE029DB-0270-493D-91B4-3620A61FD7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5E52823-69C3-4EF5-8F82-C231E6D384FE}" type="slidenum">
              <a:rPr lang="en-US" altLang="en-US"/>
              <a:pPr>
                <a:spcBef>
                  <a:spcPct val="0"/>
                </a:spcBef>
              </a:pPr>
              <a:t>256</a:t>
            </a:fld>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6F81AB41-3F7D-49F5-AE48-0210A041C1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3702176-238F-4BBF-8849-F521D99EF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Hyperkalemia, especially in patients receiving potassium sparing diuretic, adlosterone antagonist, ARB or direct renin inhibitor, </a:t>
            </a:r>
          </a:p>
        </p:txBody>
      </p:sp>
      <p:sp>
        <p:nvSpPr>
          <p:cNvPr id="53252" name="Slide Number Placeholder 3">
            <a:extLst>
              <a:ext uri="{FF2B5EF4-FFF2-40B4-BE49-F238E27FC236}">
                <a16:creationId xmlns:a16="http://schemas.microsoft.com/office/drawing/2014/main" id="{F899B8A8-32C4-42A5-AD7C-F4458DC279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3303A8-C503-4832-84BB-ADB68E575D4F}" type="slidenum">
              <a:rPr lang="en-US" altLang="en-US"/>
              <a:pPr>
                <a:spcBef>
                  <a:spcPct val="0"/>
                </a:spcBef>
              </a:pPr>
              <a:t>257</a:t>
            </a:fld>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C12133-AB3A-4DE3-AAB6-CE5E8DB4BE98}" type="slidenum">
              <a:rPr lang="en-US" altLang="en-US" smtClean="0"/>
              <a:pPr>
                <a:defRPr/>
              </a:pPr>
              <a:t>264</a:t>
            </a:fld>
            <a:endParaRPr lang="en-US" altLang="en-US"/>
          </a:p>
        </p:txBody>
      </p:sp>
    </p:spTree>
    <p:extLst>
      <p:ext uri="{BB962C8B-B14F-4D97-AF65-F5344CB8AC3E}">
        <p14:creationId xmlns:p14="http://schemas.microsoft.com/office/powerpoint/2010/main" val="299631223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F110EE2-1B43-4F35-90A0-3842A6A57C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2F610CB-D702-4A97-A805-A4540F8CDA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A</a:t>
            </a:r>
          </a:p>
        </p:txBody>
      </p:sp>
      <p:sp>
        <p:nvSpPr>
          <p:cNvPr id="61444" name="Slide Number Placeholder 3">
            <a:extLst>
              <a:ext uri="{FF2B5EF4-FFF2-40B4-BE49-F238E27FC236}">
                <a16:creationId xmlns:a16="http://schemas.microsoft.com/office/drawing/2014/main" id="{25EFFE1F-1B81-4C75-A492-B1FC336AC0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3791DB-CC15-4A18-A39D-EDA56FA4CAD1}" type="slidenum">
              <a:rPr lang="en-US" altLang="en-US"/>
              <a:pPr>
                <a:spcBef>
                  <a:spcPct val="0"/>
                </a:spcBef>
              </a:pPr>
              <a:t>265</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181100" y="698500"/>
            <a:ext cx="4648200" cy="34861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86012" indent="-302312" eaLnBrk="0" hangingPunct="0">
              <a:defRPr sz="2400">
                <a:solidFill>
                  <a:schemeClr val="tx1"/>
                </a:solidFill>
                <a:latin typeface="Times New Roman" pitchFamily="18" charset="0"/>
              </a:defRPr>
            </a:lvl2pPr>
            <a:lvl3pPr marL="1209251" indent="-241850" eaLnBrk="0" hangingPunct="0">
              <a:defRPr sz="2400">
                <a:solidFill>
                  <a:schemeClr val="tx1"/>
                </a:solidFill>
                <a:latin typeface="Times New Roman" pitchFamily="18" charset="0"/>
              </a:defRPr>
            </a:lvl3pPr>
            <a:lvl4pPr marL="1692952" indent="-241850" eaLnBrk="0" hangingPunct="0">
              <a:defRPr sz="2400">
                <a:solidFill>
                  <a:schemeClr val="tx1"/>
                </a:solidFill>
                <a:latin typeface="Times New Roman" pitchFamily="18" charset="0"/>
              </a:defRPr>
            </a:lvl4pPr>
            <a:lvl5pPr marL="2176653" indent="-241850" eaLnBrk="0" hangingPunct="0">
              <a:defRPr sz="2400">
                <a:solidFill>
                  <a:schemeClr val="tx1"/>
                </a:solidFill>
                <a:latin typeface="Times New Roman" pitchFamily="18" charset="0"/>
              </a:defRPr>
            </a:lvl5pPr>
            <a:lvl6pPr marL="2660353" indent="-241850" eaLnBrk="0" fontAlgn="base" hangingPunct="0">
              <a:spcBef>
                <a:spcPct val="0"/>
              </a:spcBef>
              <a:spcAft>
                <a:spcPct val="0"/>
              </a:spcAft>
              <a:defRPr sz="2400">
                <a:solidFill>
                  <a:schemeClr val="tx1"/>
                </a:solidFill>
                <a:latin typeface="Times New Roman" pitchFamily="18" charset="0"/>
              </a:defRPr>
            </a:lvl6pPr>
            <a:lvl7pPr marL="3144054" indent="-241850" eaLnBrk="0" fontAlgn="base" hangingPunct="0">
              <a:spcBef>
                <a:spcPct val="0"/>
              </a:spcBef>
              <a:spcAft>
                <a:spcPct val="0"/>
              </a:spcAft>
              <a:defRPr sz="2400">
                <a:solidFill>
                  <a:schemeClr val="tx1"/>
                </a:solidFill>
                <a:latin typeface="Times New Roman" pitchFamily="18" charset="0"/>
              </a:defRPr>
            </a:lvl7pPr>
            <a:lvl8pPr marL="3627754" indent="-241850" eaLnBrk="0" fontAlgn="base" hangingPunct="0">
              <a:spcBef>
                <a:spcPct val="0"/>
              </a:spcBef>
              <a:spcAft>
                <a:spcPct val="0"/>
              </a:spcAft>
              <a:defRPr sz="2400">
                <a:solidFill>
                  <a:schemeClr val="tx1"/>
                </a:solidFill>
                <a:latin typeface="Times New Roman" pitchFamily="18" charset="0"/>
              </a:defRPr>
            </a:lvl8pPr>
            <a:lvl9pPr marL="4111455" indent="-241850"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31</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3DE77BF-EDA9-4962-AD73-7741776DDB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DD456EDE-AF1B-4584-95AC-E899F5CF75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a:extLst>
              <a:ext uri="{FF2B5EF4-FFF2-40B4-BE49-F238E27FC236}">
                <a16:creationId xmlns:a16="http://schemas.microsoft.com/office/drawing/2014/main" id="{EA381277-7E24-4331-A290-3AE9924EB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2960691-0E07-4E5E-9D15-219BAFF39AAB}" type="slidenum">
              <a:rPr lang="en-US" altLang="en-US"/>
              <a:pPr>
                <a:spcBef>
                  <a:spcPct val="0"/>
                </a:spcBef>
              </a:pPr>
              <a:t>266</a:t>
            </a:fld>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268</a:t>
            </a:fld>
            <a:endParaRPr lang="en-US"/>
          </a:p>
        </p:txBody>
      </p:sp>
    </p:spTree>
    <p:extLst>
      <p:ext uri="{BB962C8B-B14F-4D97-AF65-F5344CB8AC3E}">
        <p14:creationId xmlns:p14="http://schemas.microsoft.com/office/powerpoint/2010/main" val="8328245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271</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D947-A2C6-05A4-748B-230E20F20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BA457-5729-10EF-31DA-EE0572B27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C48B3-9BD2-0F89-6F55-12A7F4B8A8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5302FC-E27A-35AC-67D1-68E43E9949D9}"/>
              </a:ext>
            </a:extLst>
          </p:cNvPr>
          <p:cNvSpPr>
            <a:spLocks noGrp="1"/>
          </p:cNvSpPr>
          <p:nvPr>
            <p:ph type="sldNum" sz="quarter" idx="5"/>
          </p:nvPr>
        </p:nvSpPr>
        <p:spPr/>
        <p:txBody>
          <a:bodyPr/>
          <a:lstStyle/>
          <a:p>
            <a:fld id="{5B5E225C-EA32-49AA-BCE1-CBED354D9589}" type="slidenum">
              <a:rPr lang="en-US" smtClean="0"/>
              <a:t>275</a:t>
            </a:fld>
            <a:endParaRPr lang="en-US"/>
          </a:p>
        </p:txBody>
      </p:sp>
    </p:spTree>
    <p:extLst>
      <p:ext uri="{BB962C8B-B14F-4D97-AF65-F5344CB8AC3E}">
        <p14:creationId xmlns:p14="http://schemas.microsoft.com/office/powerpoint/2010/main" val="40216829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276</a:t>
            </a:fld>
            <a:endParaRPr lang="en-US"/>
          </a:p>
        </p:txBody>
      </p:sp>
    </p:spTree>
    <p:extLst>
      <p:ext uri="{BB962C8B-B14F-4D97-AF65-F5344CB8AC3E}">
        <p14:creationId xmlns:p14="http://schemas.microsoft.com/office/powerpoint/2010/main" val="319031503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EF635BB-9FAC-4023-82D2-13ADED9377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BAC120A-4B6C-40B6-AECF-83B632D605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 Reduction of Cardiovascular Events with </a:t>
            </a:r>
            <a:r>
              <a:rPr lang="en-US" dirty="0" err="1"/>
              <a:t>Icosapent</a:t>
            </a:r>
            <a:r>
              <a:rPr lang="en-US" dirty="0"/>
              <a:t> Ethyl-Intervention Trial (REDUCE-IT) enrolled 8,179 adults re </a:t>
            </a:r>
            <a:r>
              <a:rPr lang="en-US" dirty="0" err="1"/>
              <a:t>ceiving</a:t>
            </a:r>
            <a:r>
              <a:rPr lang="en-US" dirty="0"/>
              <a:t> statin therapy with moderately elevated triglycerides (135–499 mg/dL, median baseline of 216 mg/dL) who had either established cardiovascular disease (secondary prevention cohort) or diabetes plus at least one other car </a:t>
            </a:r>
            <a:r>
              <a:rPr lang="en-US" dirty="0" err="1"/>
              <a:t>diovascular</a:t>
            </a:r>
            <a:r>
              <a:rPr lang="en-US" dirty="0"/>
              <a:t> risk factor (primary </a:t>
            </a:r>
            <a:r>
              <a:rPr lang="en-US" dirty="0" err="1"/>
              <a:t>preven</a:t>
            </a:r>
            <a:r>
              <a:rPr lang="en-US" dirty="0"/>
              <a:t> </a:t>
            </a:r>
            <a:r>
              <a:rPr lang="en-US" dirty="0" err="1"/>
              <a:t>tion</a:t>
            </a:r>
            <a:r>
              <a:rPr lang="en-US" dirty="0"/>
              <a:t> cohort) (139). Individuals were randomized to </a:t>
            </a:r>
            <a:r>
              <a:rPr lang="en-US" dirty="0" err="1"/>
              <a:t>icosapent</a:t>
            </a:r>
            <a:r>
              <a:rPr lang="en-US" dirty="0"/>
              <a:t> ethyl 4 g/day (2 g twice daily with food) versus </a:t>
            </a:r>
            <a:r>
              <a:rPr lang="en-US" dirty="0" err="1"/>
              <a:t>pla</a:t>
            </a:r>
            <a:r>
              <a:rPr lang="en-US" dirty="0"/>
              <a:t> </a:t>
            </a:r>
            <a:r>
              <a:rPr lang="en-US" dirty="0" err="1"/>
              <a:t>cebo.The</a:t>
            </a:r>
            <a:r>
              <a:rPr lang="en-US" dirty="0"/>
              <a:t> trial met its primary end point, demonstrating a 25% relative risk </a:t>
            </a:r>
            <a:r>
              <a:rPr lang="en-US" dirty="0" err="1"/>
              <a:t>reduc</a:t>
            </a:r>
            <a:r>
              <a:rPr lang="en-US" dirty="0"/>
              <a:t> </a:t>
            </a:r>
            <a:r>
              <a:rPr lang="en-US" dirty="0" err="1"/>
              <a:t>tion</a:t>
            </a:r>
            <a:r>
              <a:rPr lang="en-US" dirty="0"/>
              <a:t> (P &lt; 0.001) for the primary end point composite of cardiovascular death, nonfatal MI, nonfatal stroke, coronary re vascularization, or unstable angina. This risk reduction was seen in people with or without diabetes at </a:t>
            </a:r>
            <a:r>
              <a:rPr lang="en-US" dirty="0" err="1"/>
              <a:t>baseline.The</a:t>
            </a:r>
            <a:r>
              <a:rPr lang="en-US" dirty="0"/>
              <a:t> compos </a:t>
            </a:r>
            <a:r>
              <a:rPr lang="en-US" dirty="0" err="1"/>
              <a:t>ite</a:t>
            </a:r>
            <a:r>
              <a:rPr lang="en-US" dirty="0"/>
              <a:t> of cardiovascular death, nonfatal MI, or nonfatal stroke was reduced by 26% (P &lt; 0.001). Additional ischemic end points were significantly lower in the </a:t>
            </a:r>
            <a:r>
              <a:rPr lang="en-US" dirty="0" err="1"/>
              <a:t>ico</a:t>
            </a:r>
            <a:r>
              <a:rPr lang="en-US" dirty="0"/>
              <a:t> </a:t>
            </a:r>
            <a:r>
              <a:rPr lang="en-US" dirty="0" err="1"/>
              <a:t>sapent</a:t>
            </a:r>
            <a:r>
              <a:rPr lang="en-US" dirty="0"/>
              <a:t> ethyl group than in the placebo group, including cardiovascular death, </a:t>
            </a:r>
            <a:r>
              <a:rPr lang="en-US" dirty="0" err="1"/>
              <a:t>whichwas</a:t>
            </a:r>
            <a:r>
              <a:rPr lang="en-US" dirty="0"/>
              <a:t> reducedby20%(P =0.03). The proportions of individuals </a:t>
            </a:r>
            <a:r>
              <a:rPr lang="en-US" dirty="0" err="1"/>
              <a:t>experienc</a:t>
            </a:r>
            <a:r>
              <a:rPr lang="en-US" dirty="0"/>
              <a:t> </a:t>
            </a:r>
            <a:r>
              <a:rPr lang="en-US" dirty="0" err="1"/>
              <a:t>ing</a:t>
            </a:r>
            <a:r>
              <a:rPr lang="en-US" dirty="0"/>
              <a:t> adverse events and serious adverse events were similar between the active and placebo treatment group</a:t>
            </a:r>
            <a:endParaRPr lang="en-US" altLang="en-US" dirty="0"/>
          </a:p>
        </p:txBody>
      </p:sp>
      <p:sp>
        <p:nvSpPr>
          <p:cNvPr id="72708" name="Slide Number Placeholder 3">
            <a:extLst>
              <a:ext uri="{FF2B5EF4-FFF2-40B4-BE49-F238E27FC236}">
                <a16:creationId xmlns:a16="http://schemas.microsoft.com/office/drawing/2014/main" id="{C1C31D32-2609-4A18-98E8-B6503AF4B3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20FEF4C-3C62-4664-B2BF-AB745F8C8246}" type="slidenum">
              <a:rPr lang="en-US" altLang="en-US"/>
              <a:pPr>
                <a:spcBef>
                  <a:spcPct val="0"/>
                </a:spcBef>
              </a:pPr>
              <a:t>277</a:t>
            </a:fld>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8C14314-BF8A-422A-B018-9015AB6D52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4D2907F4-8DC5-4496-B700-9E04B00996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5ECB778E-DD1A-44CD-B684-8DAD7BE3B6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1C21B29-8657-4A3C-B0B0-EDD1AE8673E0}" type="slidenum">
              <a:rPr lang="en-US" altLang="en-US"/>
              <a:pPr>
                <a:spcBef>
                  <a:spcPct val="0"/>
                </a:spcBef>
              </a:pPr>
              <a:t>280</a:t>
            </a:fld>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BBDDA49-6549-464D-AA08-5BF077BABB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CEC8C68E-9556-4024-877C-E435A334C7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C</a:t>
            </a:r>
          </a:p>
          <a:p>
            <a:r>
              <a:rPr lang="en-US" altLang="en-US"/>
              <a:t> </a:t>
            </a:r>
          </a:p>
          <a:p>
            <a:r>
              <a:rPr lang="en-US" altLang="en-US"/>
              <a:t>Technically ezetimibe + high intensity statin could be considered since she’s such high risk. </a:t>
            </a:r>
          </a:p>
        </p:txBody>
      </p:sp>
      <p:sp>
        <p:nvSpPr>
          <p:cNvPr id="76804" name="Slide Number Placeholder 3">
            <a:extLst>
              <a:ext uri="{FF2B5EF4-FFF2-40B4-BE49-F238E27FC236}">
                <a16:creationId xmlns:a16="http://schemas.microsoft.com/office/drawing/2014/main" id="{44E04DE0-110C-428F-A582-594D598667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2E130A6-E1C7-443C-A8AE-03CBCE72E4EA}" type="slidenum">
              <a:rPr lang="en-US" altLang="en-US"/>
              <a:pPr>
                <a:spcBef>
                  <a:spcPct val="0"/>
                </a:spcBef>
              </a:pPr>
              <a:t>281</a:t>
            </a:fld>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282</a:t>
            </a:fld>
            <a:endParaRPr lang="en-US"/>
          </a:p>
        </p:txBody>
      </p:sp>
    </p:spTree>
    <p:extLst>
      <p:ext uri="{BB962C8B-B14F-4D97-AF65-F5344CB8AC3E}">
        <p14:creationId xmlns:p14="http://schemas.microsoft.com/office/powerpoint/2010/main" val="192982416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61CA593-4794-459C-8CA9-48C9611646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04B37B1-8C53-4EAE-B6B0-86FE3002C4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 not make this a polling question. </a:t>
            </a:r>
          </a:p>
        </p:txBody>
      </p:sp>
      <p:sp>
        <p:nvSpPr>
          <p:cNvPr id="86020" name="Slide Number Placeholder 3">
            <a:extLst>
              <a:ext uri="{FF2B5EF4-FFF2-40B4-BE49-F238E27FC236}">
                <a16:creationId xmlns:a16="http://schemas.microsoft.com/office/drawing/2014/main" id="{5432E562-650D-4AAB-8704-B93DF5829F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EBB1110C-15BD-4102-94CE-8B51C728F51C}" type="slidenum">
              <a:rPr lang="en-US" altLang="en-US"/>
              <a:pPr>
                <a:spcBef>
                  <a:spcPct val="0"/>
                </a:spcBef>
              </a:pPr>
              <a:t>285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181100" y="698500"/>
            <a:ext cx="4648200" cy="34861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357" indent="-296675" eaLnBrk="0" hangingPunct="0">
              <a:defRPr sz="2400">
                <a:solidFill>
                  <a:schemeClr val="tx1"/>
                </a:solidFill>
                <a:latin typeface="Times New Roman" pitchFamily="18" charset="0"/>
              </a:defRPr>
            </a:lvl2pPr>
            <a:lvl3pPr marL="1186704" indent="-237340" eaLnBrk="0" hangingPunct="0">
              <a:defRPr sz="2400">
                <a:solidFill>
                  <a:schemeClr val="tx1"/>
                </a:solidFill>
                <a:latin typeface="Times New Roman" pitchFamily="18" charset="0"/>
              </a:defRPr>
            </a:lvl3pPr>
            <a:lvl4pPr marL="1661385" indent="-237340" eaLnBrk="0" hangingPunct="0">
              <a:defRPr sz="2400">
                <a:solidFill>
                  <a:schemeClr val="tx1"/>
                </a:solidFill>
                <a:latin typeface="Times New Roman" pitchFamily="18" charset="0"/>
              </a:defRPr>
            </a:lvl4pPr>
            <a:lvl5pPr marL="2136067" indent="-237340" eaLnBrk="0" hangingPunct="0">
              <a:defRPr sz="2400">
                <a:solidFill>
                  <a:schemeClr val="tx1"/>
                </a:solidFill>
                <a:latin typeface="Times New Roman" pitchFamily="18" charset="0"/>
              </a:defRPr>
            </a:lvl5pPr>
            <a:lvl6pPr marL="2610749" indent="-237340" eaLnBrk="0" fontAlgn="base" hangingPunct="0">
              <a:spcBef>
                <a:spcPct val="0"/>
              </a:spcBef>
              <a:spcAft>
                <a:spcPct val="0"/>
              </a:spcAft>
              <a:defRPr sz="2400">
                <a:solidFill>
                  <a:schemeClr val="tx1"/>
                </a:solidFill>
                <a:latin typeface="Times New Roman" pitchFamily="18" charset="0"/>
              </a:defRPr>
            </a:lvl6pPr>
            <a:lvl7pPr marL="3085429" indent="-237340" eaLnBrk="0" fontAlgn="base" hangingPunct="0">
              <a:spcBef>
                <a:spcPct val="0"/>
              </a:spcBef>
              <a:spcAft>
                <a:spcPct val="0"/>
              </a:spcAft>
              <a:defRPr sz="2400">
                <a:solidFill>
                  <a:schemeClr val="tx1"/>
                </a:solidFill>
                <a:latin typeface="Times New Roman" pitchFamily="18" charset="0"/>
              </a:defRPr>
            </a:lvl7pPr>
            <a:lvl8pPr marL="3560112" indent="-237340" eaLnBrk="0" fontAlgn="base" hangingPunct="0">
              <a:spcBef>
                <a:spcPct val="0"/>
              </a:spcBef>
              <a:spcAft>
                <a:spcPct val="0"/>
              </a:spcAft>
              <a:defRPr sz="2400">
                <a:solidFill>
                  <a:schemeClr val="tx1"/>
                </a:solidFill>
                <a:latin typeface="Times New Roman" pitchFamily="18" charset="0"/>
              </a:defRPr>
            </a:lvl8pPr>
            <a:lvl9pPr marL="4034794" indent="-237340"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32</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ED77C5E-7227-42A9-BCF3-CFFA677FE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6508BFA4-D8BD-4FC3-9BC7-2ABEAD88B7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74DDA6E5-E297-42A3-8BFD-9389366426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60CF98A0-6B0A-4373-813D-CBA1D3A88A7E}" type="slidenum">
              <a:rPr lang="en-US" altLang="en-US">
                <a:latin typeface="Calibri" panose="020F0502020204030204" pitchFamily="34" charset="0"/>
              </a:rPr>
              <a:pPr/>
              <a:t>286</a:t>
            </a:fld>
            <a:endParaRPr lang="en-US" altLang="en-US">
              <a:latin typeface="Calibri" panose="020F050202020403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928211A-55DE-4ED1-9FDA-3C65282C8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E8F57D4D-5110-436E-9104-5FB3348B2E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b since </a:t>
            </a:r>
            <a:r>
              <a:rPr lang="en-US" altLang="en-US" dirty="0" err="1"/>
              <a:t>albuminurea</a:t>
            </a:r>
            <a:endParaRPr lang="en-US" altLang="en-US" dirty="0"/>
          </a:p>
          <a:p>
            <a:endParaRPr lang="en-US" altLang="en-US" dirty="0"/>
          </a:p>
          <a:p>
            <a:r>
              <a:rPr lang="en-US" altLang="en-US" dirty="0"/>
              <a:t>And yes, would stop or decrease sulfonylurea. </a:t>
            </a:r>
          </a:p>
        </p:txBody>
      </p:sp>
      <p:sp>
        <p:nvSpPr>
          <p:cNvPr id="90116" name="Slide Number Placeholder 3">
            <a:extLst>
              <a:ext uri="{FF2B5EF4-FFF2-40B4-BE49-F238E27FC236}">
                <a16:creationId xmlns:a16="http://schemas.microsoft.com/office/drawing/2014/main" id="{C2EF7D89-CD0A-4525-990B-971BB78961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50EEDFFE-B776-4DED-8A12-D4A6572F86A6}" type="slidenum">
              <a:rPr lang="en-US" altLang="en-US">
                <a:latin typeface="Calibri" panose="020F0502020204030204" pitchFamily="34" charset="0"/>
              </a:rPr>
              <a:pPr/>
              <a:t>287</a:t>
            </a:fld>
            <a:endParaRPr lang="en-US" altLang="en-US">
              <a:latin typeface="Calibri" panose="020F050202020403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C2976BAA-C6C7-41CC-BBF4-EB9ECF9C7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269ECD21-6C1D-44FD-B526-935E2BDA8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4" name="Slide Number Placeholder 3">
            <a:extLst>
              <a:ext uri="{FF2B5EF4-FFF2-40B4-BE49-F238E27FC236}">
                <a16:creationId xmlns:a16="http://schemas.microsoft.com/office/drawing/2014/main" id="{583A348F-4DA1-4332-83D8-120AAD687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5549AE7-3114-44C1-9F98-07191CEE6F8C}" type="slidenum">
              <a:rPr lang="en-US" altLang="en-US"/>
              <a:pPr>
                <a:spcBef>
                  <a:spcPct val="0"/>
                </a:spcBef>
              </a:pPr>
              <a:t>288</a:t>
            </a:fld>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CCE7B76E-CBF5-408D-80E3-390B0118E0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9313583D-FE85-497E-992E-A317EA24D3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2" name="Slide Number Placeholder 3">
            <a:extLst>
              <a:ext uri="{FF2B5EF4-FFF2-40B4-BE49-F238E27FC236}">
                <a16:creationId xmlns:a16="http://schemas.microsoft.com/office/drawing/2014/main" id="{571BC0D5-B41B-4118-99C0-BC3BC82B17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EC82A96-E4FE-4F30-8F7B-2987848CFBA5}" type="slidenum">
              <a:rPr lang="en-US" altLang="en-US"/>
              <a:pPr>
                <a:spcBef>
                  <a:spcPct val="0"/>
                </a:spcBef>
              </a:pPr>
              <a:t>289</a:t>
            </a:fld>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A4FFCF7-E474-4764-9294-7D4BE6D08B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EE4A5668-E498-40C5-8DE2-858CEA864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a:extLst>
              <a:ext uri="{FF2B5EF4-FFF2-40B4-BE49-F238E27FC236}">
                <a16:creationId xmlns:a16="http://schemas.microsoft.com/office/drawing/2014/main" id="{D332E408-DE05-435C-9F4A-D774FF7762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CEC25F1-D215-4D98-84FC-CA2FDBB67BE1}" type="slidenum">
              <a:rPr lang="en-US" altLang="en-US"/>
              <a:pPr>
                <a:spcBef>
                  <a:spcPct val="0"/>
                </a:spcBef>
              </a:pPr>
              <a:t>290</a:t>
            </a:fld>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381125" y="757238"/>
            <a:ext cx="5040313" cy="3779837"/>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fontAlgn="base">
              <a:spcBef>
                <a:spcPct val="0"/>
              </a:spcBef>
              <a:spcAft>
                <a:spcPct val="0"/>
              </a:spcAft>
              <a:defRPr/>
            </a:pPr>
            <a:r>
              <a:rPr lang="en-US">
                <a:solidFill>
                  <a:srgbClr val="000000"/>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a:defRPr/>
            </a:pPr>
            <a:fld id="{0DB4D74C-9B85-4DFD-9115-E1F2E713A514}" type="slidenum">
              <a:rPr lang="en-US">
                <a:solidFill>
                  <a:srgbClr val="000000"/>
                </a:solidFill>
                <a:latin typeface="Times New Roman" panose="02020603050405020304" pitchFamily="18" charset="0"/>
                <a:ea typeface="ＭＳ Ｐゴシック" panose="020B0600070205080204" pitchFamily="34" charset="-128"/>
                <a:cs typeface="+mn-cs"/>
              </a:rPr>
              <a:pPr defTabSz="966612">
                <a:defRPr/>
              </a:pPr>
              <a:t>291</a:t>
            </a:fld>
            <a:endParaRPr lang="en-US">
              <a:solidFill>
                <a:srgbClr val="000000"/>
              </a:solidFill>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496957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8500"/>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4D74C-9B85-4DFD-9115-E1F2E713A514}" type="slidenum">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292</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318536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293</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294</a:t>
            </a:fld>
            <a:endParaRPr lang="en-US" sz="1300"/>
          </a:p>
        </p:txBody>
      </p:sp>
    </p:spTree>
    <p:extLst>
      <p:ext uri="{BB962C8B-B14F-4D97-AF65-F5344CB8AC3E}">
        <p14:creationId xmlns:p14="http://schemas.microsoft.com/office/powerpoint/2010/main" val="202764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38</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41</a:t>
            </a:fld>
            <a:endParaRPr lang="en-US"/>
          </a:p>
        </p:txBody>
      </p:sp>
    </p:spTree>
    <p:extLst>
      <p:ext uri="{BB962C8B-B14F-4D97-AF65-F5344CB8AC3E}">
        <p14:creationId xmlns:p14="http://schemas.microsoft.com/office/powerpoint/2010/main" val="4281223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181100" y="698500"/>
            <a:ext cx="4648200" cy="34861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49</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xfrm>
            <a:off x="1181100" y="698500"/>
            <a:ext cx="4648200" cy="3486150"/>
          </a:xfrm>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p:txBody>
          <a:bodyPr/>
          <a:lstStyle/>
          <a:p>
            <a:pPr>
              <a:defRPr/>
            </a:pPr>
            <a:r>
              <a:rPr lang="en-US"/>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50</a:t>
            </a:fld>
            <a:endParaRPr lang="en-US"/>
          </a:p>
        </p:txBody>
      </p:sp>
    </p:spTree>
    <p:extLst>
      <p:ext uri="{BB962C8B-B14F-4D97-AF65-F5344CB8AC3E}">
        <p14:creationId xmlns:p14="http://schemas.microsoft.com/office/powerpoint/2010/main" val="200358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1181100" y="698500"/>
            <a:ext cx="4648200" cy="3486150"/>
          </a:xfrm>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236" name="Footer Placeholder 3"/>
          <p:cNvSpPr>
            <a:spLocks noGrp="1"/>
          </p:cNvSpPr>
          <p:nvPr>
            <p:ph type="ftr" sz="quarter" idx="4"/>
          </p:nvPr>
        </p:nvSpPr>
        <p:spPr/>
        <p:txBody>
          <a:bodyPr/>
          <a:lstStyle/>
          <a:p>
            <a:pPr>
              <a:defRPr/>
            </a:pPr>
            <a:r>
              <a:rPr lang="en-US"/>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51</a:t>
            </a:fld>
            <a:endParaRPr lang="en-US"/>
          </a:p>
        </p:txBody>
      </p:sp>
    </p:spTree>
    <p:extLst>
      <p:ext uri="{BB962C8B-B14F-4D97-AF65-F5344CB8AC3E}">
        <p14:creationId xmlns:p14="http://schemas.microsoft.com/office/powerpoint/2010/main" val="1809644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257300" y="720725"/>
            <a:ext cx="4800600" cy="3600450"/>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65</a:t>
            </a:fld>
            <a:endParaRPr lang="en-US">
              <a:latin typeface="Times New Roman" pitchFamily="18" charset="0"/>
            </a:endParaRPr>
          </a:p>
        </p:txBody>
      </p:sp>
    </p:spTree>
    <p:extLst>
      <p:ext uri="{BB962C8B-B14F-4D97-AF65-F5344CB8AC3E}">
        <p14:creationId xmlns:p14="http://schemas.microsoft.com/office/powerpoint/2010/main" val="192117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257300" y="720725"/>
            <a:ext cx="4800600" cy="3600450"/>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66</a:t>
            </a:fld>
            <a:endParaRPr lang="en-US">
              <a:latin typeface="Times New Roman" pitchFamily="18" charset="0"/>
            </a:endParaRPr>
          </a:p>
        </p:txBody>
      </p:sp>
    </p:spTree>
    <p:extLst>
      <p:ext uri="{BB962C8B-B14F-4D97-AF65-F5344CB8AC3E}">
        <p14:creationId xmlns:p14="http://schemas.microsoft.com/office/powerpoint/2010/main" val="3239281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257300" y="720725"/>
            <a:ext cx="4800600" cy="3600450"/>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257300" y="720725"/>
            <a:ext cx="4800600" cy="3600450"/>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70</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72</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72</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72</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79</a:t>
            </a:fld>
            <a:endParaRPr lang="en-US"/>
          </a:p>
        </p:txBody>
      </p:sp>
    </p:spTree>
    <p:extLst>
      <p:ext uri="{BB962C8B-B14F-4D97-AF65-F5344CB8AC3E}">
        <p14:creationId xmlns:p14="http://schemas.microsoft.com/office/powerpoint/2010/main" val="3974348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82</a:t>
            </a:fld>
            <a:endParaRPr lang="en-US"/>
          </a:p>
        </p:txBody>
      </p:sp>
    </p:spTree>
    <p:extLst>
      <p:ext uri="{BB962C8B-B14F-4D97-AF65-F5344CB8AC3E}">
        <p14:creationId xmlns:p14="http://schemas.microsoft.com/office/powerpoint/2010/main" val="4244079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4DCD-D49D-D905-BEA5-9B9EDE7E714B}"/>
            </a:ext>
          </a:extLst>
        </p:cNvPr>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496FF0FA-2B5E-1177-DDA7-EA1177FA5939}"/>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EC6F148C-4D35-EB78-1022-69BCCBA946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a:extLst>
              <a:ext uri="{FF2B5EF4-FFF2-40B4-BE49-F238E27FC236}">
                <a16:creationId xmlns:a16="http://schemas.microsoft.com/office/drawing/2014/main" id="{1265F12D-2560-9BBE-D2A5-AE2E716E72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84</a:t>
            </a:fld>
            <a:endParaRPr lang="en-US" sz="1300"/>
          </a:p>
        </p:txBody>
      </p:sp>
    </p:spTree>
    <p:extLst>
      <p:ext uri="{BB962C8B-B14F-4D97-AF65-F5344CB8AC3E}">
        <p14:creationId xmlns:p14="http://schemas.microsoft.com/office/powerpoint/2010/main" val="3962735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3" eaLnBrk="0" hangingPunct="0">
              <a:defRPr sz="2500">
                <a:solidFill>
                  <a:schemeClr val="tx1"/>
                </a:solidFill>
                <a:latin typeface="Times New Roman" pitchFamily="18" charset="0"/>
              </a:defRPr>
            </a:lvl3pPr>
            <a:lvl4pPr marL="1678478" indent="-239783" eaLnBrk="0" hangingPunct="0">
              <a:defRPr sz="2500">
                <a:solidFill>
                  <a:schemeClr val="tx1"/>
                </a:solidFill>
                <a:latin typeface="Times New Roman" pitchFamily="18" charset="0"/>
              </a:defRPr>
            </a:lvl4pPr>
            <a:lvl5pPr marL="2158043" indent="-239783" eaLnBrk="0" hangingPunct="0">
              <a:defRPr sz="2500">
                <a:solidFill>
                  <a:schemeClr val="tx1"/>
                </a:solidFill>
                <a:latin typeface="Times New Roman" pitchFamily="18" charset="0"/>
              </a:defRPr>
            </a:lvl5pPr>
            <a:lvl6pPr marL="2637609" indent="-239783" eaLnBrk="0" fontAlgn="base" hangingPunct="0">
              <a:spcBef>
                <a:spcPct val="0"/>
              </a:spcBef>
              <a:spcAft>
                <a:spcPct val="0"/>
              </a:spcAft>
              <a:defRPr sz="2500">
                <a:solidFill>
                  <a:schemeClr val="tx1"/>
                </a:solidFill>
                <a:latin typeface="Times New Roman" pitchFamily="18" charset="0"/>
              </a:defRPr>
            </a:lvl6pPr>
            <a:lvl7pPr marL="3117174" indent="-239783" eaLnBrk="0" fontAlgn="base" hangingPunct="0">
              <a:spcBef>
                <a:spcPct val="0"/>
              </a:spcBef>
              <a:spcAft>
                <a:spcPct val="0"/>
              </a:spcAft>
              <a:defRPr sz="2500">
                <a:solidFill>
                  <a:schemeClr val="tx1"/>
                </a:solidFill>
                <a:latin typeface="Times New Roman" pitchFamily="18" charset="0"/>
              </a:defRPr>
            </a:lvl7pPr>
            <a:lvl8pPr marL="3596739" indent="-239783" eaLnBrk="0" fontAlgn="base" hangingPunct="0">
              <a:spcBef>
                <a:spcPct val="0"/>
              </a:spcBef>
              <a:spcAft>
                <a:spcPct val="0"/>
              </a:spcAft>
              <a:defRPr sz="2500">
                <a:solidFill>
                  <a:schemeClr val="tx1"/>
                </a:solidFill>
                <a:latin typeface="Times New Roman" pitchFamily="18" charset="0"/>
              </a:defRPr>
            </a:lvl8pPr>
            <a:lvl9pPr marL="4076304" indent="-239783"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85</a:t>
            </a:fld>
            <a:endParaRPr lang="en-US" sz="1200">
              <a:solidFill>
                <a:srgbClr val="000000"/>
              </a:solidFill>
            </a:endParaRPr>
          </a:p>
        </p:txBody>
      </p:sp>
    </p:spTree>
    <p:extLst>
      <p:ext uri="{BB962C8B-B14F-4D97-AF65-F5344CB8AC3E}">
        <p14:creationId xmlns:p14="http://schemas.microsoft.com/office/powerpoint/2010/main" val="2218460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1C2C8F1-127D-486D-9EF4-613FAA50EF5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6A89CCB-D83A-446D-8EEE-51F721AB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6020" name="Slide Number Placeholder 3">
            <a:extLst>
              <a:ext uri="{FF2B5EF4-FFF2-40B4-BE49-F238E27FC236}">
                <a16:creationId xmlns:a16="http://schemas.microsoft.com/office/drawing/2014/main" id="{FD912DDA-6AA6-441C-B397-A8E36F7A16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210B4-3D8F-449F-90AB-E666C18B37B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79436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89</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400">
                <a:latin typeface="Times New Roman" panose="02020603050405020304" pitchFamily="18" charset="0"/>
              </a:rPr>
              <a:pPr algn="r" eaLnBrk="1" hangingPunct="1"/>
              <a:t>89</a:t>
            </a:fld>
            <a:endParaRPr lang="en-US" sz="14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400">
                <a:latin typeface="Times New Roman" panose="02020603050405020304" pitchFamily="18" charset="0"/>
              </a:rPr>
              <a:pPr algn="r" eaLnBrk="1" hangingPunct="1"/>
              <a:t>89</a:t>
            </a:fld>
            <a:endParaRPr lang="en-US" sz="14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28208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1181100" y="698500"/>
            <a:ext cx="4648200" cy="3486150"/>
          </a:xfrm>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2756" name="Footer Placeholder 3"/>
          <p:cNvSpPr>
            <a:spLocks noGrp="1"/>
          </p:cNvSpPr>
          <p:nvPr>
            <p:ph type="ftr" sz="quarter" idx="4"/>
          </p:nvPr>
        </p:nvSpPr>
        <p:spPr/>
        <p:txBody>
          <a:bodyPr/>
          <a:lstStyle/>
          <a:p>
            <a:pPr>
              <a:defRPr/>
            </a:pPr>
            <a:r>
              <a:rPr lang="en-US"/>
              <a:t>Diabetes Educational Services© (530) 893 - 8635 </a:t>
            </a:r>
          </a:p>
        </p:txBody>
      </p:sp>
      <p:sp>
        <p:nvSpPr>
          <p:cNvPr id="202757" name="Slide Number Placeholder 4"/>
          <p:cNvSpPr>
            <a:spLocks noGrp="1"/>
          </p:cNvSpPr>
          <p:nvPr>
            <p:ph type="sldNum" sz="quarter" idx="5"/>
          </p:nvPr>
        </p:nvSpPr>
        <p:spPr/>
        <p:txBody>
          <a:bodyPr/>
          <a:lstStyle/>
          <a:p>
            <a:pPr>
              <a:defRPr/>
            </a:pPr>
            <a:fld id="{6B503E58-9CCB-45E7-980B-E63AC3323F5A}" type="slidenum">
              <a:rPr lang="en-US" smtClean="0"/>
              <a:pPr>
                <a:defRPr/>
              </a:pPr>
              <a:t>4</a:t>
            </a:fld>
            <a:endParaRPr lang="en-US"/>
          </a:p>
        </p:txBody>
      </p:sp>
    </p:spTree>
    <p:extLst>
      <p:ext uri="{BB962C8B-B14F-4D97-AF65-F5344CB8AC3E}">
        <p14:creationId xmlns:p14="http://schemas.microsoft.com/office/powerpoint/2010/main" val="1202796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6515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4CF28-585F-4133-A89E-1FB4FC642C2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3256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Cana: </a:t>
            </a:r>
            <a:r>
              <a:rPr lang="en-US" altLang="en-US" dirty="0"/>
              <a:t>bone mineral density decline: hip ≤1%; lumbar spine, femoral neck, and distal forearm &lt;1%</a:t>
            </a:r>
          </a:p>
          <a:p>
            <a:pPr eaLnBrk="1" hangingPunct="1">
              <a:spcBef>
                <a:spcPct val="0"/>
              </a:spcBef>
            </a:pPr>
            <a:r>
              <a:rPr lang="en-US" altLang="en-US" dirty="0"/>
              <a:t>UTI: 6%Genito infection: 11-12%</a:t>
            </a:r>
          </a:p>
          <a:p>
            <a:pPr eaLnBrk="1" hangingPunct="1">
              <a:spcBef>
                <a:spcPct val="0"/>
              </a:spcBef>
            </a:pPr>
            <a:r>
              <a:rPr lang="en-US" altLang="en-US" dirty="0"/>
              <a:t>Increased serum K+: 9-27%</a:t>
            </a:r>
          </a:p>
          <a:p>
            <a:pPr eaLnBrk="1" hangingPunct="1">
              <a:spcBef>
                <a:spcPct val="0"/>
              </a:spcBef>
            </a:pPr>
            <a:r>
              <a:rPr lang="en-US" altLang="en-US" dirty="0"/>
              <a:t>Amputation risk</a:t>
            </a:r>
          </a:p>
          <a:p>
            <a:pPr eaLnBrk="1" hangingPunct="1">
              <a:spcBef>
                <a:spcPct val="0"/>
              </a:spcBef>
            </a:pPr>
            <a:r>
              <a:rPr lang="en-US" altLang="en-US" b="1" dirty="0" err="1"/>
              <a:t>Emgag</a:t>
            </a:r>
            <a:r>
              <a:rPr lang="en-US" altLang="en-US" dirty="0"/>
              <a:t>: UTI: females 18%, males 4%</a:t>
            </a:r>
          </a:p>
          <a:p>
            <a:pPr eaLnBrk="1" hangingPunct="1">
              <a:spcBef>
                <a:spcPct val="0"/>
              </a:spcBef>
            </a:pPr>
            <a:r>
              <a:rPr lang="en-US" altLang="en-US" dirty="0"/>
              <a:t>Genito infection: 5%</a:t>
            </a:r>
          </a:p>
          <a:p>
            <a:pPr eaLnBrk="1" hangingPunct="1">
              <a:spcBef>
                <a:spcPct val="0"/>
              </a:spcBef>
            </a:pPr>
            <a:r>
              <a:rPr lang="it-IT" altLang="en-US" b="1" dirty="0"/>
              <a:t>Dapag</a:t>
            </a:r>
            <a:r>
              <a:rPr lang="it-IT" altLang="en-US" dirty="0"/>
              <a:t>: UTI: 6%, genito infection: 3%</a:t>
            </a:r>
          </a:p>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96690-9B93-4C2B-ABA4-EE7292D8615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1662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ECC9D26-7CEB-4D58-80AF-36C909102834}"/>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7BDA165-1756-49E6-8629-A6395618D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a:extLst>
              <a:ext uri="{FF2B5EF4-FFF2-40B4-BE49-F238E27FC236}">
                <a16:creationId xmlns:a16="http://schemas.microsoft.com/office/drawing/2014/main" id="{FF706D94-FFE7-4179-9312-630DDD501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1709B6-6AFF-4FC5-AF17-5E68200FBEEF}" type="slidenum">
              <a:rPr lang="en-US" altLang="en-US" sz="1300" smtClean="0"/>
              <a:pPr>
                <a:spcBef>
                  <a:spcPct val="0"/>
                </a:spcBef>
              </a:pPr>
              <a:t>94</a:t>
            </a:fld>
            <a:endParaRPr lang="en-US" altLang="en-US" sz="1300"/>
          </a:p>
        </p:txBody>
      </p:sp>
    </p:spTree>
    <p:extLst>
      <p:ext uri="{BB962C8B-B14F-4D97-AF65-F5344CB8AC3E}">
        <p14:creationId xmlns:p14="http://schemas.microsoft.com/office/powerpoint/2010/main" val="3950329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F8067E6-33A5-4F99-89CE-7C9EF5C317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ED79553D-2503-4AD6-927A-1898A2198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Answer: D Metformin</a:t>
            </a:r>
          </a:p>
        </p:txBody>
      </p:sp>
      <p:sp>
        <p:nvSpPr>
          <p:cNvPr id="98308" name="Slide Number Placeholder 3">
            <a:extLst>
              <a:ext uri="{FF2B5EF4-FFF2-40B4-BE49-F238E27FC236}">
                <a16:creationId xmlns:a16="http://schemas.microsoft.com/office/drawing/2014/main" id="{37F344C4-E726-4D83-8518-282577EEF3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5F963B-E27D-4637-ABA0-200D5370D104}" type="slidenum">
              <a:rPr lang="en-US" altLang="en-US" sz="1300" smtClean="0"/>
              <a:pPr>
                <a:spcBef>
                  <a:spcPct val="0"/>
                </a:spcBef>
              </a:pPr>
              <a:t>95</a:t>
            </a:fld>
            <a:endParaRPr lang="en-US" altLang="en-US" sz="1300"/>
          </a:p>
        </p:txBody>
      </p:sp>
    </p:spTree>
    <p:extLst>
      <p:ext uri="{BB962C8B-B14F-4D97-AF65-F5344CB8AC3E}">
        <p14:creationId xmlns:p14="http://schemas.microsoft.com/office/powerpoint/2010/main" val="2889295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46896A5-5C61-4B3F-970D-204F93F49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ECED8DF-27DC-47B8-BF27-0F83E30D93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1200" dirty="0"/>
              <a:t>Don’t forget managing other risk factors:</a:t>
            </a:r>
          </a:p>
          <a:p>
            <a:pPr marL="257404" indent="-257404">
              <a:buFont typeface="Arial" panose="020B0604020202020204" pitchFamily="34" charset="0"/>
              <a:buChar char="•"/>
              <a:defRPr/>
            </a:pPr>
            <a:r>
              <a:rPr lang="en-US" sz="1200" dirty="0"/>
              <a:t>Use of ACE-inhibitor,/ARB, BP management, +/- </a:t>
            </a:r>
            <a:r>
              <a:rPr lang="en-US" sz="1200" dirty="0" err="1"/>
              <a:t>finerenone</a:t>
            </a:r>
            <a:endParaRPr lang="en-US" sz="1200" dirty="0"/>
          </a:p>
          <a:p>
            <a:pPr marL="257404" indent="-257404">
              <a:buFont typeface="Arial" panose="020B0604020202020204" pitchFamily="34" charset="0"/>
              <a:buChar char="•"/>
              <a:defRPr/>
            </a:pPr>
            <a:r>
              <a:rPr lang="en-US" sz="1200" dirty="0"/>
              <a:t>Statin for CV risk</a:t>
            </a:r>
            <a:endParaRPr lang="en-US" sz="1050" dirty="0"/>
          </a:p>
          <a:p>
            <a:endParaRPr lang="en-US" altLang="en-US" dirty="0"/>
          </a:p>
        </p:txBody>
      </p:sp>
      <p:sp>
        <p:nvSpPr>
          <p:cNvPr id="104452" name="Slide Number Placeholder 3">
            <a:extLst>
              <a:ext uri="{FF2B5EF4-FFF2-40B4-BE49-F238E27FC236}">
                <a16:creationId xmlns:a16="http://schemas.microsoft.com/office/drawing/2014/main" id="{23336552-6F3C-4677-A323-25189E807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AC44834-3997-4242-AC32-1246811E6EFD}" type="slidenum">
              <a:rPr lang="en-US" altLang="en-US" smtClean="0"/>
              <a:pPr/>
              <a:t>96</a:t>
            </a:fld>
            <a:endParaRPr lang="en-US" altLang="en-US"/>
          </a:p>
        </p:txBody>
      </p:sp>
    </p:spTree>
    <p:extLst>
      <p:ext uri="{BB962C8B-B14F-4D97-AF65-F5344CB8AC3E}">
        <p14:creationId xmlns:p14="http://schemas.microsoft.com/office/powerpoint/2010/main" val="2956580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srgbClr val="000000"/>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93628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98</a:t>
            </a:fld>
            <a:endParaRPr lang="en-US"/>
          </a:p>
        </p:txBody>
      </p:sp>
    </p:spTree>
    <p:extLst>
      <p:ext uri="{BB962C8B-B14F-4D97-AF65-F5344CB8AC3E}">
        <p14:creationId xmlns:p14="http://schemas.microsoft.com/office/powerpoint/2010/main" val="2151321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r>
              <a:rPr lang="en-US" dirty="0"/>
              <a:t>https://www.npr.org/2023/04/01/1166781510/ozempic-weight-loss-drug-big-business</a:t>
            </a:r>
          </a:p>
        </p:txBody>
      </p:sp>
      <p:sp>
        <p:nvSpPr>
          <p:cNvPr id="4" name="Slide Number Placeholder 3"/>
          <p:cNvSpPr>
            <a:spLocks noGrp="1"/>
          </p:cNvSpPr>
          <p:nvPr>
            <p:ph type="sldNum" sz="quarter" idx="10"/>
          </p:nvPr>
        </p:nvSpPr>
        <p:spPr/>
        <p:txBody>
          <a:bodyPr/>
          <a:lstStyle/>
          <a:p>
            <a:fld id="{6E90DDE9-5F91-7D40-9330-20662DED2190}" type="slidenum">
              <a:rPr lang="en-US" smtClean="0"/>
              <a:t>99</a:t>
            </a:fld>
            <a:endParaRPr lang="en-US"/>
          </a:p>
        </p:txBody>
      </p:sp>
    </p:spTree>
    <p:extLst>
      <p:ext uri="{BB962C8B-B14F-4D97-AF65-F5344CB8AC3E}">
        <p14:creationId xmlns:p14="http://schemas.microsoft.com/office/powerpoint/2010/main" val="3333726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101</a:t>
            </a:fld>
            <a:endParaRPr lang="en-US"/>
          </a:p>
        </p:txBody>
      </p:sp>
    </p:spTree>
    <p:extLst>
      <p:ext uri="{BB962C8B-B14F-4D97-AF65-F5344CB8AC3E}">
        <p14:creationId xmlns:p14="http://schemas.microsoft.com/office/powerpoint/2010/main" val="261881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102</a:t>
            </a:fld>
            <a:endParaRPr lang="en-US"/>
          </a:p>
        </p:txBody>
      </p:sp>
    </p:spTree>
    <p:extLst>
      <p:ext uri="{BB962C8B-B14F-4D97-AF65-F5344CB8AC3E}">
        <p14:creationId xmlns:p14="http://schemas.microsoft.com/office/powerpoint/2010/main" val="2179211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063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6C9A9-0C0C-6977-3962-AA586D44D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99593-A0BF-A19C-B4FC-9C971A1EE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A7F7F-BACD-AE06-B78D-433CE407D2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3D16E4-7D8B-7D43-6F44-64ABEF6FEF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8833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105</a:t>
            </a:fld>
            <a:endParaRPr lang="en-US"/>
          </a:p>
        </p:txBody>
      </p:sp>
    </p:spTree>
    <p:extLst>
      <p:ext uri="{BB962C8B-B14F-4D97-AF65-F5344CB8AC3E}">
        <p14:creationId xmlns:p14="http://schemas.microsoft.com/office/powerpoint/2010/main" val="3872970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8F7E2-5E59-865B-3CBA-03855C0DC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BAF1F-FF7F-7B6F-5ABC-4347A0E06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44EED-E342-FB68-186E-0ACF687F8CA3}"/>
              </a:ext>
            </a:extLst>
          </p:cNvPr>
          <p:cNvSpPr>
            <a:spLocks noGrp="1"/>
          </p:cNvSpPr>
          <p:nvPr>
            <p:ph type="body" idx="1"/>
          </p:nvPr>
        </p:nvSpPr>
        <p:spPr/>
        <p:txBody>
          <a:bodyPr/>
          <a:lstStyle/>
          <a:p>
            <a:r>
              <a:rPr lang="en-US" b="0" i="0" dirty="0">
                <a:solidFill>
                  <a:srgbClr val="212121"/>
                </a:solidFill>
                <a:effectLst/>
                <a:latin typeface="Roboto" panose="02000000000000000000" pitchFamily="2" charset="0"/>
              </a:rPr>
              <a:t>Chudleigh RA, Platts J, Bain SC. Comparative Effectiveness of Long-Acting GLP-1 Receptor Agonists in Type 2 Diabetes: A Short Review on the Emerging Data. Diabetes </a:t>
            </a:r>
            <a:r>
              <a:rPr lang="en-US" b="0" i="0" dirty="0" err="1">
                <a:solidFill>
                  <a:srgbClr val="212121"/>
                </a:solidFill>
                <a:effectLst/>
                <a:latin typeface="Roboto" panose="02000000000000000000" pitchFamily="2" charset="0"/>
              </a:rPr>
              <a:t>Metab</a:t>
            </a:r>
            <a:r>
              <a:rPr lang="en-US" b="0" i="0" dirty="0">
                <a:solidFill>
                  <a:srgbClr val="212121"/>
                </a:solidFill>
                <a:effectLst/>
                <a:latin typeface="Roboto" panose="02000000000000000000" pitchFamily="2" charset="0"/>
              </a:rPr>
              <a:t> </a:t>
            </a:r>
            <a:r>
              <a:rPr lang="en-US" b="0" i="0" dirty="0" err="1">
                <a:solidFill>
                  <a:srgbClr val="212121"/>
                </a:solidFill>
                <a:effectLst/>
                <a:latin typeface="Roboto" panose="02000000000000000000" pitchFamily="2" charset="0"/>
              </a:rPr>
              <a:t>Syndr</a:t>
            </a:r>
            <a:r>
              <a:rPr lang="en-US" b="0" i="0" dirty="0">
                <a:solidFill>
                  <a:srgbClr val="212121"/>
                </a:solidFill>
                <a:effectLst/>
                <a:latin typeface="Roboto" panose="02000000000000000000" pitchFamily="2" charset="0"/>
              </a:rPr>
              <a:t> </a:t>
            </a:r>
            <a:r>
              <a:rPr lang="en-US" b="0" i="0" dirty="0" err="1">
                <a:solidFill>
                  <a:srgbClr val="212121"/>
                </a:solidFill>
                <a:effectLst/>
                <a:latin typeface="Roboto" panose="02000000000000000000" pitchFamily="2" charset="0"/>
              </a:rPr>
              <a:t>Obes</a:t>
            </a:r>
            <a:r>
              <a:rPr lang="en-US" b="0" i="0" dirty="0">
                <a:solidFill>
                  <a:srgbClr val="212121"/>
                </a:solidFill>
                <a:effectLst/>
                <a:latin typeface="Roboto" panose="02000000000000000000" pitchFamily="2" charset="0"/>
              </a:rPr>
              <a:t>. 2020 Feb 18;13:433-438.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10.2147/DMSO.S193693. PMID: 32110076; PMCID: PMC7035886.</a:t>
            </a:r>
          </a:p>
          <a:p>
            <a:endParaRPr lang="en-US" b="0" i="0" dirty="0">
              <a:solidFill>
                <a:srgbClr val="212121"/>
              </a:solidFill>
              <a:effectLst/>
              <a:latin typeface="Roboto" panose="02000000000000000000" pitchFamily="2" charset="0"/>
            </a:endParaRPr>
          </a:p>
          <a:p>
            <a:r>
              <a:rPr lang="en-US" b="0" i="0" dirty="0">
                <a:solidFill>
                  <a:srgbClr val="212121"/>
                </a:solidFill>
                <a:effectLst/>
                <a:latin typeface="BlinkMacSystemFont"/>
              </a:rPr>
              <a:t>Overgaard RV, Lindberg SØ, </a:t>
            </a:r>
            <a:r>
              <a:rPr lang="en-US" b="0" i="0" dirty="0" err="1">
                <a:solidFill>
                  <a:srgbClr val="212121"/>
                </a:solidFill>
                <a:effectLst/>
                <a:latin typeface="BlinkMacSystemFont"/>
              </a:rPr>
              <a:t>Thielke</a:t>
            </a:r>
            <a:r>
              <a:rPr lang="en-US" b="0" i="0" dirty="0">
                <a:solidFill>
                  <a:srgbClr val="212121"/>
                </a:solidFill>
                <a:effectLst/>
                <a:latin typeface="BlinkMacSystemFont"/>
              </a:rPr>
              <a:t> D. Impact on HbA1c and body weight of switching from other GLP-1 receptor agonists to </a:t>
            </a:r>
            <a:r>
              <a:rPr lang="en-US" b="0" i="0" dirty="0" err="1">
                <a:solidFill>
                  <a:srgbClr val="212121"/>
                </a:solidFill>
                <a:effectLst/>
                <a:latin typeface="BlinkMacSystemFont"/>
              </a:rPr>
              <a:t>semaglutide</a:t>
            </a:r>
            <a:r>
              <a:rPr lang="en-US" b="0" i="0" dirty="0">
                <a:solidFill>
                  <a:srgbClr val="212121"/>
                </a:solidFill>
                <a:effectLst/>
                <a:latin typeface="BlinkMacSystemFont"/>
              </a:rPr>
              <a:t>: A model-based approach. Diabetes </a:t>
            </a:r>
            <a:r>
              <a:rPr lang="en-US" b="0" i="0" dirty="0" err="1">
                <a:solidFill>
                  <a:srgbClr val="212121"/>
                </a:solidFill>
                <a:effectLst/>
                <a:latin typeface="BlinkMacSystemFont"/>
              </a:rPr>
              <a:t>Obes</a:t>
            </a:r>
            <a:r>
              <a:rPr lang="en-US" b="0" i="0" dirty="0">
                <a:solidFill>
                  <a:srgbClr val="212121"/>
                </a:solidFill>
                <a:effectLst/>
                <a:latin typeface="BlinkMacSystemFont"/>
              </a:rPr>
              <a:t> </a:t>
            </a:r>
            <a:r>
              <a:rPr lang="en-US" b="0" i="0" dirty="0" err="1">
                <a:solidFill>
                  <a:srgbClr val="212121"/>
                </a:solidFill>
                <a:effectLst/>
                <a:latin typeface="BlinkMacSystemFont"/>
              </a:rPr>
              <a:t>Metab</a:t>
            </a:r>
            <a:r>
              <a:rPr lang="en-US" b="0" i="0" dirty="0">
                <a:solidFill>
                  <a:srgbClr val="212121"/>
                </a:solidFill>
                <a:effectLst/>
                <a:latin typeface="BlinkMacSystemFont"/>
              </a:rPr>
              <a:t>. 2019 Jan;21(1):43-51. </a:t>
            </a:r>
            <a:r>
              <a:rPr lang="en-US" b="0" i="0" dirty="0" err="1">
                <a:solidFill>
                  <a:srgbClr val="212121"/>
                </a:solidFill>
                <a:effectLst/>
                <a:latin typeface="BlinkMacSystemFont"/>
              </a:rPr>
              <a:t>doi</a:t>
            </a:r>
            <a:r>
              <a:rPr lang="en-US" b="0" i="0" dirty="0">
                <a:solidFill>
                  <a:srgbClr val="212121"/>
                </a:solidFill>
                <a:effectLst/>
                <a:latin typeface="BlinkMacSystemFont"/>
              </a:rPr>
              <a:t>: 10.1111/dom.13479. </a:t>
            </a:r>
            <a:r>
              <a:rPr lang="en-US" b="0" i="0" dirty="0" err="1">
                <a:solidFill>
                  <a:srgbClr val="212121"/>
                </a:solidFill>
                <a:effectLst/>
                <a:latin typeface="BlinkMacSystemFont"/>
              </a:rPr>
              <a:t>Epub</a:t>
            </a:r>
            <a:r>
              <a:rPr lang="en-US" b="0" i="0" dirty="0">
                <a:solidFill>
                  <a:srgbClr val="212121"/>
                </a:solidFill>
                <a:effectLst/>
                <a:latin typeface="BlinkMacSystemFont"/>
              </a:rPr>
              <a:t> 2018 Aug 23. PMID: 30047216; PMCID: PMC6585654.</a:t>
            </a:r>
            <a:endParaRPr lang="en-US" dirty="0"/>
          </a:p>
        </p:txBody>
      </p:sp>
      <p:sp>
        <p:nvSpPr>
          <p:cNvPr id="4" name="Slide Number Placeholder 3">
            <a:extLst>
              <a:ext uri="{FF2B5EF4-FFF2-40B4-BE49-F238E27FC236}">
                <a16:creationId xmlns:a16="http://schemas.microsoft.com/office/drawing/2014/main" id="{1D46E683-7058-74FA-96BF-C559CB6BCF1C}"/>
              </a:ext>
            </a:extLst>
          </p:cNvPr>
          <p:cNvSpPr>
            <a:spLocks noGrp="1"/>
          </p:cNvSpPr>
          <p:nvPr>
            <p:ph type="sldNum" sz="quarter" idx="5"/>
          </p:nvPr>
        </p:nvSpPr>
        <p:spPr/>
        <p:txBody>
          <a:bodyPr/>
          <a:lstStyle/>
          <a:p>
            <a:fld id="{5B5E225C-EA32-49AA-BCE1-CBED354D9589}" type="slidenum">
              <a:rPr lang="en-US" smtClean="0"/>
              <a:t>109</a:t>
            </a:fld>
            <a:endParaRPr lang="en-US"/>
          </a:p>
        </p:txBody>
      </p:sp>
    </p:spTree>
    <p:extLst>
      <p:ext uri="{BB962C8B-B14F-4D97-AF65-F5344CB8AC3E}">
        <p14:creationId xmlns:p14="http://schemas.microsoft.com/office/powerpoint/2010/main" val="4047390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72A3-CEEC-E93D-415B-6C0B41C1D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BEC05-654E-E10F-DDFA-9BD59D651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88A3D-F481-57EB-459B-D0C3C3099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5C279-3AAD-1677-41BC-51BFFABB378E}"/>
              </a:ext>
            </a:extLst>
          </p:cNvPr>
          <p:cNvSpPr>
            <a:spLocks noGrp="1"/>
          </p:cNvSpPr>
          <p:nvPr>
            <p:ph type="sldNum" sz="quarter" idx="5"/>
          </p:nvPr>
        </p:nvSpPr>
        <p:spPr/>
        <p:txBody>
          <a:bodyPr/>
          <a:lstStyle/>
          <a:p>
            <a:fld id="{BD2B2DFA-04F6-4713-86A1-47E953577B26}" type="slidenum">
              <a:rPr lang="en-US" smtClean="0"/>
              <a:t>112</a:t>
            </a:fld>
            <a:endParaRPr lang="en-US"/>
          </a:p>
        </p:txBody>
      </p:sp>
    </p:spTree>
    <p:extLst>
      <p:ext uri="{BB962C8B-B14F-4D97-AF65-F5344CB8AC3E}">
        <p14:creationId xmlns:p14="http://schemas.microsoft.com/office/powerpoint/2010/main" val="40683419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Roboto" panose="02000000000000000000" pitchFamily="2" charset="0"/>
              </a:rPr>
              <a:t>Pancreatitis:</a:t>
            </a:r>
            <a:r>
              <a:rPr lang="en-US" b="0" i="0" dirty="0">
                <a:solidFill>
                  <a:srgbClr val="212121"/>
                </a:solidFill>
                <a:effectLst/>
                <a:latin typeface="Roboto" panose="02000000000000000000" pitchFamily="2" charset="0"/>
              </a:rPr>
              <a:t> Acute pancreatitis, including fatal and nonfatal hemorrhagic or necrotizing pancreatitis, has been observed in patients treated with GLP-1 receptor agonists. Pancreatitis has been reported in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clinical trials.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not been studied in patients with a prior history of pancreatitis. It is unknown if patients with a history of pancreatitis are at higher risk for development of pancreatitis on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Observe patients for signs and symptoms including persistent severe abdominal pain sometimes radiating to the back, which may or may not be accompanied by vomiting. If pancreatitis is suspected, discontinue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and initiate appropriate management.</a:t>
            </a:r>
          </a:p>
          <a:p>
            <a:endParaRPr lang="en-US" b="0" i="0" dirty="0">
              <a:solidFill>
                <a:srgbClr val="212121"/>
              </a:solidFill>
              <a:effectLst/>
              <a:latin typeface="Roboto" panose="02000000000000000000" pitchFamily="2" charset="0"/>
            </a:endParaRPr>
          </a:p>
          <a:p>
            <a:pPr algn="l" fontAlgn="base"/>
            <a:r>
              <a:rPr lang="en-US" b="1" dirty="0">
                <a:solidFill>
                  <a:srgbClr val="212121"/>
                </a:solidFill>
                <a:effectLst/>
                <a:latin typeface="inherit"/>
              </a:rPr>
              <a:t>In both male and female rats, tirzepatide causes dose-dependent and treatment-duration-dependent thyroid C-cell tumors at clinically relevant exposures. It is unknown whether </a:t>
            </a:r>
            <a:r>
              <a:rPr lang="en-US" b="1" dirty="0" err="1">
                <a:solidFill>
                  <a:srgbClr val="212121"/>
                </a:solidFill>
                <a:effectLst/>
                <a:latin typeface="inherit"/>
              </a:rPr>
              <a:t>Mounjaro</a:t>
            </a:r>
            <a:r>
              <a:rPr lang="en-US" b="1" dirty="0">
                <a:solidFill>
                  <a:srgbClr val="212121"/>
                </a:solidFill>
                <a:effectLst/>
                <a:latin typeface="inherit"/>
              </a:rPr>
              <a:t> causes thyroid C-cell tumors, including medullary thyroid carcinoma (MTC), in humans as human relevance of </a:t>
            </a:r>
            <a:r>
              <a:rPr lang="en-US" b="1" dirty="0" err="1">
                <a:solidFill>
                  <a:srgbClr val="212121"/>
                </a:solidFill>
                <a:effectLst/>
                <a:latin typeface="inherit"/>
              </a:rPr>
              <a:t>tirzepatide</a:t>
            </a:r>
            <a:r>
              <a:rPr lang="en-US" b="1" dirty="0">
                <a:solidFill>
                  <a:srgbClr val="212121"/>
                </a:solidFill>
                <a:effectLst/>
                <a:latin typeface="inherit"/>
              </a:rPr>
              <a:t>-induced rodent thyroid C-cell tumors has not been determined.</a:t>
            </a:r>
            <a:endParaRPr lang="en-US" dirty="0">
              <a:solidFill>
                <a:srgbClr val="212121"/>
              </a:solidFill>
              <a:effectLst/>
            </a:endParaRPr>
          </a:p>
          <a:p>
            <a:pPr algn="l" fontAlgn="base"/>
            <a:r>
              <a:rPr lang="en-US" b="1" dirty="0" err="1">
                <a:solidFill>
                  <a:srgbClr val="212121"/>
                </a:solidFill>
                <a:effectLst/>
                <a:latin typeface="inherit"/>
              </a:rPr>
              <a:t>Mounjaro</a:t>
            </a:r>
            <a:r>
              <a:rPr lang="en-US" b="1" dirty="0">
                <a:solidFill>
                  <a:srgbClr val="212121"/>
                </a:solidFill>
                <a:effectLst/>
                <a:latin typeface="inherit"/>
              </a:rPr>
              <a:t> is contraindicated in patients with a personal or family history of MTC or in patients with Multiple Endocrine Neoplasia syndrome type 2 (MEN 2). Counsel patients regarding the potential risk for MTC with the use of </a:t>
            </a:r>
            <a:r>
              <a:rPr lang="en-US" b="1" dirty="0" err="1">
                <a:solidFill>
                  <a:srgbClr val="212121"/>
                </a:solidFill>
                <a:effectLst/>
                <a:latin typeface="inherit"/>
              </a:rPr>
              <a:t>Mounjaro</a:t>
            </a:r>
            <a:r>
              <a:rPr lang="en-US" b="1" dirty="0">
                <a:solidFill>
                  <a:srgbClr val="212121"/>
                </a:solidFill>
                <a:effectLst/>
                <a:latin typeface="inherit"/>
              </a:rPr>
              <a:t> and inform them of symptoms of thyroid tumors (e.g., a mass in the neck, dysphagia, dyspnea, persistent hoarseness). Routine monitoring of serum calcitonin or using thyroid ultrasound is of uncertain value for early detection of MTC in patients treated with </a:t>
            </a:r>
            <a:r>
              <a:rPr lang="en-US" b="1" dirty="0" err="1">
                <a:solidFill>
                  <a:srgbClr val="212121"/>
                </a:solidFill>
                <a:effectLst/>
                <a:latin typeface="inherit"/>
              </a:rPr>
              <a:t>Mounjaro</a:t>
            </a:r>
            <a:r>
              <a:rPr lang="en-US" b="1" dirty="0">
                <a:solidFill>
                  <a:srgbClr val="212121"/>
                </a:solidFill>
                <a:effectLst/>
                <a:latin typeface="inherit"/>
              </a:rPr>
              <a:t>.</a:t>
            </a:r>
          </a:p>
          <a:p>
            <a:pPr algn="l" fontAlgn="base"/>
            <a:endParaRPr lang="en-US" b="1" dirty="0">
              <a:solidFill>
                <a:srgbClr val="212121"/>
              </a:solidFill>
              <a:effectLst/>
              <a:latin typeface="inherit"/>
            </a:endParaRPr>
          </a:p>
          <a:p>
            <a:pPr algn="l" fontAlgn="base"/>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been associated with gastrointestinal adverse reactions, which include nausea, vomiting, and diarrhea. These events may lead to dehydration, which if severe could cause acute kidney injury. In patients treated with GLP-1 receptor agonists, there have been </a:t>
            </a:r>
            <a:r>
              <a:rPr lang="en-US" b="0" i="0" dirty="0" err="1">
                <a:solidFill>
                  <a:srgbClr val="212121"/>
                </a:solidFill>
                <a:effectLst/>
                <a:latin typeface="Roboto" panose="02000000000000000000" pitchFamily="2" charset="0"/>
              </a:rPr>
              <a:t>postmarketing</a:t>
            </a:r>
            <a:r>
              <a:rPr lang="en-US" b="0" i="0" dirty="0">
                <a:solidFill>
                  <a:srgbClr val="212121"/>
                </a:solidFill>
                <a:effectLst/>
                <a:latin typeface="Roboto" panose="02000000000000000000" pitchFamily="2" charset="0"/>
              </a:rPr>
              <a:t> reports of acute kidney injury and worsening of chronic renal failure, sometimes requiring hemodialysis. Some of these events have been reported in patients without known underlying renal disease. A majority of reported events occurred in patients who had experienced nausea, vomiting, diarrhea, or dehydration. Monitor renal function when initiating or escalating doses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in patients with renal impairment reporting severe adverse gastrointestinal reactions.</a:t>
            </a:r>
            <a:endParaRPr lang="en-US" b="1" i="0" dirty="0">
              <a:solidFill>
                <a:srgbClr val="212121"/>
              </a:solidFill>
              <a:effectLst/>
              <a:latin typeface="inherit"/>
            </a:endParaRPr>
          </a:p>
          <a:p>
            <a:pPr algn="l" fontAlgn="base"/>
            <a:endParaRPr lang="en-US" b="1" i="0" dirty="0">
              <a:solidFill>
                <a:srgbClr val="212121"/>
              </a:solidFill>
              <a:effectLst/>
              <a:latin typeface="inherit"/>
            </a:endParaRPr>
          </a:p>
          <a:p>
            <a:pPr algn="l" fontAlgn="base"/>
            <a:r>
              <a:rPr lang="en-US" b="0" i="0" dirty="0">
                <a:solidFill>
                  <a:srgbClr val="212121"/>
                </a:solidFill>
                <a:effectLst/>
                <a:latin typeface="Roboto" panose="02000000000000000000" pitchFamily="2" charset="0"/>
              </a:rPr>
              <a:t>In clinical trials, acute gallbladder disease was reported by 0.6%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-treated patients and 0% of placebo-treated patients. If cholelithiasis is suspected, gallbladder diagnostic studies and appropriate clinical follow-up are indicated.</a:t>
            </a:r>
            <a:endParaRPr lang="en-US" dirty="0">
              <a:solidFill>
                <a:srgbClr val="212121"/>
              </a:solidFill>
              <a:effectLst/>
            </a:endParaRP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114</a:t>
            </a:fld>
            <a:endParaRPr lang="en-US"/>
          </a:p>
        </p:txBody>
      </p:sp>
    </p:spTree>
    <p:extLst>
      <p:ext uri="{BB962C8B-B14F-4D97-AF65-F5344CB8AC3E}">
        <p14:creationId xmlns:p14="http://schemas.microsoft.com/office/powerpoint/2010/main" val="42350002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871458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116</a:t>
            </a:fld>
            <a:endParaRPr lang="en-US"/>
          </a:p>
        </p:txBody>
      </p:sp>
    </p:spTree>
    <p:extLst>
      <p:ext uri="{BB962C8B-B14F-4D97-AF65-F5344CB8AC3E}">
        <p14:creationId xmlns:p14="http://schemas.microsoft.com/office/powerpoint/2010/main" val="1788102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117</a:t>
            </a:fld>
            <a:endParaRPr lang="en-US"/>
          </a:p>
        </p:txBody>
      </p:sp>
    </p:spTree>
    <p:extLst>
      <p:ext uri="{BB962C8B-B14F-4D97-AF65-F5344CB8AC3E}">
        <p14:creationId xmlns:p14="http://schemas.microsoft.com/office/powerpoint/2010/main" val="2011101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119</a:t>
            </a:fld>
            <a:endParaRPr lang="en-US"/>
          </a:p>
        </p:txBody>
      </p:sp>
    </p:spTree>
    <p:extLst>
      <p:ext uri="{BB962C8B-B14F-4D97-AF65-F5344CB8AC3E}">
        <p14:creationId xmlns:p14="http://schemas.microsoft.com/office/powerpoint/2010/main" val="32739924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F61D4-DED0-1558-3409-B8CEA2AE1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300CC-6724-EBA0-0304-77CE81044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036B1-A88A-3291-CEE8-07C933963D78}"/>
              </a:ext>
            </a:extLst>
          </p:cNvPr>
          <p:cNvSpPr>
            <a:spLocks noGrp="1"/>
          </p:cNvSpPr>
          <p:nvPr>
            <p:ph type="body" idx="1"/>
          </p:nvPr>
        </p:nvSpPr>
        <p:spPr/>
        <p:txBody>
          <a:bodyPr/>
          <a:lstStyle/>
          <a:p>
            <a:r>
              <a:rPr lang="en-US" dirty="0"/>
              <a:t>At baseline, the mean body weight was 104.8 kg, the mean BMI was 38.0, and 94.5% of participants had a BMI of 30 or higher. The mean percentage change in weight at week 72 was −15.0% (95% confidence interval [CI], −15.9 to −14.2) with 5-mg weekly doses of tirzepatide, −19.5% (95% CI, −20.4 to −18.5) with 10-mg doses, and −20.9% (95% CI, −21.8 to −19.9) with 15-mg doses and −3.1% (95% CI, −4.3 to −1.9) with placebo (P</a:t>
            </a:r>
          </a:p>
          <a:p>
            <a:endParaRPr lang="en-US" dirty="0"/>
          </a:p>
          <a:p>
            <a:r>
              <a:rPr lang="en-US" dirty="0"/>
              <a:t>In this phase 3 double-blind, randomized, controlled trial, we assigned 2539 adults with a body-mass index (BMI; the weight in kilograms divided by the square of the height in meters) of 30 or more, or 27 or more and at least one weight-related complication, excluding diabetes, in a 1:1:1:1 ratio to receive once-weekly, subcutaneous tirzepatide (5 mg, 10 mg, or 15 mg) or placebo for 72 weeks, including a 20-week dose-escalation period. Coprimary end points were the percentage change in weight from baseline and a weight reduction of 5% or more. The treatment-regimen </a:t>
            </a:r>
            <a:r>
              <a:rPr lang="en-US" dirty="0" err="1"/>
              <a:t>estimand</a:t>
            </a:r>
            <a:r>
              <a:rPr lang="en-US" dirty="0"/>
              <a:t> assessed effects regardless of treatment discontinuation in the intention-to-treat population.</a:t>
            </a:r>
          </a:p>
        </p:txBody>
      </p:sp>
      <p:sp>
        <p:nvSpPr>
          <p:cNvPr id="4" name="Slide Number Placeholder 3">
            <a:extLst>
              <a:ext uri="{FF2B5EF4-FFF2-40B4-BE49-F238E27FC236}">
                <a16:creationId xmlns:a16="http://schemas.microsoft.com/office/drawing/2014/main" id="{8DC8F593-0020-CB0A-B8A8-6DC09DB16226}"/>
              </a:ext>
            </a:extLst>
          </p:cNvPr>
          <p:cNvSpPr>
            <a:spLocks noGrp="1"/>
          </p:cNvSpPr>
          <p:nvPr>
            <p:ph type="sldNum" sz="quarter" idx="5"/>
          </p:nvPr>
        </p:nvSpPr>
        <p:spPr/>
        <p:txBody>
          <a:bodyPr/>
          <a:lstStyle/>
          <a:p>
            <a:fld id="{BD2B2DFA-04F6-4713-86A1-47E953577B26}" type="slidenum">
              <a:rPr lang="en-US" smtClean="0"/>
              <a:t>120</a:t>
            </a:fld>
            <a:endParaRPr lang="en-US"/>
          </a:p>
        </p:txBody>
      </p:sp>
    </p:spTree>
    <p:extLst>
      <p:ext uri="{BB962C8B-B14F-4D97-AF65-F5344CB8AC3E}">
        <p14:creationId xmlns:p14="http://schemas.microsoft.com/office/powerpoint/2010/main" val="9863072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785663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1181100" y="698500"/>
            <a:ext cx="4648200" cy="3486150"/>
          </a:xfrm>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122</a:t>
            </a:fld>
            <a:endParaRPr lang="en-US">
              <a:latin typeface="Times New Roman" pitchFamily="18" charset="0"/>
            </a:endParaRPr>
          </a:p>
        </p:txBody>
      </p:sp>
    </p:spTree>
    <p:extLst>
      <p:ext uri="{BB962C8B-B14F-4D97-AF65-F5344CB8AC3E}">
        <p14:creationId xmlns:p14="http://schemas.microsoft.com/office/powerpoint/2010/main" val="3348600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F5AA0-1FBB-432C-8005-770D06113BE6}" type="slidenum">
              <a:rPr lang="en-US" smtClean="0"/>
              <a:pPr/>
              <a:t>123</a:t>
            </a:fld>
            <a:endParaRPr lang="en-US"/>
          </a:p>
        </p:txBody>
      </p:sp>
    </p:spTree>
    <p:extLst>
      <p:ext uri="{BB962C8B-B14F-4D97-AF65-F5344CB8AC3E}">
        <p14:creationId xmlns:p14="http://schemas.microsoft.com/office/powerpoint/2010/main" val="37162935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124</a:t>
            </a:fld>
            <a:endParaRPr lang="en-US"/>
          </a:p>
        </p:txBody>
      </p:sp>
    </p:spTree>
    <p:extLst>
      <p:ext uri="{BB962C8B-B14F-4D97-AF65-F5344CB8AC3E}">
        <p14:creationId xmlns:p14="http://schemas.microsoft.com/office/powerpoint/2010/main" val="12147938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126</a:t>
            </a:fld>
            <a:endParaRPr lang="en-US"/>
          </a:p>
        </p:txBody>
      </p:sp>
    </p:spTree>
    <p:extLst>
      <p:ext uri="{BB962C8B-B14F-4D97-AF65-F5344CB8AC3E}">
        <p14:creationId xmlns:p14="http://schemas.microsoft.com/office/powerpoint/2010/main" val="28876244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127</a:t>
            </a:fld>
            <a:endParaRPr lang="en-US"/>
          </a:p>
        </p:txBody>
      </p:sp>
    </p:spTree>
    <p:extLst>
      <p:ext uri="{BB962C8B-B14F-4D97-AF65-F5344CB8AC3E}">
        <p14:creationId xmlns:p14="http://schemas.microsoft.com/office/powerpoint/2010/main" val="10294915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129</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130</a:t>
            </a:fld>
            <a:endParaRPr lang="en-US"/>
          </a:p>
        </p:txBody>
      </p:sp>
    </p:spTree>
    <p:extLst>
      <p:ext uri="{BB962C8B-B14F-4D97-AF65-F5344CB8AC3E}">
        <p14:creationId xmlns:p14="http://schemas.microsoft.com/office/powerpoint/2010/main" val="2732232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2006491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00;p15:notes">
            <a:extLst>
              <a:ext uri="{FF2B5EF4-FFF2-40B4-BE49-F238E27FC236}">
                <a16:creationId xmlns:a16="http://schemas.microsoft.com/office/drawing/2014/main" id="{FB66976C-BF4E-BD4B-B1F4-556A74DD4416}"/>
              </a:ext>
            </a:extLst>
          </p:cNvPr>
          <p:cNvSpPr>
            <a:spLocks noGrp="1" noRot="1" noChangeAspect="1" noTextEdit="1"/>
          </p:cNvSpPr>
          <p:nvPr>
            <p:ph type="sldImg" idx="2"/>
          </p:nvPr>
        </p:nvSpPr>
        <p:spPr bwMode="auto">
          <a:xfrm>
            <a:off x="1143000" y="684213"/>
            <a:ext cx="4573588"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6FAC4FD6-3A7B-3B7F-1C79-94CCC1AEA64C}"/>
              </a:ext>
            </a:extLst>
          </p:cNvPr>
          <p:cNvSpPr txBox="1">
            <a:spLocks noGrp="1"/>
          </p:cNvSpPr>
          <p:nvPr>
            <p:ph type="body" idx="1"/>
          </p:nvPr>
        </p:nvSpPr>
        <p:spPr>
          <a:xfrm>
            <a:off x="685800" y="4400550"/>
            <a:ext cx="5486400" cy="3600450"/>
          </a:xfrm>
          <a:ln/>
        </p:spPr>
        <p:txBody>
          <a:bodyPr spcFirstLastPara="1" wrap="square" lIns="91425" tIns="45700" rIns="91425" bIns="45700" anchor="t" anchorCtr="0">
            <a:noAutofit/>
          </a:bodyPr>
          <a:lstStyle/>
          <a:p>
            <a:pPr>
              <a:lnSpc>
                <a:spcPct val="80000"/>
              </a:lnSpc>
              <a:spcBef>
                <a:spcPts val="0"/>
              </a:spcBef>
              <a:spcAft>
                <a:spcPts val="0"/>
              </a:spcAft>
              <a:defRPr/>
            </a:pPr>
            <a:endParaRPr sz="1260" dirty="0"/>
          </a:p>
        </p:txBody>
      </p:sp>
      <p:sp>
        <p:nvSpPr>
          <p:cNvPr id="73732" name="Google Shape;302;p15:notes">
            <a:extLst>
              <a:ext uri="{FF2B5EF4-FFF2-40B4-BE49-F238E27FC236}">
                <a16:creationId xmlns:a16="http://schemas.microsoft.com/office/drawing/2014/main" id="{4A5B5090-54D1-D572-6D89-F269DDD07E5E}"/>
              </a:ext>
            </a:extLst>
          </p:cNvPr>
          <p:cNvSpPr>
            <a:spLocks noGrp="1" noChangeArrowheads="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0B599-5F04-4294-AE3E-B28A5D5E7F9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131</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3255B26-524A-7999-40EA-DF9566F322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82DC72E-8327-FA34-AE23-73649476F9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a:extLst>
              <a:ext uri="{FF2B5EF4-FFF2-40B4-BE49-F238E27FC236}">
                <a16:creationId xmlns:a16="http://schemas.microsoft.com/office/drawing/2014/main" id="{1897ED05-0B6E-3E40-B087-FD294C7E37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D27A1C-4568-4918-8590-32CA7719A17F}" type="slidenum">
              <a:rPr lang="en-US" altLang="en-US" smtClean="0">
                <a:solidFill>
                  <a:srgbClr val="000000"/>
                </a:solidFill>
                <a:latin typeface="Calibri" panose="020F0502020204030204" pitchFamily="34" charset="0"/>
              </a:rPr>
              <a:pPr/>
              <a:t>132</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Beck RW, </a:t>
            </a:r>
            <a:r>
              <a:rPr lang="en-US" sz="1200" b="0" i="0" kern="1200" err="1">
                <a:solidFill>
                  <a:schemeClr val="tx1"/>
                </a:solidFill>
                <a:effectLst/>
                <a:latin typeface="+mn-lt"/>
                <a:ea typeface="+mn-ea"/>
                <a:cs typeface="+mn-cs"/>
              </a:rPr>
              <a:t>Bergenstal</a:t>
            </a:r>
            <a:r>
              <a:rPr lang="en-US" sz="1200" b="0" i="0" kern="1200">
                <a:solidFill>
                  <a:schemeClr val="tx1"/>
                </a:solidFill>
                <a:effectLst/>
                <a:latin typeface="+mn-lt"/>
                <a:ea typeface="+mn-ea"/>
                <a:cs typeface="+mn-cs"/>
              </a:rPr>
              <a:t> RM, Cheng P, </a:t>
            </a:r>
            <a:r>
              <a:rPr lang="en-US" sz="1200" b="0" i="0" kern="1200" err="1">
                <a:solidFill>
                  <a:schemeClr val="tx1"/>
                </a:solidFill>
                <a:effectLst/>
                <a:latin typeface="+mn-lt"/>
                <a:ea typeface="+mn-ea"/>
                <a:cs typeface="+mn-cs"/>
              </a:rPr>
              <a:t>Kollman</a:t>
            </a:r>
            <a:r>
              <a:rPr lang="en-US" sz="1200" b="0" i="0" kern="1200">
                <a:solidFill>
                  <a:schemeClr val="tx1"/>
                </a:solidFill>
                <a:effectLst/>
                <a:latin typeface="+mn-lt"/>
                <a:ea typeface="+mn-ea"/>
                <a:cs typeface="+mn-cs"/>
              </a:rPr>
              <a:t> C, Carlson AL, Johnson ML, </a:t>
            </a:r>
            <a:r>
              <a:rPr lang="en-US" sz="1200" b="0" i="0" kern="1200" err="1">
                <a:solidFill>
                  <a:schemeClr val="tx1"/>
                </a:solidFill>
                <a:effectLst/>
                <a:latin typeface="+mn-lt"/>
                <a:ea typeface="+mn-ea"/>
                <a:cs typeface="+mn-cs"/>
              </a:rPr>
              <a:t>Rodbard</a:t>
            </a:r>
            <a:r>
              <a:rPr lang="en-US" sz="1200" b="0" i="0" kern="1200">
                <a:solidFill>
                  <a:schemeClr val="tx1"/>
                </a:solidFill>
                <a:effectLst/>
                <a:latin typeface="+mn-lt"/>
                <a:ea typeface="+mn-ea"/>
                <a:cs typeface="+mn-cs"/>
              </a:rPr>
              <a:t> D. The Relationships Between Time in Range, Hyperglycemia Metrics, and HbA1c. J Diabetes Sci Technol. 2019 Jul;13(4):614-626. </a:t>
            </a:r>
            <a:r>
              <a:rPr lang="en-US" sz="1200" b="0" i="0" kern="1200" err="1">
                <a:solidFill>
                  <a:schemeClr val="tx1"/>
                </a:solidFill>
                <a:effectLst/>
                <a:latin typeface="+mn-lt"/>
                <a:ea typeface="+mn-ea"/>
                <a:cs typeface="+mn-cs"/>
              </a:rPr>
              <a:t>doi</a:t>
            </a:r>
            <a:r>
              <a:rPr lang="en-US" sz="1200" b="0" i="0" kern="1200">
                <a:solidFill>
                  <a:schemeClr val="tx1"/>
                </a:solidFill>
                <a:effectLst/>
                <a:latin typeface="+mn-lt"/>
                <a:ea typeface="+mn-ea"/>
                <a:cs typeface="+mn-cs"/>
              </a:rPr>
              <a:t>: 10.1177/1932296818822496. </a:t>
            </a:r>
            <a:r>
              <a:rPr lang="en-US" sz="1200" b="0" i="0" kern="1200" err="1">
                <a:solidFill>
                  <a:schemeClr val="tx1"/>
                </a:solidFill>
                <a:effectLst/>
                <a:latin typeface="+mn-lt"/>
                <a:ea typeface="+mn-ea"/>
                <a:cs typeface="+mn-cs"/>
              </a:rPr>
              <a:t>Epub</a:t>
            </a:r>
            <a:r>
              <a:rPr lang="en-US" sz="1200" b="0" i="0" kern="1200">
                <a:solidFill>
                  <a:schemeClr val="tx1"/>
                </a:solidFill>
                <a:effectLst/>
                <a:latin typeface="+mn-lt"/>
                <a:ea typeface="+mn-ea"/>
                <a:cs typeface="+mn-cs"/>
              </a:rPr>
              <a:t> 2019 Jan 13. PMID: 30636519; PMCID: PMC6610606.</a:t>
            </a:r>
            <a:endParaRPr lang="en-US"/>
          </a:p>
          <a:p>
            <a:pPr marL="0" indent="0">
              <a:buNone/>
            </a:pPr>
            <a:endParaRPr lang="en-US"/>
          </a:p>
        </p:txBody>
      </p:sp>
      <p:sp>
        <p:nvSpPr>
          <p:cNvPr id="4" name="Slide Number Placeholder 3">
            <a:extLst>
              <a:ext uri="{FF2B5EF4-FFF2-40B4-BE49-F238E27FC236}">
                <a16:creationId xmlns:a16="http://schemas.microsoft.com/office/drawing/2014/main" id="{7DBBCC40-88A0-4592-BE1D-7E7E1B9C1119}"/>
              </a:ext>
            </a:extLst>
          </p:cNvPr>
          <p:cNvSpPr>
            <a:spLocks noGrp="1"/>
          </p:cNvSpPr>
          <p:nvPr>
            <p:ph type="sldNum" sz="quarter" idx="5"/>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C43E6633-5704-4991-A8F8-75F182931057}" type="slidenum">
              <a:rPr kumimoji="0" lang="en-US" sz="1300" b="0" i="0" u="none" strike="noStrike" kern="1200" cap="none" spc="0" normalizeH="0" baseline="0" noProof="0">
                <a:ln>
                  <a:noFill/>
                </a:ln>
                <a:solidFill>
                  <a:prstClr val="black"/>
                </a:solidFill>
                <a:effectLst/>
                <a:uLnTx/>
                <a:uFillTx/>
                <a:latin typeface="Calibri"/>
                <a:ea typeface="MS PGothic" charset="-128"/>
                <a:cs typeface="Arial"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134</a:t>
            </a:fld>
            <a:endParaRPr kumimoji="0" lang="en-US" sz="1300" b="0" i="0" u="none" strike="noStrike" kern="1200" cap="none" spc="0" normalizeH="0" baseline="0" noProof="0">
              <a:ln>
                <a:noFill/>
              </a:ln>
              <a:solidFill>
                <a:prstClr val="black"/>
              </a:solidFill>
              <a:effectLst/>
              <a:uLnTx/>
              <a:uFillTx/>
              <a:latin typeface="Calibri"/>
              <a:ea typeface="MS PGothic" charset="-128"/>
              <a:cs typeface="Arial" pitchFamily="34" charset="0"/>
            </a:endParaRPr>
          </a:p>
        </p:txBody>
      </p:sp>
    </p:spTree>
    <p:extLst>
      <p:ext uri="{BB962C8B-B14F-4D97-AF65-F5344CB8AC3E}">
        <p14:creationId xmlns:p14="http://schemas.microsoft.com/office/powerpoint/2010/main" val="41999709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135</a:t>
            </a:fld>
            <a:endParaRPr lang="en-US"/>
          </a:p>
        </p:txBody>
      </p:sp>
    </p:spTree>
    <p:extLst>
      <p:ext uri="{BB962C8B-B14F-4D97-AF65-F5344CB8AC3E}">
        <p14:creationId xmlns:p14="http://schemas.microsoft.com/office/powerpoint/2010/main" val="38200094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136</a:t>
            </a:fld>
            <a:endParaRPr lang="en-US"/>
          </a:p>
        </p:txBody>
      </p:sp>
    </p:spTree>
    <p:extLst>
      <p:ext uri="{BB962C8B-B14F-4D97-AF65-F5344CB8AC3E}">
        <p14:creationId xmlns:p14="http://schemas.microsoft.com/office/powerpoint/2010/main" val="8992804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138</a:t>
            </a:fld>
            <a:endParaRPr lang="en-US"/>
          </a:p>
        </p:txBody>
      </p:sp>
    </p:spTree>
    <p:extLst>
      <p:ext uri="{BB962C8B-B14F-4D97-AF65-F5344CB8AC3E}">
        <p14:creationId xmlns:p14="http://schemas.microsoft.com/office/powerpoint/2010/main" val="20142385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139</a:t>
            </a:fld>
            <a:endParaRPr lang="en-US"/>
          </a:p>
        </p:txBody>
      </p:sp>
    </p:spTree>
    <p:extLst>
      <p:ext uri="{BB962C8B-B14F-4D97-AF65-F5344CB8AC3E}">
        <p14:creationId xmlns:p14="http://schemas.microsoft.com/office/powerpoint/2010/main" val="19480499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3B369D3-B082-4F02-9D6B-E4657B81EF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93F39197-B3E7-4111-BD74-A950E212C4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D Metformin</a:t>
            </a:r>
          </a:p>
        </p:txBody>
      </p:sp>
      <p:sp>
        <p:nvSpPr>
          <p:cNvPr id="51204" name="Slide Number Placeholder 3">
            <a:extLst>
              <a:ext uri="{FF2B5EF4-FFF2-40B4-BE49-F238E27FC236}">
                <a16:creationId xmlns:a16="http://schemas.microsoft.com/office/drawing/2014/main" id="{E7640D21-0636-4AFC-A064-CAA7E2F117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EE9CE3-29FF-4B26-9974-ED636054637D}" type="slidenum">
              <a:rPr lang="en-US" altLang="en-US" sz="1300" smtClean="0"/>
              <a:pPr>
                <a:spcBef>
                  <a:spcPct val="0"/>
                </a:spcBef>
              </a:pPr>
              <a:t>140</a:t>
            </a:fld>
            <a:endParaRPr lang="en-US" altLang="en-US" sz="1300"/>
          </a:p>
        </p:txBody>
      </p:sp>
    </p:spTree>
    <p:extLst>
      <p:ext uri="{BB962C8B-B14F-4D97-AF65-F5344CB8AC3E}">
        <p14:creationId xmlns:p14="http://schemas.microsoft.com/office/powerpoint/2010/main" val="7852675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DA70F71-68D8-48C6-B33D-E1E0DB6272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BEED108-ED4D-4C1C-880E-F52034B708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D</a:t>
            </a:r>
          </a:p>
        </p:txBody>
      </p:sp>
      <p:sp>
        <p:nvSpPr>
          <p:cNvPr id="53252" name="Slide Number Placeholder 3">
            <a:extLst>
              <a:ext uri="{FF2B5EF4-FFF2-40B4-BE49-F238E27FC236}">
                <a16:creationId xmlns:a16="http://schemas.microsoft.com/office/drawing/2014/main" id="{F38D6411-7B0F-4BE5-B4B9-FF0761056B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546F836-FB6D-4AEA-A76B-FFA78D42EBCE}" type="slidenum">
              <a:rPr lang="en-US" altLang="en-US" smtClean="0"/>
              <a:pPr/>
              <a:t>141</a:t>
            </a:fld>
            <a:endParaRPr lang="en-US" altLang="en-US"/>
          </a:p>
        </p:txBody>
      </p:sp>
    </p:spTree>
    <p:extLst>
      <p:ext uri="{BB962C8B-B14F-4D97-AF65-F5344CB8AC3E}">
        <p14:creationId xmlns:p14="http://schemas.microsoft.com/office/powerpoint/2010/main" val="13015367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143</a:t>
            </a:fld>
            <a:endParaRPr lang="en-US" altLang="en-US" sz="1300"/>
          </a:p>
        </p:txBody>
      </p:sp>
    </p:spTree>
    <p:extLst>
      <p:ext uri="{BB962C8B-B14F-4D97-AF65-F5344CB8AC3E}">
        <p14:creationId xmlns:p14="http://schemas.microsoft.com/office/powerpoint/2010/main" val="409775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18</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145</a:t>
            </a:fld>
            <a:endParaRPr lang="en-US" altLang="en-US"/>
          </a:p>
        </p:txBody>
      </p:sp>
    </p:spTree>
    <p:extLst>
      <p:ext uri="{BB962C8B-B14F-4D97-AF65-F5344CB8AC3E}">
        <p14:creationId xmlns:p14="http://schemas.microsoft.com/office/powerpoint/2010/main" val="32216310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answer: C</a:t>
            </a:r>
          </a:p>
        </p:txBody>
      </p:sp>
      <p:sp>
        <p:nvSpPr>
          <p:cNvPr id="4" name="Slide Number Placeholder 3"/>
          <p:cNvSpPr>
            <a:spLocks noGrp="1"/>
          </p:cNvSpPr>
          <p:nvPr>
            <p:ph type="sldNum" sz="quarter" idx="5"/>
          </p:nvPr>
        </p:nvSpPr>
        <p:spPr/>
        <p:txBody>
          <a:bodyPr/>
          <a:lstStyle/>
          <a:p>
            <a:fld id="{5B5E225C-EA32-49AA-BCE1-CBED354D9589}" type="slidenum">
              <a:rPr lang="en-US" smtClean="0"/>
              <a:t>146</a:t>
            </a:fld>
            <a:endParaRPr lang="en-US"/>
          </a:p>
        </p:txBody>
      </p:sp>
    </p:spTree>
    <p:extLst>
      <p:ext uri="{BB962C8B-B14F-4D97-AF65-F5344CB8AC3E}">
        <p14:creationId xmlns:p14="http://schemas.microsoft.com/office/powerpoint/2010/main" val="33284699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147</a:t>
            </a:fld>
            <a:endParaRPr lang="en-US" altLang="en-US" sz="13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81100" y="698500"/>
            <a:ext cx="4648200" cy="3486150"/>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1999-2014, Diabetes Educational Services, All Rights Reserved© Copyright 1999-2014,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84D292-B992-4D24-BEAA-5F9EE49E4A6D}"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692949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1CD26-5601-5078-9138-93579011C65D}"/>
            </a:ext>
          </a:extLst>
        </p:cNvPr>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6230A8C-2C82-C0E8-84A0-0C2183AE1507}"/>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212BE811-7D6E-C5EE-9E25-DADCEB2DC7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0660" name="Slide Number Placeholder 3">
            <a:extLst>
              <a:ext uri="{FF2B5EF4-FFF2-40B4-BE49-F238E27FC236}">
                <a16:creationId xmlns:a16="http://schemas.microsoft.com/office/drawing/2014/main" id="{362135C8-B532-0584-1D6D-8E90F0D7E7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3E348F-EB3B-4D43-B4BF-56669BADA87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370596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156</a:t>
            </a:fld>
            <a:endParaRPr lang="en-US"/>
          </a:p>
        </p:txBody>
      </p:sp>
    </p:spTree>
    <p:extLst>
      <p:ext uri="{BB962C8B-B14F-4D97-AF65-F5344CB8AC3E}">
        <p14:creationId xmlns:p14="http://schemas.microsoft.com/office/powerpoint/2010/main" val="15053616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164</a:t>
            </a:fld>
            <a:endParaRPr lang="en-US"/>
          </a:p>
        </p:txBody>
      </p:sp>
    </p:spTree>
    <p:extLst>
      <p:ext uri="{BB962C8B-B14F-4D97-AF65-F5344CB8AC3E}">
        <p14:creationId xmlns:p14="http://schemas.microsoft.com/office/powerpoint/2010/main" val="25821987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168</a:t>
            </a:fld>
            <a:endParaRPr lang="en-US"/>
          </a:p>
        </p:txBody>
      </p:sp>
    </p:spTree>
    <p:extLst>
      <p:ext uri="{BB962C8B-B14F-4D97-AF65-F5344CB8AC3E}">
        <p14:creationId xmlns:p14="http://schemas.microsoft.com/office/powerpoint/2010/main" val="32037728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QuickHitCard.pdf (clevelandclinicwellness.com)</a:t>
            </a: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171</a:t>
            </a:fld>
            <a:endParaRPr lang="en-US"/>
          </a:p>
        </p:txBody>
      </p:sp>
    </p:spTree>
    <p:extLst>
      <p:ext uri="{BB962C8B-B14F-4D97-AF65-F5344CB8AC3E}">
        <p14:creationId xmlns:p14="http://schemas.microsoft.com/office/powerpoint/2010/main" val="19485352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Footer Placeholder 3"/>
          <p:cNvSpPr>
            <a:spLocks noGrp="1"/>
          </p:cNvSpPr>
          <p:nvPr>
            <p:ph type="ftr" sz="quarter" idx="4"/>
          </p:nvPr>
        </p:nvSpPr>
        <p:spPr/>
        <p:txBody>
          <a:bodyPr/>
          <a:lstStyle/>
          <a:p>
            <a:pPr>
              <a:defRPr/>
            </a:pPr>
            <a:r>
              <a:rPr lang="en-US"/>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65C6F4B0-6AFD-416F-AC5B-C562CAF1C8D3}" type="slidenum">
              <a:rPr lang="en-US">
                <a:latin typeface="Times New Roman" panose="02020603050405020304" pitchFamily="18" charset="0"/>
              </a:rPr>
              <a:pPr/>
              <a:t>174</a:t>
            </a:fld>
            <a:endParaRPr lang="en-US">
              <a:latin typeface="Times New Roman" panose="02020603050405020304" pitchFamily="18" charset="0"/>
            </a:endParaRPr>
          </a:p>
        </p:txBody>
      </p:sp>
    </p:spTree>
    <p:extLst>
      <p:ext uri="{BB962C8B-B14F-4D97-AF65-F5344CB8AC3E}">
        <p14:creationId xmlns:p14="http://schemas.microsoft.com/office/powerpoint/2010/main" val="1737842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21</a:t>
            </a:fld>
            <a:endParaRPr lang="en-US">
              <a:latin typeface="Times New Roman" pitchFamily="18" charset="0"/>
            </a:endParaRPr>
          </a:p>
        </p:txBody>
      </p:sp>
    </p:spTree>
    <p:extLst>
      <p:ext uri="{BB962C8B-B14F-4D97-AF65-F5344CB8AC3E}">
        <p14:creationId xmlns:p14="http://schemas.microsoft.com/office/powerpoint/2010/main" val="1567010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175</a:t>
            </a:fld>
            <a:endParaRPr lang="en-US"/>
          </a:p>
        </p:txBody>
      </p:sp>
    </p:spTree>
    <p:extLst>
      <p:ext uri="{BB962C8B-B14F-4D97-AF65-F5344CB8AC3E}">
        <p14:creationId xmlns:p14="http://schemas.microsoft.com/office/powerpoint/2010/main" val="15730369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a:defRPr/>
            </a:pPr>
            <a:r>
              <a:rPr lang="en-US"/>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176</a:t>
            </a:fld>
            <a:endParaRPr lang="en-US">
              <a:latin typeface="Times New Roman" panose="02020603050405020304" pitchFamily="18" charset="0"/>
            </a:endParaRPr>
          </a:p>
        </p:txBody>
      </p:sp>
    </p:spTree>
    <p:extLst>
      <p:ext uri="{BB962C8B-B14F-4D97-AF65-F5344CB8AC3E}">
        <p14:creationId xmlns:p14="http://schemas.microsoft.com/office/powerpoint/2010/main" val="5355481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37D46-B111-4A4E-A60C-23345902A5D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93346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fld id="{0361B00B-4CD6-4D64-807A-15A0343D8F69}" type="slidenum">
              <a:rPr lang="en-US" smtClean="0">
                <a:latin typeface="Times New Roman" pitchFamily="18" charset="0"/>
              </a:rPr>
              <a:pPr/>
              <a:t>182</a:t>
            </a:fld>
            <a:endParaRPr lang="en-US">
              <a:latin typeface="Times New Roman" pitchFamily="18" charset="0"/>
            </a:endParaRPr>
          </a:p>
        </p:txBody>
      </p:sp>
      <p:sp>
        <p:nvSpPr>
          <p:cNvPr id="11059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BEA200F-7BFF-4CE5-BD26-0299F2DD2214}" type="slidenum">
              <a:rPr lang="en-US" sz="1300">
                <a:latin typeface="Times New Roman" pitchFamily="18" charset="0"/>
              </a:rPr>
              <a:pPr algn="r"/>
              <a:t>182</a:t>
            </a:fld>
            <a:endParaRPr lang="en-US" sz="1300">
              <a:latin typeface="Times New Roman" pitchFamily="18" charset="0"/>
            </a:endParaRPr>
          </a:p>
        </p:txBody>
      </p:sp>
      <p:sp>
        <p:nvSpPr>
          <p:cNvPr id="11059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1059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4B1CECA-8BC2-4791-859F-DD5E5A3A4A78}" type="slidenum">
              <a:rPr lang="en-US" sz="1300">
                <a:latin typeface="Times New Roman" pitchFamily="18" charset="0"/>
              </a:rPr>
              <a:pPr algn="r"/>
              <a:t>182</a:t>
            </a:fld>
            <a:endParaRPr lang="en-US" sz="1300">
              <a:latin typeface="Times New Roman" pitchFamily="18" charset="0"/>
            </a:endParaRPr>
          </a:p>
        </p:txBody>
      </p:sp>
      <p:sp>
        <p:nvSpPr>
          <p:cNvPr id="110598" name="Rectangle 2"/>
          <p:cNvSpPr>
            <a:spLocks noGrp="1" noRot="1" noChangeAspect="1" noChangeArrowheads="1" noTextEdit="1"/>
          </p:cNvSpPr>
          <p:nvPr>
            <p:ph type="sldImg"/>
          </p:nvPr>
        </p:nvSpPr>
        <p:spPr>
          <a:xfrm>
            <a:off x="1236663" y="704850"/>
            <a:ext cx="4695825" cy="3522663"/>
          </a:xfrm>
          <a:ln/>
        </p:spPr>
      </p:sp>
      <p:sp>
        <p:nvSpPr>
          <p:cNvPr id="11059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mechanism of action of </a:t>
            </a:r>
            <a:r>
              <a:rPr lang="en-US" dirty="0" err="1"/>
              <a:t>repaglinide</a:t>
            </a:r>
            <a:r>
              <a:rPr lang="en-US" dirty="0"/>
              <a:t> is similar to that of the sulfonylurea drugs: binding to beta cell receptors to stimulate insulin secretion.  The major difference between the two drug classes is that </a:t>
            </a:r>
            <a:r>
              <a:rPr lang="en-US" dirty="0" err="1"/>
              <a:t>meglitinides</a:t>
            </a:r>
            <a:r>
              <a:rPr lang="en-US" dirty="0"/>
              <a:t> are shorter-acting, and are most effective when taken after meals in the presence of glucose.</a:t>
            </a:r>
          </a:p>
          <a:p>
            <a:endParaRPr lang="en-US" dirty="0"/>
          </a:p>
          <a:p>
            <a:r>
              <a:rPr lang="en-US" dirty="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41066966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96521-2F37-4B1E-BD71-641F8C4549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47511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29B48-5D54-4D8D-AC5C-7BD22320C21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713001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186</a:t>
            </a:fld>
            <a:endParaRPr lang="en-US"/>
          </a:p>
        </p:txBody>
      </p:sp>
    </p:spTree>
    <p:extLst>
      <p:ext uri="{BB962C8B-B14F-4D97-AF65-F5344CB8AC3E}">
        <p14:creationId xmlns:p14="http://schemas.microsoft.com/office/powerpoint/2010/main" val="5862645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181100" y="698500"/>
            <a:ext cx="4648200" cy="3486150"/>
          </a:xfrm>
          <a:ln/>
        </p:spPr>
      </p:sp>
      <p:sp>
        <p:nvSpPr>
          <p:cNvPr id="61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20"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6042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00246" indent="-307787" eaLnBrk="0" hangingPunct="0">
              <a:defRPr>
                <a:solidFill>
                  <a:schemeClr val="tx1"/>
                </a:solidFill>
                <a:latin typeface="Garamond" panose="02020404030301010803" pitchFamily="18" charset="0"/>
                <a:cs typeface="Arial" panose="020B0604020202020204" pitchFamily="34" charset="0"/>
              </a:defRPr>
            </a:lvl2pPr>
            <a:lvl3pPr marL="1231148" indent="-246229" eaLnBrk="0" hangingPunct="0">
              <a:defRPr>
                <a:solidFill>
                  <a:schemeClr val="tx1"/>
                </a:solidFill>
                <a:latin typeface="Garamond" panose="02020404030301010803" pitchFamily="18" charset="0"/>
                <a:cs typeface="Arial" panose="020B0604020202020204" pitchFamily="34" charset="0"/>
              </a:defRPr>
            </a:lvl3pPr>
            <a:lvl4pPr marL="1723607" indent="-246229" eaLnBrk="0" hangingPunct="0">
              <a:defRPr>
                <a:solidFill>
                  <a:schemeClr val="tx1"/>
                </a:solidFill>
                <a:latin typeface="Garamond" panose="02020404030301010803" pitchFamily="18" charset="0"/>
                <a:cs typeface="Arial" panose="020B0604020202020204" pitchFamily="34" charset="0"/>
              </a:defRPr>
            </a:lvl4pPr>
            <a:lvl5pPr marL="2216068" indent="-246229" eaLnBrk="0" hangingPunct="0">
              <a:defRPr>
                <a:solidFill>
                  <a:schemeClr val="tx1"/>
                </a:solidFill>
                <a:latin typeface="Garamond" panose="02020404030301010803" pitchFamily="18" charset="0"/>
                <a:cs typeface="Arial" panose="020B0604020202020204" pitchFamily="34" charset="0"/>
              </a:defRPr>
            </a:lvl5pPr>
            <a:lvl6pPr marL="270852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0098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93445"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85904"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820ED52-6921-4D6A-B7D3-44D4AAD67DC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187</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436289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41CC-8FA2-CCFE-1271-2055128E0607}"/>
            </a:ext>
          </a:extLst>
        </p:cNvPr>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29068BC0-8D33-5687-4F3A-BCDDC55CBF94}"/>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382D4B06-B91A-5A3D-5589-3E1B21CB3C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a:extLst>
              <a:ext uri="{FF2B5EF4-FFF2-40B4-BE49-F238E27FC236}">
                <a16:creationId xmlns:a16="http://schemas.microsoft.com/office/drawing/2014/main" id="{EFA62AA5-2DB8-1710-C55D-8503D76EE6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195</a:t>
            </a:fld>
            <a:endParaRPr lang="en-US" sz="1200"/>
          </a:p>
        </p:txBody>
      </p:sp>
    </p:spTree>
    <p:extLst>
      <p:ext uri="{BB962C8B-B14F-4D97-AF65-F5344CB8AC3E}">
        <p14:creationId xmlns:p14="http://schemas.microsoft.com/office/powerpoint/2010/main" val="33816197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196</a:t>
            </a:fld>
            <a:endParaRPr lang="en-US" sz="1200"/>
          </a:p>
        </p:txBody>
      </p:sp>
    </p:spTree>
    <p:extLst>
      <p:ext uri="{BB962C8B-B14F-4D97-AF65-F5344CB8AC3E}">
        <p14:creationId xmlns:p14="http://schemas.microsoft.com/office/powerpoint/2010/main" val="415768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544AD17-A901-4A16-BB50-00C0D4D7D8FA}"/>
              </a:ext>
            </a:extLst>
          </p:cNvPr>
          <p:cNvSpPr>
            <a:spLocks noGrp="1" noRot="1" noChangeAspect="1" noTextEdit="1"/>
          </p:cNvSpPr>
          <p:nvPr>
            <p:ph type="sldImg"/>
          </p:nvPr>
        </p:nvSpPr>
        <p:spPr bwMode="auto">
          <a:xfrm>
            <a:off x="1531938" y="1179513"/>
            <a:ext cx="4251325" cy="3187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414A60C-5720-49C1-9E89-305A000CCC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a:extLst>
              <a:ext uri="{FF2B5EF4-FFF2-40B4-BE49-F238E27FC236}">
                <a16:creationId xmlns:a16="http://schemas.microsoft.com/office/drawing/2014/main" id="{C8B13C2A-A916-410F-B6A8-9B58CE12D4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65D985-1AB0-436F-A5AC-1CA8A81F3C1A}" type="slidenum">
              <a:rPr lang="en-US" altLang="en-US" sz="1300" smtClean="0"/>
              <a:pPr>
                <a:spcBef>
                  <a:spcPct val="0"/>
                </a:spcBef>
              </a:pPr>
              <a:t>199</a:t>
            </a:fld>
            <a:endParaRPr lang="en-US" altLang="en-US" sz="1300"/>
          </a:p>
        </p:txBody>
      </p:sp>
    </p:spTree>
    <p:extLst>
      <p:ext uri="{BB962C8B-B14F-4D97-AF65-F5344CB8AC3E}">
        <p14:creationId xmlns:p14="http://schemas.microsoft.com/office/powerpoint/2010/main" val="15773391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8FD7A22-1614-4C2E-9EA7-5A3D86BB31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627177C-C42A-4A7A-BCD9-2873293FB8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07F71AC2-318D-4DE9-9961-84554E0012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8C5E23-F447-46C5-B84F-26480F684910}" type="slidenum">
              <a:rPr lang="en-US" altLang="en-US" sz="1300" smtClean="0"/>
              <a:pPr>
                <a:spcBef>
                  <a:spcPct val="0"/>
                </a:spcBef>
              </a:pPr>
              <a:t>200</a:t>
            </a:fld>
            <a:endParaRPr lang="en-US" altLang="en-US" sz="1300"/>
          </a:p>
        </p:txBody>
      </p:sp>
    </p:spTree>
    <p:extLst>
      <p:ext uri="{BB962C8B-B14F-4D97-AF65-F5344CB8AC3E}">
        <p14:creationId xmlns:p14="http://schemas.microsoft.com/office/powerpoint/2010/main" val="13911889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204</a:t>
            </a:fld>
            <a:endParaRPr lang="en-US">
              <a:latin typeface="Times New Roman" pitchFamily="18" charset="0"/>
            </a:endParaRPr>
          </a:p>
        </p:txBody>
      </p:sp>
      <p:sp>
        <p:nvSpPr>
          <p:cNvPr id="13107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204</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204</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236663" y="706438"/>
            <a:ext cx="4694237" cy="35210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8668338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05222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0716EE-8306-1C49-AE04-BF3D314C8941}" type="slidenum">
              <a:rPr lang="en-US" smtClean="0"/>
              <a:t>207</a:t>
            </a:fld>
            <a:endParaRPr lang="en-US"/>
          </a:p>
        </p:txBody>
      </p:sp>
    </p:spTree>
    <p:extLst>
      <p:ext uri="{BB962C8B-B14F-4D97-AF65-F5344CB8AC3E}">
        <p14:creationId xmlns:p14="http://schemas.microsoft.com/office/powerpoint/2010/main" val="37123911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61613E-53F9-4B1C-AC1D-AD43C6FC76F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39"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07D7BD-5537-40D7-98D2-B04F38BF625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t>Diabetes Educational Services© (530) 893 - 8635 </a:t>
            </a:r>
          </a:p>
        </p:txBody>
      </p:sp>
      <p:sp>
        <p:nvSpPr>
          <p:cNvPr id="142341"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D729DC-8610-4A59-94C4-C0C8AE6E55A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2" name="Rectangle 2"/>
          <p:cNvSpPr>
            <a:spLocks noGrp="1" noRot="1" noChangeAspect="1" noChangeArrowheads="1" noTextEdit="1"/>
          </p:cNvSpPr>
          <p:nvPr>
            <p:ph type="sldImg"/>
          </p:nvPr>
        </p:nvSpPr>
        <p:spPr>
          <a:xfrm>
            <a:off x="1276350" y="715963"/>
            <a:ext cx="4775200" cy="3581400"/>
          </a:xfrm>
          <a:ln/>
        </p:spPr>
      </p:sp>
      <p:sp>
        <p:nvSpPr>
          <p:cNvPr id="1423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Alpha-glucosidase inhibitors (AGIs) work by blocking the enzyme in the small intestine that breaks down complex carbohydrates, alpha-glucosidase.  By blocking this enzyme these drugs prevent starches from being absorbed into the bloodstream and in doing so lower blood glucose levels.  AGIs are the only drug class used to treat type 2 diabetes that does not specifically target the pathology of the disease.</a:t>
            </a:r>
          </a:p>
          <a:p>
            <a:endParaRPr lang="en-US"/>
          </a:p>
          <a:p>
            <a:r>
              <a:rPr lang="en-US"/>
              <a:t>Because AGIs work in the digestive tract, they are more effective at lowering postprandial glucose levels than fasting plasma glucose levels. On average, AGIs are less effective at lowering A1c levels than biguanides or sulfonylureas.</a:t>
            </a:r>
          </a:p>
          <a:p>
            <a:endParaRPr lang="en-US"/>
          </a:p>
          <a:p>
            <a:r>
              <a:rPr lang="en-US"/>
              <a:t>What makes this class of drug attractive to patients and physicians is it's disassociation with  weight gain and hypoglycemia.  However, it is known to cause abdominal discomfort and diarrhea.  AGIs are also rarely used as monotherapy because of their low efficacy.</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8453947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209</a:t>
            </a:fld>
            <a:endParaRPr lang="en-US"/>
          </a:p>
        </p:txBody>
      </p:sp>
    </p:spTree>
    <p:extLst>
      <p:ext uri="{BB962C8B-B14F-4D97-AF65-F5344CB8AC3E}">
        <p14:creationId xmlns:p14="http://schemas.microsoft.com/office/powerpoint/2010/main" val="19714162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216</a:t>
            </a:fld>
            <a:endParaRPr lang="en-US"/>
          </a:p>
        </p:txBody>
      </p:sp>
    </p:spTree>
    <p:extLst>
      <p:ext uri="{BB962C8B-B14F-4D97-AF65-F5344CB8AC3E}">
        <p14:creationId xmlns:p14="http://schemas.microsoft.com/office/powerpoint/2010/main" val="7706142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221</a:t>
            </a:fld>
            <a:endParaRPr lang="en-US" dirty="0"/>
          </a:p>
        </p:txBody>
      </p:sp>
    </p:spTree>
    <p:extLst>
      <p:ext uri="{BB962C8B-B14F-4D97-AF65-F5344CB8AC3E}">
        <p14:creationId xmlns:p14="http://schemas.microsoft.com/office/powerpoint/2010/main" val="24329607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222</a:t>
            </a:fld>
            <a:endParaRPr lang="en-US" dirty="0"/>
          </a:p>
        </p:txBody>
      </p:sp>
    </p:spTree>
    <p:extLst>
      <p:ext uri="{BB962C8B-B14F-4D97-AF65-F5344CB8AC3E}">
        <p14:creationId xmlns:p14="http://schemas.microsoft.com/office/powerpoint/2010/main" val="257424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7.xml"/><Relationship Id="rId4" Type="http://schemas.microsoft.com/office/2007/relationships/hdphoto" Target="../media/hdphoto3.wdp"/></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89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13328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583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3"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82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6923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2073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6554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79840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724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54347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239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733790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3/24/2024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1572835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13757983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766233"/>
            <a:ext cx="8308974" cy="1143000"/>
          </a:xfr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82255" y="2024258"/>
            <a:ext cx="8304563" cy="3874168"/>
          </a:xfrm>
        </p:spPr>
        <p:txBody>
          <a:bodyPr>
            <a:normAutofit/>
          </a:bodyPr>
          <a:lstStyle>
            <a:lvl1pPr>
              <a:defRPr sz="1425"/>
            </a:lvl1pPr>
            <a:lvl2pPr>
              <a:defRPr sz="1425"/>
            </a:lvl2pPr>
            <a:lvl3pPr>
              <a:defRPr sz="1425"/>
            </a:lvl3pPr>
            <a:lvl4pPr>
              <a:defRPr sz="1425"/>
            </a:lvl4pPr>
            <a:lvl5pPr>
              <a:defRPr sz="14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hasCustomPrompt="1"/>
          </p:nvPr>
        </p:nvSpPr>
        <p:spPr>
          <a:xfrm>
            <a:off x="382241" y="483231"/>
            <a:ext cx="8304562" cy="342900"/>
          </a:xfrm>
        </p:spPr>
        <p:txBody>
          <a:bodyPr>
            <a:noAutofit/>
          </a:bodyPr>
          <a:lstStyle>
            <a:lvl1pPr marL="0" indent="0">
              <a:buNone/>
              <a:defRPr sz="1425" b="1" spc="130" baseline="0">
                <a:solidFill>
                  <a:schemeClr val="bg1">
                    <a:lumMod val="65000"/>
                  </a:schemeClr>
                </a:solidFill>
                <a:latin typeface="Arial"/>
                <a:cs typeface="Arial"/>
              </a:defRPr>
            </a:lvl1pPr>
          </a:lstStyle>
          <a:p>
            <a:pPr lvl="0"/>
            <a:r>
              <a:rPr lang="en-US" dirty="0"/>
              <a:t>SECTION TITLE HERE</a:t>
            </a:r>
          </a:p>
        </p:txBody>
      </p:sp>
    </p:spTree>
    <p:extLst>
      <p:ext uri="{BB962C8B-B14F-4D97-AF65-F5344CB8AC3E}">
        <p14:creationId xmlns:p14="http://schemas.microsoft.com/office/powerpoint/2010/main" val="327167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132395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3/24/2024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2799820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4265287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91982019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2241626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image" Target="../media/image6.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theme" Target="../theme/theme7.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694" r:id="rId14"/>
    <p:sldLayoutId id="2147483916" r:id="rId15"/>
    <p:sldLayoutId id="214748391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1" r:id="rId15"/>
    <p:sldLayoutId id="2147483712" r:id="rId16"/>
    <p:sldLayoutId id="2147483713" r:id="rId17"/>
    <p:sldLayoutId id="2147483815" r:id="rId18"/>
    <p:sldLayoutId id="2147483833" r:id="rId19"/>
    <p:sldLayoutId id="2147483835" r:id="rId20"/>
    <p:sldLayoutId id="2147483915"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5" r:id="rId14"/>
    <p:sldLayoutId id="2147483736" r:id="rId15"/>
    <p:sldLayoutId id="2147483737" r:id="rId16"/>
    <p:sldLayoutId id="214748373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10116272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18.xml"/><Relationship Id="rId1" Type="http://schemas.openxmlformats.org/officeDocument/2006/relationships/tags" Target="../tags/tag56.xml"/></Relationships>
</file>

<file path=ppt/slides/_rels/slide11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158.png"/></Relationships>
</file>

<file path=ppt/slides/_rels/slide11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163.png"/><Relationship Id="rId4" Type="http://schemas.openxmlformats.org/officeDocument/2006/relationships/image" Target="../media/image162.png"/></Relationships>
</file>

<file path=ppt/slides/_rels/slide118.xml.rels><?xml version="1.0" encoding="UTF-8" standalone="yes"?>
<Relationships xmlns="http://schemas.openxmlformats.org/package/2006/relationships"><Relationship Id="rId8" Type="http://schemas.openxmlformats.org/officeDocument/2006/relationships/image" Target="../media/image1250.png"/><Relationship Id="rId3" Type="http://schemas.openxmlformats.org/officeDocument/2006/relationships/image" Target="../media/image163.png"/><Relationship Id="rId7" Type="http://schemas.openxmlformats.org/officeDocument/2006/relationships/customXml" Target="../ink/ink4.xml"/><Relationship Id="rId2" Type="http://schemas.openxmlformats.org/officeDocument/2006/relationships/image" Target="../media/image164.png"/><Relationship Id="rId1" Type="http://schemas.openxmlformats.org/officeDocument/2006/relationships/slideLayout" Target="../slideLayouts/slideLayout18.xml"/><Relationship Id="rId6" Type="http://schemas.openxmlformats.org/officeDocument/2006/relationships/image" Target="../media/image1240.png"/><Relationship Id="rId5" Type="http://schemas.openxmlformats.org/officeDocument/2006/relationships/customXml" Target="../ink/ink3.xml"/><Relationship Id="rId10" Type="http://schemas.openxmlformats.org/officeDocument/2006/relationships/image" Target="../media/image1260.png"/><Relationship Id="rId4" Type="http://schemas.openxmlformats.org/officeDocument/2006/relationships/image" Target="../media/image165.png"/><Relationship Id="rId9" Type="http://schemas.openxmlformats.org/officeDocument/2006/relationships/customXml" Target="../ink/ink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310.png"/><Relationship Id="rId2" Type="http://schemas.openxmlformats.org/officeDocument/2006/relationships/slideLayout" Target="../slideLayouts/slideLayout18.xml"/><Relationship Id="rId1" Type="http://schemas.openxmlformats.org/officeDocument/2006/relationships/tags" Target="../tags/tag57.xml"/><Relationship Id="rId6" Type="http://schemas.openxmlformats.org/officeDocument/2006/relationships/customXml" Target="../ink/ink7.xml"/><Relationship Id="rId5" Type="http://schemas.openxmlformats.org/officeDocument/2006/relationships/image" Target="../media/image1300.png"/><Relationship Id="rId4" Type="http://schemas.openxmlformats.org/officeDocument/2006/relationships/customXml" Target="../ink/ink6.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20.xml.rels><?xml version="1.0" encoding="UTF-8" standalone="yes"?>
<Relationships xmlns="http://schemas.openxmlformats.org/package/2006/relationships"><Relationship Id="rId3" Type="http://schemas.openxmlformats.org/officeDocument/2006/relationships/hyperlink" Target="https://www.nejm.org/doi/full/10.1056/NEJMoa2206038?query=featured_home" TargetMode="External"/><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image" Target="../media/image167.png"/><Relationship Id="rId4" Type="http://schemas.openxmlformats.org/officeDocument/2006/relationships/image" Target="../media/image166.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xml"/><Relationship Id="rId1" Type="http://schemas.openxmlformats.org/officeDocument/2006/relationships/tags" Target="../tags/tag5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170.jp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171.png"/></Relationships>
</file>

<file path=ppt/slides/_rels/slide128.x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slideLayout" Target="../slideLayouts/slideLayout4.xml"/><Relationship Id="rId1" Type="http://schemas.openxmlformats.org/officeDocument/2006/relationships/tags" Target="../tags/tag6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174.JPG"/><Relationship Id="rId4" Type="http://schemas.openxmlformats.org/officeDocument/2006/relationships/image" Target="../media/image17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75.jpeg"/></Relationships>
</file>

<file path=ppt/slides/_rels/slide13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177.png"/></Relationships>
</file>

<file path=ppt/slides/_rels/slide13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8.xml"/><Relationship Id="rId1" Type="http://schemas.openxmlformats.org/officeDocument/2006/relationships/tags" Target="../tags/tag65.xml"/><Relationship Id="rId4" Type="http://schemas.openxmlformats.org/officeDocument/2006/relationships/image" Target="../media/image181.png"/></Relationships>
</file>

<file path=ppt/slides/_rels/slide13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179.png"/></Relationships>
</file>

<file path=ppt/slides/_rels/slide137.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hyperlink" Target="http://rebelem.com/elevated-asymptomatic-hypertension-treat-trea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4.png"/><Relationship Id="rId1" Type="http://schemas.openxmlformats.org/officeDocument/2006/relationships/slideLayout" Target="../slideLayouts/slideLayout106.xml"/></Relationships>
</file>

<file path=ppt/slides/_rels/slide14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9.xml"/><Relationship Id="rId1" Type="http://schemas.openxmlformats.org/officeDocument/2006/relationships/slideLayout" Target="../slideLayouts/slideLayout18.xml"/><Relationship Id="rId4" Type="http://schemas.openxmlformats.org/officeDocument/2006/relationships/image" Target="../media/image163.png"/></Relationships>
</file>

<file path=ppt/slides/_rels/slide144.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70.xml"/><Relationship Id="rId1" Type="http://schemas.openxmlformats.org/officeDocument/2006/relationships/slideLayout" Target="../slideLayouts/slideLayout18.xml"/><Relationship Id="rId4" Type="http://schemas.openxmlformats.org/officeDocument/2006/relationships/image" Target="../media/image190.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8.xml"/><Relationship Id="rId1" Type="http://schemas.openxmlformats.org/officeDocument/2006/relationships/tags" Target="../tags/tag66.xml"/><Relationship Id="rId4" Type="http://schemas.openxmlformats.org/officeDocument/2006/relationships/image" Target="../media/image138.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8.xml"/><Relationship Id="rId1" Type="http://schemas.openxmlformats.org/officeDocument/2006/relationships/tags" Target="../tags/tag6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tags" Target="../tags/tag68.xml"/><Relationship Id="rId5" Type="http://schemas.openxmlformats.org/officeDocument/2006/relationships/image" Target="../media/image66.png"/><Relationship Id="rId4" Type="http://schemas.openxmlformats.org/officeDocument/2006/relationships/image" Target="../media/image191.jpe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192.png"/></Relationships>
</file>

<file path=ppt/slides/_rels/slide15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9.xml"/></Relationships>
</file>

<file path=ppt/slides/_rels/slide16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3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16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41.xml"/></Relationships>
</file>

<file path=ppt/slides/_rels/slide16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3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8.xml"/><Relationship Id="rId1" Type="http://schemas.openxmlformats.org/officeDocument/2006/relationships/tags" Target="../tags/tag70.xml"/><Relationship Id="rId4" Type="http://schemas.openxmlformats.org/officeDocument/2006/relationships/image" Target="../media/image212.wmf"/></Relationships>
</file>

<file path=ppt/slides/_rels/slide16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78.xml"/><Relationship Id="rId1" Type="http://schemas.openxmlformats.org/officeDocument/2006/relationships/slideLayout" Target="../slideLayouts/slideLayout18.xml"/><Relationship Id="rId4" Type="http://schemas.openxmlformats.org/officeDocument/2006/relationships/hyperlink" Target="https://www.clevelandclinicwellness.com/employerprograms/documents/png/files/QuickHitCard.pdf" TargetMode="External"/></Relationships>
</file>

<file path=ppt/slides/_rels/slide17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39.xml"/><Relationship Id="rId4" Type="http://schemas.openxmlformats.org/officeDocument/2006/relationships/image" Target="../media/image219.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1.xml"/><Relationship Id="rId1" Type="http://schemas.openxmlformats.org/officeDocument/2006/relationships/tags" Target="../tags/tag71.xml"/><Relationship Id="rId6" Type="http://schemas.openxmlformats.org/officeDocument/2006/relationships/image" Target="../media/image219.png"/><Relationship Id="rId5" Type="http://schemas.openxmlformats.org/officeDocument/2006/relationships/image" Target="../media/image220.png"/><Relationship Id="rId4" Type="http://schemas.openxmlformats.org/officeDocument/2006/relationships/image" Target="../media/image218.png"/></Relationships>
</file>

<file path=ppt/slides/_rels/slide17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0.xml"/><Relationship Id="rId1" Type="http://schemas.openxmlformats.org/officeDocument/2006/relationships/slideLayout" Target="../slideLayouts/slideLayout51.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9.xml"/><Relationship Id="rId1" Type="http://schemas.openxmlformats.org/officeDocument/2006/relationships/tags" Target="../tags/tag72.xml"/><Relationship Id="rId4" Type="http://schemas.openxmlformats.org/officeDocument/2006/relationships/image" Target="../media/image221.png"/></Relationships>
</file>

<file path=ppt/slides/_rels/slide17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39.xml"/></Relationships>
</file>

<file path=ppt/slides/_rels/slide17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41.xml"/></Relationships>
</file>

<file path=ppt/slides/_rels/slide17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2.xml"/><Relationship Id="rId5" Type="http://schemas.openxmlformats.org/officeDocument/2006/relationships/image" Target="../media/image227.png"/><Relationship Id="rId4" Type="http://schemas.openxmlformats.org/officeDocument/2006/relationships/image" Target="../media/image2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18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82.xml"/><Relationship Id="rId1" Type="http://schemas.openxmlformats.org/officeDocument/2006/relationships/slideLayout" Target="../slideLayouts/slideLayout18.xml"/><Relationship Id="rId4" Type="http://schemas.openxmlformats.org/officeDocument/2006/relationships/image" Target="../media/image230.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8.xml"/><Relationship Id="rId1" Type="http://schemas.openxmlformats.org/officeDocument/2006/relationships/tags" Target="../tags/tag74.xml"/></Relationships>
</file>

<file path=ppt/slides/_rels/slide18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85.xml"/><Relationship Id="rId1" Type="http://schemas.openxmlformats.org/officeDocument/2006/relationships/slideLayout" Target="../slideLayouts/slideLayout20.xml"/></Relationships>
</file>

<file path=ppt/slides/_rels/slide18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8.xml"/><Relationship Id="rId1" Type="http://schemas.openxmlformats.org/officeDocument/2006/relationships/tags" Target="../tags/tag76.xml"/><Relationship Id="rId4" Type="http://schemas.openxmlformats.org/officeDocument/2006/relationships/image" Target="../media/image234.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0.xml"/><Relationship Id="rId1" Type="http://schemas.openxmlformats.org/officeDocument/2006/relationships/tags" Target="../tags/tag77.xml"/></Relationships>
</file>

<file path=ppt/slides/_rels/slide18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189.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devpolicy.org/young-peoples-political-engagement-future-timor-leste-20170721/" TargetMode="External"/><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9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slideLayout" Target="../slideLayouts/slideLayout12.xml"/><Relationship Id="rId1" Type="http://schemas.openxmlformats.org/officeDocument/2006/relationships/tags" Target="../tags/tag80.xml"/></Relationships>
</file>

<file path=ppt/slides/_rels/slide19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slideLayout" Target="../slideLayouts/slideLayout4.xml"/><Relationship Id="rId1" Type="http://schemas.openxmlformats.org/officeDocument/2006/relationships/tags" Target="../tags/tag81.xml"/></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19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slideLayout" Target="../slideLayouts/slideLayout4.xml"/><Relationship Id="rId1" Type="http://schemas.openxmlformats.org/officeDocument/2006/relationships/tags" Target="../tags/tag83.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35.wmf"/></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197.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hyperlink" Target="http://www.diabetesed.n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5.png"/></Relationships>
</file>

<file path=ppt/slides/_rels/slide20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245.png"/><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4.png"/><Relationship Id="rId1" Type="http://schemas.openxmlformats.org/officeDocument/2006/relationships/slideLayout" Target="../slideLayouts/slideLayout22.xml"/></Relationships>
</file>

<file path=ppt/slides/_rels/slide203.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8.xml"/><Relationship Id="rId1" Type="http://schemas.openxmlformats.org/officeDocument/2006/relationships/tags" Target="../tags/tag86.xml"/><Relationship Id="rId5" Type="http://schemas.openxmlformats.org/officeDocument/2006/relationships/image" Target="../media/image248.png"/><Relationship Id="rId4" Type="http://schemas.openxmlformats.org/officeDocument/2006/relationships/image" Target="../media/image247.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8.xml"/><Relationship Id="rId1" Type="http://schemas.openxmlformats.org/officeDocument/2006/relationships/tags" Target="../tags/tag8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94.xml"/><Relationship Id="rId1" Type="http://schemas.openxmlformats.org/officeDocument/2006/relationships/slideLayout" Target="../slideLayouts/slideLayout3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8.xml"/><Relationship Id="rId1" Type="http://schemas.openxmlformats.org/officeDocument/2006/relationships/tags" Target="../tags/tag89.xml"/><Relationship Id="rId4" Type="http://schemas.openxmlformats.org/officeDocument/2006/relationships/image" Target="../media/image250.png"/></Relationships>
</file>

<file path=ppt/slides/_rels/slide20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8.xml"/><Relationship Id="rId7" Type="http://schemas.openxmlformats.org/officeDocument/2006/relationships/hyperlink" Target="http://www.worlddiabetesday.org/node/4494" TargetMode="Externa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3.xml.rels><?xml version="1.0" encoding="UTF-8" standalone="yes"?>
<Relationships xmlns="http://schemas.openxmlformats.org/package/2006/relationships"><Relationship Id="rId3" Type="http://schemas.openxmlformats.org/officeDocument/2006/relationships/hyperlink" Target="http://journalistsresource.org/syllabi/health-reporting" TargetMode="External"/><Relationship Id="rId2" Type="http://schemas.openxmlformats.org/officeDocument/2006/relationships/image" Target="../media/image253.jpg"/><Relationship Id="rId1" Type="http://schemas.openxmlformats.org/officeDocument/2006/relationships/slideLayout" Target="../slideLayouts/slideLayout20.xml"/></Relationships>
</file>

<file path=ppt/slides/_rels/slide214.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slideLayout" Target="../slideLayouts/slideLayout18.xml"/><Relationship Id="rId1" Type="http://schemas.openxmlformats.org/officeDocument/2006/relationships/tags" Target="../tags/tag91.xml"/><Relationship Id="rId5" Type="http://schemas.openxmlformats.org/officeDocument/2006/relationships/image" Target="../media/image257.png"/><Relationship Id="rId4" Type="http://schemas.openxmlformats.org/officeDocument/2006/relationships/image" Target="../media/image256.png"/></Relationships>
</file>

<file path=ppt/slides/_rels/slide21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9.png"/><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2" Type="http://schemas.openxmlformats.org/officeDocument/2006/relationships/hyperlink" Target="https://www.kidney.org/atoz/content/diabetes" TargetMode="External"/><Relationship Id="rId1" Type="http://schemas.openxmlformats.org/officeDocument/2006/relationships/slideLayout" Target="../slideLayouts/slideLayout34.xml"/></Relationships>
</file>

<file path=ppt/slides/_rels/slide21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60.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50.wmf"/></Relationships>
</file>

<file path=ppt/slides/_rels/slide22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2.xml"/><Relationship Id="rId4" Type="http://schemas.openxmlformats.org/officeDocument/2006/relationships/image" Target="../media/image263.png"/></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8.xml"/></Relationships>
</file>

<file path=ppt/slides/_rels/slide225.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00.xml"/><Relationship Id="rId1" Type="http://schemas.openxmlformats.org/officeDocument/2006/relationships/slideLayout" Target="../slideLayouts/slideLayout20.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35.wmf"/></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slideLayout" Target="../slideLayouts/slideLayout18.xml"/><Relationship Id="rId1" Type="http://schemas.openxmlformats.org/officeDocument/2006/relationships/tags" Target="../tags/tag93.xml"/></Relationships>
</file>

<file path=ppt/slides/_rels/slide22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3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2.xml"/><Relationship Id="rId4" Type="http://schemas.openxmlformats.org/officeDocument/2006/relationships/image" Target="../media/image274.jpeg"/></Relationships>
</file>

<file path=ppt/slides/_rels/slide232.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18.xml"/><Relationship Id="rId1" Type="http://schemas.openxmlformats.org/officeDocument/2006/relationships/tags" Target="../tags/tag94.xml"/><Relationship Id="rId5" Type="http://schemas.openxmlformats.org/officeDocument/2006/relationships/image" Target="../media/image269.png"/><Relationship Id="rId4" Type="http://schemas.openxmlformats.org/officeDocument/2006/relationships/image" Target="../media/image79.jpeg"/></Relationships>
</file>

<file path=ppt/slides/_rels/slide23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02.xml"/><Relationship Id="rId1" Type="http://schemas.openxmlformats.org/officeDocument/2006/relationships/slideLayout" Target="../slideLayouts/slideLayout18.xml"/><Relationship Id="rId4" Type="http://schemas.openxmlformats.org/officeDocument/2006/relationships/image" Target="../media/image277.png"/></Relationships>
</file>

<file path=ppt/slides/_rels/slide234.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03.xml"/><Relationship Id="rId1" Type="http://schemas.openxmlformats.org/officeDocument/2006/relationships/slideLayout" Target="../slideLayouts/slideLayout18.xml"/><Relationship Id="rId4" Type="http://schemas.openxmlformats.org/officeDocument/2006/relationships/image" Target="../media/image276.png"/></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40.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1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slideLayout" Target="../slideLayouts/slideLayout18.xml"/><Relationship Id="rId1" Type="http://schemas.openxmlformats.org/officeDocument/2006/relationships/tags" Target="../tags/tag95.xml"/><Relationship Id="rId4" Type="http://schemas.openxmlformats.org/officeDocument/2006/relationships/image" Target="../media/image282.png"/></Relationships>
</file>

<file path=ppt/slides/_rels/slide24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83.png"/><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slideLayout" Target="../slideLayouts/slideLayout18.xml"/><Relationship Id="rId1" Type="http://schemas.openxmlformats.org/officeDocument/2006/relationships/tags" Target="../tags/tag96.xml"/><Relationship Id="rId4" Type="http://schemas.openxmlformats.org/officeDocument/2006/relationships/image" Target="../media/image269.png"/></Relationships>
</file>

<file path=ppt/slides/_rels/slide24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69.png"/><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3" Type="http://schemas.openxmlformats.org/officeDocument/2006/relationships/hyperlink" Target="http://www.debbest.com/2016/11/06/paying-100-of-an-employees-benefits-does-not-count-towards-the-flsa-exempt-salary-threshold-in-business-and-at-work/" TargetMode="External"/><Relationship Id="rId2" Type="http://schemas.openxmlformats.org/officeDocument/2006/relationships/image" Target="../media/image286.jpg"/><Relationship Id="rId1" Type="http://schemas.openxmlformats.org/officeDocument/2006/relationships/slideLayout" Target="../slideLayouts/slideLayout18.xml"/><Relationship Id="rId4" Type="http://schemas.openxmlformats.org/officeDocument/2006/relationships/image" Target="../media/image287.png"/></Relationships>
</file>

<file path=ppt/slides/_rels/slide24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8.png"/><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1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54.png"/><Relationship Id="rId4" Type="http://schemas.openxmlformats.org/officeDocument/2006/relationships/image" Target="../media/image53.jpeg"/></Relationships>
</file>

<file path=ppt/slides/_rels/slide250.xml.rels><?xml version="1.0" encoding="UTF-8" standalone="yes"?>
<Relationships xmlns="http://schemas.openxmlformats.org/package/2006/relationships"><Relationship Id="rId3" Type="http://schemas.openxmlformats.org/officeDocument/2006/relationships/hyperlink" Target="http://tools.acc.org/ASCVD-Risk-Estimator-Plus/#!/calculate/estimate/" TargetMode="External"/><Relationship Id="rId2" Type="http://schemas.openxmlformats.org/officeDocument/2006/relationships/notesSlide" Target="../notesSlides/notesSlide112.xml"/><Relationship Id="rId1" Type="http://schemas.openxmlformats.org/officeDocument/2006/relationships/slideLayout" Target="../slideLayouts/slideLayout18.xml"/><Relationship Id="rId4" Type="http://schemas.openxmlformats.org/officeDocument/2006/relationships/image" Target="../media/image290.png"/></Relationships>
</file>

<file path=ppt/slides/_rels/slide251.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18.xml"/></Relationships>
</file>

<file path=ppt/slides/_rels/slide252.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13.xml"/><Relationship Id="rId1" Type="http://schemas.openxmlformats.org/officeDocument/2006/relationships/slideLayout" Target="../slideLayouts/slideLayout18.xml"/><Relationship Id="rId4" Type="http://schemas.openxmlformats.org/officeDocument/2006/relationships/image" Target="../media/image294.png"/></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254.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16.xml"/><Relationship Id="rId1" Type="http://schemas.openxmlformats.org/officeDocument/2006/relationships/slideLayout" Target="../slideLayouts/slideLayout18.xml"/><Relationship Id="rId4" Type="http://schemas.openxmlformats.org/officeDocument/2006/relationships/image" Target="../media/image298.png"/></Relationships>
</file>

<file path=ppt/slides/_rels/slide257.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258.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0.xml"/></Relationships>
</file>

<file path=ppt/slides/_rels/slide261.xml.rels><?xml version="1.0" encoding="UTF-8" standalone="yes"?>
<Relationships xmlns="http://schemas.openxmlformats.org/package/2006/relationships"><Relationship Id="rId3" Type="http://schemas.openxmlformats.org/officeDocument/2006/relationships/hyperlink" Target="https://pixabay.com/en/pills-medication-tablet-capsule-951505/" TargetMode="External"/><Relationship Id="rId2" Type="http://schemas.openxmlformats.org/officeDocument/2006/relationships/image" Target="../media/image303.png"/><Relationship Id="rId1" Type="http://schemas.openxmlformats.org/officeDocument/2006/relationships/slideLayout" Target="../slideLayouts/slideLayout18.xml"/></Relationships>
</file>

<file path=ppt/slides/_rels/slide262.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18.xml"/></Relationships>
</file>

<file path=ppt/slides/_rels/slide263.xml.rels><?xml version="1.0" encoding="UTF-8" standalone="yes"?>
<Relationships xmlns="http://schemas.openxmlformats.org/package/2006/relationships"><Relationship Id="rId3" Type="http://schemas.openxmlformats.org/officeDocument/2006/relationships/hyperlink" Target="https://freepngimg.com/png/27121-pills-image" TargetMode="External"/><Relationship Id="rId2" Type="http://schemas.openxmlformats.org/officeDocument/2006/relationships/image" Target="../media/image305.png"/><Relationship Id="rId1" Type="http://schemas.openxmlformats.org/officeDocument/2006/relationships/slideLayout" Target="../slideLayouts/slideLayout18.xml"/></Relationships>
</file>

<file path=ppt/slides/_rels/slide264.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26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26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267.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18.xml"/></Relationships>
</file>

<file path=ppt/slides/_rels/slide268.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121.xml"/><Relationship Id="rId1" Type="http://schemas.openxmlformats.org/officeDocument/2006/relationships/slideLayout" Target="../slideLayouts/slideLayout20.xml"/><Relationship Id="rId4" Type="http://schemas.openxmlformats.org/officeDocument/2006/relationships/image" Target="../media/image269.png"/></Relationships>
</file>

<file path=ppt/slides/_rels/slide26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309.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creativecommons.org/licenses/by/3.0/" TargetMode="External"/><Relationship Id="rId5" Type="http://schemas.openxmlformats.org/officeDocument/2006/relationships/image" Target="../media/image57.jpeg"/><Relationship Id="rId4" Type="http://schemas.openxmlformats.org/officeDocument/2006/relationships/hyperlink" Target="https://www.bridgespan.org/insights/library/public-health/the-community-cure-for-health-care-(1)" TargetMode="External"/></Relationships>
</file>

<file path=ppt/slides/_rels/slide270.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0.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1.xml"/></Relationships>
</file>

<file path=ppt/slides/_rels/slide27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2.xml"/></Relationships>
</file>

<file path=ppt/slides/_rels/slide273.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0.xml"/></Relationships>
</file>

<file path=ppt/slides/_rels/slide274.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8.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278.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18.xml"/></Relationships>
</file>

<file path=ppt/slides/_rels/slide27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312.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281.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28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28.xml"/><Relationship Id="rId7" Type="http://schemas.openxmlformats.org/officeDocument/2006/relationships/diagramColors" Target="../diagrams/colors5.xml"/><Relationship Id="rId2" Type="http://schemas.openxmlformats.org/officeDocument/2006/relationships/slideLayout" Target="../slideLayouts/slideLayout18.xml"/><Relationship Id="rId1" Type="http://schemas.openxmlformats.org/officeDocument/2006/relationships/tags" Target="../tags/tag9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4.xml.rels><?xml version="1.0" encoding="UTF-8" standalone="yes"?>
<Relationships xmlns="http://schemas.openxmlformats.org/package/2006/relationships"><Relationship Id="rId3" Type="http://schemas.openxmlformats.org/officeDocument/2006/relationships/hyperlink" Target="http://www.beautyandgroomingtips.com/2008/05/aspirin-for-acne-prone-skin.html" TargetMode="External"/><Relationship Id="rId2" Type="http://schemas.openxmlformats.org/officeDocument/2006/relationships/image" Target="../media/image315.jpg"/><Relationship Id="rId1" Type="http://schemas.openxmlformats.org/officeDocument/2006/relationships/slideLayout" Target="../slideLayouts/slideLayout18.xml"/><Relationship Id="rId4" Type="http://schemas.openxmlformats.org/officeDocument/2006/relationships/image" Target="../media/image269.png"/></Relationships>
</file>

<file path=ppt/slides/_rels/slide28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29.xml"/><Relationship Id="rId1" Type="http://schemas.openxmlformats.org/officeDocument/2006/relationships/slideLayout" Target="../slideLayouts/slideLayout18.xml"/><Relationship Id="rId4" Type="http://schemas.openxmlformats.org/officeDocument/2006/relationships/image" Target="../media/image316.png"/></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287.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288.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132.xml"/><Relationship Id="rId1" Type="http://schemas.openxmlformats.org/officeDocument/2006/relationships/slideLayout" Target="../slideLayouts/slideLayout17.xml"/><Relationship Id="rId5" Type="http://schemas.openxmlformats.org/officeDocument/2006/relationships/image" Target="../media/image319.jpeg"/><Relationship Id="rId4" Type="http://schemas.openxmlformats.org/officeDocument/2006/relationships/image" Target="../media/image318.jpeg"/></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34.xml"/><Relationship Id="rId1" Type="http://schemas.openxmlformats.org/officeDocument/2006/relationships/slideLayout" Target="../slideLayouts/slideLayout18.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0.xml"/><Relationship Id="rId1" Type="http://schemas.openxmlformats.org/officeDocument/2006/relationships/tags" Target="../tags/tag98.xml"/><Relationship Id="rId4" Type="http://schemas.openxmlformats.org/officeDocument/2006/relationships/image" Target="../media/image320.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0.xml"/><Relationship Id="rId1" Type="http://schemas.openxmlformats.org/officeDocument/2006/relationships/tags" Target="../tags/tag99.xml"/><Relationship Id="rId5" Type="http://schemas.openxmlformats.org/officeDocument/2006/relationships/image" Target="../media/image320.jpeg"/><Relationship Id="rId4" Type="http://schemas.openxmlformats.org/officeDocument/2006/relationships/hyperlink" Target="mailto:Info@diabetesed.net" TargetMode="Externa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39.xml"/><Relationship Id="rId1" Type="http://schemas.openxmlformats.org/officeDocument/2006/relationships/tags" Target="../tags/tag100.xml"/><Relationship Id="rId4" Type="http://schemas.openxmlformats.org/officeDocument/2006/relationships/image" Target="../media/image135.wmf"/></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39.xml"/><Relationship Id="rId1" Type="http://schemas.openxmlformats.org/officeDocument/2006/relationships/tags" Target="../tags/tag101.xml"/></Relationships>
</file>

<file path=ppt/slides/_rels/slide295.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ags" Target="../tags/tag10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7.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64.pn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85.xml"/><Relationship Id="rId1" Type="http://schemas.openxmlformats.org/officeDocument/2006/relationships/tags" Target="../tags/tag14.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85.xml"/><Relationship Id="rId1" Type="http://schemas.openxmlformats.org/officeDocument/2006/relationships/tags" Target="../tags/tag15.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4.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0.png"/><Relationship Id="rId9" Type="http://schemas.microsoft.com/office/2007/relationships/diagramDrawing" Target="../diagrams/drawing1.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7.png"/><Relationship Id="rId4" Type="http://schemas.openxmlformats.org/officeDocument/2006/relationships/image" Target="../media/image79.jpeg"/></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77.png"/><Relationship Id="rId5" Type="http://schemas.openxmlformats.org/officeDocument/2006/relationships/image" Target="../media/image81.png"/><Relationship Id="rId4" Type="http://schemas.openxmlformats.org/officeDocument/2006/relationships/hyperlink" Target="https://betterhealthwhileaging.net/medication-safet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hyperlink" Target="https://www.freestock.com/free-photos/thoughtful-man-isolated-white-background-39365935"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24.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89.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77.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9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05.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107.png"/><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notesSlide" Target="../notesSlides/notesSlide22.xml"/><Relationship Id="rId7" Type="http://schemas.openxmlformats.org/officeDocument/2006/relationships/image" Target="../media/image112.pn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oleObject" Target="../embeddings/oleObject2.bin"/><Relationship Id="rId5" Type="http://schemas.openxmlformats.org/officeDocument/2006/relationships/image" Target="../media/image111.png"/><Relationship Id="rId4" Type="http://schemas.openxmlformats.org/officeDocument/2006/relationships/oleObject" Target="../embeddings/oleObject1.bin"/></Relationships>
</file>

<file path=ppt/slides/_rels/slide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72.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slideLayout" Target="../slideLayouts/slideLayout2.xml"/><Relationship Id="rId7" Type="http://schemas.openxmlformats.org/officeDocument/2006/relationships/image" Target="../media/image117.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1.xml"/><Relationship Id="rId6" Type="http://schemas.openxmlformats.org/officeDocument/2006/relationships/image" Target="../media/image116.wmf"/><Relationship Id="rId11" Type="http://schemas.openxmlformats.org/officeDocument/2006/relationships/image" Target="../media/image121.wmf"/><Relationship Id="rId5" Type="http://schemas.openxmlformats.org/officeDocument/2006/relationships/image" Target="../media/image115.wmf"/><Relationship Id="rId10" Type="http://schemas.openxmlformats.org/officeDocument/2006/relationships/image" Target="../media/image120.wmf"/><Relationship Id="rId4" Type="http://schemas.openxmlformats.org/officeDocument/2006/relationships/notesSlide" Target="../notesSlides/notesSlide23.xml"/><Relationship Id="rId9" Type="http://schemas.openxmlformats.org/officeDocument/2006/relationships/image" Target="../media/image119.wmf"/></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7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24.jpeg"/></Relationships>
</file>

<file path=ppt/slides/_rels/slide7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47.xml"/><Relationship Id="rId4" Type="http://schemas.openxmlformats.org/officeDocument/2006/relationships/image" Target="../media/image128.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48.xml"/><Relationship Id="rId4" Type="http://schemas.openxmlformats.org/officeDocument/2006/relationships/image" Target="../media/image133.png"/></Relationships>
</file>

<file path=ppt/slides/_rels/slide8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135.w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8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18.xml"/><Relationship Id="rId1" Type="http://schemas.openxmlformats.org/officeDocument/2006/relationships/tags" Target="../tags/tag52.xml"/></Relationships>
</file>

<file path=ppt/slides/_rels/slide89.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53.xml"/><Relationship Id="rId6" Type="http://schemas.openxmlformats.org/officeDocument/2006/relationships/customXml" Target="../ink/ink1.xml"/><Relationship Id="rId11"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820.png"/><Relationship Id="rId4" Type="http://schemas.openxmlformats.org/officeDocument/2006/relationships/image" Target="../media/image139.png"/><Relationship Id="rId9" Type="http://schemas.openxmlformats.org/officeDocument/2006/relationships/customXml" Target="../ink/ink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tags" Target="../tags/tag55.xml"/></Relationships>
</file>

<file path=ppt/slides/_rels/slide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146.png"/><Relationship Id="rId4"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Virtual DiabetesEd Training Conference 2024 – Day 1</a:t>
            </a:r>
            <a:br>
              <a:rPr lang="en-US" dirty="0"/>
            </a:br>
            <a:r>
              <a:rPr lang="en-US" dirty="0"/>
              <a:t> </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sp>
        <p:nvSpPr>
          <p:cNvPr id="2" name="TextBox 1">
            <a:extLst>
              <a:ext uri="{FF2B5EF4-FFF2-40B4-BE49-F238E27FC236}">
                <a16:creationId xmlns:a16="http://schemas.microsoft.com/office/drawing/2014/main" id="{10965290-AAC0-1F98-5E40-A9D508D6980B}"/>
              </a:ext>
            </a:extLst>
          </p:cNvPr>
          <p:cNvSpPr txBox="1"/>
          <p:nvPr/>
        </p:nvSpPr>
        <p:spPr>
          <a:xfrm>
            <a:off x="1066800" y="762000"/>
            <a:ext cx="7315200" cy="2031325"/>
          </a:xfrm>
          <a:prstGeom prst="rect">
            <a:avLst/>
          </a:prstGeom>
          <a:noFill/>
        </p:spPr>
        <p:txBody>
          <a:bodyPr wrap="square" rtlCol="0">
            <a:spAutoFit/>
          </a:bodyPr>
          <a:lstStyle/>
          <a:p>
            <a:pPr algn="ctr"/>
            <a:r>
              <a:rPr lang="en-US" sz="5400" dirty="0">
                <a:solidFill>
                  <a:srgbClr val="7030A0"/>
                </a:solidFill>
              </a:rPr>
              <a:t>Diabetes Education Services Presents</a:t>
            </a:r>
          </a:p>
          <a:p>
            <a:endParaRPr lang="en-US" dirty="0"/>
          </a:p>
        </p:txBody>
      </p:sp>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054A-BC6F-42C9-869F-248C51F34162}"/>
              </a:ext>
            </a:extLst>
          </p:cNvPr>
          <p:cNvSpPr>
            <a:spLocks noGrp="1"/>
          </p:cNvSpPr>
          <p:nvPr>
            <p:ph type="title"/>
          </p:nvPr>
        </p:nvSpPr>
        <p:spPr>
          <a:xfrm>
            <a:off x="457200" y="152400"/>
            <a:ext cx="8229600" cy="990600"/>
          </a:xfrm>
        </p:spPr>
        <p:txBody>
          <a:bodyPr anchor="b">
            <a:normAutofit/>
          </a:bodyPr>
          <a:lstStyle/>
          <a:p>
            <a:r>
              <a:rPr lang="en-US" dirty="0"/>
              <a:t>Certifications?</a:t>
            </a:r>
          </a:p>
        </p:txBody>
      </p:sp>
      <p:pic>
        <p:nvPicPr>
          <p:cNvPr id="4" name="Picture 3">
            <a:extLst>
              <a:ext uri="{FF2B5EF4-FFF2-40B4-BE49-F238E27FC236}">
                <a16:creationId xmlns:a16="http://schemas.microsoft.com/office/drawing/2014/main" id="{BA6B9133-5E96-4C56-9F26-B2B7F67C2B1F}"/>
              </a:ext>
            </a:extLst>
          </p:cNvPr>
          <p:cNvPicPr>
            <a:picLocks noChangeAspect="1"/>
          </p:cNvPicPr>
          <p:nvPr/>
        </p:nvPicPr>
        <p:blipFill>
          <a:blip r:embed="rId2"/>
          <a:stretch>
            <a:fillRect/>
          </a:stretch>
        </p:blipFill>
        <p:spPr>
          <a:xfrm>
            <a:off x="621791" y="1219200"/>
            <a:ext cx="7900417" cy="4937760"/>
          </a:xfrm>
          <a:prstGeom prst="rect">
            <a:avLst/>
          </a:prstGeom>
          <a:noFill/>
        </p:spPr>
      </p:pic>
      <p:pic>
        <p:nvPicPr>
          <p:cNvPr id="5" name="Picture 4">
            <a:extLst>
              <a:ext uri="{FF2B5EF4-FFF2-40B4-BE49-F238E27FC236}">
                <a16:creationId xmlns:a16="http://schemas.microsoft.com/office/drawing/2014/main" id="{5C9A4E62-F259-61B6-FEE2-69C008A83F05}"/>
              </a:ext>
            </a:extLst>
          </p:cNvPr>
          <p:cNvPicPr>
            <a:picLocks noChangeAspect="1"/>
          </p:cNvPicPr>
          <p:nvPr/>
        </p:nvPicPr>
        <p:blipFill>
          <a:blip r:embed="rId3"/>
          <a:stretch>
            <a:fillRect/>
          </a:stretch>
        </p:blipFill>
        <p:spPr>
          <a:xfrm>
            <a:off x="179955" y="1238250"/>
            <a:ext cx="8784089" cy="4994910"/>
          </a:xfrm>
          <a:prstGeom prst="rect">
            <a:avLst/>
          </a:prstGeom>
        </p:spPr>
      </p:pic>
    </p:spTree>
    <p:extLst>
      <p:ext uri="{BB962C8B-B14F-4D97-AF65-F5344CB8AC3E}">
        <p14:creationId xmlns:p14="http://schemas.microsoft.com/office/powerpoint/2010/main" val="332677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458FEE48-B439-4C4F-8935-9629EFF11DE3}"/>
              </a:ext>
            </a:extLst>
          </p:cNvPr>
          <p:cNvSpPr>
            <a:spLocks noGrp="1" noChangeArrowheads="1"/>
          </p:cNvSpPr>
          <p:nvPr>
            <p:ph type="title"/>
          </p:nvPr>
        </p:nvSpPr>
        <p:spPr/>
        <p:txBody>
          <a:bodyPr>
            <a:normAutofit/>
          </a:bodyPr>
          <a:lstStyle/>
          <a:p>
            <a:r>
              <a:rPr lang="en-US" altLang="en-US" sz="4000" dirty="0"/>
              <a:t>GLP-1 Receptor Agonist Mechanism</a:t>
            </a:r>
          </a:p>
        </p:txBody>
      </p:sp>
      <p:sp>
        <p:nvSpPr>
          <p:cNvPr id="3" name="Content Placeholder 2">
            <a:extLst>
              <a:ext uri="{FF2B5EF4-FFF2-40B4-BE49-F238E27FC236}">
                <a16:creationId xmlns:a16="http://schemas.microsoft.com/office/drawing/2014/main" id="{8519FB90-87CA-02A6-8A6D-231336A48DF5}"/>
              </a:ext>
            </a:extLst>
          </p:cNvPr>
          <p:cNvSpPr>
            <a:spLocks noGrp="1"/>
          </p:cNvSpPr>
          <p:nvPr>
            <p:ph sz="quarter" idx="1"/>
          </p:nvPr>
        </p:nvSpPr>
        <p:spPr/>
        <p:txBody>
          <a:bodyPr/>
          <a:lstStyle/>
          <a:p>
            <a:endParaRPr lang="en-US"/>
          </a:p>
        </p:txBody>
      </p:sp>
      <p:sp>
        <p:nvSpPr>
          <p:cNvPr id="67587" name="Slide Number Placeholder 3">
            <a:extLst>
              <a:ext uri="{FF2B5EF4-FFF2-40B4-BE49-F238E27FC236}">
                <a16:creationId xmlns:a16="http://schemas.microsoft.com/office/drawing/2014/main" id="{A4DDB2CA-59BA-4855-8B16-717F3F4CDA1A}"/>
              </a:ext>
            </a:extLst>
          </p:cNvPr>
          <p:cNvSpPr>
            <a:spLocks noGrp="1" noChangeArrowheads="1"/>
          </p:cNvSpPr>
          <p:nvPr>
            <p:ph type="sldNum" sz="quarter" idx="4294967295"/>
          </p:nvPr>
        </p:nvSpPr>
        <p:spPr bwMode="auto">
          <a:xfrm>
            <a:off x="7010400" y="6065838"/>
            <a:ext cx="2133600" cy="328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40"/>
              </a:spcBef>
              <a:buClr>
                <a:srgbClr val="86AA2C"/>
              </a:buClr>
              <a:buSzPct val="76000"/>
              <a:buFont typeface="Wingdings 3" panose="05040102010807070707" pitchFamily="18" charset="2"/>
              <a:buChar char=""/>
              <a:defRPr sz="2883">
                <a:solidFill>
                  <a:schemeClr val="tx1"/>
                </a:solidFill>
                <a:latin typeface="Calibri" panose="020F0502020204030204" pitchFamily="34" charset="0"/>
              </a:defRPr>
            </a:lvl1pPr>
            <a:lvl2pPr marL="669249" indent="-257404">
              <a:spcBef>
                <a:spcPts val="450"/>
              </a:spcBef>
              <a:buClr>
                <a:srgbClr val="86AA2C"/>
              </a:buClr>
              <a:buSzPct val="76000"/>
              <a:buFont typeface="Wingdings 3" panose="05040102010807070707" pitchFamily="18" charset="2"/>
              <a:buChar char=""/>
              <a:defRPr sz="2342">
                <a:solidFill>
                  <a:schemeClr val="tx1"/>
                </a:solidFill>
                <a:latin typeface="Calibri" panose="020F0502020204030204" pitchFamily="34" charset="0"/>
              </a:defRPr>
            </a:lvl2pPr>
            <a:lvl3pPr marL="1029614" indent="-205923">
              <a:spcBef>
                <a:spcPts val="450"/>
              </a:spcBef>
              <a:buClr>
                <a:srgbClr val="86AA2C"/>
              </a:buClr>
              <a:buSzPct val="76000"/>
              <a:buFont typeface="Wingdings 3" panose="05040102010807070707" pitchFamily="18" charset="2"/>
              <a:buChar char=""/>
              <a:defRPr sz="1982">
                <a:solidFill>
                  <a:schemeClr val="tx1"/>
                </a:solidFill>
                <a:latin typeface="Calibri" panose="020F0502020204030204" pitchFamily="34" charset="0"/>
              </a:defRPr>
            </a:lvl3pPr>
            <a:lvl4pPr marL="1441460" indent="-205923">
              <a:spcBef>
                <a:spcPts val="36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1853306" indent="-205923">
              <a:spcBef>
                <a:spcPts val="270"/>
              </a:spcBef>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5pPr>
            <a:lvl6pPr marL="2265152"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6pPr>
            <a:lvl7pPr marL="2676997"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7pPr>
            <a:lvl8pPr marL="3088843"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8pPr>
            <a:lvl9pPr marL="3500689"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9pPr>
          </a:lstStyle>
          <a:p>
            <a:pPr defTabSz="823692" eaLnBrk="0" fontAlgn="base" hangingPunct="0">
              <a:spcBef>
                <a:spcPct val="0"/>
              </a:spcBef>
              <a:spcAft>
                <a:spcPct val="0"/>
              </a:spcAft>
              <a:buClrTx/>
              <a:buSzTx/>
              <a:buNone/>
            </a:pPr>
            <a:fld id="{2E205E5A-0B3C-488C-976C-18F3D7AD90D1}" type="slidenum">
              <a:rPr lang="en-US" altLang="en-US" sz="1081">
                <a:solidFill>
                  <a:srgbClr val="898989"/>
                </a:solidFill>
                <a:cs typeface="Arial" panose="020B0604020202020204" pitchFamily="34" charset="0"/>
              </a:rPr>
              <a:pPr defTabSz="823692" eaLnBrk="0" fontAlgn="base" hangingPunct="0">
                <a:spcBef>
                  <a:spcPct val="0"/>
                </a:spcBef>
                <a:spcAft>
                  <a:spcPct val="0"/>
                </a:spcAft>
                <a:buClrTx/>
                <a:buSzTx/>
                <a:buNone/>
              </a:pPr>
              <a:t>100</a:t>
            </a:fld>
            <a:endParaRPr lang="en-US" altLang="en-US" sz="1081">
              <a:solidFill>
                <a:srgbClr val="898989"/>
              </a:solidFill>
              <a:cs typeface="Arial" panose="020B0604020202020204" pitchFamily="34" charset="0"/>
            </a:endParaRPr>
          </a:p>
        </p:txBody>
      </p:sp>
      <p:pic>
        <p:nvPicPr>
          <p:cNvPr id="67588" name="Picture 2" descr="https://img.medscapestatic.com/article/853/720/Slide6.png">
            <a:extLst>
              <a:ext uri="{FF2B5EF4-FFF2-40B4-BE49-F238E27FC236}">
                <a16:creationId xmlns:a16="http://schemas.microsoft.com/office/drawing/2014/main" id="{2145072E-C772-4337-9F1A-537E2860E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89443"/>
            <a:ext cx="8229600" cy="561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27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Action of GLP-1 and GIP</a:t>
            </a:r>
          </a:p>
        </p:txBody>
      </p:sp>
      <p:sp>
        <p:nvSpPr>
          <p:cNvPr id="3" name="Content Placeholder 2">
            <a:extLst>
              <a:ext uri="{FF2B5EF4-FFF2-40B4-BE49-F238E27FC236}">
                <a16:creationId xmlns:a16="http://schemas.microsoft.com/office/drawing/2014/main" id="{9EA80B76-DF49-A826-6E06-75741ED459F2}"/>
              </a:ext>
            </a:extLst>
          </p:cNvPr>
          <p:cNvSpPr>
            <a:spLocks noGrp="1"/>
          </p:cNvSpPr>
          <p:nvPr>
            <p:ph sz="quarter" idx="1"/>
          </p:nvPr>
        </p:nvSpPr>
        <p:spPr/>
        <p:txBody>
          <a:bodyPr/>
          <a:lstStyle/>
          <a:p>
            <a:endParaRPr lang="en-US"/>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533400" y="6230080"/>
            <a:ext cx="5810471" cy="461665"/>
          </a:xfrm>
          <a:prstGeom prst="rect">
            <a:avLst/>
          </a:prstGeom>
          <a:noFill/>
        </p:spPr>
        <p:txBody>
          <a:bodyPr wrap="square" rtlCol="0">
            <a:spAutoFit/>
          </a:bodyPr>
          <a:lstStyle/>
          <a:p>
            <a:r>
              <a:rPr lang="en-US" sz="1200" dirty="0" err="1">
                <a:solidFill>
                  <a:srgbClr val="212121"/>
                </a:solidFill>
                <a:latin typeface="BlinkMacSystemFont"/>
              </a:rPr>
              <a:t>Samms</a:t>
            </a:r>
            <a:r>
              <a:rPr lang="en-US" sz="1200" dirty="0">
                <a:solidFill>
                  <a:srgbClr val="212121"/>
                </a:solidFill>
                <a:latin typeface="BlinkMacSystemFont"/>
              </a:rPr>
              <a:t> RJ, Coghlan MP, Sloop KW. How May GIP Enhance the Therapeutic Efficacy of GLP-1? Trends Endocrinol </a:t>
            </a:r>
            <a:r>
              <a:rPr lang="en-US" sz="1200" dirty="0" err="1">
                <a:solidFill>
                  <a:srgbClr val="212121"/>
                </a:solidFill>
                <a:latin typeface="BlinkMacSystemFont"/>
              </a:rPr>
              <a:t>Metab</a:t>
            </a:r>
            <a:r>
              <a:rPr lang="en-US" sz="1200" dirty="0">
                <a:solidFill>
                  <a:srgbClr val="212121"/>
                </a:solidFill>
                <a:latin typeface="BlinkMacSystemFont"/>
              </a:rPr>
              <a:t>. 2020 Jun;31(6):410-421.</a:t>
            </a:r>
            <a:endParaRPr lang="en-US" sz="1200" dirty="0">
              <a:solidFill>
                <a:schemeClr val="bg2"/>
              </a:solidFill>
            </a:endParaRPr>
          </a:p>
        </p:txBody>
      </p:sp>
    </p:spTree>
    <p:extLst>
      <p:ext uri="{BB962C8B-B14F-4D97-AF65-F5344CB8AC3E}">
        <p14:creationId xmlns:p14="http://schemas.microsoft.com/office/powerpoint/2010/main" val="21587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57115-EABC-0E6E-ADA6-7FE2C3CF8F5E}"/>
              </a:ext>
            </a:extLst>
          </p:cNvPr>
          <p:cNvPicPr>
            <a:picLocks noChangeAspect="1"/>
          </p:cNvPicPr>
          <p:nvPr/>
        </p:nvPicPr>
        <p:blipFill>
          <a:blip r:embed="rId3"/>
          <a:stretch>
            <a:fillRect/>
          </a:stretch>
        </p:blipFill>
        <p:spPr>
          <a:xfrm>
            <a:off x="304800" y="973571"/>
            <a:ext cx="8662808" cy="5739447"/>
          </a:xfrm>
          <a:prstGeom prst="rect">
            <a:avLst/>
          </a:prstGeom>
        </p:spPr>
      </p:pic>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p:txBody>
          <a:bodyPr>
            <a:normAutofit/>
          </a:bodyPr>
          <a:lstStyle/>
          <a:p>
            <a:r>
              <a:rPr lang="en-US" sz="4400" dirty="0"/>
              <a:t>Pocket Card: GLP-1 &amp; GIP RA  </a:t>
            </a:r>
          </a:p>
        </p:txBody>
      </p:sp>
      <p:sp>
        <p:nvSpPr>
          <p:cNvPr id="2" name="Content Placeholder 1">
            <a:extLst>
              <a:ext uri="{FF2B5EF4-FFF2-40B4-BE49-F238E27FC236}">
                <a16:creationId xmlns:a16="http://schemas.microsoft.com/office/drawing/2014/main" id="{28015469-2851-5BA2-F424-17E358E84899}"/>
              </a:ext>
            </a:extLst>
          </p:cNvPr>
          <p:cNvSpPr>
            <a:spLocks noGrp="1"/>
          </p:cNvSpPr>
          <p:nvPr>
            <p:ph sz="quarter" idx="1"/>
          </p:nvPr>
        </p:nvSpPr>
        <p:spPr/>
        <p:txBody>
          <a:bodyPr/>
          <a:lstStyle/>
          <a:p>
            <a:endParaRPr lang="en-US"/>
          </a:p>
        </p:txBody>
      </p:sp>
    </p:spTree>
    <p:extLst>
      <p:ext uri="{BB962C8B-B14F-4D97-AF65-F5344CB8AC3E}">
        <p14:creationId xmlns:p14="http://schemas.microsoft.com/office/powerpoint/2010/main" val="83127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A2A3109-972F-4C6E-AD32-0EB255DA0729}"/>
              </a:ext>
            </a:extLst>
          </p:cNvPr>
          <p:cNvSpPr>
            <a:spLocks noGrp="1" noChangeArrowheads="1"/>
          </p:cNvSpPr>
          <p:nvPr>
            <p:ph type="title"/>
          </p:nvPr>
        </p:nvSpPr>
        <p:spPr/>
        <p:txBody>
          <a:bodyPr>
            <a:normAutofit/>
          </a:bodyPr>
          <a:lstStyle/>
          <a:p>
            <a:pPr eaLnBrk="1" hangingPunct="1"/>
            <a:r>
              <a:rPr lang="en-US" altLang="en-US" sz="4800" dirty="0"/>
              <a:t>Oral Semaglutide (Rybelsus)</a:t>
            </a:r>
          </a:p>
        </p:txBody>
      </p:sp>
      <p:sp>
        <p:nvSpPr>
          <p:cNvPr id="3" name="Content Placeholder 2">
            <a:extLst>
              <a:ext uri="{FF2B5EF4-FFF2-40B4-BE49-F238E27FC236}">
                <a16:creationId xmlns:a16="http://schemas.microsoft.com/office/drawing/2014/main" id="{A94E36FC-251F-4667-9F35-9AB4EC449D8D}"/>
              </a:ext>
            </a:extLst>
          </p:cNvPr>
          <p:cNvSpPr>
            <a:spLocks noGrp="1"/>
          </p:cNvSpPr>
          <p:nvPr>
            <p:ph sz="quarter" idx="1"/>
          </p:nvPr>
        </p:nvSpPr>
        <p:spPr/>
        <p:txBody>
          <a:bodyPr>
            <a:normAutofit fontScale="77500" lnSpcReduction="20000"/>
          </a:bodyPr>
          <a:lstStyle/>
          <a:p>
            <a:pPr eaLnBrk="1" fontAlgn="auto" hangingPunct="1">
              <a:lnSpc>
                <a:spcPct val="120000"/>
              </a:lnSpc>
              <a:spcAft>
                <a:spcPts val="0"/>
              </a:spcAft>
              <a:defRPr/>
            </a:pPr>
            <a:r>
              <a:rPr lang="en-US" sz="3000" dirty="0"/>
              <a:t>Barriers to GLP-1 oral absorption:</a:t>
            </a:r>
          </a:p>
          <a:p>
            <a:pPr lvl="1" eaLnBrk="1" fontAlgn="auto" hangingPunct="1">
              <a:lnSpc>
                <a:spcPct val="120000"/>
              </a:lnSpc>
              <a:spcAft>
                <a:spcPts val="0"/>
              </a:spcAft>
              <a:defRPr/>
            </a:pPr>
            <a:r>
              <a:rPr lang="en-US" sz="2600" dirty="0"/>
              <a:t>Degradation by gastrointestinal enzymes </a:t>
            </a:r>
          </a:p>
          <a:p>
            <a:pPr lvl="1" eaLnBrk="1" fontAlgn="auto" hangingPunct="1">
              <a:lnSpc>
                <a:spcPct val="120000"/>
              </a:lnSpc>
              <a:spcAft>
                <a:spcPts val="0"/>
              </a:spcAft>
              <a:defRPr/>
            </a:pPr>
            <a:r>
              <a:rPr lang="en-US" sz="2600" dirty="0"/>
              <a:t>pH induced conformational changes</a:t>
            </a:r>
          </a:p>
          <a:p>
            <a:pPr lvl="1" eaLnBrk="1" fontAlgn="auto" hangingPunct="1">
              <a:lnSpc>
                <a:spcPct val="120000"/>
              </a:lnSpc>
              <a:spcAft>
                <a:spcPts val="0"/>
              </a:spcAft>
              <a:defRPr/>
            </a:pPr>
            <a:r>
              <a:rPr lang="en-US" sz="2600" dirty="0"/>
              <a:t>Limited protein permeability of the intestinal membrane</a:t>
            </a:r>
          </a:p>
          <a:p>
            <a:pPr eaLnBrk="1" fontAlgn="auto" hangingPunct="1">
              <a:lnSpc>
                <a:spcPct val="120000"/>
              </a:lnSpc>
              <a:spcAft>
                <a:spcPts val="0"/>
              </a:spcAft>
              <a:defRPr/>
            </a:pPr>
            <a:r>
              <a:rPr lang="en-US" sz="3000" dirty="0" err="1"/>
              <a:t>Semaglutide</a:t>
            </a:r>
            <a:r>
              <a:rPr lang="en-US" sz="3000" dirty="0"/>
              <a:t> co-formulated with sodium N-(8-[2-hydroxybenzoyl] amino) caprylate (</a:t>
            </a:r>
            <a:r>
              <a:rPr lang="en-US" sz="3000" b="1" dirty="0"/>
              <a:t>SNAC</a:t>
            </a:r>
            <a:r>
              <a:rPr lang="en-US" sz="3000" dirty="0"/>
              <a:t>), an absorption enhancer</a:t>
            </a:r>
          </a:p>
          <a:p>
            <a:pPr eaLnBrk="1" fontAlgn="auto" hangingPunct="1">
              <a:lnSpc>
                <a:spcPct val="120000"/>
              </a:lnSpc>
              <a:spcAft>
                <a:spcPts val="0"/>
              </a:spcAft>
              <a:defRPr/>
            </a:pPr>
            <a:r>
              <a:rPr lang="en-US" sz="3000" dirty="0"/>
              <a:t>Absorbed in stomach where SNAC causes a localized increase in pH, leading to higher solubility and protection against proteolytic degradation</a:t>
            </a:r>
          </a:p>
          <a:p>
            <a:pPr marL="247107" indent="-247107" eaLnBrk="1" fontAlgn="auto" hangingPunct="1">
              <a:lnSpc>
                <a:spcPct val="120000"/>
              </a:lnSpc>
              <a:spcAft>
                <a:spcPts val="0"/>
              </a:spcAft>
              <a:buFont typeface="Wingdings 3"/>
              <a:buChar char=""/>
              <a:defRPr/>
            </a:pPr>
            <a:r>
              <a:rPr lang="en-US" sz="3000" dirty="0"/>
              <a:t>Take daily at least 30 mins before first food, beverage, or other oral meds</a:t>
            </a:r>
          </a:p>
          <a:p>
            <a:pPr marL="247107" indent="-247107" eaLnBrk="1" fontAlgn="auto" hangingPunct="1">
              <a:lnSpc>
                <a:spcPct val="120000"/>
              </a:lnSpc>
              <a:spcAft>
                <a:spcPts val="0"/>
              </a:spcAft>
              <a:buFont typeface="Wingdings 3"/>
              <a:buChar char=""/>
              <a:defRPr/>
            </a:pPr>
            <a:r>
              <a:rPr lang="en-US" sz="3000" dirty="0"/>
              <a:t>Take with no more than 4 ounces of plain water</a:t>
            </a:r>
          </a:p>
          <a:p>
            <a:pPr marL="247107" indent="-247107" eaLnBrk="1" fontAlgn="auto" hangingPunct="1">
              <a:lnSpc>
                <a:spcPct val="120000"/>
              </a:lnSpc>
              <a:spcAft>
                <a:spcPts val="0"/>
              </a:spcAft>
              <a:buFont typeface="Wingdings 3"/>
              <a:buChar char=""/>
              <a:defRPr/>
            </a:pPr>
            <a:r>
              <a:rPr lang="en-US" sz="3000" dirty="0"/>
              <a:t>Swallow tablets whole (don't cut or crush)</a:t>
            </a:r>
          </a:p>
          <a:p>
            <a:pPr marL="494215" lvl="1" indent="-247107" eaLnBrk="1" fontAlgn="auto" hangingPunct="1">
              <a:lnSpc>
                <a:spcPct val="120000"/>
              </a:lnSpc>
              <a:spcAft>
                <a:spcPts val="0"/>
              </a:spcAft>
              <a:buFont typeface="Wingdings 3"/>
              <a:buChar char=""/>
              <a:defRPr/>
            </a:pPr>
            <a:endParaRPr lang="en-US" sz="2600" dirty="0"/>
          </a:p>
          <a:p>
            <a:pPr marL="247107" indent="-247107" eaLnBrk="1" fontAlgn="auto" hangingPunct="1">
              <a:spcAft>
                <a:spcPts val="0"/>
              </a:spcAft>
              <a:buFont typeface="Wingdings 3"/>
              <a:buChar char=""/>
              <a:defRPr/>
            </a:pPr>
            <a:endParaRPr lang="en-US" dirty="0"/>
          </a:p>
        </p:txBody>
      </p:sp>
    </p:spTree>
    <p:extLst>
      <p:ext uri="{BB962C8B-B14F-4D97-AF65-F5344CB8AC3E}">
        <p14:creationId xmlns:p14="http://schemas.microsoft.com/office/powerpoint/2010/main" val="74010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39893-B63B-EB0C-A4AF-10C8F5D2111F}"/>
            </a:ext>
          </a:extLst>
        </p:cNvPr>
        <p:cNvGrpSpPr/>
        <p:nvPr/>
      </p:nvGrpSpPr>
      <p:grpSpPr>
        <a:xfrm>
          <a:off x="0" y="0"/>
          <a:ext cx="0" cy="0"/>
          <a:chOff x="0" y="0"/>
          <a:chExt cx="0" cy="0"/>
        </a:xfrm>
      </p:grpSpPr>
      <p:sp>
        <p:nvSpPr>
          <p:cNvPr id="71682" name="Title 1">
            <a:extLst>
              <a:ext uri="{FF2B5EF4-FFF2-40B4-BE49-F238E27FC236}">
                <a16:creationId xmlns:a16="http://schemas.microsoft.com/office/drawing/2014/main" id="{34EAC5B3-D758-576D-D12F-BE879977EEA0}"/>
              </a:ext>
            </a:extLst>
          </p:cNvPr>
          <p:cNvSpPr>
            <a:spLocks noGrp="1" noChangeArrowheads="1"/>
          </p:cNvSpPr>
          <p:nvPr>
            <p:ph type="title"/>
          </p:nvPr>
        </p:nvSpPr>
        <p:spPr/>
        <p:txBody>
          <a:bodyPr>
            <a:normAutofit/>
          </a:bodyPr>
          <a:lstStyle/>
          <a:p>
            <a:pPr eaLnBrk="1" hangingPunct="1"/>
            <a:r>
              <a:rPr lang="en-US" altLang="en-US" sz="4800" dirty="0"/>
              <a:t>Incretin Device Show/Tell</a:t>
            </a:r>
          </a:p>
        </p:txBody>
      </p:sp>
      <p:sp>
        <p:nvSpPr>
          <p:cNvPr id="2" name="Content Placeholder 1">
            <a:extLst>
              <a:ext uri="{FF2B5EF4-FFF2-40B4-BE49-F238E27FC236}">
                <a16:creationId xmlns:a16="http://schemas.microsoft.com/office/drawing/2014/main" id="{887E2B58-C36A-27CA-14DB-EDFE9745AD4E}"/>
              </a:ext>
            </a:extLst>
          </p:cNvPr>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400329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A4F17-1341-7D6E-CAFF-B68BEA504D94}"/>
              </a:ext>
            </a:extLst>
          </p:cNvPr>
          <p:cNvSpPr>
            <a:spLocks noGrp="1"/>
          </p:cNvSpPr>
          <p:nvPr>
            <p:ph type="title"/>
          </p:nvPr>
        </p:nvSpPr>
        <p:spPr/>
        <p:txBody>
          <a:bodyPr/>
          <a:lstStyle/>
          <a:p>
            <a:r>
              <a:rPr lang="en-US" dirty="0"/>
              <a:t>Incretin Summary </a:t>
            </a:r>
          </a:p>
        </p:txBody>
      </p:sp>
      <p:sp>
        <p:nvSpPr>
          <p:cNvPr id="3" name="Content Placeholder 2">
            <a:extLst>
              <a:ext uri="{FF2B5EF4-FFF2-40B4-BE49-F238E27FC236}">
                <a16:creationId xmlns:a16="http://schemas.microsoft.com/office/drawing/2014/main" id="{3A576AC3-BDC3-EF7D-B364-FD2CFA6EF61A}"/>
              </a:ext>
            </a:extLst>
          </p:cNvPr>
          <p:cNvSpPr>
            <a:spLocks noGrp="1"/>
          </p:cNvSpPr>
          <p:nvPr>
            <p:ph sz="quarter" idx="1"/>
          </p:nvPr>
        </p:nvSpPr>
        <p:spPr/>
        <p:txBody>
          <a:bodyPr>
            <a:normAutofit/>
          </a:bodyPr>
          <a:lstStyle/>
          <a:p>
            <a:r>
              <a:rPr lang="en-US" dirty="0" err="1"/>
              <a:t>Tirzepatide</a:t>
            </a:r>
            <a:r>
              <a:rPr lang="en-US" dirty="0"/>
              <a:t> is based on GIP structure, but modified to bind both GIP and GLP-1</a:t>
            </a:r>
          </a:p>
        </p:txBody>
      </p:sp>
      <p:pic>
        <p:nvPicPr>
          <p:cNvPr id="5" name="Picture 4">
            <a:extLst>
              <a:ext uri="{FF2B5EF4-FFF2-40B4-BE49-F238E27FC236}">
                <a16:creationId xmlns:a16="http://schemas.microsoft.com/office/drawing/2014/main" id="{6122C38B-3149-F15A-4672-A694E7B2D27F}"/>
              </a:ext>
            </a:extLst>
          </p:cNvPr>
          <p:cNvPicPr>
            <a:picLocks noChangeAspect="1"/>
          </p:cNvPicPr>
          <p:nvPr/>
        </p:nvPicPr>
        <p:blipFill>
          <a:blip r:embed="rId3"/>
          <a:stretch>
            <a:fillRect/>
          </a:stretch>
        </p:blipFill>
        <p:spPr>
          <a:xfrm>
            <a:off x="27709" y="1143000"/>
            <a:ext cx="8588484" cy="4686706"/>
          </a:xfrm>
          <a:prstGeom prst="rect">
            <a:avLst/>
          </a:prstGeom>
        </p:spPr>
      </p:pic>
    </p:spTree>
    <p:extLst>
      <p:ext uri="{BB962C8B-B14F-4D97-AF65-F5344CB8AC3E}">
        <p14:creationId xmlns:p14="http://schemas.microsoft.com/office/powerpoint/2010/main" val="162189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967D2-2D13-304C-8DFD-871782D06D2E}"/>
              </a:ext>
            </a:extLst>
          </p:cNvPr>
          <p:cNvSpPr>
            <a:spLocks noGrp="1"/>
          </p:cNvSpPr>
          <p:nvPr>
            <p:ph type="title"/>
          </p:nvPr>
        </p:nvSpPr>
        <p:spPr/>
        <p:txBody>
          <a:bodyPr/>
          <a:lstStyle/>
          <a:p>
            <a:r>
              <a:rPr lang="en-US" dirty="0"/>
              <a:t>Comparative Effectiveness</a:t>
            </a:r>
          </a:p>
        </p:txBody>
      </p:sp>
      <p:sp>
        <p:nvSpPr>
          <p:cNvPr id="4" name="Content Placeholder 3">
            <a:extLst>
              <a:ext uri="{FF2B5EF4-FFF2-40B4-BE49-F238E27FC236}">
                <a16:creationId xmlns:a16="http://schemas.microsoft.com/office/drawing/2014/main" id="{C0A387FF-F406-EB34-6897-9E5FE8463F8A}"/>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F4219945-65BA-FC7F-155D-BCE62D0790E1}"/>
              </a:ext>
            </a:extLst>
          </p:cNvPr>
          <p:cNvPicPr>
            <a:picLocks noChangeAspect="1"/>
          </p:cNvPicPr>
          <p:nvPr/>
        </p:nvPicPr>
        <p:blipFill>
          <a:blip r:embed="rId2"/>
          <a:stretch>
            <a:fillRect/>
          </a:stretch>
        </p:blipFill>
        <p:spPr>
          <a:xfrm>
            <a:off x="413952" y="1219200"/>
            <a:ext cx="8701216" cy="3351280"/>
          </a:xfrm>
          <a:prstGeom prst="rect">
            <a:avLst/>
          </a:prstGeom>
        </p:spPr>
      </p:pic>
      <p:sp>
        <p:nvSpPr>
          <p:cNvPr id="6" name="TextBox 5">
            <a:extLst>
              <a:ext uri="{FF2B5EF4-FFF2-40B4-BE49-F238E27FC236}">
                <a16:creationId xmlns:a16="http://schemas.microsoft.com/office/drawing/2014/main" id="{70496157-AB3B-1B44-AF22-1FE7C975D64F}"/>
              </a:ext>
            </a:extLst>
          </p:cNvPr>
          <p:cNvSpPr txBox="1"/>
          <p:nvPr/>
        </p:nvSpPr>
        <p:spPr>
          <a:xfrm>
            <a:off x="228600" y="5638800"/>
            <a:ext cx="7848600" cy="461665"/>
          </a:xfrm>
          <a:prstGeom prst="rect">
            <a:avLst/>
          </a:prstGeom>
          <a:noFill/>
        </p:spPr>
        <p:txBody>
          <a:bodyPr wrap="square" rtlCol="0">
            <a:spAutoFit/>
          </a:bodyPr>
          <a:lstStyle/>
          <a:p>
            <a:r>
              <a:rPr lang="en-US" sz="1200" b="0" i="0" dirty="0">
                <a:solidFill>
                  <a:srgbClr val="212121"/>
                </a:solidFill>
                <a:effectLst/>
                <a:latin typeface="BlinkMacSystemFont"/>
              </a:rPr>
              <a:t>Chudleigh RA, Platts J, Bain SC. Comparative Effectiveness of Long-Acting GLP-1 Receptor Agonists in Type 2 Diabetes: A Short Review on the Emerging Data. Diabetes </a:t>
            </a:r>
            <a:r>
              <a:rPr lang="en-US" sz="1200" b="0" i="0" dirty="0" err="1">
                <a:solidFill>
                  <a:srgbClr val="212121"/>
                </a:solidFill>
                <a:effectLst/>
                <a:latin typeface="BlinkMacSystemFont"/>
              </a:rPr>
              <a:t>Metab</a:t>
            </a:r>
            <a:r>
              <a:rPr lang="en-US" sz="1200" b="0" i="0" dirty="0">
                <a:solidFill>
                  <a:srgbClr val="212121"/>
                </a:solidFill>
                <a:effectLst/>
                <a:latin typeface="BlinkMacSystemFont"/>
              </a:rPr>
              <a:t> </a:t>
            </a:r>
            <a:r>
              <a:rPr lang="en-US" sz="1200" b="0" i="0" dirty="0" err="1">
                <a:solidFill>
                  <a:srgbClr val="212121"/>
                </a:solidFill>
                <a:effectLst/>
                <a:latin typeface="BlinkMacSystemFont"/>
              </a:rPr>
              <a:t>Syndr</a:t>
            </a:r>
            <a:r>
              <a:rPr lang="en-US" sz="1200" b="0" i="0" dirty="0">
                <a:solidFill>
                  <a:srgbClr val="212121"/>
                </a:solidFill>
                <a:effectLst/>
                <a:latin typeface="BlinkMacSystemFont"/>
              </a:rPr>
              <a:t> </a:t>
            </a:r>
            <a:r>
              <a:rPr lang="en-US" sz="1200" b="0" i="0" dirty="0" err="1">
                <a:solidFill>
                  <a:srgbClr val="212121"/>
                </a:solidFill>
                <a:effectLst/>
                <a:latin typeface="BlinkMacSystemFont"/>
              </a:rPr>
              <a:t>Obes</a:t>
            </a:r>
            <a:r>
              <a:rPr lang="en-US" sz="1200" b="0" i="0" dirty="0">
                <a:solidFill>
                  <a:srgbClr val="212121"/>
                </a:solidFill>
                <a:effectLst/>
                <a:latin typeface="BlinkMacSystemFont"/>
              </a:rPr>
              <a:t>. 2020 Feb 18;13:433-438. </a:t>
            </a:r>
            <a:endParaRPr lang="en-US" sz="1200" dirty="0"/>
          </a:p>
        </p:txBody>
      </p:sp>
    </p:spTree>
    <p:extLst>
      <p:ext uri="{BB962C8B-B14F-4D97-AF65-F5344CB8AC3E}">
        <p14:creationId xmlns:p14="http://schemas.microsoft.com/office/powerpoint/2010/main" val="417469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97DC-0A76-A0C3-EDCB-6AA4A7FB8851}"/>
              </a:ext>
            </a:extLst>
          </p:cNvPr>
          <p:cNvSpPr>
            <a:spLocks noGrp="1"/>
          </p:cNvSpPr>
          <p:nvPr>
            <p:ph type="title"/>
          </p:nvPr>
        </p:nvSpPr>
        <p:spPr/>
        <p:txBody>
          <a:bodyPr/>
          <a:lstStyle/>
          <a:p>
            <a:r>
              <a:rPr lang="en-US" dirty="0"/>
              <a:t>A1C Lowering with GLP-1 RA</a:t>
            </a:r>
          </a:p>
        </p:txBody>
      </p:sp>
      <p:sp>
        <p:nvSpPr>
          <p:cNvPr id="5" name="Content Placeholder 4">
            <a:extLst>
              <a:ext uri="{FF2B5EF4-FFF2-40B4-BE49-F238E27FC236}">
                <a16:creationId xmlns:a16="http://schemas.microsoft.com/office/drawing/2014/main" id="{C8C3881B-4FD7-6F65-47F4-DB3DF5D768D4}"/>
              </a:ext>
            </a:extLst>
          </p:cNvPr>
          <p:cNvSpPr>
            <a:spLocks noGrp="1"/>
          </p:cNvSpPr>
          <p:nvPr>
            <p:ph sz="quarter" idx="1"/>
          </p:nvPr>
        </p:nvSpPr>
        <p:spPr/>
        <p:txBody>
          <a:bodyPr/>
          <a:lstStyle/>
          <a:p>
            <a:endParaRPr lang="en-US"/>
          </a:p>
        </p:txBody>
      </p:sp>
      <p:sp>
        <p:nvSpPr>
          <p:cNvPr id="4" name="TextBox 3">
            <a:extLst>
              <a:ext uri="{FF2B5EF4-FFF2-40B4-BE49-F238E27FC236}">
                <a16:creationId xmlns:a16="http://schemas.microsoft.com/office/drawing/2014/main" id="{DAD540E4-6B5E-0BA6-7C19-8A3089ED3063}"/>
              </a:ext>
            </a:extLst>
          </p:cNvPr>
          <p:cNvSpPr txBox="1"/>
          <p:nvPr/>
        </p:nvSpPr>
        <p:spPr>
          <a:xfrm>
            <a:off x="76200" y="5867400"/>
            <a:ext cx="7924800" cy="553998"/>
          </a:xfrm>
          <a:prstGeom prst="rect">
            <a:avLst/>
          </a:prstGeom>
          <a:noFill/>
        </p:spPr>
        <p:txBody>
          <a:bodyPr wrap="square" rtlCol="0">
            <a:spAutoFit/>
          </a:bodyPr>
          <a:lstStyle/>
          <a:p>
            <a:r>
              <a:rPr lang="en-US" sz="1200" b="0" i="0" dirty="0">
                <a:solidFill>
                  <a:srgbClr val="000000"/>
                </a:solidFill>
                <a:effectLst/>
                <a:latin typeface="Georgia" panose="02040502050405020303" pitchFamily="18" charset="0"/>
              </a:rPr>
              <a:t>Trujillo JM, </a:t>
            </a:r>
            <a:r>
              <a:rPr lang="en-US" sz="1200" b="0" i="0" dirty="0" err="1">
                <a:solidFill>
                  <a:srgbClr val="000000"/>
                </a:solidFill>
                <a:effectLst/>
                <a:latin typeface="Georgia" panose="02040502050405020303" pitchFamily="18" charset="0"/>
              </a:rPr>
              <a:t>Nuffer</a:t>
            </a:r>
            <a:r>
              <a:rPr lang="en-US" sz="1200" b="0" i="0" dirty="0">
                <a:solidFill>
                  <a:srgbClr val="000000"/>
                </a:solidFill>
                <a:effectLst/>
                <a:latin typeface="Georgia" panose="02040502050405020303" pitchFamily="18" charset="0"/>
              </a:rPr>
              <a:t> W, Smith BA. GLP-1 receptor agonists: an updated review of head-to-head clinical studies. </a:t>
            </a:r>
            <a:r>
              <a:rPr lang="en-US" sz="1200" b="0" i="0" dirty="0" err="1">
                <a:solidFill>
                  <a:srgbClr val="000000"/>
                </a:solidFill>
                <a:effectLst/>
                <a:latin typeface="Georgia" panose="02040502050405020303" pitchFamily="18" charset="0"/>
              </a:rPr>
              <a:t>Ther</a:t>
            </a:r>
            <a:r>
              <a:rPr lang="en-US" sz="1200" b="0" i="0" dirty="0">
                <a:solidFill>
                  <a:srgbClr val="000000"/>
                </a:solidFill>
                <a:effectLst/>
                <a:latin typeface="Georgia" panose="02040502050405020303" pitchFamily="18" charset="0"/>
              </a:rPr>
              <a:t> Adv Endocrinol </a:t>
            </a:r>
            <a:r>
              <a:rPr lang="en-US" sz="1200" b="0" i="0" dirty="0" err="1">
                <a:solidFill>
                  <a:srgbClr val="000000"/>
                </a:solidFill>
                <a:effectLst/>
                <a:latin typeface="Georgia" panose="02040502050405020303" pitchFamily="18" charset="0"/>
              </a:rPr>
              <a:t>Metab</a:t>
            </a:r>
            <a:r>
              <a:rPr lang="en-US" sz="1200" b="0" i="0" dirty="0">
                <a:solidFill>
                  <a:srgbClr val="000000"/>
                </a:solidFill>
                <a:effectLst/>
                <a:latin typeface="Georgia" panose="02040502050405020303" pitchFamily="18" charset="0"/>
              </a:rPr>
              <a:t>. 2021</a:t>
            </a:r>
            <a:r>
              <a:rPr lang="en-US" b="0" i="0" dirty="0">
                <a:solidFill>
                  <a:srgbClr val="000000"/>
                </a:solidFill>
                <a:effectLst/>
                <a:latin typeface="Georgia" panose="02040502050405020303" pitchFamily="18" charset="0"/>
              </a:rPr>
              <a:t>.</a:t>
            </a:r>
            <a:endParaRPr lang="en-US" dirty="0"/>
          </a:p>
        </p:txBody>
      </p:sp>
      <p:pic>
        <p:nvPicPr>
          <p:cNvPr id="6" name="Picture 5">
            <a:extLst>
              <a:ext uri="{FF2B5EF4-FFF2-40B4-BE49-F238E27FC236}">
                <a16:creationId xmlns:a16="http://schemas.microsoft.com/office/drawing/2014/main" id="{DF08C96F-9208-E8AF-CDAA-FC26E2E0A421}"/>
              </a:ext>
            </a:extLst>
          </p:cNvPr>
          <p:cNvPicPr>
            <a:picLocks noChangeAspect="1"/>
          </p:cNvPicPr>
          <p:nvPr/>
        </p:nvPicPr>
        <p:blipFill>
          <a:blip r:embed="rId2"/>
          <a:stretch>
            <a:fillRect/>
          </a:stretch>
        </p:blipFill>
        <p:spPr>
          <a:xfrm>
            <a:off x="0" y="1151669"/>
            <a:ext cx="8915400" cy="4674521"/>
          </a:xfrm>
          <a:prstGeom prst="rect">
            <a:avLst/>
          </a:prstGeom>
        </p:spPr>
      </p:pic>
    </p:spTree>
    <p:extLst>
      <p:ext uri="{BB962C8B-B14F-4D97-AF65-F5344CB8AC3E}">
        <p14:creationId xmlns:p14="http://schemas.microsoft.com/office/powerpoint/2010/main" val="412035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956A-453C-09AC-E906-DDC786EB5D1F}"/>
              </a:ext>
            </a:extLst>
          </p:cNvPr>
          <p:cNvSpPr>
            <a:spLocks noGrp="1"/>
          </p:cNvSpPr>
          <p:nvPr>
            <p:ph type="title"/>
          </p:nvPr>
        </p:nvSpPr>
        <p:spPr/>
        <p:txBody>
          <a:bodyPr/>
          <a:lstStyle/>
          <a:p>
            <a:r>
              <a:rPr lang="en-US" dirty="0"/>
              <a:t>Weight Loss with GLP-1 RA</a:t>
            </a:r>
          </a:p>
        </p:txBody>
      </p:sp>
      <p:sp>
        <p:nvSpPr>
          <p:cNvPr id="4" name="Content Placeholder 3">
            <a:extLst>
              <a:ext uri="{FF2B5EF4-FFF2-40B4-BE49-F238E27FC236}">
                <a16:creationId xmlns:a16="http://schemas.microsoft.com/office/drawing/2014/main" id="{E6862DE5-47ED-E21D-5DCB-432969D433ED}"/>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F2E06731-DEB6-407C-BB62-ED1B35EA19A8}"/>
              </a:ext>
            </a:extLst>
          </p:cNvPr>
          <p:cNvPicPr>
            <a:picLocks noChangeAspect="1"/>
          </p:cNvPicPr>
          <p:nvPr/>
        </p:nvPicPr>
        <p:blipFill>
          <a:blip r:embed="rId2"/>
          <a:stretch>
            <a:fillRect/>
          </a:stretch>
        </p:blipFill>
        <p:spPr>
          <a:xfrm>
            <a:off x="145192" y="1295400"/>
            <a:ext cx="8853616" cy="4948243"/>
          </a:xfrm>
          <a:prstGeom prst="rect">
            <a:avLst/>
          </a:prstGeom>
        </p:spPr>
      </p:pic>
    </p:spTree>
    <p:extLst>
      <p:ext uri="{BB962C8B-B14F-4D97-AF65-F5344CB8AC3E}">
        <p14:creationId xmlns:p14="http://schemas.microsoft.com/office/powerpoint/2010/main" val="401851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A3773-4DF3-5A8C-8569-092D0FE97A0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6F8B28-0E46-6827-A65C-8B0843A158CE}"/>
              </a:ext>
            </a:extLst>
          </p:cNvPr>
          <p:cNvSpPr>
            <a:spLocks noGrp="1"/>
          </p:cNvSpPr>
          <p:nvPr>
            <p:ph sz="quarter" idx="4294967295"/>
          </p:nvPr>
        </p:nvSpPr>
        <p:spPr>
          <a:xfrm>
            <a:off x="0" y="1219200"/>
            <a:ext cx="8229600" cy="5486400"/>
          </a:xfrm>
        </p:spPr>
        <p:txBody>
          <a:bodyPr>
            <a:normAutofit/>
          </a:bodyPr>
          <a:lstStyle/>
          <a:p>
            <a:r>
              <a:rPr lang="en-US" dirty="0"/>
              <a:t>Sustain clinical program with </a:t>
            </a:r>
            <a:r>
              <a:rPr lang="en-US" dirty="0" err="1"/>
              <a:t>semaglutide</a:t>
            </a:r>
            <a:endParaRPr lang="en-US" dirty="0"/>
          </a:p>
        </p:txBody>
      </p:sp>
      <p:pic>
        <p:nvPicPr>
          <p:cNvPr id="5" name="Picture 4">
            <a:extLst>
              <a:ext uri="{FF2B5EF4-FFF2-40B4-BE49-F238E27FC236}">
                <a16:creationId xmlns:a16="http://schemas.microsoft.com/office/drawing/2014/main" id="{48154AEC-AD03-67A5-7607-8FB974F68E34}"/>
              </a:ext>
            </a:extLst>
          </p:cNvPr>
          <p:cNvPicPr>
            <a:picLocks noChangeAspect="1"/>
          </p:cNvPicPr>
          <p:nvPr/>
        </p:nvPicPr>
        <p:blipFill>
          <a:blip r:embed="rId3"/>
          <a:stretch>
            <a:fillRect/>
          </a:stretch>
        </p:blipFill>
        <p:spPr>
          <a:xfrm>
            <a:off x="457200" y="51390"/>
            <a:ext cx="7033870" cy="5921253"/>
          </a:xfrm>
          <a:prstGeom prst="rect">
            <a:avLst/>
          </a:prstGeom>
        </p:spPr>
      </p:pic>
      <p:sp>
        <p:nvSpPr>
          <p:cNvPr id="6" name="TextBox 5">
            <a:extLst>
              <a:ext uri="{FF2B5EF4-FFF2-40B4-BE49-F238E27FC236}">
                <a16:creationId xmlns:a16="http://schemas.microsoft.com/office/drawing/2014/main" id="{22C88C03-C690-A854-DE09-45ADCB0009AB}"/>
              </a:ext>
            </a:extLst>
          </p:cNvPr>
          <p:cNvSpPr txBox="1"/>
          <p:nvPr/>
        </p:nvSpPr>
        <p:spPr>
          <a:xfrm>
            <a:off x="228600" y="6108289"/>
            <a:ext cx="8610600" cy="461665"/>
          </a:xfrm>
          <a:prstGeom prst="rect">
            <a:avLst/>
          </a:prstGeom>
          <a:noFill/>
        </p:spPr>
        <p:txBody>
          <a:bodyPr wrap="square" rtlCol="0">
            <a:spAutoFit/>
          </a:bodyPr>
          <a:lstStyle/>
          <a:p>
            <a:r>
              <a:rPr lang="en-US" sz="1200" b="0" i="0" dirty="0">
                <a:solidFill>
                  <a:srgbClr val="212121"/>
                </a:solidFill>
                <a:effectLst/>
                <a:latin typeface="Roboto" panose="02000000000000000000" pitchFamily="2" charset="0"/>
              </a:rPr>
              <a:t>Chudleigh RA, Platts J, Bain SC. Comparative Effectiveness of Long-Acting GLP-1 Receptor Agonists in Type 2 Diabetes: A Short Review on the Emerging Data. Diabetes </a:t>
            </a:r>
            <a:r>
              <a:rPr lang="en-US" sz="1200" b="0" i="0" dirty="0" err="1">
                <a:solidFill>
                  <a:srgbClr val="212121"/>
                </a:solidFill>
                <a:effectLst/>
                <a:latin typeface="Roboto" panose="02000000000000000000" pitchFamily="2" charset="0"/>
              </a:rPr>
              <a:t>Metab</a:t>
            </a:r>
            <a:r>
              <a:rPr lang="en-US" sz="1200" b="0" i="0" dirty="0">
                <a:solidFill>
                  <a:srgbClr val="212121"/>
                </a:solidFill>
                <a:effectLst/>
                <a:latin typeface="Roboto" panose="02000000000000000000" pitchFamily="2" charset="0"/>
              </a:rPr>
              <a:t> </a:t>
            </a:r>
            <a:r>
              <a:rPr lang="en-US" sz="1200" b="0" i="0" dirty="0" err="1">
                <a:solidFill>
                  <a:srgbClr val="212121"/>
                </a:solidFill>
                <a:effectLst/>
                <a:latin typeface="Roboto" panose="02000000000000000000" pitchFamily="2" charset="0"/>
              </a:rPr>
              <a:t>Syndr</a:t>
            </a:r>
            <a:r>
              <a:rPr lang="en-US" sz="1200" b="0" i="0" dirty="0">
                <a:solidFill>
                  <a:srgbClr val="212121"/>
                </a:solidFill>
                <a:effectLst/>
                <a:latin typeface="Roboto" panose="02000000000000000000" pitchFamily="2" charset="0"/>
              </a:rPr>
              <a:t> </a:t>
            </a:r>
            <a:r>
              <a:rPr lang="en-US" sz="1200" b="0" i="0" dirty="0" err="1">
                <a:solidFill>
                  <a:srgbClr val="212121"/>
                </a:solidFill>
                <a:effectLst/>
                <a:latin typeface="Roboto" panose="02000000000000000000" pitchFamily="2" charset="0"/>
              </a:rPr>
              <a:t>Obes</a:t>
            </a:r>
            <a:r>
              <a:rPr lang="en-US" sz="1200" b="0" i="0" dirty="0">
                <a:solidFill>
                  <a:srgbClr val="212121"/>
                </a:solidFill>
                <a:effectLst/>
                <a:latin typeface="Roboto" panose="02000000000000000000" pitchFamily="2" charset="0"/>
              </a:rPr>
              <a:t>. 2020 Feb 18;13:433-438. </a:t>
            </a:r>
            <a:endParaRPr lang="en-US" sz="1200" dirty="0"/>
          </a:p>
        </p:txBody>
      </p:sp>
    </p:spTree>
    <p:extLst>
      <p:ext uri="{BB962C8B-B14F-4D97-AF65-F5344CB8AC3E}">
        <p14:creationId xmlns:p14="http://schemas.microsoft.com/office/powerpoint/2010/main" val="296811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C06F9-27B0-47DE-A525-CA8C7993532B}"/>
              </a:ext>
            </a:extLst>
          </p:cNvPr>
          <p:cNvSpPr>
            <a:spLocks noGrp="1"/>
          </p:cNvSpPr>
          <p:nvPr>
            <p:ph type="title"/>
          </p:nvPr>
        </p:nvSpPr>
        <p:spPr>
          <a:xfrm>
            <a:off x="457200" y="152400"/>
            <a:ext cx="8229600" cy="990600"/>
          </a:xfrm>
        </p:spPr>
        <p:txBody>
          <a:bodyPr anchor="b">
            <a:normAutofit/>
          </a:bodyPr>
          <a:lstStyle/>
          <a:p>
            <a:r>
              <a:rPr lang="en-US" dirty="0"/>
              <a:t>What motivated you to attend?</a:t>
            </a:r>
          </a:p>
        </p:txBody>
      </p:sp>
      <p:pic>
        <p:nvPicPr>
          <p:cNvPr id="4" name="Picture 3">
            <a:extLst>
              <a:ext uri="{FF2B5EF4-FFF2-40B4-BE49-F238E27FC236}">
                <a16:creationId xmlns:a16="http://schemas.microsoft.com/office/drawing/2014/main" id="{84E8D24E-200C-47B8-945E-CF32DCF9AB14}"/>
              </a:ext>
            </a:extLst>
          </p:cNvPr>
          <p:cNvPicPr>
            <a:picLocks noChangeAspect="1"/>
          </p:cNvPicPr>
          <p:nvPr/>
        </p:nvPicPr>
        <p:blipFill>
          <a:blip r:embed="rId2"/>
          <a:stretch>
            <a:fillRect/>
          </a:stretch>
        </p:blipFill>
        <p:spPr>
          <a:xfrm>
            <a:off x="457200" y="1229487"/>
            <a:ext cx="8229600" cy="4917186"/>
          </a:xfrm>
          <a:prstGeom prst="rect">
            <a:avLst/>
          </a:prstGeom>
          <a:noFill/>
        </p:spPr>
      </p:pic>
      <p:pic>
        <p:nvPicPr>
          <p:cNvPr id="5" name="Picture 4">
            <a:extLst>
              <a:ext uri="{FF2B5EF4-FFF2-40B4-BE49-F238E27FC236}">
                <a16:creationId xmlns:a16="http://schemas.microsoft.com/office/drawing/2014/main" id="{3D8BC801-765B-6477-9687-A0B166F8D4C2}"/>
              </a:ext>
            </a:extLst>
          </p:cNvPr>
          <p:cNvPicPr>
            <a:picLocks noChangeAspect="1"/>
          </p:cNvPicPr>
          <p:nvPr/>
        </p:nvPicPr>
        <p:blipFill>
          <a:blip r:embed="rId3"/>
          <a:stretch>
            <a:fillRect/>
          </a:stretch>
        </p:blipFill>
        <p:spPr>
          <a:xfrm>
            <a:off x="351976" y="1266063"/>
            <a:ext cx="8334824" cy="5134737"/>
          </a:xfrm>
          <a:prstGeom prst="rect">
            <a:avLst/>
          </a:prstGeom>
        </p:spPr>
      </p:pic>
    </p:spTree>
    <p:extLst>
      <p:ext uri="{BB962C8B-B14F-4D97-AF65-F5344CB8AC3E}">
        <p14:creationId xmlns:p14="http://schemas.microsoft.com/office/powerpoint/2010/main" val="33123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EAD1F-3B5D-F949-E8F1-AF7C28536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A70FC-B418-589E-08F3-06AF6368F1A6}"/>
              </a:ext>
            </a:extLst>
          </p:cNvPr>
          <p:cNvSpPr>
            <a:spLocks noGrp="1"/>
          </p:cNvSpPr>
          <p:nvPr>
            <p:ph type="title"/>
          </p:nvPr>
        </p:nvSpPr>
        <p:spPr/>
        <p:txBody>
          <a:bodyPr>
            <a:normAutofit/>
          </a:bodyPr>
          <a:lstStyle/>
          <a:p>
            <a:r>
              <a:rPr lang="en-US" sz="4800" dirty="0"/>
              <a:t>Poll Question 9</a:t>
            </a:r>
          </a:p>
        </p:txBody>
      </p:sp>
      <p:sp>
        <p:nvSpPr>
          <p:cNvPr id="3" name="Content Placeholder 2">
            <a:extLst>
              <a:ext uri="{FF2B5EF4-FFF2-40B4-BE49-F238E27FC236}">
                <a16:creationId xmlns:a16="http://schemas.microsoft.com/office/drawing/2014/main" id="{C88B3A47-405D-7BCE-C7B4-05A1926E91DC}"/>
              </a:ext>
            </a:extLst>
          </p:cNvPr>
          <p:cNvSpPr>
            <a:spLocks noGrp="1"/>
          </p:cNvSpPr>
          <p:nvPr>
            <p:ph sz="quarter" idx="1"/>
          </p:nvPr>
        </p:nvSpPr>
        <p:spPr/>
        <p:txBody>
          <a:bodyPr>
            <a:normAutofit/>
          </a:bodyPr>
          <a:lstStyle/>
          <a:p>
            <a:pPr marL="0" indent="0">
              <a:buNone/>
            </a:pPr>
            <a:r>
              <a:rPr lang="en-US" sz="3600" dirty="0"/>
              <a:t>Alice injects tirzepatide once a week. Which of the following is true?</a:t>
            </a:r>
          </a:p>
          <a:p>
            <a:pPr marL="385763" indent="-385763">
              <a:buFont typeface="+mj-lt"/>
              <a:buAutoNum type="alphaLcPeriod"/>
            </a:pPr>
            <a:r>
              <a:rPr lang="en-US" sz="3600" dirty="0"/>
              <a:t>May experience nausea</a:t>
            </a:r>
          </a:p>
          <a:p>
            <a:pPr marL="385763" indent="-385763">
              <a:buFont typeface="+mj-lt"/>
              <a:buAutoNum type="alphaLcPeriod"/>
            </a:pPr>
            <a:r>
              <a:rPr lang="en-US" sz="3600" dirty="0"/>
              <a:t>May cause hypoglycemia</a:t>
            </a:r>
          </a:p>
          <a:p>
            <a:pPr marL="385763" indent="-385763">
              <a:buFont typeface="+mj-lt"/>
              <a:buAutoNum type="alphaLcPeriod"/>
            </a:pPr>
            <a:r>
              <a:rPr lang="en-US" sz="3600" dirty="0"/>
              <a:t>Muscle aches are common</a:t>
            </a:r>
          </a:p>
          <a:p>
            <a:pPr marL="385763" indent="-385763">
              <a:buFont typeface="+mj-lt"/>
              <a:buAutoNum type="alphaLcPeriod"/>
            </a:pPr>
            <a:r>
              <a:rPr lang="en-US" sz="3600" dirty="0"/>
              <a:t>Doubles risk of pancreatic cancer</a:t>
            </a:r>
            <a:br>
              <a:rPr lang="en-US" sz="3600" dirty="0"/>
            </a:br>
            <a:endParaRPr lang="en-US" sz="3600" dirty="0"/>
          </a:p>
          <a:p>
            <a:pPr marL="385763" indent="-385763">
              <a:buFont typeface="+mj-lt"/>
              <a:buAutoNum type="alphaLcPeriod"/>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689D71B4-8903-433E-1B3E-D62F31BFB411}"/>
              </a:ext>
            </a:extLst>
          </p:cNvPr>
          <p:cNvPicPr>
            <a:picLocks noChangeAspect="1"/>
          </p:cNvPicPr>
          <p:nvPr/>
        </p:nvPicPr>
        <p:blipFill>
          <a:blip r:embed="rId3"/>
          <a:stretch>
            <a:fillRect/>
          </a:stretch>
        </p:blipFill>
        <p:spPr>
          <a:xfrm>
            <a:off x="7489355" y="2133600"/>
            <a:ext cx="1152244" cy="1714649"/>
          </a:xfrm>
          <a:prstGeom prst="rect">
            <a:avLst/>
          </a:prstGeom>
        </p:spPr>
      </p:pic>
      <p:sp>
        <p:nvSpPr>
          <p:cNvPr id="5" name="Oval 4">
            <a:extLst>
              <a:ext uri="{FF2B5EF4-FFF2-40B4-BE49-F238E27FC236}">
                <a16:creationId xmlns:a16="http://schemas.microsoft.com/office/drawing/2014/main" id="{73E50B0C-CE03-9690-88F0-15D44C4343AB}"/>
              </a:ext>
            </a:extLst>
          </p:cNvPr>
          <p:cNvSpPr/>
          <p:nvPr/>
        </p:nvSpPr>
        <p:spPr>
          <a:xfrm>
            <a:off x="11723" y="2365968"/>
            <a:ext cx="6400800" cy="838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7071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AC23C-657B-F985-0AD8-EEFACD6BC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3C384-88CB-2595-FBA2-7AEFF4012175}"/>
              </a:ext>
            </a:extLst>
          </p:cNvPr>
          <p:cNvSpPr>
            <a:spLocks noGrp="1"/>
          </p:cNvSpPr>
          <p:nvPr>
            <p:ph type="title"/>
          </p:nvPr>
        </p:nvSpPr>
        <p:spPr/>
        <p:txBody>
          <a:bodyPr>
            <a:normAutofit/>
          </a:bodyPr>
          <a:lstStyle/>
          <a:p>
            <a:r>
              <a:rPr lang="en-US" dirty="0"/>
              <a:t>SURPASS Clinical Program: </a:t>
            </a:r>
            <a:r>
              <a:rPr lang="en-US" dirty="0" err="1"/>
              <a:t>Tirzepatide</a:t>
            </a:r>
            <a:r>
              <a:rPr lang="en-US" dirty="0"/>
              <a:t> </a:t>
            </a:r>
          </a:p>
        </p:txBody>
      </p:sp>
      <p:sp>
        <p:nvSpPr>
          <p:cNvPr id="3" name="Content Placeholder 2">
            <a:extLst>
              <a:ext uri="{FF2B5EF4-FFF2-40B4-BE49-F238E27FC236}">
                <a16:creationId xmlns:a16="http://schemas.microsoft.com/office/drawing/2014/main" id="{8DA3064B-0804-D830-70C0-3DDC27A1CC31}"/>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C910B093-52D8-4014-B828-7CFCFD1E023C}"/>
              </a:ext>
            </a:extLst>
          </p:cNvPr>
          <p:cNvPicPr>
            <a:picLocks noChangeAspect="1"/>
          </p:cNvPicPr>
          <p:nvPr/>
        </p:nvPicPr>
        <p:blipFill>
          <a:blip r:embed="rId2"/>
          <a:stretch>
            <a:fillRect/>
          </a:stretch>
        </p:blipFill>
        <p:spPr>
          <a:xfrm>
            <a:off x="152400" y="2171700"/>
            <a:ext cx="8823484" cy="3009900"/>
          </a:xfrm>
          <a:prstGeom prst="rect">
            <a:avLst/>
          </a:prstGeom>
        </p:spPr>
      </p:pic>
      <p:sp>
        <p:nvSpPr>
          <p:cNvPr id="6" name="TextBox 5">
            <a:extLst>
              <a:ext uri="{FF2B5EF4-FFF2-40B4-BE49-F238E27FC236}">
                <a16:creationId xmlns:a16="http://schemas.microsoft.com/office/drawing/2014/main" id="{F83A3345-8C8E-3235-4CB1-B1E83D9D5B90}"/>
              </a:ext>
            </a:extLst>
          </p:cNvPr>
          <p:cNvSpPr txBox="1"/>
          <p:nvPr/>
        </p:nvSpPr>
        <p:spPr>
          <a:xfrm>
            <a:off x="609600" y="5936366"/>
            <a:ext cx="7543800"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1600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4307A-49FF-00D7-A086-BFC2EF9F5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0F617-559C-E84B-4AED-AAC972E3DF5A}"/>
              </a:ext>
            </a:extLst>
          </p:cNvPr>
          <p:cNvSpPr>
            <a:spLocks noGrp="1"/>
          </p:cNvSpPr>
          <p:nvPr>
            <p:ph type="title"/>
          </p:nvPr>
        </p:nvSpPr>
        <p:spPr/>
        <p:txBody>
          <a:bodyPr/>
          <a:lstStyle/>
          <a:p>
            <a:r>
              <a:rPr lang="en-US" dirty="0"/>
              <a:t>SURPASS: A1C Change </a:t>
            </a:r>
          </a:p>
        </p:txBody>
      </p:sp>
      <p:pic>
        <p:nvPicPr>
          <p:cNvPr id="7" name="Content Placeholder 6">
            <a:extLst>
              <a:ext uri="{FF2B5EF4-FFF2-40B4-BE49-F238E27FC236}">
                <a16:creationId xmlns:a16="http://schemas.microsoft.com/office/drawing/2014/main" id="{A68A988A-419D-A765-1529-EFD4CE6CBD44}"/>
              </a:ext>
            </a:extLst>
          </p:cNvPr>
          <p:cNvPicPr>
            <a:picLocks noGrp="1" noChangeAspect="1"/>
          </p:cNvPicPr>
          <p:nvPr>
            <p:ph sz="quarter" idx="1"/>
          </p:nvPr>
        </p:nvPicPr>
        <p:blipFill>
          <a:blip r:embed="rId3"/>
          <a:stretch>
            <a:fillRect/>
          </a:stretch>
        </p:blipFill>
        <p:spPr>
          <a:xfrm>
            <a:off x="3186112" y="3795712"/>
            <a:ext cx="2771775" cy="333375"/>
          </a:xfrm>
        </p:spPr>
      </p:pic>
      <p:pic>
        <p:nvPicPr>
          <p:cNvPr id="5" name="Picture 4">
            <a:extLst>
              <a:ext uri="{FF2B5EF4-FFF2-40B4-BE49-F238E27FC236}">
                <a16:creationId xmlns:a16="http://schemas.microsoft.com/office/drawing/2014/main" id="{4C2ECB1B-4E8F-C049-DB5B-CDDF94522828}"/>
              </a:ext>
            </a:extLst>
          </p:cNvPr>
          <p:cNvPicPr>
            <a:picLocks noChangeAspect="1"/>
          </p:cNvPicPr>
          <p:nvPr/>
        </p:nvPicPr>
        <p:blipFill>
          <a:blip r:embed="rId4"/>
          <a:stretch>
            <a:fillRect/>
          </a:stretch>
        </p:blipFill>
        <p:spPr>
          <a:xfrm>
            <a:off x="514350" y="2022873"/>
            <a:ext cx="7705390" cy="3031331"/>
          </a:xfrm>
          <a:prstGeom prst="rect">
            <a:avLst/>
          </a:prstGeom>
        </p:spPr>
      </p:pic>
      <p:pic>
        <p:nvPicPr>
          <p:cNvPr id="9" name="Picture 8">
            <a:extLst>
              <a:ext uri="{FF2B5EF4-FFF2-40B4-BE49-F238E27FC236}">
                <a16:creationId xmlns:a16="http://schemas.microsoft.com/office/drawing/2014/main" id="{08EE9EB6-ECF6-C4B7-5789-79361EE60AC6}"/>
              </a:ext>
            </a:extLst>
          </p:cNvPr>
          <p:cNvPicPr>
            <a:picLocks noChangeAspect="1"/>
          </p:cNvPicPr>
          <p:nvPr/>
        </p:nvPicPr>
        <p:blipFill>
          <a:blip r:embed="rId3"/>
          <a:stretch>
            <a:fillRect/>
          </a:stretch>
        </p:blipFill>
        <p:spPr>
          <a:xfrm>
            <a:off x="3429001" y="5120865"/>
            <a:ext cx="2078831" cy="250031"/>
          </a:xfrm>
          <a:prstGeom prst="rect">
            <a:avLst/>
          </a:prstGeom>
        </p:spPr>
      </p:pic>
      <p:sp>
        <p:nvSpPr>
          <p:cNvPr id="10" name="TextBox 9">
            <a:extLst>
              <a:ext uri="{FF2B5EF4-FFF2-40B4-BE49-F238E27FC236}">
                <a16:creationId xmlns:a16="http://schemas.microsoft.com/office/drawing/2014/main" id="{8D035B57-874A-7CDB-F65F-7DC18ED6326C}"/>
              </a:ext>
            </a:extLst>
          </p:cNvPr>
          <p:cNvSpPr txBox="1"/>
          <p:nvPr/>
        </p:nvSpPr>
        <p:spPr>
          <a:xfrm>
            <a:off x="239315" y="5405921"/>
            <a:ext cx="7543800"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378850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ACC2-CBDD-7589-2A3E-0097344C0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0A7AF-4B10-D074-69DC-F7797A2F285F}"/>
              </a:ext>
            </a:extLst>
          </p:cNvPr>
          <p:cNvSpPr>
            <a:spLocks noGrp="1"/>
          </p:cNvSpPr>
          <p:nvPr>
            <p:ph type="title"/>
          </p:nvPr>
        </p:nvSpPr>
        <p:spPr/>
        <p:txBody>
          <a:bodyPr>
            <a:normAutofit/>
          </a:bodyPr>
          <a:lstStyle/>
          <a:p>
            <a:r>
              <a:rPr lang="en-US" dirty="0"/>
              <a:t>SURPASS: Change in Body Weight </a:t>
            </a:r>
          </a:p>
        </p:txBody>
      </p:sp>
      <p:sp>
        <p:nvSpPr>
          <p:cNvPr id="3" name="Content Placeholder 2">
            <a:extLst>
              <a:ext uri="{FF2B5EF4-FFF2-40B4-BE49-F238E27FC236}">
                <a16:creationId xmlns:a16="http://schemas.microsoft.com/office/drawing/2014/main" id="{6492BFF0-E9F9-A47E-CA40-34C516D4C6A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B833013D-F0FD-BC6F-76AE-8883CDA9290E}"/>
              </a:ext>
            </a:extLst>
          </p:cNvPr>
          <p:cNvPicPr>
            <a:picLocks noChangeAspect="1"/>
          </p:cNvPicPr>
          <p:nvPr/>
        </p:nvPicPr>
        <p:blipFill>
          <a:blip r:embed="rId2"/>
          <a:stretch>
            <a:fillRect/>
          </a:stretch>
        </p:blipFill>
        <p:spPr>
          <a:xfrm>
            <a:off x="615588" y="1857773"/>
            <a:ext cx="7899763" cy="3473390"/>
          </a:xfrm>
          <a:prstGeom prst="rect">
            <a:avLst/>
          </a:prstGeom>
        </p:spPr>
      </p:pic>
      <p:sp>
        <p:nvSpPr>
          <p:cNvPr id="6" name="TextBox 5">
            <a:extLst>
              <a:ext uri="{FF2B5EF4-FFF2-40B4-BE49-F238E27FC236}">
                <a16:creationId xmlns:a16="http://schemas.microsoft.com/office/drawing/2014/main" id="{2EBC5DA1-0544-47A0-0EC8-5840D882F611}"/>
              </a:ext>
            </a:extLst>
          </p:cNvPr>
          <p:cNvSpPr txBox="1"/>
          <p:nvPr/>
        </p:nvSpPr>
        <p:spPr>
          <a:xfrm>
            <a:off x="285750" y="5586926"/>
            <a:ext cx="8432075"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291476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3881-4520-D76B-AD89-BA19E0E17942}"/>
              </a:ext>
            </a:extLst>
          </p:cNvPr>
          <p:cNvSpPr>
            <a:spLocks noGrp="1"/>
          </p:cNvSpPr>
          <p:nvPr>
            <p:ph type="title"/>
          </p:nvPr>
        </p:nvSpPr>
        <p:spPr/>
        <p:txBody>
          <a:bodyPr>
            <a:normAutofit/>
          </a:bodyPr>
          <a:lstStyle/>
          <a:p>
            <a:r>
              <a:rPr lang="en-US" dirty="0"/>
              <a:t>Tirzepatide  &amp; GLP-1 RA Safety Profile </a:t>
            </a:r>
          </a:p>
        </p:txBody>
      </p:sp>
      <p:sp>
        <p:nvSpPr>
          <p:cNvPr id="3" name="Content Placeholder 2">
            <a:extLst>
              <a:ext uri="{FF2B5EF4-FFF2-40B4-BE49-F238E27FC236}">
                <a16:creationId xmlns:a16="http://schemas.microsoft.com/office/drawing/2014/main" id="{79C97BFC-6F85-6BB6-B1D4-3DAB7DB14E3D}"/>
              </a:ext>
            </a:extLst>
          </p:cNvPr>
          <p:cNvSpPr>
            <a:spLocks noGrp="1"/>
          </p:cNvSpPr>
          <p:nvPr>
            <p:ph sz="quarter" idx="1"/>
          </p:nvPr>
        </p:nvSpPr>
        <p:spPr/>
        <p:txBody>
          <a:bodyPr>
            <a:normAutofit fontScale="92500" lnSpcReduction="10000"/>
          </a:bodyPr>
          <a:lstStyle/>
          <a:p>
            <a:r>
              <a:rPr lang="en-US" sz="3500" dirty="0"/>
              <a:t>GI side effects</a:t>
            </a:r>
          </a:p>
          <a:p>
            <a:pPr lvl="1"/>
            <a:r>
              <a:rPr lang="en-US" sz="3500" dirty="0"/>
              <a:t>Nausea, appetite loss, diarrhea, constipation, dyspepsia, abdominal pain </a:t>
            </a:r>
          </a:p>
          <a:p>
            <a:r>
              <a:rPr lang="en-US" sz="3500" dirty="0"/>
              <a:t>Pancreatitis</a:t>
            </a:r>
          </a:p>
          <a:p>
            <a:r>
              <a:rPr lang="en-US" sz="3500" dirty="0"/>
              <a:t>Hypoglycemia with concomitant use of insulin or secretagogues</a:t>
            </a:r>
          </a:p>
          <a:p>
            <a:r>
              <a:rPr lang="en-US" sz="3500" dirty="0"/>
              <a:t>Hypersensitivity reactions </a:t>
            </a:r>
          </a:p>
          <a:p>
            <a:r>
              <a:rPr lang="en-US" sz="3500" dirty="0"/>
              <a:t>Acute kidney injury </a:t>
            </a:r>
          </a:p>
          <a:p>
            <a:r>
              <a:rPr lang="en-US" sz="3500" dirty="0"/>
              <a:t>Thyroid C-Cell tumors –black box warning</a:t>
            </a:r>
          </a:p>
          <a:p>
            <a:r>
              <a:rPr lang="en-US" sz="3500" dirty="0"/>
              <a:t>Acute gallbladder disease</a:t>
            </a:r>
          </a:p>
          <a:p>
            <a:r>
              <a:rPr lang="en-US" sz="3500" dirty="0"/>
              <a:t>Worsening retinopathy</a:t>
            </a:r>
            <a:endParaRPr lang="en-US" dirty="0"/>
          </a:p>
        </p:txBody>
      </p:sp>
      <p:sp>
        <p:nvSpPr>
          <p:cNvPr id="4" name="TextBox 3">
            <a:extLst>
              <a:ext uri="{FF2B5EF4-FFF2-40B4-BE49-F238E27FC236}">
                <a16:creationId xmlns:a16="http://schemas.microsoft.com/office/drawing/2014/main" id="{EA3301A8-4A97-C3E2-AE4F-868AC56F49F7}"/>
              </a:ext>
            </a:extLst>
          </p:cNvPr>
          <p:cNvSpPr txBox="1"/>
          <p:nvPr/>
        </p:nvSpPr>
        <p:spPr>
          <a:xfrm>
            <a:off x="304800" y="6256489"/>
            <a:ext cx="1714500" cy="369332"/>
          </a:xfrm>
          <a:prstGeom prst="rect">
            <a:avLst/>
          </a:prstGeom>
          <a:noFill/>
        </p:spPr>
        <p:txBody>
          <a:bodyPr wrap="square" rtlCol="0">
            <a:spAutoFit/>
          </a:bodyPr>
          <a:lstStyle/>
          <a:p>
            <a:r>
              <a:rPr lang="en-US" sz="900" dirty="0"/>
              <a:t>Package inserts</a:t>
            </a:r>
            <a:r>
              <a:rPr lang="en-US" dirty="0"/>
              <a:t>. </a:t>
            </a:r>
          </a:p>
        </p:txBody>
      </p:sp>
    </p:spTree>
    <p:extLst>
      <p:ext uri="{BB962C8B-B14F-4D97-AF65-F5344CB8AC3E}">
        <p14:creationId xmlns:p14="http://schemas.microsoft.com/office/powerpoint/2010/main" val="115319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19200"/>
            <a:ext cx="6096000" cy="5486400"/>
          </a:xfrm>
        </p:spPr>
        <p:txBody>
          <a:bodyPr rtlCol="0">
            <a:normAutofit fontScale="92500" lnSpcReduction="10000"/>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Start at lower dose and titrate</a:t>
            </a:r>
          </a:p>
          <a:p>
            <a:pPr eaLnBrk="1" fontAlgn="auto" hangingPunct="1">
              <a:spcAft>
                <a:spcPts val="0"/>
              </a:spcAft>
              <a:defRPr/>
            </a:pPr>
            <a:r>
              <a:rPr lang="en-US" sz="2800" dirty="0"/>
              <a:t>Eat smaller </a:t>
            </a:r>
            <a:r>
              <a:rPr lang="en-US" sz="2800" i="1" dirty="0">
                <a:solidFill>
                  <a:schemeClr val="bg2">
                    <a:lumMod val="50000"/>
                  </a:schemeClr>
                </a:solidFill>
              </a:rPr>
              <a:t>nourishing</a:t>
            </a:r>
            <a:r>
              <a:rPr lang="en-US" sz="2800" dirty="0">
                <a:solidFill>
                  <a:schemeClr val="bg2">
                    <a:lumMod val="50000"/>
                  </a:schemeClr>
                </a:solidFill>
              </a:rPr>
              <a:t> </a:t>
            </a:r>
            <a:r>
              <a:rPr lang="en-US" sz="2800" dirty="0"/>
              <a:t>meals to reduce nausea</a:t>
            </a:r>
          </a:p>
          <a:p>
            <a:pPr eaLnBrk="1" fontAlgn="auto" hangingPunct="1">
              <a:spcAft>
                <a:spcPts val="0"/>
              </a:spcAft>
              <a:defRPr/>
            </a:pPr>
            <a:r>
              <a:rPr lang="en-US" sz="2800" dirty="0"/>
              <a:t>Avoid high fat meals -</a:t>
            </a:r>
          </a:p>
          <a:p>
            <a:pPr eaLnBrk="1" fontAlgn="auto" hangingPunct="1">
              <a:spcAft>
                <a:spcPts val="0"/>
              </a:spcAft>
              <a:defRPr/>
            </a:pPr>
            <a:r>
              <a:rPr lang="en-US" sz="2800" dirty="0">
                <a:solidFill>
                  <a:schemeClr val="accent2">
                    <a:lumMod val="75000"/>
                  </a:schemeClr>
                </a:solidFill>
              </a:rPr>
              <a:t>Reconsider nausea as feeling full</a:t>
            </a:r>
          </a:p>
          <a:p>
            <a:pPr eaLnBrk="1" fontAlgn="auto" hangingPunct="1">
              <a:spcAft>
                <a:spcPts val="0"/>
              </a:spcAft>
              <a:defRPr/>
            </a:pPr>
            <a:r>
              <a:rPr lang="en-US" sz="2800" dirty="0"/>
              <a:t>Store extra pens in fridge</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Report any sudden abdominal pain or pancreatitis symptoms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spTree>
    <p:extLst>
      <p:ext uri="{BB962C8B-B14F-4D97-AF65-F5344CB8AC3E}">
        <p14:creationId xmlns:p14="http://schemas.microsoft.com/office/powerpoint/2010/main" val="24500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10 </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1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
        <p:nvSpPr>
          <p:cNvPr id="5" name="Oval 4">
            <a:extLst>
              <a:ext uri="{FF2B5EF4-FFF2-40B4-BE49-F238E27FC236}">
                <a16:creationId xmlns:a16="http://schemas.microsoft.com/office/drawing/2014/main" id="{2C561E51-0BF5-3344-35BC-0D34102024C2}"/>
              </a:ext>
            </a:extLst>
          </p:cNvPr>
          <p:cNvSpPr/>
          <p:nvPr/>
        </p:nvSpPr>
        <p:spPr>
          <a:xfrm>
            <a:off x="228600" y="4648200"/>
            <a:ext cx="7467600" cy="609600"/>
          </a:xfrm>
          <a:prstGeom prst="ellipse">
            <a:avLst/>
          </a:prstGeom>
          <a:noFill/>
          <a:ln w="5715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2433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Algorithm: Where do GLP-1 Fit? </a:t>
            </a:r>
          </a:p>
        </p:txBody>
      </p:sp>
      <p:sp>
        <p:nvSpPr>
          <p:cNvPr id="4" name="Content Placeholder 3">
            <a:extLst>
              <a:ext uri="{FF2B5EF4-FFF2-40B4-BE49-F238E27FC236}">
                <a16:creationId xmlns:a16="http://schemas.microsoft.com/office/drawing/2014/main" id="{AA810923-2E22-81EA-6413-5950C9FDB972}"/>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475643EF-B13A-0691-214C-B2DC297DAA25}"/>
              </a:ext>
            </a:extLst>
          </p:cNvPr>
          <p:cNvPicPr>
            <a:picLocks noChangeAspect="1"/>
          </p:cNvPicPr>
          <p:nvPr/>
        </p:nvPicPr>
        <p:blipFill>
          <a:blip r:embed="rId3"/>
          <a:stretch>
            <a:fillRect/>
          </a:stretch>
        </p:blipFill>
        <p:spPr>
          <a:xfrm>
            <a:off x="457200" y="6455226"/>
            <a:ext cx="3884968" cy="348348"/>
          </a:xfrm>
          <a:prstGeom prst="rect">
            <a:avLst/>
          </a:prstGeom>
        </p:spPr>
      </p:pic>
      <p:sp>
        <p:nvSpPr>
          <p:cNvPr id="3" name="Oval 2">
            <a:extLst>
              <a:ext uri="{FF2B5EF4-FFF2-40B4-BE49-F238E27FC236}">
                <a16:creationId xmlns:a16="http://schemas.microsoft.com/office/drawing/2014/main" id="{F7C0EE2E-67C8-F83B-76CC-B06C8EF6B967}"/>
              </a:ext>
            </a:extLst>
          </p:cNvPr>
          <p:cNvSpPr/>
          <p:nvPr/>
        </p:nvSpPr>
        <p:spPr>
          <a:xfrm>
            <a:off x="3046768" y="4642432"/>
            <a:ext cx="1753832" cy="1148767"/>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0906A6B-B3A2-07B4-A124-436D6A7A4007}"/>
              </a:ext>
            </a:extLst>
          </p:cNvPr>
          <p:cNvPicPr>
            <a:picLocks noChangeAspect="1"/>
          </p:cNvPicPr>
          <p:nvPr/>
        </p:nvPicPr>
        <p:blipFill>
          <a:blip r:embed="rId4"/>
          <a:stretch>
            <a:fillRect/>
          </a:stretch>
        </p:blipFill>
        <p:spPr>
          <a:xfrm>
            <a:off x="152400" y="1069498"/>
            <a:ext cx="8458200" cy="5705372"/>
          </a:xfrm>
          <a:prstGeom prst="rect">
            <a:avLst/>
          </a:prstGeom>
        </p:spPr>
      </p:pic>
      <p:sp>
        <p:nvSpPr>
          <p:cNvPr id="5" name="Oval 4">
            <a:extLst>
              <a:ext uri="{FF2B5EF4-FFF2-40B4-BE49-F238E27FC236}">
                <a16:creationId xmlns:a16="http://schemas.microsoft.com/office/drawing/2014/main" id="{85F1A973-F7BA-7B10-B364-5D532A738689}"/>
              </a:ext>
            </a:extLst>
          </p:cNvPr>
          <p:cNvSpPr/>
          <p:nvPr/>
        </p:nvSpPr>
        <p:spPr>
          <a:xfrm>
            <a:off x="152400" y="4191000"/>
            <a:ext cx="1295400" cy="9144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C8AC534-45AB-4CA7-C0D9-91676CD55A66}"/>
              </a:ext>
            </a:extLst>
          </p:cNvPr>
          <p:cNvSpPr/>
          <p:nvPr/>
        </p:nvSpPr>
        <p:spPr>
          <a:xfrm>
            <a:off x="6781800" y="4490034"/>
            <a:ext cx="1981200" cy="1453566"/>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EAA1CB-8858-FA40-DF49-38786ABB9A29}"/>
              </a:ext>
            </a:extLst>
          </p:cNvPr>
          <p:cNvSpPr/>
          <p:nvPr/>
        </p:nvSpPr>
        <p:spPr>
          <a:xfrm>
            <a:off x="5045553" y="4095640"/>
            <a:ext cx="1753832" cy="123836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389A90-C986-AB88-3604-B0B08C5A9A3F}"/>
              </a:ext>
            </a:extLst>
          </p:cNvPr>
          <p:cNvPicPr>
            <a:picLocks noChangeAspect="1"/>
          </p:cNvPicPr>
          <p:nvPr/>
        </p:nvPicPr>
        <p:blipFill>
          <a:blip r:embed="rId5"/>
          <a:stretch>
            <a:fillRect/>
          </a:stretch>
        </p:blipFill>
        <p:spPr>
          <a:xfrm>
            <a:off x="297748" y="6138840"/>
            <a:ext cx="5188652" cy="696842"/>
          </a:xfrm>
          <a:prstGeom prst="rect">
            <a:avLst/>
          </a:prstGeom>
        </p:spPr>
      </p:pic>
    </p:spTree>
    <p:extLst>
      <p:ext uri="{BB962C8B-B14F-4D97-AF65-F5344CB8AC3E}">
        <p14:creationId xmlns:p14="http://schemas.microsoft.com/office/powerpoint/2010/main" val="25087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Meds Algorithm</a:t>
            </a:r>
          </a:p>
        </p:txBody>
      </p:sp>
      <p:sp>
        <p:nvSpPr>
          <p:cNvPr id="9" name="Content Placeholder 8">
            <a:extLst>
              <a:ext uri="{FF2B5EF4-FFF2-40B4-BE49-F238E27FC236}">
                <a16:creationId xmlns:a16="http://schemas.microsoft.com/office/drawing/2014/main" id="{80FC4D18-43D8-D88E-8724-12C8F425AAEC}"/>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pic>
        <p:nvPicPr>
          <p:cNvPr id="3" name="Picture 2">
            <a:extLst>
              <a:ext uri="{FF2B5EF4-FFF2-40B4-BE49-F238E27FC236}">
                <a16:creationId xmlns:a16="http://schemas.microsoft.com/office/drawing/2014/main" id="{F43AB09C-AEFD-4E21-134B-9FC7607E39D1}"/>
              </a:ext>
            </a:extLst>
          </p:cNvPr>
          <p:cNvPicPr>
            <a:picLocks noChangeAspect="1"/>
          </p:cNvPicPr>
          <p:nvPr/>
        </p:nvPicPr>
        <p:blipFill>
          <a:blip r:embed="rId4"/>
          <a:stretch>
            <a:fillRect/>
          </a:stretch>
        </p:blipFill>
        <p:spPr>
          <a:xfrm>
            <a:off x="6534281" y="1905000"/>
            <a:ext cx="2609719" cy="4328242"/>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6F1219B-50DF-1034-DEFF-88E0616E6D94}"/>
                  </a:ext>
                </a:extLst>
              </p14:cNvPr>
              <p14:cNvContentPartPr/>
              <p14:nvPr/>
            </p14:nvContentPartPr>
            <p14:xfrm>
              <a:off x="7351488" y="4999176"/>
              <a:ext cx="822600" cy="20880"/>
            </p14:xfrm>
          </p:contentPart>
        </mc:Choice>
        <mc:Fallback xmlns="">
          <p:pic>
            <p:nvPicPr>
              <p:cNvPr id="5" name="Ink 4">
                <a:extLst>
                  <a:ext uri="{FF2B5EF4-FFF2-40B4-BE49-F238E27FC236}">
                    <a16:creationId xmlns:a16="http://schemas.microsoft.com/office/drawing/2014/main" id="{E6F1219B-50DF-1034-DEFF-88E0616E6D94}"/>
                  </a:ext>
                </a:extLst>
              </p:cNvPr>
              <p:cNvPicPr/>
              <p:nvPr/>
            </p:nvPicPr>
            <p:blipFill>
              <a:blip r:embed="rId6"/>
              <a:stretch>
                <a:fillRect/>
              </a:stretch>
            </p:blipFill>
            <p:spPr>
              <a:xfrm>
                <a:off x="7315848" y="4927536"/>
                <a:ext cx="8942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CAF2789-D14E-34A0-BA20-A1254E14BA81}"/>
                  </a:ext>
                </a:extLst>
              </p14:cNvPr>
              <p14:cNvContentPartPr/>
              <p14:nvPr/>
            </p14:nvContentPartPr>
            <p14:xfrm>
              <a:off x="7452288" y="5248656"/>
              <a:ext cx="360" cy="360"/>
            </p14:xfrm>
          </p:contentPart>
        </mc:Choice>
        <mc:Fallback xmlns="">
          <p:pic>
            <p:nvPicPr>
              <p:cNvPr id="7" name="Ink 6">
                <a:extLst>
                  <a:ext uri="{FF2B5EF4-FFF2-40B4-BE49-F238E27FC236}">
                    <a16:creationId xmlns:a16="http://schemas.microsoft.com/office/drawing/2014/main" id="{ACAF2789-D14E-34A0-BA20-A1254E14BA81}"/>
                  </a:ext>
                </a:extLst>
              </p:cNvPr>
              <p:cNvPicPr/>
              <p:nvPr/>
            </p:nvPicPr>
            <p:blipFill>
              <a:blip r:embed="rId8"/>
              <a:stretch>
                <a:fillRect/>
              </a:stretch>
            </p:blipFill>
            <p:spPr>
              <a:xfrm>
                <a:off x="7416288" y="517665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C5FD896-87CB-8501-B416-30ADAEEE8F4B}"/>
                  </a:ext>
                </a:extLst>
              </p14:cNvPr>
              <p14:cNvContentPartPr/>
              <p14:nvPr/>
            </p14:nvContentPartPr>
            <p14:xfrm>
              <a:off x="7397208" y="5248656"/>
              <a:ext cx="813240" cy="46440"/>
            </p14:xfrm>
          </p:contentPart>
        </mc:Choice>
        <mc:Fallback xmlns="">
          <p:pic>
            <p:nvPicPr>
              <p:cNvPr id="8" name="Ink 7">
                <a:extLst>
                  <a:ext uri="{FF2B5EF4-FFF2-40B4-BE49-F238E27FC236}">
                    <a16:creationId xmlns:a16="http://schemas.microsoft.com/office/drawing/2014/main" id="{EC5FD896-87CB-8501-B416-30ADAEEE8F4B}"/>
                  </a:ext>
                </a:extLst>
              </p:cNvPr>
              <p:cNvPicPr/>
              <p:nvPr/>
            </p:nvPicPr>
            <p:blipFill>
              <a:blip r:embed="rId10"/>
              <a:stretch>
                <a:fillRect/>
              </a:stretch>
            </p:blipFill>
            <p:spPr>
              <a:xfrm>
                <a:off x="7361568" y="5176656"/>
                <a:ext cx="884880" cy="190080"/>
              </a:xfrm>
              <a:prstGeom prst="rect">
                <a:avLst/>
              </a:prstGeom>
            </p:spPr>
          </p:pic>
        </mc:Fallback>
      </mc:AlternateContent>
    </p:spTree>
    <p:extLst>
      <p:ext uri="{BB962C8B-B14F-4D97-AF65-F5344CB8AC3E}">
        <p14:creationId xmlns:p14="http://schemas.microsoft.com/office/powerpoint/2010/main" val="90609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/GIPs Approved for Weight Loss</a:t>
            </a:r>
          </a:p>
        </p:txBody>
      </p:sp>
      <p:sp>
        <p:nvSpPr>
          <p:cNvPr id="3" name="Content Placeholder 2"/>
          <p:cNvSpPr>
            <a:spLocks noGrp="1"/>
          </p:cNvSpPr>
          <p:nvPr>
            <p:ph sz="quarter" idx="1"/>
          </p:nvPr>
        </p:nvSpPr>
        <p:spPr/>
        <p:txBody>
          <a:bodyPr>
            <a:normAutofit/>
          </a:bodyPr>
          <a:lstStyle/>
          <a:p>
            <a:pPr>
              <a:lnSpc>
                <a:spcPct val="120000"/>
              </a:lnSpc>
            </a:pPr>
            <a:r>
              <a:rPr lang="en-US" sz="3900" dirty="0"/>
              <a:t>Liraglutide:    </a:t>
            </a:r>
          </a:p>
          <a:p>
            <a:pPr lvl="1">
              <a:lnSpc>
                <a:spcPct val="120000"/>
              </a:lnSpc>
            </a:pPr>
            <a:r>
              <a:rPr lang="en-US" sz="2600" dirty="0"/>
              <a:t>Victoza 1.8 mg (diabetes)</a:t>
            </a:r>
          </a:p>
          <a:p>
            <a:pPr lvl="1">
              <a:lnSpc>
                <a:spcPct val="120000"/>
              </a:lnSpc>
            </a:pPr>
            <a:r>
              <a:rPr lang="en-US" sz="2600" dirty="0" err="1"/>
              <a:t>Saxenda</a:t>
            </a:r>
            <a:r>
              <a:rPr lang="en-US" sz="2600" dirty="0"/>
              <a:t> 3 mg (</a:t>
            </a:r>
            <a:r>
              <a:rPr lang="en-US" sz="2600" dirty="0" err="1"/>
              <a:t>wt</a:t>
            </a:r>
            <a:r>
              <a:rPr lang="en-US" sz="2600" dirty="0"/>
              <a:t> loss) </a:t>
            </a:r>
          </a:p>
          <a:p>
            <a:pPr>
              <a:lnSpc>
                <a:spcPct val="120000"/>
              </a:lnSpc>
            </a:pPr>
            <a:endParaRPr lang="en-US" sz="3900" dirty="0"/>
          </a:p>
          <a:p>
            <a:pPr>
              <a:lnSpc>
                <a:spcPct val="120000"/>
              </a:lnSpc>
            </a:pPr>
            <a:r>
              <a:rPr lang="en-US" sz="3900" dirty="0" err="1"/>
              <a:t>Semaglutide</a:t>
            </a:r>
            <a:r>
              <a:rPr lang="en-US" sz="3900" dirty="0"/>
              <a:t>:</a:t>
            </a:r>
          </a:p>
          <a:p>
            <a:pPr lvl="1">
              <a:lnSpc>
                <a:spcPct val="120000"/>
              </a:lnSpc>
            </a:pPr>
            <a:r>
              <a:rPr lang="en-US" sz="2600" dirty="0"/>
              <a:t>Ozempic 2mg (diabetes)</a:t>
            </a:r>
          </a:p>
          <a:p>
            <a:pPr lvl="2">
              <a:lnSpc>
                <a:spcPct val="120000"/>
              </a:lnSpc>
            </a:pPr>
            <a:r>
              <a:rPr lang="en-US" sz="2600" dirty="0" err="1"/>
              <a:t>Wegovy</a:t>
            </a:r>
            <a:r>
              <a:rPr lang="en-US" sz="2600" dirty="0"/>
              <a:t> 2.4mg (</a:t>
            </a:r>
            <a:r>
              <a:rPr lang="en-US" sz="2600" dirty="0" err="1"/>
              <a:t>wt</a:t>
            </a:r>
            <a:r>
              <a:rPr lang="en-US" sz="2600" dirty="0"/>
              <a:t> loss)</a:t>
            </a: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4294967295"/>
          </p:nvPr>
        </p:nvSpPr>
        <p:spPr>
          <a:xfrm>
            <a:off x="5027613" y="1244600"/>
            <a:ext cx="4116387" cy="4937125"/>
          </a:xfrm>
        </p:spPr>
        <p:txBody>
          <a:bodyPr>
            <a:normAutofit fontScale="92500" lnSpcReduction="10000"/>
          </a:bodyPr>
          <a:lstStyle/>
          <a:p>
            <a:pPr>
              <a:lnSpc>
                <a:spcPct val="120000"/>
              </a:lnSpc>
            </a:pPr>
            <a:r>
              <a:rPr lang="en-US" sz="2600" dirty="0" err="1"/>
              <a:t>Tirzepatide</a:t>
            </a:r>
            <a:endParaRPr lang="en-US" sz="2600" dirty="0"/>
          </a:p>
          <a:p>
            <a:pPr lvl="1">
              <a:lnSpc>
                <a:spcPct val="120000"/>
              </a:lnSpc>
            </a:pPr>
            <a:r>
              <a:rPr lang="en-US" sz="2600" dirty="0"/>
              <a:t>Mounjaro 15mg (diabetes)</a:t>
            </a:r>
          </a:p>
          <a:p>
            <a:pPr lvl="1">
              <a:lnSpc>
                <a:spcPct val="120000"/>
              </a:lnSpc>
            </a:pPr>
            <a:r>
              <a:rPr lang="en-US" sz="2600" dirty="0" err="1"/>
              <a:t>Zepbound</a:t>
            </a:r>
            <a:r>
              <a:rPr lang="en-US" sz="2600" dirty="0"/>
              <a:t> (</a:t>
            </a:r>
            <a:r>
              <a:rPr lang="en-US" sz="2600" dirty="0" err="1"/>
              <a:t>wt</a:t>
            </a:r>
            <a:r>
              <a:rPr lang="en-US" sz="2600" dirty="0"/>
              <a:t> loss) </a:t>
            </a:r>
          </a:p>
          <a:p>
            <a:pPr marL="0" indent="0">
              <a:lnSpc>
                <a:spcPct val="120000"/>
              </a:lnSpc>
              <a:buNone/>
            </a:pPr>
            <a:br>
              <a:rPr lang="en-US" sz="2800" dirty="0">
                <a:solidFill>
                  <a:srgbClr val="0070C0"/>
                </a:solidFill>
              </a:rPr>
            </a:br>
            <a:endParaRPr lang="en-US" sz="2800" dirty="0">
              <a:solidFill>
                <a:srgbClr val="0070C0"/>
              </a:solidFill>
            </a:endParaRPr>
          </a:p>
          <a:p>
            <a:pPr marL="0" indent="0">
              <a:lnSpc>
                <a:spcPct val="120000"/>
              </a:lnSpc>
              <a:buNone/>
            </a:pPr>
            <a:r>
              <a:rPr lang="en-US" sz="2800" b="1" dirty="0"/>
              <a:t>All 3 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29CE5E04-6C65-9D14-7144-06C6AD146444}"/>
                  </a:ext>
                </a:extLst>
              </p14:cNvPr>
              <p14:cNvContentPartPr/>
              <p14:nvPr/>
            </p14:nvContentPartPr>
            <p14:xfrm>
              <a:off x="4953000" y="3276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5"/>
              <a:stretch>
                <a:fillRect/>
              </a:stretch>
            </p:blipFill>
            <p:spPr>
              <a:xfrm>
                <a:off x="4944000" y="3267960"/>
                <a:ext cx="3299400"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7"/>
              <a:stretch>
                <a:fillRect/>
              </a:stretch>
            </p:blipFill>
            <p:spPr>
              <a:xfrm>
                <a:off x="6181488" y="6574536"/>
                <a:ext cx="18000" cy="18000"/>
              </a:xfrm>
              <a:prstGeom prst="rect">
                <a:avLst/>
              </a:prstGeom>
            </p:spPr>
          </p:pic>
        </mc:Fallback>
      </mc:AlternateContent>
      <p:sp>
        <p:nvSpPr>
          <p:cNvPr id="4" name="TextBox 3">
            <a:extLst>
              <a:ext uri="{FF2B5EF4-FFF2-40B4-BE49-F238E27FC236}">
                <a16:creationId xmlns:a16="http://schemas.microsoft.com/office/drawing/2014/main" id="{2BC15E94-6AA6-6201-7D5A-4007E767F4AE}"/>
              </a:ext>
            </a:extLst>
          </p:cNvPr>
          <p:cNvSpPr txBox="1"/>
          <p:nvPr/>
        </p:nvSpPr>
        <p:spPr>
          <a:xfrm>
            <a:off x="457200" y="6099276"/>
            <a:ext cx="7620000" cy="646331"/>
          </a:xfrm>
          <a:prstGeom prst="rect">
            <a:avLst/>
          </a:prstGeom>
          <a:noFill/>
        </p:spPr>
        <p:txBody>
          <a:bodyPr wrap="square" rtlCol="0">
            <a:spAutoFit/>
          </a:bodyPr>
          <a:lstStyle/>
          <a:p>
            <a:r>
              <a:rPr lang="en-US" dirty="0" err="1"/>
              <a:t>Wegovy</a:t>
            </a:r>
            <a:r>
              <a:rPr lang="en-US" dirty="0"/>
              <a:t> also  indicated for those overweight/obesity ASCVD to reduce CVD events</a:t>
            </a:r>
          </a:p>
        </p:txBody>
      </p:sp>
    </p:spTree>
    <p:custDataLst>
      <p:tags r:id="rId1"/>
    </p:custDataLst>
    <p:extLst>
      <p:ext uri="{BB962C8B-B14F-4D97-AF65-F5344CB8AC3E}">
        <p14:creationId xmlns:p14="http://schemas.microsoft.com/office/powerpoint/2010/main" val="15818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9852-22A4-479F-9F4D-23803FFC5CA2}"/>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Thank you for Being a Part of This Awesome Community</a:t>
            </a:r>
          </a:p>
        </p:txBody>
      </p:sp>
      <p:pic>
        <p:nvPicPr>
          <p:cNvPr id="7" name="Content Placeholder 6" descr="Sea of hands in the middle">
            <a:extLst>
              <a:ext uri="{FF2B5EF4-FFF2-40B4-BE49-F238E27FC236}">
                <a16:creationId xmlns:a16="http://schemas.microsoft.com/office/drawing/2014/main" id="{631FB0B0-3C10-4C84-A679-34BCC3EA3691}"/>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24865" r="20497" b="-3"/>
          <a:stretch/>
        </p:blipFill>
        <p:spPr>
          <a:xfrm>
            <a:off x="457200" y="1219200"/>
            <a:ext cx="4041648" cy="4937760"/>
          </a:xfrm>
          <a:noFill/>
        </p:spPr>
      </p:pic>
      <p:pic>
        <p:nvPicPr>
          <p:cNvPr id="8" name="Picture 7">
            <a:extLst>
              <a:ext uri="{FF2B5EF4-FFF2-40B4-BE49-F238E27FC236}">
                <a16:creationId xmlns:a16="http://schemas.microsoft.com/office/drawing/2014/main" id="{A32B0A8E-2648-4328-ACB2-C1A715A7A938}"/>
              </a:ext>
            </a:extLst>
          </p:cNvPr>
          <p:cNvPicPr>
            <a:picLocks noChangeAspect="1"/>
          </p:cNvPicPr>
          <p:nvPr/>
        </p:nvPicPr>
        <p:blipFill rotWithShape="1">
          <a:blip r:embed="rId4"/>
          <a:srcRect t="268" r="-1" b="-1"/>
          <a:stretch/>
        </p:blipFill>
        <p:spPr>
          <a:xfrm>
            <a:off x="4632198" y="1216152"/>
            <a:ext cx="4041648" cy="4937760"/>
          </a:xfrm>
          <a:prstGeom prst="rect">
            <a:avLst/>
          </a:prstGeom>
          <a:noFill/>
        </p:spPr>
      </p:pic>
    </p:spTree>
    <p:extLst>
      <p:ext uri="{BB962C8B-B14F-4D97-AF65-F5344CB8AC3E}">
        <p14:creationId xmlns:p14="http://schemas.microsoft.com/office/powerpoint/2010/main" val="244667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A0864-61FD-C065-F1A4-BE7BA6CDC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4414D-808A-4F29-61D7-3725E295E1D2}"/>
              </a:ext>
            </a:extLst>
          </p:cNvPr>
          <p:cNvSpPr>
            <a:spLocks noGrp="1"/>
          </p:cNvSpPr>
          <p:nvPr>
            <p:ph type="title"/>
          </p:nvPr>
        </p:nvSpPr>
        <p:spPr/>
        <p:txBody>
          <a:bodyPr>
            <a:normAutofit/>
          </a:bodyPr>
          <a:lstStyle/>
          <a:p>
            <a:r>
              <a:rPr lang="en-US" dirty="0" err="1"/>
              <a:t>Tirzepatide</a:t>
            </a:r>
            <a:r>
              <a:rPr lang="en-US" dirty="0"/>
              <a:t> for Weight Loss: SURMOUNT-1  </a:t>
            </a:r>
          </a:p>
        </p:txBody>
      </p:sp>
      <p:sp>
        <p:nvSpPr>
          <p:cNvPr id="3" name="Content Placeholder 2">
            <a:extLst>
              <a:ext uri="{FF2B5EF4-FFF2-40B4-BE49-F238E27FC236}">
                <a16:creationId xmlns:a16="http://schemas.microsoft.com/office/drawing/2014/main" id="{D975C00E-ECB9-2924-A84A-90C71CAFDCB9}"/>
              </a:ext>
            </a:extLst>
          </p:cNvPr>
          <p:cNvSpPr>
            <a:spLocks noGrp="1"/>
          </p:cNvSpPr>
          <p:nvPr>
            <p:ph sz="quarter" idx="1"/>
          </p:nvPr>
        </p:nvSpPr>
        <p:spPr/>
        <p:txBody>
          <a:bodyPr/>
          <a:lstStyle/>
          <a:p>
            <a:r>
              <a:rPr lang="en-US" dirty="0"/>
              <a:t>20.9% weight loss with 15mg dose and 35-52lbs lost!</a:t>
            </a:r>
          </a:p>
        </p:txBody>
      </p:sp>
      <p:sp>
        <p:nvSpPr>
          <p:cNvPr id="4" name="TextBox 3">
            <a:extLst>
              <a:ext uri="{FF2B5EF4-FFF2-40B4-BE49-F238E27FC236}">
                <a16:creationId xmlns:a16="http://schemas.microsoft.com/office/drawing/2014/main" id="{ACC7F692-05A8-A739-069F-8A4E6C22B3F2}"/>
              </a:ext>
            </a:extLst>
          </p:cNvPr>
          <p:cNvSpPr txBox="1"/>
          <p:nvPr/>
        </p:nvSpPr>
        <p:spPr>
          <a:xfrm>
            <a:off x="228600" y="5994185"/>
            <a:ext cx="8458200" cy="230832"/>
          </a:xfrm>
          <a:prstGeom prst="rect">
            <a:avLst/>
          </a:prstGeom>
          <a:noFill/>
        </p:spPr>
        <p:txBody>
          <a:bodyPr wrap="square" rtlCol="0">
            <a:spAutoFit/>
          </a:bodyPr>
          <a:lstStyle/>
          <a:p>
            <a:r>
              <a:rPr lang="en-US" sz="900" dirty="0" err="1">
                <a:solidFill>
                  <a:srgbClr val="444444"/>
                </a:solidFill>
                <a:latin typeface="Open Sans" panose="020B0606030504020204" pitchFamily="34" charset="0"/>
              </a:rPr>
              <a:t>Jastreboff</a:t>
            </a:r>
            <a:r>
              <a:rPr lang="en-US" sz="900" dirty="0">
                <a:solidFill>
                  <a:srgbClr val="444444"/>
                </a:solidFill>
                <a:latin typeface="Open Sans" panose="020B0606030504020204" pitchFamily="34" charset="0"/>
              </a:rPr>
              <a:t> AM, et al., on behalf of the SURMOUNT-1 Investigators. Tirzepatide Once Weekly for the Treatment of Obesity. </a:t>
            </a:r>
            <a:r>
              <a:rPr lang="en-US" sz="900" i="1" dirty="0">
                <a:solidFill>
                  <a:srgbClr val="198DAE"/>
                </a:solidFill>
                <a:latin typeface="Open Sans" panose="020B0606030504020204" pitchFamily="34" charset="0"/>
                <a:hlinkClick r:id="rId3"/>
              </a:rPr>
              <a:t>N </a:t>
            </a:r>
            <a:r>
              <a:rPr lang="en-US" sz="900" i="1" dirty="0" err="1">
                <a:solidFill>
                  <a:srgbClr val="198DAE"/>
                </a:solidFill>
                <a:latin typeface="Open Sans" panose="020B0606030504020204" pitchFamily="34" charset="0"/>
                <a:hlinkClick r:id="rId3"/>
              </a:rPr>
              <a:t>Engl</a:t>
            </a:r>
            <a:r>
              <a:rPr lang="en-US" sz="900" i="1" dirty="0">
                <a:solidFill>
                  <a:srgbClr val="198DAE"/>
                </a:solidFill>
                <a:latin typeface="Open Sans" panose="020B0606030504020204" pitchFamily="34" charset="0"/>
                <a:hlinkClick r:id="rId3"/>
              </a:rPr>
              <a:t> J Med</a:t>
            </a:r>
            <a:r>
              <a:rPr lang="en-US" sz="900" dirty="0">
                <a:solidFill>
                  <a:srgbClr val="198DAE"/>
                </a:solidFill>
                <a:latin typeface="Open Sans" panose="020B0606030504020204" pitchFamily="34" charset="0"/>
                <a:hlinkClick r:id="rId3"/>
              </a:rPr>
              <a:t> 2022;387:205-16</a:t>
            </a:r>
            <a:r>
              <a:rPr lang="en-US" sz="900" dirty="0">
                <a:solidFill>
                  <a:srgbClr val="444444"/>
                </a:solidFill>
                <a:latin typeface="Open Sans" panose="020B0606030504020204" pitchFamily="34" charset="0"/>
              </a:rPr>
              <a:t>.</a:t>
            </a:r>
            <a:endParaRPr lang="en-US" sz="900" dirty="0">
              <a:solidFill>
                <a:schemeClr val="bg2"/>
              </a:solidFill>
            </a:endParaRPr>
          </a:p>
        </p:txBody>
      </p:sp>
      <p:pic>
        <p:nvPicPr>
          <p:cNvPr id="6" name="Picture 5">
            <a:extLst>
              <a:ext uri="{FF2B5EF4-FFF2-40B4-BE49-F238E27FC236}">
                <a16:creationId xmlns:a16="http://schemas.microsoft.com/office/drawing/2014/main" id="{8C75FE7C-7885-1146-E75F-AFFA5A499F57}"/>
              </a:ext>
            </a:extLst>
          </p:cNvPr>
          <p:cNvPicPr>
            <a:picLocks noChangeAspect="1"/>
          </p:cNvPicPr>
          <p:nvPr/>
        </p:nvPicPr>
        <p:blipFill>
          <a:blip r:embed="rId4"/>
          <a:stretch>
            <a:fillRect/>
          </a:stretch>
        </p:blipFill>
        <p:spPr>
          <a:xfrm>
            <a:off x="171451" y="2072030"/>
            <a:ext cx="7429500" cy="3263504"/>
          </a:xfrm>
          <a:prstGeom prst="rect">
            <a:avLst/>
          </a:prstGeom>
        </p:spPr>
      </p:pic>
      <p:pic>
        <p:nvPicPr>
          <p:cNvPr id="8" name="Picture 7">
            <a:extLst>
              <a:ext uri="{FF2B5EF4-FFF2-40B4-BE49-F238E27FC236}">
                <a16:creationId xmlns:a16="http://schemas.microsoft.com/office/drawing/2014/main" id="{ECD96C92-ADF1-A14E-B746-1032A4F3C4B4}"/>
              </a:ext>
            </a:extLst>
          </p:cNvPr>
          <p:cNvPicPr>
            <a:picLocks noChangeAspect="1"/>
          </p:cNvPicPr>
          <p:nvPr/>
        </p:nvPicPr>
        <p:blipFill>
          <a:blip r:embed="rId5"/>
          <a:stretch>
            <a:fillRect/>
          </a:stretch>
        </p:blipFill>
        <p:spPr>
          <a:xfrm>
            <a:off x="7612381" y="2200344"/>
            <a:ext cx="1435894" cy="2564606"/>
          </a:xfrm>
          <a:prstGeom prst="rect">
            <a:avLst/>
          </a:prstGeom>
        </p:spPr>
      </p:pic>
    </p:spTree>
    <p:extLst>
      <p:ext uri="{BB962C8B-B14F-4D97-AF65-F5344CB8AC3E}">
        <p14:creationId xmlns:p14="http://schemas.microsoft.com/office/powerpoint/2010/main" val="330940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fontScale="90000"/>
          </a:bodyPr>
          <a:lstStyle/>
          <a:p>
            <a:pPr eaLnBrk="1" hangingPunct="1"/>
            <a:r>
              <a:rPr lang="en-US" altLang="en-US" sz="4000" dirty="0"/>
              <a:t>GLP-1/GIP Receptor Agonist Indications</a:t>
            </a:r>
          </a:p>
        </p:txBody>
      </p:sp>
      <p:sp>
        <p:nvSpPr>
          <p:cNvPr id="4" name="Content Placeholder 3">
            <a:extLst>
              <a:ext uri="{FF2B5EF4-FFF2-40B4-BE49-F238E27FC236}">
                <a16:creationId xmlns:a16="http://schemas.microsoft.com/office/drawing/2014/main" id="{B35A3504-9160-DA3A-40B6-89120DFBD47A}"/>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1219200"/>
          <a:ext cx="8229600" cy="5435627"/>
        </p:xfrm>
        <a:graphic>
          <a:graphicData uri="http://schemas.openxmlformats.org/drawingml/2006/table">
            <a:tbl>
              <a:tblPr firstRow="1" bandRow="1">
                <a:tableStyleId>{5C22544A-7EE6-4342-B048-85BDC9FD1C3A}</a:tableStyleId>
              </a:tblPr>
              <a:tblGrid>
                <a:gridCol w="2717321">
                  <a:extLst>
                    <a:ext uri="{9D8B030D-6E8A-4147-A177-3AD203B41FA5}">
                      <a16:colId xmlns:a16="http://schemas.microsoft.com/office/drawing/2014/main" val="2292604403"/>
                    </a:ext>
                  </a:extLst>
                </a:gridCol>
                <a:gridCol w="1785668">
                  <a:extLst>
                    <a:ext uri="{9D8B030D-6E8A-4147-A177-3AD203B41FA5}">
                      <a16:colId xmlns:a16="http://schemas.microsoft.com/office/drawing/2014/main" val="3799880676"/>
                    </a:ext>
                  </a:extLst>
                </a:gridCol>
                <a:gridCol w="1364411">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a:t>Yes, </a:t>
                      </a:r>
                      <a:br>
                        <a:rPr lang="en-US" dirty="0"/>
                      </a:br>
                      <a:r>
                        <a:rPr lang="en-US" dirty="0" err="1"/>
                        <a:t>Zepbound</a:t>
                      </a:r>
                      <a:r>
                        <a:rPr lang="en-US" dirty="0"/>
                        <a:t> up to 15 mg</a:t>
                      </a:r>
                    </a:p>
                  </a:txBody>
                  <a:tcPr/>
                </a:tc>
                <a:extLst>
                  <a:ext uri="{0D108BD9-81ED-4DB2-BD59-A6C34878D82A}">
                    <a16:rowId xmlns:a16="http://schemas.microsoft.com/office/drawing/2014/main" val="226750381"/>
                  </a:ext>
                </a:extLst>
              </a:tr>
            </a:tbl>
          </a:graphicData>
        </a:graphic>
      </p:graphicFrame>
    </p:spTree>
    <p:extLst>
      <p:ext uri="{BB962C8B-B14F-4D97-AF65-F5344CB8AC3E}">
        <p14:creationId xmlns:p14="http://schemas.microsoft.com/office/powerpoint/2010/main" val="318896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Incretins– How Do They Rate?  </a:t>
            </a:r>
          </a:p>
        </p:txBody>
      </p:sp>
      <p:sp>
        <p:nvSpPr>
          <p:cNvPr id="3" name="Content Placeholder 2"/>
          <p:cNvSpPr>
            <a:spLocks noGrp="1"/>
          </p:cNvSpPr>
          <p:nvPr>
            <p:ph sz="quarter" idx="1"/>
          </p:nvPr>
        </p:nvSpPr>
        <p:spPr/>
        <p:txBody>
          <a:bodyPr>
            <a:normAutofit/>
          </a:bodyPr>
          <a:lstStyle/>
          <a:p>
            <a:pPr marL="0" indent="0">
              <a:buNone/>
              <a:defRPr/>
            </a:pPr>
            <a:r>
              <a:rPr lang="en-US" sz="2800" u="sng" dirty="0"/>
              <a:t>Question					Answer</a:t>
            </a:r>
          </a:p>
          <a:p>
            <a:pPr>
              <a:defRPr/>
            </a:pPr>
            <a:r>
              <a:rPr lang="en-US" sz="2800" dirty="0"/>
              <a:t>Cause hypoglycemia?		</a:t>
            </a:r>
          </a:p>
          <a:p>
            <a:pPr>
              <a:defRPr/>
            </a:pPr>
            <a:r>
              <a:rPr lang="en-US" sz="2800" dirty="0"/>
              <a:t>Cause weight gain?		 </a:t>
            </a:r>
          </a:p>
          <a:p>
            <a:pPr>
              <a:defRPr/>
            </a:pPr>
            <a:r>
              <a:rPr lang="en-US" sz="2800" dirty="0"/>
              <a:t>Affordable?				</a:t>
            </a:r>
          </a:p>
          <a:p>
            <a:pPr>
              <a:defRPr/>
            </a:pPr>
            <a:r>
              <a:rPr lang="en-US" sz="2800" dirty="0"/>
              <a:t>Lowers CV risk*?			</a:t>
            </a:r>
          </a:p>
          <a:p>
            <a:pPr marL="0" indent="0">
              <a:buNone/>
              <a:defRPr/>
            </a:pPr>
            <a:br>
              <a:rPr lang="en-US" sz="2800" dirty="0"/>
            </a:br>
            <a:endParaRPr lang="en-US" sz="2800" dirty="0"/>
          </a:p>
          <a:p>
            <a:pPr>
              <a:defRPr/>
            </a:pPr>
            <a:r>
              <a:rPr lang="en-US" sz="2800" dirty="0"/>
              <a:t>Can most tolerate /use?		</a:t>
            </a:r>
          </a:p>
        </p:txBody>
      </p:sp>
      <p:sp>
        <p:nvSpPr>
          <p:cNvPr id="5" name="Rectangle 284"/>
          <p:cNvSpPr>
            <a:spLocks noChangeArrowheads="1"/>
          </p:cNvSpPr>
          <p:nvPr/>
        </p:nvSpPr>
        <p:spPr bwMode="auto">
          <a:xfrm>
            <a:off x="5901909" y="261947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r>
              <a:rPr lang="en-US" sz="2100" b="1" dirty="0">
                <a:latin typeface="Helvetica" pitchFamily="34" charset="0"/>
              </a:rPr>
              <a:t> </a:t>
            </a:r>
            <a:r>
              <a:rPr lang="en-US" sz="2400" dirty="0">
                <a:latin typeface="Helvetica" pitchFamily="34" charset="0"/>
              </a:rPr>
              <a:t>No</a:t>
            </a:r>
            <a:r>
              <a:rPr lang="en-US" sz="2100" b="1" dirty="0">
                <a:latin typeface="Helvetica" pitchFamily="34" charset="0"/>
              </a:rPr>
              <a:t> </a:t>
            </a:r>
            <a:endParaRPr lang="en-US" sz="1200" b="1" dirty="0">
              <a:latin typeface="Helvetica" pitchFamily="34" charset="0"/>
            </a:endParaRPr>
          </a:p>
        </p:txBody>
      </p:sp>
      <p:sp>
        <p:nvSpPr>
          <p:cNvPr id="6" name="Rectangle 284"/>
          <p:cNvSpPr>
            <a:spLocks noChangeArrowheads="1"/>
          </p:cNvSpPr>
          <p:nvPr/>
        </p:nvSpPr>
        <p:spPr bwMode="auto">
          <a:xfrm>
            <a:off x="5949266" y="3444415"/>
            <a:ext cx="2514154"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r>
              <a:rPr lang="en-US" sz="2400" dirty="0">
                <a:latin typeface="Helvetica" pitchFamily="34" charset="0"/>
              </a:rPr>
              <a:t>No, $1000/+month </a:t>
            </a:r>
            <a:endParaRPr lang="en-US" sz="1200" b="1" dirty="0">
              <a:latin typeface="Helvetica" pitchFamily="34" charset="0"/>
            </a:endParaRPr>
          </a:p>
        </p:txBody>
      </p:sp>
      <p:sp>
        <p:nvSpPr>
          <p:cNvPr id="7" name="Rectangle 284"/>
          <p:cNvSpPr>
            <a:spLocks noChangeArrowheads="1"/>
          </p:cNvSpPr>
          <p:nvPr/>
        </p:nvSpPr>
        <p:spPr bwMode="auto">
          <a:xfrm>
            <a:off x="5901909" y="3061697"/>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r>
              <a:rPr lang="en-US" sz="2100" b="1" dirty="0">
                <a:latin typeface="Helvetica" pitchFamily="34" charset="0"/>
              </a:rPr>
              <a:t> </a:t>
            </a:r>
            <a:r>
              <a:rPr lang="en-US" sz="2400" dirty="0">
                <a:latin typeface="Helvetica" pitchFamily="34" charset="0"/>
              </a:rPr>
              <a:t>No</a:t>
            </a:r>
            <a:r>
              <a:rPr lang="en-US" sz="2100" b="1" dirty="0">
                <a:latin typeface="Helvetica" pitchFamily="34" charset="0"/>
              </a:rPr>
              <a:t> </a:t>
            </a:r>
            <a:endParaRPr lang="en-US" sz="1200" b="1" dirty="0">
              <a:latin typeface="Helvetica" pitchFamily="34" charset="0"/>
            </a:endParaRPr>
          </a:p>
        </p:txBody>
      </p:sp>
      <p:sp>
        <p:nvSpPr>
          <p:cNvPr id="8" name="Rectangle 284"/>
          <p:cNvSpPr>
            <a:spLocks noChangeArrowheads="1"/>
          </p:cNvSpPr>
          <p:nvPr/>
        </p:nvSpPr>
        <p:spPr bwMode="auto">
          <a:xfrm>
            <a:off x="5410200" y="4338010"/>
            <a:ext cx="3592286"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r>
              <a:rPr lang="en-US" sz="2400" dirty="0">
                <a:latin typeface="Helvetica" pitchFamily="34" charset="0"/>
              </a:rPr>
              <a:t>*Liraglutide / Semaglutide/Dulaglutide   </a:t>
            </a:r>
            <a:r>
              <a:rPr lang="en-US" sz="2100" b="1" dirty="0">
                <a:latin typeface="Helvetica" pitchFamily="34" charset="0"/>
              </a:rPr>
              <a:t> </a:t>
            </a:r>
            <a:endParaRPr lang="en-US" sz="1200" b="1" dirty="0">
              <a:latin typeface="Helvetica" pitchFamily="34" charset="0"/>
            </a:endParaRPr>
          </a:p>
        </p:txBody>
      </p:sp>
      <p:sp>
        <p:nvSpPr>
          <p:cNvPr id="4" name="TextBox 3">
            <a:extLst>
              <a:ext uri="{FF2B5EF4-FFF2-40B4-BE49-F238E27FC236}">
                <a16:creationId xmlns:a16="http://schemas.microsoft.com/office/drawing/2014/main" id="{3DF5E2A6-62F1-482B-A002-0ECDAEF2CD78}"/>
              </a:ext>
            </a:extLst>
          </p:cNvPr>
          <p:cNvSpPr txBox="1"/>
          <p:nvPr/>
        </p:nvSpPr>
        <p:spPr>
          <a:xfrm>
            <a:off x="5638800" y="5319208"/>
            <a:ext cx="2223768" cy="461665"/>
          </a:xfrm>
          <a:prstGeom prst="rect">
            <a:avLst/>
          </a:prstGeom>
          <a:noFill/>
        </p:spPr>
        <p:txBody>
          <a:bodyPr wrap="square" rtlCol="0">
            <a:spAutoFit/>
          </a:bodyPr>
          <a:lstStyle/>
          <a:p>
            <a:r>
              <a:rPr lang="en-US" sz="1800" dirty="0"/>
              <a:t> </a:t>
            </a:r>
            <a:r>
              <a:rPr lang="en-US" sz="2400" dirty="0"/>
              <a:t>Yes/No (GI)</a:t>
            </a:r>
            <a:endParaRPr lang="en-US" dirty="0"/>
          </a:p>
        </p:txBody>
      </p:sp>
      <p:sp>
        <p:nvSpPr>
          <p:cNvPr id="9" name="Star: 8 Points 8">
            <a:extLst>
              <a:ext uri="{FF2B5EF4-FFF2-40B4-BE49-F238E27FC236}">
                <a16:creationId xmlns:a16="http://schemas.microsoft.com/office/drawing/2014/main" id="{8695A44C-160C-9B9A-A9E7-3D0B6FABBA54}"/>
              </a:ext>
            </a:extLst>
          </p:cNvPr>
          <p:cNvSpPr/>
          <p:nvPr/>
        </p:nvSpPr>
        <p:spPr>
          <a:xfrm>
            <a:off x="3810000" y="5944340"/>
            <a:ext cx="1219200" cy="913660"/>
          </a:xfrm>
          <a:prstGeom prst="star8">
            <a:avLst/>
          </a:prstGeom>
          <a:solidFill>
            <a:srgbClr val="5E38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4.5</a:t>
            </a:r>
          </a:p>
        </p:txBody>
      </p:sp>
    </p:spTree>
    <p:custDataLst>
      <p:tags r:id="rId1"/>
    </p:custDataLst>
    <p:extLst>
      <p:ext uri="{BB962C8B-B14F-4D97-AF65-F5344CB8AC3E}">
        <p14:creationId xmlns:p14="http://schemas.microsoft.com/office/powerpoint/2010/main" val="110396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down)">
                                      <p:cBhvr>
                                        <p:cTn id="36" dur="580">
                                          <p:stCondLst>
                                            <p:cond delay="0"/>
                                          </p:stCondLst>
                                        </p:cTn>
                                        <p:tgtEl>
                                          <p:spTgt spid="9">
                                            <p:txEl>
                                              <p:pRg st="0" end="0"/>
                                            </p:txEl>
                                          </p:spTgt>
                                        </p:tgtEl>
                                      </p:cBhvr>
                                    </p:animEffect>
                                    <p:anim calcmode="lin" valueType="num">
                                      <p:cBhvr>
                                        <p:cTn id="37"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9">
                                            <p:txEl>
                                              <p:pRg st="0" end="0"/>
                                            </p:txEl>
                                          </p:spTgt>
                                        </p:tgtEl>
                                      </p:cBhvr>
                                      <p:to x="100000" y="60000"/>
                                    </p:animScale>
                                    <p:animScale>
                                      <p:cBhvr>
                                        <p:cTn id="43" dur="166" decel="50000">
                                          <p:stCondLst>
                                            <p:cond delay="676"/>
                                          </p:stCondLst>
                                        </p:cTn>
                                        <p:tgtEl>
                                          <p:spTgt spid="9">
                                            <p:txEl>
                                              <p:pRg st="0" end="0"/>
                                            </p:txEl>
                                          </p:spTgt>
                                        </p:tgtEl>
                                      </p:cBhvr>
                                      <p:to x="100000" y="100000"/>
                                    </p:animScale>
                                    <p:animScale>
                                      <p:cBhvr>
                                        <p:cTn id="44" dur="26">
                                          <p:stCondLst>
                                            <p:cond delay="1312"/>
                                          </p:stCondLst>
                                        </p:cTn>
                                        <p:tgtEl>
                                          <p:spTgt spid="9">
                                            <p:txEl>
                                              <p:pRg st="0" end="0"/>
                                            </p:txEl>
                                          </p:spTgt>
                                        </p:tgtEl>
                                      </p:cBhvr>
                                      <p:to x="100000" y="80000"/>
                                    </p:animScale>
                                    <p:animScale>
                                      <p:cBhvr>
                                        <p:cTn id="45" dur="166" decel="50000">
                                          <p:stCondLst>
                                            <p:cond delay="1338"/>
                                          </p:stCondLst>
                                        </p:cTn>
                                        <p:tgtEl>
                                          <p:spTgt spid="9">
                                            <p:txEl>
                                              <p:pRg st="0" end="0"/>
                                            </p:txEl>
                                          </p:spTgt>
                                        </p:tgtEl>
                                      </p:cBhvr>
                                      <p:to x="100000" y="100000"/>
                                    </p:animScale>
                                    <p:animScale>
                                      <p:cBhvr>
                                        <p:cTn id="46" dur="26">
                                          <p:stCondLst>
                                            <p:cond delay="1642"/>
                                          </p:stCondLst>
                                        </p:cTn>
                                        <p:tgtEl>
                                          <p:spTgt spid="9">
                                            <p:txEl>
                                              <p:pRg st="0" end="0"/>
                                            </p:txEl>
                                          </p:spTgt>
                                        </p:tgtEl>
                                      </p:cBhvr>
                                      <p:to x="100000" y="90000"/>
                                    </p:animScale>
                                    <p:animScale>
                                      <p:cBhvr>
                                        <p:cTn id="47" dur="166" decel="50000">
                                          <p:stCondLst>
                                            <p:cond delay="1668"/>
                                          </p:stCondLst>
                                        </p:cTn>
                                        <p:tgtEl>
                                          <p:spTgt spid="9">
                                            <p:txEl>
                                              <p:pRg st="0" end="0"/>
                                            </p:txEl>
                                          </p:spTgt>
                                        </p:tgtEl>
                                      </p:cBhvr>
                                      <p:to x="100000" y="100000"/>
                                    </p:animScale>
                                    <p:animScale>
                                      <p:cBhvr>
                                        <p:cTn id="48" dur="26">
                                          <p:stCondLst>
                                            <p:cond delay="1808"/>
                                          </p:stCondLst>
                                        </p:cTn>
                                        <p:tgtEl>
                                          <p:spTgt spid="9">
                                            <p:txEl>
                                              <p:pRg st="0" end="0"/>
                                            </p:txEl>
                                          </p:spTgt>
                                        </p:tgtEl>
                                      </p:cBhvr>
                                      <p:to x="100000" y="95000"/>
                                    </p:animScale>
                                    <p:animScale>
                                      <p:cBhvr>
                                        <p:cTn id="49" dur="166" decel="50000">
                                          <p:stCondLst>
                                            <p:cond delay="1834"/>
                                          </p:stCondLst>
                                        </p:cTn>
                                        <p:tgtEl>
                                          <p:spTgt spid="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17EF-8F1C-E523-D6A8-962CD0672473}"/>
              </a:ext>
            </a:extLst>
          </p:cNvPr>
          <p:cNvSpPr>
            <a:spLocks noGrp="1"/>
          </p:cNvSpPr>
          <p:nvPr>
            <p:ph type="title"/>
          </p:nvPr>
        </p:nvSpPr>
        <p:spPr>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tx2">
                    <a:lumMod val="50000"/>
                  </a:schemeClr>
                </a:solidFill>
              </a:rPr>
              <a:t>The Future of Incretins is Bright</a:t>
            </a:r>
          </a:p>
        </p:txBody>
      </p:sp>
      <p:sp>
        <p:nvSpPr>
          <p:cNvPr id="4" name="Content Placeholder 3">
            <a:extLst>
              <a:ext uri="{FF2B5EF4-FFF2-40B4-BE49-F238E27FC236}">
                <a16:creationId xmlns:a16="http://schemas.microsoft.com/office/drawing/2014/main" id="{29EEAFD2-D113-1191-3093-B33A80FED74B}"/>
              </a:ext>
            </a:extLst>
          </p:cNvPr>
          <p:cNvSpPr>
            <a:spLocks noGrp="1"/>
          </p:cNvSpPr>
          <p:nvPr>
            <p:ph sz="quarter" idx="1"/>
          </p:nvPr>
        </p:nvSpPr>
        <p:spPr/>
        <p:txBody>
          <a:bodyPr/>
          <a:lstStyle/>
          <a:p>
            <a:endParaRPr lang="en-US"/>
          </a:p>
        </p:txBody>
      </p:sp>
      <p:sp>
        <p:nvSpPr>
          <p:cNvPr id="5" name="Hexagon 4">
            <a:extLst>
              <a:ext uri="{FF2B5EF4-FFF2-40B4-BE49-F238E27FC236}">
                <a16:creationId xmlns:a16="http://schemas.microsoft.com/office/drawing/2014/main" id="{18372968-45AE-548E-C3CB-0AC5527B3466}"/>
              </a:ext>
            </a:extLst>
          </p:cNvPr>
          <p:cNvSpPr/>
          <p:nvPr/>
        </p:nvSpPr>
        <p:spPr>
          <a:xfrm>
            <a:off x="1307143" y="3209894"/>
            <a:ext cx="1496539" cy="1337502"/>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Hexagon 5">
            <a:extLst>
              <a:ext uri="{FF2B5EF4-FFF2-40B4-BE49-F238E27FC236}">
                <a16:creationId xmlns:a16="http://schemas.microsoft.com/office/drawing/2014/main" id="{CE022EBB-8EBA-09D4-3616-849B52D29060}"/>
              </a:ext>
            </a:extLst>
          </p:cNvPr>
          <p:cNvSpPr/>
          <p:nvPr/>
        </p:nvSpPr>
        <p:spPr>
          <a:xfrm>
            <a:off x="7144492" y="2529884"/>
            <a:ext cx="1496539" cy="1337502"/>
          </a:xfrm>
          <a:prstGeom prst="hexagon">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Hexagon 6">
            <a:extLst>
              <a:ext uri="{FF2B5EF4-FFF2-40B4-BE49-F238E27FC236}">
                <a16:creationId xmlns:a16="http://schemas.microsoft.com/office/drawing/2014/main" id="{CB3622DD-D640-E7FE-4093-3B82BAE8C44C}"/>
              </a:ext>
            </a:extLst>
          </p:cNvPr>
          <p:cNvSpPr/>
          <p:nvPr/>
        </p:nvSpPr>
        <p:spPr>
          <a:xfrm>
            <a:off x="5979302" y="3209894"/>
            <a:ext cx="1496539" cy="1337502"/>
          </a:xfrm>
          <a:prstGeom prst="hexagon">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Hexagon 7">
            <a:extLst>
              <a:ext uri="{FF2B5EF4-FFF2-40B4-BE49-F238E27FC236}">
                <a16:creationId xmlns:a16="http://schemas.microsoft.com/office/drawing/2014/main" id="{75C48BF9-7F11-F4E0-C2D1-EA8018DF5A0C}"/>
              </a:ext>
            </a:extLst>
          </p:cNvPr>
          <p:cNvSpPr/>
          <p:nvPr/>
        </p:nvSpPr>
        <p:spPr>
          <a:xfrm>
            <a:off x="4802713" y="2540004"/>
            <a:ext cx="1496539" cy="1337502"/>
          </a:xfrm>
          <a:prstGeom prst="hexagon">
            <a:avLst/>
          </a:prstGeom>
          <a:solidFill>
            <a:srgbClr val="C8E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Hexagon 8">
            <a:extLst>
              <a:ext uri="{FF2B5EF4-FFF2-40B4-BE49-F238E27FC236}">
                <a16:creationId xmlns:a16="http://schemas.microsoft.com/office/drawing/2014/main" id="{7FA2B96E-9B49-DA8B-6C94-38ECABCE6664}"/>
              </a:ext>
            </a:extLst>
          </p:cNvPr>
          <p:cNvSpPr/>
          <p:nvPr/>
        </p:nvSpPr>
        <p:spPr>
          <a:xfrm>
            <a:off x="3637523" y="3209894"/>
            <a:ext cx="1496539" cy="1337502"/>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Hexagon 9">
            <a:extLst>
              <a:ext uri="{FF2B5EF4-FFF2-40B4-BE49-F238E27FC236}">
                <a16:creationId xmlns:a16="http://schemas.microsoft.com/office/drawing/2014/main" id="{6F99AAC5-0727-34F8-2568-BBDA09257DFA}"/>
              </a:ext>
            </a:extLst>
          </p:cNvPr>
          <p:cNvSpPr/>
          <p:nvPr/>
        </p:nvSpPr>
        <p:spPr>
          <a:xfrm>
            <a:off x="2472333" y="2541143"/>
            <a:ext cx="1496539" cy="133750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Hexagon 10">
            <a:extLst>
              <a:ext uri="{FF2B5EF4-FFF2-40B4-BE49-F238E27FC236}">
                <a16:creationId xmlns:a16="http://schemas.microsoft.com/office/drawing/2014/main" id="{CB914BD3-9314-2ED4-5EB2-B1C29F1D56DC}"/>
              </a:ext>
            </a:extLst>
          </p:cNvPr>
          <p:cNvSpPr/>
          <p:nvPr/>
        </p:nvSpPr>
        <p:spPr>
          <a:xfrm>
            <a:off x="141952" y="2541143"/>
            <a:ext cx="1496539" cy="1337502"/>
          </a:xfrm>
          <a:prstGeom prst="hexagon">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59AEA7B2-308A-1630-D78D-6970ECA079F7}"/>
              </a:ext>
            </a:extLst>
          </p:cNvPr>
          <p:cNvSpPr txBox="1"/>
          <p:nvPr/>
        </p:nvSpPr>
        <p:spPr>
          <a:xfrm>
            <a:off x="342851" y="2731243"/>
            <a:ext cx="1094741" cy="646331"/>
          </a:xfrm>
          <a:prstGeom prst="rect">
            <a:avLst/>
          </a:prstGeom>
          <a:noFill/>
        </p:spPr>
        <p:txBody>
          <a:bodyPr wrap="square" rtlCol="0">
            <a:spAutoFit/>
          </a:bodyPr>
          <a:lstStyle/>
          <a:p>
            <a:pPr algn="ctr"/>
            <a:r>
              <a:rPr lang="en-US" sz="1200" dirty="0"/>
              <a:t>GLP-1 Agonist</a:t>
            </a:r>
          </a:p>
          <a:p>
            <a:endParaRPr lang="en-US" sz="1200" dirty="0"/>
          </a:p>
          <a:p>
            <a:pPr algn="ctr"/>
            <a:r>
              <a:rPr lang="en-US" sz="1200" dirty="0"/>
              <a:t>STEP trials</a:t>
            </a:r>
          </a:p>
        </p:txBody>
      </p:sp>
      <p:cxnSp>
        <p:nvCxnSpPr>
          <p:cNvPr id="13" name="Straight Arrow Connector 12">
            <a:extLst>
              <a:ext uri="{FF2B5EF4-FFF2-40B4-BE49-F238E27FC236}">
                <a16:creationId xmlns:a16="http://schemas.microsoft.com/office/drawing/2014/main" id="{8F46240D-483A-4876-6C02-D624CB3D1A55}"/>
              </a:ext>
            </a:extLst>
          </p:cNvPr>
          <p:cNvCxnSpPr>
            <a:cxnSpLocks/>
          </p:cNvCxnSpPr>
          <p:nvPr/>
        </p:nvCxnSpPr>
        <p:spPr>
          <a:xfrm>
            <a:off x="873957" y="3963483"/>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8D0D63-F33C-B5FF-9745-84F3E401F237}"/>
              </a:ext>
            </a:extLst>
          </p:cNvPr>
          <p:cNvSpPr txBox="1"/>
          <p:nvPr/>
        </p:nvSpPr>
        <p:spPr>
          <a:xfrm>
            <a:off x="1478515" y="3381708"/>
            <a:ext cx="1094741" cy="1015663"/>
          </a:xfrm>
          <a:prstGeom prst="rect">
            <a:avLst/>
          </a:prstGeom>
          <a:noFill/>
        </p:spPr>
        <p:txBody>
          <a:bodyPr wrap="square" rtlCol="0">
            <a:spAutoFit/>
          </a:bodyPr>
          <a:lstStyle/>
          <a:p>
            <a:pPr algn="ctr"/>
            <a:r>
              <a:rPr lang="en-US" sz="1200" dirty="0"/>
              <a:t>GIP/GLP-1 Agonist</a:t>
            </a:r>
          </a:p>
          <a:p>
            <a:endParaRPr lang="en-US" sz="1200" dirty="0"/>
          </a:p>
          <a:p>
            <a:pPr algn="ctr"/>
            <a:r>
              <a:rPr lang="en-US" sz="1200" dirty="0"/>
              <a:t>SURMOUNT trials</a:t>
            </a:r>
          </a:p>
        </p:txBody>
      </p:sp>
      <p:cxnSp>
        <p:nvCxnSpPr>
          <p:cNvPr id="15" name="Straight Arrow Connector 14">
            <a:extLst>
              <a:ext uri="{FF2B5EF4-FFF2-40B4-BE49-F238E27FC236}">
                <a16:creationId xmlns:a16="http://schemas.microsoft.com/office/drawing/2014/main" id="{0E24CB01-210B-A02D-1096-1974FE4C16AF}"/>
              </a:ext>
            </a:extLst>
          </p:cNvPr>
          <p:cNvCxnSpPr>
            <a:cxnSpLocks/>
          </p:cNvCxnSpPr>
          <p:nvPr/>
        </p:nvCxnSpPr>
        <p:spPr>
          <a:xfrm>
            <a:off x="3240056" y="3962430"/>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F3BEC11-A76C-BF23-9462-E9E13C8D1DE8}"/>
              </a:ext>
            </a:extLst>
          </p:cNvPr>
          <p:cNvCxnSpPr>
            <a:cxnSpLocks/>
          </p:cNvCxnSpPr>
          <p:nvPr/>
        </p:nvCxnSpPr>
        <p:spPr>
          <a:xfrm>
            <a:off x="5550981" y="3935704"/>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093D70-0123-4DC9-1CE5-353E93E66FCA}"/>
              </a:ext>
            </a:extLst>
          </p:cNvPr>
          <p:cNvCxnSpPr>
            <a:cxnSpLocks/>
          </p:cNvCxnSpPr>
          <p:nvPr/>
        </p:nvCxnSpPr>
        <p:spPr>
          <a:xfrm>
            <a:off x="7948397" y="3905371"/>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8B73C47-0E1B-2C1A-5DBB-0504B0C32389}"/>
              </a:ext>
            </a:extLst>
          </p:cNvPr>
          <p:cNvCxnSpPr>
            <a:cxnSpLocks/>
          </p:cNvCxnSpPr>
          <p:nvPr/>
        </p:nvCxnSpPr>
        <p:spPr>
          <a:xfrm flipV="1">
            <a:off x="2023453" y="2452480"/>
            <a:ext cx="2432"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181A8A1-E732-B223-3D2B-9D6AC6F8C1DD}"/>
              </a:ext>
            </a:extLst>
          </p:cNvPr>
          <p:cNvCxnSpPr>
            <a:cxnSpLocks/>
          </p:cNvCxnSpPr>
          <p:nvPr/>
        </p:nvCxnSpPr>
        <p:spPr>
          <a:xfrm flipH="1" flipV="1">
            <a:off x="4391416" y="2452480"/>
            <a:ext cx="5774"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FD7210-FB92-9578-CEAB-27AA76D74903}"/>
              </a:ext>
            </a:extLst>
          </p:cNvPr>
          <p:cNvCxnSpPr>
            <a:cxnSpLocks/>
          </p:cNvCxnSpPr>
          <p:nvPr/>
        </p:nvCxnSpPr>
        <p:spPr>
          <a:xfrm flipV="1">
            <a:off x="6727570" y="2452480"/>
            <a:ext cx="0"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B0C905-9493-02D8-03B5-37D1F298F12D}"/>
              </a:ext>
            </a:extLst>
          </p:cNvPr>
          <p:cNvSpPr txBox="1"/>
          <p:nvPr/>
        </p:nvSpPr>
        <p:spPr>
          <a:xfrm>
            <a:off x="7417214" y="4533860"/>
            <a:ext cx="1263759" cy="276999"/>
          </a:xfrm>
          <a:prstGeom prst="rect">
            <a:avLst/>
          </a:prstGeom>
          <a:noFill/>
        </p:spPr>
        <p:txBody>
          <a:bodyPr wrap="square" rtlCol="0">
            <a:spAutoFit/>
          </a:bodyPr>
          <a:lstStyle/>
          <a:p>
            <a:pPr algn="ctr"/>
            <a:r>
              <a:rPr lang="en-US" sz="1200" dirty="0"/>
              <a:t>BIMAGRUMAB</a:t>
            </a:r>
          </a:p>
        </p:txBody>
      </p:sp>
      <p:sp>
        <p:nvSpPr>
          <p:cNvPr id="22" name="TextBox 21">
            <a:extLst>
              <a:ext uri="{FF2B5EF4-FFF2-40B4-BE49-F238E27FC236}">
                <a16:creationId xmlns:a16="http://schemas.microsoft.com/office/drawing/2014/main" id="{608C8192-7B12-1A77-C840-BBAB2A923901}"/>
              </a:ext>
            </a:extLst>
          </p:cNvPr>
          <p:cNvSpPr txBox="1"/>
          <p:nvPr/>
        </p:nvSpPr>
        <p:spPr>
          <a:xfrm>
            <a:off x="4894839" y="4561581"/>
            <a:ext cx="1263759" cy="276999"/>
          </a:xfrm>
          <a:prstGeom prst="rect">
            <a:avLst/>
          </a:prstGeom>
          <a:noFill/>
        </p:spPr>
        <p:txBody>
          <a:bodyPr wrap="square" rtlCol="0">
            <a:spAutoFit/>
          </a:bodyPr>
          <a:lstStyle/>
          <a:p>
            <a:pPr algn="ctr"/>
            <a:r>
              <a:rPr lang="en-US" sz="1200" dirty="0"/>
              <a:t>RETATRUTIDE</a:t>
            </a:r>
          </a:p>
        </p:txBody>
      </p:sp>
      <p:sp>
        <p:nvSpPr>
          <p:cNvPr id="23" name="TextBox 22">
            <a:extLst>
              <a:ext uri="{FF2B5EF4-FFF2-40B4-BE49-F238E27FC236}">
                <a16:creationId xmlns:a16="http://schemas.microsoft.com/office/drawing/2014/main" id="{282128A5-63E2-44F3-4D62-ECD01A94C434}"/>
              </a:ext>
            </a:extLst>
          </p:cNvPr>
          <p:cNvSpPr txBox="1"/>
          <p:nvPr/>
        </p:nvSpPr>
        <p:spPr>
          <a:xfrm>
            <a:off x="6093498" y="2111800"/>
            <a:ext cx="1263759" cy="276999"/>
          </a:xfrm>
          <a:prstGeom prst="rect">
            <a:avLst/>
          </a:prstGeom>
          <a:noFill/>
        </p:spPr>
        <p:txBody>
          <a:bodyPr wrap="square" rtlCol="0">
            <a:spAutoFit/>
          </a:bodyPr>
          <a:lstStyle/>
          <a:p>
            <a:pPr algn="ctr"/>
            <a:r>
              <a:rPr lang="en-US" sz="1200" dirty="0"/>
              <a:t>ORAL</a:t>
            </a:r>
          </a:p>
        </p:txBody>
      </p:sp>
      <p:sp>
        <p:nvSpPr>
          <p:cNvPr id="24" name="TextBox 23">
            <a:extLst>
              <a:ext uri="{FF2B5EF4-FFF2-40B4-BE49-F238E27FC236}">
                <a16:creationId xmlns:a16="http://schemas.microsoft.com/office/drawing/2014/main" id="{F8CBE08D-8B30-AA41-0884-2ABC07CBBBBD}"/>
              </a:ext>
            </a:extLst>
          </p:cNvPr>
          <p:cNvSpPr txBox="1"/>
          <p:nvPr/>
        </p:nvSpPr>
        <p:spPr>
          <a:xfrm>
            <a:off x="3745553" y="2106866"/>
            <a:ext cx="1263759" cy="461665"/>
          </a:xfrm>
          <a:prstGeom prst="rect">
            <a:avLst/>
          </a:prstGeom>
          <a:noFill/>
        </p:spPr>
        <p:txBody>
          <a:bodyPr wrap="square" rtlCol="0">
            <a:spAutoFit/>
          </a:bodyPr>
          <a:lstStyle/>
          <a:p>
            <a:pPr algn="ctr"/>
            <a:r>
              <a:rPr lang="en-US" sz="1200" dirty="0"/>
              <a:t>PEMVIDUTIDE</a:t>
            </a:r>
          </a:p>
          <a:p>
            <a:pPr algn="ctr"/>
            <a:r>
              <a:rPr lang="en-US" sz="1200" dirty="0"/>
              <a:t>SURVADUTIDE</a:t>
            </a:r>
          </a:p>
        </p:txBody>
      </p:sp>
      <p:sp>
        <p:nvSpPr>
          <p:cNvPr id="25" name="TextBox 24">
            <a:extLst>
              <a:ext uri="{FF2B5EF4-FFF2-40B4-BE49-F238E27FC236}">
                <a16:creationId xmlns:a16="http://schemas.microsoft.com/office/drawing/2014/main" id="{7F344734-B532-50BD-C13C-2D6D453AC210}"/>
              </a:ext>
            </a:extLst>
          </p:cNvPr>
          <p:cNvSpPr txBox="1"/>
          <p:nvPr/>
        </p:nvSpPr>
        <p:spPr>
          <a:xfrm>
            <a:off x="1423532" y="2144546"/>
            <a:ext cx="1263759" cy="276999"/>
          </a:xfrm>
          <a:prstGeom prst="rect">
            <a:avLst/>
          </a:prstGeom>
          <a:noFill/>
        </p:spPr>
        <p:txBody>
          <a:bodyPr wrap="square" rtlCol="0">
            <a:spAutoFit/>
          </a:bodyPr>
          <a:lstStyle/>
          <a:p>
            <a:pPr algn="ctr"/>
            <a:r>
              <a:rPr lang="en-US" sz="1200" dirty="0"/>
              <a:t>TIRZEPATIDE</a:t>
            </a:r>
          </a:p>
        </p:txBody>
      </p:sp>
      <p:sp>
        <p:nvSpPr>
          <p:cNvPr id="26" name="TextBox 25">
            <a:extLst>
              <a:ext uri="{FF2B5EF4-FFF2-40B4-BE49-F238E27FC236}">
                <a16:creationId xmlns:a16="http://schemas.microsoft.com/office/drawing/2014/main" id="{D0361724-DA35-8E14-51DC-E10AC601D822}"/>
              </a:ext>
            </a:extLst>
          </p:cNvPr>
          <p:cNvSpPr txBox="1"/>
          <p:nvPr/>
        </p:nvSpPr>
        <p:spPr>
          <a:xfrm>
            <a:off x="7313993" y="2634826"/>
            <a:ext cx="1094741" cy="1200329"/>
          </a:xfrm>
          <a:prstGeom prst="rect">
            <a:avLst/>
          </a:prstGeom>
          <a:noFill/>
        </p:spPr>
        <p:txBody>
          <a:bodyPr wrap="square" rtlCol="0">
            <a:spAutoFit/>
          </a:bodyPr>
          <a:lstStyle/>
          <a:p>
            <a:pPr algn="ctr"/>
            <a:r>
              <a:rPr lang="en-US" sz="1200" dirty="0"/>
              <a:t>Monoclonal antibody blocking activin type 2 receptors</a:t>
            </a:r>
          </a:p>
          <a:p>
            <a:endParaRPr lang="en-US" sz="1200" dirty="0"/>
          </a:p>
        </p:txBody>
      </p:sp>
      <p:sp>
        <p:nvSpPr>
          <p:cNvPr id="27" name="TextBox 26">
            <a:extLst>
              <a:ext uri="{FF2B5EF4-FFF2-40B4-BE49-F238E27FC236}">
                <a16:creationId xmlns:a16="http://schemas.microsoft.com/office/drawing/2014/main" id="{B09C2ACD-436B-F287-9638-FA5A86906F3F}"/>
              </a:ext>
            </a:extLst>
          </p:cNvPr>
          <p:cNvSpPr txBox="1"/>
          <p:nvPr/>
        </p:nvSpPr>
        <p:spPr>
          <a:xfrm>
            <a:off x="6185562" y="3515421"/>
            <a:ext cx="1079633" cy="1200329"/>
          </a:xfrm>
          <a:prstGeom prst="rect">
            <a:avLst/>
          </a:prstGeom>
          <a:noFill/>
        </p:spPr>
        <p:txBody>
          <a:bodyPr wrap="square" rtlCol="0">
            <a:spAutoFit/>
          </a:bodyPr>
          <a:lstStyle/>
          <a:p>
            <a:pPr algn="ctr"/>
            <a:r>
              <a:rPr lang="en-US" sz="1200" dirty="0"/>
              <a:t>GLP-1 Agonist</a:t>
            </a:r>
          </a:p>
          <a:p>
            <a:pPr algn="ctr"/>
            <a:r>
              <a:rPr lang="en-US" sz="1200" dirty="0" err="1"/>
              <a:t>Semaglutide</a:t>
            </a:r>
            <a:r>
              <a:rPr lang="en-US" sz="1200" dirty="0"/>
              <a:t> high dose</a:t>
            </a:r>
          </a:p>
          <a:p>
            <a:pPr algn="ctr"/>
            <a:r>
              <a:rPr lang="en-US" sz="1200" dirty="0"/>
              <a:t> </a:t>
            </a:r>
            <a:r>
              <a:rPr lang="en-US" sz="1200" dirty="0" err="1"/>
              <a:t>Danuglipron</a:t>
            </a:r>
            <a:r>
              <a:rPr lang="en-US" sz="1200" dirty="0"/>
              <a:t> </a:t>
            </a:r>
            <a:r>
              <a:rPr lang="en-US" sz="1200" dirty="0" err="1"/>
              <a:t>Orforglipron</a:t>
            </a:r>
            <a:endParaRPr lang="en-US" sz="1200" dirty="0"/>
          </a:p>
          <a:p>
            <a:endParaRPr lang="en-US" sz="1200" dirty="0"/>
          </a:p>
        </p:txBody>
      </p:sp>
      <p:sp>
        <p:nvSpPr>
          <p:cNvPr id="28" name="TextBox 27">
            <a:extLst>
              <a:ext uri="{FF2B5EF4-FFF2-40B4-BE49-F238E27FC236}">
                <a16:creationId xmlns:a16="http://schemas.microsoft.com/office/drawing/2014/main" id="{0F636E0A-9201-C813-713E-07FB07DCAD9B}"/>
              </a:ext>
            </a:extLst>
          </p:cNvPr>
          <p:cNvSpPr txBox="1"/>
          <p:nvPr/>
        </p:nvSpPr>
        <p:spPr>
          <a:xfrm>
            <a:off x="4937257" y="2663147"/>
            <a:ext cx="1231545" cy="1015663"/>
          </a:xfrm>
          <a:prstGeom prst="rect">
            <a:avLst/>
          </a:prstGeom>
          <a:noFill/>
        </p:spPr>
        <p:txBody>
          <a:bodyPr wrap="square" rtlCol="0">
            <a:spAutoFit/>
          </a:bodyPr>
          <a:lstStyle/>
          <a:p>
            <a:pPr algn="ctr"/>
            <a:r>
              <a:rPr lang="en-US" sz="1200" dirty="0"/>
              <a:t>GIP</a:t>
            </a:r>
          </a:p>
          <a:p>
            <a:pPr algn="ctr"/>
            <a:r>
              <a:rPr lang="en-US" sz="1200" dirty="0"/>
              <a:t>Glucagon</a:t>
            </a:r>
          </a:p>
          <a:p>
            <a:pPr algn="ctr"/>
            <a:r>
              <a:rPr lang="en-US" sz="1200" dirty="0"/>
              <a:t>GLP-1 Agonist</a:t>
            </a:r>
          </a:p>
          <a:p>
            <a:endParaRPr lang="en-US" sz="1200" dirty="0"/>
          </a:p>
          <a:p>
            <a:pPr algn="ctr"/>
            <a:r>
              <a:rPr lang="en-US" sz="1200" dirty="0" err="1"/>
              <a:t>Retatrutide</a:t>
            </a:r>
            <a:endParaRPr lang="en-US" sz="1200" dirty="0"/>
          </a:p>
        </p:txBody>
      </p:sp>
      <p:sp>
        <p:nvSpPr>
          <p:cNvPr id="29" name="TextBox 28">
            <a:extLst>
              <a:ext uri="{FF2B5EF4-FFF2-40B4-BE49-F238E27FC236}">
                <a16:creationId xmlns:a16="http://schemas.microsoft.com/office/drawing/2014/main" id="{CBD161E2-CB2D-CE67-E044-13F23F285DB6}"/>
              </a:ext>
            </a:extLst>
          </p:cNvPr>
          <p:cNvSpPr txBox="1"/>
          <p:nvPr/>
        </p:nvSpPr>
        <p:spPr>
          <a:xfrm>
            <a:off x="3842516" y="3343287"/>
            <a:ext cx="1094741" cy="830997"/>
          </a:xfrm>
          <a:prstGeom prst="rect">
            <a:avLst/>
          </a:prstGeom>
          <a:noFill/>
        </p:spPr>
        <p:txBody>
          <a:bodyPr wrap="square" rtlCol="0">
            <a:spAutoFit/>
          </a:bodyPr>
          <a:lstStyle/>
          <a:p>
            <a:pPr algn="ctr"/>
            <a:r>
              <a:rPr lang="en-US" sz="1200" dirty="0"/>
              <a:t>Glucagon/</a:t>
            </a:r>
          </a:p>
          <a:p>
            <a:pPr algn="ctr"/>
            <a:r>
              <a:rPr lang="en-US" sz="1200" dirty="0"/>
              <a:t>GLP-1 Agonist</a:t>
            </a:r>
          </a:p>
          <a:p>
            <a:endParaRPr lang="en-US" sz="1200" dirty="0"/>
          </a:p>
          <a:p>
            <a:endParaRPr lang="en-US" sz="1200" dirty="0"/>
          </a:p>
        </p:txBody>
      </p:sp>
      <p:sp>
        <p:nvSpPr>
          <p:cNvPr id="30" name="TextBox 29">
            <a:extLst>
              <a:ext uri="{FF2B5EF4-FFF2-40B4-BE49-F238E27FC236}">
                <a16:creationId xmlns:a16="http://schemas.microsoft.com/office/drawing/2014/main" id="{8CC53FC2-5656-7C2E-DB40-216EAE5EDEBC}"/>
              </a:ext>
            </a:extLst>
          </p:cNvPr>
          <p:cNvSpPr txBox="1"/>
          <p:nvPr/>
        </p:nvSpPr>
        <p:spPr>
          <a:xfrm>
            <a:off x="2661281" y="2667479"/>
            <a:ext cx="1094741" cy="1015663"/>
          </a:xfrm>
          <a:prstGeom prst="rect">
            <a:avLst/>
          </a:prstGeom>
          <a:noFill/>
        </p:spPr>
        <p:txBody>
          <a:bodyPr wrap="square" rtlCol="0">
            <a:spAutoFit/>
          </a:bodyPr>
          <a:lstStyle/>
          <a:p>
            <a:pPr algn="ctr"/>
            <a:r>
              <a:rPr lang="en-US" sz="1200" dirty="0"/>
              <a:t>Amylin and GLP-1 Agonist</a:t>
            </a:r>
          </a:p>
          <a:p>
            <a:endParaRPr lang="en-US" sz="1200" dirty="0"/>
          </a:p>
          <a:p>
            <a:pPr algn="ctr"/>
            <a:r>
              <a:rPr lang="en-US" sz="1200" dirty="0" err="1"/>
              <a:t>Cagri-Sema</a:t>
            </a:r>
            <a:r>
              <a:rPr lang="en-US" sz="1200" dirty="0"/>
              <a:t> Redefine</a:t>
            </a:r>
          </a:p>
        </p:txBody>
      </p:sp>
      <p:sp>
        <p:nvSpPr>
          <p:cNvPr id="3" name="TextBox 2">
            <a:extLst>
              <a:ext uri="{FF2B5EF4-FFF2-40B4-BE49-F238E27FC236}">
                <a16:creationId xmlns:a16="http://schemas.microsoft.com/office/drawing/2014/main" id="{10A2E8F9-CA96-C599-EF45-E3372356FBA8}"/>
              </a:ext>
            </a:extLst>
          </p:cNvPr>
          <p:cNvSpPr txBox="1"/>
          <p:nvPr/>
        </p:nvSpPr>
        <p:spPr>
          <a:xfrm>
            <a:off x="283736" y="4561581"/>
            <a:ext cx="1567593" cy="276999"/>
          </a:xfrm>
          <a:prstGeom prst="rect">
            <a:avLst/>
          </a:prstGeom>
          <a:noFill/>
        </p:spPr>
        <p:txBody>
          <a:bodyPr wrap="square" rtlCol="0">
            <a:spAutoFit/>
          </a:bodyPr>
          <a:lstStyle/>
          <a:p>
            <a:r>
              <a:rPr lang="en-US" sz="1200" dirty="0"/>
              <a:t>SEMAGLUTIDE</a:t>
            </a:r>
          </a:p>
        </p:txBody>
      </p:sp>
      <p:sp>
        <p:nvSpPr>
          <p:cNvPr id="31" name="TextBox 30">
            <a:extLst>
              <a:ext uri="{FF2B5EF4-FFF2-40B4-BE49-F238E27FC236}">
                <a16:creationId xmlns:a16="http://schemas.microsoft.com/office/drawing/2014/main" id="{83A8CEAF-E867-B626-BD29-6CC9E5DB95AD}"/>
              </a:ext>
            </a:extLst>
          </p:cNvPr>
          <p:cNvSpPr txBox="1"/>
          <p:nvPr/>
        </p:nvSpPr>
        <p:spPr>
          <a:xfrm>
            <a:off x="2594660" y="4577732"/>
            <a:ext cx="1567593" cy="461665"/>
          </a:xfrm>
          <a:prstGeom prst="rect">
            <a:avLst/>
          </a:prstGeom>
          <a:noFill/>
        </p:spPr>
        <p:txBody>
          <a:bodyPr wrap="square" rtlCol="0">
            <a:spAutoFit/>
          </a:bodyPr>
          <a:lstStyle/>
          <a:p>
            <a:r>
              <a:rPr lang="en-US" sz="1200" dirty="0"/>
              <a:t>CAGRILINTIDE-SEMAGLUTIDE</a:t>
            </a:r>
          </a:p>
        </p:txBody>
      </p:sp>
    </p:spTree>
    <p:extLst>
      <p:ext uri="{BB962C8B-B14F-4D97-AF65-F5344CB8AC3E}">
        <p14:creationId xmlns:p14="http://schemas.microsoft.com/office/powerpoint/2010/main" val="7205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457200" y="1219200"/>
            <a:ext cx="4724400" cy="5486400"/>
          </a:xfrm>
        </p:spPr>
        <p:txBody>
          <a:bodyPr>
            <a:normAutofit/>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71252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 </a:t>
            </a:r>
            <a:r>
              <a:rPr lang="en-US" sz="5400"/>
              <a:t>&amp; Hypo</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5105401" y="4064989"/>
            <a:ext cx="3467100" cy="2107213"/>
          </a:xfrm>
          <a:prstGeom prst="rect">
            <a:avLst/>
          </a:prstGeom>
        </p:spPr>
      </p:pic>
    </p:spTree>
    <p:custDataLst>
      <p:tags r:id="rId1"/>
    </p:custDataLst>
    <p:extLst>
      <p:ext uri="{BB962C8B-B14F-4D97-AF65-F5344CB8AC3E}">
        <p14:creationId xmlns:p14="http://schemas.microsoft.com/office/powerpoint/2010/main" val="4788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314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21822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668597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CF0D-755C-43FD-8A4D-6EC666C3A540}"/>
              </a:ext>
            </a:extLst>
          </p:cNvPr>
          <p:cNvSpPr>
            <a:spLocks noGrp="1"/>
          </p:cNvSpPr>
          <p:nvPr>
            <p:ph type="title"/>
          </p:nvPr>
        </p:nvSpPr>
        <p:spPr>
          <a:xfrm>
            <a:off x="6324600" y="304800"/>
            <a:ext cx="2514600" cy="2895600"/>
          </a:xfrm>
        </p:spPr>
        <p:txBody>
          <a:bodyPr>
            <a:noAutofit/>
          </a:bodyPr>
          <a:lstStyle/>
          <a:p>
            <a:r>
              <a:rPr lang="en-US" sz="3600" dirty="0"/>
              <a:t>Virtual Course Schedule – Day 1</a:t>
            </a:r>
            <a:br>
              <a:rPr lang="en-US" sz="3600" dirty="0"/>
            </a:br>
            <a:r>
              <a:rPr lang="en-US" sz="3600" dirty="0"/>
              <a:t>April 17</a:t>
            </a:r>
          </a:p>
        </p:txBody>
      </p:sp>
      <p:pic>
        <p:nvPicPr>
          <p:cNvPr id="10" name="Content Placeholder 9">
            <a:extLst>
              <a:ext uri="{FF2B5EF4-FFF2-40B4-BE49-F238E27FC236}">
                <a16:creationId xmlns:a16="http://schemas.microsoft.com/office/drawing/2014/main" id="{035F6219-CE55-44D6-8BC8-F41A294A537D}"/>
              </a:ext>
            </a:extLst>
          </p:cNvPr>
          <p:cNvPicPr>
            <a:picLocks noGrp="1" noChangeAspect="1"/>
          </p:cNvPicPr>
          <p:nvPr>
            <p:ph sz="quarter" idx="1"/>
          </p:nvPr>
        </p:nvPicPr>
        <p:blipFill>
          <a:blip r:embed="rId2"/>
          <a:stretch>
            <a:fillRect/>
          </a:stretch>
        </p:blipFill>
        <p:spPr>
          <a:xfrm>
            <a:off x="228600" y="51697"/>
            <a:ext cx="5803271" cy="6425303"/>
          </a:xfrm>
        </p:spPr>
      </p:pic>
      <p:sp>
        <p:nvSpPr>
          <p:cNvPr id="4" name="TextBox 3">
            <a:extLst>
              <a:ext uri="{FF2B5EF4-FFF2-40B4-BE49-F238E27FC236}">
                <a16:creationId xmlns:a16="http://schemas.microsoft.com/office/drawing/2014/main" id="{FFFDF107-8C09-453D-B55A-9D7CC914053F}"/>
              </a:ext>
            </a:extLst>
          </p:cNvPr>
          <p:cNvSpPr txBox="1"/>
          <p:nvPr/>
        </p:nvSpPr>
        <p:spPr>
          <a:xfrm>
            <a:off x="457200" y="1144480"/>
            <a:ext cx="8229600" cy="461665"/>
          </a:xfrm>
          <a:prstGeom prst="rect">
            <a:avLst/>
          </a:prstGeom>
          <a:noFill/>
        </p:spPr>
        <p:txBody>
          <a:bodyPr wrap="square">
            <a:spAutoFit/>
          </a:bodyPr>
          <a:lstStyle/>
          <a:p>
            <a:pPr algn="l"/>
            <a:r>
              <a:rPr lang="en-US" sz="2400" b="0" i="0" dirty="0">
                <a:solidFill>
                  <a:srgbClr val="000000"/>
                </a:solidFill>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FAA5C1C2-BF87-8A60-0A9B-052EDF60B3F2}"/>
              </a:ext>
            </a:extLst>
          </p:cNvPr>
          <p:cNvPicPr>
            <a:picLocks noChangeAspect="1"/>
          </p:cNvPicPr>
          <p:nvPr/>
        </p:nvPicPr>
        <p:blipFill>
          <a:blip r:embed="rId3"/>
          <a:stretch>
            <a:fillRect/>
          </a:stretch>
        </p:blipFill>
        <p:spPr>
          <a:xfrm>
            <a:off x="103923" y="51697"/>
            <a:ext cx="6106377" cy="6554115"/>
          </a:xfrm>
          <a:prstGeom prst="rect">
            <a:avLst/>
          </a:prstGeom>
        </p:spPr>
      </p:pic>
    </p:spTree>
    <p:extLst>
      <p:ext uri="{BB962C8B-B14F-4D97-AF65-F5344CB8AC3E}">
        <p14:creationId xmlns:p14="http://schemas.microsoft.com/office/powerpoint/2010/main" val="41527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553582"/>
      </p:ext>
    </p:extLst>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304;p62">
            <a:extLst>
              <a:ext uri="{FF2B5EF4-FFF2-40B4-BE49-F238E27FC236}">
                <a16:creationId xmlns:a16="http://schemas.microsoft.com/office/drawing/2014/main" id="{9429F711-099F-F80B-7611-1FCD0244870C}"/>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dirty="0"/>
              <a:t>BGM vs CGM</a:t>
            </a:r>
          </a:p>
        </p:txBody>
      </p:sp>
      <p:sp>
        <p:nvSpPr>
          <p:cNvPr id="2" name="Content Placeholder 1">
            <a:extLst>
              <a:ext uri="{FF2B5EF4-FFF2-40B4-BE49-F238E27FC236}">
                <a16:creationId xmlns:a16="http://schemas.microsoft.com/office/drawing/2014/main" id="{4D3540E5-9DB9-A6EC-7FE4-8FA9C7A41722}"/>
              </a:ext>
            </a:extLst>
          </p:cNvPr>
          <p:cNvSpPr>
            <a:spLocks noGrp="1"/>
          </p:cNvSpPr>
          <p:nvPr>
            <p:ph sz="quarter" idx="1"/>
          </p:nvPr>
        </p:nvSpPr>
        <p:spPr/>
        <p:txBody>
          <a:bodyPr/>
          <a:lstStyle/>
          <a:p>
            <a:endParaRPr lang="en-US"/>
          </a:p>
        </p:txBody>
      </p:sp>
      <p:pic>
        <p:nvPicPr>
          <p:cNvPr id="72707" name="Google Shape;305;p62">
            <a:extLst>
              <a:ext uri="{FF2B5EF4-FFF2-40B4-BE49-F238E27FC236}">
                <a16:creationId xmlns:a16="http://schemas.microsoft.com/office/drawing/2014/main" id="{CADC5B11-5694-5AEC-65D7-D401FA76D5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41" y="2141935"/>
            <a:ext cx="740449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306;p62">
            <a:extLst>
              <a:ext uri="{FF2B5EF4-FFF2-40B4-BE49-F238E27FC236}">
                <a16:creationId xmlns:a16="http://schemas.microsoft.com/office/drawing/2014/main" id="{687B88C2-AC64-DCB6-D112-AF3F50F724C5}"/>
              </a:ext>
            </a:extLst>
          </p:cNvPr>
          <p:cNvSpPr>
            <a:spLocks noChangeArrowheads="1"/>
          </p:cNvSpPr>
          <p:nvPr/>
        </p:nvSpPr>
        <p:spPr bwMode="auto">
          <a:xfrm>
            <a:off x="1885950" y="3643313"/>
            <a:ext cx="5886450"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AC5F66E4-7788-4CDC-3BF4-2975E30BEF28}"/>
              </a:ext>
            </a:extLst>
          </p:cNvPr>
          <p:cNvSpPr>
            <a:spLocks/>
          </p:cNvSpPr>
          <p:nvPr/>
        </p:nvSpPr>
        <p:spPr bwMode="auto">
          <a:xfrm>
            <a:off x="2268142" y="2721769"/>
            <a:ext cx="5193506" cy="1943100"/>
          </a:xfrm>
          <a:custGeom>
            <a:avLst/>
            <a:gdLst>
              <a:gd name="T0" fmla="*/ 97668 w 6924583"/>
              <a:gd name="T1" fmla="*/ 2143917 h 2590398"/>
              <a:gd name="T2" fmla="*/ 364050 w 6924583"/>
              <a:gd name="T3" fmla="*/ 2330724 h 2590398"/>
              <a:gd name="T4" fmla="*/ 674820 w 6924583"/>
              <a:gd name="T5" fmla="*/ 2446367 h 2590398"/>
              <a:gd name="T6" fmla="*/ 923434 w 6924583"/>
              <a:gd name="T7" fmla="*/ 2553116 h 2590398"/>
              <a:gd name="T8" fmla="*/ 1154292 w 6924583"/>
              <a:gd name="T9" fmla="*/ 2588697 h 2590398"/>
              <a:gd name="T10" fmla="*/ 1482831 w 6924583"/>
              <a:gd name="T11" fmla="*/ 2499742 h 2590398"/>
              <a:gd name="T12" fmla="*/ 1793602 w 6924583"/>
              <a:gd name="T13" fmla="*/ 2312934 h 2590398"/>
              <a:gd name="T14" fmla="*/ 1900147 w 6924583"/>
              <a:gd name="T15" fmla="*/ 2054962 h 2590398"/>
              <a:gd name="T16" fmla="*/ 1935670 w 6924583"/>
              <a:gd name="T17" fmla="*/ 1761406 h 2590398"/>
              <a:gd name="T18" fmla="*/ 2095494 w 6924583"/>
              <a:gd name="T19" fmla="*/ 1405584 h 2590398"/>
              <a:gd name="T20" fmla="*/ 2193162 w 6924583"/>
              <a:gd name="T21" fmla="*/ 1183192 h 2590398"/>
              <a:gd name="T22" fmla="*/ 2228685 w 6924583"/>
              <a:gd name="T23" fmla="*/ 765104 h 2590398"/>
              <a:gd name="T24" fmla="*/ 2326353 w 6924583"/>
              <a:gd name="T25" fmla="*/ 418174 h 2590398"/>
              <a:gd name="T26" fmla="*/ 2468421 w 6924583"/>
              <a:gd name="T27" fmla="*/ 53449 h 2590398"/>
              <a:gd name="T28" fmla="*/ 2752559 w 6924583"/>
              <a:gd name="T29" fmla="*/ 44558 h 2590398"/>
              <a:gd name="T30" fmla="*/ 2832471 w 6924583"/>
              <a:gd name="T31" fmla="*/ 186887 h 2590398"/>
              <a:gd name="T32" fmla="*/ 2956771 w 6924583"/>
              <a:gd name="T33" fmla="*/ 560503 h 2590398"/>
              <a:gd name="T34" fmla="*/ 3072207 w 6924583"/>
              <a:gd name="T35" fmla="*/ 836270 h 2590398"/>
              <a:gd name="T36" fmla="*/ 3196507 w 6924583"/>
              <a:gd name="T37" fmla="*/ 1112025 h 2590398"/>
              <a:gd name="T38" fmla="*/ 3294188 w 6924583"/>
              <a:gd name="T39" fmla="*/ 1378899 h 2590398"/>
              <a:gd name="T40" fmla="*/ 3471767 w 6924583"/>
              <a:gd name="T41" fmla="*/ 1627971 h 2590398"/>
              <a:gd name="T42" fmla="*/ 3711503 w 6924583"/>
              <a:gd name="T43" fmla="*/ 1725825 h 2590398"/>
              <a:gd name="T44" fmla="*/ 3915729 w 6924583"/>
              <a:gd name="T45" fmla="*/ 1681348 h 2590398"/>
              <a:gd name="T46" fmla="*/ 4128832 w 6924583"/>
              <a:gd name="T47" fmla="*/ 1814779 h 2590398"/>
              <a:gd name="T48" fmla="*/ 4412969 w 6924583"/>
              <a:gd name="T49" fmla="*/ 1877050 h 2590398"/>
              <a:gd name="T50" fmla="*/ 4759250 w 6924583"/>
              <a:gd name="T51" fmla="*/ 1859256 h 2590398"/>
              <a:gd name="T52" fmla="*/ 4998986 w 6924583"/>
              <a:gd name="T53" fmla="*/ 1868155 h 2590398"/>
              <a:gd name="T54" fmla="*/ 5238735 w 6924583"/>
              <a:gd name="T55" fmla="*/ 1681348 h 2590398"/>
              <a:gd name="T56" fmla="*/ 5416315 w 6924583"/>
              <a:gd name="T57" fmla="*/ 1361105 h 2590398"/>
              <a:gd name="T58" fmla="*/ 5576139 w 6924583"/>
              <a:gd name="T59" fmla="*/ 1200982 h 2590398"/>
              <a:gd name="T60" fmla="*/ 5851399 w 6924583"/>
              <a:gd name="T61" fmla="*/ 1227667 h 2590398"/>
              <a:gd name="T62" fmla="*/ 6073379 w 6924583"/>
              <a:gd name="T63" fmla="*/ 1583495 h 2590398"/>
              <a:gd name="T64" fmla="*/ 6179924 w 6924583"/>
              <a:gd name="T65" fmla="*/ 1912632 h 2590398"/>
              <a:gd name="T66" fmla="*/ 6375272 w 6924583"/>
              <a:gd name="T67" fmla="*/ 2170604 h 2590398"/>
              <a:gd name="T68" fmla="*/ 6686043 w 6924583"/>
              <a:gd name="T69" fmla="*/ 2152815 h 2590398"/>
              <a:gd name="T70" fmla="*/ 6881377 w 6924583"/>
              <a:gd name="T71" fmla="*/ 2108337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nchor="ctr"/>
          <a:lstStyle/>
          <a:p>
            <a:endParaRPr lang="en-US" sz="1350"/>
          </a:p>
        </p:txBody>
      </p:sp>
      <p:grpSp>
        <p:nvGrpSpPr>
          <p:cNvPr id="72710" name="Google Shape;308;p62">
            <a:extLst>
              <a:ext uri="{FF2B5EF4-FFF2-40B4-BE49-F238E27FC236}">
                <a16:creationId xmlns:a16="http://schemas.microsoft.com/office/drawing/2014/main" id="{80EA1D61-E501-31B3-63FF-1276C691A45E}"/>
              </a:ext>
            </a:extLst>
          </p:cNvPr>
          <p:cNvGrpSpPr>
            <a:grpSpLocks/>
          </p:cNvGrpSpPr>
          <p:nvPr/>
        </p:nvGrpSpPr>
        <p:grpSpPr bwMode="auto">
          <a:xfrm>
            <a:off x="3654028" y="3886200"/>
            <a:ext cx="3432572" cy="514350"/>
            <a:chOff x="3347621" y="4038600"/>
            <a:chExt cx="4577179" cy="685800"/>
          </a:xfrm>
        </p:grpSpPr>
        <p:sp>
          <p:nvSpPr>
            <p:cNvPr id="72725" name="Google Shape;309;p62">
              <a:extLst>
                <a:ext uri="{FF2B5EF4-FFF2-40B4-BE49-F238E27FC236}">
                  <a16:creationId xmlns:a16="http://schemas.microsoft.com/office/drawing/2014/main" id="{6B2DFBBD-473A-0258-551D-3721E66A9818}"/>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6" name="Google Shape;310;p62">
              <a:extLst>
                <a:ext uri="{FF2B5EF4-FFF2-40B4-BE49-F238E27FC236}">
                  <a16:creationId xmlns:a16="http://schemas.microsoft.com/office/drawing/2014/main" id="{3F7B5FB0-6C67-0E08-E008-17AA895A0A99}"/>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7" name="Google Shape;311;p62">
              <a:extLst>
                <a:ext uri="{FF2B5EF4-FFF2-40B4-BE49-F238E27FC236}">
                  <a16:creationId xmlns:a16="http://schemas.microsoft.com/office/drawing/2014/main" id="{2F8C42C7-68AA-47CA-C4F7-1ED94786FE1A}"/>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8" name="Google Shape;312;p62">
              <a:extLst>
                <a:ext uri="{FF2B5EF4-FFF2-40B4-BE49-F238E27FC236}">
                  <a16:creationId xmlns:a16="http://schemas.microsoft.com/office/drawing/2014/main" id="{08D15C58-0354-2279-3F86-E28707EADBF0}"/>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95F308C7-290E-B459-B816-5B0FCB27E5AC}"/>
              </a:ext>
            </a:extLst>
          </p:cNvPr>
          <p:cNvGrpSpPr>
            <a:grpSpLocks/>
          </p:cNvGrpSpPr>
          <p:nvPr/>
        </p:nvGrpSpPr>
        <p:grpSpPr bwMode="auto">
          <a:xfrm>
            <a:off x="1921669" y="4456510"/>
            <a:ext cx="5886450" cy="947738"/>
            <a:chOff x="1048023" y="4735794"/>
            <a:chExt cx="7848600" cy="1264291"/>
          </a:xfrm>
        </p:grpSpPr>
        <p:cxnSp>
          <p:nvCxnSpPr>
            <p:cNvPr id="72723" name="Google Shape;314;p62">
              <a:extLst>
                <a:ext uri="{FF2B5EF4-FFF2-40B4-BE49-F238E27FC236}">
                  <a16:creationId xmlns:a16="http://schemas.microsoft.com/office/drawing/2014/main" id="{0891F96F-E935-6DC9-100D-A590B8C2D090}"/>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72724" name="Google Shape;317;p62">
              <a:extLst>
                <a:ext uri="{FF2B5EF4-FFF2-40B4-BE49-F238E27FC236}">
                  <a16:creationId xmlns:a16="http://schemas.microsoft.com/office/drawing/2014/main" id="{57C83810-C643-975E-3894-FF3401CC1394}"/>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sz="1350" b="1">
                <a:latin typeface="Calibri" panose="020F0502020204030204" pitchFamily="34" charset="0"/>
                <a:cs typeface="Calibri" panose="020F0502020204030204" pitchFamily="34" charset="0"/>
              </a:endParaRPr>
            </a:p>
          </p:txBody>
        </p:sp>
      </p:grpSp>
      <p:sp>
        <p:nvSpPr>
          <p:cNvPr id="72712" name="Google Shape;318;p62">
            <a:extLst>
              <a:ext uri="{FF2B5EF4-FFF2-40B4-BE49-F238E27FC236}">
                <a16:creationId xmlns:a16="http://schemas.microsoft.com/office/drawing/2014/main" id="{2AE6505F-7AAB-BF43-DCC3-71DBE12AB0B4}"/>
              </a:ext>
            </a:extLst>
          </p:cNvPr>
          <p:cNvSpPr>
            <a:spLocks noChangeArrowheads="1"/>
          </p:cNvSpPr>
          <p:nvPr/>
        </p:nvSpPr>
        <p:spPr bwMode="auto">
          <a:xfrm>
            <a:off x="5503069" y="2096691"/>
            <a:ext cx="114300" cy="1143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13" name="Google Shape;319;p62">
            <a:extLst>
              <a:ext uri="{FF2B5EF4-FFF2-40B4-BE49-F238E27FC236}">
                <a16:creationId xmlns:a16="http://schemas.microsoft.com/office/drawing/2014/main" id="{8DC5A615-902F-4D43-8A57-C74567701C7C}"/>
              </a:ext>
            </a:extLst>
          </p:cNvPr>
          <p:cNvSpPr txBox="1">
            <a:spLocks noChangeArrowheads="1"/>
          </p:cNvSpPr>
          <p:nvPr/>
        </p:nvSpPr>
        <p:spPr bwMode="auto">
          <a:xfrm>
            <a:off x="5600700" y="2022873"/>
            <a:ext cx="18657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sz="1350">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sz="1350"/>
          </a:p>
        </p:txBody>
      </p:sp>
      <p:grpSp>
        <p:nvGrpSpPr>
          <p:cNvPr id="320" name="Google Shape;320;p62">
            <a:extLst>
              <a:ext uri="{FF2B5EF4-FFF2-40B4-BE49-F238E27FC236}">
                <a16:creationId xmlns:a16="http://schemas.microsoft.com/office/drawing/2014/main" id="{2878570A-E025-B1A0-449A-48D9C681E753}"/>
              </a:ext>
            </a:extLst>
          </p:cNvPr>
          <p:cNvGrpSpPr>
            <a:grpSpLocks/>
          </p:cNvGrpSpPr>
          <p:nvPr/>
        </p:nvGrpSpPr>
        <p:grpSpPr bwMode="auto">
          <a:xfrm>
            <a:off x="1885950" y="2757488"/>
            <a:ext cx="5763816" cy="878681"/>
            <a:chOff x="1488977" y="2490672"/>
            <a:chExt cx="7178774" cy="1158539"/>
          </a:xfrm>
        </p:grpSpPr>
        <p:cxnSp>
          <p:nvCxnSpPr>
            <p:cNvPr id="72718" name="Google Shape;321;p62">
              <a:extLst>
                <a:ext uri="{FF2B5EF4-FFF2-40B4-BE49-F238E27FC236}">
                  <a16:creationId xmlns:a16="http://schemas.microsoft.com/office/drawing/2014/main" id="{D3D56DAC-930E-D52A-3AB5-B551684CAE34}"/>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72719" name="Google Shape;322;p62">
              <a:extLst>
                <a:ext uri="{FF2B5EF4-FFF2-40B4-BE49-F238E27FC236}">
                  <a16:creationId xmlns:a16="http://schemas.microsoft.com/office/drawing/2014/main" id="{C2AF926F-7FBA-7545-8E59-15762B409202}"/>
                </a:ext>
              </a:extLst>
            </p:cNvPr>
            <p:cNvGrpSpPr>
              <a:grpSpLocks/>
            </p:cNvGrpSpPr>
            <p:nvPr/>
          </p:nvGrpSpPr>
          <p:grpSpPr bwMode="auto">
            <a:xfrm>
              <a:off x="4419210" y="2490672"/>
              <a:ext cx="4248541" cy="1094175"/>
              <a:chOff x="4419210" y="2490672"/>
              <a:chExt cx="4248541" cy="1094175"/>
            </a:xfrm>
          </p:grpSpPr>
          <p:sp>
            <p:nvSpPr>
              <p:cNvPr id="72720" name="Google Shape;323;p62">
                <a:extLst>
                  <a:ext uri="{FF2B5EF4-FFF2-40B4-BE49-F238E27FC236}">
                    <a16:creationId xmlns:a16="http://schemas.microsoft.com/office/drawing/2014/main" id="{3794B2DB-A90E-6E92-C410-486B8A414FD8}"/>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1" name="Google Shape;324;p62">
                <a:extLst>
                  <a:ext uri="{FF2B5EF4-FFF2-40B4-BE49-F238E27FC236}">
                    <a16:creationId xmlns:a16="http://schemas.microsoft.com/office/drawing/2014/main" id="{EBCB7986-6B8D-87B0-9C82-7F21E6088E38}"/>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2" name="Google Shape;325;p62">
                <a:extLst>
                  <a:ext uri="{FF2B5EF4-FFF2-40B4-BE49-F238E27FC236}">
                    <a16:creationId xmlns:a16="http://schemas.microsoft.com/office/drawing/2014/main" id="{7BBEDB51-6D50-EE5C-BDB6-55518D6615B0}"/>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sz="1350" b="1">
                  <a:latin typeface="Calibri" panose="020F0502020204030204" pitchFamily="34" charset="0"/>
                  <a:cs typeface="Calibri" panose="020F0502020204030204" pitchFamily="34" charset="0"/>
                </a:endParaRPr>
              </a:p>
            </p:txBody>
          </p:sp>
        </p:grpSp>
      </p:grpSp>
      <p:sp>
        <p:nvSpPr>
          <p:cNvPr id="72715" name="Google Shape;326;p62">
            <a:extLst>
              <a:ext uri="{FF2B5EF4-FFF2-40B4-BE49-F238E27FC236}">
                <a16:creationId xmlns:a16="http://schemas.microsoft.com/office/drawing/2014/main" id="{88C3DF64-C3ED-547E-3A4B-8250F37F3487}"/>
              </a:ext>
            </a:extLst>
          </p:cNvPr>
          <p:cNvSpPr txBox="1">
            <a:spLocks noChangeArrowheads="1"/>
          </p:cNvSpPr>
          <p:nvPr/>
        </p:nvSpPr>
        <p:spPr bwMode="auto">
          <a:xfrm>
            <a:off x="5600700" y="5360194"/>
            <a:ext cx="2381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72716" name="Rectangle 1">
            <a:extLst>
              <a:ext uri="{FF2B5EF4-FFF2-40B4-BE49-F238E27FC236}">
                <a16:creationId xmlns:a16="http://schemas.microsoft.com/office/drawing/2014/main" id="{EA6F5A58-8738-CE7C-32D2-BE229EFC7211}"/>
              </a:ext>
            </a:extLst>
          </p:cNvPr>
          <p:cNvSpPr>
            <a:spLocks noChangeArrowheads="1"/>
          </p:cNvSpPr>
          <p:nvPr/>
        </p:nvSpPr>
        <p:spPr bwMode="auto">
          <a:xfrm>
            <a:off x="628650" y="5388769"/>
            <a:ext cx="3650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Calibri" panose="020F0502020204030204" pitchFamily="34" charset="0"/>
              </a:rPr>
              <a:t>Image created and permission to use granted by John Moorman, PharmD.</a:t>
            </a:r>
          </a:p>
        </p:txBody>
      </p:sp>
      <p:pic>
        <p:nvPicPr>
          <p:cNvPr id="72717" name="Picture 2">
            <a:extLst>
              <a:ext uri="{FF2B5EF4-FFF2-40B4-BE49-F238E27FC236}">
                <a16:creationId xmlns:a16="http://schemas.microsoft.com/office/drawing/2014/main" id="{A5645B8B-7842-151E-E3FA-709BBF648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816" y="4687492"/>
            <a:ext cx="10953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diatribe.org/sites/default/files/images/THE%20MANY%20FACES%20OF%20A%207%20%25%20A1C%20(2).jpg">
            <a:extLst>
              <a:ext uri="{FF2B5EF4-FFF2-40B4-BE49-F238E27FC236}">
                <a16:creationId xmlns:a16="http://schemas.microsoft.com/office/drawing/2014/main" id="{00984A62-9019-5832-86A0-B4A2EC0EB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866" y="1824037"/>
            <a:ext cx="6722269"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3">
            <a:extLst>
              <a:ext uri="{FF2B5EF4-FFF2-40B4-BE49-F238E27FC236}">
                <a16:creationId xmlns:a16="http://schemas.microsoft.com/office/drawing/2014/main" id="{94C5B918-424A-DD7D-7D7E-356D1CA4930C}"/>
              </a:ext>
            </a:extLst>
          </p:cNvPr>
          <p:cNvSpPr txBox="1">
            <a:spLocks noChangeArrowheads="1"/>
          </p:cNvSpPr>
          <p:nvPr/>
        </p:nvSpPr>
        <p:spPr bwMode="auto">
          <a:xfrm>
            <a:off x="3543300" y="5600701"/>
            <a:ext cx="411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https://diatribe.org/time-range. </a:t>
            </a:r>
          </a:p>
        </p:txBody>
      </p:sp>
      <p:sp>
        <p:nvSpPr>
          <p:cNvPr id="74756" name="Google Shape;340;p64">
            <a:extLst>
              <a:ext uri="{FF2B5EF4-FFF2-40B4-BE49-F238E27FC236}">
                <a16:creationId xmlns:a16="http://schemas.microsoft.com/office/drawing/2014/main" id="{D59A6876-61C3-AE92-67CE-295A31ADA5F0}"/>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dirty="0"/>
              <a:t>A1C Alone is Just Not Enough </a:t>
            </a:r>
          </a:p>
        </p:txBody>
      </p:sp>
      <p:sp>
        <p:nvSpPr>
          <p:cNvPr id="2" name="Content Placeholder 1">
            <a:extLst>
              <a:ext uri="{FF2B5EF4-FFF2-40B4-BE49-F238E27FC236}">
                <a16:creationId xmlns:a16="http://schemas.microsoft.com/office/drawing/2014/main" id="{CA6064EB-F0A3-2B83-DFAC-B38D0E47B2F6}"/>
              </a:ext>
            </a:extLst>
          </p:cNvPr>
          <p:cNvSpPr>
            <a:spLocks noGrp="1"/>
          </p:cNvSpPr>
          <p:nvPr>
            <p:ph sz="quarter"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000" dirty="0"/>
              <a:t>Time in Range</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a:xfrm>
            <a:off x="132911" y="1495937"/>
            <a:ext cx="4343400" cy="5105400"/>
          </a:xfrm>
        </p:spPr>
        <p:txBody>
          <a:bodyPr>
            <a:normAutofit/>
          </a:bodyPr>
          <a:lstStyle/>
          <a:p>
            <a:r>
              <a:rPr lang="en-US" dirty="0"/>
              <a:t>Evaluate Time in Range (TIR)</a:t>
            </a:r>
          </a:p>
          <a:p>
            <a:pPr lvl="1"/>
            <a:r>
              <a:rPr lang="en-US" sz="2400" dirty="0"/>
              <a:t>Target 70-180 mg/dl </a:t>
            </a:r>
          </a:p>
          <a:p>
            <a:pPr lvl="1"/>
            <a:r>
              <a:rPr lang="en-US" sz="2400" dirty="0"/>
              <a:t>Target time </a:t>
            </a:r>
            <a:r>
              <a:rPr lang="en-US" sz="2400" i="1" dirty="0"/>
              <a:t>below</a:t>
            </a:r>
            <a:r>
              <a:rPr lang="en-US" sz="2400" dirty="0"/>
              <a:t> goal</a:t>
            </a:r>
          </a:p>
          <a:p>
            <a:pPr lvl="2"/>
            <a:r>
              <a:rPr lang="en-US" sz="2000" dirty="0"/>
              <a:t>Less than 70 </a:t>
            </a:r>
          </a:p>
          <a:p>
            <a:pPr lvl="2"/>
            <a:r>
              <a:rPr lang="en-US" sz="2000" dirty="0"/>
              <a:t>Less than 54 </a:t>
            </a:r>
          </a:p>
          <a:p>
            <a:pPr lvl="1"/>
            <a:r>
              <a:rPr lang="en-US" sz="2700" dirty="0"/>
              <a:t>Target time </a:t>
            </a:r>
            <a:r>
              <a:rPr lang="en-US" sz="2700" i="1" dirty="0"/>
              <a:t>above</a:t>
            </a:r>
            <a:r>
              <a:rPr lang="en-US" sz="2700" dirty="0"/>
              <a:t> goal</a:t>
            </a:r>
          </a:p>
          <a:p>
            <a:pPr lvl="2"/>
            <a:r>
              <a:rPr lang="en-US" sz="2000" dirty="0"/>
              <a:t>Above 180 </a:t>
            </a:r>
          </a:p>
          <a:p>
            <a:pPr lvl="2"/>
            <a:r>
              <a:rPr lang="en-US" sz="2000" dirty="0"/>
              <a:t>Above  250 </a:t>
            </a:r>
            <a:endParaRPr lang="en-US" dirty="0"/>
          </a:p>
        </p:txBody>
      </p:sp>
      <p:sp>
        <p:nvSpPr>
          <p:cNvPr id="4" name="TextBox 3">
            <a:extLst>
              <a:ext uri="{FF2B5EF4-FFF2-40B4-BE49-F238E27FC236}">
                <a16:creationId xmlns:a16="http://schemas.microsoft.com/office/drawing/2014/main" id="{B376BB8A-E177-E3E7-4370-20AC6C58CB16}"/>
              </a:ext>
            </a:extLst>
          </p:cNvPr>
          <p:cNvSpPr txBox="1"/>
          <p:nvPr/>
        </p:nvSpPr>
        <p:spPr>
          <a:xfrm>
            <a:off x="433754" y="4648200"/>
            <a:ext cx="82296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6A68A753-8CF2-C34E-67C2-E8232DD84E35}"/>
              </a:ext>
            </a:extLst>
          </p:cNvPr>
          <p:cNvPicPr>
            <a:picLocks noChangeAspect="1"/>
          </p:cNvPicPr>
          <p:nvPr/>
        </p:nvPicPr>
        <p:blipFill>
          <a:blip r:embed="rId2"/>
          <a:stretch>
            <a:fillRect/>
          </a:stretch>
        </p:blipFill>
        <p:spPr>
          <a:xfrm>
            <a:off x="5562600" y="6485350"/>
            <a:ext cx="3303754" cy="220250"/>
          </a:xfrm>
          <a:prstGeom prst="rect">
            <a:avLst/>
          </a:prstGeom>
        </p:spPr>
      </p:pic>
      <p:pic>
        <p:nvPicPr>
          <p:cNvPr id="6" name="Picture 5">
            <a:extLst>
              <a:ext uri="{FF2B5EF4-FFF2-40B4-BE49-F238E27FC236}">
                <a16:creationId xmlns:a16="http://schemas.microsoft.com/office/drawing/2014/main" id="{BED0CF78-5701-8560-FA3C-86CDFE0E78BB}"/>
              </a:ext>
            </a:extLst>
          </p:cNvPr>
          <p:cNvPicPr>
            <a:picLocks noChangeAspect="1"/>
          </p:cNvPicPr>
          <p:nvPr/>
        </p:nvPicPr>
        <p:blipFill>
          <a:blip r:embed="rId3"/>
          <a:stretch>
            <a:fillRect/>
          </a:stretch>
        </p:blipFill>
        <p:spPr>
          <a:xfrm>
            <a:off x="4476311" y="1201615"/>
            <a:ext cx="4210489" cy="3942549"/>
          </a:xfrm>
          <a:prstGeom prst="rect">
            <a:avLst/>
          </a:prstGeom>
        </p:spPr>
      </p:pic>
      <p:sp>
        <p:nvSpPr>
          <p:cNvPr id="9" name="Google Shape;486;p79">
            <a:extLst>
              <a:ext uri="{FF2B5EF4-FFF2-40B4-BE49-F238E27FC236}">
                <a16:creationId xmlns:a16="http://schemas.microsoft.com/office/drawing/2014/main" id="{7221912A-232B-7705-BA6C-D9B06CEE83C3}"/>
              </a:ext>
            </a:extLst>
          </p:cNvPr>
          <p:cNvSpPr txBox="1">
            <a:spLocks noChangeArrowheads="1"/>
          </p:cNvSpPr>
          <p:nvPr/>
        </p:nvSpPr>
        <p:spPr bwMode="auto">
          <a:xfrm>
            <a:off x="433754" y="6426735"/>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52957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E50B7F-5D89-4AB0-9BD5-57C9BE9B4151}"/>
              </a:ext>
            </a:extLst>
          </p:cNvPr>
          <p:cNvSpPr>
            <a:spLocks noGrp="1"/>
          </p:cNvSpPr>
          <p:nvPr>
            <p:ph type="title"/>
          </p:nvPr>
        </p:nvSpPr>
        <p:spPr/>
        <p:txBody>
          <a:bodyPr>
            <a:noAutofit/>
          </a:bodyPr>
          <a:lstStyle/>
          <a:p>
            <a:r>
              <a:rPr lang="en-US" sz="3000" dirty="0"/>
              <a:t>Estimation of A1c for a Given TIR</a:t>
            </a:r>
          </a:p>
        </p:txBody>
      </p:sp>
      <p:sp>
        <p:nvSpPr>
          <p:cNvPr id="9" name="Text Placeholder 8">
            <a:extLst>
              <a:ext uri="{FF2B5EF4-FFF2-40B4-BE49-F238E27FC236}">
                <a16:creationId xmlns:a16="http://schemas.microsoft.com/office/drawing/2014/main" id="{C9E52810-BE88-4353-8898-C18FA001EF3A}"/>
              </a:ext>
            </a:extLst>
          </p:cNvPr>
          <p:cNvSpPr>
            <a:spLocks noGrp="1"/>
          </p:cNvSpPr>
          <p:nvPr>
            <p:ph type="body" sz="quarter" idx="14"/>
          </p:nvPr>
        </p:nvSpPr>
        <p:spPr>
          <a:xfrm>
            <a:off x="439898" y="6174244"/>
            <a:ext cx="9143999" cy="236013"/>
          </a:xfrm>
        </p:spPr>
        <p:txBody>
          <a:bodyPr/>
          <a:lstStyle/>
          <a:p>
            <a:pPr marL="0" indent="0">
              <a:spcBef>
                <a:spcPts val="0"/>
              </a:spcBef>
              <a:spcAft>
                <a:spcPts val="0"/>
              </a:spcAft>
              <a:buNone/>
            </a:pPr>
            <a:r>
              <a:rPr lang="en-US" dirty="0">
                <a:latin typeface="Arial" pitchFamily="34" charset="0"/>
                <a:cs typeface="Arial" pitchFamily="34" charset="0"/>
              </a:rPr>
              <a:t>Beck RW, et al. </a:t>
            </a:r>
            <a:r>
              <a:rPr lang="en-US" dirty="0"/>
              <a:t>J Diabetes Sci Technol. 2019;13:614-626.</a:t>
            </a:r>
            <a:endParaRPr lang="en-US" dirty="0">
              <a:latin typeface="Arial" pitchFamily="34" charset="0"/>
              <a:cs typeface="Arial" pitchFamily="34" charset="0"/>
            </a:endParaRPr>
          </a:p>
        </p:txBody>
      </p:sp>
      <p:graphicFrame>
        <p:nvGraphicFramePr>
          <p:cNvPr id="2" name="Table 2">
            <a:extLst>
              <a:ext uri="{FF2B5EF4-FFF2-40B4-BE49-F238E27FC236}">
                <a16:creationId xmlns:a16="http://schemas.microsoft.com/office/drawing/2014/main" id="{05FC07F2-B368-489E-9A4B-DCE4F92E897F}"/>
              </a:ext>
            </a:extLst>
          </p:cNvPr>
          <p:cNvGraphicFramePr>
            <a:graphicFrameLocks noGrp="1"/>
          </p:cNvGraphicFramePr>
          <p:nvPr/>
        </p:nvGraphicFramePr>
        <p:xfrm>
          <a:off x="416452" y="2121525"/>
          <a:ext cx="6096000" cy="27508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217023196"/>
                    </a:ext>
                  </a:extLst>
                </a:gridCol>
                <a:gridCol w="2032000">
                  <a:extLst>
                    <a:ext uri="{9D8B030D-6E8A-4147-A177-3AD203B41FA5}">
                      <a16:colId xmlns:a16="http://schemas.microsoft.com/office/drawing/2014/main" val="363915957"/>
                    </a:ext>
                  </a:extLst>
                </a:gridCol>
                <a:gridCol w="2032000">
                  <a:extLst>
                    <a:ext uri="{9D8B030D-6E8A-4147-A177-3AD203B41FA5}">
                      <a16:colId xmlns:a16="http://schemas.microsoft.com/office/drawing/2014/main" val="4005781197"/>
                    </a:ext>
                  </a:extLst>
                </a:gridCol>
              </a:tblGrid>
              <a:tr h="480060">
                <a:tc>
                  <a:txBody>
                    <a:bodyPr/>
                    <a:lstStyle/>
                    <a:p>
                      <a:pPr algn="ctr"/>
                      <a:r>
                        <a:rPr lang="en-US" sz="1400" dirty="0">
                          <a:latin typeface="+mn-lt"/>
                        </a:rPr>
                        <a:t>TIR</a:t>
                      </a:r>
                      <a:r>
                        <a:rPr lang="en-US" sz="1400" baseline="30000" dirty="0">
                          <a:latin typeface="+mn-lt"/>
                        </a:rPr>
                        <a:t>70-180</a:t>
                      </a:r>
                      <a:r>
                        <a:rPr lang="en-US" sz="1400" dirty="0">
                          <a:latin typeface="+mn-lt"/>
                        </a:rPr>
                        <a:t> </a:t>
                      </a:r>
                    </a:p>
                    <a:p>
                      <a:pPr algn="ctr"/>
                      <a:r>
                        <a:rPr lang="en-US" sz="1200" b="0" dirty="0">
                          <a:latin typeface="+mn-lt"/>
                        </a:rPr>
                        <a:t>(%)</a:t>
                      </a:r>
                    </a:p>
                  </a:txBody>
                  <a:tcPr marL="68580" marR="68580" marT="34290" marB="3429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a:latin typeface="+mn-lt"/>
                        </a:rPr>
                        <a:t>Estimated HbA1c</a:t>
                      </a:r>
                    </a:p>
                    <a:p>
                      <a:pPr algn="ctr"/>
                      <a:r>
                        <a:rPr lang="en-US" sz="1200" b="0">
                          <a:latin typeface="+mn-lt"/>
                        </a:rPr>
                        <a:t>(%)</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a:latin typeface="+mn-lt"/>
                        </a:rPr>
                        <a:t>95% CI for the predicted value</a:t>
                      </a:r>
                    </a:p>
                  </a:txBody>
                  <a:tcPr marL="68580" marR="68580" marT="34290" marB="3429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60099534"/>
                  </a:ext>
                </a:extLst>
              </a:tr>
              <a:tr h="278130">
                <a:tc>
                  <a:txBody>
                    <a:bodyPr/>
                    <a:lstStyle/>
                    <a:p>
                      <a:pPr algn="ctr"/>
                      <a:r>
                        <a:rPr lang="en-US" sz="1400" dirty="0">
                          <a:solidFill>
                            <a:schemeClr val="tx2"/>
                          </a:solidFill>
                        </a:rPr>
                        <a:t>20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9.4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(8.0, 10.7)</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5354555"/>
                  </a:ext>
                </a:extLst>
              </a:tr>
              <a:tr h="278130">
                <a:tc>
                  <a:txBody>
                    <a:bodyPr/>
                    <a:lstStyle/>
                    <a:p>
                      <a:pPr algn="ctr"/>
                      <a:r>
                        <a:rPr lang="en-US" sz="1400" dirty="0">
                          <a:solidFill>
                            <a:schemeClr val="tx2"/>
                          </a:solidFill>
                        </a:rPr>
                        <a:t>30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8.9</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(7.7, 10.2)</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1349036"/>
                  </a:ext>
                </a:extLst>
              </a:tr>
              <a:tr h="278130">
                <a:tc>
                  <a:txBody>
                    <a:bodyPr/>
                    <a:lstStyle/>
                    <a:p>
                      <a:pPr algn="ctr"/>
                      <a:r>
                        <a:rPr lang="en-US" sz="1400">
                          <a:solidFill>
                            <a:schemeClr val="tx2"/>
                          </a:solidFill>
                        </a:rPr>
                        <a:t>40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8.4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(7.1, 9.7)</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4655069"/>
                  </a:ext>
                </a:extLst>
              </a:tr>
              <a:tr h="278130">
                <a:tc>
                  <a:txBody>
                    <a:bodyPr/>
                    <a:lstStyle/>
                    <a:p>
                      <a:pPr algn="ctr"/>
                      <a:r>
                        <a:rPr lang="en-US" sz="1400" b="1">
                          <a:solidFill>
                            <a:schemeClr val="tx2"/>
                          </a:solidFill>
                        </a:rPr>
                        <a:t>50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b="1" dirty="0">
                          <a:solidFill>
                            <a:schemeClr val="tx2"/>
                          </a:solidFill>
                        </a:rPr>
                        <a:t>7.9</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b="1" dirty="0">
                          <a:solidFill>
                            <a:schemeClr val="tx2"/>
                          </a:solidFill>
                        </a:rPr>
                        <a:t>(6.6, 9.2)</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898848618"/>
                  </a:ext>
                </a:extLst>
              </a:tr>
              <a:tr h="278130">
                <a:tc>
                  <a:txBody>
                    <a:bodyPr/>
                    <a:lstStyle/>
                    <a:p>
                      <a:pPr algn="ctr"/>
                      <a:r>
                        <a:rPr lang="en-US" sz="1400">
                          <a:solidFill>
                            <a:schemeClr val="tx2"/>
                          </a:solidFill>
                        </a:rPr>
                        <a:t>60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(6.1, 8.8)</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66758106"/>
                  </a:ext>
                </a:extLst>
              </a:tr>
              <a:tr h="278130">
                <a:tc>
                  <a:txBody>
                    <a:bodyPr/>
                    <a:lstStyle/>
                    <a:p>
                      <a:pPr algn="ctr"/>
                      <a:r>
                        <a:rPr lang="en-US" sz="1400" b="1">
                          <a:solidFill>
                            <a:schemeClr val="tx2"/>
                          </a:solidFill>
                        </a:rPr>
                        <a:t>70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1">
                          <a:solidFill>
                            <a:schemeClr val="tx2"/>
                          </a:solidFill>
                        </a:rPr>
                        <a:t>7.0</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1" dirty="0">
                          <a:solidFill>
                            <a:schemeClr val="tx2"/>
                          </a:solidFill>
                        </a:rPr>
                        <a:t>(5.6, 8.3)</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071132135"/>
                  </a:ext>
                </a:extLst>
              </a:tr>
              <a:tr h="278130">
                <a:tc>
                  <a:txBody>
                    <a:bodyPr/>
                    <a:lstStyle/>
                    <a:p>
                      <a:pPr algn="ctr"/>
                      <a:r>
                        <a:rPr lang="en-US" sz="1400">
                          <a:solidFill>
                            <a:schemeClr val="tx2"/>
                          </a:solidFill>
                        </a:rPr>
                        <a:t>80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6.5</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(5.2, 7.8)</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7749483"/>
                  </a:ext>
                </a:extLst>
              </a:tr>
              <a:tr h="278130">
                <a:tc>
                  <a:txBody>
                    <a:bodyPr/>
                    <a:lstStyle/>
                    <a:p>
                      <a:pPr algn="ctr"/>
                      <a:r>
                        <a:rPr lang="en-US" sz="1400">
                          <a:solidFill>
                            <a:schemeClr val="tx2"/>
                          </a:solidFill>
                        </a:rPr>
                        <a:t>90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6.0</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(4.7, 7.3)</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7200249"/>
                  </a:ext>
                </a:extLst>
              </a:tr>
            </a:tbl>
          </a:graphicData>
        </a:graphic>
      </p:graphicFrame>
      <p:sp>
        <p:nvSpPr>
          <p:cNvPr id="3" name="Right Brace 2">
            <a:extLst>
              <a:ext uri="{FF2B5EF4-FFF2-40B4-BE49-F238E27FC236}">
                <a16:creationId xmlns:a16="http://schemas.microsoft.com/office/drawing/2014/main" id="{30B499D1-7619-46F4-A0FA-00805C074A23}"/>
              </a:ext>
            </a:extLst>
          </p:cNvPr>
          <p:cNvSpPr/>
          <p:nvPr/>
        </p:nvSpPr>
        <p:spPr>
          <a:xfrm>
            <a:off x="6510757" y="3423424"/>
            <a:ext cx="327647" cy="862149"/>
          </a:xfrm>
          <a:prstGeom prst="rightBrace">
            <a:avLst>
              <a:gd name="adj1" fmla="val 8333"/>
              <a:gd name="adj2" fmla="val 4767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 name="TextBox 3">
            <a:extLst>
              <a:ext uri="{FF2B5EF4-FFF2-40B4-BE49-F238E27FC236}">
                <a16:creationId xmlns:a16="http://schemas.microsoft.com/office/drawing/2014/main" id="{5F342D0B-6C6A-4CAD-B652-D9E5A5A676F6}"/>
              </a:ext>
            </a:extLst>
          </p:cNvPr>
          <p:cNvSpPr txBox="1"/>
          <p:nvPr/>
        </p:nvSpPr>
        <p:spPr>
          <a:xfrm>
            <a:off x="6838405" y="3706201"/>
            <a:ext cx="2233748" cy="300082"/>
          </a:xfrm>
          <a:prstGeom prst="rect">
            <a:avLst/>
          </a:prstGeom>
          <a:noFill/>
        </p:spPr>
        <p:txBody>
          <a:bodyPr wrap="square" rtlCol="0">
            <a:spAutoFit/>
          </a:bodyPr>
          <a:lstStyle/>
          <a:p>
            <a:r>
              <a:rPr lang="en-US" sz="1350" b="1">
                <a:solidFill>
                  <a:schemeClr val="accent2"/>
                </a:solidFill>
              </a:rPr>
              <a:t>10% </a:t>
            </a:r>
            <a:r>
              <a:rPr lang="el-GR" sz="1350" b="1">
                <a:solidFill>
                  <a:schemeClr val="accent2"/>
                </a:solidFill>
              </a:rPr>
              <a:t>Δ</a:t>
            </a:r>
            <a:r>
              <a:rPr lang="en-US" sz="1350" b="1">
                <a:solidFill>
                  <a:schemeClr val="accent2"/>
                </a:solidFill>
              </a:rPr>
              <a:t>TIR ≈ 0.5% </a:t>
            </a:r>
            <a:r>
              <a:rPr lang="el-GR" sz="1350" b="1">
                <a:solidFill>
                  <a:schemeClr val="accent2"/>
                </a:solidFill>
              </a:rPr>
              <a:t>Δ</a:t>
            </a:r>
            <a:r>
              <a:rPr lang="en-US" sz="1350" b="1">
                <a:solidFill>
                  <a:schemeClr val="accent2"/>
                </a:solidFill>
              </a:rPr>
              <a:t>HbA1c </a:t>
            </a:r>
          </a:p>
        </p:txBody>
      </p:sp>
    </p:spTree>
    <p:extLst>
      <p:ext uri="{BB962C8B-B14F-4D97-AF65-F5344CB8AC3E}">
        <p14:creationId xmlns:p14="http://schemas.microsoft.com/office/powerpoint/2010/main" val="9086586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BE2B-12A8-4FD4-8257-1C8B699A1A12}"/>
              </a:ext>
            </a:extLst>
          </p:cNvPr>
          <p:cNvSpPr>
            <a:spLocks noGrp="1"/>
          </p:cNvSpPr>
          <p:nvPr>
            <p:ph type="title"/>
          </p:nvPr>
        </p:nvSpPr>
        <p:spPr/>
        <p:txBody>
          <a:bodyPr>
            <a:normAutofit/>
          </a:bodyPr>
          <a:lstStyle/>
          <a:p>
            <a:r>
              <a:rPr lang="en-US" sz="4400" dirty="0"/>
              <a:t>Ambulatory Glucose Profile Report</a:t>
            </a:r>
          </a:p>
        </p:txBody>
      </p:sp>
      <p:sp>
        <p:nvSpPr>
          <p:cNvPr id="4" name="Content Placeholder 3">
            <a:extLst>
              <a:ext uri="{FF2B5EF4-FFF2-40B4-BE49-F238E27FC236}">
                <a16:creationId xmlns:a16="http://schemas.microsoft.com/office/drawing/2014/main" id="{E65202E3-1994-5D67-FEEC-8BF05D974347}"/>
              </a:ext>
            </a:extLst>
          </p:cNvPr>
          <p:cNvSpPr>
            <a:spLocks noGrp="1"/>
          </p:cNvSpPr>
          <p:nvPr>
            <p:ph sz="quarter" idx="1"/>
          </p:nvPr>
        </p:nvSpPr>
        <p:spPr>
          <a:xfrm>
            <a:off x="457200" y="1219200"/>
            <a:ext cx="2590800" cy="5486400"/>
          </a:xfrm>
        </p:spPr>
        <p:txBody>
          <a:bodyPr/>
          <a:lstStyle/>
          <a:p>
            <a:r>
              <a:rPr lang="en-US" dirty="0"/>
              <a:t>CGM key metrics</a:t>
            </a:r>
          </a:p>
          <a:p>
            <a:endParaRPr lang="en-US" dirty="0"/>
          </a:p>
          <a:p>
            <a:endParaRPr lang="en-US" dirty="0"/>
          </a:p>
          <a:p>
            <a:endParaRPr lang="en-US" dirty="0"/>
          </a:p>
          <a:p>
            <a:endParaRPr lang="en-US" dirty="0"/>
          </a:p>
          <a:p>
            <a:r>
              <a:rPr lang="en-US" dirty="0"/>
              <a:t>AGP</a:t>
            </a:r>
          </a:p>
          <a:p>
            <a:endParaRPr lang="en-US" dirty="0"/>
          </a:p>
          <a:p>
            <a:endParaRPr lang="en-US" dirty="0"/>
          </a:p>
          <a:p>
            <a:endParaRPr lang="en-US" dirty="0"/>
          </a:p>
          <a:p>
            <a:endParaRPr lang="en-US" dirty="0"/>
          </a:p>
          <a:p>
            <a:endParaRPr lang="en-US" dirty="0"/>
          </a:p>
          <a:p>
            <a:r>
              <a:rPr lang="en-US" dirty="0"/>
              <a:t>Daily tracings</a:t>
            </a:r>
          </a:p>
        </p:txBody>
      </p:sp>
      <p:pic>
        <p:nvPicPr>
          <p:cNvPr id="6" name="New picture">
            <a:extLst>
              <a:ext uri="{FF2B5EF4-FFF2-40B4-BE49-F238E27FC236}">
                <a16:creationId xmlns:a16="http://schemas.microsoft.com/office/drawing/2014/main" id="{A6C5FE50-BC72-D1FE-1F67-95DB3399B1C4}"/>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213338"/>
            <a:ext cx="5410200" cy="56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7867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0ADE-FAC7-492A-A2BD-7821364932BE}"/>
              </a:ext>
            </a:extLst>
          </p:cNvPr>
          <p:cNvSpPr>
            <a:spLocks noGrp="1"/>
          </p:cNvSpPr>
          <p:nvPr>
            <p:ph type="title"/>
          </p:nvPr>
        </p:nvSpPr>
        <p:spPr>
          <a:xfrm>
            <a:off x="457200" y="152400"/>
            <a:ext cx="8229600" cy="1219200"/>
          </a:xfrm>
        </p:spPr>
        <p:txBody>
          <a:bodyPr>
            <a:noAutofit/>
          </a:bodyPr>
          <a:lstStyle/>
          <a:p>
            <a:r>
              <a:rPr lang="en-US" sz="3600" dirty="0">
                <a:latin typeface="AdvOT7b515deb"/>
              </a:rPr>
              <a:t>15. ADA Pregnancy Targets –</a:t>
            </a:r>
            <a:br>
              <a:rPr lang="en-US" sz="3600" dirty="0">
                <a:latin typeface="AdvOT7b515deb"/>
              </a:rPr>
            </a:br>
            <a:r>
              <a:rPr lang="en-US" sz="3600" dirty="0">
                <a:latin typeface="AdvOT7b515deb"/>
              </a:rPr>
              <a:t>For those with type 1, type 2 and GDM</a:t>
            </a:r>
            <a:endParaRPr lang="en-US" sz="3600" dirty="0"/>
          </a:p>
        </p:txBody>
      </p:sp>
      <p:sp>
        <p:nvSpPr>
          <p:cNvPr id="3" name="Content Placeholder 2">
            <a:extLst>
              <a:ext uri="{FF2B5EF4-FFF2-40B4-BE49-F238E27FC236}">
                <a16:creationId xmlns:a16="http://schemas.microsoft.com/office/drawing/2014/main" id="{793D9B00-C4AF-4FBE-B055-766005D06458}"/>
              </a:ext>
            </a:extLst>
          </p:cNvPr>
          <p:cNvSpPr>
            <a:spLocks noGrp="1"/>
          </p:cNvSpPr>
          <p:nvPr>
            <p:ph sz="quarter" idx="1"/>
          </p:nvPr>
        </p:nvSpPr>
        <p:spPr>
          <a:xfrm>
            <a:off x="457200" y="1524000"/>
            <a:ext cx="4724400" cy="5486400"/>
          </a:xfrm>
        </p:spPr>
        <p:txBody>
          <a:bodyPr>
            <a:normAutofit/>
          </a:bodyPr>
          <a:lstStyle/>
          <a:p>
            <a:r>
              <a:rPr lang="en-US" sz="2800" dirty="0"/>
              <a:t>A1c &lt; 6-6.5% (closer to 6 in 2</a:t>
            </a:r>
            <a:r>
              <a:rPr lang="en-US" sz="2800" baseline="30000" dirty="0"/>
              <a:t>nd</a:t>
            </a:r>
            <a:r>
              <a:rPr lang="en-US" sz="2800" dirty="0"/>
              <a:t>/3</a:t>
            </a:r>
            <a:r>
              <a:rPr lang="en-US" sz="2800" baseline="30000" dirty="0"/>
              <a:t>rd</a:t>
            </a:r>
            <a:r>
              <a:rPr lang="en-US" sz="2800" dirty="0"/>
              <a:t> tri)</a:t>
            </a:r>
          </a:p>
          <a:p>
            <a:r>
              <a:rPr lang="en-US" sz="2800" dirty="0">
                <a:latin typeface="AdvOT7b515deb"/>
              </a:rPr>
              <a:t>Fasting and Post Meal BG Goals</a:t>
            </a:r>
            <a:endParaRPr lang="en-US" sz="2800" dirty="0">
              <a:solidFill>
                <a:srgbClr val="A6192E"/>
              </a:solidFill>
              <a:latin typeface="AdvOT7b515deb"/>
            </a:endParaRPr>
          </a:p>
          <a:p>
            <a:pPr marL="560070" lvl="1" indent="-285750">
              <a:buFont typeface="Arial" panose="020B0604020202020204" pitchFamily="34" charset="0"/>
              <a:buChar char="•"/>
            </a:pPr>
            <a:r>
              <a:rPr lang="en-US" sz="2400" dirty="0">
                <a:latin typeface="AdvOT7b515deb"/>
              </a:rPr>
              <a:t>Fasting glucose 70–95 mg/dL and either</a:t>
            </a:r>
          </a:p>
          <a:p>
            <a:pPr marL="560070" lvl="1" indent="-285750">
              <a:buFont typeface="Arial" panose="020B0604020202020204" pitchFamily="34" charset="0"/>
              <a:buChar char="•"/>
            </a:pPr>
            <a:r>
              <a:rPr lang="en-US" sz="2400" dirty="0">
                <a:latin typeface="AdvOT7b515deb"/>
              </a:rPr>
              <a:t>One-hour postprandial glucose 110–140 mg/dL or</a:t>
            </a:r>
          </a:p>
          <a:p>
            <a:pPr marL="560070" lvl="1" indent="-285750">
              <a:buFont typeface="Arial" panose="020B0604020202020204" pitchFamily="34" charset="0"/>
              <a:buChar char="•"/>
            </a:pPr>
            <a:r>
              <a:rPr lang="en-US" sz="2400" dirty="0">
                <a:latin typeface="AdvOT7b515deb"/>
              </a:rPr>
              <a:t>Two-hour postprandial glucose 100–120 mg/dL  </a:t>
            </a:r>
          </a:p>
          <a:p>
            <a:pPr marL="354330" indent="-285750">
              <a:buFont typeface="Arial" panose="020B0604020202020204" pitchFamily="34" charset="0"/>
              <a:buChar char="•"/>
            </a:pPr>
            <a:r>
              <a:rPr lang="en-US" sz="2800" dirty="0">
                <a:latin typeface="AdvOT7b515deb"/>
              </a:rPr>
              <a:t>Time in range: 63-140 mg/dL</a:t>
            </a:r>
            <a:endParaRPr lang="en-US" sz="2800" dirty="0"/>
          </a:p>
        </p:txBody>
      </p:sp>
      <p:pic>
        <p:nvPicPr>
          <p:cNvPr id="5" name="Picture 4">
            <a:extLst>
              <a:ext uri="{FF2B5EF4-FFF2-40B4-BE49-F238E27FC236}">
                <a16:creationId xmlns:a16="http://schemas.microsoft.com/office/drawing/2014/main" id="{8638F588-E1B2-6B1B-F385-DE265548032E}"/>
              </a:ext>
            </a:extLst>
          </p:cNvPr>
          <p:cNvPicPr>
            <a:picLocks noChangeAspect="1"/>
          </p:cNvPicPr>
          <p:nvPr/>
        </p:nvPicPr>
        <p:blipFill>
          <a:blip r:embed="rId3"/>
          <a:stretch>
            <a:fillRect/>
          </a:stretch>
        </p:blipFill>
        <p:spPr>
          <a:xfrm>
            <a:off x="5181600" y="1676400"/>
            <a:ext cx="3505200" cy="3363686"/>
          </a:xfrm>
          <a:prstGeom prst="rect">
            <a:avLst/>
          </a:prstGeom>
        </p:spPr>
      </p:pic>
      <p:sp>
        <p:nvSpPr>
          <p:cNvPr id="6" name="Google Shape;486;p79">
            <a:extLst>
              <a:ext uri="{FF2B5EF4-FFF2-40B4-BE49-F238E27FC236}">
                <a16:creationId xmlns:a16="http://schemas.microsoft.com/office/drawing/2014/main" id="{DB5124DE-040E-CB46-318B-FED7E7F6D980}"/>
              </a:ext>
            </a:extLst>
          </p:cNvPr>
          <p:cNvSpPr txBox="1">
            <a:spLocks noChangeArrowheads="1"/>
          </p:cNvSpPr>
          <p:nvPr/>
        </p:nvSpPr>
        <p:spPr bwMode="auto">
          <a:xfrm>
            <a:off x="433754" y="6426735"/>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pic>
        <p:nvPicPr>
          <p:cNvPr id="8" name="Picture 7">
            <a:extLst>
              <a:ext uri="{FF2B5EF4-FFF2-40B4-BE49-F238E27FC236}">
                <a16:creationId xmlns:a16="http://schemas.microsoft.com/office/drawing/2014/main" id="{422F8840-DFB1-24D0-444C-BFF2B153A1EB}"/>
              </a:ext>
            </a:extLst>
          </p:cNvPr>
          <p:cNvPicPr>
            <a:picLocks noChangeAspect="1"/>
          </p:cNvPicPr>
          <p:nvPr/>
        </p:nvPicPr>
        <p:blipFill>
          <a:blip r:embed="rId4"/>
          <a:stretch>
            <a:fillRect/>
          </a:stretch>
        </p:blipFill>
        <p:spPr>
          <a:xfrm>
            <a:off x="3224923" y="6414845"/>
            <a:ext cx="3303754" cy="220250"/>
          </a:xfrm>
          <a:prstGeom prst="rect">
            <a:avLst/>
          </a:prstGeom>
        </p:spPr>
      </p:pic>
    </p:spTree>
    <p:extLst>
      <p:ext uri="{BB962C8B-B14F-4D97-AF65-F5344CB8AC3E}">
        <p14:creationId xmlns:p14="http://schemas.microsoft.com/office/powerpoint/2010/main" val="14357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B9CB-DFB0-4765-8123-6C89E367CD03}"/>
              </a:ext>
            </a:extLst>
          </p:cNvPr>
          <p:cNvSpPr>
            <a:spLocks noGrp="1"/>
          </p:cNvSpPr>
          <p:nvPr>
            <p:ph type="title"/>
          </p:nvPr>
        </p:nvSpPr>
        <p:spPr/>
        <p:txBody>
          <a:bodyPr/>
          <a:lstStyle/>
          <a:p>
            <a:r>
              <a:rPr lang="en-US" dirty="0"/>
              <a:t>Lunch Break  12:00 to 12:55 PDT</a:t>
            </a:r>
          </a:p>
        </p:txBody>
      </p:sp>
      <p:pic>
        <p:nvPicPr>
          <p:cNvPr id="5" name="Content Placeholder 4" descr="Two people working and having lunch together">
            <a:extLst>
              <a:ext uri="{FF2B5EF4-FFF2-40B4-BE49-F238E27FC236}">
                <a16:creationId xmlns:a16="http://schemas.microsoft.com/office/drawing/2014/main" id="{B5125CA5-A223-44A1-B118-1DE13EAE98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0" y="1219200"/>
            <a:ext cx="5908129" cy="3943561"/>
          </a:xfrm>
        </p:spPr>
      </p:pic>
      <p:sp>
        <p:nvSpPr>
          <p:cNvPr id="3" name="TextBox 2">
            <a:extLst>
              <a:ext uri="{FF2B5EF4-FFF2-40B4-BE49-F238E27FC236}">
                <a16:creationId xmlns:a16="http://schemas.microsoft.com/office/drawing/2014/main" id="{2B85E019-8C59-470B-BA34-D08727A5B75F}"/>
              </a:ext>
            </a:extLst>
          </p:cNvPr>
          <p:cNvSpPr txBox="1"/>
          <p:nvPr/>
        </p:nvSpPr>
        <p:spPr>
          <a:xfrm>
            <a:off x="6477000" y="1371600"/>
            <a:ext cx="1981200" cy="1569660"/>
          </a:xfrm>
          <a:prstGeom prst="rect">
            <a:avLst/>
          </a:prstGeom>
          <a:noFill/>
        </p:spPr>
        <p:txBody>
          <a:bodyPr wrap="square" rtlCol="0">
            <a:spAutoFit/>
          </a:bodyPr>
          <a:lstStyle/>
          <a:p>
            <a:r>
              <a:rPr lang="en-US" sz="2400" dirty="0">
                <a:solidFill>
                  <a:srgbClr val="C00000"/>
                </a:solidFill>
              </a:rPr>
              <a:t>Question and Answer Session from</a:t>
            </a:r>
            <a:br>
              <a:rPr lang="en-US" sz="2400" dirty="0">
                <a:solidFill>
                  <a:srgbClr val="C00000"/>
                </a:solidFill>
              </a:rPr>
            </a:br>
            <a:r>
              <a:rPr lang="en-US" sz="2400" dirty="0">
                <a:solidFill>
                  <a:srgbClr val="C00000"/>
                </a:solidFill>
              </a:rPr>
              <a:t>12:55 to 1pm</a:t>
            </a:r>
          </a:p>
        </p:txBody>
      </p:sp>
      <p:sp>
        <p:nvSpPr>
          <p:cNvPr id="4" name="TextBox 3">
            <a:extLst>
              <a:ext uri="{FF2B5EF4-FFF2-40B4-BE49-F238E27FC236}">
                <a16:creationId xmlns:a16="http://schemas.microsoft.com/office/drawing/2014/main" id="{01F746CD-9AEE-EEA6-5AA2-E2619B9BE1CF}"/>
              </a:ext>
            </a:extLst>
          </p:cNvPr>
          <p:cNvSpPr txBox="1"/>
          <p:nvPr/>
        </p:nvSpPr>
        <p:spPr>
          <a:xfrm>
            <a:off x="6629400" y="3276600"/>
            <a:ext cx="2209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22214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10400" y="1178169"/>
            <a:ext cx="1924050" cy="2813665"/>
          </a:xfrm>
          <a:prstGeom prst="rect">
            <a:avLst/>
          </a:prstGeom>
        </p:spPr>
      </p:pic>
      <p:sp>
        <p:nvSpPr>
          <p:cNvPr id="2" name="Title 1"/>
          <p:cNvSpPr>
            <a:spLocks noGrp="1"/>
          </p:cNvSpPr>
          <p:nvPr>
            <p:ph type="title"/>
          </p:nvPr>
        </p:nvSpPr>
        <p:spPr/>
        <p:txBody>
          <a:bodyPr>
            <a:noAutofit/>
          </a:bodyPr>
          <a:lstStyle/>
          <a:p>
            <a:r>
              <a:rPr lang="en-US" sz="3200" dirty="0"/>
              <a:t>Pharmacologic Treatment during Pregnancy</a:t>
            </a:r>
          </a:p>
        </p:txBody>
      </p:sp>
      <p:sp>
        <p:nvSpPr>
          <p:cNvPr id="3" name="Content Placeholder 2"/>
          <p:cNvSpPr>
            <a:spLocks noGrp="1"/>
          </p:cNvSpPr>
          <p:nvPr>
            <p:ph sz="quarter" idx="1"/>
          </p:nvPr>
        </p:nvSpPr>
        <p:spPr>
          <a:xfrm>
            <a:off x="304800" y="1447800"/>
            <a:ext cx="8229600" cy="5486400"/>
          </a:xfrm>
        </p:spPr>
        <p:txBody>
          <a:bodyPr>
            <a:normAutofit/>
          </a:bodyPr>
          <a:lstStyle/>
          <a:p>
            <a:r>
              <a:rPr lang="en-US" sz="2800" dirty="0"/>
              <a:t>Insulin is preferred therapy for GDM, type 1 and 2</a:t>
            </a:r>
          </a:p>
          <a:p>
            <a:pPr lvl="1"/>
            <a:r>
              <a:rPr lang="en-US" sz="2400" dirty="0"/>
              <a:t>Does not cross placenta</a:t>
            </a:r>
          </a:p>
          <a:p>
            <a:pPr lvl="1"/>
            <a:r>
              <a:rPr lang="en-US" sz="2400" dirty="0"/>
              <a:t>Can overcome insulin resistance </a:t>
            </a:r>
            <a:r>
              <a:rPr lang="en-US" sz="2400" dirty="0" err="1"/>
              <a:t>assoc</a:t>
            </a:r>
            <a:r>
              <a:rPr lang="en-US" sz="2400" dirty="0"/>
              <a:t> w/ type 2</a:t>
            </a:r>
          </a:p>
          <a:p>
            <a:r>
              <a:rPr lang="en-US" sz="2800" dirty="0"/>
              <a:t>Sulfonylureas pass through placenta / associated with neonatal hypo (glyburide)</a:t>
            </a:r>
          </a:p>
          <a:p>
            <a:pPr>
              <a:lnSpc>
                <a:spcPct val="120000"/>
              </a:lnSpc>
            </a:pPr>
            <a:r>
              <a:rPr lang="en-US" sz="2800" dirty="0"/>
              <a:t>Metformin – lower risk of hypo and maternal </a:t>
            </a:r>
            <a:r>
              <a:rPr lang="en-US" sz="2800" dirty="0" err="1"/>
              <a:t>wt</a:t>
            </a:r>
            <a:r>
              <a:rPr lang="en-US" sz="2800" dirty="0"/>
              <a:t> gain but may increase prematurity rate </a:t>
            </a:r>
          </a:p>
          <a:p>
            <a:pPr lvl="1">
              <a:lnSpc>
                <a:spcPct val="120000"/>
              </a:lnSpc>
            </a:pPr>
            <a:r>
              <a:rPr lang="en-US" sz="2400" dirty="0"/>
              <a:t>Passes through placenta</a:t>
            </a:r>
          </a:p>
          <a:p>
            <a:pPr lvl="1">
              <a:lnSpc>
                <a:spcPct val="120000"/>
              </a:lnSpc>
            </a:pPr>
            <a:r>
              <a:rPr lang="en-US" sz="2400" dirty="0"/>
              <a:t>If using for PCOS, stop by end of first trimester</a:t>
            </a:r>
          </a:p>
          <a:p>
            <a:r>
              <a:rPr lang="en-US" sz="2800" dirty="0"/>
              <a:t>Refer to specialized center</a:t>
            </a:r>
          </a:p>
          <a:p>
            <a:endParaRPr lang="en-US" dirty="0"/>
          </a:p>
        </p:txBody>
      </p:sp>
      <p:sp>
        <p:nvSpPr>
          <p:cNvPr id="5" name="TextBox 4">
            <a:extLst>
              <a:ext uri="{FF2B5EF4-FFF2-40B4-BE49-F238E27FC236}">
                <a16:creationId xmlns:a16="http://schemas.microsoft.com/office/drawing/2014/main" id="{174173FB-872B-33AF-1177-6B3490572F6D}"/>
              </a:ext>
            </a:extLst>
          </p:cNvPr>
          <p:cNvSpPr txBox="1"/>
          <p:nvPr/>
        </p:nvSpPr>
        <p:spPr>
          <a:xfrm>
            <a:off x="457200" y="6400800"/>
            <a:ext cx="4191000" cy="369332"/>
          </a:xfrm>
          <a:prstGeom prst="rect">
            <a:avLst/>
          </a:prstGeom>
          <a:noFill/>
        </p:spPr>
        <p:txBody>
          <a:bodyPr wrap="square" rtlCol="0">
            <a:spAutoFit/>
          </a:bodyPr>
          <a:lstStyle/>
          <a:p>
            <a:r>
              <a:rPr lang="en-US" dirty="0"/>
              <a:t>ADA SOC 2024</a:t>
            </a:r>
          </a:p>
        </p:txBody>
      </p:sp>
    </p:spTree>
    <p:extLst>
      <p:ext uri="{BB962C8B-B14F-4D97-AF65-F5344CB8AC3E}">
        <p14:creationId xmlns:p14="http://schemas.microsoft.com/office/powerpoint/2010/main" val="280319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3BF0-8DB4-4281-865C-15F726270641}"/>
              </a:ext>
            </a:extLst>
          </p:cNvPr>
          <p:cNvSpPr>
            <a:spLocks noGrp="1"/>
          </p:cNvSpPr>
          <p:nvPr>
            <p:ph type="title"/>
          </p:nvPr>
        </p:nvSpPr>
        <p:spPr/>
        <p:txBody>
          <a:bodyPr>
            <a:normAutofit/>
          </a:bodyPr>
          <a:lstStyle/>
          <a:p>
            <a:r>
              <a:rPr lang="en-US" sz="4400" dirty="0"/>
              <a:t>Pregnancy and Hypertension</a:t>
            </a:r>
          </a:p>
        </p:txBody>
      </p:sp>
      <p:sp>
        <p:nvSpPr>
          <p:cNvPr id="3" name="Content Placeholder 2">
            <a:extLst>
              <a:ext uri="{FF2B5EF4-FFF2-40B4-BE49-F238E27FC236}">
                <a16:creationId xmlns:a16="http://schemas.microsoft.com/office/drawing/2014/main" id="{A08FAF9E-0730-43A1-B841-0C1406F5BD70}"/>
              </a:ext>
            </a:extLst>
          </p:cNvPr>
          <p:cNvSpPr>
            <a:spLocks noGrp="1"/>
          </p:cNvSpPr>
          <p:nvPr>
            <p:ph sz="quarter" idx="1"/>
          </p:nvPr>
        </p:nvSpPr>
        <p:spPr>
          <a:xfrm>
            <a:off x="228600" y="1371600"/>
            <a:ext cx="6629400" cy="5486400"/>
          </a:xfrm>
        </p:spPr>
        <p:txBody>
          <a:bodyPr>
            <a:normAutofit fontScale="92500"/>
          </a:bodyPr>
          <a:lstStyle/>
          <a:p>
            <a:r>
              <a:rPr lang="en-US" sz="3600" dirty="0">
                <a:latin typeface="AdvOT7b515deb"/>
              </a:rPr>
              <a:t>If pregnant with diabetes and chronic hypertension</a:t>
            </a:r>
          </a:p>
          <a:p>
            <a:pPr lvl="1"/>
            <a:r>
              <a:rPr lang="en-US" sz="2800" dirty="0">
                <a:latin typeface="AdvOT7b515deb"/>
              </a:rPr>
              <a:t> Blood pressure target of 110–135/85 mmHg</a:t>
            </a:r>
          </a:p>
          <a:p>
            <a:pPr lvl="2"/>
            <a:r>
              <a:rPr lang="en-US" sz="2400" dirty="0">
                <a:latin typeface="AdvOT7b515deb"/>
              </a:rPr>
              <a:t>Reduces risk for accelerated maternal hypertension</a:t>
            </a:r>
          </a:p>
          <a:p>
            <a:pPr lvl="2"/>
            <a:r>
              <a:rPr lang="en-US" sz="2400" dirty="0">
                <a:latin typeface="AdvOT7b515deb"/>
              </a:rPr>
              <a:t>Minimizes impaired fetal growth</a:t>
            </a:r>
            <a:endParaRPr lang="en-US" sz="2400" dirty="0">
              <a:solidFill>
                <a:srgbClr val="A6192E"/>
              </a:solidFill>
              <a:latin typeface="AdvOT8eb9eec2.B"/>
            </a:endParaRPr>
          </a:p>
          <a:p>
            <a:pPr lvl="1"/>
            <a:r>
              <a:rPr lang="en-US" sz="2800" dirty="0">
                <a:latin typeface="AdvOT7b515deb"/>
              </a:rPr>
              <a:t>Stop potentially harmful medications in prep for pregnancy </a:t>
            </a:r>
          </a:p>
          <a:p>
            <a:pPr lvl="2"/>
            <a:r>
              <a:rPr lang="en-US" sz="2400" dirty="0">
                <a:latin typeface="AdvOT7b515deb"/>
              </a:rPr>
              <a:t>Avoid ACE inhibitors, angiotensin receptor blockers (ARBs), statins in sexually active women of childbearing age if not using reliable contraception </a:t>
            </a:r>
          </a:p>
          <a:p>
            <a:pPr lvl="2"/>
            <a:r>
              <a:rPr lang="en-US" sz="2400" dirty="0">
                <a:latin typeface="AdvOT7b515deb"/>
              </a:rPr>
              <a:t>Stop these meds at conception</a:t>
            </a:r>
          </a:p>
          <a:p>
            <a:pPr lvl="2"/>
            <a:r>
              <a:rPr lang="en-US" sz="2400" dirty="0">
                <a:latin typeface="AdvOT7b515deb"/>
              </a:rPr>
              <a:t>Preferred meds: </a:t>
            </a:r>
            <a:r>
              <a:rPr lang="en-US" sz="2400" dirty="0" err="1">
                <a:latin typeface="AdvOT7b515deb"/>
              </a:rPr>
              <a:t>labetolol</a:t>
            </a:r>
            <a:r>
              <a:rPr lang="en-US" sz="2400" dirty="0">
                <a:latin typeface="AdvOT7b515deb"/>
              </a:rPr>
              <a:t>, nifedipine </a:t>
            </a:r>
            <a:endParaRPr lang="en-US" dirty="0"/>
          </a:p>
        </p:txBody>
      </p:sp>
      <p:pic>
        <p:nvPicPr>
          <p:cNvPr id="5" name="Picture 4" descr="A picture containing toy&#10;&#10;Description automatically generated">
            <a:extLst>
              <a:ext uri="{FF2B5EF4-FFF2-40B4-BE49-F238E27FC236}">
                <a16:creationId xmlns:a16="http://schemas.microsoft.com/office/drawing/2014/main" id="{CDBF610D-36F4-4CAD-A5DD-B8534F91AB1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97210" y="1593756"/>
            <a:ext cx="1943805" cy="2331991"/>
          </a:xfrm>
          <a:prstGeom prst="rect">
            <a:avLst/>
          </a:prstGeom>
        </p:spPr>
      </p:pic>
      <p:sp>
        <p:nvSpPr>
          <p:cNvPr id="4" name="TextBox 3">
            <a:extLst>
              <a:ext uri="{FF2B5EF4-FFF2-40B4-BE49-F238E27FC236}">
                <a16:creationId xmlns:a16="http://schemas.microsoft.com/office/drawing/2014/main" id="{8F0CF339-3C4A-7F04-4FF7-BA8151EF06DB}"/>
              </a:ext>
            </a:extLst>
          </p:cNvPr>
          <p:cNvSpPr txBox="1"/>
          <p:nvPr/>
        </p:nvSpPr>
        <p:spPr>
          <a:xfrm>
            <a:off x="422031" y="6490900"/>
            <a:ext cx="3859415" cy="276999"/>
          </a:xfrm>
          <a:prstGeom prst="rect">
            <a:avLst/>
          </a:prstGeom>
          <a:noFill/>
        </p:spPr>
        <p:txBody>
          <a:bodyPr wrap="square" rtlCol="0">
            <a:spAutoFit/>
          </a:bodyPr>
          <a:lstStyle/>
          <a:p>
            <a:r>
              <a:rPr lang="en-US" sz="1200" dirty="0"/>
              <a:t>ADA SOC 2024</a:t>
            </a:r>
          </a:p>
        </p:txBody>
      </p:sp>
    </p:spTree>
    <p:extLst>
      <p:ext uri="{BB962C8B-B14F-4D97-AF65-F5344CB8AC3E}">
        <p14:creationId xmlns:p14="http://schemas.microsoft.com/office/powerpoint/2010/main" val="62273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76721E-24B5-4AB8-9CD0-300BC63F3907}"/>
              </a:ext>
            </a:extLst>
          </p:cNvPr>
          <p:cNvSpPr>
            <a:spLocks noGrp="1"/>
          </p:cNvSpPr>
          <p:nvPr>
            <p:ph type="title"/>
          </p:nvPr>
        </p:nvSpPr>
        <p:spPr>
          <a:xfrm>
            <a:off x="457200" y="228600"/>
            <a:ext cx="8229600" cy="914400"/>
          </a:xfrm>
        </p:spPr>
        <p:txBody>
          <a:bodyPr anchor="b">
            <a:normAutofit/>
          </a:bodyPr>
          <a:lstStyle/>
          <a:p>
            <a:r>
              <a:rPr lang="en-US" dirty="0"/>
              <a:t>Speaker Question and Answer</a:t>
            </a:r>
          </a:p>
        </p:txBody>
      </p:sp>
      <p:sp>
        <p:nvSpPr>
          <p:cNvPr id="6" name="Content Placeholder 5">
            <a:extLst>
              <a:ext uri="{FF2B5EF4-FFF2-40B4-BE49-F238E27FC236}">
                <a16:creationId xmlns:a16="http://schemas.microsoft.com/office/drawing/2014/main" id="{3F6BFB37-9DDC-49DA-B6D9-B5973B6CD7B5}"/>
              </a:ext>
            </a:extLst>
          </p:cNvPr>
          <p:cNvSpPr>
            <a:spLocks noGrp="1"/>
          </p:cNvSpPr>
          <p:nvPr>
            <p:ph sz="quarter" idx="1"/>
          </p:nvPr>
        </p:nvSpPr>
        <p:spPr>
          <a:xfrm>
            <a:off x="457200" y="1219200"/>
            <a:ext cx="4419600" cy="4937760"/>
          </a:xfrm>
        </p:spPr>
        <p:txBody>
          <a:bodyPr>
            <a:normAutofit/>
          </a:bodyPr>
          <a:lstStyle/>
          <a:p>
            <a:pPr>
              <a:lnSpc>
                <a:spcPct val="90000"/>
              </a:lnSpc>
            </a:pPr>
            <a:r>
              <a:rPr lang="en-US" sz="3100" dirty="0"/>
              <a:t> Before each break, we will provide a 5-minute Q&amp;A session.</a:t>
            </a:r>
          </a:p>
          <a:p>
            <a:pPr>
              <a:lnSpc>
                <a:spcPct val="90000"/>
              </a:lnSpc>
            </a:pPr>
            <a:r>
              <a:rPr lang="en-US" sz="3100" dirty="0"/>
              <a:t> We will choose questions that will most benefit participants.</a:t>
            </a:r>
          </a:p>
          <a:p>
            <a:pPr>
              <a:lnSpc>
                <a:spcPct val="90000"/>
              </a:lnSpc>
            </a:pPr>
            <a:r>
              <a:rPr lang="en-US" sz="3100" dirty="0"/>
              <a:t> If you have a burning question that is not answered, you can re-ask after class.</a:t>
            </a:r>
          </a:p>
        </p:txBody>
      </p:sp>
      <p:pic>
        <p:nvPicPr>
          <p:cNvPr id="8" name="Picture 7" descr="Quizzical burrowing owl looking forward">
            <a:extLst>
              <a:ext uri="{FF2B5EF4-FFF2-40B4-BE49-F238E27FC236}">
                <a16:creationId xmlns:a16="http://schemas.microsoft.com/office/drawing/2014/main" id="{25884FAE-2CD7-4C57-B0E1-2061849619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2" r="40582" b="2"/>
          <a:stretch/>
        </p:blipFill>
        <p:spPr>
          <a:xfrm>
            <a:off x="5127602" y="1216152"/>
            <a:ext cx="3546244" cy="4346448"/>
          </a:xfrm>
          <a:prstGeom prst="rect">
            <a:avLst/>
          </a:prstGeom>
          <a:noFill/>
        </p:spPr>
      </p:pic>
    </p:spTree>
    <p:extLst>
      <p:ext uri="{BB962C8B-B14F-4D97-AF65-F5344CB8AC3E}">
        <p14:creationId xmlns:p14="http://schemas.microsoft.com/office/powerpoint/2010/main" val="36125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CB715D5-235B-4993-A377-DF699F6FCFAB}"/>
              </a:ext>
            </a:extLst>
          </p:cNvPr>
          <p:cNvSpPr>
            <a:spLocks noGrp="1" noChangeArrowheads="1"/>
          </p:cNvSpPr>
          <p:nvPr>
            <p:ph type="title"/>
          </p:nvPr>
        </p:nvSpPr>
        <p:spPr>
          <a:xfrm>
            <a:off x="457200" y="152400"/>
            <a:ext cx="8229600" cy="838200"/>
          </a:xfrm>
        </p:spPr>
        <p:txBody>
          <a:bodyPr/>
          <a:lstStyle/>
          <a:p>
            <a:pPr eaLnBrk="1" hangingPunct="1"/>
            <a:r>
              <a:rPr lang="en-US" altLang="en-US" dirty="0"/>
              <a:t> Case Study - Ricki</a:t>
            </a:r>
          </a:p>
        </p:txBody>
      </p:sp>
      <p:sp>
        <p:nvSpPr>
          <p:cNvPr id="3" name="Content Placeholder 2">
            <a:extLst>
              <a:ext uri="{FF2B5EF4-FFF2-40B4-BE49-F238E27FC236}">
                <a16:creationId xmlns:a16="http://schemas.microsoft.com/office/drawing/2014/main" id="{97339650-BC23-44D7-9A9A-8297B6B405B4}"/>
              </a:ext>
            </a:extLst>
          </p:cNvPr>
          <p:cNvSpPr>
            <a:spLocks noGrp="1"/>
          </p:cNvSpPr>
          <p:nvPr>
            <p:ph sz="quarter" idx="1"/>
          </p:nvPr>
        </p:nvSpPr>
        <p:spPr>
          <a:xfrm>
            <a:off x="429567" y="1057314"/>
            <a:ext cx="4828233" cy="5648286"/>
          </a:xfrm>
        </p:spPr>
        <p:txBody>
          <a:bodyPr rtlCol="0">
            <a:normAutofit fontScale="77500" lnSpcReduction="20000"/>
          </a:bodyPr>
          <a:lstStyle/>
          <a:p>
            <a:pPr marL="0" indent="0">
              <a:lnSpc>
                <a:spcPct val="120000"/>
              </a:lnSpc>
              <a:buNone/>
              <a:defRPr/>
            </a:pPr>
            <a:r>
              <a:rPr lang="en-US" sz="3153" dirty="0"/>
              <a:t>Ricki is a 36yoF with a history of GDM and newly diagnosed with type 2 diabetes. A1C=7.4%.   Normal kidney function.  Past medical history includes hypertension for which she takes HCTZ 25mg daily. </a:t>
            </a:r>
          </a:p>
          <a:p>
            <a:pPr marL="0" indent="0">
              <a:lnSpc>
                <a:spcPct val="120000"/>
              </a:lnSpc>
              <a:buNone/>
              <a:defRPr/>
            </a:pPr>
            <a:r>
              <a:rPr lang="en-US" sz="3153" dirty="0"/>
              <a:t>Weight: 220lbs, BMI=34kg/m</a:t>
            </a:r>
            <a:r>
              <a:rPr lang="en-US" sz="3153" baseline="30000" dirty="0"/>
              <a:t>2</a:t>
            </a:r>
          </a:p>
          <a:p>
            <a:pPr marL="0" indent="0">
              <a:lnSpc>
                <a:spcPct val="120000"/>
              </a:lnSpc>
              <a:buNone/>
              <a:defRPr/>
            </a:pPr>
            <a:r>
              <a:rPr lang="en-US" sz="3153" dirty="0"/>
              <a:t>Social history</a:t>
            </a:r>
          </a:p>
          <a:p>
            <a:pPr lvl="1">
              <a:lnSpc>
                <a:spcPct val="120000"/>
              </a:lnSpc>
              <a:defRPr/>
            </a:pPr>
            <a:r>
              <a:rPr lang="en-US" sz="2702" dirty="0"/>
              <a:t>Works full time as an accountant</a:t>
            </a:r>
          </a:p>
          <a:p>
            <a:pPr lvl="1">
              <a:lnSpc>
                <a:spcPct val="120000"/>
              </a:lnSpc>
              <a:defRPr/>
            </a:pPr>
            <a:r>
              <a:rPr lang="en-US" sz="2702" dirty="0"/>
              <a:t>Skips breakfast, eats a small lunch, eats a large dinner, snacks in evening</a:t>
            </a:r>
          </a:p>
          <a:p>
            <a:pPr lvl="1">
              <a:lnSpc>
                <a:spcPct val="120000"/>
              </a:lnSpc>
              <a:defRPr/>
            </a:pPr>
            <a:r>
              <a:rPr lang="en-US" sz="2702" dirty="0"/>
              <a:t>No Exercise</a:t>
            </a:r>
          </a:p>
          <a:p>
            <a:pPr lvl="1">
              <a:lnSpc>
                <a:spcPct val="120000"/>
              </a:lnSpc>
              <a:defRPr/>
            </a:pPr>
            <a:r>
              <a:rPr lang="en-US" sz="2702" dirty="0"/>
              <a:t>Loves Starbucks Frappuccino's</a:t>
            </a:r>
          </a:p>
          <a:p>
            <a:pPr marL="0" indent="0">
              <a:buNone/>
              <a:defRPr/>
            </a:pPr>
            <a:endParaRPr lang="en-US" dirty="0"/>
          </a:p>
          <a:p>
            <a:pPr>
              <a:defRPr/>
            </a:pPr>
            <a:endParaRPr lang="en-US" dirty="0"/>
          </a:p>
        </p:txBody>
      </p:sp>
      <p:pic>
        <p:nvPicPr>
          <p:cNvPr id="6" name="Picture 5" descr="Woman in shades and denim jacket">
            <a:extLst>
              <a:ext uri="{FF2B5EF4-FFF2-40B4-BE49-F238E27FC236}">
                <a16:creationId xmlns:a16="http://schemas.microsoft.com/office/drawing/2014/main" id="{551F7FA2-3059-C3B6-385C-2C01F7D33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816" y="1219200"/>
            <a:ext cx="3451849" cy="2348173"/>
          </a:xfrm>
          <a:prstGeom prst="rect">
            <a:avLst/>
          </a:prstGeom>
        </p:spPr>
      </p:pic>
    </p:spTree>
    <p:extLst>
      <p:ext uri="{BB962C8B-B14F-4D97-AF65-F5344CB8AC3E}">
        <p14:creationId xmlns:p14="http://schemas.microsoft.com/office/powerpoint/2010/main" val="3777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9443C60-8C98-4A71-980E-279E7065B6A2}"/>
              </a:ext>
            </a:extLst>
          </p:cNvPr>
          <p:cNvSpPr>
            <a:spLocks noGrp="1" noChangeArrowheads="1"/>
          </p:cNvSpPr>
          <p:nvPr>
            <p:ph type="title"/>
          </p:nvPr>
        </p:nvSpPr>
        <p:spPr/>
        <p:txBody>
          <a:bodyPr>
            <a:normAutofit fontScale="90000"/>
          </a:bodyPr>
          <a:lstStyle/>
          <a:p>
            <a:r>
              <a:rPr lang="en-US" altLang="en-US" dirty="0"/>
              <a:t>Poll 11. What Treatment Should Ricki Be Started On?  </a:t>
            </a:r>
          </a:p>
        </p:txBody>
      </p:sp>
      <p:sp>
        <p:nvSpPr>
          <p:cNvPr id="52227" name="TextBox 1">
            <a:extLst>
              <a:ext uri="{FF2B5EF4-FFF2-40B4-BE49-F238E27FC236}">
                <a16:creationId xmlns:a16="http://schemas.microsoft.com/office/drawing/2014/main" id="{84515727-D54B-4AFD-9A65-14AAC2C5306B}"/>
              </a:ext>
            </a:extLst>
          </p:cNvPr>
          <p:cNvSpPr>
            <a:spLocks noGrp="1" noChangeArrowheads="1"/>
          </p:cNvSpPr>
          <p:nvPr>
            <p:ph sz="quarter" idx="1"/>
          </p:nvPr>
        </p:nvSpPr>
        <p:spPr>
          <a:xfrm>
            <a:off x="457630" y="1438314"/>
            <a:ext cx="8228742" cy="3669274"/>
          </a:xfrm>
        </p:spPr>
        <p:txBody>
          <a:bodyPr>
            <a:spAutoFit/>
          </a:bodyPr>
          <a:lstStyle/>
          <a:p>
            <a:pPr eaLnBrk="1" hangingPunct="1">
              <a:spcBef>
                <a:spcPct val="0"/>
              </a:spcBef>
              <a:buFont typeface="Arial" panose="020B0604020202020204" pitchFamily="34" charset="0"/>
              <a:buNone/>
            </a:pPr>
            <a:r>
              <a:rPr lang="en-US" altLang="en-US" sz="1802" dirty="0"/>
              <a:t> </a:t>
            </a:r>
          </a:p>
          <a:p>
            <a:pPr marL="360365" lvl="1">
              <a:spcBef>
                <a:spcPct val="0"/>
              </a:spcBef>
              <a:buNone/>
            </a:pPr>
            <a:r>
              <a:rPr lang="en-US" altLang="en-US" sz="3964" dirty="0"/>
              <a:t>A. Glipizide (sulfonylurea)</a:t>
            </a:r>
          </a:p>
          <a:p>
            <a:pPr marL="360365" lvl="1">
              <a:spcBef>
                <a:spcPct val="0"/>
              </a:spcBef>
              <a:buNone/>
            </a:pPr>
            <a:r>
              <a:rPr lang="en-US" altLang="en-US" sz="3964" dirty="0"/>
              <a:t>B. Linagliptin (DPP-4 inhibitor)T</a:t>
            </a:r>
          </a:p>
          <a:p>
            <a:pPr marL="360365" lvl="1">
              <a:spcBef>
                <a:spcPct val="0"/>
              </a:spcBef>
              <a:buNone/>
            </a:pPr>
            <a:r>
              <a:rPr lang="en-US" altLang="en-US" sz="3964" dirty="0"/>
              <a:t>C. Empagliflozin (SGLT-2 inhibitor)</a:t>
            </a:r>
          </a:p>
          <a:p>
            <a:pPr marL="360365" lvl="1">
              <a:spcBef>
                <a:spcPct val="0"/>
              </a:spcBef>
              <a:buNone/>
            </a:pPr>
            <a:r>
              <a:rPr lang="en-US" altLang="en-US" sz="3964" dirty="0"/>
              <a:t>D. Metformin (Biguanide)</a:t>
            </a:r>
          </a:p>
          <a:p>
            <a:pPr marL="360365" lvl="1">
              <a:spcBef>
                <a:spcPct val="0"/>
              </a:spcBef>
              <a:buNone/>
            </a:pPr>
            <a:r>
              <a:rPr lang="en-US" altLang="en-US" sz="3964" dirty="0"/>
              <a:t>E. Lifestyle modifications only</a:t>
            </a:r>
          </a:p>
          <a:p>
            <a:pPr eaLnBrk="1" hangingPunct="1">
              <a:spcBef>
                <a:spcPct val="0"/>
              </a:spcBef>
              <a:buFontTx/>
              <a:buNone/>
            </a:pPr>
            <a:endParaRPr lang="en-US" altLang="en-US" sz="1621" dirty="0"/>
          </a:p>
        </p:txBody>
      </p:sp>
      <p:sp>
        <p:nvSpPr>
          <p:cNvPr id="2" name="Oval 1">
            <a:extLst>
              <a:ext uri="{FF2B5EF4-FFF2-40B4-BE49-F238E27FC236}">
                <a16:creationId xmlns:a16="http://schemas.microsoft.com/office/drawing/2014/main" id="{2977FE34-8266-4E6A-838A-11062DBDD98B}"/>
              </a:ext>
            </a:extLst>
          </p:cNvPr>
          <p:cNvSpPr/>
          <p:nvPr/>
        </p:nvSpPr>
        <p:spPr>
          <a:xfrm>
            <a:off x="457630" y="3429000"/>
            <a:ext cx="7546588" cy="853765"/>
          </a:xfrm>
          <a:prstGeom prst="ellipse">
            <a:avLst/>
          </a:prstGeom>
          <a:noFill/>
          <a:ln w="38100">
            <a:solidFill>
              <a:srgbClr val="7030A0"/>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1"/>
          </a:p>
        </p:txBody>
      </p:sp>
    </p:spTree>
    <p:extLst>
      <p:ext uri="{BB962C8B-B14F-4D97-AF65-F5344CB8AC3E}">
        <p14:creationId xmlns:p14="http://schemas.microsoft.com/office/powerpoint/2010/main" val="33344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ADA Meds Management</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sp>
        <p:nvSpPr>
          <p:cNvPr id="5" name="Oval 4">
            <a:extLst>
              <a:ext uri="{FF2B5EF4-FFF2-40B4-BE49-F238E27FC236}">
                <a16:creationId xmlns:a16="http://schemas.microsoft.com/office/drawing/2014/main" id="{E88072C2-B0DE-25A7-80AF-1F243A3609D9}"/>
              </a:ext>
            </a:extLst>
          </p:cNvPr>
          <p:cNvSpPr/>
          <p:nvPr/>
        </p:nvSpPr>
        <p:spPr>
          <a:xfrm>
            <a:off x="4495800" y="1143000"/>
            <a:ext cx="4648200" cy="543255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spTree>
    <p:extLst>
      <p:ext uri="{BB962C8B-B14F-4D97-AF65-F5344CB8AC3E}">
        <p14:creationId xmlns:p14="http://schemas.microsoft.com/office/powerpoint/2010/main" val="28412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04718"/>
            <a:ext cx="8229600" cy="762000"/>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a:t>
            </a:r>
          </a:p>
        </p:txBody>
      </p:sp>
      <p:pic>
        <p:nvPicPr>
          <p:cNvPr id="4" name="Picture 3">
            <a:extLst>
              <a:ext uri="{FF2B5EF4-FFF2-40B4-BE49-F238E27FC236}">
                <a16:creationId xmlns:a16="http://schemas.microsoft.com/office/drawing/2014/main" id="{310DD8F0-8238-FDC4-D9FF-F1CC85AA54E0}"/>
              </a:ext>
            </a:extLst>
          </p:cNvPr>
          <p:cNvPicPr>
            <a:picLocks noChangeAspect="1"/>
          </p:cNvPicPr>
          <p:nvPr/>
        </p:nvPicPr>
        <p:blipFill>
          <a:blip r:embed="rId3"/>
          <a:stretch>
            <a:fillRect/>
          </a:stretch>
        </p:blipFill>
        <p:spPr>
          <a:xfrm>
            <a:off x="405197" y="957942"/>
            <a:ext cx="5081203" cy="5817111"/>
          </a:xfrm>
          <a:prstGeom prst="rect">
            <a:avLst/>
          </a:prstGeom>
        </p:spPr>
      </p:pic>
      <p:sp>
        <p:nvSpPr>
          <p:cNvPr id="5" name="Rectangle 4">
            <a:extLst>
              <a:ext uri="{FF2B5EF4-FFF2-40B4-BE49-F238E27FC236}">
                <a16:creationId xmlns:a16="http://schemas.microsoft.com/office/drawing/2014/main" id="{C6C5C9AA-69F1-0722-8075-95A230A19C64}"/>
              </a:ext>
            </a:extLst>
          </p:cNvPr>
          <p:cNvSpPr/>
          <p:nvPr/>
        </p:nvSpPr>
        <p:spPr>
          <a:xfrm>
            <a:off x="405196" y="957942"/>
            <a:ext cx="2185603" cy="5725885"/>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5142607" y="1199497"/>
            <a:ext cx="3918556" cy="5334000"/>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Inexpensive - 3 months for $12</a:t>
            </a:r>
          </a:p>
          <a:p>
            <a:pPr lvl="1">
              <a:buFont typeface="Arial"/>
              <a:buChar char="–"/>
              <a:defRPr/>
            </a:pPr>
            <a:r>
              <a:rPr lang="en-US" sz="2400" dirty="0"/>
              <a:t>Weight neutral</a:t>
            </a:r>
          </a:p>
          <a:p>
            <a:pPr marL="205735" lvl="1" indent="0">
              <a:buNone/>
              <a:defRPr/>
            </a:pPr>
            <a:endParaRPr lang="en-US" sz="2400" dirty="0">
              <a:solidFill>
                <a:srgbClr val="0070C0"/>
              </a:solidFill>
            </a:endParaRPr>
          </a:p>
          <a:p>
            <a:pPr>
              <a:buFont typeface="Arial"/>
              <a:buChar char="•"/>
              <a:defRPr/>
            </a:pPr>
            <a:r>
              <a:rPr lang="en-US" sz="2400" dirty="0"/>
              <a:t>If ASCVD, HF or CKD or high ASCVD risk, use SGLT2i or GLP-1 RA +/- metformin</a:t>
            </a:r>
          </a:p>
          <a:p>
            <a:pPr>
              <a:buFont typeface="Arial"/>
              <a:buChar char="•"/>
              <a:defRPr/>
            </a:pPr>
            <a:r>
              <a:rPr lang="en-US" sz="2400" dirty="0">
                <a:solidFill>
                  <a:srgbClr val="0070C0"/>
                </a:solidFill>
              </a:rPr>
              <a:t>If A1C ≥ 8.5%, consider combo therapy.</a:t>
            </a:r>
          </a:p>
        </p:txBody>
      </p:sp>
      <p:pic>
        <p:nvPicPr>
          <p:cNvPr id="6" name="Picture 5">
            <a:extLst>
              <a:ext uri="{FF2B5EF4-FFF2-40B4-BE49-F238E27FC236}">
                <a16:creationId xmlns:a16="http://schemas.microsoft.com/office/drawing/2014/main" id="{FC767521-5AF0-4262-02C4-76E119650DFD}"/>
              </a:ext>
            </a:extLst>
          </p:cNvPr>
          <p:cNvPicPr>
            <a:picLocks noChangeAspect="1"/>
          </p:cNvPicPr>
          <p:nvPr/>
        </p:nvPicPr>
        <p:blipFill>
          <a:blip r:embed="rId4"/>
          <a:stretch>
            <a:fillRect/>
          </a:stretch>
        </p:blipFill>
        <p:spPr>
          <a:xfrm>
            <a:off x="5116866" y="6273369"/>
            <a:ext cx="3873800" cy="520256"/>
          </a:xfrm>
          <a:prstGeom prst="rect">
            <a:avLst/>
          </a:prstGeom>
        </p:spPr>
      </p:pic>
    </p:spTree>
    <p:extLst>
      <p:ext uri="{BB962C8B-B14F-4D97-AF65-F5344CB8AC3E}">
        <p14:creationId xmlns:p14="http://schemas.microsoft.com/office/powerpoint/2010/main" val="406075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01E7-5F52-4303-36DE-77251DC4196B}"/>
              </a:ext>
            </a:extLst>
          </p:cNvPr>
          <p:cNvSpPr>
            <a:spLocks noGrp="1"/>
          </p:cNvSpPr>
          <p:nvPr>
            <p:ph type="title"/>
          </p:nvPr>
        </p:nvSpPr>
        <p:spPr>
          <a:xfrm>
            <a:off x="457200" y="152400"/>
            <a:ext cx="8229600" cy="838200"/>
          </a:xfrm>
        </p:spPr>
        <p:txBody>
          <a:bodyPr/>
          <a:lstStyle/>
          <a:p>
            <a:r>
              <a:rPr lang="en-US" dirty="0"/>
              <a:t>AACE 2023 Diabetes Guideline</a:t>
            </a:r>
          </a:p>
        </p:txBody>
      </p:sp>
      <p:sp>
        <p:nvSpPr>
          <p:cNvPr id="3" name="Content Placeholder 2">
            <a:extLst>
              <a:ext uri="{FF2B5EF4-FFF2-40B4-BE49-F238E27FC236}">
                <a16:creationId xmlns:a16="http://schemas.microsoft.com/office/drawing/2014/main" id="{461DFFB4-636E-B2AA-A3AA-42A7627E905A}"/>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DC3E86FC-10B2-107C-59DC-374467BCAE58}"/>
              </a:ext>
            </a:extLst>
          </p:cNvPr>
          <p:cNvPicPr/>
          <p:nvPr/>
        </p:nvPicPr>
        <p:blipFill>
          <a:blip r:embed="rId2"/>
          <a:stretch/>
        </p:blipFill>
        <p:spPr>
          <a:xfrm>
            <a:off x="457200" y="1104900"/>
            <a:ext cx="8229600" cy="5600700"/>
          </a:xfrm>
          <a:prstGeom prst="rect">
            <a:avLst/>
          </a:prstGeom>
          <a:ln>
            <a:noFill/>
          </a:ln>
        </p:spPr>
      </p:pic>
    </p:spTree>
    <p:extLst>
      <p:ext uri="{BB962C8B-B14F-4D97-AF65-F5344CB8AC3E}">
        <p14:creationId xmlns:p14="http://schemas.microsoft.com/office/powerpoint/2010/main" val="409492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Tree>
    <p:extLst>
      <p:ext uri="{BB962C8B-B14F-4D97-AF65-F5344CB8AC3E}">
        <p14:creationId xmlns:p14="http://schemas.microsoft.com/office/powerpoint/2010/main" val="920407438"/>
      </p:ext>
    </p:extLst>
  </p:cSld>
  <p:clrMapOvr>
    <a:masterClrMapping/>
  </p:clrMapOvr>
  <p:transition spd="med">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12</a:t>
            </a:r>
          </a:p>
        </p:txBody>
      </p:sp>
      <p:sp>
        <p:nvSpPr>
          <p:cNvPr id="3" name="Content Placeholder 2"/>
          <p:cNvSpPr>
            <a:spLocks noGrp="1"/>
          </p:cNvSpPr>
          <p:nvPr>
            <p:ph sz="quarter" idx="1"/>
          </p:nvPr>
        </p:nvSpPr>
        <p:spPr>
          <a:xfrm>
            <a:off x="457200" y="1219200"/>
            <a:ext cx="7391400" cy="5486400"/>
          </a:xfrm>
        </p:spPr>
        <p:txBody>
          <a:bodyPr>
            <a:normAutofit/>
          </a:bodyPr>
          <a:lstStyle/>
          <a:p>
            <a:pPr lvl="0"/>
            <a:r>
              <a:rPr lang="en-US" sz="3200" dirty="0"/>
              <a:t>Ricki is started on Metformin 500mg BID. Which of the following is true?</a:t>
            </a:r>
          </a:p>
          <a:p>
            <a:pPr marL="385763" indent="-385763">
              <a:buFont typeface="+mj-lt"/>
              <a:buAutoNum type="alphaLcPeriod"/>
            </a:pPr>
            <a:r>
              <a:rPr lang="en-US" sz="3200" dirty="0"/>
              <a:t>Hold metformin if your blood glucose is below 80 mg/dl</a:t>
            </a:r>
          </a:p>
          <a:p>
            <a:pPr marL="385763" indent="-385763">
              <a:buFont typeface="+mj-lt"/>
              <a:buAutoNum type="alphaLcPeriod"/>
            </a:pPr>
            <a:r>
              <a:rPr lang="en-US" sz="3200" dirty="0"/>
              <a:t>If you forget to take metformin before the meal, hold the dose</a:t>
            </a:r>
          </a:p>
          <a:p>
            <a:pPr marL="385763" indent="-385763">
              <a:buFont typeface="+mj-lt"/>
              <a:buAutoNum type="alphaLcPeriod"/>
            </a:pPr>
            <a:r>
              <a:rPr lang="en-US" sz="3200" dirty="0"/>
              <a:t>Metformin may cause loose stools</a:t>
            </a:r>
          </a:p>
          <a:p>
            <a:pPr marL="385763" indent="-385763">
              <a:buFont typeface="+mj-lt"/>
              <a:buAutoNum type="alphaLcPeriod"/>
            </a:pPr>
            <a:r>
              <a:rPr lang="en-US" sz="3200" dirty="0"/>
              <a:t>Avoid Metformin if eGFR is less than 60</a:t>
            </a:r>
          </a:p>
          <a:p>
            <a:pPr marL="385763" indent="-385763">
              <a:buFont typeface="+mj-lt"/>
              <a:buAutoNum type="alphaLcPeriod"/>
            </a:pPr>
            <a:endParaRPr lang="en-US" sz="3200" dirty="0"/>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7696200" y="1524000"/>
            <a:ext cx="1156344" cy="1712357"/>
          </a:xfrm>
          <a:prstGeom prst="rect">
            <a:avLst/>
          </a:prstGeom>
        </p:spPr>
      </p:pic>
      <p:sp>
        <p:nvSpPr>
          <p:cNvPr id="5" name="Oval 4">
            <a:extLst>
              <a:ext uri="{FF2B5EF4-FFF2-40B4-BE49-F238E27FC236}">
                <a16:creationId xmlns:a16="http://schemas.microsoft.com/office/drawing/2014/main" id="{E09BA8E4-18BF-4EC5-847B-8A39E105FEAC}"/>
              </a:ext>
            </a:extLst>
          </p:cNvPr>
          <p:cNvSpPr/>
          <p:nvPr/>
        </p:nvSpPr>
        <p:spPr>
          <a:xfrm>
            <a:off x="0" y="4285178"/>
            <a:ext cx="7696200" cy="6858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3513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52400"/>
            <a:ext cx="8229600" cy="1219200"/>
          </a:xfrm>
        </p:spPr>
        <p:txBody>
          <a:bodyPr>
            <a:noAutofit/>
          </a:bodyPr>
          <a:lstStyle/>
          <a:p>
            <a:pPr eaLnBrk="1" hangingPunct="1"/>
            <a:r>
              <a:rPr lang="en-US" altLang="en-US" sz="4000" dirty="0"/>
              <a:t>Metformin Dosing and Mechanism</a:t>
            </a:r>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457200" y="1371600"/>
            <a:ext cx="8229600" cy="5334000"/>
          </a:xfrm>
        </p:spPr>
        <p:txBody>
          <a:bodyPr rtlCol="0">
            <a:normAutofit/>
          </a:bodyPr>
          <a:lstStyle/>
          <a:p>
            <a:pPr>
              <a:buFont typeface="Arial"/>
              <a:buChar char="•"/>
              <a:defRPr/>
            </a:pPr>
            <a:r>
              <a:rPr lang="en-US" sz="3200" dirty="0"/>
              <a:t>Mechanism: decreases hepatic glucose production</a:t>
            </a:r>
          </a:p>
          <a:p>
            <a:pPr>
              <a:buFont typeface="Arial"/>
              <a:buChar char="–"/>
              <a:defRPr/>
            </a:pPr>
            <a:r>
              <a:rPr lang="en-US" sz="3200" dirty="0"/>
              <a:t>Data suggest metformin may be safely continued with eGFR of 30-45 mL/min/1.73m</a:t>
            </a:r>
            <a:r>
              <a:rPr lang="en-US" sz="3200" baseline="30000" dirty="0"/>
              <a:t>2</a:t>
            </a:r>
            <a:r>
              <a:rPr lang="en-US" sz="3200" dirty="0"/>
              <a:t> with dose reductions </a:t>
            </a:r>
          </a:p>
          <a:p>
            <a:pPr>
              <a:buFont typeface="Arial"/>
              <a:buChar char="–"/>
              <a:defRPr/>
            </a:pPr>
            <a:r>
              <a:rPr lang="en-US" sz="3200" dirty="0"/>
              <a:t>Do not </a:t>
            </a:r>
            <a:r>
              <a:rPr lang="en-US" sz="3200" u="sng" dirty="0"/>
              <a:t>initiate</a:t>
            </a:r>
            <a:r>
              <a:rPr lang="en-US" sz="3200" dirty="0"/>
              <a:t> when eGFR &lt; 45</a:t>
            </a:r>
          </a:p>
          <a:p>
            <a:pPr>
              <a:buFont typeface="Arial"/>
              <a:buChar char="–"/>
              <a:defRPr/>
            </a:pPr>
            <a:r>
              <a:rPr lang="en-US" sz="3200" dirty="0"/>
              <a:t>Max effective dose: 2000mg/day</a:t>
            </a:r>
          </a:p>
          <a:p>
            <a:pPr>
              <a:buFont typeface="Arial"/>
              <a:buChar char="•"/>
              <a:defRPr/>
            </a:pPr>
            <a:r>
              <a:rPr lang="en-US" sz="3200" dirty="0"/>
              <a:t>Monitor vitamin B12 levels and renal function</a:t>
            </a:r>
          </a:p>
          <a:p>
            <a:pPr>
              <a:buFont typeface="Arial"/>
              <a:buChar char="•"/>
              <a:defRPr/>
            </a:pPr>
            <a:r>
              <a:rPr lang="en-US" sz="3200" dirty="0"/>
              <a:t>GI issues: nausea, vomiting, diarrhea</a:t>
            </a:r>
          </a:p>
          <a:p>
            <a:pPr lvl="1">
              <a:buFont typeface="Arial"/>
              <a:buChar char="•"/>
              <a:defRPr/>
            </a:pPr>
            <a:r>
              <a:rPr lang="en-US" sz="2400" dirty="0"/>
              <a:t>Consider long-acting formulation, dose reduction</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a:t>Metformin – How Does it Rate?  </a:t>
            </a:r>
          </a:p>
        </p:txBody>
      </p:sp>
      <p:sp>
        <p:nvSpPr>
          <p:cNvPr id="3" name="Content Placeholder 2"/>
          <p:cNvSpPr>
            <a:spLocks noGrp="1"/>
          </p:cNvSpPr>
          <p:nvPr>
            <p:ph sz="quarter" idx="1"/>
          </p:nvPr>
        </p:nvSpPr>
        <p:spPr>
          <a:xfrm>
            <a:off x="457200" y="2057400"/>
            <a:ext cx="8229600" cy="4648200"/>
          </a:xfrm>
        </p:spPr>
        <p:txBody>
          <a:bodyPr>
            <a:normAutofit/>
          </a:bodyPr>
          <a:lstStyle/>
          <a:p>
            <a:pPr marL="0" indent="0">
              <a:buNone/>
              <a:defRPr/>
            </a:pPr>
            <a:r>
              <a:rPr lang="en-US" sz="3000"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(GI, </a:t>
            </a:r>
            <a:r>
              <a:rPr lang="en-US" dirty="0" err="1"/>
              <a:t>creat</a:t>
            </a:r>
            <a:r>
              <a:rPr lang="en-US" dirty="0"/>
              <a:t>)</a:t>
            </a:r>
          </a:p>
        </p:txBody>
      </p:sp>
      <p:sp>
        <p:nvSpPr>
          <p:cNvPr id="5" name="Rectangle 284"/>
          <p:cNvSpPr>
            <a:spLocks noChangeArrowheads="1"/>
          </p:cNvSpPr>
          <p:nvPr/>
        </p:nvSpPr>
        <p:spPr bwMode="auto">
          <a:xfrm>
            <a:off x="5861448" y="2572208"/>
            <a:ext cx="63460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861446" y="3315991"/>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66804" y="2935869"/>
            <a:ext cx="634604"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861446" y="3839949"/>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5715000" y="4341999"/>
            <a:ext cx="126206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dirty="0">
                <a:solidFill>
                  <a:prstClr val="black"/>
                </a:solidFill>
                <a:latin typeface="Helvetica" pitchFamily="34" charset="0"/>
              </a:rPr>
              <a:t>Yes/No</a:t>
            </a:r>
            <a:r>
              <a:rPr lang="en-US" b="1" dirty="0">
                <a:solidFill>
                  <a:prstClr val="black"/>
                </a:solidFill>
                <a:latin typeface="Helvetica" pitchFamily="34" charset="0"/>
              </a:rPr>
              <a:t> </a:t>
            </a:r>
            <a:endParaRPr lang="en-US" sz="105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90145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4228022-7A37-F60E-6593-A7F617CB0D08}"/>
            </a:ext>
          </a:extLst>
        </p:cNvPr>
        <p:cNvGrpSpPr/>
        <p:nvPr/>
      </p:nvGrpSpPr>
      <p:grpSpPr>
        <a:xfrm>
          <a:off x="0" y="0"/>
          <a:ext cx="0" cy="0"/>
          <a:chOff x="0" y="0"/>
          <a:chExt cx="0" cy="0"/>
        </a:xfrm>
      </p:grpSpPr>
      <p:sp>
        <p:nvSpPr>
          <p:cNvPr id="69634" name="Rectangle 2">
            <a:extLst>
              <a:ext uri="{FF2B5EF4-FFF2-40B4-BE49-F238E27FC236}">
                <a16:creationId xmlns:a16="http://schemas.microsoft.com/office/drawing/2014/main" id="{52C24FE0-B341-CD1E-35A4-E49B14E78DA8}"/>
              </a:ext>
            </a:extLst>
          </p:cNvPr>
          <p:cNvSpPr>
            <a:spLocks noGrp="1" noRot="1" noChangeArrowheads="1"/>
          </p:cNvSpPr>
          <p:nvPr>
            <p:ph type="title"/>
          </p:nvPr>
        </p:nvSpPr>
        <p:spPr>
          <a:xfrm>
            <a:off x="457200" y="228600"/>
            <a:ext cx="8229600" cy="914400"/>
          </a:xfrm>
        </p:spPr>
        <p:txBody>
          <a:bodyPr anchor="b">
            <a:normAutofit/>
          </a:bodyPr>
          <a:lstStyle/>
          <a:p>
            <a:pPr eaLnBrk="1" hangingPunct="1">
              <a:lnSpc>
                <a:spcPct val="90000"/>
              </a:lnSpc>
            </a:pPr>
            <a:r>
              <a:rPr lang="en-US" altLang="en-US" sz="2800" dirty="0"/>
              <a:t>Risk-Based Screening for </a:t>
            </a:r>
            <a:r>
              <a:rPr lang="en-US" altLang="en-US" sz="2800" dirty="0" err="1"/>
              <a:t>PreDiabetes</a:t>
            </a:r>
            <a:r>
              <a:rPr lang="en-US" altLang="en-US" sz="2800" dirty="0"/>
              <a:t> or Type 2 in Children and Youth </a:t>
            </a:r>
          </a:p>
        </p:txBody>
      </p:sp>
      <p:sp>
        <p:nvSpPr>
          <p:cNvPr id="428035" name="Rectangle 3">
            <a:extLst>
              <a:ext uri="{FF2B5EF4-FFF2-40B4-BE49-F238E27FC236}">
                <a16:creationId xmlns:a16="http://schemas.microsoft.com/office/drawing/2014/main" id="{EBD00C83-0C01-F758-7C69-024E953E3FB9}"/>
              </a:ext>
            </a:extLst>
          </p:cNvPr>
          <p:cNvSpPr>
            <a:spLocks noGrp="1" noRot="1" noChangeArrowheads="1"/>
          </p:cNvSpPr>
          <p:nvPr>
            <p:ph sz="quarter" idx="1"/>
          </p:nvPr>
        </p:nvSpPr>
        <p:spPr>
          <a:xfrm>
            <a:off x="457200" y="1219200"/>
            <a:ext cx="5469822" cy="5638800"/>
          </a:xfrm>
        </p:spPr>
        <p:txBody>
          <a:bodyPr>
            <a:normAutofit/>
          </a:bodyPr>
          <a:lstStyle/>
          <a:p>
            <a:pPr eaLnBrk="1" hangingPunct="1">
              <a:lnSpc>
                <a:spcPct val="90000"/>
              </a:lnSpc>
              <a:defRPr/>
            </a:pPr>
            <a:r>
              <a:rPr lang="en-US" sz="2000" dirty="0"/>
              <a:t>Test youth with excess weight (BMI &gt;85% percentile)</a:t>
            </a:r>
          </a:p>
          <a:p>
            <a:pPr eaLnBrk="1" hangingPunct="1">
              <a:lnSpc>
                <a:spcPct val="90000"/>
              </a:lnSpc>
              <a:defRPr/>
            </a:pPr>
            <a:r>
              <a:rPr lang="en-US" sz="2000" dirty="0"/>
              <a:t>Plus any ONE of following risk factors:</a:t>
            </a:r>
          </a:p>
          <a:p>
            <a:pPr lvl="2" eaLnBrk="1" hangingPunct="1">
              <a:lnSpc>
                <a:spcPct val="90000"/>
              </a:lnSpc>
              <a:defRPr/>
            </a:pPr>
            <a:r>
              <a:rPr lang="en-US" sz="2000" dirty="0"/>
              <a:t>Maternal diabetes or GDM during child’s gestation</a:t>
            </a:r>
          </a:p>
          <a:p>
            <a:pPr lvl="2" eaLnBrk="1" hangingPunct="1">
              <a:lnSpc>
                <a:spcPct val="90000"/>
              </a:lnSpc>
              <a:defRPr/>
            </a:pPr>
            <a:r>
              <a:rPr lang="en-US" sz="2000" dirty="0"/>
              <a:t>Family history type 2 in 1</a:t>
            </a:r>
            <a:r>
              <a:rPr lang="en-US" sz="2000" baseline="30000" dirty="0"/>
              <a:t>st</a:t>
            </a:r>
            <a:r>
              <a:rPr lang="en-US" sz="2000" dirty="0"/>
              <a:t> or 2</a:t>
            </a:r>
            <a:r>
              <a:rPr lang="en-US" sz="2000" baseline="30000" dirty="0"/>
              <a:t>nd</a:t>
            </a:r>
            <a:r>
              <a:rPr lang="en-US" sz="2000" dirty="0"/>
              <a:t> degree relative</a:t>
            </a:r>
          </a:p>
          <a:p>
            <a:pPr lvl="2" eaLnBrk="1" hangingPunct="1">
              <a:lnSpc>
                <a:spcPct val="90000"/>
              </a:lnSpc>
              <a:defRPr/>
            </a:pPr>
            <a:r>
              <a:rPr lang="en-US" sz="2000" dirty="0"/>
              <a:t>Native American, African American, Latin, Asian, Pacific Islander</a:t>
            </a:r>
          </a:p>
          <a:p>
            <a:pPr lvl="2" eaLnBrk="1" hangingPunct="1">
              <a:lnSpc>
                <a:spcPct val="90000"/>
              </a:lnSpc>
              <a:defRPr/>
            </a:pPr>
            <a:r>
              <a:rPr lang="en-US" sz="2000" dirty="0"/>
              <a:t>Signs of insulin resistance (acanthosis nigricans, HTN, dyslipidemia, Polycystic Ovary Syndrome – PCOS or small for gestational age birth weight </a:t>
            </a:r>
            <a:r>
              <a:rPr lang="en-US" sz="2000" i="1" dirty="0"/>
              <a:t> </a:t>
            </a:r>
          </a:p>
          <a:p>
            <a:pPr lvl="2" eaLnBrk="1" hangingPunct="1">
              <a:lnSpc>
                <a:spcPct val="90000"/>
              </a:lnSpc>
              <a:defRPr/>
            </a:pPr>
            <a:endParaRPr lang="en-US" sz="2000" i="1" dirty="0"/>
          </a:p>
          <a:p>
            <a:pPr eaLnBrk="1" hangingPunct="1">
              <a:lnSpc>
                <a:spcPct val="90000"/>
              </a:lnSpc>
              <a:defRPr/>
            </a:pPr>
            <a:r>
              <a:rPr lang="en-US" sz="2000" dirty="0"/>
              <a:t>Test at 10 </a:t>
            </a:r>
            <a:r>
              <a:rPr lang="en-US" sz="2000" dirty="0" err="1"/>
              <a:t>yrs</a:t>
            </a:r>
            <a:r>
              <a:rPr lang="en-US" sz="2000" dirty="0"/>
              <a:t> or puberty (whichever is first) and at least every 3 </a:t>
            </a:r>
            <a:r>
              <a:rPr lang="en-US" sz="2000" dirty="0" err="1"/>
              <a:t>yrs</a:t>
            </a:r>
            <a:r>
              <a:rPr lang="en-US" sz="2000" dirty="0"/>
              <a:t> or more frequently if indicated. </a:t>
            </a:r>
            <a:r>
              <a:rPr lang="en-US" sz="2000" dirty="0">
                <a:solidFill>
                  <a:srgbClr val="0070C0"/>
                </a:solidFill>
              </a:rPr>
              <a:t>Consider earlier screening if multiple risk factors.</a:t>
            </a:r>
          </a:p>
        </p:txBody>
      </p:sp>
      <p:pic>
        <p:nvPicPr>
          <p:cNvPr id="3" name="Picture 2" descr="Children in crowns laughing">
            <a:extLst>
              <a:ext uri="{FF2B5EF4-FFF2-40B4-BE49-F238E27FC236}">
                <a16:creationId xmlns:a16="http://schemas.microsoft.com/office/drawing/2014/main" id="{78603ABB-17A7-17F3-6983-E0699E70A0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933" r="1430" b="-3"/>
          <a:stretch/>
        </p:blipFill>
        <p:spPr>
          <a:xfrm>
            <a:off x="5927022" y="1216152"/>
            <a:ext cx="2746824" cy="3355848"/>
          </a:xfrm>
          <a:prstGeom prst="rect">
            <a:avLst/>
          </a:prstGeom>
          <a:noFill/>
        </p:spPr>
      </p:pic>
      <p:pic>
        <p:nvPicPr>
          <p:cNvPr id="4" name="Picture 3">
            <a:extLst>
              <a:ext uri="{FF2B5EF4-FFF2-40B4-BE49-F238E27FC236}">
                <a16:creationId xmlns:a16="http://schemas.microsoft.com/office/drawing/2014/main" id="{098821AE-459A-1D1D-B41D-35788567FE1B}"/>
              </a:ext>
            </a:extLst>
          </p:cNvPr>
          <p:cNvPicPr>
            <a:picLocks noChangeAspect="1"/>
          </p:cNvPicPr>
          <p:nvPr/>
        </p:nvPicPr>
        <p:blipFill>
          <a:blip r:embed="rId5"/>
          <a:stretch>
            <a:fillRect/>
          </a:stretch>
        </p:blipFill>
        <p:spPr>
          <a:xfrm>
            <a:off x="5486400" y="4724400"/>
            <a:ext cx="3437152" cy="484296"/>
          </a:xfrm>
          <a:prstGeom prst="rect">
            <a:avLst/>
          </a:prstGeom>
        </p:spPr>
      </p:pic>
    </p:spTree>
    <p:custDataLst>
      <p:tags r:id="rId1"/>
    </p:custDataLst>
    <p:extLst>
      <p:ext uri="{BB962C8B-B14F-4D97-AF65-F5344CB8AC3E}">
        <p14:creationId xmlns:p14="http://schemas.microsoft.com/office/powerpoint/2010/main" val="2450110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A588-A53A-4F3D-A24F-798F032C51CA}"/>
              </a:ext>
            </a:extLst>
          </p:cNvPr>
          <p:cNvSpPr>
            <a:spLocks noGrp="1"/>
          </p:cNvSpPr>
          <p:nvPr>
            <p:ph type="title"/>
          </p:nvPr>
        </p:nvSpPr>
        <p:spPr/>
        <p:txBody>
          <a:bodyPr/>
          <a:lstStyle/>
          <a:p>
            <a:r>
              <a:rPr lang="en-US" dirty="0"/>
              <a:t>Thank you to our Speakers</a:t>
            </a:r>
          </a:p>
        </p:txBody>
      </p:sp>
      <p:pic>
        <p:nvPicPr>
          <p:cNvPr id="5" name="Picture 4">
            <a:extLst>
              <a:ext uri="{FF2B5EF4-FFF2-40B4-BE49-F238E27FC236}">
                <a16:creationId xmlns:a16="http://schemas.microsoft.com/office/drawing/2014/main" id="{3FFD35A2-C2C9-B11D-14C3-53CE84525CC8}"/>
              </a:ext>
            </a:extLst>
          </p:cNvPr>
          <p:cNvPicPr>
            <a:picLocks noChangeAspect="1"/>
          </p:cNvPicPr>
          <p:nvPr/>
        </p:nvPicPr>
        <p:blipFill>
          <a:blip r:embed="rId2"/>
          <a:stretch>
            <a:fillRect/>
          </a:stretch>
        </p:blipFill>
        <p:spPr>
          <a:xfrm>
            <a:off x="342510" y="1371600"/>
            <a:ext cx="8344290" cy="3657600"/>
          </a:xfrm>
          <a:prstGeom prst="rect">
            <a:avLst/>
          </a:prstGeom>
        </p:spPr>
      </p:pic>
    </p:spTree>
    <p:extLst>
      <p:ext uri="{BB962C8B-B14F-4D97-AF65-F5344CB8AC3E}">
        <p14:creationId xmlns:p14="http://schemas.microsoft.com/office/powerpoint/2010/main" val="269270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990600"/>
          </a:xfrm>
        </p:spPr>
        <p:txBody>
          <a:bodyPr>
            <a:normAutofit/>
          </a:bodyPr>
          <a:lstStyle/>
          <a:p>
            <a:r>
              <a:rPr lang="en-US" dirty="0"/>
              <a:t>14. Type 2 and Kids Goals  </a:t>
            </a:r>
          </a:p>
        </p:txBody>
      </p:sp>
      <p:sp>
        <p:nvSpPr>
          <p:cNvPr id="3" name="Content Placeholder 2"/>
          <p:cNvSpPr>
            <a:spLocks noGrp="1"/>
          </p:cNvSpPr>
          <p:nvPr>
            <p:ph sz="quarter" idx="1"/>
          </p:nvPr>
        </p:nvSpPr>
        <p:spPr>
          <a:xfrm>
            <a:off x="457200" y="1219200"/>
            <a:ext cx="8229600" cy="5638800"/>
          </a:xfrm>
        </p:spPr>
        <p:txBody>
          <a:bodyPr>
            <a:normAutofit fontScale="85000" lnSpcReduction="10000"/>
          </a:bodyPr>
          <a:lstStyle/>
          <a:p>
            <a:pPr>
              <a:lnSpc>
                <a:spcPct val="120000"/>
              </a:lnSpc>
            </a:pPr>
            <a:r>
              <a:rPr lang="en-US" sz="3800" dirty="0"/>
              <a:t>A1c goal of 7% if on oral meds alone</a:t>
            </a:r>
          </a:p>
          <a:p>
            <a:pPr>
              <a:lnSpc>
                <a:spcPct val="120000"/>
              </a:lnSpc>
            </a:pPr>
            <a:r>
              <a:rPr lang="en-US" sz="3800" dirty="0"/>
              <a:t>A1c goal of 7.5% if at risk for hypoglycemia</a:t>
            </a:r>
          </a:p>
          <a:p>
            <a:pPr>
              <a:lnSpc>
                <a:spcPct val="120000"/>
              </a:lnSpc>
            </a:pPr>
            <a:r>
              <a:rPr lang="en-US" sz="3800" dirty="0"/>
              <a:t>Some children benefit from A1c of 6.5% or less</a:t>
            </a:r>
          </a:p>
          <a:p>
            <a:endParaRPr lang="en-US" sz="3400" dirty="0"/>
          </a:p>
          <a:p>
            <a:pPr>
              <a:lnSpc>
                <a:spcPct val="120000"/>
              </a:lnSpc>
            </a:pPr>
            <a:r>
              <a:rPr lang="en-US" sz="3000" dirty="0"/>
              <a:t>Initiate pharmacologic therapy, in addition to lifestyle therapy, at diagnosis</a:t>
            </a:r>
          </a:p>
          <a:p>
            <a:pPr>
              <a:lnSpc>
                <a:spcPct val="120000"/>
              </a:lnSpc>
            </a:pPr>
            <a:r>
              <a:rPr lang="en-US" sz="3000" dirty="0"/>
              <a:t>Confirm diagnosis with antibody testing</a:t>
            </a:r>
          </a:p>
          <a:p>
            <a:pPr>
              <a:lnSpc>
                <a:spcPct val="120000"/>
              </a:lnSpc>
            </a:pPr>
            <a:r>
              <a:rPr lang="en-US" sz="3000" dirty="0"/>
              <a:t>Treat glucose, B/P and lipids </a:t>
            </a:r>
          </a:p>
          <a:p>
            <a:pPr>
              <a:lnSpc>
                <a:spcPct val="120000"/>
              </a:lnSpc>
            </a:pPr>
            <a:r>
              <a:rPr lang="en-US" sz="3000" dirty="0"/>
              <a:t>Engage in lifestyle coaching</a:t>
            </a:r>
          </a:p>
          <a:p>
            <a:pPr>
              <a:lnSpc>
                <a:spcPct val="120000"/>
              </a:lnSpc>
            </a:pPr>
            <a:r>
              <a:rPr lang="en-US" sz="3000" b="1" dirty="0"/>
              <a:t>Please see Kids and Diabetes Level 2 Course</a:t>
            </a:r>
          </a:p>
          <a:p>
            <a:endParaRPr lang="en-US" dirty="0"/>
          </a:p>
          <a:p>
            <a:endParaRPr lang="en-US" dirty="0"/>
          </a:p>
        </p:txBody>
      </p:sp>
      <p:pic>
        <p:nvPicPr>
          <p:cNvPr id="4" name="Picture 3">
            <a:extLst>
              <a:ext uri="{FF2B5EF4-FFF2-40B4-BE49-F238E27FC236}">
                <a16:creationId xmlns:a16="http://schemas.microsoft.com/office/drawing/2014/main" id="{76531C2F-16AB-AF70-DE37-F07DE6402832}"/>
              </a:ext>
            </a:extLst>
          </p:cNvPr>
          <p:cNvPicPr>
            <a:picLocks noChangeAspect="1"/>
          </p:cNvPicPr>
          <p:nvPr/>
        </p:nvPicPr>
        <p:blipFill>
          <a:blip r:embed="rId2"/>
          <a:stretch>
            <a:fillRect/>
          </a:stretch>
        </p:blipFill>
        <p:spPr>
          <a:xfrm>
            <a:off x="5410200" y="6493126"/>
            <a:ext cx="3641981" cy="364874"/>
          </a:xfrm>
          <a:prstGeom prst="rect">
            <a:avLst/>
          </a:prstGeom>
        </p:spPr>
      </p:pic>
    </p:spTree>
    <p:extLst>
      <p:ext uri="{BB962C8B-B14F-4D97-AF65-F5344CB8AC3E}">
        <p14:creationId xmlns:p14="http://schemas.microsoft.com/office/powerpoint/2010/main" val="41145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Pediatric Glycemic Targets</a:t>
            </a:r>
          </a:p>
        </p:txBody>
      </p:sp>
      <p:sp>
        <p:nvSpPr>
          <p:cNvPr id="3" name="Content Placeholder 2"/>
          <p:cNvSpPr>
            <a:spLocks noGrp="1"/>
          </p:cNvSpPr>
          <p:nvPr>
            <p:ph sz="quarter" idx="1"/>
          </p:nvPr>
        </p:nvSpPr>
        <p:spPr>
          <a:xfrm>
            <a:off x="457200" y="1219200"/>
            <a:ext cx="5105400" cy="5334000"/>
          </a:xfrm>
        </p:spPr>
        <p:txBody>
          <a:bodyPr>
            <a:normAutofit lnSpcReduction="10000"/>
          </a:bodyPr>
          <a:lstStyle/>
          <a:p>
            <a:r>
              <a:rPr lang="en-US" b="1" dirty="0"/>
              <a:t>A1c goal 6.5 – 8.0%  for Type 1</a:t>
            </a:r>
            <a:endParaRPr lang="en-US" dirty="0"/>
          </a:p>
          <a:p>
            <a:pPr lvl="1"/>
            <a:r>
              <a:rPr lang="en-US" sz="2800" dirty="0"/>
              <a:t>Generally, goal is &lt;7.0%</a:t>
            </a:r>
          </a:p>
          <a:p>
            <a:pPr lvl="1"/>
            <a:r>
              <a:rPr lang="en-US" sz="2800" dirty="0"/>
              <a:t>Individualization is encouraged.</a:t>
            </a:r>
          </a:p>
          <a:p>
            <a:pPr lvl="1"/>
            <a:r>
              <a:rPr lang="en-US" sz="2800" dirty="0"/>
              <a:t>A goal &lt;6.5% may be considered for those at low risk of excessive hypoglycemia</a:t>
            </a:r>
          </a:p>
          <a:p>
            <a:pPr lvl="1"/>
            <a:r>
              <a:rPr lang="en-US" sz="2800" dirty="0"/>
              <a:t>A goal of &lt;8.0 may be needed</a:t>
            </a:r>
          </a:p>
          <a:p>
            <a:pPr lvl="1"/>
            <a:r>
              <a:rPr lang="en-US" sz="2800" dirty="0">
                <a:solidFill>
                  <a:srgbClr val="0070C0"/>
                </a:solidFill>
              </a:rPr>
              <a:t>CGM / Insulin pump important tools.</a:t>
            </a:r>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5562600" y="1143000"/>
            <a:ext cx="3287486" cy="2438400"/>
          </a:xfrm>
          <a:prstGeom prst="rect">
            <a:avLst/>
          </a:prstGeom>
        </p:spPr>
      </p:pic>
      <p:pic>
        <p:nvPicPr>
          <p:cNvPr id="5" name="Picture 4">
            <a:extLst>
              <a:ext uri="{FF2B5EF4-FFF2-40B4-BE49-F238E27FC236}">
                <a16:creationId xmlns:a16="http://schemas.microsoft.com/office/drawing/2014/main" id="{8DA001E9-CE44-111C-E40E-1774FDA939C1}"/>
              </a:ext>
            </a:extLst>
          </p:cNvPr>
          <p:cNvPicPr>
            <a:picLocks noChangeAspect="1"/>
          </p:cNvPicPr>
          <p:nvPr/>
        </p:nvPicPr>
        <p:blipFill>
          <a:blip r:embed="rId4"/>
          <a:stretch>
            <a:fillRect/>
          </a:stretch>
        </p:blipFill>
        <p:spPr>
          <a:xfrm>
            <a:off x="5410200" y="6493126"/>
            <a:ext cx="3641981" cy="364874"/>
          </a:xfrm>
          <a:prstGeom prst="rect">
            <a:avLst/>
          </a:prstGeom>
        </p:spPr>
      </p:pic>
    </p:spTree>
    <p:custDataLst>
      <p:tags r:id="rId1"/>
    </p:custDataLst>
    <p:extLst>
      <p:ext uri="{BB962C8B-B14F-4D97-AF65-F5344CB8AC3E}">
        <p14:creationId xmlns:p14="http://schemas.microsoft.com/office/powerpoint/2010/main" val="428753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Does Old Age Start?</a:t>
            </a:r>
          </a:p>
        </p:txBody>
      </p:sp>
      <p:sp>
        <p:nvSpPr>
          <p:cNvPr id="3" name="Content Placeholder 2"/>
          <p:cNvSpPr>
            <a:spLocks noGrp="1"/>
          </p:cNvSpPr>
          <p:nvPr>
            <p:ph sz="quarter"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1079500" y="1592580"/>
            <a:ext cx="6985000" cy="4191000"/>
          </a:xfrm>
          <a:prstGeom prst="rect">
            <a:avLst/>
          </a:prstGeom>
        </p:spPr>
      </p:pic>
    </p:spTree>
    <p:extLst>
      <p:ext uri="{BB962C8B-B14F-4D97-AF65-F5344CB8AC3E}">
        <p14:creationId xmlns:p14="http://schemas.microsoft.com/office/powerpoint/2010/main" val="317350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74" y="240632"/>
            <a:ext cx="8229600" cy="990600"/>
          </a:xfrm>
        </p:spPr>
        <p:txBody>
          <a:bodyPr/>
          <a:lstStyle/>
          <a:p>
            <a:r>
              <a:rPr lang="en-US" dirty="0"/>
              <a:t>Quick Question 13</a:t>
            </a:r>
          </a:p>
        </p:txBody>
      </p:sp>
      <p:sp>
        <p:nvSpPr>
          <p:cNvPr id="3" name="Content Placeholder 2"/>
          <p:cNvSpPr>
            <a:spLocks noGrp="1"/>
          </p:cNvSpPr>
          <p:nvPr>
            <p:ph sz="quarter" idx="1"/>
          </p:nvPr>
        </p:nvSpPr>
        <p:spPr>
          <a:xfrm>
            <a:off x="457200" y="1219200"/>
            <a:ext cx="6172200" cy="4937760"/>
          </a:xfrm>
        </p:spPr>
        <p:txBody>
          <a:bodyPr/>
          <a:lstStyle/>
          <a:p>
            <a:r>
              <a:rPr lang="en-US" sz="4000" dirty="0"/>
              <a:t>What percent of the population over the age of 65 has type 2 diabetes?</a:t>
            </a:r>
          </a:p>
          <a:p>
            <a:pPr marL="788651" lvl="1" indent="-514338">
              <a:buFont typeface="+mj-lt"/>
              <a:buAutoNum type="alphaUcPeriod"/>
            </a:pPr>
            <a:r>
              <a:rPr lang="en-US" sz="3600" dirty="0"/>
              <a:t>9.3%</a:t>
            </a:r>
          </a:p>
          <a:p>
            <a:pPr marL="788651" lvl="1" indent="-514338">
              <a:buFont typeface="+mj-lt"/>
              <a:buAutoNum type="alphaUcPeriod"/>
            </a:pPr>
            <a:r>
              <a:rPr lang="en-US" sz="3600" dirty="0"/>
              <a:t>18%</a:t>
            </a:r>
          </a:p>
          <a:p>
            <a:pPr marL="788651" lvl="1" indent="-514338">
              <a:buFont typeface="+mj-lt"/>
              <a:buAutoNum type="alphaUcPeriod"/>
            </a:pPr>
            <a:r>
              <a:rPr lang="en-US" sz="3600" dirty="0"/>
              <a:t>26%</a:t>
            </a:r>
          </a:p>
          <a:p>
            <a:pPr marL="788651" lvl="1" indent="-514338">
              <a:buFont typeface="+mj-lt"/>
              <a:buAutoNum type="alphaUcPeriod"/>
            </a:pPr>
            <a:r>
              <a:rPr lang="en-US" sz="3600" dirty="0"/>
              <a:t>34%</a:t>
            </a:r>
            <a:endParaRPr lang="en-US" sz="2800" dirty="0"/>
          </a:p>
        </p:txBody>
      </p:sp>
      <p:pic>
        <p:nvPicPr>
          <p:cNvPr id="5" name="Picture 4"/>
          <p:cNvPicPr>
            <a:picLocks noChangeAspect="1"/>
          </p:cNvPicPr>
          <p:nvPr/>
        </p:nvPicPr>
        <p:blipFill>
          <a:blip r:embed="rId2"/>
          <a:stretch>
            <a:fillRect/>
          </a:stretch>
        </p:blipFill>
        <p:spPr>
          <a:xfrm>
            <a:off x="6858003" y="1447801"/>
            <a:ext cx="1476375" cy="1714500"/>
          </a:xfrm>
          <a:prstGeom prst="rect">
            <a:avLst/>
          </a:prstGeom>
        </p:spPr>
      </p:pic>
      <p:sp>
        <p:nvSpPr>
          <p:cNvPr id="6" name="Oval 5">
            <a:extLst>
              <a:ext uri="{FF2B5EF4-FFF2-40B4-BE49-F238E27FC236}">
                <a16:creationId xmlns:a16="http://schemas.microsoft.com/office/drawing/2014/main" id="{04861AD1-BDCF-4DD6-A637-86886DF6E136}"/>
              </a:ext>
            </a:extLst>
          </p:cNvPr>
          <p:cNvSpPr/>
          <p:nvPr/>
        </p:nvSpPr>
        <p:spPr>
          <a:xfrm>
            <a:off x="304800" y="4267200"/>
            <a:ext cx="2895600"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54244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F1E0-57B7-4321-AD73-C316650B18F6}"/>
              </a:ext>
            </a:extLst>
          </p:cNvPr>
          <p:cNvSpPr>
            <a:spLocks noGrp="1"/>
          </p:cNvSpPr>
          <p:nvPr>
            <p:ph type="title"/>
          </p:nvPr>
        </p:nvSpPr>
        <p:spPr>
          <a:xfrm>
            <a:off x="457200" y="152400"/>
            <a:ext cx="8229600" cy="1295400"/>
          </a:xfrm>
        </p:spPr>
        <p:txBody>
          <a:bodyPr>
            <a:normAutofit fontScale="90000"/>
          </a:bodyPr>
          <a:lstStyle/>
          <a:p>
            <a:r>
              <a:rPr lang="en-US" dirty="0"/>
              <a:t> 13. Older Adults Goals – Whole Picture</a:t>
            </a:r>
          </a:p>
        </p:txBody>
      </p:sp>
      <p:sp>
        <p:nvSpPr>
          <p:cNvPr id="3" name="Content Placeholder 2">
            <a:extLst>
              <a:ext uri="{FF2B5EF4-FFF2-40B4-BE49-F238E27FC236}">
                <a16:creationId xmlns:a16="http://schemas.microsoft.com/office/drawing/2014/main" id="{E0200D81-7346-4BCB-A6B9-06D857E55C4B}"/>
              </a:ext>
            </a:extLst>
          </p:cNvPr>
          <p:cNvSpPr>
            <a:spLocks noGrp="1"/>
          </p:cNvSpPr>
          <p:nvPr>
            <p:ph sz="quarter" idx="1"/>
          </p:nvPr>
        </p:nvSpPr>
        <p:spPr>
          <a:xfrm>
            <a:off x="457200" y="1524000"/>
            <a:ext cx="5173823" cy="5334000"/>
          </a:xfrm>
        </p:spPr>
        <p:txBody>
          <a:bodyPr>
            <a:normAutofit fontScale="62500" lnSpcReduction="20000"/>
          </a:bodyPr>
          <a:lstStyle/>
          <a:p>
            <a:pPr>
              <a:lnSpc>
                <a:spcPct val="120000"/>
              </a:lnSpc>
            </a:pPr>
            <a:r>
              <a:rPr lang="en-US" dirty="0"/>
              <a:t>Consider the assessment of medical, psychological and self-care domains to provide context to determine targets and therapeutic approaches for management.  </a:t>
            </a:r>
          </a:p>
          <a:p>
            <a:pPr>
              <a:lnSpc>
                <a:spcPct val="120000"/>
              </a:lnSpc>
            </a:pPr>
            <a:r>
              <a:rPr lang="en-US" dirty="0"/>
              <a:t>Screen for geriatric issues</a:t>
            </a:r>
          </a:p>
          <a:p>
            <a:pPr lvl="1">
              <a:lnSpc>
                <a:spcPct val="120000"/>
              </a:lnSpc>
            </a:pPr>
            <a:r>
              <a:rPr lang="en-US" sz="3800" dirty="0"/>
              <a:t>polypharmacy, </a:t>
            </a:r>
          </a:p>
          <a:p>
            <a:pPr lvl="1">
              <a:lnSpc>
                <a:spcPct val="120000"/>
              </a:lnSpc>
            </a:pPr>
            <a:r>
              <a:rPr lang="en-US" sz="3800" dirty="0"/>
              <a:t>cognitive impairment, depression</a:t>
            </a:r>
          </a:p>
          <a:p>
            <a:pPr lvl="1">
              <a:lnSpc>
                <a:spcPct val="120000"/>
              </a:lnSpc>
            </a:pPr>
            <a:r>
              <a:rPr lang="en-US" sz="3800" dirty="0"/>
              <a:t>urinary incontinence, falls, and persistent pain </a:t>
            </a:r>
          </a:p>
          <a:p>
            <a:pPr marL="274320" lvl="1" indent="0">
              <a:lnSpc>
                <a:spcPct val="120000"/>
              </a:lnSpc>
              <a:buNone/>
            </a:pPr>
            <a:r>
              <a:rPr lang="en-US" sz="3800" dirty="0"/>
              <a:t>that can affect diabetes self-management and diminish quality of life</a:t>
            </a:r>
          </a:p>
        </p:txBody>
      </p:sp>
      <p:pic>
        <p:nvPicPr>
          <p:cNvPr id="4" name="Picture 3">
            <a:extLst>
              <a:ext uri="{FF2B5EF4-FFF2-40B4-BE49-F238E27FC236}">
                <a16:creationId xmlns:a16="http://schemas.microsoft.com/office/drawing/2014/main" id="{3BBD72DB-D2CD-4C9D-8794-E42017A3D11C}"/>
              </a:ext>
            </a:extLst>
          </p:cNvPr>
          <p:cNvPicPr>
            <a:picLocks noChangeAspect="1"/>
          </p:cNvPicPr>
          <p:nvPr/>
        </p:nvPicPr>
        <p:blipFill>
          <a:blip r:embed="rId2"/>
          <a:stretch>
            <a:fillRect/>
          </a:stretch>
        </p:blipFill>
        <p:spPr>
          <a:xfrm>
            <a:off x="5803289" y="1728170"/>
            <a:ext cx="3048264" cy="1414395"/>
          </a:xfrm>
          <a:prstGeom prst="rect">
            <a:avLst/>
          </a:prstGeom>
        </p:spPr>
      </p:pic>
      <p:sp>
        <p:nvSpPr>
          <p:cNvPr id="5" name="TextBox 4">
            <a:extLst>
              <a:ext uri="{FF2B5EF4-FFF2-40B4-BE49-F238E27FC236}">
                <a16:creationId xmlns:a16="http://schemas.microsoft.com/office/drawing/2014/main" id="{E7D7BF9F-ED57-446F-BAD2-EB7A3E462154}"/>
              </a:ext>
            </a:extLst>
          </p:cNvPr>
          <p:cNvSpPr txBox="1"/>
          <p:nvPr/>
        </p:nvSpPr>
        <p:spPr>
          <a:xfrm>
            <a:off x="5968042" y="3276600"/>
            <a:ext cx="3175958" cy="646331"/>
          </a:xfrm>
          <a:prstGeom prst="rect">
            <a:avLst/>
          </a:prstGeom>
          <a:noFill/>
        </p:spPr>
        <p:txBody>
          <a:bodyPr wrap="square" rtlCol="0">
            <a:spAutoFit/>
          </a:bodyPr>
          <a:lstStyle/>
          <a:p>
            <a:r>
              <a:rPr lang="en-US" dirty="0"/>
              <a:t>See Level 2 Course, Older Adults and Diabetes</a:t>
            </a:r>
          </a:p>
        </p:txBody>
      </p:sp>
      <p:pic>
        <p:nvPicPr>
          <p:cNvPr id="6" name="Picture 5">
            <a:extLst>
              <a:ext uri="{FF2B5EF4-FFF2-40B4-BE49-F238E27FC236}">
                <a16:creationId xmlns:a16="http://schemas.microsoft.com/office/drawing/2014/main" id="{DA824116-CCA9-F451-E993-B0A5BB6D63BC}"/>
              </a:ext>
            </a:extLst>
          </p:cNvPr>
          <p:cNvPicPr>
            <a:picLocks noChangeAspect="1"/>
          </p:cNvPicPr>
          <p:nvPr/>
        </p:nvPicPr>
        <p:blipFill>
          <a:blip r:embed="rId3"/>
          <a:stretch>
            <a:fillRect/>
          </a:stretch>
        </p:blipFill>
        <p:spPr>
          <a:xfrm>
            <a:off x="5519402" y="6494165"/>
            <a:ext cx="3319798" cy="308971"/>
          </a:xfrm>
          <a:prstGeom prst="rect">
            <a:avLst/>
          </a:prstGeom>
        </p:spPr>
      </p:pic>
    </p:spTree>
    <p:extLst>
      <p:ext uri="{BB962C8B-B14F-4D97-AF65-F5344CB8AC3E}">
        <p14:creationId xmlns:p14="http://schemas.microsoft.com/office/powerpoint/2010/main" val="268795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Goals Based On:</a:t>
            </a:r>
          </a:p>
        </p:txBody>
      </p:sp>
      <p:sp>
        <p:nvSpPr>
          <p:cNvPr id="3" name="Content Placeholder 2"/>
          <p:cNvSpPr>
            <a:spLocks noGrp="1"/>
          </p:cNvSpPr>
          <p:nvPr>
            <p:ph sz="quarter" idx="1"/>
          </p:nvPr>
        </p:nvSpPr>
        <p:spPr>
          <a:xfrm>
            <a:off x="457200" y="1219200"/>
            <a:ext cx="6553200" cy="4937760"/>
          </a:xfrm>
        </p:spPr>
        <p:txBody>
          <a:bodyPr>
            <a:normAutofit/>
          </a:bodyPr>
          <a:lstStyle/>
          <a:p>
            <a:pPr lvl="1"/>
            <a:r>
              <a:rPr lang="en-US" sz="2800" dirty="0"/>
              <a:t>Length of time living with diabetes (new onset, undiagnosed for many years or longer history)</a:t>
            </a:r>
            <a:endParaRPr lang="en-US" sz="4000" dirty="0"/>
          </a:p>
          <a:p>
            <a:pPr lvl="1"/>
            <a:r>
              <a:rPr lang="en-US" sz="2800" dirty="0"/>
              <a:t>Presence or absence of complications</a:t>
            </a:r>
            <a:endParaRPr lang="en-US" sz="4000" dirty="0"/>
          </a:p>
          <a:p>
            <a:pPr lvl="1"/>
            <a:r>
              <a:rPr lang="en-US" sz="2800" dirty="0"/>
              <a:t>Comorbidities</a:t>
            </a:r>
            <a:endParaRPr lang="en-US" sz="4000" dirty="0"/>
          </a:p>
          <a:p>
            <a:pPr lvl="1"/>
            <a:r>
              <a:rPr lang="en-US" sz="2800" dirty="0"/>
              <a:t>Degree of frailty</a:t>
            </a:r>
            <a:endParaRPr lang="en-US" sz="4000" dirty="0"/>
          </a:p>
          <a:p>
            <a:pPr lvl="1"/>
            <a:r>
              <a:rPr lang="en-US" sz="2800" dirty="0"/>
              <a:t>Cognitive function</a:t>
            </a:r>
            <a:endParaRPr lang="en-US" sz="4000" dirty="0"/>
          </a:p>
          <a:p>
            <a:pPr lvl="1"/>
            <a:r>
              <a:rPr lang="en-US" sz="2800" dirty="0"/>
              <a:t>Life expectancy (often longer than expected)</a:t>
            </a:r>
            <a:endParaRPr lang="en-US" sz="4000" dirty="0"/>
          </a:p>
          <a:p>
            <a:pPr lvl="1"/>
            <a:r>
              <a:rPr lang="en-US" sz="2800" dirty="0"/>
              <a:t>Functional status</a:t>
            </a:r>
            <a:endParaRPr lang="en-US" sz="4000" dirty="0"/>
          </a:p>
        </p:txBody>
      </p:sp>
      <p:pic>
        <p:nvPicPr>
          <p:cNvPr id="4" name="Picture 3"/>
          <p:cNvPicPr>
            <a:picLocks noChangeAspect="1"/>
          </p:cNvPicPr>
          <p:nvPr/>
        </p:nvPicPr>
        <p:blipFill>
          <a:blip r:embed="rId2"/>
          <a:stretch>
            <a:fillRect/>
          </a:stretch>
        </p:blipFill>
        <p:spPr>
          <a:xfrm>
            <a:off x="6756427" y="2819400"/>
            <a:ext cx="1799533" cy="2971800"/>
          </a:xfrm>
          <a:prstGeom prst="rect">
            <a:avLst/>
          </a:prstGeom>
        </p:spPr>
      </p:pic>
    </p:spTree>
    <p:extLst>
      <p:ext uri="{BB962C8B-B14F-4D97-AF65-F5344CB8AC3E}">
        <p14:creationId xmlns:p14="http://schemas.microsoft.com/office/powerpoint/2010/main" val="30468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14</a:t>
            </a:r>
          </a:p>
        </p:txBody>
      </p:sp>
      <p:sp>
        <p:nvSpPr>
          <p:cNvPr id="3" name="Content Placeholder 2"/>
          <p:cNvSpPr>
            <a:spLocks noGrp="1"/>
          </p:cNvSpPr>
          <p:nvPr>
            <p:ph sz="quarter" idx="1"/>
          </p:nvPr>
        </p:nvSpPr>
        <p:spPr>
          <a:xfrm>
            <a:off x="457200" y="1219200"/>
            <a:ext cx="7162800" cy="4937760"/>
          </a:xfrm>
        </p:spPr>
        <p:txBody>
          <a:bodyPr>
            <a:noAutofit/>
          </a:bodyPr>
          <a:lstStyle/>
          <a:p>
            <a:r>
              <a:rPr lang="en-US" sz="2800" dirty="0"/>
              <a:t>RT, is a healthy 74-year-old who is on metformin 1000mg BID. He has had diabetes for 11 years. His latest A1c was 7.3%  What is best response?</a:t>
            </a:r>
          </a:p>
          <a:p>
            <a:pPr lvl="1"/>
            <a:r>
              <a:rPr lang="en-US" sz="2800" dirty="0"/>
              <a:t>A. Good job, let’s get the A1c less than 7%</a:t>
            </a:r>
          </a:p>
          <a:p>
            <a:pPr lvl="1"/>
            <a:r>
              <a:rPr lang="en-US" sz="2800" dirty="0"/>
              <a:t>B. Have you been snacking more than usual?</a:t>
            </a:r>
          </a:p>
          <a:p>
            <a:pPr lvl="1"/>
            <a:r>
              <a:rPr lang="en-US" sz="2800" dirty="0"/>
              <a:t>C. What do you think about your A1c level?</a:t>
            </a:r>
          </a:p>
          <a:p>
            <a:pPr lvl="1"/>
            <a:r>
              <a:rPr lang="en-US" sz="2800" dirty="0"/>
              <a:t>D. Let’s add on another medication to get your A1c to target.</a:t>
            </a:r>
            <a:endParaRPr lang="en-US" sz="3600" dirty="0"/>
          </a:p>
        </p:txBody>
      </p:sp>
      <p:pic>
        <p:nvPicPr>
          <p:cNvPr id="4" name="Picture 3"/>
          <p:cNvPicPr>
            <a:picLocks noChangeAspect="1"/>
          </p:cNvPicPr>
          <p:nvPr/>
        </p:nvPicPr>
        <p:blipFill>
          <a:blip r:embed="rId3"/>
          <a:stretch>
            <a:fillRect/>
          </a:stretch>
        </p:blipFill>
        <p:spPr>
          <a:xfrm>
            <a:off x="7391400" y="1295400"/>
            <a:ext cx="1475360" cy="1713124"/>
          </a:xfrm>
          <a:prstGeom prst="rect">
            <a:avLst/>
          </a:prstGeom>
        </p:spPr>
      </p:pic>
      <p:sp>
        <p:nvSpPr>
          <p:cNvPr id="6" name="Oval 5">
            <a:extLst>
              <a:ext uri="{FF2B5EF4-FFF2-40B4-BE49-F238E27FC236}">
                <a16:creationId xmlns:a16="http://schemas.microsoft.com/office/drawing/2014/main" id="{0015F016-96B2-4D16-92A4-FC9A8EAB8195}"/>
              </a:ext>
            </a:extLst>
          </p:cNvPr>
          <p:cNvSpPr/>
          <p:nvPr/>
        </p:nvSpPr>
        <p:spPr>
          <a:xfrm>
            <a:off x="419100" y="3857670"/>
            <a:ext cx="6972300" cy="72507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20063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Healthy &amp; Good Functional Status</a:t>
            </a:r>
          </a:p>
        </p:txBody>
      </p:sp>
      <p:sp>
        <p:nvSpPr>
          <p:cNvPr id="3" name="Content Placeholder 2"/>
          <p:cNvSpPr>
            <a:spLocks noGrp="1"/>
          </p:cNvSpPr>
          <p:nvPr>
            <p:ph sz="quarter" idx="1"/>
          </p:nvPr>
        </p:nvSpPr>
        <p:spPr>
          <a:xfrm>
            <a:off x="457200" y="1219200"/>
            <a:ext cx="6096000" cy="5410200"/>
          </a:xfrm>
        </p:spPr>
        <p:txBody>
          <a:bodyPr>
            <a:normAutofit fontScale="77500" lnSpcReduction="20000"/>
          </a:bodyPr>
          <a:lstStyle/>
          <a:p>
            <a:r>
              <a:rPr lang="en-US" dirty="0"/>
              <a:t>Set more intensive goals if:</a:t>
            </a:r>
          </a:p>
          <a:p>
            <a:pPr lvl="1"/>
            <a:r>
              <a:rPr lang="en-US" dirty="0"/>
              <a:t>Good cognitive and physical function</a:t>
            </a:r>
          </a:p>
          <a:p>
            <a:pPr lvl="1"/>
            <a:r>
              <a:rPr lang="en-US" dirty="0"/>
              <a:t>Expected to live long enough to reap   benefits of intensive management, </a:t>
            </a:r>
          </a:p>
          <a:p>
            <a:r>
              <a:rPr lang="en-US" dirty="0"/>
              <a:t>Ongoing follow-up to eval safety and hypoglycemia frequency  </a:t>
            </a:r>
            <a:br>
              <a:rPr lang="en-US" dirty="0"/>
            </a:br>
            <a:endParaRPr lang="en-US" dirty="0"/>
          </a:p>
          <a:p>
            <a:pPr lvl="0"/>
            <a:r>
              <a:rPr lang="en-US" sz="3400" b="1" dirty="0"/>
              <a:t>Goals:</a:t>
            </a:r>
          </a:p>
          <a:p>
            <a:pPr lvl="1"/>
            <a:r>
              <a:rPr lang="en-US" sz="3400" dirty="0"/>
              <a:t>Reasonable A1c goal </a:t>
            </a:r>
            <a:r>
              <a:rPr lang="en-US" sz="3400" dirty="0">
                <a:solidFill>
                  <a:srgbClr val="0070C0"/>
                </a:solidFill>
              </a:rPr>
              <a:t>&lt;7.0 - 7.5%</a:t>
            </a:r>
          </a:p>
          <a:p>
            <a:pPr lvl="1"/>
            <a:r>
              <a:rPr lang="en-US" sz="3400" dirty="0"/>
              <a:t>Fasting BG 80 – 130 </a:t>
            </a:r>
          </a:p>
          <a:p>
            <a:pPr lvl="1"/>
            <a:r>
              <a:rPr lang="en-US" sz="3400" dirty="0">
                <a:solidFill>
                  <a:srgbClr val="0070C0"/>
                </a:solidFill>
              </a:rPr>
              <a:t>Bedtime Glucose 80-180 </a:t>
            </a:r>
          </a:p>
          <a:p>
            <a:pPr lvl="1"/>
            <a:r>
              <a:rPr lang="en-US" sz="3400" dirty="0"/>
              <a:t>Blood Pressure &lt; 130/80 </a:t>
            </a:r>
          </a:p>
          <a:p>
            <a:pPr lvl="1"/>
            <a:r>
              <a:rPr lang="en-US" sz="3400" dirty="0"/>
              <a:t>Statin unless contraindicated or not tolerated</a:t>
            </a:r>
          </a:p>
          <a:p>
            <a:endParaRPr lang="en-US" dirty="0"/>
          </a:p>
        </p:txBody>
      </p:sp>
      <p:pic>
        <p:nvPicPr>
          <p:cNvPr id="4" name="Picture 3"/>
          <p:cNvPicPr>
            <a:picLocks noChangeAspect="1"/>
          </p:cNvPicPr>
          <p:nvPr/>
        </p:nvPicPr>
        <p:blipFill>
          <a:blip r:embed="rId2"/>
          <a:stretch>
            <a:fillRect/>
          </a:stretch>
        </p:blipFill>
        <p:spPr>
          <a:xfrm>
            <a:off x="6470227" y="1253836"/>
            <a:ext cx="2216573" cy="3200400"/>
          </a:xfrm>
          <a:prstGeom prst="rect">
            <a:avLst/>
          </a:prstGeom>
        </p:spPr>
      </p:pic>
      <p:pic>
        <p:nvPicPr>
          <p:cNvPr id="5" name="Picture 4"/>
          <p:cNvPicPr>
            <a:picLocks noChangeAspect="1"/>
          </p:cNvPicPr>
          <p:nvPr/>
        </p:nvPicPr>
        <p:blipFill>
          <a:blip r:embed="rId3"/>
          <a:stretch>
            <a:fillRect/>
          </a:stretch>
        </p:blipFill>
        <p:spPr>
          <a:xfrm>
            <a:off x="6392508" y="1239795"/>
            <a:ext cx="2294292" cy="3713205"/>
          </a:xfrm>
          <a:prstGeom prst="rect">
            <a:avLst/>
          </a:prstGeom>
        </p:spPr>
      </p:pic>
    </p:spTree>
    <p:extLst>
      <p:ext uri="{BB962C8B-B14F-4D97-AF65-F5344CB8AC3E}">
        <p14:creationId xmlns:p14="http://schemas.microsoft.com/office/powerpoint/2010/main" val="254206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15 – Review Question</a:t>
            </a:r>
          </a:p>
        </p:txBody>
      </p:sp>
      <p:sp>
        <p:nvSpPr>
          <p:cNvPr id="3" name="Content Placeholder 2"/>
          <p:cNvSpPr>
            <a:spLocks noGrp="1"/>
          </p:cNvSpPr>
          <p:nvPr>
            <p:ph sz="quarter" idx="1"/>
          </p:nvPr>
        </p:nvSpPr>
        <p:spPr>
          <a:xfrm>
            <a:off x="457200" y="1219200"/>
            <a:ext cx="6477000" cy="5486400"/>
          </a:xfrm>
        </p:spPr>
        <p:txBody>
          <a:bodyPr>
            <a:normAutofit fontScale="70000" lnSpcReduction="20000"/>
          </a:bodyPr>
          <a:lstStyle/>
          <a:p>
            <a:pPr>
              <a:lnSpc>
                <a:spcPct val="120000"/>
              </a:lnSpc>
            </a:pPr>
            <a:r>
              <a:rPr lang="en-US" dirty="0"/>
              <a:t>HR is a 78-year-old with a stroke and limited cognition. She has had diabetes for 8 years and is on intensive insulin therapy:  Bolus coverage at meals and basal at night. Her A1c is 6.2%. She has a part time care taker. What do you suggest?</a:t>
            </a:r>
          </a:p>
          <a:p>
            <a:pPr>
              <a:lnSpc>
                <a:spcPct val="120000"/>
              </a:lnSpc>
            </a:pPr>
            <a:r>
              <a:rPr lang="en-US" dirty="0"/>
              <a:t>A. Evaluate food intake</a:t>
            </a:r>
          </a:p>
          <a:p>
            <a:pPr>
              <a:lnSpc>
                <a:spcPct val="120000"/>
              </a:lnSpc>
            </a:pPr>
            <a:r>
              <a:rPr lang="en-US" dirty="0"/>
              <a:t>B. Discuss de-intensifying insulin regimen </a:t>
            </a:r>
          </a:p>
          <a:p>
            <a:pPr>
              <a:lnSpc>
                <a:spcPct val="120000"/>
              </a:lnSpc>
            </a:pPr>
            <a:r>
              <a:rPr lang="en-US" dirty="0"/>
              <a:t>C. Move Lantus to morning</a:t>
            </a:r>
          </a:p>
          <a:p>
            <a:pPr>
              <a:lnSpc>
                <a:spcPct val="120000"/>
              </a:lnSpc>
            </a:pPr>
            <a:r>
              <a:rPr lang="en-US" dirty="0"/>
              <a:t>D. Stop insulin and start on oral medications</a:t>
            </a:r>
          </a:p>
          <a:p>
            <a:endParaRPr lang="en-US" dirty="0"/>
          </a:p>
        </p:txBody>
      </p:sp>
      <p:pic>
        <p:nvPicPr>
          <p:cNvPr id="4" name="Picture 3"/>
          <p:cNvPicPr>
            <a:picLocks noChangeAspect="1"/>
          </p:cNvPicPr>
          <p:nvPr/>
        </p:nvPicPr>
        <p:blipFill>
          <a:blip r:embed="rId2"/>
          <a:stretch>
            <a:fillRect/>
          </a:stretch>
        </p:blipFill>
        <p:spPr>
          <a:xfrm>
            <a:off x="7211440" y="1447800"/>
            <a:ext cx="1475360" cy="1713124"/>
          </a:xfrm>
          <a:prstGeom prst="rect">
            <a:avLst/>
          </a:prstGeom>
        </p:spPr>
      </p:pic>
      <p:sp>
        <p:nvSpPr>
          <p:cNvPr id="5" name="Oval 4">
            <a:extLst>
              <a:ext uri="{FF2B5EF4-FFF2-40B4-BE49-F238E27FC236}">
                <a16:creationId xmlns:a16="http://schemas.microsoft.com/office/drawing/2014/main" id="{7DC012AA-E1A1-47C8-BBBF-10E1A8F971BE}"/>
              </a:ext>
            </a:extLst>
          </p:cNvPr>
          <p:cNvSpPr/>
          <p:nvPr/>
        </p:nvSpPr>
        <p:spPr>
          <a:xfrm>
            <a:off x="179960" y="4648200"/>
            <a:ext cx="6705600" cy="609600"/>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9052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Older Adults with Complications and Reduced Functionality  - Less Intense Goals</a:t>
            </a:r>
            <a:endParaRPr lang="en-US" sz="3600" dirty="0"/>
          </a:p>
        </p:txBody>
      </p:sp>
      <p:sp>
        <p:nvSpPr>
          <p:cNvPr id="3" name="Content Placeholder 2"/>
          <p:cNvSpPr>
            <a:spLocks noGrp="1"/>
          </p:cNvSpPr>
          <p:nvPr>
            <p:ph sz="quarter" idx="1"/>
          </p:nvPr>
        </p:nvSpPr>
        <p:spPr>
          <a:xfrm>
            <a:off x="533400" y="1248770"/>
            <a:ext cx="5105400" cy="5486400"/>
          </a:xfrm>
        </p:spPr>
        <p:txBody>
          <a:bodyPr>
            <a:normAutofit fontScale="85000" lnSpcReduction="20000"/>
          </a:bodyPr>
          <a:lstStyle/>
          <a:p>
            <a:r>
              <a:rPr lang="en-US" dirty="0"/>
              <a:t>Intermediate remaining life expectancy, high treatment burden, hypo and fall risk.</a:t>
            </a:r>
          </a:p>
          <a:p>
            <a:r>
              <a:rPr lang="en-US" dirty="0"/>
              <a:t>Consider DE-Intensification</a:t>
            </a:r>
          </a:p>
          <a:p>
            <a:r>
              <a:rPr lang="en-US" dirty="0"/>
              <a:t>Goals:</a:t>
            </a:r>
          </a:p>
          <a:p>
            <a:pPr lvl="1"/>
            <a:r>
              <a:rPr lang="en-US" sz="3000" dirty="0"/>
              <a:t>Reasonable A1c goal &lt;8.0% </a:t>
            </a:r>
          </a:p>
          <a:p>
            <a:pPr lvl="1"/>
            <a:r>
              <a:rPr lang="en-US" sz="3000" dirty="0"/>
              <a:t>Fasting BG 90 – 150 </a:t>
            </a:r>
          </a:p>
          <a:p>
            <a:pPr lvl="1"/>
            <a:r>
              <a:rPr lang="en-US" sz="3000" dirty="0">
                <a:solidFill>
                  <a:srgbClr val="0070C0"/>
                </a:solidFill>
              </a:rPr>
              <a:t>Bedtime BG 100-180</a:t>
            </a:r>
          </a:p>
          <a:p>
            <a:pPr lvl="1"/>
            <a:r>
              <a:rPr lang="en-US" sz="3000" dirty="0"/>
              <a:t>Blood Pressure &lt; 130/80 </a:t>
            </a:r>
          </a:p>
          <a:p>
            <a:pPr lvl="1"/>
            <a:r>
              <a:rPr lang="en-US" sz="3000" dirty="0"/>
              <a:t>Statin </a:t>
            </a:r>
            <a:r>
              <a:rPr lang="en-US" sz="2200" dirty="0"/>
              <a:t>unless contraindicated or not tolerated</a:t>
            </a:r>
          </a:p>
          <a:p>
            <a:endParaRPr lang="en-US" dirty="0"/>
          </a:p>
        </p:txBody>
      </p:sp>
      <p:pic>
        <p:nvPicPr>
          <p:cNvPr id="5" name="Picture 4"/>
          <p:cNvPicPr>
            <a:picLocks noChangeAspect="1"/>
          </p:cNvPicPr>
          <p:nvPr/>
        </p:nvPicPr>
        <p:blipFill>
          <a:blip r:embed="rId2"/>
          <a:stretch>
            <a:fillRect/>
          </a:stretch>
        </p:blipFill>
        <p:spPr>
          <a:xfrm>
            <a:off x="5829300" y="1248770"/>
            <a:ext cx="2857500" cy="1905000"/>
          </a:xfrm>
          <a:prstGeom prst="rect">
            <a:avLst/>
          </a:prstGeom>
        </p:spPr>
      </p:pic>
    </p:spTree>
    <p:extLst>
      <p:ext uri="{BB962C8B-B14F-4D97-AF65-F5344CB8AC3E}">
        <p14:creationId xmlns:p14="http://schemas.microsoft.com/office/powerpoint/2010/main" val="22966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4041648"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pic>
        <p:nvPicPr>
          <p:cNvPr id="5" name="Picture 4" descr="Various colors of dahlia flowers">
            <a:extLst>
              <a:ext uri="{FF2B5EF4-FFF2-40B4-BE49-F238E27FC236}">
                <a16:creationId xmlns:a16="http://schemas.microsoft.com/office/drawing/2014/main" id="{0AEF6C14-02BC-D160-7E06-D461660F3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76" r="25086" b="-3"/>
          <a:stretch/>
        </p:blipFill>
        <p:spPr>
          <a:xfrm>
            <a:off x="4632198" y="1216152"/>
            <a:ext cx="4041648" cy="4937760"/>
          </a:xfrm>
          <a:prstGeom prst="rect">
            <a:avLst/>
          </a:prstGeom>
          <a:noFill/>
        </p:spPr>
      </p:pic>
      <p:pic>
        <p:nvPicPr>
          <p:cNvPr id="4" name="Picture 3" descr="A magazine cover with a group of people&#10;&#10;Description automatically generated">
            <a:extLst>
              <a:ext uri="{FF2B5EF4-FFF2-40B4-BE49-F238E27FC236}">
                <a16:creationId xmlns:a16="http://schemas.microsoft.com/office/drawing/2014/main" id="{F25288F8-3792-9F50-BCDE-3EDF3A64A9D6}"/>
              </a:ext>
            </a:extLst>
          </p:cNvPr>
          <p:cNvPicPr>
            <a:picLocks noChangeAspect="1"/>
          </p:cNvPicPr>
          <p:nvPr/>
        </p:nvPicPr>
        <p:blipFill>
          <a:blip r:embed="rId3"/>
          <a:stretch>
            <a:fillRect/>
          </a:stretch>
        </p:blipFill>
        <p:spPr>
          <a:xfrm>
            <a:off x="5197601" y="1511764"/>
            <a:ext cx="2910841" cy="3834471"/>
          </a:xfrm>
          <a:prstGeom prst="rect">
            <a:avLst/>
          </a:prstGeom>
        </p:spPr>
      </p:pic>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Older Adults (≥65 years) with diabetes</a:t>
            </a:r>
          </a:p>
        </p:txBody>
      </p:sp>
      <p:sp>
        <p:nvSpPr>
          <p:cNvPr id="3" name="Content Placeholder 2"/>
          <p:cNvSpPr>
            <a:spLocks noGrp="1"/>
          </p:cNvSpPr>
          <p:nvPr>
            <p:ph sz="quarter" idx="1"/>
          </p:nvPr>
        </p:nvSpPr>
        <p:spPr>
          <a:xfrm>
            <a:off x="457200" y="1219200"/>
            <a:ext cx="5410200" cy="4937760"/>
          </a:xfrm>
        </p:spPr>
        <p:txBody>
          <a:bodyPr>
            <a:normAutofit lnSpcReduction="10000"/>
          </a:bodyPr>
          <a:lstStyle/>
          <a:p>
            <a:r>
              <a:rPr lang="en-US" sz="3200" dirty="0"/>
              <a:t>Annual screening for early detection of mild cognitive impairment or dementia</a:t>
            </a:r>
          </a:p>
          <a:p>
            <a:r>
              <a:rPr lang="en-US" sz="3200" dirty="0"/>
              <a:t>High priority population for depression screening and treatment</a:t>
            </a:r>
          </a:p>
          <a:p>
            <a:r>
              <a:rPr lang="en-US" sz="3200" dirty="0"/>
              <a:t>Avoid hypoglycemia in this high risk group</a:t>
            </a:r>
          </a:p>
          <a:p>
            <a:pPr lvl="1"/>
            <a:r>
              <a:rPr lang="en-US" sz="2800" dirty="0"/>
              <a:t>Prevent hypo by adjusting glycemic targets and adjusting pharmacologic interventions</a:t>
            </a:r>
          </a:p>
        </p:txBody>
      </p:sp>
      <p:pic>
        <p:nvPicPr>
          <p:cNvPr id="4" name="Picture 3"/>
          <p:cNvPicPr>
            <a:picLocks noChangeAspect="1"/>
          </p:cNvPicPr>
          <p:nvPr/>
        </p:nvPicPr>
        <p:blipFill>
          <a:blip r:embed="rId2"/>
          <a:stretch>
            <a:fillRect/>
          </a:stretch>
        </p:blipFill>
        <p:spPr>
          <a:xfrm>
            <a:off x="5790092" y="1634252"/>
            <a:ext cx="2776563" cy="2632948"/>
          </a:xfrm>
          <a:prstGeom prst="rect">
            <a:avLst/>
          </a:prstGeom>
        </p:spPr>
      </p:pic>
    </p:spTree>
    <p:extLst>
      <p:ext uri="{BB962C8B-B14F-4D97-AF65-F5344CB8AC3E}">
        <p14:creationId xmlns:p14="http://schemas.microsoft.com/office/powerpoint/2010/main" val="279918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br>
              <a:rPr lang="en-US" b="1" dirty="0"/>
            </a:br>
            <a:r>
              <a:rPr lang="en-US" b="1" dirty="0"/>
              <a:t>Older Adults and Medications</a:t>
            </a:r>
            <a:endParaRPr lang="en-US" dirty="0"/>
          </a:p>
        </p:txBody>
      </p:sp>
      <p:sp>
        <p:nvSpPr>
          <p:cNvPr id="3" name="Content Placeholder 2"/>
          <p:cNvSpPr>
            <a:spLocks noGrp="1"/>
          </p:cNvSpPr>
          <p:nvPr>
            <p:ph sz="quarter" idx="1"/>
          </p:nvPr>
        </p:nvSpPr>
        <p:spPr>
          <a:xfrm>
            <a:off x="457200" y="1219200"/>
            <a:ext cx="5638800" cy="5486400"/>
          </a:xfrm>
        </p:spPr>
        <p:txBody>
          <a:bodyPr>
            <a:normAutofit fontScale="77500" lnSpcReduction="20000"/>
          </a:bodyPr>
          <a:lstStyle/>
          <a:p>
            <a:pPr>
              <a:lnSpc>
                <a:spcPct val="120000"/>
              </a:lnSpc>
            </a:pPr>
            <a:r>
              <a:rPr lang="en-US" sz="3500" dirty="0"/>
              <a:t>In older </a:t>
            </a:r>
            <a:r>
              <a:rPr lang="en-US" sz="3500" b="1" dirty="0"/>
              <a:t>adults</a:t>
            </a:r>
            <a:r>
              <a:rPr lang="en-US" sz="3500" dirty="0"/>
              <a:t> at increased risk of hypoglycemia, meds with low risk of hypoglycemia are preferred. </a:t>
            </a:r>
          </a:p>
          <a:p>
            <a:pPr>
              <a:lnSpc>
                <a:spcPct val="120000"/>
              </a:lnSpc>
            </a:pPr>
            <a:r>
              <a:rPr lang="en-US" sz="3500" dirty="0"/>
              <a:t>Overtreatment of diabetes is common in older adults and should be avoided. </a:t>
            </a:r>
            <a:r>
              <a:rPr lang="en-US" sz="3500" b="1" dirty="0"/>
              <a:t> </a:t>
            </a:r>
            <a:endParaRPr lang="en-US" sz="3500" dirty="0"/>
          </a:p>
          <a:p>
            <a:pPr>
              <a:lnSpc>
                <a:spcPct val="120000"/>
              </a:lnSpc>
            </a:pPr>
            <a:r>
              <a:rPr lang="en-US" sz="3500" dirty="0" err="1"/>
              <a:t>Deintensification</a:t>
            </a:r>
            <a:r>
              <a:rPr lang="en-US" sz="3500" dirty="0"/>
              <a:t> (or simplification) of complex regimens is recommended to reduce the risk of hypoglycemia, if it can be achieved within the individualized A1C target. </a:t>
            </a:r>
            <a:r>
              <a:rPr lang="en-US" sz="3500" b="1" dirty="0"/>
              <a:t> </a:t>
            </a:r>
            <a:endParaRPr lang="en-US" sz="3500" dirty="0"/>
          </a:p>
          <a:p>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447800"/>
            <a:ext cx="2024516" cy="21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14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64FE-55A0-4D4C-8022-813CF816AEB7}"/>
              </a:ext>
            </a:extLst>
          </p:cNvPr>
          <p:cNvSpPr>
            <a:spLocks noGrp="1"/>
          </p:cNvSpPr>
          <p:nvPr>
            <p:ph type="title"/>
          </p:nvPr>
        </p:nvSpPr>
        <p:spPr/>
        <p:txBody>
          <a:bodyPr>
            <a:normAutofit fontScale="90000"/>
          </a:bodyPr>
          <a:lstStyle/>
          <a:p>
            <a:r>
              <a:rPr lang="en-US" dirty="0"/>
              <a:t>4. ADA – Complete Medical Evaluation</a:t>
            </a:r>
          </a:p>
        </p:txBody>
      </p:sp>
      <p:sp>
        <p:nvSpPr>
          <p:cNvPr id="3" name="Content Placeholder 2">
            <a:extLst>
              <a:ext uri="{FF2B5EF4-FFF2-40B4-BE49-F238E27FC236}">
                <a16:creationId xmlns:a16="http://schemas.microsoft.com/office/drawing/2014/main" id="{61258867-B09B-4FCE-884E-56004E740E55}"/>
              </a:ext>
            </a:extLst>
          </p:cNvPr>
          <p:cNvSpPr>
            <a:spLocks noGrp="1"/>
          </p:cNvSpPr>
          <p:nvPr>
            <p:ph sz="quarter" idx="1"/>
          </p:nvPr>
        </p:nvSpPr>
        <p:spPr>
          <a:xfrm>
            <a:off x="457200" y="1371600"/>
            <a:ext cx="5638800" cy="5334000"/>
          </a:xfrm>
        </p:spPr>
        <p:txBody>
          <a:bodyPr>
            <a:normAutofit fontScale="85000" lnSpcReduction="20000"/>
          </a:bodyPr>
          <a:lstStyle/>
          <a:p>
            <a:pPr>
              <a:lnSpc>
                <a:spcPct val="120000"/>
              </a:lnSpc>
            </a:pPr>
            <a:r>
              <a:rPr lang="en-US" dirty="0"/>
              <a:t>At initial visit :</a:t>
            </a:r>
          </a:p>
          <a:p>
            <a:pPr lvl="1">
              <a:lnSpc>
                <a:spcPct val="120000"/>
              </a:lnSpc>
            </a:pPr>
            <a:r>
              <a:rPr lang="en-US" sz="3200" dirty="0"/>
              <a:t>Whole person care and psychosocial evaluation</a:t>
            </a:r>
          </a:p>
          <a:p>
            <a:pPr lvl="1">
              <a:lnSpc>
                <a:spcPct val="120000"/>
              </a:lnSpc>
            </a:pPr>
            <a:r>
              <a:rPr lang="en-US" sz="3200" dirty="0"/>
              <a:t>Explore diabetes self-management and health status</a:t>
            </a:r>
          </a:p>
          <a:p>
            <a:pPr lvl="1">
              <a:lnSpc>
                <a:spcPct val="120000"/>
              </a:lnSpc>
            </a:pPr>
            <a:r>
              <a:rPr lang="en-US" sz="3200" dirty="0"/>
              <a:t>Evaluate if changes in diabetes treatment would improve well being.</a:t>
            </a:r>
          </a:p>
          <a:p>
            <a:pPr>
              <a:lnSpc>
                <a:spcPct val="120000"/>
              </a:lnSpc>
            </a:pPr>
            <a:r>
              <a:rPr lang="en-US" dirty="0"/>
              <a:t>Engagement in formulation of a care management plan</a:t>
            </a:r>
          </a:p>
          <a:p>
            <a:pPr>
              <a:lnSpc>
                <a:spcPct val="120000"/>
              </a:lnSpc>
            </a:pPr>
            <a:r>
              <a:rPr lang="en-US" dirty="0"/>
              <a:t>Develop a plan for continuing care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360" y="1676400"/>
            <a:ext cx="2841514" cy="29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30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0ACE-30B0-62ED-2565-E2CD12B34345}"/>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59779EF7-F8CB-A063-C843-46E66FC92859}"/>
              </a:ext>
            </a:extLst>
          </p:cNvPr>
          <p:cNvPicPr>
            <a:picLocks noGrp="1" noChangeAspect="1"/>
          </p:cNvPicPr>
          <p:nvPr>
            <p:ph sz="quarter" idx="1"/>
          </p:nvPr>
        </p:nvPicPr>
        <p:blipFill>
          <a:blip r:embed="rId2"/>
          <a:stretch>
            <a:fillRect/>
          </a:stretch>
        </p:blipFill>
        <p:spPr>
          <a:xfrm>
            <a:off x="226620" y="142568"/>
            <a:ext cx="8690760" cy="6019800"/>
          </a:xfrm>
        </p:spPr>
      </p:pic>
      <p:pic>
        <p:nvPicPr>
          <p:cNvPr id="10" name="Picture 9">
            <a:extLst>
              <a:ext uri="{FF2B5EF4-FFF2-40B4-BE49-F238E27FC236}">
                <a16:creationId xmlns:a16="http://schemas.microsoft.com/office/drawing/2014/main" id="{B8AB438B-2962-7E96-8F93-0129F62FF4D6}"/>
              </a:ext>
            </a:extLst>
          </p:cNvPr>
          <p:cNvPicPr>
            <a:picLocks noChangeAspect="1"/>
          </p:cNvPicPr>
          <p:nvPr/>
        </p:nvPicPr>
        <p:blipFill>
          <a:blip r:embed="rId3"/>
          <a:stretch>
            <a:fillRect/>
          </a:stretch>
        </p:blipFill>
        <p:spPr>
          <a:xfrm>
            <a:off x="5716692" y="6309625"/>
            <a:ext cx="2952902" cy="425472"/>
          </a:xfrm>
          <a:prstGeom prst="rect">
            <a:avLst/>
          </a:prstGeom>
        </p:spPr>
      </p:pic>
    </p:spTree>
    <p:extLst>
      <p:ext uri="{BB962C8B-B14F-4D97-AF65-F5344CB8AC3E}">
        <p14:creationId xmlns:p14="http://schemas.microsoft.com/office/powerpoint/2010/main" val="355247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3D77-06EF-4D07-9A3F-F0A088FA54DC}"/>
              </a:ext>
            </a:extLst>
          </p:cNvPr>
          <p:cNvSpPr>
            <a:spLocks noGrp="1"/>
          </p:cNvSpPr>
          <p:nvPr>
            <p:ph type="title"/>
          </p:nvPr>
        </p:nvSpPr>
        <p:spPr/>
        <p:txBody>
          <a:bodyPr/>
          <a:lstStyle/>
          <a:p>
            <a:r>
              <a:rPr lang="en-US" dirty="0"/>
              <a:t>ADA Assess and Treatment Plan</a:t>
            </a:r>
          </a:p>
        </p:txBody>
      </p:sp>
      <p:sp>
        <p:nvSpPr>
          <p:cNvPr id="3" name="Content Placeholder 2">
            <a:extLst>
              <a:ext uri="{FF2B5EF4-FFF2-40B4-BE49-F238E27FC236}">
                <a16:creationId xmlns:a16="http://schemas.microsoft.com/office/drawing/2014/main" id="{943BACE4-E136-44FE-8BEE-19912D5868B6}"/>
              </a:ext>
            </a:extLst>
          </p:cNvPr>
          <p:cNvSpPr>
            <a:spLocks noGrp="1"/>
          </p:cNvSpPr>
          <p:nvPr>
            <p:ph sz="quarter" idx="1"/>
          </p:nvPr>
        </p:nvSpPr>
        <p:spPr>
          <a:xfrm>
            <a:off x="457200" y="1219200"/>
            <a:ext cx="4041648" cy="5410200"/>
          </a:xfrm>
        </p:spPr>
        <p:txBody>
          <a:bodyPr>
            <a:normAutofit fontScale="70000" lnSpcReduction="20000"/>
          </a:bodyPr>
          <a:lstStyle/>
          <a:p>
            <a:pPr>
              <a:lnSpc>
                <a:spcPct val="120000"/>
              </a:lnSpc>
            </a:pPr>
            <a:r>
              <a:rPr lang="en-US" b="1" dirty="0"/>
              <a:t>Assess risk of diabetes complications</a:t>
            </a:r>
          </a:p>
          <a:p>
            <a:pPr lvl="1">
              <a:lnSpc>
                <a:spcPct val="120000"/>
              </a:lnSpc>
            </a:pPr>
            <a:r>
              <a:rPr lang="en-US" sz="2900" dirty="0"/>
              <a:t>ASCVD risk factors and heart failure history</a:t>
            </a:r>
          </a:p>
          <a:p>
            <a:pPr lvl="1">
              <a:lnSpc>
                <a:spcPct val="120000"/>
              </a:lnSpc>
            </a:pPr>
            <a:r>
              <a:rPr lang="en-US" sz="2900" dirty="0"/>
              <a:t>Stage chronic kidney disease </a:t>
            </a:r>
          </a:p>
          <a:p>
            <a:pPr lvl="1">
              <a:lnSpc>
                <a:spcPct val="120000"/>
              </a:lnSpc>
            </a:pPr>
            <a:r>
              <a:rPr lang="en-US" sz="2900" dirty="0"/>
              <a:t>Hypoglycemia risk  </a:t>
            </a:r>
          </a:p>
          <a:p>
            <a:pPr lvl="1">
              <a:lnSpc>
                <a:spcPct val="120000"/>
              </a:lnSpc>
            </a:pPr>
            <a:r>
              <a:rPr lang="en-US" sz="2900" dirty="0"/>
              <a:t>Assess for neuropathy, retinopathy</a:t>
            </a:r>
          </a:p>
          <a:p>
            <a:pPr>
              <a:lnSpc>
                <a:spcPct val="120000"/>
              </a:lnSpc>
            </a:pPr>
            <a:r>
              <a:rPr lang="en-US" b="1" dirty="0"/>
              <a:t>Goal setting</a:t>
            </a:r>
          </a:p>
          <a:p>
            <a:pPr lvl="1">
              <a:lnSpc>
                <a:spcPct val="120000"/>
              </a:lnSpc>
            </a:pPr>
            <a:r>
              <a:rPr lang="en-US" sz="2900" dirty="0"/>
              <a:t>Set A1C/blood glucose targets &amp; Time in Range</a:t>
            </a:r>
          </a:p>
          <a:p>
            <a:pPr lvl="1">
              <a:lnSpc>
                <a:spcPct val="120000"/>
              </a:lnSpc>
            </a:pPr>
            <a:r>
              <a:rPr lang="en-US" sz="2900" dirty="0"/>
              <a:t>Address hypertension and lipids</a:t>
            </a:r>
          </a:p>
          <a:p>
            <a:pPr lvl="1">
              <a:lnSpc>
                <a:spcPct val="120000"/>
              </a:lnSpc>
            </a:pPr>
            <a:r>
              <a:rPr lang="en-US" sz="2900" dirty="0"/>
              <a:t>Diabetes self-management goals</a:t>
            </a:r>
          </a:p>
        </p:txBody>
      </p:sp>
      <p:sp>
        <p:nvSpPr>
          <p:cNvPr id="4" name="Content Placeholder 3">
            <a:extLst>
              <a:ext uri="{FF2B5EF4-FFF2-40B4-BE49-F238E27FC236}">
                <a16:creationId xmlns:a16="http://schemas.microsoft.com/office/drawing/2014/main" id="{03BB219A-211A-E7AD-C345-7E841BC4E56D}"/>
              </a:ext>
            </a:extLst>
          </p:cNvPr>
          <p:cNvSpPr>
            <a:spLocks noGrp="1"/>
          </p:cNvSpPr>
          <p:nvPr>
            <p:ph sz="quarter" idx="2"/>
          </p:nvPr>
        </p:nvSpPr>
        <p:spPr>
          <a:xfrm>
            <a:off x="4632198" y="1216152"/>
            <a:ext cx="4041648" cy="5260848"/>
          </a:xfrm>
        </p:spPr>
        <p:txBody>
          <a:bodyPr>
            <a:normAutofit fontScale="70000" lnSpcReduction="20000"/>
          </a:bodyPr>
          <a:lstStyle/>
          <a:p>
            <a:r>
              <a:rPr lang="en-US" b="1" dirty="0"/>
              <a:t>Therapeutic treatment plans</a:t>
            </a:r>
          </a:p>
          <a:p>
            <a:pPr lvl="1">
              <a:lnSpc>
                <a:spcPct val="120000"/>
              </a:lnSpc>
            </a:pPr>
            <a:r>
              <a:rPr lang="en-US" sz="3100" dirty="0"/>
              <a:t>Lifestyle management – referral to RD, DSME and specialists</a:t>
            </a:r>
          </a:p>
          <a:p>
            <a:pPr lvl="1">
              <a:lnSpc>
                <a:spcPct val="120000"/>
              </a:lnSpc>
            </a:pPr>
            <a:r>
              <a:rPr lang="en-US" sz="3100" dirty="0"/>
              <a:t>Pharmacologic therapy: glucose lowering</a:t>
            </a:r>
          </a:p>
          <a:p>
            <a:pPr lvl="1">
              <a:lnSpc>
                <a:spcPct val="120000"/>
              </a:lnSpc>
            </a:pPr>
            <a:r>
              <a:rPr lang="en-US" sz="3100" dirty="0"/>
              <a:t>Pharmacologic therapy: cardiorenal risk factors</a:t>
            </a:r>
          </a:p>
          <a:p>
            <a:pPr lvl="1">
              <a:lnSpc>
                <a:spcPct val="120000"/>
              </a:lnSpc>
            </a:pPr>
            <a:r>
              <a:rPr lang="en-US" sz="3100" dirty="0"/>
              <a:t>Use of glucose monitoring and insulin delivery devices</a:t>
            </a:r>
          </a:p>
          <a:p>
            <a:pPr lvl="1">
              <a:lnSpc>
                <a:spcPct val="120000"/>
              </a:lnSpc>
            </a:pPr>
            <a:r>
              <a:rPr lang="en-US" sz="3100" dirty="0"/>
              <a:t>Referral for DSME and RDN</a:t>
            </a:r>
          </a:p>
          <a:p>
            <a:endParaRPr lang="en-US" dirty="0"/>
          </a:p>
        </p:txBody>
      </p:sp>
    </p:spTree>
    <p:extLst>
      <p:ext uri="{BB962C8B-B14F-4D97-AF65-F5344CB8AC3E}">
        <p14:creationId xmlns:p14="http://schemas.microsoft.com/office/powerpoint/2010/main" val="22291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D50F-769B-46E0-8C09-CED7A3108D9F}"/>
              </a:ext>
            </a:extLst>
          </p:cNvPr>
          <p:cNvSpPr>
            <a:spLocks noGrp="1"/>
          </p:cNvSpPr>
          <p:nvPr>
            <p:ph type="title"/>
          </p:nvPr>
        </p:nvSpPr>
        <p:spPr/>
        <p:txBody>
          <a:bodyPr/>
          <a:lstStyle/>
          <a:p>
            <a:r>
              <a:rPr lang="en-US" dirty="0"/>
              <a:t>Lab Eval at Initial &amp; Annual Visit</a:t>
            </a:r>
          </a:p>
        </p:txBody>
      </p:sp>
      <p:sp>
        <p:nvSpPr>
          <p:cNvPr id="4" name="Content Placeholder 3">
            <a:extLst>
              <a:ext uri="{FF2B5EF4-FFF2-40B4-BE49-F238E27FC236}">
                <a16:creationId xmlns:a16="http://schemas.microsoft.com/office/drawing/2014/main" id="{B1BE5B39-1B1D-4206-A5EF-91D4B38E4EDF}"/>
              </a:ext>
            </a:extLst>
          </p:cNvPr>
          <p:cNvSpPr>
            <a:spLocks noGrp="1"/>
          </p:cNvSpPr>
          <p:nvPr>
            <p:ph sz="quarter" idx="1"/>
          </p:nvPr>
        </p:nvSpPr>
        <p:spPr>
          <a:xfrm>
            <a:off x="457199" y="1219200"/>
            <a:ext cx="4350581" cy="5334000"/>
          </a:xfrm>
        </p:spPr>
        <p:txBody>
          <a:bodyPr>
            <a:normAutofit/>
          </a:bodyPr>
          <a:lstStyle/>
          <a:p>
            <a:r>
              <a:rPr lang="en-US" dirty="0"/>
              <a:t>A1c (each 3-6 </a:t>
            </a:r>
            <a:r>
              <a:rPr lang="en-US" dirty="0" err="1"/>
              <a:t>mo’s</a:t>
            </a:r>
            <a:r>
              <a:rPr lang="en-US" dirty="0"/>
              <a:t>)</a:t>
            </a:r>
          </a:p>
          <a:p>
            <a:r>
              <a:rPr lang="en-US" dirty="0"/>
              <a:t>Each year</a:t>
            </a:r>
          </a:p>
          <a:p>
            <a:pPr lvl="1"/>
            <a:r>
              <a:rPr lang="en-US" dirty="0"/>
              <a:t>Lipids, CBC with platelets</a:t>
            </a:r>
          </a:p>
          <a:p>
            <a:pPr lvl="1"/>
            <a:r>
              <a:rPr lang="en-US" dirty="0"/>
              <a:t>Liver function</a:t>
            </a:r>
          </a:p>
          <a:p>
            <a:pPr lvl="1"/>
            <a:r>
              <a:rPr lang="en-US" dirty="0"/>
              <a:t>Spot urinary albumin-to-</a:t>
            </a:r>
            <a:r>
              <a:rPr lang="en-US" dirty="0" err="1"/>
              <a:t>creat</a:t>
            </a:r>
            <a:r>
              <a:rPr lang="en-US" dirty="0"/>
              <a:t> ratio (UACR))</a:t>
            </a:r>
          </a:p>
          <a:p>
            <a:pPr lvl="1"/>
            <a:r>
              <a:rPr lang="en-US" dirty="0"/>
              <a:t>Serum </a:t>
            </a:r>
            <a:r>
              <a:rPr lang="en-US" dirty="0" err="1"/>
              <a:t>creat</a:t>
            </a:r>
            <a:r>
              <a:rPr lang="en-US" dirty="0"/>
              <a:t> and GFR</a:t>
            </a:r>
          </a:p>
          <a:p>
            <a:pPr lvl="1"/>
            <a:r>
              <a:rPr lang="en-US" dirty="0"/>
              <a:t>TSH (type 1)</a:t>
            </a:r>
          </a:p>
          <a:p>
            <a:pPr lvl="1"/>
            <a:r>
              <a:rPr lang="en-US" dirty="0"/>
              <a:t>B12 if on metformin</a:t>
            </a:r>
          </a:p>
          <a:p>
            <a:pPr lvl="1"/>
            <a:r>
              <a:rPr lang="en-US" dirty="0"/>
              <a:t>Calcium, Vita D, and phosphorus if appropriate</a:t>
            </a:r>
          </a:p>
        </p:txBody>
      </p:sp>
      <p:sp>
        <p:nvSpPr>
          <p:cNvPr id="5" name="Content Placeholder 4">
            <a:extLst>
              <a:ext uri="{FF2B5EF4-FFF2-40B4-BE49-F238E27FC236}">
                <a16:creationId xmlns:a16="http://schemas.microsoft.com/office/drawing/2014/main" id="{E15BAB41-CA13-4F48-996B-1E296D1E5615}"/>
              </a:ext>
            </a:extLst>
          </p:cNvPr>
          <p:cNvSpPr>
            <a:spLocks noGrp="1"/>
          </p:cNvSpPr>
          <p:nvPr>
            <p:ph sz="quarter" idx="2"/>
          </p:nvPr>
        </p:nvSpPr>
        <p:spPr>
          <a:xfrm>
            <a:off x="5102352" y="1219200"/>
            <a:ext cx="3508248" cy="4937760"/>
          </a:xfrm>
        </p:spPr>
        <p:txBody>
          <a:bodyPr>
            <a:normAutofit/>
          </a:bodyPr>
          <a:lstStyle/>
          <a:p>
            <a:r>
              <a:rPr lang="en-US" dirty="0"/>
              <a:t>Serum K </a:t>
            </a:r>
          </a:p>
          <a:p>
            <a:pPr lvl="1"/>
            <a:r>
              <a:rPr lang="en-US" dirty="0"/>
              <a:t>If on ACE, ARBs or diuretics</a:t>
            </a:r>
          </a:p>
          <a:p>
            <a:pPr lvl="1"/>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048000"/>
            <a:ext cx="2508827"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988DBFB0-AF53-CC3D-EDD5-F5ED3787C228}"/>
              </a:ext>
            </a:extLst>
          </p:cNvPr>
          <p:cNvPicPr>
            <a:picLocks noChangeAspect="1"/>
          </p:cNvPicPr>
          <p:nvPr/>
        </p:nvPicPr>
        <p:blipFill>
          <a:blip r:embed="rId3"/>
          <a:stretch>
            <a:fillRect/>
          </a:stretch>
        </p:blipFill>
        <p:spPr>
          <a:xfrm>
            <a:off x="5334000" y="6019920"/>
            <a:ext cx="3508248" cy="426479"/>
          </a:xfrm>
          <a:prstGeom prst="rect">
            <a:avLst/>
          </a:prstGeom>
        </p:spPr>
      </p:pic>
    </p:spTree>
    <p:extLst>
      <p:ext uri="{BB962C8B-B14F-4D97-AF65-F5344CB8AC3E}">
        <p14:creationId xmlns:p14="http://schemas.microsoft.com/office/powerpoint/2010/main" val="402090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Referrals for Initial Care </a:t>
            </a:r>
            <a:r>
              <a:rPr lang="en-US" dirty="0" err="1"/>
              <a:t>Mgmt</a:t>
            </a:r>
            <a:endParaRPr lang="en-US" dirty="0"/>
          </a:p>
        </p:txBody>
      </p:sp>
      <p:sp>
        <p:nvSpPr>
          <p:cNvPr id="3" name="Content Placeholder 2"/>
          <p:cNvSpPr>
            <a:spLocks noGrp="1"/>
          </p:cNvSpPr>
          <p:nvPr>
            <p:ph sz="quarter" idx="1"/>
          </p:nvPr>
        </p:nvSpPr>
        <p:spPr>
          <a:xfrm>
            <a:off x="457200" y="1219200"/>
            <a:ext cx="6553200" cy="5486400"/>
          </a:xfrm>
        </p:spPr>
        <p:txBody>
          <a:bodyPr>
            <a:normAutofit fontScale="92500" lnSpcReduction="10000"/>
          </a:bodyPr>
          <a:lstStyle/>
          <a:p>
            <a:r>
              <a:rPr lang="en-US" dirty="0"/>
              <a:t>Eye professional – annual check</a:t>
            </a:r>
          </a:p>
          <a:p>
            <a:r>
              <a:rPr lang="en-US" dirty="0"/>
              <a:t>Family planning  </a:t>
            </a:r>
          </a:p>
          <a:p>
            <a:r>
              <a:rPr lang="en-US" dirty="0"/>
              <a:t>RD for nutrition therapy</a:t>
            </a:r>
          </a:p>
          <a:p>
            <a:r>
              <a:rPr lang="en-US" dirty="0"/>
              <a:t>DSMES - Diabetes Self-Management Education Support</a:t>
            </a:r>
          </a:p>
          <a:p>
            <a:r>
              <a:rPr lang="en-US" dirty="0"/>
              <a:t>Dentist for comprehensive dental examination</a:t>
            </a:r>
          </a:p>
          <a:p>
            <a:r>
              <a:rPr lang="en-US" dirty="0"/>
              <a:t>Behavioral health professional &amp; audiology, if indicated</a:t>
            </a:r>
          </a:p>
          <a:p>
            <a:r>
              <a:rPr lang="en-US" dirty="0"/>
              <a:t>Social worker/community resources</a:t>
            </a:r>
          </a:p>
          <a:p>
            <a:r>
              <a:rPr lang="en-US" dirty="0">
                <a:solidFill>
                  <a:srgbClr val="0070C0"/>
                </a:solidFill>
              </a:rPr>
              <a:t>Rehab medicine for cog/disability eval</a:t>
            </a:r>
          </a:p>
        </p:txBody>
      </p:sp>
      <p:pic>
        <p:nvPicPr>
          <p:cNvPr id="4" name="Picture 3">
            <a:extLst>
              <a:ext uri="{FF2B5EF4-FFF2-40B4-BE49-F238E27FC236}">
                <a16:creationId xmlns:a16="http://schemas.microsoft.com/office/drawing/2014/main" id="{AB7D1F4A-9733-4B3F-B019-1D695E649F9F}"/>
              </a:ext>
            </a:extLst>
          </p:cNvPr>
          <p:cNvPicPr>
            <a:picLocks noChangeAspect="1"/>
          </p:cNvPicPr>
          <p:nvPr/>
        </p:nvPicPr>
        <p:blipFill>
          <a:blip r:embed="rId2"/>
          <a:stretch>
            <a:fillRect/>
          </a:stretch>
        </p:blipFill>
        <p:spPr>
          <a:xfrm>
            <a:off x="6567089" y="1143000"/>
            <a:ext cx="2310683" cy="3785419"/>
          </a:xfrm>
          <a:prstGeom prst="rect">
            <a:avLst/>
          </a:prstGeom>
        </p:spPr>
      </p:pic>
      <p:pic>
        <p:nvPicPr>
          <p:cNvPr id="6" name="Picture 5">
            <a:extLst>
              <a:ext uri="{FF2B5EF4-FFF2-40B4-BE49-F238E27FC236}">
                <a16:creationId xmlns:a16="http://schemas.microsoft.com/office/drawing/2014/main" id="{FA3E3C6A-08C2-C9C2-1DFF-5494189E1421}"/>
              </a:ext>
            </a:extLst>
          </p:cNvPr>
          <p:cNvPicPr>
            <a:picLocks noChangeAspect="1"/>
          </p:cNvPicPr>
          <p:nvPr/>
        </p:nvPicPr>
        <p:blipFill>
          <a:blip r:embed="rId3"/>
          <a:stretch>
            <a:fillRect/>
          </a:stretch>
        </p:blipFill>
        <p:spPr>
          <a:xfrm>
            <a:off x="3339084" y="6381627"/>
            <a:ext cx="4053261" cy="323973"/>
          </a:xfrm>
          <a:prstGeom prst="rect">
            <a:avLst/>
          </a:prstGeom>
        </p:spPr>
      </p:pic>
    </p:spTree>
    <p:extLst>
      <p:ext uri="{BB962C8B-B14F-4D97-AF65-F5344CB8AC3E}">
        <p14:creationId xmlns:p14="http://schemas.microsoft.com/office/powerpoint/2010/main" val="22891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4DBA-CF3A-4EF2-8014-4AB6C0BE151C}"/>
              </a:ext>
            </a:extLst>
          </p:cNvPr>
          <p:cNvSpPr>
            <a:spLocks noGrp="1"/>
          </p:cNvSpPr>
          <p:nvPr>
            <p:ph type="title"/>
          </p:nvPr>
        </p:nvSpPr>
        <p:spPr/>
        <p:txBody>
          <a:bodyPr/>
          <a:lstStyle/>
          <a:p>
            <a:r>
              <a:rPr lang="en-US" dirty="0"/>
              <a:t>ADA – Follow-up Visit to include:</a:t>
            </a:r>
          </a:p>
        </p:txBody>
      </p:sp>
      <p:sp>
        <p:nvSpPr>
          <p:cNvPr id="3" name="Content Placeholder 2">
            <a:extLst>
              <a:ext uri="{FF2B5EF4-FFF2-40B4-BE49-F238E27FC236}">
                <a16:creationId xmlns:a16="http://schemas.microsoft.com/office/drawing/2014/main" id="{F857D53B-186F-4707-A7BE-C8ED1C3C2A8C}"/>
              </a:ext>
            </a:extLst>
          </p:cNvPr>
          <p:cNvSpPr>
            <a:spLocks noGrp="1"/>
          </p:cNvSpPr>
          <p:nvPr>
            <p:ph sz="quarter" idx="1"/>
          </p:nvPr>
        </p:nvSpPr>
        <p:spPr>
          <a:xfrm>
            <a:off x="457200" y="1219200"/>
            <a:ext cx="4041648" cy="5791200"/>
          </a:xfrm>
        </p:spPr>
        <p:txBody>
          <a:bodyPr>
            <a:normAutofit fontScale="70000" lnSpcReduction="20000"/>
          </a:bodyPr>
          <a:lstStyle/>
          <a:p>
            <a:pPr>
              <a:lnSpc>
                <a:spcPct val="120000"/>
              </a:lnSpc>
            </a:pPr>
            <a:r>
              <a:rPr lang="en-US" b="1" dirty="0"/>
              <a:t>Interval medical history</a:t>
            </a:r>
          </a:p>
          <a:p>
            <a:pPr lvl="1">
              <a:lnSpc>
                <a:spcPct val="120000"/>
              </a:lnSpc>
            </a:pPr>
            <a:r>
              <a:rPr lang="en-US" dirty="0"/>
              <a:t>Psychosocial Status</a:t>
            </a:r>
          </a:p>
          <a:p>
            <a:pPr lvl="1">
              <a:lnSpc>
                <a:spcPct val="120000"/>
              </a:lnSpc>
            </a:pPr>
            <a:r>
              <a:rPr lang="en-US" dirty="0"/>
              <a:t>Assess med taking behavior</a:t>
            </a:r>
          </a:p>
          <a:p>
            <a:pPr>
              <a:lnSpc>
                <a:spcPct val="120000"/>
              </a:lnSpc>
            </a:pPr>
            <a:r>
              <a:rPr lang="en-US" b="1" dirty="0"/>
              <a:t>Physical exam</a:t>
            </a:r>
          </a:p>
          <a:p>
            <a:pPr lvl="1">
              <a:lnSpc>
                <a:spcPct val="120000"/>
              </a:lnSpc>
            </a:pPr>
            <a:r>
              <a:rPr lang="en-US" sz="2800" dirty="0"/>
              <a:t>Skin appearance</a:t>
            </a:r>
          </a:p>
          <a:p>
            <a:pPr lvl="1">
              <a:lnSpc>
                <a:spcPct val="120000"/>
              </a:lnSpc>
            </a:pPr>
            <a:r>
              <a:rPr lang="en-US" sz="2800" dirty="0"/>
              <a:t>Ambulation and gate </a:t>
            </a:r>
          </a:p>
          <a:p>
            <a:pPr lvl="1">
              <a:lnSpc>
                <a:spcPct val="120000"/>
              </a:lnSpc>
            </a:pPr>
            <a:r>
              <a:rPr lang="en-US" sz="3100" dirty="0"/>
              <a:t>Lower extremities, feet</a:t>
            </a:r>
            <a:r>
              <a:rPr lang="en-US" sz="3600" dirty="0"/>
              <a:t> </a:t>
            </a:r>
          </a:p>
          <a:p>
            <a:pPr lvl="1">
              <a:lnSpc>
                <a:spcPct val="120000"/>
              </a:lnSpc>
            </a:pPr>
            <a:r>
              <a:rPr lang="en-US" sz="2800" dirty="0"/>
              <a:t>Activity levels strengthening and cardiovascular workout</a:t>
            </a:r>
          </a:p>
          <a:p>
            <a:pPr>
              <a:lnSpc>
                <a:spcPct val="120000"/>
              </a:lnSpc>
            </a:pPr>
            <a:r>
              <a:rPr lang="en-US" sz="3400" b="1" dirty="0"/>
              <a:t>Health </a:t>
            </a:r>
          </a:p>
          <a:p>
            <a:pPr lvl="1">
              <a:lnSpc>
                <a:spcPct val="120000"/>
              </a:lnSpc>
            </a:pPr>
            <a:r>
              <a:rPr lang="en-US" sz="2400" dirty="0"/>
              <a:t>Dental health, Bone health</a:t>
            </a:r>
          </a:p>
          <a:p>
            <a:pPr lvl="1">
              <a:lnSpc>
                <a:spcPct val="120000"/>
              </a:lnSpc>
            </a:pPr>
            <a:r>
              <a:rPr lang="en-US" sz="2400" dirty="0"/>
              <a:t>Eye check</a:t>
            </a:r>
          </a:p>
          <a:p>
            <a:pPr lvl="1">
              <a:lnSpc>
                <a:spcPct val="120000"/>
              </a:lnSpc>
            </a:pPr>
            <a:r>
              <a:rPr lang="en-US" sz="2400" dirty="0"/>
              <a:t>Mammogram</a:t>
            </a:r>
          </a:p>
          <a:p>
            <a:pPr lvl="1">
              <a:lnSpc>
                <a:spcPct val="120000"/>
              </a:lnSpc>
            </a:pPr>
            <a:r>
              <a:rPr lang="en-US" sz="2400" dirty="0">
                <a:solidFill>
                  <a:srgbClr val="0070C0"/>
                </a:solidFill>
              </a:rPr>
              <a:t>Vaccinations</a:t>
            </a:r>
          </a:p>
          <a:p>
            <a:pPr lvl="1">
              <a:lnSpc>
                <a:spcPct val="120000"/>
              </a:lnSpc>
            </a:pPr>
            <a:r>
              <a:rPr lang="en-US" sz="2400" dirty="0"/>
              <a:t>RDN, CDCES, Diabetes Ed Program</a:t>
            </a:r>
            <a:endParaRPr lang="en-US" dirty="0"/>
          </a:p>
        </p:txBody>
      </p:sp>
      <p:sp>
        <p:nvSpPr>
          <p:cNvPr id="4" name="Content Placeholder 3">
            <a:extLst>
              <a:ext uri="{FF2B5EF4-FFF2-40B4-BE49-F238E27FC236}">
                <a16:creationId xmlns:a16="http://schemas.microsoft.com/office/drawing/2014/main" id="{509D839F-F5A5-4757-B623-FA1D94298EBC}"/>
              </a:ext>
            </a:extLst>
          </p:cNvPr>
          <p:cNvSpPr>
            <a:spLocks noGrp="1"/>
          </p:cNvSpPr>
          <p:nvPr>
            <p:ph sz="quarter" idx="2"/>
          </p:nvPr>
        </p:nvSpPr>
        <p:spPr/>
        <p:txBody>
          <a:bodyPr>
            <a:normAutofit fontScale="70000" lnSpcReduction="20000"/>
          </a:bodyPr>
          <a:lstStyle/>
          <a:p>
            <a:r>
              <a:rPr lang="en-US" b="1" dirty="0"/>
              <a:t>Nutritional status and relationship with food</a:t>
            </a:r>
          </a:p>
          <a:p>
            <a:pPr lvl="1">
              <a:lnSpc>
                <a:spcPct val="120000"/>
              </a:lnSpc>
            </a:pPr>
            <a:r>
              <a:rPr lang="en-US" sz="3100" dirty="0"/>
              <a:t>GI health (constipation, diarrhea, gastroparesis, fatty liver)</a:t>
            </a:r>
          </a:p>
          <a:p>
            <a:pPr lvl="1">
              <a:lnSpc>
                <a:spcPct val="120000"/>
              </a:lnSpc>
            </a:pPr>
            <a:r>
              <a:rPr lang="en-US" sz="3100" dirty="0"/>
              <a:t>GU health – continence, </a:t>
            </a:r>
            <a:r>
              <a:rPr lang="en-US" sz="3100" dirty="0" err="1"/>
              <a:t>creat</a:t>
            </a:r>
            <a:r>
              <a:rPr lang="en-US" sz="3100" dirty="0"/>
              <a:t>, GFR, </a:t>
            </a:r>
            <a:r>
              <a:rPr lang="en-US" sz="3100" dirty="0" err="1"/>
              <a:t>creat</a:t>
            </a:r>
            <a:r>
              <a:rPr lang="en-US" sz="3100" dirty="0"/>
              <a:t> /</a:t>
            </a:r>
            <a:r>
              <a:rPr lang="en-US" sz="3100" dirty="0" err="1"/>
              <a:t>alb</a:t>
            </a:r>
            <a:r>
              <a:rPr lang="en-US" sz="3100" dirty="0"/>
              <a:t> ratio</a:t>
            </a:r>
          </a:p>
          <a:p>
            <a:pPr lvl="1">
              <a:lnSpc>
                <a:spcPct val="120000"/>
              </a:lnSpc>
            </a:pPr>
            <a:r>
              <a:rPr lang="en-US" sz="3100" dirty="0"/>
              <a:t>Menstruation and contraception</a:t>
            </a:r>
          </a:p>
          <a:p>
            <a:pPr lvl="1">
              <a:lnSpc>
                <a:spcPct val="120000"/>
              </a:lnSpc>
            </a:pPr>
            <a:r>
              <a:rPr lang="en-US" sz="3100" dirty="0"/>
              <a:t>Thyroid – Symptoms + TSH</a:t>
            </a:r>
            <a:endParaRPr lang="en-US" sz="3600" dirty="0"/>
          </a:p>
          <a:p>
            <a:pPr lvl="1">
              <a:lnSpc>
                <a:spcPct val="120000"/>
              </a:lnSpc>
            </a:pPr>
            <a:r>
              <a:rPr lang="en-US" sz="3100" dirty="0"/>
              <a:t>Heart – blood pressure, chest pain, heart rate, cholesterol</a:t>
            </a:r>
          </a:p>
          <a:p>
            <a:endParaRPr lang="en-US" dirty="0"/>
          </a:p>
        </p:txBody>
      </p:sp>
    </p:spTree>
    <p:extLst>
      <p:ext uri="{BB962C8B-B14F-4D97-AF65-F5344CB8AC3E}">
        <p14:creationId xmlns:p14="http://schemas.microsoft.com/office/powerpoint/2010/main" val="7326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Autofit/>
          </a:bodyPr>
          <a:lstStyle/>
          <a:p>
            <a:pPr algn="ctr"/>
            <a:r>
              <a:rPr lang="en-US" sz="3600" dirty="0"/>
              <a:t>Immunization Schedule for Diabetes 2024</a:t>
            </a:r>
          </a:p>
        </p:txBody>
      </p:sp>
      <p:graphicFrame>
        <p:nvGraphicFramePr>
          <p:cNvPr id="7" name="Table 7">
            <a:extLst>
              <a:ext uri="{FF2B5EF4-FFF2-40B4-BE49-F238E27FC236}">
                <a16:creationId xmlns:a16="http://schemas.microsoft.com/office/drawing/2014/main" id="{734A0020-C9C0-4633-B647-BE23C08DB2D3}"/>
              </a:ext>
            </a:extLst>
          </p:cNvPr>
          <p:cNvGraphicFramePr>
            <a:graphicFrameLocks noGrp="1"/>
          </p:cNvGraphicFramePr>
          <p:nvPr>
            <p:ph sz="quarter" idx="1"/>
            <p:extLst>
              <p:ext uri="{D42A27DB-BD31-4B8C-83A1-F6EECF244321}">
                <p14:modId xmlns:p14="http://schemas.microsoft.com/office/powerpoint/2010/main" val="2753631917"/>
              </p:ext>
            </p:extLst>
          </p:nvPr>
        </p:nvGraphicFramePr>
        <p:xfrm>
          <a:off x="457202" y="852610"/>
          <a:ext cx="8229598" cy="5222043"/>
        </p:xfrm>
        <a:graphic>
          <a:graphicData uri="http://schemas.openxmlformats.org/drawingml/2006/table">
            <a:tbl>
              <a:tblPr firstRow="1" bandRow="1">
                <a:tableStyleId>{5C22544A-7EE6-4342-B048-85BDC9FD1C3A}</a:tableStyleId>
              </a:tblPr>
              <a:tblGrid>
                <a:gridCol w="2664921">
                  <a:extLst>
                    <a:ext uri="{9D8B030D-6E8A-4147-A177-3AD203B41FA5}">
                      <a16:colId xmlns:a16="http://schemas.microsoft.com/office/drawing/2014/main" val="1638372707"/>
                    </a:ext>
                  </a:extLst>
                </a:gridCol>
                <a:gridCol w="2363503">
                  <a:extLst>
                    <a:ext uri="{9D8B030D-6E8A-4147-A177-3AD203B41FA5}">
                      <a16:colId xmlns:a16="http://schemas.microsoft.com/office/drawing/2014/main" val="3873670827"/>
                    </a:ext>
                  </a:extLst>
                </a:gridCol>
                <a:gridCol w="3201174">
                  <a:extLst>
                    <a:ext uri="{9D8B030D-6E8A-4147-A177-3AD203B41FA5}">
                      <a16:colId xmlns:a16="http://schemas.microsoft.com/office/drawing/2014/main" val="2909905123"/>
                    </a:ext>
                  </a:extLst>
                </a:gridCol>
              </a:tblGrid>
              <a:tr h="404586">
                <a:tc>
                  <a:txBody>
                    <a:bodyPr/>
                    <a:lstStyle/>
                    <a:p>
                      <a:r>
                        <a:rPr lang="en-US" dirty="0"/>
                        <a:t>Vaccine</a:t>
                      </a:r>
                    </a:p>
                  </a:txBody>
                  <a:tcPr/>
                </a:tc>
                <a:tc>
                  <a:txBody>
                    <a:bodyPr/>
                    <a:lstStyle/>
                    <a:p>
                      <a:r>
                        <a:rPr lang="en-US" dirty="0"/>
                        <a:t>Who by Age</a:t>
                      </a:r>
                    </a:p>
                  </a:txBody>
                  <a:tcPr/>
                </a:tc>
                <a:tc>
                  <a:txBody>
                    <a:bodyPr/>
                    <a:lstStyle/>
                    <a:p>
                      <a:r>
                        <a:rPr lang="en-US" dirty="0"/>
                        <a:t>Series and Frequency</a:t>
                      </a:r>
                    </a:p>
                  </a:txBody>
                  <a:tcPr/>
                </a:tc>
                <a:extLst>
                  <a:ext uri="{0D108BD9-81ED-4DB2-BD59-A6C34878D82A}">
                    <a16:rowId xmlns:a16="http://schemas.microsoft.com/office/drawing/2014/main" val="3775142443"/>
                  </a:ext>
                </a:extLst>
              </a:tr>
              <a:tr h="404586">
                <a:tc>
                  <a:txBody>
                    <a:bodyPr/>
                    <a:lstStyle/>
                    <a:p>
                      <a:r>
                        <a:rPr lang="en-US" dirty="0"/>
                        <a:t>Hepatitis B Vaccine</a:t>
                      </a:r>
                    </a:p>
                  </a:txBody>
                  <a:tcPr/>
                </a:tc>
                <a:tc>
                  <a:txBody>
                    <a:bodyPr/>
                    <a:lstStyle/>
                    <a:p>
                      <a:r>
                        <a:rPr lang="en-US" dirty="0"/>
                        <a:t>Less than 60 years*</a:t>
                      </a:r>
                    </a:p>
                  </a:txBody>
                  <a:tcPr/>
                </a:tc>
                <a:tc>
                  <a:txBody>
                    <a:bodyPr/>
                    <a:lstStyle/>
                    <a:p>
                      <a:r>
                        <a:rPr lang="en-US" dirty="0"/>
                        <a:t>2-3 dose series</a:t>
                      </a:r>
                    </a:p>
                  </a:txBody>
                  <a:tcPr/>
                </a:tc>
                <a:extLst>
                  <a:ext uri="{0D108BD9-81ED-4DB2-BD59-A6C34878D82A}">
                    <a16:rowId xmlns:a16="http://schemas.microsoft.com/office/drawing/2014/main" val="3774187941"/>
                  </a:ext>
                </a:extLst>
              </a:tr>
              <a:tr h="387170">
                <a:tc>
                  <a:txBody>
                    <a:bodyPr/>
                    <a:lstStyle/>
                    <a:p>
                      <a:r>
                        <a:rPr lang="en-US" dirty="0"/>
                        <a:t>RSV</a:t>
                      </a:r>
                    </a:p>
                  </a:txBody>
                  <a:tcPr/>
                </a:tc>
                <a:tc>
                  <a:txBody>
                    <a:bodyPr/>
                    <a:lstStyle/>
                    <a:p>
                      <a:r>
                        <a:rPr lang="en-US" dirty="0"/>
                        <a:t>Adults ≥ 60 years</a:t>
                      </a:r>
                    </a:p>
                  </a:txBody>
                  <a:tcPr/>
                </a:tc>
                <a:tc>
                  <a:txBody>
                    <a:bodyPr/>
                    <a:lstStyle/>
                    <a:p>
                      <a:r>
                        <a:rPr lang="en-US" dirty="0"/>
                        <a:t>Single dose</a:t>
                      </a:r>
                    </a:p>
                  </a:txBody>
                  <a:tcPr/>
                </a:tc>
                <a:extLst>
                  <a:ext uri="{0D108BD9-81ED-4DB2-BD59-A6C34878D82A}">
                    <a16:rowId xmlns:a16="http://schemas.microsoft.com/office/drawing/2014/main" val="75512951"/>
                  </a:ext>
                </a:extLst>
              </a:tr>
              <a:tr h="679704">
                <a:tc>
                  <a:txBody>
                    <a:bodyPr/>
                    <a:lstStyle/>
                    <a:p>
                      <a:r>
                        <a:rPr lang="en-US" dirty="0"/>
                        <a:t>Influenza (avoid live attenuated vaccine)</a:t>
                      </a:r>
                    </a:p>
                  </a:txBody>
                  <a:tcPr/>
                </a:tc>
                <a:tc>
                  <a:txBody>
                    <a:bodyPr/>
                    <a:lstStyle/>
                    <a:p>
                      <a:r>
                        <a:rPr lang="en-US" dirty="0"/>
                        <a:t>All </a:t>
                      </a:r>
                    </a:p>
                  </a:txBody>
                  <a:tcPr/>
                </a:tc>
                <a:tc>
                  <a:txBody>
                    <a:bodyPr/>
                    <a:lstStyle/>
                    <a:p>
                      <a:r>
                        <a:rPr lang="en-US" dirty="0"/>
                        <a:t>Annually</a:t>
                      </a:r>
                    </a:p>
                  </a:txBody>
                  <a:tcPr/>
                </a:tc>
                <a:extLst>
                  <a:ext uri="{0D108BD9-81ED-4DB2-BD59-A6C34878D82A}">
                    <a16:rowId xmlns:a16="http://schemas.microsoft.com/office/drawing/2014/main" val="667752589"/>
                  </a:ext>
                </a:extLst>
              </a:tr>
              <a:tr h="708025">
                <a:tc>
                  <a:txBody>
                    <a:bodyPr/>
                    <a:lstStyle/>
                    <a:p>
                      <a:r>
                        <a:rPr lang="en-US" dirty="0"/>
                        <a:t>Tetanus, diphtheria, pertussis (TDAP)</a:t>
                      </a:r>
                    </a:p>
                  </a:txBody>
                  <a:tcPr/>
                </a:tc>
                <a:tc>
                  <a:txBody>
                    <a:bodyPr/>
                    <a:lstStyle/>
                    <a:p>
                      <a:r>
                        <a:rPr lang="en-US" dirty="0"/>
                        <a:t>All adults; extra dose during pregnancy</a:t>
                      </a:r>
                    </a:p>
                  </a:txBody>
                  <a:tcPr/>
                </a:tc>
                <a:tc>
                  <a:txBody>
                    <a:bodyPr/>
                    <a:lstStyle/>
                    <a:p>
                      <a:r>
                        <a:rPr lang="en-US" dirty="0"/>
                        <a:t>Booster every 10 years.</a:t>
                      </a:r>
                    </a:p>
                  </a:txBody>
                  <a:tcPr/>
                </a:tc>
                <a:extLst>
                  <a:ext uri="{0D108BD9-81ED-4DB2-BD59-A6C34878D82A}">
                    <a16:rowId xmlns:a16="http://schemas.microsoft.com/office/drawing/2014/main" val="2260875630"/>
                  </a:ext>
                </a:extLst>
              </a:tr>
              <a:tr h="404586">
                <a:tc>
                  <a:txBody>
                    <a:bodyPr/>
                    <a:lstStyle/>
                    <a:p>
                      <a:r>
                        <a:rPr lang="en-US" dirty="0"/>
                        <a:t>Zoster</a:t>
                      </a:r>
                    </a:p>
                  </a:txBody>
                  <a:tcPr/>
                </a:tc>
                <a:tc>
                  <a:txBody>
                    <a:bodyPr/>
                    <a:lstStyle/>
                    <a:p>
                      <a:r>
                        <a:rPr lang="en-US" dirty="0"/>
                        <a:t>50+</a:t>
                      </a:r>
                    </a:p>
                  </a:txBody>
                  <a:tcPr/>
                </a:tc>
                <a:tc>
                  <a:txBody>
                    <a:bodyPr/>
                    <a:lstStyle/>
                    <a:p>
                      <a:r>
                        <a:rPr lang="en-US" dirty="0"/>
                        <a:t>2 dose Shingrix</a:t>
                      </a:r>
                    </a:p>
                  </a:txBody>
                  <a:tcPr/>
                </a:tc>
                <a:extLst>
                  <a:ext uri="{0D108BD9-81ED-4DB2-BD59-A6C34878D82A}">
                    <a16:rowId xmlns:a16="http://schemas.microsoft.com/office/drawing/2014/main" val="87948547"/>
                  </a:ext>
                </a:extLst>
              </a:tr>
              <a:tr h="404586">
                <a:tc>
                  <a:txBody>
                    <a:bodyPr/>
                    <a:lstStyle/>
                    <a:p>
                      <a:r>
                        <a:rPr lang="en-US" dirty="0"/>
                        <a:t>COVID-19</a:t>
                      </a:r>
                    </a:p>
                  </a:txBody>
                  <a:tcPr/>
                </a:tc>
                <a:tc>
                  <a:txBody>
                    <a:bodyPr/>
                    <a:lstStyle/>
                    <a:p>
                      <a:r>
                        <a:rPr lang="en-US" dirty="0"/>
                        <a:t>Starting at age 6 mo’s</a:t>
                      </a:r>
                    </a:p>
                  </a:txBody>
                  <a:tcPr/>
                </a:tc>
                <a:tc>
                  <a:txBody>
                    <a:bodyPr/>
                    <a:lstStyle/>
                    <a:p>
                      <a:r>
                        <a:rPr lang="en-US" dirty="0"/>
                        <a:t>Initial vaccination and boosters </a:t>
                      </a:r>
                    </a:p>
                  </a:txBody>
                  <a:tcPr/>
                </a:tc>
                <a:extLst>
                  <a:ext uri="{0D108BD9-81ED-4DB2-BD59-A6C34878D82A}">
                    <a16:rowId xmlns:a16="http://schemas.microsoft.com/office/drawing/2014/main" val="3692049608"/>
                  </a:ext>
                </a:extLst>
              </a:tr>
              <a:tr h="404586">
                <a:tc>
                  <a:txBody>
                    <a:bodyPr/>
                    <a:lstStyle/>
                    <a:p>
                      <a:r>
                        <a:rPr lang="en-US" dirty="0"/>
                        <a:t>Pneumonia (PPSV23) Pneumovax</a:t>
                      </a:r>
                    </a:p>
                  </a:txBody>
                  <a:tcPr/>
                </a:tc>
                <a:tc>
                  <a:txBody>
                    <a:bodyPr/>
                    <a:lstStyle/>
                    <a:p>
                      <a:r>
                        <a:rPr kumimoji="0" lang="en-US" b="0" i="0" kern="1200" dirty="0">
                          <a:solidFill>
                            <a:schemeClr val="dk1"/>
                          </a:solidFill>
                          <a:effectLst/>
                          <a:latin typeface="+mn-lt"/>
                          <a:ea typeface="+mn-ea"/>
                          <a:cs typeface="+mn-cs"/>
                        </a:rPr>
                        <a:t>Adults19-64*</a:t>
                      </a:r>
                    </a:p>
                  </a:txBody>
                  <a:tcPr/>
                </a:tc>
                <a:tc>
                  <a:txBody>
                    <a:bodyPr/>
                    <a:lstStyle/>
                    <a:p>
                      <a:r>
                        <a:rPr lang="en-US" dirty="0"/>
                        <a:t>See Standards for schedule and details and for those 65 or older.</a:t>
                      </a:r>
                    </a:p>
                  </a:txBody>
                  <a:tcPr/>
                </a:tc>
                <a:extLst>
                  <a:ext uri="{0D108BD9-81ED-4DB2-BD59-A6C34878D82A}">
                    <a16:rowId xmlns:a16="http://schemas.microsoft.com/office/drawing/2014/main" val="3992556154"/>
                  </a:ext>
                </a:extLst>
              </a:tr>
              <a:tr h="404586">
                <a:tc>
                  <a:txBody>
                    <a:bodyPr/>
                    <a:lstStyle/>
                    <a:p>
                      <a:r>
                        <a:rPr lang="en-US" dirty="0"/>
                        <a:t>*Pneumococcal Conjugate Vaccine</a:t>
                      </a:r>
                      <a:br>
                        <a:rPr lang="en-US" dirty="0"/>
                      </a:br>
                      <a:r>
                        <a:rPr lang="en-US" dirty="0"/>
                        <a:t>(PCV15, PCV20)    </a:t>
                      </a:r>
                    </a:p>
                  </a:txBody>
                  <a:tcPr/>
                </a:tc>
                <a:tc>
                  <a:txBody>
                    <a:bodyPr/>
                    <a:lstStyle/>
                    <a:p>
                      <a:r>
                        <a:rPr lang="en-US" dirty="0"/>
                        <a:t>19-64 with underlying risk factors or no previous vaccination*.</a:t>
                      </a:r>
                    </a:p>
                  </a:txBody>
                  <a:tcPr/>
                </a:tc>
                <a:tc>
                  <a:txBody>
                    <a:bodyPr/>
                    <a:lstStyle/>
                    <a:p>
                      <a:r>
                        <a:rPr kumimoji="0" lang="en-US" b="0" i="0" kern="1200" dirty="0">
                          <a:solidFill>
                            <a:schemeClr val="dk1"/>
                          </a:solidFill>
                          <a:effectLst/>
                          <a:latin typeface="+mn-lt"/>
                          <a:ea typeface="+mn-ea"/>
                          <a:cs typeface="+mn-cs"/>
                        </a:rPr>
                        <a:t>May need PPSV23 follow-up vaccine ≥1 year.*</a:t>
                      </a:r>
                      <a:br>
                        <a:rPr kumimoji="0" lang="en-US" b="0" i="0" kern="1200" dirty="0">
                          <a:solidFill>
                            <a:schemeClr val="dk1"/>
                          </a:solidFill>
                          <a:effectLst/>
                          <a:latin typeface="+mn-lt"/>
                          <a:ea typeface="+mn-ea"/>
                          <a:cs typeface="+mn-cs"/>
                        </a:rPr>
                      </a:br>
                      <a:r>
                        <a:rPr kumimoji="0" lang="en-US" b="0" i="0" kern="1200" dirty="0">
                          <a:solidFill>
                            <a:schemeClr val="dk1"/>
                          </a:solidFill>
                          <a:effectLst/>
                          <a:latin typeface="+mn-lt"/>
                          <a:ea typeface="+mn-ea"/>
                          <a:cs typeface="+mn-cs"/>
                        </a:rPr>
                        <a:t>If 65+, discuss with provider.</a:t>
                      </a:r>
                      <a:endParaRPr lang="en-US" dirty="0"/>
                    </a:p>
                  </a:txBody>
                  <a:tcPr/>
                </a:tc>
                <a:extLst>
                  <a:ext uri="{0D108BD9-81ED-4DB2-BD59-A6C34878D82A}">
                    <a16:rowId xmlns:a16="http://schemas.microsoft.com/office/drawing/2014/main" val="952874586"/>
                  </a:ext>
                </a:extLst>
              </a:tr>
            </a:tbl>
          </a:graphicData>
        </a:graphic>
      </p:graphicFrame>
      <p:pic>
        <p:nvPicPr>
          <p:cNvPr id="34818" name="Picture 2" descr="C:\Users\Beverly\AppData\Local\Microsoft\Windows\Temporary Internet Files\Content.IE5\DJWH7WCO\MC9002807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31747">
            <a:off x="7530668" y="1743022"/>
            <a:ext cx="891378" cy="8768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CAC6B5F-5C49-4081-8A2C-2243F942973F}"/>
              </a:ext>
            </a:extLst>
          </p:cNvPr>
          <p:cNvSpPr txBox="1"/>
          <p:nvPr/>
        </p:nvSpPr>
        <p:spPr>
          <a:xfrm>
            <a:off x="3505200" y="6101646"/>
            <a:ext cx="5638800" cy="892552"/>
          </a:xfrm>
          <a:prstGeom prst="rect">
            <a:avLst/>
          </a:prstGeom>
          <a:noFill/>
        </p:spPr>
        <p:txBody>
          <a:bodyPr wrap="square" rtlCol="0">
            <a:spAutoFit/>
          </a:bodyPr>
          <a:lstStyle/>
          <a:p>
            <a:pPr algn="ctr"/>
            <a:r>
              <a:rPr lang="en-US" dirty="0">
                <a:solidFill>
                  <a:schemeClr val="bg1">
                    <a:lumMod val="50000"/>
                  </a:schemeClr>
                </a:solidFill>
              </a:rPr>
              <a:t>*</a:t>
            </a:r>
            <a:r>
              <a:rPr lang="en-US" sz="1600" dirty="0">
                <a:solidFill>
                  <a:schemeClr val="bg1">
                    <a:lumMod val="50000"/>
                  </a:schemeClr>
                </a:solidFill>
              </a:rPr>
              <a:t>See ADA Standards, Table 4.4 for detailed info/considerations.</a:t>
            </a:r>
            <a:br>
              <a:rPr lang="en-US" sz="1600" dirty="0">
                <a:solidFill>
                  <a:schemeClr val="bg1">
                    <a:lumMod val="50000"/>
                  </a:schemeClr>
                </a:solidFill>
              </a:rPr>
            </a:br>
            <a:r>
              <a:rPr lang="en-US" sz="1600" dirty="0">
                <a:solidFill>
                  <a:schemeClr val="bg1">
                    <a:lumMod val="50000"/>
                  </a:schemeClr>
                </a:solidFill>
              </a:rPr>
              <a:t>For educational purposes only.  www.DiabetesEd.net</a:t>
            </a:r>
          </a:p>
          <a:p>
            <a:endParaRPr lang="en-US" dirty="0"/>
          </a:p>
        </p:txBody>
      </p:sp>
      <p:sp>
        <p:nvSpPr>
          <p:cNvPr id="4" name="TextBox 3">
            <a:extLst>
              <a:ext uri="{FF2B5EF4-FFF2-40B4-BE49-F238E27FC236}">
                <a16:creationId xmlns:a16="http://schemas.microsoft.com/office/drawing/2014/main" id="{DBE9718F-B0FF-DCA4-BD2E-C3165776869F}"/>
              </a:ext>
            </a:extLst>
          </p:cNvPr>
          <p:cNvSpPr txBox="1"/>
          <p:nvPr/>
        </p:nvSpPr>
        <p:spPr>
          <a:xfrm>
            <a:off x="317846" y="6155631"/>
            <a:ext cx="4572000" cy="307777"/>
          </a:xfrm>
          <a:prstGeom prst="rect">
            <a:avLst/>
          </a:prstGeom>
          <a:noFill/>
        </p:spPr>
        <p:txBody>
          <a:bodyPr wrap="square">
            <a:spAutoFit/>
          </a:bodyPr>
          <a:lstStyle/>
          <a:p>
            <a:r>
              <a:rPr lang="nl-NL" sz="1400" b="0" i="0" dirty="0">
                <a:effectLst/>
                <a:latin typeface="Helvetica Neue"/>
              </a:rPr>
              <a:t>2024 ADA Standards, Vol.47, S52-S76. </a:t>
            </a:r>
            <a:endParaRPr lang="en-US" sz="1400" dirty="0"/>
          </a:p>
        </p:txBody>
      </p:sp>
    </p:spTree>
    <p:custDataLst>
      <p:tags r:id="rId1"/>
    </p:custDataLst>
    <p:extLst>
      <p:ext uri="{BB962C8B-B14F-4D97-AF65-F5344CB8AC3E}">
        <p14:creationId xmlns:p14="http://schemas.microsoft.com/office/powerpoint/2010/main" val="309297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B473-B4AE-0B80-B62E-B76411ACB7A2}"/>
              </a:ext>
            </a:extLst>
          </p:cNvPr>
          <p:cNvSpPr>
            <a:spLocks noGrp="1"/>
          </p:cNvSpPr>
          <p:nvPr>
            <p:ph type="title"/>
          </p:nvPr>
        </p:nvSpPr>
        <p:spPr/>
        <p:txBody>
          <a:bodyPr>
            <a:normAutofit/>
          </a:bodyPr>
          <a:lstStyle/>
          <a:p>
            <a:pPr algn="ctr"/>
            <a:r>
              <a:rPr lang="en-US" sz="4000" dirty="0"/>
              <a:t>Pneumococcal Vaccine for US Adults</a:t>
            </a:r>
          </a:p>
        </p:txBody>
      </p:sp>
      <p:pic>
        <p:nvPicPr>
          <p:cNvPr id="5" name="Content Placeholder 4">
            <a:extLst>
              <a:ext uri="{FF2B5EF4-FFF2-40B4-BE49-F238E27FC236}">
                <a16:creationId xmlns:a16="http://schemas.microsoft.com/office/drawing/2014/main" id="{75685CAE-8BAD-62E2-BA51-4CF0F70BF883}"/>
              </a:ext>
            </a:extLst>
          </p:cNvPr>
          <p:cNvPicPr>
            <a:picLocks noGrp="1" noChangeAspect="1"/>
          </p:cNvPicPr>
          <p:nvPr>
            <p:ph sz="quarter" idx="1"/>
          </p:nvPr>
        </p:nvPicPr>
        <p:blipFill>
          <a:blip r:embed="rId2"/>
          <a:stretch>
            <a:fillRect/>
          </a:stretch>
        </p:blipFill>
        <p:spPr>
          <a:xfrm>
            <a:off x="990976" y="1219200"/>
            <a:ext cx="7162048" cy="5486400"/>
          </a:xfrm>
        </p:spPr>
      </p:pic>
    </p:spTree>
    <p:extLst>
      <p:ext uri="{BB962C8B-B14F-4D97-AF65-F5344CB8AC3E}">
        <p14:creationId xmlns:p14="http://schemas.microsoft.com/office/powerpoint/2010/main" val="158637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CAA4-64D4-402F-8C68-1286B7660766}"/>
              </a:ext>
            </a:extLst>
          </p:cNvPr>
          <p:cNvSpPr>
            <a:spLocks noGrp="1"/>
          </p:cNvSpPr>
          <p:nvPr>
            <p:ph type="title"/>
          </p:nvPr>
        </p:nvSpPr>
        <p:spPr>
          <a:xfrm>
            <a:off x="419100" y="152400"/>
            <a:ext cx="8305800" cy="1066800"/>
          </a:xfrm>
        </p:spPr>
        <p:txBody>
          <a:bodyPr anchor="b">
            <a:noAutofit/>
          </a:bodyPr>
          <a:lstStyle/>
          <a:p>
            <a:r>
              <a:rPr lang="en-US" sz="2800" b="1" dirty="0">
                <a:latin typeface="Arial" panose="020B0604020202020204" pitchFamily="34" charset="0"/>
                <a:ea typeface="Calibri" panose="020F0502020204030204" pitchFamily="34" charset="0"/>
              </a:rPr>
              <a:t>Diana Isaacs, PharmD, BCPS, BCACP, </a:t>
            </a:r>
            <a:br>
              <a:rPr lang="en-US" sz="2800" b="1" dirty="0">
                <a:latin typeface="Arial" panose="020B0604020202020204" pitchFamily="34" charset="0"/>
                <a:ea typeface="Calibri" panose="020F0502020204030204" pitchFamily="34" charset="0"/>
              </a:rPr>
            </a:br>
            <a:r>
              <a:rPr lang="en-US" sz="2800" b="1" dirty="0">
                <a:latin typeface="Arial" panose="020B0604020202020204" pitchFamily="34" charset="0"/>
                <a:ea typeface="Calibri" panose="020F0502020204030204" pitchFamily="34" charset="0"/>
              </a:rPr>
              <a:t>BC-ADM, CDCES, FADCES, FCCP</a:t>
            </a:r>
            <a:endParaRPr lang="en-US" sz="2700" dirty="0"/>
          </a:p>
        </p:txBody>
      </p:sp>
      <p:sp>
        <p:nvSpPr>
          <p:cNvPr id="3" name="Content Placeholder 2">
            <a:extLst>
              <a:ext uri="{FF2B5EF4-FFF2-40B4-BE49-F238E27FC236}">
                <a16:creationId xmlns:a16="http://schemas.microsoft.com/office/drawing/2014/main" id="{EF529BF1-C443-46DA-B32D-B24BE233CBE0}"/>
              </a:ext>
            </a:extLst>
          </p:cNvPr>
          <p:cNvSpPr>
            <a:spLocks noGrp="1"/>
          </p:cNvSpPr>
          <p:nvPr>
            <p:ph sz="quarter" idx="1"/>
          </p:nvPr>
        </p:nvSpPr>
        <p:spPr>
          <a:xfrm>
            <a:off x="4822352" y="1327047"/>
            <a:ext cx="4169248" cy="3854554"/>
          </a:xfrm>
        </p:spPr>
        <p:txBody>
          <a:bodyPr>
            <a:normAutofit fontScale="77500" lnSpcReduction="20000"/>
          </a:bodyPr>
          <a:lstStyle/>
          <a:p>
            <a:pPr>
              <a:lnSpc>
                <a:spcPct val="120000"/>
              </a:lnSpc>
            </a:pPr>
            <a:r>
              <a:rPr lang="en-US" sz="3200" dirty="0"/>
              <a:t>Provides diabetes care to all regardless of insurance</a:t>
            </a:r>
          </a:p>
          <a:p>
            <a:pPr>
              <a:lnSpc>
                <a:spcPct val="120000"/>
              </a:lnSpc>
            </a:pPr>
            <a:r>
              <a:rPr lang="en-US" sz="3200" dirty="0"/>
              <a:t>Provides care to specialized populations especially transplant, pregnancy and other high-risk individuals. </a:t>
            </a:r>
          </a:p>
          <a:p>
            <a:pPr>
              <a:lnSpc>
                <a:spcPct val="120000"/>
              </a:lnSpc>
            </a:pPr>
            <a:r>
              <a:rPr lang="en-US" sz="3200" dirty="0"/>
              <a:t>Usually sees about 10 clients a day</a:t>
            </a:r>
          </a:p>
          <a:p>
            <a:pPr>
              <a:lnSpc>
                <a:spcPct val="120000"/>
              </a:lnSpc>
            </a:pPr>
            <a:r>
              <a:rPr lang="en-US" sz="3200" dirty="0"/>
              <a:t>Author &amp; contributor</a:t>
            </a:r>
          </a:p>
        </p:txBody>
      </p:sp>
      <p:pic>
        <p:nvPicPr>
          <p:cNvPr id="12" name="Content Placeholder 11">
            <a:extLst>
              <a:ext uri="{FF2B5EF4-FFF2-40B4-BE49-F238E27FC236}">
                <a16:creationId xmlns:a16="http://schemas.microsoft.com/office/drawing/2014/main" id="{D91EABD7-3326-4824-AA1B-3700E9C416CC}"/>
              </a:ext>
            </a:extLst>
          </p:cNvPr>
          <p:cNvPicPr>
            <a:picLocks noGrp="1" noChangeAspect="1"/>
          </p:cNvPicPr>
          <p:nvPr>
            <p:ph sz="quarter" idx="2"/>
          </p:nvPr>
        </p:nvPicPr>
        <p:blipFill rotWithShape="1">
          <a:blip r:embed="rId2"/>
          <a:srcRect r="1" b="15302"/>
          <a:stretch/>
        </p:blipFill>
        <p:spPr>
          <a:xfrm>
            <a:off x="544286" y="1327046"/>
            <a:ext cx="4027714" cy="3690553"/>
          </a:xfrm>
          <a:prstGeom prst="rect">
            <a:avLst/>
          </a:prstGeom>
          <a:noFill/>
        </p:spPr>
      </p:pic>
      <p:sp>
        <p:nvSpPr>
          <p:cNvPr id="13" name="Rectangle 12">
            <a:extLst>
              <a:ext uri="{FF2B5EF4-FFF2-40B4-BE49-F238E27FC236}">
                <a16:creationId xmlns:a16="http://schemas.microsoft.com/office/drawing/2014/main" id="{5A3FC968-1824-4746-8D0B-B710985DFF31}"/>
              </a:ext>
            </a:extLst>
          </p:cNvPr>
          <p:cNvSpPr/>
          <p:nvPr/>
        </p:nvSpPr>
        <p:spPr>
          <a:xfrm>
            <a:off x="0" y="5179158"/>
            <a:ext cx="8839200" cy="1762021"/>
          </a:xfrm>
          <a:prstGeom prst="rect">
            <a:avLst/>
          </a:prstGeom>
        </p:spPr>
        <p:txBody>
          <a:bodyPr wrap="square">
            <a:spAutoFit/>
          </a:bodyPr>
          <a:lstStyle/>
          <a:p>
            <a:pPr marL="342900"/>
            <a:r>
              <a:rPr lang="en-US" sz="2000" dirty="0">
                <a:solidFill>
                  <a:srgbClr val="000000"/>
                </a:solidFill>
                <a:latin typeface="Arial" panose="020B0604020202020204" pitchFamily="34" charset="0"/>
                <a:ea typeface="Calibri" panose="020F0502020204030204" pitchFamily="34" charset="0"/>
              </a:rPr>
              <a:t>Endocrine Clinical Pharmacy Specialist </a:t>
            </a:r>
            <a:endParaRPr lang="en-US" sz="1200" dirty="0">
              <a:latin typeface="Calibri" panose="020F0502020204030204" pitchFamily="34" charset="0"/>
              <a:ea typeface="Calibri" panose="020F0502020204030204" pitchFamily="34" charset="0"/>
            </a:endParaRPr>
          </a:p>
          <a:p>
            <a:pPr marL="342900"/>
            <a:r>
              <a:rPr lang="en-US" sz="2000" dirty="0">
                <a:solidFill>
                  <a:srgbClr val="000000"/>
                </a:solidFill>
                <a:latin typeface="Arial" panose="020B0604020202020204" pitchFamily="34" charset="0"/>
                <a:ea typeface="Calibri" panose="020F0502020204030204" pitchFamily="34" charset="0"/>
              </a:rPr>
              <a:t>CGM Program Coordinator</a:t>
            </a:r>
            <a:endParaRPr lang="en-US" sz="1200" dirty="0">
              <a:latin typeface="Calibri" panose="020F0502020204030204" pitchFamily="34" charset="0"/>
              <a:ea typeface="Calibri" panose="020F0502020204030204" pitchFamily="34" charset="0"/>
            </a:endParaRPr>
          </a:p>
          <a:p>
            <a:pPr marL="342900"/>
            <a:r>
              <a:rPr lang="en-US" sz="2000" dirty="0">
                <a:solidFill>
                  <a:srgbClr val="000000"/>
                </a:solidFill>
                <a:latin typeface="Arial" panose="020B0604020202020204" pitchFamily="34" charset="0"/>
                <a:ea typeface="Calibri" panose="020F0502020204030204" pitchFamily="34" charset="0"/>
              </a:rPr>
              <a:t>Co-Director Center of Excellence for Endocrine Disorders in Pregnancy</a:t>
            </a:r>
            <a:endParaRPr lang="en-US" sz="1200" dirty="0">
              <a:latin typeface="Calibri" panose="020F0502020204030204" pitchFamily="34" charset="0"/>
              <a:ea typeface="Calibri" panose="020F0502020204030204" pitchFamily="34" charset="0"/>
            </a:endParaRPr>
          </a:p>
          <a:p>
            <a:pPr marL="342900"/>
            <a:r>
              <a:rPr lang="en-US" sz="2000" dirty="0"/>
              <a:t>Cleveland Clinic Endocrinology and Metabolism Institute</a:t>
            </a:r>
            <a:endParaRPr lang="en-US" sz="2000" dirty="0">
              <a:latin typeface="Calibri" panose="020F0502020204030204" pitchFamily="34" charset="0"/>
              <a:ea typeface="Calibri" panose="020F0502020204030204" pitchFamily="34" charset="0"/>
            </a:endParaRPr>
          </a:p>
          <a:p>
            <a:pPr marL="342900"/>
            <a:r>
              <a:rPr lang="en-US" dirty="0">
                <a:solidFill>
                  <a:srgbClr val="000000"/>
                </a:solidFill>
                <a:latin typeface="Arial" panose="020B0604020202020204" pitchFamily="34" charset="0"/>
                <a:ea typeface="Calibri" panose="020F0502020204030204" pitchFamily="34" charset="0"/>
              </a:rPr>
              <a:t>ADCES Educator of the Year in 2020</a:t>
            </a:r>
          </a:p>
          <a:p>
            <a:pPr marL="342900"/>
            <a:endParaRPr lang="en-US" sz="1050" dirty="0">
              <a:latin typeface="Calibri" panose="020F0502020204030204" pitchFamily="34" charset="0"/>
              <a:ea typeface="Calibri" panose="020F0502020204030204" pitchFamily="34" charset="0"/>
            </a:endParaRPr>
          </a:p>
        </p:txBody>
      </p:sp>
      <p:cxnSp>
        <p:nvCxnSpPr>
          <p:cNvPr id="5" name="Straight Connector 4">
            <a:extLst>
              <a:ext uri="{FF2B5EF4-FFF2-40B4-BE49-F238E27FC236}">
                <a16:creationId xmlns:a16="http://schemas.microsoft.com/office/drawing/2014/main" id="{C5F3C5BC-5824-4FF4-86C5-4E2560205453}"/>
              </a:ext>
            </a:extLst>
          </p:cNvPr>
          <p:cNvCxnSpPr/>
          <p:nvPr/>
        </p:nvCxnSpPr>
        <p:spPr>
          <a:xfrm>
            <a:off x="419100" y="5165830"/>
            <a:ext cx="85725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59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83EB-6DB0-E585-F359-DF2294E9B1F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B3F5493-9C56-5C13-1499-FBC7CE9EDDDC}"/>
              </a:ext>
            </a:extLst>
          </p:cNvPr>
          <p:cNvPicPr>
            <a:picLocks noGrp="1" noChangeAspect="1"/>
          </p:cNvPicPr>
          <p:nvPr>
            <p:ph sz="quarter" idx="1"/>
          </p:nvPr>
        </p:nvPicPr>
        <p:blipFill>
          <a:blip r:embed="rId2"/>
          <a:stretch>
            <a:fillRect/>
          </a:stretch>
        </p:blipFill>
        <p:spPr>
          <a:xfrm>
            <a:off x="437626" y="150541"/>
            <a:ext cx="8249174" cy="4495800"/>
          </a:xfrm>
        </p:spPr>
      </p:pic>
      <p:pic>
        <p:nvPicPr>
          <p:cNvPr id="7" name="Picture 6">
            <a:extLst>
              <a:ext uri="{FF2B5EF4-FFF2-40B4-BE49-F238E27FC236}">
                <a16:creationId xmlns:a16="http://schemas.microsoft.com/office/drawing/2014/main" id="{0B0FDE0F-82BE-284D-36E3-A95A051F975B}"/>
              </a:ext>
            </a:extLst>
          </p:cNvPr>
          <p:cNvPicPr>
            <a:picLocks noChangeAspect="1"/>
          </p:cNvPicPr>
          <p:nvPr/>
        </p:nvPicPr>
        <p:blipFill>
          <a:blip r:embed="rId3"/>
          <a:stretch>
            <a:fillRect/>
          </a:stretch>
        </p:blipFill>
        <p:spPr>
          <a:xfrm>
            <a:off x="265473" y="4800600"/>
            <a:ext cx="8613054" cy="1219200"/>
          </a:xfrm>
          <a:prstGeom prst="rect">
            <a:avLst/>
          </a:prstGeom>
        </p:spPr>
      </p:pic>
    </p:spTree>
    <p:extLst>
      <p:ext uri="{BB962C8B-B14F-4D97-AF65-F5344CB8AC3E}">
        <p14:creationId xmlns:p14="http://schemas.microsoft.com/office/powerpoint/2010/main" val="64365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2C38-F5B9-4C91-80CF-A2E7C395DB3F}"/>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DF18CD91-56BC-445B-92B6-E551D40D0230}"/>
              </a:ext>
            </a:extLst>
          </p:cNvPr>
          <p:cNvPicPr>
            <a:picLocks noChangeAspect="1"/>
          </p:cNvPicPr>
          <p:nvPr/>
        </p:nvPicPr>
        <p:blipFill>
          <a:blip r:embed="rId3"/>
          <a:stretch>
            <a:fillRect/>
          </a:stretch>
        </p:blipFill>
        <p:spPr>
          <a:xfrm>
            <a:off x="612480" y="139849"/>
            <a:ext cx="7919040" cy="6152100"/>
          </a:xfrm>
          <a:prstGeom prst="rect">
            <a:avLst/>
          </a:prstGeom>
        </p:spPr>
      </p:pic>
      <p:sp>
        <p:nvSpPr>
          <p:cNvPr id="3" name="TextBox 2">
            <a:extLst>
              <a:ext uri="{FF2B5EF4-FFF2-40B4-BE49-F238E27FC236}">
                <a16:creationId xmlns:a16="http://schemas.microsoft.com/office/drawing/2014/main" id="{E587ABF9-26E0-4DA2-236F-4005415AFF2E}"/>
              </a:ext>
            </a:extLst>
          </p:cNvPr>
          <p:cNvSpPr txBox="1"/>
          <p:nvPr/>
        </p:nvSpPr>
        <p:spPr>
          <a:xfrm>
            <a:off x="228600" y="6488668"/>
            <a:ext cx="8686800" cy="369332"/>
          </a:xfrm>
          <a:prstGeom prst="rect">
            <a:avLst/>
          </a:prstGeom>
          <a:noFill/>
        </p:spPr>
        <p:txBody>
          <a:bodyPr wrap="square" rtlCol="0">
            <a:spAutoFit/>
          </a:bodyPr>
          <a:lstStyle/>
          <a:p>
            <a:r>
              <a:rPr lang="en-US" dirty="0">
                <a:hlinkClick r:id="rId4"/>
              </a:rPr>
              <a:t>QuickHitCard.pdf (clevelandclinicwellness.com)</a:t>
            </a:r>
            <a:endParaRPr lang="en-US" dirty="0"/>
          </a:p>
        </p:txBody>
      </p:sp>
    </p:spTree>
    <p:extLst>
      <p:ext uri="{BB962C8B-B14F-4D97-AF65-F5344CB8AC3E}">
        <p14:creationId xmlns:p14="http://schemas.microsoft.com/office/powerpoint/2010/main" val="129919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EA1083-3E6F-4C7C-8FED-2B0968834EA7}"/>
              </a:ext>
            </a:extLst>
          </p:cNvPr>
          <p:cNvSpPr>
            <a:spLocks noGrp="1"/>
          </p:cNvSpPr>
          <p:nvPr>
            <p:ph type="title"/>
          </p:nvPr>
        </p:nvSpPr>
        <p:spPr>
          <a:xfrm>
            <a:off x="457200" y="228600"/>
            <a:ext cx="8229600" cy="914400"/>
          </a:xfrm>
        </p:spPr>
        <p:txBody>
          <a:bodyPr anchor="b">
            <a:normAutofit/>
          </a:bodyPr>
          <a:lstStyle/>
          <a:p>
            <a:r>
              <a:rPr lang="en-US" dirty="0"/>
              <a:t>Diabetes Toolkit - Individualize</a:t>
            </a:r>
          </a:p>
        </p:txBody>
      </p:sp>
      <p:sp>
        <p:nvSpPr>
          <p:cNvPr id="16" name="Content Placeholder 3">
            <a:extLst>
              <a:ext uri="{FF2B5EF4-FFF2-40B4-BE49-F238E27FC236}">
                <a16:creationId xmlns:a16="http://schemas.microsoft.com/office/drawing/2014/main" id="{A7D1FE0D-B53C-4ABB-9774-DD520B024668}"/>
              </a:ext>
            </a:extLst>
          </p:cNvPr>
          <p:cNvSpPr>
            <a:spLocks noGrp="1"/>
          </p:cNvSpPr>
          <p:nvPr>
            <p:ph sz="quarter" idx="2"/>
          </p:nvPr>
        </p:nvSpPr>
        <p:spPr>
          <a:xfrm>
            <a:off x="4632198" y="1216152"/>
            <a:ext cx="4041648" cy="4937760"/>
          </a:xfrm>
        </p:spPr>
        <p:txBody>
          <a:bodyPr>
            <a:normAutofit lnSpcReduction="10000"/>
          </a:bodyPr>
          <a:lstStyle/>
          <a:p>
            <a:r>
              <a:rPr lang="en-US" dirty="0"/>
              <a:t>BG Checks and logging results</a:t>
            </a:r>
          </a:p>
          <a:p>
            <a:r>
              <a:rPr lang="en-US" dirty="0"/>
              <a:t>Diabetes ID</a:t>
            </a:r>
          </a:p>
          <a:p>
            <a:pPr lvl="1"/>
            <a:r>
              <a:rPr lang="en-US" sz="3200" dirty="0"/>
              <a:t>Phone, medic alert, on person</a:t>
            </a:r>
          </a:p>
          <a:p>
            <a:r>
              <a:rPr lang="en-US" dirty="0"/>
              <a:t>Carbohydrate source</a:t>
            </a:r>
          </a:p>
          <a:p>
            <a:pPr lvl="1"/>
            <a:r>
              <a:rPr lang="en-US" sz="3200" dirty="0"/>
              <a:t>Granola bar, glucose tabs, GU, gummy bears</a:t>
            </a:r>
          </a:p>
          <a:p>
            <a:r>
              <a:rPr lang="en-US" dirty="0"/>
              <a:t>Rescue Meds</a:t>
            </a:r>
          </a:p>
        </p:txBody>
      </p:sp>
      <p:graphicFrame>
        <p:nvGraphicFramePr>
          <p:cNvPr id="18" name="Text Placeholder 2">
            <a:extLst>
              <a:ext uri="{FF2B5EF4-FFF2-40B4-BE49-F238E27FC236}">
                <a16:creationId xmlns:a16="http://schemas.microsoft.com/office/drawing/2014/main" id="{3C26DB38-6B84-49FA-BC5D-9BE5769D6F3E}"/>
              </a:ext>
            </a:extLst>
          </p:cNvPr>
          <p:cNvGraphicFramePr/>
          <p:nvPr/>
        </p:nvGraphicFramePr>
        <p:xfrm>
          <a:off x="457200" y="12192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782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lnSpcReduction="10000"/>
          </a:bodyPr>
          <a:lstStyle/>
          <a:p>
            <a:r>
              <a:rPr lang="en-US" sz="3100" b="1" dirty="0"/>
              <a:t>BG &lt;70mg/dl – Level 1 </a:t>
            </a:r>
          </a:p>
          <a:p>
            <a:r>
              <a:rPr lang="en-US" sz="2800" dirty="0"/>
              <a:t>Follow 15/15 rule and contact provider to make needed changes. At increased hypo risk.</a:t>
            </a:r>
            <a:br>
              <a:rPr lang="en-US" sz="3100" dirty="0"/>
            </a:br>
            <a:endParaRPr lang="en-US" sz="3100" dirty="0"/>
          </a:p>
          <a:p>
            <a:r>
              <a:rPr lang="en-US" b="1" dirty="0"/>
              <a:t>BG &lt; 54mg/dl – Level 2</a:t>
            </a:r>
          </a:p>
          <a:p>
            <a:r>
              <a:rPr lang="en-US" sz="2800" dirty="0"/>
              <a:t>Indicates serious hypo. Reassess BG Goals. Consider med decrease. Predictive of Level 3 Hypo. Needs </a:t>
            </a:r>
            <a:r>
              <a:rPr lang="en-US" sz="2900" dirty="0"/>
              <a:t>Glucagon Emergency Kit</a:t>
            </a:r>
            <a:br>
              <a:rPr lang="en-US" sz="2900" dirty="0"/>
            </a:br>
            <a:endParaRPr lang="en-US" sz="2900" dirty="0"/>
          </a:p>
          <a:p>
            <a:r>
              <a:rPr lang="en-US" b="1" dirty="0"/>
              <a:t>Severe Hypoglycemia – Level 3</a:t>
            </a:r>
          </a:p>
          <a:p>
            <a:r>
              <a:rPr lang="en-US" sz="2900" dirty="0"/>
              <a:t>Altered mental, physical functioning.</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960262" y="1371600"/>
            <a:ext cx="1726538" cy="1790700"/>
          </a:xfrm>
          <a:prstGeom prst="rect">
            <a:avLst/>
          </a:prstGeom>
        </p:spPr>
      </p:pic>
      <p:pic>
        <p:nvPicPr>
          <p:cNvPr id="6" name="Picture 5">
            <a:extLst>
              <a:ext uri="{FF2B5EF4-FFF2-40B4-BE49-F238E27FC236}">
                <a16:creationId xmlns:a16="http://schemas.microsoft.com/office/drawing/2014/main" id="{36D8E679-0D4F-C762-5A11-D9D0BF64C25E}"/>
              </a:ext>
            </a:extLst>
          </p:cNvPr>
          <p:cNvPicPr>
            <a:picLocks noChangeAspect="1"/>
          </p:cNvPicPr>
          <p:nvPr/>
        </p:nvPicPr>
        <p:blipFill>
          <a:blip r:embed="rId3"/>
          <a:stretch>
            <a:fillRect/>
          </a:stretch>
        </p:blipFill>
        <p:spPr>
          <a:xfrm>
            <a:off x="1828800" y="6440424"/>
            <a:ext cx="4820323" cy="304843"/>
          </a:xfrm>
          <a:prstGeom prst="rect">
            <a:avLst/>
          </a:prstGeom>
        </p:spPr>
      </p:pic>
      <p:pic>
        <p:nvPicPr>
          <p:cNvPr id="5" name="Picture 4">
            <a:extLst>
              <a:ext uri="{FF2B5EF4-FFF2-40B4-BE49-F238E27FC236}">
                <a16:creationId xmlns:a16="http://schemas.microsoft.com/office/drawing/2014/main" id="{6E2F9F79-BFDE-2071-116D-E01BE8F5810B}"/>
              </a:ext>
            </a:extLst>
          </p:cNvPr>
          <p:cNvPicPr>
            <a:picLocks noChangeAspect="1"/>
          </p:cNvPicPr>
          <p:nvPr/>
        </p:nvPicPr>
        <p:blipFill>
          <a:blip r:embed="rId4"/>
          <a:stretch>
            <a:fillRect/>
          </a:stretch>
        </p:blipFill>
        <p:spPr>
          <a:xfrm>
            <a:off x="1693989" y="6325392"/>
            <a:ext cx="4969369" cy="469547"/>
          </a:xfrm>
          <a:prstGeom prst="rect">
            <a:avLst/>
          </a:prstGeom>
        </p:spPr>
      </p:pic>
    </p:spTree>
    <p:extLst>
      <p:ext uri="{BB962C8B-B14F-4D97-AF65-F5344CB8AC3E}">
        <p14:creationId xmlns:p14="http://schemas.microsoft.com/office/powerpoint/2010/main" val="138193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050"/>
          <p:cNvSpPr>
            <a:spLocks noGrp="1" noRot="1" noChangeArrowheads="1"/>
          </p:cNvSpPr>
          <p:nvPr>
            <p:ph type="title"/>
          </p:nvPr>
        </p:nvSpPr>
        <p:spPr>
          <a:xfrm>
            <a:off x="471521" y="120629"/>
            <a:ext cx="8226425" cy="641350"/>
          </a:xfrm>
        </p:spPr>
        <p:txBody>
          <a:bodyPr lIns="90477" tIns="44445" rIns="90477" bIns="44445" anchor="b">
            <a:normAutofit fontScale="90000"/>
          </a:bodyPr>
          <a:lstStyle/>
          <a:p>
            <a:pPr eaLnBrk="1" hangingPunct="1">
              <a:defRPr/>
            </a:pPr>
            <a:r>
              <a:rPr lang="en-US" dirty="0"/>
              <a:t>Hypoglycemia: Clinical Risk Factors	 </a:t>
            </a:r>
          </a:p>
        </p:txBody>
      </p:sp>
      <p:pic>
        <p:nvPicPr>
          <p:cNvPr id="2" name="Picture 1">
            <a:extLst>
              <a:ext uri="{FF2B5EF4-FFF2-40B4-BE49-F238E27FC236}">
                <a16:creationId xmlns:a16="http://schemas.microsoft.com/office/drawing/2014/main" id="{4F85A755-CBF8-4E5C-2DB6-0CEC0D57F8CB}"/>
              </a:ext>
            </a:extLst>
          </p:cNvPr>
          <p:cNvPicPr>
            <a:picLocks noChangeAspect="1"/>
          </p:cNvPicPr>
          <p:nvPr/>
        </p:nvPicPr>
        <p:blipFill>
          <a:blip r:embed="rId4"/>
          <a:stretch>
            <a:fillRect/>
          </a:stretch>
        </p:blipFill>
        <p:spPr>
          <a:xfrm>
            <a:off x="304800" y="6432528"/>
            <a:ext cx="4820323" cy="304843"/>
          </a:xfrm>
          <a:prstGeom prst="rect">
            <a:avLst/>
          </a:prstGeom>
        </p:spPr>
      </p:pic>
      <p:pic>
        <p:nvPicPr>
          <p:cNvPr id="5" name="Picture 4">
            <a:extLst>
              <a:ext uri="{FF2B5EF4-FFF2-40B4-BE49-F238E27FC236}">
                <a16:creationId xmlns:a16="http://schemas.microsoft.com/office/drawing/2014/main" id="{109F4F29-A0D4-1ABC-8970-8F420CA39BBA}"/>
              </a:ext>
            </a:extLst>
          </p:cNvPr>
          <p:cNvPicPr>
            <a:picLocks noChangeAspect="1"/>
          </p:cNvPicPr>
          <p:nvPr/>
        </p:nvPicPr>
        <p:blipFill>
          <a:blip r:embed="rId5"/>
          <a:stretch>
            <a:fillRect/>
          </a:stretch>
        </p:blipFill>
        <p:spPr>
          <a:xfrm>
            <a:off x="320666" y="819306"/>
            <a:ext cx="8376933" cy="6023862"/>
          </a:xfrm>
          <a:prstGeom prst="rect">
            <a:avLst/>
          </a:prstGeom>
        </p:spPr>
      </p:pic>
      <p:pic>
        <p:nvPicPr>
          <p:cNvPr id="3" name="Picture 2">
            <a:extLst>
              <a:ext uri="{FF2B5EF4-FFF2-40B4-BE49-F238E27FC236}">
                <a16:creationId xmlns:a16="http://schemas.microsoft.com/office/drawing/2014/main" id="{9CA6727E-ABE7-55E0-F5EA-0C83D8535933}"/>
              </a:ext>
            </a:extLst>
          </p:cNvPr>
          <p:cNvPicPr>
            <a:picLocks noChangeAspect="1"/>
          </p:cNvPicPr>
          <p:nvPr/>
        </p:nvPicPr>
        <p:blipFill>
          <a:blip r:embed="rId6"/>
          <a:stretch>
            <a:fillRect/>
          </a:stretch>
        </p:blipFill>
        <p:spPr>
          <a:xfrm>
            <a:off x="4509132" y="6326731"/>
            <a:ext cx="4097800" cy="387194"/>
          </a:xfrm>
          <a:prstGeom prst="rect">
            <a:avLst/>
          </a:prstGeom>
        </p:spPr>
      </p:pic>
    </p:spTree>
    <p:custDataLst>
      <p:tags r:id="rId1"/>
    </p:custDataLst>
    <p:extLst>
      <p:ext uri="{BB962C8B-B14F-4D97-AF65-F5344CB8AC3E}">
        <p14:creationId xmlns:p14="http://schemas.microsoft.com/office/powerpoint/2010/main" val="2196489658"/>
      </p:ext>
    </p:extLst>
  </p:cSld>
  <p:clrMapOvr>
    <a:masterClrMapping/>
  </p:clrMapOvr>
  <p:transition spd="slow"/>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63D5-E7AA-10C0-06A9-75D421792390}"/>
              </a:ext>
            </a:extLst>
          </p:cNvPr>
          <p:cNvSpPr>
            <a:spLocks noGrp="1"/>
          </p:cNvSpPr>
          <p:nvPr>
            <p:ph type="title"/>
          </p:nvPr>
        </p:nvSpPr>
        <p:spPr>
          <a:xfrm>
            <a:off x="377825" y="152400"/>
            <a:ext cx="8226425" cy="958850"/>
          </a:xfrm>
        </p:spPr>
        <p:txBody>
          <a:bodyPr>
            <a:noAutofit/>
          </a:bodyPr>
          <a:lstStyle/>
          <a:p>
            <a:r>
              <a:rPr lang="en-US" sz="2800" dirty="0"/>
              <a:t>Components of hypoglycemia prevention for high-risk individuals at initial, follow-up, and annual visits</a:t>
            </a:r>
          </a:p>
        </p:txBody>
      </p:sp>
      <p:graphicFrame>
        <p:nvGraphicFramePr>
          <p:cNvPr id="7" name="Content Placeholder 6">
            <a:extLst>
              <a:ext uri="{FF2B5EF4-FFF2-40B4-BE49-F238E27FC236}">
                <a16:creationId xmlns:a16="http://schemas.microsoft.com/office/drawing/2014/main" id="{CCE17C04-6FF0-6F26-5A46-24C9EDA381F0}"/>
              </a:ext>
            </a:extLst>
          </p:cNvPr>
          <p:cNvGraphicFramePr>
            <a:graphicFrameLocks noGrp="1"/>
          </p:cNvGraphicFramePr>
          <p:nvPr>
            <p:ph sz="half" idx="2"/>
          </p:nvPr>
        </p:nvGraphicFramePr>
        <p:xfrm>
          <a:off x="377825" y="1111251"/>
          <a:ext cx="8226425" cy="5607738"/>
        </p:xfrm>
        <a:graphic>
          <a:graphicData uri="http://schemas.openxmlformats.org/drawingml/2006/table">
            <a:tbl>
              <a:tblPr/>
              <a:tblGrid>
                <a:gridCol w="5459733">
                  <a:extLst>
                    <a:ext uri="{9D8B030D-6E8A-4147-A177-3AD203B41FA5}">
                      <a16:colId xmlns:a16="http://schemas.microsoft.com/office/drawing/2014/main" val="744172606"/>
                    </a:ext>
                  </a:extLst>
                </a:gridCol>
                <a:gridCol w="691673">
                  <a:extLst>
                    <a:ext uri="{9D8B030D-6E8A-4147-A177-3AD203B41FA5}">
                      <a16:colId xmlns:a16="http://schemas.microsoft.com/office/drawing/2014/main" val="613276806"/>
                    </a:ext>
                  </a:extLst>
                </a:gridCol>
                <a:gridCol w="1075936">
                  <a:extLst>
                    <a:ext uri="{9D8B030D-6E8A-4147-A177-3AD203B41FA5}">
                      <a16:colId xmlns:a16="http://schemas.microsoft.com/office/drawing/2014/main" val="3018839731"/>
                    </a:ext>
                  </a:extLst>
                </a:gridCol>
                <a:gridCol w="999083">
                  <a:extLst>
                    <a:ext uri="{9D8B030D-6E8A-4147-A177-3AD203B41FA5}">
                      <a16:colId xmlns:a16="http://schemas.microsoft.com/office/drawing/2014/main" val="2901149561"/>
                    </a:ext>
                  </a:extLst>
                </a:gridCol>
              </a:tblGrid>
              <a:tr h="646248">
                <a:tc>
                  <a:txBody>
                    <a:bodyPr/>
                    <a:lstStyle/>
                    <a:p>
                      <a:pPr algn="ctr" fontAlgn="t"/>
                      <a:r>
                        <a:rPr lang="en-US" sz="2000" b="1" dirty="0">
                          <a:effectLst/>
                          <a:latin typeface="Calibri" panose="020F0502020204030204" pitchFamily="34" charset="0"/>
                          <a:ea typeface="Calibri" panose="020F0502020204030204" pitchFamily="34" charset="0"/>
                          <a:cs typeface="Calibri" panose="020F0502020204030204" pitchFamily="34" charset="0"/>
                        </a:rPr>
                        <a:t>Hypoglycemia prevention action</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a:effectLst/>
                          <a:latin typeface="Calibri" panose="020F0502020204030204" pitchFamily="34" charset="0"/>
                          <a:ea typeface="Calibri" panose="020F0502020204030204" pitchFamily="34" charset="0"/>
                          <a:cs typeface="Calibri" panose="020F0502020204030204" pitchFamily="34" charset="0"/>
                        </a:rPr>
                        <a:t>Initial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dirty="0">
                          <a:effectLst/>
                          <a:latin typeface="Calibri" panose="020F0502020204030204" pitchFamily="34" charset="0"/>
                          <a:ea typeface="Calibri" panose="020F0502020204030204" pitchFamily="34" charset="0"/>
                          <a:cs typeface="Calibri" panose="020F0502020204030204" pitchFamily="34" charset="0"/>
                        </a:rPr>
                        <a:t>Follow-up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a:effectLst/>
                          <a:latin typeface="Calibri" panose="020F0502020204030204" pitchFamily="34" charset="0"/>
                          <a:ea typeface="Calibri" panose="020F0502020204030204" pitchFamily="34" charset="0"/>
                          <a:cs typeface="Calibri" panose="020F0502020204030204" pitchFamily="34" charset="0"/>
                        </a:rPr>
                        <a:t>Annual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extLst>
                  <a:ext uri="{0D108BD9-81ED-4DB2-BD59-A6C34878D82A}">
                    <a16:rowId xmlns:a16="http://schemas.microsoft.com/office/drawing/2014/main" val="2406734236"/>
                  </a:ext>
                </a:extLst>
              </a:tr>
              <a:tr h="342291">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Hypoglycemia history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161775869"/>
                  </a:ext>
                </a:extLst>
              </a:tr>
              <a:tr h="383329">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Hypoglycemia awareness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887586939"/>
                  </a:ext>
                </a:extLst>
              </a:tr>
              <a:tr h="646248">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Cognitive function and other hypoglycemia risk factor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420753423"/>
                  </a:ext>
                </a:extLst>
              </a:tr>
              <a:tr h="646248">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Structured education for hypoglycemia prevention and treatment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a:t>
                      </a:r>
                      <a:r>
                        <a:rPr lang="en-US" sz="2000" b="1" u="sng">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40117712"/>
                  </a:ext>
                </a:extLst>
              </a:tr>
              <a:tr h="646248">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Consideration of continuous glucose monitoring needs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80392056"/>
                  </a:ext>
                </a:extLst>
              </a:tr>
              <a:tr h="950205">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Reevaluation of diabetes treatment plan with deintensification, simplification, or agent modification as appropriate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05122280"/>
                  </a:ext>
                </a:extLst>
              </a:tr>
              <a:tr h="950205">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Glucagon prescription and training for close contacts for insulin-treated individuals or those at high hypoglycemic risk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599774585"/>
                  </a:ext>
                </a:extLst>
              </a:tr>
              <a:tr h="383329">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Training to reestablish awareness of hypoglycemia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L w="9525" cap="flat" cmpd="sng" algn="ctr">
                      <a:solidFill>
                        <a:srgbClr val="1A1A1A"/>
                      </a:solidFill>
                      <a:prstDash val="solid"/>
                      <a:round/>
                      <a:headEnd type="none" w="med" len="med"/>
                      <a:tailEnd type="none" w="med" len="med"/>
                    </a:lnL>
                    <a:lnT w="9525" cap="flat" cmpd="sng" algn="ctr">
                      <a:solidFill>
                        <a:srgbClr val="1A1A1A"/>
                      </a:solidFill>
                      <a:prstDash val="solid"/>
                      <a:round/>
                      <a:headEnd type="none" w="med" len="med"/>
                      <a:tailEnd type="none" w="med" len="med"/>
                    </a:lnT>
                  </a:tcPr>
                </a:tc>
                <a:tc>
                  <a:txBody>
                    <a:bodyPr/>
                    <a:lstStyle/>
                    <a:p>
                      <a:pPr algn="ctr"/>
                      <a:endParaRPr lang="en-US" sz="200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T w="9525" cap="flat" cmpd="sng" algn="ctr">
                      <a:solidFill>
                        <a:srgbClr val="1A1A1A"/>
                      </a:solidFill>
                      <a:prstDash val="solid"/>
                      <a:round/>
                      <a:headEnd type="none" w="med" len="med"/>
                      <a:tailEnd type="none" w="med" len="med"/>
                    </a:lnT>
                  </a:tcPr>
                </a:tc>
                <a:tc>
                  <a:txBody>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T w="9525" cap="flat" cmpd="sng" algn="ctr">
                      <a:solidFill>
                        <a:srgbClr val="1A1A1A"/>
                      </a:solidFill>
                      <a:prstDash val="solid"/>
                      <a:round/>
                      <a:headEnd type="none" w="med" len="med"/>
                      <a:tailEnd type="none" w="med" len="med"/>
                    </a:lnT>
                  </a:tcPr>
                </a:tc>
                <a:extLst>
                  <a:ext uri="{0D108BD9-81ED-4DB2-BD59-A6C34878D82A}">
                    <a16:rowId xmlns:a16="http://schemas.microsoft.com/office/drawing/2014/main" val="3072392484"/>
                  </a:ext>
                </a:extLst>
              </a:tr>
            </a:tbl>
          </a:graphicData>
        </a:graphic>
      </p:graphicFrame>
      <p:pic>
        <p:nvPicPr>
          <p:cNvPr id="8" name="Picture 7">
            <a:extLst>
              <a:ext uri="{FF2B5EF4-FFF2-40B4-BE49-F238E27FC236}">
                <a16:creationId xmlns:a16="http://schemas.microsoft.com/office/drawing/2014/main" id="{2368E942-93F2-E77F-3052-2B2E4A360958}"/>
              </a:ext>
            </a:extLst>
          </p:cNvPr>
          <p:cNvPicPr>
            <a:picLocks noChangeAspect="1"/>
          </p:cNvPicPr>
          <p:nvPr/>
        </p:nvPicPr>
        <p:blipFill>
          <a:blip r:embed="rId3"/>
          <a:stretch>
            <a:fillRect/>
          </a:stretch>
        </p:blipFill>
        <p:spPr>
          <a:xfrm>
            <a:off x="1676400" y="1447800"/>
            <a:ext cx="3064369" cy="289547"/>
          </a:xfrm>
          <a:prstGeom prst="rect">
            <a:avLst/>
          </a:prstGeom>
        </p:spPr>
      </p:pic>
    </p:spTree>
    <p:extLst>
      <p:ext uri="{BB962C8B-B14F-4D97-AF65-F5344CB8AC3E}">
        <p14:creationId xmlns:p14="http://schemas.microsoft.com/office/powerpoint/2010/main" val="237580322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143000"/>
            <a:ext cx="8382000" cy="5867399"/>
          </a:xfrm>
        </p:spPr>
        <p:txBody>
          <a:bodyPr lIns="90477" tIns="44445" rIns="90477" bIns="44445">
            <a:normAutofit fontScale="92500" lnSpcReduction="2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to swallow, D50 IV or Glucagon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solidFill>
                  <a:srgbClr val="0070C0"/>
                </a:solidFill>
              </a:rPr>
              <a:t>If on Insulin or level 2 or 3 hypo, (&lt;54), get Glucagon ER Kit. Re-evaluate diabetes med treatment plan.</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315200" y="2057400"/>
            <a:ext cx="1524000" cy="1077784"/>
          </a:xfrm>
          <a:prstGeom prst="rect">
            <a:avLst/>
          </a:prstGeom>
        </p:spPr>
      </p:pic>
    </p:spTree>
    <p:custDataLst>
      <p:tags r:id="rId1"/>
    </p:custDataLst>
    <p:extLst>
      <p:ext uri="{BB962C8B-B14F-4D97-AF65-F5344CB8AC3E}">
        <p14:creationId xmlns:p14="http://schemas.microsoft.com/office/powerpoint/2010/main" val="2377615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5" end="5"/>
                                            </p:txEl>
                                          </p:spTgt>
                                        </p:tgtEl>
                                        <p:attrNameLst>
                                          <p:attrName>style.visibility</p:attrName>
                                        </p:attrNameLst>
                                      </p:cBhvr>
                                      <p:to>
                                        <p:strVal val="visible"/>
                                      </p:to>
                                    </p:set>
                                    <p:anim calcmode="lin" valueType="num">
                                      <p:cBhvr additive="base">
                                        <p:cTn id="11"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6" end="6"/>
                                            </p:txEl>
                                          </p:spTgt>
                                        </p:tgtEl>
                                        <p:attrNameLst>
                                          <p:attrName>style.visibility</p:attrName>
                                        </p:attrNameLst>
                                      </p:cBhvr>
                                      <p:to>
                                        <p:strVal val="visible"/>
                                      </p:to>
                                    </p:set>
                                    <p:anim calcmode="lin" valueType="num">
                                      <p:cBhvr additive="base">
                                        <p:cTn id="15"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7" end="7"/>
                                            </p:txEl>
                                          </p:spTgt>
                                        </p:tgtEl>
                                        <p:attrNameLst>
                                          <p:attrName>style.visibility</p:attrName>
                                        </p:attrNameLst>
                                      </p:cBhvr>
                                      <p:to>
                                        <p:strVal val="visible"/>
                                      </p:to>
                                    </p:set>
                                    <p:anim calcmode="lin" valueType="num">
                                      <p:cBhvr additive="base">
                                        <p:cTn id="19"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2"/>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3"/>
          <a:stretch>
            <a:fillRect/>
          </a:stretch>
        </p:blipFill>
        <p:spPr>
          <a:xfrm>
            <a:off x="91273" y="49794"/>
            <a:ext cx="8915400" cy="6392015"/>
          </a:xfrm>
          <a:prstGeom prst="rect">
            <a:avLst/>
          </a:prstGeom>
        </p:spPr>
      </p:pic>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p:txBody>
          <a:bodyPr>
            <a:normAutofit lnSpcReduction="10000"/>
          </a:bodyPr>
          <a:lstStyle/>
          <a:p>
            <a:r>
              <a:rPr lang="en-US" dirty="0"/>
              <a:t>JL is 78 and drinks a “few cocktails” every night. Lives with partner and takes basal insulin at night and bolus insulin as needed. Checks BG a few times a week. Most recent A1c was 5.9%. What is the BG target for JL?</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lnSpcReduction="10000"/>
          </a:bodyPr>
          <a:lstStyle/>
          <a:p>
            <a:r>
              <a:rPr lang="en-US" dirty="0"/>
              <a:t>A. A1c less than 6.5%  </a:t>
            </a:r>
          </a:p>
          <a:p>
            <a:r>
              <a:rPr lang="en-US" dirty="0"/>
              <a:t>B. Fasting BG 100 +</a:t>
            </a:r>
          </a:p>
          <a:p>
            <a:r>
              <a:rPr lang="en-US" dirty="0"/>
              <a:t>C. Ask JL to determine their A1c target.</a:t>
            </a:r>
          </a:p>
          <a:p>
            <a:r>
              <a:rPr lang="en-US" dirty="0"/>
              <a:t>D. A1c less than 7% based on the Legacy Trial results.</a:t>
            </a:r>
          </a:p>
        </p:txBody>
      </p:sp>
      <p:sp>
        <p:nvSpPr>
          <p:cNvPr id="5" name="Oval 4">
            <a:extLst>
              <a:ext uri="{FF2B5EF4-FFF2-40B4-BE49-F238E27FC236}">
                <a16:creationId xmlns:a16="http://schemas.microsoft.com/office/drawing/2014/main" id="{F9C9806D-7DCB-40B3-B1E9-E48A9B0DB652}"/>
              </a:ext>
            </a:extLst>
          </p:cNvPr>
          <p:cNvSpPr/>
          <p:nvPr/>
        </p:nvSpPr>
        <p:spPr>
          <a:xfrm>
            <a:off x="4898899" y="1676400"/>
            <a:ext cx="3508246" cy="734568"/>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2"/>
          <a:stretch>
            <a:fillRect/>
          </a:stretch>
        </p:blipFill>
        <p:spPr>
          <a:xfrm>
            <a:off x="5867400" y="5017356"/>
            <a:ext cx="1219200" cy="1415682"/>
          </a:xfrm>
          <a:prstGeom prst="rect">
            <a:avLst/>
          </a:prstGeom>
        </p:spPr>
      </p:pic>
    </p:spTree>
    <p:extLst>
      <p:ext uri="{BB962C8B-B14F-4D97-AF65-F5344CB8AC3E}">
        <p14:creationId xmlns:p14="http://schemas.microsoft.com/office/powerpoint/2010/main" val="217026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274"/>
            <a:ext cx="8229600" cy="990600"/>
          </a:xfrm>
        </p:spPr>
        <p:txBody>
          <a:bodyPr/>
          <a:lstStyle/>
          <a:p>
            <a:r>
              <a:rPr lang="en-US" dirty="0"/>
              <a:t>Medic Alert for those on Insulin </a:t>
            </a:r>
          </a:p>
        </p:txBody>
      </p:sp>
      <p:pic>
        <p:nvPicPr>
          <p:cNvPr id="5122"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623456" y="1794033"/>
            <a:ext cx="3034145"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885531" y="1234347"/>
            <a:ext cx="3030537" cy="110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30201" y="1328733"/>
            <a:ext cx="2571750" cy="461665"/>
          </a:xfrm>
          <a:prstGeom prst="rect">
            <a:avLst/>
          </a:prstGeom>
          <a:noFill/>
        </p:spPr>
        <p:txBody>
          <a:bodyPr wrap="square" rtlCol="0">
            <a:spAutoFit/>
          </a:bodyPr>
          <a:lstStyle/>
          <a:p>
            <a:pPr defTabSz="685800"/>
            <a:r>
              <a:rPr lang="en-US" sz="2400" dirty="0" err="1">
                <a:solidFill>
                  <a:prstClr val="black"/>
                </a:solidFill>
                <a:latin typeface="Gill Sans MT"/>
              </a:rPr>
              <a:t>LaurensHope.Com</a:t>
            </a:r>
            <a:endParaRPr lang="en-US" sz="2400" dirty="0">
              <a:solidFill>
                <a:prstClr val="black"/>
              </a:solidFill>
              <a:latin typeface="Gill Sans MT"/>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93" y="4228146"/>
            <a:ext cx="1670125" cy="147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200" y="5867400"/>
            <a:ext cx="2571750" cy="400110"/>
          </a:xfrm>
          <a:prstGeom prst="rect">
            <a:avLst/>
          </a:prstGeom>
          <a:noFill/>
        </p:spPr>
        <p:txBody>
          <a:bodyPr wrap="square" rtlCol="0">
            <a:spAutoFit/>
          </a:bodyPr>
          <a:lstStyle/>
          <a:p>
            <a:pPr defTabSz="685800"/>
            <a:r>
              <a:rPr lang="en-US" sz="2000" dirty="0">
                <a:solidFill>
                  <a:prstClr val="black"/>
                </a:solidFill>
                <a:latin typeface="Gill Sans MT"/>
              </a:rPr>
              <a:t>Elegant Medical Alert</a:t>
            </a:r>
          </a:p>
        </p:txBody>
      </p:sp>
      <p:sp>
        <p:nvSpPr>
          <p:cNvPr id="12" name="TextBox 11"/>
          <p:cNvSpPr txBox="1"/>
          <p:nvPr/>
        </p:nvSpPr>
        <p:spPr>
          <a:xfrm>
            <a:off x="5334000" y="2601395"/>
            <a:ext cx="1828800" cy="415498"/>
          </a:xfrm>
          <a:prstGeom prst="rect">
            <a:avLst/>
          </a:prstGeom>
          <a:noFill/>
        </p:spPr>
        <p:txBody>
          <a:bodyPr wrap="square" rtlCol="0">
            <a:spAutoFit/>
          </a:bodyPr>
          <a:lstStyle/>
          <a:p>
            <a:pPr defTabSz="685800"/>
            <a:r>
              <a:rPr lang="en-US" sz="2100" dirty="0">
                <a:solidFill>
                  <a:prstClr val="black"/>
                </a:solidFill>
                <a:latin typeface="Gill Sans MT"/>
              </a:rPr>
              <a:t>MedicAlert.org</a:t>
            </a:r>
          </a:p>
        </p:txBody>
      </p:sp>
      <p:pic>
        <p:nvPicPr>
          <p:cNvPr id="3" name="Picture 2"/>
          <p:cNvPicPr>
            <a:picLocks noChangeAspect="1"/>
          </p:cNvPicPr>
          <p:nvPr/>
        </p:nvPicPr>
        <p:blipFill>
          <a:blip r:embed="rId5"/>
          <a:stretch>
            <a:fillRect/>
          </a:stretch>
        </p:blipFill>
        <p:spPr>
          <a:xfrm>
            <a:off x="4441502" y="4114800"/>
            <a:ext cx="3613796" cy="2322321"/>
          </a:xfrm>
          <a:prstGeom prst="rect">
            <a:avLst/>
          </a:prstGeom>
        </p:spPr>
      </p:pic>
    </p:spTree>
    <p:extLst>
      <p:ext uri="{BB962C8B-B14F-4D97-AF65-F5344CB8AC3E}">
        <p14:creationId xmlns:p14="http://schemas.microsoft.com/office/powerpoint/2010/main" val="426967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886286"/>
          </a:xfrm>
        </p:spPr>
        <p:txBody>
          <a:bodyPr>
            <a:normAutofit fontScale="77500" lnSpcReduction="20000"/>
          </a:bodyPr>
          <a:lstStyle/>
          <a:p>
            <a:pPr>
              <a:lnSpc>
                <a:spcPct val="120000"/>
              </a:lnSpc>
            </a:pPr>
            <a:r>
              <a:rPr lang="en-US" altLang="en-US" dirty="0"/>
              <a:t>Diana Isaacs, PharmD, BCPS, BCACP, CDCES, BC-ADM, FADCES, FCCP declares the following disclosures:</a:t>
            </a:r>
          </a:p>
          <a:p>
            <a:pPr>
              <a:lnSpc>
                <a:spcPct val="120000"/>
              </a:lnSpc>
            </a:pPr>
            <a:r>
              <a:rPr lang="en-US" altLang="en-US" dirty="0"/>
              <a:t>Speaker: Abbott, Dexcom, Novo Nordisk, </a:t>
            </a:r>
            <a:r>
              <a:rPr lang="en-US" altLang="en-US" dirty="0" err="1"/>
              <a:t>Insulet</a:t>
            </a:r>
            <a:r>
              <a:rPr lang="en-US" altLang="en-US" dirty="0"/>
              <a:t>, Medtronic, Lilly, </a:t>
            </a:r>
            <a:r>
              <a:rPr lang="en-US" altLang="en-US" dirty="0" err="1"/>
              <a:t>Cequr</a:t>
            </a:r>
            <a:endParaRPr lang="en-US" altLang="en-US" dirty="0"/>
          </a:p>
          <a:p>
            <a:pPr>
              <a:lnSpc>
                <a:spcPct val="120000"/>
              </a:lnSpc>
            </a:pPr>
            <a:r>
              <a:rPr lang="en-US" altLang="en-US" dirty="0"/>
              <a:t>Consultant: Sanofi, </a:t>
            </a:r>
            <a:r>
              <a:rPr lang="en-US" altLang="en-US" dirty="0" err="1"/>
              <a:t>Undermyfork</a:t>
            </a:r>
            <a:endParaRPr lang="en-US" altLang="en-US" dirty="0"/>
          </a:p>
          <a:p>
            <a:pPr>
              <a:lnSpc>
                <a:spcPct val="120000"/>
              </a:lnSpc>
            </a:pPr>
            <a:r>
              <a:rPr lang="en-US" altLang="en-US" dirty="0"/>
              <a:t>CBDCES Credentialing Committee</a:t>
            </a:r>
          </a:p>
          <a:p>
            <a:pPr>
              <a:lnSpc>
                <a:spcPct val="120000"/>
              </a:lnSpc>
            </a:pPr>
            <a:r>
              <a:rPr lang="en-US" altLang="en-US" dirty="0"/>
              <a:t>ADA Professional Practice Committee</a:t>
            </a:r>
          </a:p>
          <a:p>
            <a:pPr>
              <a:lnSpc>
                <a:spcPct val="120000"/>
              </a:lnSpc>
            </a:pPr>
            <a:r>
              <a:rPr lang="en-US" altLang="en-US" dirty="0"/>
              <a:t>ADCES Board Member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3200" dirty="0"/>
              <a:t>If on insulin or sulfonylurea – special precautions required</a:t>
            </a:r>
          </a:p>
        </p:txBody>
      </p:sp>
      <p:sp>
        <p:nvSpPr>
          <p:cNvPr id="3" name="Content Placeholder 2"/>
          <p:cNvSpPr>
            <a:spLocks noGrp="1"/>
          </p:cNvSpPr>
          <p:nvPr>
            <p:ph sz="quarter" idx="1"/>
          </p:nvPr>
        </p:nvSpPr>
        <p:spPr/>
        <p:txBody>
          <a:bodyPr>
            <a:normAutofit/>
          </a:bodyPr>
          <a:lstStyle/>
          <a:p>
            <a:r>
              <a:rPr lang="en-US" sz="3200" dirty="0"/>
              <a:t>Carb source on person, car, by bed at all times</a:t>
            </a:r>
          </a:p>
          <a:p>
            <a:r>
              <a:rPr lang="en-US" sz="3200" dirty="0"/>
              <a:t>Identification</a:t>
            </a:r>
          </a:p>
          <a:p>
            <a:pPr lvl="1"/>
            <a:r>
              <a:rPr lang="en-US" sz="2400" dirty="0"/>
              <a:t>Phone (ICE)</a:t>
            </a:r>
          </a:p>
          <a:p>
            <a:pPr lvl="1"/>
            <a:r>
              <a:rPr lang="en-US" sz="2400" dirty="0"/>
              <a:t>Wallet Card</a:t>
            </a:r>
          </a:p>
          <a:p>
            <a:pPr lvl="1"/>
            <a:r>
              <a:rPr lang="en-US" sz="2400" dirty="0"/>
              <a:t>Bracelet</a:t>
            </a:r>
          </a:p>
          <a:p>
            <a:r>
              <a:rPr lang="en-US" sz="3200" dirty="0"/>
              <a:t>If pattern of lows,  med adjustment required</a:t>
            </a:r>
          </a:p>
        </p:txBody>
      </p:sp>
      <p:sp>
        <p:nvSpPr>
          <p:cNvPr id="4" name="Content Placeholder 3"/>
          <p:cNvSpPr>
            <a:spLocks noGrp="1"/>
          </p:cNvSpPr>
          <p:nvPr>
            <p:ph sz="quarter" idx="2"/>
          </p:nvPr>
        </p:nvSpPr>
        <p:spPr/>
        <p:txBody>
          <a:bodyPr>
            <a:normAutofit/>
          </a:bodyPr>
          <a:lstStyle/>
          <a:p>
            <a:r>
              <a:rPr lang="en-US" dirty="0"/>
              <a:t>Pre-meal target </a:t>
            </a:r>
          </a:p>
          <a:p>
            <a:pPr lvl="1"/>
            <a:r>
              <a:rPr lang="en-US" dirty="0">
                <a:solidFill>
                  <a:srgbClr val="C00000"/>
                </a:solidFill>
              </a:rPr>
              <a:t>100</a:t>
            </a:r>
            <a:r>
              <a:rPr lang="en-US" dirty="0"/>
              <a:t>-130?</a:t>
            </a:r>
          </a:p>
          <a:p>
            <a:r>
              <a:rPr lang="en-US" dirty="0"/>
              <a:t>Post meal </a:t>
            </a:r>
          </a:p>
          <a:p>
            <a:pPr lvl="1"/>
            <a:r>
              <a:rPr lang="en-US" dirty="0"/>
              <a:t>Less than 180</a:t>
            </a:r>
          </a:p>
          <a:p>
            <a:r>
              <a:rPr lang="en-US" dirty="0"/>
              <a:t>Bedtime</a:t>
            </a:r>
          </a:p>
          <a:p>
            <a:pPr lvl="1"/>
            <a:r>
              <a:rPr lang="en-US" dirty="0"/>
              <a:t>110 - 180</a:t>
            </a:r>
          </a:p>
        </p:txBody>
      </p:sp>
      <p:pic>
        <p:nvPicPr>
          <p:cNvPr id="5" name="Picture 4"/>
          <p:cNvPicPr>
            <a:picLocks noChangeAspect="1"/>
          </p:cNvPicPr>
          <p:nvPr/>
        </p:nvPicPr>
        <p:blipFill>
          <a:blip r:embed="rId3" cstate="print"/>
          <a:stretch>
            <a:fillRect/>
          </a:stretch>
        </p:blipFill>
        <p:spPr>
          <a:xfrm>
            <a:off x="4800600" y="5181600"/>
            <a:ext cx="3835923" cy="1447800"/>
          </a:xfrm>
          <a:prstGeom prst="rect">
            <a:avLst/>
          </a:prstGeom>
        </p:spPr>
      </p:pic>
    </p:spTree>
    <p:custDataLst>
      <p:tags r:id="rId1"/>
    </p:custDataLst>
    <p:extLst>
      <p:ext uri="{BB962C8B-B14F-4D97-AF65-F5344CB8AC3E}">
        <p14:creationId xmlns:p14="http://schemas.microsoft.com/office/powerpoint/2010/main" val="42099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18802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a:xfrm>
            <a:off x="457200" y="152400"/>
            <a:ext cx="8305800" cy="990600"/>
          </a:xfrm>
        </p:spPr>
        <p:txBody>
          <a:bodyPr>
            <a:normAutofit/>
          </a:bodyPr>
          <a:lstStyle/>
          <a:p>
            <a:pPr eaLnBrk="1" hangingPunct="1">
              <a:defRPr/>
            </a:pPr>
            <a:r>
              <a:rPr lang="en-US" dirty="0"/>
              <a:t>Meglitinides - Squirts</a:t>
            </a:r>
          </a:p>
        </p:txBody>
      </p:sp>
      <p:sp>
        <p:nvSpPr>
          <p:cNvPr id="1502211" name="Rectangle 3"/>
          <p:cNvSpPr>
            <a:spLocks noGrp="1" noChangeArrowheads="1"/>
          </p:cNvSpPr>
          <p:nvPr>
            <p:ph type="body" idx="1"/>
          </p:nvPr>
        </p:nvSpPr>
        <p:spPr>
          <a:xfrm>
            <a:off x="701298" y="1143000"/>
            <a:ext cx="8305800" cy="5486400"/>
          </a:xfrm>
        </p:spPr>
        <p:txBody>
          <a:bodyPr>
            <a:normAutofit/>
          </a:bodyPr>
          <a:lstStyle/>
          <a:p>
            <a:pPr eaLnBrk="1" hangingPunct="1">
              <a:defRPr/>
            </a:pPr>
            <a:r>
              <a:rPr lang="en-US" sz="2700" b="1" dirty="0">
                <a:solidFill>
                  <a:schemeClr val="tx2">
                    <a:lumMod val="50000"/>
                  </a:schemeClr>
                </a:solidFill>
              </a:rPr>
              <a:t>Action</a:t>
            </a:r>
            <a:r>
              <a:rPr lang="en-US" sz="2700" dirty="0">
                <a:solidFill>
                  <a:schemeClr val="tx2">
                    <a:lumMod val="50000"/>
                  </a:schemeClr>
                </a:solidFill>
              </a:rPr>
              <a:t>: stimulate insulin secretion (rapid and short duration) when glucose present</a:t>
            </a:r>
          </a:p>
          <a:p>
            <a:pPr eaLnBrk="1" hangingPunct="1">
              <a:defRPr/>
            </a:pPr>
            <a:r>
              <a:rPr lang="en-US" sz="2700" b="1" dirty="0">
                <a:solidFill>
                  <a:schemeClr val="tx2">
                    <a:lumMod val="50000"/>
                  </a:schemeClr>
                </a:solidFill>
              </a:rPr>
              <a:t>Names</a:t>
            </a:r>
            <a:r>
              <a:rPr lang="en-US" sz="2700" dirty="0">
                <a:solidFill>
                  <a:schemeClr val="tx2">
                    <a:lumMod val="50000"/>
                  </a:schemeClr>
                </a:solidFill>
              </a:rPr>
              <a:t>:</a:t>
            </a:r>
          </a:p>
          <a:p>
            <a:pPr lvl="1" eaLnBrk="1" hangingPunct="1">
              <a:defRPr/>
            </a:pPr>
            <a:r>
              <a:rPr lang="en-US" sz="2400" dirty="0" err="1">
                <a:solidFill>
                  <a:schemeClr val="tx2">
                    <a:lumMod val="50000"/>
                  </a:schemeClr>
                </a:solidFill>
              </a:rPr>
              <a:t>repaglinide</a:t>
            </a:r>
            <a:r>
              <a:rPr lang="en-US" sz="2400" dirty="0">
                <a:solidFill>
                  <a:schemeClr val="tx2">
                    <a:lumMod val="50000"/>
                  </a:schemeClr>
                </a:solidFill>
              </a:rPr>
              <a:t> (</a:t>
            </a:r>
            <a:r>
              <a:rPr lang="en-US" sz="2400" dirty="0" err="1">
                <a:solidFill>
                  <a:schemeClr val="tx2">
                    <a:lumMod val="50000"/>
                  </a:schemeClr>
                </a:solidFill>
              </a:rPr>
              <a:t>Prandin</a:t>
            </a:r>
            <a:r>
              <a:rPr lang="en-US" sz="2400" dirty="0">
                <a:solidFill>
                  <a:schemeClr val="tx2">
                    <a:lumMod val="50000"/>
                  </a:schemeClr>
                </a:solidFill>
              </a:rPr>
              <a:t>) </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0.5 to 4 mg </a:t>
            </a:r>
            <a:r>
              <a:rPr lang="en-US" sz="2000" dirty="0" err="1">
                <a:solidFill>
                  <a:schemeClr val="tx2">
                    <a:lumMod val="50000"/>
                  </a:schemeClr>
                </a:solidFill>
              </a:rPr>
              <a:t>a.c</a:t>
            </a:r>
            <a:r>
              <a:rPr lang="en-US" sz="2000" dirty="0">
                <a:solidFill>
                  <a:schemeClr val="tx2">
                    <a:lumMod val="50000"/>
                  </a:schemeClr>
                </a:solidFill>
              </a:rPr>
              <a:t>. Max dose 16mg </a:t>
            </a:r>
          </a:p>
          <a:p>
            <a:pPr lvl="2" eaLnBrk="1" hangingPunct="1">
              <a:defRPr/>
            </a:pPr>
            <a:r>
              <a:rPr lang="en-US" sz="2000" dirty="0">
                <a:solidFill>
                  <a:schemeClr val="tx2">
                    <a:lumMod val="50000"/>
                  </a:schemeClr>
                </a:solidFill>
              </a:rPr>
              <a:t>Metabolized by liver and mostly excreted in feces (some </a:t>
            </a:r>
            <a:r>
              <a:rPr lang="en-US" sz="2000" dirty="0" err="1">
                <a:solidFill>
                  <a:schemeClr val="tx2">
                    <a:lumMod val="50000"/>
                  </a:schemeClr>
                </a:solidFill>
              </a:rPr>
              <a:t>renally</a:t>
            </a:r>
            <a:r>
              <a:rPr lang="en-US" sz="2000" dirty="0">
                <a:solidFill>
                  <a:schemeClr val="tx2">
                    <a:lumMod val="50000"/>
                  </a:schemeClr>
                </a:solidFill>
              </a:rPr>
              <a:t>).  </a:t>
            </a:r>
          </a:p>
          <a:p>
            <a:pPr lvl="1" eaLnBrk="1" hangingPunct="1">
              <a:defRPr/>
            </a:pPr>
            <a:r>
              <a:rPr lang="en-US" sz="2400" dirty="0" err="1">
                <a:solidFill>
                  <a:schemeClr val="tx2">
                    <a:lumMod val="50000"/>
                  </a:schemeClr>
                </a:solidFill>
              </a:rPr>
              <a:t>nateglinide</a:t>
            </a:r>
            <a:r>
              <a:rPr lang="en-US" sz="2400" dirty="0">
                <a:solidFill>
                  <a:schemeClr val="tx2">
                    <a:lumMod val="50000"/>
                  </a:schemeClr>
                </a:solidFill>
              </a:rPr>
              <a:t> (</a:t>
            </a:r>
            <a:r>
              <a:rPr lang="en-US" sz="2400" dirty="0" err="1">
                <a:solidFill>
                  <a:schemeClr val="tx2">
                    <a:lumMod val="50000"/>
                  </a:schemeClr>
                </a:solidFill>
              </a:rPr>
              <a:t>Starlix</a:t>
            </a:r>
            <a:r>
              <a:rPr lang="en-US" sz="2400" dirty="0">
                <a:solidFill>
                  <a:schemeClr val="tx2">
                    <a:lumMod val="50000"/>
                  </a:schemeClr>
                </a:solidFill>
              </a:rPr>
              <a:t>)</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120 mg </a:t>
            </a:r>
            <a:r>
              <a:rPr lang="en-US" sz="2000" dirty="0" err="1">
                <a:solidFill>
                  <a:schemeClr val="tx2">
                    <a:lumMod val="50000"/>
                  </a:schemeClr>
                </a:solidFill>
              </a:rPr>
              <a:t>tid</a:t>
            </a:r>
            <a:r>
              <a:rPr lang="en-US" sz="2000" dirty="0">
                <a:solidFill>
                  <a:schemeClr val="tx2">
                    <a:lumMod val="50000"/>
                  </a:schemeClr>
                </a:solidFill>
              </a:rPr>
              <a:t> with meals</a:t>
            </a:r>
          </a:p>
          <a:p>
            <a:pPr lvl="2" eaLnBrk="1" hangingPunct="1">
              <a:defRPr/>
            </a:pPr>
            <a:r>
              <a:rPr lang="en-US" sz="2000" dirty="0">
                <a:solidFill>
                  <a:schemeClr val="tx2">
                    <a:lumMod val="50000"/>
                  </a:schemeClr>
                </a:solidFill>
              </a:rPr>
              <a:t>Metabolized by liver, excreted by kidney</a:t>
            </a:r>
          </a:p>
          <a:p>
            <a:pPr eaLnBrk="1" hangingPunct="1">
              <a:defRPr/>
            </a:pPr>
            <a:r>
              <a:rPr lang="en-US" sz="2700" dirty="0">
                <a:solidFill>
                  <a:schemeClr val="tx2">
                    <a:lumMod val="50000"/>
                  </a:schemeClr>
                </a:solidFill>
              </a:rPr>
              <a:t>Efficacy:</a:t>
            </a:r>
            <a:endParaRPr lang="en-US" sz="2400" dirty="0">
              <a:solidFill>
                <a:schemeClr val="tx2">
                  <a:lumMod val="50000"/>
                </a:schemeClr>
              </a:solidFill>
            </a:endParaRPr>
          </a:p>
          <a:p>
            <a:pPr lvl="1" eaLnBrk="1" hangingPunct="1">
              <a:defRPr/>
            </a:pPr>
            <a:r>
              <a:rPr lang="en-US" sz="2400" dirty="0">
                <a:solidFill>
                  <a:schemeClr val="tx2">
                    <a:lumMod val="50000"/>
                  </a:schemeClr>
                </a:solidFill>
              </a:rPr>
              <a:t>Decreases peak postprandial glucose</a:t>
            </a:r>
          </a:p>
          <a:p>
            <a:pPr lvl="1" eaLnBrk="1" hangingPunct="1">
              <a:defRPr/>
            </a:pPr>
            <a:r>
              <a:rPr lang="en-US" sz="2400" dirty="0">
                <a:solidFill>
                  <a:schemeClr val="tx2">
                    <a:lumMod val="50000"/>
                  </a:schemeClr>
                </a:solidFill>
              </a:rPr>
              <a:t>Decreases plasma glucose 60-70 mg/dl</a:t>
            </a:r>
          </a:p>
          <a:p>
            <a:pPr lvl="1" eaLnBrk="1" hangingPunct="1">
              <a:defRPr/>
            </a:pPr>
            <a:r>
              <a:rPr lang="en-US" sz="2400" dirty="0">
                <a:solidFill>
                  <a:schemeClr val="tx2">
                    <a:lumMod val="50000"/>
                  </a:schemeClr>
                </a:solidFill>
              </a:rPr>
              <a:t>Reduce A1C 1.0-2.0</a:t>
            </a:r>
            <a:r>
              <a:rPr lang="en-US" sz="2400" dirty="0">
                <a:solidFill>
                  <a:srgbClr val="FFFFFF"/>
                </a:solidFill>
              </a:rPr>
              <a:t>%</a:t>
            </a:r>
          </a:p>
        </p:txBody>
      </p:sp>
    </p:spTree>
    <p:custDataLst>
      <p:tags r:id="rId1"/>
    </p:custDataLst>
    <p:extLst>
      <p:ext uri="{BB962C8B-B14F-4D97-AF65-F5344CB8AC3E}">
        <p14:creationId xmlns:p14="http://schemas.microsoft.com/office/powerpoint/2010/main" val="10747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2211">
                                            <p:txEl>
                                              <p:pRg st="0" end="0"/>
                                            </p:txEl>
                                          </p:spTgt>
                                        </p:tgtEl>
                                        <p:attrNameLst>
                                          <p:attrName>style.visibility</p:attrName>
                                        </p:attrNameLst>
                                      </p:cBhvr>
                                      <p:to>
                                        <p:strVal val="visible"/>
                                      </p:to>
                                    </p:set>
                                    <p:animEffect transition="in" filter="wipe(up)">
                                      <p:cBhvr>
                                        <p:cTn id="7" dur="500"/>
                                        <p:tgtEl>
                                          <p:spTgt spid="1502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02211">
                                            <p:txEl>
                                              <p:pRg st="1" end="1"/>
                                            </p:txEl>
                                          </p:spTgt>
                                        </p:tgtEl>
                                        <p:attrNameLst>
                                          <p:attrName>style.visibility</p:attrName>
                                        </p:attrNameLst>
                                      </p:cBhvr>
                                      <p:to>
                                        <p:strVal val="visible"/>
                                      </p:to>
                                    </p:set>
                                    <p:animEffect transition="in" filter="wipe(up)">
                                      <p:cBhvr>
                                        <p:cTn id="12" dur="500"/>
                                        <p:tgtEl>
                                          <p:spTgt spid="1502211">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02211">
                                            <p:txEl>
                                              <p:pRg st="2" end="2"/>
                                            </p:txEl>
                                          </p:spTgt>
                                        </p:tgtEl>
                                        <p:attrNameLst>
                                          <p:attrName>style.visibility</p:attrName>
                                        </p:attrNameLst>
                                      </p:cBhvr>
                                      <p:to>
                                        <p:strVal val="visible"/>
                                      </p:to>
                                    </p:set>
                                    <p:animEffect transition="in" filter="wipe(up)">
                                      <p:cBhvr>
                                        <p:cTn id="15" dur="500"/>
                                        <p:tgtEl>
                                          <p:spTgt spid="15022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02211">
                                            <p:txEl>
                                              <p:pRg st="3" end="3"/>
                                            </p:txEl>
                                          </p:spTgt>
                                        </p:tgtEl>
                                        <p:attrNameLst>
                                          <p:attrName>style.visibility</p:attrName>
                                        </p:attrNameLst>
                                      </p:cBhvr>
                                      <p:to>
                                        <p:strVal val="visible"/>
                                      </p:to>
                                    </p:set>
                                    <p:animEffect transition="in" filter="wipe(up)">
                                      <p:cBhvr>
                                        <p:cTn id="18" dur="500"/>
                                        <p:tgtEl>
                                          <p:spTgt spid="150221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02211">
                                            <p:txEl>
                                              <p:pRg st="4" end="4"/>
                                            </p:txEl>
                                          </p:spTgt>
                                        </p:tgtEl>
                                        <p:attrNameLst>
                                          <p:attrName>style.visibility</p:attrName>
                                        </p:attrNameLst>
                                      </p:cBhvr>
                                      <p:to>
                                        <p:strVal val="visible"/>
                                      </p:to>
                                    </p:set>
                                    <p:animEffect transition="in" filter="wipe(up)">
                                      <p:cBhvr>
                                        <p:cTn id="21" dur="500"/>
                                        <p:tgtEl>
                                          <p:spTgt spid="150221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02211">
                                            <p:txEl>
                                              <p:pRg st="5" end="5"/>
                                            </p:txEl>
                                          </p:spTgt>
                                        </p:tgtEl>
                                        <p:attrNameLst>
                                          <p:attrName>style.visibility</p:attrName>
                                        </p:attrNameLst>
                                      </p:cBhvr>
                                      <p:to>
                                        <p:strVal val="visible"/>
                                      </p:to>
                                    </p:set>
                                    <p:animEffect transition="in" filter="wipe(up)">
                                      <p:cBhvr>
                                        <p:cTn id="24" dur="500"/>
                                        <p:tgtEl>
                                          <p:spTgt spid="1502211">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02211">
                                            <p:txEl>
                                              <p:pRg st="6" end="6"/>
                                            </p:txEl>
                                          </p:spTgt>
                                        </p:tgtEl>
                                        <p:attrNameLst>
                                          <p:attrName>style.visibility</p:attrName>
                                        </p:attrNameLst>
                                      </p:cBhvr>
                                      <p:to>
                                        <p:strVal val="visible"/>
                                      </p:to>
                                    </p:set>
                                    <p:animEffect transition="in" filter="wipe(up)">
                                      <p:cBhvr>
                                        <p:cTn id="27" dur="500"/>
                                        <p:tgtEl>
                                          <p:spTgt spid="1502211">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02211">
                                            <p:txEl>
                                              <p:pRg st="7" end="7"/>
                                            </p:txEl>
                                          </p:spTgt>
                                        </p:tgtEl>
                                        <p:attrNameLst>
                                          <p:attrName>style.visibility</p:attrName>
                                        </p:attrNameLst>
                                      </p:cBhvr>
                                      <p:to>
                                        <p:strVal val="visible"/>
                                      </p:to>
                                    </p:set>
                                    <p:animEffect transition="in" filter="wipe(up)">
                                      <p:cBhvr>
                                        <p:cTn id="30" dur="500"/>
                                        <p:tgtEl>
                                          <p:spTgt spid="1502211">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02211">
                                            <p:txEl>
                                              <p:pRg st="8" end="8"/>
                                            </p:txEl>
                                          </p:spTgt>
                                        </p:tgtEl>
                                        <p:attrNameLst>
                                          <p:attrName>style.visibility</p:attrName>
                                        </p:attrNameLst>
                                      </p:cBhvr>
                                      <p:to>
                                        <p:strVal val="visible"/>
                                      </p:to>
                                    </p:set>
                                    <p:animEffect transition="in" filter="wipe(up)">
                                      <p:cBhvr>
                                        <p:cTn id="35" dur="500"/>
                                        <p:tgtEl>
                                          <p:spTgt spid="1502211">
                                            <p:txEl>
                                              <p:pRg st="8" end="8"/>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502211">
                                            <p:txEl>
                                              <p:pRg st="9" end="9"/>
                                            </p:txEl>
                                          </p:spTgt>
                                        </p:tgtEl>
                                        <p:attrNameLst>
                                          <p:attrName>style.visibility</p:attrName>
                                        </p:attrNameLst>
                                      </p:cBhvr>
                                      <p:to>
                                        <p:strVal val="visible"/>
                                      </p:to>
                                    </p:set>
                                    <p:animEffect transition="in" filter="wipe(up)">
                                      <p:cBhvr>
                                        <p:cTn id="38" dur="500"/>
                                        <p:tgtEl>
                                          <p:spTgt spid="1502211">
                                            <p:txEl>
                                              <p:pRg st="9" end="9"/>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502211">
                                            <p:txEl>
                                              <p:pRg st="10" end="10"/>
                                            </p:txEl>
                                          </p:spTgt>
                                        </p:tgtEl>
                                        <p:attrNameLst>
                                          <p:attrName>style.visibility</p:attrName>
                                        </p:attrNameLst>
                                      </p:cBhvr>
                                      <p:to>
                                        <p:strVal val="visible"/>
                                      </p:to>
                                    </p:set>
                                    <p:animEffect transition="in" filter="wipe(up)">
                                      <p:cBhvr>
                                        <p:cTn id="41" dur="500"/>
                                        <p:tgtEl>
                                          <p:spTgt spid="1502211">
                                            <p:txEl>
                                              <p:pRg st="10" end="1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02211">
                                            <p:txEl>
                                              <p:pRg st="11" end="11"/>
                                            </p:txEl>
                                          </p:spTgt>
                                        </p:tgtEl>
                                        <p:attrNameLst>
                                          <p:attrName>style.visibility</p:attrName>
                                        </p:attrNameLst>
                                      </p:cBhvr>
                                      <p:to>
                                        <p:strVal val="visible"/>
                                      </p:to>
                                    </p:set>
                                    <p:animEffect transition="in" filter="wipe(up)">
                                      <p:cBhvr>
                                        <p:cTn id="44" dur="500"/>
                                        <p:tgtEl>
                                          <p:spTgt spid="15022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1"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C:\Users\disaacs\AppData\Local\Microsoft\Windows\INetCache\IE\IX84MDPU\3971218827_8c4c39ce27[1].jpg">
            <a:extLst>
              <a:ext uri="{FF2B5EF4-FFF2-40B4-BE49-F238E27FC236}">
                <a16:creationId xmlns:a16="http://schemas.microsoft.com/office/drawing/2014/main" id="{40FBC1DD-3DFF-45C0-BDF5-BC28CC6F6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599" y="3429000"/>
            <a:ext cx="3053243"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p:txBody>
          <a:bodyPr>
            <a:normAutofit/>
          </a:bodyPr>
          <a:lstStyle/>
          <a:p>
            <a:pPr eaLnBrk="1" hangingPunct="1"/>
            <a:r>
              <a:rPr lang="en-US" altLang="en-US" sz="4800" dirty="0"/>
              <a:t>Case Study Ken – Poll</a:t>
            </a:r>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553604" y="1200509"/>
            <a:ext cx="8229600" cy="5486400"/>
          </a:xfrm>
        </p:spPr>
        <p:txBody>
          <a:bodyPr/>
          <a:lstStyle/>
          <a:p>
            <a:pPr marL="0" indent="0" eaLnBrk="1" hangingPunct="1">
              <a:buNone/>
            </a:pPr>
            <a:r>
              <a:rPr lang="en-US" altLang="en-US" sz="3243" dirty="0"/>
              <a:t>Ken is a 67yoM with type 2 diabetes x 5 years. He complains of dizziness/shakiness 3x/week. Last A1C=6.7%. Which of his medications is most likely causing hypoglycemia? </a:t>
            </a:r>
          </a:p>
          <a:p>
            <a:pPr marL="360365" lvl="1" indent="0" eaLnBrk="1" hangingPunct="1">
              <a:buNone/>
            </a:pPr>
            <a:r>
              <a:rPr lang="en-US" altLang="en-US" sz="3243" dirty="0"/>
              <a:t>A. Metformin</a:t>
            </a:r>
          </a:p>
          <a:p>
            <a:pPr marL="360365" lvl="1" indent="0" eaLnBrk="1" hangingPunct="1">
              <a:buNone/>
            </a:pPr>
            <a:r>
              <a:rPr lang="en-US" altLang="en-US" sz="3243" dirty="0"/>
              <a:t>B. Sitagliptin (Januvia)</a:t>
            </a:r>
          </a:p>
          <a:p>
            <a:pPr marL="360365" lvl="1" indent="0" eaLnBrk="1" hangingPunct="1">
              <a:buNone/>
            </a:pPr>
            <a:r>
              <a:rPr lang="en-US" altLang="en-US" sz="3243" dirty="0"/>
              <a:t>C. Glimepiride (Amaryl)</a:t>
            </a:r>
          </a:p>
          <a:p>
            <a:pPr marL="360365" lvl="1" indent="0" eaLnBrk="1" hangingPunct="1">
              <a:buNone/>
            </a:pPr>
            <a:r>
              <a:rPr lang="en-US" altLang="en-US" sz="3243" dirty="0"/>
              <a:t>D. Pioglitazone (Actos)</a:t>
            </a:r>
            <a:endParaRPr lang="en-US" altLang="en-US" sz="2522" dirty="0"/>
          </a:p>
        </p:txBody>
      </p:sp>
      <p:sp>
        <p:nvSpPr>
          <p:cNvPr id="5" name="Oval 4">
            <a:extLst>
              <a:ext uri="{FF2B5EF4-FFF2-40B4-BE49-F238E27FC236}">
                <a16:creationId xmlns:a16="http://schemas.microsoft.com/office/drawing/2014/main" id="{3F2553D3-0488-4DA9-9EF2-4200886C5257}"/>
              </a:ext>
            </a:extLst>
          </p:cNvPr>
          <p:cNvSpPr/>
          <p:nvPr/>
        </p:nvSpPr>
        <p:spPr>
          <a:xfrm>
            <a:off x="685800" y="4267200"/>
            <a:ext cx="4648200"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5080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Reducing Hypoglycemia</a:t>
            </a:r>
          </a:p>
        </p:txBody>
      </p:sp>
      <p:sp>
        <p:nvSpPr>
          <p:cNvPr id="9" name="TextBox 3">
            <a:extLst>
              <a:ext uri="{FF2B5EF4-FFF2-40B4-BE49-F238E27FC236}">
                <a16:creationId xmlns:a16="http://schemas.microsoft.com/office/drawing/2014/main" id="{A11E6397-461D-4528-B6F6-32A1274E0627}"/>
              </a:ext>
            </a:extLst>
          </p:cNvPr>
          <p:cNvSpPr txBox="1">
            <a:spLocks noChangeArrowheads="1"/>
          </p:cNvSpPr>
          <p:nvPr/>
        </p:nvSpPr>
        <p:spPr bwMode="auto">
          <a:xfrm>
            <a:off x="457200" y="6375457"/>
            <a:ext cx="4428990"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ADA SOC 2024.</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BDF1784F-D7C6-4914-9CA7-C4A9F62C39C5}"/>
              </a:ext>
            </a:extLst>
          </p:cNvPr>
          <p:cNvSpPr>
            <a:spLocks noGrp="1"/>
          </p:cNvSpPr>
          <p:nvPr>
            <p:ph sz="quarter" idx="2"/>
          </p:nvPr>
        </p:nvSpPr>
        <p:spPr>
          <a:xfrm>
            <a:off x="609600" y="1447799"/>
            <a:ext cx="3962400" cy="4927657"/>
          </a:xfrm>
        </p:spPr>
        <p:txBody>
          <a:bodyPr>
            <a:normAutofit fontScale="92500" lnSpcReduction="10000"/>
          </a:bodyPr>
          <a:lstStyle/>
          <a:p>
            <a:r>
              <a:rPr lang="en-US" sz="4000" dirty="0"/>
              <a:t>Which are the only diabetes meds that directly cause hypoglycemia? </a:t>
            </a:r>
          </a:p>
          <a:p>
            <a:endParaRPr lang="en-US" dirty="0"/>
          </a:p>
          <a:p>
            <a:pPr>
              <a:buFont typeface="Wingdings" panose="05000000000000000000" pitchFamily="2" charset="2"/>
              <a:buChar char="q"/>
            </a:pPr>
            <a:r>
              <a:rPr lang="en-US" sz="3000" dirty="0"/>
              <a:t> Insulin</a:t>
            </a:r>
          </a:p>
          <a:p>
            <a:pPr>
              <a:buFont typeface="Wingdings" panose="05000000000000000000" pitchFamily="2" charset="2"/>
              <a:buChar char="q"/>
            </a:pPr>
            <a:r>
              <a:rPr lang="en-US" sz="3000" dirty="0"/>
              <a:t> Secretagogues (sulfonylureas, </a:t>
            </a:r>
            <a:r>
              <a:rPr lang="en-US" sz="3000" dirty="0" err="1"/>
              <a:t>glitinides</a:t>
            </a:r>
            <a:r>
              <a:rPr lang="en-US" sz="3000" dirty="0"/>
              <a:t>)</a:t>
            </a:r>
          </a:p>
          <a:p>
            <a:endParaRPr lang="en-US" dirty="0"/>
          </a:p>
        </p:txBody>
      </p:sp>
      <p:pic>
        <p:nvPicPr>
          <p:cNvPr id="3" name="Picture 2" descr="Wood human figure">
            <a:extLst>
              <a:ext uri="{FF2B5EF4-FFF2-40B4-BE49-F238E27FC236}">
                <a16:creationId xmlns:a16="http://schemas.microsoft.com/office/drawing/2014/main" id="{6582DC3B-D196-2D5D-CCB0-BF36AD57F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447800"/>
            <a:ext cx="4114800" cy="2743200"/>
          </a:xfrm>
          <a:prstGeom prst="rect">
            <a:avLst/>
          </a:prstGeom>
        </p:spPr>
      </p:pic>
    </p:spTree>
    <p:extLst>
      <p:ext uri="{BB962C8B-B14F-4D97-AF65-F5344CB8AC3E}">
        <p14:creationId xmlns:p14="http://schemas.microsoft.com/office/powerpoint/2010/main" val="17821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D2E82FB5-15F5-C7F9-D7B6-493223AE856B}"/>
              </a:ext>
            </a:extLst>
          </p:cNvPr>
          <p:cNvPicPr>
            <a:picLocks noGrp="1" noChangeAspect="1"/>
          </p:cNvPicPr>
          <p:nvPr>
            <p:ph sz="quarter" idx="1"/>
          </p:nvPr>
        </p:nvPicPr>
        <p:blipFill>
          <a:blip r:embed="rId2"/>
          <a:stretch>
            <a:fillRect/>
          </a:stretch>
        </p:blipFill>
        <p:spPr>
          <a:xfrm>
            <a:off x="381000" y="152400"/>
            <a:ext cx="8620685" cy="5867400"/>
          </a:xfr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225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2</a:t>
            </a:r>
          </a:p>
        </p:txBody>
      </p:sp>
      <p:sp>
        <p:nvSpPr>
          <p:cNvPr id="3" name="Content Placeholder 2"/>
          <p:cNvSpPr>
            <a:spLocks noGrp="1"/>
          </p:cNvSpPr>
          <p:nvPr>
            <p:ph sz="quarter" idx="1"/>
          </p:nvPr>
        </p:nvSpPr>
        <p:spPr>
          <a:xfrm>
            <a:off x="653761" y="1371600"/>
            <a:ext cx="6400800" cy="5029200"/>
          </a:xfrm>
        </p:spPr>
        <p:txBody>
          <a:bodyPr/>
          <a:lstStyle/>
          <a:p>
            <a:r>
              <a:rPr lang="en-US" sz="2800" dirty="0"/>
              <a:t>JZ is excited about his A1c of 5.4%. He takes rapid acting insulin 4-6 times a day using a pen to keep his BG to target. Plus, adjusts glargine as needed if his pm BG is elevated. What is your biggest concern?</a:t>
            </a:r>
          </a:p>
          <a:p>
            <a:pPr marL="0" indent="0">
              <a:buNone/>
            </a:pPr>
            <a:r>
              <a:rPr lang="en-US" sz="2800" dirty="0"/>
              <a:t>A. Does he change his needle each time?</a:t>
            </a:r>
          </a:p>
          <a:p>
            <a:pPr marL="0" indent="0">
              <a:buNone/>
            </a:pPr>
            <a:r>
              <a:rPr lang="en-US" sz="2800" dirty="0"/>
              <a:t>B. Why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4" cstate="print"/>
          <a:stretch>
            <a:fillRect/>
          </a:stretch>
        </p:blipFill>
        <p:spPr>
          <a:xfrm>
            <a:off x="7162800" y="1676400"/>
            <a:ext cx="1327439" cy="1946910"/>
          </a:xfrm>
          <a:prstGeom prst="rect">
            <a:avLst/>
          </a:prstGeom>
        </p:spPr>
      </p:pic>
      <p:sp>
        <p:nvSpPr>
          <p:cNvPr id="6" name="Oval 5">
            <a:extLst>
              <a:ext uri="{FF2B5EF4-FFF2-40B4-BE49-F238E27FC236}">
                <a16:creationId xmlns:a16="http://schemas.microsoft.com/office/drawing/2014/main" id="{BAE3265F-1D91-4A97-B941-10945F6BF854}"/>
              </a:ext>
            </a:extLst>
          </p:cNvPr>
          <p:cNvSpPr/>
          <p:nvPr/>
        </p:nvSpPr>
        <p:spPr>
          <a:xfrm>
            <a:off x="304800" y="4953000"/>
            <a:ext cx="6553200" cy="1143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8276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rrowheads="1"/>
          </p:cNvSpPr>
          <p:nvPr>
            <p:ph type="title"/>
          </p:nvPr>
        </p:nvSpPr>
        <p:spPr/>
        <p:txBody>
          <a:bodyPr>
            <a:normAutofit/>
          </a:bodyPr>
          <a:lstStyle/>
          <a:p>
            <a:pPr eaLnBrk="1" hangingPunct="1">
              <a:defRPr/>
            </a:pPr>
            <a:r>
              <a:rPr lang="en-US" sz="4400" dirty="0"/>
              <a:t>Preventing Hypoglycemia</a:t>
            </a:r>
          </a:p>
        </p:txBody>
      </p:sp>
      <p:sp>
        <p:nvSpPr>
          <p:cNvPr id="565251" name="Rectangle 3"/>
          <p:cNvSpPr>
            <a:spLocks noGrp="1" noChangeArrowheads="1"/>
          </p:cNvSpPr>
          <p:nvPr>
            <p:ph type="body" sz="half" idx="1"/>
          </p:nvPr>
        </p:nvSpPr>
        <p:spPr>
          <a:xfrm>
            <a:off x="609600" y="1295400"/>
            <a:ext cx="3162300" cy="4876800"/>
          </a:xfrm>
        </p:spPr>
        <p:txBody>
          <a:bodyPr>
            <a:normAutofit/>
          </a:bodyPr>
          <a:lstStyle/>
          <a:p>
            <a:pPr eaLnBrk="1" hangingPunct="1">
              <a:buFont typeface="Wingdings" panose="05000000000000000000" pitchFamily="2" charset="2"/>
              <a:buNone/>
              <a:defRPr/>
            </a:pPr>
            <a:r>
              <a:rPr lang="en-US" sz="2800" b="1" dirty="0"/>
              <a:t>Nocturnal Lows</a:t>
            </a:r>
            <a:endParaRPr lang="en-US" sz="2800" dirty="0"/>
          </a:p>
          <a:p>
            <a:pPr eaLnBrk="1" hangingPunct="1">
              <a:defRPr/>
            </a:pPr>
            <a:r>
              <a:rPr lang="en-US" sz="2800" dirty="0"/>
              <a:t>If bedtime glucose &lt;110, </a:t>
            </a:r>
            <a:r>
              <a:rPr lang="en-US" sz="2800" dirty="0">
                <a:solidFill>
                  <a:srgbClr val="C00000"/>
                </a:solidFill>
              </a:rPr>
              <a:t>reduce meds</a:t>
            </a:r>
          </a:p>
          <a:p>
            <a:pPr eaLnBrk="1" hangingPunct="1">
              <a:defRPr/>
            </a:pPr>
            <a:r>
              <a:rPr lang="en-US" sz="2800" dirty="0"/>
              <a:t>If increased daytime activity, may need extra snack</a:t>
            </a:r>
          </a:p>
          <a:p>
            <a:pPr eaLnBrk="1" hangingPunct="1">
              <a:defRPr/>
            </a:pPr>
            <a:r>
              <a:rPr lang="en-US" sz="2800" dirty="0" err="1"/>
              <a:t>Eval</a:t>
            </a:r>
            <a:r>
              <a:rPr lang="en-US" sz="2800" dirty="0"/>
              <a:t> pre-dinner insulin/meds</a:t>
            </a:r>
          </a:p>
          <a:p>
            <a:pPr marL="0" indent="0">
              <a:buNone/>
              <a:defRPr/>
            </a:pPr>
            <a:endParaRPr lang="en-US" dirty="0"/>
          </a:p>
        </p:txBody>
      </p:sp>
      <p:sp>
        <p:nvSpPr>
          <p:cNvPr id="565252" name="Rectangle 4"/>
          <p:cNvSpPr>
            <a:spLocks noGrp="1" noChangeArrowheads="1"/>
          </p:cNvSpPr>
          <p:nvPr>
            <p:ph type="body" sz="half" idx="2"/>
          </p:nvPr>
        </p:nvSpPr>
        <p:spPr>
          <a:xfrm>
            <a:off x="4876800" y="1447800"/>
            <a:ext cx="3570517" cy="4648200"/>
          </a:xfrm>
        </p:spPr>
        <p:txBody>
          <a:bodyPr>
            <a:normAutofit/>
          </a:bodyPr>
          <a:lstStyle/>
          <a:p>
            <a:pPr eaLnBrk="1" hangingPunct="1">
              <a:buFont typeface="Wingdings" panose="05000000000000000000" pitchFamily="2" charset="2"/>
              <a:buNone/>
              <a:defRPr/>
            </a:pPr>
            <a:r>
              <a:rPr lang="en-US" b="1" dirty="0"/>
              <a:t>Other</a:t>
            </a:r>
          </a:p>
          <a:p>
            <a:pPr eaLnBrk="1" hangingPunct="1">
              <a:defRPr/>
            </a:pPr>
            <a:r>
              <a:rPr lang="en-US" dirty="0"/>
              <a:t>Monitor kidney function / </a:t>
            </a:r>
            <a:r>
              <a:rPr lang="en-US" dirty="0" err="1"/>
              <a:t>wt</a:t>
            </a:r>
            <a:r>
              <a:rPr lang="en-US" dirty="0"/>
              <a:t> loss</a:t>
            </a:r>
          </a:p>
          <a:p>
            <a:pPr eaLnBrk="1" hangingPunct="1">
              <a:defRPr/>
            </a:pPr>
            <a:r>
              <a:rPr lang="en-US" dirty="0"/>
              <a:t>Monitor BG trends</a:t>
            </a:r>
          </a:p>
          <a:p>
            <a:pPr eaLnBrk="1" hangingPunct="1">
              <a:defRPr/>
            </a:pPr>
            <a:r>
              <a:rPr lang="en-US" dirty="0"/>
              <a:t>Too much meds?</a:t>
            </a:r>
          </a:p>
          <a:p>
            <a:pPr eaLnBrk="1" hangingPunct="1">
              <a:defRPr/>
            </a:pPr>
            <a:r>
              <a:rPr lang="en-US" dirty="0"/>
              <a:t>Skipped /delayed meals?</a:t>
            </a:r>
          </a:p>
          <a:p>
            <a:pPr eaLnBrk="1" hangingPunct="1">
              <a:defRPr/>
            </a:pPr>
            <a:r>
              <a:rPr lang="en-US" dirty="0"/>
              <a:t>Plan ahead</a:t>
            </a:r>
          </a:p>
          <a:p>
            <a:pPr eaLnBrk="1" hangingPunct="1">
              <a:defRPr/>
            </a:pPr>
            <a:r>
              <a:rPr lang="en-US" dirty="0"/>
              <a:t>Alcohol precautions</a:t>
            </a:r>
          </a:p>
          <a:p>
            <a:pPr eaLnBrk="1" hangingPunct="1">
              <a:defRPr/>
            </a:pPr>
            <a:r>
              <a:rPr lang="en-US" dirty="0"/>
              <a:t>Exercise planning</a:t>
            </a:r>
          </a:p>
          <a:p>
            <a:pPr eaLnBrk="1" hangingPunct="1">
              <a:defRPr/>
            </a:pPr>
            <a:r>
              <a:rPr lang="en-US" dirty="0"/>
              <a:t>CGM</a:t>
            </a:r>
          </a:p>
          <a:p>
            <a:pPr eaLnBrk="1" hangingPunct="1">
              <a:defRPr/>
            </a:pPr>
            <a:endParaRPr lang="en-US" dirty="0"/>
          </a:p>
        </p:txBody>
      </p:sp>
    </p:spTree>
    <p:custDataLst>
      <p:tags r:id="rId1"/>
    </p:custDataLst>
    <p:extLst>
      <p:ext uri="{BB962C8B-B14F-4D97-AF65-F5344CB8AC3E}">
        <p14:creationId xmlns:p14="http://schemas.microsoft.com/office/powerpoint/2010/main" val="271371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700" b="1" i="1" dirty="0"/>
              <a:t>“The highest form of wisdom is kindness.” </a:t>
            </a:r>
            <a:br>
              <a:rPr lang="en-US" sz="2700" b="1" i="1" dirty="0"/>
            </a:br>
            <a:r>
              <a:rPr lang="en-US" sz="2700" b="1" i="1" dirty="0"/>
              <a:t>The Talmud</a:t>
            </a:r>
            <a:endParaRPr lang="en-US" sz="2700" dirty="0"/>
          </a:p>
        </p:txBody>
      </p:sp>
      <p:pic>
        <p:nvPicPr>
          <p:cNvPr id="3" name="Picture 2"/>
          <p:cNvPicPr>
            <a:picLocks noChangeAspect="1"/>
          </p:cNvPicPr>
          <p:nvPr/>
        </p:nvPicPr>
        <p:blipFill>
          <a:blip r:embed="rId3"/>
          <a:stretch>
            <a:fillRect/>
          </a:stretch>
        </p:blipFill>
        <p:spPr>
          <a:xfrm>
            <a:off x="838200" y="1371600"/>
            <a:ext cx="7523328" cy="4800600"/>
          </a:xfrm>
          <a:prstGeom prst="rect">
            <a:avLst/>
          </a:prstGeom>
        </p:spPr>
      </p:pic>
    </p:spTree>
    <p:custDataLst>
      <p:tags r:id="rId1"/>
    </p:custDataLst>
    <p:extLst>
      <p:ext uri="{BB962C8B-B14F-4D97-AF65-F5344CB8AC3E}">
        <p14:creationId xmlns:p14="http://schemas.microsoft.com/office/powerpoint/2010/main" val="113213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Trials</a:t>
            </a:r>
          </a:p>
        </p:txBody>
      </p:sp>
      <p:pic>
        <p:nvPicPr>
          <p:cNvPr id="4" name="Content Placeholder 3"/>
          <p:cNvPicPr>
            <a:picLocks noGrp="1" noChangeAspect="1"/>
          </p:cNvPicPr>
          <p:nvPr>
            <p:ph sz="quarter" idx="1"/>
          </p:nvPr>
        </p:nvPicPr>
        <p:blipFill>
          <a:blip r:embed="rId2"/>
          <a:stretch>
            <a:fillRect/>
          </a:stretch>
        </p:blipFill>
        <p:spPr>
          <a:xfrm>
            <a:off x="966636" y="1219200"/>
            <a:ext cx="7210728" cy="4937125"/>
          </a:xfrm>
          <a:prstGeom prst="rect">
            <a:avLst/>
          </a:prstGeom>
        </p:spPr>
      </p:pic>
    </p:spTree>
    <p:extLst>
      <p:ext uri="{BB962C8B-B14F-4D97-AF65-F5344CB8AC3E}">
        <p14:creationId xmlns:p14="http://schemas.microsoft.com/office/powerpoint/2010/main" val="24784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869950"/>
          </a:xfrm>
        </p:spPr>
        <p:txBody>
          <a:bodyPr anchor="b">
            <a:normAutofit/>
          </a:bodyPr>
          <a:lstStyle/>
          <a:p>
            <a:pPr>
              <a:lnSpc>
                <a:spcPct val="90000"/>
              </a:lnSpc>
            </a:pPr>
            <a:r>
              <a:rPr lang="en-US" sz="3700" dirty="0"/>
              <a:t>Diabetes Overview and Glycemic Goals</a:t>
            </a:r>
          </a:p>
        </p:txBody>
      </p:sp>
      <p:sp>
        <p:nvSpPr>
          <p:cNvPr id="3" name="Content Placeholder 2"/>
          <p:cNvSpPr>
            <a:spLocks noGrp="1"/>
          </p:cNvSpPr>
          <p:nvPr>
            <p:ph type="body" sz="half" idx="1"/>
          </p:nvPr>
        </p:nvSpPr>
        <p:spPr>
          <a:xfrm>
            <a:off x="533400" y="1250950"/>
            <a:ext cx="5257800" cy="5607050"/>
          </a:xfrm>
        </p:spPr>
        <p:txBody>
          <a:bodyPr>
            <a:normAutofit lnSpcReduction="10000"/>
          </a:bodyPr>
          <a:lstStyle/>
          <a:p>
            <a:pPr marL="0" indent="0">
              <a:lnSpc>
                <a:spcPct val="110000"/>
              </a:lnSpc>
              <a:buNone/>
            </a:pPr>
            <a:r>
              <a:rPr lang="en-US" sz="3200" b="1" dirty="0"/>
              <a:t>Objectives: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urrent Diabetes ADA Standards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erson-centered </a:t>
            </a:r>
            <a:r>
              <a:rPr lang="en-US" sz="2200" dirty="0">
                <a:solidFill>
                  <a:srgbClr val="222222"/>
                </a:solidFill>
                <a:ea typeface="Times New Roman" panose="02020603050405020304" pitchFamily="18" charset="0"/>
                <a:cs typeface="Calibri" panose="020F0502020204030204" pitchFamily="34" charset="0"/>
              </a:rPr>
              <a:t>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are for Type 1, Type 2, LADA, GDM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steps for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edical Evaluation, Risk Identification and Prevention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State g</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lycemic targets </a:t>
            </a:r>
            <a:r>
              <a:rPr lang="en-US" sz="2200" dirty="0">
                <a:solidFill>
                  <a:srgbClr val="222222"/>
                </a:solidFill>
                <a:ea typeface="Times New Roman" panose="02020603050405020304" pitchFamily="18" charset="0"/>
                <a:cs typeface="Calibri" panose="020F0502020204030204" pitchFamily="34" charset="0"/>
              </a:rPr>
              <a:t>a</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cross the lifespan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Discuss hypoglycemia prevention &amp; treatment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Describe significance of Landmark Diabetes Studies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edications considerations for Type 2</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the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harmacology Algorithms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most recent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ardiovascular risk mitigation strategies and goals.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58A9F4D-42DC-4F68-8F60-9EBF7B1D69C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083" r="-1" b="-1"/>
          <a:stretch/>
        </p:blipFill>
        <p:spPr>
          <a:xfrm>
            <a:off x="6033684" y="1371600"/>
            <a:ext cx="2667592" cy="2971800"/>
          </a:xfrm>
          <a:prstGeom prst="rect">
            <a:avLst/>
          </a:prstGeom>
          <a:noFill/>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3</a:t>
            </a:r>
          </a:p>
        </p:txBody>
      </p:sp>
      <p:sp>
        <p:nvSpPr>
          <p:cNvPr id="3" name="Content Placeholder 2"/>
          <p:cNvSpPr>
            <a:spLocks noGrp="1"/>
          </p:cNvSpPr>
          <p:nvPr>
            <p:ph sz="quarter" idx="1"/>
          </p:nvPr>
        </p:nvSpPr>
        <p:spPr/>
        <p:txBody>
          <a:bodyPr>
            <a:normAutofit fontScale="92500" lnSpcReduction="10000"/>
          </a:bodyPr>
          <a:lstStyle/>
          <a:p>
            <a:pPr marL="0" indent="0">
              <a:buNone/>
            </a:pPr>
            <a:r>
              <a:rPr lang="en-US" dirty="0"/>
              <a:t> Which study demonstrated that keeping A1c less than 7% reduces complications for Type 1?</a:t>
            </a:r>
          </a:p>
          <a:p>
            <a:pPr marL="385763" indent="-385763">
              <a:buFont typeface="+mj-lt"/>
              <a:buAutoNum type="alphaLcPeriod"/>
            </a:pPr>
            <a:r>
              <a:rPr lang="en-US" dirty="0"/>
              <a:t>Diabetes Prevention Trial</a:t>
            </a:r>
          </a:p>
          <a:p>
            <a:pPr marL="385763" indent="-385763">
              <a:buFont typeface="+mj-lt"/>
              <a:buAutoNum type="alphaLcPeriod"/>
            </a:pPr>
            <a:r>
              <a:rPr lang="en-US" dirty="0"/>
              <a:t>Diabetes Control and Complications Trial</a:t>
            </a:r>
          </a:p>
          <a:p>
            <a:pPr marL="385763" indent="-385763">
              <a:buFont typeface="+mj-lt"/>
              <a:buAutoNum type="alphaLcPeriod"/>
            </a:pPr>
            <a:r>
              <a:rPr lang="en-US" dirty="0"/>
              <a:t>United Kingdom Prospective Diabetes Study</a:t>
            </a:r>
          </a:p>
          <a:p>
            <a:pPr marL="385763" indent="-385763">
              <a:buFont typeface="+mj-lt"/>
              <a:buAutoNum type="alphaLcPeriod"/>
            </a:pPr>
            <a:r>
              <a:rPr lang="en-US" dirty="0"/>
              <a:t>YOUTH Trial</a:t>
            </a:r>
          </a:p>
          <a:p>
            <a:endParaRPr lang="en-US" dirty="0"/>
          </a:p>
        </p:txBody>
      </p:sp>
      <p:pic>
        <p:nvPicPr>
          <p:cNvPr id="4" name="Picture 3"/>
          <p:cNvPicPr>
            <a:picLocks noChangeAspect="1"/>
          </p:cNvPicPr>
          <p:nvPr/>
        </p:nvPicPr>
        <p:blipFill>
          <a:blip r:embed="rId3"/>
          <a:stretch>
            <a:fillRect/>
          </a:stretch>
        </p:blipFill>
        <p:spPr>
          <a:xfrm rot="631190">
            <a:off x="7924801" y="2205908"/>
            <a:ext cx="914399" cy="1328595"/>
          </a:xfrm>
          <a:prstGeom prst="rect">
            <a:avLst/>
          </a:prstGeom>
        </p:spPr>
      </p:pic>
      <p:sp>
        <p:nvSpPr>
          <p:cNvPr id="5" name="Oval 4">
            <a:extLst>
              <a:ext uri="{FF2B5EF4-FFF2-40B4-BE49-F238E27FC236}">
                <a16:creationId xmlns:a16="http://schemas.microsoft.com/office/drawing/2014/main" id="{992CEB73-32E3-4397-9AF3-C1AD6A796515}"/>
              </a:ext>
            </a:extLst>
          </p:cNvPr>
          <p:cNvSpPr/>
          <p:nvPr/>
        </p:nvSpPr>
        <p:spPr>
          <a:xfrm>
            <a:off x="431074" y="3253399"/>
            <a:ext cx="7696200" cy="1295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Tree>
    <p:custDataLst>
      <p:tags r:id="rId1"/>
    </p:custDataLst>
    <p:extLst>
      <p:ext uri="{BB962C8B-B14F-4D97-AF65-F5344CB8AC3E}">
        <p14:creationId xmlns:p14="http://schemas.microsoft.com/office/powerpoint/2010/main" val="29879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5616" y="273050"/>
            <a:ext cx="8226425" cy="1143000"/>
          </a:xfrm>
        </p:spPr>
        <p:txBody>
          <a:bodyPr vert="horz" lIns="67858" tIns="33334" rIns="67858" bIns="33334" anchor="b" anchorCtr="0">
            <a:normAutofit/>
          </a:bodyPr>
          <a:lstStyle/>
          <a:p>
            <a:pPr eaLnBrk="1" hangingPunct="1">
              <a:lnSpc>
                <a:spcPct val="90000"/>
              </a:lnSpc>
            </a:pPr>
            <a:r>
              <a:rPr lang="en-US" sz="3100"/>
              <a:t>Diabetes Control and Complications Trial (DCCT)</a:t>
            </a:r>
            <a:br>
              <a:rPr lang="en-US" sz="3100"/>
            </a:br>
            <a:r>
              <a:rPr lang="en-US" sz="3100"/>
              <a:t>Type 1 – Does getting A1c &lt;7% matter?</a:t>
            </a:r>
          </a:p>
        </p:txBody>
      </p:sp>
      <p:sp>
        <p:nvSpPr>
          <p:cNvPr id="76803" name="Rectangle 3"/>
          <p:cNvSpPr>
            <a:spLocks noGrp="1" noChangeArrowheads="1"/>
          </p:cNvSpPr>
          <p:nvPr>
            <p:ph type="body" sz="half" idx="1"/>
          </p:nvPr>
        </p:nvSpPr>
        <p:spPr>
          <a:xfrm>
            <a:off x="455614" y="1598613"/>
            <a:ext cx="4037012" cy="4878387"/>
          </a:xfrm>
        </p:spPr>
        <p:txBody>
          <a:bodyPr vert="horz" lIns="67858" tIns="33334" rIns="67858" bIns="33334">
            <a:normAutofit fontScale="92500" lnSpcReduction="20000"/>
          </a:bodyPr>
          <a:lstStyle/>
          <a:p>
            <a:pPr eaLnBrk="1" hangingPunct="1">
              <a:lnSpc>
                <a:spcPct val="110000"/>
              </a:lnSpc>
              <a:buFont typeface="Wingdings" pitchFamily="2" charset="2"/>
              <a:buNone/>
            </a:pPr>
            <a:r>
              <a:rPr lang="en-US" sz="2800" dirty="0"/>
              <a:t>The largest, most comprehensive diabetes study ever conducted.</a:t>
            </a:r>
          </a:p>
          <a:p>
            <a:pPr eaLnBrk="1" hangingPunct="1">
              <a:lnSpc>
                <a:spcPct val="110000"/>
              </a:lnSpc>
              <a:buFont typeface="Wingdings" pitchFamily="2" charset="2"/>
              <a:buNone/>
            </a:pPr>
            <a:r>
              <a:rPr lang="en-US" sz="2800" dirty="0"/>
              <a:t>10 year study involved more than 1400 subjects with Type 1 DM.</a:t>
            </a:r>
          </a:p>
          <a:p>
            <a:pPr eaLnBrk="1" hangingPunct="1">
              <a:lnSpc>
                <a:spcPct val="110000"/>
              </a:lnSpc>
              <a:buFont typeface="Wingdings" pitchFamily="2" charset="2"/>
              <a:buNone/>
            </a:pPr>
            <a:r>
              <a:rPr lang="en-US" sz="2800" dirty="0"/>
              <a:t>Compared the effects of two treatment regimens:</a:t>
            </a:r>
          </a:p>
          <a:p>
            <a:pPr lvl="1">
              <a:lnSpc>
                <a:spcPct val="110000"/>
              </a:lnSpc>
            </a:pPr>
            <a:r>
              <a:rPr lang="en-US" sz="2800" dirty="0"/>
              <a:t>standard therapy and </a:t>
            </a:r>
          </a:p>
          <a:p>
            <a:pPr lvl="1">
              <a:lnSpc>
                <a:spcPct val="110000"/>
              </a:lnSpc>
            </a:pPr>
            <a:r>
              <a:rPr lang="en-US" sz="2800" dirty="0"/>
              <a:t>intensive control-on the complications of diabetes. </a:t>
            </a:r>
          </a:p>
        </p:txBody>
      </p:sp>
      <p:pic>
        <p:nvPicPr>
          <p:cNvPr id="3" name="Picture 2">
            <a:extLst>
              <a:ext uri="{FF2B5EF4-FFF2-40B4-BE49-F238E27FC236}">
                <a16:creationId xmlns:a16="http://schemas.microsoft.com/office/drawing/2014/main" id="{E7F97C8E-F342-49C5-AAAD-55CC118AB935}"/>
              </a:ext>
            </a:extLst>
          </p:cNvPr>
          <p:cNvPicPr>
            <a:picLocks noChangeAspect="1"/>
          </p:cNvPicPr>
          <p:nvPr/>
        </p:nvPicPr>
        <p:blipFill>
          <a:blip r:embed="rId3"/>
          <a:stretch>
            <a:fillRect/>
          </a:stretch>
        </p:blipFill>
        <p:spPr>
          <a:xfrm>
            <a:off x="4645025" y="2454537"/>
            <a:ext cx="4037013" cy="2785538"/>
          </a:xfrm>
          <a:prstGeom prst="rect">
            <a:avLst/>
          </a:prstGeom>
          <a:noFill/>
        </p:spPr>
      </p:pic>
    </p:spTree>
    <p:custDataLst>
      <p:tags r:id="rId1"/>
    </p:custDataLst>
    <p:extLst>
      <p:ext uri="{BB962C8B-B14F-4D97-AF65-F5344CB8AC3E}">
        <p14:creationId xmlns:p14="http://schemas.microsoft.com/office/powerpoint/2010/main" val="346259731"/>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28600"/>
            <a:ext cx="8229600" cy="914400"/>
          </a:xfrm>
        </p:spPr>
        <p:txBody>
          <a:bodyPr vert="horz" lIns="67858" tIns="33334" rIns="67858" bIns="33334" anchor="b" anchorCtr="0">
            <a:normAutofit/>
          </a:bodyPr>
          <a:lstStyle/>
          <a:p>
            <a:pPr eaLnBrk="1" hangingPunct="1"/>
            <a:r>
              <a:rPr lang="en-US"/>
              <a:t>DCCT Conclusions</a:t>
            </a:r>
          </a:p>
        </p:txBody>
      </p:sp>
      <p:sp>
        <p:nvSpPr>
          <p:cNvPr id="77827" name="Rectangle 3"/>
          <p:cNvSpPr>
            <a:spLocks noGrp="1" noChangeArrowheads="1"/>
          </p:cNvSpPr>
          <p:nvPr>
            <p:ph sz="quarter" idx="1"/>
          </p:nvPr>
        </p:nvSpPr>
        <p:spPr>
          <a:xfrm>
            <a:off x="470155" y="1371600"/>
            <a:ext cx="4041648" cy="5257800"/>
          </a:xfrm>
        </p:spPr>
        <p:txBody>
          <a:bodyPr vert="horz" lIns="67858" tIns="33334" rIns="67858" bIns="33334">
            <a:normAutofit fontScale="85000" lnSpcReduction="10000"/>
          </a:bodyPr>
          <a:lstStyle/>
          <a:p>
            <a:pPr eaLnBrk="1" hangingPunct="1">
              <a:lnSpc>
                <a:spcPct val="120000"/>
              </a:lnSpc>
              <a:buFont typeface="Wingdings" pitchFamily="2" charset="2"/>
              <a:buNone/>
            </a:pPr>
            <a:r>
              <a:rPr lang="en-US" sz="2600" dirty="0"/>
              <a:t>By maintaining A1C &lt; 7%:</a:t>
            </a:r>
          </a:p>
          <a:p>
            <a:pPr eaLnBrk="1" hangingPunct="1">
              <a:lnSpc>
                <a:spcPct val="120000"/>
              </a:lnSpc>
            </a:pPr>
            <a:r>
              <a:rPr lang="en-US" sz="2600" dirty="0"/>
              <a:t>Eye disease - 76% reduced risk</a:t>
            </a:r>
          </a:p>
          <a:p>
            <a:pPr eaLnBrk="1" hangingPunct="1">
              <a:lnSpc>
                <a:spcPct val="120000"/>
              </a:lnSpc>
            </a:pPr>
            <a:r>
              <a:rPr lang="en-US" sz="2600" dirty="0"/>
              <a:t>Kidney disease - 50% reduced risk</a:t>
            </a:r>
          </a:p>
          <a:p>
            <a:pPr eaLnBrk="1" hangingPunct="1">
              <a:lnSpc>
                <a:spcPct val="120000"/>
              </a:lnSpc>
            </a:pPr>
            <a:r>
              <a:rPr lang="en-US" sz="2600" dirty="0"/>
              <a:t>Nerve disease - 60% reduced risk</a:t>
            </a:r>
          </a:p>
          <a:p>
            <a:pPr eaLnBrk="1" hangingPunct="1">
              <a:lnSpc>
                <a:spcPct val="120000"/>
              </a:lnSpc>
              <a:buFont typeface="Wingdings" pitchFamily="2" charset="2"/>
              <a:buNone/>
            </a:pPr>
            <a:r>
              <a:rPr lang="en-US" sz="2600" b="1" dirty="0"/>
              <a:t>Management elements included:</a:t>
            </a:r>
            <a:endParaRPr lang="en-US" sz="2600" dirty="0"/>
          </a:p>
          <a:p>
            <a:pPr lvl="1" eaLnBrk="1" hangingPunct="1">
              <a:lnSpc>
                <a:spcPct val="120000"/>
              </a:lnSpc>
            </a:pPr>
            <a:r>
              <a:rPr lang="en-US" sz="2600" dirty="0"/>
              <a:t>SMBG 4 or more times a day</a:t>
            </a:r>
          </a:p>
          <a:p>
            <a:pPr lvl="1" eaLnBrk="1" hangingPunct="1">
              <a:lnSpc>
                <a:spcPct val="120000"/>
              </a:lnSpc>
            </a:pPr>
            <a:r>
              <a:rPr lang="en-US" sz="2600" dirty="0"/>
              <a:t>4 daily insulin injections or insulin pump</a:t>
            </a:r>
          </a:p>
          <a:p>
            <a:pPr lvl="1" eaLnBrk="1" hangingPunct="1">
              <a:lnSpc>
                <a:spcPct val="120000"/>
              </a:lnSpc>
            </a:pPr>
            <a:r>
              <a:rPr lang="en-US" sz="2600" dirty="0"/>
              <a:t>Greater risk of hypoglycemia</a:t>
            </a:r>
          </a:p>
          <a:p>
            <a:pPr lvl="1" eaLnBrk="1" hangingPunct="1">
              <a:lnSpc>
                <a:spcPct val="120000"/>
              </a:lnSpc>
            </a:pPr>
            <a:r>
              <a:rPr lang="en-US" sz="2600" dirty="0"/>
              <a:t>More associated weight gain</a:t>
            </a:r>
            <a:endParaRPr lang="en-US" sz="2200" dirty="0"/>
          </a:p>
        </p:txBody>
      </p:sp>
      <p:pic>
        <p:nvPicPr>
          <p:cNvPr id="60418" name="Picture 2" descr="C:\Users\bev_000\AppData\Local\Microsoft\Windows\INetCache\IE\ZBVN0FQ4\MP9003868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27" r="14536" b="-3"/>
          <a:stretch/>
        </p:blipFill>
        <p:spPr bwMode="auto">
          <a:xfrm>
            <a:off x="4632198" y="1216152"/>
            <a:ext cx="4041648" cy="4937760"/>
          </a:xfrm>
          <a:prstGeom prst="rect">
            <a:avLst/>
          </a:prstGeom>
          <a:solidFill>
            <a:srgbClr val="FFFFFF"/>
          </a:solidFill>
        </p:spPr>
      </p:pic>
    </p:spTree>
    <p:custDataLst>
      <p:tags r:id="rId1"/>
    </p:custDataLst>
    <p:extLst>
      <p:ext uri="{BB962C8B-B14F-4D97-AF65-F5344CB8AC3E}">
        <p14:creationId xmlns:p14="http://schemas.microsoft.com/office/powerpoint/2010/main" val="64920230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vert="horz" lIns="67858" tIns="33334" rIns="67858" bIns="33334" anchor="b" anchorCtr="0">
            <a:normAutofit/>
          </a:bodyPr>
          <a:lstStyle/>
          <a:p>
            <a:pPr eaLnBrk="1" hangingPunct="1"/>
            <a:r>
              <a:rPr lang="en-US" sz="3975" dirty="0"/>
              <a:t>UKPDS Results</a:t>
            </a:r>
            <a:br>
              <a:rPr lang="en-US" sz="3975" dirty="0"/>
            </a:br>
            <a:r>
              <a:rPr lang="en-US" sz="2025" dirty="0"/>
              <a:t>United kingdom Prospective Diabetes Study</a:t>
            </a:r>
            <a:endParaRPr lang="en-US" sz="1350" dirty="0">
              <a:sym typeface="Monotype Sorts" pitchFamily="2" charset="2"/>
            </a:endParaRPr>
          </a:p>
        </p:txBody>
      </p:sp>
      <p:sp>
        <p:nvSpPr>
          <p:cNvPr id="1918979" name="Rectangle 3"/>
          <p:cNvSpPr>
            <a:spLocks noGrp="1" noChangeArrowheads="1"/>
          </p:cNvSpPr>
          <p:nvPr>
            <p:ph sz="quarter" idx="1"/>
          </p:nvPr>
        </p:nvSpPr>
        <p:spPr>
          <a:xfrm>
            <a:off x="457200" y="1219200"/>
            <a:ext cx="8229600" cy="5638800"/>
          </a:xfrm>
        </p:spPr>
        <p:txBody>
          <a:bodyPr vert="horz" lIns="67858" tIns="33334" rIns="67858" bIns="33334">
            <a:normAutofit fontScale="92500" lnSpcReduction="20000"/>
          </a:bodyPr>
          <a:lstStyle/>
          <a:p>
            <a:pPr>
              <a:lnSpc>
                <a:spcPct val="110000"/>
              </a:lnSpc>
            </a:pPr>
            <a:r>
              <a:rPr lang="en-US" dirty="0"/>
              <a:t>Conducted over 20 years involving over 5,100 patients with Type 2 diabetes </a:t>
            </a:r>
          </a:p>
          <a:p>
            <a:pPr>
              <a:lnSpc>
                <a:spcPct val="110000"/>
              </a:lnSpc>
            </a:pPr>
            <a:endParaRPr lang="en-US" dirty="0"/>
          </a:p>
          <a:p>
            <a:pPr>
              <a:lnSpc>
                <a:spcPct val="110000"/>
              </a:lnSpc>
            </a:pPr>
            <a:r>
              <a:rPr lang="en-US" dirty="0">
                <a:solidFill>
                  <a:srgbClr val="C00000"/>
                </a:solidFill>
              </a:rPr>
              <a:t>1% decrease in A</a:t>
            </a:r>
            <a:r>
              <a:rPr lang="en-US" baseline="-25000" dirty="0">
                <a:solidFill>
                  <a:srgbClr val="C00000"/>
                </a:solidFill>
              </a:rPr>
              <a:t>1</a:t>
            </a:r>
            <a:r>
              <a:rPr lang="en-US" dirty="0">
                <a:solidFill>
                  <a:srgbClr val="C00000"/>
                </a:solidFill>
              </a:rPr>
              <a:t>c reduces microvascular complications by 35% </a:t>
            </a:r>
          </a:p>
          <a:p>
            <a:pPr eaLnBrk="1" hangingPunct="1">
              <a:lnSpc>
                <a:spcPct val="110000"/>
              </a:lnSpc>
            </a:pPr>
            <a:r>
              <a:rPr lang="en-US" sz="2600" dirty="0"/>
              <a:t>1% decrease in A</a:t>
            </a:r>
            <a:r>
              <a:rPr lang="en-US" sz="2600" baseline="-25000" dirty="0"/>
              <a:t>1</a:t>
            </a:r>
            <a:r>
              <a:rPr lang="en-US" sz="2600" dirty="0"/>
              <a:t>c reduces diabetes related deaths by 25%</a:t>
            </a:r>
          </a:p>
          <a:p>
            <a:pPr algn="r" eaLnBrk="1" hangingPunct="1">
              <a:lnSpc>
                <a:spcPct val="110000"/>
              </a:lnSpc>
              <a:buFont typeface="Wingdings" pitchFamily="2" charset="2"/>
              <a:buNone/>
            </a:pPr>
            <a:endParaRPr lang="en-US" sz="1200" i="1" dirty="0"/>
          </a:p>
          <a:p>
            <a:pPr eaLnBrk="1" latinLnBrk="1" hangingPunct="1">
              <a:lnSpc>
                <a:spcPct val="110000"/>
              </a:lnSpc>
            </a:pPr>
            <a:r>
              <a:rPr lang="en-US" sz="2100" dirty="0"/>
              <a:t>B/P control (144/82) reduced risk of:</a:t>
            </a:r>
          </a:p>
          <a:p>
            <a:pPr lvl="1" eaLnBrk="1" latinLnBrk="1" hangingPunct="1">
              <a:lnSpc>
                <a:spcPct val="110000"/>
              </a:lnSpc>
            </a:pPr>
            <a:r>
              <a:rPr lang="en-US" dirty="0"/>
              <a:t>Heart failure (56%)</a:t>
            </a:r>
          </a:p>
          <a:p>
            <a:pPr lvl="1" eaLnBrk="1" latinLnBrk="1" hangingPunct="1">
              <a:lnSpc>
                <a:spcPct val="110000"/>
              </a:lnSpc>
            </a:pPr>
            <a:r>
              <a:rPr lang="en-US" dirty="0"/>
              <a:t>Stroke (44%)</a:t>
            </a:r>
          </a:p>
          <a:p>
            <a:pPr lvl="1" eaLnBrk="1" latinLnBrk="1" hangingPunct="1">
              <a:lnSpc>
                <a:spcPct val="110000"/>
              </a:lnSpc>
            </a:pPr>
            <a:r>
              <a:rPr lang="en-US" dirty="0"/>
              <a:t>Death from diabetes (32%)</a:t>
            </a:r>
          </a:p>
          <a:p>
            <a:pPr algn="r" eaLnBrk="1" hangingPunct="1">
              <a:lnSpc>
                <a:spcPct val="110000"/>
              </a:lnSpc>
              <a:buFont typeface="Wingdings" pitchFamily="2" charset="2"/>
              <a:buNone/>
            </a:pPr>
            <a:endParaRPr lang="en-US" sz="1200" i="1" dirty="0"/>
          </a:p>
          <a:p>
            <a:pPr algn="r" eaLnBrk="1" hangingPunct="1">
              <a:lnSpc>
                <a:spcPct val="80000"/>
              </a:lnSpc>
              <a:buFont typeface="Wingdings" pitchFamily="2" charset="2"/>
              <a:buNone/>
            </a:pPr>
            <a:r>
              <a:rPr lang="en-US" sz="1200" i="1" dirty="0"/>
              <a:t>Lancet 352: 837-865, 1998</a:t>
            </a:r>
          </a:p>
        </p:txBody>
      </p:sp>
    </p:spTree>
    <p:custDataLst>
      <p:tags r:id="rId1"/>
    </p:custDataLst>
    <p:extLst>
      <p:ext uri="{BB962C8B-B14F-4D97-AF65-F5344CB8AC3E}">
        <p14:creationId xmlns:p14="http://schemas.microsoft.com/office/powerpoint/2010/main" val="19031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918979">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43200000">
                                      <p:cBhvr>
                                        <p:cTn id="10" dur="2000" fill="hold"/>
                                        <p:tgtEl>
                                          <p:spTgt spid="191897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914400"/>
          </a:xfrm>
        </p:spPr>
        <p:txBody>
          <a:bodyPr anchor="b">
            <a:normAutofit/>
          </a:bodyPr>
          <a:lstStyle/>
          <a:p>
            <a:pPr eaLnBrk="1" hangingPunct="1"/>
            <a:r>
              <a:rPr lang="en-US"/>
              <a:t>“Legacy Effect”</a:t>
            </a:r>
          </a:p>
        </p:txBody>
      </p:sp>
      <p:sp>
        <p:nvSpPr>
          <p:cNvPr id="81923" name="Rectangle 3"/>
          <p:cNvSpPr>
            <a:spLocks noGrp="1" noChangeArrowheads="1"/>
          </p:cNvSpPr>
          <p:nvPr>
            <p:ph sz="quarter" idx="1"/>
          </p:nvPr>
        </p:nvSpPr>
        <p:spPr>
          <a:xfrm>
            <a:off x="457200" y="1219200"/>
            <a:ext cx="4267200" cy="5638800"/>
          </a:xfrm>
        </p:spPr>
        <p:txBody>
          <a:bodyPr>
            <a:normAutofit fontScale="85000" lnSpcReduction="10000"/>
          </a:bodyPr>
          <a:lstStyle/>
          <a:p>
            <a:pPr eaLnBrk="1" hangingPunct="1">
              <a:lnSpc>
                <a:spcPct val="120000"/>
              </a:lnSpc>
            </a:pPr>
            <a:r>
              <a:rPr lang="en-US" sz="2800" dirty="0"/>
              <a:t>For participants of DCCT and UKPDS </a:t>
            </a:r>
          </a:p>
          <a:p>
            <a:pPr lvl="1" eaLnBrk="1" hangingPunct="1">
              <a:lnSpc>
                <a:spcPct val="120000"/>
              </a:lnSpc>
            </a:pPr>
            <a:r>
              <a:rPr lang="en-US" sz="2800" dirty="0"/>
              <a:t>long lasting benefit of early intensive BG control prevents</a:t>
            </a:r>
          </a:p>
          <a:p>
            <a:pPr lvl="2" eaLnBrk="1" hangingPunct="1">
              <a:lnSpc>
                <a:spcPct val="120000"/>
              </a:lnSpc>
            </a:pPr>
            <a:r>
              <a:rPr lang="en-US" dirty="0"/>
              <a:t>Microvascular complications</a:t>
            </a:r>
          </a:p>
          <a:p>
            <a:pPr lvl="2" eaLnBrk="1" hangingPunct="1">
              <a:lnSpc>
                <a:spcPct val="120000"/>
              </a:lnSpc>
            </a:pPr>
            <a:r>
              <a:rPr lang="en-US" dirty="0"/>
              <a:t>Macrovascular complications (15-55% decrease)</a:t>
            </a:r>
          </a:p>
          <a:p>
            <a:pPr lvl="1" eaLnBrk="1" hangingPunct="1">
              <a:lnSpc>
                <a:spcPct val="120000"/>
              </a:lnSpc>
            </a:pPr>
            <a:r>
              <a:rPr lang="en-US" sz="2800" dirty="0"/>
              <a:t>Even though their BG levels increased over time</a:t>
            </a:r>
          </a:p>
          <a:p>
            <a:pPr lvl="1" eaLnBrk="1" hangingPunct="1">
              <a:lnSpc>
                <a:spcPct val="120000"/>
              </a:lnSpc>
            </a:pPr>
            <a:r>
              <a:rPr lang="en-US" sz="2800" dirty="0"/>
              <a:t>Message – Catch early and</a:t>
            </a:r>
          </a:p>
          <a:p>
            <a:pPr marL="342900" lvl="1" indent="0">
              <a:lnSpc>
                <a:spcPct val="120000"/>
              </a:lnSpc>
              <a:buNone/>
            </a:pPr>
            <a:r>
              <a:rPr lang="en-US" sz="2800" dirty="0"/>
              <a:t>Treat aggressively</a:t>
            </a:r>
          </a:p>
          <a:p>
            <a:pPr lvl="1" eaLnBrk="1" hangingPunct="1">
              <a:lnSpc>
                <a:spcPct val="90000"/>
              </a:lnSpc>
            </a:pPr>
            <a:endParaRPr lang="en-US" sz="2200" dirty="0"/>
          </a:p>
          <a:p>
            <a:pPr lvl="1" eaLnBrk="1" hangingPunct="1">
              <a:lnSpc>
                <a:spcPct val="90000"/>
              </a:lnSpc>
            </a:pPr>
            <a:endParaRPr lang="en-US" sz="2200" dirty="0"/>
          </a:p>
          <a:p>
            <a:pPr marL="342900" lvl="1" indent="0">
              <a:lnSpc>
                <a:spcPct val="90000"/>
              </a:lnSpc>
              <a:buNone/>
            </a:pPr>
            <a:endParaRPr lang="en-US" sz="2200" dirty="0"/>
          </a:p>
        </p:txBody>
      </p:sp>
      <p:pic>
        <p:nvPicPr>
          <p:cNvPr id="2" name="Picture 1">
            <a:extLst>
              <a:ext uri="{FF2B5EF4-FFF2-40B4-BE49-F238E27FC236}">
                <a16:creationId xmlns:a16="http://schemas.microsoft.com/office/drawing/2014/main" id="{1FAEFBFF-F61F-4FB3-915E-E7736C248F4E}"/>
              </a:ext>
            </a:extLst>
          </p:cNvPr>
          <p:cNvPicPr>
            <a:picLocks noChangeAspect="1"/>
          </p:cNvPicPr>
          <p:nvPr/>
        </p:nvPicPr>
        <p:blipFill>
          <a:blip r:embed="rId3"/>
          <a:stretch>
            <a:fillRect/>
          </a:stretch>
        </p:blipFill>
        <p:spPr>
          <a:xfrm>
            <a:off x="4645154" y="1447800"/>
            <a:ext cx="4041648" cy="3011027"/>
          </a:xfrm>
          <a:prstGeom prst="rect">
            <a:avLst/>
          </a:prstGeom>
          <a:noFill/>
        </p:spPr>
      </p:pic>
    </p:spTree>
    <p:custDataLst>
      <p:tags r:id="rId1"/>
    </p:custDataLst>
    <p:extLst>
      <p:ext uri="{BB962C8B-B14F-4D97-AF65-F5344CB8AC3E}">
        <p14:creationId xmlns:p14="http://schemas.microsoft.com/office/powerpoint/2010/main" val="2805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819D9-0B93-CED8-1DDF-798F056A41F1}"/>
            </a:ext>
          </a:extLst>
        </p:cNvPr>
        <p:cNvGrpSpPr/>
        <p:nvPr/>
      </p:nvGrpSpPr>
      <p:grpSpPr>
        <a:xfrm>
          <a:off x="0" y="0"/>
          <a:ext cx="0" cy="0"/>
          <a:chOff x="0" y="0"/>
          <a:chExt cx="0" cy="0"/>
        </a:xfrm>
      </p:grpSpPr>
      <p:sp>
        <p:nvSpPr>
          <p:cNvPr id="72706" name="Rectangle 2">
            <a:extLst>
              <a:ext uri="{FF2B5EF4-FFF2-40B4-BE49-F238E27FC236}">
                <a16:creationId xmlns:a16="http://schemas.microsoft.com/office/drawing/2014/main" id="{17EE507E-AF0E-9282-1470-8BE2D97EE90A}"/>
              </a:ext>
            </a:extLst>
          </p:cNvPr>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a:extLst>
              <a:ext uri="{FF2B5EF4-FFF2-40B4-BE49-F238E27FC236}">
                <a16:creationId xmlns:a16="http://schemas.microsoft.com/office/drawing/2014/main" id="{3FE73A30-0BA5-1755-0125-4818E86C55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2329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439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lstStyle/>
          <a:p>
            <a:r>
              <a:rPr lang="en-US" dirty="0"/>
              <a:t>Question and Break Time – 3:05</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a:bodyPr>
          <a:lstStyle/>
          <a:p>
            <a:r>
              <a:rPr lang="en-US" dirty="0"/>
              <a:t>Energizing Ideas</a:t>
            </a:r>
          </a:p>
          <a:p>
            <a:pPr lvl="1"/>
            <a:r>
              <a:rPr lang="en-US" dirty="0"/>
              <a:t>Dance</a:t>
            </a:r>
          </a:p>
          <a:p>
            <a:pPr lvl="1"/>
            <a:r>
              <a:rPr lang="en-US" dirty="0"/>
              <a:t>Walk outside</a:t>
            </a:r>
          </a:p>
          <a:p>
            <a:pPr lvl="1"/>
            <a:r>
              <a:rPr lang="en-US" dirty="0"/>
              <a:t>Enjoy a snack</a:t>
            </a:r>
          </a:p>
          <a:p>
            <a:pPr lvl="1"/>
            <a:r>
              <a:rPr lang="en-US" dirty="0"/>
              <a:t>Hydrate with spa water</a:t>
            </a:r>
          </a:p>
          <a:p>
            <a:pPr lvl="1"/>
            <a:r>
              <a:rPr lang="en-US" dirty="0"/>
              <a:t>Stretch and Breathe</a:t>
            </a:r>
          </a:p>
        </p:txBody>
      </p:sp>
      <p:pic>
        <p:nvPicPr>
          <p:cNvPr id="6" name="Content Placeholder 5" descr="Father and daughter practicing yoga">
            <a:extLst>
              <a:ext uri="{FF2B5EF4-FFF2-40B4-BE49-F238E27FC236}">
                <a16:creationId xmlns:a16="http://schemas.microsoft.com/office/drawing/2014/main" id="{3426809E-8E2C-4AAB-A126-0DFE56CE1192}"/>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77682" y="2209800"/>
            <a:ext cx="4041775" cy="2697197"/>
          </a:xfrm>
        </p:spPr>
      </p:pic>
    </p:spTree>
    <p:extLst>
      <p:ext uri="{BB962C8B-B14F-4D97-AF65-F5344CB8AC3E}">
        <p14:creationId xmlns:p14="http://schemas.microsoft.com/office/powerpoint/2010/main" val="29978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What the Rx?</a:t>
            </a:r>
          </a:p>
        </p:txBody>
      </p:sp>
      <p:pic>
        <p:nvPicPr>
          <p:cNvPr id="6" name="Content Placeholder 5"/>
          <p:cNvPicPr>
            <a:picLocks noGrp="1" noChangeAspect="1"/>
          </p:cNvPicPr>
          <p:nvPr>
            <p:ph sz="quarter" idx="1"/>
          </p:nvPr>
        </p:nvPicPr>
        <p:blipFill>
          <a:blip r:embed="rId2"/>
          <a:stretch>
            <a:fillRect/>
          </a:stretch>
        </p:blipFill>
        <p:spPr>
          <a:xfrm>
            <a:off x="697637" y="1685439"/>
            <a:ext cx="3543300" cy="2643188"/>
          </a:xfrm>
          <a:prstGeom prst="rect">
            <a:avLst/>
          </a:prstGeom>
        </p:spPr>
      </p:pic>
      <p:pic>
        <p:nvPicPr>
          <p:cNvPr id="7" name="Picture 6"/>
          <p:cNvPicPr>
            <a:picLocks noChangeAspect="1"/>
          </p:cNvPicPr>
          <p:nvPr/>
        </p:nvPicPr>
        <p:blipFill>
          <a:blip r:embed="rId3"/>
          <a:stretch>
            <a:fillRect/>
          </a:stretch>
        </p:blipFill>
        <p:spPr>
          <a:xfrm>
            <a:off x="4607511" y="1552765"/>
            <a:ext cx="3755186" cy="2764395"/>
          </a:xfrm>
          <a:prstGeom prst="rect">
            <a:avLst/>
          </a:prstGeom>
        </p:spPr>
      </p:pic>
      <p:sp>
        <p:nvSpPr>
          <p:cNvPr id="3" name="TextBox 2">
            <a:extLst>
              <a:ext uri="{FF2B5EF4-FFF2-40B4-BE49-F238E27FC236}">
                <a16:creationId xmlns:a16="http://schemas.microsoft.com/office/drawing/2014/main" id="{3F8F3630-3D65-499F-B8C4-78C9897942B0}"/>
              </a:ext>
            </a:extLst>
          </p:cNvPr>
          <p:cNvSpPr txBox="1"/>
          <p:nvPr/>
        </p:nvSpPr>
        <p:spPr>
          <a:xfrm>
            <a:off x="1371600" y="4671295"/>
            <a:ext cx="6858000" cy="1200329"/>
          </a:xfrm>
          <a:prstGeom prst="rect">
            <a:avLst/>
          </a:prstGeom>
          <a:noFill/>
        </p:spPr>
        <p:txBody>
          <a:bodyPr wrap="square" rtlCol="0">
            <a:spAutoFit/>
          </a:bodyPr>
          <a:lstStyle/>
          <a:p>
            <a:pPr algn="ctr" defTabSz="685800"/>
            <a:r>
              <a:rPr lang="en-US" sz="3600" dirty="0">
                <a:solidFill>
                  <a:prstClr val="black"/>
                </a:solidFill>
                <a:latin typeface="Gill Sans MT"/>
              </a:rPr>
              <a:t>Now on to other diabetes medications we haven’t yet covered</a:t>
            </a:r>
          </a:p>
        </p:txBody>
      </p:sp>
    </p:spTree>
    <p:extLst>
      <p:ext uri="{BB962C8B-B14F-4D97-AF65-F5344CB8AC3E}">
        <p14:creationId xmlns:p14="http://schemas.microsoft.com/office/powerpoint/2010/main" val="406043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B9048A0-3FC5-4AEB-87C3-BB9A596FCF8A}"/>
              </a:ext>
            </a:extLst>
          </p:cNvPr>
          <p:cNvSpPr>
            <a:spLocks noGrp="1" noChangeArrowheads="1"/>
          </p:cNvSpPr>
          <p:nvPr>
            <p:ph type="title"/>
          </p:nvPr>
        </p:nvSpPr>
        <p:spPr/>
        <p:txBody>
          <a:bodyPr>
            <a:normAutofit fontScale="90000"/>
          </a:bodyPr>
          <a:lstStyle/>
          <a:p>
            <a:pPr eaLnBrk="1" hangingPunct="1"/>
            <a:r>
              <a:rPr lang="en-US" altLang="en-US" sz="4054" dirty="0">
                <a:latin typeface="Arial" panose="020B0604020202020204" pitchFamily="34" charset="0"/>
              </a:rPr>
              <a:t>How Many Drug Options for Diabetes?</a:t>
            </a:r>
          </a:p>
        </p:txBody>
      </p:sp>
      <p:sp>
        <p:nvSpPr>
          <p:cNvPr id="16387" name="Content Placeholder 2">
            <a:extLst>
              <a:ext uri="{FF2B5EF4-FFF2-40B4-BE49-F238E27FC236}">
                <a16:creationId xmlns:a16="http://schemas.microsoft.com/office/drawing/2014/main" id="{4580B41E-34F7-4E10-BD36-0486BEDC75EC}"/>
              </a:ext>
            </a:extLst>
          </p:cNvPr>
          <p:cNvSpPr>
            <a:spLocks noGrp="1" noChangeArrowheads="1"/>
          </p:cNvSpPr>
          <p:nvPr>
            <p:ph sz="quarter" idx="1"/>
          </p:nvPr>
        </p:nvSpPr>
        <p:spPr>
          <a:xfrm>
            <a:off x="530565" y="1544141"/>
            <a:ext cx="4041436" cy="3898427"/>
          </a:xfrm>
        </p:spPr>
        <p:txBody>
          <a:bodyPr>
            <a:normAutofit lnSpcReduction="10000"/>
          </a:bodyPr>
          <a:lstStyle/>
          <a:p>
            <a:pPr>
              <a:spcBef>
                <a:spcPts val="360"/>
              </a:spcBef>
              <a:spcAft>
                <a:spcPts val="360"/>
              </a:spcAft>
            </a:pPr>
            <a:r>
              <a:rPr lang="en-US" altLang="en-US" sz="2522" dirty="0"/>
              <a:t>Biguanide</a:t>
            </a:r>
          </a:p>
          <a:p>
            <a:pPr>
              <a:spcBef>
                <a:spcPts val="360"/>
              </a:spcBef>
              <a:spcAft>
                <a:spcPts val="360"/>
              </a:spcAft>
            </a:pPr>
            <a:r>
              <a:rPr lang="en-US" altLang="en-US" sz="2522" dirty="0"/>
              <a:t>Sulfonylureas</a:t>
            </a:r>
          </a:p>
          <a:p>
            <a:pPr>
              <a:spcBef>
                <a:spcPts val="360"/>
              </a:spcBef>
              <a:spcAft>
                <a:spcPts val="360"/>
              </a:spcAft>
            </a:pPr>
            <a:r>
              <a:rPr lang="en-US" altLang="en-US" sz="2522" dirty="0"/>
              <a:t>Meglitinides</a:t>
            </a:r>
          </a:p>
          <a:p>
            <a:pPr>
              <a:spcBef>
                <a:spcPts val="360"/>
              </a:spcBef>
              <a:spcAft>
                <a:spcPts val="360"/>
              </a:spcAft>
            </a:pPr>
            <a:r>
              <a:rPr lang="en-US" altLang="en-US" sz="2522" dirty="0"/>
              <a:t>Glucagon-like-peptide-1 (GLP-1) receptor agonists</a:t>
            </a:r>
          </a:p>
          <a:p>
            <a:pPr>
              <a:spcBef>
                <a:spcPts val="360"/>
              </a:spcBef>
              <a:spcAft>
                <a:spcPts val="360"/>
              </a:spcAft>
            </a:pPr>
            <a:r>
              <a:rPr lang="en-US" altLang="en-US" sz="2522" dirty="0"/>
              <a:t>GLP/GIP receptor agonist</a:t>
            </a:r>
          </a:p>
          <a:p>
            <a:pPr>
              <a:spcBef>
                <a:spcPts val="360"/>
              </a:spcBef>
              <a:spcAft>
                <a:spcPts val="360"/>
              </a:spcAft>
            </a:pPr>
            <a:r>
              <a:rPr lang="en-US" altLang="en-US" sz="2522" dirty="0"/>
              <a:t>Sodium glucose cotransporter-2 (SGLT-2) inhibitors</a:t>
            </a:r>
          </a:p>
          <a:p>
            <a:pPr>
              <a:spcBef>
                <a:spcPts val="360"/>
              </a:spcBef>
              <a:spcAft>
                <a:spcPts val="360"/>
              </a:spcAft>
            </a:pPr>
            <a:endParaRPr lang="en-US" altLang="en-US" sz="2522" dirty="0"/>
          </a:p>
        </p:txBody>
      </p:sp>
      <p:sp>
        <p:nvSpPr>
          <p:cNvPr id="16388" name="Content Placeholder 3">
            <a:extLst>
              <a:ext uri="{FF2B5EF4-FFF2-40B4-BE49-F238E27FC236}">
                <a16:creationId xmlns:a16="http://schemas.microsoft.com/office/drawing/2014/main" id="{1A898C93-BDE2-4E67-9A7B-7D51EECB8EC3}"/>
              </a:ext>
            </a:extLst>
          </p:cNvPr>
          <p:cNvSpPr>
            <a:spLocks noGrp="1" noChangeArrowheads="1"/>
          </p:cNvSpPr>
          <p:nvPr>
            <p:ph sz="quarter" idx="4294967295"/>
          </p:nvPr>
        </p:nvSpPr>
        <p:spPr>
          <a:xfrm>
            <a:off x="4846578" y="1544141"/>
            <a:ext cx="3792601" cy="3559496"/>
          </a:xfrm>
        </p:spPr>
        <p:txBody>
          <a:bodyPr>
            <a:normAutofit fontScale="92500"/>
          </a:bodyPr>
          <a:lstStyle/>
          <a:p>
            <a:pPr>
              <a:spcBef>
                <a:spcPts val="360"/>
              </a:spcBef>
              <a:spcAft>
                <a:spcPts val="360"/>
              </a:spcAft>
            </a:pPr>
            <a:r>
              <a:rPr lang="en-US" altLang="en-US" sz="2522" dirty="0"/>
              <a:t>Thiazolidinediones (TZD’s)</a:t>
            </a:r>
          </a:p>
          <a:p>
            <a:pPr>
              <a:spcBef>
                <a:spcPts val="360"/>
              </a:spcBef>
              <a:spcAft>
                <a:spcPts val="360"/>
              </a:spcAft>
            </a:pPr>
            <a:r>
              <a:rPr lang="en-US" altLang="en-US" sz="2522" dirty="0"/>
              <a:t>Dipeptidylpeptidase-4 (DPP-4) inhibitors</a:t>
            </a:r>
          </a:p>
          <a:p>
            <a:pPr>
              <a:spcBef>
                <a:spcPts val="360"/>
              </a:spcBef>
              <a:spcAft>
                <a:spcPts val="360"/>
              </a:spcAft>
            </a:pPr>
            <a:r>
              <a:rPr lang="en-US" altLang="en-US" sz="2522" dirty="0"/>
              <a:t>Alpha-glucosidase inhibitors</a:t>
            </a:r>
          </a:p>
          <a:p>
            <a:pPr>
              <a:spcBef>
                <a:spcPts val="360"/>
              </a:spcBef>
              <a:spcAft>
                <a:spcPts val="360"/>
              </a:spcAft>
            </a:pPr>
            <a:r>
              <a:rPr lang="en-US" altLang="en-US" sz="2522" dirty="0"/>
              <a:t>Bile acid sequestrant</a:t>
            </a:r>
          </a:p>
          <a:p>
            <a:pPr>
              <a:spcBef>
                <a:spcPts val="360"/>
              </a:spcBef>
              <a:spcAft>
                <a:spcPts val="360"/>
              </a:spcAft>
            </a:pPr>
            <a:r>
              <a:rPr lang="en-US" altLang="en-US" sz="2522" dirty="0"/>
              <a:t>Dopamine-2-agonist</a:t>
            </a:r>
          </a:p>
          <a:p>
            <a:pPr>
              <a:spcBef>
                <a:spcPts val="360"/>
              </a:spcBef>
              <a:spcAft>
                <a:spcPts val="360"/>
              </a:spcAft>
            </a:pPr>
            <a:r>
              <a:rPr lang="en-US" altLang="en-US" sz="2522" dirty="0"/>
              <a:t>Amylin mimetic</a:t>
            </a:r>
          </a:p>
          <a:p>
            <a:pPr>
              <a:spcBef>
                <a:spcPts val="360"/>
              </a:spcBef>
              <a:spcAft>
                <a:spcPts val="360"/>
              </a:spcAft>
            </a:pPr>
            <a:r>
              <a:rPr lang="en-US" altLang="en-US" sz="2522" dirty="0"/>
              <a:t>Insulin</a:t>
            </a:r>
          </a:p>
        </p:txBody>
      </p:sp>
    </p:spTree>
    <p:extLst>
      <p:ext uri="{BB962C8B-B14F-4D97-AF65-F5344CB8AC3E}">
        <p14:creationId xmlns:p14="http://schemas.microsoft.com/office/powerpoint/2010/main" val="257514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88"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305989" y="155302"/>
            <a:ext cx="8595641" cy="877018"/>
          </a:xfrm>
        </p:spPr>
        <p:txBody>
          <a:bodyPr>
            <a:normAutofit fontScale="90000"/>
          </a:bodyPr>
          <a:lstStyle/>
          <a:p>
            <a:pPr algn="ctr" eaLnBrk="1" hangingPunct="1">
              <a:defRPr/>
            </a:pPr>
            <a:r>
              <a:rPr lang="en-US" sz="5900" dirty="0"/>
              <a:t>Welcome Everyone</a:t>
            </a:r>
            <a:endParaRPr lang="en-US" dirty="0"/>
          </a:p>
        </p:txBody>
      </p:sp>
      <p:sp>
        <p:nvSpPr>
          <p:cNvPr id="1215491" name="Rectangle 3"/>
          <p:cNvSpPr>
            <a:spLocks noGrp="1" noChangeArrowheads="1"/>
          </p:cNvSpPr>
          <p:nvPr>
            <p:ph type="body" sz="half" idx="4294967295"/>
          </p:nvPr>
        </p:nvSpPr>
        <p:spPr>
          <a:xfrm>
            <a:off x="815059" y="4248844"/>
            <a:ext cx="7742482" cy="2389566"/>
          </a:xfrm>
          <a:solidFill>
            <a:schemeClr val="bg1"/>
          </a:solidFill>
        </p:spPr>
        <p:txBody>
          <a:bodyPr>
            <a:normAutofit/>
          </a:bodyPr>
          <a:lstStyle/>
          <a:p>
            <a:pPr marL="0" indent="0" algn="ctr" eaLnBrk="1" hangingPunct="1">
              <a:lnSpc>
                <a:spcPct val="120000"/>
              </a:lnSpc>
              <a:buNone/>
              <a:defRPr/>
            </a:pPr>
            <a:r>
              <a:rPr lang="en-US" sz="3200" b="1" dirty="0">
                <a:solidFill>
                  <a:srgbClr val="5E3886"/>
                </a:solidFill>
              </a:rPr>
              <a:t>Good Morning and Welcome.  </a:t>
            </a:r>
          </a:p>
          <a:p>
            <a:pPr marL="0" indent="0" algn="ctr" eaLnBrk="1" hangingPunct="1">
              <a:lnSpc>
                <a:spcPct val="120000"/>
              </a:lnSpc>
              <a:buNone/>
              <a:defRPr/>
            </a:pPr>
            <a:r>
              <a:rPr lang="en-US" sz="1800" dirty="0"/>
              <a:t>Grab your coffee, tea or other beverage, a healthy snack and get comfy.</a:t>
            </a:r>
          </a:p>
          <a:p>
            <a:pPr marL="0" indent="0" algn="ctr" eaLnBrk="1" hangingPunct="1">
              <a:lnSpc>
                <a:spcPct val="120000"/>
              </a:lnSpc>
              <a:buNone/>
              <a:defRPr/>
            </a:pPr>
            <a:r>
              <a:rPr lang="en-US" sz="1800" dirty="0"/>
              <a:t>We will start promptly at 8:00 AM Pacific Time.</a:t>
            </a:r>
          </a:p>
          <a:p>
            <a:pPr marL="0" indent="0" algn="ctr" eaLnBrk="1" hangingPunct="1">
              <a:lnSpc>
                <a:spcPct val="120000"/>
              </a:lnSpc>
              <a:buNone/>
              <a:defRPr/>
            </a:pPr>
            <a:r>
              <a:rPr lang="en-US" sz="1800" dirty="0"/>
              <a:t>If you are having any technical difficulty, please chat with Bryanna at </a:t>
            </a:r>
            <a:r>
              <a:rPr lang="en-US" sz="1800" b="1" dirty="0">
                <a:hlinkClick r:id="rId4"/>
              </a:rPr>
              <a:t>www.DiabetesEd.net</a:t>
            </a:r>
            <a:r>
              <a:rPr lang="en-US" sz="1800" b="1" dirty="0"/>
              <a:t> </a:t>
            </a:r>
            <a:r>
              <a:rPr lang="en-US" sz="1800" dirty="0"/>
              <a:t>or call 530 / 893-8635 or email at info@diabetesed.net</a:t>
            </a:r>
          </a:p>
          <a:p>
            <a:pPr marL="0" indent="0" eaLnBrk="1" hangingPunct="1">
              <a:buNone/>
              <a:defRPr/>
            </a:pPr>
            <a:endParaRPr lang="en-US" sz="1800" dirty="0"/>
          </a:p>
        </p:txBody>
      </p:sp>
      <p:pic>
        <p:nvPicPr>
          <p:cNvPr id="3" name="Picture 2">
            <a:extLst>
              <a:ext uri="{FF2B5EF4-FFF2-40B4-BE49-F238E27FC236}">
                <a16:creationId xmlns:a16="http://schemas.microsoft.com/office/drawing/2014/main" id="{5675769C-D9DD-DF4E-9183-D367FD9E86D5}"/>
              </a:ext>
            </a:extLst>
          </p:cNvPr>
          <p:cNvPicPr>
            <a:picLocks noChangeAspect="1"/>
          </p:cNvPicPr>
          <p:nvPr/>
        </p:nvPicPr>
        <p:blipFill>
          <a:blip r:embed="rId5"/>
          <a:stretch>
            <a:fillRect/>
          </a:stretch>
        </p:blipFill>
        <p:spPr>
          <a:xfrm>
            <a:off x="116555" y="1099342"/>
            <a:ext cx="8910889" cy="3082480"/>
          </a:xfrm>
          <a:prstGeom prst="rect">
            <a:avLst/>
          </a:prstGeom>
        </p:spPr>
      </p:pic>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t>We need to all be a part of advocating to ensure a healthy and productive life for people living with diabetes.</a:t>
            </a:r>
          </a:p>
          <a:p>
            <a:pPr>
              <a:lnSpc>
                <a:spcPct val="110000"/>
              </a:lnSpc>
            </a:pPr>
            <a:r>
              <a:rPr lang="en-US" dirty="0"/>
              <a:t>Decrease barriers to diabetes self-management.</a:t>
            </a:r>
          </a:p>
        </p:txBody>
      </p:sp>
      <p:pic>
        <p:nvPicPr>
          <p:cNvPr id="4" name="Picture 3"/>
          <p:cNvPicPr>
            <a:picLocks noChangeAspect="1"/>
          </p:cNvPicPr>
          <p:nvPr/>
        </p:nvPicPr>
        <p:blipFill>
          <a:blip r:embed="rId3"/>
          <a:stretch>
            <a:fillRect/>
          </a:stretch>
        </p:blipFill>
        <p:spPr>
          <a:xfrm>
            <a:off x="5392615" y="1219200"/>
            <a:ext cx="3048000" cy="3188197"/>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392615" y="4483597"/>
            <a:ext cx="3581400" cy="2031325"/>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occupational drivers</a:t>
            </a:r>
          </a:p>
          <a:p>
            <a:pPr marL="285750" indent="-285750">
              <a:buFontTx/>
              <a:buChar char="-"/>
            </a:pPr>
            <a:r>
              <a:rPr lang="en-US" dirty="0"/>
              <a:t>In work settings</a:t>
            </a:r>
          </a:p>
          <a:p>
            <a:pPr marL="285750" indent="-285750">
              <a:buFontTx/>
              <a:buChar char="-"/>
            </a:pPr>
            <a:r>
              <a:rPr lang="en-US" dirty="0"/>
              <a:t>In Correctional Institutions</a:t>
            </a:r>
          </a:p>
        </p:txBody>
      </p:sp>
      <p:pic>
        <p:nvPicPr>
          <p:cNvPr id="8" name="Picture 7">
            <a:extLst>
              <a:ext uri="{FF2B5EF4-FFF2-40B4-BE49-F238E27FC236}">
                <a16:creationId xmlns:a16="http://schemas.microsoft.com/office/drawing/2014/main" id="{0DC800FD-D431-556F-3C61-52BECB66A0FB}"/>
              </a:ext>
            </a:extLst>
          </p:cNvPr>
          <p:cNvPicPr>
            <a:picLocks noChangeAspect="1"/>
          </p:cNvPicPr>
          <p:nvPr/>
        </p:nvPicPr>
        <p:blipFill>
          <a:blip r:embed="rId4"/>
          <a:stretch>
            <a:fillRect/>
          </a:stretch>
        </p:blipFill>
        <p:spPr>
          <a:xfrm>
            <a:off x="353187" y="6410263"/>
            <a:ext cx="5039428" cy="447737"/>
          </a:xfrm>
          <a:prstGeom prst="rect">
            <a:avLst/>
          </a:prstGeom>
        </p:spPr>
      </p:pic>
    </p:spTree>
    <p:custDataLst>
      <p:tags r:id="rId1"/>
    </p:custDataLst>
    <p:extLst>
      <p:ext uri="{BB962C8B-B14F-4D97-AF65-F5344CB8AC3E}">
        <p14:creationId xmlns:p14="http://schemas.microsoft.com/office/powerpoint/2010/main" val="304896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03">
            <a:extLst>
              <a:ext uri="{FF2B5EF4-FFF2-40B4-BE49-F238E27FC236}">
                <a16:creationId xmlns:a16="http://schemas.microsoft.com/office/drawing/2014/main" id="{46E126DD-3672-42AB-A0A6-709989902D8C}"/>
              </a:ext>
            </a:extLst>
          </p:cNvPr>
          <p:cNvSpPr>
            <a:spLocks noGrp="1" noChangeArrowheads="1"/>
          </p:cNvSpPr>
          <p:nvPr>
            <p:ph type="title"/>
          </p:nvPr>
        </p:nvSpPr>
        <p:spPr>
          <a:xfrm>
            <a:off x="457630" y="745772"/>
            <a:ext cx="8228742" cy="623898"/>
          </a:xfrm>
          <a:extLst>
            <a:ext uri="{91240B29-F687-4F45-9708-019B960494DF}">
              <a14:hiddenLine xmlns:a14="http://schemas.microsoft.com/office/drawing/2010/main" w="12700">
                <a:solidFill>
                  <a:srgbClr val="000000"/>
                </a:solidFill>
                <a:miter lim="800000"/>
                <a:headEnd/>
                <a:tailEnd/>
              </a14:hiddenLine>
            </a:ext>
          </a:extLst>
        </p:spPr>
        <p:txBody>
          <a:bodyPr vert="horz" lIns="69223" tIns="34612" rIns="69223" bIns="34612" anchor="b" anchorCtr="0">
            <a:spAutoFit/>
          </a:bodyPr>
          <a:lstStyle/>
          <a:p>
            <a:pPr eaLnBrk="1" hangingPunct="1"/>
            <a:r>
              <a:rPr lang="en-US" altLang="en-US" sz="3600" dirty="0"/>
              <a:t>Drug Targets in Diabetes</a:t>
            </a:r>
          </a:p>
        </p:txBody>
      </p:sp>
      <p:sp>
        <p:nvSpPr>
          <p:cNvPr id="43011" name="Content Placeholder 2">
            <a:extLst>
              <a:ext uri="{FF2B5EF4-FFF2-40B4-BE49-F238E27FC236}">
                <a16:creationId xmlns:a16="http://schemas.microsoft.com/office/drawing/2014/main" id="{151DC688-736A-430F-8EA8-6CCA5DDBC078}"/>
              </a:ext>
            </a:extLst>
          </p:cNvPr>
          <p:cNvSpPr>
            <a:spLocks noGrp="1" noChangeArrowheads="1"/>
          </p:cNvSpPr>
          <p:nvPr>
            <p:ph sz="quarter" idx="1"/>
          </p:nvPr>
        </p:nvSpPr>
        <p:spPr>
          <a:xfrm>
            <a:off x="457630" y="1438314"/>
            <a:ext cx="8228742" cy="4447582"/>
          </a:xfrm>
        </p:spPr>
        <p:txBody>
          <a:bodyPr/>
          <a:lstStyle/>
          <a:p>
            <a:endParaRPr lang="en-US" altLang="en-US"/>
          </a:p>
        </p:txBody>
      </p:sp>
      <p:sp>
        <p:nvSpPr>
          <p:cNvPr id="43012" name="TextBox 3">
            <a:extLst>
              <a:ext uri="{FF2B5EF4-FFF2-40B4-BE49-F238E27FC236}">
                <a16:creationId xmlns:a16="http://schemas.microsoft.com/office/drawing/2014/main" id="{47F78EE6-C388-4BFE-997C-3881CE7111BB}"/>
              </a:ext>
            </a:extLst>
          </p:cNvPr>
          <p:cNvSpPr txBox="1">
            <a:spLocks noChangeArrowheads="1"/>
          </p:cNvSpPr>
          <p:nvPr/>
        </p:nvSpPr>
        <p:spPr bwMode="auto">
          <a:xfrm>
            <a:off x="304611" y="6303483"/>
            <a:ext cx="4428990" cy="23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0" tIns="46110" rIns="92220" bIns="46110">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pt-BR" altLang="en-US" sz="901">
                <a:latin typeface="Trebuchet MS" panose="020B0603020202020204" pitchFamily="34" charset="0"/>
              </a:rPr>
              <a:t>DeFronzo et al. Diabetes Spectrum Volume 27, Number 2, 2014</a:t>
            </a:r>
            <a:endParaRPr lang="en-US" altLang="en-US" sz="901">
              <a:latin typeface="Trebuchet MS" panose="020B0603020202020204" pitchFamily="34" charset="0"/>
            </a:endParaRPr>
          </a:p>
        </p:txBody>
      </p:sp>
      <p:pic>
        <p:nvPicPr>
          <p:cNvPr id="43013" name="Picture 2">
            <a:extLst>
              <a:ext uri="{FF2B5EF4-FFF2-40B4-BE49-F238E27FC236}">
                <a16:creationId xmlns:a16="http://schemas.microsoft.com/office/drawing/2014/main" id="{44EAE601-6C1A-48E8-B1A9-8D5F1B018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6" y="1506959"/>
            <a:ext cx="9068205" cy="479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9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55D6-F12B-C146-1D94-123B8BA7E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CAADC-20F3-4235-E9BE-8CDD35BC8524}"/>
              </a:ext>
            </a:extLst>
          </p:cNvPr>
          <p:cNvSpPr>
            <a:spLocks noGrp="1"/>
          </p:cNvSpPr>
          <p:nvPr>
            <p:ph type="title"/>
          </p:nvPr>
        </p:nvSpPr>
        <p:spPr/>
        <p:txBody>
          <a:bodyPr>
            <a:noAutofit/>
          </a:bodyPr>
          <a:lstStyle/>
          <a:p>
            <a:r>
              <a:rPr lang="en-US" sz="3200" dirty="0"/>
              <a:t>Section 9-  Pharmacologic Approaches to Glycemic Treatment for Type 2 Diabetes</a:t>
            </a:r>
          </a:p>
        </p:txBody>
      </p:sp>
      <p:sp>
        <p:nvSpPr>
          <p:cNvPr id="3" name="Content Placeholder 2">
            <a:extLst>
              <a:ext uri="{FF2B5EF4-FFF2-40B4-BE49-F238E27FC236}">
                <a16:creationId xmlns:a16="http://schemas.microsoft.com/office/drawing/2014/main" id="{DE8ACE8D-CA4E-405C-D9A1-438B7CC0D77D}"/>
              </a:ext>
            </a:extLst>
          </p:cNvPr>
          <p:cNvSpPr>
            <a:spLocks noGrp="1"/>
          </p:cNvSpPr>
          <p:nvPr>
            <p:ph sz="quarter" idx="1"/>
          </p:nvPr>
        </p:nvSpPr>
        <p:spPr>
          <a:xfrm>
            <a:off x="457200" y="1219200"/>
            <a:ext cx="5715000" cy="4937760"/>
          </a:xfrm>
        </p:spPr>
        <p:txBody>
          <a:bodyPr>
            <a:normAutofit/>
          </a:bodyPr>
          <a:lstStyle/>
          <a:p>
            <a:r>
              <a:rPr lang="en-US" sz="3200" dirty="0"/>
              <a:t>Person centered with focus on addressing:</a:t>
            </a:r>
          </a:p>
          <a:p>
            <a:pPr lvl="1"/>
            <a:r>
              <a:rPr lang="en-US" sz="2750" dirty="0"/>
              <a:t>Atherosclerotic CV Disease (ASCVD)</a:t>
            </a:r>
          </a:p>
          <a:p>
            <a:pPr lvl="1"/>
            <a:r>
              <a:rPr lang="en-US" sz="2750" dirty="0"/>
              <a:t>Heart failure (HF) and </a:t>
            </a:r>
          </a:p>
          <a:p>
            <a:pPr lvl="1"/>
            <a:r>
              <a:rPr lang="en-US" sz="2750" dirty="0"/>
              <a:t>Chronic Kidney Disease (CKD), </a:t>
            </a:r>
          </a:p>
          <a:p>
            <a:pPr lvl="1"/>
            <a:r>
              <a:rPr lang="en-US" sz="2750" dirty="0"/>
              <a:t>Weight loss </a:t>
            </a:r>
          </a:p>
          <a:p>
            <a:r>
              <a:rPr lang="en-US" sz="3200" dirty="0"/>
              <a:t>Updated chart on cost and attributes of different meds.</a:t>
            </a:r>
          </a:p>
          <a:p>
            <a:endParaRPr lang="en-US" dirty="0"/>
          </a:p>
          <a:p>
            <a:endParaRPr lang="en-US" dirty="0"/>
          </a:p>
        </p:txBody>
      </p:sp>
      <p:pic>
        <p:nvPicPr>
          <p:cNvPr id="6146" name="Picture 2">
            <a:extLst>
              <a:ext uri="{FF2B5EF4-FFF2-40B4-BE49-F238E27FC236}">
                <a16:creationId xmlns:a16="http://schemas.microsoft.com/office/drawing/2014/main" id="{52153D18-1322-62FC-DFAD-5C7782DF6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71599"/>
            <a:ext cx="2538473"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6C34A48E-750B-2C7D-A6FC-1A5DAE95F415}"/>
              </a:ext>
            </a:extLst>
          </p:cNvPr>
          <p:cNvPicPr>
            <a:picLocks noChangeAspect="1"/>
          </p:cNvPicPr>
          <p:nvPr/>
        </p:nvPicPr>
        <p:blipFill>
          <a:blip r:embed="rId3"/>
          <a:stretch>
            <a:fillRect/>
          </a:stretch>
        </p:blipFill>
        <p:spPr>
          <a:xfrm>
            <a:off x="493776" y="6185344"/>
            <a:ext cx="3873800" cy="520256"/>
          </a:xfrm>
          <a:prstGeom prst="rect">
            <a:avLst/>
          </a:prstGeom>
        </p:spPr>
      </p:pic>
    </p:spTree>
    <p:extLst>
      <p:ext uri="{BB962C8B-B14F-4D97-AF65-F5344CB8AC3E}">
        <p14:creationId xmlns:p14="http://schemas.microsoft.com/office/powerpoint/2010/main" val="37704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ADA Meds Management for Type 2</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spTree>
    <p:extLst>
      <p:ext uri="{BB962C8B-B14F-4D97-AF65-F5344CB8AC3E}">
        <p14:creationId xmlns:p14="http://schemas.microsoft.com/office/powerpoint/2010/main" val="34042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6BAB-1F7E-4A3F-7794-ABBE773C08D3}"/>
              </a:ext>
            </a:extLst>
          </p:cNvPr>
          <p:cNvSpPr>
            <a:spLocks noGrp="1"/>
          </p:cNvSpPr>
          <p:nvPr>
            <p:ph type="title"/>
          </p:nvPr>
        </p:nvSpPr>
        <p:spPr/>
        <p:txBody>
          <a:bodyPr/>
          <a:lstStyle/>
          <a:p>
            <a:r>
              <a:rPr lang="en-US" dirty="0"/>
              <a:t>AACE 2023 Diabetes Guideline</a:t>
            </a:r>
          </a:p>
        </p:txBody>
      </p:sp>
      <p:sp>
        <p:nvSpPr>
          <p:cNvPr id="3" name="Content Placeholder 2">
            <a:extLst>
              <a:ext uri="{FF2B5EF4-FFF2-40B4-BE49-F238E27FC236}">
                <a16:creationId xmlns:a16="http://schemas.microsoft.com/office/drawing/2014/main" id="{5A910E06-D54A-083F-9B99-129C2CB6D4DA}"/>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4D4EFDB6-47B5-193A-88A7-64D8D801A58E}"/>
              </a:ext>
            </a:extLst>
          </p:cNvPr>
          <p:cNvPicPr/>
          <p:nvPr/>
        </p:nvPicPr>
        <p:blipFill>
          <a:blip r:embed="rId2"/>
          <a:stretch/>
        </p:blipFill>
        <p:spPr>
          <a:xfrm>
            <a:off x="762000" y="1143000"/>
            <a:ext cx="7162800" cy="5486400"/>
          </a:xfrm>
          <a:prstGeom prst="rect">
            <a:avLst/>
          </a:prstGeom>
          <a:ln>
            <a:noFill/>
          </a:ln>
        </p:spPr>
      </p:pic>
    </p:spTree>
    <p:extLst>
      <p:ext uri="{BB962C8B-B14F-4D97-AF65-F5344CB8AC3E}">
        <p14:creationId xmlns:p14="http://schemas.microsoft.com/office/powerpoint/2010/main" val="117468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25355" y="1337613"/>
            <a:ext cx="6477000" cy="5105400"/>
          </a:xfrm>
        </p:spPr>
        <p:txBody>
          <a:bodyPr>
            <a:normAutofit fontScale="70000" lnSpcReduction="2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  Decrease free fatty acids</a:t>
            </a:r>
          </a:p>
          <a:p>
            <a:pPr eaLnBrk="1" hangingPunct="1">
              <a:lnSpc>
                <a:spcPct val="110000"/>
              </a:lnSpc>
              <a:defRPr/>
            </a:pP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p>
          <a:p>
            <a:pPr lvl="1" eaLnBrk="1" hangingPunct="1">
              <a:lnSpc>
                <a:spcPct val="110000"/>
              </a:lnSpc>
              <a:defRPr/>
            </a:pPr>
            <a:r>
              <a:rPr lang="en-US" sz="2400" dirty="0"/>
              <a:t>rosiglitazone (Avandia)</a:t>
            </a:r>
          </a:p>
          <a:p>
            <a:pPr lvl="2" eaLnBrk="1" hangingPunct="1">
              <a:lnSpc>
                <a:spcPct val="110000"/>
              </a:lnSpc>
              <a:defRPr/>
            </a:pPr>
            <a:r>
              <a:rPr lang="en-US" sz="2400" dirty="0"/>
              <a:t>Dosing: 4-8 mg daily</a:t>
            </a:r>
          </a:p>
          <a:p>
            <a:pPr lvl="2" eaLnBrk="1" hangingPunct="1">
              <a:lnSpc>
                <a:spcPct val="110000"/>
              </a:lnSpc>
              <a:defRPr/>
            </a:pPr>
            <a:endParaRPr lang="en-US" dirty="0"/>
          </a:p>
          <a:p>
            <a:pPr eaLnBrk="1" hangingPunct="1">
              <a:lnSpc>
                <a:spcPct val="110000"/>
              </a:lnSpc>
              <a:defRPr/>
            </a:pPr>
            <a:r>
              <a:rPr lang="en-US" sz="2800" b="1" dirty="0"/>
              <a:t>Efficacy/ Considerations</a:t>
            </a:r>
            <a:r>
              <a:rPr lang="en-US" sz="2400" dirty="0"/>
              <a:t>  </a:t>
            </a:r>
          </a:p>
          <a:p>
            <a:pPr lvl="1" eaLnBrk="1" hangingPunct="1">
              <a:lnSpc>
                <a:spcPct val="110000"/>
              </a:lnSpc>
              <a:defRPr/>
            </a:pPr>
            <a:r>
              <a:rPr lang="en-US" sz="2400" dirty="0"/>
              <a:t>Reduce A1C ~0.5-1.0%</a:t>
            </a:r>
          </a:p>
          <a:p>
            <a:pPr lvl="1" eaLnBrk="1" hangingPunct="1">
              <a:lnSpc>
                <a:spcPct val="110000"/>
              </a:lnSpc>
              <a:defRPr/>
            </a:pPr>
            <a:r>
              <a:rPr lang="en-US" sz="2400" dirty="0"/>
              <a:t>6 weeks for maximum effect</a:t>
            </a:r>
          </a:p>
          <a:p>
            <a:pPr lvl="1" eaLnBrk="1" hangingPunct="1">
              <a:lnSpc>
                <a:spcPct val="110000"/>
              </a:lnSpc>
              <a:defRPr/>
            </a:pPr>
            <a:r>
              <a:rPr lang="en-US" sz="2400" dirty="0"/>
              <a:t>Actos $5 a month, Avandia $300 a month</a:t>
            </a:r>
          </a:p>
          <a:p>
            <a:pPr lvl="1" eaLnBrk="1" hangingPunct="1">
              <a:lnSpc>
                <a:spcPct val="110000"/>
              </a:lnSpc>
              <a:defRPr/>
            </a:pPr>
            <a:r>
              <a:rPr lang="en-US" sz="24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Indications for Insulin Sensitizers </a:t>
            </a:r>
            <a:br>
              <a:rPr lang="en-US" sz="4000" dirty="0"/>
            </a:br>
            <a:r>
              <a:rPr lang="en-US" sz="2700" dirty="0"/>
              <a:t>Rosiglitazone (Avandia), Pioglitazone (</a:t>
            </a:r>
            <a:r>
              <a:rPr lang="en-US" sz="2700" dirty="0" err="1"/>
              <a:t>Actos</a:t>
            </a:r>
            <a:r>
              <a:rPr lang="en-US" sz="2700" dirty="0"/>
              <a:t>)</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322828"/>
            <a:ext cx="1906816" cy="4267200"/>
          </a:xfrm>
          <a:prstGeom prst="rect">
            <a:avLst/>
          </a:prstGeom>
        </p:spPr>
      </p:pic>
      <p:pic>
        <p:nvPicPr>
          <p:cNvPr id="2" name="Picture 3">
            <a:extLst>
              <a:ext uri="{FF2B5EF4-FFF2-40B4-BE49-F238E27FC236}">
                <a16:creationId xmlns:a16="http://schemas.microsoft.com/office/drawing/2014/main" id="{8CB42E39-A2DC-1604-77A7-A5ADE552D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61" y="5639449"/>
            <a:ext cx="8786477" cy="113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698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4400" dirty="0"/>
              <a:t>TZDs – How Do They Rate?  </a:t>
            </a:r>
          </a:p>
        </p:txBody>
      </p:sp>
      <p:sp>
        <p:nvSpPr>
          <p:cNvPr id="3" name="Content Placeholder 2"/>
          <p:cNvSpPr>
            <a:spLocks noGrp="1"/>
          </p:cNvSpPr>
          <p:nvPr>
            <p:ph sz="quarter" idx="1"/>
          </p:nvPr>
        </p:nvSpPr>
        <p:spPr>
          <a:xfrm>
            <a:off x="457200" y="2260408"/>
            <a:ext cx="7200900" cy="3246120"/>
          </a:xfrm>
        </p:spPr>
        <p:txBody>
          <a:bodyPr>
            <a:normAutofit/>
          </a:bodyPr>
          <a:lstStyle/>
          <a:p>
            <a:pPr marL="0" indent="0">
              <a:buNone/>
              <a:defRPr/>
            </a:pPr>
            <a:r>
              <a:rPr lang="en-US"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a:t>
            </a:r>
          </a:p>
        </p:txBody>
      </p:sp>
      <p:sp>
        <p:nvSpPr>
          <p:cNvPr id="5" name="Rectangle 284"/>
          <p:cNvSpPr>
            <a:spLocks noChangeArrowheads="1"/>
          </p:cNvSpPr>
          <p:nvPr/>
        </p:nvSpPr>
        <p:spPr bwMode="auto">
          <a:xfrm>
            <a:off x="5881689" y="265428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977854" y="3446809"/>
            <a:ext cx="1451646"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Generic</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81689" y="3012231"/>
            <a:ext cx="727472"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974557" y="3827861"/>
            <a:ext cx="82629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6000750" y="4263629"/>
            <a:ext cx="1143000"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Watch HF</a:t>
            </a:r>
            <a:endParaRPr lang="en-US" sz="12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5147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46769-601C-2D48-70FC-E1244A737C89}"/>
              </a:ext>
            </a:extLst>
          </p:cNvPr>
          <p:cNvSpPr>
            <a:spLocks noGrp="1"/>
          </p:cNvSpPr>
          <p:nvPr>
            <p:ph type="title"/>
          </p:nvPr>
        </p:nvSpPr>
        <p:spPr/>
        <p:txBody>
          <a:bodyPr/>
          <a:lstStyle/>
          <a:p>
            <a:r>
              <a:rPr lang="en-US" dirty="0"/>
              <a:t>Dipeptidyl Peptidase-4 (DPP-4) Inhibitors</a:t>
            </a:r>
          </a:p>
        </p:txBody>
      </p:sp>
      <p:sp>
        <p:nvSpPr>
          <p:cNvPr id="3" name="Content Placeholder 2">
            <a:extLst>
              <a:ext uri="{FF2B5EF4-FFF2-40B4-BE49-F238E27FC236}">
                <a16:creationId xmlns:a16="http://schemas.microsoft.com/office/drawing/2014/main" id="{6B72C239-315E-FF16-F8E5-0F53C7F70AC3}"/>
              </a:ext>
            </a:extLst>
          </p:cNvPr>
          <p:cNvSpPr>
            <a:spLocks noGrp="1"/>
          </p:cNvSpPr>
          <p:nvPr>
            <p:ph sz="quarter" idx="11"/>
          </p:nvPr>
        </p:nvSpPr>
        <p:spPr/>
        <p:txBody>
          <a:bodyPr>
            <a:normAutofit/>
          </a:bodyPr>
          <a:lstStyle/>
          <a:p>
            <a:pPr>
              <a:lnSpc>
                <a:spcPct val="80000"/>
              </a:lnSpc>
            </a:pPr>
            <a:r>
              <a:rPr lang="en-US" sz="3200" dirty="0"/>
              <a:t>Mechanism of action</a:t>
            </a:r>
          </a:p>
          <a:p>
            <a:pPr lvl="2">
              <a:lnSpc>
                <a:spcPct val="80000"/>
              </a:lnSpc>
            </a:pPr>
            <a:r>
              <a:rPr lang="en-US" sz="2000" dirty="0"/>
              <a:t>Prevents the breakdown of GLP-1 and GIP, resulting in 2-3X increased endogenous incretin levels</a:t>
            </a:r>
          </a:p>
          <a:p>
            <a:pPr>
              <a:lnSpc>
                <a:spcPct val="80000"/>
              </a:lnSpc>
            </a:pPr>
            <a:r>
              <a:rPr lang="en-US" sz="3200" dirty="0"/>
              <a:t>Efficacy</a:t>
            </a:r>
          </a:p>
          <a:p>
            <a:pPr lvl="2">
              <a:lnSpc>
                <a:spcPct val="80000"/>
              </a:lnSpc>
            </a:pPr>
            <a:r>
              <a:rPr lang="en-US" sz="2000" dirty="0"/>
              <a:t>Hemoglobin A1C reduction by </a:t>
            </a:r>
            <a:r>
              <a:rPr lang="en-US" sz="2000" b="1" dirty="0">
                <a:solidFill>
                  <a:schemeClr val="tx1"/>
                </a:solidFill>
              </a:rPr>
              <a:t>0.6%–0.8%</a:t>
            </a:r>
          </a:p>
          <a:p>
            <a:pPr lvl="2">
              <a:lnSpc>
                <a:spcPct val="80000"/>
              </a:lnSpc>
            </a:pPr>
            <a:r>
              <a:rPr lang="en-US" sz="2000" dirty="0"/>
              <a:t>Primarily lowers postprandial glucose levels</a:t>
            </a:r>
          </a:p>
          <a:p>
            <a:pPr lvl="2">
              <a:lnSpc>
                <a:spcPct val="80000"/>
              </a:lnSpc>
            </a:pPr>
            <a:r>
              <a:rPr lang="en-US" sz="2000" dirty="0"/>
              <a:t>Not as efficacious as GLP-1 agonists</a:t>
            </a:r>
          </a:p>
          <a:p>
            <a:pPr lvl="2">
              <a:lnSpc>
                <a:spcPct val="80000"/>
              </a:lnSpc>
            </a:pPr>
            <a:r>
              <a:rPr lang="en-US" sz="2000" dirty="0"/>
              <a:t>CV neutral, increased HF hospitalization with alogliptin/</a:t>
            </a:r>
            <a:r>
              <a:rPr lang="en-US" sz="2000" dirty="0" err="1"/>
              <a:t>saxagliptin</a:t>
            </a:r>
            <a:endParaRPr lang="en-US" sz="2000" dirty="0"/>
          </a:p>
          <a:p>
            <a:pPr>
              <a:lnSpc>
                <a:spcPct val="80000"/>
              </a:lnSpc>
            </a:pPr>
            <a:r>
              <a:rPr lang="en-US" sz="3200" dirty="0"/>
              <a:t>Adverse effects</a:t>
            </a:r>
          </a:p>
          <a:p>
            <a:pPr lvl="2">
              <a:lnSpc>
                <a:spcPct val="80000"/>
              </a:lnSpc>
            </a:pPr>
            <a:r>
              <a:rPr lang="en-US" sz="2000" dirty="0"/>
              <a:t>Generally well tolerated, dosed once daily </a:t>
            </a:r>
          </a:p>
          <a:p>
            <a:pPr lvl="2">
              <a:lnSpc>
                <a:spcPct val="80000"/>
              </a:lnSpc>
            </a:pPr>
            <a:r>
              <a:rPr lang="en-US" sz="2000" dirty="0"/>
              <a:t>Avoid in combo with GLP-1 agonist</a:t>
            </a:r>
          </a:p>
          <a:p>
            <a:pPr lvl="2">
              <a:lnSpc>
                <a:spcPct val="80000"/>
              </a:lnSpc>
            </a:pPr>
            <a:r>
              <a:rPr lang="en-US" sz="2000" dirty="0"/>
              <a:t>Caution with h/o pancreatitis</a:t>
            </a:r>
          </a:p>
          <a:p>
            <a:pPr lvl="2">
              <a:lnSpc>
                <a:spcPct val="80000"/>
              </a:lnSpc>
            </a:pPr>
            <a:r>
              <a:rPr lang="en-US" sz="2000" dirty="0"/>
              <a:t>Potential joint pain </a:t>
            </a:r>
          </a:p>
          <a:p>
            <a:pPr lvl="1">
              <a:lnSpc>
                <a:spcPct val="80000"/>
              </a:lnSpc>
            </a:pPr>
            <a:endParaRPr lang="en-US" sz="2400" dirty="0"/>
          </a:p>
          <a:p>
            <a:pPr marL="0" indent="0">
              <a:buNone/>
            </a:pPr>
            <a:endParaRPr lang="en-US" dirty="0"/>
          </a:p>
        </p:txBody>
      </p:sp>
      <p:sp>
        <p:nvSpPr>
          <p:cNvPr id="4" name="Text Placeholder 3">
            <a:extLst>
              <a:ext uri="{FF2B5EF4-FFF2-40B4-BE49-F238E27FC236}">
                <a16:creationId xmlns:a16="http://schemas.microsoft.com/office/drawing/2014/main" id="{977111E8-550F-210C-0A91-4CB8BCF801F3}"/>
              </a:ext>
            </a:extLst>
          </p:cNvPr>
          <p:cNvSpPr>
            <a:spLocks noGrp="1"/>
          </p:cNvSpPr>
          <p:nvPr>
            <p:ph type="body" sz="quarter" idx="14"/>
          </p:nvPr>
        </p:nvSpPr>
        <p:spPr/>
        <p:txBody>
          <a:bodyPr/>
          <a:lstStyle/>
          <a:p>
            <a:r>
              <a:rPr lang="en-US"/>
              <a:t>Dipeptidyl Peptidase-4 (DPP-4) Inhibitors</a:t>
            </a:r>
          </a:p>
          <a:p>
            <a:endParaRPr lang="en-US"/>
          </a:p>
        </p:txBody>
      </p:sp>
      <p:sp>
        <p:nvSpPr>
          <p:cNvPr id="5" name="Slide Number Placeholder 4">
            <a:extLst>
              <a:ext uri="{FF2B5EF4-FFF2-40B4-BE49-F238E27FC236}">
                <a16:creationId xmlns:a16="http://schemas.microsoft.com/office/drawing/2014/main" id="{0A9A6296-8541-D990-CEE5-19D5892DED46}"/>
              </a:ext>
            </a:extLst>
          </p:cNvPr>
          <p:cNvSpPr>
            <a:spLocks noGrp="1"/>
          </p:cNvSpPr>
          <p:nvPr>
            <p:ph type="sldNum" sz="quarter" idx="4294967295"/>
          </p:nvPr>
        </p:nvSpPr>
        <p:spPr>
          <a:xfrm>
            <a:off x="8626475" y="6323013"/>
            <a:ext cx="517525" cy="365125"/>
          </a:xfrm>
          <a:prstGeom prst="rect">
            <a:avLst/>
          </a:prstGeom>
        </p:spPr>
        <p:txBody>
          <a:bodyPr/>
          <a:lstStyle/>
          <a:p>
            <a:fld id="{7F4E9268-1612-8141-A5F6-8C1073305412}" type="slidenum">
              <a:rPr lang="en-US" smtClean="0"/>
              <a:pPr/>
              <a:t>206</a:t>
            </a:fld>
            <a:endParaRPr lang="en-US"/>
          </a:p>
        </p:txBody>
      </p:sp>
    </p:spTree>
    <p:extLst>
      <p:ext uri="{BB962C8B-B14F-4D97-AF65-F5344CB8AC3E}">
        <p14:creationId xmlns:p14="http://schemas.microsoft.com/office/powerpoint/2010/main" val="31856057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94567F-DE98-44F6-EBD3-D5F8F2ED519C}"/>
              </a:ext>
            </a:extLst>
          </p:cNvPr>
          <p:cNvSpPr>
            <a:spLocks noGrp="1"/>
          </p:cNvSpPr>
          <p:nvPr>
            <p:ph type="title"/>
          </p:nvPr>
        </p:nvSpPr>
        <p:spPr/>
        <p:txBody>
          <a:bodyPr/>
          <a:lstStyle/>
          <a:p>
            <a:r>
              <a:rPr lang="en-US" dirty="0"/>
              <a:t>DPP4 Inhibitor Dosing</a:t>
            </a:r>
          </a:p>
        </p:txBody>
      </p:sp>
      <p:graphicFrame>
        <p:nvGraphicFramePr>
          <p:cNvPr id="5" name="Table 5">
            <a:extLst>
              <a:ext uri="{FF2B5EF4-FFF2-40B4-BE49-F238E27FC236}">
                <a16:creationId xmlns:a16="http://schemas.microsoft.com/office/drawing/2014/main" id="{2E3D9BF3-E1C4-1F6A-C535-FDF86EE046E9}"/>
              </a:ext>
            </a:extLst>
          </p:cNvPr>
          <p:cNvGraphicFramePr>
            <a:graphicFrameLocks noGrp="1"/>
          </p:cNvGraphicFramePr>
          <p:nvPr>
            <p:ph sz="quarter" idx="11"/>
            <p:extLst>
              <p:ext uri="{D42A27DB-BD31-4B8C-83A1-F6EECF244321}">
                <p14:modId xmlns:p14="http://schemas.microsoft.com/office/powerpoint/2010/main" val="3611718074"/>
              </p:ext>
            </p:extLst>
          </p:nvPr>
        </p:nvGraphicFramePr>
        <p:xfrm>
          <a:off x="539749" y="961191"/>
          <a:ext cx="8064499" cy="3154680"/>
        </p:xfrm>
        <a:graphic>
          <a:graphicData uri="http://schemas.openxmlformats.org/drawingml/2006/table">
            <a:tbl>
              <a:tblPr firstRow="1" bandRow="1">
                <a:tableStyleId>{5C22544A-7EE6-4342-B048-85BDC9FD1C3A}</a:tableStyleId>
              </a:tblPr>
              <a:tblGrid>
                <a:gridCol w="2352146">
                  <a:extLst>
                    <a:ext uri="{9D8B030D-6E8A-4147-A177-3AD203B41FA5}">
                      <a16:colId xmlns:a16="http://schemas.microsoft.com/office/drawing/2014/main" val="2402532846"/>
                    </a:ext>
                  </a:extLst>
                </a:gridCol>
                <a:gridCol w="2016125">
                  <a:extLst>
                    <a:ext uri="{9D8B030D-6E8A-4147-A177-3AD203B41FA5}">
                      <a16:colId xmlns:a16="http://schemas.microsoft.com/office/drawing/2014/main" val="187672530"/>
                    </a:ext>
                  </a:extLst>
                </a:gridCol>
                <a:gridCol w="3696228">
                  <a:extLst>
                    <a:ext uri="{9D8B030D-6E8A-4147-A177-3AD203B41FA5}">
                      <a16:colId xmlns:a16="http://schemas.microsoft.com/office/drawing/2014/main" val="3748936994"/>
                    </a:ext>
                  </a:extLst>
                </a:gridCol>
              </a:tblGrid>
              <a:tr h="326432">
                <a:tc>
                  <a:txBody>
                    <a:bodyPr/>
                    <a:lstStyle/>
                    <a:p>
                      <a:r>
                        <a:rPr lang="en-US" sz="1700"/>
                        <a:t>Drug</a:t>
                      </a:r>
                    </a:p>
                  </a:txBody>
                  <a:tcPr marL="68580" marR="68580" marT="34290" marB="34290"/>
                </a:tc>
                <a:tc>
                  <a:txBody>
                    <a:bodyPr/>
                    <a:lstStyle/>
                    <a:p>
                      <a:r>
                        <a:rPr lang="en-US" sz="1700"/>
                        <a:t>Dose</a:t>
                      </a:r>
                    </a:p>
                  </a:txBody>
                  <a:tcPr marL="68580" marR="68580" marT="34290" marB="34290"/>
                </a:tc>
                <a:tc>
                  <a:txBody>
                    <a:bodyPr/>
                    <a:lstStyle/>
                    <a:p>
                      <a:r>
                        <a:rPr lang="en-US" sz="1700"/>
                        <a:t>Renal Adjustment</a:t>
                      </a:r>
                    </a:p>
                  </a:txBody>
                  <a:tcPr marL="68580" marR="68580" marT="34290" marB="34290"/>
                </a:tc>
                <a:extLst>
                  <a:ext uri="{0D108BD9-81ED-4DB2-BD59-A6C34878D82A}">
                    <a16:rowId xmlns:a16="http://schemas.microsoft.com/office/drawing/2014/main" val="3271985787"/>
                  </a:ext>
                </a:extLst>
              </a:tr>
              <a:tr h="822960">
                <a:tc>
                  <a:txBody>
                    <a:bodyPr/>
                    <a:lstStyle/>
                    <a:p>
                      <a:r>
                        <a:rPr lang="en-US" sz="1700"/>
                        <a:t>Sitagliptin</a:t>
                      </a:r>
                    </a:p>
                  </a:txBody>
                  <a:tcPr marL="68580" marR="68580" marT="34290" marB="34290"/>
                </a:tc>
                <a:tc>
                  <a:txBody>
                    <a:bodyPr/>
                    <a:lstStyle/>
                    <a:p>
                      <a:r>
                        <a:rPr lang="en-US" sz="1700"/>
                        <a:t>100 mg daily</a:t>
                      </a:r>
                    </a:p>
                  </a:txBody>
                  <a:tcPr marL="68580" marR="68580" marT="34290" marB="34290"/>
                </a:tc>
                <a:tc>
                  <a:txBody>
                    <a:bodyPr/>
                    <a:lstStyle/>
                    <a:p>
                      <a:r>
                        <a:rPr lang="en-US" sz="1700"/>
                        <a:t>50 mg/day eGFR 30–45 </a:t>
                      </a:r>
                      <a:r>
                        <a:rPr lang="en-US" sz="1700" b="0" kern="1200">
                          <a:solidFill>
                            <a:schemeClr val="dk1"/>
                          </a:solidFill>
                          <a:effectLst/>
                        </a:rPr>
                        <a:t>mL/min/1.73m</a:t>
                      </a:r>
                      <a:r>
                        <a:rPr lang="en-US" sz="1700" b="0" kern="1200" baseline="30000">
                          <a:solidFill>
                            <a:schemeClr val="dk1"/>
                          </a:solidFill>
                          <a:effectLst/>
                        </a:rPr>
                        <a:t>2</a:t>
                      </a:r>
                      <a:endParaRPr lang="en-US" sz="1700"/>
                    </a:p>
                    <a:p>
                      <a:r>
                        <a:rPr lang="en-US" sz="1700"/>
                        <a:t>25 mg/day eGFR &lt;30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1808944318"/>
                  </a:ext>
                </a:extLst>
              </a:tr>
              <a:tr h="326432">
                <a:tc>
                  <a:txBody>
                    <a:bodyPr/>
                    <a:lstStyle/>
                    <a:p>
                      <a:r>
                        <a:rPr lang="en-US" sz="1700"/>
                        <a:t>Linagliptin</a:t>
                      </a:r>
                    </a:p>
                  </a:txBody>
                  <a:tcPr marL="68580" marR="68580" marT="34290" marB="34290"/>
                </a:tc>
                <a:tc>
                  <a:txBody>
                    <a:bodyPr/>
                    <a:lstStyle/>
                    <a:p>
                      <a:r>
                        <a:rPr lang="en-US" sz="1700"/>
                        <a:t>5 mg daily</a:t>
                      </a:r>
                    </a:p>
                  </a:txBody>
                  <a:tcPr marL="68580" marR="68580" marT="34290" marB="34290"/>
                </a:tc>
                <a:tc>
                  <a:txBody>
                    <a:bodyPr/>
                    <a:lstStyle/>
                    <a:p>
                      <a:r>
                        <a:rPr lang="en-US" sz="1700"/>
                        <a:t>None necessary</a:t>
                      </a:r>
                    </a:p>
                  </a:txBody>
                  <a:tcPr marL="68580" marR="68580" marT="34290" marB="34290"/>
                </a:tc>
                <a:extLst>
                  <a:ext uri="{0D108BD9-81ED-4DB2-BD59-A6C34878D82A}">
                    <a16:rowId xmlns:a16="http://schemas.microsoft.com/office/drawing/2014/main" val="1465198801"/>
                  </a:ext>
                </a:extLst>
              </a:tr>
              <a:tr h="571500">
                <a:tc>
                  <a:txBody>
                    <a:bodyPr/>
                    <a:lstStyle/>
                    <a:p>
                      <a:r>
                        <a:rPr lang="en-US" sz="1700"/>
                        <a:t>Saxagliptin</a:t>
                      </a:r>
                    </a:p>
                  </a:txBody>
                  <a:tcPr marL="68580" marR="68580" marT="34290" marB="34290"/>
                </a:tc>
                <a:tc>
                  <a:txBody>
                    <a:bodyPr/>
                    <a:lstStyle/>
                    <a:p>
                      <a:r>
                        <a:rPr lang="en-US" sz="1700"/>
                        <a:t>5 mg daily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2.5 mg/day eGFR &lt; 45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323192764"/>
                  </a:ext>
                </a:extLst>
              </a:tr>
              <a:tr h="1074420">
                <a:tc>
                  <a:txBody>
                    <a:bodyPr/>
                    <a:lstStyle/>
                    <a:p>
                      <a:r>
                        <a:rPr lang="en-US" sz="1700"/>
                        <a:t>Alogliptin</a:t>
                      </a:r>
                    </a:p>
                  </a:txBody>
                  <a:tcPr marL="68580" marR="68580" marT="34290" marB="34290"/>
                </a:tc>
                <a:tc>
                  <a:txBody>
                    <a:bodyPr/>
                    <a:lstStyle/>
                    <a:p>
                      <a:r>
                        <a:rPr lang="en-US" sz="1700" dirty="0"/>
                        <a:t>25 mg daily</a:t>
                      </a:r>
                    </a:p>
                  </a:txBody>
                  <a:tcPr marL="68580" marR="68580" marT="34290" marB="34290"/>
                </a:tc>
                <a:tc>
                  <a:txBody>
                    <a:bodyPr/>
                    <a:lstStyle/>
                    <a:p>
                      <a:r>
                        <a:rPr lang="en-US" sz="1700" dirty="0"/>
                        <a:t>12.5 mg/day eGFR 30–59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p>
                      <a:r>
                        <a:rPr lang="en-US" sz="1700" dirty="0"/>
                        <a:t>6.25 mg/day for eGFR &lt;30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txBody>
                  <a:tcPr marL="68580" marR="68580" marT="34290" marB="34290"/>
                </a:tc>
                <a:extLst>
                  <a:ext uri="{0D108BD9-81ED-4DB2-BD59-A6C34878D82A}">
                    <a16:rowId xmlns:a16="http://schemas.microsoft.com/office/drawing/2014/main" val="2443004893"/>
                  </a:ext>
                </a:extLst>
              </a:tr>
            </a:tbl>
          </a:graphicData>
        </a:graphic>
      </p:graphicFrame>
      <p:sp>
        <p:nvSpPr>
          <p:cNvPr id="4" name="Text Placeholder 3">
            <a:extLst>
              <a:ext uri="{FF2B5EF4-FFF2-40B4-BE49-F238E27FC236}">
                <a16:creationId xmlns:a16="http://schemas.microsoft.com/office/drawing/2014/main" id="{BF4BC263-004B-881A-8B0A-F32C53FC1F0B}"/>
              </a:ext>
            </a:extLst>
          </p:cNvPr>
          <p:cNvSpPr>
            <a:spLocks noGrp="1"/>
          </p:cNvSpPr>
          <p:nvPr>
            <p:ph type="body"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1D0715CF-009C-EDC4-5BE3-C4BD10E5D9EF}"/>
              </a:ext>
            </a:extLst>
          </p:cNvPr>
          <p:cNvSpPr>
            <a:spLocks noGrp="1"/>
          </p:cNvSpPr>
          <p:nvPr>
            <p:ph type="sldNum" sz="quarter" idx="4294967295"/>
          </p:nvPr>
        </p:nvSpPr>
        <p:spPr>
          <a:xfrm>
            <a:off x="8626475" y="6323013"/>
            <a:ext cx="517525" cy="365125"/>
          </a:xfrm>
          <a:prstGeom prst="rect">
            <a:avLst/>
          </a:prstGeom>
        </p:spPr>
        <p:txBody>
          <a:bodyPr/>
          <a:lstStyle/>
          <a:p>
            <a:fld id="{7F4E9268-1612-8141-A5F6-8C1073305412}" type="slidenum">
              <a:rPr lang="en-US" smtClean="0"/>
              <a:pPr/>
              <a:t>207</a:t>
            </a:fld>
            <a:endParaRPr lang="en-US"/>
          </a:p>
        </p:txBody>
      </p:sp>
      <p:pic>
        <p:nvPicPr>
          <p:cNvPr id="7" name="Picture 6">
            <a:extLst>
              <a:ext uri="{FF2B5EF4-FFF2-40B4-BE49-F238E27FC236}">
                <a16:creationId xmlns:a16="http://schemas.microsoft.com/office/drawing/2014/main" id="{04069D10-A54C-2CAA-EAB8-2BC0D8E873C3}"/>
              </a:ext>
            </a:extLst>
          </p:cNvPr>
          <p:cNvPicPr>
            <a:picLocks noChangeAspect="1"/>
          </p:cNvPicPr>
          <p:nvPr/>
        </p:nvPicPr>
        <p:blipFill>
          <a:blip r:embed="rId3"/>
          <a:stretch>
            <a:fillRect/>
          </a:stretch>
        </p:blipFill>
        <p:spPr>
          <a:xfrm>
            <a:off x="383979" y="4304798"/>
            <a:ext cx="8302821" cy="1927806"/>
          </a:xfrm>
          <a:prstGeom prst="rect">
            <a:avLst/>
          </a:prstGeom>
        </p:spPr>
      </p:pic>
      <p:sp>
        <p:nvSpPr>
          <p:cNvPr id="2" name="Text Placeholder 3">
            <a:extLst>
              <a:ext uri="{FF2B5EF4-FFF2-40B4-BE49-F238E27FC236}">
                <a16:creationId xmlns:a16="http://schemas.microsoft.com/office/drawing/2014/main" id="{51BD7E68-DAD7-EFF5-F634-E8ED5B9AF409}"/>
              </a:ext>
            </a:extLst>
          </p:cNvPr>
          <p:cNvSpPr txBox="1">
            <a:spLocks/>
          </p:cNvSpPr>
          <p:nvPr/>
        </p:nvSpPr>
        <p:spPr>
          <a:xfrm>
            <a:off x="457200" y="6304689"/>
            <a:ext cx="8686800" cy="416831"/>
          </a:xfrm>
          <a:prstGeom prst="rect">
            <a:avLst/>
          </a:prstGeom>
          <a:noFill/>
        </p:spPr>
        <p:txBody>
          <a:bodyPr vert="horz" wrap="square" lIns="180000" tIns="36000" rIns="180000" bIns="72000" anchor="b" anchorCtr="0">
            <a:spAutoFit/>
          </a:bodyPr>
          <a:lstStyle>
            <a:lvl1pPr marL="205740" indent="-205740" algn="l" rtl="0" eaLnBrk="1" latinLnBrk="0" hangingPunct="1">
              <a:lnSpc>
                <a:spcPct val="100000"/>
              </a:lnSpc>
              <a:spcBef>
                <a:spcPts val="450"/>
              </a:spcBef>
              <a:spcAft>
                <a:spcPts val="450"/>
              </a:spcAft>
              <a:buClr>
                <a:srgbClr val="5E3886"/>
              </a:buClr>
              <a:buSzPct val="76000"/>
              <a:buFont typeface="Wingdings 3"/>
              <a:buChar char=""/>
              <a:defRPr kumimoji="0" sz="825" b="0" i="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r>
              <a:rPr lang="en-US" sz="2000"/>
              <a:t>DPP-IV Dosing and Diabetes Med PocketCards</a:t>
            </a:r>
            <a:endParaRPr lang="en-US" sz="2000" dirty="0"/>
          </a:p>
        </p:txBody>
      </p:sp>
    </p:spTree>
    <p:extLst>
      <p:ext uri="{BB962C8B-B14F-4D97-AF65-F5344CB8AC3E}">
        <p14:creationId xmlns:p14="http://schemas.microsoft.com/office/powerpoint/2010/main" val="229840913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a:xfrm>
            <a:off x="381000" y="299800"/>
            <a:ext cx="8229600" cy="919399"/>
          </a:xfrm>
        </p:spPr>
        <p:txBody>
          <a:bodyPr>
            <a:normAutofit/>
          </a:bodyPr>
          <a:lstStyle/>
          <a:p>
            <a:pPr eaLnBrk="1" hangingPunct="1">
              <a:defRPr/>
            </a:pPr>
            <a:r>
              <a:rPr lang="en-US" dirty="0"/>
              <a:t>Alpha-glucosidase Inhibitors</a:t>
            </a:r>
          </a:p>
        </p:txBody>
      </p:sp>
      <p:sp>
        <p:nvSpPr>
          <p:cNvPr id="1525763" name="Rectangle 3"/>
          <p:cNvSpPr>
            <a:spLocks noGrp="1" noChangeArrowheads="1"/>
          </p:cNvSpPr>
          <p:nvPr>
            <p:ph type="body" idx="1"/>
          </p:nvPr>
        </p:nvSpPr>
        <p:spPr>
          <a:xfrm>
            <a:off x="381000" y="1428750"/>
            <a:ext cx="6096000" cy="5353050"/>
          </a:xfrm>
        </p:spPr>
        <p:txBody>
          <a:bodyPr>
            <a:noAutofit/>
          </a:bodyPr>
          <a:lstStyle/>
          <a:p>
            <a:pPr eaLnBrk="1" hangingPunct="1">
              <a:lnSpc>
                <a:spcPct val="80000"/>
              </a:lnSpc>
              <a:defRPr/>
            </a:pPr>
            <a:r>
              <a:rPr lang="en-US" b="1" dirty="0"/>
              <a:t>Action</a:t>
            </a:r>
            <a:r>
              <a:rPr lang="en-US" dirty="0"/>
              <a:t>: blocks enzymes that digest starches in the small intestine</a:t>
            </a:r>
          </a:p>
          <a:p>
            <a:pPr eaLnBrk="1" hangingPunct="1">
              <a:lnSpc>
                <a:spcPct val="80000"/>
              </a:lnSpc>
              <a:defRPr/>
            </a:pPr>
            <a:r>
              <a:rPr lang="en-US" b="1" dirty="0"/>
              <a:t>Name</a:t>
            </a:r>
            <a:r>
              <a:rPr lang="en-US" dirty="0"/>
              <a:t>: acarbose (</a:t>
            </a:r>
            <a:r>
              <a:rPr lang="en-US" dirty="0" err="1"/>
              <a:t>Precose</a:t>
            </a:r>
            <a:r>
              <a:rPr lang="en-US" dirty="0"/>
              <a:t>) or miglitol (</a:t>
            </a:r>
            <a:r>
              <a:rPr lang="en-US" dirty="0" err="1"/>
              <a:t>Glyset</a:t>
            </a:r>
            <a:r>
              <a:rPr lang="en-US" dirty="0"/>
              <a:t>)</a:t>
            </a:r>
          </a:p>
          <a:p>
            <a:pPr lvl="1" eaLnBrk="1" hangingPunct="1">
              <a:lnSpc>
                <a:spcPct val="80000"/>
              </a:lnSpc>
              <a:defRPr/>
            </a:pPr>
            <a:r>
              <a:rPr lang="en-US" sz="2400" dirty="0"/>
              <a:t>Dosing: 25-100mg TID, max 300mg/day</a:t>
            </a:r>
          </a:p>
          <a:p>
            <a:pPr eaLnBrk="1" hangingPunct="1">
              <a:lnSpc>
                <a:spcPct val="80000"/>
              </a:lnSpc>
              <a:defRPr/>
            </a:pPr>
            <a:r>
              <a:rPr lang="en-US" dirty="0"/>
              <a:t>Efficacy</a:t>
            </a:r>
          </a:p>
          <a:p>
            <a:pPr lvl="1" eaLnBrk="1" hangingPunct="1">
              <a:lnSpc>
                <a:spcPct val="80000"/>
              </a:lnSpc>
              <a:defRPr/>
            </a:pPr>
            <a:r>
              <a:rPr lang="en-US" sz="2400" dirty="0"/>
              <a:t>Decrease postprandial glucose 40-50 mg/dl</a:t>
            </a:r>
          </a:p>
          <a:p>
            <a:pPr lvl="1" eaLnBrk="1" hangingPunct="1">
              <a:lnSpc>
                <a:spcPct val="80000"/>
              </a:lnSpc>
              <a:defRPr/>
            </a:pPr>
            <a:r>
              <a:rPr lang="en-US" sz="2400" dirty="0"/>
              <a:t>Decrease A1C 0.5-1.0%</a:t>
            </a:r>
          </a:p>
          <a:p>
            <a:pPr eaLnBrk="1" hangingPunct="1">
              <a:lnSpc>
                <a:spcPct val="80000"/>
              </a:lnSpc>
              <a:defRPr/>
            </a:pPr>
            <a:r>
              <a:rPr lang="en-US" dirty="0"/>
              <a:t>Other Effects</a:t>
            </a:r>
          </a:p>
          <a:p>
            <a:pPr lvl="1" eaLnBrk="1" hangingPunct="1">
              <a:lnSpc>
                <a:spcPct val="80000"/>
              </a:lnSpc>
              <a:defRPr/>
            </a:pPr>
            <a:r>
              <a:rPr lang="en-US" sz="2400" dirty="0"/>
              <a:t>Flatulence or abdominal discomfort </a:t>
            </a:r>
          </a:p>
          <a:p>
            <a:pPr lvl="1" eaLnBrk="1" hangingPunct="1">
              <a:lnSpc>
                <a:spcPct val="80000"/>
              </a:lnSpc>
              <a:defRPr/>
            </a:pPr>
            <a:r>
              <a:rPr lang="en-US" sz="2400" dirty="0"/>
              <a:t>Contraindicated in patients with inflammatory bowel disease or cirrhosis</a:t>
            </a:r>
          </a:p>
          <a:p>
            <a:pPr eaLnBrk="1" hangingPunct="1">
              <a:lnSpc>
                <a:spcPct val="80000"/>
              </a:lnSpc>
              <a:defRPr/>
            </a:pPr>
            <a:r>
              <a:rPr lang="en-US" dirty="0"/>
              <a:t>Special Consideration</a:t>
            </a:r>
          </a:p>
          <a:p>
            <a:pPr lvl="1" eaLnBrk="1" hangingPunct="1">
              <a:lnSpc>
                <a:spcPct val="80000"/>
              </a:lnSpc>
              <a:defRPr/>
            </a:pPr>
            <a:r>
              <a:rPr lang="en-US" sz="2400" dirty="0"/>
              <a:t>In case of hypoglycemia, treat with glucose tabs or milk</a:t>
            </a:r>
          </a:p>
          <a:p>
            <a:pPr lvl="1" eaLnBrk="1" hangingPunct="1">
              <a:lnSpc>
                <a:spcPct val="80000"/>
              </a:lnSpc>
              <a:defRPr/>
            </a:pPr>
            <a:r>
              <a:rPr lang="en-US" sz="2400" dirty="0"/>
              <a:t>(other starches are blocked by medication)</a:t>
            </a:r>
            <a:r>
              <a:rPr lang="en-US" sz="2400" dirty="0">
                <a:solidFill>
                  <a:srgbClr val="FFFFFF"/>
                </a:solidFill>
              </a:rPr>
              <a:t>)</a:t>
            </a:r>
          </a:p>
        </p:txBody>
      </p:sp>
      <p:pic>
        <p:nvPicPr>
          <p:cNvPr id="2" name="Picture 1">
            <a:extLst>
              <a:ext uri="{FF2B5EF4-FFF2-40B4-BE49-F238E27FC236}">
                <a16:creationId xmlns:a16="http://schemas.microsoft.com/office/drawing/2014/main" id="{57F9BA80-99AD-4D8C-B802-656CF159C544}"/>
              </a:ext>
            </a:extLst>
          </p:cNvPr>
          <p:cNvPicPr>
            <a:picLocks noChangeAspect="1"/>
          </p:cNvPicPr>
          <p:nvPr/>
        </p:nvPicPr>
        <p:blipFill>
          <a:blip r:embed="rId4"/>
          <a:stretch>
            <a:fillRect/>
          </a:stretch>
        </p:blipFill>
        <p:spPr>
          <a:xfrm>
            <a:off x="6553200" y="533400"/>
            <a:ext cx="2286198" cy="2341067"/>
          </a:xfrm>
          <a:prstGeom prst="rect">
            <a:avLst/>
          </a:prstGeom>
        </p:spPr>
      </p:pic>
    </p:spTree>
    <p:custDataLst>
      <p:tags r:id="rId1"/>
    </p:custDataLst>
    <p:extLst>
      <p:ext uri="{BB962C8B-B14F-4D97-AF65-F5344CB8AC3E}">
        <p14:creationId xmlns:p14="http://schemas.microsoft.com/office/powerpoint/2010/main" val="48144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819-1B4A-79F1-D361-1C4AE45F08AE}"/>
              </a:ext>
            </a:extLst>
          </p:cNvPr>
          <p:cNvSpPr>
            <a:spLocks noGrp="1"/>
          </p:cNvSpPr>
          <p:nvPr>
            <p:ph type="title"/>
          </p:nvPr>
        </p:nvSpPr>
        <p:spPr/>
        <p:txBody>
          <a:bodyPr/>
          <a:lstStyle/>
          <a:p>
            <a:r>
              <a:rPr lang="en-US" dirty="0"/>
              <a:t>Other Med Classes</a:t>
            </a:r>
          </a:p>
        </p:txBody>
      </p:sp>
      <p:sp>
        <p:nvSpPr>
          <p:cNvPr id="3" name="Content Placeholder 2">
            <a:extLst>
              <a:ext uri="{FF2B5EF4-FFF2-40B4-BE49-F238E27FC236}">
                <a16:creationId xmlns:a16="http://schemas.microsoft.com/office/drawing/2014/main" id="{BA2D2885-BA52-B6FC-490F-98F49FD7B596}"/>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058F9853-B3C4-7987-863C-77B6BEA3A1D2}"/>
              </a:ext>
            </a:extLst>
          </p:cNvPr>
          <p:cNvPicPr>
            <a:picLocks noChangeAspect="1"/>
          </p:cNvPicPr>
          <p:nvPr/>
        </p:nvPicPr>
        <p:blipFill>
          <a:blip r:embed="rId3"/>
          <a:stretch>
            <a:fillRect/>
          </a:stretch>
        </p:blipFill>
        <p:spPr>
          <a:xfrm>
            <a:off x="914400" y="1219200"/>
            <a:ext cx="7890164" cy="5244972"/>
          </a:xfrm>
          <a:prstGeom prst="rect">
            <a:avLst/>
          </a:prstGeom>
        </p:spPr>
      </p:pic>
      <p:sp>
        <p:nvSpPr>
          <p:cNvPr id="4" name="Arrow: Right 3">
            <a:extLst>
              <a:ext uri="{FF2B5EF4-FFF2-40B4-BE49-F238E27FC236}">
                <a16:creationId xmlns:a16="http://schemas.microsoft.com/office/drawing/2014/main" id="{555D0EEB-9350-0442-CA3F-4EE0FFB334E2}"/>
              </a:ext>
            </a:extLst>
          </p:cNvPr>
          <p:cNvSpPr/>
          <p:nvPr/>
        </p:nvSpPr>
        <p:spPr>
          <a:xfrm>
            <a:off x="0" y="4724400"/>
            <a:ext cx="838200" cy="762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2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199" y="86139"/>
            <a:ext cx="8226425" cy="1143000"/>
          </a:xfrm>
        </p:spPr>
        <p:txBody>
          <a:bodyPr/>
          <a:lstStyle/>
          <a:p>
            <a:pPr eaLnBrk="1" hangingPunct="1"/>
            <a:r>
              <a:rPr lang="en-US" dirty="0"/>
              <a:t>Global Epidemic</a:t>
            </a:r>
          </a:p>
        </p:txBody>
      </p:sp>
      <p:sp>
        <p:nvSpPr>
          <p:cNvPr id="1366019" name="Rectangle 3"/>
          <p:cNvSpPr>
            <a:spLocks noGrp="1" noChangeArrowheads="1"/>
          </p:cNvSpPr>
          <p:nvPr>
            <p:ph idx="1"/>
          </p:nvPr>
        </p:nvSpPr>
        <p:spPr>
          <a:xfrm>
            <a:off x="2960980" y="5996303"/>
            <a:ext cx="5867400" cy="726235"/>
          </a:xfrm>
          <a:solidFill>
            <a:schemeClr val="accent3">
              <a:lumMod val="60000"/>
              <a:lumOff val="40000"/>
            </a:schemeClr>
          </a:solidFill>
        </p:spPr>
        <p:txBody>
          <a:bodyPr>
            <a:normAutofit/>
          </a:bodyPr>
          <a:lstStyle/>
          <a:p>
            <a:pPr eaLnBrk="1" hangingPunct="1"/>
            <a:r>
              <a:rPr lang="en-US" sz="2800" dirty="0"/>
              <a:t>World Diabetes Day is November 14</a:t>
            </a:r>
          </a:p>
          <a:p>
            <a:pPr marL="0" indent="0" eaLnBrk="1" hangingPunct="1">
              <a:buNone/>
            </a:pPr>
            <a:endParaRPr lang="en-US" baseline="30000" dirty="0"/>
          </a:p>
        </p:txBody>
      </p:sp>
      <p:pic>
        <p:nvPicPr>
          <p:cNvPr id="3" name="Picture 2">
            <a:extLst>
              <a:ext uri="{FF2B5EF4-FFF2-40B4-BE49-F238E27FC236}">
                <a16:creationId xmlns:a16="http://schemas.microsoft.com/office/drawing/2014/main" id="{9A0B605A-ED91-4282-A6AE-A20192487B88}"/>
              </a:ext>
            </a:extLst>
          </p:cNvPr>
          <p:cNvPicPr>
            <a:picLocks noChangeAspect="1"/>
          </p:cNvPicPr>
          <p:nvPr/>
        </p:nvPicPr>
        <p:blipFill>
          <a:blip r:embed="rId4"/>
          <a:stretch>
            <a:fillRect/>
          </a:stretch>
        </p:blipFill>
        <p:spPr>
          <a:xfrm>
            <a:off x="315620" y="1254021"/>
            <a:ext cx="2506166" cy="5105400"/>
          </a:xfrm>
          <a:prstGeom prst="rect">
            <a:avLst/>
          </a:prstGeom>
        </p:spPr>
      </p:pic>
      <p:pic>
        <p:nvPicPr>
          <p:cNvPr id="5" name="Picture 4">
            <a:extLst>
              <a:ext uri="{FF2B5EF4-FFF2-40B4-BE49-F238E27FC236}">
                <a16:creationId xmlns:a16="http://schemas.microsoft.com/office/drawing/2014/main" id="{675E9D94-6498-4C07-A444-A8080BB313FA}"/>
              </a:ext>
            </a:extLst>
          </p:cNvPr>
          <p:cNvPicPr>
            <a:picLocks noChangeAspect="1"/>
          </p:cNvPicPr>
          <p:nvPr/>
        </p:nvPicPr>
        <p:blipFill>
          <a:blip r:embed="rId5"/>
          <a:stretch>
            <a:fillRect/>
          </a:stretch>
        </p:blipFill>
        <p:spPr>
          <a:xfrm>
            <a:off x="2705868" y="1275792"/>
            <a:ext cx="6122512" cy="4003780"/>
          </a:xfrm>
          <a:prstGeom prst="rect">
            <a:avLst/>
          </a:prstGeom>
        </p:spPr>
      </p:pic>
      <p:pic>
        <p:nvPicPr>
          <p:cNvPr id="7" name="Picture 6">
            <a:extLst>
              <a:ext uri="{FF2B5EF4-FFF2-40B4-BE49-F238E27FC236}">
                <a16:creationId xmlns:a16="http://schemas.microsoft.com/office/drawing/2014/main" id="{8192690A-20BA-490D-81E4-EED3E1A778DC}"/>
              </a:ext>
            </a:extLst>
          </p:cNvPr>
          <p:cNvPicPr>
            <a:picLocks noChangeAspect="1"/>
          </p:cNvPicPr>
          <p:nvPr/>
        </p:nvPicPr>
        <p:blipFill>
          <a:blip r:embed="rId6"/>
          <a:stretch>
            <a:fillRect/>
          </a:stretch>
        </p:blipFill>
        <p:spPr>
          <a:xfrm>
            <a:off x="6589038" y="2133600"/>
            <a:ext cx="2247900" cy="800100"/>
          </a:xfrm>
          <a:prstGeom prst="rect">
            <a:avLst/>
          </a:prstGeom>
        </p:spPr>
      </p:pic>
      <p:sp>
        <p:nvSpPr>
          <p:cNvPr id="8" name="TextBox 7">
            <a:extLst>
              <a:ext uri="{FF2B5EF4-FFF2-40B4-BE49-F238E27FC236}">
                <a16:creationId xmlns:a16="http://schemas.microsoft.com/office/drawing/2014/main" id="{7C06ADA1-2890-4FBA-BB4E-49424E0FEFB6}"/>
              </a:ext>
            </a:extLst>
          </p:cNvPr>
          <p:cNvSpPr txBox="1"/>
          <p:nvPr/>
        </p:nvSpPr>
        <p:spPr>
          <a:xfrm>
            <a:off x="5831633" y="5421867"/>
            <a:ext cx="2590800" cy="369332"/>
          </a:xfrm>
          <a:prstGeom prst="rect">
            <a:avLst/>
          </a:prstGeom>
          <a:noFill/>
        </p:spPr>
        <p:txBody>
          <a:bodyPr wrap="square" rtlCol="0">
            <a:spAutoFit/>
          </a:bodyPr>
          <a:lstStyle/>
          <a:p>
            <a:r>
              <a:rPr lang="en-US" dirty="0"/>
              <a:t>www. DiabetesAtlas.org</a:t>
            </a:r>
          </a:p>
        </p:txBody>
      </p:sp>
      <p:pic>
        <p:nvPicPr>
          <p:cNvPr id="26628" name="Picture 6" descr="http://www.worlddiabetesday.org/files/images/dka.jpg">
            <a:hlinkClick r:id="rId7" tooltip="Understand diabetes and take control"/>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871" y="4489411"/>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05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C038-F962-DE94-4D73-65DDD148F313}"/>
              </a:ext>
            </a:extLst>
          </p:cNvPr>
          <p:cNvSpPr>
            <a:spLocks noGrp="1"/>
          </p:cNvSpPr>
          <p:nvPr>
            <p:ph type="title"/>
          </p:nvPr>
        </p:nvSpPr>
        <p:spPr/>
        <p:txBody>
          <a:bodyPr/>
          <a:lstStyle/>
          <a:p>
            <a:r>
              <a:rPr lang="en-US" dirty="0"/>
              <a:t>Drug Comparison </a:t>
            </a:r>
          </a:p>
        </p:txBody>
      </p:sp>
      <p:sp>
        <p:nvSpPr>
          <p:cNvPr id="3" name="Content Placeholder 2">
            <a:extLst>
              <a:ext uri="{FF2B5EF4-FFF2-40B4-BE49-F238E27FC236}">
                <a16:creationId xmlns:a16="http://schemas.microsoft.com/office/drawing/2014/main" id="{2408A4DF-BC6E-A6C1-A055-A49C4A0AC45F}"/>
              </a:ext>
            </a:extLst>
          </p:cNvPr>
          <p:cNvSpPr>
            <a:spLocks noGrp="1"/>
          </p:cNvSpPr>
          <p:nvPr>
            <p:ph sz="quarter" idx="1"/>
          </p:nvPr>
        </p:nvSpPr>
        <p:spPr/>
        <p:txBody>
          <a:bodyPr/>
          <a:lstStyle/>
          <a:p>
            <a:endParaRPr lang="en-US"/>
          </a:p>
        </p:txBody>
      </p:sp>
      <p:graphicFrame>
        <p:nvGraphicFramePr>
          <p:cNvPr id="4" name="Content Placeholder 3">
            <a:extLst>
              <a:ext uri="{FF2B5EF4-FFF2-40B4-BE49-F238E27FC236}">
                <a16:creationId xmlns:a16="http://schemas.microsoft.com/office/drawing/2014/main" id="{805BA8D9-B59E-C1CC-A9BD-F8EA05685697}"/>
              </a:ext>
            </a:extLst>
          </p:cNvPr>
          <p:cNvGraphicFramePr>
            <a:graphicFrameLocks/>
          </p:cNvGraphicFramePr>
          <p:nvPr>
            <p:extLst>
              <p:ext uri="{D42A27DB-BD31-4B8C-83A1-F6EECF244321}">
                <p14:modId xmlns:p14="http://schemas.microsoft.com/office/powerpoint/2010/main" val="1272657243"/>
              </p:ext>
            </p:extLst>
          </p:nvPr>
        </p:nvGraphicFramePr>
        <p:xfrm>
          <a:off x="152400" y="1552914"/>
          <a:ext cx="8763000" cy="5150154"/>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042550">
                  <a:extLst>
                    <a:ext uri="{9D8B030D-6E8A-4147-A177-3AD203B41FA5}">
                      <a16:colId xmlns:a16="http://schemas.microsoft.com/office/drawing/2014/main" val="20001"/>
                    </a:ext>
                  </a:extLst>
                </a:gridCol>
                <a:gridCol w="1183112">
                  <a:extLst>
                    <a:ext uri="{9D8B030D-6E8A-4147-A177-3AD203B41FA5}">
                      <a16:colId xmlns:a16="http://schemas.microsoft.com/office/drawing/2014/main" val="20002"/>
                    </a:ext>
                  </a:extLst>
                </a:gridCol>
                <a:gridCol w="1203338">
                  <a:extLst>
                    <a:ext uri="{9D8B030D-6E8A-4147-A177-3AD203B41FA5}">
                      <a16:colId xmlns:a16="http://schemas.microsoft.com/office/drawing/2014/main" val="20003"/>
                    </a:ext>
                  </a:extLst>
                </a:gridCol>
                <a:gridCol w="983626">
                  <a:extLst>
                    <a:ext uri="{9D8B030D-6E8A-4147-A177-3AD203B41FA5}">
                      <a16:colId xmlns:a16="http://schemas.microsoft.com/office/drawing/2014/main" val="20004"/>
                    </a:ext>
                  </a:extLst>
                </a:gridCol>
                <a:gridCol w="1260040">
                  <a:extLst>
                    <a:ext uri="{9D8B030D-6E8A-4147-A177-3AD203B41FA5}">
                      <a16:colId xmlns:a16="http://schemas.microsoft.com/office/drawing/2014/main" val="20005"/>
                    </a:ext>
                  </a:extLst>
                </a:gridCol>
                <a:gridCol w="1145490">
                  <a:extLst>
                    <a:ext uri="{9D8B030D-6E8A-4147-A177-3AD203B41FA5}">
                      <a16:colId xmlns:a16="http://schemas.microsoft.com/office/drawing/2014/main" val="20006"/>
                    </a:ext>
                  </a:extLst>
                </a:gridCol>
                <a:gridCol w="801844">
                  <a:extLst>
                    <a:ext uri="{9D8B030D-6E8A-4147-A177-3AD203B41FA5}">
                      <a16:colId xmlns:a16="http://schemas.microsoft.com/office/drawing/2014/main" val="20007"/>
                    </a:ext>
                  </a:extLst>
                </a:gridCol>
              </a:tblGrid>
              <a:tr h="543798">
                <a:tc>
                  <a:txBody>
                    <a:bodyPr/>
                    <a:lstStyle/>
                    <a:p>
                      <a:r>
                        <a:rPr lang="en-US" sz="1500"/>
                        <a:t>Class</a:t>
                      </a:r>
                    </a:p>
                  </a:txBody>
                  <a:tcPr marL="83173" marR="83173" marT="41578" marB="41578"/>
                </a:tc>
                <a:tc>
                  <a:txBody>
                    <a:bodyPr/>
                    <a:lstStyle/>
                    <a:p>
                      <a:r>
                        <a:rPr lang="en-US" sz="1500" dirty="0"/>
                        <a:t>Efficacy</a:t>
                      </a:r>
                    </a:p>
                  </a:txBody>
                  <a:tcPr marL="83173" marR="83173" marT="41578" marB="41578"/>
                </a:tc>
                <a:tc>
                  <a:txBody>
                    <a:bodyPr/>
                    <a:lstStyle/>
                    <a:p>
                      <a:r>
                        <a:rPr lang="en-US" sz="1500"/>
                        <a:t>Hypoglycemia</a:t>
                      </a:r>
                    </a:p>
                  </a:txBody>
                  <a:tcPr marL="83173" marR="83173" marT="41578" marB="41578"/>
                </a:tc>
                <a:tc>
                  <a:txBody>
                    <a:bodyPr/>
                    <a:lstStyle/>
                    <a:p>
                      <a:r>
                        <a:rPr lang="en-US" sz="1500"/>
                        <a:t>Weight Change</a:t>
                      </a:r>
                    </a:p>
                  </a:txBody>
                  <a:tcPr marL="83173" marR="83173" marT="41578" marB="41578"/>
                </a:tc>
                <a:tc>
                  <a:txBody>
                    <a:bodyPr/>
                    <a:lstStyle/>
                    <a:p>
                      <a:r>
                        <a:rPr lang="en-US" sz="1500"/>
                        <a:t>Effect on MACE</a:t>
                      </a:r>
                    </a:p>
                  </a:txBody>
                  <a:tcPr marL="83173" marR="83173" marT="41578" marB="41578"/>
                </a:tc>
                <a:tc>
                  <a:txBody>
                    <a:bodyPr/>
                    <a:lstStyle/>
                    <a:p>
                      <a:r>
                        <a:rPr lang="en-US" sz="1500"/>
                        <a:t>Heart Failure</a:t>
                      </a:r>
                    </a:p>
                  </a:txBody>
                  <a:tcPr marL="83173" marR="83173" marT="41578" marB="41578"/>
                </a:tc>
                <a:tc>
                  <a:txBody>
                    <a:bodyPr/>
                    <a:lstStyle/>
                    <a:p>
                      <a:r>
                        <a:rPr lang="en-US" sz="1500"/>
                        <a:t>Renal</a:t>
                      </a:r>
                    </a:p>
                  </a:txBody>
                  <a:tcPr marL="83173" marR="83173" marT="41578" marB="41578"/>
                </a:tc>
                <a:tc>
                  <a:txBody>
                    <a:bodyPr/>
                    <a:lstStyle/>
                    <a:p>
                      <a:r>
                        <a:rPr lang="en-US" sz="1500"/>
                        <a:t>Cost</a:t>
                      </a:r>
                    </a:p>
                  </a:txBody>
                  <a:tcPr marL="83173" marR="83173" marT="41578" marB="41578"/>
                </a:tc>
                <a:extLst>
                  <a:ext uri="{0D108BD9-81ED-4DB2-BD59-A6C34878D82A}">
                    <a16:rowId xmlns:a16="http://schemas.microsoft.com/office/drawing/2014/main" val="10000"/>
                  </a:ext>
                </a:extLst>
              </a:tr>
              <a:tr h="543798">
                <a:tc>
                  <a:txBody>
                    <a:bodyPr/>
                    <a:lstStyle/>
                    <a:p>
                      <a:r>
                        <a:rPr lang="en-US" sz="1500"/>
                        <a:t>Metformin</a:t>
                      </a:r>
                    </a:p>
                  </a:txBody>
                  <a:tcPr marL="83173" marR="83173" marT="41578" marB="41578"/>
                </a:tc>
                <a:tc>
                  <a:txBody>
                    <a:bodyPr/>
                    <a:lstStyle/>
                    <a:p>
                      <a:r>
                        <a:rPr lang="en-US" sz="1500"/>
                        <a:t>High</a:t>
                      </a:r>
                    </a:p>
                  </a:txBody>
                  <a:tcPr marL="83173" marR="83173" marT="41578" marB="41578"/>
                </a:tc>
                <a:tc>
                  <a:txBody>
                    <a:bodyPr/>
                    <a:lstStyle/>
                    <a:p>
                      <a:r>
                        <a:rPr lang="en-US" sz="1500"/>
                        <a:t>No</a:t>
                      </a:r>
                    </a:p>
                  </a:txBody>
                  <a:tcPr marL="83173" marR="83173" marT="41578" marB="41578"/>
                </a:tc>
                <a:tc>
                  <a:txBody>
                    <a:bodyPr/>
                    <a:lstStyle/>
                    <a:p>
                      <a:r>
                        <a:rPr lang="en-US" sz="1500"/>
                        <a:t>Neutral/</a:t>
                      </a:r>
                    </a:p>
                    <a:p>
                      <a:r>
                        <a:rPr lang="en-US" sz="1500"/>
                        <a:t>Loss</a:t>
                      </a:r>
                    </a:p>
                  </a:txBody>
                  <a:tcPr marL="83173" marR="83173" marT="41578" marB="41578"/>
                </a:tc>
                <a:tc>
                  <a:txBody>
                    <a:bodyPr/>
                    <a:lstStyle/>
                    <a:p>
                      <a:r>
                        <a:rPr lang="en-US" sz="1500"/>
                        <a:t>Potential benefit</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Low</a:t>
                      </a:r>
                    </a:p>
                  </a:txBody>
                  <a:tcPr marL="83173" marR="83173" marT="41578" marB="41578"/>
                </a:tc>
                <a:extLst>
                  <a:ext uri="{0D108BD9-81ED-4DB2-BD59-A6C34878D82A}">
                    <a16:rowId xmlns:a16="http://schemas.microsoft.com/office/drawing/2014/main" val="10001"/>
                  </a:ext>
                </a:extLst>
              </a:tr>
              <a:tr h="662931">
                <a:tc>
                  <a:txBody>
                    <a:bodyPr/>
                    <a:lstStyle/>
                    <a:p>
                      <a:r>
                        <a:rPr lang="en-US" sz="1500"/>
                        <a:t>SGLT2 Inhibitors</a:t>
                      </a:r>
                    </a:p>
                  </a:txBody>
                  <a:tcPr marL="83173" marR="83173" marT="41578" marB="41578"/>
                </a:tc>
                <a:tc>
                  <a:txBody>
                    <a:bodyPr/>
                    <a:lstStyle/>
                    <a:p>
                      <a:r>
                        <a:rPr lang="en-US" sz="1500"/>
                        <a:t>Intermediate to High </a:t>
                      </a:r>
                    </a:p>
                  </a:txBody>
                  <a:tcPr marL="83173" marR="83173" marT="41578" marB="41578"/>
                </a:tc>
                <a:tc>
                  <a:txBody>
                    <a:bodyPr/>
                    <a:lstStyle/>
                    <a:p>
                      <a:r>
                        <a:rPr lang="en-US" sz="1500" dirty="0"/>
                        <a:t>No</a:t>
                      </a:r>
                    </a:p>
                  </a:txBody>
                  <a:tcPr marL="83173" marR="83173" marT="41578" marB="41578"/>
                </a:tc>
                <a:tc>
                  <a:txBody>
                    <a:bodyPr/>
                    <a:lstStyle/>
                    <a:p>
                      <a:r>
                        <a:rPr lang="en-US" sz="1500"/>
                        <a:t>Loss, intermediate</a:t>
                      </a:r>
                    </a:p>
                  </a:txBody>
                  <a:tcPr marL="83173" marR="83173" marT="41578" marB="41578"/>
                </a:tc>
                <a:tc>
                  <a:txBody>
                    <a:bodyPr/>
                    <a:lstStyle/>
                    <a:p>
                      <a:r>
                        <a:rPr lang="en-US" sz="1500"/>
                        <a:t>Benefit</a:t>
                      </a:r>
                    </a:p>
                  </a:txBody>
                  <a:tcPr marL="83173" marR="83173" marT="41578" marB="41578"/>
                </a:tc>
                <a:tc>
                  <a:txBody>
                    <a:bodyPr/>
                    <a:lstStyle/>
                    <a:p>
                      <a:r>
                        <a:rPr lang="en-US" sz="1500"/>
                        <a:t>Benefit</a:t>
                      </a:r>
                    </a:p>
                    <a:p>
                      <a:endParaRPr lang="en-US" sz="1500"/>
                    </a:p>
                  </a:txBody>
                  <a:tcPr marL="83173" marR="83173" marT="41578" marB="41578"/>
                </a:tc>
                <a:tc>
                  <a:txBody>
                    <a:bodyPr/>
                    <a:lstStyle/>
                    <a:p>
                      <a:r>
                        <a:rPr lang="en-US" sz="1500"/>
                        <a:t>Benefit</a:t>
                      </a:r>
                    </a:p>
                    <a:p>
                      <a:endParaRPr lang="en-US" sz="1500"/>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2"/>
                  </a:ext>
                </a:extLst>
              </a:tr>
              <a:tr h="774119">
                <a:tc>
                  <a:txBody>
                    <a:bodyPr/>
                    <a:lstStyle/>
                    <a:p>
                      <a:r>
                        <a:rPr lang="en-US" sz="1500" dirty="0"/>
                        <a:t>GLP-1 RA</a:t>
                      </a:r>
                    </a:p>
                  </a:txBody>
                  <a:tcPr marL="83173" marR="83173" marT="41578" marB="41578"/>
                </a:tc>
                <a:tc>
                  <a:txBody>
                    <a:bodyPr/>
                    <a:lstStyle/>
                    <a:p>
                      <a:r>
                        <a:rPr lang="en-US" sz="1500"/>
                        <a:t>High to Very High</a:t>
                      </a:r>
                    </a:p>
                  </a:txBody>
                  <a:tcPr marL="83173" marR="83173" marT="41578" marB="41578"/>
                </a:tc>
                <a:tc>
                  <a:txBody>
                    <a:bodyPr/>
                    <a:lstStyle/>
                    <a:p>
                      <a:r>
                        <a:rPr lang="en-US" sz="1500" dirty="0"/>
                        <a:t>No</a:t>
                      </a:r>
                    </a:p>
                  </a:txBody>
                  <a:tcPr marL="83173" marR="83173" marT="41578" marB="41578"/>
                </a:tc>
                <a:tc>
                  <a:txBody>
                    <a:bodyPr/>
                    <a:lstStyle/>
                    <a:p>
                      <a:r>
                        <a:rPr lang="en-US" sz="1500"/>
                        <a:t>Loss, intermediate to high</a:t>
                      </a:r>
                    </a:p>
                  </a:txBody>
                  <a:tcPr marL="83173" marR="83173" marT="41578" marB="41578"/>
                </a:tc>
                <a:tc>
                  <a:txBody>
                    <a:bodyPr/>
                    <a:lstStyle/>
                    <a:p>
                      <a:r>
                        <a:rPr lang="en-US" sz="1500"/>
                        <a:t>Benefit</a:t>
                      </a:r>
                    </a:p>
                  </a:txBody>
                  <a:tcPr marL="83173" marR="83173" marT="41578" marB="41578"/>
                </a:tc>
                <a:tc>
                  <a:txBody>
                    <a:bodyPr/>
                    <a:lstStyle/>
                    <a:p>
                      <a:r>
                        <a:rPr lang="en-US" sz="1500"/>
                        <a:t>Neutral</a:t>
                      </a:r>
                    </a:p>
                  </a:txBody>
                  <a:tcPr marL="83173" marR="83173" marT="41578" marB="41578"/>
                </a:tc>
                <a:tc>
                  <a:txBody>
                    <a:bodyPr/>
                    <a:lstStyle/>
                    <a:p>
                      <a:r>
                        <a:rPr lang="en-US" sz="1500"/>
                        <a:t>Benefit</a:t>
                      </a:r>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3"/>
                  </a:ext>
                </a:extLst>
              </a:tr>
              <a:tr h="662931">
                <a:tc>
                  <a:txBody>
                    <a:bodyPr/>
                    <a:lstStyle/>
                    <a:p>
                      <a:r>
                        <a:rPr lang="en-US" sz="1500"/>
                        <a:t>GIP and GLP-1 RA</a:t>
                      </a:r>
                    </a:p>
                  </a:txBody>
                  <a:tcPr marL="83173" marR="83173" marT="41578" marB="4157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High to Very High</a:t>
                      </a:r>
                    </a:p>
                  </a:txBody>
                  <a:tcPr marL="83173" marR="83173" marT="41578" marB="41578"/>
                </a:tc>
                <a:tc>
                  <a:txBody>
                    <a:bodyPr/>
                    <a:lstStyle/>
                    <a:p>
                      <a:r>
                        <a:rPr lang="en-US" sz="1500"/>
                        <a:t>No</a:t>
                      </a:r>
                    </a:p>
                  </a:txBody>
                  <a:tcPr marL="83173" marR="83173" marT="41578" marB="41578"/>
                </a:tc>
                <a:tc>
                  <a:txBody>
                    <a:bodyPr/>
                    <a:lstStyle/>
                    <a:p>
                      <a:r>
                        <a:rPr lang="en-US" sz="1500"/>
                        <a:t>Loss, very high </a:t>
                      </a:r>
                    </a:p>
                  </a:txBody>
                  <a:tcPr marL="83173" marR="83173" marT="41578" marB="41578"/>
                </a:tc>
                <a:tc>
                  <a:txBody>
                    <a:bodyPr/>
                    <a:lstStyle/>
                    <a:p>
                      <a:r>
                        <a:rPr lang="en-US" sz="1500"/>
                        <a:t>Under investigation</a:t>
                      </a:r>
                    </a:p>
                  </a:txBody>
                  <a:tcPr marL="83173" marR="83173" marT="41578" marB="41578"/>
                </a:tc>
                <a:tc>
                  <a:txBody>
                    <a:bodyPr/>
                    <a:lstStyle/>
                    <a:p>
                      <a:r>
                        <a:rPr lang="en-US" sz="1500"/>
                        <a:t>Under investigation</a:t>
                      </a:r>
                    </a:p>
                  </a:txBody>
                  <a:tcPr marL="83173" marR="83173" marT="41578" marB="41578"/>
                </a:tc>
                <a:tc>
                  <a:txBody>
                    <a:bodyPr/>
                    <a:lstStyle/>
                    <a:p>
                      <a:r>
                        <a:rPr lang="en-US" sz="1500"/>
                        <a:t>Under investigation</a:t>
                      </a:r>
                    </a:p>
                  </a:txBody>
                  <a:tcPr marL="83173" marR="83173" marT="41578" marB="41578"/>
                </a:tc>
                <a:tc>
                  <a:txBody>
                    <a:bodyPr/>
                    <a:lstStyle/>
                    <a:p>
                      <a:r>
                        <a:rPr lang="en-US" sz="1500"/>
                        <a:t>High</a:t>
                      </a:r>
                    </a:p>
                  </a:txBody>
                  <a:tcPr marL="83173" marR="83173" marT="41578" marB="41578"/>
                </a:tc>
                <a:extLst>
                  <a:ext uri="{0D108BD9-81ED-4DB2-BD59-A6C34878D82A}">
                    <a16:rowId xmlns:a16="http://schemas.microsoft.com/office/drawing/2014/main" val="2931108661"/>
                  </a:ext>
                </a:extLst>
              </a:tr>
              <a:tr h="543798">
                <a:tc>
                  <a:txBody>
                    <a:bodyPr/>
                    <a:lstStyle/>
                    <a:p>
                      <a:r>
                        <a:rPr lang="en-US" sz="1500"/>
                        <a:t>DPP-4 Inhibitors</a:t>
                      </a:r>
                    </a:p>
                  </a:txBody>
                  <a:tcPr marL="83173" marR="83173" marT="41578" marB="41578"/>
                </a:tc>
                <a:tc>
                  <a:txBody>
                    <a:bodyPr/>
                    <a:lstStyle/>
                    <a:p>
                      <a:r>
                        <a:rPr lang="en-US" sz="1500"/>
                        <a:t>Intermediate</a:t>
                      </a:r>
                    </a:p>
                  </a:txBody>
                  <a:tcPr marL="83173" marR="83173" marT="41578" marB="41578"/>
                </a:tc>
                <a:tc>
                  <a:txBody>
                    <a:bodyPr/>
                    <a:lstStyle/>
                    <a:p>
                      <a:r>
                        <a:rPr lang="en-US" sz="1500"/>
                        <a:t>No</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Risk: saxa/alogliptin</a:t>
                      </a:r>
                    </a:p>
                  </a:txBody>
                  <a:tcPr marL="83173" marR="83173" marT="41578" marB="41578"/>
                </a:tc>
                <a:tc>
                  <a:txBody>
                    <a:bodyPr/>
                    <a:lstStyle/>
                    <a:p>
                      <a:r>
                        <a:rPr lang="en-US" sz="1500"/>
                        <a:t>Neutral</a:t>
                      </a:r>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4"/>
                  </a:ext>
                </a:extLst>
              </a:tr>
              <a:tr h="543798">
                <a:tc>
                  <a:txBody>
                    <a:bodyPr/>
                    <a:lstStyle/>
                    <a:p>
                      <a:r>
                        <a:rPr lang="en-US" sz="1500"/>
                        <a:t>TZD</a:t>
                      </a:r>
                    </a:p>
                  </a:txBody>
                  <a:tcPr marL="83173" marR="83173" marT="41578" marB="41578"/>
                </a:tc>
                <a:tc>
                  <a:txBody>
                    <a:bodyPr/>
                    <a:lstStyle/>
                    <a:p>
                      <a:r>
                        <a:rPr lang="en-US" sz="1500"/>
                        <a:t>High</a:t>
                      </a:r>
                    </a:p>
                  </a:txBody>
                  <a:tcPr marL="83173" marR="83173" marT="41578" marB="41578"/>
                </a:tc>
                <a:tc>
                  <a:txBody>
                    <a:bodyPr/>
                    <a:lstStyle/>
                    <a:p>
                      <a:r>
                        <a:rPr lang="en-US" sz="1500"/>
                        <a:t>No</a:t>
                      </a:r>
                    </a:p>
                  </a:txBody>
                  <a:tcPr marL="83173" marR="83173" marT="41578" marB="41578"/>
                </a:tc>
                <a:tc>
                  <a:txBody>
                    <a:bodyPr/>
                    <a:lstStyle/>
                    <a:p>
                      <a:r>
                        <a:rPr lang="en-US" sz="1500"/>
                        <a:t>Gain</a:t>
                      </a:r>
                    </a:p>
                  </a:txBody>
                  <a:tcPr marL="83173" marR="83173" marT="41578" marB="41578"/>
                </a:tc>
                <a:tc>
                  <a:txBody>
                    <a:bodyPr/>
                    <a:lstStyle/>
                    <a:p>
                      <a:r>
                        <a:rPr lang="en-US" sz="1500"/>
                        <a:t>Potential benefit: Pio</a:t>
                      </a:r>
                    </a:p>
                  </a:txBody>
                  <a:tcPr marL="83173" marR="83173" marT="41578" marB="41578"/>
                </a:tc>
                <a:tc>
                  <a:txBody>
                    <a:bodyPr/>
                    <a:lstStyle/>
                    <a:p>
                      <a:r>
                        <a:rPr lang="en-US" sz="1500"/>
                        <a:t>Risk</a:t>
                      </a:r>
                    </a:p>
                  </a:txBody>
                  <a:tcPr marL="83173" marR="83173" marT="41578" marB="41578"/>
                </a:tc>
                <a:tc>
                  <a:txBody>
                    <a:bodyPr/>
                    <a:lstStyle/>
                    <a:p>
                      <a:r>
                        <a:rPr lang="en-US" sz="1500"/>
                        <a:t>Neutral</a:t>
                      </a:r>
                    </a:p>
                  </a:txBody>
                  <a:tcPr marL="83173" marR="83173" marT="41578" marB="41578"/>
                </a:tc>
                <a:tc>
                  <a:txBody>
                    <a:bodyPr/>
                    <a:lstStyle/>
                    <a:p>
                      <a:r>
                        <a:rPr lang="en-US" sz="1500"/>
                        <a:t>Low</a:t>
                      </a:r>
                    </a:p>
                  </a:txBody>
                  <a:tcPr marL="83173" marR="83173" marT="41578" marB="41578"/>
                </a:tc>
                <a:extLst>
                  <a:ext uri="{0D108BD9-81ED-4DB2-BD59-A6C34878D82A}">
                    <a16:rowId xmlns:a16="http://schemas.microsoft.com/office/drawing/2014/main" val="10005"/>
                  </a:ext>
                </a:extLst>
              </a:tr>
              <a:tr h="543798">
                <a:tc>
                  <a:txBody>
                    <a:bodyPr/>
                    <a:lstStyle/>
                    <a:p>
                      <a:r>
                        <a:rPr lang="en-US" sz="1500"/>
                        <a:t>Sulfonylurea</a:t>
                      </a:r>
                    </a:p>
                  </a:txBody>
                  <a:tcPr marL="83173" marR="83173" marT="41578" marB="41578"/>
                </a:tc>
                <a:tc>
                  <a:txBody>
                    <a:bodyPr/>
                    <a:lstStyle/>
                    <a:p>
                      <a:r>
                        <a:rPr lang="en-US" sz="1500"/>
                        <a:t>High</a:t>
                      </a:r>
                    </a:p>
                  </a:txBody>
                  <a:tcPr marL="83173" marR="83173" marT="41578" marB="41578"/>
                </a:tc>
                <a:tc>
                  <a:txBody>
                    <a:bodyPr/>
                    <a:lstStyle/>
                    <a:p>
                      <a:r>
                        <a:rPr lang="en-US" sz="1500"/>
                        <a:t>Yes</a:t>
                      </a:r>
                    </a:p>
                  </a:txBody>
                  <a:tcPr marL="83173" marR="83173" marT="41578" marB="41578"/>
                </a:tc>
                <a:tc>
                  <a:txBody>
                    <a:bodyPr/>
                    <a:lstStyle/>
                    <a:p>
                      <a:r>
                        <a:rPr lang="en-US" sz="1500"/>
                        <a:t>Gain</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Neutral </a:t>
                      </a:r>
                    </a:p>
                  </a:txBody>
                  <a:tcPr marL="83173" marR="83173" marT="41578" marB="41578"/>
                </a:tc>
                <a:tc>
                  <a:txBody>
                    <a:bodyPr/>
                    <a:lstStyle/>
                    <a:p>
                      <a:r>
                        <a:rPr lang="en-US" sz="1500" dirty="0"/>
                        <a:t>Low</a:t>
                      </a:r>
                    </a:p>
                  </a:txBody>
                  <a:tcPr marL="83173" marR="83173" marT="41578" marB="4157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7498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E418F293-2BCE-4470-8403-035A20A9A2E1}"/>
              </a:ext>
            </a:extLst>
          </p:cNvPr>
          <p:cNvSpPr>
            <a:spLocks noGrp="1" noChangeArrowheads="1"/>
          </p:cNvSpPr>
          <p:nvPr>
            <p:ph type="title"/>
          </p:nvPr>
        </p:nvSpPr>
        <p:spPr/>
        <p:txBody>
          <a:bodyPr>
            <a:normAutofit/>
          </a:bodyPr>
          <a:lstStyle/>
          <a:p>
            <a:pPr eaLnBrk="1" hangingPunct="1"/>
            <a:r>
              <a:rPr lang="en-US" altLang="en-US" sz="4800" dirty="0"/>
              <a:t>Check Your Knowledge - 4</a:t>
            </a:r>
          </a:p>
        </p:txBody>
      </p:sp>
      <p:sp>
        <p:nvSpPr>
          <p:cNvPr id="3" name="Content Placeholder 2">
            <a:extLst>
              <a:ext uri="{FF2B5EF4-FFF2-40B4-BE49-F238E27FC236}">
                <a16:creationId xmlns:a16="http://schemas.microsoft.com/office/drawing/2014/main" id="{3B5B4D76-F5CA-42B6-815D-8AB3BC93AAD9}"/>
              </a:ext>
            </a:extLst>
          </p:cNvPr>
          <p:cNvSpPr>
            <a:spLocks noGrp="1"/>
          </p:cNvSpPr>
          <p:nvPr>
            <p:ph sz="quarter" idx="1"/>
          </p:nvPr>
        </p:nvSpPr>
        <p:spPr>
          <a:xfrm>
            <a:off x="330549" y="1219200"/>
            <a:ext cx="8229600" cy="5486400"/>
          </a:xfrm>
        </p:spPr>
        <p:txBody>
          <a:bodyPr rtlCol="0">
            <a:normAutofit/>
          </a:bodyPr>
          <a:lstStyle/>
          <a:p>
            <a:pPr marL="0" indent="0" eaLnBrk="1" fontAlgn="auto" hangingPunct="1">
              <a:spcAft>
                <a:spcPts val="0"/>
              </a:spcAft>
              <a:buNone/>
              <a:defRPr/>
            </a:pPr>
            <a:r>
              <a:rPr lang="en-US" sz="3603" dirty="0"/>
              <a:t>Which of the following medications is </a:t>
            </a:r>
            <a:r>
              <a:rPr lang="en-US" sz="3603" b="1" u="sng" dirty="0"/>
              <a:t>least</a:t>
            </a:r>
            <a:r>
              <a:rPr lang="en-US" sz="3603" dirty="0"/>
              <a:t> affordable? </a:t>
            </a:r>
          </a:p>
          <a:p>
            <a:pPr marL="0" indent="0" eaLnBrk="1" fontAlgn="auto" hangingPunct="1">
              <a:spcAft>
                <a:spcPts val="0"/>
              </a:spcAft>
              <a:buNone/>
              <a:defRPr/>
            </a:pPr>
            <a:endParaRPr lang="en-US" sz="3603" dirty="0"/>
          </a:p>
          <a:p>
            <a:pPr marL="463326" indent="-463326" eaLnBrk="1" fontAlgn="auto" hangingPunct="1">
              <a:spcAft>
                <a:spcPts val="0"/>
              </a:spcAft>
              <a:buFont typeface="Arial" panose="020B0604020202020204" pitchFamily="34" charset="0"/>
              <a:buAutoNum type="alphaUcPeriod"/>
              <a:defRPr/>
            </a:pPr>
            <a:r>
              <a:rPr lang="en-US" sz="3603" dirty="0"/>
              <a:t>Pioglitazone (Actos)</a:t>
            </a:r>
          </a:p>
          <a:p>
            <a:pPr marL="463326" indent="-463326" eaLnBrk="1" fontAlgn="auto" hangingPunct="1">
              <a:spcAft>
                <a:spcPts val="0"/>
              </a:spcAft>
              <a:buFont typeface="Arial" panose="020B0604020202020204" pitchFamily="34" charset="0"/>
              <a:buAutoNum type="alphaUcPeriod"/>
              <a:defRPr/>
            </a:pPr>
            <a:r>
              <a:rPr lang="en-US" sz="3603" dirty="0"/>
              <a:t>Metformin (Glucophage)</a:t>
            </a:r>
          </a:p>
          <a:p>
            <a:pPr marL="463326" indent="-463326" eaLnBrk="1" fontAlgn="auto" hangingPunct="1">
              <a:spcAft>
                <a:spcPts val="0"/>
              </a:spcAft>
              <a:buFont typeface="Arial" panose="020B0604020202020204" pitchFamily="34" charset="0"/>
              <a:buAutoNum type="alphaUcPeriod"/>
              <a:defRPr/>
            </a:pPr>
            <a:r>
              <a:rPr lang="en-US" sz="3603" dirty="0"/>
              <a:t>Glimepiride (Amaryl)</a:t>
            </a:r>
          </a:p>
          <a:p>
            <a:pPr marL="463326" indent="-463326" eaLnBrk="1" fontAlgn="auto" hangingPunct="1">
              <a:spcAft>
                <a:spcPts val="0"/>
              </a:spcAft>
              <a:buFont typeface="Arial" panose="020B0604020202020204" pitchFamily="34" charset="0"/>
              <a:buAutoNum type="alphaUcPeriod"/>
              <a:defRPr/>
            </a:pPr>
            <a:r>
              <a:rPr lang="en-US" sz="3603" dirty="0"/>
              <a:t>Ozempic (</a:t>
            </a:r>
            <a:r>
              <a:rPr lang="en-US" sz="3603" dirty="0" err="1"/>
              <a:t>semaglutide</a:t>
            </a:r>
            <a:r>
              <a:rPr lang="en-US" sz="3603" dirty="0"/>
              <a:t>)</a:t>
            </a:r>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p:txBody>
      </p:sp>
      <p:pic>
        <p:nvPicPr>
          <p:cNvPr id="136196" name="Picture 3" descr="A picture containing vector graphics&#10;&#10;Description automatically generated">
            <a:extLst>
              <a:ext uri="{FF2B5EF4-FFF2-40B4-BE49-F238E27FC236}">
                <a16:creationId xmlns:a16="http://schemas.microsoft.com/office/drawing/2014/main" id="{52775BF4-B8FE-4443-B2BE-27B20EFBAE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0821" y="3140121"/>
            <a:ext cx="2110814"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FB7CE123-384E-4325-8CB9-AA6C6395A53F}"/>
              </a:ext>
            </a:extLst>
          </p:cNvPr>
          <p:cNvSpPr/>
          <p:nvPr/>
        </p:nvSpPr>
        <p:spPr>
          <a:xfrm>
            <a:off x="558451" y="4760724"/>
            <a:ext cx="4869458" cy="878076"/>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9443-24BC-7791-0DB1-0575CEF74261}"/>
              </a:ext>
            </a:extLst>
          </p:cNvPr>
          <p:cNvSpPr>
            <a:spLocks noGrp="1"/>
          </p:cNvSpPr>
          <p:nvPr>
            <p:ph type="title"/>
          </p:nvPr>
        </p:nvSpPr>
        <p:spPr/>
        <p:txBody>
          <a:bodyPr>
            <a:normAutofit/>
          </a:bodyPr>
          <a:lstStyle/>
          <a:p>
            <a:r>
              <a:rPr lang="en-US" sz="4000" dirty="0"/>
              <a:t>Medication Cost Considerations</a:t>
            </a:r>
          </a:p>
        </p:txBody>
      </p:sp>
      <p:sp>
        <p:nvSpPr>
          <p:cNvPr id="3" name="Content Placeholder 2">
            <a:extLst>
              <a:ext uri="{FF2B5EF4-FFF2-40B4-BE49-F238E27FC236}">
                <a16:creationId xmlns:a16="http://schemas.microsoft.com/office/drawing/2014/main" id="{84D2A50F-8489-7483-9028-FDBED8C54643}"/>
              </a:ext>
            </a:extLst>
          </p:cNvPr>
          <p:cNvSpPr>
            <a:spLocks noGrp="1"/>
          </p:cNvSpPr>
          <p:nvPr>
            <p:ph sz="quarter" idx="1"/>
          </p:nvPr>
        </p:nvSpPr>
        <p:spPr/>
        <p:txBody>
          <a:bodyPr/>
          <a:lstStyle/>
          <a:p>
            <a:r>
              <a:rPr lang="en-US" sz="3200" dirty="0"/>
              <a:t>Lowest cost medications - AWP for a month</a:t>
            </a:r>
          </a:p>
          <a:p>
            <a:pPr lvl="1"/>
            <a:r>
              <a:rPr lang="en-US" sz="2800" dirty="0"/>
              <a:t>Metformin - $3</a:t>
            </a:r>
          </a:p>
          <a:p>
            <a:pPr lvl="1"/>
            <a:r>
              <a:rPr lang="en-US" sz="2800" dirty="0"/>
              <a:t>Sulfonylureas $3</a:t>
            </a:r>
          </a:p>
          <a:p>
            <a:pPr lvl="1"/>
            <a:r>
              <a:rPr lang="en-US" sz="2800" dirty="0"/>
              <a:t>TZD – Pioglitazone $3</a:t>
            </a:r>
          </a:p>
          <a:p>
            <a:pPr lvl="1"/>
            <a:r>
              <a:rPr lang="en-US" sz="2800" dirty="0"/>
              <a:t>Lower cost insulin</a:t>
            </a:r>
          </a:p>
          <a:p>
            <a:pPr lvl="1"/>
            <a:r>
              <a:rPr lang="en-US" sz="2800" dirty="0" err="1"/>
              <a:t>Brenzavvy</a:t>
            </a:r>
            <a:r>
              <a:rPr lang="en-US" sz="2800" dirty="0"/>
              <a:t>-$48, </a:t>
            </a:r>
            <a:r>
              <a:rPr lang="en-US" sz="2800" dirty="0" err="1"/>
              <a:t>costplus</a:t>
            </a:r>
            <a:endParaRPr lang="en-US" sz="2800" dirty="0"/>
          </a:p>
          <a:p>
            <a:pPr lvl="1"/>
            <a:r>
              <a:rPr lang="en-US" sz="2800" dirty="0"/>
              <a:t>Insulin-$35</a:t>
            </a:r>
          </a:p>
          <a:p>
            <a:pPr lvl="1"/>
            <a:endParaRPr lang="en-US" dirty="0"/>
          </a:p>
          <a:p>
            <a:pPr lvl="1"/>
            <a:endParaRPr lang="en-US" dirty="0"/>
          </a:p>
          <a:p>
            <a:endParaRPr lang="en-US" dirty="0"/>
          </a:p>
        </p:txBody>
      </p:sp>
      <p:sp>
        <p:nvSpPr>
          <p:cNvPr id="4" name="Content Placeholder 3">
            <a:extLst>
              <a:ext uri="{FF2B5EF4-FFF2-40B4-BE49-F238E27FC236}">
                <a16:creationId xmlns:a16="http://schemas.microsoft.com/office/drawing/2014/main" id="{F3795A70-91D8-FDD5-0046-D6C5C55207C7}"/>
              </a:ext>
            </a:extLst>
          </p:cNvPr>
          <p:cNvSpPr>
            <a:spLocks noGrp="1"/>
          </p:cNvSpPr>
          <p:nvPr>
            <p:ph sz="quarter" idx="2"/>
          </p:nvPr>
        </p:nvSpPr>
        <p:spPr/>
        <p:txBody>
          <a:bodyPr/>
          <a:lstStyle/>
          <a:p>
            <a:r>
              <a:rPr lang="en-US" sz="3200" dirty="0"/>
              <a:t>Highest cost medications – AWP for a month</a:t>
            </a:r>
          </a:p>
          <a:p>
            <a:pPr lvl="1"/>
            <a:r>
              <a:rPr lang="en-US" sz="2800" dirty="0"/>
              <a:t>GLP-1 RA - $1000+</a:t>
            </a:r>
          </a:p>
          <a:p>
            <a:pPr lvl="1"/>
            <a:r>
              <a:rPr lang="en-US" sz="2800" dirty="0"/>
              <a:t>GLP-1/GIP RA  - 1000+</a:t>
            </a:r>
          </a:p>
          <a:p>
            <a:pPr lvl="1"/>
            <a:r>
              <a:rPr lang="en-US" sz="2800" dirty="0"/>
              <a:t>SGLT2i - $650</a:t>
            </a:r>
          </a:p>
          <a:p>
            <a:pPr lvl="1"/>
            <a:r>
              <a:rPr lang="en-US" sz="2800" dirty="0"/>
              <a:t>DPP-IV’s  - $550-600</a:t>
            </a:r>
          </a:p>
          <a:p>
            <a:endParaRPr lang="en-US" dirty="0"/>
          </a:p>
        </p:txBody>
      </p:sp>
    </p:spTree>
    <p:extLst>
      <p:ext uri="{BB962C8B-B14F-4D97-AF65-F5344CB8AC3E}">
        <p14:creationId xmlns:p14="http://schemas.microsoft.com/office/powerpoint/2010/main" val="14123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9CD7-BD2C-4885-8D9B-2BB17E160E1A}"/>
              </a:ext>
            </a:extLst>
          </p:cNvPr>
          <p:cNvSpPr>
            <a:spLocks noGrp="1"/>
          </p:cNvSpPr>
          <p:nvPr>
            <p:ph type="title"/>
          </p:nvPr>
        </p:nvSpPr>
        <p:spPr/>
        <p:txBody>
          <a:bodyPr/>
          <a:lstStyle/>
          <a:p>
            <a:r>
              <a:rPr lang="en-US" dirty="0"/>
              <a:t>Cost Related Barriers</a:t>
            </a:r>
          </a:p>
        </p:txBody>
      </p:sp>
      <p:sp>
        <p:nvSpPr>
          <p:cNvPr id="3" name="Content Placeholder 2">
            <a:extLst>
              <a:ext uri="{FF2B5EF4-FFF2-40B4-BE49-F238E27FC236}">
                <a16:creationId xmlns:a16="http://schemas.microsoft.com/office/drawing/2014/main" id="{9C7526EB-8401-408E-B7EA-0085B2626FD2}"/>
              </a:ext>
            </a:extLst>
          </p:cNvPr>
          <p:cNvSpPr>
            <a:spLocks noGrp="1"/>
          </p:cNvSpPr>
          <p:nvPr>
            <p:ph sz="quarter" idx="1"/>
          </p:nvPr>
        </p:nvSpPr>
        <p:spPr/>
        <p:txBody>
          <a:bodyPr>
            <a:normAutofit/>
          </a:bodyPr>
          <a:lstStyle/>
          <a:p>
            <a:r>
              <a:rPr lang="en-US" sz="3200" dirty="0"/>
              <a:t>Among people with chronic illnesses, 2/3 of those who reported not taking medications as prescribed due to CRB </a:t>
            </a:r>
            <a:r>
              <a:rPr lang="en-US" sz="3200" dirty="0">
                <a:solidFill>
                  <a:srgbClr val="002060"/>
                </a:solidFill>
              </a:rPr>
              <a:t>never shared this with their physician. </a:t>
            </a:r>
          </a:p>
        </p:txBody>
      </p:sp>
      <p:sp>
        <p:nvSpPr>
          <p:cNvPr id="4" name="Content Placeholder 3">
            <a:extLst>
              <a:ext uri="{FF2B5EF4-FFF2-40B4-BE49-F238E27FC236}">
                <a16:creationId xmlns:a16="http://schemas.microsoft.com/office/drawing/2014/main" id="{24315D5E-B414-458F-B3B2-8EA16BEDDB3A}"/>
              </a:ext>
            </a:extLst>
          </p:cNvPr>
          <p:cNvSpPr>
            <a:spLocks noGrp="1"/>
          </p:cNvSpPr>
          <p:nvPr>
            <p:ph sz="quarter" idx="2"/>
          </p:nvPr>
        </p:nvSpPr>
        <p:spPr/>
        <p:txBody>
          <a:bodyPr>
            <a:normAutofit/>
          </a:bodyPr>
          <a:lstStyle/>
          <a:p>
            <a:r>
              <a:rPr lang="en-US" dirty="0"/>
              <a:t>Especially associated with diabetes medications and insulin.</a:t>
            </a:r>
          </a:p>
        </p:txBody>
      </p:sp>
      <p:pic>
        <p:nvPicPr>
          <p:cNvPr id="12" name="Picture 11" descr="A doctor talking to a patient&#10;&#10;Description automatically generated with medium confidence">
            <a:extLst>
              <a:ext uri="{FF2B5EF4-FFF2-40B4-BE49-F238E27FC236}">
                <a16:creationId xmlns:a16="http://schemas.microsoft.com/office/drawing/2014/main" id="{A9D24DD0-5D08-4DFC-BFEB-42ECAA03FB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73600" y="2667000"/>
            <a:ext cx="4013200" cy="2407920"/>
          </a:xfrm>
          <a:prstGeom prst="rect">
            <a:avLst/>
          </a:prstGeom>
        </p:spPr>
      </p:pic>
    </p:spTree>
    <p:extLst>
      <p:ext uri="{BB962C8B-B14F-4D97-AF65-F5344CB8AC3E}">
        <p14:creationId xmlns:p14="http://schemas.microsoft.com/office/powerpoint/2010/main" val="68148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3DB596B-6B34-11CE-2343-DC06AF6F6129}"/>
              </a:ext>
            </a:extLst>
          </p:cNvPr>
          <p:cNvPicPr>
            <a:picLocks noChangeAspect="1"/>
          </p:cNvPicPr>
          <p:nvPr/>
        </p:nvPicPr>
        <p:blipFill>
          <a:blip r:embed="rId2"/>
          <a:stretch>
            <a:fillRect/>
          </a:stretch>
        </p:blipFill>
        <p:spPr>
          <a:xfrm>
            <a:off x="20053" y="8021"/>
            <a:ext cx="9144000" cy="6219440"/>
          </a:xfrm>
          <a:prstGeom prst="rect">
            <a:avLst/>
          </a:prstGeom>
        </p:spPr>
      </p:pic>
      <p:sp>
        <p:nvSpPr>
          <p:cNvPr id="9" name="Oval 8">
            <a:extLst>
              <a:ext uri="{FF2B5EF4-FFF2-40B4-BE49-F238E27FC236}">
                <a16:creationId xmlns:a16="http://schemas.microsoft.com/office/drawing/2014/main" id="{D11F24A2-CE0C-24EE-BD16-4729B00E011F}"/>
              </a:ext>
            </a:extLst>
          </p:cNvPr>
          <p:cNvSpPr/>
          <p:nvPr/>
        </p:nvSpPr>
        <p:spPr>
          <a:xfrm>
            <a:off x="6019800" y="3733800"/>
            <a:ext cx="3048000" cy="22132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Oval 9">
            <a:extLst>
              <a:ext uri="{FF2B5EF4-FFF2-40B4-BE49-F238E27FC236}">
                <a16:creationId xmlns:a16="http://schemas.microsoft.com/office/drawing/2014/main" id="{6FD8B04C-CF7E-9553-ADBF-553B7E63F2BF}"/>
              </a:ext>
            </a:extLst>
          </p:cNvPr>
          <p:cNvSpPr/>
          <p:nvPr/>
        </p:nvSpPr>
        <p:spPr>
          <a:xfrm>
            <a:off x="20053" y="838200"/>
            <a:ext cx="2570747" cy="11811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Oval 10">
            <a:extLst>
              <a:ext uri="{FF2B5EF4-FFF2-40B4-BE49-F238E27FC236}">
                <a16:creationId xmlns:a16="http://schemas.microsoft.com/office/drawing/2014/main" id="{29C76EE9-7999-DBDB-C07C-ED009A407210}"/>
              </a:ext>
            </a:extLst>
          </p:cNvPr>
          <p:cNvSpPr/>
          <p:nvPr/>
        </p:nvSpPr>
        <p:spPr>
          <a:xfrm>
            <a:off x="92242" y="5046361"/>
            <a:ext cx="3031959" cy="11811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64769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a:t>ADA 2024 Standard 11 - Chronic Kidney Disease and Risk Management</a:t>
            </a:r>
          </a:p>
        </p:txBody>
      </p:sp>
      <p:sp>
        <p:nvSpPr>
          <p:cNvPr id="3" name="Content Placeholder 2"/>
          <p:cNvSpPr>
            <a:spLocks noGrp="1"/>
          </p:cNvSpPr>
          <p:nvPr>
            <p:ph sz="quarter" idx="1"/>
          </p:nvPr>
        </p:nvSpPr>
        <p:spPr>
          <a:xfrm>
            <a:off x="228600" y="1524000"/>
            <a:ext cx="5562600" cy="4937760"/>
          </a:xfrm>
        </p:spPr>
        <p:txBody>
          <a:bodyPr>
            <a:normAutofit lnSpcReduction="10000"/>
          </a:bodyPr>
          <a:lstStyle/>
          <a:p>
            <a:pPr lvl="1">
              <a:lnSpc>
                <a:spcPct val="110000"/>
              </a:lnSpc>
            </a:pPr>
            <a:r>
              <a:rPr lang="en-US" sz="2400" dirty="0">
                <a:cs typeface="Calibri" panose="020F0502020204030204" pitchFamily="34" charset="0"/>
              </a:rPr>
              <a:t>Optimize glucose and BP to protect kidneys</a:t>
            </a:r>
          </a:p>
          <a:p>
            <a:pPr lvl="1">
              <a:lnSpc>
                <a:spcPct val="110000"/>
              </a:lnSpc>
            </a:pPr>
            <a:r>
              <a:rPr lang="en-US" sz="2400" dirty="0">
                <a:cs typeface="Calibri" panose="020F0502020204030204" pitchFamily="34" charset="0"/>
              </a:rPr>
              <a:t>Screen Urine Albumin Creatinine ratio (UACR) &amp; GFR</a:t>
            </a:r>
          </a:p>
          <a:p>
            <a:pPr lvl="2">
              <a:lnSpc>
                <a:spcPct val="110000"/>
              </a:lnSpc>
            </a:pPr>
            <a:r>
              <a:rPr lang="en-US" sz="2000" dirty="0">
                <a:cs typeface="Calibri" panose="020F0502020204030204" pitchFamily="34" charset="0"/>
              </a:rPr>
              <a:t>Type 2 at dx then yearly</a:t>
            </a:r>
          </a:p>
          <a:p>
            <a:pPr lvl="2">
              <a:lnSpc>
                <a:spcPct val="110000"/>
              </a:lnSpc>
            </a:pPr>
            <a:r>
              <a:rPr lang="en-US" sz="2000" dirty="0">
                <a:cs typeface="Calibri" panose="020F0502020204030204" pitchFamily="34" charset="0"/>
              </a:rPr>
              <a:t>Type 1 with diabetes for 5 years, then yearly</a:t>
            </a:r>
          </a:p>
          <a:p>
            <a:pPr lvl="2">
              <a:lnSpc>
                <a:spcPct val="110000"/>
              </a:lnSpc>
            </a:pPr>
            <a:r>
              <a:rPr lang="en-US" sz="2000" dirty="0">
                <a:solidFill>
                  <a:srgbClr val="0070C0"/>
                </a:solidFill>
                <a:cs typeface="Calibri" panose="020F0502020204030204" pitchFamily="34" charset="0"/>
              </a:rPr>
              <a:t>If u</a:t>
            </a:r>
            <a:r>
              <a:rPr lang="en-US" sz="2000" b="0" i="0" dirty="0">
                <a:solidFill>
                  <a:srgbClr val="0070C0"/>
                </a:solidFill>
                <a:effectLst/>
                <a:cs typeface="Calibri" panose="020F0502020204030204" pitchFamily="34" charset="0"/>
              </a:rPr>
              <a:t>rinary albumin ≥300 and GFR 30–60 monitor 1-4 times a year to guide therapy. </a:t>
            </a:r>
            <a:endParaRPr lang="en-US" sz="2000" dirty="0">
              <a:solidFill>
                <a:srgbClr val="0070C0"/>
              </a:solidFill>
              <a:cs typeface="Calibri" panose="020F0502020204030204" pitchFamily="34" charset="0"/>
            </a:endParaRPr>
          </a:p>
          <a:p>
            <a:pPr lvl="1"/>
            <a:r>
              <a:rPr lang="en-US" sz="2400" dirty="0"/>
              <a:t>Treat hypertension with ACEI or ARB and for elevated albumin-to-creatinine ratio of 30 -299.</a:t>
            </a:r>
          </a:p>
          <a:p>
            <a:pPr lvl="1"/>
            <a:r>
              <a:rPr lang="en-US" sz="2400" dirty="0"/>
              <a:t>Monitor serum </a:t>
            </a:r>
            <a:r>
              <a:rPr lang="en-US" sz="2400" dirty="0" err="1"/>
              <a:t>creat</a:t>
            </a:r>
            <a:r>
              <a:rPr lang="en-US" sz="2400" dirty="0"/>
              <a:t> and K+ </a:t>
            </a:r>
          </a:p>
          <a:p>
            <a:pPr lvl="2"/>
            <a:r>
              <a:rPr lang="en-US" sz="2000" dirty="0"/>
              <a:t>if on ACE, ARB or diuretics</a:t>
            </a: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4" name="Picture 3">
            <a:extLst>
              <a:ext uri="{FF2B5EF4-FFF2-40B4-BE49-F238E27FC236}">
                <a16:creationId xmlns:a16="http://schemas.microsoft.com/office/drawing/2014/main" id="{5EFA659F-74FD-C861-4DA9-55B678D23B48}"/>
              </a:ext>
            </a:extLst>
          </p:cNvPr>
          <p:cNvPicPr>
            <a:picLocks noChangeAspect="1"/>
          </p:cNvPicPr>
          <p:nvPr/>
        </p:nvPicPr>
        <p:blipFill>
          <a:blip r:embed="rId5"/>
          <a:stretch>
            <a:fillRect/>
          </a:stretch>
        </p:blipFill>
        <p:spPr>
          <a:xfrm>
            <a:off x="3352800" y="6468244"/>
            <a:ext cx="4427784" cy="332689"/>
          </a:xfrm>
          <a:prstGeom prst="rect">
            <a:avLst/>
          </a:prstGeom>
        </p:spPr>
      </p:pic>
    </p:spTree>
    <p:custDataLst>
      <p:tags r:id="rId1"/>
    </p:custDataLst>
    <p:extLst>
      <p:ext uri="{BB962C8B-B14F-4D97-AF65-F5344CB8AC3E}">
        <p14:creationId xmlns:p14="http://schemas.microsoft.com/office/powerpoint/2010/main" val="254242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E7A0-F333-44AB-BF86-1BD5E22AE79D}"/>
              </a:ext>
            </a:extLst>
          </p:cNvPr>
          <p:cNvSpPr>
            <a:spLocks noGrp="1"/>
          </p:cNvSpPr>
          <p:nvPr>
            <p:ph type="title"/>
          </p:nvPr>
        </p:nvSpPr>
        <p:spPr/>
        <p:txBody>
          <a:bodyPr/>
          <a:lstStyle/>
          <a:p>
            <a:r>
              <a:rPr lang="en-US" dirty="0"/>
              <a:t>Poll Question 5  </a:t>
            </a:r>
          </a:p>
        </p:txBody>
      </p:sp>
      <p:sp>
        <p:nvSpPr>
          <p:cNvPr id="3" name="Content Placeholder 2">
            <a:extLst>
              <a:ext uri="{FF2B5EF4-FFF2-40B4-BE49-F238E27FC236}">
                <a16:creationId xmlns:a16="http://schemas.microsoft.com/office/drawing/2014/main" id="{29111F89-5A8B-4749-8F05-9F0143A437C3}"/>
              </a:ext>
            </a:extLst>
          </p:cNvPr>
          <p:cNvSpPr>
            <a:spLocks noGrp="1"/>
          </p:cNvSpPr>
          <p:nvPr>
            <p:ph sz="quarter" idx="1"/>
          </p:nvPr>
        </p:nvSpPr>
        <p:spPr>
          <a:xfrm>
            <a:off x="457200" y="1219200"/>
            <a:ext cx="5791200" cy="4937760"/>
          </a:xfrm>
        </p:spPr>
        <p: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Evaluating kidney function is important to determine most beneficial treatment interventions.  Which of the following measurements would indicate that JR has healthy kidney function?</a:t>
            </a: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of 30-299 mg/g with GFR of 45.</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GFR of 60 or greater and urinary albumin creatinine ratio of 12 mg/g.</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less than 30 mg/g and GFR of 30-45.</a:t>
            </a:r>
            <a:endParaRPr lang="en-US" sz="2400" dirty="0">
              <a:effectLst/>
              <a:latin typeface="Calibri" panose="020F0502020204030204" pitchFamily="34" charset="0"/>
              <a:ea typeface="Calibri" panose="020F0502020204030204" pitchFamily="34" charset="0"/>
            </a:endParaRPr>
          </a:p>
          <a:p>
            <a:r>
              <a:rPr lang="en-US" sz="2400" dirty="0">
                <a:effectLst/>
                <a:latin typeface="Calibri" panose="020F0502020204030204" pitchFamily="34" charset="0"/>
                <a:ea typeface="Times New Roman" panose="02020603050405020304" pitchFamily="18" charset="0"/>
              </a:rPr>
              <a:t>Creatinine of 1.5 and urinary albumin creatinine ratio of 300 mg/g or greater.</a:t>
            </a:r>
            <a:endParaRPr lang="en-US" dirty="0"/>
          </a:p>
        </p:txBody>
      </p:sp>
      <p:pic>
        <p:nvPicPr>
          <p:cNvPr id="4" name="Picture 3">
            <a:extLst>
              <a:ext uri="{FF2B5EF4-FFF2-40B4-BE49-F238E27FC236}">
                <a16:creationId xmlns:a16="http://schemas.microsoft.com/office/drawing/2014/main" id="{287EBC29-04B0-4609-97E6-0D2CCC918B86}"/>
              </a:ext>
            </a:extLst>
          </p:cNvPr>
          <p:cNvPicPr>
            <a:picLocks noChangeAspect="1"/>
          </p:cNvPicPr>
          <p:nvPr/>
        </p:nvPicPr>
        <p:blipFill>
          <a:blip r:embed="rId3"/>
          <a:stretch>
            <a:fillRect/>
          </a:stretch>
        </p:blipFill>
        <p:spPr>
          <a:xfrm>
            <a:off x="6633901" y="1371600"/>
            <a:ext cx="2042337" cy="2493480"/>
          </a:xfrm>
          <a:prstGeom prst="rect">
            <a:avLst/>
          </a:prstGeom>
        </p:spPr>
      </p:pic>
      <p:sp>
        <p:nvSpPr>
          <p:cNvPr id="5" name="Oval 4">
            <a:extLst>
              <a:ext uri="{FF2B5EF4-FFF2-40B4-BE49-F238E27FC236}">
                <a16:creationId xmlns:a16="http://schemas.microsoft.com/office/drawing/2014/main" id="{B0670036-C37F-A870-8C72-6472C74A8A23}"/>
              </a:ext>
            </a:extLst>
          </p:cNvPr>
          <p:cNvSpPr/>
          <p:nvPr/>
        </p:nvSpPr>
        <p:spPr>
          <a:xfrm>
            <a:off x="473858" y="3688080"/>
            <a:ext cx="6003142" cy="990600"/>
          </a:xfrm>
          <a:prstGeom prst="ellipse">
            <a:avLst/>
          </a:prstGeom>
          <a:noFill/>
          <a:ln w="38100">
            <a:solidFill>
              <a:srgbClr val="5E388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69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F33A-675D-9D4E-C44E-A3B729392D1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82C37A-C483-13B0-6E02-28C947441AE3}"/>
              </a:ext>
            </a:extLst>
          </p:cNvPr>
          <p:cNvPicPr>
            <a:picLocks noGrp="1" noChangeAspect="1"/>
          </p:cNvPicPr>
          <p:nvPr>
            <p:ph sz="quarter" idx="1"/>
          </p:nvPr>
        </p:nvPicPr>
        <p:blipFill>
          <a:blip r:embed="rId2"/>
          <a:stretch>
            <a:fillRect/>
          </a:stretch>
        </p:blipFill>
        <p:spPr>
          <a:xfrm>
            <a:off x="228600" y="-34029"/>
            <a:ext cx="8686800" cy="6772759"/>
          </a:xfrm>
        </p:spPr>
      </p:pic>
      <p:pic>
        <p:nvPicPr>
          <p:cNvPr id="6" name="Picture 5">
            <a:extLst>
              <a:ext uri="{FF2B5EF4-FFF2-40B4-BE49-F238E27FC236}">
                <a16:creationId xmlns:a16="http://schemas.microsoft.com/office/drawing/2014/main" id="{6209C4BE-525D-7B01-49BC-BFF3BE8D5F0F}"/>
              </a:ext>
            </a:extLst>
          </p:cNvPr>
          <p:cNvPicPr>
            <a:picLocks noChangeAspect="1"/>
          </p:cNvPicPr>
          <p:nvPr/>
        </p:nvPicPr>
        <p:blipFill>
          <a:blip r:embed="rId3"/>
          <a:stretch>
            <a:fillRect/>
          </a:stretch>
        </p:blipFill>
        <p:spPr>
          <a:xfrm>
            <a:off x="609600" y="381000"/>
            <a:ext cx="4427784" cy="332689"/>
          </a:xfrm>
          <a:prstGeom prst="rect">
            <a:avLst/>
          </a:prstGeom>
        </p:spPr>
      </p:pic>
    </p:spTree>
    <p:extLst>
      <p:ext uri="{BB962C8B-B14F-4D97-AF65-F5344CB8AC3E}">
        <p14:creationId xmlns:p14="http://schemas.microsoft.com/office/powerpoint/2010/main" val="41494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97BB-1378-437F-8FA8-5FDDFBC629E1}"/>
              </a:ext>
            </a:extLst>
          </p:cNvPr>
          <p:cNvSpPr>
            <a:spLocks noGrp="1"/>
          </p:cNvSpPr>
          <p:nvPr>
            <p:ph type="title"/>
          </p:nvPr>
        </p:nvSpPr>
        <p:spPr>
          <a:xfrm>
            <a:off x="457200" y="585980"/>
            <a:ext cx="8153400" cy="1029665"/>
          </a:xfrm>
        </p:spPr>
        <p:txBody>
          <a:bodyPr>
            <a:normAutofit fontScale="90000"/>
          </a:bodyPr>
          <a:lstStyle/>
          <a:p>
            <a:pPr>
              <a:defRPr/>
            </a:pPr>
            <a:r>
              <a:rPr lang="en-US" sz="4400" dirty="0"/>
              <a:t>Diabetes + CKD – Increases CVD Risk</a:t>
            </a:r>
          </a:p>
        </p:txBody>
      </p:sp>
      <p:sp>
        <p:nvSpPr>
          <p:cNvPr id="3" name="Content Placeholder 2">
            <a:extLst>
              <a:ext uri="{FF2B5EF4-FFF2-40B4-BE49-F238E27FC236}">
                <a16:creationId xmlns:a16="http://schemas.microsoft.com/office/drawing/2014/main" id="{DA870FD3-1A38-4B22-9641-88629A09E29D}"/>
              </a:ext>
            </a:extLst>
          </p:cNvPr>
          <p:cNvSpPr>
            <a:spLocks noGrp="1"/>
          </p:cNvSpPr>
          <p:nvPr>
            <p:ph sz="half" idx="1"/>
          </p:nvPr>
        </p:nvSpPr>
        <p:spPr>
          <a:xfrm>
            <a:off x="419099" y="1905000"/>
            <a:ext cx="8496301" cy="4875179"/>
          </a:xfrm>
        </p:spPr>
        <p:txBody>
          <a:bodyPr>
            <a:normAutofit/>
          </a:bodyPr>
          <a:lstStyle/>
          <a:p>
            <a:r>
              <a:rPr lang="en-US" sz="2800" dirty="0"/>
              <a:t>Chronic kidney disease (CKD)  is a frequent </a:t>
            </a:r>
            <a:r>
              <a:rPr lang="en-US" altLang="en-US" sz="2800" dirty="0"/>
              <a:t>complication in diabetes</a:t>
            </a:r>
          </a:p>
          <a:p>
            <a:pPr lvl="1"/>
            <a:r>
              <a:rPr lang="en-US" altLang="en-US" sz="2800" dirty="0"/>
              <a:t>Type 1 diabetes </a:t>
            </a:r>
            <a:r>
              <a:rPr lang="en-US" altLang="en-US" sz="2800" b="1" dirty="0"/>
              <a:t>~</a:t>
            </a:r>
            <a:r>
              <a:rPr lang="en-US" altLang="en-US" sz="2800" dirty="0"/>
              <a:t>30%</a:t>
            </a:r>
          </a:p>
          <a:p>
            <a:pPr lvl="1"/>
            <a:r>
              <a:rPr lang="en-US" altLang="en-US" sz="2800" dirty="0"/>
              <a:t>Type 2 diabetes </a:t>
            </a:r>
            <a:r>
              <a:rPr lang="en-US" altLang="en-US" sz="2800" b="1" dirty="0"/>
              <a:t>~</a:t>
            </a:r>
            <a:r>
              <a:rPr lang="en-US" altLang="en-US" sz="2800" dirty="0"/>
              <a:t>40%</a:t>
            </a:r>
          </a:p>
          <a:p>
            <a:pPr>
              <a:lnSpc>
                <a:spcPct val="110000"/>
              </a:lnSpc>
              <a:defRPr/>
            </a:pPr>
            <a:r>
              <a:rPr lang="en-US" sz="2800" dirty="0"/>
              <a:t>In several studies, participants on SGLT2i with GFRs of 30-60 (stage 3) reduced ASCVD risk and improved renal function </a:t>
            </a:r>
          </a:p>
          <a:p>
            <a:pPr lvl="1">
              <a:lnSpc>
                <a:spcPct val="110000"/>
              </a:lnSpc>
              <a:defRPr/>
            </a:pPr>
            <a:r>
              <a:rPr lang="en-US" sz="2800" dirty="0"/>
              <a:t>Slowed kidney disease or death</a:t>
            </a:r>
          </a:p>
          <a:p>
            <a:pPr lvl="1">
              <a:lnSpc>
                <a:spcPct val="110000"/>
              </a:lnSpc>
              <a:defRPr/>
            </a:pPr>
            <a:r>
              <a:rPr lang="en-US" sz="2800" dirty="0"/>
              <a:t>Reduced albuminuria</a:t>
            </a:r>
          </a:p>
          <a:p>
            <a:pPr>
              <a:lnSpc>
                <a:spcPct val="90000"/>
              </a:lnSpc>
              <a:defRPr/>
            </a:pPr>
            <a:endParaRPr lang="en-US" sz="1802" dirty="0"/>
          </a:p>
          <a:p>
            <a:pPr>
              <a:lnSpc>
                <a:spcPct val="90000"/>
              </a:lnSpc>
              <a:defRPr/>
            </a:pPr>
            <a:endParaRPr lang="en-US" sz="1802" dirty="0"/>
          </a:p>
          <a:p>
            <a:pPr>
              <a:lnSpc>
                <a:spcPct val="90000"/>
              </a:lnSpc>
              <a:defRPr/>
            </a:pPr>
            <a:endParaRPr lang="en-US" sz="1802" dirty="0"/>
          </a:p>
        </p:txBody>
      </p:sp>
      <p:sp>
        <p:nvSpPr>
          <p:cNvPr id="7" name="TextBox 6">
            <a:extLst>
              <a:ext uri="{FF2B5EF4-FFF2-40B4-BE49-F238E27FC236}">
                <a16:creationId xmlns:a16="http://schemas.microsoft.com/office/drawing/2014/main" id="{4A7C1D1B-43AC-48A2-A8A6-208A2E03A10C}"/>
              </a:ext>
            </a:extLst>
          </p:cNvPr>
          <p:cNvSpPr txBox="1"/>
          <p:nvPr/>
        </p:nvSpPr>
        <p:spPr>
          <a:xfrm>
            <a:off x="4605759" y="6193620"/>
            <a:ext cx="4572000" cy="461665"/>
          </a:xfrm>
          <a:prstGeom prst="rect">
            <a:avLst/>
          </a:prstGeom>
          <a:noFill/>
        </p:spPr>
        <p:txBody>
          <a:bodyPr wrap="square">
            <a:spAutoFit/>
          </a:bodyPr>
          <a:lstStyle/>
          <a:p>
            <a:pPr eaLnBrk="1" hangingPunct="1">
              <a:defRPr/>
            </a:pPr>
            <a:r>
              <a:rPr lang="en-US" altLang="en-US" sz="1200" b="0" spc="-10" dirty="0">
                <a:latin typeface="Calibri" panose="020F0502020204030204" pitchFamily="34" charset="0"/>
                <a:cs typeface="+mn-cs"/>
              </a:rPr>
              <a:t>National Kidney Foundation. </a:t>
            </a:r>
            <a:r>
              <a:rPr lang="en-US" altLang="en-US" sz="1200" b="0" spc="-10" dirty="0">
                <a:latin typeface="Calibri" panose="020F0502020204030204" pitchFamily="34" charset="0"/>
                <a:cs typeface="+mn-cs"/>
                <a:hlinkClick r:id="rId2">
                  <a:extLst>
                    <a:ext uri="{A12FA001-AC4F-418D-AE19-62706E023703}">
                      <ahyp:hlinkClr xmlns:ahyp="http://schemas.microsoft.com/office/drawing/2018/hyperlinkcolor" val="tx"/>
                    </a:ext>
                  </a:extLst>
                </a:hlinkClick>
              </a:rPr>
              <a:t>https://www.kidney.org/atoz/content/diabetes</a:t>
            </a:r>
            <a:endParaRPr lang="en-US" altLang="en-US" sz="1200" b="0" spc="-10" dirty="0">
              <a:latin typeface="Calibri" panose="020F0502020204030204" pitchFamily="34" charset="0"/>
              <a:cs typeface="+mn-cs"/>
            </a:endParaRPr>
          </a:p>
        </p:txBody>
      </p:sp>
    </p:spTree>
    <p:extLst>
      <p:ext uri="{BB962C8B-B14F-4D97-AF65-F5344CB8AC3E}">
        <p14:creationId xmlns:p14="http://schemas.microsoft.com/office/powerpoint/2010/main" val="2138400400"/>
      </p:ext>
    </p:extLst>
  </p:cSld>
  <p:clrMapOvr>
    <a:masterClrMapping/>
  </p:clrMapOvr>
  <p:transition spd="med">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317656" y="152400"/>
            <a:ext cx="8401616" cy="990600"/>
          </a:xfrm>
        </p:spPr>
        <p:txBody>
          <a:bodyPr>
            <a:normAutofit fontScale="90000"/>
          </a:bodyPr>
          <a:lstStyle/>
          <a:p>
            <a:br>
              <a:rPr lang="en-US" dirty="0"/>
            </a:br>
            <a:r>
              <a:rPr lang="en-US" dirty="0"/>
              <a:t>Standard 11 – Protect Kidneys</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67968"/>
            <a:ext cx="4041648" cy="5105400"/>
          </a:xfrm>
        </p:spPr>
        <p:txBody>
          <a:bodyPr>
            <a:normAutofit/>
          </a:bodyPr>
          <a:lstStyle/>
          <a:p>
            <a:pPr>
              <a:lnSpc>
                <a:spcPct val="120000"/>
              </a:lnSpc>
            </a:pPr>
            <a:r>
              <a:rPr lang="en-US" dirty="0"/>
              <a:t> </a:t>
            </a:r>
            <a:r>
              <a:rPr lang="en-US" dirty="0">
                <a:solidFill>
                  <a:srgbClr val="0070C0"/>
                </a:solidFill>
              </a:rPr>
              <a:t>Diabetes with a </a:t>
            </a:r>
            <a:br>
              <a:rPr lang="en-US" dirty="0">
                <a:solidFill>
                  <a:srgbClr val="0070C0"/>
                </a:solidFill>
              </a:rPr>
            </a:br>
            <a:r>
              <a:rPr lang="en-US" dirty="0">
                <a:solidFill>
                  <a:srgbClr val="0070C0"/>
                </a:solidFill>
              </a:rPr>
              <a:t>- </a:t>
            </a:r>
            <a:r>
              <a:rPr lang="en-US" b="0" i="0" dirty="0">
                <a:solidFill>
                  <a:srgbClr val="0070C0"/>
                </a:solidFill>
                <a:effectLst/>
                <a:cs typeface="Calibri" panose="020F0502020204030204" pitchFamily="34" charset="0"/>
              </a:rPr>
              <a:t>GFR ≥20 and </a:t>
            </a:r>
            <a:br>
              <a:rPr lang="en-US" dirty="0">
                <a:solidFill>
                  <a:srgbClr val="0070C0"/>
                </a:solidFill>
                <a:cs typeface="Calibri" panose="020F0502020204030204" pitchFamily="34" charset="0"/>
              </a:rPr>
            </a:br>
            <a:r>
              <a:rPr lang="en-US" dirty="0">
                <a:solidFill>
                  <a:srgbClr val="0070C0"/>
                </a:solidFill>
                <a:cs typeface="Calibri" panose="020F0502020204030204" pitchFamily="34" charset="0"/>
              </a:rPr>
              <a:t>- UACR </a:t>
            </a:r>
            <a:r>
              <a:rPr lang="en-US" b="0" i="0" dirty="0">
                <a:solidFill>
                  <a:srgbClr val="0070C0"/>
                </a:solidFill>
                <a:effectLst/>
                <a:cs typeface="Calibri" panose="020F0502020204030204" pitchFamily="34" charset="0"/>
              </a:rPr>
              <a:t>≥200 mg/g </a:t>
            </a:r>
            <a:endParaRPr lang="en-US" dirty="0">
              <a:solidFill>
                <a:srgbClr val="0070C0"/>
              </a:solidFill>
              <a:cs typeface="Calibri" panose="020F0502020204030204" pitchFamily="34" charset="0"/>
            </a:endParaRPr>
          </a:p>
          <a:p>
            <a:pPr>
              <a:lnSpc>
                <a:spcPct val="120000"/>
              </a:lnSpc>
            </a:pPr>
            <a:r>
              <a:rPr lang="en-US" dirty="0">
                <a:solidFill>
                  <a:srgbClr val="383636"/>
                </a:solidFill>
                <a:cs typeface="Calibri" panose="020F0502020204030204" pitchFamily="34" charset="0"/>
              </a:rPr>
              <a:t>Start SGLT2 </a:t>
            </a:r>
            <a:r>
              <a:rPr lang="en-US" b="0" i="0" dirty="0">
                <a:solidFill>
                  <a:srgbClr val="383636"/>
                </a:solidFill>
                <a:effectLst/>
                <a:cs typeface="Calibri" panose="020F0502020204030204" pitchFamily="34" charset="0"/>
              </a:rPr>
              <a:t>to reduce chronic kidney disease progression and cardiovascular events.</a:t>
            </a:r>
            <a:endParaRPr lang="en-US" dirty="0">
              <a:cs typeface="Calibri" panose="020F0502020204030204" pitchFamily="34" charset="0"/>
            </a:endParaRPr>
          </a:p>
        </p:txBody>
      </p:sp>
      <p:sp>
        <p:nvSpPr>
          <p:cNvPr id="4" name="Content Placeholder 3">
            <a:extLst>
              <a:ext uri="{FF2B5EF4-FFF2-40B4-BE49-F238E27FC236}">
                <a16:creationId xmlns:a16="http://schemas.microsoft.com/office/drawing/2014/main" id="{C0E6E6A2-482A-4A3F-833B-ED56F81E6700}"/>
              </a:ext>
            </a:extLst>
          </p:cNvPr>
          <p:cNvSpPr>
            <a:spLocks noGrp="1"/>
          </p:cNvSpPr>
          <p:nvPr>
            <p:ph sz="quarter" idx="2"/>
          </p:nvPr>
        </p:nvSpPr>
        <p:spPr>
          <a:xfrm>
            <a:off x="4871603" y="1295400"/>
            <a:ext cx="4041648" cy="4556760"/>
          </a:xfrm>
        </p:spPr>
        <p:txBody>
          <a:bodyPr>
            <a:normAutofit/>
          </a:bodyPr>
          <a:lstStyle/>
          <a:p>
            <a:pPr>
              <a:lnSpc>
                <a:spcPct val="120000"/>
              </a:lnSpc>
            </a:pPr>
            <a:r>
              <a:rPr lang="en-US" dirty="0"/>
              <a:t>If type 2 diabetes and established Chronic Kidney Disease (CKD)</a:t>
            </a:r>
          </a:p>
          <a:p>
            <a:pPr lvl="1">
              <a:lnSpc>
                <a:spcPct val="120000"/>
              </a:lnSpc>
            </a:pPr>
            <a:r>
              <a:rPr lang="en-US" dirty="0">
                <a:solidFill>
                  <a:srgbClr val="383636"/>
                </a:solidFill>
                <a:cs typeface="Calibri" panose="020F0502020204030204" pitchFamily="34" charset="0"/>
              </a:rPr>
              <a:t>Start n</a:t>
            </a:r>
            <a:r>
              <a:rPr lang="en-US" b="0" i="0" dirty="0">
                <a:solidFill>
                  <a:srgbClr val="383636"/>
                </a:solidFill>
                <a:effectLst/>
                <a:cs typeface="Calibri" panose="020F0502020204030204" pitchFamily="34" charset="0"/>
              </a:rPr>
              <a:t>onsteroidal mineralocorticoid receptor antagonist (</a:t>
            </a:r>
            <a:r>
              <a:rPr lang="en-US" b="0" i="0" dirty="0" err="1">
                <a:solidFill>
                  <a:srgbClr val="383636"/>
                </a:solidFill>
                <a:effectLst/>
                <a:cs typeface="Calibri" panose="020F0502020204030204" pitchFamily="34" charset="0"/>
              </a:rPr>
              <a:t>finerenone</a:t>
            </a:r>
            <a:r>
              <a:rPr lang="en-US" b="0" i="0" dirty="0">
                <a:solidFill>
                  <a:srgbClr val="383636"/>
                </a:solidFill>
                <a:effectLst/>
                <a:cs typeface="Calibri" panose="020F0502020204030204" pitchFamily="34" charset="0"/>
              </a:rPr>
              <a:t>) and/or GLP-1 RA recommended </a:t>
            </a:r>
            <a:r>
              <a:rPr lang="en-US" dirty="0">
                <a:solidFill>
                  <a:srgbClr val="383636"/>
                </a:solidFill>
                <a:cs typeface="Calibri" panose="020F0502020204030204" pitchFamily="34" charset="0"/>
              </a:rPr>
              <a:t>for</a:t>
            </a:r>
            <a:r>
              <a:rPr lang="en-US" b="0" i="0" dirty="0">
                <a:solidFill>
                  <a:srgbClr val="383636"/>
                </a:solidFill>
                <a:effectLst/>
                <a:cs typeface="Calibri" panose="020F0502020204030204" pitchFamily="34" charset="0"/>
              </a:rPr>
              <a:t> cardiovascular risk reduction.</a:t>
            </a:r>
            <a:endParaRPr lang="en-US" dirty="0">
              <a:cs typeface="Calibri" panose="020F0502020204030204" pitchFamily="34" charset="0"/>
            </a:endParaRPr>
          </a:p>
          <a:p>
            <a:pPr marL="274320" lvl="1" indent="0">
              <a:buNone/>
            </a:pPr>
            <a:endParaRPr lang="en-US" dirty="0"/>
          </a:p>
          <a:p>
            <a:pPr marL="274320" lvl="1" indent="0">
              <a:buNone/>
            </a:pPr>
            <a:endParaRPr lang="en-US" dirty="0"/>
          </a:p>
          <a:p>
            <a:endParaRPr lang="en-US" dirty="0"/>
          </a:p>
        </p:txBody>
      </p:sp>
      <p:pic>
        <p:nvPicPr>
          <p:cNvPr id="6" name="Picture 5" descr="Assorted pills and capsules">
            <a:extLst>
              <a:ext uri="{FF2B5EF4-FFF2-40B4-BE49-F238E27FC236}">
                <a16:creationId xmlns:a16="http://schemas.microsoft.com/office/drawing/2014/main" id="{C89416A3-E06A-4331-9F8C-D3A1AE73E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720" y="4974729"/>
            <a:ext cx="2453004" cy="1635336"/>
          </a:xfrm>
          <a:prstGeom prst="rect">
            <a:avLst/>
          </a:prstGeom>
        </p:spPr>
      </p:pic>
      <p:pic>
        <p:nvPicPr>
          <p:cNvPr id="7" name="Picture 6">
            <a:extLst>
              <a:ext uri="{FF2B5EF4-FFF2-40B4-BE49-F238E27FC236}">
                <a16:creationId xmlns:a16="http://schemas.microsoft.com/office/drawing/2014/main" id="{A9FFF557-96D7-0A52-9332-57E928B27BA5}"/>
              </a:ext>
            </a:extLst>
          </p:cNvPr>
          <p:cNvPicPr>
            <a:picLocks noChangeAspect="1"/>
          </p:cNvPicPr>
          <p:nvPr/>
        </p:nvPicPr>
        <p:blipFill>
          <a:blip r:embed="rId3"/>
          <a:stretch>
            <a:fillRect/>
          </a:stretch>
        </p:blipFill>
        <p:spPr>
          <a:xfrm>
            <a:off x="4498848" y="6443721"/>
            <a:ext cx="4427784" cy="332689"/>
          </a:xfrm>
          <a:prstGeom prst="rect">
            <a:avLst/>
          </a:prstGeom>
        </p:spPr>
      </p:pic>
    </p:spTree>
    <p:extLst>
      <p:ext uri="{BB962C8B-B14F-4D97-AF65-F5344CB8AC3E}">
        <p14:creationId xmlns:p14="http://schemas.microsoft.com/office/powerpoint/2010/main" val="379444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78618" y="201023"/>
            <a:ext cx="8386763" cy="950055"/>
          </a:xfrm>
        </p:spPr>
        <p:txBody>
          <a:bodyPr>
            <a:noAutofit/>
          </a:bodyPr>
          <a:lstStyle/>
          <a:p>
            <a:r>
              <a:rPr lang="en-GR" sz="3000" dirty="0"/>
              <a:t>Choosing </a:t>
            </a:r>
            <a:r>
              <a:rPr lang="en-US" sz="3000" dirty="0"/>
              <a:t>glucose-lowering</a:t>
            </a:r>
            <a:r>
              <a:rPr lang="en-GR" sz="3000" dirty="0"/>
              <a:t> medication in p</a:t>
            </a:r>
            <a:r>
              <a:rPr lang="en-US" sz="3000" dirty="0" err="1"/>
              <a:t>eople</a:t>
            </a:r>
            <a:r>
              <a:rPr lang="en-GR" sz="3000" dirty="0"/>
              <a:t> </a:t>
            </a:r>
            <a:r>
              <a:rPr lang="en-GB" sz="3000" dirty="0"/>
              <a:t>with Chronic Kidney Disease</a:t>
            </a:r>
            <a:endParaRPr lang="en-GR" sz="3000" dirty="0"/>
          </a:p>
        </p:txBody>
      </p:sp>
      <p:pic>
        <p:nvPicPr>
          <p:cNvPr id="2" name="Picture 1" descr="A picture containing text&#10;&#10;Description automatically generated">
            <a:extLst>
              <a:ext uri="{FF2B5EF4-FFF2-40B4-BE49-F238E27FC236}">
                <a16:creationId xmlns:a16="http://schemas.microsoft.com/office/drawing/2014/main" id="{1D82A0B5-5464-9484-9F0D-8D94B0ED1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421" y="2286000"/>
            <a:ext cx="2711229" cy="4204964"/>
          </a:xfrm>
          <a:prstGeom prst="rect">
            <a:avLst/>
          </a:prstGeom>
        </p:spPr>
      </p:pic>
      <p:pic>
        <p:nvPicPr>
          <p:cNvPr id="3" name="Picture 2">
            <a:extLst>
              <a:ext uri="{FF2B5EF4-FFF2-40B4-BE49-F238E27FC236}">
                <a16:creationId xmlns:a16="http://schemas.microsoft.com/office/drawing/2014/main" id="{E86E3897-1FBD-1149-B5BC-F40B508CD72C}"/>
              </a:ext>
            </a:extLst>
          </p:cNvPr>
          <p:cNvPicPr>
            <a:picLocks noChangeAspect="1"/>
          </p:cNvPicPr>
          <p:nvPr/>
        </p:nvPicPr>
        <p:blipFill>
          <a:blip r:embed="rId3"/>
          <a:stretch>
            <a:fillRect/>
          </a:stretch>
        </p:blipFill>
        <p:spPr>
          <a:xfrm>
            <a:off x="190499" y="1243512"/>
            <a:ext cx="8763000" cy="950054"/>
          </a:xfrm>
          <a:prstGeom prst="rect">
            <a:avLst/>
          </a:prstGeom>
        </p:spPr>
      </p:pic>
      <p:sp>
        <p:nvSpPr>
          <p:cNvPr id="6" name="TextBox 5">
            <a:extLst>
              <a:ext uri="{FF2B5EF4-FFF2-40B4-BE49-F238E27FC236}">
                <a16:creationId xmlns:a16="http://schemas.microsoft.com/office/drawing/2014/main" id="{A9546756-3EA2-E31D-0BC8-4D55E4107203}"/>
              </a:ext>
            </a:extLst>
          </p:cNvPr>
          <p:cNvSpPr txBox="1"/>
          <p:nvPr/>
        </p:nvSpPr>
        <p:spPr>
          <a:xfrm>
            <a:off x="4148539" y="2286000"/>
            <a:ext cx="4804960" cy="5170646"/>
          </a:xfrm>
          <a:prstGeom prst="rect">
            <a:avLst/>
          </a:prstGeom>
          <a:noFill/>
        </p:spPr>
        <p:txBody>
          <a:bodyPr wrap="square" rtlCol="0">
            <a:spAutoFit/>
          </a:bodyPr>
          <a:lstStyle/>
          <a:p>
            <a:pPr algn="ctr"/>
            <a:r>
              <a:rPr lang="en-US" sz="2400" dirty="0">
                <a:solidFill>
                  <a:srgbClr val="C00000"/>
                </a:solidFill>
              </a:rPr>
              <a:t>In people with renal failure, use SGLT-2 in people with GFR ≥ 20 and continue until initiation of dialysis or transplantation </a:t>
            </a:r>
          </a:p>
          <a:p>
            <a:pPr algn="ctr"/>
            <a:endParaRPr lang="en-US" sz="2400" dirty="0">
              <a:solidFill>
                <a:srgbClr val="C00000"/>
              </a:solidFill>
            </a:endParaRPr>
          </a:p>
          <a:p>
            <a:pPr algn="ctr"/>
            <a:r>
              <a:rPr lang="en-US" sz="2400" dirty="0">
                <a:solidFill>
                  <a:srgbClr val="C00000"/>
                </a:solidFill>
              </a:rPr>
              <a:t>Or</a:t>
            </a:r>
          </a:p>
          <a:p>
            <a:pPr algn="ctr"/>
            <a:endParaRPr lang="en-US" sz="2400" dirty="0">
              <a:solidFill>
                <a:srgbClr val="C00000"/>
              </a:solidFill>
            </a:endParaRPr>
          </a:p>
          <a:p>
            <a:pPr algn="ctr"/>
            <a:r>
              <a:rPr lang="en-US" sz="2400" dirty="0">
                <a:solidFill>
                  <a:srgbClr val="C00000"/>
                </a:solidFill>
              </a:rPr>
              <a:t>GLP with proven CVD benefit if SGLT2 not tolerated or contraindicated</a:t>
            </a:r>
          </a:p>
          <a:p>
            <a:pPr algn="ctr"/>
            <a:r>
              <a:rPr lang="en-US" sz="2400" dirty="0"/>
              <a:t>Semaglutide (Ozempic), liraglutide (Victoza), dulaglutide (Trulicity)</a:t>
            </a:r>
          </a:p>
          <a:p>
            <a:pPr algn="ctr"/>
            <a:endParaRPr lang="en-US" sz="2400" dirty="0">
              <a:solidFill>
                <a:srgbClr val="C00000"/>
              </a:solidFill>
            </a:endParaRPr>
          </a:p>
          <a:p>
            <a:endParaRPr lang="en-US" dirty="0"/>
          </a:p>
        </p:txBody>
      </p:sp>
      <p:pic>
        <p:nvPicPr>
          <p:cNvPr id="5" name="Picture 4">
            <a:extLst>
              <a:ext uri="{FF2B5EF4-FFF2-40B4-BE49-F238E27FC236}">
                <a16:creationId xmlns:a16="http://schemas.microsoft.com/office/drawing/2014/main" id="{C6648FF3-47F5-58AC-1F69-2D150609F671}"/>
              </a:ext>
            </a:extLst>
          </p:cNvPr>
          <p:cNvPicPr>
            <a:picLocks noChangeAspect="1"/>
          </p:cNvPicPr>
          <p:nvPr/>
        </p:nvPicPr>
        <p:blipFill>
          <a:blip r:embed="rId4"/>
          <a:stretch>
            <a:fillRect/>
          </a:stretch>
        </p:blipFill>
        <p:spPr>
          <a:xfrm>
            <a:off x="1463736" y="6320347"/>
            <a:ext cx="1570598" cy="537653"/>
          </a:xfrm>
          <a:prstGeom prst="rect">
            <a:avLst/>
          </a:prstGeom>
        </p:spPr>
      </p:pic>
    </p:spTree>
    <p:extLst>
      <p:ext uri="{BB962C8B-B14F-4D97-AF65-F5344CB8AC3E}">
        <p14:creationId xmlns:p14="http://schemas.microsoft.com/office/powerpoint/2010/main" val="147478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lstStyle/>
          <a:p>
            <a:pPr algn="ctr"/>
            <a:r>
              <a:rPr lang="en-US" dirty="0"/>
              <a:t>SGLT2 Inhibitor CKD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nvPr>
        </p:nvGraphicFramePr>
        <p:xfrm>
          <a:off x="445477" y="1752600"/>
          <a:ext cx="8229598" cy="3048000"/>
        </p:xfrm>
        <a:graphic>
          <a:graphicData uri="http://schemas.openxmlformats.org/drawingml/2006/table">
            <a:tbl>
              <a:tblPr firstRow="1" bandRow="1">
                <a:tableStyleId>{F5AB1C69-6EDB-4FF4-983F-18BD219EF322}</a:tableStyleId>
              </a:tblPr>
              <a:tblGrid>
                <a:gridCol w="1145893">
                  <a:extLst>
                    <a:ext uri="{9D8B030D-6E8A-4147-A177-3AD203B41FA5}">
                      <a16:colId xmlns:a16="http://schemas.microsoft.com/office/drawing/2014/main" val="2070957117"/>
                    </a:ext>
                  </a:extLst>
                </a:gridCol>
                <a:gridCol w="1761430">
                  <a:extLst>
                    <a:ext uri="{9D8B030D-6E8A-4147-A177-3AD203B41FA5}">
                      <a16:colId xmlns:a16="http://schemas.microsoft.com/office/drawing/2014/main" val="2326439264"/>
                    </a:ext>
                  </a:extLst>
                </a:gridCol>
                <a:gridCol w="5322275">
                  <a:extLst>
                    <a:ext uri="{9D8B030D-6E8A-4147-A177-3AD203B41FA5}">
                      <a16:colId xmlns:a16="http://schemas.microsoft.com/office/drawing/2014/main" val="1296116180"/>
                    </a:ext>
                  </a:extLst>
                </a:gridCol>
              </a:tblGrid>
              <a:tr h="434340">
                <a:tc>
                  <a:txBody>
                    <a:bodyPr/>
                    <a:lstStyle/>
                    <a:p>
                      <a:r>
                        <a:rPr lang="en-US" sz="1400" dirty="0"/>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800100">
                <a:tc>
                  <a:txBody>
                    <a:bodyPr/>
                    <a:lstStyle/>
                    <a:p>
                      <a:r>
                        <a:rPr lang="en-US" sz="1400" dirty="0"/>
                        <a:t>CREDENCE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N=4401, Median follow-up 2.6 years, Prior CVD 50.4%</a:t>
                      </a:r>
                    </a:p>
                    <a:p>
                      <a:r>
                        <a:rPr lang="en-US" sz="1400" b="1" dirty="0"/>
                        <a:t>ESRD, doubling of create or death from renal or CV cause</a:t>
                      </a:r>
                      <a:r>
                        <a:rPr lang="en-US" sz="1400" b="0" dirty="0"/>
                        <a:t> (primary</a:t>
                      </a:r>
                      <a:r>
                        <a:rPr lang="en-US" sz="1400" dirty="0"/>
                        <a:t>): 0.70 (0.59-0.82), </a:t>
                      </a:r>
                    </a:p>
                    <a:p>
                      <a:r>
                        <a:rPr lang="en-US" sz="1400" dirty="0"/>
                        <a:t>3 point MACE 0.80 (0.67-0.95)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506613"/>
                  </a:ext>
                </a:extLst>
              </a:tr>
              <a:tr h="434340">
                <a:tc>
                  <a:txBody>
                    <a:bodyPr/>
                    <a:lstStyle/>
                    <a:p>
                      <a:r>
                        <a:rPr lang="en-US" sz="1400" dirty="0"/>
                        <a:t>DAPA-CKD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N=4304, 2906 with diabetes, Median follow-up 2.4 years, Prior CVD 37.4%</a:t>
                      </a:r>
                    </a:p>
                    <a:p>
                      <a:r>
                        <a:rPr lang="en-US" sz="1400" b="1" dirty="0"/>
                        <a:t>&gt;50% decline in eGFR, ESKD or renal/CV death (primary</a:t>
                      </a:r>
                      <a:r>
                        <a:rPr lang="en-US" sz="1400" dirty="0"/>
                        <a:t>): 0.61 (0.51-0.72)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530452"/>
                  </a:ext>
                </a:extLst>
              </a:tr>
              <a:tr h="617220">
                <a:tc>
                  <a:txBody>
                    <a:bodyPr/>
                    <a:lstStyle/>
                    <a:p>
                      <a:r>
                        <a:rPr lang="en-US" sz="1400" dirty="0"/>
                        <a:t>EMPA-Kidney</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N=6609, Median follow-up 2.0 years, Prior CVD 27%, 46% with DM</a:t>
                      </a:r>
                    </a:p>
                    <a:p>
                      <a:r>
                        <a:rPr lang="en-US" sz="1400" b="1" dirty="0"/>
                        <a:t>ESRD, &gt;40% decline in eGFR, ESKD, or renal/CV death (primary</a:t>
                      </a:r>
                      <a:r>
                        <a:rPr lang="en-US" sz="1400" dirty="0"/>
                        <a:t>): 0.72 (0.64-0.82), stopped early due to positive benefit</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2193661"/>
                  </a:ext>
                </a:extLst>
              </a:tr>
            </a:tbl>
          </a:graphicData>
        </a:graphic>
      </p:graphicFrame>
      <p:sp>
        <p:nvSpPr>
          <p:cNvPr id="4" name="TextBox 3">
            <a:extLst>
              <a:ext uri="{FF2B5EF4-FFF2-40B4-BE49-F238E27FC236}">
                <a16:creationId xmlns:a16="http://schemas.microsoft.com/office/drawing/2014/main" id="{85033AAE-52D8-E8C7-878B-134E6692673F}"/>
              </a:ext>
            </a:extLst>
          </p:cNvPr>
          <p:cNvSpPr txBox="1"/>
          <p:nvPr/>
        </p:nvSpPr>
        <p:spPr>
          <a:xfrm>
            <a:off x="57150" y="5174776"/>
            <a:ext cx="8058150" cy="646331"/>
          </a:xfrm>
          <a:prstGeom prst="rect">
            <a:avLst/>
          </a:prstGeom>
          <a:noFill/>
        </p:spPr>
        <p:txBody>
          <a:bodyPr wrap="square" rtlCol="0">
            <a:spAutoFit/>
          </a:bodyPr>
          <a:lstStyle/>
          <a:p>
            <a:r>
              <a:rPr lang="en-US" sz="900" dirty="0" err="1"/>
              <a:t>Perkovic</a:t>
            </a:r>
            <a:r>
              <a:rPr lang="en-US" sz="900" dirty="0"/>
              <a:t> V, Jardine MJ, Neal B, et al. Canagliflozin and renal outcomes in type 2 diabetes and nephropathy. N </a:t>
            </a:r>
            <a:r>
              <a:rPr lang="en-US" sz="900" dirty="0" err="1"/>
              <a:t>Engl</a:t>
            </a:r>
            <a:r>
              <a:rPr lang="en-US" sz="900" dirty="0"/>
              <a:t> J Med. 2019;380:2295–2306. </a:t>
            </a:r>
          </a:p>
          <a:p>
            <a:r>
              <a:rPr lang="en-US" sz="900" dirty="0"/>
              <a:t> </a:t>
            </a:r>
            <a:r>
              <a:rPr lang="en-US" sz="900" dirty="0" err="1"/>
              <a:t>Heerspink</a:t>
            </a:r>
            <a:r>
              <a:rPr lang="en-US" sz="900" dirty="0"/>
              <a:t> HJL, Stefansson BV, Correa-Rotter R, et al. Dapagliflozin in patients with chronic kidney disease. N </a:t>
            </a:r>
            <a:r>
              <a:rPr lang="en-US" sz="900" dirty="0" err="1"/>
              <a:t>Engl</a:t>
            </a:r>
            <a:r>
              <a:rPr lang="en-US" sz="900" dirty="0"/>
              <a:t> J Med. 2020;383:1436–1446.</a:t>
            </a:r>
          </a:p>
          <a:p>
            <a:r>
              <a:rPr lang="en-US" sz="900" dirty="0">
                <a:solidFill>
                  <a:srgbClr val="212121"/>
                </a:solidFill>
              </a:rPr>
              <a:t>EMPA-KIDNEY Collaborative Group, Herrington WG, </a:t>
            </a:r>
            <a:r>
              <a:rPr lang="en-US" sz="900" dirty="0" err="1">
                <a:solidFill>
                  <a:srgbClr val="212121"/>
                </a:solidFill>
              </a:rPr>
              <a:t>Staplin</a:t>
            </a:r>
            <a:r>
              <a:rPr lang="en-US" sz="900" dirty="0">
                <a:solidFill>
                  <a:srgbClr val="212121"/>
                </a:solidFill>
              </a:rPr>
              <a:t> N, </a:t>
            </a:r>
            <a:r>
              <a:rPr lang="en-US" sz="900" dirty="0" err="1">
                <a:solidFill>
                  <a:srgbClr val="212121"/>
                </a:solidFill>
              </a:rPr>
              <a:t>Wanner</a:t>
            </a:r>
            <a:r>
              <a:rPr lang="en-US" sz="900" dirty="0">
                <a:solidFill>
                  <a:srgbClr val="212121"/>
                </a:solidFill>
              </a:rPr>
              <a:t> C, et al. Empagliflozin in Patients with Chronic Kidney Disease. N </a:t>
            </a:r>
            <a:r>
              <a:rPr lang="en-US" sz="900" dirty="0" err="1">
                <a:solidFill>
                  <a:srgbClr val="212121"/>
                </a:solidFill>
              </a:rPr>
              <a:t>Engl</a:t>
            </a:r>
            <a:r>
              <a:rPr lang="en-US" sz="900" dirty="0">
                <a:solidFill>
                  <a:srgbClr val="212121"/>
                </a:solidFill>
              </a:rPr>
              <a:t> J Med. 2022 Nov 4. </a:t>
            </a:r>
            <a:r>
              <a:rPr lang="en-US" sz="900" dirty="0" err="1">
                <a:solidFill>
                  <a:srgbClr val="212121"/>
                </a:solidFill>
              </a:rPr>
              <a:t>doi</a:t>
            </a:r>
            <a:r>
              <a:rPr lang="en-US" sz="900" dirty="0">
                <a:solidFill>
                  <a:srgbClr val="212121"/>
                </a:solidFill>
              </a:rPr>
              <a:t>: 10.1056/NEJMoa2204233. </a:t>
            </a:r>
            <a:r>
              <a:rPr lang="en-US" sz="900" dirty="0" err="1">
                <a:solidFill>
                  <a:srgbClr val="212121"/>
                </a:solidFill>
              </a:rPr>
              <a:t>Epub</a:t>
            </a:r>
            <a:r>
              <a:rPr lang="en-US" sz="900" dirty="0">
                <a:solidFill>
                  <a:srgbClr val="212121"/>
                </a:solidFill>
              </a:rPr>
              <a:t> ahead of print. PMID: 36331190.</a:t>
            </a:r>
            <a:endParaRPr lang="en-US" sz="900" dirty="0"/>
          </a:p>
        </p:txBody>
      </p:sp>
    </p:spTree>
    <p:extLst>
      <p:ext uri="{BB962C8B-B14F-4D97-AF65-F5344CB8AC3E}">
        <p14:creationId xmlns:p14="http://schemas.microsoft.com/office/powerpoint/2010/main" val="19326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3DCC-D44F-4471-80FC-D98ADA7285CA}"/>
              </a:ext>
            </a:extLst>
          </p:cNvPr>
          <p:cNvSpPr>
            <a:spLocks noGrp="1"/>
          </p:cNvSpPr>
          <p:nvPr>
            <p:ph type="title"/>
          </p:nvPr>
        </p:nvSpPr>
        <p:spPr/>
        <p:txBody>
          <a:bodyPr/>
          <a:lstStyle/>
          <a:p>
            <a:r>
              <a:rPr lang="en-US" dirty="0"/>
              <a:t>SGLT-2 Inhibitor Dosing &amp; Indication</a:t>
            </a:r>
          </a:p>
        </p:txBody>
      </p:sp>
      <p:sp>
        <p:nvSpPr>
          <p:cNvPr id="3" name="Content Placeholder 2">
            <a:extLst>
              <a:ext uri="{FF2B5EF4-FFF2-40B4-BE49-F238E27FC236}">
                <a16:creationId xmlns:a16="http://schemas.microsoft.com/office/drawing/2014/main" id="{BC8B2898-05DA-7F30-BA1D-E3CF4DF76033}"/>
              </a:ext>
            </a:extLst>
          </p:cNvPr>
          <p:cNvSpPr>
            <a:spLocks noGrp="1"/>
          </p:cNvSpPr>
          <p:nvPr>
            <p:ph sz="quarter" idx="1"/>
          </p:nvPr>
        </p:nvSpPr>
        <p:spPr/>
        <p:txBody>
          <a:bodyPr>
            <a:normAutofit/>
          </a:bodyPr>
          <a:lstStyle/>
          <a:p>
            <a:pPr marL="0" indent="0">
              <a:buNone/>
            </a:pPr>
            <a:r>
              <a:rPr lang="en-US" dirty="0"/>
              <a:t>Once an SGLT2i is initiated, it is reasonable to continue an SGLT2i even if the eGFR falls below 20 ml/min/1.73 m2 , unless it is not tolerated or kidney replacement therapy is initiated.</a:t>
            </a:r>
          </a:p>
          <a:p>
            <a:endParaRPr lang="en-US" dirty="0"/>
          </a:p>
        </p:txBody>
      </p:sp>
      <p:sp>
        <p:nvSpPr>
          <p:cNvPr id="4" name="Text Placeholder 3">
            <a:extLst>
              <a:ext uri="{FF2B5EF4-FFF2-40B4-BE49-F238E27FC236}">
                <a16:creationId xmlns:a16="http://schemas.microsoft.com/office/drawing/2014/main" id="{796D9A66-4271-4411-9732-78340C785974}"/>
              </a:ext>
            </a:extLst>
          </p:cNvPr>
          <p:cNvSpPr>
            <a:spLocks noGrp="1"/>
          </p:cNvSpPr>
          <p:nvPr>
            <p:ph type="body" sz="quarter" idx="4294967295"/>
          </p:nvPr>
        </p:nvSpPr>
        <p:spPr>
          <a:xfrm>
            <a:off x="914400" y="5715000"/>
            <a:ext cx="8229600" cy="228600"/>
          </a:xfrm>
        </p:spPr>
        <p:txBody>
          <a:bodyPr>
            <a:normAutofit fontScale="40000" lnSpcReduction="20000"/>
          </a:bodyPr>
          <a:lstStyle/>
          <a:p>
            <a:r>
              <a:rPr lang="en-US" dirty="0"/>
              <a:t>Package inserts, dailymed.nlm.nih.gov</a:t>
            </a:r>
          </a:p>
        </p:txBody>
      </p:sp>
      <p:graphicFrame>
        <p:nvGraphicFramePr>
          <p:cNvPr id="5" name="Table 5">
            <a:extLst>
              <a:ext uri="{FF2B5EF4-FFF2-40B4-BE49-F238E27FC236}">
                <a16:creationId xmlns:a16="http://schemas.microsoft.com/office/drawing/2014/main" id="{54EDCD2C-EF09-417C-BBC3-169E52710570}"/>
              </a:ext>
            </a:extLst>
          </p:cNvPr>
          <p:cNvGraphicFramePr>
            <a:graphicFrameLocks noGrp="1"/>
          </p:cNvGraphicFramePr>
          <p:nvPr/>
        </p:nvGraphicFramePr>
        <p:xfrm>
          <a:off x="85725" y="2590800"/>
          <a:ext cx="8972550" cy="3957533"/>
        </p:xfrm>
        <a:graphic>
          <a:graphicData uri="http://schemas.openxmlformats.org/drawingml/2006/table">
            <a:tbl>
              <a:tblPr firstRow="1" bandRow="1">
                <a:tableStyleId>{F5AB1C69-6EDB-4FF4-983F-18BD219EF322}</a:tableStyleId>
              </a:tblPr>
              <a:tblGrid>
                <a:gridCol w="1000125">
                  <a:extLst>
                    <a:ext uri="{9D8B030D-6E8A-4147-A177-3AD203B41FA5}">
                      <a16:colId xmlns:a16="http://schemas.microsoft.com/office/drawing/2014/main" val="464911175"/>
                    </a:ext>
                  </a:extLst>
                </a:gridCol>
                <a:gridCol w="857250">
                  <a:extLst>
                    <a:ext uri="{9D8B030D-6E8A-4147-A177-3AD203B41FA5}">
                      <a16:colId xmlns:a16="http://schemas.microsoft.com/office/drawing/2014/main" val="346030484"/>
                    </a:ext>
                  </a:extLst>
                </a:gridCol>
                <a:gridCol w="2457450">
                  <a:extLst>
                    <a:ext uri="{9D8B030D-6E8A-4147-A177-3AD203B41FA5}">
                      <a16:colId xmlns:a16="http://schemas.microsoft.com/office/drawing/2014/main" val="3480527333"/>
                    </a:ext>
                  </a:extLst>
                </a:gridCol>
                <a:gridCol w="4657725">
                  <a:extLst>
                    <a:ext uri="{9D8B030D-6E8A-4147-A177-3AD203B41FA5}">
                      <a16:colId xmlns:a16="http://schemas.microsoft.com/office/drawing/2014/main" val="300917375"/>
                    </a:ext>
                  </a:extLst>
                </a:gridCol>
              </a:tblGrid>
              <a:tr h="322793">
                <a:tc>
                  <a:txBody>
                    <a:bodyPr/>
                    <a:lstStyle/>
                    <a:p>
                      <a:r>
                        <a:rPr lang="en-US" sz="1200" dirty="0"/>
                        <a:t>Drug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Dose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Renal Adjustment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FDA Approved Indications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723054"/>
                  </a:ext>
                </a:extLst>
              </a:tr>
              <a:tr h="434340">
                <a:tc>
                  <a:txBody>
                    <a:bodyPr/>
                    <a:lstStyle/>
                    <a:p>
                      <a:r>
                        <a:rPr lang="en-US" sz="1200" dirty="0"/>
                        <a:t>Ertugliflozin (</a:t>
                      </a:r>
                      <a:r>
                        <a:rPr lang="en-US" sz="1200" dirty="0" err="1"/>
                        <a:t>Steglatro</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5-15 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Not recommended for eGFR &lt; 45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As an adjunct to diet and exercise to improve glycemic control in adults with T2DM (All)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365585"/>
                  </a:ext>
                </a:extLst>
              </a:tr>
              <a:tr h="1165860">
                <a:tc>
                  <a:txBody>
                    <a:bodyPr/>
                    <a:lstStyle/>
                    <a:p>
                      <a:r>
                        <a:rPr lang="en-US" sz="1200" dirty="0"/>
                        <a:t>Dapagliflozin (</a:t>
                      </a:r>
                      <a:r>
                        <a:rPr lang="en-US" sz="1200" dirty="0" err="1"/>
                        <a:t>Farxiga</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5-10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Not recommended for eGFR &lt;45 (glycemic control) or  &lt;25: avoid initiation, may continue for CV, CKD benefits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To reduce the risk of hospitalization for HF in adults with T2DM and established CVD or multiple CV risk factors.</a:t>
                      </a:r>
                    </a:p>
                    <a:p>
                      <a:pPr marL="285750" indent="-285750">
                        <a:buFont typeface="Arial" panose="020B0604020202020204" pitchFamily="34" charset="0"/>
                        <a:buChar char="•"/>
                      </a:pPr>
                      <a:r>
                        <a:rPr lang="en-US" sz="1200" dirty="0"/>
                        <a:t>To reduce the risk of CV death and hospitalization for HF in adults with NYHA class II-IV with reduced ejection fraction.</a:t>
                      </a:r>
                    </a:p>
                    <a:p>
                      <a:pPr marL="285750" indent="-285750">
                        <a:buFont typeface="Arial" panose="020B0604020202020204" pitchFamily="34" charset="0"/>
                        <a:buChar char="•"/>
                      </a:pPr>
                      <a:r>
                        <a:rPr lang="en-US" sz="1200" dirty="0">
                          <a:effectLst/>
                        </a:rPr>
                        <a:t>To reduce the risk of sustained eGFR decline, ESKD, CV death, and hospitalization for HF in adults with CKD at risk of progression.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801381"/>
                  </a:ext>
                </a:extLst>
              </a:tr>
              <a:tr h="800100">
                <a:tc>
                  <a:txBody>
                    <a:bodyPr/>
                    <a:lstStyle/>
                    <a:p>
                      <a:r>
                        <a:rPr lang="en-US" sz="1200" dirty="0"/>
                        <a:t>Empagliflozin (Jardiance)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10-25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Not recommended for eGFR&lt;30mL/min (glycemic control) or &lt;20 :avoid initiation, may continue for CV, CKD benefits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and  hospitalization for HF in adults with HF</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179576"/>
                  </a:ext>
                </a:extLst>
              </a:tr>
              <a:tr h="400050">
                <a:tc>
                  <a:txBody>
                    <a:bodyPr/>
                    <a:lstStyle/>
                    <a:p>
                      <a:r>
                        <a:rPr lang="en-US" sz="1200" dirty="0"/>
                        <a:t>Canagliflozin (Invokana)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100-300mg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kern="1200" dirty="0">
                          <a:solidFill>
                            <a:schemeClr val="dk1"/>
                          </a:solidFill>
                          <a:effectLst/>
                          <a:latin typeface="+mn-lt"/>
                          <a:ea typeface="+mn-ea"/>
                          <a:cs typeface="+mn-cs"/>
                        </a:rPr>
                        <a:t>eGFR 30 to &lt;60:: 100 mg once daily</a:t>
                      </a:r>
                    </a:p>
                    <a:p>
                      <a:r>
                        <a:rPr lang="en-US" sz="1200" b="0" i="0" kern="1200" dirty="0">
                          <a:solidFill>
                            <a:schemeClr val="dk1"/>
                          </a:solidFill>
                          <a:effectLst/>
                          <a:latin typeface="+mn-lt"/>
                          <a:ea typeface="+mn-ea"/>
                          <a:cs typeface="+mn-cs"/>
                        </a:rPr>
                        <a:t>eGFR &lt; 30</a:t>
                      </a:r>
                      <a:r>
                        <a:rPr lang="en-US" sz="1200" b="0" i="0" kern="1200" baseline="0" dirty="0">
                          <a:solidFill>
                            <a:schemeClr val="dk1"/>
                          </a:solidFill>
                          <a:effectLst/>
                          <a:latin typeface="+mn-lt"/>
                          <a:ea typeface="+mn-ea"/>
                          <a:cs typeface="+mn-cs"/>
                        </a:rPr>
                        <a:t>: avoid initiation, may continue 100mg daily until ESRD</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dk1"/>
                          </a:solidFill>
                          <a:effectLst/>
                          <a:latin typeface="+mn-lt"/>
                          <a:ea typeface="+mn-ea"/>
                          <a:cs typeface="+mn-cs"/>
                        </a:rPr>
                        <a:t>To  reduce MACE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ESKD, doubling of serum creatinine, CV death, and hospitalization for HF in adults with T2DM and diabetic nephropathy with albuminuria &gt;300 mg/day.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625892"/>
                  </a:ext>
                </a:extLst>
              </a:tr>
              <a:tr h="400050">
                <a:tc>
                  <a:txBody>
                    <a:bodyPr/>
                    <a:lstStyle/>
                    <a:p>
                      <a:r>
                        <a:rPr lang="en-US" sz="1200" dirty="0" err="1"/>
                        <a:t>Bexagliflozin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20mg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recommended for eGFR &lt; 30</a:t>
                      </a:r>
                    </a:p>
                    <a:p>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dk1"/>
                          </a:solidFill>
                          <a:effectLst/>
                          <a:latin typeface="+mn-lt"/>
                          <a:ea typeface="+mn-ea"/>
                          <a:cs typeface="+mn-cs"/>
                        </a:rPr>
                        <a:t>As an adjunct to diet and exercise to improve glycemic control in adults with T2DM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0820292"/>
                  </a:ext>
                </a:extLst>
              </a:tr>
            </a:tbl>
          </a:graphicData>
        </a:graphic>
      </p:graphicFrame>
    </p:spTree>
    <p:extLst>
      <p:ext uri="{BB962C8B-B14F-4D97-AF65-F5344CB8AC3E}">
        <p14:creationId xmlns:p14="http://schemas.microsoft.com/office/powerpoint/2010/main" val="16692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5B4A-872A-4003-AC33-97B2DE3F9D92}"/>
              </a:ext>
            </a:extLst>
          </p:cNvPr>
          <p:cNvSpPr>
            <a:spLocks noGrp="1"/>
          </p:cNvSpPr>
          <p:nvPr>
            <p:ph type="title"/>
          </p:nvPr>
        </p:nvSpPr>
        <p:spPr/>
        <p:txBody>
          <a:bodyPr>
            <a:normAutofit/>
          </a:bodyPr>
          <a:lstStyle/>
          <a:p>
            <a:r>
              <a:rPr lang="en-US" sz="4000" dirty="0" err="1"/>
              <a:t>Finereone’s</a:t>
            </a:r>
            <a:r>
              <a:rPr lang="en-US" sz="4000" dirty="0"/>
              <a:t> Place in Therapy</a:t>
            </a:r>
          </a:p>
        </p:txBody>
      </p:sp>
      <p:sp>
        <p:nvSpPr>
          <p:cNvPr id="3" name="Content Placeholder 2">
            <a:extLst>
              <a:ext uri="{FF2B5EF4-FFF2-40B4-BE49-F238E27FC236}">
                <a16:creationId xmlns:a16="http://schemas.microsoft.com/office/drawing/2014/main" id="{9F139371-E259-42B0-87DF-2EEFFB9C1E52}"/>
              </a:ext>
            </a:extLst>
          </p:cNvPr>
          <p:cNvSpPr>
            <a:spLocks noGrp="1"/>
          </p:cNvSpPr>
          <p:nvPr>
            <p:ph sz="quarter" idx="1"/>
          </p:nvPr>
        </p:nvSpPr>
        <p:spPr>
          <a:xfrm>
            <a:off x="457200" y="1219200"/>
            <a:ext cx="4495800" cy="5486400"/>
          </a:xfrm>
        </p:spPr>
        <p:txBody>
          <a:bodyPr>
            <a:normAutofit/>
          </a:bodyPr>
          <a:lstStyle/>
          <a:p>
            <a:r>
              <a:rPr lang="en-US" sz="3200" dirty="0">
                <a:cs typeface="Calibri" panose="020F0502020204030204" pitchFamily="34" charset="0"/>
              </a:rPr>
              <a:t>In people with CKD and albuminuria who are at increased risk for CV events or CKD progression </a:t>
            </a:r>
          </a:p>
          <a:p>
            <a:pPr lvl="1"/>
            <a:r>
              <a:rPr lang="en-US" dirty="0">
                <a:cs typeface="Calibri" panose="020F0502020204030204" pitchFamily="34" charset="0"/>
              </a:rPr>
              <a:t>a nonsteroidal </a:t>
            </a:r>
            <a:r>
              <a:rPr lang="en-US" b="0" i="0" dirty="0">
                <a:solidFill>
                  <a:srgbClr val="202124"/>
                </a:solidFill>
                <a:effectLst/>
                <a:cs typeface="Calibri" panose="020F0502020204030204" pitchFamily="34" charset="0"/>
              </a:rPr>
              <a:t>mineralocorticoid</a:t>
            </a:r>
            <a:r>
              <a:rPr lang="en-US" dirty="0">
                <a:cs typeface="Calibri" panose="020F0502020204030204" pitchFamily="34" charset="0"/>
              </a:rPr>
              <a:t> receptor antagonist (finerenone) is recommended to reduce CKD progression and CV events. </a:t>
            </a:r>
          </a:p>
          <a:p>
            <a:r>
              <a:rPr lang="en-US" sz="2850" dirty="0">
                <a:cs typeface="Calibri" panose="020F0502020204030204" pitchFamily="34" charset="0"/>
              </a:rPr>
              <a:t>First optimize ACEI or ARB</a:t>
            </a:r>
          </a:p>
        </p:txBody>
      </p:sp>
      <p:pic>
        <p:nvPicPr>
          <p:cNvPr id="7" name="Picture 6">
            <a:extLst>
              <a:ext uri="{FF2B5EF4-FFF2-40B4-BE49-F238E27FC236}">
                <a16:creationId xmlns:a16="http://schemas.microsoft.com/office/drawing/2014/main" id="{71B39545-CFF4-45EA-8D49-DA5401F22993}"/>
              </a:ext>
            </a:extLst>
          </p:cNvPr>
          <p:cNvPicPr>
            <a:picLocks noChangeAspect="1"/>
          </p:cNvPicPr>
          <p:nvPr/>
        </p:nvPicPr>
        <p:blipFill>
          <a:blip r:embed="rId2"/>
          <a:stretch>
            <a:fillRect/>
          </a:stretch>
        </p:blipFill>
        <p:spPr>
          <a:xfrm>
            <a:off x="5562600" y="1295400"/>
            <a:ext cx="2867025" cy="4924425"/>
          </a:xfrm>
          <a:prstGeom prst="rect">
            <a:avLst/>
          </a:prstGeom>
        </p:spPr>
      </p:pic>
      <p:sp>
        <p:nvSpPr>
          <p:cNvPr id="4" name="TextBox 3">
            <a:extLst>
              <a:ext uri="{FF2B5EF4-FFF2-40B4-BE49-F238E27FC236}">
                <a16:creationId xmlns:a16="http://schemas.microsoft.com/office/drawing/2014/main" id="{45B36925-4A2D-144B-251E-F91E5F56E230}"/>
              </a:ext>
            </a:extLst>
          </p:cNvPr>
          <p:cNvSpPr txBox="1"/>
          <p:nvPr/>
        </p:nvSpPr>
        <p:spPr>
          <a:xfrm>
            <a:off x="304800" y="6219825"/>
            <a:ext cx="4648200" cy="369332"/>
          </a:xfrm>
          <a:prstGeom prst="rect">
            <a:avLst/>
          </a:prstGeom>
          <a:noFill/>
        </p:spPr>
        <p:txBody>
          <a:bodyPr wrap="square" rtlCol="0">
            <a:spAutoFit/>
          </a:bodyPr>
          <a:lstStyle/>
          <a:p>
            <a:r>
              <a:rPr lang="en-US" dirty="0"/>
              <a:t>ADA SOC 2024</a:t>
            </a:r>
          </a:p>
        </p:txBody>
      </p:sp>
    </p:spTree>
    <p:extLst>
      <p:ext uri="{BB962C8B-B14F-4D97-AF65-F5344CB8AC3E}">
        <p14:creationId xmlns:p14="http://schemas.microsoft.com/office/powerpoint/2010/main" val="232493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CAB1-AF63-45AA-9195-5771EEE09D3F}"/>
              </a:ext>
            </a:extLst>
          </p:cNvPr>
          <p:cNvSpPr>
            <a:spLocks noGrp="1"/>
          </p:cNvSpPr>
          <p:nvPr>
            <p:ph type="title"/>
          </p:nvPr>
        </p:nvSpPr>
        <p:spPr/>
        <p:txBody>
          <a:bodyPr>
            <a:normAutofit/>
          </a:bodyPr>
          <a:lstStyle/>
          <a:p>
            <a:pPr algn="ctr"/>
            <a:r>
              <a:rPr lang="en-US" sz="4000" dirty="0" err="1"/>
              <a:t>Finerenone</a:t>
            </a:r>
            <a:r>
              <a:rPr lang="en-US" sz="4000" dirty="0"/>
              <a:t> Resource</a:t>
            </a:r>
          </a:p>
        </p:txBody>
      </p:sp>
      <p:pic>
        <p:nvPicPr>
          <p:cNvPr id="7" name="Content Placeholder 6">
            <a:extLst>
              <a:ext uri="{FF2B5EF4-FFF2-40B4-BE49-F238E27FC236}">
                <a16:creationId xmlns:a16="http://schemas.microsoft.com/office/drawing/2014/main" id="{D1E06550-ABE6-434C-85E4-60D11C3A9977}"/>
              </a:ext>
            </a:extLst>
          </p:cNvPr>
          <p:cNvPicPr>
            <a:picLocks noGrp="1" noChangeAspect="1"/>
          </p:cNvPicPr>
          <p:nvPr>
            <p:ph sz="quarter" idx="1"/>
          </p:nvPr>
        </p:nvPicPr>
        <p:blipFill>
          <a:blip r:embed="rId2"/>
          <a:stretch>
            <a:fillRect/>
          </a:stretch>
        </p:blipFill>
        <p:spPr>
          <a:xfrm>
            <a:off x="457200" y="1143000"/>
            <a:ext cx="8293924" cy="5305425"/>
          </a:xfrm>
        </p:spPr>
      </p:pic>
    </p:spTree>
    <p:extLst>
      <p:ext uri="{BB962C8B-B14F-4D97-AF65-F5344CB8AC3E}">
        <p14:creationId xmlns:p14="http://schemas.microsoft.com/office/powerpoint/2010/main" val="41326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normAutofit/>
          </a:bodyPr>
          <a:lstStyle/>
          <a:p>
            <a:r>
              <a:rPr lang="en-US" sz="4000" dirty="0"/>
              <a:t>Kidney Goals and MNT</a:t>
            </a:r>
          </a:p>
        </p:txBody>
      </p:sp>
      <p:sp>
        <p:nvSpPr>
          <p:cNvPr id="3" name="Content Placeholder 2">
            <a:extLst>
              <a:ext uri="{FF2B5EF4-FFF2-40B4-BE49-F238E27FC236}">
                <a16:creationId xmlns:a16="http://schemas.microsoft.com/office/drawing/2014/main" id="{2DCF2139-CF14-14EB-1019-DB2D04A7297A}"/>
              </a:ext>
            </a:extLst>
          </p:cNvPr>
          <p:cNvSpPr>
            <a:spLocks noGrp="1"/>
          </p:cNvSpPr>
          <p:nvPr>
            <p:ph sz="quarter" idx="1"/>
          </p:nvPr>
        </p:nvSpPr>
        <p:spPr/>
        <p:txBody>
          <a:bodyPr>
            <a:normAutofit fontScale="77500" lnSpcReduction="20000"/>
          </a:bodyPr>
          <a:lstStyle/>
          <a:p>
            <a:pPr>
              <a:lnSpc>
                <a:spcPct val="120000"/>
              </a:lnSpc>
            </a:pPr>
            <a:r>
              <a:rPr lang="en-US" sz="3100" b="0" i="0" dirty="0">
                <a:solidFill>
                  <a:srgbClr val="383636"/>
                </a:solidFill>
                <a:effectLst/>
                <a:ea typeface="Calibri" panose="020F0502020204030204" pitchFamily="34" charset="0"/>
                <a:cs typeface="Calibri" panose="020F0502020204030204" pitchFamily="34" charset="0"/>
              </a:rPr>
              <a:t>In people with chronic kidney disease with UACR  ≥300 mg/g  </a:t>
            </a:r>
          </a:p>
          <a:p>
            <a:pPr>
              <a:lnSpc>
                <a:spcPct val="120000"/>
              </a:lnSpc>
            </a:pPr>
            <a:r>
              <a:rPr lang="en-US" sz="3100" dirty="0">
                <a:solidFill>
                  <a:srgbClr val="0070C0"/>
                </a:solidFill>
                <a:ea typeface="Calibri" panose="020F0502020204030204" pitchFamily="34" charset="0"/>
                <a:cs typeface="Calibri" panose="020F0502020204030204" pitchFamily="34" charset="0"/>
              </a:rPr>
              <a:t>Goal is </a:t>
            </a:r>
            <a:r>
              <a:rPr lang="en-US" sz="3100" b="0" i="0" dirty="0">
                <a:solidFill>
                  <a:srgbClr val="0070C0"/>
                </a:solidFill>
                <a:effectLst/>
                <a:ea typeface="Calibri" panose="020F0502020204030204" pitchFamily="34" charset="0"/>
                <a:cs typeface="Calibri" panose="020F0502020204030204" pitchFamily="34" charset="0"/>
              </a:rPr>
              <a:t>a reduction of 30% or greater in mg/g urinary albumin to slow chronic kidney disease progression</a:t>
            </a:r>
          </a:p>
          <a:p>
            <a:pPr>
              <a:lnSpc>
                <a:spcPct val="120000"/>
              </a:lnSpc>
            </a:pPr>
            <a:endParaRPr lang="en-US" sz="3100" dirty="0">
              <a:solidFill>
                <a:srgbClr val="383636"/>
              </a:solidFill>
              <a:ea typeface="Calibri" panose="020F0502020204030204" pitchFamily="34" charset="0"/>
              <a:cs typeface="Calibri" panose="020F0502020204030204" pitchFamily="34" charset="0"/>
            </a:endParaRPr>
          </a:p>
          <a:p>
            <a:pPr marL="0" indent="0">
              <a:lnSpc>
                <a:spcPct val="120000"/>
              </a:lnSpc>
              <a:buNone/>
            </a:pP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4632198" y="1216152"/>
            <a:ext cx="4207002" cy="4937760"/>
          </a:xfrm>
        </p:spPr>
        <p:txBody>
          <a:bodyPr>
            <a:normAutofit fontScale="77500" lnSpcReduction="20000"/>
          </a:bodyPr>
          <a:lstStyle/>
          <a:p>
            <a:pPr>
              <a:lnSpc>
                <a:spcPct val="120000"/>
              </a:lnSpc>
            </a:pPr>
            <a:r>
              <a:rPr lang="en-US" b="1" dirty="0">
                <a:solidFill>
                  <a:srgbClr val="383636"/>
                </a:solidFill>
                <a:latin typeface="Helvetica Neue"/>
              </a:rPr>
              <a:t>Nutrition Recommendations</a:t>
            </a:r>
          </a:p>
          <a:p>
            <a:pPr>
              <a:lnSpc>
                <a:spcPct val="120000"/>
              </a:lnSpc>
            </a:pPr>
            <a:r>
              <a:rPr lang="en-US" b="0" i="0" dirty="0">
                <a:solidFill>
                  <a:srgbClr val="383636"/>
                </a:solidFill>
                <a:effectLst/>
                <a:latin typeface="Helvetica Neue"/>
              </a:rPr>
              <a:t>For people with non–dialysis-dependent stage 3 or higher chronic kidney disease</a:t>
            </a:r>
          </a:p>
          <a:p>
            <a:pPr lvl="1">
              <a:lnSpc>
                <a:spcPct val="120000"/>
              </a:lnSpc>
            </a:pPr>
            <a:r>
              <a:rPr lang="en-US" sz="2900" b="0" i="0" dirty="0">
                <a:solidFill>
                  <a:srgbClr val="383636"/>
                </a:solidFill>
                <a:effectLst/>
                <a:latin typeface="Helvetica Neue"/>
              </a:rPr>
              <a:t>dietary protein intake aimed to a target level of 0.8 g/kg body weight per day</a:t>
            </a:r>
            <a:r>
              <a:rPr lang="en-US" b="0" i="0" dirty="0">
                <a:solidFill>
                  <a:srgbClr val="383636"/>
                </a:solidFill>
                <a:effectLst/>
                <a:latin typeface="Helvetica Neue"/>
              </a:rPr>
              <a:t>. </a:t>
            </a:r>
            <a:endParaRPr lang="en-US" b="1" dirty="0">
              <a:solidFill>
                <a:srgbClr val="383636"/>
              </a:solidFill>
              <a:latin typeface="Helvetica Neue"/>
            </a:endParaRPr>
          </a:p>
          <a:p>
            <a:pPr>
              <a:lnSpc>
                <a:spcPct val="120000"/>
              </a:lnSpc>
            </a:pPr>
            <a:r>
              <a:rPr lang="en-US" b="0" i="0" dirty="0">
                <a:solidFill>
                  <a:srgbClr val="383636"/>
                </a:solidFill>
                <a:effectLst/>
                <a:latin typeface="Helvetica Neue"/>
              </a:rPr>
              <a:t>For those on dialysis,</a:t>
            </a:r>
          </a:p>
          <a:p>
            <a:pPr lvl="1">
              <a:lnSpc>
                <a:spcPct val="120000"/>
              </a:lnSpc>
            </a:pPr>
            <a:r>
              <a:rPr lang="en-US" sz="2900" b="0" i="0" dirty="0">
                <a:solidFill>
                  <a:srgbClr val="383636"/>
                </a:solidFill>
                <a:effectLst/>
                <a:latin typeface="Helvetica Neue"/>
              </a:rPr>
              <a:t>consider higher levels of dietary protein intake since protein energy wasting can be of concern</a:t>
            </a:r>
            <a:endParaRPr lang="en-US" sz="2900" dirty="0"/>
          </a:p>
        </p:txBody>
      </p:sp>
      <p:pic>
        <p:nvPicPr>
          <p:cNvPr id="5" name="Picture 4">
            <a:extLst>
              <a:ext uri="{FF2B5EF4-FFF2-40B4-BE49-F238E27FC236}">
                <a16:creationId xmlns:a16="http://schemas.microsoft.com/office/drawing/2014/main" id="{89AB04A9-905E-012D-7BE0-25B946B20C3E}"/>
              </a:ext>
            </a:extLst>
          </p:cNvPr>
          <p:cNvPicPr>
            <a:picLocks noChangeAspect="1"/>
          </p:cNvPicPr>
          <p:nvPr/>
        </p:nvPicPr>
        <p:blipFill>
          <a:blip r:embed="rId3"/>
          <a:stretch>
            <a:fillRect/>
          </a:stretch>
        </p:blipFill>
        <p:spPr>
          <a:xfrm>
            <a:off x="342804" y="6438330"/>
            <a:ext cx="4324563" cy="191070"/>
          </a:xfrm>
          <a:prstGeom prst="rect">
            <a:avLst/>
          </a:prstGeom>
        </p:spPr>
      </p:pic>
    </p:spTree>
    <p:extLst>
      <p:ext uri="{BB962C8B-B14F-4D97-AF65-F5344CB8AC3E}">
        <p14:creationId xmlns:p14="http://schemas.microsoft.com/office/powerpoint/2010/main" val="410109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1524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sp>
        <p:nvSpPr>
          <p:cNvPr id="2" name="Content Placeholder 1">
            <a:extLst>
              <a:ext uri="{FF2B5EF4-FFF2-40B4-BE49-F238E27FC236}">
                <a16:creationId xmlns:a16="http://schemas.microsoft.com/office/drawing/2014/main" id="{9A5BE956-059C-9421-DC8D-1DCEB1BEFD54}"/>
              </a:ext>
            </a:extLst>
          </p:cNvPr>
          <p:cNvSpPr>
            <a:spLocks noGrp="1"/>
          </p:cNvSpPr>
          <p:nvPr>
            <p:ph sz="quarter" idx="1"/>
          </p:nvPr>
        </p:nvSpPr>
        <p:spPr/>
        <p:txBody>
          <a:bodyPr/>
          <a:lstStyle/>
          <a:p>
            <a:endParaRPr lang="en-US"/>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484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42365" y="1143000"/>
            <a:ext cx="8229600" cy="4937760"/>
          </a:xfrm>
        </p:spPr>
        <p:txBody>
          <a:bodyPr>
            <a:noAutofit/>
          </a:bodyPr>
          <a:lstStyle/>
          <a:p>
            <a:r>
              <a:rPr lang="en-US" sz="2400" dirty="0"/>
              <a:t>SGLT-2 Inhibitors main action</a:t>
            </a:r>
          </a:p>
          <a:p>
            <a:r>
              <a:rPr lang="en-US" sz="2400" dirty="0"/>
              <a:t>Januvia(</a:t>
            </a:r>
            <a:r>
              <a:rPr lang="en-US" sz="2400" dirty="0" err="1"/>
              <a:t>sitagliptin</a:t>
            </a:r>
            <a:r>
              <a:rPr lang="en-US" sz="2400" dirty="0"/>
              <a:t>) belongs to which class? </a:t>
            </a:r>
            <a:endParaRPr lang="en-US" sz="1100" dirty="0"/>
          </a:p>
          <a:p>
            <a:r>
              <a:rPr lang="en-US" sz="2400" dirty="0"/>
              <a:t>These classes of diabetes pills increase insulin release	                  </a:t>
            </a:r>
          </a:p>
          <a:p>
            <a:r>
              <a:rPr lang="en-US" sz="2400" dirty="0"/>
              <a:t>Which treatments help lower elevated fasting BG	</a:t>
            </a:r>
          </a:p>
          <a:p>
            <a:r>
              <a:rPr lang="en-US" sz="2400" dirty="0"/>
              <a:t>On Acarbose (</a:t>
            </a:r>
            <a:r>
              <a:rPr lang="en-US" sz="2400" dirty="0" err="1"/>
              <a:t>Precose</a:t>
            </a:r>
            <a:r>
              <a:rPr lang="en-US" sz="2400" dirty="0"/>
              <a:t>) should treat hypo with ___	</a:t>
            </a:r>
          </a:p>
          <a:p>
            <a:r>
              <a:rPr lang="en-US" sz="2400" dirty="0"/>
              <a:t>On Metformin (Glucophage) </a:t>
            </a:r>
            <a:r>
              <a:rPr lang="en-US" sz="2800" dirty="0"/>
              <a:t>s</a:t>
            </a:r>
            <a:r>
              <a:rPr lang="en-US" sz="2400" dirty="0"/>
              <a:t>top med if GFR ___</a:t>
            </a:r>
          </a:p>
          <a:p>
            <a:r>
              <a:rPr lang="en-US" sz="2400" dirty="0"/>
              <a:t>On which med should </a:t>
            </a:r>
            <a:r>
              <a:rPr lang="en-US" sz="2400" dirty="0" err="1"/>
              <a:t>ind’s</a:t>
            </a:r>
            <a:r>
              <a:rPr lang="en-US" sz="2400" dirty="0"/>
              <a:t> know about hypoglycemia SE’s     </a:t>
            </a:r>
            <a:endParaRPr lang="en-US" sz="1100" dirty="0"/>
          </a:p>
          <a:p>
            <a:r>
              <a:rPr lang="en-US" sz="2400" dirty="0"/>
              <a:t>Possible side effects of TZD’s include		</a:t>
            </a:r>
            <a:r>
              <a:rPr lang="en-US" sz="1100" dirty="0"/>
              <a:t> </a:t>
            </a:r>
          </a:p>
          <a:p>
            <a:r>
              <a:rPr lang="en-US" sz="2400" dirty="0"/>
              <a:t>Metformin can damage kidney function	</a:t>
            </a:r>
          </a:p>
          <a:p>
            <a:r>
              <a:rPr lang="en-US" sz="2400" dirty="0"/>
              <a:t>What warning for DPP- IV and GLP-1 RA		</a:t>
            </a:r>
          </a:p>
          <a:p>
            <a:r>
              <a:rPr lang="en-US" sz="2400" dirty="0"/>
              <a:t>GLP-1 Receptor agonists cause increased satiety	</a:t>
            </a:r>
          </a:p>
          <a:p>
            <a:r>
              <a:rPr lang="en-US" sz="2400" dirty="0"/>
              <a:t>Side effects of </a:t>
            </a:r>
            <a:r>
              <a:rPr lang="en-US" sz="2400" dirty="0" err="1"/>
              <a:t>Canagliflozin</a:t>
            </a:r>
            <a:r>
              <a:rPr lang="en-US" sz="2400" dirty="0"/>
              <a:t> (</a:t>
            </a:r>
            <a:r>
              <a:rPr lang="en-US" sz="2400" dirty="0" err="1"/>
              <a:t>Invokana</a:t>
            </a:r>
            <a:r>
              <a:rPr lang="en-US" sz="2400" dirty="0"/>
              <a:t>) include</a:t>
            </a:r>
          </a:p>
          <a:p>
            <a:r>
              <a:rPr lang="en-US" sz="2400" dirty="0"/>
              <a:t>If GI side effects on Metformin try ____	</a:t>
            </a:r>
            <a:r>
              <a:rPr lang="en-US" sz="2800" dirty="0"/>
              <a:t>	</a:t>
            </a:r>
          </a:p>
        </p:txBody>
      </p:sp>
    </p:spTree>
    <p:extLst>
      <p:ext uri="{BB962C8B-B14F-4D97-AF65-F5344CB8AC3E}">
        <p14:creationId xmlns:p14="http://schemas.microsoft.com/office/powerpoint/2010/main" val="368600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57200" y="152400"/>
            <a:ext cx="8229600" cy="1524000"/>
          </a:xfrm>
        </p:spPr>
        <p:txBody>
          <a:bodyPr vert="horz" lIns="67858" tIns="33334" rIns="67858" bIns="33334" anchor="b" anchorCtr="0">
            <a:normAutofit/>
          </a:bodyPr>
          <a:lstStyle/>
          <a:p>
            <a:pPr eaLnBrk="1" hangingPunct="1">
              <a:defRPr/>
            </a:pPr>
            <a:r>
              <a:rPr lang="en-US" dirty="0"/>
              <a:t>Cardiovascular Disease is the Leading Cause of Death in Diabetes</a:t>
            </a:r>
            <a:endParaRPr lang="en-US" sz="30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81200"/>
            <a:ext cx="5628639"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65156188"/>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0BDEF-9B41-A53D-5001-7F1FFE5F28D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725B455-30B9-2CF9-3C22-1CCE34B6CE4D}"/>
              </a:ext>
            </a:extLst>
          </p:cNvPr>
          <p:cNvSpPr txBox="1"/>
          <p:nvPr/>
        </p:nvSpPr>
        <p:spPr>
          <a:xfrm>
            <a:off x="1143000" y="6122232"/>
            <a:ext cx="5943600" cy="400110"/>
          </a:xfrm>
          <a:prstGeom prst="rect">
            <a:avLst/>
          </a:prstGeom>
          <a:noFill/>
        </p:spPr>
        <p:txBody>
          <a:bodyPr wrap="square" rtlCol="0">
            <a:spAutoFit/>
          </a:bodyPr>
          <a:lstStyle/>
          <a:p>
            <a:r>
              <a:rPr lang="en-US" sz="2000" dirty="0"/>
              <a:t>Please see ADA standards, Table 10.1 for second half</a:t>
            </a:r>
          </a:p>
        </p:txBody>
      </p:sp>
      <p:pic>
        <p:nvPicPr>
          <p:cNvPr id="6" name="Picture 5">
            <a:extLst>
              <a:ext uri="{FF2B5EF4-FFF2-40B4-BE49-F238E27FC236}">
                <a16:creationId xmlns:a16="http://schemas.microsoft.com/office/drawing/2014/main" id="{9047AFFA-2EE8-4B3E-5A10-22771B12EBE5}"/>
              </a:ext>
            </a:extLst>
          </p:cNvPr>
          <p:cNvPicPr>
            <a:picLocks noChangeAspect="1"/>
          </p:cNvPicPr>
          <p:nvPr/>
        </p:nvPicPr>
        <p:blipFill>
          <a:blip r:embed="rId2"/>
          <a:stretch>
            <a:fillRect/>
          </a:stretch>
        </p:blipFill>
        <p:spPr>
          <a:xfrm>
            <a:off x="659538" y="0"/>
            <a:ext cx="7824924" cy="6858000"/>
          </a:xfrm>
          <a:prstGeom prst="rect">
            <a:avLst/>
          </a:prstGeom>
        </p:spPr>
      </p:pic>
      <p:pic>
        <p:nvPicPr>
          <p:cNvPr id="5" name="Picture 4">
            <a:extLst>
              <a:ext uri="{FF2B5EF4-FFF2-40B4-BE49-F238E27FC236}">
                <a16:creationId xmlns:a16="http://schemas.microsoft.com/office/drawing/2014/main" id="{CD577FC0-C30A-2B33-C0BB-78BC9557AB3A}"/>
              </a:ext>
            </a:extLst>
          </p:cNvPr>
          <p:cNvPicPr>
            <a:picLocks noChangeAspect="1"/>
          </p:cNvPicPr>
          <p:nvPr/>
        </p:nvPicPr>
        <p:blipFill>
          <a:blip r:embed="rId3"/>
          <a:stretch>
            <a:fillRect/>
          </a:stretch>
        </p:blipFill>
        <p:spPr>
          <a:xfrm>
            <a:off x="1890338" y="1524000"/>
            <a:ext cx="5363323" cy="457264"/>
          </a:xfrm>
          <a:prstGeom prst="rect">
            <a:avLst/>
          </a:prstGeom>
        </p:spPr>
      </p:pic>
    </p:spTree>
    <p:extLst>
      <p:ext uri="{BB962C8B-B14F-4D97-AF65-F5344CB8AC3E}">
        <p14:creationId xmlns:p14="http://schemas.microsoft.com/office/powerpoint/2010/main" val="294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a:xfrm>
            <a:off x="457200" y="1219200"/>
            <a:ext cx="6858000" cy="5486400"/>
          </a:xfrm>
        </p:spPr>
        <p:txBody>
          <a:bodyPr>
            <a:normAutofit fontScale="92500" lnSpcReduction="10000"/>
          </a:bodyPr>
          <a:lstStyle/>
          <a:p>
            <a:pPr lvl="0" fontAlgn="base"/>
            <a:r>
              <a:rPr lang="en-US" dirty="0"/>
              <a:t>According to the CDC, what best describes the current prevalence of prediabetes and diabetes in the U.S.?     </a:t>
            </a:r>
          </a:p>
          <a:p>
            <a:pPr marL="731520" lvl="1" indent="-457200" fontAlgn="base">
              <a:buFont typeface="+mj-lt"/>
              <a:buAutoNum type="alphaLcPeriod"/>
            </a:pPr>
            <a:r>
              <a:rPr lang="en-US" sz="2800" dirty="0"/>
              <a:t>30% of people above the age of 20 have type 2 diabetes.</a:t>
            </a:r>
          </a:p>
          <a:p>
            <a:pPr marL="731520" lvl="1" indent="-457200" fontAlgn="base">
              <a:buFont typeface="+mj-lt"/>
              <a:buAutoNum type="alphaLcPeriod"/>
            </a:pPr>
            <a:r>
              <a:rPr lang="en-US" sz="2800" dirty="0"/>
              <a:t>The rate of type 1 and type 2 diabetes have tripled since 2010.</a:t>
            </a:r>
          </a:p>
          <a:p>
            <a:pPr marL="731520" lvl="1" indent="-457200" fontAlgn="base">
              <a:buFont typeface="+mj-lt"/>
              <a:buAutoNum type="alphaLcPeriod"/>
            </a:pPr>
            <a:r>
              <a:rPr lang="en-US" sz="2800" dirty="0"/>
              <a:t>A total of 50% of people have prediabetes or diabetes.</a:t>
            </a:r>
          </a:p>
          <a:p>
            <a:pPr marL="731520" lvl="1" indent="-457200" fontAlgn="base">
              <a:buFont typeface="+mj-lt"/>
              <a:buAutoNum type="alphaLcPeriod"/>
            </a:pPr>
            <a:r>
              <a:rPr lang="en-US" sz="2800" dirty="0"/>
              <a:t>1 out of 2 persons above age 20 have prediabetes.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1371600"/>
            <a:ext cx="1219200" cy="1208912"/>
          </a:xfrm>
          <a:prstGeom prst="rect">
            <a:avLst/>
          </a:prstGeom>
        </p:spPr>
      </p:pic>
      <p:sp>
        <p:nvSpPr>
          <p:cNvPr id="6" name="Oval 5">
            <a:extLst>
              <a:ext uri="{FF2B5EF4-FFF2-40B4-BE49-F238E27FC236}">
                <a16:creationId xmlns:a16="http://schemas.microsoft.com/office/drawing/2014/main" id="{6CD2EF12-F75B-473A-B165-E4B109FE4B7A}"/>
              </a:ext>
            </a:extLst>
          </p:cNvPr>
          <p:cNvSpPr/>
          <p:nvPr/>
        </p:nvSpPr>
        <p:spPr>
          <a:xfrm>
            <a:off x="609600" y="4648200"/>
            <a:ext cx="6858000" cy="1067793"/>
          </a:xfrm>
          <a:custGeom>
            <a:avLst/>
            <a:gdLst>
              <a:gd name="connsiteX0" fmla="*/ 0 w 6858000"/>
              <a:gd name="connsiteY0" fmla="*/ 533897 h 1067793"/>
              <a:gd name="connsiteX1" fmla="*/ 3429000 w 6858000"/>
              <a:gd name="connsiteY1" fmla="*/ 0 h 1067793"/>
              <a:gd name="connsiteX2" fmla="*/ 6858000 w 6858000"/>
              <a:gd name="connsiteY2" fmla="*/ 533897 h 1067793"/>
              <a:gd name="connsiteX3" fmla="*/ 3429000 w 6858000"/>
              <a:gd name="connsiteY3" fmla="*/ 1067794 h 1067793"/>
              <a:gd name="connsiteX4" fmla="*/ 0 w 6858000"/>
              <a:gd name="connsiteY4" fmla="*/ 533897 h 106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67793" extrusionOk="0">
                <a:moveTo>
                  <a:pt x="0" y="533897"/>
                </a:moveTo>
                <a:cubicBezTo>
                  <a:pt x="-18280" y="360914"/>
                  <a:pt x="1542064" y="177737"/>
                  <a:pt x="3429000" y="0"/>
                </a:cubicBezTo>
                <a:cubicBezTo>
                  <a:pt x="5311723" y="12338"/>
                  <a:pt x="6843674" y="170240"/>
                  <a:pt x="6858000" y="533897"/>
                </a:cubicBezTo>
                <a:cubicBezTo>
                  <a:pt x="7148121" y="606155"/>
                  <a:pt x="5285993" y="1088410"/>
                  <a:pt x="3429000" y="1067794"/>
                </a:cubicBezTo>
                <a:cubicBezTo>
                  <a:pt x="1519146" y="1079531"/>
                  <a:pt x="22774" y="790335"/>
                  <a:pt x="0" y="533897"/>
                </a:cubicBezTo>
                <a:close/>
              </a:path>
            </a:pathLst>
          </a:custGeom>
          <a:noFill/>
          <a:ln w="57150">
            <a:solidFill>
              <a:srgbClr val="7030A0"/>
            </a:solidFill>
            <a:prstDash val="solid"/>
            <a:extLst>
              <a:ext uri="{C807C97D-BFC1-408E-A445-0C87EB9F89A2}">
                <ask:lineSketchStyleProps xmlns:ask="http://schemas.microsoft.com/office/drawing/2018/sketchyshapes" sd="299826742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0948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9D0E-1A34-4FC5-BF5B-7DFDE004A3D5}"/>
              </a:ext>
            </a:extLst>
          </p:cNvPr>
          <p:cNvSpPr>
            <a:spLocks noGrp="1"/>
          </p:cNvSpPr>
          <p:nvPr>
            <p:ph type="title"/>
          </p:nvPr>
        </p:nvSpPr>
        <p:spPr/>
        <p:txBody>
          <a:bodyPr>
            <a:normAutofit/>
          </a:bodyPr>
          <a:lstStyle/>
          <a:p>
            <a:r>
              <a:rPr lang="en-US" dirty="0"/>
              <a:t>Stroke and Heart Attack</a:t>
            </a:r>
          </a:p>
        </p:txBody>
      </p:sp>
      <p:pic>
        <p:nvPicPr>
          <p:cNvPr id="5" name="Content Placeholder 4">
            <a:extLst>
              <a:ext uri="{FF2B5EF4-FFF2-40B4-BE49-F238E27FC236}">
                <a16:creationId xmlns:a16="http://schemas.microsoft.com/office/drawing/2014/main" id="{D1B5CEA3-CD78-43B5-B169-B0448232E3B6}"/>
              </a:ext>
            </a:extLst>
          </p:cNvPr>
          <p:cNvPicPr>
            <a:picLocks noGrp="1" noChangeAspect="1"/>
          </p:cNvPicPr>
          <p:nvPr>
            <p:ph sz="quarter" idx="1"/>
          </p:nvPr>
        </p:nvPicPr>
        <p:blipFill>
          <a:blip r:embed="rId2"/>
          <a:stretch>
            <a:fillRect/>
          </a:stretch>
        </p:blipFill>
        <p:spPr>
          <a:xfrm>
            <a:off x="456114" y="1357360"/>
            <a:ext cx="3715836" cy="4937125"/>
          </a:xfrm>
          <a:prstGeom prst="rect">
            <a:avLst/>
          </a:prstGeom>
        </p:spPr>
      </p:pic>
      <p:pic>
        <p:nvPicPr>
          <p:cNvPr id="6" name="Content Placeholder 5">
            <a:extLst>
              <a:ext uri="{FF2B5EF4-FFF2-40B4-BE49-F238E27FC236}">
                <a16:creationId xmlns:a16="http://schemas.microsoft.com/office/drawing/2014/main" id="{6D1A5C40-B103-43BE-B16E-B2DC8763CC53}"/>
              </a:ext>
            </a:extLst>
          </p:cNvPr>
          <p:cNvPicPr>
            <a:picLocks noGrp="1" noChangeAspect="1"/>
          </p:cNvPicPr>
          <p:nvPr>
            <p:ph sz="quarter" idx="4294967295"/>
          </p:nvPr>
        </p:nvPicPr>
        <p:blipFill>
          <a:blip r:embed="rId3"/>
          <a:stretch>
            <a:fillRect/>
          </a:stretch>
        </p:blipFill>
        <p:spPr>
          <a:xfrm>
            <a:off x="4171950" y="1447800"/>
            <a:ext cx="4613275" cy="2271712"/>
          </a:xfrm>
          <a:prstGeom prst="rect">
            <a:avLst/>
          </a:prstGeom>
        </p:spPr>
      </p:pic>
      <p:sp>
        <p:nvSpPr>
          <p:cNvPr id="7" name="TextBox 6">
            <a:extLst>
              <a:ext uri="{FF2B5EF4-FFF2-40B4-BE49-F238E27FC236}">
                <a16:creationId xmlns:a16="http://schemas.microsoft.com/office/drawing/2014/main" id="{8C365F52-3CCD-4A3A-8DCC-25D6B5588BB0}"/>
              </a:ext>
            </a:extLst>
          </p:cNvPr>
          <p:cNvSpPr txBox="1"/>
          <p:nvPr/>
        </p:nvSpPr>
        <p:spPr>
          <a:xfrm>
            <a:off x="4419600" y="4242176"/>
            <a:ext cx="4613369" cy="1131079"/>
          </a:xfrm>
          <a:prstGeom prst="rect">
            <a:avLst/>
          </a:prstGeom>
          <a:noFill/>
        </p:spPr>
        <p:txBody>
          <a:bodyPr wrap="square" rtlCol="0">
            <a:spAutoFit/>
          </a:bodyPr>
          <a:lstStyle/>
          <a:p>
            <a:pPr defTabSz="685800"/>
            <a:r>
              <a:rPr lang="en-US" sz="1350" dirty="0">
                <a:solidFill>
                  <a:prstClr val="black"/>
                </a:solidFill>
                <a:latin typeface="Gill Sans MT"/>
              </a:rPr>
              <a:t>Make sure people with diabetes know the signs and seek immediate help.</a:t>
            </a:r>
          </a:p>
          <a:p>
            <a:pPr defTabSz="685800"/>
            <a:endParaRPr lang="en-US" sz="1350" dirty="0">
              <a:solidFill>
                <a:prstClr val="black"/>
              </a:solidFill>
              <a:latin typeface="Gill Sans MT"/>
            </a:endParaRPr>
          </a:p>
          <a:p>
            <a:pPr defTabSz="685800"/>
            <a:r>
              <a:rPr lang="en-US" sz="1350" dirty="0">
                <a:solidFill>
                  <a:prstClr val="black"/>
                </a:solidFill>
                <a:latin typeface="Gill Sans MT"/>
              </a:rPr>
              <a:t>People with diabetes may not experience intense chest or jaw pain during heart attack due to neuropathy.</a:t>
            </a:r>
          </a:p>
        </p:txBody>
      </p:sp>
    </p:spTree>
    <p:extLst>
      <p:ext uri="{BB962C8B-B14F-4D97-AF65-F5344CB8AC3E}">
        <p14:creationId xmlns:p14="http://schemas.microsoft.com/office/powerpoint/2010/main" val="22456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740D-4A3C-461E-940F-FE7908772FB2}"/>
              </a:ext>
            </a:extLst>
          </p:cNvPr>
          <p:cNvSpPr>
            <a:spLocks noGrp="1"/>
          </p:cNvSpPr>
          <p:nvPr>
            <p:ph type="title"/>
          </p:nvPr>
        </p:nvSpPr>
        <p:spPr/>
        <p:txBody>
          <a:bodyPr anchor="b">
            <a:normAutofit/>
          </a:bodyPr>
          <a:lstStyle/>
          <a:p>
            <a:r>
              <a:rPr lang="en-US" dirty="0"/>
              <a:t>Stroke of Luck</a:t>
            </a:r>
          </a:p>
        </p:txBody>
      </p:sp>
      <p:pic>
        <p:nvPicPr>
          <p:cNvPr id="1026" name="Picture 2">
            <a:extLst>
              <a:ext uri="{FF2B5EF4-FFF2-40B4-BE49-F238E27FC236}">
                <a16:creationId xmlns:a16="http://schemas.microsoft.com/office/drawing/2014/main" id="{FA4AFEE1-4783-44C8-9AF6-D7E0DC3344A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066800" y="1371600"/>
            <a:ext cx="2912012" cy="411480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8175C0-5AA5-4283-AC9D-B8DDCE49F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1219200"/>
            <a:ext cx="2465388" cy="330993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97354C-0D0F-43A4-9037-3D1552348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600" y="5138737"/>
            <a:ext cx="2465388" cy="15668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3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257800" cy="5486400"/>
          </a:xfrm>
        </p:spPr>
        <p:txBody>
          <a:bodyPr>
            <a:normAutofit/>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Atherosclerotic cardiovascular disease (ASCVD) and </a:t>
            </a:r>
            <a:r>
              <a:rPr lang="en-US" dirty="0">
                <a:solidFill>
                  <a:srgbClr val="383636"/>
                </a:solidFill>
                <a:ea typeface="Calibri" panose="020F0502020204030204" pitchFamily="34" charset="0"/>
                <a:cs typeface="Calibri" panose="020F0502020204030204" pitchFamily="34" charset="0"/>
              </a:rPr>
              <a:t>Heart Failure  are l</a:t>
            </a:r>
            <a:r>
              <a:rPr lang="en-US" b="0" i="0" dirty="0">
                <a:solidFill>
                  <a:srgbClr val="383636"/>
                </a:solidFill>
                <a:effectLst/>
                <a:ea typeface="Calibri" panose="020F0502020204030204" pitchFamily="34" charset="0"/>
                <a:cs typeface="Calibri" panose="020F0502020204030204" pitchFamily="34" charset="0"/>
              </a:rPr>
              <a:t>eadings causes of morbidity and mortality in diabetes.</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ASCVD includes: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coronary heart disease (CHD),</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cerebrovascular disease, or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peripheral arterial disease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$39.4 billion in cardiovascular-related spending per year  </a:t>
            </a:r>
          </a:p>
        </p:txBody>
      </p:sp>
      <p:pic>
        <p:nvPicPr>
          <p:cNvPr id="4" name="Picture 3"/>
          <p:cNvPicPr>
            <a:picLocks noChangeAspect="1"/>
          </p:cNvPicPr>
          <p:nvPr/>
        </p:nvPicPr>
        <p:blipFill>
          <a:blip r:embed="rId3"/>
          <a:stretch>
            <a:fillRect/>
          </a:stretch>
        </p:blipFill>
        <p:spPr>
          <a:xfrm>
            <a:off x="5953125" y="1249392"/>
            <a:ext cx="2733675" cy="1581150"/>
          </a:xfrm>
          <a:prstGeom prst="rect">
            <a:avLst/>
          </a:prstGeom>
        </p:spPr>
      </p:pic>
      <p:pic>
        <p:nvPicPr>
          <p:cNvPr id="8" name="Picture 2">
            <a:extLst>
              <a:ext uri="{FF2B5EF4-FFF2-40B4-BE49-F238E27FC236}">
                <a16:creationId xmlns:a16="http://schemas.microsoft.com/office/drawing/2014/main" id="{F7A56F06-8FDE-4A48-FDFA-B338FF2E7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394632"/>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2723502"/>
          </a:xfrm>
          <a:prstGeom prst="rect">
            <a:avLst/>
          </a:prstGeom>
          <a:noFill/>
        </p:spPr>
        <p:txBody>
          <a:bodyPr wrap="square">
            <a:spAutoFit/>
          </a:bodyPr>
          <a:lstStyle/>
          <a:p>
            <a:pPr algn="ctr">
              <a:lnSpc>
                <a:spcPct val="120000"/>
              </a:lnSpc>
            </a:pPr>
            <a:r>
              <a:rPr lang="en-US" dirty="0">
                <a:solidFill>
                  <a:srgbClr val="0070C0"/>
                </a:solidFill>
                <a:ea typeface="Calibri" panose="020F0502020204030204" pitchFamily="34" charset="0"/>
                <a:cs typeface="Calibri" panose="020F0502020204030204" pitchFamily="34" charset="0"/>
              </a:rPr>
              <a:t>Large benefits are seen when multiple CV risk factors are addressed simultaneously</a:t>
            </a:r>
          </a:p>
          <a:p>
            <a:pPr algn="ctr">
              <a:lnSpc>
                <a:spcPct val="120000"/>
              </a:lnSpc>
            </a:pPr>
            <a:endParaRPr lang="en-US" dirty="0">
              <a:solidFill>
                <a:srgbClr val="0070C0"/>
              </a:solidFill>
              <a:ea typeface="Calibri" panose="020F0502020204030204" pitchFamily="34" charset="0"/>
              <a:cs typeface="Calibri" panose="020F0502020204030204" pitchFamily="34" charset="0"/>
            </a:endParaRPr>
          </a:p>
          <a:p>
            <a:pPr algn="ctr">
              <a:lnSpc>
                <a:spcPct val="120000"/>
              </a:lnSpc>
            </a:pPr>
            <a:r>
              <a:rPr lang="en-US" dirty="0">
                <a:solidFill>
                  <a:srgbClr val="0070C0"/>
                </a:solidFill>
                <a:ea typeface="Calibri" panose="020F0502020204030204" pitchFamily="34" charset="0"/>
                <a:cs typeface="Calibri" panose="020F0502020204030204" pitchFamily="34" charset="0"/>
              </a:rPr>
              <a:t>With more aggressive goals, rates of CVD have decreased over past decade</a:t>
            </a:r>
          </a:p>
        </p:txBody>
      </p:sp>
      <p:pic>
        <p:nvPicPr>
          <p:cNvPr id="6" name="Picture 5">
            <a:extLst>
              <a:ext uri="{FF2B5EF4-FFF2-40B4-BE49-F238E27FC236}">
                <a16:creationId xmlns:a16="http://schemas.microsoft.com/office/drawing/2014/main" id="{88311292-1A89-5D3E-2EF6-BBFF8DE7B386}"/>
              </a:ext>
            </a:extLst>
          </p:cNvPr>
          <p:cNvPicPr>
            <a:picLocks noChangeAspect="1"/>
          </p:cNvPicPr>
          <p:nvPr/>
        </p:nvPicPr>
        <p:blipFill>
          <a:blip r:embed="rId5"/>
          <a:stretch>
            <a:fillRect/>
          </a:stretch>
        </p:blipFill>
        <p:spPr>
          <a:xfrm>
            <a:off x="3115172" y="6354728"/>
            <a:ext cx="5363323" cy="457264"/>
          </a:xfrm>
          <a:prstGeom prst="rect">
            <a:avLst/>
          </a:prstGeom>
        </p:spPr>
      </p:pic>
    </p:spTree>
    <p:custDataLst>
      <p:tags r:id="rId1"/>
    </p:custDataLst>
    <p:extLst>
      <p:ext uri="{BB962C8B-B14F-4D97-AF65-F5344CB8AC3E}">
        <p14:creationId xmlns:p14="http://schemas.microsoft.com/office/powerpoint/2010/main" val="406414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8EF8B260-C55C-4F7F-A5D0-65AD2DC3E54B}"/>
              </a:ext>
            </a:extLst>
          </p:cNvPr>
          <p:cNvSpPr>
            <a:spLocks noGrp="1" noChangeArrowheads="1"/>
          </p:cNvSpPr>
          <p:nvPr>
            <p:ph type="title"/>
          </p:nvPr>
        </p:nvSpPr>
        <p:spPr/>
        <p:txBody>
          <a:bodyPr/>
          <a:lstStyle/>
          <a:p>
            <a:r>
              <a:rPr lang="en-US" altLang="en-US"/>
              <a:t>Atherosclerotic Cardiovascular Disease</a:t>
            </a:r>
          </a:p>
        </p:txBody>
      </p:sp>
      <p:sp>
        <p:nvSpPr>
          <p:cNvPr id="110595" name="Content Placeholder 2">
            <a:extLst>
              <a:ext uri="{FF2B5EF4-FFF2-40B4-BE49-F238E27FC236}">
                <a16:creationId xmlns:a16="http://schemas.microsoft.com/office/drawing/2014/main" id="{ACABCB6D-2862-4F34-BEB8-B7D50C2948BD}"/>
              </a:ext>
            </a:extLst>
          </p:cNvPr>
          <p:cNvSpPr>
            <a:spLocks noGrp="1" noChangeArrowheads="1"/>
          </p:cNvSpPr>
          <p:nvPr>
            <p:ph sz="quarter" idx="1"/>
          </p:nvPr>
        </p:nvSpPr>
        <p:spPr>
          <a:xfrm>
            <a:off x="152400" y="1412345"/>
            <a:ext cx="5791200" cy="5486400"/>
          </a:xfrm>
        </p:spPr>
        <p:txBody>
          <a:bodyPr/>
          <a:lstStyle/>
          <a:p>
            <a:r>
              <a:rPr lang="en-US" altLang="en-US" sz="3200" dirty="0"/>
              <a:t>ASCVD risk</a:t>
            </a:r>
          </a:p>
          <a:p>
            <a:pPr lvl="1"/>
            <a:r>
              <a:rPr lang="en-US" altLang="en-US" sz="2400" dirty="0"/>
              <a:t>Established CV disease</a:t>
            </a:r>
          </a:p>
          <a:p>
            <a:pPr lvl="1"/>
            <a:r>
              <a:rPr lang="en-US" altLang="en-US" sz="2400" dirty="0"/>
              <a:t>High CV Risk </a:t>
            </a:r>
          </a:p>
          <a:p>
            <a:pPr lvl="2"/>
            <a:r>
              <a:rPr lang="en-US" altLang="en-US" sz="2000" dirty="0"/>
              <a:t>55+ with 2 or more risk factors</a:t>
            </a:r>
          </a:p>
          <a:p>
            <a:pPr lvl="2"/>
            <a:r>
              <a:rPr lang="en-US" altLang="en-US" sz="2000" dirty="0"/>
              <a:t>Risk factors include obesity, HTN, dyslipidemia, albuminuria, smoking</a:t>
            </a:r>
          </a:p>
          <a:p>
            <a:pPr lvl="1"/>
            <a:r>
              <a:rPr lang="en-US" altLang="en-US" sz="2400" dirty="0"/>
              <a:t>Most effective meds based on Cardiovascular Outcomes Trials (CVOT)</a:t>
            </a:r>
          </a:p>
          <a:p>
            <a:pPr lvl="2"/>
            <a:r>
              <a:rPr lang="en-US" altLang="en-US" sz="2000" dirty="0"/>
              <a:t>SGLT2i - Empagliflozin (Jardiance) &amp; canagliflozin (Invokana)  </a:t>
            </a:r>
          </a:p>
          <a:p>
            <a:pPr lvl="2"/>
            <a:r>
              <a:rPr lang="en-US" altLang="en-US" sz="2000" dirty="0"/>
              <a:t>GLP-1 RAs - Semaglutide (Ozempic), liraglutide (Victoza), dulaglutide (Trulicity) </a:t>
            </a:r>
            <a:r>
              <a:rPr lang="en-US" altLang="en-US" sz="2000" dirty="0" err="1"/>
              <a:t>semaglutide</a:t>
            </a:r>
            <a:r>
              <a:rPr lang="en-US" altLang="en-US" sz="2000" dirty="0"/>
              <a:t> (</a:t>
            </a:r>
            <a:r>
              <a:rPr lang="en-US" altLang="en-US" sz="2000" dirty="0" err="1"/>
              <a:t>Wegovy</a:t>
            </a:r>
            <a:r>
              <a:rPr lang="en-US" altLang="en-US" sz="2000" dirty="0"/>
              <a:t>)</a:t>
            </a:r>
          </a:p>
          <a:p>
            <a:pPr lvl="2"/>
            <a:endParaRPr lang="en-US" altLang="en-US" dirty="0"/>
          </a:p>
        </p:txBody>
      </p:sp>
      <p:sp>
        <p:nvSpPr>
          <p:cNvPr id="6" name="TextBox 5">
            <a:extLst>
              <a:ext uri="{FF2B5EF4-FFF2-40B4-BE49-F238E27FC236}">
                <a16:creationId xmlns:a16="http://schemas.microsoft.com/office/drawing/2014/main" id="{687990A6-1AD0-40E2-A97F-0225177B6652}"/>
              </a:ext>
            </a:extLst>
          </p:cNvPr>
          <p:cNvSpPr txBox="1"/>
          <p:nvPr/>
        </p:nvSpPr>
        <p:spPr>
          <a:xfrm>
            <a:off x="304800" y="6468003"/>
            <a:ext cx="4572000" cy="276999"/>
          </a:xfrm>
          <a:prstGeom prst="rect">
            <a:avLst/>
          </a:prstGeom>
          <a:noFill/>
        </p:spPr>
        <p:txBody>
          <a:bodyPr wrap="square">
            <a:spAutoFit/>
          </a:body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Diabetes Care 2023;46(Suppl. 1):S125-S143.</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06182AF7-E480-49A4-9460-905FE6F4AC84}"/>
              </a:ext>
            </a:extLst>
          </p:cNvPr>
          <p:cNvPicPr>
            <a:picLocks noChangeAspect="1"/>
          </p:cNvPicPr>
          <p:nvPr/>
        </p:nvPicPr>
        <p:blipFill>
          <a:blip r:embed="rId3"/>
          <a:stretch>
            <a:fillRect/>
          </a:stretch>
        </p:blipFill>
        <p:spPr>
          <a:xfrm>
            <a:off x="3390900" y="1412345"/>
            <a:ext cx="5600700" cy="600075"/>
          </a:xfrm>
          <a:prstGeom prst="rect">
            <a:avLst/>
          </a:prstGeom>
        </p:spPr>
      </p:pic>
      <p:pic>
        <p:nvPicPr>
          <p:cNvPr id="3" name="Picture 2">
            <a:extLst>
              <a:ext uri="{FF2B5EF4-FFF2-40B4-BE49-F238E27FC236}">
                <a16:creationId xmlns:a16="http://schemas.microsoft.com/office/drawing/2014/main" id="{042862D2-5D74-BDD5-D257-22BC488C7B5A}"/>
              </a:ext>
            </a:extLst>
          </p:cNvPr>
          <p:cNvPicPr>
            <a:picLocks noChangeAspect="1"/>
          </p:cNvPicPr>
          <p:nvPr/>
        </p:nvPicPr>
        <p:blipFill>
          <a:blip r:embed="rId4"/>
          <a:stretch>
            <a:fillRect/>
          </a:stretch>
        </p:blipFill>
        <p:spPr>
          <a:xfrm>
            <a:off x="5961185" y="2615433"/>
            <a:ext cx="2806442" cy="2185169"/>
          </a:xfrm>
          <a:prstGeom prst="rect">
            <a:avLst/>
          </a:prstGeom>
        </p:spPr>
      </p:pic>
    </p:spTree>
    <p:extLst>
      <p:ext uri="{BB962C8B-B14F-4D97-AF65-F5344CB8AC3E}">
        <p14:creationId xmlns:p14="http://schemas.microsoft.com/office/powerpoint/2010/main" val="253264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a:extLst>
              <a:ext uri="{FF2B5EF4-FFF2-40B4-BE49-F238E27FC236}">
                <a16:creationId xmlns:a16="http://schemas.microsoft.com/office/drawing/2014/main" id="{E8D61444-35C4-4ACB-9CB5-AB7CDD1730CF}"/>
              </a:ext>
            </a:extLst>
          </p:cNvPr>
          <p:cNvSpPr>
            <a:spLocks noGrp="1" noChangeArrowheads="1"/>
          </p:cNvSpPr>
          <p:nvPr>
            <p:ph type="title"/>
          </p:nvPr>
        </p:nvSpPr>
        <p:spPr/>
        <p:txBody>
          <a:bodyPr>
            <a:normAutofit/>
          </a:bodyPr>
          <a:lstStyle/>
          <a:p>
            <a:r>
              <a:rPr lang="en-US" altLang="en-US" sz="4000" dirty="0">
                <a:latin typeface="Arial" panose="020B0604020202020204" pitchFamily="34" charset="0"/>
                <a:cs typeface="Arial" panose="020B0604020202020204" pitchFamily="34" charset="0"/>
              </a:rPr>
              <a:t>Heart Failure</a:t>
            </a:r>
          </a:p>
        </p:txBody>
      </p:sp>
      <p:sp>
        <p:nvSpPr>
          <p:cNvPr id="9" name="TextBox 3">
            <a:extLst>
              <a:ext uri="{FF2B5EF4-FFF2-40B4-BE49-F238E27FC236}">
                <a16:creationId xmlns:a16="http://schemas.microsoft.com/office/drawing/2014/main" id="{56AAE029-78EC-4F85-922E-5D7594CCCF3A}"/>
              </a:ext>
            </a:extLst>
          </p:cNvPr>
          <p:cNvSpPr txBox="1">
            <a:spLocks noChangeArrowheads="1"/>
          </p:cNvSpPr>
          <p:nvPr/>
        </p:nvSpPr>
        <p:spPr bwMode="auto">
          <a:xfrm>
            <a:off x="530947" y="6383134"/>
            <a:ext cx="4428991"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ADA SOC 2024.</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sp>
        <p:nvSpPr>
          <p:cNvPr id="112646" name="TextBox 6">
            <a:extLst>
              <a:ext uri="{FF2B5EF4-FFF2-40B4-BE49-F238E27FC236}">
                <a16:creationId xmlns:a16="http://schemas.microsoft.com/office/drawing/2014/main" id="{3F87985B-FA62-46A8-85E0-FA9807FAFF97}"/>
              </a:ext>
            </a:extLst>
          </p:cNvPr>
          <p:cNvSpPr txBox="1">
            <a:spLocks noChangeArrowheads="1"/>
          </p:cNvSpPr>
          <p:nvPr/>
        </p:nvSpPr>
        <p:spPr bwMode="auto">
          <a:xfrm>
            <a:off x="5534452" y="2426507"/>
            <a:ext cx="3207694" cy="5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algn="ctr" defTabSz="823692" fontAlgn="base">
              <a:spcBef>
                <a:spcPct val="0"/>
              </a:spcBef>
              <a:spcAft>
                <a:spcPct val="0"/>
              </a:spcAft>
              <a:buClrTx/>
              <a:buSzTx/>
              <a:buNone/>
            </a:pPr>
            <a:r>
              <a:rPr lang="en-US" altLang="en-US" sz="1621" b="1">
                <a:solidFill>
                  <a:prstClr val="white"/>
                </a:solidFill>
                <a:cs typeface="Arial" panose="020B0604020202020204" pitchFamily="34" charset="0"/>
              </a:rPr>
              <a:t>Which SGLT2i have proven benefit in this population? </a:t>
            </a:r>
          </a:p>
        </p:txBody>
      </p:sp>
      <p:sp>
        <p:nvSpPr>
          <p:cNvPr id="112647" name="TextBox 1">
            <a:extLst>
              <a:ext uri="{FF2B5EF4-FFF2-40B4-BE49-F238E27FC236}">
                <a16:creationId xmlns:a16="http://schemas.microsoft.com/office/drawing/2014/main" id="{65104DA3-03C0-41B2-98EA-F15BCE55B5E4}"/>
              </a:ext>
            </a:extLst>
          </p:cNvPr>
          <p:cNvSpPr txBox="1">
            <a:spLocks noChangeArrowheads="1"/>
          </p:cNvSpPr>
          <p:nvPr/>
        </p:nvSpPr>
        <p:spPr bwMode="auto">
          <a:xfrm>
            <a:off x="304800" y="5608594"/>
            <a:ext cx="7688168" cy="34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b="1" dirty="0">
                <a:solidFill>
                  <a:prstClr val="black"/>
                </a:solidFill>
                <a:cs typeface="Arial" panose="020B0604020202020204" pitchFamily="34" charset="0"/>
              </a:rPr>
              <a:t>Proven benefit: All </a:t>
            </a:r>
          </a:p>
        </p:txBody>
      </p:sp>
      <p:sp>
        <p:nvSpPr>
          <p:cNvPr id="11" name="Content Placeholder 2">
            <a:extLst>
              <a:ext uri="{FF2B5EF4-FFF2-40B4-BE49-F238E27FC236}">
                <a16:creationId xmlns:a16="http://schemas.microsoft.com/office/drawing/2014/main" id="{422DA35D-3BE2-4E87-89BB-554A3E310442}"/>
              </a:ext>
            </a:extLst>
          </p:cNvPr>
          <p:cNvSpPr txBox="1">
            <a:spLocks/>
          </p:cNvSpPr>
          <p:nvPr/>
        </p:nvSpPr>
        <p:spPr bwMode="auto">
          <a:xfrm>
            <a:off x="5284901" y="1524000"/>
            <a:ext cx="3706795" cy="4280261"/>
          </a:xfrm>
          <a:prstGeom prst="rect">
            <a:avLst/>
          </a:prstGeom>
          <a:noFill/>
          <a:ln>
            <a:noFill/>
          </a:ln>
        </p:spPr>
        <p:txBody>
          <a:bodyPr>
            <a:normAutofit fontScale="70000" lnSpcReduction="20000"/>
          </a:bodyPr>
          <a:lstStyle>
            <a:lvl1pPr marL="273050" indent="-273050" algn="l" rtl="0" eaLnBrk="0" fontAlgn="base" hangingPunct="0">
              <a:spcBef>
                <a:spcPts val="600"/>
              </a:spcBef>
              <a:spcAft>
                <a:spcPct val="0"/>
              </a:spcAft>
              <a:buClr>
                <a:srgbClr val="86AA2C"/>
              </a:buClr>
              <a:buSzPct val="76000"/>
              <a:buFont typeface="Wingdings 3" panose="05040102010807070707" pitchFamily="18" charset="2"/>
              <a:buChar char=""/>
              <a:defRPr sz="3200" kern="1200">
                <a:solidFill>
                  <a:schemeClr val="tx1"/>
                </a:solidFill>
                <a:latin typeface="Calibri" panose="020F0502020204030204" pitchFamily="34" charset="0"/>
                <a:ea typeface="+mn-ea"/>
                <a:cs typeface="+mn-cs"/>
              </a:defRPr>
            </a:lvl1pPr>
            <a:lvl2pPr marL="547688" indent="-273050" algn="l" rtl="0" eaLnBrk="0" fontAlgn="base" hangingPunct="0">
              <a:spcBef>
                <a:spcPts val="500"/>
              </a:spcBef>
              <a:spcAft>
                <a:spcPct val="0"/>
              </a:spcAft>
              <a:buClr>
                <a:srgbClr val="86AA2C"/>
              </a:buClr>
              <a:buSzPct val="76000"/>
              <a:buFont typeface="Wingdings 3" panose="05040102010807070707" pitchFamily="18" charset="2"/>
              <a:buChar char=""/>
              <a:defRPr sz="2600" kern="1200">
                <a:solidFill>
                  <a:schemeClr val="tx1"/>
                </a:solidFill>
                <a:latin typeface="Calibri" panose="020F0502020204030204" pitchFamily="34" charset="0"/>
                <a:ea typeface="+mn-ea"/>
                <a:cs typeface="+mn-cs"/>
              </a:defRPr>
            </a:lvl2pPr>
            <a:lvl3pPr marL="822325" indent="-228600" algn="l" rtl="0" eaLnBrk="0" fontAlgn="base" hangingPunct="0">
              <a:spcBef>
                <a:spcPts val="500"/>
              </a:spcBef>
              <a:spcAft>
                <a:spcPct val="0"/>
              </a:spcAft>
              <a:buClr>
                <a:srgbClr val="86AA2C"/>
              </a:buClr>
              <a:buSzPct val="76000"/>
              <a:buFont typeface="Wingdings 3" panose="05040102010807070707" pitchFamily="18" charset="2"/>
              <a:buChar char=""/>
              <a:defRPr sz="2200" kern="1200">
                <a:solidFill>
                  <a:schemeClr val="tx1"/>
                </a:solidFill>
                <a:latin typeface="Calibri" panose="020F0502020204030204" pitchFamily="34" charset="0"/>
                <a:ea typeface="+mn-ea"/>
                <a:cs typeface="+mn-cs"/>
              </a:defRPr>
            </a:lvl3pPr>
            <a:lvl4pPr marL="1096963" indent="-228600" algn="l" rtl="0" eaLnBrk="0" fontAlgn="base" hangingPunct="0">
              <a:spcBef>
                <a:spcPts val="40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371600" indent="-228600" algn="l" rtl="0" eaLnBrk="0" fontAlgn="base" hangingPunct="0">
              <a:spcBef>
                <a:spcPts val="300"/>
              </a:spcBef>
              <a:spcAft>
                <a:spcPct val="0"/>
              </a:spcAft>
              <a:buClr>
                <a:srgbClr val="86AA2C"/>
              </a:buClr>
              <a:buSzPct val="70000"/>
              <a:buFont typeface="Wingdings" panose="05000000000000000000" pitchFamily="2" charset="2"/>
              <a:buChar char=""/>
              <a:defRPr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45963" indent="-245963" defTabSz="823692" eaLnBrk="1" fontAlgn="auto" hangingPunct="1">
              <a:spcBef>
                <a:spcPts val="540"/>
              </a:spcBef>
              <a:spcAft>
                <a:spcPts val="0"/>
              </a:spcAft>
              <a:defRPr/>
            </a:pPr>
            <a:r>
              <a:rPr lang="en-US" sz="2800" dirty="0">
                <a:solidFill>
                  <a:prstClr val="black"/>
                </a:solidFill>
              </a:rPr>
              <a:t>If HF or reduced Ejection Fraction (</a:t>
            </a:r>
            <a:r>
              <a:rPr lang="en-US" sz="2800" dirty="0" err="1">
                <a:solidFill>
                  <a:prstClr val="black"/>
                </a:solidFill>
              </a:rPr>
              <a:t>rEF</a:t>
            </a:r>
            <a:r>
              <a:rPr lang="en-US" sz="2800" dirty="0">
                <a:solidFill>
                  <a:prstClr val="black"/>
                </a:solidFill>
              </a:rPr>
              <a:t>) and Left Ventricular Ejection Fraction (LVEF) &lt;45% (all except </a:t>
            </a:r>
            <a:r>
              <a:rPr lang="en-US" sz="2800" dirty="0" err="1">
                <a:solidFill>
                  <a:prstClr val="black"/>
                </a:solidFill>
              </a:rPr>
              <a:t>bexagliflozin</a:t>
            </a:r>
            <a:r>
              <a:rPr lang="en-US" sz="2800" dirty="0">
                <a:solidFill>
                  <a:prstClr val="black"/>
                </a:solidFill>
              </a:rPr>
              <a:t>)</a:t>
            </a:r>
          </a:p>
          <a:p>
            <a:pPr marL="245963" indent="-245963" defTabSz="823692" eaLnBrk="1" fontAlgn="auto" hangingPunct="1">
              <a:spcBef>
                <a:spcPts val="540"/>
              </a:spcBef>
              <a:spcAft>
                <a:spcPts val="0"/>
              </a:spcAft>
              <a:defRPr/>
            </a:pPr>
            <a:r>
              <a:rPr lang="en-US" sz="2800" dirty="0">
                <a:solidFill>
                  <a:prstClr val="black"/>
                </a:solidFill>
              </a:rPr>
              <a:t>Empagliflozin and dapagliflozin FDA approved for preserved EF</a:t>
            </a:r>
          </a:p>
          <a:p>
            <a:pPr marL="245963" indent="-245963" defTabSz="823692" eaLnBrk="1" fontAlgn="auto" hangingPunct="1">
              <a:spcBef>
                <a:spcPts val="540"/>
              </a:spcBef>
              <a:spcAft>
                <a:spcPts val="0"/>
              </a:spcAft>
              <a:defRPr/>
            </a:pPr>
            <a:r>
              <a:rPr lang="en-US" sz="2800" dirty="0">
                <a:solidFill>
                  <a:prstClr val="black"/>
                </a:solidFill>
              </a:rPr>
              <a:t>SGLT-2 inhibitor if eGFR is adequate (&gt;20 to start, may continue until ESRD)</a:t>
            </a:r>
          </a:p>
          <a:p>
            <a:pPr marL="245963" indent="-245963" defTabSz="823692" eaLnBrk="1" fontAlgn="auto" hangingPunct="1">
              <a:spcBef>
                <a:spcPts val="540"/>
              </a:spcBef>
              <a:spcAft>
                <a:spcPts val="0"/>
              </a:spcAft>
              <a:defRPr/>
            </a:pPr>
            <a:r>
              <a:rPr lang="en-US" sz="2800" dirty="0">
                <a:solidFill>
                  <a:prstClr val="black"/>
                </a:solidFill>
              </a:rPr>
              <a:t>Avoid TZD</a:t>
            </a:r>
          </a:p>
          <a:p>
            <a:pPr marL="245963" indent="-245963" defTabSz="823692" eaLnBrk="1" fontAlgn="auto" hangingPunct="1">
              <a:spcBef>
                <a:spcPts val="540"/>
              </a:spcBef>
              <a:spcAft>
                <a:spcPts val="0"/>
              </a:spcAft>
              <a:defRPr/>
            </a:pPr>
            <a:r>
              <a:rPr lang="en-US" sz="2800" dirty="0">
                <a:solidFill>
                  <a:prstClr val="black"/>
                </a:solidFill>
              </a:rPr>
              <a:t>If using a DPP4 inhibitor, avoid </a:t>
            </a:r>
            <a:r>
              <a:rPr lang="en-US" sz="2800" dirty="0" err="1">
                <a:solidFill>
                  <a:prstClr val="black"/>
                </a:solidFill>
              </a:rPr>
              <a:t>saxagliptin</a:t>
            </a:r>
            <a:r>
              <a:rPr lang="en-US" sz="2800" dirty="0">
                <a:solidFill>
                  <a:prstClr val="black"/>
                </a:solidFill>
              </a:rPr>
              <a:t> and </a:t>
            </a:r>
            <a:r>
              <a:rPr lang="en-US" sz="2800" dirty="0" err="1">
                <a:solidFill>
                  <a:prstClr val="black"/>
                </a:solidFill>
              </a:rPr>
              <a:t>alogliptin</a:t>
            </a:r>
            <a:endParaRPr lang="en-US" sz="2800" dirty="0">
              <a:solidFill>
                <a:prstClr val="black"/>
              </a:solidFill>
            </a:endParaRPr>
          </a:p>
          <a:p>
            <a:pPr marL="245963" indent="-245963" defTabSz="823692" eaLnBrk="1" fontAlgn="auto" hangingPunct="1">
              <a:spcBef>
                <a:spcPts val="540"/>
              </a:spcBef>
              <a:spcAft>
                <a:spcPts val="0"/>
              </a:spcAft>
              <a:defRPr/>
            </a:pPr>
            <a:endParaRPr lang="en-US" sz="2883" dirty="0">
              <a:solidFill>
                <a:prstClr val="black"/>
              </a:solidFill>
            </a:endParaRPr>
          </a:p>
        </p:txBody>
      </p:sp>
      <p:pic>
        <p:nvPicPr>
          <p:cNvPr id="3" name="Picture 2">
            <a:extLst>
              <a:ext uri="{FF2B5EF4-FFF2-40B4-BE49-F238E27FC236}">
                <a16:creationId xmlns:a16="http://schemas.microsoft.com/office/drawing/2014/main" id="{0BAA1D2C-6BB7-43F4-BF4B-440307F680D3}"/>
              </a:ext>
            </a:extLst>
          </p:cNvPr>
          <p:cNvPicPr>
            <a:picLocks noChangeAspect="1"/>
          </p:cNvPicPr>
          <p:nvPr/>
        </p:nvPicPr>
        <p:blipFill>
          <a:blip r:embed="rId3"/>
          <a:stretch>
            <a:fillRect/>
          </a:stretch>
        </p:blipFill>
        <p:spPr>
          <a:xfrm>
            <a:off x="1295400" y="2979112"/>
            <a:ext cx="1330036" cy="1828800"/>
          </a:xfrm>
          <a:prstGeom prst="rect">
            <a:avLst/>
          </a:prstGeom>
        </p:spPr>
      </p:pic>
      <p:pic>
        <p:nvPicPr>
          <p:cNvPr id="5" name="Picture 4">
            <a:extLst>
              <a:ext uri="{FF2B5EF4-FFF2-40B4-BE49-F238E27FC236}">
                <a16:creationId xmlns:a16="http://schemas.microsoft.com/office/drawing/2014/main" id="{566CFBEB-2D38-4871-98BD-8EDEA6497E06}"/>
              </a:ext>
            </a:extLst>
          </p:cNvPr>
          <p:cNvPicPr>
            <a:picLocks noChangeAspect="1"/>
          </p:cNvPicPr>
          <p:nvPr/>
        </p:nvPicPr>
        <p:blipFill>
          <a:blip r:embed="rId4"/>
          <a:stretch>
            <a:fillRect/>
          </a:stretch>
        </p:blipFill>
        <p:spPr>
          <a:xfrm>
            <a:off x="426038" y="2068509"/>
            <a:ext cx="4533900" cy="485775"/>
          </a:xfrm>
          <a:prstGeom prst="rect">
            <a:avLst/>
          </a:prstGeom>
        </p:spPr>
      </p:pic>
    </p:spTree>
    <p:extLst>
      <p:ext uri="{BB962C8B-B14F-4D97-AF65-F5344CB8AC3E}">
        <p14:creationId xmlns:p14="http://schemas.microsoft.com/office/powerpoint/2010/main" val="28129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C3F0-D9BA-54C2-1E98-A7ED8FEACE11}"/>
              </a:ext>
            </a:extLst>
          </p:cNvPr>
          <p:cNvSpPr>
            <a:spLocks noGrp="1"/>
          </p:cNvSpPr>
          <p:nvPr>
            <p:ph type="title"/>
          </p:nvPr>
        </p:nvSpPr>
        <p:spPr/>
        <p:txBody>
          <a:bodyPr/>
          <a:lstStyle/>
          <a:p>
            <a:r>
              <a:rPr lang="en-US" dirty="0" err="1"/>
              <a:t>Sotagliflozin</a:t>
            </a:r>
            <a:r>
              <a:rPr lang="en-US" dirty="0"/>
              <a:t> (</a:t>
            </a:r>
            <a:r>
              <a:rPr lang="en-US" dirty="0" err="1"/>
              <a:t>Impefa</a:t>
            </a:r>
            <a:r>
              <a:rPr lang="en-US" dirty="0"/>
              <a:t>)</a:t>
            </a:r>
          </a:p>
        </p:txBody>
      </p:sp>
      <p:sp>
        <p:nvSpPr>
          <p:cNvPr id="3" name="Content Placeholder 2">
            <a:extLst>
              <a:ext uri="{FF2B5EF4-FFF2-40B4-BE49-F238E27FC236}">
                <a16:creationId xmlns:a16="http://schemas.microsoft.com/office/drawing/2014/main" id="{C675C58F-4530-0CE1-FE1C-F1FB9CF9A750}"/>
              </a:ext>
            </a:extLst>
          </p:cNvPr>
          <p:cNvSpPr>
            <a:spLocks noGrp="1"/>
          </p:cNvSpPr>
          <p:nvPr>
            <p:ph sz="quarter" idx="1"/>
          </p:nvPr>
        </p:nvSpPr>
        <p:spPr/>
        <p:txBody>
          <a:bodyPr>
            <a:normAutofit/>
          </a:bodyPr>
          <a:lstStyle/>
          <a:p>
            <a:pPr algn="l" fontAlgn="base"/>
            <a:r>
              <a:rPr lang="en-US" b="0" i="0" dirty="0">
                <a:solidFill>
                  <a:srgbClr val="222222"/>
                </a:solidFill>
                <a:effectLst/>
                <a:latin typeface="pt_sansregular"/>
              </a:rPr>
              <a:t>SGLT1/SGLT2 inhibitor</a:t>
            </a:r>
          </a:p>
          <a:p>
            <a:pPr algn="l" fontAlgn="base"/>
            <a:r>
              <a:rPr lang="en-US" b="0" i="0" dirty="0">
                <a:solidFill>
                  <a:srgbClr val="222222"/>
                </a:solidFill>
                <a:effectLst/>
                <a:latin typeface="pt_sansregular"/>
              </a:rPr>
              <a:t>Indicated to reduce risk of CV death, hospitalization for HF, and urgent HF visit in adults with:</a:t>
            </a:r>
          </a:p>
          <a:p>
            <a:pPr lvl="1" fontAlgn="base">
              <a:buFont typeface="Arial" panose="020B0604020202020204" pitchFamily="34" charset="0"/>
              <a:buChar char="•"/>
            </a:pPr>
            <a:r>
              <a:rPr lang="en-US" b="0" i="0" dirty="0">
                <a:solidFill>
                  <a:srgbClr val="222222"/>
                </a:solidFill>
                <a:effectLst/>
                <a:latin typeface="inherit"/>
              </a:rPr>
              <a:t>HF or </a:t>
            </a:r>
          </a:p>
          <a:p>
            <a:pPr lvl="1" fontAlgn="base">
              <a:buFont typeface="Arial" panose="020B0604020202020204" pitchFamily="34" charset="0"/>
              <a:buChar char="•"/>
            </a:pPr>
            <a:r>
              <a:rPr lang="en-US" dirty="0">
                <a:solidFill>
                  <a:srgbClr val="222222"/>
                </a:solidFill>
                <a:latin typeface="inherit"/>
              </a:rPr>
              <a:t>T2D, CKD, and other CV risk factors</a:t>
            </a:r>
            <a:endParaRPr lang="en-US" b="0" i="0" dirty="0">
              <a:solidFill>
                <a:srgbClr val="222222"/>
              </a:solidFill>
              <a:effectLst/>
              <a:latin typeface="inherit"/>
            </a:endParaRPr>
          </a:p>
          <a:p>
            <a:r>
              <a:rPr lang="en-US" dirty="0"/>
              <a:t>Dose: 200mg once daily not more than 1 hour before first meal</a:t>
            </a:r>
          </a:p>
          <a:p>
            <a:r>
              <a:rPr lang="en-US" dirty="0"/>
              <a:t>Titrate up to 400mg daily after at least 2 weeks</a:t>
            </a:r>
          </a:p>
          <a:p>
            <a:r>
              <a:rPr lang="en-US" dirty="0"/>
              <a:t>Studied in the SCORED and SOLOIST trials. </a:t>
            </a:r>
          </a:p>
          <a:p>
            <a:r>
              <a:rPr lang="en-US" dirty="0"/>
              <a:t>SCORED: A total of 10.584 people with T2D and additional CV risk factors</a:t>
            </a:r>
          </a:p>
          <a:p>
            <a:pPr lvl="1"/>
            <a:r>
              <a:rPr lang="en-US" dirty="0"/>
              <a:t>After 16 months, rate of primary endpoint (death from CV causes, hospitalization for HF and urgent visits for GF) was reduced (5.6 events/100 patient years with </a:t>
            </a:r>
            <a:r>
              <a:rPr lang="en-US" dirty="0" err="1"/>
              <a:t>sotagliflozin</a:t>
            </a:r>
            <a:r>
              <a:rPr lang="en-US" dirty="0"/>
              <a:t> compared to 7.5/100 patient years with placebo)</a:t>
            </a:r>
          </a:p>
        </p:txBody>
      </p:sp>
    </p:spTree>
    <p:extLst>
      <p:ext uri="{BB962C8B-B14F-4D97-AF65-F5344CB8AC3E}">
        <p14:creationId xmlns:p14="http://schemas.microsoft.com/office/powerpoint/2010/main" val="31124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normAutofit/>
          </a:bodyPr>
          <a:lstStyle/>
          <a:p>
            <a:pPr algn="ctr"/>
            <a:r>
              <a:rPr lang="en-US" dirty="0"/>
              <a:t>SGLT2 Inhibitor HF/ASCVD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nvPr>
        </p:nvGraphicFramePr>
        <p:xfrm>
          <a:off x="128954" y="1181100"/>
          <a:ext cx="8839200" cy="5311140"/>
        </p:xfrm>
        <a:graphic>
          <a:graphicData uri="http://schemas.openxmlformats.org/drawingml/2006/table">
            <a:tbl>
              <a:tblPr firstRow="1" bandRow="1">
                <a:tableStyleId>{F5AB1C69-6EDB-4FF4-983F-18BD219EF322}</a:tableStyleId>
              </a:tblPr>
              <a:tblGrid>
                <a:gridCol w="1230775">
                  <a:extLst>
                    <a:ext uri="{9D8B030D-6E8A-4147-A177-3AD203B41FA5}">
                      <a16:colId xmlns:a16="http://schemas.microsoft.com/office/drawing/2014/main" val="2070957117"/>
                    </a:ext>
                  </a:extLst>
                </a:gridCol>
                <a:gridCol w="1535871">
                  <a:extLst>
                    <a:ext uri="{9D8B030D-6E8A-4147-A177-3AD203B41FA5}">
                      <a16:colId xmlns:a16="http://schemas.microsoft.com/office/drawing/2014/main" val="2326439264"/>
                    </a:ext>
                  </a:extLst>
                </a:gridCol>
                <a:gridCol w="6072554">
                  <a:extLst>
                    <a:ext uri="{9D8B030D-6E8A-4147-A177-3AD203B41FA5}">
                      <a16:colId xmlns:a16="http://schemas.microsoft.com/office/drawing/2014/main" val="1296116180"/>
                    </a:ext>
                  </a:extLst>
                </a:gridCol>
              </a:tblGrid>
              <a:tr h="434340">
                <a:tc>
                  <a:txBody>
                    <a:bodyPr/>
                    <a:lstStyle/>
                    <a:p>
                      <a:r>
                        <a:rPr lang="en-US" sz="1400" dirty="0"/>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434340">
                <a:tc>
                  <a:txBody>
                    <a:bodyPr/>
                    <a:lstStyle/>
                    <a:p>
                      <a:r>
                        <a:rPr lang="en-US" sz="1400" dirty="0"/>
                        <a:t>EMPA-REG Outcome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400" kern="1200" dirty="0">
                          <a:effectLst/>
                        </a:rPr>
                        <a:t>N=7020, Median follow-up 3.1 years, Prior CVD 99%</a:t>
                      </a:r>
                    </a:p>
                    <a:p>
                      <a:r>
                        <a:rPr kumimoji="0" lang="en-US" sz="1400" b="1" kern="1200" dirty="0">
                          <a:effectLst/>
                        </a:rPr>
                        <a:t>3 Point MACE (primary</a:t>
                      </a:r>
                      <a:r>
                        <a:rPr kumimoji="0" lang="en-US" sz="1400" kern="1200" dirty="0">
                          <a:effectLst/>
                        </a:rPr>
                        <a:t>): 0.86 (0.74-0.99), CV death: 0.62 (0.49-0.77)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302281"/>
                  </a:ext>
                </a:extLst>
              </a:tr>
              <a:tr h="434340">
                <a:tc>
                  <a:txBody>
                    <a:bodyPr/>
                    <a:lstStyle/>
                    <a:p>
                      <a:r>
                        <a:rPr lang="en-US" sz="1400" dirty="0"/>
                        <a:t>EMPEROR Reduced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N=3730, 1856 with diabetes, Median follow-up 1.3 years, 100% HF with reduced EF</a:t>
                      </a:r>
                    </a:p>
                    <a:p>
                      <a:r>
                        <a:rPr lang="en-US" sz="1400" b="1" dirty="0"/>
                        <a:t>CV death or HF hospitalization (primary) </a:t>
                      </a:r>
                      <a:r>
                        <a:rPr lang="en-US" sz="1400" dirty="0"/>
                        <a:t>0.75 (0.65-0.86)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4340">
                <a:tc>
                  <a:txBody>
                    <a:bodyPr/>
                    <a:lstStyle/>
                    <a:p>
                      <a:r>
                        <a:rPr lang="en-US" sz="1400" dirty="0"/>
                        <a:t>EMPEROR Preserved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Empagliflozin</a:t>
                      </a:r>
                    </a:p>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N=5988, 2938 with diabetes, Median follow-up 2.2 years, 100% HF with EF &gt; 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CV death or HF hospitalization (primary) </a:t>
                      </a:r>
                      <a:r>
                        <a:rPr lang="en-US" sz="1400" dirty="0">
                          <a:effectLst/>
                          <a:latin typeface="+mn-lt"/>
                          <a:ea typeface="Calibri"/>
                          <a:cs typeface="Times New Roman"/>
                        </a:rPr>
                        <a:t>0.79 (0.69-0.90)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20214"/>
                  </a:ext>
                </a:extLst>
              </a:tr>
              <a:tr h="434340">
                <a:tc>
                  <a:txBody>
                    <a:bodyPr/>
                    <a:lstStyle/>
                    <a:p>
                      <a:r>
                        <a:rPr lang="en-US" sz="1400" dirty="0"/>
                        <a:t>CANVAS Program</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N=10142, Median follow-up 3.6 years, Prior CVD 65.6%</a:t>
                      </a:r>
                    </a:p>
                    <a:p>
                      <a:r>
                        <a:rPr lang="en-US" sz="1400" b="1" dirty="0"/>
                        <a:t>3 point MACE (primary</a:t>
                      </a:r>
                      <a:r>
                        <a:rPr lang="en-US" sz="1400" dirty="0"/>
                        <a:t>): 0.86 (0.75-0.97), Worsening nephropathy 0.60 (0.47-0.77)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090234"/>
                  </a:ext>
                </a:extLst>
              </a:tr>
              <a:tr h="617220">
                <a:tc>
                  <a:txBody>
                    <a:bodyPr/>
                    <a:lstStyle/>
                    <a:p>
                      <a:r>
                        <a:rPr lang="en-US" sz="1400" dirty="0"/>
                        <a:t>DECLARE-TIMI 58</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N=17160, Median follow-up 4.2 years, Prior CVD 40%</a:t>
                      </a:r>
                    </a:p>
                    <a:p>
                      <a:r>
                        <a:rPr lang="en-US" sz="1400" b="1" dirty="0"/>
                        <a:t>3 point MACE (primary</a:t>
                      </a:r>
                      <a:r>
                        <a:rPr lang="en-US" sz="1400" dirty="0"/>
                        <a:t>): 0.93 (0.84-1.03) CV death or HF hospitalization: 0.83 (0.73-0.95),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519060"/>
                  </a:ext>
                </a:extLst>
              </a:tr>
              <a:tr h="434340">
                <a:tc>
                  <a:txBody>
                    <a:bodyPr/>
                    <a:lstStyle/>
                    <a:p>
                      <a:r>
                        <a:rPr lang="en-US" sz="1400" dirty="0"/>
                        <a:t>DAPA-HF</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N=4744 (1983 with diabetes), Median follow-up 1.5 years, 100% HF</a:t>
                      </a:r>
                    </a:p>
                    <a:p>
                      <a:r>
                        <a:rPr lang="en-US" sz="1400" b="1" i="0" kern="1200" dirty="0">
                          <a:solidFill>
                            <a:schemeClr val="dk1"/>
                          </a:solidFill>
                          <a:effectLst/>
                          <a:latin typeface="+mn-lt"/>
                          <a:ea typeface="+mn-ea"/>
                          <a:cs typeface="+mn-cs"/>
                        </a:rPr>
                        <a:t>Worsening Hf or CV death (primary) </a:t>
                      </a:r>
                      <a:r>
                        <a:rPr lang="en-US" sz="1400" b="0" i="0" kern="1200" dirty="0">
                          <a:solidFill>
                            <a:schemeClr val="dk1"/>
                          </a:solidFill>
                          <a:effectLst/>
                          <a:latin typeface="+mn-lt"/>
                          <a:ea typeface="+mn-ea"/>
                          <a:cs typeface="+mn-cs"/>
                        </a:rPr>
                        <a:t>0.74 (0.65-0.85)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34340">
                <a:tc>
                  <a:txBody>
                    <a:bodyPr/>
                    <a:lstStyle/>
                    <a:p>
                      <a:r>
                        <a:rPr lang="en-US" sz="1400" dirty="0"/>
                        <a:t>DELIVER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N=6263, 2807 with diabetes, Median follow-up 2.3 years, 100% with HF with EF &gt; 40%</a:t>
                      </a:r>
                    </a:p>
                    <a:p>
                      <a:r>
                        <a:rPr lang="en-US" sz="1400" b="1" i="0" kern="1200" dirty="0">
                          <a:solidFill>
                            <a:schemeClr val="dk1"/>
                          </a:solidFill>
                          <a:effectLst/>
                          <a:latin typeface="+mn-lt"/>
                          <a:ea typeface="+mn-ea"/>
                          <a:cs typeface="+mn-cs"/>
                        </a:rPr>
                        <a:t>Worsening HF or CV death (primary) </a:t>
                      </a:r>
                      <a:r>
                        <a:rPr lang="en-US" sz="1400" b="0" i="0" kern="1200" dirty="0">
                          <a:solidFill>
                            <a:schemeClr val="dk1"/>
                          </a:solidFill>
                          <a:effectLst/>
                          <a:latin typeface="+mn-lt"/>
                          <a:ea typeface="+mn-ea"/>
                          <a:cs typeface="+mn-cs"/>
                        </a:rPr>
                        <a:t>0.82 (0.73-0.92)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423929"/>
                  </a:ext>
                </a:extLst>
              </a:tr>
              <a:tr h="434340">
                <a:tc>
                  <a:txBody>
                    <a:bodyPr/>
                    <a:lstStyle/>
                    <a:p>
                      <a:r>
                        <a:rPr lang="en-US" sz="1400" dirty="0"/>
                        <a:t>VERTIS-CV</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Ertugliflozin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N=8246, Median follow-up 3.5 years, Prior CVD 99.9% </a:t>
                      </a:r>
                    </a:p>
                    <a:p>
                      <a:r>
                        <a:rPr lang="en-US" sz="1400" b="1" dirty="0"/>
                        <a:t>3 point MACE (primary</a:t>
                      </a:r>
                      <a:r>
                        <a:rPr lang="en-US" sz="1400" dirty="0"/>
                        <a:t>) 0.97 (0.85-1.11), HF hospitalization 0.70 (0.51-0.90)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73E0D90D-032A-8D1B-B3C7-1F76FEB4B807}"/>
              </a:ext>
            </a:extLst>
          </p:cNvPr>
          <p:cNvSpPr txBox="1"/>
          <p:nvPr/>
        </p:nvSpPr>
        <p:spPr>
          <a:xfrm>
            <a:off x="0" y="662716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39874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2A1C-C046-4BB2-A2D5-6EE07BF45290}"/>
              </a:ext>
            </a:extLst>
          </p:cNvPr>
          <p:cNvSpPr>
            <a:spLocks noGrp="1"/>
          </p:cNvSpPr>
          <p:nvPr>
            <p:ph type="title"/>
          </p:nvPr>
        </p:nvSpPr>
        <p:spPr/>
        <p:txBody>
          <a:bodyPr>
            <a:normAutofit/>
          </a:bodyPr>
          <a:lstStyle/>
          <a:p>
            <a:pPr algn="ctr"/>
            <a:r>
              <a:rPr lang="en-US" dirty="0"/>
              <a:t>GLP-1 Analog CVOT Data Summary</a:t>
            </a:r>
          </a:p>
        </p:txBody>
      </p:sp>
      <p:graphicFrame>
        <p:nvGraphicFramePr>
          <p:cNvPr id="5" name="Content Placeholder 4">
            <a:extLst>
              <a:ext uri="{FF2B5EF4-FFF2-40B4-BE49-F238E27FC236}">
                <a16:creationId xmlns:a16="http://schemas.microsoft.com/office/drawing/2014/main" id="{1BC86253-064C-4CBF-82E1-60132D14D034}"/>
              </a:ext>
            </a:extLst>
          </p:cNvPr>
          <p:cNvGraphicFramePr>
            <a:graphicFrameLocks noGrp="1"/>
          </p:cNvGraphicFramePr>
          <p:nvPr>
            <p:ph sz="quarter" idx="1"/>
            <p:extLst>
              <p:ext uri="{D42A27DB-BD31-4B8C-83A1-F6EECF244321}">
                <p14:modId xmlns:p14="http://schemas.microsoft.com/office/powerpoint/2010/main" val="2326198599"/>
              </p:ext>
            </p:extLst>
          </p:nvPr>
        </p:nvGraphicFramePr>
        <p:xfrm>
          <a:off x="457200" y="1219200"/>
          <a:ext cx="8229598" cy="4671060"/>
        </p:xfrm>
        <a:graphic>
          <a:graphicData uri="http://schemas.openxmlformats.org/drawingml/2006/table">
            <a:tbl>
              <a:tblPr firstRow="1" bandRow="1">
                <a:tableStyleId>{F5AB1C69-6EDB-4FF4-983F-18BD219EF322}</a:tableStyleId>
              </a:tblPr>
              <a:tblGrid>
                <a:gridCol w="881874">
                  <a:extLst>
                    <a:ext uri="{9D8B030D-6E8A-4147-A177-3AD203B41FA5}">
                      <a16:colId xmlns:a16="http://schemas.microsoft.com/office/drawing/2014/main" val="542943260"/>
                    </a:ext>
                  </a:extLst>
                </a:gridCol>
                <a:gridCol w="1271970">
                  <a:extLst>
                    <a:ext uri="{9D8B030D-6E8A-4147-A177-3AD203B41FA5}">
                      <a16:colId xmlns:a16="http://schemas.microsoft.com/office/drawing/2014/main" val="901455471"/>
                    </a:ext>
                  </a:extLst>
                </a:gridCol>
                <a:gridCol w="2702937">
                  <a:extLst>
                    <a:ext uri="{9D8B030D-6E8A-4147-A177-3AD203B41FA5}">
                      <a16:colId xmlns:a16="http://schemas.microsoft.com/office/drawing/2014/main" val="2914270098"/>
                    </a:ext>
                  </a:extLst>
                </a:gridCol>
                <a:gridCol w="3372817">
                  <a:extLst>
                    <a:ext uri="{9D8B030D-6E8A-4147-A177-3AD203B41FA5}">
                      <a16:colId xmlns:a16="http://schemas.microsoft.com/office/drawing/2014/main" val="3960507430"/>
                    </a:ext>
                  </a:extLst>
                </a:gridCol>
              </a:tblGrid>
              <a:tr h="388620">
                <a:tc>
                  <a:txBody>
                    <a:bodyPr/>
                    <a:lstStyle/>
                    <a:p>
                      <a:r>
                        <a:rPr lang="en-US" sz="1100" dirty="0">
                          <a:highlight>
                            <a:srgbClr val="000000"/>
                          </a:highlight>
                        </a:rPr>
                        <a:t>Trial Name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GLP-1 Agent/ Comparator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FDA Indication </a:t>
                      </a:r>
                    </a:p>
                    <a:p>
                      <a:endParaRPr lang="en-US" sz="1100" dirty="0">
                        <a:highlight>
                          <a:srgbClr val="000000"/>
                        </a:highlight>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07750338"/>
                  </a:ext>
                </a:extLst>
              </a:tr>
              <a:tr h="708660">
                <a:tc>
                  <a:txBody>
                    <a:bodyPr/>
                    <a:lstStyle/>
                    <a:p>
                      <a:r>
                        <a:rPr lang="en-US" sz="1200" dirty="0"/>
                        <a:t>LEADER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Liraglutide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100" kern="1200" dirty="0">
                          <a:effectLst/>
                        </a:rPr>
                        <a:t>81% Prior CVD</a:t>
                      </a:r>
                      <a:r>
                        <a:rPr kumimoji="0" lang="en-US" sz="1100" b="1" kern="1200" dirty="0">
                          <a:effectLst/>
                        </a:rPr>
                        <a:t>, 3 point MACE </a:t>
                      </a:r>
                      <a:r>
                        <a:rPr kumimoji="0" lang="en-US" sz="1100" kern="1200" dirty="0">
                          <a:effectLst/>
                        </a:rPr>
                        <a:t>0.87 (0.58-0.95)</a:t>
                      </a:r>
                    </a:p>
                    <a:p>
                      <a:r>
                        <a:rPr kumimoji="0" lang="en-US" sz="1100" kern="1200" dirty="0">
                          <a:effectLst/>
                        </a:rPr>
                        <a:t>N=9340, Median follow-up 3.8 years</a:t>
                      </a:r>
                    </a:p>
                    <a:p>
                      <a:r>
                        <a:rPr kumimoji="0" lang="en-US" sz="1100" kern="1200" dirty="0">
                          <a:effectLst/>
                        </a:rPr>
                        <a:t>Worsening nephropathy 0.78 (0.67-0.92)</a:t>
                      </a:r>
                      <a:endParaRPr lang="en-US" sz="11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patients </a:t>
                      </a:r>
                      <a:r>
                        <a:rPr lang="en-US" sz="1100" b="1" i="0" u="none" strike="noStrike" kern="1200" dirty="0">
                          <a:solidFill>
                            <a:schemeClr val="tx1"/>
                          </a:solidFill>
                          <a:effectLst/>
                          <a:latin typeface="+mn-lt"/>
                          <a:ea typeface="+mn-ea"/>
                          <a:cs typeface="+mn-cs"/>
                        </a:rPr>
                        <a:t>10 years and older</a:t>
                      </a:r>
                      <a:r>
                        <a:rPr lang="en-US" sz="1100" i="0" u="none" strike="noStrike" kern="1200" dirty="0">
                          <a:solidFill>
                            <a:schemeClr val="tx1"/>
                          </a:solidFill>
                          <a:effectLst/>
                          <a:latin typeface="+mn-lt"/>
                          <a:ea typeface="+mn-ea"/>
                          <a:cs typeface="+mn-cs"/>
                        </a:rPr>
                        <a:t> with type 2 DM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To reduce the risk of </a:t>
                      </a:r>
                      <a:r>
                        <a:rPr lang="en-US" sz="1100" b="1" kern="1200" dirty="0">
                          <a:solidFill>
                            <a:schemeClr val="tx1"/>
                          </a:solidFill>
                          <a:effectLst/>
                          <a:latin typeface="+mn-lt"/>
                          <a:ea typeface="+mn-ea"/>
                          <a:cs typeface="+mn-cs"/>
                        </a:rPr>
                        <a:t>major adverse CV events </a:t>
                      </a:r>
                      <a:r>
                        <a:rPr lang="en-US" sz="1100" kern="1200" dirty="0">
                          <a:solidFill>
                            <a:schemeClr val="tx1"/>
                          </a:solidFill>
                          <a:effectLst/>
                          <a:latin typeface="+mn-lt"/>
                          <a:ea typeface="+mn-ea"/>
                          <a:cs typeface="+mn-cs"/>
                        </a:rPr>
                        <a:t>in adults with type 2 DM and </a:t>
                      </a:r>
                      <a:r>
                        <a:rPr lang="en-US" sz="1100" b="1" kern="1200" dirty="0">
                          <a:solidFill>
                            <a:schemeClr val="tx1"/>
                          </a:solidFill>
                          <a:effectLst/>
                          <a:latin typeface="+mn-lt"/>
                          <a:ea typeface="+mn-ea"/>
                          <a:cs typeface="+mn-cs"/>
                        </a:rPr>
                        <a:t>established CVD</a:t>
                      </a:r>
                      <a:endParaRPr lang="en-US" sz="1100" b="1"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485861"/>
                  </a:ext>
                </a:extLst>
              </a:tr>
              <a:tr h="400050">
                <a:tc>
                  <a:txBody>
                    <a:bodyPr/>
                    <a:lstStyle/>
                    <a:p>
                      <a:r>
                        <a:rPr lang="en-US" sz="1200" dirty="0"/>
                        <a:t>ELIXA</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Lixesenatide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100% Prior CVD, </a:t>
                      </a:r>
                      <a:r>
                        <a:rPr lang="en-US" sz="1100" b="1" dirty="0"/>
                        <a:t>4 point MACE </a:t>
                      </a:r>
                      <a:r>
                        <a:rPr lang="en-US" sz="1100" dirty="0"/>
                        <a:t>1.02 (0.89-1.17)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N=6068, Median follow-up 2.1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074428"/>
                  </a:ext>
                </a:extLst>
              </a:tr>
              <a:tr h="708660">
                <a:tc>
                  <a:txBody>
                    <a:bodyPr/>
                    <a:lstStyle/>
                    <a:p>
                      <a:r>
                        <a:rPr lang="en-US" sz="1200" dirty="0"/>
                        <a:t>SUSTAIN-6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err="1"/>
                        <a:t>Semaglutide</a:t>
                      </a:r>
                      <a:r>
                        <a:rPr lang="en-US" sz="1100" dirty="0"/>
                        <a:t> </a:t>
                      </a:r>
                      <a:r>
                        <a:rPr lang="en-US" sz="1100" b="1" dirty="0" err="1"/>
                        <a:t>inj</a:t>
                      </a:r>
                      <a:r>
                        <a:rPr lang="en-US" sz="1100" dirty="0"/>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 60% Prior CVD, </a:t>
                      </a:r>
                      <a:r>
                        <a:rPr kumimoji="0" lang="en-US" sz="1100" b="1" kern="1200" dirty="0">
                          <a:effectLst/>
                        </a:rPr>
                        <a:t>3 point MACE </a:t>
                      </a:r>
                      <a:r>
                        <a:rPr kumimoji="0" lang="en-US" sz="1100" kern="1200" dirty="0">
                          <a:effectLst/>
                        </a:rPr>
                        <a:t>0.74 (0.58-0.95)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N=3297, Median follow-up 2.1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Worsening nephropathy 0.64 (0.46-0.88)</a:t>
                      </a:r>
                      <a:endParaRPr lang="en-US" sz="11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To reduce the risk of </a:t>
                      </a:r>
                      <a:r>
                        <a:rPr lang="en-US" sz="1100" b="1" dirty="0">
                          <a:solidFill>
                            <a:schemeClr val="tx1"/>
                          </a:solidFill>
                        </a:rPr>
                        <a:t>major adverse CV events </a:t>
                      </a:r>
                      <a:r>
                        <a:rPr lang="en-US" sz="1100" dirty="0">
                          <a:solidFill>
                            <a:schemeClr val="tx1"/>
                          </a:solidFill>
                        </a:rPr>
                        <a:t>in adults with type 2 DM and </a:t>
                      </a:r>
                      <a:r>
                        <a:rPr lang="en-US" sz="1100" b="1" dirty="0">
                          <a:solidFill>
                            <a:schemeClr val="tx1"/>
                          </a:solidFill>
                        </a:rPr>
                        <a:t>established CVD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128359"/>
                  </a:ext>
                </a:extLst>
              </a:tr>
              <a:tr h="548640">
                <a:tc>
                  <a:txBody>
                    <a:bodyPr/>
                    <a:lstStyle/>
                    <a:p>
                      <a:r>
                        <a:rPr lang="en-US" sz="1200" dirty="0"/>
                        <a:t>PIONEER-6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Semaglutide</a:t>
                      </a:r>
                      <a:r>
                        <a:rPr lang="en-US" sz="1100" dirty="0"/>
                        <a:t> </a:t>
                      </a:r>
                      <a:r>
                        <a:rPr lang="en-US" sz="1100" b="1" dirty="0"/>
                        <a:t>oral</a:t>
                      </a:r>
                      <a:r>
                        <a:rPr lang="en-US" sz="1100" dirty="0"/>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84.7% Prior CVD, </a:t>
                      </a:r>
                      <a:r>
                        <a:rPr lang="en-US" sz="1100" b="1" dirty="0"/>
                        <a:t>3 point MACE </a:t>
                      </a:r>
                      <a:r>
                        <a:rPr lang="en-US" sz="1100" dirty="0"/>
                        <a:t>0.79 (0.57-1.11)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N=3183, Median follow-up 1.3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8640">
                <a:tc>
                  <a:txBody>
                    <a:bodyPr/>
                    <a:lstStyle/>
                    <a:p>
                      <a:r>
                        <a:rPr lang="en-US" sz="1200" dirty="0"/>
                        <a:t>EXSCEL</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Exenatide</a:t>
                      </a:r>
                      <a:r>
                        <a:rPr lang="en-US" sz="1100" dirty="0"/>
                        <a:t> –(weekly)/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73.1% Prior CVD, </a:t>
                      </a:r>
                      <a:r>
                        <a:rPr lang="en-US" sz="1100" b="1" dirty="0"/>
                        <a:t>3 point MACE </a:t>
                      </a:r>
                      <a:r>
                        <a:rPr lang="en-US" sz="1100" dirty="0"/>
                        <a:t>0.91 (0.83-1.00)</a:t>
                      </a:r>
                    </a:p>
                    <a:p>
                      <a:r>
                        <a:rPr lang="en-US" sz="1100" dirty="0"/>
                        <a:t>N=14752, Median follow-up 3.2 years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patients </a:t>
                      </a:r>
                      <a:r>
                        <a:rPr lang="en-US" sz="1100" b="1" i="0" u="none" strike="noStrike" kern="1200" dirty="0">
                          <a:solidFill>
                            <a:schemeClr val="tx1"/>
                          </a:solidFill>
                          <a:effectLst/>
                          <a:latin typeface="+mn-lt"/>
                          <a:ea typeface="+mn-ea"/>
                          <a:cs typeface="+mn-cs"/>
                        </a:rPr>
                        <a:t>10 years and older</a:t>
                      </a:r>
                      <a:r>
                        <a:rPr lang="en-US" sz="1100" i="0" u="none" strike="noStrike" kern="1200" dirty="0">
                          <a:solidFill>
                            <a:schemeClr val="tx1"/>
                          </a:solidFill>
                          <a:effectLst/>
                          <a:latin typeface="+mn-lt"/>
                          <a:ea typeface="+mn-ea"/>
                          <a:cs typeface="+mn-cs"/>
                        </a:rPr>
                        <a:t> with type 2 DM</a:t>
                      </a:r>
                      <a:endParaRPr lang="en-US" sz="1100" i="0" u="none" strike="noStrike" kern="1200" baseline="0" dirty="0">
                        <a:solidFill>
                          <a:schemeClr val="tx1"/>
                        </a:solidFill>
                        <a:effectLst/>
                        <a:latin typeface="+mn-lt"/>
                        <a:ea typeface="+mn-ea"/>
                        <a:cs typeface="+mn-cs"/>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670129"/>
                  </a:ext>
                </a:extLst>
              </a:tr>
              <a:tr h="868680">
                <a:tc>
                  <a:txBody>
                    <a:bodyPr/>
                    <a:lstStyle/>
                    <a:p>
                      <a:r>
                        <a:rPr lang="en-US" sz="1200" dirty="0"/>
                        <a:t>REWIND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Dulaglutide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32% Prior CVD, </a:t>
                      </a:r>
                      <a:r>
                        <a:rPr lang="en-US" sz="1100" b="1" dirty="0"/>
                        <a:t>3 point MACE </a:t>
                      </a:r>
                      <a:r>
                        <a:rPr lang="en-US" sz="1100" dirty="0"/>
                        <a:t>0.88 (0.79-0.99)</a:t>
                      </a:r>
                    </a:p>
                    <a:p>
                      <a:r>
                        <a:rPr lang="en-US" sz="1100" dirty="0"/>
                        <a:t>N=9901, Median follow up 5. 4 years</a:t>
                      </a:r>
                    </a:p>
                    <a:p>
                      <a:r>
                        <a:rPr lang="en-US" sz="1100" dirty="0"/>
                        <a:t>Worsening nephropathy 0.85 (0.77-0.93)</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To reduce the risk of </a:t>
                      </a:r>
                      <a:r>
                        <a:rPr lang="en-US" sz="1100" b="1" dirty="0">
                          <a:solidFill>
                            <a:schemeClr val="tx1"/>
                          </a:solidFill>
                        </a:rPr>
                        <a:t>major adverse CV events </a:t>
                      </a:r>
                      <a:r>
                        <a:rPr lang="en-US" sz="1100" dirty="0">
                          <a:solidFill>
                            <a:schemeClr val="tx1"/>
                          </a:solidFill>
                        </a:rPr>
                        <a:t>in adults with type 2 DM and </a:t>
                      </a:r>
                      <a:r>
                        <a:rPr lang="en-US" sz="1100" b="1" dirty="0">
                          <a:solidFill>
                            <a:schemeClr val="tx1"/>
                          </a:solidFill>
                        </a:rPr>
                        <a:t>established CVD</a:t>
                      </a:r>
                      <a:r>
                        <a:rPr lang="en-US" sz="1100" dirty="0">
                          <a:solidFill>
                            <a:schemeClr val="tx1"/>
                          </a:solidFill>
                        </a:rPr>
                        <a:t> or </a:t>
                      </a:r>
                      <a:r>
                        <a:rPr lang="en-US" sz="1100" b="1" dirty="0">
                          <a:solidFill>
                            <a:schemeClr val="tx1"/>
                          </a:solidFill>
                        </a:rPr>
                        <a:t>multiple</a:t>
                      </a:r>
                      <a:r>
                        <a:rPr lang="en-US" sz="1100" b="1" baseline="0" dirty="0">
                          <a:solidFill>
                            <a:schemeClr val="tx1"/>
                          </a:solidFill>
                        </a:rPr>
                        <a:t> CVD risk factors</a:t>
                      </a:r>
                      <a:endParaRPr lang="en-US" sz="1100" b="1"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Slide Number Placeholder 2">
            <a:extLst>
              <a:ext uri="{FF2B5EF4-FFF2-40B4-BE49-F238E27FC236}">
                <a16:creationId xmlns:a16="http://schemas.microsoft.com/office/drawing/2014/main" id="{458107EC-3497-4002-9121-EC663146C926}"/>
              </a:ext>
            </a:extLst>
          </p:cNvPr>
          <p:cNvSpPr>
            <a:spLocks noGrp="1"/>
          </p:cNvSpPr>
          <p:nvPr>
            <p:ph type="sldNum" sz="quarter" idx="4294967295"/>
          </p:nvPr>
        </p:nvSpPr>
        <p:spPr>
          <a:xfrm>
            <a:off x="6299200" y="635635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8B75D-D028-46ED-9143-4415CE484F59}" type="slidenum">
              <a:rPr lang="en-US" smtClean="0"/>
              <a:pPr/>
              <a:t>237</a:t>
            </a:fld>
            <a:endParaRPr lang="en-US" dirty="0"/>
          </a:p>
        </p:txBody>
      </p:sp>
      <p:sp>
        <p:nvSpPr>
          <p:cNvPr id="6" name="TextBox 5">
            <a:extLst>
              <a:ext uri="{FF2B5EF4-FFF2-40B4-BE49-F238E27FC236}">
                <a16:creationId xmlns:a16="http://schemas.microsoft.com/office/drawing/2014/main" id="{72C9C420-163D-2710-230D-E2EEE5C434C5}"/>
              </a:ext>
            </a:extLst>
          </p:cNvPr>
          <p:cNvSpPr txBox="1"/>
          <p:nvPr/>
        </p:nvSpPr>
        <p:spPr>
          <a:xfrm>
            <a:off x="228600" y="612551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148326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7DDBB9B7-31A4-4275-BE5A-73FD9B9C275C}"/>
              </a:ext>
            </a:extLst>
          </p:cNvPr>
          <p:cNvSpPr>
            <a:spLocks noGrp="1"/>
          </p:cNvSpPr>
          <p:nvPr>
            <p:ph type="title"/>
          </p:nvPr>
        </p:nvSpPr>
        <p:spPr/>
        <p:txBody>
          <a:bodyPr>
            <a:normAutofit/>
          </a:bodyPr>
          <a:lstStyle/>
          <a:p>
            <a:pPr>
              <a:defRPr/>
            </a:pPr>
            <a:r>
              <a:rPr lang="en-US" altLang="en-US" sz="3600" dirty="0">
                <a:latin typeface="Arial" panose="020B0604020202020204" pitchFamily="34" charset="0"/>
                <a:cs typeface="Arial" panose="020B0604020202020204" pitchFamily="34" charset="0"/>
              </a:rPr>
              <a:t>GLP-1 RA Outcomes: CV, HF, Renal</a:t>
            </a:r>
          </a:p>
        </p:txBody>
      </p:sp>
      <p:graphicFrame>
        <p:nvGraphicFramePr>
          <p:cNvPr id="4" name="Content Placeholder 3">
            <a:extLst>
              <a:ext uri="{FF2B5EF4-FFF2-40B4-BE49-F238E27FC236}">
                <a16:creationId xmlns:a16="http://schemas.microsoft.com/office/drawing/2014/main" id="{FC4E65E7-94D8-4D39-A110-DBA1BD839F41}"/>
              </a:ext>
            </a:extLst>
          </p:cNvPr>
          <p:cNvGraphicFramePr>
            <a:graphicFrameLocks noGrp="1"/>
          </p:cNvGraphicFramePr>
          <p:nvPr>
            <p:ph sz="quarter" idx="1"/>
            <p:extLst>
              <p:ext uri="{D42A27DB-BD31-4B8C-83A1-F6EECF244321}">
                <p14:modId xmlns:p14="http://schemas.microsoft.com/office/powerpoint/2010/main" val="766903658"/>
              </p:ext>
            </p:extLst>
          </p:nvPr>
        </p:nvGraphicFramePr>
        <p:xfrm>
          <a:off x="457200" y="1219200"/>
          <a:ext cx="8229595" cy="4524727"/>
        </p:xfrm>
        <a:graphic>
          <a:graphicData uri="http://schemas.openxmlformats.org/drawingml/2006/table">
            <a:tbl>
              <a:tblPr firstRow="1" firstCol="1" bandRow="1"/>
              <a:tblGrid>
                <a:gridCol w="1321178">
                  <a:extLst>
                    <a:ext uri="{9D8B030D-6E8A-4147-A177-3AD203B41FA5}">
                      <a16:colId xmlns:a16="http://schemas.microsoft.com/office/drawing/2014/main" val="20000"/>
                    </a:ext>
                  </a:extLst>
                </a:gridCol>
                <a:gridCol w="870123">
                  <a:extLst>
                    <a:ext uri="{9D8B030D-6E8A-4147-A177-3AD203B41FA5}">
                      <a16:colId xmlns:a16="http://schemas.microsoft.com/office/drawing/2014/main" val="20001"/>
                    </a:ext>
                  </a:extLst>
                </a:gridCol>
                <a:gridCol w="1544211">
                  <a:extLst>
                    <a:ext uri="{9D8B030D-6E8A-4147-A177-3AD203B41FA5}">
                      <a16:colId xmlns:a16="http://schemas.microsoft.com/office/drawing/2014/main" val="20002"/>
                    </a:ext>
                  </a:extLst>
                </a:gridCol>
                <a:gridCol w="605586">
                  <a:extLst>
                    <a:ext uri="{9D8B030D-6E8A-4147-A177-3AD203B41FA5}">
                      <a16:colId xmlns:a16="http://schemas.microsoft.com/office/drawing/2014/main" val="20003"/>
                    </a:ext>
                  </a:extLst>
                </a:gridCol>
                <a:gridCol w="1300416">
                  <a:extLst>
                    <a:ext uri="{9D8B030D-6E8A-4147-A177-3AD203B41FA5}">
                      <a16:colId xmlns:a16="http://schemas.microsoft.com/office/drawing/2014/main" val="20004"/>
                    </a:ext>
                  </a:extLst>
                </a:gridCol>
                <a:gridCol w="605586">
                  <a:extLst>
                    <a:ext uri="{9D8B030D-6E8A-4147-A177-3AD203B41FA5}">
                      <a16:colId xmlns:a16="http://schemas.microsoft.com/office/drawing/2014/main" val="20005"/>
                    </a:ext>
                  </a:extLst>
                </a:gridCol>
                <a:gridCol w="1306793">
                  <a:extLst>
                    <a:ext uri="{9D8B030D-6E8A-4147-A177-3AD203B41FA5}">
                      <a16:colId xmlns:a16="http://schemas.microsoft.com/office/drawing/2014/main" val="20006"/>
                    </a:ext>
                  </a:extLst>
                </a:gridCol>
                <a:gridCol w="675702">
                  <a:extLst>
                    <a:ext uri="{9D8B030D-6E8A-4147-A177-3AD203B41FA5}">
                      <a16:colId xmlns:a16="http://schemas.microsoft.com/office/drawing/2014/main" val="20007"/>
                    </a:ext>
                  </a:extLst>
                </a:gridCol>
              </a:tblGrid>
              <a:tr h="503367">
                <a:tc>
                  <a:txBody>
                    <a:bodyPr/>
                    <a:lstStyle/>
                    <a:p>
                      <a:pPr marL="0" marR="0">
                        <a:lnSpc>
                          <a:spcPct val="107000"/>
                        </a:lnSpc>
                        <a:spcBef>
                          <a:spcPts val="0"/>
                        </a:spcBef>
                        <a:spcAft>
                          <a:spcPts val="0"/>
                        </a:spcAft>
                      </a:pPr>
                      <a:r>
                        <a:rPr lang="en-US" sz="1500" dirty="0">
                          <a:effectLst/>
                          <a:latin typeface="Calibri"/>
                          <a:ea typeface="Calibri"/>
                          <a:cs typeface="Times New Roman"/>
                        </a:rPr>
                        <a:t>Drug/ Size</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Trial</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Major Adverse Cardiovascular Events (MACE-stroke, nonfatal MI, CV death) </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MACE Benefit</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Hospitalization for Heart Failure (HHF)</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HHF</a:t>
                      </a:r>
                    </a:p>
                    <a:p>
                      <a:pPr marL="0" marR="0">
                        <a:lnSpc>
                          <a:spcPct val="107000"/>
                        </a:lnSpc>
                        <a:spcBef>
                          <a:spcPts val="0"/>
                        </a:spcBef>
                        <a:spcAft>
                          <a:spcPts val="0"/>
                        </a:spcAft>
                      </a:pPr>
                      <a:r>
                        <a:rPr lang="en-US" sz="1500" dirty="0">
                          <a:effectLst/>
                          <a:latin typeface="Calibri"/>
                          <a:ea typeface="Calibri"/>
                          <a:cs typeface="Times New Roman"/>
                        </a:rPr>
                        <a:t>Benefit</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Renal Outcomes</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Renal</a:t>
                      </a:r>
                    </a:p>
                    <a:p>
                      <a:pPr marL="0" marR="0">
                        <a:lnSpc>
                          <a:spcPct val="107000"/>
                        </a:lnSpc>
                        <a:spcBef>
                          <a:spcPts val="0"/>
                        </a:spcBef>
                        <a:spcAft>
                          <a:spcPts val="0"/>
                        </a:spcAft>
                      </a:pPr>
                      <a:r>
                        <a:rPr lang="en-US" sz="1500" dirty="0">
                          <a:effectLst/>
                          <a:latin typeface="Calibri"/>
                          <a:ea typeface="Calibri"/>
                          <a:cs typeface="Times New Roman"/>
                        </a:rPr>
                        <a:t>Benefit</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3367">
                <a:tc>
                  <a:txBody>
                    <a:bodyPr/>
                    <a:lstStyle/>
                    <a:p>
                      <a:pPr marL="0" marR="0">
                        <a:lnSpc>
                          <a:spcPct val="107000"/>
                        </a:lnSpc>
                        <a:spcBef>
                          <a:spcPts val="0"/>
                        </a:spcBef>
                        <a:spcAft>
                          <a:spcPts val="0"/>
                        </a:spcAft>
                      </a:pPr>
                      <a:r>
                        <a:rPr lang="en-US" sz="1500" dirty="0" err="1">
                          <a:effectLst/>
                          <a:latin typeface="Calibri"/>
                          <a:ea typeface="Calibri"/>
                          <a:cs typeface="Times New Roman"/>
                        </a:rPr>
                        <a:t>Lixisenatide</a:t>
                      </a:r>
                      <a:endParaRPr lang="en-US" sz="1500" dirty="0">
                        <a:effectLst/>
                        <a:latin typeface="Calibri"/>
                        <a:ea typeface="Calibri"/>
                        <a:cs typeface="Times New Roman"/>
                      </a:endParaRPr>
                    </a:p>
                    <a:p>
                      <a:pPr marL="0" marR="0">
                        <a:lnSpc>
                          <a:spcPct val="107000"/>
                        </a:lnSpc>
                        <a:spcBef>
                          <a:spcPts val="0"/>
                        </a:spcBef>
                        <a:spcAft>
                          <a:spcPts val="0"/>
                        </a:spcAft>
                      </a:pPr>
                      <a:r>
                        <a:rPr lang="en-US" sz="1500" dirty="0">
                          <a:effectLst/>
                          <a:latin typeface="Calibri"/>
                          <a:ea typeface="Calibri"/>
                          <a:cs typeface="Times New Roman"/>
                        </a:rPr>
                        <a:t> N=6,068</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ELIXA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1.02 (0.89-1.17)*^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0.96 (0.75-1.23)</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3367">
                <a:tc>
                  <a:txBody>
                    <a:bodyPr/>
                    <a:lstStyle/>
                    <a:p>
                      <a:pPr marL="0" marR="0">
                        <a:lnSpc>
                          <a:spcPct val="107000"/>
                        </a:lnSpc>
                        <a:spcBef>
                          <a:spcPts val="0"/>
                        </a:spcBef>
                        <a:spcAft>
                          <a:spcPts val="0"/>
                        </a:spcAft>
                      </a:pPr>
                      <a:r>
                        <a:rPr lang="en-US" sz="1500" dirty="0">
                          <a:effectLst/>
                          <a:latin typeface="Calibri"/>
                          <a:ea typeface="Calibri"/>
                          <a:cs typeface="Times New Roman"/>
                        </a:rPr>
                        <a:t>Liraglutide</a:t>
                      </a:r>
                    </a:p>
                    <a:p>
                      <a:pPr marL="0" marR="0">
                        <a:lnSpc>
                          <a:spcPct val="107000"/>
                        </a:lnSpc>
                        <a:spcBef>
                          <a:spcPts val="0"/>
                        </a:spcBef>
                        <a:spcAft>
                          <a:spcPts val="0"/>
                        </a:spcAft>
                      </a:pPr>
                      <a:r>
                        <a:rPr lang="en-US" sz="1500" dirty="0">
                          <a:effectLst/>
                          <a:latin typeface="Calibri"/>
                          <a:ea typeface="Calibri"/>
                          <a:cs typeface="Times New Roman"/>
                        </a:rPr>
                        <a:t> N=9,340</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LEADER</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0.87 (0.78-0.97)*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0.87 (0.73-1.05)</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0.78 (0.67-0.92)</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3367">
                <a:tc>
                  <a:txBody>
                    <a:bodyPr/>
                    <a:lstStyle/>
                    <a:p>
                      <a:pPr marL="0" marR="0">
                        <a:lnSpc>
                          <a:spcPct val="107000"/>
                        </a:lnSpc>
                        <a:spcBef>
                          <a:spcPts val="0"/>
                        </a:spcBef>
                        <a:spcAft>
                          <a:spcPts val="0"/>
                        </a:spcAft>
                      </a:pPr>
                      <a:r>
                        <a:rPr lang="en-US" sz="1500" dirty="0" err="1">
                          <a:effectLst/>
                          <a:latin typeface="Calibri"/>
                          <a:ea typeface="Calibri"/>
                          <a:cs typeface="Times New Roman"/>
                        </a:rPr>
                        <a:t>Semaglutide</a:t>
                      </a:r>
                      <a:endParaRPr lang="en-US" sz="1500" dirty="0">
                        <a:effectLst/>
                        <a:latin typeface="Calibri"/>
                        <a:ea typeface="Calibri"/>
                        <a:cs typeface="Times New Roman"/>
                      </a:endParaRPr>
                    </a:p>
                    <a:p>
                      <a:pPr marL="0" marR="0">
                        <a:lnSpc>
                          <a:spcPct val="107000"/>
                        </a:lnSpc>
                        <a:spcBef>
                          <a:spcPts val="0"/>
                        </a:spcBef>
                        <a:spcAft>
                          <a:spcPts val="0"/>
                        </a:spcAft>
                      </a:pPr>
                      <a:r>
                        <a:rPr lang="en-US" sz="1500" dirty="0">
                          <a:effectLst/>
                          <a:latin typeface="Calibri"/>
                          <a:ea typeface="Calibri"/>
                          <a:cs typeface="Times New Roman"/>
                        </a:rPr>
                        <a:t> N=3,297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SUSTAIN-6</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0.76 (0.78-0.97)*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0.82 (0.47-1.44)</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0.64 (0.46-0.88)</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0612">
                <a:tc>
                  <a:txBody>
                    <a:bodyPr/>
                    <a:lstStyle/>
                    <a:p>
                      <a:pPr marL="0" marR="0">
                        <a:lnSpc>
                          <a:spcPct val="107000"/>
                        </a:lnSpc>
                        <a:spcBef>
                          <a:spcPts val="0"/>
                        </a:spcBef>
                        <a:spcAft>
                          <a:spcPts val="0"/>
                        </a:spcAft>
                      </a:pPr>
                      <a:r>
                        <a:rPr lang="en-US" sz="1500" dirty="0" err="1">
                          <a:effectLst/>
                          <a:latin typeface="Calibri"/>
                          <a:ea typeface="Calibri"/>
                          <a:cs typeface="Times New Roman"/>
                        </a:rPr>
                        <a:t>Semaglutide</a:t>
                      </a:r>
                      <a:r>
                        <a:rPr lang="en-US" sz="1500" dirty="0">
                          <a:effectLst/>
                          <a:latin typeface="Calibri"/>
                          <a:ea typeface="Calibri"/>
                          <a:cs typeface="Times New Roman"/>
                        </a:rPr>
                        <a:t> oral</a:t>
                      </a:r>
                    </a:p>
                    <a:p>
                      <a:pPr marL="0" marR="0">
                        <a:lnSpc>
                          <a:spcPct val="107000"/>
                        </a:lnSpc>
                        <a:spcBef>
                          <a:spcPts val="0"/>
                        </a:spcBef>
                        <a:spcAft>
                          <a:spcPts val="0"/>
                        </a:spcAft>
                      </a:pPr>
                      <a:r>
                        <a:rPr lang="en-US" sz="1500" dirty="0">
                          <a:effectLst/>
                          <a:latin typeface="Calibri"/>
                          <a:ea typeface="Calibri"/>
                          <a:cs typeface="Times New Roman"/>
                        </a:rPr>
                        <a:t> N=3,183</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PIONEER-6</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0.78 (0.57-1.11)*</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0.86 (0.48-1.55)</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8495">
                <a:tc>
                  <a:txBody>
                    <a:bodyPr/>
                    <a:lstStyle/>
                    <a:p>
                      <a:pPr marL="0" marR="0">
                        <a:lnSpc>
                          <a:spcPct val="107000"/>
                        </a:lnSpc>
                        <a:spcBef>
                          <a:spcPts val="0"/>
                        </a:spcBef>
                        <a:spcAft>
                          <a:spcPts val="0"/>
                        </a:spcAft>
                      </a:pPr>
                      <a:r>
                        <a:rPr lang="en-US" sz="1500" dirty="0" err="1">
                          <a:effectLst/>
                          <a:latin typeface="Calibri"/>
                          <a:ea typeface="Calibri"/>
                          <a:cs typeface="Times New Roman"/>
                        </a:rPr>
                        <a:t>Exenatide</a:t>
                      </a:r>
                      <a:r>
                        <a:rPr lang="en-US" sz="1500" dirty="0">
                          <a:effectLst/>
                          <a:latin typeface="Calibri"/>
                          <a:ea typeface="Calibri"/>
                          <a:cs typeface="Times New Roman"/>
                        </a:rPr>
                        <a:t> </a:t>
                      </a:r>
                    </a:p>
                    <a:p>
                      <a:pPr marL="0" marR="0">
                        <a:lnSpc>
                          <a:spcPct val="107000"/>
                        </a:lnSpc>
                        <a:spcBef>
                          <a:spcPts val="0"/>
                        </a:spcBef>
                        <a:spcAft>
                          <a:spcPts val="0"/>
                        </a:spcAft>
                      </a:pPr>
                      <a:r>
                        <a:rPr lang="en-US" sz="1500" dirty="0">
                          <a:effectLst/>
                          <a:latin typeface="Calibri"/>
                          <a:ea typeface="Calibri"/>
                          <a:cs typeface="Times New Roman"/>
                        </a:rPr>
                        <a:t> N=14,752</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EXSCEL</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0.91 (0.83-1.0)*</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1.05 (0.74-1.50)</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3367">
                <a:tc>
                  <a:txBody>
                    <a:bodyPr/>
                    <a:lstStyle/>
                    <a:p>
                      <a:pPr marL="0" marR="0">
                        <a:lnSpc>
                          <a:spcPct val="107000"/>
                        </a:lnSpc>
                        <a:spcBef>
                          <a:spcPts val="0"/>
                        </a:spcBef>
                        <a:spcAft>
                          <a:spcPts val="0"/>
                        </a:spcAft>
                      </a:pPr>
                      <a:r>
                        <a:rPr lang="en-US" sz="1500" dirty="0" err="1">
                          <a:effectLst/>
                          <a:latin typeface="Calibri"/>
                          <a:ea typeface="Calibri"/>
                          <a:cs typeface="Times New Roman"/>
                        </a:rPr>
                        <a:t>Dulaglutide</a:t>
                      </a:r>
                      <a:endParaRPr lang="en-US" sz="1500" dirty="0">
                        <a:effectLst/>
                        <a:latin typeface="Calibri"/>
                        <a:ea typeface="Calibri"/>
                        <a:cs typeface="Times New Roman"/>
                      </a:endParaRPr>
                    </a:p>
                    <a:p>
                      <a:pPr marL="0" marR="0">
                        <a:lnSpc>
                          <a:spcPct val="107000"/>
                        </a:lnSpc>
                        <a:spcBef>
                          <a:spcPts val="0"/>
                        </a:spcBef>
                        <a:spcAft>
                          <a:spcPts val="0"/>
                        </a:spcAft>
                      </a:pPr>
                      <a:r>
                        <a:rPr lang="en-US" sz="1500" dirty="0">
                          <a:effectLst/>
                          <a:latin typeface="Calibri"/>
                          <a:ea typeface="Calibri"/>
                          <a:cs typeface="Times New Roman"/>
                        </a:rPr>
                        <a:t> N=9,901</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REWIND</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0.88 (0.79-0.99)*</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0.93 (0.77-1.12)</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0.85 (0.77-0.93)</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939ED27F-A1E7-4939-818F-5C905DA13C08}"/>
              </a:ext>
            </a:extLst>
          </p:cNvPr>
          <p:cNvSpPr txBox="1"/>
          <p:nvPr/>
        </p:nvSpPr>
        <p:spPr>
          <a:xfrm>
            <a:off x="362531" y="6008580"/>
            <a:ext cx="8893735" cy="600164"/>
          </a:xfrm>
          <a:prstGeom prst="rect">
            <a:avLst/>
          </a:prstGeom>
          <a:noFill/>
        </p:spPr>
        <p:txBody>
          <a:bodyPr>
            <a:spAutoFit/>
          </a:bodyPr>
          <a:lstStyle/>
          <a:p>
            <a:pPr defTabSz="823692" fontAlgn="base">
              <a:spcBef>
                <a:spcPct val="0"/>
              </a:spcBef>
              <a:spcAft>
                <a:spcPct val="0"/>
              </a:spcAft>
              <a:defRPr/>
            </a:pPr>
            <a:r>
              <a:rPr lang="en-US" sz="1100" dirty="0">
                <a:solidFill>
                  <a:prstClr val="black"/>
                </a:solidFill>
                <a:latin typeface="Calibri" panose="020F0502020204030204" pitchFamily="34" charset="0"/>
                <a:cs typeface="Arial" panose="020B0604020202020204" pitchFamily="34" charset="0"/>
              </a:rPr>
              <a:t>MACE refers to 3-point MACE  (stroke, nonfatal MI, CV death) except </a:t>
            </a:r>
            <a:r>
              <a:rPr lang="en-US" sz="1100" dirty="0" err="1">
                <a:solidFill>
                  <a:prstClr val="black"/>
                </a:solidFill>
                <a:latin typeface="Calibri" panose="020F0502020204030204" pitchFamily="34" charset="0"/>
                <a:cs typeface="Arial" panose="020B0604020202020204" pitchFamily="34" charset="0"/>
              </a:rPr>
              <a:t>lixisenatide</a:t>
            </a:r>
            <a:r>
              <a:rPr lang="en-US" sz="1100" dirty="0">
                <a:solidFill>
                  <a:prstClr val="black"/>
                </a:solidFill>
                <a:latin typeface="Calibri" panose="020F0502020204030204" pitchFamily="34" charset="0"/>
                <a:cs typeface="Arial" panose="020B0604020202020204" pitchFamily="34" charset="0"/>
              </a:rPr>
              <a:t> (4-point MACE included hospitalization for unstable angina).   </a:t>
            </a:r>
          </a:p>
          <a:p>
            <a:pPr defTabSz="823692" fontAlgn="base">
              <a:spcBef>
                <a:spcPct val="0"/>
              </a:spcBef>
              <a:spcAft>
                <a:spcPct val="0"/>
              </a:spcAft>
              <a:defRPr/>
            </a:pPr>
            <a:r>
              <a:rPr lang="en-US" sz="1100" dirty="0">
                <a:solidFill>
                  <a:prstClr val="black"/>
                </a:solidFill>
                <a:latin typeface="Calibri" panose="020F0502020204030204" pitchFamily="34" charset="0"/>
                <a:cs typeface="Arial" panose="020B0604020202020204" pitchFamily="34" charset="0"/>
              </a:rPr>
              <a:t>*: primary outcome, renal outcomes refer to worsening nephropathy; Y-yes, N-no.  HHF: hospitalizations for heart failure</a:t>
            </a:r>
          </a:p>
          <a:p>
            <a:pPr defTabSz="823692" fontAlgn="base">
              <a:spcBef>
                <a:spcPct val="0"/>
              </a:spcBef>
              <a:spcAft>
                <a:spcPct val="0"/>
              </a:spcAft>
              <a:defRPr/>
            </a:pPr>
            <a:r>
              <a:rPr lang="en-US" sz="1100" b="1" dirty="0">
                <a:solidFill>
                  <a:prstClr val="black"/>
                </a:solidFill>
                <a:latin typeface="Calibri" panose="020F0502020204030204" pitchFamily="34" charset="0"/>
                <a:cs typeface="Arial" panose="020B0604020202020204" pitchFamily="34" charset="0"/>
              </a:rPr>
              <a:t>Confidence interval &lt;1 means that the drug was beneficial compared to placebo</a:t>
            </a:r>
          </a:p>
        </p:txBody>
      </p:sp>
      <p:sp>
        <p:nvSpPr>
          <p:cNvPr id="7" name="Rectangle 6">
            <a:extLst>
              <a:ext uri="{FF2B5EF4-FFF2-40B4-BE49-F238E27FC236}">
                <a16:creationId xmlns:a16="http://schemas.microsoft.com/office/drawing/2014/main" id="{E7F20D57-2B72-446D-99EC-BCAABE77EEC6}"/>
              </a:ext>
            </a:extLst>
          </p:cNvPr>
          <p:cNvSpPr/>
          <p:nvPr/>
        </p:nvSpPr>
        <p:spPr>
          <a:xfrm>
            <a:off x="4190167" y="1325637"/>
            <a:ext cx="619232" cy="45247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fontAlgn="base">
              <a:spcBef>
                <a:spcPct val="0"/>
              </a:spcBef>
              <a:spcAft>
                <a:spcPct val="0"/>
              </a:spcAft>
              <a:defRPr/>
            </a:pPr>
            <a:endParaRPr lang="en-US" sz="1621">
              <a:solidFill>
                <a:prstClr val="white"/>
              </a:solidFill>
              <a:latin typeface="Gill Sans MT"/>
            </a:endParaRPr>
          </a:p>
        </p:txBody>
      </p:sp>
      <p:sp>
        <p:nvSpPr>
          <p:cNvPr id="8" name="Rectangle 7">
            <a:extLst>
              <a:ext uri="{FF2B5EF4-FFF2-40B4-BE49-F238E27FC236}">
                <a16:creationId xmlns:a16="http://schemas.microsoft.com/office/drawing/2014/main" id="{62E15F0B-BFAB-41C3-8710-F64CF36131E3}"/>
              </a:ext>
            </a:extLst>
          </p:cNvPr>
          <p:cNvSpPr/>
          <p:nvPr/>
        </p:nvSpPr>
        <p:spPr>
          <a:xfrm>
            <a:off x="6172200" y="1317920"/>
            <a:ext cx="619232" cy="4524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fontAlgn="base">
              <a:spcBef>
                <a:spcPct val="0"/>
              </a:spcBef>
              <a:spcAft>
                <a:spcPct val="0"/>
              </a:spcAft>
              <a:defRPr/>
            </a:pPr>
            <a:endParaRPr lang="en-US" sz="1621">
              <a:solidFill>
                <a:prstClr val="white"/>
              </a:solidFill>
              <a:latin typeface="Gill Sans MT"/>
            </a:endParaRPr>
          </a:p>
        </p:txBody>
      </p:sp>
      <p:sp>
        <p:nvSpPr>
          <p:cNvPr id="9" name="Rectangle 8">
            <a:extLst>
              <a:ext uri="{FF2B5EF4-FFF2-40B4-BE49-F238E27FC236}">
                <a16:creationId xmlns:a16="http://schemas.microsoft.com/office/drawing/2014/main" id="{BC56D3BF-1557-4286-9D96-D8E84BDCC6D2}"/>
              </a:ext>
            </a:extLst>
          </p:cNvPr>
          <p:cNvSpPr/>
          <p:nvPr/>
        </p:nvSpPr>
        <p:spPr>
          <a:xfrm>
            <a:off x="8084756" y="1369494"/>
            <a:ext cx="727917" cy="44731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fontAlgn="base">
              <a:spcBef>
                <a:spcPct val="0"/>
              </a:spcBef>
              <a:spcAft>
                <a:spcPct val="0"/>
              </a:spcAft>
              <a:defRPr/>
            </a:pPr>
            <a:endParaRPr lang="en-US" sz="1621">
              <a:solidFill>
                <a:prstClr val="white"/>
              </a:solidFill>
              <a:latin typeface="Gill Sans MT"/>
            </a:endParaRPr>
          </a:p>
        </p:txBody>
      </p:sp>
    </p:spTree>
    <p:extLst>
      <p:ext uri="{BB962C8B-B14F-4D97-AF65-F5344CB8AC3E}">
        <p14:creationId xmlns:p14="http://schemas.microsoft.com/office/powerpoint/2010/main" val="152480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3FE0-B1A3-4983-9D67-6A6F5B3DF96C}"/>
              </a:ext>
            </a:extLst>
          </p:cNvPr>
          <p:cNvSpPr>
            <a:spLocks noGrp="1"/>
          </p:cNvSpPr>
          <p:nvPr>
            <p:ph type="title"/>
          </p:nvPr>
        </p:nvSpPr>
        <p:spPr>
          <a:xfrm>
            <a:off x="457200" y="228600"/>
            <a:ext cx="8229600" cy="762000"/>
          </a:xfrm>
        </p:spPr>
        <p:txBody>
          <a:bodyPr>
            <a:normAutofit/>
          </a:bodyPr>
          <a:lstStyle/>
          <a:p>
            <a:pPr eaLnBrk="1" fontAlgn="auto" hangingPunct="1">
              <a:spcAft>
                <a:spcPts val="0"/>
              </a:spcAft>
              <a:defRPr/>
            </a:pPr>
            <a:r>
              <a:rPr lang="en-US" dirty="0"/>
              <a:t>Meet Alice</a:t>
            </a:r>
          </a:p>
        </p:txBody>
      </p:sp>
      <p:sp>
        <p:nvSpPr>
          <p:cNvPr id="55299" name="Content Placeholder 2">
            <a:extLst>
              <a:ext uri="{FF2B5EF4-FFF2-40B4-BE49-F238E27FC236}">
                <a16:creationId xmlns:a16="http://schemas.microsoft.com/office/drawing/2014/main" id="{4A4A95F2-CCFF-412C-83AD-1631850872D3}"/>
              </a:ext>
            </a:extLst>
          </p:cNvPr>
          <p:cNvSpPr>
            <a:spLocks noGrp="1"/>
          </p:cNvSpPr>
          <p:nvPr>
            <p:ph sz="quarter" idx="1"/>
          </p:nvPr>
        </p:nvSpPr>
        <p:spPr>
          <a:xfrm>
            <a:off x="457200" y="1143000"/>
            <a:ext cx="4800600" cy="5867400"/>
          </a:xfrm>
        </p:spPr>
        <p:txBody>
          <a:bodyPr>
            <a:normAutofit fontScale="85000" lnSpcReduction="20000"/>
          </a:bodyPr>
          <a:lstStyle/>
          <a:p>
            <a:pPr marL="0" indent="0" eaLnBrk="1" hangingPunct="1">
              <a:lnSpc>
                <a:spcPct val="120000"/>
              </a:lnSpc>
              <a:buFont typeface="Wingdings 2" panose="05020102010507070707" pitchFamily="18" charset="2"/>
              <a:buNone/>
              <a:defRPr/>
            </a:pPr>
            <a:r>
              <a:rPr lang="en-US" altLang="en-US" sz="2100" dirty="0"/>
              <a:t>Alice is a 56yo AAF presenting for follow-up for type 2 diabetes. Alice reports that her blood pressure has been higher lately. Denies s/</a:t>
            </a:r>
            <a:r>
              <a:rPr lang="en-US" altLang="en-US" sz="2100" dirty="0" err="1"/>
              <a:t>sx</a:t>
            </a:r>
            <a:r>
              <a:rPr lang="en-US" altLang="en-US" sz="21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14340" name="Content Placeholder 3">
            <a:extLst>
              <a:ext uri="{FF2B5EF4-FFF2-40B4-BE49-F238E27FC236}">
                <a16:creationId xmlns:a16="http://schemas.microsoft.com/office/drawing/2014/main" id="{A42A0E7A-7F8B-4426-B728-641DC3AA5FE9}"/>
              </a:ext>
            </a:extLst>
          </p:cNvPr>
          <p:cNvSpPr txBox="1">
            <a:spLocks/>
          </p:cNvSpPr>
          <p:nvPr/>
        </p:nvSpPr>
        <p:spPr bwMode="auto">
          <a:xfrm>
            <a:off x="5233737" y="1281906"/>
            <a:ext cx="3810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spTree>
    <p:extLst>
      <p:ext uri="{BB962C8B-B14F-4D97-AF65-F5344CB8AC3E}">
        <p14:creationId xmlns:p14="http://schemas.microsoft.com/office/powerpoint/2010/main" val="41004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457200" y="6303840"/>
            <a:ext cx="8871734" cy="523220"/>
          </a:xfrm>
          <a:prstGeom prst="rect">
            <a:avLst/>
          </a:prstGeom>
          <a:noFill/>
        </p:spPr>
        <p:txBody>
          <a:bodyPr wrap="square">
            <a:spAutoFit/>
          </a:bodyPr>
          <a:lstStyle/>
          <a:p>
            <a:r>
              <a:rPr lang="en-US" sz="14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400" dirty="0">
                <a:solidFill>
                  <a:srgbClr val="000000"/>
                </a:solidFill>
                <a:latin typeface="Segoe UI" panose="020B0502040204020203" pitchFamily="34" charset="0"/>
              </a:rPr>
              <a:t>1/23</a:t>
            </a:r>
            <a:endParaRPr lang="en-US" sz="1400" dirty="0"/>
          </a:p>
        </p:txBody>
      </p:sp>
      <p:sp>
        <p:nvSpPr>
          <p:cNvPr id="2" name="Title 1"/>
          <p:cNvSpPr>
            <a:spLocks noGrp="1"/>
          </p:cNvSpPr>
          <p:nvPr>
            <p:ph type="title"/>
          </p:nvPr>
        </p:nvSpPr>
        <p:spPr>
          <a:xfrm>
            <a:off x="432371" y="234140"/>
            <a:ext cx="8229600" cy="918418"/>
          </a:xfrm>
        </p:spPr>
        <p:txBody>
          <a:bodyPr>
            <a:normAutofit fontScale="90000"/>
          </a:bodyPr>
          <a:lstStyle/>
          <a:p>
            <a:r>
              <a:rPr lang="en-US" dirty="0"/>
              <a:t>Type 2 Diabetes in America 2024 </a:t>
            </a:r>
          </a:p>
        </p:txBody>
      </p:sp>
      <p:sp>
        <p:nvSpPr>
          <p:cNvPr id="3" name="Content Placeholder 2"/>
          <p:cNvSpPr>
            <a:spLocks noGrp="1"/>
          </p:cNvSpPr>
          <p:nvPr>
            <p:ph sz="quarter" idx="1"/>
          </p:nvPr>
        </p:nvSpPr>
        <p:spPr/>
        <p:txBody>
          <a:bodyPr>
            <a:normAutofit/>
          </a:bodyPr>
          <a:lstStyle/>
          <a:p>
            <a:r>
              <a:rPr lang="en-US" sz="3200" dirty="0"/>
              <a:t>11.3% with Diabetes - 37 million adults</a:t>
            </a:r>
          </a:p>
          <a:p>
            <a:pPr lvl="1"/>
            <a:r>
              <a:rPr lang="en-US" sz="2400" dirty="0"/>
              <a:t>23% don’t know they have it </a:t>
            </a:r>
          </a:p>
          <a:p>
            <a:r>
              <a:rPr lang="en-US" sz="3200" dirty="0"/>
              <a:t>38% with Prediabetes – 96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304800" y="2723618"/>
            <a:ext cx="7923822" cy="3637683"/>
          </a:xfrm>
          <a:prstGeom prst="rect">
            <a:avLst/>
          </a:prstGeom>
        </p:spPr>
      </p:pic>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5106F-2F3B-4854-8B7E-923F9FA457F8}"/>
              </a:ext>
            </a:extLst>
          </p:cNvPr>
          <p:cNvSpPr>
            <a:spLocks noGrp="1"/>
          </p:cNvSpPr>
          <p:nvPr>
            <p:ph type="title"/>
          </p:nvPr>
        </p:nvSpPr>
        <p:spPr/>
        <p:txBody>
          <a:bodyPr/>
          <a:lstStyle/>
          <a:p>
            <a:pPr>
              <a:defRPr/>
            </a:pPr>
            <a:r>
              <a:rPr lang="en-US" dirty="0"/>
              <a:t>Questions to Think About</a:t>
            </a:r>
          </a:p>
        </p:txBody>
      </p:sp>
      <p:sp>
        <p:nvSpPr>
          <p:cNvPr id="16387" name="Content Placeholder 2">
            <a:extLst>
              <a:ext uri="{FF2B5EF4-FFF2-40B4-BE49-F238E27FC236}">
                <a16:creationId xmlns:a16="http://schemas.microsoft.com/office/drawing/2014/main" id="{C0A40BBD-C097-4B3C-9BF7-4885F933F937}"/>
              </a:ext>
            </a:extLst>
          </p:cNvPr>
          <p:cNvSpPr>
            <a:spLocks noGrp="1"/>
          </p:cNvSpPr>
          <p:nvPr>
            <p:ph idx="1"/>
          </p:nvPr>
        </p:nvSpPr>
        <p:spPr/>
        <p:txBody>
          <a:bodyPr/>
          <a:lstStyle/>
          <a:p>
            <a:r>
              <a:rPr lang="en-US" altLang="en-US" sz="2800" dirty="0"/>
              <a:t>What are Alice’s blood pressure, cholesterol and glucose targets? </a:t>
            </a:r>
          </a:p>
          <a:p>
            <a:r>
              <a:rPr lang="en-US" altLang="en-US" sz="2800" dirty="0"/>
              <a:t>What lifestyle changes should be advised to reduce cardiovascular risk? </a:t>
            </a:r>
          </a:p>
          <a:p>
            <a:r>
              <a:rPr lang="en-US" altLang="en-US" sz="2800" dirty="0"/>
              <a:t>What changes should be made to optimize Alice’s medication regimen? </a:t>
            </a:r>
          </a:p>
          <a:p>
            <a:endParaRPr lang="en-US" altLang="en-US" dirty="0"/>
          </a:p>
          <a:p>
            <a:endParaRPr lang="en-US" altLang="en-US" dirty="0"/>
          </a:p>
        </p:txBody>
      </p:sp>
      <p:pic>
        <p:nvPicPr>
          <p:cNvPr id="16388" name="Picture 5">
            <a:extLst>
              <a:ext uri="{FF2B5EF4-FFF2-40B4-BE49-F238E27FC236}">
                <a16:creationId xmlns:a16="http://schemas.microsoft.com/office/drawing/2014/main" id="{2663767C-842F-43C9-AAB5-8CA5AD8CC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495800"/>
            <a:ext cx="178276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86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8B90-BD02-4E4B-952A-DDE14B2C7F0D}"/>
              </a:ext>
            </a:extLst>
          </p:cNvPr>
          <p:cNvSpPr>
            <a:spLocks noGrp="1"/>
          </p:cNvSpPr>
          <p:nvPr>
            <p:ph type="ctrTitle"/>
          </p:nvPr>
        </p:nvSpPr>
        <p:spPr/>
        <p:txBody>
          <a:bodyPr/>
          <a:lstStyle/>
          <a:p>
            <a:pPr eaLnBrk="1" fontAlgn="auto" hangingPunct="1">
              <a:spcAft>
                <a:spcPts val="0"/>
              </a:spcAft>
              <a:defRPr/>
            </a:pPr>
            <a:r>
              <a:rPr lang="en-US" dirty="0"/>
              <a:t>Hypertension Management in People with Diabetes</a:t>
            </a:r>
          </a:p>
        </p:txBody>
      </p:sp>
      <p:pic>
        <p:nvPicPr>
          <p:cNvPr id="26627" name="Picture 2">
            <a:extLst>
              <a:ext uri="{FF2B5EF4-FFF2-40B4-BE49-F238E27FC236}">
                <a16:creationId xmlns:a16="http://schemas.microsoft.com/office/drawing/2014/main" id="{F758DA5E-8EB8-4638-B0F5-B21862967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76200"/>
            <a:ext cx="3514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FFFA-067F-4998-850B-F22F935780E3}"/>
              </a:ext>
            </a:extLst>
          </p:cNvPr>
          <p:cNvSpPr>
            <a:spLocks noGrp="1"/>
          </p:cNvSpPr>
          <p:nvPr>
            <p:ph type="title"/>
          </p:nvPr>
        </p:nvSpPr>
        <p:spPr/>
        <p:txBody>
          <a:bodyPr>
            <a:normAutofit/>
          </a:bodyPr>
          <a:lstStyle/>
          <a:p>
            <a:pPr>
              <a:defRPr/>
            </a:pPr>
            <a:r>
              <a:rPr lang="en-US" sz="4000" dirty="0"/>
              <a:t>Classifying Hypertension </a:t>
            </a:r>
          </a:p>
        </p:txBody>
      </p:sp>
      <p:graphicFrame>
        <p:nvGraphicFramePr>
          <p:cNvPr id="3" name="Content Placeholder 2">
            <a:extLst>
              <a:ext uri="{FF2B5EF4-FFF2-40B4-BE49-F238E27FC236}">
                <a16:creationId xmlns:a16="http://schemas.microsoft.com/office/drawing/2014/main" id="{0FCEEE47-F69E-4159-A7BC-6D9B57B45A86}"/>
              </a:ext>
            </a:extLst>
          </p:cNvPr>
          <p:cNvGraphicFramePr>
            <a:graphicFrameLocks noGrp="1"/>
          </p:cNvGraphicFramePr>
          <p:nvPr>
            <p:ph idx="1"/>
            <p:extLst>
              <p:ext uri="{D42A27DB-BD31-4B8C-83A1-F6EECF244321}">
                <p14:modId xmlns:p14="http://schemas.microsoft.com/office/powerpoint/2010/main" val="3945523973"/>
              </p:ext>
            </p:extLst>
          </p:nvPr>
        </p:nvGraphicFramePr>
        <p:xfrm>
          <a:off x="457200" y="1371600"/>
          <a:ext cx="8077200" cy="2463804"/>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410634">
                <a:tc>
                  <a:txBody>
                    <a:bodyPr/>
                    <a:lstStyle/>
                    <a:p>
                      <a:r>
                        <a:rPr lang="en-US" sz="1800" dirty="0"/>
                        <a:t>BP Category</a:t>
                      </a:r>
                    </a:p>
                  </a:txBody>
                  <a:tcPr marT="45733" marB="45733"/>
                </a:tc>
                <a:tc>
                  <a:txBody>
                    <a:bodyPr/>
                    <a:lstStyle/>
                    <a:p>
                      <a:r>
                        <a:rPr lang="en-US" sz="1800" dirty="0"/>
                        <a:t>SBP</a:t>
                      </a:r>
                    </a:p>
                  </a:txBody>
                  <a:tcPr marT="45733" marB="45733"/>
                </a:tc>
                <a:tc>
                  <a:txBody>
                    <a:bodyPr/>
                    <a:lstStyle/>
                    <a:p>
                      <a:endParaRPr lang="en-US" sz="1800" dirty="0"/>
                    </a:p>
                  </a:txBody>
                  <a:tcPr marT="45733" marB="45733"/>
                </a:tc>
                <a:tc>
                  <a:txBody>
                    <a:bodyPr/>
                    <a:lstStyle/>
                    <a:p>
                      <a:r>
                        <a:rPr lang="en-US" sz="1800" dirty="0"/>
                        <a:t>DBP</a:t>
                      </a:r>
                    </a:p>
                  </a:txBody>
                  <a:tcPr marT="45733" marB="45733"/>
                </a:tc>
                <a:extLst>
                  <a:ext uri="{0D108BD9-81ED-4DB2-BD59-A6C34878D82A}">
                    <a16:rowId xmlns:a16="http://schemas.microsoft.com/office/drawing/2014/main" val="10000"/>
                  </a:ext>
                </a:extLst>
              </a:tr>
              <a:tr h="410634">
                <a:tc>
                  <a:txBody>
                    <a:bodyPr/>
                    <a:lstStyle/>
                    <a:p>
                      <a:r>
                        <a:rPr lang="en-US" sz="1800" dirty="0"/>
                        <a:t>Normal</a:t>
                      </a:r>
                    </a:p>
                  </a:txBody>
                  <a:tcPr marT="45733" marB="45733"/>
                </a:tc>
                <a:tc>
                  <a:txBody>
                    <a:bodyPr/>
                    <a:lstStyle/>
                    <a:p>
                      <a:r>
                        <a:rPr lang="en-US" sz="1800" dirty="0"/>
                        <a:t>&lt;120 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1"/>
                  </a:ext>
                </a:extLst>
              </a:tr>
              <a:tr h="410634">
                <a:tc>
                  <a:txBody>
                    <a:bodyPr/>
                    <a:lstStyle/>
                    <a:p>
                      <a:r>
                        <a:rPr lang="en-US" sz="1800" dirty="0"/>
                        <a:t>Elevated</a:t>
                      </a:r>
                    </a:p>
                  </a:txBody>
                  <a:tcPr marT="45733" marB="45733"/>
                </a:tc>
                <a:tc>
                  <a:txBody>
                    <a:bodyPr/>
                    <a:lstStyle/>
                    <a:p>
                      <a:r>
                        <a:rPr lang="en-US" sz="1800" dirty="0"/>
                        <a:t>120-129mmHg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2"/>
                  </a:ext>
                </a:extLst>
              </a:tr>
              <a:tr h="410634">
                <a:tc>
                  <a:txBody>
                    <a:bodyPr/>
                    <a:lstStyle/>
                    <a:p>
                      <a:r>
                        <a:rPr lang="en-US" sz="1800" dirty="0"/>
                        <a:t>Hypertension</a:t>
                      </a:r>
                    </a:p>
                  </a:txBody>
                  <a:tcPr marT="45733" marB="45733"/>
                </a:tc>
                <a:tc gridSpan="3">
                  <a:txBody>
                    <a:bodyPr/>
                    <a:lstStyle/>
                    <a:p>
                      <a:pPr algn="ctr"/>
                      <a:endParaRPr lang="en-US" sz="1800" dirty="0"/>
                    </a:p>
                  </a:txBody>
                  <a:tcPr marT="45733" marB="45733"/>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3"/>
                  </a:ext>
                </a:extLst>
              </a:tr>
              <a:tr h="410634">
                <a:tc>
                  <a:txBody>
                    <a:bodyPr/>
                    <a:lstStyle/>
                    <a:p>
                      <a:r>
                        <a:rPr lang="en-US" sz="1800" dirty="0"/>
                        <a:t>Stage 1</a:t>
                      </a:r>
                    </a:p>
                  </a:txBody>
                  <a:tcPr marT="45733" marB="45733"/>
                </a:tc>
                <a:tc>
                  <a:txBody>
                    <a:bodyPr/>
                    <a:lstStyle/>
                    <a:p>
                      <a:r>
                        <a:rPr lang="en-US" sz="1800" dirty="0"/>
                        <a:t>130-139 mmHg</a:t>
                      </a:r>
                    </a:p>
                  </a:txBody>
                  <a:tcPr marT="45733" marB="45733"/>
                </a:tc>
                <a:tc>
                  <a:txBody>
                    <a:bodyPr/>
                    <a:lstStyle/>
                    <a:p>
                      <a:pPr algn="ctr"/>
                      <a:r>
                        <a:rPr lang="en-US" sz="1800" dirty="0"/>
                        <a:t>Or</a:t>
                      </a:r>
                    </a:p>
                  </a:txBody>
                  <a:tcPr marT="45733" marB="45733"/>
                </a:tc>
                <a:tc>
                  <a:txBody>
                    <a:bodyPr/>
                    <a:lstStyle/>
                    <a:p>
                      <a:r>
                        <a:rPr lang="en-US" sz="1800" dirty="0"/>
                        <a:t>80-89mmHg</a:t>
                      </a:r>
                    </a:p>
                  </a:txBody>
                  <a:tcPr marT="45733" marB="45733"/>
                </a:tc>
                <a:extLst>
                  <a:ext uri="{0D108BD9-81ED-4DB2-BD59-A6C34878D82A}">
                    <a16:rowId xmlns:a16="http://schemas.microsoft.com/office/drawing/2014/main" val="10004"/>
                  </a:ext>
                </a:extLst>
              </a:tr>
              <a:tr h="410634">
                <a:tc>
                  <a:txBody>
                    <a:bodyPr/>
                    <a:lstStyle/>
                    <a:p>
                      <a:r>
                        <a:rPr lang="en-US" sz="1800" dirty="0"/>
                        <a:t>Stage 2</a:t>
                      </a:r>
                    </a:p>
                  </a:txBody>
                  <a:tcPr marT="45733" marB="45733"/>
                </a:tc>
                <a:tc>
                  <a:txBody>
                    <a:bodyPr/>
                    <a:lstStyle/>
                    <a:p>
                      <a:r>
                        <a:rPr lang="en-US" sz="1800" dirty="0"/>
                        <a:t>≥140mmHg</a:t>
                      </a:r>
                    </a:p>
                  </a:txBody>
                  <a:tcPr marT="45733" marB="45733"/>
                </a:tc>
                <a:tc>
                  <a:txBody>
                    <a:bodyPr/>
                    <a:lstStyle/>
                    <a:p>
                      <a:pPr algn="ctr"/>
                      <a:r>
                        <a:rPr lang="en-US" sz="1800" dirty="0"/>
                        <a:t>Or</a:t>
                      </a:r>
                    </a:p>
                  </a:txBody>
                  <a:tcPr marT="45733" marB="45733"/>
                </a:tc>
                <a:tc>
                  <a:txBody>
                    <a:bodyPr/>
                    <a:lstStyle/>
                    <a:p>
                      <a:r>
                        <a:rPr lang="en-US" sz="1800" dirty="0"/>
                        <a:t>≥90mmHg</a:t>
                      </a:r>
                    </a:p>
                  </a:txBody>
                  <a:tcPr marT="45733" marB="45733"/>
                </a:tc>
                <a:extLst>
                  <a:ext uri="{0D108BD9-81ED-4DB2-BD59-A6C34878D82A}">
                    <a16:rowId xmlns:a16="http://schemas.microsoft.com/office/drawing/2014/main" val="10005"/>
                  </a:ext>
                </a:extLst>
              </a:tr>
            </a:tbl>
          </a:graphicData>
        </a:graphic>
      </p:graphicFrame>
      <p:sp>
        <p:nvSpPr>
          <p:cNvPr id="27688" name="TextBox 3">
            <a:extLst>
              <a:ext uri="{FF2B5EF4-FFF2-40B4-BE49-F238E27FC236}">
                <a16:creationId xmlns:a16="http://schemas.microsoft.com/office/drawing/2014/main" id="{89C9FC74-D2C9-41B1-835F-DEDA30D81E20}"/>
              </a:ext>
            </a:extLst>
          </p:cNvPr>
          <p:cNvSpPr txBox="1">
            <a:spLocks noChangeArrowheads="1"/>
          </p:cNvSpPr>
          <p:nvPr/>
        </p:nvSpPr>
        <p:spPr bwMode="auto">
          <a:xfrm>
            <a:off x="212725" y="6448425"/>
            <a:ext cx="8153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Whelton et al. 2017 High Blood Pressure Clinical Practice Guideline</a:t>
            </a:r>
          </a:p>
        </p:txBody>
      </p:sp>
      <p:sp>
        <p:nvSpPr>
          <p:cNvPr id="27689" name="TextBox 3">
            <a:extLst>
              <a:ext uri="{FF2B5EF4-FFF2-40B4-BE49-F238E27FC236}">
                <a16:creationId xmlns:a16="http://schemas.microsoft.com/office/drawing/2014/main" id="{5BF1E5EC-14D4-40A3-9CA2-38751BCB71D4}"/>
              </a:ext>
            </a:extLst>
          </p:cNvPr>
          <p:cNvSpPr txBox="1">
            <a:spLocks noChangeArrowheads="1"/>
          </p:cNvSpPr>
          <p:nvPr/>
        </p:nvSpPr>
        <p:spPr bwMode="auto">
          <a:xfrm>
            <a:off x="533400" y="4114800"/>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a:t>Individuals with SBP and DBP in 2 categories should be designated to the higher BP category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5">
            <a:extLst>
              <a:ext uri="{FF2B5EF4-FFF2-40B4-BE49-F238E27FC236}">
                <a16:creationId xmlns:a16="http://schemas.microsoft.com/office/drawing/2014/main" id="{51D8B82F-FAD7-4C2E-8B98-8EBAA7DF4F4C}"/>
              </a:ext>
            </a:extLst>
          </p:cNvPr>
          <p:cNvSpPr>
            <a:spLocks noGrp="1"/>
          </p:cNvSpPr>
          <p:nvPr>
            <p:ph sz="quarter" idx="1"/>
          </p:nvPr>
        </p:nvSpPr>
        <p:spPr>
          <a:xfrm>
            <a:off x="457200" y="1295400"/>
            <a:ext cx="3200400" cy="5257800"/>
          </a:xfrm>
        </p:spPr>
        <p:txBody>
          <a:bodyPr/>
          <a:lstStyle/>
          <a:p>
            <a:pPr>
              <a:buFont typeface="Wingdings 2" panose="05020102010507070707" pitchFamily="18" charset="2"/>
              <a:buNone/>
            </a:pPr>
            <a:r>
              <a:rPr lang="en-US" altLang="en-US"/>
              <a:t>Taking an accurate Blood Pressure</a:t>
            </a:r>
          </a:p>
        </p:txBody>
      </p:sp>
      <p:pic>
        <p:nvPicPr>
          <p:cNvPr id="29699" name="Picture 9">
            <a:extLst>
              <a:ext uri="{FF2B5EF4-FFF2-40B4-BE49-F238E27FC236}">
                <a16:creationId xmlns:a16="http://schemas.microsoft.com/office/drawing/2014/main" id="{4A514C19-0056-4084-B196-4E529C4414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2634784"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
            <a:extLst>
              <a:ext uri="{FF2B5EF4-FFF2-40B4-BE49-F238E27FC236}">
                <a16:creationId xmlns:a16="http://schemas.microsoft.com/office/drawing/2014/main" id="{9C2F5807-BFDE-4CFC-ABA5-E88F0E40AC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8263"/>
            <a:ext cx="51816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BP and Diabetes Targets 2024 </a:t>
            </a:r>
          </a:p>
        </p:txBody>
      </p:sp>
      <p:sp>
        <p:nvSpPr>
          <p:cNvPr id="3" name="Content Placeholder 2"/>
          <p:cNvSpPr>
            <a:spLocks noGrp="1"/>
          </p:cNvSpPr>
          <p:nvPr>
            <p:ph sz="quarter" idx="1"/>
          </p:nvPr>
        </p:nvSpPr>
        <p:spPr>
          <a:xfrm>
            <a:off x="446116" y="1143000"/>
            <a:ext cx="7859684" cy="5334000"/>
          </a:xfrm>
        </p:spPr>
        <p:txBody>
          <a:bodyPr>
            <a:normAutofit fontScale="92500" lnSpcReduction="20000"/>
          </a:bodyPr>
          <a:lstStyle/>
          <a:p>
            <a:pPr>
              <a:lnSpc>
                <a:spcPct val="120000"/>
              </a:lnSpc>
            </a:pPr>
            <a:r>
              <a:rPr lang="en-US" sz="3900" b="1" dirty="0">
                <a:solidFill>
                  <a:srgbClr val="0070C0"/>
                </a:solidFill>
              </a:rPr>
              <a:t>BP target &lt;130/80</a:t>
            </a:r>
            <a:br>
              <a:rPr lang="en-US" sz="3900" b="1" dirty="0">
                <a:solidFill>
                  <a:srgbClr val="0070C0"/>
                </a:solidFill>
              </a:rPr>
            </a:br>
            <a:r>
              <a:rPr lang="en-US" sz="1900" b="1" dirty="0">
                <a:solidFill>
                  <a:srgbClr val="0070C0"/>
                </a:solidFill>
              </a:rPr>
              <a:t>(if it can be safely attained)</a:t>
            </a:r>
          </a:p>
          <a:p>
            <a:pPr marL="594360" lvl="2" indent="0">
              <a:lnSpc>
                <a:spcPct val="120000"/>
              </a:lnSpc>
              <a:buNone/>
            </a:pPr>
            <a:endParaRPr lang="en-US" sz="2800" b="1" dirty="0"/>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Confirm systolic BP ≥ 130 or diastolic BP ≥ 80 using multiple readings, including measurements on a separate day, to diagnose hypertension. </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If BP ≥ 180/110, can be diagnosed at single visit</a:t>
            </a:r>
          </a:p>
          <a:p>
            <a:pPr>
              <a:lnSpc>
                <a:spcPct val="120000"/>
              </a:lnSpc>
            </a:pPr>
            <a:r>
              <a:rPr lang="en-US" sz="2600" dirty="0">
                <a:ea typeface="Calibri" panose="020F0502020204030204" pitchFamily="34" charset="0"/>
                <a:cs typeface="Calibri" panose="020F0502020204030204" pitchFamily="34" charset="0"/>
              </a:rPr>
              <a:t>BP target based on </a:t>
            </a:r>
            <a:r>
              <a:rPr lang="en-US" sz="2600" dirty="0" err="1">
                <a:ea typeface="Calibri" panose="020F0502020204030204" pitchFamily="34" charset="0"/>
                <a:cs typeface="Calibri" panose="020F0502020204030204" pitchFamily="34" charset="0"/>
              </a:rPr>
              <a:t>ind</a:t>
            </a:r>
            <a:r>
              <a:rPr lang="en-US" sz="2600" dirty="0">
                <a:ea typeface="Calibri" panose="020F0502020204030204" pitchFamily="34" charset="0"/>
                <a:cs typeface="Calibri" panose="020F0502020204030204" pitchFamily="34" charset="0"/>
              </a:rPr>
              <a:t> assessment, shared decision making and potential adverse effects  </a:t>
            </a:r>
          </a:p>
          <a:p>
            <a:pPr>
              <a:lnSpc>
                <a:spcPct val="120000"/>
              </a:lnSpc>
            </a:pPr>
            <a:r>
              <a:rPr lang="en-US" sz="2600" dirty="0">
                <a:ea typeface="Calibri" panose="020F0502020204030204" pitchFamily="34" charset="0"/>
                <a:cs typeface="Calibri" panose="020F0502020204030204" pitchFamily="34" charset="0"/>
              </a:rPr>
              <a:t>Monitor BP at home and at each visit</a:t>
            </a:r>
          </a:p>
          <a:p>
            <a:pPr>
              <a:lnSpc>
                <a:spcPct val="120000"/>
              </a:lnSpc>
            </a:pPr>
            <a:r>
              <a:rPr lang="en-US" sz="2600" dirty="0">
                <a:ea typeface="Calibri" panose="020F0502020204030204" pitchFamily="34" charset="0"/>
                <a:cs typeface="Calibri" panose="020F0502020204030204" pitchFamily="34" charset="0"/>
              </a:rPr>
              <a:t>During pregnancy, with previous history of HTN</a:t>
            </a:r>
          </a:p>
          <a:p>
            <a:pPr lvl="1">
              <a:lnSpc>
                <a:spcPct val="120000"/>
              </a:lnSpc>
            </a:pPr>
            <a:r>
              <a:rPr lang="en-US" sz="2600" dirty="0">
                <a:ea typeface="Calibri" panose="020F0502020204030204" pitchFamily="34" charset="0"/>
                <a:cs typeface="Calibri" panose="020F0502020204030204" pitchFamily="34" charset="0"/>
              </a:rPr>
              <a:t>B/P Target of 110 -</a:t>
            </a:r>
            <a:r>
              <a:rPr lang="en-US" sz="2600" dirty="0">
                <a:solidFill>
                  <a:srgbClr val="000000"/>
                </a:solidFill>
                <a:ea typeface="Calibri" panose="020F0502020204030204" pitchFamily="34" charset="0"/>
                <a:cs typeface="Calibri" panose="020F0502020204030204" pitchFamily="34" charset="0"/>
              </a:rPr>
              <a:t>135/85 </a:t>
            </a:r>
            <a:endParaRPr lang="en-US" sz="2600" dirty="0">
              <a:ea typeface="Calibri" panose="020F0502020204030204" pitchFamily="34" charset="0"/>
              <a:cs typeface="Calibri" panose="020F0502020204030204" pitchFamily="34" charset="0"/>
            </a:endParaRPr>
          </a:p>
          <a:p>
            <a:pPr marL="0" indent="0">
              <a:buNone/>
            </a:pPr>
            <a:endParaRPr lang="en-US" sz="1700" dirty="0">
              <a:ea typeface="Calibri" panose="020F0502020204030204" pitchFamily="34" charset="0"/>
              <a:cs typeface="Calibri" panose="020F0502020204030204" pitchFamily="34" charset="0"/>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295400"/>
            <a:ext cx="1676400" cy="120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74CFE8C2-E0EE-B0DC-3C10-786D7EC9A914}"/>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348865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a:bodyPr>
          <a:lstStyle/>
          <a:p>
            <a:r>
              <a:rPr lang="en-US" dirty="0"/>
              <a:t>BP Treatment in addition to Lifestyle</a:t>
            </a:r>
          </a:p>
        </p:txBody>
      </p:sp>
      <p:sp>
        <p:nvSpPr>
          <p:cNvPr id="6" name="Content Placeholder 5"/>
          <p:cNvSpPr>
            <a:spLocks noGrp="1"/>
          </p:cNvSpPr>
          <p:nvPr>
            <p:ph sz="quarter" idx="1"/>
          </p:nvPr>
        </p:nvSpPr>
        <p:spPr>
          <a:xfrm>
            <a:off x="457200" y="1263162"/>
            <a:ext cx="6934200" cy="5290038"/>
          </a:xfrm>
        </p:spPr>
        <p:txBody>
          <a:bodyPr>
            <a:normAutofit/>
          </a:bodyPr>
          <a:lstStyle/>
          <a:p>
            <a:r>
              <a:rPr lang="en-US" b="1" dirty="0"/>
              <a:t>First Line B/P Drugs if </a:t>
            </a:r>
            <a:r>
              <a:rPr lang="en-US" b="1" dirty="0">
                <a:solidFill>
                  <a:srgbClr val="0070C0"/>
                </a:solidFill>
              </a:rPr>
              <a:t>130/80</a:t>
            </a:r>
            <a:r>
              <a:rPr lang="en-US" b="1" dirty="0"/>
              <a:t> +</a:t>
            </a:r>
          </a:p>
          <a:p>
            <a:pPr lvl="1">
              <a:buSzPct val="75000"/>
            </a:pPr>
            <a:r>
              <a:rPr lang="en-US" sz="2800" dirty="0"/>
              <a:t>With albuminuria* or ASCVD </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400" dirty="0">
                <a:solidFill>
                  <a:srgbClr val="0070C0"/>
                </a:solidFill>
              </a:rPr>
              <a:t>*Monitor K+ 7-14 days after start/annually</a:t>
            </a:r>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a:t>
            </a:r>
            <a:r>
              <a:rPr lang="en-US" b="1" dirty="0">
                <a:solidFill>
                  <a:srgbClr val="0070C0"/>
                </a:solidFill>
              </a:rPr>
              <a:t>150 /90 </a:t>
            </a:r>
            <a:r>
              <a:rPr lang="en-US" b="1" dirty="0"/>
              <a:t>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3" name="Picture 2">
            <a:extLst>
              <a:ext uri="{FF2B5EF4-FFF2-40B4-BE49-F238E27FC236}">
                <a16:creationId xmlns:a16="http://schemas.microsoft.com/office/drawing/2014/main" id="{FC7BC75D-B7ED-E6C7-134B-FF560675B4DE}"/>
              </a:ext>
            </a:extLst>
          </p:cNvPr>
          <p:cNvPicPr>
            <a:picLocks noChangeAspect="1"/>
          </p:cNvPicPr>
          <p:nvPr/>
        </p:nvPicPr>
        <p:blipFill>
          <a:blip r:embed="rId4"/>
          <a:stretch>
            <a:fillRect/>
          </a:stretch>
        </p:blipFill>
        <p:spPr>
          <a:xfrm>
            <a:off x="4419600" y="6410838"/>
            <a:ext cx="4601323" cy="392298"/>
          </a:xfrm>
          <a:prstGeom prst="rect">
            <a:avLst/>
          </a:prstGeom>
        </p:spPr>
      </p:pic>
    </p:spTree>
    <p:custDataLst>
      <p:tags r:id="rId1"/>
    </p:custDataLst>
    <p:extLst>
      <p:ext uri="{BB962C8B-B14F-4D97-AF65-F5344CB8AC3E}">
        <p14:creationId xmlns:p14="http://schemas.microsoft.com/office/powerpoint/2010/main" val="234894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3D52D930-2DB9-2347-F5C0-514C1FE7532B}"/>
              </a:ext>
            </a:extLst>
          </p:cNvPr>
          <p:cNvPicPr>
            <a:picLocks noChangeAspect="1"/>
          </p:cNvPicPr>
          <p:nvPr/>
        </p:nvPicPr>
        <p:blipFill>
          <a:blip r:embed="rId2"/>
          <a:stretch>
            <a:fillRect/>
          </a:stretch>
        </p:blipFill>
        <p:spPr>
          <a:xfrm>
            <a:off x="4419600" y="6410838"/>
            <a:ext cx="4601323" cy="392298"/>
          </a:xfrm>
          <a:prstGeom prst="rect">
            <a:avLst/>
          </a:prstGeom>
        </p:spPr>
      </p:pic>
      <p:sp>
        <p:nvSpPr>
          <p:cNvPr id="6" name="Content Placeholder 5">
            <a:extLst>
              <a:ext uri="{FF2B5EF4-FFF2-40B4-BE49-F238E27FC236}">
                <a16:creationId xmlns:a16="http://schemas.microsoft.com/office/drawing/2014/main" id="{7CE3DE0D-386F-A64D-FECF-8008B9689664}"/>
              </a:ext>
            </a:extLst>
          </p:cNvPr>
          <p:cNvSpPr>
            <a:spLocks noGrp="1"/>
          </p:cNvSpPr>
          <p:nvPr>
            <p:ph sz="quarter" idx="1"/>
          </p:nvPr>
        </p:nvSpPr>
        <p:spPr/>
        <p:txBody>
          <a:bodyPr/>
          <a:lstStyle/>
          <a:p>
            <a:endParaRPr lang="en-US" dirty="0"/>
          </a:p>
        </p:txBody>
      </p:sp>
      <p:pic>
        <p:nvPicPr>
          <p:cNvPr id="9" name="Picture 8">
            <a:extLst>
              <a:ext uri="{FF2B5EF4-FFF2-40B4-BE49-F238E27FC236}">
                <a16:creationId xmlns:a16="http://schemas.microsoft.com/office/drawing/2014/main" id="{048FDC00-6AF3-4B74-8409-53140A2157C7}"/>
              </a:ext>
            </a:extLst>
          </p:cNvPr>
          <p:cNvPicPr>
            <a:picLocks noChangeAspect="1"/>
          </p:cNvPicPr>
          <p:nvPr/>
        </p:nvPicPr>
        <p:blipFill>
          <a:blip r:embed="rId3"/>
          <a:stretch>
            <a:fillRect/>
          </a:stretch>
        </p:blipFill>
        <p:spPr>
          <a:xfrm>
            <a:off x="457200" y="152400"/>
            <a:ext cx="8439258" cy="5867400"/>
          </a:xfrm>
          <a:prstGeom prst="rect">
            <a:avLst/>
          </a:prstGeom>
        </p:spPr>
      </p:pic>
    </p:spTree>
    <p:extLst>
      <p:ext uri="{BB962C8B-B14F-4D97-AF65-F5344CB8AC3E}">
        <p14:creationId xmlns:p14="http://schemas.microsoft.com/office/powerpoint/2010/main" val="6974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E885-7837-45D1-A558-AA0A80AA39B2}"/>
              </a:ext>
            </a:extLst>
          </p:cNvPr>
          <p:cNvSpPr>
            <a:spLocks noGrp="1"/>
          </p:cNvSpPr>
          <p:nvPr>
            <p:ph type="title"/>
          </p:nvPr>
        </p:nvSpPr>
        <p:spPr>
          <a:xfrm>
            <a:off x="457200" y="152400"/>
            <a:ext cx="8229600" cy="990600"/>
          </a:xfrm>
        </p:spPr>
        <p:txBody>
          <a:bodyPr/>
          <a:lstStyle/>
          <a:p>
            <a:r>
              <a:rPr lang="en-US" dirty="0"/>
              <a:t>Cost vs Benefit of Treating HTN</a:t>
            </a:r>
          </a:p>
        </p:txBody>
      </p:sp>
      <p:sp>
        <p:nvSpPr>
          <p:cNvPr id="3" name="Content Placeholder 2">
            <a:extLst>
              <a:ext uri="{FF2B5EF4-FFF2-40B4-BE49-F238E27FC236}">
                <a16:creationId xmlns:a16="http://schemas.microsoft.com/office/drawing/2014/main" id="{070E9FF1-348F-4ED8-88C0-E8EBA01F15FB}"/>
              </a:ext>
            </a:extLst>
          </p:cNvPr>
          <p:cNvSpPr>
            <a:spLocks noGrp="1"/>
          </p:cNvSpPr>
          <p:nvPr>
            <p:ph sz="quarter" idx="1"/>
          </p:nvPr>
        </p:nvSpPr>
        <p:spPr>
          <a:xfrm>
            <a:off x="381000" y="1143000"/>
            <a:ext cx="5562600" cy="5638800"/>
          </a:xfrm>
        </p:spPr>
        <p:txBody>
          <a:bodyPr>
            <a:normAutofit/>
          </a:bodyPr>
          <a:lstStyle/>
          <a:p>
            <a:r>
              <a:rPr lang="en-US" sz="3200" dirty="0"/>
              <a:t>Consider potential adverse effects of BP medications</a:t>
            </a:r>
          </a:p>
          <a:p>
            <a:pPr lvl="1"/>
            <a:r>
              <a:rPr lang="en-US" sz="2400" dirty="0"/>
              <a:t>Hypotension, syncope, falls, acute kidney injury, and electrolyte abnormalities</a:t>
            </a:r>
          </a:p>
          <a:p>
            <a:pPr lvl="1"/>
            <a:r>
              <a:rPr lang="en-US" sz="2400" dirty="0"/>
              <a:t>Older people, those with chronic kidney disease, and frailty have been shown to be at higher risk  </a:t>
            </a:r>
          </a:p>
          <a:p>
            <a:pPr lvl="1"/>
            <a:r>
              <a:rPr lang="en-US" sz="2400" dirty="0"/>
              <a:t>People with orthostatic hypotension, substantial comorbidity, functional limitations, or polypharmacy higher risk and may prefer relaxed B/P targets to enhance quality of life. </a:t>
            </a:r>
          </a:p>
        </p:txBody>
      </p:sp>
      <p:pic>
        <p:nvPicPr>
          <p:cNvPr id="5" name="Picture 4" descr="A picture containing text, sign, outdoor, sky&#10;&#10;Description automatically generated">
            <a:extLst>
              <a:ext uri="{FF2B5EF4-FFF2-40B4-BE49-F238E27FC236}">
                <a16:creationId xmlns:a16="http://schemas.microsoft.com/office/drawing/2014/main" id="{1E2D208A-A28F-442F-AC73-5395458EC5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1325880"/>
            <a:ext cx="2362200" cy="2362200"/>
          </a:xfrm>
          <a:prstGeom prst="rect">
            <a:avLst/>
          </a:prstGeom>
        </p:spPr>
      </p:pic>
      <p:pic>
        <p:nvPicPr>
          <p:cNvPr id="4" name="Picture 3">
            <a:extLst>
              <a:ext uri="{FF2B5EF4-FFF2-40B4-BE49-F238E27FC236}">
                <a16:creationId xmlns:a16="http://schemas.microsoft.com/office/drawing/2014/main" id="{09818C10-59FF-66B4-722F-8EE520290010}"/>
              </a:ext>
            </a:extLst>
          </p:cNvPr>
          <p:cNvPicPr>
            <a:picLocks noChangeAspect="1"/>
          </p:cNvPicPr>
          <p:nvPr/>
        </p:nvPicPr>
        <p:blipFill>
          <a:blip r:embed="rId4"/>
          <a:stretch>
            <a:fillRect/>
          </a:stretch>
        </p:blipFill>
        <p:spPr>
          <a:xfrm>
            <a:off x="4533330" y="6477000"/>
            <a:ext cx="4459109" cy="381000"/>
          </a:xfrm>
          <a:prstGeom prst="rect">
            <a:avLst/>
          </a:prstGeom>
        </p:spPr>
      </p:pic>
    </p:spTree>
    <p:extLst>
      <p:ext uri="{BB962C8B-B14F-4D97-AF65-F5344CB8AC3E}">
        <p14:creationId xmlns:p14="http://schemas.microsoft.com/office/powerpoint/2010/main" val="3826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HTN Lifestyle Treatment Strategies</a:t>
            </a:r>
          </a:p>
        </p:txBody>
      </p:sp>
      <p:sp>
        <p:nvSpPr>
          <p:cNvPr id="3" name="Content Placeholder 2"/>
          <p:cNvSpPr>
            <a:spLocks noGrp="1"/>
          </p:cNvSpPr>
          <p:nvPr>
            <p:ph sz="quarter" idx="1"/>
          </p:nvPr>
        </p:nvSpPr>
        <p:spPr>
          <a:xfrm>
            <a:off x="381000" y="1295400"/>
            <a:ext cx="7391400" cy="4937760"/>
          </a:xfrm>
        </p:spPr>
        <p:txBody>
          <a:bodyPr>
            <a:normAutofit/>
          </a:bodyPr>
          <a:lstStyle/>
          <a:p>
            <a:r>
              <a:rPr lang="en-US" sz="3200" dirty="0"/>
              <a:t>If BP &gt; 120/80, start with lifestyle</a:t>
            </a:r>
          </a:p>
          <a:p>
            <a:r>
              <a:rPr lang="en-US" sz="3200" dirty="0"/>
              <a:t>DASH Diet</a:t>
            </a:r>
          </a:p>
          <a:p>
            <a:r>
              <a:rPr lang="en-US" sz="3200" dirty="0"/>
              <a:t>Weight loss if indicated</a:t>
            </a:r>
          </a:p>
          <a:p>
            <a:r>
              <a:rPr lang="en-US" sz="3200" dirty="0"/>
              <a:t>Sodium intake &lt;2,300mg/day</a:t>
            </a:r>
          </a:p>
          <a:p>
            <a:r>
              <a:rPr lang="en-US" sz="3200" dirty="0"/>
              <a:t>Eat more fruits &amp; veggies (8-10 a day)</a:t>
            </a:r>
          </a:p>
          <a:p>
            <a:r>
              <a:rPr lang="en-US" sz="3200" dirty="0"/>
              <a:t>Low fat dairy products (2-3 servings/day)</a:t>
            </a:r>
          </a:p>
          <a:p>
            <a:r>
              <a:rPr lang="en-US" sz="3200" dirty="0"/>
              <a:t>Limit alcohol 1-2 drinks a day</a:t>
            </a:r>
          </a:p>
          <a:p>
            <a:r>
              <a:rPr lang="en-US" sz="3200" dirty="0"/>
              <a:t>Increase activity level</a:t>
            </a:r>
          </a:p>
          <a:p>
            <a:endParaRPr lang="en-US" dirty="0"/>
          </a:p>
        </p:txBody>
      </p:sp>
      <p:pic>
        <p:nvPicPr>
          <p:cNvPr id="4" name="Picture 3"/>
          <p:cNvPicPr>
            <a:picLocks noChangeAspect="1"/>
          </p:cNvPicPr>
          <p:nvPr/>
        </p:nvPicPr>
        <p:blipFill>
          <a:blip r:embed="rId2"/>
          <a:stretch>
            <a:fillRect/>
          </a:stretch>
        </p:blipFill>
        <p:spPr>
          <a:xfrm>
            <a:off x="6569319" y="1203960"/>
            <a:ext cx="2152650" cy="1832144"/>
          </a:xfrm>
          <a:prstGeom prst="rect">
            <a:avLst/>
          </a:prstGeom>
        </p:spPr>
      </p:pic>
      <p:pic>
        <p:nvPicPr>
          <p:cNvPr id="5" name="Picture 4">
            <a:extLst>
              <a:ext uri="{FF2B5EF4-FFF2-40B4-BE49-F238E27FC236}">
                <a16:creationId xmlns:a16="http://schemas.microsoft.com/office/drawing/2014/main" id="{F46DE11B-0529-3388-97FD-9F7DF13EE0F9}"/>
              </a:ext>
            </a:extLst>
          </p:cNvPr>
          <p:cNvPicPr>
            <a:picLocks noChangeAspect="1"/>
          </p:cNvPicPr>
          <p:nvPr/>
        </p:nvPicPr>
        <p:blipFill>
          <a:blip r:embed="rId3"/>
          <a:stretch>
            <a:fillRect/>
          </a:stretch>
        </p:blipFill>
        <p:spPr>
          <a:xfrm>
            <a:off x="2895600" y="6156960"/>
            <a:ext cx="6020640" cy="514422"/>
          </a:xfrm>
          <a:prstGeom prst="rect">
            <a:avLst/>
          </a:prstGeom>
        </p:spPr>
      </p:pic>
    </p:spTree>
    <p:extLst>
      <p:ext uri="{BB962C8B-B14F-4D97-AF65-F5344CB8AC3E}">
        <p14:creationId xmlns:p14="http://schemas.microsoft.com/office/powerpoint/2010/main" val="172265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3EF6-BB7F-4A17-ABEC-0BAB645133AA}"/>
              </a:ext>
            </a:extLst>
          </p:cNvPr>
          <p:cNvSpPr>
            <a:spLocks noGrp="1"/>
          </p:cNvSpPr>
          <p:nvPr>
            <p:ph type="title"/>
          </p:nvPr>
        </p:nvSpPr>
        <p:spPr>
          <a:xfrm>
            <a:off x="457200" y="228600"/>
            <a:ext cx="8229600" cy="609600"/>
          </a:xfrm>
        </p:spPr>
        <p:txBody>
          <a:bodyPr>
            <a:normAutofit fontScale="90000"/>
          </a:bodyPr>
          <a:lstStyle/>
          <a:p>
            <a:pPr eaLnBrk="1" fontAlgn="auto" hangingPunct="1">
              <a:spcAft>
                <a:spcPts val="0"/>
              </a:spcAft>
              <a:defRPr/>
            </a:pPr>
            <a:r>
              <a:rPr lang="en-US" sz="4400" dirty="0"/>
              <a:t>Back to Alice</a:t>
            </a:r>
            <a:endParaRPr lang="en-US" dirty="0"/>
          </a:p>
        </p:txBody>
      </p:sp>
      <p:sp>
        <p:nvSpPr>
          <p:cNvPr id="55299" name="Content Placeholder 2">
            <a:extLst>
              <a:ext uri="{FF2B5EF4-FFF2-40B4-BE49-F238E27FC236}">
                <a16:creationId xmlns:a16="http://schemas.microsoft.com/office/drawing/2014/main" id="{EBF0F0DA-B2CC-4ECD-B776-E45B83A7649F}"/>
              </a:ext>
            </a:extLst>
          </p:cNvPr>
          <p:cNvSpPr>
            <a:spLocks noGrp="1"/>
          </p:cNvSpPr>
          <p:nvPr>
            <p:ph sz="quarter" idx="1"/>
          </p:nvPr>
        </p:nvSpPr>
        <p:spPr>
          <a:xfrm>
            <a:off x="457200" y="838200"/>
            <a:ext cx="4041648" cy="6248400"/>
          </a:xfrm>
        </p:spPr>
        <p:txBody>
          <a:bodyPr>
            <a:normAutofit fontScale="85000" lnSpcReduction="10000"/>
          </a:bodyPr>
          <a:lstStyle/>
          <a:p>
            <a:pPr marL="0" indent="0" eaLnBrk="1" hangingPunct="1">
              <a:lnSpc>
                <a:spcPct val="120000"/>
              </a:lnSpc>
              <a:buFont typeface="Wingdings 2" panose="05020102010507070707" pitchFamily="18" charset="2"/>
              <a:buNone/>
              <a:defRPr/>
            </a:pPr>
            <a:r>
              <a:rPr lang="en-US" altLang="en-US" sz="1800" dirty="0"/>
              <a:t>Alice is a 56yo AAF presenting for follow-up for type 2 diabetes. Alice reports that her blood pressure has been higher lately. Denies s/</a:t>
            </a:r>
            <a:r>
              <a:rPr lang="en-US" altLang="en-US" sz="1800" dirty="0" err="1"/>
              <a:t>sx</a:t>
            </a:r>
            <a:r>
              <a:rPr lang="en-US" altLang="en-US" sz="18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36868" name="Content Placeholder 3">
            <a:extLst>
              <a:ext uri="{FF2B5EF4-FFF2-40B4-BE49-F238E27FC236}">
                <a16:creationId xmlns:a16="http://schemas.microsoft.com/office/drawing/2014/main" id="{F04A6194-87D7-4F0D-B2C8-85FDA318A9A8}"/>
              </a:ext>
            </a:extLst>
          </p:cNvPr>
          <p:cNvSpPr txBox="1">
            <a:spLocks/>
          </p:cNvSpPr>
          <p:nvPr/>
        </p:nvSpPr>
        <p:spPr bwMode="auto">
          <a:xfrm>
            <a:off x="5283274" y="1447800"/>
            <a:ext cx="3479725"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pic>
        <p:nvPicPr>
          <p:cNvPr id="5" name="Picture 4">
            <a:extLst>
              <a:ext uri="{FF2B5EF4-FFF2-40B4-BE49-F238E27FC236}">
                <a16:creationId xmlns:a16="http://schemas.microsoft.com/office/drawing/2014/main" id="{B355783F-E068-4E8B-BF98-1A30AFF48ED8}"/>
              </a:ext>
            </a:extLst>
          </p:cNvPr>
          <p:cNvPicPr>
            <a:picLocks noChangeAspect="1"/>
          </p:cNvPicPr>
          <p:nvPr/>
        </p:nvPicPr>
        <p:blipFill>
          <a:blip r:embed="rId3"/>
          <a:stretch>
            <a:fillRect/>
          </a:stretch>
        </p:blipFill>
        <p:spPr>
          <a:xfrm>
            <a:off x="3724583" y="1676399"/>
            <a:ext cx="1558692" cy="3840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230313"/>
          </a:xfrm>
        </p:spPr>
        <p:txBody>
          <a:bodyPr>
            <a:normAutofit fontScale="90000"/>
          </a:bodyPr>
          <a:lstStyle/>
          <a:p>
            <a:pPr eaLnBrk="1" fontAlgn="auto" hangingPunct="1">
              <a:spcAft>
                <a:spcPts val="0"/>
              </a:spcAft>
              <a:defRPr/>
            </a:pPr>
            <a:r>
              <a:rPr lang="en-US" dirty="0"/>
              <a:t>1. Improving Care and Promoting Health in Populations</a:t>
            </a:r>
          </a:p>
        </p:txBody>
      </p:sp>
      <p:sp>
        <p:nvSpPr>
          <p:cNvPr id="3" name="Content Placeholder 2"/>
          <p:cNvSpPr>
            <a:spLocks noGrp="1"/>
          </p:cNvSpPr>
          <p:nvPr>
            <p:ph sz="quarter" idx="1"/>
          </p:nvPr>
        </p:nvSpPr>
        <p:spPr>
          <a:xfrm>
            <a:off x="413940" y="1517905"/>
            <a:ext cx="5105400" cy="5181600"/>
          </a:xfrm>
        </p:spPr>
        <p:txBody>
          <a:bodyPr>
            <a:normAutofit fontScale="70000" lnSpcReduction="20000"/>
          </a:bodyPr>
          <a:lstStyle/>
          <a:p>
            <a:pPr marL="274320" indent="-274320" eaLnBrk="1" fontAlgn="auto" hangingPunct="1">
              <a:lnSpc>
                <a:spcPct val="120000"/>
              </a:lnSpc>
              <a:spcAft>
                <a:spcPts val="0"/>
              </a:spcAft>
              <a:buFont typeface="Wingdings 3"/>
              <a:buChar char=""/>
              <a:defRPr/>
            </a:pPr>
            <a:r>
              <a:rPr lang="en-US" dirty="0"/>
              <a:t>“Health outcomes of a group of individuals - </a:t>
            </a:r>
          </a:p>
          <a:p>
            <a:pPr marL="548958" lvl="1" indent="-274320" eaLnBrk="1" fontAlgn="auto" hangingPunct="1">
              <a:lnSpc>
                <a:spcPct val="120000"/>
              </a:lnSpc>
              <a:spcAft>
                <a:spcPts val="0"/>
              </a:spcAft>
              <a:buFont typeface="Wingdings 3"/>
              <a:buChar char=""/>
              <a:defRPr/>
            </a:pPr>
            <a:r>
              <a:rPr lang="en-US" sz="2900" dirty="0"/>
              <a:t> including the distribution of health outcomes within the group”</a:t>
            </a:r>
          </a:p>
          <a:p>
            <a:pPr marL="274320" indent="-274320" eaLnBrk="1" fontAlgn="auto" hangingPunct="1">
              <a:lnSpc>
                <a:spcPct val="120000"/>
              </a:lnSpc>
              <a:spcAft>
                <a:spcPts val="0"/>
              </a:spcAft>
              <a:buFont typeface="Wingdings 3"/>
              <a:buChar char=""/>
              <a:defRPr/>
            </a:pPr>
            <a:r>
              <a:rPr lang="en-US" dirty="0"/>
              <a:t>These outcomes can be measured in terms of health:</a:t>
            </a:r>
          </a:p>
          <a:p>
            <a:pPr marL="548958" lvl="1" indent="-274320" eaLnBrk="1" fontAlgn="auto" hangingPunct="1">
              <a:lnSpc>
                <a:spcPct val="120000"/>
              </a:lnSpc>
              <a:spcAft>
                <a:spcPts val="0"/>
              </a:spcAft>
              <a:buFont typeface="Wingdings 3"/>
              <a:buChar char=""/>
              <a:defRPr/>
            </a:pPr>
            <a:r>
              <a:rPr lang="en-US" sz="3600" dirty="0"/>
              <a:t> mortality, morbidity, health, and functional status</a:t>
            </a:r>
          </a:p>
          <a:p>
            <a:pPr marL="548958" lvl="1" indent="-274320" eaLnBrk="1" fontAlgn="auto" hangingPunct="1">
              <a:lnSpc>
                <a:spcPct val="120000"/>
              </a:lnSpc>
              <a:spcAft>
                <a:spcPts val="0"/>
              </a:spcAft>
              <a:buFont typeface="Wingdings 3"/>
              <a:buChar char=""/>
              <a:defRPr/>
            </a:pPr>
            <a:r>
              <a:rPr lang="en-US" sz="3600" dirty="0"/>
              <a:t>disease burden </a:t>
            </a:r>
          </a:p>
          <a:p>
            <a:pPr marL="823595" lvl="2" indent="-274320" eaLnBrk="1" fontAlgn="auto" hangingPunct="1">
              <a:lnSpc>
                <a:spcPct val="120000"/>
              </a:lnSpc>
              <a:spcAft>
                <a:spcPts val="0"/>
              </a:spcAft>
              <a:buFont typeface="Wingdings 3"/>
              <a:buChar char=""/>
              <a:defRPr/>
            </a:pPr>
            <a:r>
              <a:rPr lang="en-US" sz="2600" dirty="0"/>
              <a:t>(incidence and prevalence)</a:t>
            </a:r>
          </a:p>
          <a:p>
            <a:pPr marL="548958" lvl="1" indent="-274320" eaLnBrk="1" fontAlgn="auto" hangingPunct="1">
              <a:lnSpc>
                <a:spcPct val="120000"/>
              </a:lnSpc>
              <a:spcAft>
                <a:spcPts val="0"/>
              </a:spcAft>
              <a:buFont typeface="Wingdings 3"/>
              <a:buChar char=""/>
              <a:defRPr/>
            </a:pPr>
            <a:r>
              <a:rPr lang="en-US" sz="3600" dirty="0"/>
              <a:t>behavioral and metabolic factors</a:t>
            </a:r>
          </a:p>
          <a:p>
            <a:pPr marL="823595" lvl="2" indent="-274320" eaLnBrk="1" fontAlgn="auto" hangingPunct="1">
              <a:lnSpc>
                <a:spcPct val="120000"/>
              </a:lnSpc>
              <a:spcAft>
                <a:spcPts val="0"/>
              </a:spcAft>
              <a:buFont typeface="Wingdings 3"/>
              <a:buChar char=""/>
              <a:defRPr/>
            </a:pPr>
            <a:r>
              <a:rPr lang="en-US" sz="2600" dirty="0"/>
              <a:t>(exercise, diet, A1C, etc.)</a:t>
            </a:r>
            <a:endParaRPr lang="en-US" dirty="0"/>
          </a:p>
        </p:txBody>
      </p:sp>
      <p:pic>
        <p:nvPicPr>
          <p:cNvPr id="5222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771" y="1382713"/>
            <a:ext cx="2730904"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3B3299-BE2C-4CCE-8649-7A3C37BFEAB3}"/>
              </a:ext>
            </a:extLst>
          </p:cNvPr>
          <p:cNvSpPr txBox="1"/>
          <p:nvPr/>
        </p:nvSpPr>
        <p:spPr>
          <a:xfrm>
            <a:off x="6019800" y="3429000"/>
            <a:ext cx="2667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ADA Standards 2024</a:t>
            </a:r>
          </a:p>
        </p:txBody>
      </p:sp>
      <p:pic>
        <p:nvPicPr>
          <p:cNvPr id="7" name="Picture 6">
            <a:extLst>
              <a:ext uri="{FF2B5EF4-FFF2-40B4-BE49-F238E27FC236}">
                <a16:creationId xmlns:a16="http://schemas.microsoft.com/office/drawing/2014/main" id="{1A5DA4EA-4D53-CAEC-F357-D1ED6B06A1F6}"/>
              </a:ext>
            </a:extLst>
          </p:cNvPr>
          <p:cNvPicPr>
            <a:picLocks noChangeAspect="1"/>
          </p:cNvPicPr>
          <p:nvPr/>
        </p:nvPicPr>
        <p:blipFill>
          <a:blip r:embed="rId5"/>
          <a:stretch>
            <a:fillRect/>
          </a:stretch>
        </p:blipFill>
        <p:spPr>
          <a:xfrm>
            <a:off x="5630465" y="3809834"/>
            <a:ext cx="3208073" cy="1143166"/>
          </a:xfrm>
          <a:prstGeom prst="rect">
            <a:avLst/>
          </a:prstGeom>
        </p:spPr>
      </p:pic>
    </p:spTree>
    <p:custDataLst>
      <p:tags r:id="rId1"/>
    </p:custDataLst>
    <p:extLst>
      <p:ext uri="{BB962C8B-B14F-4D97-AF65-F5344CB8AC3E}">
        <p14:creationId xmlns:p14="http://schemas.microsoft.com/office/powerpoint/2010/main" val="23211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E694-1B24-426C-B164-C85C00B8565D}"/>
              </a:ext>
            </a:extLst>
          </p:cNvPr>
          <p:cNvSpPr>
            <a:spLocks noGrp="1"/>
          </p:cNvSpPr>
          <p:nvPr>
            <p:ph type="title"/>
          </p:nvPr>
        </p:nvSpPr>
        <p:spPr>
          <a:xfrm>
            <a:off x="426632" y="152400"/>
            <a:ext cx="8260168" cy="990600"/>
          </a:xfrm>
        </p:spPr>
        <p:txBody>
          <a:bodyPr/>
          <a:lstStyle/>
          <a:p>
            <a:pPr>
              <a:defRPr/>
            </a:pPr>
            <a:r>
              <a:rPr lang="en-US" dirty="0"/>
              <a:t>Calculating ASCVD Risk</a:t>
            </a:r>
          </a:p>
        </p:txBody>
      </p:sp>
      <p:sp>
        <p:nvSpPr>
          <p:cNvPr id="38915" name="Content Placeholder 2">
            <a:extLst>
              <a:ext uri="{FF2B5EF4-FFF2-40B4-BE49-F238E27FC236}">
                <a16:creationId xmlns:a16="http://schemas.microsoft.com/office/drawing/2014/main" id="{A3FDB9C9-CFA6-46E3-9671-A7197827057F}"/>
              </a:ext>
            </a:extLst>
          </p:cNvPr>
          <p:cNvSpPr>
            <a:spLocks noGrp="1"/>
          </p:cNvSpPr>
          <p:nvPr>
            <p:ph idx="1"/>
          </p:nvPr>
        </p:nvSpPr>
        <p:spPr>
          <a:xfrm>
            <a:off x="373063" y="1295400"/>
            <a:ext cx="7981950" cy="3778250"/>
          </a:xfrm>
        </p:spPr>
        <p:txBody>
          <a:bodyPr/>
          <a:lstStyle/>
          <a:p>
            <a:r>
              <a:rPr lang="en-US" altLang="en-US" dirty="0">
                <a:hlinkClick r:id="rId3"/>
              </a:rPr>
              <a:t>http://tools.acc.org/ASCVD-Risk-Estimator-Plus/#!/calculate/estimate/</a:t>
            </a:r>
            <a:endParaRPr lang="en-US" altLang="en-US" dirty="0"/>
          </a:p>
        </p:txBody>
      </p:sp>
      <p:pic>
        <p:nvPicPr>
          <p:cNvPr id="38916" name="Picture 2">
            <a:extLst>
              <a:ext uri="{FF2B5EF4-FFF2-40B4-BE49-F238E27FC236}">
                <a16:creationId xmlns:a16="http://schemas.microsoft.com/office/drawing/2014/main" id="{F2553770-701A-4236-89B6-979604E1D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214563"/>
            <a:ext cx="8351837"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D2AF-B999-4998-9995-325A298B062F}"/>
              </a:ext>
            </a:extLst>
          </p:cNvPr>
          <p:cNvSpPr>
            <a:spLocks noGrp="1"/>
          </p:cNvSpPr>
          <p:nvPr>
            <p:ph type="title"/>
          </p:nvPr>
        </p:nvSpPr>
        <p:spPr/>
        <p:txBody>
          <a:bodyPr/>
          <a:lstStyle/>
          <a:p>
            <a:pPr>
              <a:defRPr/>
            </a:pPr>
            <a:r>
              <a:rPr lang="en-US" dirty="0"/>
              <a:t>What Is Alice’s ASCVD risk? </a:t>
            </a:r>
          </a:p>
        </p:txBody>
      </p:sp>
      <p:sp>
        <p:nvSpPr>
          <p:cNvPr id="3" name="Content Placeholder 2">
            <a:extLst>
              <a:ext uri="{FF2B5EF4-FFF2-40B4-BE49-F238E27FC236}">
                <a16:creationId xmlns:a16="http://schemas.microsoft.com/office/drawing/2014/main" id="{02B3CFF2-885A-4440-A81A-E7718056823D}"/>
              </a:ext>
            </a:extLst>
          </p:cNvPr>
          <p:cNvSpPr>
            <a:spLocks noGrp="1"/>
          </p:cNvSpPr>
          <p:nvPr>
            <p:ph idx="1"/>
          </p:nvPr>
        </p:nvSpPr>
        <p:spPr>
          <a:xfrm>
            <a:off x="409222" y="1219200"/>
            <a:ext cx="7239000" cy="4846638"/>
          </a:xfrm>
        </p:spPr>
        <p:txBody>
          <a:bodyPr/>
          <a:lstStyle/>
          <a:p>
            <a:pPr marL="0" indent="0">
              <a:buNone/>
            </a:pPr>
            <a:endParaRPr lang="en-US" altLang="en-US" dirty="0"/>
          </a:p>
          <a:p>
            <a:r>
              <a:rPr lang="en-US" altLang="en-US" dirty="0"/>
              <a:t>42% risk of a cardiovascular event in the next 10 years</a:t>
            </a:r>
          </a:p>
          <a:p>
            <a:endParaRPr lang="en-US" altLang="en-US" dirty="0"/>
          </a:p>
          <a:p>
            <a:r>
              <a:rPr lang="en-US" altLang="en-US" dirty="0"/>
              <a:t>This puts Alice at HIGH risk</a:t>
            </a:r>
          </a:p>
        </p:txBody>
      </p:sp>
      <p:pic>
        <p:nvPicPr>
          <p:cNvPr id="5" name="Picture 4">
            <a:extLst>
              <a:ext uri="{FF2B5EF4-FFF2-40B4-BE49-F238E27FC236}">
                <a16:creationId xmlns:a16="http://schemas.microsoft.com/office/drawing/2014/main" id="{6A7BBC73-E0D1-45D4-B798-CFCB8E366206}"/>
              </a:ext>
            </a:extLst>
          </p:cNvPr>
          <p:cNvPicPr>
            <a:picLocks noChangeAspect="1"/>
          </p:cNvPicPr>
          <p:nvPr/>
        </p:nvPicPr>
        <p:blipFill>
          <a:blip r:embed="rId2"/>
          <a:stretch>
            <a:fillRect/>
          </a:stretch>
        </p:blipFill>
        <p:spPr>
          <a:xfrm>
            <a:off x="762000" y="3642519"/>
            <a:ext cx="5876925" cy="1304925"/>
          </a:xfrm>
          <a:prstGeom prst="rect">
            <a:avLst/>
          </a:prstGeom>
        </p:spPr>
      </p:pic>
      <p:pic>
        <p:nvPicPr>
          <p:cNvPr id="7" name="Picture 6">
            <a:extLst>
              <a:ext uri="{FF2B5EF4-FFF2-40B4-BE49-F238E27FC236}">
                <a16:creationId xmlns:a16="http://schemas.microsoft.com/office/drawing/2014/main" id="{B9CF52E7-61D6-4E90-BECE-78D674E0B60B}"/>
              </a:ext>
            </a:extLst>
          </p:cNvPr>
          <p:cNvPicPr>
            <a:picLocks noChangeAspect="1"/>
          </p:cNvPicPr>
          <p:nvPr/>
        </p:nvPicPr>
        <p:blipFill>
          <a:blip r:embed="rId3"/>
          <a:stretch>
            <a:fillRect/>
          </a:stretch>
        </p:blipFill>
        <p:spPr>
          <a:xfrm>
            <a:off x="0" y="5069396"/>
            <a:ext cx="8723489" cy="15556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73B7D-85B3-4CA5-962F-185022A6F16D}"/>
              </a:ext>
            </a:extLst>
          </p:cNvPr>
          <p:cNvSpPr>
            <a:spLocks noGrp="1"/>
          </p:cNvSpPr>
          <p:nvPr>
            <p:ph type="title"/>
          </p:nvPr>
        </p:nvSpPr>
        <p:spPr>
          <a:xfrm>
            <a:off x="457200" y="304800"/>
            <a:ext cx="8229600" cy="1066800"/>
          </a:xfrm>
        </p:spPr>
        <p:txBody>
          <a:bodyPr>
            <a:normAutofit fontScale="90000"/>
          </a:bodyPr>
          <a:lstStyle/>
          <a:p>
            <a:pPr eaLnBrk="1" fontAlgn="auto" hangingPunct="1">
              <a:spcAft>
                <a:spcPts val="0"/>
              </a:spcAft>
              <a:defRPr/>
            </a:pPr>
            <a:r>
              <a:rPr lang="en-US" dirty="0"/>
              <a:t>Poll 6 - What is the blood pressure goal for Alice?</a:t>
            </a:r>
          </a:p>
        </p:txBody>
      </p:sp>
      <p:sp>
        <p:nvSpPr>
          <p:cNvPr id="3" name="Content Placeholder 2">
            <a:extLst>
              <a:ext uri="{FF2B5EF4-FFF2-40B4-BE49-F238E27FC236}">
                <a16:creationId xmlns:a16="http://schemas.microsoft.com/office/drawing/2014/main" id="{29467292-E125-4030-9B42-7CCDA14F1CD1}"/>
              </a:ext>
            </a:extLst>
          </p:cNvPr>
          <p:cNvSpPr>
            <a:spLocks noGrp="1"/>
          </p:cNvSpPr>
          <p:nvPr>
            <p:ph idx="1"/>
          </p:nvPr>
        </p:nvSpPr>
        <p:spPr>
          <a:xfrm>
            <a:off x="762000" y="1828800"/>
            <a:ext cx="7239000" cy="3560763"/>
          </a:xfrm>
        </p:spPr>
        <p:txBody>
          <a:bodyPr>
            <a:normAutofit/>
          </a:bodyPr>
          <a:lstStyle/>
          <a:p>
            <a:pPr marL="0" indent="0" fontAlgn="auto">
              <a:spcAft>
                <a:spcPts val="0"/>
              </a:spcAft>
              <a:buFont typeface="Wingdings 2"/>
              <a:buNone/>
              <a:defRPr/>
            </a:pPr>
            <a:r>
              <a:rPr lang="en-US" sz="3200" dirty="0"/>
              <a:t>A. BP&lt;120/80 mmHg</a:t>
            </a:r>
          </a:p>
          <a:p>
            <a:pPr marL="0" indent="0" fontAlgn="auto">
              <a:spcAft>
                <a:spcPts val="0"/>
              </a:spcAft>
              <a:buFont typeface="Wingdings 2" panose="05020102010507070707" pitchFamily="18" charset="2"/>
              <a:buNone/>
              <a:defRPr/>
            </a:pPr>
            <a:r>
              <a:rPr lang="en-US" sz="3200" dirty="0"/>
              <a:t>B. BP&lt;130/80 mmHg</a:t>
            </a:r>
          </a:p>
          <a:p>
            <a:pPr marL="0" indent="0" fontAlgn="auto">
              <a:spcAft>
                <a:spcPts val="0"/>
              </a:spcAft>
              <a:buFont typeface="Wingdings 2" panose="05020102010507070707" pitchFamily="18" charset="2"/>
              <a:buNone/>
              <a:defRPr/>
            </a:pPr>
            <a:r>
              <a:rPr lang="en-US" sz="3200" dirty="0"/>
              <a:t>C. BP&lt;140/80 mmHg</a:t>
            </a:r>
          </a:p>
          <a:p>
            <a:pPr marL="0" indent="0" fontAlgn="auto">
              <a:spcAft>
                <a:spcPts val="0"/>
              </a:spcAft>
              <a:buFont typeface="Wingdings 2" panose="05020102010507070707" pitchFamily="18" charset="2"/>
              <a:buNone/>
              <a:defRPr/>
            </a:pPr>
            <a:r>
              <a:rPr lang="en-US" sz="3200" dirty="0"/>
              <a:t>D. BP&lt;140/90 mmHg</a:t>
            </a:r>
          </a:p>
          <a:p>
            <a:pPr marL="0" indent="0" fontAlgn="auto">
              <a:spcAft>
                <a:spcPts val="0"/>
              </a:spcAft>
              <a:buFont typeface="Wingdings 2"/>
              <a:buNone/>
              <a:defRPr/>
            </a:pPr>
            <a:endParaRPr lang="en-US" dirty="0"/>
          </a:p>
          <a:p>
            <a:pPr marL="274320" indent="-274320" eaLnBrk="1" fontAlgn="auto" hangingPunct="1">
              <a:spcAft>
                <a:spcPts val="0"/>
              </a:spcAft>
              <a:buFont typeface="Wingdings 2"/>
              <a:buChar char=""/>
              <a:defRPr/>
            </a:pPr>
            <a:endParaRPr lang="en-US" dirty="0"/>
          </a:p>
        </p:txBody>
      </p:sp>
      <p:pic>
        <p:nvPicPr>
          <p:cNvPr id="6" name="Picture 5">
            <a:extLst>
              <a:ext uri="{FF2B5EF4-FFF2-40B4-BE49-F238E27FC236}">
                <a16:creationId xmlns:a16="http://schemas.microsoft.com/office/drawing/2014/main" id="{B43D514E-E1F3-4904-A042-8833CEB7D35E}"/>
              </a:ext>
            </a:extLst>
          </p:cNvPr>
          <p:cNvPicPr>
            <a:picLocks noChangeAspect="1"/>
          </p:cNvPicPr>
          <p:nvPr/>
        </p:nvPicPr>
        <p:blipFill>
          <a:blip r:embed="rId3"/>
          <a:stretch>
            <a:fillRect/>
          </a:stretch>
        </p:blipFill>
        <p:spPr>
          <a:xfrm>
            <a:off x="5334000" y="1600200"/>
            <a:ext cx="1791412" cy="4419600"/>
          </a:xfrm>
          <a:prstGeom prst="rect">
            <a:avLst/>
          </a:prstGeom>
        </p:spPr>
      </p:pic>
      <p:sp>
        <p:nvSpPr>
          <p:cNvPr id="5" name="Oval 4">
            <a:extLst>
              <a:ext uri="{FF2B5EF4-FFF2-40B4-BE49-F238E27FC236}">
                <a16:creationId xmlns:a16="http://schemas.microsoft.com/office/drawing/2014/main" id="{49C9AD31-F8F4-42FC-98AF-55FDCDF27140}"/>
              </a:ext>
            </a:extLst>
          </p:cNvPr>
          <p:cNvSpPr/>
          <p:nvPr/>
        </p:nvSpPr>
        <p:spPr>
          <a:xfrm>
            <a:off x="723900" y="2286001"/>
            <a:ext cx="38481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7" name="Picture 6">
            <a:extLst>
              <a:ext uri="{FF2B5EF4-FFF2-40B4-BE49-F238E27FC236}">
                <a16:creationId xmlns:a16="http://schemas.microsoft.com/office/drawing/2014/main" id="{ABAFF9D4-B135-4E5C-A402-FEDDA18E2A57}"/>
              </a:ext>
            </a:extLst>
          </p:cNvPr>
          <p:cNvPicPr>
            <a:picLocks noChangeAspect="1"/>
          </p:cNvPicPr>
          <p:nvPr/>
        </p:nvPicPr>
        <p:blipFill>
          <a:blip r:embed="rId4"/>
          <a:stretch>
            <a:fillRect/>
          </a:stretch>
        </p:blipFill>
        <p:spPr>
          <a:xfrm rot="1563043">
            <a:off x="1504892" y="4548982"/>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0176-03AB-4D19-919B-99AA65A2B660}"/>
              </a:ext>
            </a:extLst>
          </p:cNvPr>
          <p:cNvSpPr>
            <a:spLocks noGrp="1"/>
          </p:cNvSpPr>
          <p:nvPr>
            <p:ph type="title"/>
          </p:nvPr>
        </p:nvSpPr>
        <p:spPr/>
        <p:txBody>
          <a:bodyPr/>
          <a:lstStyle/>
          <a:p>
            <a:pPr>
              <a:defRPr/>
            </a:pPr>
            <a:r>
              <a:rPr lang="en-US" dirty="0"/>
              <a:t>Does Alice have albuminuria?</a:t>
            </a:r>
          </a:p>
        </p:txBody>
      </p:sp>
      <p:sp>
        <p:nvSpPr>
          <p:cNvPr id="44035" name="Content Placeholder 2">
            <a:extLst>
              <a:ext uri="{FF2B5EF4-FFF2-40B4-BE49-F238E27FC236}">
                <a16:creationId xmlns:a16="http://schemas.microsoft.com/office/drawing/2014/main" id="{6D0546D7-F64A-45F0-8C3D-32838368FB83}"/>
              </a:ext>
            </a:extLst>
          </p:cNvPr>
          <p:cNvSpPr>
            <a:spLocks noGrp="1"/>
          </p:cNvSpPr>
          <p:nvPr>
            <p:ph idx="1"/>
          </p:nvPr>
        </p:nvSpPr>
        <p:spPr>
          <a:xfrm>
            <a:off x="228600" y="1219200"/>
            <a:ext cx="8610600" cy="5486400"/>
          </a:xfrm>
        </p:spPr>
        <p:txBody>
          <a:bodyPr/>
          <a:lstStyle/>
          <a:p>
            <a:pPr marL="0" indent="0" algn="ctr">
              <a:buNone/>
            </a:pPr>
            <a:r>
              <a:rPr lang="en-US" altLang="en-US" sz="3600" dirty="0"/>
              <a:t>Albumin to Creatinine ratio (ACR)= 202 mg/g</a:t>
            </a:r>
          </a:p>
          <a:p>
            <a:endParaRPr lang="en-US" altLang="en-US" dirty="0"/>
          </a:p>
        </p:txBody>
      </p:sp>
      <p:sp>
        <p:nvSpPr>
          <p:cNvPr id="4" name="TextBox 3">
            <a:extLst>
              <a:ext uri="{FF2B5EF4-FFF2-40B4-BE49-F238E27FC236}">
                <a16:creationId xmlns:a16="http://schemas.microsoft.com/office/drawing/2014/main" id="{CB32E354-FA1D-458B-A768-74D9468D789C}"/>
              </a:ext>
            </a:extLst>
          </p:cNvPr>
          <p:cNvSpPr txBox="1">
            <a:spLocks noChangeArrowheads="1"/>
          </p:cNvSpPr>
          <p:nvPr/>
        </p:nvSpPr>
        <p:spPr bwMode="auto">
          <a:xfrm>
            <a:off x="1524000" y="2971800"/>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sz="8000" b="1" dirty="0">
                <a:solidFill>
                  <a:srgbClr val="FF0000"/>
                </a:solidFill>
              </a:rPr>
              <a:t>YES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8F58CA59-4422-0D86-9050-792DB477BF9F}"/>
              </a:ext>
            </a:extLst>
          </p:cNvPr>
          <p:cNvPicPr>
            <a:picLocks noChangeAspect="1"/>
          </p:cNvPicPr>
          <p:nvPr/>
        </p:nvPicPr>
        <p:blipFill>
          <a:blip r:embed="rId2"/>
          <a:stretch>
            <a:fillRect/>
          </a:stretch>
        </p:blipFill>
        <p:spPr>
          <a:xfrm>
            <a:off x="457200" y="0"/>
            <a:ext cx="6172200" cy="6254605"/>
          </a:xfrm>
          <a:prstGeom prst="rect">
            <a:avLst/>
          </a:prstGeom>
        </p:spPr>
      </p:pic>
      <p:sp>
        <p:nvSpPr>
          <p:cNvPr id="5" name="Content Placeholder 4">
            <a:extLst>
              <a:ext uri="{FF2B5EF4-FFF2-40B4-BE49-F238E27FC236}">
                <a16:creationId xmlns:a16="http://schemas.microsoft.com/office/drawing/2014/main" id="{B2C3FF74-AE1D-E7C5-D2ED-41640B212F0D}"/>
              </a:ext>
            </a:extLst>
          </p:cNvPr>
          <p:cNvSpPr>
            <a:spLocks noGrp="1"/>
          </p:cNvSpPr>
          <p:nvPr>
            <p:ph sz="quarter" idx="1"/>
          </p:nvPr>
        </p:nvSpPr>
        <p:spPr/>
        <p:txBody>
          <a:bodyPr/>
          <a:lstStyle/>
          <a:p>
            <a:endParaRPr lang="en-US"/>
          </a:p>
        </p:txBody>
      </p:sp>
      <p:sp>
        <p:nvSpPr>
          <p:cNvPr id="6" name="TextBox 5">
            <a:extLst>
              <a:ext uri="{FF2B5EF4-FFF2-40B4-BE49-F238E27FC236}">
                <a16:creationId xmlns:a16="http://schemas.microsoft.com/office/drawing/2014/main" id="{FD83782D-E4F0-E94A-AE3C-99618E9CC1AC}"/>
              </a:ext>
            </a:extLst>
          </p:cNvPr>
          <p:cNvSpPr txBox="1"/>
          <p:nvPr/>
        </p:nvSpPr>
        <p:spPr>
          <a:xfrm>
            <a:off x="76200" y="6254605"/>
            <a:ext cx="6324600" cy="369332"/>
          </a:xfrm>
          <a:prstGeom prst="rect">
            <a:avLst/>
          </a:prstGeom>
          <a:noFill/>
        </p:spPr>
        <p:txBody>
          <a:bodyPr wrap="square" rtlCol="0">
            <a:spAutoFit/>
          </a:bodyPr>
          <a:lstStyle/>
          <a:p>
            <a:r>
              <a:rPr lang="en-US" dirty="0"/>
              <a:t>ADASOC 2024</a:t>
            </a:r>
          </a:p>
        </p:txBody>
      </p:sp>
    </p:spTree>
    <p:extLst>
      <p:ext uri="{BB962C8B-B14F-4D97-AF65-F5344CB8AC3E}">
        <p14:creationId xmlns:p14="http://schemas.microsoft.com/office/powerpoint/2010/main" val="298043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E557-DC46-43B9-941A-E8762A495A06}"/>
              </a:ext>
            </a:extLst>
          </p:cNvPr>
          <p:cNvSpPr>
            <a:spLocks noGrp="1"/>
          </p:cNvSpPr>
          <p:nvPr>
            <p:ph type="title"/>
          </p:nvPr>
        </p:nvSpPr>
        <p:spPr>
          <a:xfrm>
            <a:off x="428624" y="319087"/>
            <a:ext cx="8258175" cy="898525"/>
          </a:xfrm>
        </p:spPr>
        <p:txBody>
          <a:bodyPr/>
          <a:lstStyle/>
          <a:p>
            <a:pPr>
              <a:defRPr/>
            </a:pPr>
            <a:r>
              <a:rPr lang="en-US" dirty="0"/>
              <a:t>ACE Inhibitors</a:t>
            </a:r>
          </a:p>
        </p:txBody>
      </p:sp>
      <p:pic>
        <p:nvPicPr>
          <p:cNvPr id="48131" name="Picture 2">
            <a:extLst>
              <a:ext uri="{FF2B5EF4-FFF2-40B4-BE49-F238E27FC236}">
                <a16:creationId xmlns:a16="http://schemas.microsoft.com/office/drawing/2014/main" id="{F9971CDA-6B41-45CA-91BA-85EAF9BB9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460500"/>
            <a:ext cx="7858125"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2" name="TextBox 4">
            <a:extLst>
              <a:ext uri="{FF2B5EF4-FFF2-40B4-BE49-F238E27FC236}">
                <a16:creationId xmlns:a16="http://schemas.microsoft.com/office/drawing/2014/main" id="{284DB9F5-76EA-4C4D-93BD-F0F834AE2DEE}"/>
              </a:ext>
            </a:extLst>
          </p:cNvPr>
          <p:cNvSpPr txBox="1">
            <a:spLocks noChangeArrowheads="1"/>
          </p:cNvSpPr>
          <p:nvPr/>
        </p:nvSpPr>
        <p:spPr bwMode="auto">
          <a:xfrm>
            <a:off x="271463" y="6249988"/>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a:latin typeface="Arial" panose="020B0604020202020204" pitchFamily="34" charset="0"/>
              </a:rPr>
              <a:t>Initial dose adjustment may be needed for renal dysfunction or elderly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7D26-F06F-46E9-973E-0998AF07E45D}"/>
              </a:ext>
            </a:extLst>
          </p:cNvPr>
          <p:cNvSpPr>
            <a:spLocks noGrp="1"/>
          </p:cNvSpPr>
          <p:nvPr>
            <p:ph type="title"/>
          </p:nvPr>
        </p:nvSpPr>
        <p:spPr>
          <a:xfrm>
            <a:off x="90854" y="152400"/>
            <a:ext cx="8872870" cy="908538"/>
          </a:xfrm>
        </p:spPr>
        <p:txBody>
          <a:bodyPr>
            <a:normAutofit/>
          </a:bodyPr>
          <a:lstStyle/>
          <a:p>
            <a:pPr>
              <a:defRPr/>
            </a:pPr>
            <a:r>
              <a:rPr lang="en-US" dirty="0"/>
              <a:t>Angiotensin Receptor blockers (ARB’s)</a:t>
            </a:r>
          </a:p>
        </p:txBody>
      </p:sp>
      <p:pic>
        <p:nvPicPr>
          <p:cNvPr id="50179" name="Picture 2">
            <a:extLst>
              <a:ext uri="{FF2B5EF4-FFF2-40B4-BE49-F238E27FC236}">
                <a16:creationId xmlns:a16="http://schemas.microsoft.com/office/drawing/2014/main" id="{201CD853-8085-4DD3-9873-E66C8ECE6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69" y="1558192"/>
            <a:ext cx="8281256"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3">
            <a:extLst>
              <a:ext uri="{FF2B5EF4-FFF2-40B4-BE49-F238E27FC236}">
                <a16:creationId xmlns:a16="http://schemas.microsoft.com/office/drawing/2014/main" id="{78CA79A8-C275-454A-9AC5-DFC1D7CD9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1177925"/>
            <a:ext cx="82296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TextBox 5">
            <a:extLst>
              <a:ext uri="{FF2B5EF4-FFF2-40B4-BE49-F238E27FC236}">
                <a16:creationId xmlns:a16="http://schemas.microsoft.com/office/drawing/2014/main" id="{67477352-9677-4E25-A12B-B2B864ED0934}"/>
              </a:ext>
            </a:extLst>
          </p:cNvPr>
          <p:cNvSpPr txBox="1">
            <a:spLocks noChangeArrowheads="1"/>
          </p:cNvSpPr>
          <p:nvPr/>
        </p:nvSpPr>
        <p:spPr bwMode="auto">
          <a:xfrm>
            <a:off x="657924" y="6216772"/>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a:latin typeface="Arial" panose="020B0604020202020204" pitchFamily="34" charset="0"/>
              </a:rPr>
              <a:t>Initial dose adjustment may be needed for renal dysfunction or elderly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7020049-1592-4646-892F-1ED024722AED}"/>
              </a:ext>
            </a:extLst>
          </p:cNvPr>
          <p:cNvSpPr>
            <a:spLocks noGrp="1"/>
          </p:cNvSpPr>
          <p:nvPr>
            <p:ph type="title"/>
          </p:nvPr>
        </p:nvSpPr>
        <p:spPr>
          <a:xfrm>
            <a:off x="455340" y="304800"/>
            <a:ext cx="8231459" cy="701675"/>
          </a:xfrm>
        </p:spPr>
        <p:txBody>
          <a:bodyPr/>
          <a:lstStyle/>
          <a:p>
            <a:pPr eaLnBrk="1" hangingPunct="1">
              <a:defRPr/>
            </a:pPr>
            <a:r>
              <a:rPr lang="en-US" altLang="en-US" dirty="0"/>
              <a:t>ACEI/ARB Adverse Effects</a:t>
            </a:r>
          </a:p>
        </p:txBody>
      </p:sp>
      <p:sp>
        <p:nvSpPr>
          <p:cNvPr id="3" name="Content Placeholder 2">
            <a:extLst>
              <a:ext uri="{FF2B5EF4-FFF2-40B4-BE49-F238E27FC236}">
                <a16:creationId xmlns:a16="http://schemas.microsoft.com/office/drawing/2014/main" id="{15540147-01C6-4D64-8D29-F521C80F1C63}"/>
              </a:ext>
            </a:extLst>
          </p:cNvPr>
          <p:cNvSpPr>
            <a:spLocks noGrp="1"/>
          </p:cNvSpPr>
          <p:nvPr>
            <p:ph idx="1"/>
          </p:nvPr>
        </p:nvSpPr>
        <p:spPr>
          <a:xfrm>
            <a:off x="457200" y="1006475"/>
            <a:ext cx="5638800" cy="5775325"/>
          </a:xfrm>
        </p:spPr>
        <p:txBody>
          <a:bodyPr rtlCol="0">
            <a:normAutofit fontScale="92500" lnSpcReduction="20000"/>
          </a:bodyPr>
          <a:lstStyle/>
          <a:p>
            <a:pPr eaLnBrk="1" fontAlgn="auto" hangingPunct="1">
              <a:lnSpc>
                <a:spcPct val="120000"/>
              </a:lnSpc>
              <a:spcBef>
                <a:spcPts val="0"/>
              </a:spcBef>
              <a:spcAft>
                <a:spcPts val="0"/>
              </a:spcAft>
              <a:buFont typeface="Arial" pitchFamily="34" charset="0"/>
              <a:buChar char="•"/>
              <a:defRPr/>
            </a:pPr>
            <a:r>
              <a:rPr lang="en-US" sz="3000" dirty="0"/>
              <a:t>Adverse effects</a:t>
            </a:r>
          </a:p>
          <a:p>
            <a:pPr lvl="1" eaLnBrk="1" fontAlgn="auto" hangingPunct="1">
              <a:lnSpc>
                <a:spcPct val="120000"/>
              </a:lnSpc>
              <a:spcBef>
                <a:spcPts val="0"/>
              </a:spcBef>
              <a:spcAft>
                <a:spcPts val="0"/>
              </a:spcAft>
              <a:buFont typeface="Arial" pitchFamily="34" charset="0"/>
              <a:buChar char="–"/>
              <a:defRPr/>
            </a:pPr>
            <a:r>
              <a:rPr lang="en-US" sz="2600" u="sng" dirty="0"/>
              <a:t>Dry</a:t>
            </a:r>
            <a:r>
              <a:rPr lang="en-US" sz="2600" dirty="0"/>
              <a:t> cough with ACEI </a:t>
            </a:r>
          </a:p>
          <a:p>
            <a:pPr lvl="2" eaLnBrk="1" fontAlgn="auto" hangingPunct="1">
              <a:lnSpc>
                <a:spcPct val="120000"/>
              </a:lnSpc>
              <a:spcBef>
                <a:spcPts val="0"/>
              </a:spcBef>
              <a:spcAft>
                <a:spcPts val="0"/>
              </a:spcAft>
              <a:buFont typeface="Arial" pitchFamily="34" charset="0"/>
              <a:buChar char="–"/>
              <a:defRPr/>
            </a:pPr>
            <a:r>
              <a:rPr lang="en-US" sz="1900" dirty="0"/>
              <a:t>Caused by inhibition of bradykinin breakdown</a:t>
            </a:r>
          </a:p>
          <a:p>
            <a:pPr lvl="1" eaLnBrk="1" fontAlgn="auto" hangingPunct="1">
              <a:lnSpc>
                <a:spcPct val="120000"/>
              </a:lnSpc>
              <a:spcBef>
                <a:spcPts val="0"/>
              </a:spcBef>
              <a:spcAft>
                <a:spcPts val="0"/>
              </a:spcAft>
              <a:buFont typeface="Arial" pitchFamily="34" charset="0"/>
              <a:buChar char="–"/>
              <a:defRPr/>
            </a:pPr>
            <a:r>
              <a:rPr lang="en-US" sz="2600" dirty="0"/>
              <a:t>Hyperkalemia</a:t>
            </a:r>
          </a:p>
          <a:p>
            <a:pPr lvl="1" eaLnBrk="1" fontAlgn="auto" hangingPunct="1">
              <a:lnSpc>
                <a:spcPct val="120000"/>
              </a:lnSpc>
              <a:spcBef>
                <a:spcPts val="0"/>
              </a:spcBef>
              <a:spcAft>
                <a:spcPts val="0"/>
              </a:spcAft>
              <a:buFont typeface="Arial" pitchFamily="34" charset="0"/>
              <a:buChar char="–"/>
              <a:defRPr/>
            </a:pPr>
            <a:r>
              <a:rPr lang="en-US" sz="2600" dirty="0"/>
              <a:t>Angioedema (&lt; 1%)</a:t>
            </a:r>
          </a:p>
          <a:p>
            <a:pPr lvl="2" eaLnBrk="1" fontAlgn="auto" hangingPunct="1">
              <a:lnSpc>
                <a:spcPct val="120000"/>
              </a:lnSpc>
              <a:spcBef>
                <a:spcPts val="0"/>
              </a:spcBef>
              <a:spcAft>
                <a:spcPts val="0"/>
              </a:spcAft>
              <a:buFont typeface="Arial" pitchFamily="34" charset="0"/>
              <a:buChar char="•"/>
              <a:defRPr/>
            </a:pPr>
            <a:r>
              <a:rPr lang="en-US" sz="2200" dirty="0"/>
              <a:t>Occurs 2-4x more frequently in African Americans</a:t>
            </a:r>
          </a:p>
          <a:p>
            <a:pPr lvl="1" eaLnBrk="1" fontAlgn="auto" hangingPunct="1">
              <a:lnSpc>
                <a:spcPct val="120000"/>
              </a:lnSpc>
              <a:spcBef>
                <a:spcPts val="0"/>
              </a:spcBef>
              <a:spcAft>
                <a:spcPts val="0"/>
              </a:spcAft>
              <a:buFont typeface="Arial" pitchFamily="34" charset="0"/>
              <a:buChar char="–"/>
              <a:defRPr/>
            </a:pPr>
            <a:r>
              <a:rPr lang="en-US" sz="2600" dirty="0"/>
              <a:t>Bump in SCr</a:t>
            </a:r>
          </a:p>
          <a:p>
            <a:pPr lvl="2" eaLnBrk="1" fontAlgn="auto" hangingPunct="1">
              <a:lnSpc>
                <a:spcPct val="120000"/>
              </a:lnSpc>
              <a:spcBef>
                <a:spcPts val="0"/>
              </a:spcBef>
              <a:spcAft>
                <a:spcPts val="0"/>
              </a:spcAft>
              <a:buFont typeface="Arial" pitchFamily="34" charset="0"/>
              <a:buChar char="•"/>
              <a:defRPr/>
            </a:pPr>
            <a:r>
              <a:rPr lang="en-US" dirty="0"/>
              <a:t>Up to  30% is acceptable</a:t>
            </a:r>
          </a:p>
          <a:p>
            <a:pPr lvl="1" eaLnBrk="1" fontAlgn="auto" hangingPunct="1">
              <a:lnSpc>
                <a:spcPct val="120000"/>
              </a:lnSpc>
              <a:spcBef>
                <a:spcPts val="0"/>
              </a:spcBef>
              <a:spcAft>
                <a:spcPts val="0"/>
              </a:spcAft>
              <a:buFont typeface="Arial" pitchFamily="34" charset="0"/>
              <a:buChar char="–"/>
              <a:defRPr/>
            </a:pPr>
            <a:r>
              <a:rPr lang="en-US" sz="2600" dirty="0"/>
              <a:t>Orthostatic hypotension (initial dose)</a:t>
            </a:r>
          </a:p>
          <a:p>
            <a:pPr lvl="1" eaLnBrk="1" fontAlgn="auto" hangingPunct="1">
              <a:lnSpc>
                <a:spcPct val="120000"/>
              </a:lnSpc>
              <a:spcBef>
                <a:spcPts val="0"/>
              </a:spcBef>
              <a:spcAft>
                <a:spcPts val="0"/>
              </a:spcAft>
              <a:buFont typeface="Arial" pitchFamily="34" charset="0"/>
              <a:buChar char="–"/>
              <a:defRPr/>
            </a:pPr>
            <a:r>
              <a:rPr lang="en-US" sz="2600" dirty="0"/>
              <a:t>Skin rash (captopril)</a:t>
            </a:r>
          </a:p>
          <a:p>
            <a:pPr marL="457200" lvl="1" indent="0" eaLnBrk="1" fontAlgn="auto" hangingPunct="1">
              <a:lnSpc>
                <a:spcPct val="120000"/>
              </a:lnSpc>
              <a:spcAft>
                <a:spcPts val="0"/>
              </a:spcAft>
              <a:buFont typeface="Arial" pitchFamily="34" charset="0"/>
              <a:buNone/>
              <a:defRPr/>
            </a:pPr>
            <a:endParaRPr lang="en-US" sz="2600" dirty="0"/>
          </a:p>
          <a:p>
            <a:pPr eaLnBrk="1" fontAlgn="auto" hangingPunct="1">
              <a:lnSpc>
                <a:spcPct val="120000"/>
              </a:lnSpc>
              <a:spcAft>
                <a:spcPts val="0"/>
              </a:spcAft>
              <a:buFont typeface="Arial" pitchFamily="34" charset="0"/>
              <a:buChar char="•"/>
              <a:defRPr/>
            </a:pPr>
            <a:r>
              <a:rPr lang="en-US" sz="3000" dirty="0"/>
              <a:t>Contraindications</a:t>
            </a:r>
          </a:p>
          <a:p>
            <a:pPr lvl="1" eaLnBrk="1" fontAlgn="auto" hangingPunct="1">
              <a:lnSpc>
                <a:spcPct val="120000"/>
              </a:lnSpc>
              <a:spcAft>
                <a:spcPts val="0"/>
              </a:spcAft>
              <a:buFont typeface="Arial" pitchFamily="34" charset="0"/>
              <a:buChar char="–"/>
              <a:defRPr/>
            </a:pPr>
            <a:r>
              <a:rPr lang="en-US" sz="2600" dirty="0"/>
              <a:t>Pregnancy </a:t>
            </a:r>
          </a:p>
          <a:p>
            <a:pPr lvl="1" eaLnBrk="1" fontAlgn="auto" hangingPunct="1">
              <a:lnSpc>
                <a:spcPct val="120000"/>
              </a:lnSpc>
              <a:spcAft>
                <a:spcPts val="0"/>
              </a:spcAft>
              <a:buFont typeface="Arial" pitchFamily="34" charset="0"/>
              <a:buChar char="–"/>
              <a:defRPr/>
            </a:pPr>
            <a:r>
              <a:rPr lang="en-US" sz="2600" dirty="0"/>
              <a:t>Bilateral renal artery stenosis</a:t>
            </a:r>
          </a:p>
        </p:txBody>
      </p:sp>
      <p:pic>
        <p:nvPicPr>
          <p:cNvPr id="6" name="Picture 5" descr="A picture containing person, wall, indoor&#10;&#10;Description automatically generated">
            <a:extLst>
              <a:ext uri="{FF2B5EF4-FFF2-40B4-BE49-F238E27FC236}">
                <a16:creationId xmlns:a16="http://schemas.microsoft.com/office/drawing/2014/main" id="{27385AEA-4717-40BC-BDBA-DD212D6D013D}"/>
              </a:ext>
            </a:extLst>
          </p:cNvPr>
          <p:cNvPicPr>
            <a:picLocks noChangeAspect="1"/>
          </p:cNvPicPr>
          <p:nvPr/>
        </p:nvPicPr>
        <p:blipFill>
          <a:blip r:embed="rId3"/>
          <a:stretch>
            <a:fillRect/>
          </a:stretch>
        </p:blipFill>
        <p:spPr>
          <a:xfrm>
            <a:off x="6129969" y="1143000"/>
            <a:ext cx="2667000" cy="3747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DD7D-239B-42F1-9271-784CEB6D6610}"/>
              </a:ext>
            </a:extLst>
          </p:cNvPr>
          <p:cNvSpPr>
            <a:spLocks noGrp="1"/>
          </p:cNvSpPr>
          <p:nvPr>
            <p:ph type="title"/>
          </p:nvPr>
        </p:nvSpPr>
        <p:spPr/>
        <p:txBody>
          <a:bodyPr/>
          <a:lstStyle/>
          <a:p>
            <a:pPr>
              <a:defRPr/>
            </a:pPr>
            <a:r>
              <a:rPr lang="en-US" dirty="0"/>
              <a:t>Thiazide diuretics</a:t>
            </a:r>
          </a:p>
        </p:txBody>
      </p:sp>
      <p:sp>
        <p:nvSpPr>
          <p:cNvPr id="54276" name="Content Placeholder 2">
            <a:extLst>
              <a:ext uri="{FF2B5EF4-FFF2-40B4-BE49-F238E27FC236}">
                <a16:creationId xmlns:a16="http://schemas.microsoft.com/office/drawing/2014/main" id="{6BA28AD0-D605-4A96-AC7D-CE690B86DD4F}"/>
              </a:ext>
            </a:extLst>
          </p:cNvPr>
          <p:cNvSpPr txBox="1">
            <a:spLocks/>
          </p:cNvSpPr>
          <p:nvPr/>
        </p:nvSpPr>
        <p:spPr bwMode="auto">
          <a:xfrm>
            <a:off x="609600" y="1524000"/>
            <a:ext cx="72390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758825"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004888"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1279525"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17367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1939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26511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1083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endParaRPr lang="en-US" altLang="en-US"/>
          </a:p>
        </p:txBody>
      </p:sp>
      <p:pic>
        <p:nvPicPr>
          <p:cNvPr id="54277" name="Picture 3">
            <a:extLst>
              <a:ext uri="{FF2B5EF4-FFF2-40B4-BE49-F238E27FC236}">
                <a16:creationId xmlns:a16="http://schemas.microsoft.com/office/drawing/2014/main" id="{E6BECB99-454C-4ABA-9425-5B02CB39C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219200"/>
            <a:ext cx="8229600" cy="312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DC20-DD6E-415B-BC34-0571A665EA7C}"/>
              </a:ext>
            </a:extLst>
          </p:cNvPr>
          <p:cNvSpPr>
            <a:spLocks noGrp="1"/>
          </p:cNvSpPr>
          <p:nvPr>
            <p:ph type="title"/>
          </p:nvPr>
        </p:nvSpPr>
        <p:spPr>
          <a:xfrm>
            <a:off x="304800" y="152400"/>
            <a:ext cx="8382000" cy="962247"/>
          </a:xfrm>
        </p:spPr>
        <p:txBody>
          <a:bodyPr>
            <a:normAutofit/>
          </a:bodyPr>
          <a:lstStyle/>
          <a:p>
            <a:pPr>
              <a:defRPr/>
            </a:pPr>
            <a:r>
              <a:rPr lang="en-US" sz="4000" dirty="0"/>
              <a:t>Calcium Channel Blockers</a:t>
            </a:r>
          </a:p>
        </p:txBody>
      </p:sp>
      <p:sp>
        <p:nvSpPr>
          <p:cNvPr id="55299" name="Content Placeholder 2">
            <a:extLst>
              <a:ext uri="{FF2B5EF4-FFF2-40B4-BE49-F238E27FC236}">
                <a16:creationId xmlns:a16="http://schemas.microsoft.com/office/drawing/2014/main" id="{F945396B-0177-4B93-A13C-AE7ECDB682FC}"/>
              </a:ext>
            </a:extLst>
          </p:cNvPr>
          <p:cNvSpPr>
            <a:spLocks noGrp="1"/>
          </p:cNvSpPr>
          <p:nvPr>
            <p:ph idx="1"/>
          </p:nvPr>
        </p:nvSpPr>
        <p:spPr/>
        <p:txBody>
          <a:bodyPr/>
          <a:lstStyle/>
          <a:p>
            <a:endParaRPr lang="en-US" altLang="en-US"/>
          </a:p>
        </p:txBody>
      </p:sp>
      <p:pic>
        <p:nvPicPr>
          <p:cNvPr id="55300" name="Picture 2">
            <a:extLst>
              <a:ext uri="{FF2B5EF4-FFF2-40B4-BE49-F238E27FC236}">
                <a16:creationId xmlns:a16="http://schemas.microsoft.com/office/drawing/2014/main" id="{AE652C46-43FB-4290-9BD6-E4A8D90AB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7848600"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54E6-6643-467F-BE50-435D802CD072}"/>
              </a:ext>
            </a:extLst>
          </p:cNvPr>
          <p:cNvSpPr>
            <a:spLocks noGrp="1"/>
          </p:cNvSpPr>
          <p:nvPr>
            <p:ph type="title"/>
          </p:nvPr>
        </p:nvSpPr>
        <p:spPr>
          <a:xfrm>
            <a:off x="384048" y="243840"/>
            <a:ext cx="8229600" cy="914400"/>
          </a:xfrm>
        </p:spPr>
        <p:txBody>
          <a:bodyPr>
            <a:normAutofit/>
          </a:bodyPr>
          <a:lstStyle/>
          <a:p>
            <a:pPr>
              <a:defRPr/>
            </a:pPr>
            <a:r>
              <a:rPr lang="en-US" sz="4000" dirty="0"/>
              <a:t>Resistant hypertension	</a:t>
            </a:r>
          </a:p>
        </p:txBody>
      </p:sp>
      <p:sp>
        <p:nvSpPr>
          <p:cNvPr id="56323" name="Content Placeholder 2">
            <a:extLst>
              <a:ext uri="{FF2B5EF4-FFF2-40B4-BE49-F238E27FC236}">
                <a16:creationId xmlns:a16="http://schemas.microsoft.com/office/drawing/2014/main" id="{54F98892-9860-463C-BF3D-C39EA1AB66DF}"/>
              </a:ext>
            </a:extLst>
          </p:cNvPr>
          <p:cNvSpPr>
            <a:spLocks noGrp="1"/>
          </p:cNvSpPr>
          <p:nvPr>
            <p:ph sz="quarter" idx="1"/>
          </p:nvPr>
        </p:nvSpPr>
        <p:spPr>
          <a:xfrm>
            <a:off x="457200" y="1219200"/>
            <a:ext cx="5029200" cy="4724400"/>
          </a:xfrm>
        </p:spPr>
        <p:txBody>
          <a:bodyPr>
            <a:normAutofit fontScale="77500" lnSpcReduction="20000"/>
          </a:bodyPr>
          <a:lstStyle/>
          <a:p>
            <a:r>
              <a:rPr lang="en-US" altLang="en-US" sz="3200" dirty="0"/>
              <a:t>Not meeting BP targets on 3 classes of antihypertensive meds (including a diuretic) at optimal doses</a:t>
            </a:r>
          </a:p>
          <a:p>
            <a:endParaRPr lang="en-US" altLang="en-US" sz="3200" dirty="0"/>
          </a:p>
          <a:p>
            <a:r>
              <a:rPr lang="en-US" altLang="en-US" sz="3200" dirty="0"/>
              <a:t>Consider mineralocorticoid receptor antagonist</a:t>
            </a:r>
          </a:p>
          <a:p>
            <a:pPr lvl="1"/>
            <a:r>
              <a:rPr lang="en-US" altLang="en-US" sz="2400" dirty="0"/>
              <a:t>Spironolactone (Aldactone®) 25-100mg daily </a:t>
            </a:r>
          </a:p>
          <a:p>
            <a:pPr lvl="1"/>
            <a:r>
              <a:rPr lang="en-US" altLang="en-US" sz="2400" dirty="0"/>
              <a:t>Eplerenone (Inspira®) 50-100mg daily </a:t>
            </a:r>
          </a:p>
          <a:p>
            <a:pPr lvl="1"/>
            <a:endParaRPr lang="en-US" altLang="en-US" sz="2400" dirty="0"/>
          </a:p>
          <a:p>
            <a:r>
              <a:rPr lang="en-US" altLang="en-US" sz="3200" dirty="0"/>
              <a:t>Monitor serum creatinine, potassium</a:t>
            </a:r>
          </a:p>
          <a:p>
            <a:endParaRPr lang="en-US" altLang="en-US" sz="3200" dirty="0"/>
          </a:p>
          <a:p>
            <a:r>
              <a:rPr lang="en-US" altLang="en-US" sz="3200" dirty="0"/>
              <a:t>Avoid use with </a:t>
            </a:r>
            <a:r>
              <a:rPr lang="en-US" altLang="en-US" sz="3200" dirty="0" err="1"/>
              <a:t>finerenone</a:t>
            </a:r>
            <a:endParaRPr lang="en-US" altLang="en-US" dirty="0"/>
          </a:p>
        </p:txBody>
      </p:sp>
      <p:pic>
        <p:nvPicPr>
          <p:cNvPr id="4" name="Picture 3" descr="Assorted pills and capsules">
            <a:extLst>
              <a:ext uri="{FF2B5EF4-FFF2-40B4-BE49-F238E27FC236}">
                <a16:creationId xmlns:a16="http://schemas.microsoft.com/office/drawing/2014/main" id="{840AC765-915B-4C8C-8D04-BDB63F2AB9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216071" y="2032000"/>
            <a:ext cx="4191000" cy="279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7AB7-04FD-4D0D-9FE3-7CB2E7B0D859}"/>
              </a:ext>
            </a:extLst>
          </p:cNvPr>
          <p:cNvSpPr>
            <a:spLocks noGrp="1"/>
          </p:cNvSpPr>
          <p:nvPr>
            <p:ph type="title"/>
          </p:nvPr>
        </p:nvSpPr>
        <p:spPr/>
        <p:txBody>
          <a:bodyPr>
            <a:normAutofit/>
          </a:bodyPr>
          <a:lstStyle/>
          <a:p>
            <a:pPr>
              <a:defRPr/>
            </a:pPr>
            <a:r>
              <a:rPr lang="en-US" sz="4400" dirty="0"/>
              <a:t>Beta Blockers</a:t>
            </a:r>
          </a:p>
        </p:txBody>
      </p:sp>
      <p:sp>
        <p:nvSpPr>
          <p:cNvPr id="57347" name="Content Placeholder 2">
            <a:extLst>
              <a:ext uri="{FF2B5EF4-FFF2-40B4-BE49-F238E27FC236}">
                <a16:creationId xmlns:a16="http://schemas.microsoft.com/office/drawing/2014/main" id="{82D5A658-5C6E-4C2F-935A-9ED471E2E620}"/>
              </a:ext>
            </a:extLst>
          </p:cNvPr>
          <p:cNvSpPr>
            <a:spLocks noGrp="1"/>
          </p:cNvSpPr>
          <p:nvPr>
            <p:ph idx="1"/>
          </p:nvPr>
        </p:nvSpPr>
        <p:spPr>
          <a:xfrm>
            <a:off x="457200" y="1401624"/>
            <a:ext cx="5638800" cy="5303976"/>
          </a:xfrm>
        </p:spPr>
        <p:txBody>
          <a:bodyPr>
            <a:normAutofit lnSpcReduction="10000"/>
          </a:bodyPr>
          <a:lstStyle/>
          <a:p>
            <a:r>
              <a:rPr lang="en-US" altLang="en-US" sz="2800" dirty="0"/>
              <a:t>Use in recurrent MI, heart failure</a:t>
            </a:r>
          </a:p>
          <a:p>
            <a:r>
              <a:rPr lang="en-US" altLang="en-US" sz="2800" dirty="0"/>
              <a:t>Side effects: depression, sexual dysfunction, exercise intolerance, sedation, dizziness</a:t>
            </a:r>
          </a:p>
          <a:p>
            <a:r>
              <a:rPr lang="en-US" altLang="en-US" sz="2800" dirty="0"/>
              <a:t>Monitor BP, lipids, heart rate, glucose</a:t>
            </a:r>
          </a:p>
          <a:p>
            <a:r>
              <a:rPr lang="en-US" altLang="en-US" sz="2800" dirty="0"/>
              <a:t>When stopping, taper dose gradually</a:t>
            </a:r>
          </a:p>
          <a:p>
            <a:r>
              <a:rPr lang="en-US" altLang="en-US" sz="2800" dirty="0"/>
              <a:t>Can elevate glucose and mask adrenergic symptoms of hypoglycemia (ex. tachycardia)</a:t>
            </a:r>
          </a:p>
          <a:p>
            <a:pPr lvl="1"/>
            <a:r>
              <a:rPr lang="en-US" altLang="en-US" sz="2000" dirty="0"/>
              <a:t>Sweating will still occur (cholinergic mediated)</a:t>
            </a:r>
          </a:p>
        </p:txBody>
      </p:sp>
      <p:pic>
        <p:nvPicPr>
          <p:cNvPr id="4" name="Picture 3" descr="A picture containing stationary, writing implement, marker&#10;&#10;Description automatically generated">
            <a:extLst>
              <a:ext uri="{FF2B5EF4-FFF2-40B4-BE49-F238E27FC236}">
                <a16:creationId xmlns:a16="http://schemas.microsoft.com/office/drawing/2014/main" id="{3DACF23C-E05E-4602-9BA4-2DF380D0D8D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17093" y="1401624"/>
            <a:ext cx="2895600" cy="2051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0962-D23C-41C4-8152-A03C92314F2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078BCC3-5FEE-408C-A2DF-87553BB213E4}"/>
              </a:ext>
            </a:extLst>
          </p:cNvPr>
          <p:cNvSpPr>
            <a:spLocks noGrp="1"/>
          </p:cNvSpPr>
          <p:nvPr>
            <p:ph sz="quarter"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1FAAF133-B436-4AF1-86A0-9C6E34B72453}"/>
              </a:ext>
            </a:extLst>
          </p:cNvPr>
          <p:cNvPicPr>
            <a:picLocks noChangeAspect="1"/>
          </p:cNvPicPr>
          <p:nvPr/>
        </p:nvPicPr>
        <p:blipFill>
          <a:blip r:embed="rId2"/>
          <a:stretch>
            <a:fillRect/>
          </a:stretch>
        </p:blipFill>
        <p:spPr>
          <a:xfrm>
            <a:off x="457200" y="185835"/>
            <a:ext cx="8229600" cy="6486329"/>
          </a:xfrm>
          <a:prstGeom prst="rect">
            <a:avLst/>
          </a:prstGeom>
        </p:spPr>
      </p:pic>
    </p:spTree>
    <p:extLst>
      <p:ext uri="{BB962C8B-B14F-4D97-AF65-F5344CB8AC3E}">
        <p14:creationId xmlns:p14="http://schemas.microsoft.com/office/powerpoint/2010/main" val="41124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586D-3EE8-427B-B9E9-A92CE0E8DD86}"/>
              </a:ext>
            </a:extLst>
          </p:cNvPr>
          <p:cNvSpPr>
            <a:spLocks noGrp="1"/>
          </p:cNvSpPr>
          <p:nvPr>
            <p:ph type="title"/>
          </p:nvPr>
        </p:nvSpPr>
        <p:spPr>
          <a:xfrm>
            <a:off x="304800" y="258763"/>
            <a:ext cx="8229600" cy="914400"/>
          </a:xfrm>
        </p:spPr>
        <p:txBody>
          <a:bodyPr/>
          <a:lstStyle/>
          <a:p>
            <a:pPr>
              <a:defRPr/>
            </a:pPr>
            <a:r>
              <a:rPr lang="en-US" dirty="0"/>
              <a:t>Other Hypertension Meds</a:t>
            </a:r>
          </a:p>
        </p:txBody>
      </p:sp>
      <p:sp>
        <p:nvSpPr>
          <p:cNvPr id="58371" name="Content Placeholder 2">
            <a:extLst>
              <a:ext uri="{FF2B5EF4-FFF2-40B4-BE49-F238E27FC236}">
                <a16:creationId xmlns:a16="http://schemas.microsoft.com/office/drawing/2014/main" id="{083FDE29-BC58-4AD9-B7D2-B0B8FFBD346F}"/>
              </a:ext>
            </a:extLst>
          </p:cNvPr>
          <p:cNvSpPr>
            <a:spLocks noGrp="1"/>
          </p:cNvSpPr>
          <p:nvPr>
            <p:ph idx="1"/>
          </p:nvPr>
        </p:nvSpPr>
        <p:spPr>
          <a:xfrm>
            <a:off x="457200" y="1295400"/>
            <a:ext cx="5562600" cy="5410200"/>
          </a:xfrm>
        </p:spPr>
        <p:txBody>
          <a:bodyPr>
            <a:normAutofit fontScale="92500" lnSpcReduction="10000"/>
          </a:bodyPr>
          <a:lstStyle/>
          <a:p>
            <a:r>
              <a:rPr lang="en-US" altLang="en-US" dirty="0"/>
              <a:t>Direct renin inhibitors (</a:t>
            </a:r>
            <a:r>
              <a:rPr lang="en-US" altLang="en-US" dirty="0" err="1"/>
              <a:t>Alsikiren-Tekturna</a:t>
            </a:r>
            <a:r>
              <a:rPr lang="en-US" altLang="en-US" dirty="0"/>
              <a:t>®)</a:t>
            </a:r>
          </a:p>
          <a:p>
            <a:pPr lvl="1"/>
            <a:r>
              <a:rPr lang="en-US" altLang="en-US" dirty="0"/>
              <a:t>Similar side effects to ACEI/ARB, rarely used in clinical practice</a:t>
            </a:r>
          </a:p>
          <a:p>
            <a:pPr lvl="1"/>
            <a:endParaRPr lang="en-US" altLang="en-US" dirty="0"/>
          </a:p>
          <a:p>
            <a:r>
              <a:rPr lang="en-US" altLang="en-US" dirty="0"/>
              <a:t>Combined alpha and beta blockers (ex. Carvedilol)</a:t>
            </a:r>
          </a:p>
          <a:p>
            <a:pPr lvl="1"/>
            <a:r>
              <a:rPr lang="en-US" altLang="en-US" dirty="0"/>
              <a:t>Similar precautions as beta blockers, additional MOA</a:t>
            </a:r>
          </a:p>
          <a:p>
            <a:pPr lvl="1"/>
            <a:endParaRPr lang="en-US" altLang="en-US" dirty="0"/>
          </a:p>
          <a:p>
            <a:r>
              <a:rPr lang="en-US" altLang="en-US" dirty="0"/>
              <a:t>Loop diuretics (Furosemide, Torsemide, Bumetanide)</a:t>
            </a:r>
          </a:p>
          <a:p>
            <a:pPr lvl="1"/>
            <a:r>
              <a:rPr lang="en-US" altLang="en-US" dirty="0"/>
              <a:t>Use when eGFR&lt;30 or if greater diuresis is needed, monitor electrolytes</a:t>
            </a:r>
          </a:p>
          <a:p>
            <a:pPr lvl="1"/>
            <a:endParaRPr lang="en-US" altLang="en-US" dirty="0"/>
          </a:p>
          <a:p>
            <a:r>
              <a:rPr lang="en-US" altLang="en-US" dirty="0"/>
              <a:t>Potassium sparing diuretics (ex. Amiloride, Triamterene)</a:t>
            </a:r>
          </a:p>
          <a:p>
            <a:pPr lvl="1"/>
            <a:r>
              <a:rPr lang="en-US" altLang="en-US" dirty="0"/>
              <a:t>Use in combination with thiazide to retain potassium, minimal effect on BP</a:t>
            </a:r>
          </a:p>
          <a:p>
            <a:endParaRPr lang="en-US" altLang="en-US" dirty="0"/>
          </a:p>
          <a:p>
            <a:endParaRPr lang="en-US" altLang="en-US" dirty="0"/>
          </a:p>
          <a:p>
            <a:endParaRPr lang="en-US" altLang="en-US" dirty="0"/>
          </a:p>
        </p:txBody>
      </p:sp>
      <p:pic>
        <p:nvPicPr>
          <p:cNvPr id="8" name="Picture 7" descr="A picture containing indoor, decorated, arranged&#10;&#10;Description automatically generated">
            <a:extLst>
              <a:ext uri="{FF2B5EF4-FFF2-40B4-BE49-F238E27FC236}">
                <a16:creationId xmlns:a16="http://schemas.microsoft.com/office/drawing/2014/main" id="{517B88B7-44EC-4D7E-8086-53A79D82B4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34050" y="1173163"/>
            <a:ext cx="3105150" cy="2178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465A-C579-49B4-A1D6-E0A92416071F}"/>
              </a:ext>
            </a:extLst>
          </p:cNvPr>
          <p:cNvSpPr>
            <a:spLocks noGrp="1"/>
          </p:cNvSpPr>
          <p:nvPr>
            <p:ph type="title"/>
          </p:nvPr>
        </p:nvSpPr>
        <p:spPr>
          <a:xfrm>
            <a:off x="457200" y="320675"/>
            <a:ext cx="8305800" cy="822325"/>
          </a:xfrm>
        </p:spPr>
        <p:txBody>
          <a:bodyPr>
            <a:normAutofit/>
          </a:bodyPr>
          <a:lstStyle/>
          <a:p>
            <a:pPr>
              <a:defRPr/>
            </a:pPr>
            <a:r>
              <a:rPr lang="en-US" dirty="0"/>
              <a:t>Other hypertension meds (</a:t>
            </a:r>
            <a:r>
              <a:rPr lang="en-US" dirty="0" err="1"/>
              <a:t>cont</a:t>
            </a:r>
            <a:r>
              <a:rPr lang="en-US" dirty="0"/>
              <a:t>)</a:t>
            </a:r>
          </a:p>
        </p:txBody>
      </p:sp>
      <p:sp>
        <p:nvSpPr>
          <p:cNvPr id="3" name="Content Placeholder 2">
            <a:extLst>
              <a:ext uri="{FF2B5EF4-FFF2-40B4-BE49-F238E27FC236}">
                <a16:creationId xmlns:a16="http://schemas.microsoft.com/office/drawing/2014/main" id="{DB7029B7-92B6-4704-AD8B-8392AC531F97}"/>
              </a:ext>
            </a:extLst>
          </p:cNvPr>
          <p:cNvSpPr>
            <a:spLocks noGrp="1"/>
          </p:cNvSpPr>
          <p:nvPr>
            <p:ph idx="1"/>
          </p:nvPr>
        </p:nvSpPr>
        <p:spPr>
          <a:xfrm>
            <a:off x="457200" y="1282700"/>
            <a:ext cx="8229600" cy="5486400"/>
          </a:xfrm>
        </p:spPr>
        <p:txBody>
          <a:bodyPr/>
          <a:lstStyle/>
          <a:p>
            <a:pPr>
              <a:defRPr/>
            </a:pPr>
            <a:r>
              <a:rPr lang="en-US" altLang="en-US" dirty="0"/>
              <a:t>Alpha 1 blockers (Doxazosin, Prazosin, Terazosin)</a:t>
            </a:r>
          </a:p>
          <a:p>
            <a:pPr lvl="1">
              <a:defRPr/>
            </a:pPr>
            <a:r>
              <a:rPr lang="en-US" altLang="en-US" sz="1600" dirty="0"/>
              <a:t>Vasodilator, risk of orthostatic hypotension</a:t>
            </a:r>
          </a:p>
          <a:p>
            <a:pPr lvl="1">
              <a:defRPr/>
            </a:pPr>
            <a:r>
              <a:rPr lang="en-US" altLang="en-US" sz="1600" dirty="0"/>
              <a:t>Often used for people with DM + benign prostatic hypertrophy (BPH)</a:t>
            </a:r>
          </a:p>
          <a:p>
            <a:pPr>
              <a:defRPr/>
            </a:pPr>
            <a:r>
              <a:rPr lang="en-US" altLang="en-US" dirty="0"/>
              <a:t>Alpha 2 agonists (Clonidine, Methyldopa)</a:t>
            </a:r>
          </a:p>
          <a:p>
            <a:pPr lvl="1">
              <a:defRPr/>
            </a:pPr>
            <a:r>
              <a:rPr lang="en-US" altLang="en-US" sz="1600" dirty="0"/>
              <a:t>Centrally acting </a:t>
            </a:r>
          </a:p>
          <a:p>
            <a:pPr lvl="1">
              <a:defRPr/>
            </a:pPr>
            <a:r>
              <a:rPr lang="en-US" altLang="en-US" sz="1600" dirty="0"/>
              <a:t>Administer with a diuretic</a:t>
            </a:r>
          </a:p>
          <a:p>
            <a:pPr lvl="1">
              <a:defRPr/>
            </a:pPr>
            <a:r>
              <a:rPr lang="en-US" altLang="en-US" sz="1600" dirty="0"/>
              <a:t>Side effects: sedation, dry mouth, orthostatic hypotension, impotence</a:t>
            </a:r>
          </a:p>
          <a:p>
            <a:pPr lvl="1">
              <a:defRPr/>
            </a:pPr>
            <a:r>
              <a:rPr lang="en-US" altLang="en-US" sz="1600" dirty="0"/>
              <a:t>Avoid abrupt discontinuation</a:t>
            </a:r>
          </a:p>
          <a:p>
            <a:pPr>
              <a:defRPr/>
            </a:pPr>
            <a:endParaRPr lang="en-US" dirty="0"/>
          </a:p>
        </p:txBody>
      </p:sp>
      <p:pic>
        <p:nvPicPr>
          <p:cNvPr id="5" name="Picture 4" descr="Table&#10;&#10;Description automatically generated">
            <a:extLst>
              <a:ext uri="{FF2B5EF4-FFF2-40B4-BE49-F238E27FC236}">
                <a16:creationId xmlns:a16="http://schemas.microsoft.com/office/drawing/2014/main" id="{3B997916-9702-4265-B169-206F35DABCC4}"/>
              </a:ext>
            </a:extLst>
          </p:cNvPr>
          <p:cNvPicPr>
            <a:picLocks noChangeAspect="1"/>
          </p:cNvPicPr>
          <p:nvPr/>
        </p:nvPicPr>
        <p:blipFill>
          <a:blip r:embed="rId3"/>
          <a:stretch>
            <a:fillRect/>
          </a:stretch>
        </p:blipFill>
        <p:spPr>
          <a:xfrm>
            <a:off x="762000" y="4025900"/>
            <a:ext cx="6934200" cy="25622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9FAB-01F2-45D9-8152-0921861C7FEE}"/>
              </a:ext>
            </a:extLst>
          </p:cNvPr>
          <p:cNvSpPr>
            <a:spLocks noGrp="1"/>
          </p:cNvSpPr>
          <p:nvPr>
            <p:ph type="title"/>
          </p:nvPr>
        </p:nvSpPr>
        <p:spPr>
          <a:xfrm>
            <a:off x="457200" y="463181"/>
            <a:ext cx="8305800" cy="1143000"/>
          </a:xfrm>
        </p:spPr>
        <p:txBody>
          <a:bodyPr>
            <a:normAutofit/>
          </a:bodyPr>
          <a:lstStyle/>
          <a:p>
            <a:pPr>
              <a:defRPr/>
            </a:pPr>
            <a:r>
              <a:rPr lang="en-US" dirty="0"/>
              <a:t>Poll - What Changes are Best to Make to Alice’s Hypertension Regimen? </a:t>
            </a:r>
          </a:p>
        </p:txBody>
      </p:sp>
      <p:sp>
        <p:nvSpPr>
          <p:cNvPr id="3" name="Content Placeholder 2">
            <a:extLst>
              <a:ext uri="{FF2B5EF4-FFF2-40B4-BE49-F238E27FC236}">
                <a16:creationId xmlns:a16="http://schemas.microsoft.com/office/drawing/2014/main" id="{CF091710-6BE9-4514-BA2F-243F6267D351}"/>
              </a:ext>
            </a:extLst>
          </p:cNvPr>
          <p:cNvSpPr>
            <a:spLocks noGrp="1"/>
          </p:cNvSpPr>
          <p:nvPr>
            <p:ph idx="1"/>
          </p:nvPr>
        </p:nvSpPr>
        <p:spPr>
          <a:xfrm>
            <a:off x="457200" y="1981200"/>
            <a:ext cx="7239000" cy="4475163"/>
          </a:xfrm>
        </p:spPr>
        <p:txBody>
          <a:bodyPr/>
          <a:lstStyle/>
          <a:p>
            <a:pPr marL="514350" indent="-514350">
              <a:buFont typeface="+mj-lt"/>
              <a:buAutoNum type="alphaUcPeriod"/>
              <a:defRPr/>
            </a:pPr>
            <a:r>
              <a:rPr lang="en-US" sz="3600" dirty="0"/>
              <a:t>Add lisinopril </a:t>
            </a:r>
          </a:p>
          <a:p>
            <a:pPr marL="514350" indent="-514350">
              <a:buFont typeface="+mj-lt"/>
              <a:buAutoNum type="alphaUcPeriod"/>
              <a:defRPr/>
            </a:pPr>
            <a:r>
              <a:rPr lang="en-US" sz="3600" dirty="0"/>
              <a:t>Replace chlorthalidone with lisinopril </a:t>
            </a:r>
          </a:p>
          <a:p>
            <a:pPr marL="514350" indent="-514350">
              <a:buFont typeface="+mj-lt"/>
              <a:buAutoNum type="alphaUcPeriod"/>
              <a:defRPr/>
            </a:pPr>
            <a:r>
              <a:rPr lang="en-US" sz="3600" dirty="0"/>
              <a:t>Add amlodipine</a:t>
            </a:r>
          </a:p>
          <a:p>
            <a:pPr marL="514350" indent="-514350">
              <a:buFont typeface="+mj-lt"/>
              <a:buAutoNum type="alphaUcPeriod"/>
              <a:defRPr/>
            </a:pPr>
            <a:r>
              <a:rPr lang="en-US" sz="3600" dirty="0"/>
              <a:t>Replace chlorthalidone with amlodipine</a:t>
            </a:r>
          </a:p>
          <a:p>
            <a:pPr>
              <a:defRPr/>
            </a:pPr>
            <a:endParaRPr lang="en-US" dirty="0"/>
          </a:p>
        </p:txBody>
      </p:sp>
      <p:sp>
        <p:nvSpPr>
          <p:cNvPr id="60420" name="TextBox 3">
            <a:extLst>
              <a:ext uri="{FF2B5EF4-FFF2-40B4-BE49-F238E27FC236}">
                <a16:creationId xmlns:a16="http://schemas.microsoft.com/office/drawing/2014/main" id="{DA476F20-529C-47C6-A7C5-291CBA55CFD6}"/>
              </a:ext>
            </a:extLst>
          </p:cNvPr>
          <p:cNvSpPr txBox="1">
            <a:spLocks noChangeArrowheads="1"/>
          </p:cNvSpPr>
          <p:nvPr/>
        </p:nvSpPr>
        <p:spPr bwMode="auto">
          <a:xfrm>
            <a:off x="838200" y="62484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dirty="0"/>
              <a:t>Assume all choices include lifestyle modifications</a:t>
            </a:r>
          </a:p>
        </p:txBody>
      </p:sp>
      <p:pic>
        <p:nvPicPr>
          <p:cNvPr id="8" name="Picture 7">
            <a:extLst>
              <a:ext uri="{FF2B5EF4-FFF2-40B4-BE49-F238E27FC236}">
                <a16:creationId xmlns:a16="http://schemas.microsoft.com/office/drawing/2014/main" id="{D755DDAA-2A52-43D2-A1E6-65D3ADD51C5C}"/>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6" name="Oval 5">
            <a:extLst>
              <a:ext uri="{FF2B5EF4-FFF2-40B4-BE49-F238E27FC236}">
                <a16:creationId xmlns:a16="http://schemas.microsoft.com/office/drawing/2014/main" id="{E11F2AD1-6EF0-400C-98A4-4E381BE08240}"/>
              </a:ext>
            </a:extLst>
          </p:cNvPr>
          <p:cNvSpPr/>
          <p:nvPr/>
        </p:nvSpPr>
        <p:spPr>
          <a:xfrm>
            <a:off x="572456" y="1865658"/>
            <a:ext cx="3618544" cy="87754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0603-419F-4220-A705-7F40BC2F4E5E}"/>
              </a:ext>
            </a:extLst>
          </p:cNvPr>
          <p:cNvSpPr>
            <a:spLocks noGrp="1"/>
          </p:cNvSpPr>
          <p:nvPr>
            <p:ph type="title"/>
          </p:nvPr>
        </p:nvSpPr>
        <p:spPr/>
        <p:txBody>
          <a:bodyPr>
            <a:normAutofit fontScale="90000"/>
          </a:bodyPr>
          <a:lstStyle/>
          <a:p>
            <a:pPr eaLnBrk="1" fontAlgn="auto" hangingPunct="1">
              <a:spcAft>
                <a:spcPts val="0"/>
              </a:spcAft>
              <a:defRPr/>
            </a:pPr>
            <a:r>
              <a:rPr lang="en-US" dirty="0"/>
              <a:t>Cholesterol Management in People with Diabetes</a:t>
            </a:r>
          </a:p>
        </p:txBody>
      </p:sp>
      <p:sp>
        <p:nvSpPr>
          <p:cNvPr id="62467" name="Subtitle 2">
            <a:extLst>
              <a:ext uri="{FF2B5EF4-FFF2-40B4-BE49-F238E27FC236}">
                <a16:creationId xmlns:a16="http://schemas.microsoft.com/office/drawing/2014/main" id="{48CD0DD7-3AA7-44E4-AAA6-4AE100BF1119}"/>
              </a:ext>
            </a:extLst>
          </p:cNvPr>
          <p:cNvSpPr>
            <a:spLocks noGrp="1"/>
          </p:cNvSpPr>
          <p:nvPr>
            <p:ph sz="quarter" idx="1"/>
          </p:nvPr>
        </p:nvSpPr>
        <p:spPr/>
        <p:txBody>
          <a:bodyPr/>
          <a:lstStyle/>
          <a:p>
            <a:pPr algn="ctr" eaLnBrk="1" hangingPunct="1"/>
            <a:r>
              <a:rPr lang="en-US" altLang="en-US" sz="3600" dirty="0"/>
              <a:t>1 minute stretch and Questions?</a:t>
            </a:r>
          </a:p>
        </p:txBody>
      </p:sp>
      <p:pic>
        <p:nvPicPr>
          <p:cNvPr id="62468" name="Picture 4">
            <a:extLst>
              <a:ext uri="{FF2B5EF4-FFF2-40B4-BE49-F238E27FC236}">
                <a16:creationId xmlns:a16="http://schemas.microsoft.com/office/drawing/2014/main" id="{D8ED3616-065B-4EA1-9FF5-05FAD7FE76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362200"/>
            <a:ext cx="4149596" cy="240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7</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824756" cy="5105400"/>
          </a:xfrm>
        </p:spPr>
        <p:txBody>
          <a:bodyPr>
            <a:normAutofit fontScale="92500"/>
          </a:bodyPr>
          <a:lstStyle/>
          <a:p>
            <a:pPr marL="0" indent="0">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30%.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65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9" name="Picture 8" descr="Business woman hands together">
            <a:extLst>
              <a:ext uri="{FF2B5EF4-FFF2-40B4-BE49-F238E27FC236}">
                <a16:creationId xmlns:a16="http://schemas.microsoft.com/office/drawing/2014/main" id="{29B70F45-030B-13C5-F5C3-A395179EC8A7}"/>
              </a:ext>
            </a:extLst>
          </p:cNvPr>
          <p:cNvPicPr>
            <a:picLocks noChangeAspect="1"/>
          </p:cNvPicPr>
          <p:nvPr/>
        </p:nvPicPr>
        <p:blipFill>
          <a:blip r:embed="rId2"/>
          <a:stretch>
            <a:fillRect/>
          </a:stretch>
        </p:blipFill>
        <p:spPr>
          <a:xfrm>
            <a:off x="6477000" y="1524000"/>
            <a:ext cx="1530443" cy="4726985"/>
          </a:xfrm>
          <a:prstGeom prst="rect">
            <a:avLst/>
          </a:prstGeom>
        </p:spPr>
      </p:pic>
    </p:spTree>
    <p:extLst>
      <p:ext uri="{BB962C8B-B14F-4D97-AF65-F5344CB8AC3E}">
        <p14:creationId xmlns:p14="http://schemas.microsoft.com/office/powerpoint/2010/main" val="11459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AD4C-EE5A-D85F-FBA5-1CF797A0286C}"/>
              </a:ext>
            </a:extLst>
          </p:cNvPr>
          <p:cNvSpPr>
            <a:spLocks noGrp="1"/>
          </p:cNvSpPr>
          <p:nvPr>
            <p:ph type="title"/>
          </p:nvPr>
        </p:nvSpPr>
        <p:spPr>
          <a:xfrm>
            <a:off x="457200" y="152400"/>
            <a:ext cx="8229600" cy="990600"/>
          </a:xfrm>
        </p:spPr>
        <p:txBody>
          <a:bodyPr>
            <a:noAutofit/>
          </a:bodyPr>
          <a:lstStyle/>
          <a:p>
            <a:r>
              <a:rPr lang="en-US" sz="3200" dirty="0"/>
              <a:t>Lipid Goals – Primary Prevention</a:t>
            </a:r>
          </a:p>
        </p:txBody>
      </p:sp>
      <p:sp>
        <p:nvSpPr>
          <p:cNvPr id="7" name="Content Placeholder 6">
            <a:extLst>
              <a:ext uri="{FF2B5EF4-FFF2-40B4-BE49-F238E27FC236}">
                <a16:creationId xmlns:a16="http://schemas.microsoft.com/office/drawing/2014/main" id="{B09B0E4C-B65F-4D27-623B-E5FD91BB51AD}"/>
              </a:ext>
            </a:extLst>
          </p:cNvPr>
          <p:cNvSpPr>
            <a:spLocks noGrp="1"/>
          </p:cNvSpPr>
          <p:nvPr>
            <p:ph sz="quarter" idx="1"/>
          </p:nvPr>
        </p:nvSpPr>
        <p:spPr/>
        <p:txBody>
          <a:bodyPr>
            <a:normAutofit lnSpcReduction="10000"/>
          </a:bodyPr>
          <a:lstStyle/>
          <a:p>
            <a:pPr algn="l">
              <a:lnSpc>
                <a:spcPct val="120000"/>
              </a:lnSpc>
            </a:pPr>
            <a:r>
              <a:rPr lang="en-US" dirty="0">
                <a:solidFill>
                  <a:srgbClr val="000000"/>
                </a:solidFill>
                <a:ea typeface="Calibri" panose="020F0502020204030204" pitchFamily="34" charset="0"/>
                <a:cs typeface="Calibri" panose="020F0502020204030204" pitchFamily="34" charset="0"/>
              </a:rPr>
              <a:t>F</a:t>
            </a:r>
            <a:r>
              <a:rPr lang="en-US" b="0" i="0" dirty="0">
                <a:solidFill>
                  <a:srgbClr val="000000"/>
                </a:solidFill>
                <a:effectLst/>
                <a:ea typeface="Calibri" panose="020F0502020204030204" pitchFamily="34" charset="0"/>
                <a:cs typeface="Calibri" panose="020F0502020204030204" pitchFamily="34" charset="0"/>
              </a:rPr>
              <a:t>or people with diabetes aged 40–75 </a:t>
            </a:r>
            <a:r>
              <a:rPr lang="en-US" i="0" dirty="0">
                <a:solidFill>
                  <a:srgbClr val="000000"/>
                </a:solidFill>
                <a:effectLst/>
                <a:ea typeface="Calibri" panose="020F0502020204030204" pitchFamily="34" charset="0"/>
                <a:cs typeface="Calibri" panose="020F0502020204030204" pitchFamily="34" charset="0"/>
              </a:rPr>
              <a:t>at</a:t>
            </a:r>
            <a:r>
              <a:rPr lang="en-US" b="1" i="0" dirty="0">
                <a:solidFill>
                  <a:srgbClr val="000000"/>
                </a:solidFill>
                <a:effectLst/>
                <a:ea typeface="Calibri" panose="020F0502020204030204" pitchFamily="34" charset="0"/>
                <a:cs typeface="Calibri" panose="020F0502020204030204" pitchFamily="34" charset="0"/>
              </a:rPr>
              <a:t> </a:t>
            </a:r>
            <a:r>
              <a:rPr lang="en-US" i="0" dirty="0">
                <a:solidFill>
                  <a:srgbClr val="000000"/>
                </a:solidFill>
                <a:effectLst/>
                <a:ea typeface="Calibri" panose="020F0502020204030204" pitchFamily="34" charset="0"/>
                <a:cs typeface="Calibri" panose="020F0502020204030204" pitchFamily="34" charset="0"/>
              </a:rPr>
              <a:t>higher cardiovascular risk*</a:t>
            </a:r>
          </a:p>
          <a:p>
            <a:pPr lvl="1">
              <a:lnSpc>
                <a:spcPct val="120000"/>
              </a:lnSpc>
            </a:pPr>
            <a:r>
              <a:rPr lang="en-US" sz="2200" b="0" i="0" dirty="0">
                <a:solidFill>
                  <a:srgbClr val="000000"/>
                </a:solidFill>
                <a:effectLst/>
                <a:ea typeface="Calibri" panose="020F0502020204030204" pitchFamily="34" charset="0"/>
                <a:cs typeface="Calibri" panose="020F0502020204030204" pitchFamily="34" charset="0"/>
              </a:rPr>
              <a:t>(*HTN, Smoke, CKD, BMI 30+ albuminuria, family </a:t>
            </a:r>
            <a:r>
              <a:rPr lang="en-US" sz="2200" b="0" i="0" dirty="0" err="1">
                <a:solidFill>
                  <a:srgbClr val="000000"/>
                </a:solidFill>
                <a:effectLst/>
                <a:ea typeface="Calibri" panose="020F0502020204030204" pitchFamily="34" charset="0"/>
                <a:cs typeface="Calibri" panose="020F0502020204030204" pitchFamily="34" charset="0"/>
              </a:rPr>
              <a:t>hx</a:t>
            </a:r>
            <a:r>
              <a:rPr lang="en-US" sz="2200" b="0" i="0" dirty="0">
                <a:solidFill>
                  <a:srgbClr val="000000"/>
                </a:solidFill>
                <a:effectLst/>
                <a:ea typeface="Calibri" panose="020F0502020204030204" pitchFamily="34" charset="0"/>
                <a:cs typeface="Calibri" panose="020F0502020204030204" pitchFamily="34" charset="0"/>
              </a:rPr>
              <a:t> ACSVD) </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High-intensity statin </a:t>
            </a:r>
            <a:r>
              <a:rPr lang="en-US" sz="2200" b="0" i="0" dirty="0">
                <a:solidFill>
                  <a:srgbClr val="000000"/>
                </a:solidFill>
                <a:effectLst/>
                <a:ea typeface="Calibri" panose="020F0502020204030204" pitchFamily="34" charset="0"/>
                <a:cs typeface="Calibri" panose="020F0502020204030204" pitchFamily="34" charset="0"/>
              </a:rPr>
              <a:t>therapy is recommended</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Reduce LDL cholesterol by at least 50% of baseline              		AND</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Target LDL cholesterol &lt;70 mg/dL. </a:t>
            </a:r>
            <a:endParaRPr lang="en-US" sz="2200" b="0" i="0" dirty="0">
              <a:solidFill>
                <a:srgbClr val="000000"/>
              </a:solidFill>
              <a:effectLst/>
              <a:ea typeface="Calibri" panose="020F0502020204030204" pitchFamily="34" charset="0"/>
              <a:cs typeface="Calibri" panose="020F0502020204030204" pitchFamily="34" charset="0"/>
            </a:endParaRPr>
          </a:p>
          <a:p>
            <a:endParaRPr lang="en-US" dirty="0"/>
          </a:p>
        </p:txBody>
      </p:sp>
      <p:sp>
        <p:nvSpPr>
          <p:cNvPr id="3" name="Content Placeholder 2">
            <a:extLst>
              <a:ext uri="{FF2B5EF4-FFF2-40B4-BE49-F238E27FC236}">
                <a16:creationId xmlns:a16="http://schemas.microsoft.com/office/drawing/2014/main" id="{EC71A1D5-E3F6-CCA6-BCE1-6E4557BFA0EE}"/>
              </a:ext>
            </a:extLst>
          </p:cNvPr>
          <p:cNvSpPr>
            <a:spLocks noGrp="1"/>
          </p:cNvSpPr>
          <p:nvPr>
            <p:ph sz="quarter" idx="2"/>
          </p:nvPr>
        </p:nvSpPr>
        <p:spPr/>
        <p:txBody>
          <a:bodyPr>
            <a:normAutofit lnSpcReduction="10000"/>
          </a:bodyPr>
          <a:lstStyle/>
          <a:p>
            <a:pPr>
              <a:lnSpc>
                <a:spcPct val="120000"/>
              </a:lnSpc>
            </a:pPr>
            <a:r>
              <a:rPr lang="en-US" b="1" i="0" dirty="0">
                <a:solidFill>
                  <a:srgbClr val="000000"/>
                </a:solidFill>
                <a:effectLst/>
                <a:ea typeface="Calibri" panose="020F0502020204030204" pitchFamily="34" charset="0"/>
                <a:cs typeface="Calibri" panose="020F0502020204030204" pitchFamily="34" charset="0"/>
              </a:rPr>
              <a:t>If LDL cholesterol 70 +</a:t>
            </a:r>
          </a:p>
          <a:p>
            <a:pPr lvl="1">
              <a:lnSpc>
                <a:spcPct val="120000"/>
              </a:lnSpc>
            </a:pPr>
            <a:r>
              <a:rPr lang="en-US" sz="2000" b="0" i="0" dirty="0">
                <a:solidFill>
                  <a:srgbClr val="000000"/>
                </a:solidFill>
                <a:effectLst/>
                <a:ea typeface="Calibri" panose="020F0502020204030204" pitchFamily="34" charset="0"/>
                <a:cs typeface="Calibri" panose="020F0502020204030204" pitchFamily="34" charset="0"/>
              </a:rPr>
              <a:t>it may be reasonable to add ezetimibe or a PCSK9 inhibitor to maximum tolerated statin therapy. </a:t>
            </a:r>
          </a:p>
          <a:p>
            <a:endParaRPr lang="en-US" dirty="0"/>
          </a:p>
        </p:txBody>
      </p:sp>
      <p:pic>
        <p:nvPicPr>
          <p:cNvPr id="5" name="Picture 4" descr="Pharmacist weighing medication">
            <a:extLst>
              <a:ext uri="{FF2B5EF4-FFF2-40B4-BE49-F238E27FC236}">
                <a16:creationId xmlns:a16="http://schemas.microsoft.com/office/drawing/2014/main" id="{E94FFE12-3F32-4D4C-FBCC-E8AE2245B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477228"/>
            <a:ext cx="2743200" cy="1829704"/>
          </a:xfrm>
          <a:prstGeom prst="rect">
            <a:avLst/>
          </a:prstGeom>
        </p:spPr>
      </p:pic>
      <p:pic>
        <p:nvPicPr>
          <p:cNvPr id="6" name="Picture 5">
            <a:extLst>
              <a:ext uri="{FF2B5EF4-FFF2-40B4-BE49-F238E27FC236}">
                <a16:creationId xmlns:a16="http://schemas.microsoft.com/office/drawing/2014/main" id="{8FBF0D59-AA04-AAF9-00F8-F5213576A067}"/>
              </a:ext>
            </a:extLst>
          </p:cNvPr>
          <p:cNvPicPr>
            <a:picLocks noChangeAspect="1"/>
          </p:cNvPicPr>
          <p:nvPr/>
        </p:nvPicPr>
        <p:blipFill>
          <a:blip r:embed="rId4"/>
          <a:stretch>
            <a:fillRect/>
          </a:stretch>
        </p:blipFill>
        <p:spPr>
          <a:xfrm>
            <a:off x="441050" y="6340606"/>
            <a:ext cx="4969150" cy="423658"/>
          </a:xfrm>
          <a:prstGeom prst="rect">
            <a:avLst/>
          </a:prstGeom>
        </p:spPr>
      </p:pic>
    </p:spTree>
    <p:extLst>
      <p:ext uri="{BB962C8B-B14F-4D97-AF65-F5344CB8AC3E}">
        <p14:creationId xmlns:p14="http://schemas.microsoft.com/office/powerpoint/2010/main" val="45880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1066800"/>
          </a:xfrm>
        </p:spPr>
        <p:txBody>
          <a:bodyPr anchor="b">
            <a:noAutofit/>
          </a:bodyPr>
          <a:lstStyle/>
          <a:p>
            <a:r>
              <a:rPr lang="en-US" sz="4000" dirty="0"/>
              <a:t>Lipid Goals for People </a:t>
            </a:r>
            <a:r>
              <a:rPr lang="en-US" sz="4000" i="1" dirty="0"/>
              <a:t>with</a:t>
            </a:r>
            <a:r>
              <a:rPr lang="en-US" sz="40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624" y="1304544"/>
            <a:ext cx="4800601" cy="5638800"/>
          </a:xfrm>
        </p:spPr>
        <p:txBody>
          <a:bodyPr>
            <a:normAutofit/>
          </a:bodyPr>
          <a:lstStyle/>
          <a:p>
            <a:r>
              <a:rPr lang="en-US" sz="2400" b="0" i="0" dirty="0">
                <a:effectLst/>
              </a:rPr>
              <a:t>For people of all ages with diabetes and atherosclerotic cardiovascular disease:</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cholesterol goal of &lt;55.</a:t>
            </a:r>
          </a:p>
          <a:p>
            <a:pPr lvl="1">
              <a:buFont typeface="Arial" panose="020B0604020202020204" pitchFamily="34" charset="0"/>
              <a:buChar char="•"/>
            </a:pPr>
            <a:r>
              <a:rPr lang="en-US" sz="2400" b="0" i="0" dirty="0">
                <a:effectLst/>
              </a:rPr>
              <a:t>Addition of ezetimibe or a PCSK9 inhibitor with proven benefit in recommended if goal is not achieved on maximum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77" r="20686" b="-3"/>
          <a:stretch/>
        </p:blipFill>
        <p:spPr>
          <a:xfrm>
            <a:off x="5458471" y="1456944"/>
            <a:ext cx="3228329" cy="3944112"/>
          </a:xfrm>
          <a:prstGeom prst="rect">
            <a:avLst/>
          </a:prstGeom>
          <a:noFill/>
        </p:spPr>
      </p:pic>
      <p:pic>
        <p:nvPicPr>
          <p:cNvPr id="6" name="Picture 5">
            <a:extLst>
              <a:ext uri="{FF2B5EF4-FFF2-40B4-BE49-F238E27FC236}">
                <a16:creationId xmlns:a16="http://schemas.microsoft.com/office/drawing/2014/main" id="{94679A5A-0E53-A8F4-B2A9-14EA4373A1B4}"/>
              </a:ext>
            </a:extLst>
          </p:cNvPr>
          <p:cNvPicPr>
            <a:picLocks noChangeAspect="1"/>
          </p:cNvPicPr>
          <p:nvPr/>
        </p:nvPicPr>
        <p:blipFill>
          <a:blip r:embed="rId3"/>
          <a:stretch>
            <a:fillRect/>
          </a:stretch>
        </p:blipFill>
        <p:spPr>
          <a:xfrm>
            <a:off x="3962400" y="6417571"/>
            <a:ext cx="4969150" cy="423658"/>
          </a:xfrm>
          <a:prstGeom prst="rect">
            <a:avLst/>
          </a:prstGeom>
        </p:spPr>
      </p:pic>
    </p:spTree>
    <p:extLst>
      <p:ext uri="{BB962C8B-B14F-4D97-AF65-F5344CB8AC3E}">
        <p14:creationId xmlns:p14="http://schemas.microsoft.com/office/powerpoint/2010/main" val="36094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973184"/>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4587443" y="1624028"/>
            <a:ext cx="4094595" cy="4319572"/>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34644" y="1367915"/>
            <a:ext cx="4357255" cy="5144294"/>
          </a:xfrm>
        </p:spPr>
        <p:txBody>
          <a:bodyPr>
            <a:noAutofit/>
          </a:bodyPr>
          <a:lstStyle/>
          <a:p>
            <a:pPr fontAlgn="base">
              <a:buFont typeface="Wingdings" pitchFamily="2" charset="2"/>
              <a:buChar char="Ø"/>
            </a:pPr>
            <a:r>
              <a:rPr lang="en-US" sz="2300" b="0" i="0" dirty="0">
                <a:effectLst/>
              </a:rPr>
              <a:t>Design and deliver DSMES with ultimate goal of </a:t>
            </a:r>
            <a:r>
              <a:rPr lang="en-US" sz="2300" b="1" i="0" dirty="0">
                <a:effectLst/>
              </a:rPr>
              <a:t>health equity </a:t>
            </a:r>
            <a:r>
              <a:rPr lang="en-US" sz="2300" b="0" i="0" dirty="0">
                <a:effectLst/>
              </a:rPr>
              <a:t>across all populations.</a:t>
            </a:r>
          </a:p>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5" name="Picture 4" descr="Bald man attending virtual therapy">
            <a:extLst>
              <a:ext uri="{FF2B5EF4-FFF2-40B4-BE49-F238E27FC236}">
                <a16:creationId xmlns:a16="http://schemas.microsoft.com/office/drawing/2014/main" id="{E8B88376-4883-8419-8699-1EA40143DA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61" r="5" b="1693"/>
          <a:stretch/>
        </p:blipFill>
        <p:spPr>
          <a:xfrm>
            <a:off x="6890296" y="5611610"/>
            <a:ext cx="2253704" cy="1213260"/>
          </a:xfrm>
          <a:prstGeom prst="rect">
            <a:avLst/>
          </a:prstGeom>
          <a:noFill/>
        </p:spPr>
      </p:pic>
      <p:sp>
        <p:nvSpPr>
          <p:cNvPr id="11" name="TextBox 10">
            <a:extLst>
              <a:ext uri="{FF2B5EF4-FFF2-40B4-BE49-F238E27FC236}">
                <a16:creationId xmlns:a16="http://schemas.microsoft.com/office/drawing/2014/main" id="{A04DDDEE-4272-D41F-B6C0-FA393E80344E}"/>
              </a:ext>
            </a:extLst>
          </p:cNvPr>
          <p:cNvSpPr txBox="1"/>
          <p:nvPr/>
        </p:nvSpPr>
        <p:spPr>
          <a:xfrm>
            <a:off x="4451981" y="5936673"/>
            <a:ext cx="2362200" cy="384721"/>
          </a:xfrm>
          <a:prstGeom prst="rect">
            <a:avLst/>
          </a:prstGeom>
          <a:noFill/>
        </p:spPr>
        <p:txBody>
          <a:bodyPr wrap="square" rtlCol="0">
            <a:spAutoFit/>
          </a:bodyPr>
          <a:lstStyle/>
          <a:p>
            <a:pPr algn="r">
              <a:spcAft>
                <a:spcPts val="600"/>
              </a:spcAft>
            </a:pPr>
            <a:r>
              <a:rPr lang="en-US" sz="700" dirty="0">
                <a:solidFill>
                  <a:sysClr val="windowText" lastClr="000000"/>
                </a:solidFill>
                <a:latin typeface="+mn-lt"/>
                <a:hlinkClick r:id="rId4" tooltip="https://www.bridgespan.org/insights/library/public-health/the-community-cure-for-health-care-(1)">
                  <a:extLst>
                    <a:ext uri="{A12FA001-AC4F-418D-AE19-62706E023703}">
                      <ahyp:hlinkClr xmlns:ahyp="http://schemas.microsoft.com/office/drawing/2018/hyperlinkcolor" val="tx"/>
                    </a:ext>
                  </a:extLst>
                </a:hlinkClick>
              </a:rPr>
              <a:t>This Photo</a:t>
            </a:r>
            <a:r>
              <a:rPr lang="en-US" sz="700" dirty="0">
                <a:solidFill>
                  <a:sysClr val="windowText" lastClr="000000"/>
                </a:solidFill>
                <a:latin typeface="+mn-lt"/>
              </a:rPr>
              <a:t> by Unknown Author is licensed under </a:t>
            </a:r>
            <a:r>
              <a:rPr lang="en-US" sz="700" dirty="0">
                <a:solidFill>
                  <a:sysClr val="windowText" lastClr="000000"/>
                </a:solidFill>
                <a:latin typeface="+mn-lt"/>
                <a:hlinkClick r:id="rId6" tooltip="https://creativecommons.org/licenses/by/3.0/">
                  <a:extLst>
                    <a:ext uri="{A12FA001-AC4F-418D-AE19-62706E023703}">
                      <ahyp:hlinkClr xmlns:ahyp="http://schemas.microsoft.com/office/drawing/2018/hyperlinkcolor" val="tx"/>
                    </a:ext>
                  </a:extLst>
                </a:hlinkClick>
              </a:rPr>
              <a:t>CC</a:t>
            </a:r>
          </a:p>
          <a:p>
            <a:pPr algn="r">
              <a:spcAft>
                <a:spcPts val="600"/>
              </a:spcAft>
            </a:pPr>
            <a:r>
              <a:rPr lang="en-US" sz="700" dirty="0">
                <a:solidFill>
                  <a:srgbClr val="FFFFFF"/>
                </a:solidFill>
                <a:latin typeface="+mn-lt"/>
                <a:hlinkClick r:id="rId6" tooltip="https://creativecommons.org/licenses/by/3.0/">
                  <a:extLst>
                    <a:ext uri="{A12FA001-AC4F-418D-AE19-62706E023703}">
                      <ahyp:hlinkClr xmlns:ahyp="http://schemas.microsoft.com/office/drawing/2018/hyperlinkcolor" val="tx"/>
                    </a:ext>
                  </a:extLst>
                </a:hlinkClick>
              </a:rPr>
              <a:t>BY</a:t>
            </a:r>
            <a:endParaRPr lang="en-US" sz="700" dirty="0">
              <a:solidFill>
                <a:srgbClr val="FFFFFF"/>
              </a:solidFill>
              <a:latin typeface="+mn-lt"/>
            </a:endParaRP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7"/>
          <a:stretch>
            <a:fillRect/>
          </a:stretch>
        </p:blipFill>
        <p:spPr>
          <a:xfrm>
            <a:off x="3486142" y="6300655"/>
            <a:ext cx="3321600" cy="453589"/>
          </a:xfrm>
          <a:prstGeom prst="rect">
            <a:avLst/>
          </a:prstGeom>
        </p:spPr>
      </p:pic>
    </p:spTree>
    <p:extLst>
      <p:ext uri="{BB962C8B-B14F-4D97-AF65-F5344CB8AC3E}">
        <p14:creationId xmlns:p14="http://schemas.microsoft.com/office/powerpoint/2010/main" val="188067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346E-C1C0-C1A1-FB15-0A3CC55BE96C}"/>
              </a:ext>
            </a:extLst>
          </p:cNvPr>
          <p:cNvSpPr>
            <a:spLocks noGrp="1"/>
          </p:cNvSpPr>
          <p:nvPr>
            <p:ph type="title"/>
          </p:nvPr>
        </p:nvSpPr>
        <p:spPr>
          <a:xfrm>
            <a:off x="457200" y="152400"/>
            <a:ext cx="8229600" cy="990600"/>
          </a:xfrm>
        </p:spPr>
        <p:txBody>
          <a:bodyPr>
            <a:noAutofit/>
          </a:bodyPr>
          <a:lstStyle/>
          <a:p>
            <a:br>
              <a:rPr lang="en-US" sz="3200" dirty="0"/>
            </a:br>
            <a:r>
              <a:rPr lang="en-US" sz="4000" dirty="0"/>
              <a:t>Lipid Therapy in Diabetes by Age</a:t>
            </a:r>
            <a:endParaRPr lang="en-US" sz="3200" dirty="0"/>
          </a:p>
        </p:txBody>
      </p:sp>
      <p:sp>
        <p:nvSpPr>
          <p:cNvPr id="3" name="Content Placeholder 2">
            <a:extLst>
              <a:ext uri="{FF2B5EF4-FFF2-40B4-BE49-F238E27FC236}">
                <a16:creationId xmlns:a16="http://schemas.microsoft.com/office/drawing/2014/main" id="{99D5BDB7-A045-91A1-184E-BB39FFD5ADCA}"/>
              </a:ext>
            </a:extLst>
          </p:cNvPr>
          <p:cNvSpPr>
            <a:spLocks noGrp="1"/>
          </p:cNvSpPr>
          <p:nvPr>
            <p:ph sz="quarter" idx="1"/>
          </p:nvPr>
        </p:nvSpPr>
        <p:spPr>
          <a:xfrm>
            <a:off x="381000" y="1143000"/>
            <a:ext cx="4041648" cy="5638800"/>
          </a:xfrm>
        </p:spPr>
        <p:txBody>
          <a:bodyPr>
            <a:normAutofit fontScale="92500"/>
          </a:bodyPr>
          <a:lstStyle/>
          <a:p>
            <a:pPr>
              <a:lnSpc>
                <a:spcPct val="120000"/>
              </a:lnSpc>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ll ages 20+ </a:t>
            </a:r>
            <a:r>
              <a:rPr lang="en-US" b="0" i="1" dirty="0">
                <a:solidFill>
                  <a:srgbClr val="383636"/>
                </a:solidFill>
                <a:effectLst/>
                <a:ea typeface="Calibri" panose="020F0502020204030204" pitchFamily="34" charset="0"/>
                <a:cs typeface="Calibri" panose="020F0502020204030204" pitchFamily="34" charset="0"/>
              </a:rPr>
              <a:t>with </a:t>
            </a:r>
            <a:r>
              <a:rPr lang="en-US" b="0" i="0" dirty="0">
                <a:solidFill>
                  <a:srgbClr val="383636"/>
                </a:solidFill>
                <a:effectLst/>
                <a:ea typeface="Calibri" panose="020F0502020204030204" pitchFamily="34" charset="0"/>
                <a:cs typeface="Calibri" panose="020F0502020204030204" pitchFamily="34" charset="0"/>
              </a:rPr>
              <a:t>ASCVD, add high-intensity statin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20–39 and additional ASCVD risk factors</a:t>
            </a:r>
          </a:p>
          <a:p>
            <a:pPr lvl="1">
              <a:lnSpc>
                <a:spcPct val="120000"/>
              </a:lnSpc>
            </a:pPr>
            <a:r>
              <a:rPr lang="en-US" sz="2400" b="0" i="0" dirty="0">
                <a:solidFill>
                  <a:srgbClr val="383636"/>
                </a:solidFill>
                <a:effectLst/>
                <a:ea typeface="Calibri" panose="020F0502020204030204" pitchFamily="34" charset="0"/>
                <a:cs typeface="Calibri" panose="020F0502020204030204" pitchFamily="34" charset="0"/>
              </a:rPr>
              <a:t>may be reasonable to initiate statin therapy </a:t>
            </a:r>
          </a:p>
          <a:p>
            <a:pPr lvl="1">
              <a:lnSpc>
                <a:spcPct val="120000"/>
              </a:lnSpc>
            </a:pPr>
            <a:r>
              <a:rPr lang="en-US" sz="2400" dirty="0">
                <a:solidFill>
                  <a:srgbClr val="383636"/>
                </a:solidFill>
                <a:ea typeface="Calibri" panose="020F0502020204030204" pitchFamily="34" charset="0"/>
                <a:cs typeface="Calibri" panose="020F0502020204030204" pitchFamily="34" charset="0"/>
              </a:rPr>
              <a:t>40-75 without ASCVD and low CV risk</a:t>
            </a:r>
          </a:p>
          <a:p>
            <a:pPr lvl="2">
              <a:lnSpc>
                <a:spcPct val="120000"/>
              </a:lnSpc>
            </a:pPr>
            <a:r>
              <a:rPr lang="en-US" sz="2100" dirty="0">
                <a:solidFill>
                  <a:srgbClr val="383636"/>
                </a:solidFill>
                <a:ea typeface="Calibri" panose="020F0502020204030204" pitchFamily="34" charset="0"/>
                <a:cs typeface="Calibri" panose="020F0502020204030204" pitchFamily="34" charset="0"/>
              </a:rPr>
              <a:t>Moderate intensity statin</a:t>
            </a:r>
          </a:p>
          <a:p>
            <a:pPr lvl="1">
              <a:lnSpc>
                <a:spcPct val="120000"/>
              </a:lnSpc>
            </a:pPr>
            <a:r>
              <a:rPr lang="en-US" sz="2400" dirty="0">
                <a:solidFill>
                  <a:srgbClr val="383636"/>
                </a:solidFill>
                <a:ea typeface="Calibri" panose="020F0502020204030204" pitchFamily="34" charset="0"/>
                <a:cs typeface="Calibri" panose="020F0502020204030204" pitchFamily="34" charset="0"/>
              </a:rPr>
              <a:t>40-75 without ASCVD with 1 or more CV risk factor, reduce LDL by 50%, use high-intensity statin, LDL goal &lt;70</a:t>
            </a:r>
            <a:endParaRPr lang="en-US" sz="24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B0A5163-B6AA-C141-B276-CB0DF3248AEA}"/>
              </a:ext>
            </a:extLst>
          </p:cNvPr>
          <p:cNvSpPr>
            <a:spLocks noGrp="1"/>
          </p:cNvSpPr>
          <p:nvPr>
            <p:ph sz="quarter" idx="2"/>
          </p:nvPr>
        </p:nvSpPr>
        <p:spPr/>
        <p:txBody>
          <a:bodyPr>
            <a:normAutofit fontScale="92500"/>
          </a:bodyPr>
          <a:lstStyle/>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 and already on statin </a:t>
            </a:r>
          </a:p>
          <a:p>
            <a:pPr lvl="1" fontAlgn="base">
              <a:lnSpc>
                <a:spcPct val="120000"/>
              </a:lnSpc>
            </a:pPr>
            <a:r>
              <a:rPr lang="en-US" sz="2400" b="0" i="0" dirty="0">
                <a:solidFill>
                  <a:srgbClr val="383636"/>
                </a:solidFill>
                <a:effectLst/>
                <a:ea typeface="Calibri" panose="020F0502020204030204" pitchFamily="34" charset="0"/>
                <a:cs typeface="Calibri" panose="020F0502020204030204" pitchFamily="34" charset="0"/>
              </a:rPr>
              <a:t>it is reasonable to continue statin treatment. </a:t>
            </a:r>
          </a:p>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a:t>
            </a:r>
          </a:p>
          <a:p>
            <a:pPr lvl="1" fontAlgn="base">
              <a:lnSpc>
                <a:spcPct val="120000"/>
              </a:lnSpc>
            </a:pPr>
            <a:r>
              <a:rPr lang="en-US" sz="2400" b="0" i="0" dirty="0">
                <a:solidFill>
                  <a:srgbClr val="383636"/>
                </a:solidFill>
                <a:effectLst/>
                <a:ea typeface="Calibri" panose="020F0502020204030204" pitchFamily="34" charset="0"/>
                <a:cs typeface="Calibri" panose="020F0502020204030204" pitchFamily="34" charset="0"/>
              </a:rPr>
              <a:t>it may be reasonable to initiate moderate-intensity statin therapy after discussion of potential benefits and risks.</a:t>
            </a:r>
          </a:p>
          <a:p>
            <a:endParaRPr lang="en-US" dirty="0"/>
          </a:p>
        </p:txBody>
      </p:sp>
      <p:pic>
        <p:nvPicPr>
          <p:cNvPr id="6" name="Content Placeholder 2">
            <a:extLst>
              <a:ext uri="{FF2B5EF4-FFF2-40B4-BE49-F238E27FC236}">
                <a16:creationId xmlns:a16="http://schemas.microsoft.com/office/drawing/2014/main" id="{D3643FAA-B564-6FE9-368B-D36920FEC7AE}"/>
              </a:ext>
            </a:extLst>
          </p:cNvPr>
          <p:cNvPicPr>
            <a:picLocks noChangeAspect="1"/>
          </p:cNvPicPr>
          <p:nvPr/>
        </p:nvPicPr>
        <p:blipFill>
          <a:blip r:embed="rId2"/>
          <a:stretch>
            <a:fillRect/>
          </a:stretch>
        </p:blipFill>
        <p:spPr>
          <a:xfrm>
            <a:off x="4721354" y="6430020"/>
            <a:ext cx="4402515" cy="376164"/>
          </a:xfrm>
          <a:prstGeom prst="rect">
            <a:avLst/>
          </a:prstGeom>
        </p:spPr>
      </p:pic>
    </p:spTree>
    <p:extLst>
      <p:ext uri="{BB962C8B-B14F-4D97-AF65-F5344CB8AC3E}">
        <p14:creationId xmlns:p14="http://schemas.microsoft.com/office/powerpoint/2010/main" val="120832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219200"/>
            <a:ext cx="3521075" cy="914400"/>
          </a:xfrm>
          <a:solidFill>
            <a:schemeClr val="accent1"/>
          </a:solidFill>
          <a:ln>
            <a:miter lim="800000"/>
            <a:headEnd/>
            <a:tailEnd/>
          </a:ln>
        </p:spPr>
        <p:txBody>
          <a:bodyPr/>
          <a:lstStyle/>
          <a:p>
            <a:r>
              <a:rPr lang="en-US" altLang="en-US" sz="2200" dirty="0">
                <a:solidFill>
                  <a:schemeClr val="bg1"/>
                </a:solidFill>
              </a:rPr>
              <a:t>High Intensity: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267200" y="1196975"/>
            <a:ext cx="3733800" cy="91440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Lipitor (atorvastatin) </a:t>
            </a:r>
          </a:p>
          <a:p>
            <a:pPr lvl="2"/>
            <a:r>
              <a:rPr lang="en-US" altLang="en-US" sz="2400" dirty="0"/>
              <a:t>40-80mg</a:t>
            </a:r>
          </a:p>
          <a:p>
            <a:pPr lvl="1"/>
            <a:r>
              <a:rPr lang="en-US" altLang="en-US" sz="2800" dirty="0"/>
              <a:t>Crestor (rosuvastatin)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114800" y="2171700"/>
            <a:ext cx="4724400" cy="4305300"/>
          </a:xfrm>
        </p:spPr>
        <p:txBody>
          <a:bodyPr>
            <a:normAutofit/>
          </a:bodyPr>
          <a:lstStyle/>
          <a:p>
            <a:pPr lvl="1"/>
            <a:r>
              <a:rPr lang="en-US" altLang="en-US" sz="2000" dirty="0"/>
              <a:t>Lipitor (atorvastatin) </a:t>
            </a:r>
          </a:p>
          <a:p>
            <a:pPr lvl="2"/>
            <a:r>
              <a:rPr lang="en-US" altLang="en-US" sz="1800" dirty="0"/>
              <a:t>10-20mg</a:t>
            </a:r>
          </a:p>
          <a:p>
            <a:pPr lvl="1"/>
            <a:r>
              <a:rPr lang="en-US" altLang="en-US" sz="2000" dirty="0"/>
              <a:t>Crestor (rosuvastatin) </a:t>
            </a:r>
          </a:p>
          <a:p>
            <a:pPr lvl="2"/>
            <a:r>
              <a:rPr lang="en-US" altLang="en-US" sz="1800" dirty="0"/>
              <a:t>5-10mg</a:t>
            </a:r>
          </a:p>
          <a:p>
            <a:pPr lvl="1"/>
            <a:r>
              <a:rPr lang="en-US" altLang="en-US" sz="2000" dirty="0"/>
              <a:t>Zocor (Simvastatin) </a:t>
            </a:r>
          </a:p>
          <a:p>
            <a:pPr lvl="2"/>
            <a:r>
              <a:rPr lang="en-US" altLang="en-US" sz="1800" dirty="0"/>
              <a:t>20-40mg</a:t>
            </a:r>
          </a:p>
          <a:p>
            <a:pPr lvl="1"/>
            <a:r>
              <a:rPr lang="en-US" altLang="en-US" sz="2000" dirty="0"/>
              <a:t>Pravachol (pravastatin) </a:t>
            </a:r>
          </a:p>
          <a:p>
            <a:pPr lvl="2"/>
            <a:r>
              <a:rPr lang="en-US" altLang="en-US" sz="1800" dirty="0"/>
              <a:t>40 – 80mg</a:t>
            </a:r>
          </a:p>
          <a:p>
            <a:pPr lvl="1"/>
            <a:r>
              <a:rPr lang="en-US" altLang="en-US" sz="2000" dirty="0" err="1"/>
              <a:t>Mevacor</a:t>
            </a:r>
            <a:r>
              <a:rPr lang="en-US" altLang="en-US" sz="2000" dirty="0"/>
              <a:t> (lovastatin) 40 mg</a:t>
            </a:r>
          </a:p>
          <a:p>
            <a:pPr lvl="1"/>
            <a:r>
              <a:rPr lang="en-US" altLang="en-US" sz="2000" dirty="0" err="1"/>
              <a:t>Lescol</a:t>
            </a:r>
            <a:r>
              <a:rPr lang="en-US" altLang="en-US" sz="2000" dirty="0"/>
              <a:t> (</a:t>
            </a:r>
            <a:r>
              <a:rPr lang="en-US" altLang="en-US" sz="2000" dirty="0" err="1"/>
              <a:t>fluvastatin</a:t>
            </a:r>
            <a:r>
              <a:rPr lang="en-US" altLang="en-US" sz="2000" dirty="0"/>
              <a:t>) XL 80mg</a:t>
            </a:r>
          </a:p>
          <a:p>
            <a:pPr lvl="1"/>
            <a:r>
              <a:rPr lang="en-US" altLang="en-US" sz="2000" dirty="0" err="1"/>
              <a:t>Livalo</a:t>
            </a:r>
            <a:r>
              <a:rPr lang="en-US" altLang="en-US" sz="2000" dirty="0"/>
              <a:t> (</a:t>
            </a:r>
            <a:r>
              <a:rPr lang="en-US" altLang="en-US" sz="2000" dirty="0" err="1"/>
              <a:t>pitavastatin</a:t>
            </a:r>
            <a:r>
              <a:rPr lang="en-US" altLang="en-US" sz="2000" dirty="0"/>
              <a:t>) </a:t>
            </a:r>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a:t>***If person can’t tolerate intended statin dose, use maximally tolerated dose</a:t>
            </a:r>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F2A4C-EAE8-4CED-ABB3-F0795B50ECD8}"/>
              </a:ext>
            </a:extLst>
          </p:cNvPr>
          <p:cNvSpPr txBox="1"/>
          <p:nvPr/>
        </p:nvSpPr>
        <p:spPr>
          <a:xfrm>
            <a:off x="2057400" y="6469828"/>
            <a:ext cx="5334000" cy="369332"/>
          </a:xfrm>
          <a:prstGeom prst="rect">
            <a:avLst/>
          </a:prstGeom>
          <a:noFill/>
        </p:spPr>
        <p:txBody>
          <a:bodyPr wrap="square" rtlCol="0">
            <a:spAutoFit/>
          </a:bodyPr>
          <a:lstStyle/>
          <a:p>
            <a:r>
              <a:rPr lang="en-US" dirty="0"/>
              <a:t>From Meds Cheat Sheet Page – Diabetesed.net</a:t>
            </a:r>
          </a:p>
        </p:txBody>
      </p:sp>
      <p:pic>
        <p:nvPicPr>
          <p:cNvPr id="5" name="Content Placeholder 7">
            <a:extLst>
              <a:ext uri="{FF2B5EF4-FFF2-40B4-BE49-F238E27FC236}">
                <a16:creationId xmlns:a16="http://schemas.microsoft.com/office/drawing/2014/main" id="{08348BF8-4A71-56A1-CC1F-94EA557378E0}"/>
              </a:ext>
            </a:extLst>
          </p:cNvPr>
          <p:cNvPicPr>
            <a:picLocks noChangeAspect="1"/>
          </p:cNvPicPr>
          <p:nvPr/>
        </p:nvPicPr>
        <p:blipFill>
          <a:blip r:embed="rId2"/>
          <a:stretch>
            <a:fillRect/>
          </a:stretch>
        </p:blipFill>
        <p:spPr>
          <a:xfrm>
            <a:off x="762000" y="0"/>
            <a:ext cx="6780801" cy="6452092"/>
          </a:xfrm>
          <a:prstGeom prst="rect">
            <a:avLst/>
          </a:prstGeom>
        </p:spPr>
      </p:pic>
    </p:spTree>
    <p:extLst>
      <p:ext uri="{BB962C8B-B14F-4D97-AF65-F5344CB8AC3E}">
        <p14:creationId xmlns:p14="http://schemas.microsoft.com/office/powerpoint/2010/main" val="16848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4687"/>
          </a:xfrm>
        </p:spPr>
        <p:txBody>
          <a:bodyPr>
            <a:normAutofit/>
          </a:bodyPr>
          <a:lstStyle/>
          <a:p>
            <a:r>
              <a:rPr lang="en-US" dirty="0"/>
              <a:t>Lipid Monitoring and Lifestyle Treatment Strategies</a:t>
            </a:r>
          </a:p>
        </p:txBody>
      </p:sp>
      <p:sp>
        <p:nvSpPr>
          <p:cNvPr id="3" name="Content Placeholder 2"/>
          <p:cNvSpPr>
            <a:spLocks noGrp="1"/>
          </p:cNvSpPr>
          <p:nvPr>
            <p:ph sz="quarter" idx="1"/>
          </p:nvPr>
        </p:nvSpPr>
        <p:spPr>
          <a:xfrm>
            <a:off x="3962400" y="1600200"/>
            <a:ext cx="4879848" cy="4937760"/>
          </a:xfrm>
        </p:spPr>
        <p:txBody>
          <a:bodyPr>
            <a:normAutofit/>
          </a:bodyPr>
          <a:lstStyle/>
          <a:p>
            <a:pPr>
              <a:lnSpc>
                <a:spcPct val="120000"/>
              </a:lnSpc>
            </a:pPr>
            <a:r>
              <a:rPr lang="en-US" dirty="0"/>
              <a:t>Weight loss if indicated</a:t>
            </a:r>
          </a:p>
          <a:p>
            <a:pPr>
              <a:lnSpc>
                <a:spcPct val="120000"/>
              </a:lnSpc>
            </a:pPr>
            <a:r>
              <a:rPr lang="en-US" dirty="0"/>
              <a:t>Mediterranean or DASH Diet</a:t>
            </a:r>
          </a:p>
          <a:p>
            <a:pPr>
              <a:lnSpc>
                <a:spcPct val="120000"/>
              </a:lnSpc>
            </a:pPr>
            <a:r>
              <a:rPr lang="en-US" dirty="0"/>
              <a:t>Reduction of saturated fat intake</a:t>
            </a:r>
          </a:p>
          <a:p>
            <a:pPr>
              <a:lnSpc>
                <a:spcPct val="120000"/>
              </a:lnSpc>
            </a:pPr>
            <a:r>
              <a:rPr lang="en-US" dirty="0"/>
              <a:t>Increase of omega-3 fatty acids, viscous fibers and plant stanols/sterols</a:t>
            </a:r>
          </a:p>
          <a:p>
            <a:pPr>
              <a:lnSpc>
                <a:spcPct val="120000"/>
              </a:lnSpc>
            </a:pPr>
            <a:r>
              <a:rPr lang="en-US" dirty="0"/>
              <a:t>Increase activity level</a:t>
            </a:r>
          </a:p>
          <a:p>
            <a:pPr>
              <a:lnSpc>
                <a:spcPct val="120000"/>
              </a:lnSpc>
            </a:pPr>
            <a:r>
              <a:rPr lang="en-US" dirty="0"/>
              <a:t>BG lowering helps lower triglycerides and increase HDL</a:t>
            </a:r>
          </a:p>
          <a:p>
            <a:endParaRPr lang="en-US" dirty="0"/>
          </a:p>
        </p:txBody>
      </p:sp>
      <p:sp>
        <p:nvSpPr>
          <p:cNvPr id="5" name="Content Placeholder 4">
            <a:extLst>
              <a:ext uri="{FF2B5EF4-FFF2-40B4-BE49-F238E27FC236}">
                <a16:creationId xmlns:a16="http://schemas.microsoft.com/office/drawing/2014/main" id="{02C5DBBB-984D-4DD7-B75C-2F3CF4FF3628}"/>
              </a:ext>
            </a:extLst>
          </p:cNvPr>
          <p:cNvSpPr>
            <a:spLocks noGrp="1"/>
          </p:cNvSpPr>
          <p:nvPr>
            <p:ph sz="quarter" idx="2"/>
          </p:nvPr>
        </p:nvSpPr>
        <p:spPr>
          <a:xfrm>
            <a:off x="457200" y="1687113"/>
            <a:ext cx="3797046" cy="4937760"/>
          </a:xfrm>
        </p:spPr>
        <p:txBody>
          <a:bodyPr>
            <a:normAutofit/>
          </a:bodyPr>
          <a:lstStyle/>
          <a:p>
            <a:r>
              <a:rPr lang="en-US" dirty="0"/>
              <a:t>Lipid Goals</a:t>
            </a:r>
          </a:p>
          <a:p>
            <a:pPr lvl="1"/>
            <a:r>
              <a:rPr lang="en-US" dirty="0"/>
              <a:t>HDL &gt;40</a:t>
            </a:r>
          </a:p>
          <a:p>
            <a:pPr lvl="1"/>
            <a:r>
              <a:rPr lang="en-US" dirty="0"/>
              <a:t>Triglycerides &lt;150</a:t>
            </a:r>
          </a:p>
          <a:p>
            <a:pPr lvl="1"/>
            <a:r>
              <a:rPr lang="en-US" dirty="0"/>
              <a:t>LDL target based on risk</a:t>
            </a:r>
          </a:p>
        </p:txBody>
      </p:sp>
      <p:sp>
        <p:nvSpPr>
          <p:cNvPr id="6" name="TextBox 5">
            <a:extLst>
              <a:ext uri="{FF2B5EF4-FFF2-40B4-BE49-F238E27FC236}">
                <a16:creationId xmlns:a16="http://schemas.microsoft.com/office/drawing/2014/main" id="{83AB242B-1126-4BAE-A1EA-C630F6B7167C}"/>
              </a:ext>
            </a:extLst>
          </p:cNvPr>
          <p:cNvSpPr txBox="1"/>
          <p:nvPr/>
        </p:nvSpPr>
        <p:spPr>
          <a:xfrm>
            <a:off x="762000" y="3276600"/>
            <a:ext cx="2667000" cy="3170099"/>
          </a:xfrm>
          <a:prstGeom prst="rect">
            <a:avLst/>
          </a:prstGeom>
          <a:noFill/>
          <a:ln w="38100">
            <a:solidFill>
              <a:srgbClr val="B1D45A"/>
            </a:solidFill>
          </a:ln>
        </p:spPr>
        <p:txBody>
          <a:bodyPr wrap="square">
            <a:spAutoFit/>
          </a:bodyPr>
          <a:lstStyle/>
          <a:p>
            <a:r>
              <a:rPr lang="en-US" sz="2000" b="1" dirty="0"/>
              <a:t>Monitoring:</a:t>
            </a:r>
          </a:p>
          <a:p>
            <a:r>
              <a:rPr lang="en-US" dirty="0"/>
              <a:t>If </a:t>
            </a:r>
            <a:r>
              <a:rPr lang="en-US" b="1" dirty="0"/>
              <a:t>not</a:t>
            </a:r>
            <a:r>
              <a:rPr lang="en-US" dirty="0"/>
              <a:t> taking statins and </a:t>
            </a:r>
            <a:r>
              <a:rPr lang="en-US" dirty="0" err="1"/>
              <a:t>unde</a:t>
            </a:r>
            <a:r>
              <a:rPr lang="en-US" dirty="0"/>
              <a:t> rage of 40.</a:t>
            </a:r>
          </a:p>
          <a:p>
            <a:r>
              <a:rPr lang="en-US" dirty="0"/>
              <a:t>- check at time of diagnosis and every 5 yrs.</a:t>
            </a:r>
          </a:p>
          <a:p>
            <a:r>
              <a:rPr lang="en-US" b="1" dirty="0"/>
              <a:t>On statin</a:t>
            </a:r>
          </a:p>
          <a:p>
            <a:r>
              <a:rPr lang="en-US" dirty="0"/>
              <a:t>Monitor lipids at diagnosis and yearly.</a:t>
            </a:r>
          </a:p>
          <a:p>
            <a:r>
              <a:rPr lang="en-US" dirty="0"/>
              <a:t>Monitor lipids 4-12 weeks after statin dose adjustment.</a:t>
            </a:r>
          </a:p>
        </p:txBody>
      </p:sp>
      <p:pic>
        <p:nvPicPr>
          <p:cNvPr id="8" name="Picture 7">
            <a:extLst>
              <a:ext uri="{FF2B5EF4-FFF2-40B4-BE49-F238E27FC236}">
                <a16:creationId xmlns:a16="http://schemas.microsoft.com/office/drawing/2014/main" id="{FF71313B-3B2C-F597-F3FF-D7CDB6D7E09A}"/>
              </a:ext>
            </a:extLst>
          </p:cNvPr>
          <p:cNvPicPr>
            <a:picLocks noChangeAspect="1"/>
          </p:cNvPicPr>
          <p:nvPr/>
        </p:nvPicPr>
        <p:blipFill>
          <a:blip r:embed="rId2"/>
          <a:stretch>
            <a:fillRect/>
          </a:stretch>
        </p:blipFill>
        <p:spPr>
          <a:xfrm>
            <a:off x="3962400" y="6344562"/>
            <a:ext cx="4969150" cy="423658"/>
          </a:xfrm>
          <a:prstGeom prst="rect">
            <a:avLst/>
          </a:prstGeom>
        </p:spPr>
      </p:pic>
    </p:spTree>
    <p:extLst>
      <p:ext uri="{BB962C8B-B14F-4D97-AF65-F5344CB8AC3E}">
        <p14:creationId xmlns:p14="http://schemas.microsoft.com/office/powerpoint/2010/main" val="217076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BDFC-08DC-51B9-2C20-C7AAA66E101F}"/>
              </a:ext>
            </a:extLst>
          </p:cNvPr>
          <p:cNvSpPr>
            <a:spLocks noGrp="1"/>
          </p:cNvSpPr>
          <p:nvPr>
            <p:ph type="title"/>
          </p:nvPr>
        </p:nvSpPr>
        <p:spPr/>
        <p:txBody>
          <a:bodyPr/>
          <a:lstStyle/>
          <a:p>
            <a:r>
              <a:rPr lang="en-US" dirty="0"/>
              <a:t>Statin Intolerant</a:t>
            </a:r>
          </a:p>
        </p:txBody>
      </p:sp>
      <p:sp>
        <p:nvSpPr>
          <p:cNvPr id="3" name="Content Placeholder 2">
            <a:extLst>
              <a:ext uri="{FF2B5EF4-FFF2-40B4-BE49-F238E27FC236}">
                <a16:creationId xmlns:a16="http://schemas.microsoft.com/office/drawing/2014/main" id="{6E89790B-2FB3-7E8E-F1CA-16802EDE27EF}"/>
              </a:ext>
            </a:extLst>
          </p:cNvPr>
          <p:cNvSpPr>
            <a:spLocks noGrp="1"/>
          </p:cNvSpPr>
          <p:nvPr>
            <p:ph sz="quarter" idx="1"/>
          </p:nvPr>
        </p:nvSpPr>
        <p:spPr>
          <a:xfrm>
            <a:off x="381000" y="1152832"/>
            <a:ext cx="8229600" cy="5486400"/>
          </a:xfrm>
        </p:spPr>
        <p:txBody>
          <a:bodyPr>
            <a:normAutofit/>
          </a:bodyPr>
          <a:lstStyle/>
          <a:p>
            <a:r>
              <a:rPr lang="en-US" sz="3200" dirty="0"/>
              <a:t>Primary Prevention</a:t>
            </a:r>
          </a:p>
          <a:p>
            <a:pPr lvl="1"/>
            <a:r>
              <a:rPr lang="en-US" sz="2400" dirty="0"/>
              <a:t>In people with diabetes intolerant to statin therapy, treatment with </a:t>
            </a:r>
            <a:r>
              <a:rPr lang="en-US" sz="2400" dirty="0" err="1"/>
              <a:t>bempedoic</a:t>
            </a:r>
            <a:r>
              <a:rPr lang="en-US" sz="2400" dirty="0"/>
              <a:t> acid is recommended to reduce cardiovascular event rates as an alternative cholesterol-lowering plan. (A)</a:t>
            </a:r>
          </a:p>
          <a:p>
            <a:pPr lvl="1"/>
            <a:endParaRPr lang="en-US" sz="2400" dirty="0"/>
          </a:p>
          <a:p>
            <a:r>
              <a:rPr lang="en-US" sz="3200" dirty="0"/>
              <a:t>Secondary Prevention</a:t>
            </a:r>
          </a:p>
          <a:p>
            <a:pPr lvl="1"/>
            <a:r>
              <a:rPr lang="en-US" sz="2400" dirty="0"/>
              <a:t>For people with diabetes and ASCVD intolerant to statin </a:t>
            </a:r>
            <a:r>
              <a:rPr lang="en-US" sz="2400" dirty="0" err="1"/>
              <a:t>ther</a:t>
            </a:r>
            <a:r>
              <a:rPr lang="en-US" sz="2400" dirty="0"/>
              <a:t> </a:t>
            </a:r>
            <a:r>
              <a:rPr lang="en-US" sz="2400" dirty="0" err="1"/>
              <a:t>apy</a:t>
            </a:r>
            <a:r>
              <a:rPr lang="en-US" sz="2400" dirty="0"/>
              <a:t>, PCSK9 inhibitor therapy with monoclonal antibody treatment, (A), </a:t>
            </a:r>
            <a:r>
              <a:rPr lang="en-US" sz="2400" dirty="0" err="1"/>
              <a:t>bempedoic</a:t>
            </a:r>
            <a:r>
              <a:rPr lang="en-US" sz="2400" dirty="0"/>
              <a:t> acid (A) or PCSK9 inhibitor therapy with </a:t>
            </a:r>
            <a:r>
              <a:rPr lang="en-US" sz="2400" dirty="0" err="1"/>
              <a:t>inclisiran</a:t>
            </a:r>
            <a:r>
              <a:rPr lang="en-US" sz="2400" dirty="0"/>
              <a:t> siRNA (E) should be considered as an alternative cholesterol-lowering therapy.</a:t>
            </a:r>
          </a:p>
          <a:p>
            <a:pPr lvl="1"/>
            <a:endParaRPr lang="en-US" dirty="0"/>
          </a:p>
          <a:p>
            <a:pPr lvl="1"/>
            <a:endParaRPr lang="en-US" dirty="0"/>
          </a:p>
        </p:txBody>
      </p:sp>
      <p:pic>
        <p:nvPicPr>
          <p:cNvPr id="4" name="Picture 3">
            <a:extLst>
              <a:ext uri="{FF2B5EF4-FFF2-40B4-BE49-F238E27FC236}">
                <a16:creationId xmlns:a16="http://schemas.microsoft.com/office/drawing/2014/main" id="{AF62FFB1-0BEF-84B1-9A00-873451DB09BB}"/>
              </a:ext>
            </a:extLst>
          </p:cNvPr>
          <p:cNvPicPr>
            <a:picLocks noChangeAspect="1"/>
          </p:cNvPicPr>
          <p:nvPr/>
        </p:nvPicPr>
        <p:blipFill>
          <a:blip r:embed="rId2"/>
          <a:stretch>
            <a:fillRect/>
          </a:stretch>
        </p:blipFill>
        <p:spPr>
          <a:xfrm>
            <a:off x="3697985" y="6225406"/>
            <a:ext cx="4969150" cy="423658"/>
          </a:xfrm>
          <a:prstGeom prst="rect">
            <a:avLst/>
          </a:prstGeom>
        </p:spPr>
      </p:pic>
    </p:spTree>
    <p:extLst>
      <p:ext uri="{BB962C8B-B14F-4D97-AF65-F5344CB8AC3E}">
        <p14:creationId xmlns:p14="http://schemas.microsoft.com/office/powerpoint/2010/main" val="365200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4C8F8-0DB0-BF74-D249-2FFE0F096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65A51-70DD-0DB7-8426-47B25548B40F}"/>
              </a:ext>
            </a:extLst>
          </p:cNvPr>
          <p:cNvSpPr>
            <a:spLocks noGrp="1"/>
          </p:cNvSpPr>
          <p:nvPr>
            <p:ph type="title"/>
          </p:nvPr>
        </p:nvSpPr>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FA5BF97F-B502-6B3F-2A39-A7E8E8023D59}"/>
              </a:ext>
            </a:extLst>
          </p:cNvPr>
          <p:cNvSpPr>
            <a:spLocks noGrp="1"/>
          </p:cNvSpPr>
          <p:nvPr>
            <p:ph sz="quarter" idx="1"/>
          </p:nvPr>
        </p:nvSpPr>
        <p:spPr>
          <a:xfrm>
            <a:off x="457200" y="1219200"/>
            <a:ext cx="6400800" cy="5486400"/>
          </a:xfrm>
        </p:spPr>
        <p:txBody>
          <a:bodyPr>
            <a:normAutofit/>
          </a:bodyPr>
          <a:lstStyle/>
          <a:p>
            <a:pPr lvl="1">
              <a:defRPr/>
            </a:pPr>
            <a:r>
              <a:rPr lang="en-US" altLang="en-US" sz="2800" dirty="0" err="1"/>
              <a:t>Bempedoic</a:t>
            </a:r>
            <a:r>
              <a:rPr lang="en-US" altLang="en-US" sz="2800" dirty="0"/>
              <a:t> acid (</a:t>
            </a:r>
            <a:r>
              <a:rPr lang="en-US" altLang="en-US" sz="2800" dirty="0" err="1"/>
              <a:t>Nexltetol</a:t>
            </a:r>
            <a:r>
              <a:rPr lang="en-US" altLang="en-US" sz="2800" dirty="0"/>
              <a:t>), lowers LDL  by ~23% when added to statin</a:t>
            </a:r>
          </a:p>
          <a:p>
            <a:pPr lvl="2">
              <a:defRPr/>
            </a:pPr>
            <a:r>
              <a:rPr lang="en-US" altLang="en-US" sz="2400" dirty="0"/>
              <a:t>Reduced CVD events  by 13% in people with CVD or high risk and intolerant to statin</a:t>
            </a:r>
          </a:p>
          <a:p>
            <a:pPr lvl="2">
              <a:defRPr/>
            </a:pPr>
            <a:r>
              <a:rPr lang="en-US" altLang="en-US" sz="2400" dirty="0"/>
              <a:t>Mechanism: </a:t>
            </a:r>
            <a:r>
              <a:rPr lang="en-US" sz="2400" b="0" i="0" dirty="0">
                <a:solidFill>
                  <a:srgbClr val="222222"/>
                </a:solidFill>
                <a:effectLst/>
                <a:latin typeface="pt_sansregular"/>
              </a:rPr>
              <a:t>adenosine triphosphate-citrate lyase (ACL) inhibitor that lowers LDL by inhibition of cholesterol synthesis in the liver. </a:t>
            </a:r>
          </a:p>
          <a:p>
            <a:pPr lvl="2">
              <a:defRPr/>
            </a:pPr>
            <a:r>
              <a:rPr lang="en-US" sz="2400" b="0" i="0" dirty="0">
                <a:solidFill>
                  <a:srgbClr val="222222"/>
                </a:solidFill>
                <a:effectLst/>
                <a:latin typeface="pt_sansregular"/>
              </a:rPr>
              <a:t>ACL is an enzyme upstream of 3-hydroxy-3-methyl-glutaryl-coenzyme A (HMG-CoA) reductase in the cholesterol biosynthesis pathway.</a:t>
            </a:r>
            <a:r>
              <a:rPr lang="en-US" altLang="en-US" sz="2400" dirty="0"/>
              <a:t> </a:t>
            </a:r>
          </a:p>
          <a:p>
            <a:pPr lvl="2">
              <a:defRPr/>
            </a:pPr>
            <a:r>
              <a:rPr lang="en-US" altLang="en-US" sz="2400" dirty="0"/>
              <a:t>Dose: 180mg orally once daily </a:t>
            </a:r>
          </a:p>
          <a:p>
            <a:pPr lvl="2">
              <a:defRPr/>
            </a:pPr>
            <a:endParaRPr lang="en-US" altLang="en-US" dirty="0"/>
          </a:p>
          <a:p>
            <a:endParaRPr lang="en-US" dirty="0"/>
          </a:p>
        </p:txBody>
      </p:sp>
    </p:spTree>
    <p:extLst>
      <p:ext uri="{BB962C8B-B14F-4D97-AF65-F5344CB8AC3E}">
        <p14:creationId xmlns:p14="http://schemas.microsoft.com/office/powerpoint/2010/main" val="3021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6363-8D21-D02F-BBE5-A42E75BE0DDE}"/>
              </a:ext>
            </a:extLst>
          </p:cNvPr>
          <p:cNvSpPr>
            <a:spLocks noGrp="1"/>
          </p:cNvSpPr>
          <p:nvPr>
            <p:ph type="title"/>
          </p:nvPr>
        </p:nvSpPr>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690DD927-9DB3-D27A-8592-03596FD53019}"/>
              </a:ext>
            </a:extLst>
          </p:cNvPr>
          <p:cNvSpPr>
            <a:spLocks noGrp="1"/>
          </p:cNvSpPr>
          <p:nvPr>
            <p:ph sz="quarter" idx="1"/>
          </p:nvPr>
        </p:nvSpPr>
        <p:spPr>
          <a:xfrm>
            <a:off x="457200" y="1219200"/>
            <a:ext cx="8229600" cy="5638800"/>
          </a:xfrm>
        </p:spPr>
        <p:txBody>
          <a:bodyPr>
            <a:normAutofit fontScale="92500" lnSpcReduction="10000"/>
          </a:bodyPr>
          <a:lstStyle/>
          <a:p>
            <a:pPr lvl="1">
              <a:lnSpc>
                <a:spcPct val="110000"/>
              </a:lnSpc>
              <a:defRPr/>
            </a:pPr>
            <a:r>
              <a:rPr lang="en-US" altLang="en-US" sz="2800" dirty="0" err="1"/>
              <a:t>Iclisiran</a:t>
            </a:r>
            <a:r>
              <a:rPr lang="en-US" altLang="en-US" sz="2800" dirty="0"/>
              <a:t> (</a:t>
            </a:r>
            <a:r>
              <a:rPr lang="en-US" altLang="en-US" sz="2800" dirty="0" err="1"/>
              <a:t>Leqvio</a:t>
            </a:r>
            <a:r>
              <a:rPr lang="en-US" altLang="en-US" sz="2800" dirty="0"/>
              <a:t>), lowers LDL by ~50% when added to statin </a:t>
            </a:r>
          </a:p>
          <a:p>
            <a:pPr lvl="2">
              <a:lnSpc>
                <a:spcPct val="110000"/>
              </a:lnSpc>
              <a:defRPr/>
            </a:pPr>
            <a:r>
              <a:rPr lang="en-US" altLang="en-US" sz="2400" dirty="0"/>
              <a:t>Studied in ORION-10 and ORION-11 trials</a:t>
            </a:r>
          </a:p>
          <a:p>
            <a:pPr lvl="2">
              <a:lnSpc>
                <a:spcPct val="110000"/>
              </a:lnSpc>
              <a:defRPr/>
            </a:pPr>
            <a:r>
              <a:rPr lang="en-US" altLang="en-US" sz="2400" dirty="0"/>
              <a:t>CV events reduced, being studied in a longer CVD outcome trial</a:t>
            </a:r>
          </a:p>
          <a:p>
            <a:pPr lvl="2">
              <a:lnSpc>
                <a:spcPct val="110000"/>
              </a:lnSpc>
              <a:defRPr/>
            </a:pPr>
            <a:r>
              <a:rPr lang="en-US" altLang="en-US" sz="2400" dirty="0"/>
              <a:t>Mechanism: </a:t>
            </a:r>
            <a:r>
              <a:rPr lang="en-US" sz="2400" b="0" i="0" dirty="0">
                <a:solidFill>
                  <a:srgbClr val="222222"/>
                </a:solidFill>
                <a:effectLst/>
                <a:latin typeface="pt_sansregular"/>
              </a:rPr>
              <a:t>double-stranded small interfering ribonucleic acid (siRNA), conjugated on the sense strand with </a:t>
            </a:r>
            <a:r>
              <a:rPr lang="en-US" sz="2400" b="0" i="0" dirty="0" err="1">
                <a:solidFill>
                  <a:srgbClr val="222222"/>
                </a:solidFill>
                <a:effectLst/>
                <a:latin typeface="pt_sansregular"/>
              </a:rPr>
              <a:t>triantennary</a:t>
            </a:r>
            <a:r>
              <a:rPr lang="en-US" sz="2400" b="0" i="0" dirty="0">
                <a:solidFill>
                  <a:srgbClr val="222222"/>
                </a:solidFill>
                <a:effectLst/>
                <a:latin typeface="pt_sansregular"/>
              </a:rPr>
              <a:t> N-</a:t>
            </a:r>
            <a:r>
              <a:rPr lang="en-US" sz="2400" b="0" i="0" dirty="0" err="1">
                <a:solidFill>
                  <a:srgbClr val="222222"/>
                </a:solidFill>
                <a:effectLst/>
                <a:latin typeface="pt_sansregular"/>
              </a:rPr>
              <a:t>Acetylgalactosamine</a:t>
            </a:r>
            <a:r>
              <a:rPr lang="en-US" sz="2400" b="0" i="0" dirty="0">
                <a:solidFill>
                  <a:srgbClr val="222222"/>
                </a:solidFill>
                <a:effectLst/>
                <a:latin typeface="pt_sansregular"/>
              </a:rPr>
              <a:t> (GalNAc) to facilitate uptake by hepatocytes. </a:t>
            </a:r>
          </a:p>
          <a:p>
            <a:pPr lvl="2">
              <a:lnSpc>
                <a:spcPct val="110000"/>
              </a:lnSpc>
              <a:defRPr/>
            </a:pPr>
            <a:r>
              <a:rPr lang="en-US" sz="2400" b="0" i="0" dirty="0">
                <a:solidFill>
                  <a:srgbClr val="222222"/>
                </a:solidFill>
                <a:effectLst/>
                <a:latin typeface="pt_sansregular"/>
              </a:rPr>
              <a:t>In hepatocytes, </a:t>
            </a:r>
            <a:r>
              <a:rPr lang="en-US" sz="2400" b="0" i="0" dirty="0" err="1">
                <a:solidFill>
                  <a:srgbClr val="222222"/>
                </a:solidFill>
                <a:effectLst/>
                <a:latin typeface="pt_sansregular"/>
              </a:rPr>
              <a:t>inclisiran</a:t>
            </a:r>
            <a:r>
              <a:rPr lang="en-US" sz="2400" b="0" i="0" dirty="0">
                <a:solidFill>
                  <a:srgbClr val="222222"/>
                </a:solidFill>
                <a:effectLst/>
                <a:latin typeface="pt_sansregular"/>
              </a:rPr>
              <a:t> utilizes the RNA interference mechanism and directs catalytic breakdown of mRNA for PCSK9. </a:t>
            </a:r>
          </a:p>
          <a:p>
            <a:pPr lvl="2">
              <a:lnSpc>
                <a:spcPct val="110000"/>
              </a:lnSpc>
              <a:defRPr/>
            </a:pPr>
            <a:r>
              <a:rPr lang="en-US" sz="2400" b="0" i="0" dirty="0">
                <a:solidFill>
                  <a:srgbClr val="222222"/>
                </a:solidFill>
                <a:effectLst/>
                <a:latin typeface="pt_sansregular"/>
              </a:rPr>
              <a:t>This increases LDL-C receptor recycling and expression on the hepatocyte cell surface, which increases LDL-C uptake and lowers LDL-C levels in the circulation.</a:t>
            </a:r>
            <a:endParaRPr lang="en-US" altLang="en-US" sz="2400" dirty="0"/>
          </a:p>
          <a:p>
            <a:pPr lvl="2">
              <a:lnSpc>
                <a:spcPct val="110000"/>
              </a:lnSpc>
              <a:defRPr/>
            </a:pPr>
            <a:r>
              <a:rPr lang="en-US" altLang="en-US" sz="2400" dirty="0"/>
              <a:t>SC injection, day 1, 90 days, then every 6 months</a:t>
            </a:r>
          </a:p>
          <a:p>
            <a:endParaRPr lang="en-US" dirty="0"/>
          </a:p>
        </p:txBody>
      </p:sp>
    </p:spTree>
    <p:extLst>
      <p:ext uri="{BB962C8B-B14F-4D97-AF65-F5344CB8AC3E}">
        <p14:creationId xmlns:p14="http://schemas.microsoft.com/office/powerpoint/2010/main" val="2931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35DF-34F3-4299-80A2-1F5B331206B9}"/>
              </a:ext>
            </a:extLst>
          </p:cNvPr>
          <p:cNvSpPr>
            <a:spLocks noGrp="1"/>
          </p:cNvSpPr>
          <p:nvPr>
            <p:ph type="title"/>
          </p:nvPr>
        </p:nvSpPr>
        <p:spPr>
          <a:xfrm>
            <a:off x="457200" y="320040"/>
            <a:ext cx="8305800" cy="822960"/>
          </a:xfrm>
        </p:spPr>
        <p:txBody>
          <a:bodyPr/>
          <a:lstStyle/>
          <a:p>
            <a:pPr eaLnBrk="1" fontAlgn="auto" hangingPunct="1">
              <a:spcAft>
                <a:spcPts val="0"/>
              </a:spcAft>
              <a:defRPr/>
            </a:pPr>
            <a:r>
              <a:rPr lang="en-US" dirty="0"/>
              <a:t>Treating High TG</a:t>
            </a:r>
          </a:p>
        </p:txBody>
      </p:sp>
      <p:sp>
        <p:nvSpPr>
          <p:cNvPr id="39939" name="Content Placeholder 2">
            <a:extLst>
              <a:ext uri="{FF2B5EF4-FFF2-40B4-BE49-F238E27FC236}">
                <a16:creationId xmlns:a16="http://schemas.microsoft.com/office/drawing/2014/main" id="{72FC1158-639B-4347-BEF5-C1EF752C90F0}"/>
              </a:ext>
            </a:extLst>
          </p:cNvPr>
          <p:cNvSpPr>
            <a:spLocks noGrp="1"/>
          </p:cNvSpPr>
          <p:nvPr>
            <p:ph idx="1"/>
          </p:nvPr>
        </p:nvSpPr>
        <p:spPr>
          <a:xfrm>
            <a:off x="457200" y="1295400"/>
            <a:ext cx="7467600" cy="5410200"/>
          </a:xfrm>
        </p:spPr>
        <p:txBody>
          <a:bodyPr>
            <a:normAutofit/>
          </a:bodyPr>
          <a:lstStyle/>
          <a:p>
            <a:pPr eaLnBrk="1" hangingPunct="1">
              <a:defRPr/>
            </a:pPr>
            <a:r>
              <a:rPr lang="en-US" altLang="en-US" sz="2800" dirty="0"/>
              <a:t>Consider fibrates or fish oil when TG&gt;500mg/dL and definitely when TG&gt;1000mg/dL</a:t>
            </a:r>
          </a:p>
          <a:p>
            <a:pPr lvl="1" eaLnBrk="1" hangingPunct="1">
              <a:defRPr/>
            </a:pPr>
            <a:r>
              <a:rPr lang="en-US" altLang="en-US" sz="2400" dirty="0"/>
              <a:t>High TG puts people at increased pancreatitis risk</a:t>
            </a:r>
          </a:p>
          <a:p>
            <a:pPr lvl="1" eaLnBrk="1" hangingPunct="1">
              <a:defRPr/>
            </a:pPr>
            <a:r>
              <a:rPr lang="en-US" altLang="en-US" sz="2400" dirty="0"/>
              <a:t>Rule out secondary causes </a:t>
            </a:r>
          </a:p>
          <a:p>
            <a:pPr marL="292100" lvl="1" indent="0" eaLnBrk="1" hangingPunct="1">
              <a:buFont typeface="Wingdings 2" panose="05020102010507070707" pitchFamily="18" charset="2"/>
              <a:buNone/>
              <a:defRPr/>
            </a:pPr>
            <a:endParaRPr lang="en-US" altLang="en-US" sz="2400" dirty="0"/>
          </a:p>
          <a:p>
            <a:pPr eaLnBrk="1" hangingPunct="1">
              <a:defRPr/>
            </a:pPr>
            <a:r>
              <a:rPr lang="en-US" altLang="en-US" sz="2800" dirty="0"/>
              <a:t>In People with ASCVD on a statin with controlled LDL but elevated TG (135-499mg/dL), adding </a:t>
            </a:r>
            <a:r>
              <a:rPr lang="en-US" altLang="en-US" sz="2800" dirty="0" err="1"/>
              <a:t>icosapent</a:t>
            </a:r>
            <a:r>
              <a:rPr lang="en-US" altLang="en-US" sz="2800" dirty="0"/>
              <a:t> ethyl (</a:t>
            </a:r>
            <a:r>
              <a:rPr lang="en-US" altLang="en-US" sz="2800" dirty="0" err="1"/>
              <a:t>Vascepa</a:t>
            </a:r>
            <a:r>
              <a:rPr lang="en-US" altLang="en-US" sz="2800" dirty="0"/>
              <a:t>) can be considered to reduce CV risk (REDUCE-IT trial)</a:t>
            </a:r>
          </a:p>
          <a:p>
            <a:pPr lvl="1">
              <a:defRPr/>
            </a:pPr>
            <a:r>
              <a:rPr lang="en-US" altLang="en-US" sz="2000" dirty="0"/>
              <a:t>Individuals randomized to 2g BID who had either established CVD or diabetes + at least 1 risk factor, </a:t>
            </a:r>
            <a:r>
              <a:rPr lang="en-US" altLang="en-US" sz="2000" dirty="0" err="1"/>
              <a:t>Vascepa</a:t>
            </a:r>
            <a:r>
              <a:rPr lang="en-US" altLang="en-US" sz="2000" dirty="0"/>
              <a:t> demonstrated a 25% risk reduction in 3 point MACE</a:t>
            </a:r>
          </a:p>
          <a:p>
            <a:pPr eaLnBrk="1" hangingPunct="1">
              <a:defRPr/>
            </a:pPr>
            <a:endParaRPr lang="en-US" altLang="en-US" dirty="0"/>
          </a:p>
          <a:p>
            <a:pPr eaLnBrk="1" hangingPunct="1">
              <a:defRPr/>
            </a:pPr>
            <a:endParaRPr lang="en-US" altLang="en-US" sz="2400" dirty="0"/>
          </a:p>
          <a:p>
            <a:pPr eaLnBrk="1" hangingPunct="1">
              <a:defRPr/>
            </a:pPr>
            <a:endParaRPr lang="en-US" altLang="en-US" sz="2400" dirty="0"/>
          </a:p>
          <a:p>
            <a:pPr eaLnBrk="1" hangingPunct="1">
              <a:defRPr/>
            </a:pPr>
            <a:endParaRPr lang="en-US" altLang="en-US" dirty="0"/>
          </a:p>
          <a:p>
            <a:pPr eaLnBrk="1" hangingPunct="1">
              <a:defRPr/>
            </a:pP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7DFA-0E4F-4E55-A23E-717C3D67A7E8}"/>
              </a:ext>
            </a:extLst>
          </p:cNvPr>
          <p:cNvSpPr>
            <a:spLocks noGrp="1"/>
          </p:cNvSpPr>
          <p:nvPr>
            <p:ph type="title"/>
          </p:nvPr>
        </p:nvSpPr>
        <p:spPr/>
        <p:txBody>
          <a:bodyPr>
            <a:normAutofit/>
          </a:bodyPr>
          <a:lstStyle/>
          <a:p>
            <a:r>
              <a:rPr lang="en-US" dirty="0"/>
              <a:t>Clinical  Trials Showing CVD Risk Reduction</a:t>
            </a:r>
          </a:p>
        </p:txBody>
      </p:sp>
      <p:pic>
        <p:nvPicPr>
          <p:cNvPr id="5" name="Content Placeholder 4">
            <a:extLst>
              <a:ext uri="{FF2B5EF4-FFF2-40B4-BE49-F238E27FC236}">
                <a16:creationId xmlns:a16="http://schemas.microsoft.com/office/drawing/2014/main" id="{F75ED658-EB2E-4D6A-A97A-7E6C062332BE}"/>
              </a:ext>
            </a:extLst>
          </p:cNvPr>
          <p:cNvPicPr>
            <a:picLocks noGrp="1" noChangeAspect="1"/>
          </p:cNvPicPr>
          <p:nvPr>
            <p:ph idx="1"/>
          </p:nvPr>
        </p:nvPicPr>
        <p:blipFill>
          <a:blip r:embed="rId2"/>
          <a:stretch>
            <a:fillRect/>
          </a:stretch>
        </p:blipFill>
        <p:spPr>
          <a:xfrm>
            <a:off x="359228" y="1524000"/>
            <a:ext cx="8425544" cy="3962400"/>
          </a:xfrm>
        </p:spPr>
      </p:pic>
    </p:spTree>
    <p:extLst>
      <p:ext uri="{BB962C8B-B14F-4D97-AF65-F5344CB8AC3E}">
        <p14:creationId xmlns:p14="http://schemas.microsoft.com/office/powerpoint/2010/main" val="355314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457200" y="228600"/>
            <a:ext cx="8229600" cy="914400"/>
          </a:xfrm>
        </p:spPr>
        <p:txBody>
          <a:bodyPr anchor="b">
            <a:normAutofit/>
          </a:bodyPr>
          <a:lstStyle/>
          <a:p>
            <a:r>
              <a:rPr lang="en-US" dirty="0"/>
              <a:t>Diabetes Meds Lower CV Risk  </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19200"/>
            <a:ext cx="4041648" cy="5638800"/>
          </a:xfrm>
        </p:spPr>
        <p:txBody>
          <a:bodyPr>
            <a:normAutofit/>
          </a:bodyPr>
          <a:lstStyle/>
          <a:p>
            <a:pPr>
              <a:lnSpc>
                <a:spcPct val="90000"/>
              </a:lnSpc>
            </a:pPr>
            <a:r>
              <a:rPr lang="en-US" sz="2400" dirty="0"/>
              <a:t>If diabetes plus ASCVD risk factors</a:t>
            </a:r>
          </a:p>
          <a:p>
            <a:pPr lvl="1">
              <a:lnSpc>
                <a:spcPct val="90000"/>
              </a:lnSpc>
            </a:pPr>
            <a:r>
              <a:rPr lang="en-US" sz="2400" dirty="0"/>
              <a:t>SGLT-2s* and GLP-1s* reduce risk of major adverse CV events</a:t>
            </a:r>
          </a:p>
          <a:p>
            <a:pPr lvl="1">
              <a:lnSpc>
                <a:spcPct val="90000"/>
              </a:lnSpc>
            </a:pPr>
            <a:r>
              <a:rPr lang="en-US" sz="2400" dirty="0"/>
              <a:t>Plus ACE or ARB</a:t>
            </a:r>
          </a:p>
          <a:p>
            <a:pPr lvl="1">
              <a:lnSpc>
                <a:spcPct val="90000"/>
              </a:lnSpc>
            </a:pPr>
            <a:r>
              <a:rPr lang="en-US" sz="2400" dirty="0"/>
              <a:t>Post MI, continue beta blockers for 3 years.</a:t>
            </a:r>
          </a:p>
          <a:p>
            <a:pPr>
              <a:lnSpc>
                <a:spcPct val="90000"/>
              </a:lnSpc>
            </a:pPr>
            <a:r>
              <a:rPr lang="en-US" sz="2400" dirty="0"/>
              <a:t>If type 2 diabetes and heart failure</a:t>
            </a:r>
          </a:p>
          <a:p>
            <a:pPr lvl="1">
              <a:lnSpc>
                <a:spcPct val="90000"/>
              </a:lnSpc>
            </a:pPr>
            <a:r>
              <a:rPr lang="en-US" sz="2400" dirty="0"/>
              <a:t>SGLT-2s reduce risk of heart failure and hospitalization.  </a:t>
            </a:r>
          </a:p>
          <a:p>
            <a:pPr lvl="1">
              <a:lnSpc>
                <a:spcPct val="90000"/>
              </a:lnSpc>
            </a:pPr>
            <a:r>
              <a:rPr lang="en-US" sz="2400" dirty="0"/>
              <a:t>Also consider beta blocker</a:t>
            </a:r>
          </a:p>
          <a:p>
            <a:pPr lvl="1">
              <a:lnSpc>
                <a:spcPct val="90000"/>
              </a:lnSpc>
            </a:pPr>
            <a:endParaRPr lang="en-US" sz="2200" dirty="0"/>
          </a:p>
          <a:p>
            <a:pPr>
              <a:lnSpc>
                <a:spcPct val="90000"/>
              </a:lnSpc>
            </a:pPr>
            <a:endParaRPr lang="en-US" sz="2200" dirty="0"/>
          </a:p>
        </p:txBody>
      </p:sp>
      <p:pic>
        <p:nvPicPr>
          <p:cNvPr id="8" name="Picture 7" descr="Man holding a red heart">
            <a:extLst>
              <a:ext uri="{FF2B5EF4-FFF2-40B4-BE49-F238E27FC236}">
                <a16:creationId xmlns:a16="http://schemas.microsoft.com/office/drawing/2014/main" id="{2C44B827-E6EF-4A54-ADE4-7FCE9CBAE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27" r="25036" b="-3"/>
          <a:stretch/>
        </p:blipFill>
        <p:spPr>
          <a:xfrm>
            <a:off x="4669772" y="1219200"/>
            <a:ext cx="4041648" cy="4937760"/>
          </a:xfrm>
          <a:prstGeom prst="rect">
            <a:avLst/>
          </a:prstGeom>
          <a:noFill/>
        </p:spPr>
      </p:pic>
      <p:pic>
        <p:nvPicPr>
          <p:cNvPr id="5" name="Picture 4">
            <a:extLst>
              <a:ext uri="{FF2B5EF4-FFF2-40B4-BE49-F238E27FC236}">
                <a16:creationId xmlns:a16="http://schemas.microsoft.com/office/drawing/2014/main" id="{C6C23E7E-BD3D-6E24-0042-9C3871A8A6D7}"/>
              </a:ext>
            </a:extLst>
          </p:cNvPr>
          <p:cNvPicPr>
            <a:picLocks noChangeAspect="1"/>
          </p:cNvPicPr>
          <p:nvPr/>
        </p:nvPicPr>
        <p:blipFill>
          <a:blip r:embed="rId3"/>
          <a:stretch>
            <a:fillRect/>
          </a:stretch>
        </p:blipFill>
        <p:spPr>
          <a:xfrm>
            <a:off x="4267200" y="6324600"/>
            <a:ext cx="4601323" cy="392298"/>
          </a:xfrm>
          <a:prstGeom prst="rect">
            <a:avLst/>
          </a:prstGeom>
        </p:spPr>
      </p:pic>
    </p:spTree>
    <p:extLst>
      <p:ext uri="{BB962C8B-B14F-4D97-AF65-F5344CB8AC3E}">
        <p14:creationId xmlns:p14="http://schemas.microsoft.com/office/powerpoint/2010/main" val="327474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850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2"/>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24076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2926-3194-450E-A712-5AC542E0F9B8}"/>
              </a:ext>
            </a:extLst>
          </p:cNvPr>
          <p:cNvSpPr>
            <a:spLocks noGrp="1"/>
          </p:cNvSpPr>
          <p:nvPr>
            <p:ph type="title"/>
          </p:nvPr>
        </p:nvSpPr>
        <p:spPr/>
        <p:txBody>
          <a:bodyPr/>
          <a:lstStyle/>
          <a:p>
            <a:pPr>
              <a:defRPr/>
            </a:pPr>
            <a:r>
              <a:rPr lang="en-US" dirty="0"/>
              <a:t>Back to Alice	</a:t>
            </a:r>
          </a:p>
        </p:txBody>
      </p:sp>
      <p:sp>
        <p:nvSpPr>
          <p:cNvPr id="40963" name="Content Placeholder 2">
            <a:extLst>
              <a:ext uri="{FF2B5EF4-FFF2-40B4-BE49-F238E27FC236}">
                <a16:creationId xmlns:a16="http://schemas.microsoft.com/office/drawing/2014/main" id="{D0448BD3-6AAA-4A92-9CB6-951D60DEF5CF}"/>
              </a:ext>
            </a:extLst>
          </p:cNvPr>
          <p:cNvSpPr>
            <a:spLocks noGrp="1"/>
          </p:cNvSpPr>
          <p:nvPr>
            <p:ph idx="1"/>
          </p:nvPr>
        </p:nvSpPr>
        <p:spPr>
          <a:xfrm>
            <a:off x="457200" y="1219200"/>
            <a:ext cx="5638800" cy="5486400"/>
          </a:xfrm>
        </p:spPr>
        <p:txBody>
          <a:bodyPr>
            <a:normAutofit fontScale="92500" lnSpcReduction="10000"/>
          </a:bodyPr>
          <a:lstStyle/>
          <a:p>
            <a:pPr>
              <a:defRPr/>
            </a:pPr>
            <a:r>
              <a:rPr lang="en-US" altLang="en-US" sz="3200" dirty="0"/>
              <a:t>Alice’s lipid panel is as follows: </a:t>
            </a:r>
          </a:p>
          <a:p>
            <a:pPr lvl="1">
              <a:defRPr/>
            </a:pPr>
            <a:r>
              <a:rPr lang="en-US" altLang="en-US" sz="2400" dirty="0"/>
              <a:t>Total cholesterol: 204mg/</a:t>
            </a:r>
            <a:r>
              <a:rPr lang="en-US" altLang="en-US" sz="2400" dirty="0" err="1"/>
              <a:t>dL</a:t>
            </a:r>
            <a:endParaRPr lang="en-US" altLang="en-US" sz="2400" dirty="0"/>
          </a:p>
          <a:p>
            <a:pPr lvl="1">
              <a:defRPr/>
            </a:pPr>
            <a:r>
              <a:rPr lang="en-US" altLang="en-US" sz="2400" dirty="0"/>
              <a:t>LDL: 120mg/</a:t>
            </a:r>
            <a:r>
              <a:rPr lang="en-US" altLang="en-US" sz="2400" dirty="0" err="1"/>
              <a:t>dL</a:t>
            </a:r>
            <a:endParaRPr lang="en-US" altLang="en-US" sz="2400" dirty="0"/>
          </a:p>
          <a:p>
            <a:pPr lvl="1">
              <a:defRPr/>
            </a:pPr>
            <a:r>
              <a:rPr lang="en-US" altLang="en-US" sz="2400" dirty="0"/>
              <a:t>HDL: 34mg/</a:t>
            </a:r>
            <a:r>
              <a:rPr lang="en-US" altLang="en-US" sz="2400" dirty="0" err="1"/>
              <a:t>dL</a:t>
            </a:r>
            <a:endParaRPr lang="en-US" altLang="en-US" sz="2400" dirty="0"/>
          </a:p>
          <a:p>
            <a:pPr lvl="1">
              <a:defRPr/>
            </a:pPr>
            <a:r>
              <a:rPr lang="en-US" altLang="en-US" sz="2400" dirty="0"/>
              <a:t>Triglycerides: 250mg/</a:t>
            </a:r>
            <a:r>
              <a:rPr lang="en-US" altLang="en-US" sz="2400" dirty="0" err="1"/>
              <a:t>dL</a:t>
            </a:r>
            <a:endParaRPr lang="en-US" altLang="en-US" sz="2400" dirty="0"/>
          </a:p>
          <a:p>
            <a:pPr lvl="1">
              <a:defRPr/>
            </a:pPr>
            <a:endParaRPr lang="en-US" altLang="en-US" sz="2400" dirty="0"/>
          </a:p>
          <a:p>
            <a:pPr>
              <a:defRPr/>
            </a:pPr>
            <a:r>
              <a:rPr lang="en-US" sz="3200" dirty="0"/>
              <a:t>Which ASCVD risk factors does Alice have? </a:t>
            </a:r>
          </a:p>
          <a:p>
            <a:pPr marL="292100" lvl="1" indent="0">
              <a:buFont typeface="Wingdings 2" panose="05020102010507070707" pitchFamily="18" charset="2"/>
              <a:buNone/>
              <a:defRPr/>
            </a:pPr>
            <a:r>
              <a:rPr lang="en-US" altLang="en-US" sz="2800" dirty="0"/>
              <a:t>Low HDL, smokes, obesity, HTN, albuminuria</a:t>
            </a:r>
            <a:endParaRPr lang="en-US" altLang="en-US" sz="2800" b="1" dirty="0">
              <a:solidFill>
                <a:schemeClr val="bg1">
                  <a:lumMod val="50000"/>
                </a:schemeClr>
              </a:solidFill>
            </a:endParaRPr>
          </a:p>
          <a:p>
            <a:pPr lvl="1">
              <a:defRPr/>
            </a:pPr>
            <a:endParaRPr lang="en-US" altLang="en-US" sz="2400" dirty="0"/>
          </a:p>
          <a:p>
            <a:pPr>
              <a:defRPr/>
            </a:pPr>
            <a:r>
              <a:rPr lang="en-US" altLang="en-US" sz="3200" dirty="0"/>
              <a:t>10 year ASCVD risk=42%</a:t>
            </a:r>
            <a:br>
              <a:rPr lang="en-US" altLang="en-US" sz="4800" dirty="0"/>
            </a:br>
            <a:endParaRPr lang="en-US" altLang="en-US" sz="3200" dirty="0"/>
          </a:p>
          <a:p>
            <a:pPr lvl="1">
              <a:defRPr/>
            </a:pPr>
            <a:endParaRPr lang="en-US" altLang="en-US" dirty="0"/>
          </a:p>
          <a:p>
            <a:pPr lvl="1">
              <a:defRPr/>
            </a:pPr>
            <a:endParaRPr lang="en-US" altLang="en-US" sz="2000" dirty="0"/>
          </a:p>
        </p:txBody>
      </p:sp>
      <p:pic>
        <p:nvPicPr>
          <p:cNvPr id="4" name="Picture 3" descr="Old woman explaining">
            <a:extLst>
              <a:ext uri="{FF2B5EF4-FFF2-40B4-BE49-F238E27FC236}">
                <a16:creationId xmlns:a16="http://schemas.microsoft.com/office/drawing/2014/main" id="{25EA3D1E-64D1-4EE3-9510-87328BA87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219200"/>
            <a:ext cx="1539246"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A2B5-A672-472B-8DD1-EA3CD8C603B2}"/>
              </a:ext>
            </a:extLst>
          </p:cNvPr>
          <p:cNvSpPr>
            <a:spLocks noGrp="1"/>
          </p:cNvSpPr>
          <p:nvPr>
            <p:ph type="title"/>
          </p:nvPr>
        </p:nvSpPr>
        <p:spPr>
          <a:xfrm>
            <a:off x="447101" y="401637"/>
            <a:ext cx="8153400" cy="1143000"/>
          </a:xfrm>
        </p:spPr>
        <p:txBody>
          <a:bodyPr>
            <a:normAutofit/>
          </a:bodyPr>
          <a:lstStyle/>
          <a:p>
            <a:pPr>
              <a:defRPr/>
            </a:pPr>
            <a:r>
              <a:rPr lang="en-US" dirty="0"/>
              <a:t>Poll 8 - What is the best Lipid Recommendation for Alice? </a:t>
            </a:r>
          </a:p>
        </p:txBody>
      </p:sp>
      <p:sp>
        <p:nvSpPr>
          <p:cNvPr id="75779" name="Content Placeholder 2">
            <a:extLst>
              <a:ext uri="{FF2B5EF4-FFF2-40B4-BE49-F238E27FC236}">
                <a16:creationId xmlns:a16="http://schemas.microsoft.com/office/drawing/2014/main" id="{375130FE-FAC2-4E02-96B5-1860E11CFCB8}"/>
              </a:ext>
            </a:extLst>
          </p:cNvPr>
          <p:cNvSpPr>
            <a:spLocks noGrp="1"/>
          </p:cNvSpPr>
          <p:nvPr>
            <p:ph idx="1"/>
          </p:nvPr>
        </p:nvSpPr>
        <p:spPr>
          <a:xfrm>
            <a:off x="457200" y="1752600"/>
            <a:ext cx="5638800" cy="4703763"/>
          </a:xfrm>
        </p:spPr>
        <p:txBody>
          <a:bodyPr>
            <a:normAutofit fontScale="92500" lnSpcReduction="10000"/>
          </a:bodyPr>
          <a:lstStyle/>
          <a:p>
            <a:pPr marL="514350" indent="-514350">
              <a:buFont typeface="Trebuchet MS" panose="020B0603020202020204" pitchFamily="34" charset="0"/>
              <a:buAutoNum type="alphaUcPeriod"/>
            </a:pPr>
            <a:r>
              <a:rPr lang="en-US" altLang="en-US" sz="3200" dirty="0"/>
              <a:t>Optimize lifestyle modifications only</a:t>
            </a:r>
          </a:p>
          <a:p>
            <a:pPr marL="514350" indent="-514350">
              <a:buFont typeface="Trebuchet MS" panose="020B0603020202020204" pitchFamily="34" charset="0"/>
              <a:buAutoNum type="alphaUcPeriod"/>
            </a:pPr>
            <a:r>
              <a:rPr lang="en-US" altLang="en-US" sz="3200" dirty="0"/>
              <a:t>Lifestyle + initiate a moderate intensity statin</a:t>
            </a:r>
          </a:p>
          <a:p>
            <a:pPr marL="514350" indent="-514350">
              <a:buFont typeface="Trebuchet MS" panose="020B0603020202020204" pitchFamily="34" charset="0"/>
              <a:buAutoNum type="alphaUcPeriod"/>
            </a:pPr>
            <a:r>
              <a:rPr lang="en-US" altLang="en-US" sz="3200" dirty="0"/>
              <a:t>Lifestyle + initiate a high intensity statin</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icosapent</a:t>
            </a:r>
            <a:r>
              <a:rPr lang="en-US" altLang="en-US" sz="3200" dirty="0"/>
              <a:t> ethyl </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bempedoic</a:t>
            </a:r>
            <a:r>
              <a:rPr lang="en-US" altLang="en-US" sz="3200" dirty="0"/>
              <a:t> acid</a:t>
            </a:r>
            <a:endParaRPr lang="en-US" altLang="en-US" dirty="0"/>
          </a:p>
        </p:txBody>
      </p:sp>
      <p:sp>
        <p:nvSpPr>
          <p:cNvPr id="4" name="Oval 3">
            <a:extLst>
              <a:ext uri="{FF2B5EF4-FFF2-40B4-BE49-F238E27FC236}">
                <a16:creationId xmlns:a16="http://schemas.microsoft.com/office/drawing/2014/main" id="{0795D1CA-E40C-458D-A7A1-B6D44ECBD401}"/>
              </a:ext>
            </a:extLst>
          </p:cNvPr>
          <p:cNvSpPr/>
          <p:nvPr/>
        </p:nvSpPr>
        <p:spPr>
          <a:xfrm>
            <a:off x="457986" y="3429000"/>
            <a:ext cx="4647413" cy="1143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pic>
        <p:nvPicPr>
          <p:cNvPr id="5" name="Picture 4">
            <a:extLst>
              <a:ext uri="{FF2B5EF4-FFF2-40B4-BE49-F238E27FC236}">
                <a16:creationId xmlns:a16="http://schemas.microsoft.com/office/drawing/2014/main" id="{00C20F7A-18D7-43F2-B423-E7E4D051244D}"/>
              </a:ext>
            </a:extLst>
          </p:cNvPr>
          <p:cNvPicPr>
            <a:picLocks noChangeAspect="1"/>
          </p:cNvPicPr>
          <p:nvPr/>
        </p:nvPicPr>
        <p:blipFill>
          <a:blip r:embed="rId3"/>
          <a:stretch>
            <a:fillRect/>
          </a:stretch>
        </p:blipFill>
        <p:spPr>
          <a:xfrm rot="1563043">
            <a:off x="6915092" y="2043947"/>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6363" y="205740"/>
            <a:ext cx="8229600" cy="990600"/>
          </a:xfrm>
        </p:spPr>
        <p:txBody>
          <a:bodyPr anchor="b">
            <a:normAutofit/>
          </a:bodyPr>
          <a:lstStyle/>
          <a:p>
            <a:pPr eaLnBrk="1" hangingPunct="1">
              <a:defRPr/>
            </a:pPr>
            <a:r>
              <a:rPr lang="en-US" sz="4400" dirty="0"/>
              <a:t>ADA 2024 Summary</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5100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F3F5-B2C7-4FEC-858B-A7AFEF9409EB}"/>
              </a:ext>
            </a:extLst>
          </p:cNvPr>
          <p:cNvSpPr>
            <a:spLocks noGrp="1"/>
          </p:cNvSpPr>
          <p:nvPr>
            <p:ph type="title"/>
          </p:nvPr>
        </p:nvSpPr>
        <p:spPr/>
        <p:txBody>
          <a:bodyPr>
            <a:normAutofit/>
          </a:bodyPr>
          <a:lstStyle/>
          <a:p>
            <a:pPr eaLnBrk="1" fontAlgn="auto" hangingPunct="1">
              <a:spcAft>
                <a:spcPts val="0"/>
              </a:spcAft>
              <a:defRPr/>
            </a:pPr>
            <a:r>
              <a:rPr lang="en-US" sz="6000" dirty="0"/>
              <a:t>Antiplatelet Agents</a:t>
            </a:r>
          </a:p>
        </p:txBody>
      </p:sp>
      <p:sp>
        <p:nvSpPr>
          <p:cNvPr id="3" name="Text Placeholder 2">
            <a:extLst>
              <a:ext uri="{FF2B5EF4-FFF2-40B4-BE49-F238E27FC236}">
                <a16:creationId xmlns:a16="http://schemas.microsoft.com/office/drawing/2014/main" id="{BB0C158A-FFDC-4D9D-A126-DBA91F511284}"/>
              </a:ext>
            </a:extLst>
          </p:cNvPr>
          <p:cNvSpPr>
            <a:spLocks noGrp="1"/>
          </p:cNvSpPr>
          <p:nvPr>
            <p:ph type="body"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8FC3-8CFB-48F1-8BD4-3D4753D56C73}"/>
              </a:ext>
            </a:extLst>
          </p:cNvPr>
          <p:cNvSpPr>
            <a:spLocks noGrp="1"/>
          </p:cNvSpPr>
          <p:nvPr>
            <p:ph type="title"/>
          </p:nvPr>
        </p:nvSpPr>
        <p:spPr/>
        <p:txBody>
          <a:bodyPr>
            <a:normAutofit/>
          </a:bodyPr>
          <a:lstStyle/>
          <a:p>
            <a:r>
              <a:rPr lang="en-US" dirty="0"/>
              <a:t>10 - ADA Antiplatelet Agents </a:t>
            </a:r>
          </a:p>
        </p:txBody>
      </p:sp>
      <p:pic>
        <p:nvPicPr>
          <p:cNvPr id="5" name="Picture 4" descr="A picture containing food, bottle&#10;&#10;Description automatically generated">
            <a:extLst>
              <a:ext uri="{FF2B5EF4-FFF2-40B4-BE49-F238E27FC236}">
                <a16:creationId xmlns:a16="http://schemas.microsoft.com/office/drawing/2014/main" id="{32CE8F35-7CCC-4E3F-8635-8533D415F9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541616">
            <a:off x="7180325" y="1476649"/>
            <a:ext cx="1519518" cy="2286000"/>
          </a:xfrm>
          <a:prstGeom prst="rect">
            <a:avLst/>
          </a:prstGeom>
        </p:spPr>
      </p:pic>
      <p:sp>
        <p:nvSpPr>
          <p:cNvPr id="6" name="Content Placeholder 2">
            <a:extLst>
              <a:ext uri="{FF2B5EF4-FFF2-40B4-BE49-F238E27FC236}">
                <a16:creationId xmlns:a16="http://schemas.microsoft.com/office/drawing/2014/main" id="{A82B8AB1-BFC7-49C6-8FC9-E7784778C2EE}"/>
              </a:ext>
            </a:extLst>
          </p:cNvPr>
          <p:cNvSpPr txBox="1">
            <a:spLocks/>
          </p:cNvSpPr>
          <p:nvPr/>
        </p:nvSpPr>
        <p:spPr>
          <a:xfrm>
            <a:off x="469564" y="1295400"/>
            <a:ext cx="6236036" cy="5410200"/>
          </a:xfrm>
          <a:prstGeom prst="rect">
            <a:avLst/>
          </a:prstGeom>
        </p:spPr>
        <p:txBody>
          <a:bodyPr vert="horz">
            <a:normAutofit fontScale="77500" lnSpcReduction="20000"/>
          </a:bodyPr>
          <a:lst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20000"/>
              </a:lnSpc>
            </a:pPr>
            <a:r>
              <a:rPr lang="en-US" sz="2600" b="0" i="0" dirty="0">
                <a:solidFill>
                  <a:srgbClr val="0070C0"/>
                </a:solidFill>
                <a:effectLst/>
                <a:latin typeface="Helvetica Neue"/>
              </a:rPr>
              <a:t>Use aspirin therapy (75–162 mg/day) as a secondary prevention strategy in those with diabetes and a history of atherosclerotic cardiovascular disease. </a:t>
            </a:r>
          </a:p>
          <a:p>
            <a:pPr lvl="2">
              <a:lnSpc>
                <a:spcPct val="120000"/>
              </a:lnSpc>
            </a:pPr>
            <a:r>
              <a:rPr lang="en-US" sz="2600" dirty="0"/>
              <a:t>Aspirin therapy dose (75–162 mg/day)</a:t>
            </a:r>
          </a:p>
          <a:p>
            <a:pPr lvl="2">
              <a:lnSpc>
                <a:spcPct val="120000"/>
              </a:lnSpc>
            </a:pPr>
            <a:r>
              <a:rPr lang="en-US" sz="2600" dirty="0"/>
              <a:t>Increased bleeding risk</a:t>
            </a:r>
          </a:p>
          <a:p>
            <a:pPr lvl="2">
              <a:lnSpc>
                <a:spcPct val="120000"/>
              </a:lnSpc>
            </a:pPr>
            <a:r>
              <a:rPr lang="en-US" altLang="en-US" sz="2800" dirty="0"/>
              <a:t>Dual antiplatelet therapy with a P2Y12 inhibitor for 1 year after acute coronary syndrome and may have benefits beyond</a:t>
            </a:r>
            <a:endParaRPr lang="en-US" sz="2600" dirty="0"/>
          </a:p>
          <a:p>
            <a:pPr>
              <a:lnSpc>
                <a:spcPct val="120000"/>
              </a:lnSpc>
            </a:pPr>
            <a:r>
              <a:rPr lang="en-US" sz="2400" b="0" i="0" dirty="0">
                <a:solidFill>
                  <a:srgbClr val="383636"/>
                </a:solidFill>
                <a:effectLst/>
                <a:latin typeface="Helvetica Neue"/>
              </a:rPr>
              <a:t>Aspirin may be considered as a primary prevention strategy </a:t>
            </a:r>
            <a:r>
              <a:rPr lang="en-US" sz="2400" dirty="0">
                <a:solidFill>
                  <a:srgbClr val="383636"/>
                </a:solidFill>
                <a:latin typeface="Helvetica Neue"/>
              </a:rPr>
              <a:t>in </a:t>
            </a:r>
            <a:r>
              <a:rPr lang="en-US" sz="2400" b="0" i="0" dirty="0">
                <a:solidFill>
                  <a:srgbClr val="383636"/>
                </a:solidFill>
                <a:effectLst/>
                <a:latin typeface="Helvetica Neue"/>
              </a:rPr>
              <a:t>diabetes (usually over age 50) with increased CV risk.</a:t>
            </a:r>
          </a:p>
          <a:p>
            <a:pPr lvl="1">
              <a:lnSpc>
                <a:spcPct val="120000"/>
              </a:lnSpc>
            </a:pPr>
            <a:r>
              <a:rPr lang="en-US" sz="1800" b="0" i="0" dirty="0">
                <a:solidFill>
                  <a:srgbClr val="383636"/>
                </a:solidFill>
                <a:effectLst/>
                <a:latin typeface="Helvetica Neue"/>
              </a:rPr>
              <a:t>Requires </a:t>
            </a:r>
            <a:r>
              <a:rPr lang="en-US" sz="1800" b="1" i="0" u="sng" dirty="0">
                <a:solidFill>
                  <a:srgbClr val="383636"/>
                </a:solidFill>
                <a:effectLst/>
                <a:latin typeface="Helvetica Neue"/>
              </a:rPr>
              <a:t>comprehensive discussion </a:t>
            </a:r>
            <a:r>
              <a:rPr lang="en-US" sz="1800" b="0" i="0" dirty="0">
                <a:solidFill>
                  <a:srgbClr val="383636"/>
                </a:solidFill>
                <a:effectLst/>
                <a:latin typeface="Helvetica Neue"/>
              </a:rPr>
              <a:t>w/ person on benefits versus </a:t>
            </a:r>
            <a:r>
              <a:rPr lang="en-US" sz="1800" dirty="0">
                <a:solidFill>
                  <a:srgbClr val="383636"/>
                </a:solidFill>
                <a:latin typeface="Helvetica Neue"/>
              </a:rPr>
              <a:t>i</a:t>
            </a:r>
            <a:r>
              <a:rPr lang="en-US" sz="1800" b="0" i="0" dirty="0">
                <a:solidFill>
                  <a:srgbClr val="383636"/>
                </a:solidFill>
                <a:effectLst/>
                <a:latin typeface="Helvetica Neue"/>
              </a:rPr>
              <a:t>ncreased risk of bleeding. </a:t>
            </a:r>
            <a:endParaRPr lang="en-US" sz="1800" dirty="0"/>
          </a:p>
          <a:p>
            <a:pPr>
              <a:lnSpc>
                <a:spcPct val="120000"/>
              </a:lnSpc>
            </a:pPr>
            <a:r>
              <a:rPr lang="en-US" sz="3400" dirty="0"/>
              <a:t>Aspirin allergy, consider different agent</a:t>
            </a:r>
          </a:p>
        </p:txBody>
      </p:sp>
      <p:pic>
        <p:nvPicPr>
          <p:cNvPr id="3" name="Picture 2">
            <a:extLst>
              <a:ext uri="{FF2B5EF4-FFF2-40B4-BE49-F238E27FC236}">
                <a16:creationId xmlns:a16="http://schemas.microsoft.com/office/drawing/2014/main" id="{F70EA76B-CC21-78C2-4563-C3966A353D94}"/>
              </a:ext>
            </a:extLst>
          </p:cNvPr>
          <p:cNvPicPr>
            <a:picLocks noChangeAspect="1"/>
          </p:cNvPicPr>
          <p:nvPr/>
        </p:nvPicPr>
        <p:blipFill>
          <a:blip r:embed="rId4"/>
          <a:stretch>
            <a:fillRect/>
          </a:stretch>
        </p:blipFill>
        <p:spPr>
          <a:xfrm>
            <a:off x="3930644" y="6434342"/>
            <a:ext cx="4969150" cy="423658"/>
          </a:xfrm>
          <a:prstGeom prst="rect">
            <a:avLst/>
          </a:prstGeom>
        </p:spPr>
      </p:pic>
    </p:spTree>
    <p:extLst>
      <p:ext uri="{BB962C8B-B14F-4D97-AF65-F5344CB8AC3E}">
        <p14:creationId xmlns:p14="http://schemas.microsoft.com/office/powerpoint/2010/main" val="36021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E503-FA78-439A-A246-8844765C9C13}"/>
              </a:ext>
            </a:extLst>
          </p:cNvPr>
          <p:cNvSpPr>
            <a:spLocks noGrp="1"/>
          </p:cNvSpPr>
          <p:nvPr>
            <p:ph type="title"/>
          </p:nvPr>
        </p:nvSpPr>
        <p:spPr/>
        <p:txBody>
          <a:bodyPr/>
          <a:lstStyle/>
          <a:p>
            <a:pPr>
              <a:defRPr/>
            </a:pPr>
            <a:r>
              <a:rPr lang="en-US" dirty="0"/>
              <a:t>Should Alice start aspirin?  Poll 9 </a:t>
            </a:r>
          </a:p>
        </p:txBody>
      </p:sp>
      <p:sp>
        <p:nvSpPr>
          <p:cNvPr id="84995" name="Content Placeholder 2">
            <a:extLst>
              <a:ext uri="{FF2B5EF4-FFF2-40B4-BE49-F238E27FC236}">
                <a16:creationId xmlns:a16="http://schemas.microsoft.com/office/drawing/2014/main" id="{35E0F97C-2CF0-426F-8F55-EA6404002BAA}"/>
              </a:ext>
            </a:extLst>
          </p:cNvPr>
          <p:cNvSpPr>
            <a:spLocks noGrp="1"/>
          </p:cNvSpPr>
          <p:nvPr>
            <p:ph idx="1"/>
          </p:nvPr>
        </p:nvSpPr>
        <p:spPr/>
        <p:txBody>
          <a:bodyPr>
            <a:normAutofit/>
          </a:bodyPr>
          <a:lstStyle/>
          <a:p>
            <a:pPr marL="514350" indent="-514350">
              <a:buFont typeface="Trebuchet MS" panose="020B0603020202020204" pitchFamily="34" charset="0"/>
              <a:buAutoNum type="alphaUcPeriod"/>
            </a:pPr>
            <a:r>
              <a:rPr lang="en-US" altLang="en-US" sz="5400" dirty="0"/>
              <a:t>Yes</a:t>
            </a:r>
          </a:p>
          <a:p>
            <a:pPr marL="514350" indent="-514350">
              <a:buFont typeface="Trebuchet MS" panose="020B0603020202020204" pitchFamily="34" charset="0"/>
              <a:buAutoNum type="alphaUcPeriod"/>
            </a:pPr>
            <a:r>
              <a:rPr lang="en-US" altLang="en-US" sz="5400" dirty="0"/>
              <a:t>No </a:t>
            </a:r>
          </a:p>
        </p:txBody>
      </p:sp>
      <p:pic>
        <p:nvPicPr>
          <p:cNvPr id="4" name="Picture 3">
            <a:extLst>
              <a:ext uri="{FF2B5EF4-FFF2-40B4-BE49-F238E27FC236}">
                <a16:creationId xmlns:a16="http://schemas.microsoft.com/office/drawing/2014/main" id="{229AE671-137E-43C4-8A91-EAEA77B83362}"/>
              </a:ext>
            </a:extLst>
          </p:cNvPr>
          <p:cNvPicPr>
            <a:picLocks noChangeAspect="1"/>
          </p:cNvPicPr>
          <p:nvPr/>
        </p:nvPicPr>
        <p:blipFill>
          <a:blip r:embed="rId3"/>
          <a:stretch>
            <a:fillRect/>
          </a:stretch>
        </p:blipFill>
        <p:spPr>
          <a:xfrm>
            <a:off x="3429001" y="1617419"/>
            <a:ext cx="1791412" cy="4419600"/>
          </a:xfrm>
          <a:prstGeom prst="rect">
            <a:avLst/>
          </a:prstGeom>
        </p:spPr>
      </p:pic>
      <p:pic>
        <p:nvPicPr>
          <p:cNvPr id="3" name="Picture 2">
            <a:extLst>
              <a:ext uri="{FF2B5EF4-FFF2-40B4-BE49-F238E27FC236}">
                <a16:creationId xmlns:a16="http://schemas.microsoft.com/office/drawing/2014/main" id="{373CAF97-BE53-49F4-B80D-21CC1596B53C}"/>
              </a:ext>
            </a:extLst>
          </p:cNvPr>
          <p:cNvPicPr>
            <a:picLocks noChangeAspect="1"/>
          </p:cNvPicPr>
          <p:nvPr/>
        </p:nvPicPr>
        <p:blipFill>
          <a:blip r:embed="rId4"/>
          <a:stretch>
            <a:fillRect/>
          </a:stretch>
        </p:blipFill>
        <p:spPr>
          <a:xfrm>
            <a:off x="5791200" y="1639190"/>
            <a:ext cx="1795901" cy="4419600"/>
          </a:xfrm>
          <a:prstGeom prst="rect">
            <a:avLst/>
          </a:prstGeom>
        </p:spPr>
      </p:pic>
      <p:sp>
        <p:nvSpPr>
          <p:cNvPr id="5" name="TextBox 4">
            <a:extLst>
              <a:ext uri="{FF2B5EF4-FFF2-40B4-BE49-F238E27FC236}">
                <a16:creationId xmlns:a16="http://schemas.microsoft.com/office/drawing/2014/main" id="{C53812DF-3EF8-883C-987A-66FDDC51C694}"/>
              </a:ext>
            </a:extLst>
          </p:cNvPr>
          <p:cNvSpPr txBox="1"/>
          <p:nvPr/>
        </p:nvSpPr>
        <p:spPr>
          <a:xfrm>
            <a:off x="394994" y="3962400"/>
            <a:ext cx="3200400" cy="646331"/>
          </a:xfrm>
          <a:prstGeom prst="rect">
            <a:avLst/>
          </a:prstGeom>
          <a:noFill/>
        </p:spPr>
        <p:txBody>
          <a:bodyPr wrap="square" rtlCol="0">
            <a:spAutoFit/>
          </a:bodyPr>
          <a:lstStyle/>
          <a:p>
            <a:r>
              <a:rPr lang="en-US" dirty="0"/>
              <a:t>Individualized discussed with shared decision making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EB65-46AC-4D85-9213-3E1D5752DAAE}"/>
              </a:ext>
            </a:extLst>
          </p:cNvPr>
          <p:cNvSpPr>
            <a:spLocks noGrp="1"/>
          </p:cNvSpPr>
          <p:nvPr>
            <p:ph type="title"/>
          </p:nvPr>
        </p:nvSpPr>
        <p:spPr/>
        <p:txBody>
          <a:bodyPr>
            <a:normAutofit/>
          </a:bodyPr>
          <a:lstStyle/>
          <a:p>
            <a:pPr>
              <a:defRPr/>
            </a:pPr>
            <a:r>
              <a:rPr lang="en-US" dirty="0"/>
              <a:t>Would you change Alice’s Diabetes Regimen? </a:t>
            </a:r>
          </a:p>
        </p:txBody>
      </p:sp>
      <p:sp>
        <p:nvSpPr>
          <p:cNvPr id="3" name="Content Placeholder 2">
            <a:extLst>
              <a:ext uri="{FF2B5EF4-FFF2-40B4-BE49-F238E27FC236}">
                <a16:creationId xmlns:a16="http://schemas.microsoft.com/office/drawing/2014/main" id="{FED72873-11CD-4673-BEF0-4A2AFCD701A8}"/>
              </a:ext>
            </a:extLst>
          </p:cNvPr>
          <p:cNvSpPr>
            <a:spLocks noGrp="1"/>
          </p:cNvSpPr>
          <p:nvPr>
            <p:ph idx="1"/>
          </p:nvPr>
        </p:nvSpPr>
        <p:spPr/>
        <p:txBody>
          <a:bodyPr>
            <a:normAutofit lnSpcReduction="10000"/>
          </a:bodyPr>
          <a:lstStyle/>
          <a:p>
            <a:pPr eaLnBrk="1" hangingPunct="1">
              <a:defRPr/>
            </a:pPr>
            <a:r>
              <a:rPr lang="en-US" altLang="en-US" sz="3200" dirty="0"/>
              <a:t>Current meds</a:t>
            </a:r>
          </a:p>
          <a:p>
            <a:pPr lvl="1" eaLnBrk="1" hangingPunct="1">
              <a:defRPr/>
            </a:pPr>
            <a:r>
              <a:rPr lang="en-US" altLang="en-US" sz="3200" dirty="0">
                <a:solidFill>
                  <a:schemeClr val="tx1"/>
                </a:solidFill>
              </a:rPr>
              <a:t>Metformin1000mg PO bid</a:t>
            </a:r>
          </a:p>
          <a:p>
            <a:pPr lvl="1" eaLnBrk="1" hangingPunct="1">
              <a:defRPr/>
            </a:pPr>
            <a:r>
              <a:rPr lang="en-US" altLang="en-US" sz="3200" dirty="0" err="1">
                <a:solidFill>
                  <a:schemeClr val="tx1"/>
                </a:solidFill>
              </a:rPr>
              <a:t>Glipizide</a:t>
            </a:r>
            <a:r>
              <a:rPr lang="en-US" altLang="en-US" sz="3200" dirty="0">
                <a:solidFill>
                  <a:schemeClr val="tx1"/>
                </a:solidFill>
              </a:rPr>
              <a:t> 10mg PO </a:t>
            </a:r>
            <a:r>
              <a:rPr lang="en-US" altLang="en-US" sz="3200" dirty="0" err="1">
                <a:solidFill>
                  <a:schemeClr val="tx1"/>
                </a:solidFill>
              </a:rPr>
              <a:t>qam</a:t>
            </a:r>
            <a:endParaRPr lang="en-US" altLang="en-US" sz="3200" dirty="0">
              <a:solidFill>
                <a:schemeClr val="tx1"/>
              </a:solidFill>
            </a:endParaRPr>
          </a:p>
          <a:p>
            <a:pPr lvl="1" eaLnBrk="1" hangingPunct="1">
              <a:defRPr/>
            </a:pPr>
            <a:r>
              <a:rPr lang="en-US" altLang="en-US" sz="3200" dirty="0" err="1">
                <a:solidFill>
                  <a:schemeClr val="tx1"/>
                </a:solidFill>
              </a:rPr>
              <a:t>Chlorthalidone</a:t>
            </a:r>
            <a:r>
              <a:rPr lang="en-US" altLang="en-US" sz="3200" dirty="0">
                <a:solidFill>
                  <a:schemeClr val="tx1"/>
                </a:solidFill>
              </a:rPr>
              <a:t> 25mg PO daily</a:t>
            </a:r>
          </a:p>
          <a:p>
            <a:pPr lvl="1" eaLnBrk="1" hangingPunct="1">
              <a:defRPr/>
            </a:pPr>
            <a:r>
              <a:rPr lang="en-US" altLang="en-US" sz="3200" dirty="0" err="1">
                <a:solidFill>
                  <a:schemeClr val="tx1"/>
                </a:solidFill>
              </a:rPr>
              <a:t>Escitalopram</a:t>
            </a:r>
            <a:r>
              <a:rPr lang="en-US" altLang="en-US" sz="3200" dirty="0">
                <a:solidFill>
                  <a:schemeClr val="tx1"/>
                </a:solidFill>
              </a:rPr>
              <a:t> 10mg PO daily</a:t>
            </a:r>
          </a:p>
          <a:p>
            <a:pPr marL="530225" lvl="2" indent="0" eaLnBrk="1" hangingPunct="1">
              <a:buFont typeface="Wingdings" panose="05000000000000000000" pitchFamily="2" charset="2"/>
              <a:buNone/>
              <a:defRPr/>
            </a:pPr>
            <a:endParaRPr lang="en-US" altLang="en-US" sz="2000" dirty="0"/>
          </a:p>
          <a:p>
            <a:pPr>
              <a:defRPr/>
            </a:pPr>
            <a:r>
              <a:rPr lang="en-US" altLang="en-US" sz="3200" dirty="0"/>
              <a:t>Home monitoring</a:t>
            </a:r>
          </a:p>
          <a:p>
            <a:pPr lvl="1">
              <a:defRPr/>
            </a:pPr>
            <a:r>
              <a:rPr lang="en-US" altLang="en-US" sz="2800" dirty="0">
                <a:solidFill>
                  <a:schemeClr val="tx1"/>
                </a:solidFill>
              </a:rPr>
              <a:t>FBG and pre-meal: 110-130mg/dL</a:t>
            </a:r>
          </a:p>
          <a:p>
            <a:pPr lvl="1">
              <a:defRPr/>
            </a:pPr>
            <a:r>
              <a:rPr lang="en-US" altLang="en-US" sz="2800" dirty="0">
                <a:solidFill>
                  <a:schemeClr val="tx1"/>
                </a:solidFill>
              </a:rPr>
              <a:t>Denies s/</a:t>
            </a:r>
            <a:r>
              <a:rPr lang="en-US" altLang="en-US" sz="2800" dirty="0" err="1">
                <a:solidFill>
                  <a:schemeClr val="tx1"/>
                </a:solidFill>
              </a:rPr>
              <a:t>sx</a:t>
            </a:r>
            <a:r>
              <a:rPr lang="en-US" altLang="en-US" sz="2800" dirty="0">
                <a:solidFill>
                  <a:schemeClr val="tx1"/>
                </a:solidFill>
              </a:rPr>
              <a:t> hypoglycemia. </a:t>
            </a:r>
          </a:p>
          <a:p>
            <a:pPr marL="292100" lvl="1" indent="0">
              <a:buFont typeface="Wingdings 2" panose="05020102010507070707" pitchFamily="18" charset="2"/>
              <a:buNone/>
              <a:defRPr/>
            </a:pPr>
            <a:endParaRPr lang="en-US" altLang="en-US" sz="2800" dirty="0">
              <a:solidFill>
                <a:schemeClr val="tx1"/>
              </a:solidFill>
            </a:endParaRPr>
          </a:p>
          <a:p>
            <a:pPr eaLnBrk="1" hangingPunct="1">
              <a:defRPr/>
            </a:pPr>
            <a:r>
              <a:rPr lang="en-US" altLang="en-US" sz="3200" dirty="0"/>
              <a:t>A1C=6.9%</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0D18-63CB-48C5-BD4A-14F9E1537106}"/>
              </a:ext>
            </a:extLst>
          </p:cNvPr>
          <p:cNvSpPr>
            <a:spLocks noGrp="1"/>
          </p:cNvSpPr>
          <p:nvPr>
            <p:ph type="title"/>
          </p:nvPr>
        </p:nvSpPr>
        <p:spPr>
          <a:xfrm>
            <a:off x="152400" y="152400"/>
            <a:ext cx="8458200" cy="1143000"/>
          </a:xfrm>
        </p:spPr>
        <p:txBody>
          <a:bodyPr>
            <a:normAutofit/>
          </a:bodyPr>
          <a:lstStyle/>
          <a:p>
            <a:pPr>
              <a:defRPr/>
            </a:pPr>
            <a:r>
              <a:rPr lang="en-US" dirty="0"/>
              <a:t>Which of the Following Changes Would you Make to Alice’s regimen?   Poll 10</a:t>
            </a:r>
          </a:p>
        </p:txBody>
      </p:sp>
      <p:sp>
        <p:nvSpPr>
          <p:cNvPr id="3" name="Content Placeholder 2">
            <a:extLst>
              <a:ext uri="{FF2B5EF4-FFF2-40B4-BE49-F238E27FC236}">
                <a16:creationId xmlns:a16="http://schemas.microsoft.com/office/drawing/2014/main" id="{20132805-C2AD-426B-89AE-A8E62D078967}"/>
              </a:ext>
            </a:extLst>
          </p:cNvPr>
          <p:cNvSpPr>
            <a:spLocks noGrp="1"/>
          </p:cNvSpPr>
          <p:nvPr>
            <p:ph idx="1"/>
          </p:nvPr>
        </p:nvSpPr>
        <p:spPr>
          <a:xfrm>
            <a:off x="457200" y="1752600"/>
            <a:ext cx="6629400" cy="4703763"/>
          </a:xfrm>
        </p:spPr>
        <p:txBody>
          <a:bodyPr/>
          <a:lstStyle/>
          <a:p>
            <a:pPr marL="514350" indent="-514350">
              <a:buFont typeface="+mj-lt"/>
              <a:buAutoNum type="alphaUcPeriod"/>
              <a:defRPr/>
            </a:pPr>
            <a:r>
              <a:rPr lang="en-US" sz="4000" dirty="0"/>
              <a:t>No changes since A1C is at target</a:t>
            </a:r>
          </a:p>
          <a:p>
            <a:pPr marL="514350" indent="-514350">
              <a:buFont typeface="+mj-lt"/>
              <a:buAutoNum type="alphaUcPeriod"/>
              <a:defRPr/>
            </a:pPr>
            <a:r>
              <a:rPr lang="en-US" sz="4000" dirty="0"/>
              <a:t>Add empagliflozin (Jardiance)</a:t>
            </a:r>
          </a:p>
          <a:p>
            <a:pPr marL="514350" indent="-514350">
              <a:buFont typeface="+mj-lt"/>
              <a:buAutoNum type="alphaUcPeriod"/>
              <a:defRPr/>
            </a:pPr>
            <a:r>
              <a:rPr lang="en-US" sz="4000" dirty="0"/>
              <a:t>Add dulaglutide (Trulicity)</a:t>
            </a:r>
          </a:p>
          <a:p>
            <a:pPr marL="514350" indent="-514350">
              <a:buFont typeface="+mj-lt"/>
              <a:buAutoNum type="alphaUcPeriod"/>
              <a:defRPr/>
            </a:pPr>
            <a:r>
              <a:rPr lang="en-US" sz="4000" dirty="0"/>
              <a:t>Add linagliptin (</a:t>
            </a:r>
            <a:r>
              <a:rPr lang="en-US" sz="4000" dirty="0" err="1"/>
              <a:t>Tradjenta</a:t>
            </a:r>
            <a:r>
              <a:rPr lang="en-US" sz="4000" dirty="0"/>
              <a:t>)</a:t>
            </a:r>
          </a:p>
          <a:p>
            <a:pPr>
              <a:defRPr/>
            </a:pPr>
            <a:endParaRPr lang="en-US" dirty="0"/>
          </a:p>
        </p:txBody>
      </p:sp>
      <p:sp>
        <p:nvSpPr>
          <p:cNvPr id="89092" name="TextBox 3">
            <a:extLst>
              <a:ext uri="{FF2B5EF4-FFF2-40B4-BE49-F238E27FC236}">
                <a16:creationId xmlns:a16="http://schemas.microsoft.com/office/drawing/2014/main" id="{04ED6E79-1591-4C9F-B510-6C26DEB74879}"/>
              </a:ext>
            </a:extLst>
          </p:cNvPr>
          <p:cNvSpPr txBox="1">
            <a:spLocks noChangeArrowheads="1"/>
          </p:cNvSpPr>
          <p:nvPr/>
        </p:nvSpPr>
        <p:spPr bwMode="auto">
          <a:xfrm>
            <a:off x="452438" y="5943600"/>
            <a:ext cx="739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b="1">
                <a:solidFill>
                  <a:srgbClr val="FF0000"/>
                </a:solidFill>
              </a:rPr>
              <a:t>If you add an agent, would you stop or decrease any of the others? </a:t>
            </a:r>
          </a:p>
        </p:txBody>
      </p:sp>
      <p:pic>
        <p:nvPicPr>
          <p:cNvPr id="5" name="Picture 4">
            <a:extLst>
              <a:ext uri="{FF2B5EF4-FFF2-40B4-BE49-F238E27FC236}">
                <a16:creationId xmlns:a16="http://schemas.microsoft.com/office/drawing/2014/main" id="{D89A67D8-B9B7-47A3-A1A5-DA9787EF5BE4}"/>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6" name="Oval 5">
            <a:extLst>
              <a:ext uri="{FF2B5EF4-FFF2-40B4-BE49-F238E27FC236}">
                <a16:creationId xmlns:a16="http://schemas.microsoft.com/office/drawing/2014/main" id="{6C01E7BD-C5C6-4527-9FF0-A4D6EF75D9B2}"/>
              </a:ext>
            </a:extLst>
          </p:cNvPr>
          <p:cNvSpPr/>
          <p:nvPr/>
        </p:nvSpPr>
        <p:spPr>
          <a:xfrm>
            <a:off x="452438" y="2921994"/>
            <a:ext cx="5262562" cy="1573805"/>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6EE8-2E2B-4BDA-A066-9B06703A0C73}"/>
              </a:ext>
            </a:extLst>
          </p:cNvPr>
          <p:cNvSpPr>
            <a:spLocks noGrp="1"/>
          </p:cNvSpPr>
          <p:nvPr>
            <p:ph type="ctrTitle"/>
          </p:nvPr>
        </p:nvSpPr>
        <p:spPr>
          <a:xfrm>
            <a:off x="1219200" y="3352800"/>
            <a:ext cx="6019800" cy="1524000"/>
          </a:xfrm>
        </p:spPr>
        <p:txBody>
          <a:bodyPr/>
          <a:lstStyle/>
          <a:p>
            <a:pPr eaLnBrk="1" fontAlgn="auto" hangingPunct="1">
              <a:spcAft>
                <a:spcPts val="0"/>
              </a:spcAft>
              <a:defRPr/>
            </a:pPr>
            <a:r>
              <a:rPr lang="en-US" dirty="0"/>
              <a:t>Lifestyle Modifications to Reduce CV risk</a:t>
            </a:r>
          </a:p>
        </p:txBody>
      </p:sp>
      <p:sp>
        <p:nvSpPr>
          <p:cNvPr id="91139" name="AutoShape 2">
            <a:extLst>
              <a:ext uri="{FF2B5EF4-FFF2-40B4-BE49-F238E27FC236}">
                <a16:creationId xmlns:a16="http://schemas.microsoft.com/office/drawing/2014/main" id="{BA77AB8A-95B4-44DE-BBF2-ED3474FBFCE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pic>
        <p:nvPicPr>
          <p:cNvPr id="91140" name="Picture 4">
            <a:extLst>
              <a:ext uri="{FF2B5EF4-FFF2-40B4-BE49-F238E27FC236}">
                <a16:creationId xmlns:a16="http://schemas.microsoft.com/office/drawing/2014/main" id="{21F2439B-D1C2-4252-8AFB-7E7B2E13E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304800"/>
            <a:ext cx="22621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a:extLst>
              <a:ext uri="{FF2B5EF4-FFF2-40B4-BE49-F238E27FC236}">
                <a16:creationId xmlns:a16="http://schemas.microsoft.com/office/drawing/2014/main" id="{1B796D06-3484-4F18-BF62-F015F367E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46600"/>
            <a:ext cx="2590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a:extLst>
              <a:ext uri="{FF2B5EF4-FFF2-40B4-BE49-F238E27FC236}">
                <a16:creationId xmlns:a16="http://schemas.microsoft.com/office/drawing/2014/main" id="{B1B26E1E-EBF1-4437-B79C-5287E2489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60338"/>
            <a:ext cx="5459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EC64-4A2C-40B4-99AB-336179BBB031}"/>
              </a:ext>
            </a:extLst>
          </p:cNvPr>
          <p:cNvSpPr>
            <a:spLocks noGrp="1"/>
          </p:cNvSpPr>
          <p:nvPr>
            <p:ph type="title"/>
          </p:nvPr>
        </p:nvSpPr>
        <p:spPr>
          <a:xfrm>
            <a:off x="457200" y="320675"/>
            <a:ext cx="8229600" cy="669925"/>
          </a:xfrm>
        </p:spPr>
        <p:txBody>
          <a:bodyPr/>
          <a:lstStyle/>
          <a:p>
            <a:pPr>
              <a:defRPr/>
            </a:pPr>
            <a:r>
              <a:rPr lang="en-US" dirty="0"/>
              <a:t>Lifestyle modifications</a:t>
            </a:r>
          </a:p>
        </p:txBody>
      </p:sp>
      <p:graphicFrame>
        <p:nvGraphicFramePr>
          <p:cNvPr id="5" name="Content Placeholder 4">
            <a:extLst>
              <a:ext uri="{FF2B5EF4-FFF2-40B4-BE49-F238E27FC236}">
                <a16:creationId xmlns:a16="http://schemas.microsoft.com/office/drawing/2014/main" id="{9BF0696C-41F6-43FE-A953-82B613A26141}"/>
              </a:ext>
            </a:extLst>
          </p:cNvPr>
          <p:cNvGraphicFramePr>
            <a:graphicFrameLocks noGrp="1"/>
          </p:cNvGraphicFramePr>
          <p:nvPr>
            <p:ph idx="1"/>
            <p:extLst>
              <p:ext uri="{D42A27DB-BD31-4B8C-83A1-F6EECF244321}">
                <p14:modId xmlns:p14="http://schemas.microsoft.com/office/powerpoint/2010/main" val="662359452"/>
              </p:ext>
            </p:extLst>
          </p:nvPr>
        </p:nvGraphicFramePr>
        <p:xfrm>
          <a:off x="487532" y="1122085"/>
          <a:ext cx="8229600" cy="5050117"/>
        </p:xfrm>
        <a:graphic>
          <a:graphicData uri="http://schemas.openxmlformats.org/drawingml/2006/table">
            <a:tbl>
              <a:tblPr firstRow="1" bandRow="1">
                <a:tableStyleId>{5C22544A-7EE6-4342-B048-85BDC9FD1C3A}</a:tableStyleId>
              </a:tblPr>
              <a:tblGrid>
                <a:gridCol w="2202114">
                  <a:extLst>
                    <a:ext uri="{9D8B030D-6E8A-4147-A177-3AD203B41FA5}">
                      <a16:colId xmlns:a16="http://schemas.microsoft.com/office/drawing/2014/main" val="20000"/>
                    </a:ext>
                  </a:extLst>
                </a:gridCol>
                <a:gridCol w="6027486">
                  <a:extLst>
                    <a:ext uri="{9D8B030D-6E8A-4147-A177-3AD203B41FA5}">
                      <a16:colId xmlns:a16="http://schemas.microsoft.com/office/drawing/2014/main" val="20001"/>
                    </a:ext>
                  </a:extLst>
                </a:gridCol>
              </a:tblGrid>
              <a:tr h="371269">
                <a:tc>
                  <a:txBody>
                    <a:bodyPr/>
                    <a:lstStyle/>
                    <a:p>
                      <a:r>
                        <a:rPr lang="en-US" sz="1800" dirty="0"/>
                        <a:t>Category</a:t>
                      </a:r>
                    </a:p>
                  </a:txBody>
                  <a:tcPr marT="45727" marB="45727"/>
                </a:tc>
                <a:tc>
                  <a:txBody>
                    <a:bodyPr/>
                    <a:lstStyle/>
                    <a:p>
                      <a:r>
                        <a:rPr lang="en-US" sz="1800" dirty="0"/>
                        <a:t>Recommendations</a:t>
                      </a:r>
                    </a:p>
                  </a:txBody>
                  <a:tcPr marT="45727" marB="45727"/>
                </a:tc>
                <a:extLst>
                  <a:ext uri="{0D108BD9-81ED-4DB2-BD59-A6C34878D82A}">
                    <a16:rowId xmlns:a16="http://schemas.microsoft.com/office/drawing/2014/main" val="10000"/>
                  </a:ext>
                </a:extLst>
              </a:tr>
              <a:tr h="2288491">
                <a:tc>
                  <a:txBody>
                    <a:bodyPr/>
                    <a:lstStyle/>
                    <a:p>
                      <a:r>
                        <a:rPr lang="en-US" sz="1800" dirty="0"/>
                        <a:t>Nutrition</a:t>
                      </a:r>
                    </a:p>
                  </a:txBody>
                  <a:tcPr marT="45727" marB="45727"/>
                </a:tc>
                <a:tc>
                  <a:txBody>
                    <a:bodyPr/>
                    <a:lstStyle/>
                    <a:p>
                      <a:pPr marL="285750" indent="-285750">
                        <a:buFont typeface="Arial" panose="020B0604020202020204" pitchFamily="34" charset="0"/>
                        <a:buChar char="•"/>
                      </a:pPr>
                      <a:r>
                        <a:rPr lang="en-US" sz="1800" dirty="0"/>
                        <a:t>Maintain optimal weight</a:t>
                      </a:r>
                    </a:p>
                    <a:p>
                      <a:pPr marL="285750" indent="-285750">
                        <a:buFont typeface="Arial" panose="020B0604020202020204" pitchFamily="34" charset="0"/>
                        <a:buChar char="•"/>
                      </a:pPr>
                      <a:r>
                        <a:rPr lang="en-US" sz="1800" dirty="0"/>
                        <a:t>Calorie restriction</a:t>
                      </a:r>
                    </a:p>
                    <a:p>
                      <a:pPr marL="285750" indent="-285750">
                        <a:buFont typeface="Arial" panose="020B0604020202020204" pitchFamily="34" charset="0"/>
                        <a:buChar char="•"/>
                      </a:pPr>
                      <a:r>
                        <a:rPr lang="en-US" sz="1800" dirty="0"/>
                        <a:t>Plant</a:t>
                      </a:r>
                      <a:r>
                        <a:rPr lang="en-US" sz="1800" baseline="0" dirty="0"/>
                        <a:t> based diet-high in polyunsaturated and monounsaturated fats </a:t>
                      </a:r>
                    </a:p>
                    <a:p>
                      <a:pPr marL="285750" indent="-285750">
                        <a:buFont typeface="Arial" panose="020B0604020202020204" pitchFamily="34" charset="0"/>
                        <a:buChar char="•"/>
                      </a:pPr>
                      <a:r>
                        <a:rPr lang="en-US" sz="1800" baseline="0" dirty="0"/>
                        <a:t>Avoid trans fats, limit saturated fats</a:t>
                      </a:r>
                    </a:p>
                    <a:p>
                      <a:pPr marL="285750" indent="-285750">
                        <a:buFont typeface="Arial" panose="020B0604020202020204" pitchFamily="34" charset="0"/>
                        <a:buChar char="•"/>
                      </a:pPr>
                      <a:r>
                        <a:rPr lang="en-US" sz="1800" baseline="0" dirty="0"/>
                        <a:t>Consider DASH/Mediterranean meal plans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Increase omega-3 fatty acids, viscous fiber, plant </a:t>
                      </a:r>
                      <a:r>
                        <a:rPr lang="en-US" sz="1800" dirty="0" err="1"/>
                        <a:t>stanols</a:t>
                      </a:r>
                      <a:r>
                        <a:rPr lang="en-US" sz="1800" dirty="0"/>
                        <a:t>/sterols</a:t>
                      </a:r>
                      <a:r>
                        <a:rPr lang="en-US" sz="1800" baseline="0" dirty="0"/>
                        <a:t> (lipids)</a:t>
                      </a:r>
                      <a:endParaRPr lang="en-US" sz="1800" dirty="0"/>
                    </a:p>
                  </a:txBody>
                  <a:tcPr marT="45727" marB="45727"/>
                </a:tc>
                <a:extLst>
                  <a:ext uri="{0D108BD9-81ED-4DB2-BD59-A6C34878D82A}">
                    <a16:rowId xmlns:a16="http://schemas.microsoft.com/office/drawing/2014/main" val="10001"/>
                  </a:ext>
                </a:extLst>
              </a:tr>
              <a:tr h="640819">
                <a:tc>
                  <a:txBody>
                    <a:bodyPr/>
                    <a:lstStyle/>
                    <a:p>
                      <a:r>
                        <a:rPr lang="en-US" sz="1800" dirty="0"/>
                        <a:t>Physical</a:t>
                      </a:r>
                      <a:r>
                        <a:rPr lang="en-US" sz="1800" baseline="0" dirty="0"/>
                        <a:t> Activity</a:t>
                      </a:r>
                      <a:endParaRPr lang="en-US" sz="1800" dirty="0"/>
                    </a:p>
                  </a:txBody>
                  <a:tcPr marT="45727" marB="45727"/>
                </a:tc>
                <a:tc>
                  <a:txBody>
                    <a:bodyPr/>
                    <a:lstStyle/>
                    <a:p>
                      <a:pPr marL="285750" indent="-285750">
                        <a:buFont typeface="Arial" panose="020B0604020202020204" pitchFamily="34" charset="0"/>
                        <a:buChar char="•"/>
                      </a:pPr>
                      <a:r>
                        <a:rPr lang="en-US" sz="1800" dirty="0"/>
                        <a:t>150 minutes/week moderate exertion</a:t>
                      </a:r>
                    </a:p>
                    <a:p>
                      <a:pPr marL="285750" indent="-285750">
                        <a:buFont typeface="Arial" panose="020B0604020202020204" pitchFamily="34" charset="0"/>
                        <a:buChar char="•"/>
                      </a:pPr>
                      <a:r>
                        <a:rPr lang="en-US" sz="1800" dirty="0"/>
                        <a:t>Strength</a:t>
                      </a:r>
                      <a:r>
                        <a:rPr lang="en-US" sz="1800" baseline="0" dirty="0"/>
                        <a:t> training</a:t>
                      </a:r>
                      <a:endParaRPr lang="en-US" sz="1800" dirty="0"/>
                    </a:p>
                  </a:txBody>
                  <a:tcPr marT="45727" marB="45727"/>
                </a:tc>
                <a:extLst>
                  <a:ext uri="{0D108BD9-81ED-4DB2-BD59-A6C34878D82A}">
                    <a16:rowId xmlns:a16="http://schemas.microsoft.com/office/drawing/2014/main" val="10002"/>
                  </a:ext>
                </a:extLst>
              </a:tr>
              <a:tr h="366181">
                <a:tc>
                  <a:txBody>
                    <a:bodyPr/>
                    <a:lstStyle/>
                    <a:p>
                      <a:r>
                        <a:rPr lang="en-US" sz="1800" dirty="0"/>
                        <a:t>Sleep</a:t>
                      </a:r>
                    </a:p>
                  </a:txBody>
                  <a:tcPr marT="45727" marB="45727"/>
                </a:tc>
                <a:tc>
                  <a:txBody>
                    <a:bodyPr/>
                    <a:lstStyle/>
                    <a:p>
                      <a:r>
                        <a:rPr lang="en-US" sz="1800" dirty="0"/>
                        <a:t>6-8 hours per night</a:t>
                      </a:r>
                    </a:p>
                  </a:txBody>
                  <a:tcPr marT="45727" marB="45727"/>
                </a:tc>
                <a:extLst>
                  <a:ext uri="{0D108BD9-81ED-4DB2-BD59-A6C34878D82A}">
                    <a16:rowId xmlns:a16="http://schemas.microsoft.com/office/drawing/2014/main" val="10003"/>
                  </a:ext>
                </a:extLst>
              </a:tr>
              <a:tr h="640819">
                <a:tc>
                  <a:txBody>
                    <a:bodyPr/>
                    <a:lstStyle/>
                    <a:p>
                      <a:r>
                        <a:rPr lang="en-US" sz="1800" dirty="0"/>
                        <a:t>Alcohol</a:t>
                      </a:r>
                    </a:p>
                  </a:txBody>
                  <a:tcPr marT="45727" marB="45727"/>
                </a:tc>
                <a:tc>
                  <a:txBody>
                    <a:bodyPr/>
                    <a:lstStyle/>
                    <a:p>
                      <a:pPr marL="285750" indent="-285750">
                        <a:buFont typeface="Arial" panose="020B0604020202020204" pitchFamily="34" charset="0"/>
                        <a:buChar char="•"/>
                      </a:pPr>
                      <a:r>
                        <a:rPr lang="en-US" sz="1800" dirty="0"/>
                        <a:t>2 drinks/day for men</a:t>
                      </a:r>
                    </a:p>
                    <a:p>
                      <a:pPr marL="285750" indent="-285750">
                        <a:buFont typeface="Arial" panose="020B0604020202020204" pitchFamily="34" charset="0"/>
                        <a:buChar char="•"/>
                      </a:pPr>
                      <a:r>
                        <a:rPr lang="en-US" sz="1800" dirty="0"/>
                        <a:t>1 drink/day for women</a:t>
                      </a:r>
                    </a:p>
                  </a:txBody>
                  <a:tcPr marT="45727" marB="45727"/>
                </a:tc>
                <a:extLst>
                  <a:ext uri="{0D108BD9-81ED-4DB2-BD59-A6C34878D82A}">
                    <a16:rowId xmlns:a16="http://schemas.microsoft.com/office/drawing/2014/main" val="10004"/>
                  </a:ext>
                </a:extLst>
              </a:tr>
              <a:tr h="371269">
                <a:tc>
                  <a:txBody>
                    <a:bodyPr/>
                    <a:lstStyle/>
                    <a:p>
                      <a:r>
                        <a:rPr lang="en-US" sz="1800" dirty="0"/>
                        <a:t>Tobacco Cessation</a:t>
                      </a:r>
                    </a:p>
                  </a:txBody>
                  <a:tcPr marT="45727" marB="45727"/>
                </a:tc>
                <a:tc>
                  <a:txBody>
                    <a:bodyPr/>
                    <a:lstStyle/>
                    <a:p>
                      <a:r>
                        <a:rPr lang="en-US" sz="1800" dirty="0"/>
                        <a:t>Avoid tobacco</a:t>
                      </a:r>
                      <a:r>
                        <a:rPr lang="en-US" sz="1800" baseline="0" dirty="0"/>
                        <a:t> products</a:t>
                      </a:r>
                      <a:endParaRPr lang="en-US" sz="1800" dirty="0"/>
                    </a:p>
                  </a:txBody>
                  <a:tcPr marT="45727" marB="45727"/>
                </a:tc>
                <a:extLst>
                  <a:ext uri="{0D108BD9-81ED-4DB2-BD59-A6C34878D82A}">
                    <a16:rowId xmlns:a16="http://schemas.microsoft.com/office/drawing/2014/main" val="10005"/>
                  </a:ext>
                </a:extLst>
              </a:tr>
              <a:tr h="371269">
                <a:tc>
                  <a:txBody>
                    <a:bodyPr/>
                    <a:lstStyle/>
                    <a:p>
                      <a:r>
                        <a:rPr lang="en-US" sz="1800" dirty="0"/>
                        <a:t>Salt Intake</a:t>
                      </a:r>
                    </a:p>
                  </a:txBody>
                  <a:tcPr marT="45727" marB="45727"/>
                </a:tc>
                <a:tc>
                  <a:txBody>
                    <a:bodyPr/>
                    <a:lstStyle/>
                    <a:p>
                      <a:pPr marL="0" indent="0">
                        <a:buFont typeface="Arial" panose="020B0604020202020204" pitchFamily="34" charset="0"/>
                        <a:buNone/>
                      </a:pPr>
                      <a:r>
                        <a:rPr lang="en-US" sz="1800" dirty="0"/>
                        <a:t>&lt;2300mg/day</a:t>
                      </a:r>
                    </a:p>
                  </a:txBody>
                  <a:tcPr marT="45727" marB="45727"/>
                </a:tc>
                <a:extLst>
                  <a:ext uri="{0D108BD9-81ED-4DB2-BD59-A6C34878D82A}">
                    <a16:rowId xmlns:a16="http://schemas.microsoft.com/office/drawing/2014/main" val="10006"/>
                  </a:ext>
                </a:extLst>
              </a:tr>
            </a:tbl>
          </a:graphicData>
        </a:graphic>
      </p:graphicFrame>
      <p:sp>
        <p:nvSpPr>
          <p:cNvPr id="93213" name="AutoShape 2">
            <a:extLst>
              <a:ext uri="{FF2B5EF4-FFF2-40B4-BE49-F238E27FC236}">
                <a16:creationId xmlns:a16="http://schemas.microsoft.com/office/drawing/2014/main" id="{F04C3DFC-784D-4D21-A067-0F7B5E95613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sp>
        <p:nvSpPr>
          <p:cNvPr id="93214" name="TextBox 6">
            <a:extLst>
              <a:ext uri="{FF2B5EF4-FFF2-40B4-BE49-F238E27FC236}">
                <a16:creationId xmlns:a16="http://schemas.microsoft.com/office/drawing/2014/main" id="{96EDF0A0-44BC-4EED-92A2-899406010F80}"/>
              </a:ext>
            </a:extLst>
          </p:cNvPr>
          <p:cNvSpPr txBox="1">
            <a:spLocks noChangeArrowheads="1"/>
          </p:cNvSpPr>
          <p:nvPr/>
        </p:nvSpPr>
        <p:spPr bwMode="auto">
          <a:xfrm>
            <a:off x="762000" y="6396038"/>
            <a:ext cx="556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Diabetes Care 2020;43(Suppl. 1):S111-134</a:t>
            </a:r>
          </a:p>
          <a:p>
            <a:pPr eaLnBrk="1" hangingPunct="1">
              <a:spcBef>
                <a:spcPct val="0"/>
              </a:spcBef>
              <a:buClrTx/>
              <a:buSzTx/>
              <a:buFontTx/>
              <a:buNone/>
            </a:pPr>
            <a:r>
              <a:rPr lang="en-US" altLang="en-US" sz="1200"/>
              <a:t>ENDOCRINE PRACTICE Vol 26 No. 1 January 2020 </a:t>
            </a:r>
            <a:endParaRPr lang="en-US" altLang="en-US" sz="120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4" name="Picture 3">
            <a:extLst>
              <a:ext uri="{FF2B5EF4-FFF2-40B4-BE49-F238E27FC236}">
                <a16:creationId xmlns:a16="http://schemas.microsoft.com/office/drawing/2014/main" id="{395DC8B2-6B16-CB4C-0B3D-3F94DDBF7491}"/>
              </a:ext>
            </a:extLst>
          </p:cNvPr>
          <p:cNvPicPr>
            <a:picLocks noChangeAspect="1"/>
          </p:cNvPicPr>
          <p:nvPr/>
        </p:nvPicPr>
        <p:blipFill>
          <a:blip r:embed="rId2"/>
          <a:stretch>
            <a:fillRect/>
          </a:stretch>
        </p:blipFill>
        <p:spPr>
          <a:xfrm>
            <a:off x="6346965" y="3074874"/>
            <a:ext cx="2644635" cy="942390"/>
          </a:xfrm>
          <a:prstGeom prst="rect">
            <a:avLst/>
          </a:prstGeom>
        </p:spPr>
      </p:pic>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0E2E-05B1-4AD5-8793-DC812A88791E}"/>
              </a:ext>
            </a:extLst>
          </p:cNvPr>
          <p:cNvSpPr>
            <a:spLocks noGrp="1"/>
          </p:cNvSpPr>
          <p:nvPr>
            <p:ph type="title"/>
          </p:nvPr>
        </p:nvSpPr>
        <p:spPr>
          <a:xfrm>
            <a:off x="457200" y="152400"/>
            <a:ext cx="8229600" cy="1295400"/>
          </a:xfrm>
        </p:spPr>
        <p:txBody>
          <a:bodyPr>
            <a:normAutofit/>
          </a:bodyPr>
          <a:lstStyle/>
          <a:p>
            <a:pPr>
              <a:defRPr/>
            </a:pPr>
            <a:r>
              <a:rPr lang="en-US" sz="3200" dirty="0"/>
              <a:t>Poll 11- What Lifestyle Modifications are Recommended for Alice?</a:t>
            </a:r>
          </a:p>
        </p:txBody>
      </p:sp>
      <p:sp>
        <p:nvSpPr>
          <p:cNvPr id="95235" name="Content Placeholder 2">
            <a:extLst>
              <a:ext uri="{FF2B5EF4-FFF2-40B4-BE49-F238E27FC236}">
                <a16:creationId xmlns:a16="http://schemas.microsoft.com/office/drawing/2014/main" id="{151999A4-E12E-4E51-B047-75BC777C871B}"/>
              </a:ext>
            </a:extLst>
          </p:cNvPr>
          <p:cNvSpPr>
            <a:spLocks noGrp="1"/>
          </p:cNvSpPr>
          <p:nvPr>
            <p:ph idx="1"/>
          </p:nvPr>
        </p:nvSpPr>
        <p:spPr>
          <a:xfrm>
            <a:off x="457200" y="1600200"/>
            <a:ext cx="8229600" cy="5105400"/>
          </a:xfrm>
        </p:spPr>
        <p:txBody>
          <a:bodyPr/>
          <a:lstStyle/>
          <a:p>
            <a:pPr marL="514350" indent="-514350">
              <a:buFont typeface="Trebuchet MS" panose="020B0603020202020204" pitchFamily="34" charset="0"/>
              <a:buAutoNum type="alphaUcPeriod"/>
            </a:pPr>
            <a:r>
              <a:rPr lang="en-US" altLang="en-US" sz="3200" dirty="0"/>
              <a:t>Tobacco cessation </a:t>
            </a:r>
          </a:p>
          <a:p>
            <a:pPr marL="514350" indent="-514350">
              <a:buFont typeface="Trebuchet MS" panose="020B0603020202020204" pitchFamily="34" charset="0"/>
              <a:buAutoNum type="alphaUcPeriod"/>
            </a:pPr>
            <a:r>
              <a:rPr lang="en-US" altLang="en-US" sz="3200" dirty="0"/>
              <a:t>Weight loss</a:t>
            </a:r>
          </a:p>
          <a:p>
            <a:pPr marL="514350" indent="-514350">
              <a:buFont typeface="Trebuchet MS" panose="020B0603020202020204" pitchFamily="34" charset="0"/>
              <a:buAutoNum type="alphaUcPeriod"/>
            </a:pPr>
            <a:r>
              <a:rPr lang="en-US" altLang="en-US" sz="3200" dirty="0"/>
              <a:t>Increase physical activity</a:t>
            </a:r>
          </a:p>
          <a:p>
            <a:pPr marL="514350" indent="-514350">
              <a:buFont typeface="Trebuchet MS" panose="020B0603020202020204" pitchFamily="34" charset="0"/>
              <a:buAutoNum type="alphaUcPeriod"/>
            </a:pPr>
            <a:r>
              <a:rPr lang="en-US" altLang="en-US" sz="3200" dirty="0"/>
              <a:t>Reduce alcohol intake</a:t>
            </a:r>
          </a:p>
          <a:p>
            <a:pPr marL="514350" indent="-514350">
              <a:buFont typeface="Trebuchet MS" panose="020B0603020202020204" pitchFamily="34" charset="0"/>
              <a:buAutoNum type="alphaUcPeriod"/>
            </a:pPr>
            <a:r>
              <a:rPr lang="en-US" altLang="en-US" sz="3200" dirty="0"/>
              <a:t>Reduce salt intake</a:t>
            </a:r>
            <a:endParaRPr lang="en-US" altLang="en-US" dirty="0"/>
          </a:p>
        </p:txBody>
      </p:sp>
      <p:sp>
        <p:nvSpPr>
          <p:cNvPr id="95236" name="TextBox 3">
            <a:extLst>
              <a:ext uri="{FF2B5EF4-FFF2-40B4-BE49-F238E27FC236}">
                <a16:creationId xmlns:a16="http://schemas.microsoft.com/office/drawing/2014/main" id="{EADD3FDD-9C3E-4620-90F0-66E22CA85E31}"/>
              </a:ext>
            </a:extLst>
          </p:cNvPr>
          <p:cNvSpPr txBox="1">
            <a:spLocks noChangeArrowheads="1"/>
          </p:cNvSpPr>
          <p:nvPr/>
        </p:nvSpPr>
        <p:spPr bwMode="auto">
          <a:xfrm>
            <a:off x="609600" y="6021388"/>
            <a:ext cx="329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b="1">
                <a:solidFill>
                  <a:srgbClr val="FF0000"/>
                </a:solidFill>
              </a:rPr>
              <a:t>Select all that apply</a:t>
            </a:r>
          </a:p>
        </p:txBody>
      </p:sp>
      <p:sp>
        <p:nvSpPr>
          <p:cNvPr id="95237" name="Rectangle 2">
            <a:extLst>
              <a:ext uri="{FF2B5EF4-FFF2-40B4-BE49-F238E27FC236}">
                <a16:creationId xmlns:a16="http://schemas.microsoft.com/office/drawing/2014/main" id="{F2AB9D97-20AD-4D5B-A78A-1550D5F5C072}"/>
              </a:ext>
            </a:extLst>
          </p:cNvPr>
          <p:cNvSpPr>
            <a:spLocks noChangeArrowheads="1"/>
          </p:cNvSpPr>
          <p:nvPr/>
        </p:nvSpPr>
        <p:spPr bwMode="auto">
          <a:xfrm>
            <a:off x="5002104" y="3641519"/>
            <a:ext cx="35052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r>
              <a:rPr lang="en-US" altLang="en-US" sz="2100" dirty="0"/>
              <a:t>Social history</a:t>
            </a:r>
          </a:p>
          <a:p>
            <a:pPr lvl="1" eaLnBrk="1" hangingPunct="1"/>
            <a:r>
              <a:rPr lang="en-US" altLang="en-US" sz="1800" dirty="0">
                <a:solidFill>
                  <a:schemeClr val="tx1"/>
                </a:solidFill>
              </a:rPr>
              <a:t>(+)Alcohol: 1-2 drinks/week</a:t>
            </a:r>
          </a:p>
          <a:p>
            <a:pPr lvl="1" eaLnBrk="1" hangingPunct="1"/>
            <a:r>
              <a:rPr lang="en-US" altLang="en-US" sz="1800" dirty="0">
                <a:solidFill>
                  <a:schemeClr val="tx1"/>
                </a:solidFill>
              </a:rPr>
              <a:t>(+) Tobacco use: 1/2ppd</a:t>
            </a:r>
          </a:p>
          <a:p>
            <a:pPr lvl="1" eaLnBrk="1" hangingPunct="1"/>
            <a:r>
              <a:rPr lang="en-US" altLang="en-US" sz="1800" dirty="0">
                <a:solidFill>
                  <a:schemeClr val="tx1"/>
                </a:solidFill>
              </a:rPr>
              <a:t>Exercise: walks 15 min twice/week</a:t>
            </a:r>
          </a:p>
          <a:p>
            <a:pPr lvl="1" eaLnBrk="1" hangingPunct="1"/>
            <a:r>
              <a:rPr lang="en-US" altLang="en-US" sz="1800" dirty="0">
                <a:solidFill>
                  <a:schemeClr val="tx1"/>
                </a:solidFill>
              </a:rPr>
              <a:t>Occ: receptionist</a:t>
            </a:r>
          </a:p>
          <a:p>
            <a:pPr eaLnBrk="1" hangingPunct="1"/>
            <a:r>
              <a:rPr lang="en-US" altLang="en-US" sz="2100" dirty="0"/>
              <a:t>BMI:32.8kg/m</a:t>
            </a:r>
            <a:r>
              <a:rPr lang="en-US" altLang="en-US" sz="2100" baseline="30000" dirty="0"/>
              <a:t>2</a:t>
            </a:r>
            <a:r>
              <a:rPr lang="en-US" altLang="en-US" sz="2100" dirty="0"/>
              <a:t> </a:t>
            </a:r>
          </a:p>
          <a:p>
            <a:pPr lvl="1" eaLnBrk="1" hangingPunct="1"/>
            <a:endParaRPr lang="en-US" altLang="en-US" sz="1800" dirty="0">
              <a:solidFill>
                <a:schemeClr val="tx1"/>
              </a:solidFill>
            </a:endParaRPr>
          </a:p>
        </p:txBody>
      </p:sp>
      <p:sp>
        <p:nvSpPr>
          <p:cNvPr id="4" name="Rounded Rectangle 3">
            <a:extLst>
              <a:ext uri="{FF2B5EF4-FFF2-40B4-BE49-F238E27FC236}">
                <a16:creationId xmlns:a16="http://schemas.microsoft.com/office/drawing/2014/main" id="{C904B29D-EE35-48E6-B902-92CC8482BB4E}"/>
              </a:ext>
            </a:extLst>
          </p:cNvPr>
          <p:cNvSpPr/>
          <p:nvPr/>
        </p:nvSpPr>
        <p:spPr>
          <a:xfrm>
            <a:off x="4654550" y="3505200"/>
            <a:ext cx="35052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 name="Picture 6">
            <a:extLst>
              <a:ext uri="{FF2B5EF4-FFF2-40B4-BE49-F238E27FC236}">
                <a16:creationId xmlns:a16="http://schemas.microsoft.com/office/drawing/2014/main" id="{69E728B4-B589-4C74-979B-80C91EBA5ED1}"/>
              </a:ext>
            </a:extLst>
          </p:cNvPr>
          <p:cNvPicPr>
            <a:picLocks noChangeAspect="1"/>
          </p:cNvPicPr>
          <p:nvPr/>
        </p:nvPicPr>
        <p:blipFill>
          <a:blip r:embed="rId3"/>
          <a:stretch>
            <a:fillRect/>
          </a:stretch>
        </p:blipFill>
        <p:spPr>
          <a:xfrm rot="1563043">
            <a:off x="5933172" y="1476195"/>
            <a:ext cx="1643062" cy="1681162"/>
          </a:xfrm>
          <a:prstGeom prst="rect">
            <a:avLst/>
          </a:prstGeom>
        </p:spPr>
      </p:pic>
      <p:sp>
        <p:nvSpPr>
          <p:cNvPr id="8" name="Oval 7">
            <a:extLst>
              <a:ext uri="{FF2B5EF4-FFF2-40B4-BE49-F238E27FC236}">
                <a16:creationId xmlns:a16="http://schemas.microsoft.com/office/drawing/2014/main" id="{A70CE31E-3B21-406C-87B9-32A0967EFC17}"/>
              </a:ext>
            </a:extLst>
          </p:cNvPr>
          <p:cNvSpPr/>
          <p:nvPr/>
        </p:nvSpPr>
        <p:spPr>
          <a:xfrm>
            <a:off x="305756" y="1371600"/>
            <a:ext cx="5341723" cy="2133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We DID IT</a:t>
            </a:r>
          </a:p>
        </p:txBody>
      </p:sp>
      <p:sp>
        <p:nvSpPr>
          <p:cNvPr id="5" name="Content Placeholder 4"/>
          <p:cNvSpPr>
            <a:spLocks noGrp="1"/>
          </p:cNvSpPr>
          <p:nvPr>
            <p:ph sz="quarter" idx="2"/>
          </p:nvPr>
        </p:nvSpPr>
        <p:spPr>
          <a:xfrm>
            <a:off x="3716867" y="1216152"/>
            <a:ext cx="4956979" cy="4937760"/>
          </a:xfrm>
        </p:spPr>
        <p:txBody>
          <a:bodyPr/>
          <a:lstStyle/>
          <a:p>
            <a:pPr>
              <a:lnSpc>
                <a:spcPct val="150000"/>
              </a:lnSpc>
            </a:pPr>
            <a:r>
              <a:rPr lang="fr-FR" dirty="0"/>
              <a:t>Go To Webinar Pop Up Survey – if you </a:t>
            </a:r>
            <a:r>
              <a:rPr lang="fr-FR" dirty="0" err="1"/>
              <a:t>want</a:t>
            </a:r>
            <a:r>
              <a:rPr lang="fr-FR" dirty="0"/>
              <a:t> to </a:t>
            </a:r>
            <a:r>
              <a:rPr lang="fr-FR" dirty="0" err="1"/>
              <a:t>share</a:t>
            </a:r>
            <a:r>
              <a:rPr lang="fr-FR" dirty="0"/>
              <a:t> </a:t>
            </a:r>
            <a:r>
              <a:rPr lang="fr-FR" dirty="0" err="1"/>
              <a:t>something</a:t>
            </a:r>
            <a:r>
              <a:rPr lang="fr-FR" dirty="0"/>
              <a:t> </a:t>
            </a:r>
            <a:r>
              <a:rPr lang="fr-FR" dirty="0" err="1"/>
              <a:t>that</a:t>
            </a:r>
            <a:r>
              <a:rPr lang="fr-FR" dirty="0"/>
              <a:t> </a:t>
            </a:r>
            <a:r>
              <a:rPr lang="fr-FR" dirty="0" err="1"/>
              <a:t>we</a:t>
            </a:r>
            <a:r>
              <a:rPr lang="fr-FR" dirty="0"/>
              <a:t> can </a:t>
            </a:r>
            <a:r>
              <a:rPr lang="fr-FR" dirty="0" err="1"/>
              <a:t>pass</a:t>
            </a:r>
            <a:r>
              <a:rPr lang="fr-FR" dirty="0"/>
              <a:t> </a:t>
            </a:r>
            <a:r>
              <a:rPr lang="fr-FR" dirty="0" err="1"/>
              <a:t>along</a:t>
            </a:r>
            <a:r>
              <a:rPr lang="fr-FR" dirty="0"/>
              <a:t> to </a:t>
            </a:r>
            <a:r>
              <a:rPr lang="fr-FR" dirty="0" err="1"/>
              <a:t>our</a:t>
            </a:r>
            <a:r>
              <a:rPr lang="fr-FR" dirty="0"/>
              <a:t> team. </a:t>
            </a:r>
          </a:p>
          <a:p>
            <a:pPr>
              <a:lnSpc>
                <a:spcPct val="150000"/>
              </a:lnSpc>
            </a:pPr>
            <a:r>
              <a:rPr lang="fr-FR" dirty="0" err="1"/>
              <a:t>We</a:t>
            </a:r>
            <a:r>
              <a:rPr lang="fr-FR" dirty="0"/>
              <a:t> </a:t>
            </a:r>
            <a:r>
              <a:rPr lang="fr-FR" dirty="0" err="1"/>
              <a:t>will</a:t>
            </a:r>
            <a:r>
              <a:rPr lang="fr-FR" dirty="0"/>
              <a:t> </a:t>
            </a:r>
            <a:r>
              <a:rPr lang="fr-FR" dirty="0" err="1"/>
              <a:t>resume</a:t>
            </a:r>
            <a:r>
              <a:rPr lang="fr-FR" dirty="0"/>
              <a:t> the Virtual </a:t>
            </a:r>
            <a:r>
              <a:rPr lang="fr-FR" dirty="0" err="1"/>
              <a:t>Conference</a:t>
            </a:r>
            <a:r>
              <a:rPr lang="fr-FR" dirty="0"/>
              <a:t> at 8:00am Pacific Time on Thursday </a:t>
            </a:r>
            <a:r>
              <a:rPr lang="fr-FR" dirty="0" err="1"/>
              <a:t>with</a:t>
            </a:r>
            <a:r>
              <a:rPr lang="fr-FR" dirty="0"/>
              <a:t> Coach Beverly and Diana Isaacs.</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29257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Questions?</a:t>
            </a:r>
          </a:p>
        </p:txBody>
      </p:sp>
      <p:sp>
        <p:nvSpPr>
          <p:cNvPr id="5" name="Content Placeholder 4"/>
          <p:cNvSpPr>
            <a:spLocks noGrp="1"/>
          </p:cNvSpPr>
          <p:nvPr>
            <p:ph sz="quarter" idx="2"/>
          </p:nvPr>
        </p:nvSpPr>
        <p:spPr>
          <a:xfrm>
            <a:off x="3716867" y="1216152"/>
            <a:ext cx="4956979" cy="4937760"/>
          </a:xfrm>
        </p:spPr>
        <p:txBody>
          <a:bodyPr/>
          <a:lstStyle/>
          <a:p>
            <a:r>
              <a:rPr lang="fr-FR" dirty="0" err="1"/>
              <a:t>Thanks</a:t>
            </a:r>
            <a:r>
              <a:rPr lang="fr-FR" dirty="0"/>
              <a:t> for </a:t>
            </a:r>
            <a:r>
              <a:rPr lang="fr-FR" dirty="0" err="1"/>
              <a:t>joining</a:t>
            </a:r>
            <a:r>
              <a:rPr lang="fr-FR" dirty="0"/>
              <a:t> us!</a:t>
            </a:r>
          </a:p>
          <a:p>
            <a:r>
              <a:rPr lang="fr-FR" dirty="0"/>
              <a:t>Questions?</a:t>
            </a:r>
          </a:p>
          <a:p>
            <a:r>
              <a:rPr lang="fr-FR" dirty="0">
                <a:hlinkClick r:id="rId4"/>
              </a:rPr>
              <a:t>Info@diabetesed.net</a:t>
            </a:r>
            <a:endParaRPr lang="fr-FR" dirty="0"/>
          </a:p>
          <a:p>
            <a:r>
              <a:rPr lang="fr-FR" dirty="0"/>
              <a:t>Call Bryanna at 530-893-8635</a:t>
            </a:r>
          </a:p>
          <a:p>
            <a:r>
              <a:rPr lang="fr-FR" dirty="0"/>
              <a:t>www.DiabetesEdUniversity.net</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137475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solidFill>
                  <a:schemeClr val="tx2">
                    <a:lumMod val="75000"/>
                  </a:schemeClr>
                </a:solidFill>
              </a:rPr>
              <a:t>DiaBingo</a:t>
            </a:r>
            <a:r>
              <a:rPr lang="en-US" sz="2900" dirty="0">
                <a:solidFill>
                  <a:schemeClr val="tx2">
                    <a:lumMod val="75000"/>
                  </a:schemeClr>
                </a:solidFill>
              </a:rPr>
              <a:t> - I</a:t>
            </a:r>
            <a:endParaRPr lang="en-US" sz="1200" dirty="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latin typeface="Arial" pitchFamily="34" charset="0"/>
              </a:rPr>
              <a:t>I</a:t>
            </a:r>
            <a:r>
              <a:rPr lang="en-US" sz="2200" dirty="0">
                <a:latin typeface="Arial" pitchFamily="34" charset="0"/>
              </a:rPr>
              <a:t> </a:t>
            </a:r>
            <a:r>
              <a:rPr lang="en-US" sz="2200" dirty="0"/>
              <a:t>In which injection site is insulin most rapidly absorbed?</a:t>
            </a:r>
            <a:r>
              <a:rPr lang="en-US" sz="2200" dirty="0">
                <a:latin typeface="Arial" pitchFamily="34" charset="0"/>
              </a:rPr>
              <a:t>  </a:t>
            </a:r>
            <a:r>
              <a:rPr lang="en-US" sz="2200" dirty="0">
                <a:solidFill>
                  <a:schemeClr val="accent2">
                    <a:lumMod val="50000"/>
                  </a:schemeClr>
                </a:solidFill>
                <a:latin typeface="Arial"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4032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11989" y="76200"/>
            <a:ext cx="8305800" cy="609600"/>
          </a:xfrm>
        </p:spPr>
        <p:txBody>
          <a:bodyPr>
            <a:normAutofit fontScale="90000"/>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304800" y="685800"/>
            <a:ext cx="8839200" cy="7239000"/>
          </a:xfrm>
        </p:spPr>
        <p:txBody>
          <a:bodyPr>
            <a:noAutofit/>
          </a:bodyPr>
          <a:lstStyle/>
          <a:p>
            <a:pPr marL="609600" indent="-609600" eaLnBrk="1" hangingPunct="1">
              <a:buFont typeface="Wingdings" pitchFamily="2" charset="2"/>
              <a:buNone/>
              <a:defRPr/>
            </a:pPr>
            <a:r>
              <a:rPr lang="en-US" sz="2200" b="1" dirty="0"/>
              <a:t>N</a:t>
            </a:r>
            <a:r>
              <a:rPr lang="en-US" sz="2200" dirty="0"/>
              <a:t> </a:t>
            </a:r>
            <a:r>
              <a:rPr lang="en-US" sz="2300" dirty="0"/>
              <a:t>DPP demonstrated that exercise and diet reduced risk of DM by__%</a:t>
            </a:r>
          </a:p>
          <a:p>
            <a:pPr marL="609600" indent="-609600">
              <a:buNone/>
              <a:defRPr/>
            </a:pPr>
            <a:r>
              <a:rPr lang="en-US" sz="2300" dirty="0"/>
              <a:t>N Average A1c of 7% = </a:t>
            </a:r>
            <a:r>
              <a:rPr lang="en-US" sz="2300" dirty="0" err="1"/>
              <a:t>Avg</a:t>
            </a:r>
            <a:r>
              <a:rPr lang="en-US" sz="2300" dirty="0"/>
              <a:t> BG of ____	 </a:t>
            </a:r>
            <a:endParaRPr lang="en-US" sz="2300" b="1" dirty="0"/>
          </a:p>
          <a:p>
            <a:pPr marL="609600" indent="-609600" eaLnBrk="1" hangingPunct="1">
              <a:buFont typeface="Wingdings" pitchFamily="2" charset="2"/>
              <a:buNone/>
              <a:defRPr/>
            </a:pPr>
            <a:r>
              <a:rPr lang="en-US" sz="2300" b="1" dirty="0"/>
              <a:t>N</a:t>
            </a:r>
            <a:r>
              <a:rPr lang="en-US" sz="2300" dirty="0"/>
              <a:t> The goal is to eat 14 </a:t>
            </a:r>
            <a:r>
              <a:rPr lang="en-US" sz="2300" dirty="0" err="1"/>
              <a:t>gms</a:t>
            </a:r>
            <a:r>
              <a:rPr lang="en-US" sz="2300" dirty="0"/>
              <a:t> per 1000 </a:t>
            </a:r>
            <a:r>
              <a:rPr lang="en-US" sz="2300" dirty="0" err="1"/>
              <a:t>cals</a:t>
            </a:r>
            <a:r>
              <a:rPr lang="en-US" sz="2300" dirty="0"/>
              <a:t> of this nutrient a day	</a:t>
            </a:r>
          </a:p>
          <a:p>
            <a:pPr marL="609600" indent="-609600" eaLnBrk="1" hangingPunct="1">
              <a:buFont typeface="Wingdings" pitchFamily="2" charset="2"/>
              <a:buNone/>
              <a:defRPr/>
            </a:pPr>
            <a:r>
              <a:rPr lang="en-US" sz="2300" b="1" dirty="0"/>
              <a:t>N</a:t>
            </a:r>
            <a:r>
              <a:rPr lang="en-US" sz="2300" dirty="0"/>
              <a:t> Rebound hyperglycemia						 </a:t>
            </a:r>
            <a:endParaRPr lang="en-US" sz="2300" b="1" dirty="0"/>
          </a:p>
          <a:p>
            <a:pPr marL="609600" indent="-609600" eaLnBrk="1" hangingPunct="1">
              <a:buFont typeface="Wingdings" pitchFamily="2" charset="2"/>
              <a:buNone/>
              <a:defRPr/>
            </a:pPr>
            <a:r>
              <a:rPr lang="en-US" sz="2300" b="1" dirty="0"/>
              <a:t>N</a:t>
            </a:r>
            <a:r>
              <a:rPr lang="en-US" sz="2300" dirty="0"/>
              <a:t> Scare tactics are effective at motivating behavior change</a:t>
            </a:r>
            <a:endParaRPr lang="en-US" sz="2300" b="1" dirty="0"/>
          </a:p>
          <a:p>
            <a:pPr marL="609600" indent="-609600" eaLnBrk="1" hangingPunct="1">
              <a:buFont typeface="Wingdings" pitchFamily="2" charset="2"/>
              <a:buNone/>
              <a:defRPr/>
            </a:pPr>
            <a:r>
              <a:rPr lang="en-US" sz="2300" b="1" dirty="0"/>
              <a:t>N</a:t>
            </a:r>
            <a:r>
              <a:rPr lang="en-US" sz="2300" dirty="0"/>
              <a:t>  Get LDL less than ____for most people with diabetes 40 years+</a:t>
            </a:r>
            <a:endParaRPr lang="en-US" sz="2300" b="1" dirty="0"/>
          </a:p>
          <a:p>
            <a:pPr marL="609600" indent="-609600" eaLnBrk="1" hangingPunct="1">
              <a:buFont typeface="Wingdings" pitchFamily="2" charset="2"/>
              <a:buNone/>
              <a:defRPr/>
            </a:pPr>
            <a:r>
              <a:rPr lang="en-US" sz="2300" b="1" dirty="0"/>
              <a:t>N</a:t>
            </a:r>
            <a:r>
              <a:rPr lang="en-US" sz="2300" dirty="0"/>
              <a:t> Drugs that can cause hyperglycemia					  </a:t>
            </a:r>
            <a:endParaRPr lang="en-US" sz="2300" b="1" dirty="0"/>
          </a:p>
          <a:p>
            <a:pPr marL="609600" indent="-609600" eaLnBrk="1" hangingPunct="1">
              <a:buFont typeface="Wingdings" pitchFamily="2" charset="2"/>
              <a:buNone/>
              <a:defRPr/>
            </a:pPr>
            <a:r>
              <a:rPr lang="en-US" sz="2300" b="1" dirty="0"/>
              <a:t>N</a:t>
            </a:r>
            <a:r>
              <a:rPr lang="en-US" sz="2300" dirty="0"/>
              <a:t> 2/3 cups of rice equals ______ serving carbohydrate		 </a:t>
            </a:r>
            <a:endParaRPr lang="en-US" sz="2300" b="1" dirty="0"/>
          </a:p>
          <a:p>
            <a:pPr marL="609600" indent="-609600" eaLnBrk="1" hangingPunct="1">
              <a:buFont typeface="Wingdings" pitchFamily="2" charset="2"/>
              <a:buNone/>
              <a:defRPr/>
            </a:pPr>
            <a:r>
              <a:rPr lang="en-US" sz="2300" b="1" dirty="0"/>
              <a:t>N</a:t>
            </a:r>
            <a:r>
              <a:rPr lang="en-US" sz="2300" dirty="0"/>
              <a:t> 1% A1c = how many points of blood sugar  _____			 </a:t>
            </a:r>
            <a:endParaRPr lang="en-US" sz="2300" b="1" dirty="0"/>
          </a:p>
          <a:p>
            <a:pPr marL="609600" indent="-609600" eaLnBrk="1" hangingPunct="1">
              <a:buFont typeface="Wingdings" pitchFamily="2" charset="2"/>
              <a:buNone/>
              <a:defRPr/>
            </a:pPr>
            <a:r>
              <a:rPr lang="en-US" sz="2300" b="1" dirty="0"/>
              <a:t>N</a:t>
            </a:r>
            <a:r>
              <a:rPr lang="en-US" sz="2300" dirty="0"/>
              <a:t> One % drop in A1c reduces risk of complications by ___ %		 </a:t>
            </a:r>
            <a:endParaRPr lang="en-US" sz="2300" b="1" dirty="0"/>
          </a:p>
          <a:p>
            <a:pPr marL="609600" indent="-609600" eaLnBrk="1" hangingPunct="1">
              <a:buFont typeface="Wingdings" pitchFamily="2" charset="2"/>
              <a:buNone/>
              <a:defRPr/>
            </a:pPr>
            <a:r>
              <a:rPr lang="en-US" sz="2300" b="1" dirty="0"/>
              <a:t>N</a:t>
            </a:r>
            <a:r>
              <a:rPr lang="en-US" sz="2300" dirty="0"/>
              <a:t> 1 gm of fat equal _____kilo/calories</a:t>
            </a:r>
          </a:p>
          <a:p>
            <a:pPr marL="609600" indent="-609600" eaLnBrk="1" hangingPunct="1">
              <a:spcBef>
                <a:spcPct val="0"/>
              </a:spcBef>
              <a:buFont typeface="Wingdings" pitchFamily="2" charset="2"/>
              <a:buNone/>
              <a:defRPr/>
            </a:pPr>
            <a:r>
              <a:rPr lang="en-US" sz="2300" b="1" dirty="0"/>
              <a:t>N</a:t>
            </a:r>
            <a:r>
              <a:rPr lang="en-US" sz="2300" dirty="0"/>
              <a:t> Metabolic syndrome = hyperinsulinemia, hyperlipidemia, hypertension</a:t>
            </a:r>
          </a:p>
          <a:p>
            <a:pPr marL="609600" indent="-609600" eaLnBrk="1" hangingPunct="1">
              <a:spcBef>
                <a:spcPct val="0"/>
              </a:spcBef>
              <a:buFont typeface="Wingdings" pitchFamily="2" charset="2"/>
              <a:buNone/>
              <a:defRPr/>
            </a:pPr>
            <a:r>
              <a:rPr lang="en-US" sz="2300" b="1" dirty="0"/>
              <a:t>N</a:t>
            </a:r>
            <a:r>
              <a:rPr lang="en-US" sz="2300" dirty="0"/>
              <a:t> Average American consumes 15 teaspoons of sugar a day.	</a:t>
            </a:r>
          </a:p>
          <a:p>
            <a:pPr marL="609600" indent="-609600" eaLnBrk="1" hangingPunct="1">
              <a:spcBef>
                <a:spcPct val="0"/>
              </a:spcBef>
              <a:buFont typeface="Wingdings" pitchFamily="2" charset="2"/>
              <a:buNone/>
              <a:defRPr/>
            </a:pPr>
            <a:r>
              <a:rPr lang="en-US" sz="2300" b="1" dirty="0"/>
              <a:t>N</a:t>
            </a:r>
            <a:r>
              <a:rPr lang="en-US" sz="2300" dirty="0"/>
              <a:t> Medication derived from the saliva of the Gila Monster </a:t>
            </a:r>
          </a:p>
          <a:p>
            <a:pPr marL="609600" indent="-609600" eaLnBrk="1" hangingPunct="1">
              <a:lnSpc>
                <a:spcPct val="80000"/>
              </a:lnSpc>
              <a:spcBef>
                <a:spcPct val="0"/>
              </a:spcBef>
              <a:buFont typeface="Wingdings" pitchFamily="2" charset="2"/>
              <a:buNone/>
              <a:defRPr/>
            </a:pPr>
            <a:endParaRPr lang="en-US" sz="2800" dirty="0"/>
          </a:p>
        </p:txBody>
      </p:sp>
    </p:spTree>
    <p:custDataLst>
      <p:tags r:id="rId1"/>
    </p:custDataLst>
    <p:extLst>
      <p:ext uri="{BB962C8B-B14F-4D97-AF65-F5344CB8AC3E}">
        <p14:creationId xmlns:p14="http://schemas.microsoft.com/office/powerpoint/2010/main" val="3565413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34659">
                                            <p:txEl>
                                              <p:pRg st="13" end="13"/>
                                            </p:txEl>
                                          </p:spTgt>
                                        </p:tgtEl>
                                        <p:attrNameLst>
                                          <p:attrName>style.visibility</p:attrName>
                                        </p:attrNameLst>
                                      </p:cBhvr>
                                      <p:to>
                                        <p:strVal val="visible"/>
                                      </p:to>
                                    </p:set>
                                    <p:anim calcmode="lin" valueType="num">
                                      <p:cBhvr additive="base">
                                        <p:cTn id="85" dur="500" fill="hold"/>
                                        <p:tgtEl>
                                          <p:spTgt spid="1734659">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734659">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57200" y="1181100"/>
            <a:ext cx="8534400" cy="5867400"/>
          </a:xfrm>
        </p:spPr>
        <p:txBody>
          <a:bodyPr>
            <a:normAutofit fontScale="77500" lnSpcReduction="20000"/>
          </a:bodyPr>
          <a:lstStyle/>
          <a:p>
            <a:r>
              <a:rPr lang="en-US" sz="3400" dirty="0"/>
              <a:t>SGLT-2 Inhibitors main action</a:t>
            </a:r>
          </a:p>
          <a:p>
            <a:r>
              <a:rPr lang="en-US" sz="3400" dirty="0"/>
              <a:t>Januvia(</a:t>
            </a:r>
            <a:r>
              <a:rPr lang="en-US" sz="3400" dirty="0" err="1"/>
              <a:t>sitagliptin</a:t>
            </a:r>
            <a:r>
              <a:rPr lang="en-US" sz="3400" dirty="0"/>
              <a:t>) belongs to which class? </a:t>
            </a:r>
            <a:endParaRPr lang="en-US" sz="1700" dirty="0"/>
          </a:p>
          <a:p>
            <a:r>
              <a:rPr lang="en-US" sz="3400" dirty="0"/>
              <a:t>These classes of diabetes pills increase insulin release	                  </a:t>
            </a:r>
          </a:p>
          <a:p>
            <a:r>
              <a:rPr lang="en-US" sz="3400" dirty="0"/>
              <a:t>People with high am fasting glucose may benefit from pm 	</a:t>
            </a:r>
          </a:p>
          <a:p>
            <a:r>
              <a:rPr lang="en-US" sz="3400" dirty="0"/>
              <a:t>On Acarbose (</a:t>
            </a:r>
            <a:r>
              <a:rPr lang="en-US" sz="3400" dirty="0" err="1"/>
              <a:t>Precose</a:t>
            </a:r>
            <a:r>
              <a:rPr lang="en-US" sz="3400" dirty="0"/>
              <a:t>) should treat hypo with ___	</a:t>
            </a:r>
          </a:p>
          <a:p>
            <a:r>
              <a:rPr lang="en-US" sz="3400" dirty="0"/>
              <a:t>On Metformin (Glucophage) </a:t>
            </a:r>
            <a:r>
              <a:rPr lang="en-US" dirty="0"/>
              <a:t>s</a:t>
            </a:r>
            <a:r>
              <a:rPr lang="en-US" sz="3400" dirty="0"/>
              <a:t>top med if GFR ___</a:t>
            </a:r>
          </a:p>
          <a:p>
            <a:r>
              <a:rPr lang="en-US" sz="3400" dirty="0"/>
              <a:t>On which med should </a:t>
            </a:r>
            <a:r>
              <a:rPr lang="en-US" sz="3400" dirty="0" err="1"/>
              <a:t>ind’s</a:t>
            </a:r>
            <a:r>
              <a:rPr lang="en-US" sz="3400" dirty="0"/>
              <a:t> know about hypoglycemia SE’s     </a:t>
            </a:r>
            <a:endParaRPr lang="en-US" sz="1700" dirty="0"/>
          </a:p>
          <a:p>
            <a:r>
              <a:rPr lang="en-US" sz="3400" dirty="0"/>
              <a:t>Possible side effects of TZD’s include		</a:t>
            </a:r>
            <a:r>
              <a:rPr lang="en-US" sz="1700" dirty="0"/>
              <a:t> </a:t>
            </a:r>
          </a:p>
          <a:p>
            <a:r>
              <a:rPr lang="en-US" sz="3400" dirty="0"/>
              <a:t>Metformin can damage kidney function	</a:t>
            </a:r>
          </a:p>
          <a:p>
            <a:r>
              <a:rPr lang="en-US" sz="3400" dirty="0"/>
              <a:t>What warning for DPP- IV and GLP-1 RA		</a:t>
            </a:r>
          </a:p>
          <a:p>
            <a:r>
              <a:rPr lang="en-US" sz="3400" dirty="0"/>
              <a:t>GLP-1 Receptor agonists cause increased satiety	</a:t>
            </a:r>
          </a:p>
          <a:p>
            <a:r>
              <a:rPr lang="en-US" sz="3400" dirty="0"/>
              <a:t>Side effects of </a:t>
            </a:r>
            <a:r>
              <a:rPr lang="en-US" sz="3400" dirty="0" err="1"/>
              <a:t>Canagliflozin</a:t>
            </a:r>
            <a:r>
              <a:rPr lang="en-US" sz="3400" dirty="0"/>
              <a:t> (</a:t>
            </a:r>
            <a:r>
              <a:rPr lang="en-US" sz="3400" dirty="0" err="1"/>
              <a:t>Invokana</a:t>
            </a:r>
            <a:r>
              <a:rPr lang="en-US" sz="3400" dirty="0"/>
              <a:t>) include</a:t>
            </a:r>
          </a:p>
          <a:p>
            <a:r>
              <a:rPr lang="en-US" sz="3400" dirty="0"/>
              <a:t>If GI side effects on Metformin try ____	</a:t>
            </a:r>
            <a:r>
              <a:rPr lang="en-US" dirty="0"/>
              <a:t>	</a:t>
            </a:r>
          </a:p>
        </p:txBody>
      </p:sp>
    </p:spTree>
    <p:extLst>
      <p:ext uri="{BB962C8B-B14F-4D97-AF65-F5344CB8AC3E}">
        <p14:creationId xmlns:p14="http://schemas.microsoft.com/office/powerpoint/2010/main" val="10939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normAutofit/>
          </a:bodyPr>
          <a:lstStyle/>
          <a:p>
            <a:r>
              <a:rPr lang="en-US" sz="4400" dirty="0"/>
              <a:t>Break Time &amp; 5 minute Q&amp;A</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fontScale="92500" lnSpcReduction="10000"/>
          </a:bodyPr>
          <a:lstStyle/>
          <a:p>
            <a:r>
              <a:rPr lang="en-US" sz="4000" dirty="0"/>
              <a:t>Energizing Ideas</a:t>
            </a:r>
          </a:p>
          <a:p>
            <a:pPr lvl="1"/>
            <a:r>
              <a:rPr lang="en-US" sz="3200" dirty="0"/>
              <a:t>Dance</a:t>
            </a:r>
          </a:p>
          <a:p>
            <a:pPr lvl="1"/>
            <a:r>
              <a:rPr lang="en-US" sz="3200" dirty="0"/>
              <a:t>Walk outside</a:t>
            </a:r>
          </a:p>
          <a:p>
            <a:pPr lvl="1"/>
            <a:r>
              <a:rPr lang="en-US" sz="3200" dirty="0"/>
              <a:t>Get a nourishing snack</a:t>
            </a:r>
          </a:p>
          <a:p>
            <a:pPr lvl="1"/>
            <a:r>
              <a:rPr lang="en-US" sz="3200" dirty="0"/>
              <a:t>Drink some spa water</a:t>
            </a:r>
          </a:p>
          <a:p>
            <a:pPr lvl="1"/>
            <a:r>
              <a:rPr lang="en-US" sz="3200" dirty="0"/>
              <a:t>Do some jumping jacks</a:t>
            </a:r>
          </a:p>
          <a:p>
            <a:pPr lvl="1"/>
            <a:r>
              <a:rPr lang="en-US" sz="3200" dirty="0"/>
              <a:t>Stretch and Breathe</a:t>
            </a:r>
            <a:endParaRPr lang="en-US" dirty="0"/>
          </a:p>
        </p:txBody>
      </p:sp>
      <p:pic>
        <p:nvPicPr>
          <p:cNvPr id="8" name="Content Placeholder 7" descr="Portrait of a senior woman dancing and smiling">
            <a:extLst>
              <a:ext uri="{FF2B5EF4-FFF2-40B4-BE49-F238E27FC236}">
                <a16:creationId xmlns:a16="http://schemas.microsoft.com/office/drawing/2014/main" id="{572A28B6-11AA-4A40-B797-8B8C581ADC71}"/>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32325" y="2068272"/>
            <a:ext cx="4041775" cy="3232630"/>
          </a:xfrm>
        </p:spPr>
      </p:pic>
    </p:spTree>
    <p:extLst>
      <p:ext uri="{BB962C8B-B14F-4D97-AF65-F5344CB8AC3E}">
        <p14:creationId xmlns:p14="http://schemas.microsoft.com/office/powerpoint/2010/main" val="16234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4962144" cy="5486400"/>
          </a:xfrm>
        </p:spPr>
        <p:txBody>
          <a:bodyPr>
            <a:normAutofit fontScale="92500" lnSpcReduction="20000"/>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pic>
        <p:nvPicPr>
          <p:cNvPr id="1026" name="Picture 2" descr="See the source image">
            <a:extLst>
              <a:ext uri="{FF2B5EF4-FFF2-40B4-BE49-F238E27FC236}">
                <a16:creationId xmlns:a16="http://schemas.microsoft.com/office/drawing/2014/main" id="{6BCCB921-7274-9D32-79A4-D0E6A22505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19344" y="1525438"/>
            <a:ext cx="3267456" cy="3267456"/>
          </a:xfrm>
          <a:prstGeom prst="rect">
            <a:avLst/>
          </a:prstGeom>
          <a:solidFill>
            <a:srgbClr val="FFFFFF"/>
          </a:solidFill>
        </p:spPr>
      </p:pic>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049" y="1295400"/>
            <a:ext cx="335759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47800"/>
            <a:ext cx="3123849" cy="4674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6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2024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49784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*PreDiabetes </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*Taking high risk meds; antiretrovirals, 2</a:t>
            </a:r>
            <a:r>
              <a:rPr lang="en-US" sz="2489" baseline="30000" dirty="0">
                <a:solidFill>
                  <a:srgbClr val="0070C0"/>
                </a:solidFill>
              </a:rPr>
              <a:t>nd</a:t>
            </a:r>
            <a:r>
              <a:rPr lang="en-US" sz="2489" dirty="0">
                <a:solidFill>
                  <a:srgbClr val="0070C0"/>
                </a:solidFill>
              </a:rPr>
              <a:t> generation antipsychotics or steroids</a:t>
            </a:r>
          </a:p>
          <a:p>
            <a:pPr marL="880544" lvl="1" indent="-474139">
              <a:lnSpc>
                <a:spcPct val="90000"/>
              </a:lnSpc>
              <a:buClr>
                <a:schemeClr val="hlink"/>
              </a:buClr>
            </a:pPr>
            <a:r>
              <a:rPr lang="en-US" sz="2489" dirty="0">
                <a:solidFill>
                  <a:srgbClr val="0070C0"/>
                </a:solidFill>
              </a:rPr>
              <a:t>History of pancreatitis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7D779F-8EAC-3628-E3F1-14B0402A7CDC}"/>
              </a:ext>
            </a:extLst>
          </p:cNvPr>
          <p:cNvPicPr>
            <a:picLocks noChangeAspect="1"/>
          </p:cNvPicPr>
          <p:nvPr/>
        </p:nvPicPr>
        <p:blipFill>
          <a:blip r:embed="rId4"/>
          <a:stretch>
            <a:fillRect/>
          </a:stretch>
        </p:blipFill>
        <p:spPr>
          <a:xfrm>
            <a:off x="5427448" y="6214428"/>
            <a:ext cx="3437152" cy="484296"/>
          </a:xfrm>
          <a:prstGeom prst="rect">
            <a:avLst/>
          </a:prstGeom>
        </p:spPr>
      </p:pic>
    </p:spTree>
    <p:custDataLst>
      <p:tags r:id="rId1"/>
    </p:custDataLst>
    <p:extLst>
      <p:ext uri="{BB962C8B-B14F-4D97-AF65-F5344CB8AC3E}">
        <p14:creationId xmlns:p14="http://schemas.microsoft.com/office/powerpoint/2010/main" val="189703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9" end="9"/>
                                            </p:txEl>
                                          </p:spTgt>
                                        </p:tgtEl>
                                        <p:attrNameLst>
                                          <p:attrName>style.visibility</p:attrName>
                                        </p:attrNameLst>
                                      </p:cBhvr>
                                      <p:to>
                                        <p:strVal val="visible"/>
                                      </p:to>
                                    </p:set>
                                    <p:anim calcmode="lin" valueType="num">
                                      <p:cBhvr additive="base">
                                        <p:cTn id="27" dur="2000" fill="hold"/>
                                        <p:tgtEl>
                                          <p:spTgt spid="1991683">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91683">
                                            <p:txEl>
                                              <p:pRg st="7" end="7"/>
                                            </p:txEl>
                                          </p:spTgt>
                                        </p:tgtEl>
                                        <p:attrNameLst>
                                          <p:attrName>style.visibility</p:attrName>
                                        </p:attrNameLst>
                                      </p:cBhvr>
                                      <p:to>
                                        <p:strVal val="visible"/>
                                      </p:to>
                                    </p:set>
                                    <p:anim calcmode="lin" valueType="num">
                                      <p:cBhvr additive="base">
                                        <p:cTn id="31"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07BE-E9F2-2E20-F651-865368BC0AA3}"/>
              </a:ext>
            </a:extLst>
          </p:cNvPr>
          <p:cNvSpPr>
            <a:spLocks noGrp="1"/>
          </p:cNvSpPr>
          <p:nvPr>
            <p:ph type="title"/>
          </p:nvPr>
        </p:nvSpPr>
        <p:spPr>
          <a:xfrm>
            <a:off x="469760" y="243840"/>
            <a:ext cx="8229600" cy="1203960"/>
          </a:xfrm>
        </p:spPr>
        <p:txBody>
          <a:bodyPr>
            <a:normAutofit fontScale="90000"/>
          </a:bodyPr>
          <a:lstStyle/>
          <a:p>
            <a:r>
              <a:rPr lang="en-US" dirty="0"/>
              <a:t>Second-Generation Antipsychotic Meds and Diabetes Risk</a:t>
            </a:r>
          </a:p>
        </p:txBody>
      </p:sp>
      <p:sp>
        <p:nvSpPr>
          <p:cNvPr id="3" name="Content Placeholder 2">
            <a:extLst>
              <a:ext uri="{FF2B5EF4-FFF2-40B4-BE49-F238E27FC236}">
                <a16:creationId xmlns:a16="http://schemas.microsoft.com/office/drawing/2014/main" id="{6935BFAD-E515-7BB1-36E1-2A5614ADF8F8}"/>
              </a:ext>
            </a:extLst>
          </p:cNvPr>
          <p:cNvSpPr>
            <a:spLocks noGrp="1"/>
          </p:cNvSpPr>
          <p:nvPr>
            <p:ph sz="quarter" idx="1"/>
          </p:nvPr>
        </p:nvSpPr>
        <p:spPr>
          <a:xfrm>
            <a:off x="469760" y="1524000"/>
            <a:ext cx="8229600" cy="5090160"/>
          </a:xfrm>
        </p:spPr>
        <p:txBody>
          <a:bodyPr>
            <a:normAutofit fontScale="92500" lnSpcReduction="10000"/>
          </a:bodyPr>
          <a:lstStyle/>
          <a:p>
            <a:r>
              <a:rPr lang="en-US" dirty="0"/>
              <a:t>People taking these meds require frequent monitoring due to increased risk of hyperglycemia and other metabolic effects.</a:t>
            </a:r>
          </a:p>
          <a:p>
            <a:r>
              <a:rPr lang="en-US" dirty="0">
                <a:solidFill>
                  <a:srgbClr val="0070C0"/>
                </a:solidFill>
              </a:rPr>
              <a:t>There is a range of effects across second-generation antipsychotic medications; </a:t>
            </a:r>
          </a:p>
          <a:p>
            <a:pPr lvl="1"/>
            <a:r>
              <a:rPr lang="en-US" dirty="0"/>
              <a:t>Olanzapine, haloperidol, clozapine, quetiapine, and risperidone tend to have </a:t>
            </a:r>
            <a:r>
              <a:rPr lang="en-US" i="1" dirty="0"/>
              <a:t>more</a:t>
            </a:r>
            <a:r>
              <a:rPr lang="en-US" dirty="0"/>
              <a:t> metabolic effects. </a:t>
            </a:r>
          </a:p>
          <a:p>
            <a:pPr lvl="1"/>
            <a:r>
              <a:rPr lang="en-US" dirty="0"/>
              <a:t>Aripiprazole and ziprasidone tend to have </a:t>
            </a:r>
            <a:r>
              <a:rPr lang="en-US" i="1" dirty="0"/>
              <a:t>fewer</a:t>
            </a:r>
            <a:r>
              <a:rPr lang="en-US" dirty="0"/>
              <a:t> metabolic effects.</a:t>
            </a:r>
          </a:p>
          <a:p>
            <a:pPr lvl="1"/>
            <a:r>
              <a:rPr lang="en-US" dirty="0"/>
              <a:t>It taking these agents, screen for prediabetes or diabetes at baseline, rescreen at 12–16 weeks after medication initiation, and screen annually thereafter     ADA 2024</a:t>
            </a:r>
          </a:p>
        </p:txBody>
      </p:sp>
      <p:pic>
        <p:nvPicPr>
          <p:cNvPr id="4" name="Picture 3">
            <a:extLst>
              <a:ext uri="{FF2B5EF4-FFF2-40B4-BE49-F238E27FC236}">
                <a16:creationId xmlns:a16="http://schemas.microsoft.com/office/drawing/2014/main" id="{D364A878-60E8-03F4-1733-34FE5CB2977B}"/>
              </a:ext>
            </a:extLst>
          </p:cNvPr>
          <p:cNvPicPr>
            <a:picLocks noChangeAspect="1"/>
          </p:cNvPicPr>
          <p:nvPr/>
        </p:nvPicPr>
        <p:blipFill>
          <a:blip r:embed="rId2"/>
          <a:stretch>
            <a:fillRect/>
          </a:stretch>
        </p:blipFill>
        <p:spPr>
          <a:xfrm>
            <a:off x="5638800" y="6385560"/>
            <a:ext cx="3244846" cy="457200"/>
          </a:xfrm>
          <a:prstGeom prst="rect">
            <a:avLst/>
          </a:prstGeom>
        </p:spPr>
      </p:pic>
    </p:spTree>
    <p:extLst>
      <p:ext uri="{BB962C8B-B14F-4D97-AF65-F5344CB8AC3E}">
        <p14:creationId xmlns:p14="http://schemas.microsoft.com/office/powerpoint/2010/main" val="415454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r>
              <a:rPr lang="en-US" dirty="0"/>
              <a:t>Screen using A1C, Fasting Blood Glucose or OGTT.</a:t>
            </a:r>
          </a:p>
          <a:p>
            <a:endParaRPr lang="en-US" dirty="0"/>
          </a:p>
          <a:p>
            <a:r>
              <a:rPr lang="en-US" dirty="0"/>
              <a:t>Repeat screening at least every 3 years if negative.</a:t>
            </a:r>
          </a:p>
          <a:p>
            <a:endParaRPr lang="en-US" dirty="0"/>
          </a:p>
          <a:p>
            <a:r>
              <a:rPr lang="en-US" dirty="0"/>
              <a:t>*If prediabetes or on high risk meds, recheck yearly  </a:t>
            </a:r>
          </a:p>
        </p:txBody>
      </p:sp>
      <p:pic>
        <p:nvPicPr>
          <p:cNvPr id="4" name="Picture 3">
            <a:extLst>
              <a:ext uri="{FF2B5EF4-FFF2-40B4-BE49-F238E27FC236}">
                <a16:creationId xmlns:a16="http://schemas.microsoft.com/office/drawing/2014/main" id="{265F5724-3177-D1E1-D308-93D795DFFA04}"/>
              </a:ext>
            </a:extLst>
          </p:cNvPr>
          <p:cNvPicPr>
            <a:picLocks noChangeAspect="1"/>
          </p:cNvPicPr>
          <p:nvPr/>
        </p:nvPicPr>
        <p:blipFill>
          <a:blip r:embed="rId4"/>
          <a:stretch>
            <a:fillRect/>
          </a:stretch>
        </p:blipFill>
        <p:spPr>
          <a:xfrm>
            <a:off x="5136621" y="6169769"/>
            <a:ext cx="3437152" cy="484296"/>
          </a:xfrm>
          <a:prstGeom prst="rect">
            <a:avLst/>
          </a:prstGeom>
        </p:spPr>
      </p:pic>
    </p:spTree>
    <p:custDataLst>
      <p:tags r:id="rId1"/>
    </p:custDataLst>
    <p:extLst>
      <p:ext uri="{BB962C8B-B14F-4D97-AF65-F5344CB8AC3E}">
        <p14:creationId xmlns:p14="http://schemas.microsoft.com/office/powerpoint/2010/main" val="3223655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C32849A-08BB-FF40-15D9-959BC4A3BB96}"/>
              </a:ext>
            </a:extLst>
          </p:cNvPr>
          <p:cNvPicPr>
            <a:picLocks noGrp="1" noChangeAspect="1"/>
          </p:cNvPicPr>
          <p:nvPr>
            <p:ph sz="quarter" idx="1"/>
          </p:nvPr>
        </p:nvPicPr>
        <p:blipFill>
          <a:blip r:embed="rId2"/>
          <a:stretch>
            <a:fillRect/>
          </a:stretch>
        </p:blipFill>
        <p:spPr>
          <a:xfrm>
            <a:off x="609600" y="163909"/>
            <a:ext cx="7496531" cy="6530181"/>
          </a:xfrm>
        </p:spPr>
      </p:pic>
      <p:sp>
        <p:nvSpPr>
          <p:cNvPr id="13" name="TextBox 12">
            <a:extLst>
              <a:ext uri="{FF2B5EF4-FFF2-40B4-BE49-F238E27FC236}">
                <a16:creationId xmlns:a16="http://schemas.microsoft.com/office/drawing/2014/main" id="{1E020FA9-382D-70BB-BF9C-EA79C9003F8D}"/>
              </a:ext>
            </a:extLst>
          </p:cNvPr>
          <p:cNvSpPr txBox="1"/>
          <p:nvPr/>
        </p:nvSpPr>
        <p:spPr>
          <a:xfrm>
            <a:off x="2895600" y="3473378"/>
            <a:ext cx="3200400" cy="369332"/>
          </a:xfrm>
          <a:prstGeom prst="rect">
            <a:avLst/>
          </a:prstGeom>
          <a:noFill/>
        </p:spPr>
        <p:txBody>
          <a:bodyPr wrap="square" rtlCol="0">
            <a:spAutoFit/>
          </a:bodyPr>
          <a:lstStyle/>
          <a:p>
            <a:r>
              <a:rPr lang="en-US" dirty="0">
                <a:solidFill>
                  <a:srgbClr val="0070C0"/>
                </a:solidFill>
              </a:rPr>
              <a:t>DiabetesEd.net   Cheat Sheets</a:t>
            </a:r>
          </a:p>
        </p:txBody>
      </p:sp>
    </p:spTree>
    <p:extLst>
      <p:ext uri="{BB962C8B-B14F-4D97-AF65-F5344CB8AC3E}">
        <p14:creationId xmlns:p14="http://schemas.microsoft.com/office/powerpoint/2010/main" val="297369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
        <p:nvSpPr>
          <p:cNvPr id="8" name="Oval 7">
            <a:extLst>
              <a:ext uri="{FF2B5EF4-FFF2-40B4-BE49-F238E27FC236}">
                <a16:creationId xmlns:a16="http://schemas.microsoft.com/office/drawing/2014/main" id="{46A7849A-5313-45AE-9022-8C622B26B295}"/>
              </a:ext>
            </a:extLst>
          </p:cNvPr>
          <p:cNvSpPr/>
          <p:nvPr/>
        </p:nvSpPr>
        <p:spPr>
          <a:xfrm>
            <a:off x="609600" y="3048000"/>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CF13F7-8A4E-7BE4-BAD5-84C71C95512F}"/>
              </a:ext>
            </a:extLst>
          </p:cNvPr>
          <p:cNvPicPr>
            <a:picLocks noChangeAspect="1"/>
          </p:cNvPicPr>
          <p:nvPr/>
        </p:nvPicPr>
        <p:blipFill>
          <a:blip r:embed="rId4"/>
          <a:stretch>
            <a:fillRect/>
          </a:stretch>
        </p:blipFill>
        <p:spPr>
          <a:xfrm>
            <a:off x="435974" y="1485757"/>
            <a:ext cx="4745625" cy="3781834"/>
          </a:xfrm>
          <a:prstGeom prst="rect">
            <a:avLst/>
          </a:prstGeom>
        </p:spPr>
      </p:pic>
      <p:sp>
        <p:nvSpPr>
          <p:cNvPr id="1230850" name="Rectangle 2"/>
          <p:cNvSpPr>
            <a:spLocks noGrp="1" noChangeArrowheads="1"/>
          </p:cNvSpPr>
          <p:nvPr>
            <p:ph type="title"/>
          </p:nvPr>
        </p:nvSpPr>
        <p:spPr>
          <a:xfrm>
            <a:off x="455614" y="273050"/>
            <a:ext cx="8226425" cy="1016490"/>
          </a:xfrm>
        </p:spPr>
        <p:txBody>
          <a:bodyPr>
            <a:normAutofit/>
          </a:bodyPr>
          <a:lstStyle/>
          <a:p>
            <a:pPr eaLnBrk="1" hangingPunct="1">
              <a:defRPr/>
            </a:pPr>
            <a:r>
              <a:rPr lang="en-US" sz="5400" dirty="0"/>
              <a:t>Thank You  </a:t>
            </a:r>
          </a:p>
        </p:txBody>
      </p:sp>
      <p:sp>
        <p:nvSpPr>
          <p:cNvPr id="1230851" name="Rectangle 3"/>
          <p:cNvSpPr>
            <a:spLocks noGrp="1" noChangeArrowheads="1"/>
          </p:cNvSpPr>
          <p:nvPr>
            <p:ph type="body" sz="half" idx="1"/>
          </p:nvPr>
        </p:nvSpPr>
        <p:spPr>
          <a:xfrm>
            <a:off x="455614" y="1485757"/>
            <a:ext cx="3472106" cy="1486043"/>
          </a:xfrm>
        </p:spPr>
        <p:txBody>
          <a:bodyPr>
            <a:normAutofit lnSpcReduction="10000"/>
          </a:bodyPr>
          <a:lstStyle/>
          <a:p>
            <a:pPr eaLnBrk="1" hangingPunct="1">
              <a:defRPr/>
            </a:pPr>
            <a:r>
              <a:rPr lang="en-US" sz="2100" dirty="0"/>
              <a:t>My Family</a:t>
            </a:r>
          </a:p>
          <a:p>
            <a:pPr eaLnBrk="1" hangingPunct="1">
              <a:defRPr/>
            </a:pPr>
            <a:r>
              <a:rPr lang="en-US" sz="2100" dirty="0"/>
              <a:t>Robert 20 years</a:t>
            </a:r>
          </a:p>
          <a:p>
            <a:pPr eaLnBrk="1" hangingPunct="1">
              <a:defRPr/>
            </a:pPr>
            <a:r>
              <a:rPr lang="en-US" sz="2100" dirty="0"/>
              <a:t>Jackson 17 years</a:t>
            </a:r>
          </a:p>
          <a:p>
            <a:pPr>
              <a:defRPr/>
            </a:pPr>
            <a:r>
              <a:rPr lang="en-US" sz="2100" dirty="0"/>
              <a:t>Kris, my husband for 24 </a:t>
            </a:r>
            <a:r>
              <a:rPr lang="en-US" sz="2100" dirty="0" err="1"/>
              <a:t>yrs</a:t>
            </a:r>
            <a:endParaRPr lang="en-US" sz="2100" dirty="0"/>
          </a:p>
        </p:txBody>
      </p:sp>
      <p:sp>
        <p:nvSpPr>
          <p:cNvPr id="2" name="Rectangle 3">
            <a:extLst>
              <a:ext uri="{FF2B5EF4-FFF2-40B4-BE49-F238E27FC236}">
                <a16:creationId xmlns:a16="http://schemas.microsoft.com/office/drawing/2014/main" id="{3C824902-7344-C929-9B84-8F0AFFD72696}"/>
              </a:ext>
            </a:extLst>
          </p:cNvPr>
          <p:cNvSpPr txBox="1">
            <a:spLocks noChangeArrowheads="1"/>
          </p:cNvSpPr>
          <p:nvPr/>
        </p:nvSpPr>
        <p:spPr>
          <a:xfrm>
            <a:off x="5611290" y="1336088"/>
            <a:ext cx="3716336" cy="1486043"/>
          </a:xfrm>
          <a:prstGeom prst="rect">
            <a:avLst/>
          </a:prstGeom>
        </p:spPr>
        <p:txBody>
          <a:bodyPr vert="horz">
            <a:normAutofit/>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buNone/>
              <a:defRPr/>
            </a:pPr>
            <a:r>
              <a:rPr lang="en-US" sz="2100" dirty="0"/>
              <a:t>The Amazing Bryanna</a:t>
            </a:r>
          </a:p>
          <a:p>
            <a:pPr>
              <a:defRPr/>
            </a:pPr>
            <a:endParaRPr lang="en-US" sz="2100" dirty="0"/>
          </a:p>
        </p:txBody>
      </p:sp>
      <p:sp>
        <p:nvSpPr>
          <p:cNvPr id="3" name="Rectangle 3">
            <a:extLst>
              <a:ext uri="{FF2B5EF4-FFF2-40B4-BE49-F238E27FC236}">
                <a16:creationId xmlns:a16="http://schemas.microsoft.com/office/drawing/2014/main" id="{6E5B113A-495F-1173-C60A-E653CD91763A}"/>
              </a:ext>
            </a:extLst>
          </p:cNvPr>
          <p:cNvSpPr txBox="1">
            <a:spLocks noChangeArrowheads="1"/>
          </p:cNvSpPr>
          <p:nvPr/>
        </p:nvSpPr>
        <p:spPr>
          <a:xfrm>
            <a:off x="5770756" y="4082417"/>
            <a:ext cx="3397405" cy="1486043"/>
          </a:xfrm>
          <a:prstGeom prst="rect">
            <a:avLst/>
          </a:prstGeom>
        </p:spPr>
        <p:txBody>
          <a:bodyPr vert="horz">
            <a:normAutofit/>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buNone/>
              <a:defRPr/>
            </a:pPr>
            <a:r>
              <a:rPr lang="en-US" sz="2100" dirty="0"/>
              <a:t>Pancreas Pro Amanda</a:t>
            </a:r>
          </a:p>
          <a:p>
            <a:pPr>
              <a:defRPr/>
            </a:pPr>
            <a:endParaRPr lang="en-US" sz="2100" dirty="0"/>
          </a:p>
          <a:p>
            <a:pPr>
              <a:defRPr/>
            </a:pPr>
            <a:endParaRPr lang="en-US" sz="2100" dirty="0"/>
          </a:p>
        </p:txBody>
      </p:sp>
      <p:pic>
        <p:nvPicPr>
          <p:cNvPr id="5" name="Picture 4" descr="A picture containing person, indoor, colorful, arm&#10;&#10;Description automatically generated">
            <a:extLst>
              <a:ext uri="{FF2B5EF4-FFF2-40B4-BE49-F238E27FC236}">
                <a16:creationId xmlns:a16="http://schemas.microsoft.com/office/drawing/2014/main" id="{F316DEE4-5176-1822-A8D6-749ADBD2A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9413" y="4495295"/>
            <a:ext cx="2039500" cy="2146330"/>
          </a:xfrm>
          <a:prstGeom prst="rect">
            <a:avLst/>
          </a:prstGeom>
        </p:spPr>
      </p:pic>
      <p:pic>
        <p:nvPicPr>
          <p:cNvPr id="12" name="Picture 11">
            <a:extLst>
              <a:ext uri="{FF2B5EF4-FFF2-40B4-BE49-F238E27FC236}">
                <a16:creationId xmlns:a16="http://schemas.microsoft.com/office/drawing/2014/main" id="{AF3C8D5C-6535-E54C-7ABB-C1169F8F5CFA}"/>
              </a:ext>
            </a:extLst>
          </p:cNvPr>
          <p:cNvPicPr>
            <a:picLocks noChangeAspect="1"/>
          </p:cNvPicPr>
          <p:nvPr/>
        </p:nvPicPr>
        <p:blipFill rotWithShape="1">
          <a:blip r:embed="rId6"/>
          <a:srcRect l="18549"/>
          <a:stretch/>
        </p:blipFill>
        <p:spPr>
          <a:xfrm>
            <a:off x="6176469" y="1755304"/>
            <a:ext cx="1845387" cy="2254546"/>
          </a:xfrm>
          <a:prstGeom prst="rect">
            <a:avLst/>
          </a:prstGeom>
          <a:noFill/>
        </p:spPr>
      </p:pic>
    </p:spTree>
    <p:custDataLst>
      <p:tags r:id="rId1"/>
    </p:custDataLst>
    <p:extLst>
      <p:ext uri="{BB962C8B-B14F-4D97-AF65-F5344CB8AC3E}">
        <p14:creationId xmlns:p14="http://schemas.microsoft.com/office/powerpoint/2010/main" val="368315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lnSpcReduction="10000"/>
          </a:bodyPr>
          <a:lstStyle/>
          <a:p>
            <a:pPr lvl="0" fontAlgn="base"/>
            <a:r>
              <a:rPr lang="en-US" sz="3200" dirty="0"/>
              <a:t>What best describes prediabetes in the U.S.?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
        <p:nvSpPr>
          <p:cNvPr id="5" name="Oval 4">
            <a:extLst>
              <a:ext uri="{FF2B5EF4-FFF2-40B4-BE49-F238E27FC236}">
                <a16:creationId xmlns:a16="http://schemas.microsoft.com/office/drawing/2014/main" id="{2098C6E4-9921-4907-BD86-915B3FA0DD3E}"/>
              </a:ext>
            </a:extLst>
          </p:cNvPr>
          <p:cNvSpPr/>
          <p:nvPr/>
        </p:nvSpPr>
        <p:spPr>
          <a:xfrm>
            <a:off x="409575" y="4885301"/>
            <a:ext cx="7696200" cy="1295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4DB-53EE-4CB6-AA11-6B5AE28737D6}"/>
              </a:ext>
            </a:extLst>
          </p:cNvPr>
          <p:cNvSpPr>
            <a:spLocks noGrp="1"/>
          </p:cNvSpPr>
          <p:nvPr>
            <p:ph type="title"/>
          </p:nvPr>
        </p:nvSpPr>
        <p:spPr/>
        <p:txBody>
          <a:bodyPr>
            <a:noAutofit/>
          </a:bodyPr>
          <a:lstStyle/>
          <a:p>
            <a:r>
              <a:rPr lang="en-US" sz="4400" dirty="0"/>
              <a:t>3. Detecting PreDiabetes Matters</a:t>
            </a:r>
          </a:p>
        </p:txBody>
      </p:sp>
      <p:sp>
        <p:nvSpPr>
          <p:cNvPr id="3" name="Content Placeholder 2">
            <a:extLst>
              <a:ext uri="{FF2B5EF4-FFF2-40B4-BE49-F238E27FC236}">
                <a16:creationId xmlns:a16="http://schemas.microsoft.com/office/drawing/2014/main" id="{BD0426D8-B611-4CC0-AEC2-26210DD92C3A}"/>
              </a:ext>
            </a:extLst>
          </p:cNvPr>
          <p:cNvSpPr>
            <a:spLocks noGrp="1"/>
          </p:cNvSpPr>
          <p:nvPr>
            <p:ph sz="quarter" idx="1"/>
          </p:nvPr>
        </p:nvSpPr>
        <p:spPr>
          <a:xfrm>
            <a:off x="457200" y="1295400"/>
            <a:ext cx="7848600" cy="4937760"/>
          </a:xfrm>
        </p:spPr>
        <p:txBody>
          <a:bodyPr>
            <a:normAutofit/>
          </a:bodyPr>
          <a:lstStyle/>
          <a:p>
            <a:r>
              <a:rPr lang="en-US" sz="3200" dirty="0"/>
              <a:t>Given the cost-effectiveness of lifestyle behavior modification programs for diabetes prevention:</a:t>
            </a:r>
          </a:p>
          <a:p>
            <a:pPr lvl="1"/>
            <a:r>
              <a:rPr lang="en-US" sz="2400" dirty="0"/>
              <a:t>Offer diabetes prevention programs  to adults at high risk of type 2 diabetes </a:t>
            </a:r>
          </a:p>
          <a:p>
            <a:pPr lvl="1"/>
            <a:r>
              <a:rPr lang="en-US" sz="2400" dirty="0"/>
              <a:t>Should be covered by third-party payers, </a:t>
            </a:r>
          </a:p>
          <a:p>
            <a:pPr lvl="1"/>
            <a:r>
              <a:rPr lang="en-US" sz="2400" dirty="0"/>
              <a:t>Address inconsistencies in access  </a:t>
            </a:r>
          </a:p>
          <a:p>
            <a:r>
              <a:rPr lang="en-US" sz="3200" dirty="0"/>
              <a:t>Screening guidelines for people with Type 1</a:t>
            </a:r>
          </a:p>
        </p:txBody>
      </p:sp>
      <p:pic>
        <p:nvPicPr>
          <p:cNvPr id="5" name="Picture 4">
            <a:extLst>
              <a:ext uri="{FF2B5EF4-FFF2-40B4-BE49-F238E27FC236}">
                <a16:creationId xmlns:a16="http://schemas.microsoft.com/office/drawing/2014/main" id="{20D41A7B-1B54-431C-91CA-6E853781FA88}"/>
              </a:ext>
            </a:extLst>
          </p:cNvPr>
          <p:cNvPicPr>
            <a:picLocks noChangeAspect="1"/>
          </p:cNvPicPr>
          <p:nvPr/>
        </p:nvPicPr>
        <p:blipFill>
          <a:blip r:embed="rId3"/>
          <a:stretch>
            <a:fillRect/>
          </a:stretch>
        </p:blipFill>
        <p:spPr>
          <a:xfrm>
            <a:off x="144594" y="5531542"/>
            <a:ext cx="4495800" cy="1403235"/>
          </a:xfrm>
          <a:prstGeom prst="rect">
            <a:avLst/>
          </a:prstGeom>
        </p:spPr>
      </p:pic>
      <p:pic>
        <p:nvPicPr>
          <p:cNvPr id="9" name="Picture 8">
            <a:extLst>
              <a:ext uri="{FF2B5EF4-FFF2-40B4-BE49-F238E27FC236}">
                <a16:creationId xmlns:a16="http://schemas.microsoft.com/office/drawing/2014/main" id="{336B8852-7F60-115A-D754-177CE691302C}"/>
              </a:ext>
            </a:extLst>
          </p:cNvPr>
          <p:cNvPicPr>
            <a:picLocks noChangeAspect="1"/>
          </p:cNvPicPr>
          <p:nvPr/>
        </p:nvPicPr>
        <p:blipFill>
          <a:blip r:embed="rId4"/>
          <a:stretch>
            <a:fillRect/>
          </a:stretch>
        </p:blipFill>
        <p:spPr>
          <a:xfrm>
            <a:off x="4638371" y="6205431"/>
            <a:ext cx="4363059" cy="447737"/>
          </a:xfrm>
          <a:prstGeom prst="rect">
            <a:avLst/>
          </a:prstGeom>
        </p:spPr>
      </p:pic>
    </p:spTree>
    <p:extLst>
      <p:ext uri="{BB962C8B-B14F-4D97-AF65-F5344CB8AC3E}">
        <p14:creationId xmlns:p14="http://schemas.microsoft.com/office/powerpoint/2010/main" val="425421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Rectangle 2"/>
          <p:cNvSpPr>
            <a:spLocks noGrp="1" noChangeArrowheads="1"/>
          </p:cNvSpPr>
          <p:nvPr>
            <p:ph type="title"/>
          </p:nvPr>
        </p:nvSpPr>
        <p:spPr>
          <a:xfrm>
            <a:off x="457200" y="300196"/>
            <a:ext cx="8547100" cy="1223804"/>
          </a:xfrm>
        </p:spPr>
        <p:txBody>
          <a:bodyPr>
            <a:normAutofit fontScale="90000"/>
          </a:bodyPr>
          <a:lstStyle/>
          <a:p>
            <a:pPr eaLnBrk="1" hangingPunct="1"/>
            <a:r>
              <a:rPr lang="en-US" sz="4000" dirty="0"/>
              <a:t>3. Prevent or Delay Diabetes for those with Prediabetes</a:t>
            </a:r>
          </a:p>
        </p:txBody>
      </p:sp>
      <p:sp>
        <p:nvSpPr>
          <p:cNvPr id="74755" name="Rectangle 3"/>
          <p:cNvSpPr>
            <a:spLocks noGrp="1" noChangeArrowheads="1"/>
          </p:cNvSpPr>
          <p:nvPr>
            <p:ph sz="quarter" idx="1"/>
          </p:nvPr>
        </p:nvSpPr>
        <p:spPr>
          <a:xfrm>
            <a:off x="457200" y="1676400"/>
            <a:ext cx="6096000" cy="5181600"/>
          </a:xfrm>
        </p:spPr>
        <p:txBody>
          <a:bodyPr>
            <a:normAutofit/>
          </a:bodyPr>
          <a:lstStyle/>
          <a:p>
            <a:pPr eaLnBrk="1" hangingPunct="1"/>
            <a:r>
              <a:rPr lang="en-US" sz="2800" dirty="0"/>
              <a:t> Prediabetes defined as:</a:t>
            </a:r>
          </a:p>
          <a:p>
            <a:pPr lvl="1"/>
            <a:r>
              <a:rPr lang="en-US" sz="2400" dirty="0"/>
              <a:t>A1c 5.7 – 6.4% or fasting BG 100 -125mg/dl</a:t>
            </a:r>
          </a:p>
          <a:p>
            <a:r>
              <a:rPr lang="en-US" sz="2800" dirty="0"/>
              <a:t>Action:</a:t>
            </a:r>
          </a:p>
          <a:p>
            <a:pPr lvl="1"/>
            <a:r>
              <a:rPr lang="en-US" sz="2800" dirty="0"/>
              <a:t>Screen yearly for diabetes </a:t>
            </a:r>
          </a:p>
          <a:p>
            <a:pPr lvl="1"/>
            <a:r>
              <a:rPr lang="en-US" sz="2800" dirty="0"/>
              <a:t>For adults with BMI 23/25</a:t>
            </a:r>
          </a:p>
          <a:p>
            <a:pPr lvl="2"/>
            <a:r>
              <a:rPr lang="en-US" sz="2400" dirty="0"/>
              <a:t>Refer to DPP approved programs</a:t>
            </a:r>
          </a:p>
          <a:p>
            <a:pPr lvl="2"/>
            <a:r>
              <a:rPr lang="en-US" sz="2400" dirty="0"/>
              <a:t>Includes intensive behavioral lifestyle interventions with 7% </a:t>
            </a:r>
            <a:r>
              <a:rPr lang="en-US" sz="2400" dirty="0" err="1"/>
              <a:t>wt</a:t>
            </a:r>
            <a:r>
              <a:rPr lang="en-US" sz="2400" dirty="0"/>
              <a:t> reduction goal + 150 min exercise week</a:t>
            </a:r>
          </a:p>
          <a:p>
            <a:pPr lvl="2"/>
            <a:r>
              <a:rPr lang="en-US" sz="2400" dirty="0"/>
              <a:t>Provide in person or certified assisted programs</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651" y="3934977"/>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5"/>
          <a:stretch>
            <a:fillRect/>
          </a:stretch>
        </p:blipFill>
        <p:spPr>
          <a:xfrm>
            <a:off x="4280496" y="6315425"/>
            <a:ext cx="4723804" cy="484757"/>
          </a:xfrm>
          <a:prstGeom prst="rect">
            <a:avLst/>
          </a:prstGeom>
        </p:spPr>
      </p:pic>
    </p:spTree>
    <p:custDataLst>
      <p:tags r:id="rId1"/>
    </p:custDataLst>
    <p:extLst>
      <p:ext uri="{BB962C8B-B14F-4D97-AF65-F5344CB8AC3E}">
        <p14:creationId xmlns:p14="http://schemas.microsoft.com/office/powerpoint/2010/main" val="34432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sz="4000" dirty="0"/>
              <a:t>3. Prediabetes Pharmacologic Intervention</a:t>
            </a:r>
          </a:p>
        </p:txBody>
      </p:sp>
      <p:sp>
        <p:nvSpPr>
          <p:cNvPr id="74755" name="Rectangle 3"/>
          <p:cNvSpPr>
            <a:spLocks noGrp="1" noChangeArrowheads="1"/>
          </p:cNvSpPr>
          <p:nvPr>
            <p:ph sz="quarter" idx="1"/>
          </p:nvPr>
        </p:nvSpPr>
        <p:spPr>
          <a:xfrm>
            <a:off x="457200" y="1212085"/>
            <a:ext cx="4041648" cy="5285637"/>
          </a:xfrm>
        </p:spPr>
        <p:txBody>
          <a:bodyPr>
            <a:normAutofit fontScale="92500" lnSpcReduction="10000"/>
          </a:bodyPr>
          <a:lstStyle/>
          <a:p>
            <a:pPr eaLnBrk="1" hangingPunct="1"/>
            <a:r>
              <a:rPr lang="en-US" sz="2800" dirty="0"/>
              <a:t>No FDA approved med for prevention (off label)</a:t>
            </a:r>
          </a:p>
          <a:p>
            <a:pPr eaLnBrk="1" hangingPunct="1"/>
            <a:r>
              <a:rPr lang="en-US" sz="2800" dirty="0"/>
              <a:t>Consider Metformin Therapy for Prediabetes</a:t>
            </a:r>
          </a:p>
          <a:p>
            <a:r>
              <a:rPr lang="en-US" sz="3000" dirty="0"/>
              <a:t>Especially for ages 25-59</a:t>
            </a:r>
          </a:p>
          <a:p>
            <a:pPr lvl="1" eaLnBrk="1" hangingPunct="1"/>
            <a:r>
              <a:rPr lang="en-US" dirty="0"/>
              <a:t>BMI of 35+</a:t>
            </a:r>
          </a:p>
          <a:p>
            <a:pPr lvl="1" eaLnBrk="1" hangingPunct="1"/>
            <a:r>
              <a:rPr lang="en-US" dirty="0"/>
              <a:t>If A1c is ~6.0 or FPG is 110mg/dL</a:t>
            </a:r>
          </a:p>
          <a:p>
            <a:pPr lvl="1" eaLnBrk="1" hangingPunct="1"/>
            <a:r>
              <a:rPr lang="en-US" dirty="0"/>
              <a:t>Women with history of GDM</a:t>
            </a:r>
          </a:p>
          <a:p>
            <a:r>
              <a:rPr lang="en-US" sz="3000" dirty="0"/>
              <a:t>Monitor B12 level </a:t>
            </a:r>
            <a:r>
              <a:rPr lang="en-US" sz="2600" dirty="0"/>
              <a:t>(</a:t>
            </a:r>
            <a:r>
              <a:rPr lang="en-US" sz="2600" dirty="0" err="1"/>
              <a:t>esp</a:t>
            </a:r>
            <a:r>
              <a:rPr lang="en-US" sz="26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fontScale="92500" lnSpcReduction="10000"/>
          </a:bodyPr>
          <a:lstStyle/>
          <a:p>
            <a:r>
              <a:rPr lang="en-US" sz="2800" dirty="0"/>
              <a:t>CV Risk Mitigation important.</a:t>
            </a:r>
          </a:p>
          <a:p>
            <a:r>
              <a:rPr lang="en-US" sz="2800" dirty="0"/>
              <a:t>Statin can increase BG, stop if notice elevation</a:t>
            </a:r>
          </a:p>
          <a:p>
            <a:r>
              <a:rPr lang="en-US" sz="2800" dirty="0">
                <a:solidFill>
                  <a:srgbClr val="0070C0"/>
                </a:solidFill>
              </a:rPr>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81600" y="4444388"/>
            <a:ext cx="2664014" cy="2060448"/>
          </a:xfrm>
          <a:prstGeom prst="rect">
            <a:avLst/>
          </a:prstGeom>
        </p:spPr>
      </p:pic>
      <p:pic>
        <p:nvPicPr>
          <p:cNvPr id="5" name="Picture 4">
            <a:extLst>
              <a:ext uri="{FF2B5EF4-FFF2-40B4-BE49-F238E27FC236}">
                <a16:creationId xmlns:a16="http://schemas.microsoft.com/office/drawing/2014/main" id="{3ECC2AE4-19EE-78F8-5E52-80D225A57399}"/>
              </a:ext>
            </a:extLst>
          </p:cNvPr>
          <p:cNvPicPr>
            <a:picLocks noChangeAspect="1"/>
          </p:cNvPicPr>
          <p:nvPr/>
        </p:nvPicPr>
        <p:blipFill>
          <a:blip r:embed="rId5"/>
          <a:stretch>
            <a:fillRect/>
          </a:stretch>
        </p:blipFill>
        <p:spPr>
          <a:xfrm>
            <a:off x="287581" y="6504837"/>
            <a:ext cx="4356809" cy="249126"/>
          </a:xfrm>
          <a:prstGeom prst="rect">
            <a:avLst/>
          </a:prstGeom>
        </p:spPr>
      </p:pic>
      <p:pic>
        <p:nvPicPr>
          <p:cNvPr id="3" name="Picture 2">
            <a:extLst>
              <a:ext uri="{FF2B5EF4-FFF2-40B4-BE49-F238E27FC236}">
                <a16:creationId xmlns:a16="http://schemas.microsoft.com/office/drawing/2014/main" id="{B0DED10B-C272-47F9-D255-FEAE0E3F102A}"/>
              </a:ext>
            </a:extLst>
          </p:cNvPr>
          <p:cNvPicPr>
            <a:picLocks noChangeAspect="1"/>
          </p:cNvPicPr>
          <p:nvPr/>
        </p:nvPicPr>
        <p:blipFill>
          <a:blip r:embed="rId6"/>
          <a:stretch>
            <a:fillRect/>
          </a:stretch>
        </p:blipFill>
        <p:spPr>
          <a:xfrm>
            <a:off x="305396" y="6393632"/>
            <a:ext cx="4266604" cy="437839"/>
          </a:xfrm>
          <a:prstGeom prst="rect">
            <a:avLst/>
          </a:prstGeom>
        </p:spPr>
      </p:pic>
    </p:spTree>
    <p:custDataLst>
      <p:tags r:id="rId1"/>
    </p:custDataLst>
    <p:extLst>
      <p:ext uri="{BB962C8B-B14F-4D97-AF65-F5344CB8AC3E}">
        <p14:creationId xmlns:p14="http://schemas.microsoft.com/office/powerpoint/2010/main" val="271821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3"/>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4714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658877" y="1413851"/>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571625" y="5362215"/>
            <a:ext cx="6000750" cy="937949"/>
          </a:xfrm>
          <a:prstGeom prst="rect">
            <a:avLst/>
          </a:prstGeom>
          <a:noFill/>
        </p:spPr>
        <p:txBody>
          <a:bodyPr wrap="square">
            <a:spAutoFit/>
          </a:bodyPr>
          <a:lstStyle/>
          <a:p>
            <a:pP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4" name="Picture 3">
            <a:extLst>
              <a:ext uri="{FF2B5EF4-FFF2-40B4-BE49-F238E27FC236}">
                <a16:creationId xmlns:a16="http://schemas.microsoft.com/office/drawing/2014/main" id="{5166D1AD-4B6F-7F45-7A59-116F4DA65A41}"/>
              </a:ext>
            </a:extLst>
          </p:cNvPr>
          <p:cNvPicPr>
            <a:picLocks noChangeAspect="1"/>
          </p:cNvPicPr>
          <p:nvPr/>
        </p:nvPicPr>
        <p:blipFill>
          <a:blip r:embed="rId2"/>
          <a:stretch>
            <a:fillRect/>
          </a:stretch>
        </p:blipFill>
        <p:spPr>
          <a:xfrm>
            <a:off x="5668208" y="6490889"/>
            <a:ext cx="3018592" cy="214711"/>
          </a:xfrm>
          <a:prstGeom prst="rect">
            <a:avLst/>
          </a:prstGeom>
        </p:spPr>
      </p:pic>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3"/>
          <a:stretch>
            <a:fillRect/>
          </a:stretch>
        </p:blipFill>
        <p:spPr>
          <a:xfrm>
            <a:off x="6126911" y="1836707"/>
            <a:ext cx="2703842" cy="1802561"/>
          </a:xfrm>
          <a:prstGeom prst="rect">
            <a:avLst/>
          </a:prstGeom>
        </p:spPr>
      </p:pic>
    </p:spTree>
    <p:extLst>
      <p:ext uri="{BB962C8B-B14F-4D97-AF65-F5344CB8AC3E}">
        <p14:creationId xmlns:p14="http://schemas.microsoft.com/office/powerpoint/2010/main" val="373101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A664E-1A11-CFD7-A42E-1A692BF316B7}"/>
              </a:ext>
            </a:extLst>
          </p:cNvPr>
          <p:cNvSpPr>
            <a:spLocks noGrp="1"/>
          </p:cNvSpPr>
          <p:nvPr>
            <p:ph type="title"/>
          </p:nvPr>
        </p:nvSpPr>
        <p:spPr>
          <a:xfrm>
            <a:off x="455616" y="273050"/>
            <a:ext cx="8226425" cy="990595"/>
          </a:xfrm>
        </p:spPr>
        <p:txBody>
          <a:bodyPr anchor="b">
            <a:normAutofit/>
          </a:bodyPr>
          <a:lstStyle/>
          <a:p>
            <a:pPr>
              <a:lnSpc>
                <a:spcPct val="90000"/>
              </a:lnSpc>
            </a:pPr>
            <a:r>
              <a:rPr lang="en-US" sz="3700"/>
              <a:t>Remember by Joy Harjo – Poet Laureate</a:t>
            </a:r>
          </a:p>
        </p:txBody>
      </p:sp>
      <p:sp>
        <p:nvSpPr>
          <p:cNvPr id="6" name="Content Placeholder 5">
            <a:extLst>
              <a:ext uri="{FF2B5EF4-FFF2-40B4-BE49-F238E27FC236}">
                <a16:creationId xmlns:a16="http://schemas.microsoft.com/office/drawing/2014/main" id="{3CEAC5EF-4EDF-5D1A-7B1A-E17D08F9F00B}"/>
              </a:ext>
            </a:extLst>
          </p:cNvPr>
          <p:cNvSpPr>
            <a:spLocks noGrp="1"/>
          </p:cNvSpPr>
          <p:nvPr>
            <p:ph sz="half" idx="1"/>
          </p:nvPr>
        </p:nvSpPr>
        <p:spPr>
          <a:xfrm>
            <a:off x="453757" y="1371600"/>
            <a:ext cx="4037012" cy="5899150"/>
          </a:xfrm>
        </p:spPr>
        <p:txBody>
          <a:bodyPr>
            <a:normAutofit/>
          </a:bodyPr>
          <a:lstStyle/>
          <a:p>
            <a:pPr>
              <a:lnSpc>
                <a:spcPct val="90000"/>
              </a:lnSpc>
            </a:pPr>
            <a:r>
              <a:rPr lang="en-US" sz="1600" b="0" i="0" dirty="0">
                <a:effectLst/>
              </a:rPr>
              <a:t>Remember the earth whose skin you are:</a:t>
            </a:r>
            <a:br>
              <a:rPr lang="en-US" sz="1600" b="0" i="0" dirty="0">
                <a:effectLst/>
              </a:rPr>
            </a:br>
            <a:r>
              <a:rPr lang="en-US" sz="1600" b="0" i="0" dirty="0">
                <a:effectLst/>
              </a:rPr>
              <a:t>red earth, black earth, yellow earth, white earth, brown earth, we are earth.</a:t>
            </a:r>
            <a:br>
              <a:rPr lang="en-US" sz="1600" b="0" i="0" dirty="0">
                <a:effectLst/>
              </a:rPr>
            </a:br>
            <a:endParaRPr lang="en-US" sz="1600" b="0" i="0" dirty="0">
              <a:effectLst/>
            </a:endParaRPr>
          </a:p>
          <a:p>
            <a:pPr>
              <a:lnSpc>
                <a:spcPct val="90000"/>
              </a:lnSpc>
            </a:pPr>
            <a:r>
              <a:rPr lang="en-US" sz="1600" b="0" i="0" dirty="0">
                <a:effectLst/>
              </a:rPr>
              <a:t>Remember the plants, trees, animal life who all have their</a:t>
            </a:r>
            <a:r>
              <a:rPr lang="en-US" sz="1600" dirty="0"/>
              <a:t> </a:t>
            </a:r>
            <a:r>
              <a:rPr lang="en-US" sz="1600" b="0" i="0" dirty="0">
                <a:effectLst/>
              </a:rPr>
              <a:t>tribes, their families, their histories, too. Talk to them,</a:t>
            </a:r>
            <a:br>
              <a:rPr lang="en-US" sz="1600" b="0" i="0" dirty="0">
                <a:effectLst/>
              </a:rPr>
            </a:br>
            <a:r>
              <a:rPr lang="en-US" sz="1600" b="0" i="0" dirty="0">
                <a:effectLst/>
              </a:rPr>
              <a:t>listen to them. They are alive poems.</a:t>
            </a:r>
            <a:br>
              <a:rPr lang="en-US" sz="1600" b="0" i="0" dirty="0">
                <a:effectLst/>
              </a:rPr>
            </a:br>
            <a:endParaRPr lang="en-US" sz="1600" b="0" i="0" dirty="0">
              <a:effectLst/>
            </a:endParaRPr>
          </a:p>
          <a:p>
            <a:pPr>
              <a:lnSpc>
                <a:spcPct val="90000"/>
              </a:lnSpc>
            </a:pPr>
            <a:r>
              <a:rPr lang="en-US" sz="1600" b="0" i="0" dirty="0">
                <a:effectLst/>
              </a:rPr>
              <a:t>Remember the wind. Remember her voice. She knows the origin of this universe.</a:t>
            </a:r>
            <a:br>
              <a:rPr lang="en-US" sz="1600" b="0" i="0" dirty="0">
                <a:effectLst/>
              </a:rPr>
            </a:br>
            <a:endParaRPr lang="en-US" sz="1600" b="0" i="0" dirty="0">
              <a:effectLst/>
            </a:endParaRPr>
          </a:p>
          <a:p>
            <a:pPr>
              <a:lnSpc>
                <a:spcPct val="90000"/>
              </a:lnSpc>
            </a:pPr>
            <a:r>
              <a:rPr lang="en-US" sz="1600" b="0" i="0" dirty="0">
                <a:effectLst/>
              </a:rPr>
              <a:t>Remember you are all people and all people</a:t>
            </a:r>
            <a:br>
              <a:rPr lang="en-US" sz="1600" b="0" i="0" dirty="0">
                <a:effectLst/>
              </a:rPr>
            </a:br>
            <a:r>
              <a:rPr lang="en-US" sz="1600" b="0" i="0" dirty="0">
                <a:effectLst/>
              </a:rPr>
              <a:t>are you.</a:t>
            </a:r>
            <a:br>
              <a:rPr lang="en-US" sz="1600" b="0" i="0" dirty="0">
                <a:effectLst/>
              </a:rPr>
            </a:br>
            <a:r>
              <a:rPr lang="en-US" sz="1600" b="0" i="0" dirty="0">
                <a:effectLst/>
              </a:rPr>
              <a:t>Remember you are this universe and this</a:t>
            </a:r>
            <a:br>
              <a:rPr lang="en-US" sz="1600" b="0" i="0" dirty="0">
                <a:effectLst/>
              </a:rPr>
            </a:br>
            <a:r>
              <a:rPr lang="en-US" sz="1600" b="0" i="0" dirty="0">
                <a:effectLst/>
              </a:rPr>
              <a:t>universe is you.</a:t>
            </a:r>
            <a:br>
              <a:rPr lang="en-US" sz="1600" b="0" i="0" dirty="0">
                <a:effectLst/>
              </a:rPr>
            </a:br>
            <a:r>
              <a:rPr lang="en-US" sz="1600" b="0" i="0" dirty="0">
                <a:effectLst/>
              </a:rPr>
              <a:t>Remember all is in motion, is growing, is you.</a:t>
            </a:r>
            <a:br>
              <a:rPr lang="en-US" sz="1600" b="0" i="0" dirty="0">
                <a:effectLst/>
              </a:rPr>
            </a:br>
            <a:r>
              <a:rPr lang="en-US" sz="1600" b="0" i="0" dirty="0">
                <a:effectLst/>
              </a:rPr>
              <a:t>Remember language comes from this.</a:t>
            </a:r>
            <a:br>
              <a:rPr lang="en-US" sz="1600" b="0" i="0" dirty="0">
                <a:effectLst/>
              </a:rPr>
            </a:br>
            <a:r>
              <a:rPr lang="en-US" sz="1600" b="0" i="0" dirty="0">
                <a:effectLst/>
              </a:rPr>
              <a:t>Remember the dance language is, that life is.</a:t>
            </a:r>
            <a:br>
              <a:rPr lang="en-US" sz="1600" b="0" i="0" dirty="0">
                <a:effectLst/>
              </a:rPr>
            </a:br>
            <a:r>
              <a:rPr lang="en-US" sz="1600" b="0" i="0" dirty="0">
                <a:effectLst/>
              </a:rPr>
              <a:t>Remember.</a:t>
            </a:r>
          </a:p>
          <a:p>
            <a:pPr>
              <a:lnSpc>
                <a:spcPct val="90000"/>
              </a:lnSpc>
            </a:pPr>
            <a:endParaRPr lang="en-US" sz="1300" dirty="0"/>
          </a:p>
        </p:txBody>
      </p:sp>
      <p:pic>
        <p:nvPicPr>
          <p:cNvPr id="10" name="Content Placeholder 9" descr="Balanced stones on a pebble beach during sunset">
            <a:extLst>
              <a:ext uri="{FF2B5EF4-FFF2-40B4-BE49-F238E27FC236}">
                <a16:creationId xmlns:a16="http://schemas.microsoft.com/office/drawing/2014/main" id="{CE2A3669-DA46-A268-BE78-1DB510A13762}"/>
              </a:ext>
            </a:extLst>
          </p:cNvPr>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t="19408" r="5" b="5"/>
          <a:stretch/>
        </p:blipFill>
        <p:spPr>
          <a:xfrm>
            <a:off x="4645025" y="1598613"/>
            <a:ext cx="4037013" cy="2171700"/>
          </a:xfrm>
          <a:noFill/>
        </p:spPr>
      </p:pic>
      <p:sp>
        <p:nvSpPr>
          <p:cNvPr id="15" name="Content Placeholder 4">
            <a:extLst>
              <a:ext uri="{FF2B5EF4-FFF2-40B4-BE49-F238E27FC236}">
                <a16:creationId xmlns:a16="http://schemas.microsoft.com/office/drawing/2014/main" id="{1FAC3571-583F-7AF6-C04D-F868E9117F0B}"/>
              </a:ext>
            </a:extLst>
          </p:cNvPr>
          <p:cNvSpPr>
            <a:spLocks noGrp="1"/>
          </p:cNvSpPr>
          <p:nvPr>
            <p:ph sz="quarter" idx="3"/>
          </p:nvPr>
        </p:nvSpPr>
        <p:spPr>
          <a:xfrm>
            <a:off x="4645025" y="3922719"/>
            <a:ext cx="4037013" cy="2173287"/>
          </a:xfrm>
        </p:spPr>
        <p:txBody>
          <a:bodyPr/>
          <a:lstStyle/>
          <a:p>
            <a:pPr marL="0" indent="0" algn="ctr">
              <a:buNone/>
            </a:pPr>
            <a:r>
              <a:rPr lang="en-US" dirty="0"/>
              <a:t>We are all connected</a:t>
            </a:r>
          </a:p>
        </p:txBody>
      </p:sp>
    </p:spTree>
    <p:extLst>
      <p:ext uri="{BB962C8B-B14F-4D97-AF65-F5344CB8AC3E}">
        <p14:creationId xmlns:p14="http://schemas.microsoft.com/office/powerpoint/2010/main" val="214219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914400"/>
          </a:xfrm>
        </p:spPr>
        <p:txBody>
          <a:bodyPr anchor="b">
            <a:normAutofit/>
          </a:bodyPr>
          <a:lstStyle/>
          <a:p>
            <a:pPr eaLnBrk="1" hangingPunct="1"/>
            <a:r>
              <a:rPr lang="en-US" altLang="en-US" dirty="0"/>
              <a:t>Person Centered Care	</a:t>
            </a:r>
          </a:p>
        </p:txBody>
      </p:sp>
      <p:sp>
        <p:nvSpPr>
          <p:cNvPr id="34819" name="Content Placeholder 2"/>
          <p:cNvSpPr>
            <a:spLocks noGrp="1"/>
          </p:cNvSpPr>
          <p:nvPr>
            <p:ph sz="quarter" idx="1"/>
          </p:nvPr>
        </p:nvSpPr>
        <p:spPr>
          <a:xfrm>
            <a:off x="457200" y="1219200"/>
            <a:ext cx="4343400" cy="5334000"/>
          </a:xfrm>
        </p:spPr>
        <p:txBody>
          <a:bodyPr>
            <a:normAutofit fontScale="85000" lnSpcReduction="10000"/>
          </a:bodyPr>
          <a:lstStyle/>
          <a:p>
            <a:pPr eaLnBrk="1" hangingPunct="1">
              <a:lnSpc>
                <a:spcPct val="110000"/>
              </a:lnSpc>
            </a:pPr>
            <a:r>
              <a:rPr lang="en-US" altLang="en-US" sz="3200" dirty="0"/>
              <a:t>Emphasize that a collaboratively developed plan improves well-being and outcomes.</a:t>
            </a:r>
          </a:p>
          <a:p>
            <a:pPr eaLnBrk="1" hangingPunct="1">
              <a:lnSpc>
                <a:spcPct val="110000"/>
              </a:lnSpc>
            </a:pPr>
            <a:r>
              <a:rPr lang="en-US" altLang="en-US" sz="3200" dirty="0"/>
              <a:t>Provides care that is respectful and responsive to the individuals preferences, needs and values.</a:t>
            </a:r>
          </a:p>
          <a:p>
            <a:pPr eaLnBrk="1" hangingPunct="1">
              <a:lnSpc>
                <a:spcPct val="110000"/>
              </a:lnSpc>
            </a:pPr>
            <a:r>
              <a:rPr lang="en-US" altLang="en-US" sz="3200" dirty="0"/>
              <a:t>Ensuring that the person’s values guide all clinical decisions</a:t>
            </a:r>
          </a:p>
          <a:p>
            <a:pPr eaLnBrk="1" hangingPunct="1">
              <a:lnSpc>
                <a:spcPct val="90000"/>
              </a:lnSpc>
            </a:pPr>
            <a:endParaRPr lang="en-US" altLang="en-US" sz="3200" dirty="0"/>
          </a:p>
        </p:txBody>
      </p:sp>
      <p:pic>
        <p:nvPicPr>
          <p:cNvPr id="3" name="Picture 2" descr="A picture containing person, person, posing, male&#10;&#10;Description automatically generated">
            <a:extLst>
              <a:ext uri="{FF2B5EF4-FFF2-40B4-BE49-F238E27FC236}">
                <a16:creationId xmlns:a16="http://schemas.microsoft.com/office/drawing/2014/main" id="{A1B08CA4-1B84-40FB-8770-FE5B0CFB0D7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18449"/>
          <a:stretch/>
        </p:blipFill>
        <p:spPr>
          <a:xfrm>
            <a:off x="5439697" y="1248697"/>
            <a:ext cx="2767089" cy="3380607"/>
          </a:xfrm>
          <a:prstGeom prst="rect">
            <a:avLst/>
          </a:prstGeom>
          <a:noFill/>
        </p:spPr>
      </p:pic>
      <p:sp>
        <p:nvSpPr>
          <p:cNvPr id="2" name="TextBox 1">
            <a:extLst>
              <a:ext uri="{FF2B5EF4-FFF2-40B4-BE49-F238E27FC236}">
                <a16:creationId xmlns:a16="http://schemas.microsoft.com/office/drawing/2014/main" id="{A5162908-F739-DB55-0E8C-4C68FD4975EB}"/>
              </a:ext>
            </a:extLst>
          </p:cNvPr>
          <p:cNvSpPr txBox="1"/>
          <p:nvPr/>
        </p:nvSpPr>
        <p:spPr>
          <a:xfrm>
            <a:off x="5417574" y="4739917"/>
            <a:ext cx="3581400" cy="1323439"/>
          </a:xfrm>
          <a:prstGeom prst="rect">
            <a:avLst/>
          </a:prstGeom>
          <a:noFill/>
        </p:spPr>
        <p:txBody>
          <a:bodyPr wrap="square" rtlCol="0">
            <a:spAutoFit/>
          </a:bodyPr>
          <a:lstStyle/>
          <a:p>
            <a:r>
              <a:rPr lang="en-US" sz="2000" dirty="0">
                <a:solidFill>
                  <a:srgbClr val="0070C0"/>
                </a:solidFill>
              </a:rPr>
              <a:t>Recognizes the expert within.</a:t>
            </a:r>
          </a:p>
          <a:p>
            <a:r>
              <a:rPr lang="en-US" sz="2000" dirty="0">
                <a:solidFill>
                  <a:srgbClr val="0070C0"/>
                </a:solidFill>
              </a:rPr>
              <a:t>Goal is to improve outcomes and encourage self-management for the long run.</a:t>
            </a:r>
          </a:p>
        </p:txBody>
      </p:sp>
    </p:spTree>
    <p:custDataLst>
      <p:tags r:id="rId1"/>
    </p:custDataLst>
    <p:extLst>
      <p:ext uri="{BB962C8B-B14F-4D97-AF65-F5344CB8AC3E}">
        <p14:creationId xmlns:p14="http://schemas.microsoft.com/office/powerpoint/2010/main" val="388573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3"/>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337434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533399"/>
            <a:ext cx="8153400" cy="1392435"/>
          </a:xfrm>
        </p:spPr>
        <p:txBody>
          <a:bodyPr>
            <a:normAutofit fontScale="90000"/>
          </a:bodyPr>
          <a:lstStyle/>
          <a:p>
            <a:pPr algn="ctr" eaLnBrk="1" hangingPunct="1">
              <a:defRPr/>
            </a:pPr>
            <a:r>
              <a:rPr lang="en-US" sz="4800" dirty="0"/>
              <a:t>Type 1 ~ Immune Mediated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1343999" y="2209800"/>
            <a:ext cx="6456001" cy="4306998"/>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304800" y="3716018"/>
            <a:ext cx="3619500" cy="1508105"/>
          </a:xfrm>
          <a:prstGeom prst="rect">
            <a:avLst/>
          </a:prstGeom>
          <a:noFill/>
        </p:spPr>
        <p:txBody>
          <a:bodyPr wrap="square" rtlCol="0">
            <a:spAutoFit/>
          </a:bodyPr>
          <a:lstStyle/>
          <a:p>
            <a:pPr algn="ctr" defTabSz="685800"/>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Certification Pathway Coach &amp;</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65" y="1371600"/>
            <a:ext cx="3638570" cy="2380665"/>
          </a:xfrm>
          <a:prstGeom prst="rect">
            <a:avLst/>
          </a:prstGeom>
        </p:spPr>
      </p:pic>
      <p:pic>
        <p:nvPicPr>
          <p:cNvPr id="1026" name="Picture 2">
            <a:extLst>
              <a:ext uri="{FF2B5EF4-FFF2-40B4-BE49-F238E27FC236}">
                <a16:creationId xmlns:a16="http://schemas.microsoft.com/office/drawing/2014/main" id="{E2E682E6-0F96-41C1-C197-D9EF8B36C0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79" y="1369266"/>
            <a:ext cx="2260141" cy="2346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0BE134-21F3-F566-2006-0591AE011971}"/>
              </a:ext>
            </a:extLst>
          </p:cNvPr>
          <p:cNvSpPr txBox="1"/>
          <p:nvPr/>
        </p:nvSpPr>
        <p:spPr>
          <a:xfrm>
            <a:off x="4876800" y="3735095"/>
            <a:ext cx="3619500" cy="1508105"/>
          </a:xfrm>
          <a:prstGeom prst="rect">
            <a:avLst/>
          </a:prstGeom>
          <a:noFill/>
        </p:spPr>
        <p:txBody>
          <a:bodyPr wrap="square" rtlCol="0">
            <a:spAutoFit/>
          </a:bodyPr>
          <a:lstStyle/>
          <a:p>
            <a:pPr algn="ctr"/>
            <a:r>
              <a:rPr lang="en-US" sz="3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Brent McMenomey </a:t>
            </a:r>
            <a:r>
              <a:rPr lang="en-US"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Customer Advocate and Brand Ambassador</a:t>
            </a:r>
          </a:p>
          <a:p>
            <a:pPr algn="ctr" defTabSz="685800"/>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88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10" y="304800"/>
            <a:ext cx="7496179" cy="5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1274373"/>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034997" cy="602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772153" y="971553"/>
            <a:ext cx="1950244" cy="1321594"/>
          </a:xfrm>
          <a:prstGeom prst="rect">
            <a:avLst/>
          </a:prstGeom>
        </p:spPr>
      </p:pic>
      <p:pic>
        <p:nvPicPr>
          <p:cNvPr id="3" name="Picture 2"/>
          <p:cNvPicPr>
            <a:picLocks noChangeAspect="1"/>
          </p:cNvPicPr>
          <p:nvPr/>
        </p:nvPicPr>
        <p:blipFill>
          <a:blip r:embed="rId6"/>
          <a:stretch>
            <a:fillRect/>
          </a:stretch>
        </p:blipFill>
        <p:spPr>
          <a:xfrm>
            <a:off x="6655230" y="2604394"/>
            <a:ext cx="1293019" cy="1700213"/>
          </a:xfrm>
          <a:prstGeom prst="rect">
            <a:avLst/>
          </a:prstGeom>
        </p:spPr>
      </p:pic>
      <p:sp>
        <p:nvSpPr>
          <p:cNvPr id="4" name="TextBox 3"/>
          <p:cNvSpPr txBox="1"/>
          <p:nvPr/>
        </p:nvSpPr>
        <p:spPr>
          <a:xfrm>
            <a:off x="4686300" y="5086351"/>
            <a:ext cx="2971800" cy="830997"/>
          </a:xfrm>
          <a:prstGeom prst="rect">
            <a:avLst/>
          </a:prstGeom>
          <a:solidFill>
            <a:schemeClr val="bg1"/>
          </a:solidFill>
        </p:spPr>
        <p:txBody>
          <a:bodyPr wrap="square" rtlCol="0">
            <a:spAutoFit/>
          </a:bodyPr>
          <a:lstStyle/>
          <a:p>
            <a:r>
              <a:rPr lang="en-US" sz="2400" i="1" dirty="0">
                <a:solidFill>
                  <a:srgbClr val="C00000"/>
                </a:solidFill>
              </a:rPr>
              <a:t>“Diabetes is my biggest competitor” Gary Hall Jr</a:t>
            </a:r>
          </a:p>
        </p:txBody>
      </p:sp>
    </p:spTree>
    <p:custDataLst>
      <p:tags r:id="rId1"/>
    </p:custDataLst>
    <p:extLst>
      <p:ext uri="{BB962C8B-B14F-4D97-AF65-F5344CB8AC3E}">
        <p14:creationId xmlns:p14="http://schemas.microsoft.com/office/powerpoint/2010/main" val="29386029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A9C3-7230-0A53-6CE2-471ECEF451C5}"/>
              </a:ext>
            </a:extLst>
          </p:cNvPr>
          <p:cNvSpPr>
            <a:spLocks noGrp="1"/>
          </p:cNvSpPr>
          <p:nvPr>
            <p:ph type="title"/>
          </p:nvPr>
        </p:nvSpPr>
        <p:spPr/>
        <p:txBody>
          <a:bodyPr/>
          <a:lstStyle/>
          <a:p>
            <a:r>
              <a:rPr lang="en-US" dirty="0"/>
              <a:t>Poll Question 4</a:t>
            </a:r>
          </a:p>
        </p:txBody>
      </p:sp>
      <p:sp>
        <p:nvSpPr>
          <p:cNvPr id="3" name="Content Placeholder 2">
            <a:extLst>
              <a:ext uri="{FF2B5EF4-FFF2-40B4-BE49-F238E27FC236}">
                <a16:creationId xmlns:a16="http://schemas.microsoft.com/office/drawing/2014/main" id="{1B79C9AA-7601-01B1-1BCB-689CD178AD2C}"/>
              </a:ext>
            </a:extLst>
          </p:cNvPr>
          <p:cNvSpPr>
            <a:spLocks noGrp="1"/>
          </p:cNvSpPr>
          <p:nvPr>
            <p:ph sz="quarter" idx="1"/>
          </p:nvPr>
        </p:nvSpPr>
        <p:spPr>
          <a:xfrm>
            <a:off x="457200" y="1219200"/>
            <a:ext cx="5943600" cy="5410200"/>
          </a:xfrm>
        </p:spPr>
        <p:txBody>
          <a:bodyPr>
            <a:normAutofit fontScale="70000" lnSpcReduction="20000"/>
          </a:bodyPr>
          <a:lstStyle/>
          <a:p>
            <a:pPr marL="0" marR="0" indent="0">
              <a:lnSpc>
                <a:spcPct val="120000"/>
              </a:lnSpc>
              <a:spcBef>
                <a:spcPts val="0"/>
              </a:spcBef>
              <a:spcAft>
                <a:spcPts val="1125"/>
              </a:spcAft>
              <a:buNone/>
            </a:pPr>
            <a:r>
              <a:rPr lang="en-US" dirty="0">
                <a:solidFill>
                  <a:srgbClr val="000000"/>
                </a:solidFill>
                <a:effectLst/>
                <a:latin typeface="signika_negativeregular"/>
                <a:ea typeface="Calibri" panose="020F0502020204030204" pitchFamily="34" charset="0"/>
              </a:rPr>
              <a:t>JR’s mom has type 1 diabetes and JR’s dad has type 2 diabetes. JR is 28 years old and in the emergency room with a glucose of 482 mg/dl. Besides checking glucose, ketones and A1C levels, which of the following lab test can be used to determine if someone has autoimmune diabetes?</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Endogenous insulin titer </a:t>
            </a: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Glutamic Acid </a:t>
            </a:r>
            <a:r>
              <a:rPr lang="en-US" dirty="0">
                <a:solidFill>
                  <a:srgbClr val="000000"/>
                </a:solidFill>
                <a:latin typeface="signika_negativeregular"/>
                <a:ea typeface="Times New Roman" panose="02020603050405020304" pitchFamily="18" charset="0"/>
              </a:rPr>
              <a:t>D</a:t>
            </a:r>
            <a:r>
              <a:rPr lang="en-US" dirty="0">
                <a:solidFill>
                  <a:srgbClr val="000000"/>
                </a:solidFill>
                <a:effectLst/>
                <a:latin typeface="signika_negativeregular"/>
                <a:ea typeface="Times New Roman" panose="02020603050405020304" pitchFamily="18" charset="0"/>
              </a:rPr>
              <a:t>ecarboxylase</a:t>
            </a:r>
            <a:endParaRPr lang="en-US"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Beta cells auto antibodies </a:t>
            </a:r>
          </a:p>
          <a:p>
            <a:pPr marL="342900" marR="0" lvl="0" indent="-342900">
              <a:lnSpc>
                <a:spcPct val="120000"/>
              </a:lnSpc>
              <a:spcBef>
                <a:spcPts val="0"/>
              </a:spcBef>
              <a:spcAft>
                <a:spcPts val="0"/>
              </a:spcAft>
              <a:buFont typeface="+mj-lt"/>
              <a:buAutoNum type="arabicPeriod"/>
              <a:tabLst>
                <a:tab pos="457200" algn="l"/>
              </a:tabLst>
            </a:pP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endParaRPr lang="en-US"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descr="Young business woman hands on head">
            <a:extLst>
              <a:ext uri="{FF2B5EF4-FFF2-40B4-BE49-F238E27FC236}">
                <a16:creationId xmlns:a16="http://schemas.microsoft.com/office/drawing/2014/main" id="{0F1307CB-7D99-E7F8-46A5-88FFA1F49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139952"/>
            <a:ext cx="1564854" cy="5181600"/>
          </a:xfrm>
          <a:prstGeom prst="rect">
            <a:avLst/>
          </a:prstGeom>
        </p:spPr>
      </p:pic>
      <p:sp>
        <p:nvSpPr>
          <p:cNvPr id="4" name="Oval 3">
            <a:extLst>
              <a:ext uri="{FF2B5EF4-FFF2-40B4-BE49-F238E27FC236}">
                <a16:creationId xmlns:a16="http://schemas.microsoft.com/office/drawing/2014/main" id="{7A540965-1A6E-3029-1E76-339017314FA5}"/>
              </a:ext>
            </a:extLst>
          </p:cNvPr>
          <p:cNvSpPr/>
          <p:nvPr/>
        </p:nvSpPr>
        <p:spPr>
          <a:xfrm>
            <a:off x="637811" y="4953000"/>
            <a:ext cx="4315189" cy="707694"/>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1130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someone has Type 1 vs Type 2?</a:t>
            </a:r>
          </a:p>
        </p:txBody>
      </p:sp>
      <p:sp>
        <p:nvSpPr>
          <p:cNvPr id="3" name="Content Placeholder 2"/>
          <p:cNvSpPr>
            <a:spLocks noGrp="1"/>
          </p:cNvSpPr>
          <p:nvPr>
            <p:ph sz="half" idx="1"/>
          </p:nvPr>
        </p:nvSpPr>
        <p:spPr>
          <a:xfrm>
            <a:off x="609600" y="1447800"/>
            <a:ext cx="4953000" cy="5181600"/>
          </a:xfrm>
        </p:spPr>
        <p:txBody>
          <a:bodyPr>
            <a:normAutofit fontScale="70000" lnSpcReduction="20000"/>
          </a:bodyPr>
          <a:lstStyle/>
          <a:p>
            <a:r>
              <a:rPr lang="en-US" dirty="0"/>
              <a:t>Type 1 - Positive antibodies</a:t>
            </a:r>
          </a:p>
          <a:p>
            <a:pPr lvl="1"/>
            <a:r>
              <a:rPr kumimoji="0" lang="en-US" sz="2400" b="0" i="0" kern="1200" dirty="0">
                <a:solidFill>
                  <a:schemeClr val="tx1"/>
                </a:solidFill>
                <a:effectLst/>
                <a:latin typeface="+mn-lt"/>
                <a:ea typeface="+mn-ea"/>
                <a:cs typeface="+mn-cs"/>
              </a:rPr>
              <a:t>GAD - glutamic acid decarboxylase (primary)</a:t>
            </a:r>
          </a:p>
          <a:p>
            <a:pPr lvl="1"/>
            <a:r>
              <a:rPr lang="en-US" sz="2400" dirty="0">
                <a:latin typeface="+mn-lt"/>
              </a:rPr>
              <a:t>IA2 - </a:t>
            </a:r>
            <a:r>
              <a:rPr kumimoji="0" lang="en-US" sz="2400" b="0" i="0" kern="1200" dirty="0">
                <a:solidFill>
                  <a:schemeClr val="tx1"/>
                </a:solidFill>
                <a:effectLst/>
                <a:latin typeface="+mn-lt"/>
                <a:ea typeface="+mn-ea"/>
                <a:cs typeface="+mn-cs"/>
              </a:rPr>
              <a:t>islet antigen 2, or</a:t>
            </a:r>
          </a:p>
          <a:p>
            <a:pPr lvl="1"/>
            <a:r>
              <a:rPr kumimoji="0" lang="en-US" sz="2400" b="0" i="0" kern="1200" dirty="0">
                <a:solidFill>
                  <a:schemeClr val="tx1"/>
                </a:solidFill>
                <a:effectLst/>
                <a:latin typeface="+mn-lt"/>
                <a:ea typeface="+mn-ea"/>
                <a:cs typeface="+mn-cs"/>
              </a:rPr>
              <a:t>ZnT8 - zinc transporter 8  </a:t>
            </a:r>
          </a:p>
          <a:p>
            <a:r>
              <a:rPr lang="en-US" sz="2800" dirty="0"/>
              <a:t>Can also check C-peptide levels to determine endogenous insulin production</a:t>
            </a:r>
          </a:p>
          <a:p>
            <a:r>
              <a:rPr lang="en-US" dirty="0"/>
              <a:t>Younger people develop quickly</a:t>
            </a:r>
          </a:p>
          <a:p>
            <a:r>
              <a:rPr lang="en-US" dirty="0"/>
              <a:t>Older people take longer to develop</a:t>
            </a:r>
          </a:p>
          <a:p>
            <a:r>
              <a:rPr lang="en-US" sz="4000" dirty="0">
                <a:solidFill>
                  <a:srgbClr val="0070C0"/>
                </a:solidFill>
                <a:ea typeface="Calibri" panose="020F0502020204030204" pitchFamily="34" charset="0"/>
                <a:cs typeface="Calibri" panose="020F0502020204030204" pitchFamily="34" charset="0"/>
              </a:rPr>
              <a:t>“misdiagnosis is common and can occur in ∼40% of adults with new type 1 diabetes”</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861" y="1613113"/>
            <a:ext cx="2867939" cy="4378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F9B005-6944-9329-9100-63F044D9AA7F}"/>
              </a:ext>
            </a:extLst>
          </p:cNvPr>
          <p:cNvPicPr>
            <a:picLocks noChangeAspect="1"/>
          </p:cNvPicPr>
          <p:nvPr/>
        </p:nvPicPr>
        <p:blipFill>
          <a:blip r:embed="rId4"/>
          <a:stretch>
            <a:fillRect/>
          </a:stretch>
        </p:blipFill>
        <p:spPr>
          <a:xfrm>
            <a:off x="5499434" y="6156959"/>
            <a:ext cx="3437152" cy="484296"/>
          </a:xfrm>
          <a:prstGeom prst="rect">
            <a:avLst/>
          </a:prstGeom>
        </p:spPr>
      </p:pic>
    </p:spTree>
    <p:custDataLst>
      <p:tags r:id="rId1"/>
    </p:custDataLst>
    <p:extLst>
      <p:ext uri="{BB962C8B-B14F-4D97-AF65-F5344CB8AC3E}">
        <p14:creationId xmlns:p14="http://schemas.microsoft.com/office/powerpoint/2010/main" val="10665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7"/>
            <a:ext cx="4041648" cy="4937760"/>
          </a:xfrm>
        </p:spPr>
        <p:txBody>
          <a:bodyPr>
            <a:normAutofit fontScale="62500" lnSpcReduction="20000"/>
          </a:bodyPr>
          <a:lstStyle/>
          <a:p>
            <a:pPr>
              <a:lnSpc>
                <a:spcPct val="120000"/>
              </a:lnSpc>
            </a:pPr>
            <a:r>
              <a:rPr lang="en-US" b="1" dirty="0"/>
              <a:t>A</a:t>
            </a:r>
            <a:r>
              <a:rPr lang="en-US" dirty="0"/>
              <a:t>ge </a:t>
            </a:r>
          </a:p>
          <a:p>
            <a:pPr lvl="1">
              <a:lnSpc>
                <a:spcPct val="120000"/>
              </a:lnSpc>
            </a:pPr>
            <a:r>
              <a:rPr lang="en-US" dirty="0"/>
              <a:t>e.g., for individuals &lt;35 years old, consider type 1 diabetes </a:t>
            </a:r>
          </a:p>
          <a:p>
            <a:pPr>
              <a:lnSpc>
                <a:spcPct val="120000"/>
              </a:lnSpc>
            </a:pPr>
            <a:r>
              <a:rPr lang="en-US" b="1" dirty="0"/>
              <a:t>A</a:t>
            </a:r>
            <a:r>
              <a:rPr lang="en-US" dirty="0"/>
              <a:t>utoimmunity </a:t>
            </a:r>
          </a:p>
          <a:p>
            <a:pPr lvl="1">
              <a:lnSpc>
                <a:spcPct val="120000"/>
              </a:lnSpc>
            </a:pPr>
            <a:r>
              <a:rPr lang="en-US" dirty="0"/>
              <a:t>e.g., personal or family history of autoimmune disease or polyglandular autoimmune syndromes </a:t>
            </a:r>
          </a:p>
          <a:p>
            <a:pPr>
              <a:lnSpc>
                <a:spcPct val="120000"/>
              </a:lnSpc>
            </a:pPr>
            <a:r>
              <a:rPr lang="en-US" b="1" dirty="0"/>
              <a:t>B</a:t>
            </a:r>
            <a:r>
              <a:rPr lang="en-US" dirty="0"/>
              <a:t>ody habitus </a:t>
            </a:r>
          </a:p>
          <a:p>
            <a:pPr lvl="1">
              <a:lnSpc>
                <a:spcPct val="120000"/>
              </a:lnSpc>
            </a:pPr>
            <a:r>
              <a:rPr lang="en-US" dirty="0"/>
              <a:t>e.g., BMI &lt;25 kg/m2</a:t>
            </a:r>
          </a:p>
          <a:p>
            <a:pPr>
              <a:lnSpc>
                <a:spcPct val="120000"/>
              </a:lnSpc>
            </a:pPr>
            <a:r>
              <a:rPr lang="en-US" b="1" dirty="0"/>
              <a:t>B</a:t>
            </a:r>
            <a:r>
              <a:rPr lang="en-US" dirty="0"/>
              <a:t>ackground</a:t>
            </a:r>
          </a:p>
          <a:p>
            <a:pPr lvl="1">
              <a:lnSpc>
                <a:spcPct val="120000"/>
              </a:lnSpc>
            </a:pPr>
            <a:r>
              <a:rPr lang="en-US" dirty="0"/>
              <a:t>e.g., family history of type 1 diabetes</a:t>
            </a:r>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62500" lnSpcReduction="20000"/>
          </a:bodyPr>
          <a:lstStyle/>
          <a:p>
            <a:pPr>
              <a:lnSpc>
                <a:spcPct val="120000"/>
              </a:lnSpc>
            </a:pPr>
            <a:r>
              <a:rPr lang="en-US" b="1" dirty="0"/>
              <a:t>C</a:t>
            </a:r>
            <a:r>
              <a:rPr lang="en-US" dirty="0"/>
              <a:t>ontrol </a:t>
            </a:r>
          </a:p>
          <a:p>
            <a:pPr lvl="1">
              <a:lnSpc>
                <a:spcPct val="120000"/>
              </a:lnSpc>
            </a:pPr>
            <a:r>
              <a:rPr lang="en-US" dirty="0"/>
              <a:t>e.g., level of glucose control on noninsulin therapies</a:t>
            </a:r>
          </a:p>
          <a:p>
            <a:pPr>
              <a:lnSpc>
                <a:spcPct val="120000"/>
              </a:lnSpc>
            </a:pPr>
            <a:r>
              <a:rPr lang="en-US" b="1" dirty="0"/>
              <a:t>C</a:t>
            </a:r>
            <a:r>
              <a:rPr lang="en-US" dirty="0"/>
              <a:t>omorbidities</a:t>
            </a:r>
          </a:p>
          <a:p>
            <a:pPr lvl="1">
              <a:lnSpc>
                <a:spcPct val="120000"/>
              </a:lnSpc>
            </a:pPr>
            <a:r>
              <a:rPr lang="en-US" dirty="0"/>
              <a:t>e.g., treatment with immune checkpoint inhibitors for cancer can cause acute autoimmune type 1 diabetes or presence of other autoimmune conditions</a:t>
            </a:r>
          </a:p>
        </p:txBody>
      </p:sp>
      <p:pic>
        <p:nvPicPr>
          <p:cNvPr id="5" name="Picture 4">
            <a:extLst>
              <a:ext uri="{FF2B5EF4-FFF2-40B4-BE49-F238E27FC236}">
                <a16:creationId xmlns:a16="http://schemas.microsoft.com/office/drawing/2014/main" id="{62ED7F0C-F1F4-40B3-8D04-83DB58734C8E}"/>
              </a:ext>
            </a:extLst>
          </p:cNvPr>
          <p:cNvPicPr>
            <a:picLocks noChangeAspect="1"/>
          </p:cNvPicPr>
          <p:nvPr/>
        </p:nvPicPr>
        <p:blipFill>
          <a:blip r:embed="rId2"/>
          <a:stretch>
            <a:fillRect/>
          </a:stretch>
        </p:blipFill>
        <p:spPr>
          <a:xfrm>
            <a:off x="762000" y="6219612"/>
            <a:ext cx="3437152" cy="484296"/>
          </a:xfrm>
          <a:prstGeom prst="rect">
            <a:avLst/>
          </a:prstGeom>
        </p:spPr>
      </p:pic>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949783"/>
            <a:ext cx="2519426" cy="1679617"/>
          </a:xfrm>
          <a:prstGeom prst="rect">
            <a:avLst/>
          </a:prstGeom>
        </p:spPr>
      </p:pic>
    </p:spTree>
    <p:extLst>
      <p:ext uri="{BB962C8B-B14F-4D97-AF65-F5344CB8AC3E}">
        <p14:creationId xmlns:p14="http://schemas.microsoft.com/office/powerpoint/2010/main" val="22408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8" name="Picture 7">
            <a:extLst>
              <a:ext uri="{FF2B5EF4-FFF2-40B4-BE49-F238E27FC236}">
                <a16:creationId xmlns:a16="http://schemas.microsoft.com/office/drawing/2014/main" id="{6FD3D6C8-1E84-779C-2516-A7AC34D762F0}"/>
              </a:ext>
            </a:extLst>
          </p:cNvPr>
          <p:cNvPicPr>
            <a:picLocks noChangeAspect="1"/>
          </p:cNvPicPr>
          <p:nvPr/>
        </p:nvPicPr>
        <p:blipFill>
          <a:blip r:embed="rId3"/>
          <a:stretch>
            <a:fillRect/>
          </a:stretch>
        </p:blipFill>
        <p:spPr>
          <a:xfrm>
            <a:off x="76200" y="5943600"/>
            <a:ext cx="4160466" cy="781284"/>
          </a:xfrm>
          <a:prstGeom prst="rect">
            <a:avLst/>
          </a:prstGeom>
        </p:spPr>
      </p:pic>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953" y="1143000"/>
            <a:ext cx="1451458" cy="4800600"/>
          </a:xfrm>
          <a:prstGeom prst="rect">
            <a:avLst/>
          </a:prstGeom>
        </p:spPr>
      </p:pic>
      <p:pic>
        <p:nvPicPr>
          <p:cNvPr id="3" name="Picture 2">
            <a:extLst>
              <a:ext uri="{FF2B5EF4-FFF2-40B4-BE49-F238E27FC236}">
                <a16:creationId xmlns:a16="http://schemas.microsoft.com/office/drawing/2014/main" id="{C1C96BA2-2F72-F730-769B-4BE5CD3D7308}"/>
              </a:ext>
            </a:extLst>
          </p:cNvPr>
          <p:cNvPicPr>
            <a:picLocks noChangeAspect="1"/>
          </p:cNvPicPr>
          <p:nvPr/>
        </p:nvPicPr>
        <p:blipFill>
          <a:blip r:embed="rId5"/>
          <a:stretch>
            <a:fillRect/>
          </a:stretch>
        </p:blipFill>
        <p:spPr>
          <a:xfrm>
            <a:off x="6320832" y="6424686"/>
            <a:ext cx="2302494" cy="236282"/>
          </a:xfrm>
          <a:prstGeom prst="rect">
            <a:avLst/>
          </a:prstGeom>
        </p:spPr>
      </p:pic>
    </p:spTree>
    <p:custDataLst>
      <p:tags r:id="rId1"/>
    </p:custDataLst>
    <p:extLst>
      <p:ext uri="{BB962C8B-B14F-4D97-AF65-F5344CB8AC3E}">
        <p14:creationId xmlns:p14="http://schemas.microsoft.com/office/powerpoint/2010/main" val="166517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Dysglycemia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a:effectLst/>
                        </a:rPr>
                        <a:t>Dysglycemia: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sp>
        <p:nvSpPr>
          <p:cNvPr id="4" name="TextBox 3">
            <a:extLst>
              <a:ext uri="{FF2B5EF4-FFF2-40B4-BE49-F238E27FC236}">
                <a16:creationId xmlns:a16="http://schemas.microsoft.com/office/drawing/2014/main" id="{14A6C4C6-8B6E-AEF2-7BC1-C6364DEFC67E}"/>
              </a:ext>
            </a:extLst>
          </p:cNvPr>
          <p:cNvSpPr txBox="1"/>
          <p:nvPr/>
        </p:nvSpPr>
        <p:spPr>
          <a:xfrm>
            <a:off x="6959954" y="6182494"/>
            <a:ext cx="2031646" cy="338554"/>
          </a:xfrm>
          <a:prstGeom prst="rect">
            <a:avLst/>
          </a:prstGeom>
          <a:noFill/>
        </p:spPr>
        <p:txBody>
          <a:bodyPr wrap="square" rtlCol="0">
            <a:spAutoFit/>
          </a:bodyPr>
          <a:lstStyle/>
          <a:p>
            <a:r>
              <a:rPr lang="en-US" sz="1600" dirty="0"/>
              <a:t>www.DiabetesEd.net</a:t>
            </a:r>
          </a:p>
        </p:txBody>
      </p:sp>
      <p:pic>
        <p:nvPicPr>
          <p:cNvPr id="6" name="Picture 5">
            <a:extLst>
              <a:ext uri="{FF2B5EF4-FFF2-40B4-BE49-F238E27FC236}">
                <a16:creationId xmlns:a16="http://schemas.microsoft.com/office/drawing/2014/main" id="{F2F90827-2A2A-94BA-5BFD-3B5A4CBAE13F}"/>
              </a:ext>
            </a:extLst>
          </p:cNvPr>
          <p:cNvPicPr>
            <a:picLocks noChangeAspect="1"/>
          </p:cNvPicPr>
          <p:nvPr/>
        </p:nvPicPr>
        <p:blipFill>
          <a:blip r:embed="rId2"/>
          <a:stretch>
            <a:fillRect/>
          </a:stretch>
        </p:blipFill>
        <p:spPr>
          <a:xfrm>
            <a:off x="457200" y="6216022"/>
            <a:ext cx="3437152" cy="484296"/>
          </a:xfrm>
          <a:prstGeom prst="rect">
            <a:avLst/>
          </a:prstGeom>
        </p:spPr>
      </p:pic>
    </p:spTree>
    <p:extLst>
      <p:ext uri="{BB962C8B-B14F-4D97-AF65-F5344CB8AC3E}">
        <p14:creationId xmlns:p14="http://schemas.microsoft.com/office/powerpoint/2010/main" val="210833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1681004"/>
          </a:xfrm>
        </p:spPr>
        <p:txBody>
          <a:bodyPr>
            <a:normAutofit fontScale="90000"/>
          </a:bodyPr>
          <a:lstStyle/>
          <a:p>
            <a:pPr eaLnBrk="1" hangingPunct="1"/>
            <a:r>
              <a:rPr lang="en-US" sz="4000" dirty="0"/>
              <a:t>3. Prevention or Delay of Diabetes and Associated Comorbidities (for Preclinical Type 1 Diabetes) </a:t>
            </a:r>
          </a:p>
        </p:txBody>
      </p:sp>
      <p:sp>
        <p:nvSpPr>
          <p:cNvPr id="74755" name="Rectangle 3"/>
          <p:cNvSpPr>
            <a:spLocks noGrp="1" noChangeArrowheads="1"/>
          </p:cNvSpPr>
          <p:nvPr>
            <p:ph sz="quarter" idx="1"/>
          </p:nvPr>
        </p:nvSpPr>
        <p:spPr>
          <a:xfrm>
            <a:off x="457200" y="1981200"/>
            <a:ext cx="6096000" cy="4800472"/>
          </a:xfrm>
        </p:spPr>
        <p:txBody>
          <a:bodyPr>
            <a:normAutofit/>
          </a:bodyPr>
          <a:lstStyle/>
          <a:p>
            <a:pPr eaLnBrk="1" hangingPunct="1"/>
            <a:r>
              <a:rPr lang="en-US" sz="2800" dirty="0"/>
              <a:t> Positive Antibodies with Prediabetes:</a:t>
            </a:r>
          </a:p>
          <a:p>
            <a:pPr lvl="1"/>
            <a:r>
              <a:rPr lang="en-US" sz="2400" dirty="0"/>
              <a:t>A1c 5.7 – 6.4% or fasting BG 100 -125mg/dl</a:t>
            </a:r>
          </a:p>
          <a:p>
            <a:r>
              <a:rPr lang="en-US" sz="2800" dirty="0"/>
              <a:t>Action:</a:t>
            </a:r>
          </a:p>
          <a:p>
            <a:pPr lvl="1"/>
            <a:r>
              <a:rPr lang="en-US" sz="2800" dirty="0"/>
              <a:t>Screen A1C every 6 months</a:t>
            </a:r>
          </a:p>
          <a:p>
            <a:pPr lvl="1"/>
            <a:r>
              <a:rPr lang="en-US" sz="2800" dirty="0"/>
              <a:t>75- OGTT every year</a:t>
            </a:r>
          </a:p>
          <a:p>
            <a:pPr lvl="1"/>
            <a:r>
              <a:rPr lang="en-US" sz="2800" dirty="0"/>
              <a:t>Modify screening based on antibodies and glycemic metrics.</a:t>
            </a:r>
          </a:p>
          <a:p>
            <a:pPr lvl="1"/>
            <a:r>
              <a:rPr lang="en-US" sz="2800" dirty="0"/>
              <a:t>May benefit from CGM to monitor progression</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60" y="6386185"/>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4"/>
          <a:stretch>
            <a:fillRect/>
          </a:stretch>
        </p:blipFill>
        <p:spPr>
          <a:xfrm>
            <a:off x="1813788" y="6320795"/>
            <a:ext cx="4029719" cy="413530"/>
          </a:xfrm>
          <a:prstGeom prst="rect">
            <a:avLst/>
          </a:prstGeom>
        </p:spPr>
      </p:pic>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5"/>
          <a:stretch>
            <a:fillRect/>
          </a:stretch>
        </p:blipFill>
        <p:spPr>
          <a:xfrm>
            <a:off x="6518035" y="2590800"/>
            <a:ext cx="2486265" cy="3125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p:txBody>
          <a:bodyPr/>
          <a:lstStyle/>
          <a:p>
            <a:r>
              <a:rPr lang="en-US" dirty="0"/>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a:xfrm>
            <a:off x="457200" y="1219200"/>
            <a:ext cx="4041648" cy="5334000"/>
          </a:xfrm>
        </p:spPr>
        <p:txBody>
          <a:bodyPr>
            <a:normAutofit fontScale="85000" lnSpcReduction="20000"/>
          </a:bodyPr>
          <a:lstStyle/>
          <a:p>
            <a:pPr>
              <a:lnSpc>
                <a:spcPct val="120000"/>
              </a:lnSpc>
            </a:pPr>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lnSpc>
                <a:spcPct val="120000"/>
              </a:lnSpc>
            </a:pPr>
            <a:r>
              <a:rPr lang="en-US" dirty="0">
                <a:solidFill>
                  <a:srgbClr val="383636"/>
                </a:solidFill>
                <a:ea typeface="Calibri" panose="020F0502020204030204" pitchFamily="34" charset="0"/>
                <a:cs typeface="Calibri" panose="020F0502020204030204" pitchFamily="34" charset="0"/>
              </a:rPr>
              <a:t>Less physical activity</a:t>
            </a:r>
          </a:p>
          <a:p>
            <a:pPr lvl="1">
              <a:lnSpc>
                <a:spcPct val="120000"/>
              </a:lnSpc>
            </a:pPr>
            <a:r>
              <a:rPr lang="en-US" dirty="0">
                <a:solidFill>
                  <a:srgbClr val="383636"/>
                </a:solidFill>
                <a:ea typeface="Calibri" panose="020F0502020204030204" pitchFamily="34" charset="0"/>
                <a:cs typeface="Calibri" panose="020F0502020204030204" pitchFamily="34" charset="0"/>
              </a:rPr>
              <a:t>Consuming higher glycemic index foods</a:t>
            </a:r>
          </a:p>
          <a:p>
            <a:pPr lvl="1">
              <a:lnSpc>
                <a:spcPct val="120000"/>
              </a:lnSpc>
            </a:pPr>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fontScale="85000" lnSpcReduction="20000"/>
          </a:bodyPr>
          <a:lstStyle/>
          <a:p>
            <a:pPr>
              <a:lnSpc>
                <a:spcPct val="120000"/>
              </a:lnSpc>
            </a:pPr>
            <a:r>
              <a:rPr lang="en-US" dirty="0"/>
              <a:t>Factors that </a:t>
            </a:r>
            <a:r>
              <a:rPr lang="en-US" b="1" dirty="0"/>
              <a:t>reduced risk</a:t>
            </a:r>
            <a:r>
              <a:rPr lang="en-US" dirty="0"/>
              <a:t> of progression from TEDDY study:</a:t>
            </a:r>
          </a:p>
          <a:p>
            <a:pPr>
              <a:lnSpc>
                <a:spcPct val="120000"/>
              </a:lnSpc>
            </a:pPr>
            <a:r>
              <a:rPr lang="en-US" dirty="0"/>
              <a:t>Daily minutes spent doing vigorous physical exercise.</a:t>
            </a:r>
          </a:p>
          <a:p>
            <a:pPr>
              <a:lnSpc>
                <a:spcPct val="120000"/>
              </a:lnSpc>
            </a:pPr>
            <a:endParaRPr lang="en-US" dirty="0"/>
          </a:p>
          <a:p>
            <a:pPr>
              <a:lnSpc>
                <a:spcPct val="120000"/>
              </a:lnSpc>
            </a:pPr>
            <a:r>
              <a:rPr lang="en-US" dirty="0"/>
              <a:t>More info needed</a:t>
            </a:r>
          </a:p>
          <a:p>
            <a:endParaRPr lang="en-US" dirty="0"/>
          </a:p>
        </p:txBody>
      </p:sp>
      <p:pic>
        <p:nvPicPr>
          <p:cNvPr id="5" name="Picture 4">
            <a:extLst>
              <a:ext uri="{FF2B5EF4-FFF2-40B4-BE49-F238E27FC236}">
                <a16:creationId xmlns:a16="http://schemas.microsoft.com/office/drawing/2014/main" id="{C97D9B09-C7BC-775B-F7B4-61ED2F73EDF0}"/>
              </a:ext>
            </a:extLst>
          </p:cNvPr>
          <p:cNvPicPr>
            <a:picLocks noChangeAspect="1"/>
          </p:cNvPicPr>
          <p:nvPr/>
        </p:nvPicPr>
        <p:blipFill>
          <a:blip r:embed="rId2"/>
          <a:stretch>
            <a:fillRect/>
          </a:stretch>
        </p:blipFill>
        <p:spPr>
          <a:xfrm>
            <a:off x="4280496" y="6315425"/>
            <a:ext cx="4723804" cy="484757"/>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041648" cy="4556760"/>
          </a:xfrm>
        </p:spPr>
        <p:txBody>
          <a:bodyPr>
            <a:normAutofit fontScale="700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2895600" y="5926974"/>
            <a:ext cx="5992061" cy="752580"/>
          </a:xfrm>
          <a:prstGeom prst="rect">
            <a:avLst/>
          </a:prstGeom>
        </p:spPr>
      </p:pic>
      <p:pic>
        <p:nvPicPr>
          <p:cNvPr id="5" name="Picture 4">
            <a:extLst>
              <a:ext uri="{FF2B5EF4-FFF2-40B4-BE49-F238E27FC236}">
                <a16:creationId xmlns:a16="http://schemas.microsoft.com/office/drawing/2014/main" id="{3BE857B2-D8DC-931E-D2BF-116ABBC614FB}"/>
              </a:ext>
            </a:extLst>
          </p:cNvPr>
          <p:cNvPicPr>
            <a:picLocks noChangeAspect="1"/>
          </p:cNvPicPr>
          <p:nvPr/>
        </p:nvPicPr>
        <p:blipFill>
          <a:blip r:embed="rId3"/>
          <a:stretch>
            <a:fillRect/>
          </a:stretch>
        </p:blipFill>
        <p:spPr>
          <a:xfrm>
            <a:off x="6172200" y="5547436"/>
            <a:ext cx="2302494" cy="236282"/>
          </a:xfrm>
          <a:prstGeom prst="rect">
            <a:avLst/>
          </a:prstGeom>
        </p:spPr>
      </p:pic>
    </p:spTree>
    <p:extLst>
      <p:ext uri="{BB962C8B-B14F-4D97-AF65-F5344CB8AC3E}">
        <p14:creationId xmlns:p14="http://schemas.microsoft.com/office/powerpoint/2010/main" val="1827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079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454859" y="2207996"/>
            <a:ext cx="8234281" cy="4028681"/>
          </a:xfrm>
          <a:prstGeom prst="rect">
            <a:avLst/>
          </a:prstGeom>
        </p:spPr>
      </p:pic>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343900" cy="1456850"/>
          </a:xfrm>
        </p:spPr>
        <p:txBody>
          <a:bodyPr>
            <a:normAutofit fontScale="90000"/>
          </a:bodyPr>
          <a:lstStyle/>
          <a:p>
            <a:r>
              <a:rPr lang="en-US" dirty="0"/>
              <a:t>Medalist Study – Harvard Joslin Diabetes Center	</a:t>
            </a:r>
          </a:p>
        </p:txBody>
      </p:sp>
      <p:sp>
        <p:nvSpPr>
          <p:cNvPr id="3" name="Content Placeholder 2"/>
          <p:cNvSpPr>
            <a:spLocks noGrp="1"/>
          </p:cNvSpPr>
          <p:nvPr>
            <p:ph sz="quarter" idx="1"/>
          </p:nvPr>
        </p:nvSpPr>
        <p:spPr>
          <a:xfrm>
            <a:off x="326424" y="1707356"/>
            <a:ext cx="7143750" cy="341757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934" y="3733800"/>
            <a:ext cx="286389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3D94A24-5154-4B22-8F1A-81CD514AFB0F}"/>
              </a:ext>
            </a:extLst>
          </p:cNvPr>
          <p:cNvPicPr>
            <a:picLocks noChangeAspect="1"/>
          </p:cNvPicPr>
          <p:nvPr/>
        </p:nvPicPr>
        <p:blipFill>
          <a:blip r:embed="rId4"/>
          <a:stretch>
            <a:fillRect/>
          </a:stretch>
        </p:blipFill>
        <p:spPr>
          <a:xfrm>
            <a:off x="651995" y="3733800"/>
            <a:ext cx="4893469" cy="2612258"/>
          </a:xfrm>
          <a:prstGeom prst="rect">
            <a:avLst/>
          </a:prstGeom>
        </p:spPr>
      </p:pic>
    </p:spTree>
    <p:custDataLst>
      <p:tags r:id="rId1"/>
    </p:custDataLst>
    <p:extLst>
      <p:ext uri="{BB962C8B-B14F-4D97-AF65-F5344CB8AC3E}">
        <p14:creationId xmlns:p14="http://schemas.microsoft.com/office/powerpoint/2010/main" val="14037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80A2-F976-9283-1379-961147E51CF9}"/>
              </a:ext>
            </a:extLst>
          </p:cNvPr>
          <p:cNvSpPr>
            <a:spLocks noGrp="1"/>
          </p:cNvSpPr>
          <p:nvPr>
            <p:ph type="title"/>
          </p:nvPr>
        </p:nvSpPr>
        <p:spPr/>
        <p:txBody>
          <a:bodyPr/>
          <a:lstStyle/>
          <a:p>
            <a:r>
              <a:rPr lang="en-US" dirty="0"/>
              <a:t>Quick Question 5</a:t>
            </a:r>
          </a:p>
        </p:txBody>
      </p:sp>
      <p:sp>
        <p:nvSpPr>
          <p:cNvPr id="3" name="Content Placeholder 2">
            <a:extLst>
              <a:ext uri="{FF2B5EF4-FFF2-40B4-BE49-F238E27FC236}">
                <a16:creationId xmlns:a16="http://schemas.microsoft.com/office/drawing/2014/main" id="{75CD0199-7217-1CBA-B85B-2747AE69C5BA}"/>
              </a:ext>
            </a:extLst>
          </p:cNvPr>
          <p:cNvSpPr>
            <a:spLocks noGrp="1"/>
          </p:cNvSpPr>
          <p:nvPr>
            <p:ph sz="quarter" idx="1"/>
          </p:nvPr>
        </p:nvSpPr>
        <p:spPr>
          <a:xfrm>
            <a:off x="457200" y="1219200"/>
            <a:ext cx="8229600" cy="5867400"/>
          </a:xfrm>
        </p:spPr>
        <p:txBody>
          <a:bodyPr>
            <a:normAutofit fontScale="62500" lnSpcReduction="20000"/>
          </a:bodyPr>
          <a:lstStyle/>
          <a:p>
            <a:pPr algn="l">
              <a:lnSpc>
                <a:spcPct val="120000"/>
              </a:lnSpc>
            </a:pPr>
            <a:r>
              <a:rPr lang="en-US" b="1" i="0" dirty="0">
                <a:solidFill>
                  <a:srgbClr val="000000"/>
                </a:solidFill>
                <a:effectLst/>
                <a:latin typeface="signika_negativeregular"/>
              </a:rPr>
              <a:t>Question: </a:t>
            </a:r>
            <a:r>
              <a:rPr lang="en-US" b="0" i="0" dirty="0">
                <a:solidFill>
                  <a:srgbClr val="000000"/>
                </a:solidFill>
                <a:effectLst/>
                <a:latin typeface="signika_negativeregular"/>
              </a:rPr>
              <a:t>LT has just been diagnosed with stage 2, type 1 diabetes.  They have 2 positive antibodies and their blood sugars are slightly elevated.  They ask you if they are a candidate for “that therapy” that can protect their beta cells and slow progression of type 1 diabetes. </a:t>
            </a:r>
            <a:r>
              <a:rPr lang="en-US" b="1" i="0" dirty="0">
                <a:solidFill>
                  <a:srgbClr val="000000"/>
                </a:solidFill>
                <a:effectLst/>
                <a:latin typeface="signika_negativeregular"/>
              </a:rPr>
              <a:t>What is the most accurate response?</a:t>
            </a:r>
            <a:endParaRPr lang="en-US" b="0" i="0" dirty="0">
              <a:solidFill>
                <a:srgbClr val="000000"/>
              </a:solidFill>
              <a:effectLst/>
              <a:latin typeface="signika_negativeregular"/>
            </a:endParaRPr>
          </a:p>
          <a:p>
            <a:pPr lvl="1">
              <a:lnSpc>
                <a:spcPct val="120000"/>
              </a:lnSpc>
            </a:pPr>
            <a:r>
              <a:rPr lang="en-US" sz="3800" b="0" i="0" dirty="0">
                <a:solidFill>
                  <a:srgbClr val="000000"/>
                </a:solidFill>
                <a:effectLst/>
                <a:latin typeface="signika_negativeregular"/>
              </a:rPr>
              <a:t>Unfortunately, you are not a candidate, since you already have 2 positive antibodies.</a:t>
            </a:r>
          </a:p>
          <a:p>
            <a:pPr lvl="1">
              <a:lnSpc>
                <a:spcPct val="120000"/>
              </a:lnSpc>
            </a:pPr>
            <a:r>
              <a:rPr lang="en-US" sz="3800" b="0" i="0" dirty="0">
                <a:solidFill>
                  <a:srgbClr val="000000"/>
                </a:solidFill>
                <a:effectLst/>
                <a:latin typeface="signika_negativeregular"/>
              </a:rPr>
              <a:t>Let’s talk to your provider about the possibility of starting Teplizumab therapy.</a:t>
            </a:r>
          </a:p>
          <a:p>
            <a:pPr lvl="1">
              <a:lnSpc>
                <a:spcPct val="120000"/>
              </a:lnSpc>
            </a:pPr>
            <a:r>
              <a:rPr lang="en-US" sz="3800" b="0" i="0" dirty="0">
                <a:solidFill>
                  <a:srgbClr val="000000"/>
                </a:solidFill>
                <a:effectLst/>
                <a:latin typeface="signika_negativeregular"/>
              </a:rPr>
              <a:t>With your blood sugar elevation, the best early intervention is insulin therapy.</a:t>
            </a:r>
          </a:p>
          <a:p>
            <a:pPr lvl="1">
              <a:lnSpc>
                <a:spcPct val="120000"/>
              </a:lnSpc>
            </a:pPr>
            <a:r>
              <a:rPr lang="en-US" sz="3800" b="0" i="0" dirty="0">
                <a:solidFill>
                  <a:srgbClr val="000000"/>
                </a:solidFill>
                <a:effectLst/>
                <a:latin typeface="signika_negativeregular"/>
              </a:rPr>
              <a:t>Since you are already in stage 2, the monoclonal antibody therapy won’t be effective.</a:t>
            </a:r>
          </a:p>
          <a:p>
            <a:endParaRPr lang="en-US" dirty="0"/>
          </a:p>
        </p:txBody>
      </p:sp>
      <p:sp>
        <p:nvSpPr>
          <p:cNvPr id="4" name="Oval 3">
            <a:extLst>
              <a:ext uri="{FF2B5EF4-FFF2-40B4-BE49-F238E27FC236}">
                <a16:creationId xmlns:a16="http://schemas.microsoft.com/office/drawing/2014/main" id="{DEBEAEE8-A9C7-6108-4CDD-ADE226CB5670}"/>
              </a:ext>
            </a:extLst>
          </p:cNvPr>
          <p:cNvSpPr/>
          <p:nvPr/>
        </p:nvSpPr>
        <p:spPr>
          <a:xfrm>
            <a:off x="450501" y="4159599"/>
            <a:ext cx="7963319" cy="1066800"/>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8700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334038" y="1219200"/>
            <a:ext cx="5867400" cy="5486400"/>
          </a:xfrm>
        </p:spPr>
        <p:txBody>
          <a:bodyPr>
            <a:normAutofit fontScale="92500"/>
          </a:bodyPr>
          <a:lstStyle/>
          <a:p>
            <a:pPr>
              <a:defRPr/>
            </a:pPr>
            <a:r>
              <a:rPr lang="en-US" dirty="0"/>
              <a:t>58 </a:t>
            </a:r>
            <a:r>
              <a:rPr lang="en-US" dirty="0" err="1"/>
              <a:t>yr</a:t>
            </a:r>
            <a:r>
              <a:rPr lang="en-US" dirty="0"/>
              <a:t> old, states she has had type 1 diabetes for 18 years. Quit smoking a year ago and gained about 20 lbs. BMI 25.</a:t>
            </a:r>
          </a:p>
          <a:p>
            <a:pPr>
              <a:defRPr/>
            </a:pPr>
            <a:r>
              <a:rPr lang="en-US" sz="3600" dirty="0"/>
              <a:t>Meds</a:t>
            </a:r>
          </a:p>
          <a:p>
            <a:pPr lvl="1">
              <a:defRPr/>
            </a:pPr>
            <a:r>
              <a:rPr lang="en-US" sz="2800" dirty="0"/>
              <a:t>Humalog 18-23 units before each meal</a:t>
            </a:r>
          </a:p>
          <a:p>
            <a:pPr lvl="1">
              <a:defRPr/>
            </a:pPr>
            <a:r>
              <a:rPr lang="en-US" sz="2800" dirty="0"/>
              <a:t>Glargine 28 units at bedtime      </a:t>
            </a:r>
          </a:p>
          <a:p>
            <a:pPr lvl="1">
              <a:defRPr/>
            </a:pPr>
            <a:r>
              <a:rPr lang="en-US" sz="2800" dirty="0"/>
              <a:t>Metformin 500mg TID</a:t>
            </a:r>
          </a:p>
          <a:p>
            <a:pPr>
              <a:defRPr/>
            </a:pPr>
            <a:r>
              <a:rPr lang="en-US" dirty="0"/>
              <a:t>What tests would you recommend?</a:t>
            </a:r>
          </a:p>
          <a:p>
            <a:pPr lvl="1">
              <a:defRPr/>
            </a:pPr>
            <a:endParaRPr lang="en-US" dirty="0"/>
          </a:p>
        </p:txBody>
      </p:sp>
      <p:pic>
        <p:nvPicPr>
          <p:cNvPr id="5" name="Picture 4">
            <a:extLst>
              <a:ext uri="{FF2B5EF4-FFF2-40B4-BE49-F238E27FC236}">
                <a16:creationId xmlns:a16="http://schemas.microsoft.com/office/drawing/2014/main" id="{C9560539-AA5E-4248-96F0-F29E629B0805}"/>
              </a:ext>
            </a:extLst>
          </p:cNvPr>
          <p:cNvPicPr>
            <a:picLocks noChangeAspect="1"/>
          </p:cNvPicPr>
          <p:nvPr/>
        </p:nvPicPr>
        <p:blipFill>
          <a:blip r:embed="rId3"/>
          <a:stretch>
            <a:fillRect/>
          </a:stretch>
        </p:blipFill>
        <p:spPr>
          <a:xfrm>
            <a:off x="6494128" y="1288470"/>
            <a:ext cx="2074432" cy="2064329"/>
          </a:xfrm>
          <a:prstGeom prst="rect">
            <a:avLst/>
          </a:prstGeom>
        </p:spPr>
      </p:pic>
      <p:sp>
        <p:nvSpPr>
          <p:cNvPr id="4" name="TextBox 3"/>
          <p:cNvSpPr txBox="1"/>
          <p:nvPr/>
        </p:nvSpPr>
        <p:spPr>
          <a:xfrm>
            <a:off x="6494128" y="3498269"/>
            <a:ext cx="2337288" cy="3293209"/>
          </a:xfrm>
          <a:prstGeom prst="rect">
            <a:avLst/>
          </a:prstGeom>
          <a:solidFill>
            <a:schemeClr val="accent5">
              <a:lumMod val="20000"/>
              <a:lumOff val="80000"/>
            </a:schemeClr>
          </a:solidFill>
        </p:spPr>
        <p:txBody>
          <a:bodyPr wrap="square">
            <a:spAutoFit/>
          </a:bodyPr>
          <a:lstStyle/>
          <a:p>
            <a:pPr algn="ctr" eaLnBrk="0" hangingPunct="0">
              <a:defRPr/>
            </a:pPr>
            <a:r>
              <a:rPr lang="en-US" sz="3200" b="1" dirty="0">
                <a:solidFill>
                  <a:srgbClr val="7030A0"/>
                </a:solidFill>
                <a:latin typeface="Arial" charset="0"/>
              </a:rPr>
              <a:t>25% of </a:t>
            </a:r>
            <a:r>
              <a:rPr lang="en-US" sz="3200" b="1" dirty="0" err="1">
                <a:solidFill>
                  <a:srgbClr val="7030A0"/>
                </a:solidFill>
                <a:latin typeface="Arial" charset="0"/>
              </a:rPr>
              <a:t>ind’s</a:t>
            </a:r>
            <a:r>
              <a:rPr lang="en-US" sz="3200" b="1" dirty="0">
                <a:solidFill>
                  <a:srgbClr val="7030A0"/>
                </a:solidFill>
                <a:latin typeface="Arial" charset="0"/>
              </a:rPr>
              <a:t> with Type 1 also have type 2 diabetes.  </a:t>
            </a:r>
          </a:p>
          <a:p>
            <a:pPr algn="ctr" eaLnBrk="0" hangingPunct="0">
              <a:defRPr/>
            </a:pPr>
            <a:r>
              <a:rPr lang="en-US" sz="1600" b="1" dirty="0">
                <a:solidFill>
                  <a:srgbClr val="7030A0"/>
                </a:solidFill>
                <a:latin typeface="Arial" charset="0"/>
              </a:rPr>
              <a:t>ADA Post Grad, 2010</a:t>
            </a:r>
          </a:p>
        </p:txBody>
      </p:sp>
    </p:spTree>
    <p:custDataLst>
      <p:tags r:id="rId1"/>
    </p:custDataLst>
    <p:extLst>
      <p:ext uri="{BB962C8B-B14F-4D97-AF65-F5344CB8AC3E}">
        <p14:creationId xmlns:p14="http://schemas.microsoft.com/office/powerpoint/2010/main" val="37663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4251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3581" y="1066800"/>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92500" lnSpcReduction="2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a:t>
            </a:r>
          </a:p>
          <a:p>
            <a:pPr lvl="1" eaLnBrk="1" hangingPunct="1"/>
            <a:r>
              <a:rPr lang="en-US" sz="2800" dirty="0"/>
              <a:t>Islet Cell antigen-2</a:t>
            </a:r>
          </a:p>
          <a:p>
            <a:pPr eaLnBrk="1" hangingPunct="1"/>
            <a:r>
              <a:rPr lang="en-US" dirty="0"/>
              <a:t>Adult Age at onset</a:t>
            </a:r>
          </a:p>
          <a:p>
            <a:pPr eaLnBrk="1" hangingPunct="1"/>
            <a:r>
              <a:rPr lang="en-US" dirty="0"/>
              <a:t>Usually need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spTree>
    <p:custDataLst>
      <p:tags r:id="rId1"/>
    </p:custDataLst>
    <p:extLst>
      <p:ext uri="{BB962C8B-B14F-4D97-AF65-F5344CB8AC3E}">
        <p14:creationId xmlns:p14="http://schemas.microsoft.com/office/powerpoint/2010/main" val="184710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dirty="0"/>
              <a:t>Feature			       LADA	Type 2</a:t>
            </a:r>
          </a:p>
          <a:p>
            <a:pPr eaLnBrk="1" hangingPunct="1"/>
            <a:r>
              <a:rPr lang="en-US" dirty="0"/>
              <a:t>Age &lt;50			  63%	  19%</a:t>
            </a:r>
          </a:p>
          <a:p>
            <a:pPr eaLnBrk="1" hangingPunct="1"/>
            <a:r>
              <a:rPr lang="en-US" dirty="0"/>
              <a:t>Acute hyperglycemia	  66		  24</a:t>
            </a:r>
          </a:p>
          <a:p>
            <a:pPr eaLnBrk="1" hangingPunct="1"/>
            <a:r>
              <a:rPr lang="en-US" dirty="0"/>
              <a:t>BMI &lt; 25 			  33		  13</a:t>
            </a:r>
          </a:p>
          <a:p>
            <a:pPr eaLnBrk="1" hangingPunct="1"/>
            <a:r>
              <a:rPr lang="en-US" dirty="0"/>
              <a:t>Hx of autoimmune dx  27		  12</a:t>
            </a:r>
          </a:p>
          <a:p>
            <a:pPr eaLnBrk="1" hangingPunct="1"/>
            <a:r>
              <a:rPr lang="en-US" dirty="0"/>
              <a:t>Family hx autoimmune 46      	   35</a:t>
            </a:r>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a:t>Practical Diabetology March 08, Unger</a:t>
            </a:r>
            <a:r>
              <a:rPr lang="en-US"/>
              <a:t> MD  </a:t>
            </a:r>
          </a:p>
        </p:txBody>
      </p:sp>
    </p:spTree>
    <p:custDataLst>
      <p:tags r:id="rId1"/>
    </p:custDataLst>
    <p:extLst>
      <p:ext uri="{BB962C8B-B14F-4D97-AF65-F5344CB8AC3E}">
        <p14:creationId xmlns:p14="http://schemas.microsoft.com/office/powerpoint/2010/main" val="3480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192310" y="301894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 Visual Image</a:t>
            </a:r>
          </a:p>
        </p:txBody>
      </p:sp>
      <p:pic>
        <p:nvPicPr>
          <p:cNvPr id="4" name="Content Placeholder 3"/>
          <p:cNvPicPr>
            <a:picLocks noGrp="1" noChangeAspect="1"/>
          </p:cNvPicPr>
          <p:nvPr>
            <p:ph sz="quarter" idx="1"/>
          </p:nvPr>
        </p:nvPicPr>
        <p:blipFill>
          <a:blip r:embed="rId3"/>
          <a:stretch>
            <a:fillRect/>
          </a:stretch>
        </p:blipFill>
        <p:spPr>
          <a:xfrm>
            <a:off x="617270" y="1447800"/>
            <a:ext cx="7909460" cy="3384424"/>
          </a:xfrm>
          <a:prstGeom prst="rect">
            <a:avLst/>
          </a:prstGeom>
        </p:spPr>
      </p:pic>
      <p:pic>
        <p:nvPicPr>
          <p:cNvPr id="3" name="Picture 2">
            <a:extLst>
              <a:ext uri="{FF2B5EF4-FFF2-40B4-BE49-F238E27FC236}">
                <a16:creationId xmlns:a16="http://schemas.microsoft.com/office/drawing/2014/main" id="{C5046250-948B-461E-B36B-0C071C11BB65}"/>
              </a:ext>
            </a:extLst>
          </p:cNvPr>
          <p:cNvPicPr>
            <a:picLocks noChangeAspect="1"/>
          </p:cNvPicPr>
          <p:nvPr/>
        </p:nvPicPr>
        <p:blipFill>
          <a:blip r:embed="rId4"/>
          <a:stretch>
            <a:fillRect/>
          </a:stretch>
        </p:blipFill>
        <p:spPr>
          <a:xfrm>
            <a:off x="762000" y="4832224"/>
            <a:ext cx="8755330" cy="401759"/>
          </a:xfrm>
          <a:prstGeom prst="rect">
            <a:avLst/>
          </a:prstGeom>
        </p:spPr>
      </p:pic>
    </p:spTree>
    <p:custDataLst>
      <p:tags r:id="rId1"/>
    </p:custDataLst>
    <p:extLst>
      <p:ext uri="{BB962C8B-B14F-4D97-AF65-F5344CB8AC3E}">
        <p14:creationId xmlns:p14="http://schemas.microsoft.com/office/powerpoint/2010/main" val="17992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962400" y="1371601"/>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3"/>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3"/>
              </a:buBlip>
            </a:pPr>
            <a:r>
              <a:rPr lang="en-US" dirty="0"/>
              <a:t>Dehydration</a:t>
            </a:r>
          </a:p>
          <a:p>
            <a:pPr eaLnBrk="1" hangingPunct="1">
              <a:lnSpc>
                <a:spcPct val="120000"/>
              </a:lnSpc>
              <a:buFont typeface="Wingdings" pitchFamily="2" charset="2"/>
              <a:buBlip>
                <a:blip r:embed="rId3"/>
              </a:buBlip>
            </a:pPr>
            <a:r>
              <a:rPr lang="en-US" dirty="0"/>
              <a:t>Fuel Depletion</a:t>
            </a:r>
          </a:p>
          <a:p>
            <a:pPr eaLnBrk="1" hangingPunct="1">
              <a:lnSpc>
                <a:spcPct val="120000"/>
              </a:lnSpc>
              <a:buFont typeface="Wingdings" pitchFamily="2" charset="2"/>
              <a:buBlip>
                <a:blip r:embed="rId3"/>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3"/>
              </a:buBlip>
            </a:pPr>
            <a:r>
              <a:rPr lang="en-US" dirty="0"/>
              <a:t>Poor energy utilization</a:t>
            </a:r>
          </a:p>
          <a:p>
            <a:pPr eaLnBrk="1" hangingPunct="1">
              <a:lnSpc>
                <a:spcPct val="120000"/>
              </a:lnSpc>
              <a:buFont typeface="Wingdings" pitchFamily="2" charset="2"/>
              <a:buBlip>
                <a:blip r:embed="rId3"/>
              </a:buBlip>
            </a:pPr>
            <a:r>
              <a:rPr lang="en-US" dirty="0"/>
              <a:t>Hyperglycemia increases incidence of infection</a:t>
            </a:r>
          </a:p>
          <a:p>
            <a:pPr eaLnBrk="1" hangingPunct="1">
              <a:lnSpc>
                <a:spcPct val="120000"/>
              </a:lnSpc>
              <a:buFont typeface="Wingdings" pitchFamily="2" charset="2"/>
              <a:buBlip>
                <a:blip r:embed="rId3"/>
              </a:buBlip>
            </a:pPr>
            <a:r>
              <a:rPr lang="en-US" dirty="0"/>
              <a:t>Osmotic changes</a:t>
            </a:r>
          </a:p>
          <a:p>
            <a:pPr eaLnBrk="1" hangingPunct="1">
              <a:buFont typeface="Wingdings" pitchFamily="2" charset="2"/>
              <a:buNone/>
            </a:pPr>
            <a:endParaRPr lang="en-US" dirty="0"/>
          </a:p>
          <a:p>
            <a:pPr eaLnBrk="1" hangingPunct="1"/>
            <a:endParaRPr lang="en-US" sz="2400" dirty="0"/>
          </a:p>
        </p:txBody>
      </p:sp>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72E7E-319C-2D46-1356-F48FE7EDA8E7}"/>
              </a:ext>
            </a:extLst>
          </p:cNvPr>
          <p:cNvSpPr>
            <a:spLocks noGrp="1"/>
          </p:cNvSpPr>
          <p:nvPr>
            <p:ph type="title"/>
          </p:nvPr>
        </p:nvSpPr>
        <p:spPr>
          <a:xfrm>
            <a:off x="6324600" y="304800"/>
            <a:ext cx="2514600" cy="838200"/>
          </a:xfrm>
        </p:spPr>
        <p:txBody>
          <a:bodyPr/>
          <a:lstStyle/>
          <a:p>
            <a:r>
              <a:rPr lang="en-US" sz="2800" dirty="0"/>
              <a:t>Look in  your Inbox</a:t>
            </a:r>
          </a:p>
        </p:txBody>
      </p:sp>
      <p:sp>
        <p:nvSpPr>
          <p:cNvPr id="11" name="Text Placeholder 2">
            <a:extLst>
              <a:ext uri="{FF2B5EF4-FFF2-40B4-BE49-F238E27FC236}">
                <a16:creationId xmlns:a16="http://schemas.microsoft.com/office/drawing/2014/main" id="{40924BA8-9B5B-01DB-8DE5-82E5A819377F}"/>
              </a:ext>
            </a:extLst>
          </p:cNvPr>
          <p:cNvSpPr>
            <a:spLocks noGrp="1"/>
          </p:cNvSpPr>
          <p:nvPr>
            <p:ph type="body" idx="2"/>
          </p:nvPr>
        </p:nvSpPr>
        <p:spPr>
          <a:xfrm>
            <a:off x="6324600" y="1219203"/>
            <a:ext cx="2514600" cy="4843463"/>
          </a:xfrm>
        </p:spPr>
        <p:txBody>
          <a:bodyPr>
            <a:normAutofit/>
          </a:bodyPr>
          <a:lstStyle/>
          <a:p>
            <a:pPr>
              <a:lnSpc>
                <a:spcPct val="100000"/>
              </a:lnSpc>
            </a:pPr>
            <a:r>
              <a:rPr lang="en-US" sz="1800" dirty="0"/>
              <a:t>For this email with lots of helpful links and info!</a:t>
            </a:r>
          </a:p>
          <a:p>
            <a:pPr>
              <a:lnSpc>
                <a:spcPct val="100000"/>
              </a:lnSpc>
            </a:pPr>
            <a:endParaRPr lang="en-US" sz="1800" dirty="0"/>
          </a:p>
          <a:p>
            <a:pPr>
              <a:lnSpc>
                <a:spcPct val="100000"/>
              </a:lnSpc>
            </a:pPr>
            <a:r>
              <a:rPr lang="en-US" sz="1800" dirty="0"/>
              <a:t>The </a:t>
            </a:r>
            <a:r>
              <a:rPr lang="en-US" sz="1800" dirty="0" err="1"/>
              <a:t>GOTo</a:t>
            </a:r>
            <a:r>
              <a:rPr lang="en-US" sz="1800" dirty="0"/>
              <a:t> Webinar Link is the same for all 3 days.</a:t>
            </a:r>
          </a:p>
        </p:txBody>
      </p:sp>
      <p:pic>
        <p:nvPicPr>
          <p:cNvPr id="3" name="Picture 2">
            <a:extLst>
              <a:ext uri="{FF2B5EF4-FFF2-40B4-BE49-F238E27FC236}">
                <a16:creationId xmlns:a16="http://schemas.microsoft.com/office/drawing/2014/main" id="{89D5F7A8-4A5D-3C3B-9387-13451922ECEE}"/>
              </a:ext>
            </a:extLst>
          </p:cNvPr>
          <p:cNvPicPr>
            <a:picLocks noChangeAspect="1"/>
          </p:cNvPicPr>
          <p:nvPr/>
        </p:nvPicPr>
        <p:blipFill>
          <a:blip r:embed="rId2"/>
          <a:stretch>
            <a:fillRect/>
          </a:stretch>
        </p:blipFill>
        <p:spPr>
          <a:xfrm>
            <a:off x="304800" y="228599"/>
            <a:ext cx="5982937" cy="5410197"/>
          </a:xfrm>
          <a:prstGeom prst="rect">
            <a:avLst/>
          </a:prstGeom>
        </p:spPr>
      </p:pic>
      <p:pic>
        <p:nvPicPr>
          <p:cNvPr id="4" name="Picture 3">
            <a:extLst>
              <a:ext uri="{FF2B5EF4-FFF2-40B4-BE49-F238E27FC236}">
                <a16:creationId xmlns:a16="http://schemas.microsoft.com/office/drawing/2014/main" id="{5A060B51-D3A0-AE68-8B63-8F760667298D}"/>
              </a:ext>
            </a:extLst>
          </p:cNvPr>
          <p:cNvPicPr>
            <a:picLocks noChangeAspect="1"/>
          </p:cNvPicPr>
          <p:nvPr/>
        </p:nvPicPr>
        <p:blipFill>
          <a:blip r:embed="rId3"/>
          <a:stretch>
            <a:fillRect/>
          </a:stretch>
        </p:blipFill>
        <p:spPr>
          <a:xfrm>
            <a:off x="304800" y="312218"/>
            <a:ext cx="5791200" cy="1858896"/>
          </a:xfrm>
          <a:prstGeom prst="rect">
            <a:avLst/>
          </a:prstGeom>
        </p:spPr>
      </p:pic>
    </p:spTree>
    <p:extLst>
      <p:ext uri="{BB962C8B-B14F-4D97-AF65-F5344CB8AC3E}">
        <p14:creationId xmlns:p14="http://schemas.microsoft.com/office/powerpoint/2010/main" val="171453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175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29656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8" y="1714503"/>
            <a:ext cx="2962275" cy="3879465"/>
          </a:xfrm>
          <a:prstGeom prst="rect">
            <a:avLst/>
          </a:prstGeom>
        </p:spPr>
      </p:pic>
      <p:sp>
        <p:nvSpPr>
          <p:cNvPr id="5" name="Rectangle 4"/>
          <p:cNvSpPr/>
          <p:nvPr/>
        </p:nvSpPr>
        <p:spPr>
          <a:xfrm>
            <a:off x="3962400" y="1714502"/>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37748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26399" y="326063"/>
            <a:ext cx="8389369" cy="910983"/>
          </a:xfrm>
        </p:spPr>
        <p:txBody>
          <a:bodyPr vert="horz" lIns="92075" tIns="46039" rIns="92075" bIns="46039" anchor="b" anchorCtr="0">
            <a:normAutofit/>
          </a:bodyPr>
          <a:lstStyle/>
          <a:p>
            <a:pPr eaLnBrk="1" hangingPunct="1">
              <a:defRPr/>
            </a:pPr>
            <a:r>
              <a:rPr lang="en-US" sz="4000" dirty="0"/>
              <a:t>Comparison of Type 1,Type 2, LADA</a:t>
            </a:r>
          </a:p>
        </p:txBody>
      </p:sp>
      <p:grpSp>
        <p:nvGrpSpPr>
          <p:cNvPr id="81923" name="Group 1027"/>
          <p:cNvGrpSpPr>
            <a:grpSpLocks/>
          </p:cNvGrpSpPr>
          <p:nvPr/>
        </p:nvGrpSpPr>
        <p:grpSpPr bwMode="auto">
          <a:xfrm>
            <a:off x="533400" y="1524001"/>
            <a:ext cx="8268764" cy="3918205"/>
            <a:chOff x="693" y="1188"/>
            <a:chExt cx="6060"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5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1</a:t>
              </a:r>
            </a:p>
          </p:txBody>
        </p:sp>
        <p:sp>
          <p:nvSpPr>
            <p:cNvPr id="1654791" name="Rectangle 1031"/>
            <p:cNvSpPr>
              <a:spLocks noChangeArrowheads="1"/>
            </p:cNvSpPr>
            <p:nvPr/>
          </p:nvSpPr>
          <p:spPr bwMode="auto">
            <a:xfrm>
              <a:off x="4561" y="1200"/>
              <a:ext cx="157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2</a:t>
              </a:r>
              <a:r>
                <a:rPr lang="da-DK" sz="2400" b="1" dirty="0">
                  <a:solidFill>
                    <a:srgbClr val="FFFFFF"/>
                  </a:solidFill>
                  <a:effectLst>
                    <a:outerShdw blurRad="38100" dist="38100" dir="2700000" algn="tl">
                      <a:srgbClr val="000000"/>
                    </a:outerShdw>
                  </a:effectLst>
                </a:rPr>
                <a:t>     </a:t>
              </a:r>
              <a:r>
                <a:rPr lang="da-DK" sz="2400" b="1" u="sng" dirty="0">
                  <a:solidFill>
                    <a:schemeClr val="accent1">
                      <a:lumMod val="75000"/>
                    </a:schemeClr>
                  </a:solidFill>
                  <a:effectLst>
                    <a:outerShdw blurRad="38100" dist="38100" dir="2700000" algn="tl">
                      <a:srgbClr val="000000"/>
                    </a:outerShdw>
                  </a:effectLst>
                </a:rPr>
                <a:t>LADA</a:t>
              </a:r>
            </a:p>
          </p:txBody>
        </p:sp>
        <p:sp>
          <p:nvSpPr>
            <p:cNvPr id="1654792" name="Rectangle 1032"/>
            <p:cNvSpPr>
              <a:spLocks noChangeArrowheads="1"/>
            </p:cNvSpPr>
            <p:nvPr/>
          </p:nvSpPr>
          <p:spPr bwMode="auto">
            <a:xfrm>
              <a:off x="718" y="1491"/>
              <a:ext cx="1671" cy="233"/>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rPr>
                <a:t>Excess weight</a:t>
              </a:r>
            </a:p>
          </p:txBody>
        </p:sp>
        <p:sp>
          <p:nvSpPr>
            <p:cNvPr id="1654793" name="Rectangle 1033"/>
            <p:cNvSpPr>
              <a:spLocks noChangeArrowheads="1"/>
            </p:cNvSpPr>
            <p:nvPr/>
          </p:nvSpPr>
          <p:spPr bwMode="auto">
            <a:xfrm>
              <a:off x="3874" y="1473"/>
              <a:ext cx="225"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794" name="Rectangle 1034"/>
            <p:cNvSpPr>
              <a:spLocks noChangeArrowheads="1"/>
            </p:cNvSpPr>
            <p:nvPr/>
          </p:nvSpPr>
          <p:spPr bwMode="auto">
            <a:xfrm>
              <a:off x="4829" y="1473"/>
              <a:ext cx="192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x</a:t>
              </a:r>
              <a:r>
                <a:rPr lang="da-DK" sz="2400" dirty="0">
                  <a:solidFill>
                    <a:srgbClr val="FFFFFF"/>
                  </a:solidFill>
                  <a:effectLst>
                    <a:outerShdw blurRad="38100" dist="38100" dir="2700000" algn="tl">
                      <a:srgbClr val="000000"/>
                    </a:outerShdw>
                  </a:effectLst>
                </a:rPr>
                <a:t>		</a:t>
              </a:r>
            </a:p>
          </p:txBody>
        </p:sp>
        <p:sp>
          <p:nvSpPr>
            <p:cNvPr id="1654795" name="Rectangle 1035"/>
            <p:cNvSpPr>
              <a:spLocks noChangeArrowheads="1"/>
            </p:cNvSpPr>
            <p:nvPr/>
          </p:nvSpPr>
          <p:spPr bwMode="auto">
            <a:xfrm>
              <a:off x="738" y="1746"/>
              <a:ext cx="165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dependence</a:t>
              </a:r>
            </a:p>
          </p:txBody>
        </p:sp>
        <p:sp>
          <p:nvSpPr>
            <p:cNvPr id="1654796" name="Rectangle 1036"/>
            <p:cNvSpPr>
              <a:spLocks noChangeArrowheads="1"/>
            </p:cNvSpPr>
            <p:nvPr/>
          </p:nvSpPr>
          <p:spPr bwMode="auto">
            <a:xfrm>
              <a:off x="3841" y="1781"/>
              <a:ext cx="385"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a:t>
              </a:r>
            </a:p>
          </p:txBody>
        </p:sp>
        <p:sp>
          <p:nvSpPr>
            <p:cNvPr id="1654797" name="Rectangle 1037"/>
            <p:cNvSpPr>
              <a:spLocks noChangeArrowheads="1"/>
            </p:cNvSpPr>
            <p:nvPr/>
          </p:nvSpPr>
          <p:spPr bwMode="auto">
            <a:xfrm>
              <a:off x="4752" y="1746"/>
              <a:ext cx="1439" cy="233"/>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30%	   6mos</a:t>
              </a:r>
              <a:endParaRPr lang="da-DK" sz="2400" dirty="0">
                <a:solidFill>
                  <a:srgbClr val="FFFFFF"/>
                </a:solidFill>
                <a:effectLst>
                  <a:outerShdw blurRad="38100" dist="38100" dir="2700000" algn="tl">
                    <a:srgbClr val="000000"/>
                  </a:outerShdw>
                </a:effectLst>
              </a:endParaRPr>
            </a:p>
          </p:txBody>
        </p:sp>
        <p:sp>
          <p:nvSpPr>
            <p:cNvPr id="1654798" name="Rectangle 1038"/>
            <p:cNvSpPr>
              <a:spLocks noChangeArrowheads="1"/>
            </p:cNvSpPr>
            <p:nvPr/>
          </p:nvSpPr>
          <p:spPr bwMode="auto">
            <a:xfrm>
              <a:off x="738" y="2019"/>
              <a:ext cx="2007"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Respond to oral agents</a:t>
              </a:r>
            </a:p>
          </p:txBody>
        </p:sp>
        <p:sp>
          <p:nvSpPr>
            <p:cNvPr id="1654799" name="Rectangle 1039"/>
            <p:cNvSpPr>
              <a:spLocks noChangeArrowheads="1"/>
            </p:cNvSpPr>
            <p:nvPr/>
          </p:nvSpPr>
          <p:spPr bwMode="auto">
            <a:xfrm>
              <a:off x="3874" y="1994"/>
              <a:ext cx="202"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1654800" name="Rectangle 1040"/>
            <p:cNvSpPr>
              <a:spLocks noChangeArrowheads="1"/>
            </p:cNvSpPr>
            <p:nvPr/>
          </p:nvSpPr>
          <p:spPr bwMode="auto">
            <a:xfrm>
              <a:off x="4752" y="2002"/>
              <a:ext cx="1527" cy="233"/>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 xxx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1" name="Rectangle 1041"/>
            <p:cNvSpPr>
              <a:spLocks noChangeArrowheads="1"/>
            </p:cNvSpPr>
            <p:nvPr/>
          </p:nvSpPr>
          <p:spPr bwMode="auto">
            <a:xfrm>
              <a:off x="738" y="2291"/>
              <a:ext cx="63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Ketosis</a:t>
              </a:r>
            </a:p>
          </p:txBody>
        </p:sp>
        <p:sp>
          <p:nvSpPr>
            <p:cNvPr id="1654802" name="Rectangle 1042"/>
            <p:cNvSpPr>
              <a:spLocks noChangeArrowheads="1"/>
            </p:cNvSpPr>
            <p:nvPr/>
          </p:nvSpPr>
          <p:spPr bwMode="auto">
            <a:xfrm>
              <a:off x="3821" y="2316"/>
              <a:ext cx="32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p>
          </p:txBody>
        </p:sp>
        <p:sp>
          <p:nvSpPr>
            <p:cNvPr id="1654803" name="Rectangle 1043"/>
            <p:cNvSpPr>
              <a:spLocks noChangeArrowheads="1"/>
            </p:cNvSpPr>
            <p:nvPr/>
          </p:nvSpPr>
          <p:spPr bwMode="auto">
            <a:xfrm>
              <a:off x="4889" y="2291"/>
              <a:ext cx="98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4" name="Rectangle 1044"/>
            <p:cNvSpPr>
              <a:spLocks noChangeArrowheads="1"/>
            </p:cNvSpPr>
            <p:nvPr/>
          </p:nvSpPr>
          <p:spPr bwMode="auto">
            <a:xfrm>
              <a:off x="738" y="2564"/>
              <a:ext cx="16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Antibodies present</a:t>
              </a:r>
            </a:p>
          </p:txBody>
        </p:sp>
        <p:sp>
          <p:nvSpPr>
            <p:cNvPr id="1654805" name="Rectangle 1045"/>
            <p:cNvSpPr>
              <a:spLocks noChangeArrowheads="1"/>
            </p:cNvSpPr>
            <p:nvPr/>
          </p:nvSpPr>
          <p:spPr bwMode="auto">
            <a:xfrm>
              <a:off x="3841" y="2546"/>
              <a:ext cx="439"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r>
                <a:rPr lang="da-DK" sz="2400" dirty="0">
                  <a:solidFill>
                    <a:srgbClr val="FFFFFF"/>
                  </a:solidFill>
                  <a:effectLst>
                    <a:outerShdw blurRad="38100" dist="38100" dir="2700000" algn="tl">
                      <a:srgbClr val="000000"/>
                    </a:outerShdw>
                  </a:effectLst>
                </a:rPr>
                <a:t>  </a:t>
              </a:r>
            </a:p>
          </p:txBody>
        </p:sp>
        <p:sp>
          <p:nvSpPr>
            <p:cNvPr id="1654806" name="Rectangle 1046"/>
            <p:cNvSpPr>
              <a:spLocks noChangeArrowheads="1"/>
            </p:cNvSpPr>
            <p:nvPr/>
          </p:nvSpPr>
          <p:spPr bwMode="auto">
            <a:xfrm>
              <a:off x="4829" y="2564"/>
              <a:ext cx="1032"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0</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a:t>
              </a:r>
            </a:p>
          </p:txBody>
        </p:sp>
        <p:sp>
          <p:nvSpPr>
            <p:cNvPr id="1654807" name="Rectangle 1047"/>
            <p:cNvSpPr>
              <a:spLocks noChangeArrowheads="1"/>
            </p:cNvSpPr>
            <p:nvPr/>
          </p:nvSpPr>
          <p:spPr bwMode="auto">
            <a:xfrm>
              <a:off x="738" y="2837"/>
              <a:ext cx="1725"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Typical Age of onset</a:t>
              </a:r>
            </a:p>
          </p:txBody>
        </p:sp>
        <p:sp>
          <p:nvSpPr>
            <p:cNvPr id="1654808" name="Rectangle 1048"/>
            <p:cNvSpPr>
              <a:spLocks noChangeArrowheads="1"/>
            </p:cNvSpPr>
            <p:nvPr/>
          </p:nvSpPr>
          <p:spPr bwMode="auto">
            <a:xfrm>
              <a:off x="3774" y="2837"/>
              <a:ext cx="52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teens</a:t>
              </a:r>
            </a:p>
          </p:txBody>
        </p:sp>
        <p:sp>
          <p:nvSpPr>
            <p:cNvPr id="1654809" name="Rectangle 1049"/>
            <p:cNvSpPr>
              <a:spLocks noChangeArrowheads="1"/>
            </p:cNvSpPr>
            <p:nvPr/>
          </p:nvSpPr>
          <p:spPr bwMode="auto">
            <a:xfrm>
              <a:off x="4829" y="2837"/>
              <a:ext cx="12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adult</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adult</a:t>
              </a:r>
            </a:p>
          </p:txBody>
        </p:sp>
        <p:sp>
          <p:nvSpPr>
            <p:cNvPr id="1654810" name="Rectangle 1050"/>
            <p:cNvSpPr>
              <a:spLocks noChangeArrowheads="1"/>
            </p:cNvSpPr>
            <p:nvPr/>
          </p:nvSpPr>
          <p:spPr bwMode="auto">
            <a:xfrm>
              <a:off x="1303" y="3127"/>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1" name="Rectangle 1051"/>
            <p:cNvSpPr>
              <a:spLocks noChangeArrowheads="1"/>
            </p:cNvSpPr>
            <p:nvPr/>
          </p:nvSpPr>
          <p:spPr bwMode="auto">
            <a:xfrm>
              <a:off x="3993" y="3111"/>
              <a:ext cx="0" cy="233"/>
            </a:xfrm>
            <a:prstGeom prst="rect">
              <a:avLst/>
            </a:prstGeom>
            <a:noFill/>
            <a:ln w="9525">
              <a:noFill/>
              <a:miter lim="800000"/>
              <a:headEnd/>
              <a:tailEnd/>
            </a:ln>
          </p:spPr>
          <p:txBody>
            <a:bodyPr wrap="none" lIns="0" tIns="0" rIns="0" bIns="0">
              <a:spAutoFit/>
            </a:bodyPr>
            <a:lstStyle/>
            <a:p>
              <a:pPr>
                <a:defRPr/>
              </a:pPr>
              <a:endParaRPr lang="da-DK" sz="2400" dirty="0">
                <a:solidFill>
                  <a:srgbClr val="FFFFFF"/>
                </a:solidFill>
                <a:effectLst>
                  <a:outerShdw blurRad="38100" dist="38100" dir="2700000" algn="tl">
                    <a:srgbClr val="000000"/>
                  </a:outerShdw>
                </a:effectLst>
              </a:endParaRPr>
            </a:p>
          </p:txBody>
        </p:sp>
        <p:sp>
          <p:nvSpPr>
            <p:cNvPr id="1654812" name="Rectangle 1052"/>
            <p:cNvSpPr>
              <a:spLocks noChangeArrowheads="1"/>
            </p:cNvSpPr>
            <p:nvPr/>
          </p:nvSpPr>
          <p:spPr bwMode="auto">
            <a:xfrm>
              <a:off x="4829" y="3111"/>
              <a:ext cx="877"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3" name="Rectangle 1053"/>
            <p:cNvSpPr>
              <a:spLocks noChangeArrowheads="1"/>
            </p:cNvSpPr>
            <p:nvPr/>
          </p:nvSpPr>
          <p:spPr bwMode="auto">
            <a:xfrm>
              <a:off x="738"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4" name="Rectangle 1054"/>
            <p:cNvSpPr>
              <a:spLocks noChangeArrowheads="1"/>
            </p:cNvSpPr>
            <p:nvPr/>
          </p:nvSpPr>
          <p:spPr bwMode="auto">
            <a:xfrm>
              <a:off x="3993"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5" name="Rectangle 1055"/>
            <p:cNvSpPr>
              <a:spLocks noChangeArrowheads="1"/>
            </p:cNvSpPr>
            <p:nvPr/>
          </p:nvSpPr>
          <p:spPr bwMode="auto">
            <a:xfrm>
              <a:off x="4829" y="3382"/>
              <a:ext cx="700"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p>
          </p:txBody>
        </p:sp>
      </p:grpSp>
      <p:sp>
        <p:nvSpPr>
          <p:cNvPr id="1654816" name="Rectangle 1056"/>
          <p:cNvSpPr>
            <a:spLocks noChangeArrowheads="1"/>
          </p:cNvSpPr>
          <p:nvPr/>
        </p:nvSpPr>
        <p:spPr bwMode="auto">
          <a:xfrm>
            <a:off x="533400" y="5486402"/>
            <a:ext cx="269626" cy="461665"/>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rPr>
              <a:t> </a:t>
            </a:r>
          </a:p>
        </p:txBody>
      </p:sp>
      <p:sp>
        <p:nvSpPr>
          <p:cNvPr id="81925" name="Text Box 1057"/>
          <p:cNvSpPr txBox="1">
            <a:spLocks noChangeArrowheads="1"/>
          </p:cNvSpPr>
          <p:nvPr/>
        </p:nvSpPr>
        <p:spPr bwMode="auto">
          <a:xfrm>
            <a:off x="5334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613842" y="4636460"/>
            <a:ext cx="29083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Resistance</a:t>
            </a:r>
          </a:p>
        </p:txBody>
      </p:sp>
      <p:sp>
        <p:nvSpPr>
          <p:cNvPr id="37" name="Rectangle 1048"/>
          <p:cNvSpPr>
            <a:spLocks noChangeArrowheads="1"/>
          </p:cNvSpPr>
          <p:nvPr/>
        </p:nvSpPr>
        <p:spPr bwMode="auto">
          <a:xfrm>
            <a:off x="6057100" y="4706273"/>
            <a:ext cx="631583" cy="36933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xxx</a:t>
            </a:r>
          </a:p>
        </p:txBody>
      </p:sp>
      <p:sp>
        <p:nvSpPr>
          <p:cNvPr id="38" name="Rectangle 1048"/>
          <p:cNvSpPr>
            <a:spLocks noChangeArrowheads="1"/>
          </p:cNvSpPr>
          <p:nvPr/>
        </p:nvSpPr>
        <p:spPr bwMode="auto">
          <a:xfrm>
            <a:off x="5008119" y="4706829"/>
            <a:ext cx="153888" cy="36933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39" name="Rectangle 1048"/>
          <p:cNvSpPr>
            <a:spLocks noChangeArrowheads="1"/>
          </p:cNvSpPr>
          <p:nvPr/>
        </p:nvSpPr>
        <p:spPr bwMode="auto">
          <a:xfrm>
            <a:off x="7396173" y="4660920"/>
            <a:ext cx="5334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  x</a:t>
            </a:r>
          </a:p>
        </p:txBody>
      </p:sp>
    </p:spTree>
    <p:custDataLst>
      <p:tags r:id="rId1"/>
    </p:custDataLst>
    <p:extLst>
      <p:ext uri="{BB962C8B-B14F-4D97-AF65-F5344CB8AC3E}">
        <p14:creationId xmlns:p14="http://schemas.microsoft.com/office/powerpoint/2010/main" val="216241977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a:t>Gestational</a:t>
            </a:r>
          </a:p>
          <a:p>
            <a:pPr eaLnBrk="1" hangingPunct="1"/>
            <a:r>
              <a:rPr lang="en-US"/>
              <a:t>Other specific types of diabetes</a:t>
            </a:r>
          </a:p>
          <a:p>
            <a:pPr eaLnBrk="1" hangingPunct="1">
              <a:buFont typeface="Wingdings" pitchFamily="2" charset="2"/>
              <a:buNone/>
            </a:pPr>
            <a:endParaRPr lang="en-US"/>
          </a:p>
        </p:txBody>
      </p:sp>
      <p:pic>
        <p:nvPicPr>
          <p:cNvPr id="32770" name="Picture 2" descr="C:\Users\bev\AppData\Local\Microsoft\Windows\Temporary Internet Files\Content.IE5\VK386RT2\MP9004464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19"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0CE9-880E-4C26-835A-59A447BEBE8A}"/>
              </a:ext>
            </a:extLst>
          </p:cNvPr>
          <p:cNvSpPr>
            <a:spLocks noGrp="1"/>
          </p:cNvSpPr>
          <p:nvPr>
            <p:ph type="title"/>
          </p:nvPr>
        </p:nvSpPr>
        <p:spPr/>
        <p:txBody>
          <a:bodyPr anchor="b">
            <a:normAutofit/>
          </a:bodyPr>
          <a:lstStyle/>
          <a:p>
            <a:r>
              <a:rPr lang="en-US" dirty="0"/>
              <a:t>Screening in early Pregnancy</a:t>
            </a:r>
          </a:p>
        </p:txBody>
      </p:sp>
      <p:sp>
        <p:nvSpPr>
          <p:cNvPr id="3" name="Content Placeholder 2">
            <a:extLst>
              <a:ext uri="{FF2B5EF4-FFF2-40B4-BE49-F238E27FC236}">
                <a16:creationId xmlns:a16="http://schemas.microsoft.com/office/drawing/2014/main" id="{DE0F158D-D393-43A4-953E-2C5CF9F50A78}"/>
              </a:ext>
            </a:extLst>
          </p:cNvPr>
          <p:cNvSpPr>
            <a:spLocks noGrp="1"/>
          </p:cNvSpPr>
          <p:nvPr>
            <p:ph sz="quarter" idx="1"/>
          </p:nvPr>
        </p:nvSpPr>
        <p:spPr>
          <a:xfrm>
            <a:off x="457200" y="1219200"/>
            <a:ext cx="5105400" cy="5638800"/>
          </a:xfrm>
        </p:spPr>
        <p:txBody>
          <a:bodyPr>
            <a:normAutofit fontScale="92500" lnSpcReduction="10000"/>
          </a:bodyPr>
          <a:lstStyle/>
          <a:p>
            <a:pPr>
              <a:lnSpc>
                <a:spcPct val="110000"/>
              </a:lnSpc>
            </a:pPr>
            <a:r>
              <a:rPr lang="en-US" sz="2400" dirty="0"/>
              <a:t>Check glucose before 15 weeks of gestation:</a:t>
            </a:r>
          </a:p>
          <a:p>
            <a:pPr lvl="1">
              <a:lnSpc>
                <a:spcPct val="110000"/>
              </a:lnSpc>
            </a:pPr>
            <a:r>
              <a:rPr lang="en-US" sz="2400" dirty="0"/>
              <a:t>Can find undetected diabetes or hyperglycemia</a:t>
            </a:r>
          </a:p>
          <a:p>
            <a:pPr lvl="1">
              <a:lnSpc>
                <a:spcPct val="110000"/>
              </a:lnSpc>
            </a:pPr>
            <a:r>
              <a:rPr lang="en-US" sz="2400" dirty="0"/>
              <a:t>Prevent fetal exposure to hyperglycemia</a:t>
            </a:r>
          </a:p>
          <a:p>
            <a:pPr lvl="1">
              <a:lnSpc>
                <a:spcPct val="110000"/>
              </a:lnSpc>
            </a:pPr>
            <a:r>
              <a:rPr lang="en-US" sz="2400" dirty="0"/>
              <a:t>Allows providers and pregnant people to take action to prevent complications</a:t>
            </a:r>
          </a:p>
          <a:p>
            <a:pPr>
              <a:lnSpc>
                <a:spcPct val="110000"/>
              </a:lnSpc>
            </a:pPr>
            <a:r>
              <a:rPr lang="en-US" sz="2400" dirty="0"/>
              <a:t>Use standard diabetes diagnostic criteria.</a:t>
            </a:r>
          </a:p>
          <a:p>
            <a:pPr lvl="1">
              <a:lnSpc>
                <a:spcPct val="110000"/>
              </a:lnSpc>
            </a:pPr>
            <a:r>
              <a:rPr lang="en-US" sz="2400" dirty="0"/>
              <a:t>If positive, diagnosis </a:t>
            </a:r>
            <a:r>
              <a:rPr lang="en-US" sz="2400" dirty="0">
                <a:solidFill>
                  <a:srgbClr val="0070C0"/>
                </a:solidFill>
              </a:rPr>
              <a:t>“Diabetes in Pregnancy”</a:t>
            </a:r>
          </a:p>
          <a:p>
            <a:pPr>
              <a:lnSpc>
                <a:spcPct val="110000"/>
              </a:lnSpc>
            </a:pPr>
            <a:r>
              <a:rPr lang="en-US" sz="2400" dirty="0">
                <a:solidFill>
                  <a:srgbClr val="0070C0"/>
                </a:solidFill>
              </a:rPr>
              <a:t>If fasting BG 110+ or A1C 5.9%+</a:t>
            </a:r>
          </a:p>
          <a:p>
            <a:pPr lvl="1">
              <a:lnSpc>
                <a:spcPct val="110000"/>
              </a:lnSpc>
            </a:pPr>
            <a:r>
              <a:rPr lang="en-US" sz="2400" dirty="0"/>
              <a:t>At higher risk of adverse outcomes and more likely to experience GDM and need insulin.</a:t>
            </a:r>
          </a:p>
        </p:txBody>
      </p:sp>
      <p:pic>
        <p:nvPicPr>
          <p:cNvPr id="5" name="Picture 4" descr="Pregnant woman at work">
            <a:extLst>
              <a:ext uri="{FF2B5EF4-FFF2-40B4-BE49-F238E27FC236}">
                <a16:creationId xmlns:a16="http://schemas.microsoft.com/office/drawing/2014/main" id="{9A544B07-999F-4497-AAC0-5C05975D30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21" r="30541" b="-3"/>
          <a:stretch/>
        </p:blipFill>
        <p:spPr>
          <a:xfrm>
            <a:off x="5428052" y="1216152"/>
            <a:ext cx="3245793" cy="3965448"/>
          </a:xfrm>
          <a:prstGeom prst="rect">
            <a:avLst/>
          </a:prstGeom>
          <a:noFill/>
        </p:spPr>
      </p:pic>
      <p:sp>
        <p:nvSpPr>
          <p:cNvPr id="6" name="TextBox 5">
            <a:extLst>
              <a:ext uri="{FF2B5EF4-FFF2-40B4-BE49-F238E27FC236}">
                <a16:creationId xmlns:a16="http://schemas.microsoft.com/office/drawing/2014/main" id="{11A9B9B6-E415-0ACC-57D5-4BCF9C33E582}"/>
              </a:ext>
            </a:extLst>
          </p:cNvPr>
          <p:cNvSpPr txBox="1"/>
          <p:nvPr/>
        </p:nvSpPr>
        <p:spPr>
          <a:xfrm>
            <a:off x="5126126" y="5193632"/>
            <a:ext cx="3976171" cy="1015663"/>
          </a:xfrm>
          <a:prstGeom prst="rect">
            <a:avLst/>
          </a:prstGeom>
          <a:noFill/>
        </p:spPr>
        <p:txBody>
          <a:bodyPr wrap="square">
            <a:spAutoFit/>
          </a:bodyPr>
          <a:lstStyle/>
          <a:p>
            <a:pPr lvl="1">
              <a:defRPr/>
            </a:pPr>
            <a:r>
              <a:rPr lang="en-US" sz="2000" dirty="0">
                <a:solidFill>
                  <a:srgbClr val="0070C0"/>
                </a:solidFill>
              </a:rPr>
              <a:t>If BG in normal range, recheck at 24-28 weeks for Gestational Diabetes  </a:t>
            </a:r>
          </a:p>
        </p:txBody>
      </p:sp>
    </p:spTree>
    <p:extLst>
      <p:ext uri="{BB962C8B-B14F-4D97-AF65-F5344CB8AC3E}">
        <p14:creationId xmlns:p14="http://schemas.microsoft.com/office/powerpoint/2010/main" val="240042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Poll question 6</a:t>
            </a:r>
          </a:p>
        </p:txBody>
      </p:sp>
      <p:sp>
        <p:nvSpPr>
          <p:cNvPr id="3" name="Content Placeholder 2"/>
          <p:cNvSpPr>
            <a:spLocks noGrp="1"/>
          </p:cNvSpPr>
          <p:nvPr>
            <p:ph sz="quarter" idx="1"/>
          </p:nvPr>
        </p:nvSpPr>
        <p:spPr>
          <a:xfrm>
            <a:off x="457200" y="1140460"/>
            <a:ext cx="6781800" cy="5793740"/>
          </a:xfrm>
        </p:spPr>
        <p:txBody>
          <a:bodyPr>
            <a:normAutofit fontScale="85000" lnSpcReduction="20000"/>
          </a:bodyPr>
          <a:lstStyle/>
          <a:p>
            <a:pPr>
              <a:lnSpc>
                <a:spcPct val="120000"/>
              </a:lnSpc>
            </a:pPr>
            <a:r>
              <a:rPr lang="en-US" dirty="0"/>
              <a:t>What best describes gestational diabetes?</a:t>
            </a:r>
          </a:p>
          <a:p>
            <a:pPr marL="514350" indent="-514350">
              <a:lnSpc>
                <a:spcPct val="120000"/>
              </a:lnSpc>
              <a:buAutoNum type="alphaLcPeriod"/>
            </a:pPr>
            <a:r>
              <a:rPr lang="en-US" dirty="0"/>
              <a:t>Diabetes discovered within the first 12 weeks of pregnancy.</a:t>
            </a:r>
          </a:p>
          <a:p>
            <a:pPr marL="514350" indent="-514350">
              <a:lnSpc>
                <a:spcPct val="120000"/>
              </a:lnSpc>
              <a:buAutoNum type="alphaLcPeriod"/>
            </a:pPr>
            <a:r>
              <a:rPr lang="en-US" dirty="0"/>
              <a:t>Diabetes discovered in the 24-28 weeks of pregnancy.</a:t>
            </a:r>
          </a:p>
          <a:p>
            <a:pPr marL="514350" indent="-514350">
              <a:lnSpc>
                <a:spcPct val="120000"/>
              </a:lnSpc>
              <a:buAutoNum type="alphaLcPeriod"/>
            </a:pPr>
            <a:r>
              <a:rPr lang="en-US" dirty="0"/>
              <a:t>Risk of getting diabetes before pregnancy.</a:t>
            </a:r>
          </a:p>
          <a:p>
            <a:pPr marL="514350" indent="-514350">
              <a:lnSpc>
                <a:spcPct val="120000"/>
              </a:lnSpc>
              <a:buAutoNum type="alphaLcPeriod"/>
            </a:pPr>
            <a:r>
              <a:rPr lang="en-US" dirty="0"/>
              <a:t>Diabetes discovered at any point during pregnancy.</a:t>
            </a:r>
          </a:p>
        </p:txBody>
      </p:sp>
      <p:pic>
        <p:nvPicPr>
          <p:cNvPr id="5" name="Picture 4"/>
          <p:cNvPicPr>
            <a:picLocks noChangeAspect="1"/>
          </p:cNvPicPr>
          <p:nvPr/>
        </p:nvPicPr>
        <p:blipFill>
          <a:blip r:embed="rId3"/>
          <a:stretch>
            <a:fillRect/>
          </a:stretch>
        </p:blipFill>
        <p:spPr>
          <a:xfrm>
            <a:off x="7239000" y="1447800"/>
            <a:ext cx="1700931" cy="2017951"/>
          </a:xfrm>
          <a:prstGeom prst="rect">
            <a:avLst/>
          </a:prstGeom>
        </p:spPr>
      </p:pic>
      <p:sp>
        <p:nvSpPr>
          <p:cNvPr id="6" name="Oval 5">
            <a:extLst>
              <a:ext uri="{FF2B5EF4-FFF2-40B4-BE49-F238E27FC236}">
                <a16:creationId xmlns:a16="http://schemas.microsoft.com/office/drawing/2014/main" id="{DE0BD25D-4D86-4708-8820-471808601A9D}"/>
              </a:ext>
            </a:extLst>
          </p:cNvPr>
          <p:cNvSpPr/>
          <p:nvPr/>
        </p:nvSpPr>
        <p:spPr>
          <a:xfrm>
            <a:off x="204069" y="3276600"/>
            <a:ext cx="6806331" cy="1219200"/>
          </a:xfrm>
          <a:prstGeom prst="ellipse">
            <a:avLst/>
          </a:prstGeom>
          <a:noFill/>
          <a:ln w="38100">
            <a:solidFill>
              <a:srgbClr val="5E3886"/>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8124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600200"/>
          </a:xfrm>
        </p:spPr>
        <p:txBody>
          <a:bodyPr>
            <a:normAutofit/>
          </a:bodyPr>
          <a:lstStyle/>
          <a:p>
            <a:r>
              <a:rPr lang="en-US" dirty="0"/>
              <a:t>Gestational DM ~ 9% of all Pregnancies</a:t>
            </a:r>
          </a:p>
        </p:txBody>
      </p:sp>
      <p:sp>
        <p:nvSpPr>
          <p:cNvPr id="2" name="Content Placeholder 1"/>
          <p:cNvSpPr>
            <a:spLocks noGrp="1"/>
          </p:cNvSpPr>
          <p:nvPr>
            <p:ph idx="1"/>
          </p:nvPr>
        </p:nvSpPr>
        <p:spPr>
          <a:xfrm>
            <a:off x="356396" y="1920732"/>
            <a:ext cx="4825204" cy="4512851"/>
          </a:xfrm>
        </p:spPr>
        <p:txBody>
          <a:bodyPr>
            <a:noAutofit/>
          </a:bodyPr>
          <a:lstStyle/>
          <a:p>
            <a:pPr>
              <a:defRPr/>
            </a:pPr>
            <a:r>
              <a:rPr lang="en-US" sz="3200" dirty="0"/>
              <a:t>Detected at 24-28 weeks of pregnancy (most insulin resistant phase)</a:t>
            </a:r>
          </a:p>
          <a:p>
            <a:pPr>
              <a:defRPr/>
            </a:pPr>
            <a:r>
              <a:rPr lang="en-US" sz="3200" dirty="0"/>
              <a:t>50% chance of getting diabetes post delivery</a:t>
            </a:r>
          </a:p>
          <a:p>
            <a:pPr>
              <a:defRPr/>
            </a:pPr>
            <a:r>
              <a:rPr lang="en-US" sz="3200" dirty="0"/>
              <a:t>Offspring at greater risk of insulin resistance and diabetes</a:t>
            </a:r>
            <a:endParaRPr lang="en-US" sz="2800" dirty="0"/>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1336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368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28600"/>
            <a:ext cx="8229600" cy="1219200"/>
          </a:xfrm>
        </p:spPr>
        <p:txBody>
          <a:bodyPr>
            <a:normAutofit fontScale="90000"/>
          </a:bodyPr>
          <a:lstStyle/>
          <a:p>
            <a:r>
              <a:rPr lang="en-US" dirty="0"/>
              <a:t>Rates of Gestational Diabetes (GDM) and Diabetes in Pregnancy increasing</a:t>
            </a:r>
          </a:p>
        </p:txBody>
      </p:sp>
      <p:sp>
        <p:nvSpPr>
          <p:cNvPr id="2" name="Content Placeholder 1"/>
          <p:cNvSpPr>
            <a:spLocks noGrp="1"/>
          </p:cNvSpPr>
          <p:nvPr>
            <p:ph sz="quarter" idx="1"/>
          </p:nvPr>
        </p:nvSpPr>
        <p:spPr>
          <a:xfrm>
            <a:off x="457200" y="1600200"/>
            <a:ext cx="4495800" cy="5334000"/>
          </a:xfrm>
        </p:spPr>
        <p:txBody>
          <a:bodyPr>
            <a:noAutofit/>
          </a:bodyPr>
          <a:lstStyle/>
          <a:p>
            <a:pPr>
              <a:defRPr/>
            </a:pPr>
            <a:r>
              <a:rPr lang="en-US" sz="3200" dirty="0"/>
              <a:t>1% to 2% have type 1 or type 2 during pregnancy</a:t>
            </a:r>
          </a:p>
          <a:p>
            <a:pPr>
              <a:defRPr/>
            </a:pPr>
            <a:r>
              <a:rPr lang="en-US" sz="3200" dirty="0"/>
              <a:t>6% to 9% develop GDM.</a:t>
            </a:r>
          </a:p>
          <a:p>
            <a:pPr>
              <a:defRPr/>
            </a:pPr>
            <a:r>
              <a:rPr lang="en-US" sz="3200" dirty="0"/>
              <a:t>From 2000 to 2010</a:t>
            </a:r>
          </a:p>
          <a:p>
            <a:pPr lvl="1">
              <a:defRPr/>
            </a:pPr>
            <a:r>
              <a:rPr lang="en-US" sz="2400" dirty="0"/>
              <a:t>GDM rates increased 56%</a:t>
            </a:r>
          </a:p>
          <a:p>
            <a:pPr lvl="1">
              <a:defRPr/>
            </a:pPr>
            <a:r>
              <a:rPr lang="en-US" sz="2400" dirty="0"/>
              <a:t>Type 1 or type 2 before pregnancy increased 37%.</a:t>
            </a:r>
          </a:p>
          <a:p>
            <a:pPr>
              <a:defRPr/>
            </a:pPr>
            <a:endParaRPr lang="en-US" sz="3200" dirty="0"/>
          </a:p>
          <a:p>
            <a:pPr>
              <a:defRPr/>
            </a:pPr>
            <a:endParaRPr lang="en-US" dirty="0"/>
          </a:p>
        </p:txBody>
      </p:sp>
      <p:sp>
        <p:nvSpPr>
          <p:cNvPr id="3" name="Content Placeholder 2">
            <a:extLst>
              <a:ext uri="{FF2B5EF4-FFF2-40B4-BE49-F238E27FC236}">
                <a16:creationId xmlns:a16="http://schemas.microsoft.com/office/drawing/2014/main" id="{8EE3BB30-000F-480D-8002-6C5BE5B423A3}"/>
              </a:ext>
            </a:extLst>
          </p:cNvPr>
          <p:cNvSpPr>
            <a:spLocks noGrp="1"/>
          </p:cNvSpPr>
          <p:nvPr>
            <p:ph sz="quarter" idx="2"/>
          </p:nvPr>
        </p:nvSpPr>
        <p:spPr>
          <a:xfrm>
            <a:off x="5333999" y="1636776"/>
            <a:ext cx="3339846" cy="3584448"/>
          </a:xfrm>
        </p:spPr>
        <p:txBody>
          <a:bodyPr>
            <a:normAutofit fontScale="70000" lnSpcReduction="20000"/>
          </a:bodyPr>
          <a:lstStyle/>
          <a:p>
            <a:r>
              <a:rPr lang="en-US" dirty="0"/>
              <a:t>Asian and Hispanic women have higher rates of GDM</a:t>
            </a:r>
          </a:p>
          <a:p>
            <a:r>
              <a:rPr lang="en-US" dirty="0"/>
              <a:t>Black and Hispanic women have higher rates of type 1 or type 2 diabetes during pregnancy.</a:t>
            </a:r>
          </a:p>
          <a:p>
            <a:endParaRPr lang="en-US" dirty="0"/>
          </a:p>
        </p:txBody>
      </p:sp>
      <p:pic>
        <p:nvPicPr>
          <p:cNvPr id="55299" name="Picture 9" descr="C:\Documents and Settings\Owner\Local Settings\Temporary Internet Files\Content.IE5\PUKT6R4U\MP9004430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973" y="4854804"/>
            <a:ext cx="148589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2317934-2DA6-4BF3-8CB3-1F8317E089C5}"/>
              </a:ext>
            </a:extLst>
          </p:cNvPr>
          <p:cNvSpPr/>
          <p:nvPr/>
        </p:nvSpPr>
        <p:spPr>
          <a:xfrm>
            <a:off x="304800" y="5845404"/>
            <a:ext cx="5638800" cy="923330"/>
          </a:xfrm>
          <a:prstGeom prst="rect">
            <a:avLst/>
          </a:prstGeom>
        </p:spPr>
        <p:txBody>
          <a:bodyPr wrap="square">
            <a:spAutoFit/>
          </a:bodyPr>
          <a:lstStyle/>
          <a:p>
            <a:r>
              <a:rPr lang="en-US" dirty="0"/>
              <a:t>CDC https://www.cdc.gov/reproductivehealth/maternalinfanthealth/diabetes-during-pregnancy.htm</a:t>
            </a:r>
          </a:p>
        </p:txBody>
      </p:sp>
    </p:spTree>
    <p:custDataLst>
      <p:tags r:id="rId1"/>
    </p:custDataLst>
    <p:extLst>
      <p:ext uri="{BB962C8B-B14F-4D97-AF65-F5344CB8AC3E}">
        <p14:creationId xmlns:p14="http://schemas.microsoft.com/office/powerpoint/2010/main" val="356978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CD74-962E-4B4B-BC63-98D7F5C71B24}"/>
              </a:ext>
            </a:extLst>
          </p:cNvPr>
          <p:cNvSpPr>
            <a:spLocks noGrp="1"/>
          </p:cNvSpPr>
          <p:nvPr>
            <p:ph type="title"/>
          </p:nvPr>
        </p:nvSpPr>
        <p:spPr>
          <a:xfrm>
            <a:off x="457200" y="152400"/>
            <a:ext cx="8229600" cy="990600"/>
          </a:xfrm>
        </p:spPr>
        <p:txBody>
          <a:bodyPr anchor="b">
            <a:normAutofit/>
          </a:bodyPr>
          <a:lstStyle/>
          <a:p>
            <a:r>
              <a:rPr lang="en-US" sz="4400"/>
              <a:t>Who is attending this conference?</a:t>
            </a:r>
          </a:p>
        </p:txBody>
      </p:sp>
      <p:pic>
        <p:nvPicPr>
          <p:cNvPr id="9" name="Content Placeholder 8">
            <a:extLst>
              <a:ext uri="{FF2B5EF4-FFF2-40B4-BE49-F238E27FC236}">
                <a16:creationId xmlns:a16="http://schemas.microsoft.com/office/drawing/2014/main" id="{539CABFD-482F-4BCD-B4AF-30F0E793C77F}"/>
              </a:ext>
            </a:extLst>
          </p:cNvPr>
          <p:cNvPicPr>
            <a:picLocks noGrp="1" noChangeAspect="1"/>
          </p:cNvPicPr>
          <p:nvPr>
            <p:ph sz="quarter" idx="1"/>
          </p:nvPr>
        </p:nvPicPr>
        <p:blipFill>
          <a:blip r:embed="rId2"/>
          <a:stretch>
            <a:fillRect/>
          </a:stretch>
        </p:blipFill>
        <p:spPr>
          <a:xfrm>
            <a:off x="217713" y="1371600"/>
            <a:ext cx="8708573" cy="4572000"/>
          </a:xfrm>
          <a:noFill/>
        </p:spPr>
      </p:pic>
      <p:pic>
        <p:nvPicPr>
          <p:cNvPr id="6" name="Picture 5">
            <a:extLst>
              <a:ext uri="{FF2B5EF4-FFF2-40B4-BE49-F238E27FC236}">
                <a16:creationId xmlns:a16="http://schemas.microsoft.com/office/drawing/2014/main" id="{345A506B-3009-1BC7-4303-4F331B84233D}"/>
              </a:ext>
            </a:extLst>
          </p:cNvPr>
          <p:cNvPicPr>
            <a:picLocks noChangeAspect="1"/>
          </p:cNvPicPr>
          <p:nvPr/>
        </p:nvPicPr>
        <p:blipFill>
          <a:blip r:embed="rId3"/>
          <a:stretch>
            <a:fillRect/>
          </a:stretch>
        </p:blipFill>
        <p:spPr>
          <a:xfrm>
            <a:off x="407172" y="1226604"/>
            <a:ext cx="8088237" cy="5484572"/>
          </a:xfrm>
          <a:prstGeom prst="rect">
            <a:avLst/>
          </a:prstGeom>
        </p:spPr>
      </p:pic>
      <p:sp>
        <p:nvSpPr>
          <p:cNvPr id="7" name="TextBox 6">
            <a:extLst>
              <a:ext uri="{FF2B5EF4-FFF2-40B4-BE49-F238E27FC236}">
                <a16:creationId xmlns:a16="http://schemas.microsoft.com/office/drawing/2014/main" id="{9F9F9E1D-BB2D-1A8A-266E-7EB54091F772}"/>
              </a:ext>
            </a:extLst>
          </p:cNvPr>
          <p:cNvSpPr txBox="1"/>
          <p:nvPr/>
        </p:nvSpPr>
        <p:spPr>
          <a:xfrm>
            <a:off x="6222228" y="1394936"/>
            <a:ext cx="2514600" cy="1477328"/>
          </a:xfrm>
          <a:prstGeom prst="rect">
            <a:avLst/>
          </a:prstGeom>
          <a:noFill/>
        </p:spPr>
        <p:txBody>
          <a:bodyPr wrap="square" rtlCol="0">
            <a:spAutoFit/>
          </a:bodyPr>
          <a:lstStyle/>
          <a:p>
            <a:r>
              <a:rPr lang="en-US" u="sng" dirty="0">
                <a:solidFill>
                  <a:srgbClr val="0070C0"/>
                </a:solidFill>
              </a:rPr>
              <a:t>Other</a:t>
            </a:r>
            <a:br>
              <a:rPr lang="en-US" dirty="0">
                <a:solidFill>
                  <a:srgbClr val="0070C0"/>
                </a:solidFill>
              </a:rPr>
            </a:br>
            <a:r>
              <a:rPr lang="en-US" dirty="0">
                <a:solidFill>
                  <a:srgbClr val="0070C0"/>
                </a:solidFill>
              </a:rPr>
              <a:t>Nutritionist (2)</a:t>
            </a:r>
          </a:p>
          <a:p>
            <a:r>
              <a:rPr lang="en-US" dirty="0">
                <a:solidFill>
                  <a:srgbClr val="0070C0"/>
                </a:solidFill>
              </a:rPr>
              <a:t>Diabetes Educator (2)</a:t>
            </a:r>
          </a:p>
          <a:p>
            <a:r>
              <a:rPr lang="en-US" dirty="0">
                <a:solidFill>
                  <a:srgbClr val="0070C0"/>
                </a:solidFill>
              </a:rPr>
              <a:t>Community Health Educator (1)</a:t>
            </a:r>
          </a:p>
        </p:txBody>
      </p:sp>
    </p:spTree>
    <p:extLst>
      <p:ext uri="{BB962C8B-B14F-4D97-AF65-F5344CB8AC3E}">
        <p14:creationId xmlns:p14="http://schemas.microsoft.com/office/powerpoint/2010/main" val="35162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4179-D84A-80AC-1D56-D2B2A1A8E56B}"/>
              </a:ext>
            </a:extLst>
          </p:cNvPr>
          <p:cNvSpPr>
            <a:spLocks noGrp="1"/>
          </p:cNvSpPr>
          <p:nvPr>
            <p:ph type="title"/>
          </p:nvPr>
        </p:nvSpPr>
        <p:spPr/>
        <p:txBody>
          <a:bodyPr>
            <a:normAutofit fontScale="90000"/>
          </a:bodyPr>
          <a:lstStyle/>
          <a:p>
            <a:r>
              <a:rPr lang="en-US" dirty="0"/>
              <a:t>See Diabetes and Pregnancy Level 2</a:t>
            </a:r>
          </a:p>
        </p:txBody>
      </p:sp>
      <p:pic>
        <p:nvPicPr>
          <p:cNvPr id="5" name="Content Placeholder 4">
            <a:extLst>
              <a:ext uri="{FF2B5EF4-FFF2-40B4-BE49-F238E27FC236}">
                <a16:creationId xmlns:a16="http://schemas.microsoft.com/office/drawing/2014/main" id="{EDE1918E-F3A5-5391-403B-429334F78AC6}"/>
              </a:ext>
            </a:extLst>
          </p:cNvPr>
          <p:cNvPicPr>
            <a:picLocks noGrp="1" noChangeAspect="1"/>
          </p:cNvPicPr>
          <p:nvPr>
            <p:ph sz="quarter" idx="1"/>
          </p:nvPr>
        </p:nvPicPr>
        <p:blipFill>
          <a:blip r:embed="rId2"/>
          <a:stretch>
            <a:fillRect/>
          </a:stretch>
        </p:blipFill>
        <p:spPr>
          <a:xfrm>
            <a:off x="301009" y="2133600"/>
            <a:ext cx="8541981" cy="4045251"/>
          </a:xfrm>
        </p:spPr>
      </p:pic>
      <p:sp>
        <p:nvSpPr>
          <p:cNvPr id="6" name="TextBox 5">
            <a:extLst>
              <a:ext uri="{FF2B5EF4-FFF2-40B4-BE49-F238E27FC236}">
                <a16:creationId xmlns:a16="http://schemas.microsoft.com/office/drawing/2014/main" id="{3F1E889A-3706-E6D9-B9F5-654CF9D1356A}"/>
              </a:ext>
            </a:extLst>
          </p:cNvPr>
          <p:cNvSpPr txBox="1"/>
          <p:nvPr/>
        </p:nvSpPr>
        <p:spPr>
          <a:xfrm>
            <a:off x="762000" y="1371600"/>
            <a:ext cx="6934200" cy="461665"/>
          </a:xfrm>
          <a:prstGeom prst="rect">
            <a:avLst/>
          </a:prstGeom>
          <a:noFill/>
        </p:spPr>
        <p:txBody>
          <a:bodyPr wrap="square" rtlCol="0">
            <a:spAutoFit/>
          </a:bodyPr>
          <a:lstStyle/>
          <a:p>
            <a:pPr algn="ctr"/>
            <a:r>
              <a:rPr lang="en-US" sz="2400" dirty="0">
                <a:solidFill>
                  <a:srgbClr val="0070C0"/>
                </a:solidFill>
              </a:rPr>
              <a:t>Screening and Diagnosis of Diabetes Cheat Sheet</a:t>
            </a:r>
          </a:p>
        </p:txBody>
      </p:sp>
      <p:pic>
        <p:nvPicPr>
          <p:cNvPr id="3" name="Picture 2">
            <a:extLst>
              <a:ext uri="{FF2B5EF4-FFF2-40B4-BE49-F238E27FC236}">
                <a16:creationId xmlns:a16="http://schemas.microsoft.com/office/drawing/2014/main" id="{2C1538E2-6DC1-163E-E8C2-B20292F30CAE}"/>
              </a:ext>
            </a:extLst>
          </p:cNvPr>
          <p:cNvPicPr>
            <a:picLocks noChangeAspect="1"/>
          </p:cNvPicPr>
          <p:nvPr/>
        </p:nvPicPr>
        <p:blipFill>
          <a:blip r:embed="rId3"/>
          <a:stretch>
            <a:fillRect/>
          </a:stretch>
        </p:blipFill>
        <p:spPr>
          <a:xfrm>
            <a:off x="457200" y="6182495"/>
            <a:ext cx="3962400" cy="529434"/>
          </a:xfrm>
          <a:prstGeom prst="rect">
            <a:avLst/>
          </a:prstGeom>
        </p:spPr>
      </p:pic>
    </p:spTree>
    <p:extLst>
      <p:ext uri="{BB962C8B-B14F-4D97-AF65-F5344CB8AC3E}">
        <p14:creationId xmlns:p14="http://schemas.microsoft.com/office/powerpoint/2010/main" val="240699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Gestational Diabetes and Pregnancy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24000"/>
            <a:ext cx="2438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457200" y="1219200"/>
            <a:ext cx="6477000" cy="4937760"/>
          </a:xfrm>
        </p:spPr>
        <p:txBody>
          <a:bodyPr>
            <a:noAutofit/>
          </a:bodyPr>
          <a:lstStyle/>
          <a:p>
            <a:r>
              <a:rPr lang="en-US" sz="2800" dirty="0"/>
              <a:t>Test for GDM at 24-28 weeks</a:t>
            </a:r>
          </a:p>
          <a:p>
            <a:r>
              <a:rPr lang="en-US" sz="2800" dirty="0"/>
              <a:t>Test GDM women for post partum diabetes at 4-12 weeks, using OGTT</a:t>
            </a:r>
          </a:p>
          <a:p>
            <a:r>
              <a:rPr lang="en-US" sz="2800" dirty="0"/>
              <a:t>Women with GDM need lifelong screening for prediabetes/diabetes at least every 3 </a:t>
            </a:r>
            <a:r>
              <a:rPr lang="en-US" sz="2800" dirty="0" err="1"/>
              <a:t>yrs</a:t>
            </a:r>
            <a:endParaRPr lang="en-US" sz="2800" dirty="0"/>
          </a:p>
          <a:p>
            <a:r>
              <a:rPr lang="en-US" sz="2800" dirty="0"/>
              <a:t>Women with </a:t>
            </a:r>
            <a:r>
              <a:rPr lang="en-US" sz="2800" dirty="0" err="1"/>
              <a:t>hx</a:t>
            </a:r>
            <a:r>
              <a:rPr lang="en-US" sz="2800" dirty="0"/>
              <a:t> of GDM, found to have prediabetes need intensive lifestyle interventions or metformin to prevent diabetes.</a:t>
            </a:r>
          </a:p>
        </p:txBody>
      </p:sp>
      <p:pic>
        <p:nvPicPr>
          <p:cNvPr id="5" name="Picture 4">
            <a:extLst>
              <a:ext uri="{FF2B5EF4-FFF2-40B4-BE49-F238E27FC236}">
                <a16:creationId xmlns:a16="http://schemas.microsoft.com/office/drawing/2014/main" id="{48509BC3-C390-7373-7C14-1BDAE1FB2F0E}"/>
              </a:ext>
            </a:extLst>
          </p:cNvPr>
          <p:cNvPicPr>
            <a:picLocks noChangeAspect="1"/>
          </p:cNvPicPr>
          <p:nvPr/>
        </p:nvPicPr>
        <p:blipFill>
          <a:blip r:embed="rId3"/>
          <a:stretch>
            <a:fillRect/>
          </a:stretch>
        </p:blipFill>
        <p:spPr>
          <a:xfrm>
            <a:off x="536655" y="6328381"/>
            <a:ext cx="8173591" cy="419158"/>
          </a:xfrm>
          <a:prstGeom prst="rect">
            <a:avLst/>
          </a:prstGeom>
        </p:spPr>
      </p:pic>
    </p:spTree>
    <p:extLst>
      <p:ext uri="{BB962C8B-B14F-4D97-AF65-F5344CB8AC3E}">
        <p14:creationId xmlns:p14="http://schemas.microsoft.com/office/powerpoint/2010/main" val="206778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vert="horz" lIns="90477" tIns="44445" rIns="90477" bIns="44445" anchor="b" anchorCtr="0">
            <a:normAutofit/>
          </a:bodyPr>
          <a:lstStyle/>
          <a:p>
            <a:pPr eaLnBrk="1" hangingPunct="1"/>
            <a:r>
              <a:rPr lang="en-US" dirty="0"/>
              <a:t>Other Specific Types of DM</a:t>
            </a:r>
            <a:endParaRPr lang="en-US" sz="4000" dirty="0">
              <a:sym typeface="Monotype Sorts" pitchFamily="2" charset="2"/>
            </a:endParaRPr>
          </a:p>
        </p:txBody>
      </p:sp>
      <p:sp>
        <p:nvSpPr>
          <p:cNvPr id="66563" name="Rectangle 3"/>
          <p:cNvSpPr>
            <a:spLocks noGrp="1" noChangeArrowheads="1"/>
          </p:cNvSpPr>
          <p:nvPr>
            <p:ph idx="4294967295"/>
          </p:nvPr>
        </p:nvSpPr>
        <p:spPr>
          <a:xfrm>
            <a:off x="457200" y="1371600"/>
            <a:ext cx="5486400" cy="5410200"/>
          </a:xfrm>
        </p:spPr>
        <p:txBody>
          <a:bodyPr vert="horz" lIns="90477" tIns="44445" rIns="90477" bIns="44445">
            <a:normAutofit fontScale="77500" lnSpcReduction="20000"/>
          </a:bodyPr>
          <a:lstStyle/>
          <a:p>
            <a:pPr eaLnBrk="1" hangingPunct="1">
              <a:lnSpc>
                <a:spcPct val="120000"/>
              </a:lnSpc>
            </a:pPr>
            <a:r>
              <a:rPr lang="en-US" dirty="0"/>
              <a:t>Medications such as: steroids, protease inhibitors and </a:t>
            </a:r>
            <a:r>
              <a:rPr lang="en-US" dirty="0" err="1"/>
              <a:t>Prograf</a:t>
            </a:r>
            <a:r>
              <a:rPr lang="en-US" sz="2000" baseline="30000" dirty="0"/>
              <a:t>®</a:t>
            </a:r>
            <a:r>
              <a:rPr lang="en-US" dirty="0"/>
              <a:t> </a:t>
            </a:r>
          </a:p>
          <a:p>
            <a:pPr eaLnBrk="1" hangingPunct="1">
              <a:lnSpc>
                <a:spcPct val="120000"/>
              </a:lnSpc>
            </a:pPr>
            <a:r>
              <a:rPr lang="en-US" dirty="0"/>
              <a:t>Secondary to Agent Orange</a:t>
            </a:r>
          </a:p>
          <a:p>
            <a:pPr eaLnBrk="1" hangingPunct="1">
              <a:lnSpc>
                <a:spcPct val="120000"/>
              </a:lnSpc>
            </a:pPr>
            <a:r>
              <a:rPr lang="en-US" dirty="0"/>
              <a:t>Liver failure</a:t>
            </a:r>
          </a:p>
          <a:p>
            <a:pPr eaLnBrk="1" hangingPunct="1">
              <a:lnSpc>
                <a:spcPct val="120000"/>
              </a:lnSpc>
            </a:pPr>
            <a:r>
              <a:rPr lang="en-US" dirty="0"/>
              <a:t>TPN or tube feedings</a:t>
            </a:r>
          </a:p>
          <a:p>
            <a:pPr eaLnBrk="1" hangingPunct="1">
              <a:lnSpc>
                <a:spcPct val="120000"/>
              </a:lnSpc>
            </a:pPr>
            <a:r>
              <a:rPr lang="en-US" dirty="0"/>
              <a:t>Pancreatic cancers or removal</a:t>
            </a:r>
          </a:p>
          <a:p>
            <a:pPr eaLnBrk="1" hangingPunct="1">
              <a:lnSpc>
                <a:spcPct val="120000"/>
              </a:lnSpc>
            </a:pPr>
            <a:r>
              <a:rPr lang="en-US" dirty="0"/>
              <a:t>Cystic fibrosis, pancreatitis</a:t>
            </a:r>
          </a:p>
          <a:p>
            <a:pPr eaLnBrk="1" hangingPunct="1">
              <a:lnSpc>
                <a:spcPct val="120000"/>
              </a:lnSpc>
            </a:pPr>
            <a:r>
              <a:rPr lang="en-US" dirty="0"/>
              <a:t>Other</a:t>
            </a:r>
          </a:p>
        </p:txBody>
      </p:sp>
      <p:pic>
        <p:nvPicPr>
          <p:cNvPr id="2" name="Picture 1"/>
          <p:cNvPicPr>
            <a:picLocks noChangeAspect="1"/>
          </p:cNvPicPr>
          <p:nvPr/>
        </p:nvPicPr>
        <p:blipFill>
          <a:blip r:embed="rId4"/>
          <a:stretch>
            <a:fillRect/>
          </a:stretch>
        </p:blipFill>
        <p:spPr>
          <a:xfrm>
            <a:off x="6248400" y="1508825"/>
            <a:ext cx="2438400" cy="2301175"/>
          </a:xfrm>
          <a:prstGeom prst="rect">
            <a:avLst/>
          </a:prstGeom>
        </p:spPr>
      </p:pic>
    </p:spTree>
    <p:custDataLst>
      <p:tags r:id="rId1"/>
    </p:custDataLst>
    <p:extLst>
      <p:ext uri="{BB962C8B-B14F-4D97-AF65-F5344CB8AC3E}">
        <p14:creationId xmlns:p14="http://schemas.microsoft.com/office/powerpoint/2010/main" val="234820508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0040"/>
            <a:ext cx="8229600" cy="1143000"/>
          </a:xfrm>
        </p:spPr>
        <p:txBody>
          <a:bodyPr>
            <a:noAutofit/>
          </a:bodyPr>
          <a:lstStyle/>
          <a:p>
            <a:r>
              <a:rPr lang="en-US" sz="3600" dirty="0"/>
              <a:t>Regardless of the cause, hyperglycemia needs to be treated.</a:t>
            </a:r>
          </a:p>
        </p:txBody>
      </p:sp>
      <p:pic>
        <p:nvPicPr>
          <p:cNvPr id="29698" name="Picture 2" descr="C:\Users\Beverly\AppData\Local\Microsoft\Windows\Temporary Internet Files\Content.IE5\Z2J1B3R6\MP9004424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957912"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75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B7AC-99A8-1D5F-EEAE-2CB5876AFDC8}"/>
            </a:ext>
          </a:extLst>
        </p:cNvPr>
        <p:cNvGrpSpPr/>
        <p:nvPr/>
      </p:nvGrpSpPr>
      <p:grpSpPr>
        <a:xfrm>
          <a:off x="0" y="0"/>
          <a:ext cx="0" cy="0"/>
          <a:chOff x="0" y="0"/>
          <a:chExt cx="0" cy="0"/>
        </a:xfrm>
      </p:grpSpPr>
      <p:sp>
        <p:nvSpPr>
          <p:cNvPr id="258050" name="Rectangle 2">
            <a:extLst>
              <a:ext uri="{FF2B5EF4-FFF2-40B4-BE49-F238E27FC236}">
                <a16:creationId xmlns:a16="http://schemas.microsoft.com/office/drawing/2014/main" id="{6553F936-1877-61C5-A5C5-A98C357E41F5}"/>
              </a:ext>
            </a:extLst>
          </p:cNvPr>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a:extLst>
              <a:ext uri="{FF2B5EF4-FFF2-40B4-BE49-F238E27FC236}">
                <a16:creationId xmlns:a16="http://schemas.microsoft.com/office/drawing/2014/main" id="{F0E02097-1ACC-C8CB-FF55-D22C263544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9697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384763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C:\Users\disaacs\AppData\Local\Microsoft\Windows\INetCache\IE\UUP2QLUF\1415725079_0ad42fcd00_z[1].jpg">
            <a:extLst>
              <a:ext uri="{FF2B5EF4-FFF2-40B4-BE49-F238E27FC236}">
                <a16:creationId xmlns:a16="http://schemas.microsoft.com/office/drawing/2014/main" id="{AD7DE525-9C44-4097-8596-4626C029D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5714"/>
            <a:ext cx="9144000" cy="618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p:nvPr>
        </p:nvSpPr>
        <p:spPr/>
        <p:txBody>
          <a:bodyPr/>
          <a:lstStyle/>
          <a:p>
            <a:pPr marL="0" indent="0" algn="ctr" eaLnBrk="1" hangingPunct="1">
              <a:buNone/>
            </a:pPr>
            <a:r>
              <a:rPr lang="en-US" altLang="en-US" sz="5225" b="1">
                <a:solidFill>
                  <a:schemeClr val="bg1"/>
                </a:solidFill>
              </a:rPr>
              <a:t>SGLT-2 Inhibitors</a:t>
            </a:r>
          </a:p>
        </p:txBody>
      </p:sp>
    </p:spTree>
    <p:extLst>
      <p:ext uri="{BB962C8B-B14F-4D97-AF65-F5344CB8AC3E}">
        <p14:creationId xmlns:p14="http://schemas.microsoft.com/office/powerpoint/2010/main" val="224615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C95ED82D-267D-4D1A-9326-AFBDE93ABD92}"/>
              </a:ext>
            </a:extLst>
          </p:cNvPr>
          <p:cNvSpPr>
            <a:spLocks noGrp="1" noChangeArrowheads="1"/>
          </p:cNvSpPr>
          <p:nvPr>
            <p:ph type="title"/>
          </p:nvPr>
        </p:nvSpPr>
        <p:spPr/>
        <p:txBody>
          <a:bodyPr>
            <a:normAutofit/>
          </a:bodyPr>
          <a:lstStyle/>
          <a:p>
            <a:pPr eaLnBrk="1" hangingPunct="1"/>
            <a:r>
              <a:rPr lang="en-US" altLang="en-US" sz="4800" dirty="0"/>
              <a:t>SGLT and the Kidney</a:t>
            </a:r>
          </a:p>
        </p:txBody>
      </p:sp>
      <p:sp>
        <p:nvSpPr>
          <p:cNvPr id="3" name="Content Placeholder 2">
            <a:extLst>
              <a:ext uri="{FF2B5EF4-FFF2-40B4-BE49-F238E27FC236}">
                <a16:creationId xmlns:a16="http://schemas.microsoft.com/office/drawing/2014/main" id="{9A7B7366-8661-1C44-633A-CB9260623E9E}"/>
              </a:ext>
            </a:extLst>
          </p:cNvPr>
          <p:cNvSpPr>
            <a:spLocks noGrp="1"/>
          </p:cNvSpPr>
          <p:nvPr>
            <p:ph sz="quarter" idx="1"/>
          </p:nvPr>
        </p:nvSpPr>
        <p:spPr/>
        <p:txBody>
          <a:bodyPr/>
          <a:lstStyle/>
          <a:p>
            <a:endParaRPr lang="en-US"/>
          </a:p>
        </p:txBody>
      </p:sp>
      <p:pic>
        <p:nvPicPr>
          <p:cNvPr id="84996" name="Picture 2" descr="SGLT2-1HIW">
            <a:extLst>
              <a:ext uri="{FF2B5EF4-FFF2-40B4-BE49-F238E27FC236}">
                <a16:creationId xmlns:a16="http://schemas.microsoft.com/office/drawing/2014/main" id="{A6BA993A-AA45-4E2E-9DB0-5DFF61278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30" y="1805848"/>
            <a:ext cx="8007078" cy="408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79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7 </a:t>
            </a:r>
          </a:p>
        </p:txBody>
      </p:sp>
      <p:sp>
        <p:nvSpPr>
          <p:cNvPr id="3" name="Content Placeholder 2"/>
          <p:cNvSpPr>
            <a:spLocks noGrp="1"/>
          </p:cNvSpPr>
          <p:nvPr>
            <p:ph sz="quarter" idx="1"/>
          </p:nvPr>
        </p:nvSpPr>
        <p:spPr/>
        <p:txBody>
          <a:bodyPr>
            <a:normAutofit/>
          </a:bodyPr>
          <a:lstStyle/>
          <a:p>
            <a:pPr lvl="0"/>
            <a:r>
              <a:rPr lang="en-US" sz="3600" dirty="0"/>
              <a:t> A potential side effect of SGLT-2 Inhibitors is:</a:t>
            </a:r>
          </a:p>
          <a:p>
            <a:pPr marL="385763" indent="-385763">
              <a:buFont typeface="+mj-lt"/>
              <a:buAutoNum type="alphaLcPeriod"/>
            </a:pPr>
            <a:r>
              <a:rPr lang="en-US" sz="3600" dirty="0"/>
              <a:t>Urinary tract infections</a:t>
            </a:r>
          </a:p>
          <a:p>
            <a:pPr marL="385763" indent="-385763">
              <a:buFont typeface="+mj-lt"/>
              <a:buAutoNum type="alphaLcPeriod"/>
            </a:pPr>
            <a:r>
              <a:rPr lang="en-US" sz="3600" dirty="0"/>
              <a:t>Hypertension</a:t>
            </a:r>
          </a:p>
          <a:p>
            <a:pPr marL="385763" indent="-385763">
              <a:buFont typeface="+mj-lt"/>
              <a:buAutoNum type="alphaLcPeriod"/>
            </a:pPr>
            <a:r>
              <a:rPr lang="en-US" sz="3600" dirty="0"/>
              <a:t>Kidney tenderness</a:t>
            </a:r>
          </a:p>
          <a:p>
            <a:pPr marL="385763" indent="-385763">
              <a:buFont typeface="+mj-lt"/>
              <a:buAutoNum type="alphaLcPeriod"/>
            </a:pPr>
            <a:r>
              <a:rPr lang="en-US" sz="3600" dirty="0"/>
              <a:t>Increased uric acid</a:t>
            </a:r>
            <a:br>
              <a:rPr lang="en-US" dirty="0"/>
            </a:b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5829300" y="2852857"/>
            <a:ext cx="1156344" cy="1712357"/>
          </a:xfrm>
          <a:prstGeom prst="rect">
            <a:avLst/>
          </a:prstGeom>
        </p:spPr>
      </p:pic>
      <p:sp>
        <p:nvSpPr>
          <p:cNvPr id="5" name="Oval 4">
            <a:extLst>
              <a:ext uri="{FF2B5EF4-FFF2-40B4-BE49-F238E27FC236}">
                <a16:creationId xmlns:a16="http://schemas.microsoft.com/office/drawing/2014/main" id="{C2B36990-A5BB-4064-9923-AE1E561E937B}"/>
              </a:ext>
            </a:extLst>
          </p:cNvPr>
          <p:cNvSpPr/>
          <p:nvPr/>
        </p:nvSpPr>
        <p:spPr>
          <a:xfrm>
            <a:off x="152400" y="2253343"/>
            <a:ext cx="5410200" cy="914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152287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sz="quarter" idx="1"/>
          </p:nvPr>
        </p:nvSpPr>
        <p:spPr/>
        <p:txBody>
          <a:bodyPr>
            <a:normAutofit fontScale="92500" lnSpcReduction="20000"/>
          </a:bodyPr>
          <a:lstStyle/>
          <a:p>
            <a:pPr eaLnBrk="1" hangingPunct="1">
              <a:lnSpc>
                <a:spcPct val="120000"/>
              </a:lnSpc>
              <a:defRPr/>
            </a:pPr>
            <a:r>
              <a:rPr lang="en-US" sz="3400" b="1" dirty="0"/>
              <a:t>Action</a:t>
            </a:r>
            <a:r>
              <a:rPr lang="en-US" sz="3400" dirty="0"/>
              <a:t>: decreases renal reabsorption of glucose proximal tubule of kidneys (reset renal threshold)</a:t>
            </a:r>
          </a:p>
          <a:p>
            <a:pPr eaLnBrk="1" hangingPunct="1">
              <a:lnSpc>
                <a:spcPct val="120000"/>
              </a:lnSpc>
              <a:defRPr/>
            </a:pPr>
            <a:r>
              <a:rPr lang="en-US" sz="3400" b="1" dirty="0"/>
              <a:t>Preferred</a:t>
            </a:r>
            <a:r>
              <a:rPr lang="en-US" sz="3400" dirty="0"/>
              <a:t> diabetes treatment for people with heart and kidney failure. Decreases BG &amp; CV Risk. </a:t>
            </a:r>
          </a:p>
          <a:p>
            <a:pPr eaLnBrk="1" hangingPunct="1">
              <a:lnSpc>
                <a:spcPct val="120000"/>
              </a:lnSpc>
              <a:defRPr/>
            </a:pPr>
            <a:r>
              <a:rPr lang="en-US" sz="34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824" y="1143000"/>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7B7F358-45F2-4E4A-9BFC-AB3B73078416}"/>
              </a:ext>
            </a:extLst>
          </p:cNvPr>
          <p:cNvPicPr>
            <a:picLocks noChangeAspect="1"/>
          </p:cNvPicPr>
          <p:nvPr/>
        </p:nvPicPr>
        <p:blipFill>
          <a:blip r:embed="rId5"/>
          <a:stretch>
            <a:fillRect/>
          </a:stretch>
        </p:blipFill>
        <p:spPr>
          <a:xfrm>
            <a:off x="3951514" y="5463410"/>
            <a:ext cx="3912984" cy="515520"/>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1F176328-963D-86E6-6E3D-7C8C6875E998}"/>
                  </a:ext>
                </a:extLst>
              </p14:cNvPr>
              <p14:cNvContentPartPr/>
              <p14:nvPr/>
            </p14:nvContentPartPr>
            <p14:xfrm>
              <a:off x="5242798" y="4946348"/>
              <a:ext cx="2621700" cy="63179"/>
            </p14:xfrm>
          </p:contentPart>
        </mc:Choice>
        <mc:Fallback xmlns="">
          <p:pic>
            <p:nvPicPr>
              <p:cNvPr id="3" name="Ink 2">
                <a:extLst>
                  <a:ext uri="{FF2B5EF4-FFF2-40B4-BE49-F238E27FC236}">
                    <a16:creationId xmlns:a16="http://schemas.microsoft.com/office/drawing/2014/main" id="{1F176328-963D-86E6-6E3D-7C8C6875E998}"/>
                  </a:ext>
                </a:extLst>
              </p:cNvPr>
              <p:cNvPicPr/>
              <p:nvPr/>
            </p:nvPicPr>
            <p:blipFill>
              <a:blip r:embed="rId8"/>
              <a:stretch>
                <a:fillRect/>
              </a:stretch>
            </p:blipFill>
            <p:spPr>
              <a:xfrm>
                <a:off x="5188809" y="4838657"/>
                <a:ext cx="2729318" cy="27820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D2DD918-AC6A-3ABC-C74C-5280FE908065}"/>
                  </a:ext>
                </a:extLst>
              </p14:cNvPr>
              <p14:cNvContentPartPr/>
              <p14:nvPr/>
            </p14:nvContentPartPr>
            <p14:xfrm>
              <a:off x="6411943" y="4861024"/>
              <a:ext cx="1967761" cy="7830"/>
            </p14:xfrm>
          </p:contentPart>
        </mc:Choice>
        <mc:Fallback xmlns="">
          <p:pic>
            <p:nvPicPr>
              <p:cNvPr id="5" name="Ink 4">
                <a:extLst>
                  <a:ext uri="{FF2B5EF4-FFF2-40B4-BE49-F238E27FC236}">
                    <a16:creationId xmlns:a16="http://schemas.microsoft.com/office/drawing/2014/main" id="{9D2DD918-AC6A-3ABC-C74C-5280FE908065}"/>
                  </a:ext>
                </a:extLst>
              </p:cNvPr>
              <p:cNvPicPr/>
              <p:nvPr/>
            </p:nvPicPr>
            <p:blipFill>
              <a:blip r:embed="rId10"/>
              <a:stretch>
                <a:fillRect/>
              </a:stretch>
            </p:blipFill>
            <p:spPr>
              <a:xfrm>
                <a:off x="6357943" y="4754251"/>
                <a:ext cx="2075401" cy="221020"/>
              </a:xfrm>
              <a:prstGeom prst="rect">
                <a:avLst/>
              </a:prstGeom>
            </p:spPr>
          </p:pic>
        </mc:Fallback>
      </mc:AlternateContent>
      <p:pic>
        <p:nvPicPr>
          <p:cNvPr id="6" name="Picture 5">
            <a:extLst>
              <a:ext uri="{FF2B5EF4-FFF2-40B4-BE49-F238E27FC236}">
                <a16:creationId xmlns:a16="http://schemas.microsoft.com/office/drawing/2014/main" id="{F23EB13D-85BE-FF0E-7F43-0E45ECD674B4}"/>
              </a:ext>
            </a:extLst>
          </p:cNvPr>
          <p:cNvPicPr>
            <a:picLocks noChangeAspect="1"/>
          </p:cNvPicPr>
          <p:nvPr/>
        </p:nvPicPr>
        <p:blipFill>
          <a:blip r:embed="rId11"/>
          <a:stretch>
            <a:fillRect/>
          </a:stretch>
        </p:blipFill>
        <p:spPr>
          <a:xfrm>
            <a:off x="108914" y="3257047"/>
            <a:ext cx="8926171" cy="3600953"/>
          </a:xfrm>
          <a:prstGeom prst="rect">
            <a:avLst/>
          </a:prstGeom>
        </p:spPr>
      </p:pic>
    </p:spTree>
    <p:custDataLst>
      <p:tags r:id="rId1"/>
    </p:custDataLst>
    <p:extLst>
      <p:ext uri="{BB962C8B-B14F-4D97-AF65-F5344CB8AC3E}">
        <p14:creationId xmlns:p14="http://schemas.microsoft.com/office/powerpoint/2010/main" val="206537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6A69-EEE9-49F6-BD1E-0073A18DFE0D}"/>
              </a:ext>
            </a:extLst>
          </p:cNvPr>
          <p:cNvSpPr>
            <a:spLocks noGrp="1"/>
          </p:cNvSpPr>
          <p:nvPr>
            <p:ph type="title"/>
          </p:nvPr>
        </p:nvSpPr>
        <p:spPr/>
        <p:txBody>
          <a:bodyPr/>
          <a:lstStyle/>
          <a:p>
            <a:r>
              <a:rPr lang="en-US" dirty="0"/>
              <a:t>What is your job setting?</a:t>
            </a:r>
          </a:p>
        </p:txBody>
      </p:sp>
      <p:pic>
        <p:nvPicPr>
          <p:cNvPr id="4" name="Picture 3">
            <a:extLst>
              <a:ext uri="{FF2B5EF4-FFF2-40B4-BE49-F238E27FC236}">
                <a16:creationId xmlns:a16="http://schemas.microsoft.com/office/drawing/2014/main" id="{9B843556-AF02-4E0A-AB76-46FDC1EEDD9B}"/>
              </a:ext>
            </a:extLst>
          </p:cNvPr>
          <p:cNvPicPr>
            <a:picLocks noChangeAspect="1"/>
          </p:cNvPicPr>
          <p:nvPr/>
        </p:nvPicPr>
        <p:blipFill>
          <a:blip r:embed="rId2"/>
          <a:stretch>
            <a:fillRect/>
          </a:stretch>
        </p:blipFill>
        <p:spPr>
          <a:xfrm>
            <a:off x="457200" y="1152495"/>
            <a:ext cx="8229600" cy="5705505"/>
          </a:xfrm>
          <a:prstGeom prst="rect">
            <a:avLst/>
          </a:prstGeom>
        </p:spPr>
      </p:pic>
      <p:pic>
        <p:nvPicPr>
          <p:cNvPr id="5" name="Picture 4">
            <a:extLst>
              <a:ext uri="{FF2B5EF4-FFF2-40B4-BE49-F238E27FC236}">
                <a16:creationId xmlns:a16="http://schemas.microsoft.com/office/drawing/2014/main" id="{CBAA5ECC-3F55-631E-2745-93EAC6644A16}"/>
              </a:ext>
            </a:extLst>
          </p:cNvPr>
          <p:cNvPicPr>
            <a:picLocks noChangeAspect="1"/>
          </p:cNvPicPr>
          <p:nvPr/>
        </p:nvPicPr>
        <p:blipFill>
          <a:blip r:embed="rId3"/>
          <a:stretch>
            <a:fillRect/>
          </a:stretch>
        </p:blipFill>
        <p:spPr>
          <a:xfrm>
            <a:off x="178237" y="1143000"/>
            <a:ext cx="8965763" cy="5562600"/>
          </a:xfrm>
          <a:prstGeom prst="rect">
            <a:avLst/>
          </a:prstGeom>
        </p:spPr>
      </p:pic>
      <p:sp>
        <p:nvSpPr>
          <p:cNvPr id="6" name="TextBox 5">
            <a:extLst>
              <a:ext uri="{FF2B5EF4-FFF2-40B4-BE49-F238E27FC236}">
                <a16:creationId xmlns:a16="http://schemas.microsoft.com/office/drawing/2014/main" id="{B8021810-8C9F-98BD-D528-45C79B73137E}"/>
              </a:ext>
            </a:extLst>
          </p:cNvPr>
          <p:cNvSpPr txBox="1"/>
          <p:nvPr/>
        </p:nvSpPr>
        <p:spPr>
          <a:xfrm>
            <a:off x="6934200" y="1447800"/>
            <a:ext cx="1752600" cy="3416320"/>
          </a:xfrm>
          <a:prstGeom prst="rect">
            <a:avLst/>
          </a:prstGeom>
          <a:noFill/>
        </p:spPr>
        <p:txBody>
          <a:bodyPr wrap="square" rtlCol="0">
            <a:spAutoFit/>
          </a:bodyPr>
          <a:lstStyle/>
          <a:p>
            <a:r>
              <a:rPr lang="en-US" b="1" u="sng" dirty="0">
                <a:latin typeface="Calibri" panose="020F0502020204030204" pitchFamily="34" charset="0"/>
                <a:cs typeface="Calibri" panose="020F0502020204030204" pitchFamily="34" charset="0"/>
              </a:rPr>
              <a:t>Other</a:t>
            </a:r>
          </a:p>
          <a:p>
            <a:r>
              <a:rPr lang="en-US" b="0" i="0" dirty="0">
                <a:solidFill>
                  <a:srgbClr val="333333"/>
                </a:solidFill>
                <a:effectLst/>
                <a:latin typeface="Calibri" panose="020F0502020204030204" pitchFamily="34" charset="0"/>
                <a:cs typeface="Calibri" panose="020F0502020204030204" pitchFamily="34" charset="0"/>
              </a:rPr>
              <a:t>- Community health dept of  acute care hospital system</a:t>
            </a:r>
          </a:p>
          <a:p>
            <a:r>
              <a:rPr lang="en-US" dirty="0">
                <a:solidFill>
                  <a:srgbClr val="333333"/>
                </a:solidFill>
                <a:latin typeface="Calibri" panose="020F0502020204030204" pitchFamily="34" charset="0"/>
                <a:cs typeface="Calibri" panose="020F0502020204030204" pitchFamily="34" charset="0"/>
              </a:rPr>
              <a:t>- Pediatrics</a:t>
            </a:r>
          </a:p>
          <a:p>
            <a:r>
              <a:rPr lang="en-US" dirty="0">
                <a:solidFill>
                  <a:srgbClr val="333333"/>
                </a:solidFill>
                <a:latin typeface="Calibri" panose="020F0502020204030204" pitchFamily="34" charset="0"/>
                <a:cs typeface="Calibri" panose="020F0502020204030204" pitchFamily="34" charset="0"/>
              </a:rPr>
              <a:t>- Remote insurance Company</a:t>
            </a:r>
          </a:p>
          <a:p>
            <a:r>
              <a:rPr lang="en-US" dirty="0">
                <a:solidFill>
                  <a:srgbClr val="333333"/>
                </a:solidFill>
                <a:latin typeface="Calibri" panose="020F0502020204030204" pitchFamily="34" charset="0"/>
                <a:cs typeface="Calibri" panose="020F0502020204030204" pitchFamily="34" charset="0"/>
              </a:rPr>
              <a:t>- Non-Profit, public health</a:t>
            </a:r>
            <a:endParaRPr lang="en-US"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94076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4077-D1F1-BA6F-8F2A-CBD0914C7D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11781F-0C5E-84CA-0EC0-8BD8463512E5}"/>
              </a:ext>
            </a:extLst>
          </p:cNvPr>
          <p:cNvSpPr>
            <a:spLocks noGrp="1"/>
          </p:cNvSpPr>
          <p:nvPr>
            <p:ph sz="quarter" idx="1"/>
          </p:nvPr>
        </p:nvSpPr>
        <p:spPr/>
        <p:txBody>
          <a:bodyPr/>
          <a:lstStyle/>
          <a:p>
            <a:r>
              <a:rPr lang="en-US" altLang="en-US" dirty="0"/>
              <a:t>SGLT-2 Inhibitor Dosing </a:t>
            </a:r>
            <a:r>
              <a:rPr lang="en-US" altLang="en-US" dirty="0" err="1"/>
              <a:t>Dosing</a:t>
            </a:r>
            <a:r>
              <a:rPr lang="en-US" altLang="en-US" dirty="0"/>
              <a:t> and Renal Adjustments</a:t>
            </a:r>
            <a:endParaRPr lang="en-US" dirty="0"/>
          </a:p>
        </p:txBody>
      </p:sp>
      <p:sp>
        <p:nvSpPr>
          <p:cNvPr id="4" name="Text Placeholder 3">
            <a:extLst>
              <a:ext uri="{FF2B5EF4-FFF2-40B4-BE49-F238E27FC236}">
                <a16:creationId xmlns:a16="http://schemas.microsoft.com/office/drawing/2014/main" id="{6B117FF3-6F1A-A54C-26B3-EEB04C2E5150}"/>
              </a:ext>
            </a:extLst>
          </p:cNvPr>
          <p:cNvSpPr txBox="1">
            <a:spLocks/>
          </p:cNvSpPr>
          <p:nvPr/>
        </p:nvSpPr>
        <p:spPr>
          <a:xfrm>
            <a:off x="342899" y="5127110"/>
            <a:ext cx="1799034" cy="210741"/>
          </a:xfrm>
          <a:prstGeom prst="rect">
            <a:avLst/>
          </a:prstGeom>
        </p:spPr>
        <p:txBody>
          <a:bodyPr>
            <a:normAutofit/>
          </a:bodyPr>
          <a:lstStyle>
            <a:lvl1pPr marL="7938" indent="-7938" algn="l" defTabSz="914400" rtl="0" eaLnBrk="1" latinLnBrk="0" hangingPunct="1">
              <a:lnSpc>
                <a:spcPct val="90000"/>
              </a:lnSpc>
              <a:spcBef>
                <a:spcPts val="1000"/>
              </a:spcBef>
              <a:buFont typeface="Arial" panose="020B0604020202020204" pitchFamily="34" charset="0"/>
              <a:buNone/>
              <a:tabLst/>
              <a:defRPr sz="3200" b="1" kern="1200">
                <a:solidFill>
                  <a:srgbClr val="002B3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600" b="0">
                <a:solidFill>
                  <a:schemeClr val="tx1"/>
                </a:solidFill>
                <a:latin typeface="Arial" panose="020B0604020202020204" pitchFamily="34" charset="0"/>
                <a:cs typeface="Arial" panose="020B0604020202020204" pitchFamily="34" charset="0"/>
              </a:rPr>
              <a:t>Package inserts, dailymed.nlm.nih.gov</a:t>
            </a:r>
          </a:p>
        </p:txBody>
      </p:sp>
      <p:graphicFrame>
        <p:nvGraphicFramePr>
          <p:cNvPr id="7" name="Table 5">
            <a:extLst>
              <a:ext uri="{FF2B5EF4-FFF2-40B4-BE49-F238E27FC236}">
                <a16:creationId xmlns:a16="http://schemas.microsoft.com/office/drawing/2014/main" id="{256E9303-272B-B227-EFC4-84FB230B4C3C}"/>
              </a:ext>
            </a:extLst>
          </p:cNvPr>
          <p:cNvGraphicFramePr>
            <a:graphicFrameLocks noGrp="1"/>
          </p:cNvGraphicFramePr>
          <p:nvPr/>
        </p:nvGraphicFramePr>
        <p:xfrm>
          <a:off x="342899" y="1988820"/>
          <a:ext cx="8551069" cy="3459480"/>
        </p:xfrm>
        <a:graphic>
          <a:graphicData uri="http://schemas.openxmlformats.org/drawingml/2006/table">
            <a:tbl>
              <a:tblPr/>
              <a:tblGrid>
                <a:gridCol w="2239567">
                  <a:extLst>
                    <a:ext uri="{9D8B030D-6E8A-4147-A177-3AD203B41FA5}">
                      <a16:colId xmlns:a16="http://schemas.microsoft.com/office/drawing/2014/main" val="20000"/>
                    </a:ext>
                  </a:extLst>
                </a:gridCol>
                <a:gridCol w="1489472">
                  <a:extLst>
                    <a:ext uri="{9D8B030D-6E8A-4147-A177-3AD203B41FA5}">
                      <a16:colId xmlns:a16="http://schemas.microsoft.com/office/drawing/2014/main" val="20001"/>
                    </a:ext>
                  </a:extLst>
                </a:gridCol>
                <a:gridCol w="4822030">
                  <a:extLst>
                    <a:ext uri="{9D8B030D-6E8A-4147-A177-3AD203B41FA5}">
                      <a16:colId xmlns:a16="http://schemas.microsoft.com/office/drawing/2014/main" val="20002"/>
                    </a:ext>
                  </a:extLst>
                </a:gridCol>
              </a:tblGrid>
              <a:tr h="36576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Drug</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Dose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Renal Adjustment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extLst>
                  <a:ext uri="{0D108BD9-81ED-4DB2-BD59-A6C34878D82A}">
                    <a16:rowId xmlns:a16="http://schemas.microsoft.com/office/drawing/2014/main" val="10000"/>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Ertugliflozin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Steglatro</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5-15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&lt;45</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1"/>
                  </a:ext>
                </a:extLst>
              </a:tr>
              <a:tr h="54864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Dapagliflozin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Farxiga</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&lt;45 (glycemic control) or &lt;25: avoid initiation,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2"/>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Empagliflozin (Jardiance)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10-25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&lt;30 (glycemic control) or &lt;20 (CKD or HF), avoid initiation,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3"/>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Canagliflozin (Invokana)</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100-300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eGFR 30 to &lt;60: 100 mg once daily</a:t>
                      </a:r>
                    </a:p>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eGFR &lt;30: avoid initiation, may continue 100mg daily until ESRD</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4"/>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Bexagliflozin</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Brenzavvy</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20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for eGFR &lt;30</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5"/>
                  </a:ext>
                </a:extLst>
              </a:tr>
            </a:tbl>
          </a:graphicData>
        </a:graphic>
      </p:graphicFrame>
      <p:sp>
        <p:nvSpPr>
          <p:cNvPr id="8" name="Text Placeholder 3">
            <a:extLst>
              <a:ext uri="{FF2B5EF4-FFF2-40B4-BE49-F238E27FC236}">
                <a16:creationId xmlns:a16="http://schemas.microsoft.com/office/drawing/2014/main" id="{6CE3E0BE-AD3D-6E7E-8AD9-01377EB11F13}"/>
              </a:ext>
            </a:extLst>
          </p:cNvPr>
          <p:cNvSpPr txBox="1">
            <a:spLocks noChangeArrowheads="1"/>
          </p:cNvSpPr>
          <p:nvPr/>
        </p:nvSpPr>
        <p:spPr bwMode="auto">
          <a:xfrm>
            <a:off x="77606" y="6538317"/>
            <a:ext cx="2692003" cy="31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indent="-7938">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ts val="750"/>
              </a:spcBef>
              <a:buNone/>
            </a:pPr>
            <a:r>
              <a:rPr lang="en-US" altLang="en-US" sz="825" dirty="0">
                <a:latin typeface="Arial" panose="020B0604020202020204" pitchFamily="34" charset="0"/>
              </a:rPr>
              <a:t>Package inserts, dailymed.nlm.nih.gov</a:t>
            </a:r>
          </a:p>
        </p:txBody>
      </p:sp>
    </p:spTree>
    <p:extLst>
      <p:ext uri="{BB962C8B-B14F-4D97-AF65-F5344CB8AC3E}">
        <p14:creationId xmlns:p14="http://schemas.microsoft.com/office/powerpoint/2010/main" val="275408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a:bodyPr>
          <a:lstStyle/>
          <a:p>
            <a:pPr eaLnBrk="1" hangingPunct="1"/>
            <a:r>
              <a:rPr lang="en-US" altLang="en-US" sz="4000" dirty="0"/>
              <a:t>SGLT-2i Indications Summary</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67710" y="961543"/>
          <a:ext cx="8229601" cy="5784480"/>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992366">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3872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sp>
        <p:nvSpPr>
          <p:cNvPr id="2" name="Content Placeholder 1">
            <a:extLst>
              <a:ext uri="{FF2B5EF4-FFF2-40B4-BE49-F238E27FC236}">
                <a16:creationId xmlns:a16="http://schemas.microsoft.com/office/drawing/2014/main" id="{E33144C4-6370-3579-8382-CEB511D8DECB}"/>
              </a:ext>
            </a:extLst>
          </p:cNvPr>
          <p:cNvSpPr>
            <a:spLocks noGrp="1"/>
          </p:cNvSpPr>
          <p:nvPr>
            <p:ph sz="quarter" idx="1"/>
          </p:nvPr>
        </p:nvSpPr>
        <p:spPr/>
        <p:txBody>
          <a:bodyPr/>
          <a:lstStyle/>
          <a:p>
            <a:endParaRPr lang="en-US"/>
          </a:p>
        </p:txBody>
      </p:sp>
      <p:graphicFrame>
        <p:nvGraphicFramePr>
          <p:cNvPr id="7" name="Diagram 6">
            <a:extLst>
              <a:ext uri="{FF2B5EF4-FFF2-40B4-BE49-F238E27FC236}">
                <a16:creationId xmlns:a16="http://schemas.microsoft.com/office/drawing/2014/main" id="{AFA8AEFE-89C3-4FEE-A2E1-5E81EC4B537E}"/>
              </a:ext>
            </a:extLst>
          </p:cNvPr>
          <p:cNvGraphicFramePr/>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206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sp>
        <p:nvSpPr>
          <p:cNvPr id="3" name="Content Placeholder 2">
            <a:extLst>
              <a:ext uri="{FF2B5EF4-FFF2-40B4-BE49-F238E27FC236}">
                <a16:creationId xmlns:a16="http://schemas.microsoft.com/office/drawing/2014/main" id="{9D70A1F1-1135-DF34-9D42-C50BE4221192}"/>
              </a:ext>
            </a:extLst>
          </p:cNvPr>
          <p:cNvSpPr>
            <a:spLocks noGrp="1"/>
          </p:cNvSpPr>
          <p:nvPr>
            <p:ph sz="quarter" idx="1"/>
          </p:nvPr>
        </p:nvSpPr>
        <p:spPr/>
        <p:txBody>
          <a:bodyPr/>
          <a:lstStyle/>
          <a:p>
            <a:endParaRPr lang="en-US"/>
          </a:p>
        </p:txBody>
      </p:sp>
      <p:graphicFrame>
        <p:nvGraphicFramePr>
          <p:cNvPr id="6" name="Diagram 5">
            <a:extLst>
              <a:ext uri="{FF2B5EF4-FFF2-40B4-BE49-F238E27FC236}">
                <a16:creationId xmlns:a16="http://schemas.microsoft.com/office/drawing/2014/main" id="{44D752B9-D492-4692-A6FC-7DAB2B4231D8}"/>
              </a:ext>
            </a:extLst>
          </p:cNvPr>
          <p:cNvGraphicFramePr/>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C8DD6DB-151B-4A19-981A-6C1FADAD1FBD}"/>
              </a:ext>
            </a:extLst>
          </p:cNvPr>
          <p:cNvSpPr txBox="1"/>
          <p:nvPr/>
        </p:nvSpPr>
        <p:spPr>
          <a:xfrm>
            <a:off x="304800" y="5931069"/>
            <a:ext cx="4876800" cy="369332"/>
          </a:xfrm>
          <a:prstGeom prst="rect">
            <a:avLst/>
          </a:prstGeom>
          <a:noFill/>
        </p:spPr>
        <p:txBody>
          <a:bodyPr wrap="square" rtlCol="0">
            <a:spAutoFit/>
          </a:bodyPr>
          <a:lstStyle/>
          <a:p>
            <a:pPr algn="ctr"/>
            <a:r>
              <a:rPr lang="en-US" dirty="0"/>
              <a:t>Amputation risk? Fournier’s gangrene?  </a:t>
            </a:r>
          </a:p>
        </p:txBody>
      </p:sp>
    </p:spTree>
    <p:extLst>
      <p:ext uri="{BB962C8B-B14F-4D97-AF65-F5344CB8AC3E}">
        <p14:creationId xmlns:p14="http://schemas.microsoft.com/office/powerpoint/2010/main" val="391805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C2EFAC7-3CC4-448E-85FB-A51D83D49221}"/>
              </a:ext>
            </a:extLst>
          </p:cNvPr>
          <p:cNvSpPr>
            <a:spLocks noGrp="1" noChangeArrowheads="1"/>
          </p:cNvSpPr>
          <p:nvPr>
            <p:ph type="title"/>
          </p:nvPr>
        </p:nvSpPr>
        <p:spPr/>
        <p:txBody>
          <a:bodyPr>
            <a:normAutofit/>
          </a:bodyPr>
          <a:lstStyle/>
          <a:p>
            <a:pPr eaLnBrk="1" hangingPunct="1"/>
            <a:r>
              <a:rPr lang="en-US" altLang="en-US" sz="4400" dirty="0"/>
              <a:t>SGLT2i: Managing Adverse Effects</a:t>
            </a:r>
          </a:p>
        </p:txBody>
      </p:sp>
      <p:sp>
        <p:nvSpPr>
          <p:cNvPr id="105475" name="Content Placeholder 5">
            <a:extLst>
              <a:ext uri="{FF2B5EF4-FFF2-40B4-BE49-F238E27FC236}">
                <a16:creationId xmlns:a16="http://schemas.microsoft.com/office/drawing/2014/main" id="{3A770CA2-7F06-4449-9AF6-E3D0D66A47D8}"/>
              </a:ext>
            </a:extLst>
          </p:cNvPr>
          <p:cNvSpPr>
            <a:spLocks noGrp="1" noChangeArrowheads="1"/>
          </p:cNvSpPr>
          <p:nvPr>
            <p:ph sz="quarter" idx="1"/>
          </p:nvPr>
        </p:nvSpPr>
        <p:spPr/>
        <p:txBody>
          <a:bodyPr>
            <a:normAutofit lnSpcReduction="10000"/>
          </a:bodyPr>
          <a:lstStyle/>
          <a:p>
            <a:pPr eaLnBrk="1" hangingPunct="1"/>
            <a:r>
              <a:rPr lang="en-US" altLang="en-US" sz="3200" dirty="0"/>
              <a:t>Maintain good hygiene to reduce risk of genital mycotic infections</a:t>
            </a:r>
          </a:p>
          <a:p>
            <a:pPr lvl="1" eaLnBrk="1" hangingPunct="1"/>
            <a:r>
              <a:rPr lang="en-US" altLang="en-US" sz="2800" dirty="0"/>
              <a:t>Higher risk with higher glucose</a:t>
            </a:r>
          </a:p>
          <a:p>
            <a:pPr eaLnBrk="1" hangingPunct="1"/>
            <a:r>
              <a:rPr lang="en-US" altLang="en-US" sz="3200" dirty="0"/>
              <a:t>DKA risk</a:t>
            </a:r>
          </a:p>
          <a:p>
            <a:pPr lvl="1" eaLnBrk="1" hangingPunct="1"/>
            <a:r>
              <a:rPr lang="en-US" altLang="en-US" sz="2800" dirty="0"/>
              <a:t>Use caution with reducing insulin dose</a:t>
            </a:r>
          </a:p>
          <a:p>
            <a:pPr eaLnBrk="1" hangingPunct="1"/>
            <a:r>
              <a:rPr lang="en-US" altLang="en-US" sz="3200" dirty="0"/>
              <a:t>Monitor BP</a:t>
            </a:r>
          </a:p>
          <a:p>
            <a:pPr lvl="1" eaLnBrk="1" hangingPunct="1"/>
            <a:r>
              <a:rPr lang="en-US" altLang="en-US" sz="2800" dirty="0"/>
              <a:t>May need to reduce antihypertensive meds</a:t>
            </a:r>
          </a:p>
          <a:p>
            <a:pPr eaLnBrk="1" hangingPunct="1"/>
            <a:r>
              <a:rPr lang="en-US" altLang="en-US" sz="3200" dirty="0"/>
              <a:t>UTI risk greater with hyperglycemia</a:t>
            </a:r>
          </a:p>
          <a:p>
            <a:pPr eaLnBrk="1" hangingPunct="1"/>
            <a:r>
              <a:rPr lang="en-US" altLang="en-US" sz="3200" dirty="0"/>
              <a:t>Amputations observed with canagliflozin</a:t>
            </a:r>
          </a:p>
          <a:p>
            <a:pPr lvl="1" eaLnBrk="1" hangingPunct="1"/>
            <a:r>
              <a:rPr lang="en-US" altLang="en-US" sz="2800" dirty="0"/>
              <a:t>Good foot care, check feet daily </a:t>
            </a:r>
          </a:p>
          <a:p>
            <a:pPr eaLnBrk="1" hangingPunct="1"/>
            <a:r>
              <a:rPr lang="en-US" altLang="en-US" sz="3200" dirty="0"/>
              <a:t>Monitor renal function/potassium</a:t>
            </a:r>
          </a:p>
          <a:p>
            <a:pPr eaLnBrk="1" hangingPunct="1"/>
            <a:endParaRPr lang="en-US" altLang="en-US" dirty="0"/>
          </a:p>
        </p:txBody>
      </p:sp>
    </p:spTree>
    <p:extLst>
      <p:ext uri="{BB962C8B-B14F-4D97-AF65-F5344CB8AC3E}">
        <p14:creationId xmlns:p14="http://schemas.microsoft.com/office/powerpoint/2010/main" val="5550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27D7FA6E-A9B9-4964-82AB-2728ADB5A40C}"/>
              </a:ext>
            </a:extLst>
          </p:cNvPr>
          <p:cNvSpPr>
            <a:spLocks noGrp="1" noChangeArrowheads="1"/>
          </p:cNvSpPr>
          <p:nvPr>
            <p:ph type="title"/>
          </p:nvPr>
        </p:nvSpPr>
        <p:spPr/>
        <p:txBody>
          <a:bodyPr>
            <a:normAutofit/>
          </a:bodyPr>
          <a:lstStyle/>
          <a:p>
            <a:pPr eaLnBrk="1" hangingPunct="1"/>
            <a:r>
              <a:rPr lang="en-US" altLang="en-US" sz="4400" dirty="0"/>
              <a:t>Case Study: Rick </a:t>
            </a:r>
          </a:p>
        </p:txBody>
      </p:sp>
      <p:sp>
        <p:nvSpPr>
          <p:cNvPr id="3" name="Content Placeholder 2">
            <a:extLst>
              <a:ext uri="{FF2B5EF4-FFF2-40B4-BE49-F238E27FC236}">
                <a16:creationId xmlns:a16="http://schemas.microsoft.com/office/drawing/2014/main" id="{8F935F7F-D2F6-4D3E-A178-75DC956C755E}"/>
              </a:ext>
            </a:extLst>
          </p:cNvPr>
          <p:cNvSpPr>
            <a:spLocks noGrp="1"/>
          </p:cNvSpPr>
          <p:nvPr>
            <p:ph sz="quarter" idx="1"/>
          </p:nvPr>
        </p:nvSpPr>
        <p:spPr>
          <a:xfrm>
            <a:off x="457200" y="1219200"/>
            <a:ext cx="4572000" cy="5638800"/>
          </a:xfrm>
        </p:spPr>
        <p:txBody>
          <a:bodyPr rtlCol="0">
            <a:normAutofit fontScale="92500" lnSpcReduction="10000"/>
          </a:bodyPr>
          <a:lstStyle/>
          <a:p>
            <a:pPr>
              <a:lnSpc>
                <a:spcPct val="110000"/>
              </a:lnSpc>
              <a:defRPr/>
            </a:pPr>
            <a:r>
              <a:rPr lang="en-US" sz="2800" dirty="0"/>
              <a:t>Rick is a 51yoM diagnosed with type 2 diabetes 5 years ago. </a:t>
            </a:r>
          </a:p>
          <a:p>
            <a:pPr>
              <a:lnSpc>
                <a:spcPct val="110000"/>
              </a:lnSpc>
              <a:defRPr/>
            </a:pPr>
            <a:r>
              <a:rPr lang="en-US" sz="2800" dirty="0"/>
              <a:t>He takes metformin 1000mg twice daily and </a:t>
            </a:r>
            <a:r>
              <a:rPr lang="en-US" sz="2800" dirty="0" err="1"/>
              <a:t>semaglutide</a:t>
            </a:r>
            <a:r>
              <a:rPr lang="en-US" sz="2800" dirty="0"/>
              <a:t> 2mg weekly. His A1C=7.3%. </a:t>
            </a:r>
          </a:p>
          <a:p>
            <a:pPr>
              <a:lnSpc>
                <a:spcPct val="110000"/>
              </a:lnSpc>
              <a:defRPr/>
            </a:pPr>
            <a:r>
              <a:rPr lang="en-US" sz="2800" dirty="0"/>
              <a:t>In the last 3 months, he was diagnosed with kidney disease. He has albuminuria and eGFR=50. </a:t>
            </a:r>
          </a:p>
          <a:p>
            <a:pPr>
              <a:lnSpc>
                <a:spcPct val="110000"/>
              </a:lnSpc>
              <a:defRPr/>
            </a:pPr>
            <a:r>
              <a:rPr lang="en-US" sz="2800" dirty="0"/>
              <a:t>Weight: 205lbs, 5”7, BMI=32kg/m</a:t>
            </a:r>
            <a:r>
              <a:rPr lang="en-US" sz="2800" baseline="30000" dirty="0"/>
              <a:t>2</a:t>
            </a:r>
          </a:p>
          <a:p>
            <a:pPr>
              <a:lnSpc>
                <a:spcPct val="110000"/>
              </a:lnSpc>
              <a:defRPr/>
            </a:pPr>
            <a:r>
              <a:rPr lang="en-US" sz="2800" dirty="0"/>
              <a:t>He lost 20lbs in the last year</a:t>
            </a:r>
          </a:p>
          <a:p>
            <a:pPr eaLnBrk="1" fontAlgn="auto" hangingPunct="1">
              <a:spcAft>
                <a:spcPts val="0"/>
              </a:spcAft>
              <a:defRPr/>
            </a:pPr>
            <a:endParaRPr lang="en-US" dirty="0"/>
          </a:p>
        </p:txBody>
      </p:sp>
      <p:pic>
        <p:nvPicPr>
          <p:cNvPr id="97284" name="Picture 4" descr="Icon&#10;&#10;Description automatically generated">
            <a:extLst>
              <a:ext uri="{FF2B5EF4-FFF2-40B4-BE49-F238E27FC236}">
                <a16:creationId xmlns:a16="http://schemas.microsoft.com/office/drawing/2014/main" id="{A0BCB4D1-530E-4502-A78A-2A48433359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295400"/>
            <a:ext cx="329307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37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131AE24A-8CDA-433A-BC06-7F5C41300CC1}"/>
              </a:ext>
            </a:extLst>
          </p:cNvPr>
          <p:cNvSpPr>
            <a:spLocks noGrp="1" noChangeArrowheads="1"/>
          </p:cNvSpPr>
          <p:nvPr>
            <p:ph type="title"/>
          </p:nvPr>
        </p:nvSpPr>
        <p:spPr/>
        <p:txBody>
          <a:bodyPr>
            <a:normAutofit/>
          </a:bodyPr>
          <a:lstStyle/>
          <a:p>
            <a:r>
              <a:rPr lang="en-US" altLang="en-US" sz="4000" dirty="0"/>
              <a:t>Case Study: Rick (continued) Poll 8</a:t>
            </a:r>
          </a:p>
        </p:txBody>
      </p:sp>
      <p:sp>
        <p:nvSpPr>
          <p:cNvPr id="3" name="Content Placeholder 2">
            <a:extLst>
              <a:ext uri="{FF2B5EF4-FFF2-40B4-BE49-F238E27FC236}">
                <a16:creationId xmlns:a16="http://schemas.microsoft.com/office/drawing/2014/main" id="{AD5A9852-AFD5-4D15-8F12-F99F70DA3A98}"/>
              </a:ext>
            </a:extLst>
          </p:cNvPr>
          <p:cNvSpPr>
            <a:spLocks noGrp="1"/>
          </p:cNvSpPr>
          <p:nvPr>
            <p:ph sz="quarter" idx="1"/>
          </p:nvPr>
        </p:nvSpPr>
        <p:spPr/>
        <p:txBody>
          <a:bodyPr/>
          <a:lstStyle/>
          <a:p>
            <a:pPr>
              <a:defRPr/>
            </a:pPr>
            <a:r>
              <a:rPr lang="en-US" sz="3200" dirty="0"/>
              <a:t>What is the best drug to add to Rick’s regimen? </a:t>
            </a:r>
          </a:p>
          <a:p>
            <a:pPr marL="463326" indent="-463326">
              <a:buFont typeface="+mj-lt"/>
              <a:buAutoNum type="alphaUcPeriod"/>
              <a:defRPr/>
            </a:pPr>
            <a:r>
              <a:rPr lang="en-US" sz="3200" dirty="0"/>
              <a:t>Glipizide</a:t>
            </a:r>
          </a:p>
          <a:p>
            <a:pPr marL="463326" indent="-463326">
              <a:buFont typeface="+mj-lt"/>
              <a:buAutoNum type="alphaUcPeriod"/>
              <a:defRPr/>
            </a:pPr>
            <a:r>
              <a:rPr lang="en-US" sz="3200" dirty="0"/>
              <a:t>Dapagliflozin (</a:t>
            </a:r>
            <a:r>
              <a:rPr lang="en-US" sz="3200" dirty="0" err="1"/>
              <a:t>Farxiga</a:t>
            </a:r>
            <a:r>
              <a:rPr lang="en-US" sz="3200" dirty="0"/>
              <a:t>)</a:t>
            </a:r>
          </a:p>
          <a:p>
            <a:pPr marL="463326" indent="-463326">
              <a:buFont typeface="+mj-lt"/>
              <a:buAutoNum type="alphaUcPeriod"/>
              <a:defRPr/>
            </a:pPr>
            <a:r>
              <a:rPr lang="en-US" sz="3200" dirty="0"/>
              <a:t>Pioglitazone (Actos)</a:t>
            </a:r>
          </a:p>
          <a:p>
            <a:pPr marL="463326" indent="-463326">
              <a:buFont typeface="+mj-lt"/>
              <a:buAutoNum type="alphaUcPeriod"/>
              <a:defRPr/>
            </a:pPr>
            <a:r>
              <a:rPr lang="en-US" sz="3200" dirty="0"/>
              <a:t>Linagliptin (</a:t>
            </a:r>
            <a:r>
              <a:rPr lang="en-US" sz="3200" dirty="0" err="1"/>
              <a:t>Tradjenta</a:t>
            </a:r>
            <a:r>
              <a:rPr lang="en-US" sz="3200" dirty="0"/>
              <a:t>)</a:t>
            </a:r>
          </a:p>
          <a:p>
            <a:pPr marL="463326" indent="-463326">
              <a:buFont typeface="+mj-lt"/>
              <a:buAutoNum type="alphaUcPeriod"/>
              <a:defRPr/>
            </a:pPr>
            <a:r>
              <a:rPr lang="en-US" sz="3200" dirty="0"/>
              <a:t>More than 1 correct answer</a:t>
            </a:r>
          </a:p>
          <a:p>
            <a:pPr>
              <a:defRPr/>
            </a:pPr>
            <a:endParaRPr lang="en-US" dirty="0"/>
          </a:p>
          <a:p>
            <a:pPr>
              <a:defRPr/>
            </a:pPr>
            <a:endParaRPr lang="en-US" dirty="0"/>
          </a:p>
        </p:txBody>
      </p:sp>
      <p:sp>
        <p:nvSpPr>
          <p:cNvPr id="2" name="Oval 1">
            <a:extLst>
              <a:ext uri="{FF2B5EF4-FFF2-40B4-BE49-F238E27FC236}">
                <a16:creationId xmlns:a16="http://schemas.microsoft.com/office/drawing/2014/main" id="{4D63B57B-03AA-4790-A467-A98AA46C3E13}"/>
              </a:ext>
            </a:extLst>
          </p:cNvPr>
          <p:cNvSpPr/>
          <p:nvPr/>
        </p:nvSpPr>
        <p:spPr>
          <a:xfrm>
            <a:off x="457200" y="2286000"/>
            <a:ext cx="4869459" cy="564382"/>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1"/>
          </a:p>
        </p:txBody>
      </p:sp>
    </p:spTree>
    <p:extLst>
      <p:ext uri="{BB962C8B-B14F-4D97-AF65-F5344CB8AC3E}">
        <p14:creationId xmlns:p14="http://schemas.microsoft.com/office/powerpoint/2010/main" val="252862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SGLT2 Inhibitors- How do they rate?  </a:t>
            </a:r>
          </a:p>
        </p:txBody>
      </p:sp>
      <p:sp>
        <p:nvSpPr>
          <p:cNvPr id="3" name="Content Placeholder 2"/>
          <p:cNvSpPr>
            <a:spLocks noGrp="1"/>
          </p:cNvSpPr>
          <p:nvPr>
            <p:ph sz="quarter" idx="1"/>
          </p:nvPr>
        </p:nvSpPr>
        <p:spPr/>
        <p:txBody>
          <a:bodyPr>
            <a:normAutofit/>
          </a:bodyPr>
          <a:lstStyle/>
          <a:p>
            <a:pPr marL="0" indent="0">
              <a:buNone/>
              <a:defRPr/>
            </a:pPr>
            <a:r>
              <a:rPr lang="en-US" sz="3200" u="sng" dirty="0"/>
              <a:t>Question					Answer</a:t>
            </a:r>
          </a:p>
          <a:p>
            <a:pPr>
              <a:defRPr/>
            </a:pPr>
            <a:r>
              <a:rPr lang="en-US" sz="3200" dirty="0"/>
              <a:t>Cause hypoglycemia?		</a:t>
            </a:r>
          </a:p>
          <a:p>
            <a:pPr>
              <a:defRPr/>
            </a:pPr>
            <a:r>
              <a:rPr lang="en-US" sz="3200" dirty="0"/>
              <a:t>Cause weight gain?		 </a:t>
            </a:r>
          </a:p>
          <a:p>
            <a:pPr>
              <a:defRPr/>
            </a:pPr>
            <a:r>
              <a:rPr lang="en-US" sz="3200" dirty="0"/>
              <a:t>Affordable?				</a:t>
            </a:r>
          </a:p>
          <a:p>
            <a:pPr>
              <a:defRPr/>
            </a:pPr>
            <a:r>
              <a:rPr lang="en-US" sz="3200" dirty="0"/>
              <a:t>Lowers Cardiorenal risk?			</a:t>
            </a:r>
          </a:p>
          <a:p>
            <a:pPr>
              <a:defRPr/>
            </a:pPr>
            <a:r>
              <a:rPr lang="en-US" sz="3200" dirty="0"/>
              <a:t>Can most tolerate /use?	   </a:t>
            </a:r>
          </a:p>
          <a:p>
            <a:pPr marL="0" indent="0">
              <a:buNone/>
              <a:defRPr/>
            </a:pPr>
            <a:r>
              <a:rPr lang="en-US" sz="3200" dirty="0"/>
              <a:t>						</a:t>
            </a:r>
            <a:endParaRPr lang="en-US" dirty="0"/>
          </a:p>
        </p:txBody>
      </p:sp>
      <p:sp>
        <p:nvSpPr>
          <p:cNvPr id="5" name="Rectangle 284"/>
          <p:cNvSpPr>
            <a:spLocks noChangeArrowheads="1"/>
          </p:cNvSpPr>
          <p:nvPr/>
        </p:nvSpPr>
        <p:spPr bwMode="auto">
          <a:xfrm>
            <a:off x="5916762" y="1789286"/>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5920334" y="3430297"/>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 </a:t>
            </a:r>
            <a:endParaRPr lang="en-US" sz="1200" b="1" dirty="0">
              <a:solidFill>
                <a:prstClr val="black"/>
              </a:solidFill>
              <a:latin typeface="Helvetica" pitchFamily="34" charset="0"/>
            </a:endParaRPr>
          </a:p>
        </p:txBody>
      </p:sp>
      <p:sp>
        <p:nvSpPr>
          <p:cNvPr id="10" name="Rectangle 284">
            <a:extLst>
              <a:ext uri="{FF2B5EF4-FFF2-40B4-BE49-F238E27FC236}">
                <a16:creationId xmlns:a16="http://schemas.microsoft.com/office/drawing/2014/main" id="{A404F64C-253E-4E75-9222-F34ED09D0AA8}"/>
              </a:ext>
            </a:extLst>
          </p:cNvPr>
          <p:cNvSpPr>
            <a:spLocks noChangeArrowheads="1"/>
          </p:cNvSpPr>
          <p:nvPr/>
        </p:nvSpPr>
        <p:spPr bwMode="auto">
          <a:xfrm>
            <a:off x="5905876" y="2284119"/>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11" name="Rectangle 284">
            <a:extLst>
              <a:ext uri="{FF2B5EF4-FFF2-40B4-BE49-F238E27FC236}">
                <a16:creationId xmlns:a16="http://schemas.microsoft.com/office/drawing/2014/main" id="{E48123F1-BB17-491D-B717-3BE6241E0FA1}"/>
              </a:ext>
            </a:extLst>
          </p:cNvPr>
          <p:cNvSpPr>
            <a:spLocks noChangeArrowheads="1"/>
          </p:cNvSpPr>
          <p:nvPr/>
        </p:nvSpPr>
        <p:spPr bwMode="auto">
          <a:xfrm>
            <a:off x="5916762" y="2857567"/>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12" name="Rectangle 284">
            <a:extLst>
              <a:ext uri="{FF2B5EF4-FFF2-40B4-BE49-F238E27FC236}">
                <a16:creationId xmlns:a16="http://schemas.microsoft.com/office/drawing/2014/main" id="{06A14D99-DE9B-415B-8A53-08C1A61B4B28}"/>
              </a:ext>
            </a:extLst>
          </p:cNvPr>
          <p:cNvSpPr>
            <a:spLocks noChangeArrowheads="1"/>
          </p:cNvSpPr>
          <p:nvPr/>
        </p:nvSpPr>
        <p:spPr bwMode="auto">
          <a:xfrm>
            <a:off x="5920334" y="4068553"/>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 </a:t>
            </a:r>
            <a:endParaRPr lang="en-US" sz="12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297935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0-#ppt_w/2"/>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0-#ppt_w/2"/>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C:\Users\disaacs\AppData\Local\Microsoft\Windows\INetCache\IE\IX84MDPU\Andy_blue_horizon_silhouette_clouds[1].png">
            <a:extLst>
              <a:ext uri="{FF2B5EF4-FFF2-40B4-BE49-F238E27FC236}">
                <a16:creationId xmlns:a16="http://schemas.microsoft.com/office/drawing/2014/main" id="{D425B061-E076-4F59-9399-BA354DFF2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0004"/>
            <a:ext cx="9144000" cy="617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a:extLst>
              <a:ext uri="{FF2B5EF4-FFF2-40B4-BE49-F238E27FC236}">
                <a16:creationId xmlns:a16="http://schemas.microsoft.com/office/drawing/2014/main" id="{EEA2DCF8-22A7-412D-9B9F-BE65BA88ED0E}"/>
              </a:ext>
            </a:extLst>
          </p:cNvPr>
          <p:cNvSpPr>
            <a:spLocks noGrp="1"/>
          </p:cNvSpPr>
          <p:nvPr>
            <p:ph sz="quarter" idx="4294967295"/>
          </p:nvPr>
        </p:nvSpPr>
        <p:spPr>
          <a:xfrm>
            <a:off x="0" y="1219200"/>
            <a:ext cx="8229600" cy="5486400"/>
          </a:xfrm>
        </p:spPr>
        <p:txBody>
          <a:bodyPr/>
          <a:lstStyle/>
          <a:p>
            <a:pPr marL="0" indent="0" algn="ctr" eaLnBrk="1" hangingPunct="1">
              <a:buNone/>
            </a:pPr>
            <a:r>
              <a:rPr lang="en-US" altLang="en-US" sz="5225" dirty="0">
                <a:solidFill>
                  <a:schemeClr val="bg1"/>
                </a:solidFill>
              </a:rPr>
              <a:t>Incretins:</a:t>
            </a:r>
          </a:p>
          <a:p>
            <a:pPr marL="0" indent="0" algn="ctr" eaLnBrk="1" hangingPunct="1">
              <a:buNone/>
            </a:pPr>
            <a:r>
              <a:rPr lang="en-US" altLang="en-US" sz="5225" dirty="0">
                <a:solidFill>
                  <a:schemeClr val="bg1"/>
                </a:solidFill>
              </a:rPr>
              <a:t>GLP-1 &amp; GLP-1/GIP                     Receptor Agonists</a:t>
            </a:r>
          </a:p>
        </p:txBody>
      </p:sp>
      <p:sp>
        <p:nvSpPr>
          <p:cNvPr id="2" name="TextBox 1">
            <a:extLst>
              <a:ext uri="{FF2B5EF4-FFF2-40B4-BE49-F238E27FC236}">
                <a16:creationId xmlns:a16="http://schemas.microsoft.com/office/drawing/2014/main" id="{5DAB94EE-537F-1F86-7952-79C06D005AC2}"/>
              </a:ext>
            </a:extLst>
          </p:cNvPr>
          <p:cNvSpPr txBox="1"/>
          <p:nvPr/>
        </p:nvSpPr>
        <p:spPr>
          <a:xfrm>
            <a:off x="762000" y="5230090"/>
            <a:ext cx="6629400" cy="646331"/>
          </a:xfrm>
          <a:prstGeom prst="rect">
            <a:avLst/>
          </a:prstGeom>
          <a:noFill/>
        </p:spPr>
        <p:txBody>
          <a:bodyPr wrap="square" rtlCol="0">
            <a:spAutoFit/>
          </a:bodyPr>
          <a:lstStyle/>
          <a:p>
            <a:r>
              <a:rPr lang="en-US" dirty="0">
                <a:solidFill>
                  <a:schemeClr val="bg1"/>
                </a:solidFill>
              </a:rPr>
              <a:t>GLP-1: glucagon like peptide 1</a:t>
            </a:r>
          </a:p>
          <a:p>
            <a:r>
              <a:rPr lang="en-US" dirty="0">
                <a:solidFill>
                  <a:schemeClr val="bg1"/>
                </a:solidFill>
              </a:rPr>
              <a:t>GIP: glucose-dependent insulinotropic polypeptide</a:t>
            </a:r>
          </a:p>
        </p:txBody>
      </p:sp>
    </p:spTree>
    <p:extLst>
      <p:ext uri="{BB962C8B-B14F-4D97-AF65-F5344CB8AC3E}">
        <p14:creationId xmlns:p14="http://schemas.microsoft.com/office/powerpoint/2010/main" val="42644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New Drugs Take Hollywood by Storm</a:t>
            </a:r>
          </a:p>
        </p:txBody>
      </p:sp>
      <p:sp>
        <p:nvSpPr>
          <p:cNvPr id="6" name="Content Placeholder 5">
            <a:extLst>
              <a:ext uri="{FF2B5EF4-FFF2-40B4-BE49-F238E27FC236}">
                <a16:creationId xmlns:a16="http://schemas.microsoft.com/office/drawing/2014/main" id="{F611FA8E-84C3-6B76-E524-3D79AC8FB584}"/>
              </a:ext>
            </a:extLst>
          </p:cNvPr>
          <p:cNvSpPr>
            <a:spLocks noGrp="1"/>
          </p:cNvSpPr>
          <p:nvPr>
            <p:ph sz="quarter" idx="1"/>
          </p:nvPr>
        </p:nvSpPr>
        <p:spPr/>
        <p:txBody>
          <a:bodyPr/>
          <a:lstStyle/>
          <a:p>
            <a:endParaRPr lang="en-US"/>
          </a:p>
        </p:txBody>
      </p:sp>
      <p:pic>
        <p:nvPicPr>
          <p:cNvPr id="4" name="Picture 3"/>
          <p:cNvPicPr>
            <a:picLocks noChangeAspect="1"/>
          </p:cNvPicPr>
          <p:nvPr/>
        </p:nvPicPr>
        <p:blipFill>
          <a:blip r:embed="rId3"/>
          <a:stretch>
            <a:fillRect/>
          </a:stretch>
        </p:blipFill>
        <p:spPr>
          <a:xfrm>
            <a:off x="475354" y="1666217"/>
            <a:ext cx="4552399" cy="2091621"/>
          </a:xfrm>
          <a:prstGeom prst="rect">
            <a:avLst/>
          </a:prstGeom>
        </p:spPr>
      </p:pic>
      <p:pic>
        <p:nvPicPr>
          <p:cNvPr id="5" name="Picture 4"/>
          <p:cNvPicPr>
            <a:picLocks noChangeAspect="1"/>
          </p:cNvPicPr>
          <p:nvPr/>
        </p:nvPicPr>
        <p:blipFill>
          <a:blip r:embed="rId4"/>
          <a:stretch>
            <a:fillRect/>
          </a:stretch>
        </p:blipFill>
        <p:spPr>
          <a:xfrm>
            <a:off x="4884370" y="3021372"/>
            <a:ext cx="3775510" cy="2804985"/>
          </a:xfrm>
          <a:prstGeom prst="rect">
            <a:avLst/>
          </a:prstGeom>
        </p:spPr>
      </p:pic>
      <p:pic>
        <p:nvPicPr>
          <p:cNvPr id="7" name="Picture 6">
            <a:extLst>
              <a:ext uri="{FF2B5EF4-FFF2-40B4-BE49-F238E27FC236}">
                <a16:creationId xmlns:a16="http://schemas.microsoft.com/office/drawing/2014/main" id="{F7A0FE78-F07A-9818-8559-5F24C6CEB97E}"/>
              </a:ext>
            </a:extLst>
          </p:cNvPr>
          <p:cNvPicPr>
            <a:picLocks noChangeAspect="1"/>
          </p:cNvPicPr>
          <p:nvPr/>
        </p:nvPicPr>
        <p:blipFill>
          <a:blip r:embed="rId5"/>
          <a:stretch>
            <a:fillRect/>
          </a:stretch>
        </p:blipFill>
        <p:spPr>
          <a:xfrm>
            <a:off x="553001" y="3827893"/>
            <a:ext cx="3322307" cy="1893358"/>
          </a:xfrm>
          <a:prstGeom prst="rect">
            <a:avLst/>
          </a:prstGeom>
        </p:spPr>
      </p:pic>
      <p:sp>
        <p:nvSpPr>
          <p:cNvPr id="3" name="TextBox 2">
            <a:extLst>
              <a:ext uri="{FF2B5EF4-FFF2-40B4-BE49-F238E27FC236}">
                <a16:creationId xmlns:a16="http://schemas.microsoft.com/office/drawing/2014/main" id="{9973EC31-F6D8-335A-8F49-BD25FEE62B15}"/>
              </a:ext>
            </a:extLst>
          </p:cNvPr>
          <p:cNvSpPr txBox="1"/>
          <p:nvPr/>
        </p:nvSpPr>
        <p:spPr>
          <a:xfrm>
            <a:off x="553001" y="6284523"/>
            <a:ext cx="7525646" cy="553998"/>
          </a:xfrm>
          <a:prstGeom prst="rect">
            <a:avLst/>
          </a:prstGeom>
          <a:noFill/>
        </p:spPr>
        <p:txBody>
          <a:bodyPr wrap="square" rtlCol="0">
            <a:spAutoFit/>
          </a:bodyPr>
          <a:lstStyle/>
          <a:p>
            <a:r>
              <a:rPr lang="en-US" sz="1200" dirty="0"/>
              <a:t>https://www.npr.org/2023/04/01/1166781510/ozempic-weight-loss-drug-big-business</a:t>
            </a:r>
          </a:p>
          <a:p>
            <a:endParaRPr lang="en-US" dirty="0"/>
          </a:p>
        </p:txBody>
      </p:sp>
    </p:spTree>
    <p:extLst>
      <p:ext uri="{BB962C8B-B14F-4D97-AF65-F5344CB8AC3E}">
        <p14:creationId xmlns:p14="http://schemas.microsoft.com/office/powerpoint/2010/main" val="141157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5.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S_UNIQUEID" val="55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55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23b34ebb-f55b-4b66-8093-5a200e43006c"/>
  <p:tag name="ARTICULATE_SLIDE_NAV" val="32"/>
  <p:tag name="ANNOTATION_TOP_1" val="326"/>
  <p:tag name="ANNOTATION_LEFT_1" val="27.33333"/>
  <p:tag name="ANNOTATION_HEIGHT_1" val="185.8333"/>
  <p:tag name="ANNOTATION_WIDTH_1" val="186.3333"/>
  <p:tag name="ANNOTATION_START_1" val="25.8"/>
  <p:tag name="ANNOTATION_END_1" val="27"/>
  <p:tag name="ANNOTATION_SLIDE_HEIGHT_1" val="720"/>
  <p:tag name="ANNOTATION_SLIDE_WIDTH_1" val="960"/>
  <p:tag name="ANNOTATION_SCALE_1" val="100"/>
  <p:tag name="ANNOTATION_TOP_2" val="369.3333"/>
  <p:tag name="ANNOTATION_LEFT_2" val="89.5"/>
  <p:tag name="ANNOTATION_HEIGHT_2" val="185.8333"/>
  <p:tag name="ANNOTATION_WIDTH_2" val="186.3333"/>
  <p:tag name="ANNOTATION_START_2" val="27"/>
  <p:tag name="ANNOTATION_END_2" val="61"/>
  <p:tag name="ANNOTATION_SLIDE_HEIGHT_2" val="720"/>
  <p:tag name="ANNOTATION_SLIDE_WIDTH_2" val="960"/>
  <p:tag name="ANNOTATION_SCALE_2" val="100"/>
  <p:tag name="ANNOTATION_TOP_3" val="489.5"/>
  <p:tag name="ANNOTATION_LEFT_3" val="88.16667"/>
  <p:tag name="ANNOTATION_HEIGHT_3" val="185.8333"/>
  <p:tag name="ANNOTATION_WIDTH_3" val="186.3333"/>
  <p:tag name="ANNOTATION_START_3" val="61"/>
  <p:tag name="ANNOTATION_END_3" val="73.3"/>
  <p:tag name="ANNOTATION_SLIDE_HEIGHT_3" val="720"/>
  <p:tag name="ANNOTATION_SLIDE_WIDTH_3" val="960"/>
  <p:tag name="ANNOTATION_SCALE_3" val="100"/>
  <p:tag name="ANNOTATION_TOP_4" val="547.6667"/>
  <p:tag name="ANNOTATION_LEFT_4" val="95.66667"/>
  <p:tag name="ANNOTATION_HEIGHT_4" val="185.8333"/>
  <p:tag name="ANNOTATION_WIDTH_4" val="186.3333"/>
  <p:tag name="ANNOTATION_START_4" val="73.3"/>
  <p:tag name="ANNOTATION_END_4" val="74.2"/>
  <p:tag name="ANNOTATION_SLIDE_HEIGHT_4" val="720"/>
  <p:tag name="ANNOTATION_SLIDE_WIDTH_4" val="960"/>
  <p:tag name="ANNOTATION_SCALE_4" val="100"/>
  <p:tag name="ANNOTATION_TOP_5" val="586.1667"/>
  <p:tag name="ANNOTATION_LEFT_5" val="94.33333"/>
  <p:tag name="ANNOTATION_HEIGHT_5" val="185.8333"/>
  <p:tag name="ANNOTATION_WIDTH_5" val="186.3333"/>
  <p:tag name="ANNOTATION_START_5" val="74.2"/>
  <p:tag name="ANNOTATION_END_5" val="-1"/>
  <p:tag name="ANNOTATION_SLIDE_HEIGHT_5" val="720"/>
  <p:tag name="ANNOTATION_SLIDE_WIDTH_5" val="960"/>
  <p:tag name="ANNOTATION_SCALE_5" val="100"/>
  <p:tag name="ARTICULATE_LOCK_SLIDE" val="0"/>
  <p:tag name="ELAPSEDTIME" val="99.10"/>
  <p:tag name="ARTICULATE_USED_LAYOUT" val="2"/>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UDIO_ID" val="1103"/>
  <p:tag name="TIMELINE" val="3.9/12.0/89.5"/>
  <p:tag name="ELAPSEDTIME" val="107.2"/>
  <p:tag name="ANNOTATION_TYPE_1" val="2"/>
  <p:tag name="ANNOTATION_START_1" val="63.9"/>
  <p:tag name="ANNOTATION_END_1" val="63.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9"/>
  <p:tag name="ANNOTATION_END_2" val="79.0"/>
  <p:tag name="ANNOTATION_TOP_2" val="196.0"/>
  <p:tag name="ANNOTATION_LEFT_2" val="73.7"/>
  <p:tag name="ANNOTATION_WIDTH_2" val="477.7"/>
  <p:tag name="ANNOTATION_HEIGHT_2" val="3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9.0"/>
  <p:tag name="ANNOTATION_END_3" val="79.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9.0"/>
  <p:tag name="ANNOTATION_END_4" val="87.2"/>
  <p:tag name="ANNOTATION_TOP_4" val="277.8"/>
  <p:tag name="ANNOTATION_LEFT_4" val="70.7"/>
  <p:tag name="ANNOTATION_WIDTH_4" val="346.4"/>
  <p:tag name="ANNOTATION_HEIGHT_4" val="38.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7.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6bf462bb-fe17-41fd-a819-fca7a5ad4efc"/>
  <p:tag name="ARTICULATE_SLIDE_NAV" val="25"/>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8.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UDIO_ID" val="1119"/>
  <p:tag name="ELAPSEDTIME" val="124.9"/>
  <p:tag name="ANNOTATION_TYPE_1" val="2"/>
  <p:tag name="ANNOTATION_START_1" val="25.0"/>
  <p:tag name="ANNOTATION_END_1" val="25.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0"/>
  <p:tag name="ANNOTATION_END_2" val="49.1"/>
  <p:tag name="ANNOTATION_TOP_2" val="209.7"/>
  <p:tag name="ANNOTATION_LEFT_2" val="33.0"/>
  <p:tag name="ANNOTATION_WIDTH_2" val="478.9"/>
  <p:tag name="ANNOTATION_HEIGHT_2" val="10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49.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9.1"/>
  <p:tag name="ANNOTATION_END_4" val="69.5"/>
  <p:tag name="ANNOTATION_TOP_4" val="148.2"/>
  <p:tag name="ANNOTATION_LEFT_4" val="59.9"/>
  <p:tag name="ANNOTATION_WIDTH_4" val="408.2"/>
  <p:tag name="ANNOTATION_HEIGHT_4" val="68.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9.5"/>
  <p:tag name="ANNOTATION_END_5" val="91.0"/>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1.0"/>
  <p:tag name="ANNOTATION_END_6" val="91.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1.0"/>
  <p:tag name="ANNOTATION_TOP_7" val="293.4"/>
  <p:tag name="ANNOTATION_LEFT_7" val="22.8"/>
  <p:tag name="ANNOTATION_WIDTH_7" val="541.8"/>
  <p:tag name="ANNOTATION_HEIGHT_7" val="98.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398d0619-6946-43eb-9700-6e4da2581c93"/>
  <p:tag name="ARTICULATE_SLIDE_NAV" val="55"/>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6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42879</TotalTime>
  <Words>19414</Words>
  <Application>Microsoft Office PowerPoint</Application>
  <PresentationFormat>On-screen Show (4:3)</PresentationFormat>
  <Paragraphs>2748</Paragraphs>
  <Slides>297</Slides>
  <Notes>138</Notes>
  <HiddenSlides>0</HiddenSlides>
  <MMClips>1</MMClips>
  <ScaleCrop>false</ScaleCrop>
  <HeadingPairs>
    <vt:vector size="8" baseType="variant">
      <vt:variant>
        <vt:lpstr>Fonts Used</vt:lpstr>
      </vt:variant>
      <vt:variant>
        <vt:i4>27</vt:i4>
      </vt:variant>
      <vt:variant>
        <vt:lpstr>Theme</vt:lpstr>
      </vt:variant>
      <vt:variant>
        <vt:i4>7</vt:i4>
      </vt:variant>
      <vt:variant>
        <vt:lpstr>Embedded OLE Servers</vt:lpstr>
      </vt:variant>
      <vt:variant>
        <vt:i4>1</vt:i4>
      </vt:variant>
      <vt:variant>
        <vt:lpstr>Slide Titles</vt:lpstr>
      </vt:variant>
      <vt:variant>
        <vt:i4>297</vt:i4>
      </vt:variant>
    </vt:vector>
  </HeadingPairs>
  <TitlesOfParts>
    <vt:vector size="332" baseType="lpstr">
      <vt:lpstr>AdvOT7b515deb</vt:lpstr>
      <vt:lpstr>AdvOT8eb9eec2.B</vt:lpstr>
      <vt:lpstr>Arial</vt:lpstr>
      <vt:lpstr>Arial Black</vt:lpstr>
      <vt:lpstr>BlinkMacSystemFont</vt:lpstr>
      <vt:lpstr>Calibri</vt:lpstr>
      <vt:lpstr>Courier New</vt:lpstr>
      <vt:lpstr>Georgia</vt:lpstr>
      <vt:lpstr>Gill Sans MT</vt:lpstr>
      <vt:lpstr>Helvetica</vt:lpstr>
      <vt:lpstr>Helvetica Neue</vt:lpstr>
      <vt:lpstr>inherit</vt:lpstr>
      <vt:lpstr>Monaco</vt:lpstr>
      <vt:lpstr>Monotype Sorts</vt:lpstr>
      <vt:lpstr>Open Sans</vt:lpstr>
      <vt:lpstr>pt_sansregular</vt:lpstr>
      <vt:lpstr>Roboto</vt:lpstr>
      <vt:lpstr>Segoe UI</vt:lpstr>
      <vt:lpstr>signika_negativeregular</vt:lpstr>
      <vt:lpstr>Symbol</vt:lpstr>
      <vt:lpstr>Tahoma</vt:lpstr>
      <vt:lpstr>Times</vt:lpstr>
      <vt:lpstr>Times New Roman</vt:lpstr>
      <vt:lpstr>Trebuchet MS</vt:lpstr>
      <vt:lpstr>Wingdings</vt:lpstr>
      <vt:lpstr>Wingdings 2</vt:lpstr>
      <vt:lpstr>Wingdings 3</vt:lpstr>
      <vt:lpstr>1_Origin</vt:lpstr>
      <vt:lpstr>Origin</vt:lpstr>
      <vt:lpstr>2_Origin</vt:lpstr>
      <vt:lpstr>3_Origin</vt:lpstr>
      <vt:lpstr>4_Origin</vt:lpstr>
      <vt:lpstr>5_Origin</vt:lpstr>
      <vt:lpstr>6_Origin</vt:lpstr>
      <vt:lpstr>Clip</vt:lpstr>
      <vt:lpstr> Virtual DiabetesEd Training Conference 2024 – Day 1  </vt:lpstr>
      <vt:lpstr>Welcome Everyone</vt:lpstr>
      <vt:lpstr>Land Acknowledgment</vt:lpstr>
      <vt:lpstr>Thank You  </vt:lpstr>
      <vt:lpstr>We are Here to Help!</vt:lpstr>
      <vt:lpstr>Diabetes Education Services Inclusion Statement</vt:lpstr>
      <vt:lpstr>Look in  your Inbox</vt:lpstr>
      <vt:lpstr>Who is attending this conference?</vt:lpstr>
      <vt:lpstr>What is your job setting?</vt:lpstr>
      <vt:lpstr>Certifications?</vt:lpstr>
      <vt:lpstr>What motivated you to attend?</vt:lpstr>
      <vt:lpstr>Thank you for Being a Part of This Awesome Community</vt:lpstr>
      <vt:lpstr>Virtual Course Schedule – Day 1 April 17</vt:lpstr>
      <vt:lpstr>Speaker Question and Answer</vt:lpstr>
      <vt:lpstr>Thank you to our Speakers</vt:lpstr>
      <vt:lpstr>Coach Bev has no Conflict of Interest</vt:lpstr>
      <vt:lpstr>Diana Isaacs, PharmD, BCPS, BCACP,  BC-ADM, CDCES, FADCES, FCCP</vt:lpstr>
      <vt:lpstr>Disclosures for Dr. Isaacs</vt:lpstr>
      <vt:lpstr>Diabetes Overview and Glycemic Goals</vt:lpstr>
      <vt:lpstr>17. Diabetes Advocacy</vt:lpstr>
      <vt:lpstr>Global Epidemic</vt:lpstr>
      <vt:lpstr>CDC Announces</vt:lpstr>
      <vt:lpstr>Poll Question 1</vt:lpstr>
      <vt:lpstr>Type 2 Diabetes in America 2024 </vt:lpstr>
      <vt:lpstr>1. Improving Care and Promoting Health in Populations</vt:lpstr>
      <vt:lpstr>Diabetes Prevalence by Ethnic Group</vt:lpstr>
      <vt:lpstr>Address Barriers to Self Management</vt:lpstr>
      <vt:lpstr>Social Determinants of Health</vt:lpstr>
      <vt:lpstr>Status of Diabetes Care</vt:lpstr>
      <vt:lpstr>Now, let’s get to the Nitty Gritty</vt:lpstr>
      <vt:lpstr>PowerPoint Presentation</vt:lpstr>
      <vt:lpstr>Hormones Effect on Glucose</vt:lpstr>
      <vt:lpstr>Pre Diabetes &amp; Type 2- Screening Guidelines (ADA 2024 Clinical Practice Guidelines)</vt:lpstr>
      <vt:lpstr>Second-Generation Antipsychotic Meds and Diabetes Risk</vt:lpstr>
      <vt:lpstr>Diabetes 2 - Who is at Risk?  (ADA 2024 Clinical Practice Guidelines)</vt:lpstr>
      <vt:lpstr>PowerPoint Presentation</vt:lpstr>
      <vt:lpstr>Poll Question 2 </vt:lpstr>
      <vt:lpstr>Natural History of Diabetes</vt:lpstr>
      <vt:lpstr>PreDiabetes is FREAKING ME OUT</vt:lpstr>
      <vt:lpstr>Poll Question 3</vt:lpstr>
      <vt:lpstr>3. Detecting PreDiabetes Matters</vt:lpstr>
      <vt:lpstr>3. Prevent or Delay Diabetes for those with Prediabetes</vt:lpstr>
      <vt:lpstr>3. Prediabetes Pharmacologic Intervention</vt:lpstr>
      <vt:lpstr>Diabetes is Complex</vt:lpstr>
      <vt:lpstr>Tailoring Treatment for Social Context</vt:lpstr>
      <vt:lpstr>Remember by Joy Harjo – Poet Laureate</vt:lpstr>
      <vt:lpstr>Person Centered Care </vt:lpstr>
      <vt:lpstr>Let’s meet people where they are at.</vt:lpstr>
      <vt:lpstr>Type 1 ~ Immune Mediated Diabetes</vt:lpstr>
      <vt:lpstr>PowerPoint Presentation</vt:lpstr>
      <vt:lpstr>PowerPoint Presentation</vt:lpstr>
      <vt:lpstr>Poll Question 4</vt:lpstr>
      <vt:lpstr>How do we know someone has Type 1 vs Type 2?</vt:lpstr>
      <vt:lpstr> Determine if Type 1 - Use AABBCC Approach</vt:lpstr>
      <vt:lpstr>Type 1 Diabetes Features?</vt:lpstr>
      <vt:lpstr>Type 1 Diabetes Progression</vt:lpstr>
      <vt:lpstr>3. Prevention or Delay of Diabetes and Associated Comorbidities (for Preclinical Type 1 Diabetes) </vt:lpstr>
      <vt:lpstr>Type 1 &amp; Lifestyle Prevention</vt:lpstr>
      <vt:lpstr>Pharmacologic Intervention to Delay Symptomatic Type 1 (in Stage 2)</vt:lpstr>
      <vt:lpstr>Type 1 (stage 2) Delayed with Teplizumab by 2 years     www.DiabetesTrialNet.org</vt:lpstr>
      <vt:lpstr>Medalist Study – Harvard Joslin Diabetes Center </vt:lpstr>
      <vt:lpstr>Quick Question 5</vt:lpstr>
      <vt:lpstr>What kind of Diabetes?</vt:lpstr>
      <vt:lpstr>What type of Diabetes?</vt:lpstr>
      <vt:lpstr>Latent AutoImmunity Diabetes in Adults (LADA)</vt:lpstr>
      <vt:lpstr>LADA Clinical Features Compared to Type 2</vt:lpstr>
      <vt:lpstr>PowerPoint Presentation</vt:lpstr>
      <vt:lpstr>BMI – Visual Image</vt:lpstr>
      <vt:lpstr>Signs of Diabetes</vt:lpstr>
      <vt:lpstr>PowerPoint Presentation</vt:lpstr>
      <vt:lpstr>What is Type 2 Diabetes?</vt:lpstr>
      <vt:lpstr>Ominous Octet</vt:lpstr>
      <vt:lpstr>“Getting diabetes saved my life.”  ~ Sherri Sheperd</vt:lpstr>
      <vt:lpstr>Comparison of Type 1,Type 2, LADA</vt:lpstr>
      <vt:lpstr>Other Types of Diabetes</vt:lpstr>
      <vt:lpstr>Screening in early Pregnancy</vt:lpstr>
      <vt:lpstr>Poll question 6</vt:lpstr>
      <vt:lpstr>Gestational DM ~ 9% of all Pregnancies</vt:lpstr>
      <vt:lpstr>Rates of Gestational Diabetes (GDM) and Diabetes in Pregnancy increasing</vt:lpstr>
      <vt:lpstr>See Diabetes and Pregnancy Level 2</vt:lpstr>
      <vt:lpstr>Gestational Diabetes and Pregnancy</vt:lpstr>
      <vt:lpstr>Other Specific Types of DM</vt:lpstr>
      <vt:lpstr>Regardless of the cause, hyperglycemia needs to be treated.</vt:lpstr>
      <vt:lpstr>Diabetes Bingo “DiaBingo”  Shout out Right Answer</vt:lpstr>
      <vt:lpstr>DiaBingo</vt:lpstr>
      <vt:lpstr>PowerPoint Presentation</vt:lpstr>
      <vt:lpstr>SGLT and the Kidney</vt:lpstr>
      <vt:lpstr>Poll Question 7 </vt:lpstr>
      <vt:lpstr> SGLT2 Inhibitors- “Glucoretics” </vt:lpstr>
      <vt:lpstr>PowerPoint Presentation</vt:lpstr>
      <vt:lpstr>SGLT-2i Indications Summary</vt:lpstr>
      <vt:lpstr>Benefits of SGLT-2 Inhibitors</vt:lpstr>
      <vt:lpstr>Side Effects of SGLT-2 Inhibitors</vt:lpstr>
      <vt:lpstr>SGLT2i: Managing Adverse Effects</vt:lpstr>
      <vt:lpstr>Case Study: Rick </vt:lpstr>
      <vt:lpstr>Case Study: Rick (continued) Poll 8</vt:lpstr>
      <vt:lpstr>SGLT2 Inhibitors- How do they rate?  </vt:lpstr>
      <vt:lpstr>PowerPoint Presentation</vt:lpstr>
      <vt:lpstr>New Drugs Take Hollywood by Storm</vt:lpstr>
      <vt:lpstr>GLP-1 Receptor Agonist Mechanism</vt:lpstr>
      <vt:lpstr>Action of GLP-1 and GIP</vt:lpstr>
      <vt:lpstr>Pocket Card: GLP-1 &amp; GIP RA  </vt:lpstr>
      <vt:lpstr>Oral Semaglutide (Rybelsus)</vt:lpstr>
      <vt:lpstr>Incretin Device Show/Tell</vt:lpstr>
      <vt:lpstr>Incretin Summary </vt:lpstr>
      <vt:lpstr>Comparative Effectiveness</vt:lpstr>
      <vt:lpstr>A1C Lowering with GLP-1 RA</vt:lpstr>
      <vt:lpstr>Weight Loss with GLP-1 RA</vt:lpstr>
      <vt:lpstr>PowerPoint Presentation</vt:lpstr>
      <vt:lpstr>Poll Question 9</vt:lpstr>
      <vt:lpstr>SURPASS Clinical Program: Tirzepatide </vt:lpstr>
      <vt:lpstr>SURPASS: A1C Change </vt:lpstr>
      <vt:lpstr>SURPASS: Change in Body Weight </vt:lpstr>
      <vt:lpstr>Tirzepatide  &amp; GLP-1 RA Safety Profile </vt:lpstr>
      <vt:lpstr>Counseling Points: GLP-1 RA &amp; GLP-1/GIP</vt:lpstr>
      <vt:lpstr>Poll Question 10 </vt:lpstr>
      <vt:lpstr>ADA Algorithm: Where do GLP-1 Fit? </vt:lpstr>
      <vt:lpstr>ADA Meds Algorithm</vt:lpstr>
      <vt:lpstr>GLP-1 /GIPs Approved for Weight Loss</vt:lpstr>
      <vt:lpstr>Tirzepatide for Weight Loss: SURMOUNT-1  </vt:lpstr>
      <vt:lpstr>GLP-1/GIP Receptor Agonist Indications</vt:lpstr>
      <vt:lpstr>Incretins– How Do They Rate?  </vt:lpstr>
      <vt:lpstr>The Future of Incretins is Bright</vt:lpstr>
      <vt:lpstr>Medication Taking Behaviors</vt:lpstr>
      <vt:lpstr>6. Glycemic Goals &amp; Hypo</vt:lpstr>
      <vt:lpstr>ABC’s of Diabetes  </vt:lpstr>
      <vt:lpstr>6. Glycemic Targets for Non-Pregnant Adults</vt:lpstr>
      <vt:lpstr>6. Glycemic Targets Individualize Targets – ADA  </vt:lpstr>
      <vt:lpstr>A1c and Estimated Avg Glucose (eAG)  </vt:lpstr>
      <vt:lpstr>PowerPoint Presentation</vt:lpstr>
      <vt:lpstr>BGM vs CGM</vt:lpstr>
      <vt:lpstr>A1C Alone is Just Not Enough </vt:lpstr>
      <vt:lpstr>Time in Range</vt:lpstr>
      <vt:lpstr>Estimation of A1c for a Given TIR</vt:lpstr>
      <vt:lpstr>Ambulatory Glucose Profile Report</vt:lpstr>
      <vt:lpstr>15. ADA Pregnancy Targets – For those with type 1, type 2 and GDM</vt:lpstr>
      <vt:lpstr>Lunch Break  12:00 to 12:55 PDT</vt:lpstr>
      <vt:lpstr>Pharmacologic Treatment during Pregnancy</vt:lpstr>
      <vt:lpstr>Pregnancy and Hypertension</vt:lpstr>
      <vt:lpstr> Case Study - Ricki</vt:lpstr>
      <vt:lpstr>Poll 11. What Treatment Should Ricki Be Started On?  </vt:lpstr>
      <vt:lpstr>ADA Meds Management</vt:lpstr>
      <vt:lpstr>Metformin is “Usually” 1st Line  </vt:lpstr>
      <vt:lpstr>AACE 2023 Diabetes Guideline</vt:lpstr>
      <vt:lpstr>PowerPoint Presentation</vt:lpstr>
      <vt:lpstr>Quick Question 12</vt:lpstr>
      <vt:lpstr>Metformin Dosing and Mechanism</vt:lpstr>
      <vt:lpstr>Metformin – How Does it Rate?  </vt:lpstr>
      <vt:lpstr>Risk-Based Screening for PreDiabetes or Type 2 in Children and Youth </vt:lpstr>
      <vt:lpstr>14. Type 2 and Kids Goals  </vt:lpstr>
      <vt:lpstr>14. Pediatric Glycemic Targets</vt:lpstr>
      <vt:lpstr>When Does Old Age Start?</vt:lpstr>
      <vt:lpstr>Quick Question 13</vt:lpstr>
      <vt:lpstr> 13. Older Adults Goals – Whole Picture</vt:lpstr>
      <vt:lpstr>Treatment Goals Based On:</vt:lpstr>
      <vt:lpstr>Poll Question 14</vt:lpstr>
      <vt:lpstr>Healthy &amp; Good Functional Status</vt:lpstr>
      <vt:lpstr>Poll 15 – Review Question</vt:lpstr>
      <vt:lpstr>Older Adults with Complications and Reduced Functionality  - Less Intense Goals</vt:lpstr>
      <vt:lpstr>Older Adults (≥65 years) with diabetes</vt:lpstr>
      <vt:lpstr>  Older Adults and Medications</vt:lpstr>
      <vt:lpstr>4. ADA – Complete Medical Evaluation</vt:lpstr>
      <vt:lpstr>PowerPoint Presentation</vt:lpstr>
      <vt:lpstr>ADA Assess and Treatment Plan</vt:lpstr>
      <vt:lpstr>Lab Eval at Initial &amp; Annual Visit</vt:lpstr>
      <vt:lpstr>Referrals for Initial Care Mgmt</vt:lpstr>
      <vt:lpstr>ADA – Follow-up Visit to include:</vt:lpstr>
      <vt:lpstr>Immunization Schedule for Diabetes 2024</vt:lpstr>
      <vt:lpstr>Pneumococcal Vaccine for US Adults</vt:lpstr>
      <vt:lpstr>PowerPoint Presentation</vt:lpstr>
      <vt:lpstr>PowerPoint Presentation</vt:lpstr>
      <vt:lpstr>Diabetes Toolkit - Individualize</vt:lpstr>
      <vt:lpstr>Hypoglycemia (Glucose) Alert Values</vt:lpstr>
      <vt:lpstr>Hypoglycemia: Clinical Risk Factors  </vt:lpstr>
      <vt:lpstr>Components of hypoglycemia prevention for high-risk individuals at initial, follow-up, and annual visits</vt:lpstr>
      <vt:lpstr>Tx of Level 2 &amp; 3 Hypoglycemia</vt:lpstr>
      <vt:lpstr>PowerPoint Presentation</vt:lpstr>
      <vt:lpstr>Poll Question 1</vt:lpstr>
      <vt:lpstr>Medic Alert for those on Insulin </vt:lpstr>
      <vt:lpstr>If on insulin or sulfonylurea – special precautions required</vt:lpstr>
      <vt:lpstr>Sulfonylureas - Secretagogues or “Squirters”</vt:lpstr>
      <vt:lpstr>Meglitinides - Squirts</vt:lpstr>
      <vt:lpstr>Case Study Ken – Poll</vt:lpstr>
      <vt:lpstr>Reducing Hypoglycemia</vt:lpstr>
      <vt:lpstr>PowerPoint Presentation</vt:lpstr>
      <vt:lpstr>Quick Question 2</vt:lpstr>
      <vt:lpstr>Preventing Hypoglycemia</vt:lpstr>
      <vt:lpstr>“The highest form of wisdom is kindness.”  The Talmud</vt:lpstr>
      <vt:lpstr>Landmark Trials</vt:lpstr>
      <vt:lpstr>Quick Question 3</vt:lpstr>
      <vt:lpstr>Diabetes Control and Complications Trial (DCCT) Type 1 – Does getting A1c &lt;7% matter?</vt:lpstr>
      <vt:lpstr>DCCT Conclusions</vt:lpstr>
      <vt:lpstr>UKPDS Results United kingdom Prospective Diabetes Study</vt:lpstr>
      <vt:lpstr>“Legacy Effect”</vt:lpstr>
      <vt:lpstr>Diabetes Bingo “DiaBingo” Shout out Right Answer</vt:lpstr>
      <vt:lpstr>DiaBingo- G</vt:lpstr>
      <vt:lpstr>Question and Break Time – 3:05</vt:lpstr>
      <vt:lpstr>What the Rx?</vt:lpstr>
      <vt:lpstr>How Many Drug Options for Diabetes?</vt:lpstr>
      <vt:lpstr>Drug Targets in Diabetes</vt:lpstr>
      <vt:lpstr>Section 9-  Pharmacologic Approaches to Glycemic Treatment for Type 2 Diabetes</vt:lpstr>
      <vt:lpstr>ADA Meds Management for Type 2</vt:lpstr>
      <vt:lpstr>AACE 2023 Diabetes Guideline</vt:lpstr>
      <vt:lpstr>PowerPoint Presentation</vt:lpstr>
      <vt:lpstr>TZDs – How Do They Rate?  </vt:lpstr>
      <vt:lpstr>Dipeptidyl Peptidase-4 (DPP-4) Inhibitors</vt:lpstr>
      <vt:lpstr>DPP4 Inhibitor Dosing</vt:lpstr>
      <vt:lpstr>Alpha-glucosidase Inhibitors</vt:lpstr>
      <vt:lpstr>Other Med Classes</vt:lpstr>
      <vt:lpstr>Drug Comparison </vt:lpstr>
      <vt:lpstr>Check Your Knowledge - 4</vt:lpstr>
      <vt:lpstr>Medication Cost Considerations</vt:lpstr>
      <vt:lpstr>Cost Related Barriers</vt:lpstr>
      <vt:lpstr>PowerPoint Presentation</vt:lpstr>
      <vt:lpstr>ADA 2024 Standard 11 - Chronic Kidney Disease and Risk Management</vt:lpstr>
      <vt:lpstr>Poll Question 5  </vt:lpstr>
      <vt:lpstr>PowerPoint Presentation</vt:lpstr>
      <vt:lpstr>Diabetes + CKD – Increases CVD Risk</vt:lpstr>
      <vt:lpstr> Standard 11 – Protect Kidneys</vt:lpstr>
      <vt:lpstr>Choosing glucose-lowering medication in people with Chronic Kidney Disease</vt:lpstr>
      <vt:lpstr>SGLT2 Inhibitor CKD Evidence Summary</vt:lpstr>
      <vt:lpstr>SGLT-2 Inhibitor Dosing &amp; Indication</vt:lpstr>
      <vt:lpstr>Finereone’s Place in Therapy</vt:lpstr>
      <vt:lpstr>Finerenone Resource</vt:lpstr>
      <vt:lpstr>Kidney Goals and MNT</vt:lpstr>
      <vt:lpstr>Diabetes Bingo “DiaBingo”  Shout out Right Answer</vt:lpstr>
      <vt:lpstr>DiaBingo - O</vt:lpstr>
      <vt:lpstr>Cardiovascular Disease is the Leading Cause of Death in Diabetes</vt:lpstr>
      <vt:lpstr>PowerPoint Presentation</vt:lpstr>
      <vt:lpstr>Stroke and Heart Attack</vt:lpstr>
      <vt:lpstr>Stroke of Luck</vt:lpstr>
      <vt:lpstr>10. Cardiovascular Disease and Risk Management</vt:lpstr>
      <vt:lpstr>Atherosclerotic Cardiovascular Disease</vt:lpstr>
      <vt:lpstr>Heart Failure</vt:lpstr>
      <vt:lpstr>Sotagliflozin (Impefa)</vt:lpstr>
      <vt:lpstr>SGLT2 Inhibitor HF/ASCVD Evidence Summary</vt:lpstr>
      <vt:lpstr>GLP-1 Analog CVOT Data Summary</vt:lpstr>
      <vt:lpstr>GLP-1 RA Outcomes: CV, HF, Renal</vt:lpstr>
      <vt:lpstr>Meet Alice</vt:lpstr>
      <vt:lpstr>Questions to Think About</vt:lpstr>
      <vt:lpstr>Hypertension Management in People with Diabetes</vt:lpstr>
      <vt:lpstr>Classifying Hypertension </vt:lpstr>
      <vt:lpstr>PowerPoint Presentation</vt:lpstr>
      <vt:lpstr>BP and Diabetes Targets 2024 </vt:lpstr>
      <vt:lpstr>BP Treatment in addition to Lifestyle</vt:lpstr>
      <vt:lpstr>PowerPoint Presentation</vt:lpstr>
      <vt:lpstr>Cost vs Benefit of Treating HTN</vt:lpstr>
      <vt:lpstr>HTN Lifestyle Treatment Strategies</vt:lpstr>
      <vt:lpstr>Back to Alice</vt:lpstr>
      <vt:lpstr>Calculating ASCVD Risk</vt:lpstr>
      <vt:lpstr>What Is Alice’s ASCVD risk? </vt:lpstr>
      <vt:lpstr>Poll 6 - What is the blood pressure goal for Alice?</vt:lpstr>
      <vt:lpstr>Does Alice have albuminuria?</vt:lpstr>
      <vt:lpstr>PowerPoint Presentation</vt:lpstr>
      <vt:lpstr>ACE Inhibitors</vt:lpstr>
      <vt:lpstr>Angiotensin Receptor blockers (ARB’s)</vt:lpstr>
      <vt:lpstr>ACEI/ARB Adverse Effects</vt:lpstr>
      <vt:lpstr>Thiazide diuretics</vt:lpstr>
      <vt:lpstr>Calcium Channel Blockers</vt:lpstr>
      <vt:lpstr>Resistant hypertension </vt:lpstr>
      <vt:lpstr>Beta Blockers</vt:lpstr>
      <vt:lpstr>PowerPoint Presentation</vt:lpstr>
      <vt:lpstr>Other Hypertension Meds</vt:lpstr>
      <vt:lpstr>Other hypertension meds (cont)</vt:lpstr>
      <vt:lpstr>Poll - What Changes are Best to Make to Alice’s Hypertension Regimen? </vt:lpstr>
      <vt:lpstr>Cholesterol Management in People with Diabetes</vt:lpstr>
      <vt:lpstr>Poll Question 7</vt:lpstr>
      <vt:lpstr>Lipid Goals – Primary Prevention</vt:lpstr>
      <vt:lpstr>Lipid Goals for People with ASCVD</vt:lpstr>
      <vt:lpstr> Lipid Therapy in Diabetes by Age</vt:lpstr>
      <vt:lpstr>Statin Dosing</vt:lpstr>
      <vt:lpstr>PowerPoint Presentation</vt:lpstr>
      <vt:lpstr>Lipid Monitoring and Lifestyle Treatment Strategies</vt:lpstr>
      <vt:lpstr>Statin Intolerant</vt:lpstr>
      <vt:lpstr>Additional Agents to Lower LDL</vt:lpstr>
      <vt:lpstr>Additional Agents to Lower LDL</vt:lpstr>
      <vt:lpstr>Treating High TG</vt:lpstr>
      <vt:lpstr>Clinical  Trials Showing CVD Risk Reduction</vt:lpstr>
      <vt:lpstr>Diabetes Meds Lower CV Risk  </vt:lpstr>
      <vt:lpstr>Back to Alice </vt:lpstr>
      <vt:lpstr>Poll 8 - What is the best Lipid Recommendation for Alice? </vt:lpstr>
      <vt:lpstr>ADA 2024 Summary</vt:lpstr>
      <vt:lpstr>Antiplatelet Agents</vt:lpstr>
      <vt:lpstr>10 - ADA Antiplatelet Agents </vt:lpstr>
      <vt:lpstr>Should Alice start aspirin?  Poll 9 </vt:lpstr>
      <vt:lpstr>Would you change Alice’s Diabetes Regimen? </vt:lpstr>
      <vt:lpstr>Which of the Following Changes Would you Make to Alice’s regimen?   Poll 10</vt:lpstr>
      <vt:lpstr>Lifestyle Modifications to Reduce CV risk</vt:lpstr>
      <vt:lpstr>Lifestyle modifications</vt:lpstr>
      <vt:lpstr>Poll 11- What Lifestyle Modifications are Recommended for Alice?</vt:lpstr>
      <vt:lpstr>Thank You – We DID IT</vt:lpstr>
      <vt:lpstr>Thank You – Questions?</vt:lpstr>
      <vt:lpstr>Diabetes Bingo “DiaBingo” Shout out Right Answer</vt:lpstr>
      <vt:lpstr>DiaBingo - I</vt:lpstr>
      <vt:lpstr>DiaBingo - N</vt:lpstr>
      <vt:lpstr>DiaBingo - O</vt:lpstr>
      <vt:lpstr>Break Time &amp; 5 minute Q&amp;A</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759</cp:revision>
  <cp:lastPrinted>2019-03-26T17:05:59Z</cp:lastPrinted>
  <dcterms:created xsi:type="dcterms:W3CDTF">2014-04-17T17:56:59Z</dcterms:created>
  <dcterms:modified xsi:type="dcterms:W3CDTF">2024-03-24T21:14:16Z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