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2.xml" ContentType="application/vnd.openxmlformats-officedocument.drawingml.chart+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158"/>
  </p:notesMasterIdLst>
  <p:handoutMasterIdLst>
    <p:handoutMasterId r:id="rId159"/>
  </p:handoutMasterIdLst>
  <p:sldIdLst>
    <p:sldId id="2145707207" r:id="rId3"/>
    <p:sldId id="2145707206" r:id="rId4"/>
    <p:sldId id="2145707205" r:id="rId5"/>
    <p:sldId id="2145707181" r:id="rId6"/>
    <p:sldId id="1319" r:id="rId7"/>
    <p:sldId id="1028" r:id="rId8"/>
    <p:sldId id="1040" r:id="rId9"/>
    <p:sldId id="1029" r:id="rId10"/>
    <p:sldId id="1074" r:id="rId11"/>
    <p:sldId id="2828" r:id="rId12"/>
    <p:sldId id="2833" r:id="rId13"/>
    <p:sldId id="767" r:id="rId14"/>
    <p:sldId id="2145706244" r:id="rId15"/>
    <p:sldId id="1147" r:id="rId16"/>
    <p:sldId id="2832" r:id="rId17"/>
    <p:sldId id="1043" r:id="rId18"/>
    <p:sldId id="1045" r:id="rId19"/>
    <p:sldId id="1163" r:id="rId20"/>
    <p:sldId id="1321" r:id="rId21"/>
    <p:sldId id="2830" r:id="rId22"/>
    <p:sldId id="1034" r:id="rId23"/>
    <p:sldId id="1035" r:id="rId24"/>
    <p:sldId id="2844" r:id="rId25"/>
    <p:sldId id="1030" r:id="rId26"/>
    <p:sldId id="1098" r:id="rId27"/>
    <p:sldId id="1173" r:id="rId28"/>
    <p:sldId id="1204" r:id="rId29"/>
    <p:sldId id="2835" r:id="rId30"/>
    <p:sldId id="1154" r:id="rId31"/>
    <p:sldId id="2145706190" r:id="rId32"/>
    <p:sldId id="1184" r:id="rId33"/>
    <p:sldId id="2141411057" r:id="rId34"/>
    <p:sldId id="2141411058" r:id="rId35"/>
    <p:sldId id="1058" r:id="rId36"/>
    <p:sldId id="1151" r:id="rId37"/>
    <p:sldId id="2846" r:id="rId38"/>
    <p:sldId id="1152" r:id="rId39"/>
    <p:sldId id="1322" r:id="rId40"/>
    <p:sldId id="782" r:id="rId41"/>
    <p:sldId id="2860" r:id="rId42"/>
    <p:sldId id="2861" r:id="rId43"/>
    <p:sldId id="2862" r:id="rId44"/>
    <p:sldId id="2847" r:id="rId45"/>
    <p:sldId id="2848" r:id="rId46"/>
    <p:sldId id="2831" r:id="rId47"/>
    <p:sldId id="2849" r:id="rId48"/>
    <p:sldId id="1320" r:id="rId49"/>
    <p:sldId id="2141411059" r:id="rId50"/>
    <p:sldId id="779" r:id="rId51"/>
    <p:sldId id="2850" r:id="rId52"/>
    <p:sldId id="1227" r:id="rId53"/>
    <p:sldId id="1038" r:id="rId54"/>
    <p:sldId id="2145706338" r:id="rId55"/>
    <p:sldId id="2145706323" r:id="rId56"/>
    <p:sldId id="1296" r:id="rId57"/>
    <p:sldId id="781" r:id="rId58"/>
    <p:sldId id="1253" r:id="rId59"/>
    <p:sldId id="2145706021" r:id="rId60"/>
    <p:sldId id="2145706279" r:id="rId61"/>
    <p:sldId id="2145706278" r:id="rId62"/>
    <p:sldId id="2145706269" r:id="rId63"/>
    <p:sldId id="2145706270" r:id="rId64"/>
    <p:sldId id="2145706271" r:id="rId65"/>
    <p:sldId id="2145706272" r:id="rId66"/>
    <p:sldId id="2145706273" r:id="rId67"/>
    <p:sldId id="2145706274" r:id="rId68"/>
    <p:sldId id="2145706275" r:id="rId69"/>
    <p:sldId id="2145706276" r:id="rId70"/>
    <p:sldId id="2145706277" r:id="rId71"/>
    <p:sldId id="2145706022" r:id="rId72"/>
    <p:sldId id="1166" r:id="rId73"/>
    <p:sldId id="2141411067" r:id="rId74"/>
    <p:sldId id="2852" r:id="rId75"/>
    <p:sldId id="2851" r:id="rId76"/>
    <p:sldId id="2843" r:id="rId77"/>
    <p:sldId id="2141411068" r:id="rId78"/>
    <p:sldId id="1090" r:id="rId79"/>
    <p:sldId id="2141411069" r:id="rId80"/>
    <p:sldId id="1235" r:id="rId81"/>
    <p:sldId id="780" r:id="rId82"/>
    <p:sldId id="2141411071" r:id="rId83"/>
    <p:sldId id="2141411070" r:id="rId84"/>
    <p:sldId id="2141411072" r:id="rId85"/>
    <p:sldId id="2141411073" r:id="rId86"/>
    <p:sldId id="2141411074" r:id="rId87"/>
    <p:sldId id="2141411075" r:id="rId88"/>
    <p:sldId id="2141411076" r:id="rId89"/>
    <p:sldId id="2856" r:id="rId90"/>
    <p:sldId id="2141411089" r:id="rId91"/>
    <p:sldId id="2141411090" r:id="rId92"/>
    <p:sldId id="2141411091" r:id="rId93"/>
    <p:sldId id="2145706339" r:id="rId94"/>
    <p:sldId id="2145706340" r:id="rId95"/>
    <p:sldId id="2141411094" r:id="rId96"/>
    <p:sldId id="2141411095" r:id="rId97"/>
    <p:sldId id="2141411096" r:id="rId98"/>
    <p:sldId id="2141411097" r:id="rId99"/>
    <p:sldId id="2141411098" r:id="rId100"/>
    <p:sldId id="2141411099" r:id="rId101"/>
    <p:sldId id="2141411100" r:id="rId102"/>
    <p:sldId id="2141411101" r:id="rId103"/>
    <p:sldId id="2141411102" r:id="rId104"/>
    <p:sldId id="2141411103" r:id="rId105"/>
    <p:sldId id="2141411081" r:id="rId106"/>
    <p:sldId id="2141411082" r:id="rId107"/>
    <p:sldId id="1207" r:id="rId108"/>
    <p:sldId id="1298" r:id="rId109"/>
    <p:sldId id="1286" r:id="rId110"/>
    <p:sldId id="1293" r:id="rId111"/>
    <p:sldId id="1232" r:id="rId112"/>
    <p:sldId id="1174" r:id="rId113"/>
    <p:sldId id="1092" r:id="rId114"/>
    <p:sldId id="2141411083" r:id="rId115"/>
    <p:sldId id="1295" r:id="rId116"/>
    <p:sldId id="1314" r:id="rId117"/>
    <p:sldId id="1316" r:id="rId118"/>
    <p:sldId id="1317" r:id="rId119"/>
    <p:sldId id="270" r:id="rId120"/>
    <p:sldId id="2141411056" r:id="rId121"/>
    <p:sldId id="1312" r:id="rId122"/>
    <p:sldId id="271" r:id="rId123"/>
    <p:sldId id="1268" r:id="rId124"/>
    <p:sldId id="1233" r:id="rId125"/>
    <p:sldId id="1267" r:id="rId126"/>
    <p:sldId id="1301" r:id="rId127"/>
    <p:sldId id="1304" r:id="rId128"/>
    <p:sldId id="1305" r:id="rId129"/>
    <p:sldId id="1306" r:id="rId130"/>
    <p:sldId id="1309" r:id="rId131"/>
    <p:sldId id="1308" r:id="rId132"/>
    <p:sldId id="1307" r:id="rId133"/>
    <p:sldId id="2857" r:id="rId134"/>
    <p:sldId id="2858" r:id="rId135"/>
    <p:sldId id="2141411086" r:id="rId136"/>
    <p:sldId id="1157" r:id="rId137"/>
    <p:sldId id="1082" r:id="rId138"/>
    <p:sldId id="1199" r:id="rId139"/>
    <p:sldId id="1269" r:id="rId140"/>
    <p:sldId id="1270" r:id="rId141"/>
    <p:sldId id="1271" r:id="rId142"/>
    <p:sldId id="1272" r:id="rId143"/>
    <p:sldId id="1273" r:id="rId144"/>
    <p:sldId id="1274" r:id="rId145"/>
    <p:sldId id="1275" r:id="rId146"/>
    <p:sldId id="1276" r:id="rId147"/>
    <p:sldId id="1277" r:id="rId148"/>
    <p:sldId id="1278" r:id="rId149"/>
    <p:sldId id="1279" r:id="rId150"/>
    <p:sldId id="1252" r:id="rId151"/>
    <p:sldId id="2855" r:id="rId152"/>
    <p:sldId id="2141411087" r:id="rId153"/>
    <p:sldId id="2141411088" r:id="rId154"/>
    <p:sldId id="1214" r:id="rId155"/>
    <p:sldId id="1303" r:id="rId156"/>
    <p:sldId id="444" r:id="rId1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49" autoAdjust="0"/>
    <p:restoredTop sz="96197"/>
  </p:normalViewPr>
  <p:slideViewPr>
    <p:cSldViewPr snapToGrid="0">
      <p:cViewPr varScale="1">
        <p:scale>
          <a:sx n="106" d="100"/>
          <a:sy n="106" d="100"/>
        </p:scale>
        <p:origin x="1770" y="78"/>
      </p:cViewPr>
      <p:guideLst/>
    </p:cSldViewPr>
  </p:slideViewPr>
  <p:outlineViewPr>
    <p:cViewPr>
      <p:scale>
        <a:sx n="33" d="100"/>
        <a:sy n="33" d="100"/>
      </p:scale>
      <p:origin x="0" y="-4472"/>
    </p:cViewPr>
  </p:outlineViewPr>
  <p:notesTextViewPr>
    <p:cViewPr>
      <p:scale>
        <a:sx n="1" d="1"/>
        <a:sy n="1" d="1"/>
      </p:scale>
      <p:origin x="0" y="0"/>
    </p:cViewPr>
  </p:notesTextViewPr>
  <p:sorterViewPr>
    <p:cViewPr varScale="1">
      <p:scale>
        <a:sx n="1" d="1"/>
        <a:sy n="1" d="1"/>
      </p:scale>
      <p:origin x="0" y="-6990"/>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handoutMaster" Target="handoutMasters/handout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presProps" Target="pres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som014\fcm$\PHI\BDRG\Type%201%20grant\Phase%202\Intervention%20materials\OnTrack\Graphs%20for%20OnTrack%20slid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b="1" dirty="0">
                <a:solidFill>
                  <a:schemeClr val="tx1"/>
                </a:solidFill>
              </a:rPr>
              <a:t>Prevalence Rates</a:t>
            </a:r>
            <a:endParaRPr lang="en-GB" b="1" dirty="0">
              <a:solidFill>
                <a:schemeClr val="tx1"/>
              </a:solidFill>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Prevalence Rates</c:v>
                </c:pt>
              </c:strCache>
            </c:strRef>
          </c:tx>
          <c:spPr>
            <a:solidFill>
              <a:schemeClr val="accent1"/>
            </a:solidFill>
            <a:ln>
              <a:noFill/>
            </a:ln>
            <a:effectLst/>
          </c:spPr>
          <c:invertIfNegative val="0"/>
          <c:dPt>
            <c:idx val="0"/>
            <c:invertIfNegative val="0"/>
            <c:bubble3D val="0"/>
            <c:spPr>
              <a:solidFill>
                <a:srgbClr val="44C69B"/>
              </a:solidFill>
              <a:ln>
                <a:noFill/>
              </a:ln>
              <a:effectLst/>
            </c:spPr>
            <c:extLst>
              <c:ext xmlns:c16="http://schemas.microsoft.com/office/drawing/2014/chart" uri="{C3380CC4-5D6E-409C-BE32-E72D297353CC}">
                <c16:uniqueId val="{00000001-6949-4436-A4C9-1A110F896008}"/>
              </c:ext>
            </c:extLst>
          </c:dPt>
          <c:dPt>
            <c:idx val="1"/>
            <c:invertIfNegative val="0"/>
            <c:bubble3D val="0"/>
            <c:spPr>
              <a:solidFill>
                <a:srgbClr val="44C69B"/>
              </a:solidFill>
              <a:ln>
                <a:noFill/>
              </a:ln>
              <a:effectLst/>
            </c:spPr>
            <c:extLst>
              <c:ext xmlns:c16="http://schemas.microsoft.com/office/drawing/2014/chart" uri="{C3380CC4-5D6E-409C-BE32-E72D297353CC}">
                <c16:uniqueId val="{00000003-6949-4436-A4C9-1A110F896008}"/>
              </c:ext>
            </c:extLst>
          </c:dPt>
          <c:dPt>
            <c:idx val="2"/>
            <c:invertIfNegative val="0"/>
            <c:bubble3D val="0"/>
            <c:spPr>
              <a:solidFill>
                <a:srgbClr val="44C69B"/>
              </a:solidFill>
              <a:ln>
                <a:noFill/>
              </a:ln>
              <a:effectLst/>
            </c:spPr>
            <c:extLst>
              <c:ext xmlns:c16="http://schemas.microsoft.com/office/drawing/2014/chart" uri="{C3380CC4-5D6E-409C-BE32-E72D297353CC}">
                <c16:uniqueId val="{00000005-6949-4436-A4C9-1A110F896008}"/>
              </c:ext>
            </c:extLst>
          </c:dPt>
          <c:dPt>
            <c:idx val="3"/>
            <c:invertIfNegative val="0"/>
            <c:bubble3D val="0"/>
            <c:spPr>
              <a:solidFill>
                <a:srgbClr val="44C69B"/>
              </a:solidFill>
              <a:ln>
                <a:noFill/>
              </a:ln>
              <a:effectLst/>
            </c:spPr>
            <c:extLst>
              <c:ext xmlns:c16="http://schemas.microsoft.com/office/drawing/2014/chart" uri="{C3380CC4-5D6E-409C-BE32-E72D297353CC}">
                <c16:uniqueId val="{00000007-6949-4436-A4C9-1A110F896008}"/>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Fisher et al, 2014 Type 1 diabetes (n = 6172)</c:v>
                </c:pt>
                <c:pt idx="1">
                  <c:v>Fisher et al, 2014 Type 1 diabetes (n = 305)</c:v>
                </c:pt>
                <c:pt idx="2">
                  <c:v>Fisher et al, 2014 Type 2 diabetes (n = 503)</c:v>
                </c:pt>
                <c:pt idx="3">
                  <c:v>de Jonge et al, 2014 Type 2 diabetes</c:v>
                </c:pt>
                <c:pt idx="4">
                  <c:v>Gavard et al, 1993</c:v>
                </c:pt>
                <c:pt idx="5">
                  <c:v>Peyrot and Rubin, 1997</c:v>
                </c:pt>
                <c:pt idx="6">
                  <c:v>Gary et al, 2000</c:v>
                </c:pt>
                <c:pt idx="7">
                  <c:v>Polonsky et al, 2000</c:v>
                </c:pt>
                <c:pt idx="8">
                  <c:v>Anderson et al, 2000</c:v>
                </c:pt>
              </c:strCache>
            </c:strRef>
          </c:cat>
          <c:val>
            <c:numRef>
              <c:f>Sheet1!$B$2:$B$10</c:f>
              <c:numCache>
                <c:formatCode>0.0%</c:formatCode>
                <c:ptCount val="9"/>
                <c:pt idx="0">
                  <c:v>4.5999999999999999E-2</c:v>
                </c:pt>
                <c:pt idx="1">
                  <c:v>3.5000000000000003E-2</c:v>
                </c:pt>
                <c:pt idx="2">
                  <c:v>3.5999999999999997E-2</c:v>
                </c:pt>
                <c:pt idx="3">
                  <c:v>0.14799999999999999</c:v>
                </c:pt>
                <c:pt idx="4" formatCode="0%">
                  <c:v>0.32</c:v>
                </c:pt>
                <c:pt idx="5" formatCode="0%">
                  <c:v>0.42</c:v>
                </c:pt>
                <c:pt idx="6" formatCode="0%">
                  <c:v>0.45</c:v>
                </c:pt>
                <c:pt idx="7" formatCode="0%">
                  <c:v>0.37</c:v>
                </c:pt>
                <c:pt idx="8" formatCode="0%">
                  <c:v>0.23</c:v>
                </c:pt>
              </c:numCache>
            </c:numRef>
          </c:val>
          <c:extLst>
            <c:ext xmlns:c16="http://schemas.microsoft.com/office/drawing/2014/chart" uri="{C3380CC4-5D6E-409C-BE32-E72D297353CC}">
              <c16:uniqueId val="{00000008-6949-4436-A4C9-1A110F896008}"/>
            </c:ext>
          </c:extLst>
        </c:ser>
        <c:dLbls>
          <c:showLegendKey val="0"/>
          <c:showVal val="0"/>
          <c:showCatName val="0"/>
          <c:showSerName val="0"/>
          <c:showPercent val="0"/>
          <c:showBubbleSize val="0"/>
        </c:dLbls>
        <c:gapWidth val="75"/>
        <c:axId val="2026633375"/>
        <c:axId val="2069186543"/>
      </c:barChart>
      <c:catAx>
        <c:axId val="20266333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2069186543"/>
        <c:crosses val="autoZero"/>
        <c:auto val="1"/>
        <c:lblAlgn val="ctr"/>
        <c:lblOffset val="100"/>
        <c:noMultiLvlLbl val="0"/>
      </c:catAx>
      <c:valAx>
        <c:axId val="206918654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6633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Complications!$F$1</c:f>
              <c:strCache>
                <c:ptCount val="1"/>
                <c:pt idx="0">
                  <c:v>1978</c:v>
                </c:pt>
              </c:strCache>
            </c:strRef>
          </c:tx>
          <c:spPr>
            <a:solidFill>
              <a:srgbClr val="0066FF"/>
            </a:solidFill>
          </c:spPr>
          <c:invertIfNegative val="0"/>
          <c:cat>
            <c:strRef>
              <c:f>Complications!$E$2:$E$4</c:f>
              <c:strCache>
                <c:ptCount val="3"/>
                <c:pt idx="0">
                  <c:v>Severe vision loss</c:v>
                </c:pt>
                <c:pt idx="1">
                  <c:v>Amputation</c:v>
                </c:pt>
                <c:pt idx="2">
                  <c:v>Nephropathy</c:v>
                </c:pt>
              </c:strCache>
            </c:strRef>
          </c:cat>
          <c:val>
            <c:numRef>
              <c:f>Complications!$F$2:$F$4</c:f>
              <c:numCache>
                <c:formatCode>General</c:formatCode>
                <c:ptCount val="3"/>
                <c:pt idx="0">
                  <c:v>31</c:v>
                </c:pt>
                <c:pt idx="1">
                  <c:v>12</c:v>
                </c:pt>
                <c:pt idx="2">
                  <c:v>38</c:v>
                </c:pt>
              </c:numCache>
            </c:numRef>
          </c:val>
          <c:extLst>
            <c:ext xmlns:c16="http://schemas.microsoft.com/office/drawing/2014/chart" uri="{C3380CC4-5D6E-409C-BE32-E72D297353CC}">
              <c16:uniqueId val="{00000000-E444-414F-A3E8-980031C9C691}"/>
            </c:ext>
          </c:extLst>
        </c:ser>
        <c:ser>
          <c:idx val="1"/>
          <c:order val="1"/>
          <c:tx>
            <c:strRef>
              <c:f>Complications!$G$1</c:f>
              <c:strCache>
                <c:ptCount val="1"/>
                <c:pt idx="0">
                  <c:v>2009</c:v>
                </c:pt>
              </c:strCache>
            </c:strRef>
          </c:tx>
          <c:spPr>
            <a:solidFill>
              <a:srgbClr val="00B050"/>
            </a:solidFill>
          </c:spPr>
          <c:invertIfNegative val="0"/>
          <c:cat>
            <c:strRef>
              <c:f>Complications!$E$2:$E$4</c:f>
              <c:strCache>
                <c:ptCount val="3"/>
                <c:pt idx="0">
                  <c:v>Severe vision loss</c:v>
                </c:pt>
                <c:pt idx="1">
                  <c:v>Amputation</c:v>
                </c:pt>
                <c:pt idx="2">
                  <c:v>Nephropathy</c:v>
                </c:pt>
              </c:strCache>
            </c:strRef>
          </c:cat>
          <c:val>
            <c:numRef>
              <c:f>Complications!$G$2:$G$4</c:f>
              <c:numCache>
                <c:formatCode>General</c:formatCode>
                <c:ptCount val="3"/>
                <c:pt idx="0">
                  <c:v>1</c:v>
                </c:pt>
                <c:pt idx="1">
                  <c:v>1</c:v>
                </c:pt>
                <c:pt idx="2">
                  <c:v>6</c:v>
                </c:pt>
              </c:numCache>
            </c:numRef>
          </c:val>
          <c:extLst>
            <c:ext xmlns:c16="http://schemas.microsoft.com/office/drawing/2014/chart" uri="{C3380CC4-5D6E-409C-BE32-E72D297353CC}">
              <c16:uniqueId val="{00000001-E444-414F-A3E8-980031C9C691}"/>
            </c:ext>
          </c:extLst>
        </c:ser>
        <c:dLbls>
          <c:showLegendKey val="0"/>
          <c:showVal val="0"/>
          <c:showCatName val="0"/>
          <c:showSerName val="0"/>
          <c:showPercent val="0"/>
          <c:showBubbleSize val="0"/>
        </c:dLbls>
        <c:gapWidth val="150"/>
        <c:axId val="-2134288552"/>
        <c:axId val="-2134285352"/>
      </c:barChart>
      <c:catAx>
        <c:axId val="-2134288552"/>
        <c:scaling>
          <c:orientation val="minMax"/>
        </c:scaling>
        <c:delete val="0"/>
        <c:axPos val="b"/>
        <c:numFmt formatCode="General" sourceLinked="0"/>
        <c:majorTickMark val="out"/>
        <c:minorTickMark val="none"/>
        <c:tickLblPos val="nextTo"/>
        <c:crossAx val="-2134285352"/>
        <c:crosses val="autoZero"/>
        <c:auto val="1"/>
        <c:lblAlgn val="ctr"/>
        <c:lblOffset val="100"/>
        <c:noMultiLvlLbl val="0"/>
      </c:catAx>
      <c:valAx>
        <c:axId val="-2134285352"/>
        <c:scaling>
          <c:orientation val="minMax"/>
        </c:scaling>
        <c:delete val="0"/>
        <c:axPos val="l"/>
        <c:majorGridlines>
          <c:spPr>
            <a:ln>
              <a:prstDash val="sysDash"/>
            </a:ln>
          </c:spPr>
        </c:majorGridlines>
        <c:title>
          <c:tx>
            <c:rich>
              <a:bodyPr rot="-5400000" vert="horz"/>
              <a:lstStyle/>
              <a:p>
                <a:pPr>
                  <a:defRPr/>
                </a:pPr>
                <a:r>
                  <a:rPr lang="en-US"/>
                  <a:t>Percentage</a:t>
                </a:r>
              </a:p>
            </c:rich>
          </c:tx>
          <c:layout>
            <c:manualLayout>
              <c:xMode val="edge"/>
              <c:yMode val="edge"/>
              <c:x val="3.5087714451206798E-3"/>
              <c:y val="0.37013657026697899"/>
            </c:manualLayout>
          </c:layout>
          <c:overlay val="0"/>
        </c:title>
        <c:numFmt formatCode="General" sourceLinked="1"/>
        <c:majorTickMark val="out"/>
        <c:minorTickMark val="none"/>
        <c:tickLblPos val="nextTo"/>
        <c:crossAx val="-2134288552"/>
        <c:crosses val="autoZero"/>
        <c:crossBetween val="between"/>
      </c:valAx>
      <c:spPr>
        <a:ln>
          <a:noFill/>
        </a:ln>
      </c:spPr>
    </c:plotArea>
    <c:legend>
      <c:legendPos val="r"/>
      <c:overlay val="0"/>
    </c:legend>
    <c:plotVisOnly val="1"/>
    <c:dispBlanksAs val="gap"/>
    <c:showDLblsOverMax val="0"/>
  </c:chart>
  <c:txPr>
    <a:bodyPr/>
    <a:lstStyle/>
    <a:p>
      <a:pPr>
        <a:defRPr sz="1800" baseline="0">
          <a:solidFill>
            <a:schemeClr val="tx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142BDE-18CB-5221-68DB-2B27357AC2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781EAFE-26FB-8CB9-F1DB-9B9C215850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ABF221-EEEB-4CBB-9ED9-72893B6C8DE0}" type="datetimeFigureOut">
              <a:rPr lang="en-US" smtClean="0"/>
              <a:t>6/13/2024</a:t>
            </a:fld>
            <a:endParaRPr lang="en-US"/>
          </a:p>
        </p:txBody>
      </p:sp>
      <p:sp>
        <p:nvSpPr>
          <p:cNvPr id="4" name="Footer Placeholder 3">
            <a:extLst>
              <a:ext uri="{FF2B5EF4-FFF2-40B4-BE49-F238E27FC236}">
                <a16:creationId xmlns:a16="http://schemas.microsoft.com/office/drawing/2014/main" id="{1B66569C-9319-C58D-15C1-EAC1D5F03C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A38B1F9-E637-B467-CE21-EF4797D4C2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F9A074-2C20-46C7-801B-3D3F5620FAAF}" type="slidenum">
              <a:rPr lang="en-US" smtClean="0"/>
              <a:t>‹#›</a:t>
            </a:fld>
            <a:endParaRPr lang="en-US"/>
          </a:p>
        </p:txBody>
      </p:sp>
    </p:spTree>
    <p:extLst>
      <p:ext uri="{BB962C8B-B14F-4D97-AF65-F5344CB8AC3E}">
        <p14:creationId xmlns:p14="http://schemas.microsoft.com/office/powerpoint/2010/main" val="2815934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987B29-731F-4426-95DA-4E566EEA401E}" type="datetimeFigureOut">
              <a:rPr lang="en-US" smtClean="0"/>
              <a:t>6/13/2024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11BC0-570C-4F83-AD9F-8A4D0EF1EF5D}" type="slidenum">
              <a:rPr lang="en-US" smtClean="0"/>
              <a:t>‹#›</a:t>
            </a:fld>
            <a:endParaRPr lang="en-US"/>
          </a:p>
        </p:txBody>
      </p:sp>
    </p:spTree>
    <p:extLst>
      <p:ext uri="{BB962C8B-B14F-4D97-AF65-F5344CB8AC3E}">
        <p14:creationId xmlns:p14="http://schemas.microsoft.com/office/powerpoint/2010/main" val="216139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011BC0-570C-4F83-AD9F-8A4D0EF1EF5D}" type="slidenum">
              <a:rPr lang="en-US" smtClean="0"/>
              <a:t>30</a:t>
            </a:fld>
            <a:endParaRPr lang="en-US"/>
          </a:p>
        </p:txBody>
      </p:sp>
    </p:spTree>
    <p:extLst>
      <p:ext uri="{BB962C8B-B14F-4D97-AF65-F5344CB8AC3E}">
        <p14:creationId xmlns:p14="http://schemas.microsoft.com/office/powerpoint/2010/main" val="27133217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7456154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6353418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9802637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4296566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3374896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8887447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08773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09732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92720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5544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58467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83246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17294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138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1876612-27E4-1140-BEAF-680E6B85D7D8}"/>
              </a:ext>
            </a:extLst>
          </p:cNvPr>
          <p:cNvSpPr>
            <a:spLocks noGrp="1" noRot="1" noChangeAspect="1" noChangeArrowheads="1" noTextEdit="1"/>
          </p:cNvSpPr>
          <p:nvPr>
            <p:ph type="sldImg"/>
          </p:nvPr>
        </p:nvSpPr>
        <p:spPr>
          <a:xfrm>
            <a:off x="1150938" y="692150"/>
            <a:ext cx="4556125" cy="3416300"/>
          </a:xfrm>
          <a:ln/>
        </p:spPr>
      </p:sp>
      <p:sp>
        <p:nvSpPr>
          <p:cNvPr id="35842" name="Notes Placeholder 2">
            <a:extLst>
              <a:ext uri="{FF2B5EF4-FFF2-40B4-BE49-F238E27FC236}">
                <a16:creationId xmlns:a16="http://schemas.microsoft.com/office/drawing/2014/main" id="{E35EA7F1-C90D-944E-BE93-688C7839781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5066EA83-3784-B247-B6EA-5A340320FA9E}"/>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AF2AEF-2941-CB4A-880C-2879A1BE8EAF}" type="slidenum">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407114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E8CB98E-2F23-3D4F-9775-269E3399036C}"/>
              </a:ext>
            </a:extLst>
          </p:cNvPr>
          <p:cNvSpPr>
            <a:spLocks noGrp="1" noRot="1" noChangeAspect="1" noChangeArrowheads="1" noTextEdit="1"/>
          </p:cNvSpPr>
          <p:nvPr>
            <p:ph type="sldImg"/>
          </p:nvPr>
        </p:nvSpPr>
        <p:spPr>
          <a:xfrm>
            <a:off x="1150938" y="692150"/>
            <a:ext cx="4556125" cy="3416300"/>
          </a:xfrm>
          <a:ln/>
        </p:spPr>
      </p:sp>
      <p:sp>
        <p:nvSpPr>
          <p:cNvPr id="37890" name="Notes Placeholder 2">
            <a:extLst>
              <a:ext uri="{FF2B5EF4-FFF2-40B4-BE49-F238E27FC236}">
                <a16:creationId xmlns:a16="http://schemas.microsoft.com/office/drawing/2014/main" id="{EAECDEB9-4ED4-F945-B93A-FE06ED33AA9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53597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E8CB98E-2F23-3D4F-9775-269E3399036C}"/>
              </a:ext>
            </a:extLst>
          </p:cNvPr>
          <p:cNvSpPr>
            <a:spLocks noGrp="1" noRot="1" noChangeAspect="1" noChangeArrowheads="1" noTextEdit="1"/>
          </p:cNvSpPr>
          <p:nvPr>
            <p:ph type="sldImg"/>
          </p:nvPr>
        </p:nvSpPr>
        <p:spPr>
          <a:xfrm>
            <a:off x="1150938" y="692150"/>
            <a:ext cx="4556125" cy="3416300"/>
          </a:xfrm>
          <a:ln/>
        </p:spPr>
      </p:sp>
      <p:sp>
        <p:nvSpPr>
          <p:cNvPr id="37890" name="Notes Placeholder 2">
            <a:extLst>
              <a:ext uri="{FF2B5EF4-FFF2-40B4-BE49-F238E27FC236}">
                <a16:creationId xmlns:a16="http://schemas.microsoft.com/office/drawing/2014/main" id="{EAECDEB9-4ED4-F945-B93A-FE06ED33AA9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840817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45D8B45A-9B6D-DF4C-BD73-FE633C2BA9BB}"/>
              </a:ext>
            </a:extLst>
          </p:cNvPr>
          <p:cNvSpPr>
            <a:spLocks noGrp="1" noRot="1" noChangeAspect="1" noChangeArrowheads="1" noTextEdit="1"/>
          </p:cNvSpPr>
          <p:nvPr>
            <p:ph type="sldImg"/>
          </p:nvPr>
        </p:nvSpPr>
        <p:spPr>
          <a:xfrm>
            <a:off x="1150938" y="692150"/>
            <a:ext cx="4556125" cy="3416300"/>
          </a:xfrm>
          <a:ln/>
        </p:spPr>
      </p:sp>
      <p:sp>
        <p:nvSpPr>
          <p:cNvPr id="39938" name="Notes Placeholder 2">
            <a:extLst>
              <a:ext uri="{FF2B5EF4-FFF2-40B4-BE49-F238E27FC236}">
                <a16:creationId xmlns:a16="http://schemas.microsoft.com/office/drawing/2014/main" id="{2A88B67A-25C6-694F-8C81-BB52AFE476D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23443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45D8B45A-9B6D-DF4C-BD73-FE633C2BA9BB}"/>
              </a:ext>
            </a:extLst>
          </p:cNvPr>
          <p:cNvSpPr>
            <a:spLocks noGrp="1" noRot="1" noChangeAspect="1" noChangeArrowheads="1" noTextEdit="1"/>
          </p:cNvSpPr>
          <p:nvPr>
            <p:ph type="sldImg"/>
          </p:nvPr>
        </p:nvSpPr>
        <p:spPr>
          <a:xfrm>
            <a:off x="1150938" y="692150"/>
            <a:ext cx="4556125" cy="3416300"/>
          </a:xfrm>
          <a:ln/>
        </p:spPr>
      </p:sp>
      <p:sp>
        <p:nvSpPr>
          <p:cNvPr id="39938" name="Notes Placeholder 2">
            <a:extLst>
              <a:ext uri="{FF2B5EF4-FFF2-40B4-BE49-F238E27FC236}">
                <a16:creationId xmlns:a16="http://schemas.microsoft.com/office/drawing/2014/main" id="{2A88B67A-25C6-694F-8C81-BB52AFE476D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83535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8913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585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117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h</a:t>
            </a:r>
          </a:p>
        </p:txBody>
      </p:sp>
    </p:spTree>
    <p:extLst>
      <p:ext uri="{BB962C8B-B14F-4D97-AF65-F5344CB8AC3E}">
        <p14:creationId xmlns:p14="http://schemas.microsoft.com/office/powerpoint/2010/main" val="2482530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4760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57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7891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2428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66C77763-D453-4EDA-9A3A-AA7D5421C68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723" name="Rectangle 2"/>
          <p:cNvSpPr>
            <a:spLocks noGrp="1" noRot="1" noChangeAspect="1" noChangeArrowheads="1" noTextEdit="1"/>
          </p:cNvSpPr>
          <p:nvPr>
            <p:ph type="sldImg"/>
          </p:nvPr>
        </p:nvSpPr>
        <p:spPr>
          <a:xfrm>
            <a:off x="1150938" y="692150"/>
            <a:ext cx="4556125" cy="3416300"/>
          </a:xfrm>
          <a:ln/>
        </p:spPr>
      </p:sp>
      <p:sp>
        <p:nvSpPr>
          <p:cNvPr id="390147" name="Rectangle 3"/>
          <p:cNvSpPr>
            <a:spLocks noGrp="1" noChangeArrowheads="1"/>
          </p:cNvSpPr>
          <p:nvPr>
            <p:ph type="body" idx="1"/>
          </p:nvPr>
        </p:nvSpPr>
        <p:spPr/>
        <p:txBody>
          <a:bodyPr/>
          <a:lstStyle/>
          <a:p>
            <a:pPr>
              <a:defRPr/>
            </a:pPr>
            <a:endParaRPr lang="en-US">
              <a:ea typeface="ＭＳ Ｐゴシック" charset="0"/>
              <a:cs typeface="+mn-cs"/>
            </a:endParaRPr>
          </a:p>
        </p:txBody>
      </p:sp>
    </p:spTree>
    <p:extLst>
      <p:ext uri="{BB962C8B-B14F-4D97-AF65-F5344CB8AC3E}">
        <p14:creationId xmlns:p14="http://schemas.microsoft.com/office/powerpoint/2010/main" val="513173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 for each </a:t>
            </a:r>
            <a:r>
              <a:rPr lang="en-US" dirty="0" err="1"/>
              <a:t>sourceA</a:t>
            </a:r>
            <a:r>
              <a:rPr lang="en-US" dirty="0"/>
              <a:t> </a:t>
            </a:r>
          </a:p>
        </p:txBody>
      </p:sp>
    </p:spTree>
    <p:extLst>
      <p:ext uri="{BB962C8B-B14F-4D97-AF65-F5344CB8AC3E}">
        <p14:creationId xmlns:p14="http://schemas.microsoft.com/office/powerpoint/2010/main" val="4209764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 for each </a:t>
            </a:r>
            <a:r>
              <a:rPr lang="en-US" dirty="0" err="1"/>
              <a:t>sourceA</a:t>
            </a:r>
            <a:r>
              <a:rPr lang="en-US" dirty="0"/>
              <a:t> </a:t>
            </a:r>
          </a:p>
        </p:txBody>
      </p:sp>
    </p:spTree>
    <p:extLst>
      <p:ext uri="{BB962C8B-B14F-4D97-AF65-F5344CB8AC3E}">
        <p14:creationId xmlns:p14="http://schemas.microsoft.com/office/powerpoint/2010/main" val="3942561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6511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 for each </a:t>
            </a:r>
            <a:r>
              <a:rPr lang="en-US" dirty="0" err="1"/>
              <a:t>sourceA</a:t>
            </a:r>
            <a:r>
              <a:rPr lang="en-US" dirty="0"/>
              <a:t> </a:t>
            </a:r>
          </a:p>
        </p:txBody>
      </p:sp>
    </p:spTree>
    <p:extLst>
      <p:ext uri="{BB962C8B-B14F-4D97-AF65-F5344CB8AC3E}">
        <p14:creationId xmlns:p14="http://schemas.microsoft.com/office/powerpoint/2010/main" val="1556436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0157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9426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4140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0709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523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7531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77943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3766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788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74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9818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9694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88659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81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5453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6753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551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08395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5918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3742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47605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7315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3041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011BC0-570C-4F83-AD9F-8A4D0EF1EF5D}" type="slidenum">
              <a:rPr lang="en-US" smtClean="0"/>
              <a:t>13</a:t>
            </a:fld>
            <a:endParaRPr lang="en-US"/>
          </a:p>
        </p:txBody>
      </p:sp>
    </p:spTree>
    <p:extLst>
      <p:ext uri="{BB962C8B-B14F-4D97-AF65-F5344CB8AC3E}">
        <p14:creationId xmlns:p14="http://schemas.microsoft.com/office/powerpoint/2010/main" val="31202986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8590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11781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6085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5986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55057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1207841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5018862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4541551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0334387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985412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4190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3251620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2756138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3350543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8480701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8797432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5383692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03195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21834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00158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5575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77526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9989883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4340466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e</a:t>
            </a:r>
          </a:p>
        </p:txBody>
      </p:sp>
    </p:spTree>
    <p:extLst>
      <p:ext uri="{BB962C8B-B14F-4D97-AF65-F5344CB8AC3E}">
        <p14:creationId xmlns:p14="http://schemas.microsoft.com/office/powerpoint/2010/main" val="17724580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93364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98488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9119200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9437519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5524450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61609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618301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37584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u="sng" dirty="0"/>
              <a:t>Note</a:t>
            </a:r>
            <a:r>
              <a:rPr lang="en-US" dirty="0"/>
              <a:t>:  Vertical axis - % of patients with DM in the study.  Also, the graphics will change such that the green bars will fly in to dramatize the effect.</a:t>
            </a:r>
          </a:p>
          <a:p>
            <a:endParaRPr lang="en-US" dirty="0"/>
          </a:p>
          <a:p>
            <a:r>
              <a:rPr lang="en-US" dirty="0"/>
              <a:t>This graph represents 2 studies on people who had type 1 diabetes for 30 or more years.  The first  study, in blue bars, was completed in 1978.  You can see that in those times, the news regarding complications for people with type 1  diabetes  was disheartening.  Now shift your attention to the green bars. This  new information is based on people who participated in the DCCT, now 30  years later. After the active phase of the DDCT study, the different arms of the study ended up with an average A1C of about an 8%. Look at how the story has changed.  The outcomes for these people was surprisingly good.  The message about complications with diabetes needs to be updated.</a:t>
            </a:r>
          </a:p>
          <a:p>
            <a:endParaRPr lang="en-US" dirty="0"/>
          </a:p>
          <a:p>
            <a:r>
              <a:rPr lang="en-US" dirty="0"/>
              <a:t>With good care, </a:t>
            </a:r>
            <a:r>
              <a:rPr lang="en-US" u="sng" dirty="0"/>
              <a:t>not perfect management</a:t>
            </a:r>
            <a:r>
              <a:rPr lang="en-US" dirty="0"/>
              <a:t>, odds  are good that you can live a long and healthy life with diabetes.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_____________________________________________________________________</a:t>
            </a:r>
          </a:p>
          <a:p>
            <a:pPr defTabSz="966612"/>
            <a:endParaRPr lang="en-US" sz="1200" dirty="0"/>
          </a:p>
          <a:p>
            <a:pPr defTabSz="966612"/>
            <a:r>
              <a:rPr lang="en-US" sz="1200" i="1" dirty="0"/>
              <a:t>Here is another myth that can be debunked.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7463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8757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850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NOTE DIFFERENCE BETWEEN MICRO (15%) AND MACRO (50%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6531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90321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4671076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8061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4515011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5799686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670897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7184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303464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54505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85325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11864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09544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5930544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41504386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100031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7823004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33751032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2"/>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sp>
        <p:nvSpPr>
          <p:cNvPr id="22" name="Rectangle 21"/>
          <p:cNvSpPr/>
          <p:nvPr/>
        </p:nvSpPr>
        <p:spPr>
          <a:xfrm>
            <a:off x="904875" y="3276602"/>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pic>
        <p:nvPicPr>
          <p:cNvPr id="14"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5"/>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5652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4499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1"/>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5"/>
            <a:ext cx="2212848" cy="672800"/>
          </a:xfrm>
          <a:prstGeom prst="rect">
            <a:avLst/>
          </a:prstGeom>
        </p:spPr>
      </p:pic>
    </p:spTree>
    <p:extLst>
      <p:ext uri="{BB962C8B-B14F-4D97-AF65-F5344CB8AC3E}">
        <p14:creationId xmlns:p14="http://schemas.microsoft.com/office/powerpoint/2010/main" val="114667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304802"/>
            <a:ext cx="7543800" cy="1431925"/>
          </a:xfrm>
        </p:spPr>
        <p:txBody>
          <a:bodyPr/>
          <a:lstStyle/>
          <a:p>
            <a:r>
              <a:rPr lang="en-US"/>
              <a:t>Click to edit Master title style</a:t>
            </a:r>
          </a:p>
        </p:txBody>
      </p:sp>
      <p:sp>
        <p:nvSpPr>
          <p:cNvPr id="3" name="Content Placeholder 2"/>
          <p:cNvSpPr>
            <a:spLocks noGrp="1"/>
          </p:cNvSpPr>
          <p:nvPr>
            <p:ph sz="quarter" idx="1"/>
          </p:nvPr>
        </p:nvSpPr>
        <p:spPr>
          <a:xfrm>
            <a:off x="1066800" y="19812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14900" y="19812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066800" y="41148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914900" y="41148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66800" y="6248400"/>
            <a:ext cx="1905000" cy="457200"/>
          </a:xfrm>
          <a:prstGeom prst="rect">
            <a:avLst/>
          </a:prstGeom>
        </p:spPr>
        <p:txBody>
          <a:bodyPr/>
          <a:lstStyle>
            <a:lvl1pPr>
              <a:defRPr/>
            </a:lvl1pPr>
          </a:lstStyle>
          <a:p>
            <a:pPr>
              <a:defRPr/>
            </a:pPr>
            <a:endParaRPr lang="en-US"/>
          </a:p>
        </p:txBody>
      </p:sp>
      <p:sp>
        <p:nvSpPr>
          <p:cNvPr id="8" name="Footer Placeholder 7"/>
          <p:cNvSpPr>
            <a:spLocks noGrp="1"/>
          </p:cNvSpPr>
          <p:nvPr>
            <p:ph type="ftr" sz="quarter" idx="11"/>
          </p:nvPr>
        </p:nvSpPr>
        <p:spPr>
          <a:xfrm>
            <a:off x="3429000" y="6248400"/>
            <a:ext cx="2895600" cy="457200"/>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705600" y="6248400"/>
            <a:ext cx="1905000" cy="457200"/>
          </a:xfrm>
          <a:prstGeom prst="rect">
            <a:avLst/>
          </a:prstGeom>
        </p:spPr>
        <p:txBody>
          <a:bodyPr/>
          <a:lstStyle>
            <a:lvl1pPr>
              <a:defRPr/>
            </a:lvl1pPr>
          </a:lstStyle>
          <a:p>
            <a:pPr>
              <a:defRPr/>
            </a:pPr>
            <a:fld id="{E9490220-A8BC-4171-883B-FA1D379B98DB}" type="slidenum">
              <a:rPr lang="en-US"/>
              <a:pPr>
                <a:defRPr/>
              </a:pPr>
              <a:t>‹#›</a:t>
            </a:fld>
            <a:endParaRPr lang="en-US"/>
          </a:p>
        </p:txBody>
      </p:sp>
    </p:spTree>
    <p:extLst>
      <p:ext uri="{BB962C8B-B14F-4D97-AF65-F5344CB8AC3E}">
        <p14:creationId xmlns:p14="http://schemas.microsoft.com/office/powerpoint/2010/main" val="1780337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2"/>
            <a:ext cx="7543800" cy="1431925"/>
          </a:xfrm>
        </p:spPr>
        <p:txBody>
          <a:bodyPr/>
          <a:lstStyle/>
          <a:p>
            <a:r>
              <a:rPr lang="en-US"/>
              <a:t>Click to edit Master title style</a:t>
            </a:r>
          </a:p>
        </p:txBody>
      </p:sp>
      <p:sp>
        <p:nvSpPr>
          <p:cNvPr id="3" name="Text Placeholder 2"/>
          <p:cNvSpPr>
            <a:spLocks noGrp="1"/>
          </p:cNvSpPr>
          <p:nvPr>
            <p:ph type="body" sz="half" idx="1"/>
          </p:nvPr>
        </p:nvSpPr>
        <p:spPr>
          <a:xfrm>
            <a:off x="10668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914900" y="1981200"/>
            <a:ext cx="3695700" cy="4114800"/>
          </a:xfrm>
        </p:spPr>
        <p:txBody>
          <a:bodyPr/>
          <a:lstStyle/>
          <a:p>
            <a:pPr lvl="0"/>
            <a:endParaRPr lang="en-US" noProof="0"/>
          </a:p>
        </p:txBody>
      </p:sp>
      <p:sp>
        <p:nvSpPr>
          <p:cNvPr id="5" name="Date Placeholder 4"/>
          <p:cNvSpPr>
            <a:spLocks noGrp="1"/>
          </p:cNvSpPr>
          <p:nvPr>
            <p:ph type="dt" sz="half" idx="10"/>
          </p:nvPr>
        </p:nvSpPr>
        <p:spPr>
          <a:xfrm>
            <a:off x="1066800" y="6248400"/>
            <a:ext cx="19050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429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705600" y="6248400"/>
            <a:ext cx="1905000" cy="457200"/>
          </a:xfrm>
          <a:prstGeom prst="rect">
            <a:avLst/>
          </a:prstGeom>
        </p:spPr>
        <p:txBody>
          <a:bodyPr/>
          <a:lstStyle>
            <a:lvl1pPr>
              <a:defRPr/>
            </a:lvl1pPr>
          </a:lstStyle>
          <a:p>
            <a:pPr>
              <a:defRPr/>
            </a:pPr>
            <a:fld id="{B30FEC0D-6A82-4A4C-BECF-C1D97FD09E55}" type="slidenum">
              <a:rPr lang="en-US"/>
              <a:pPr>
                <a:defRPr/>
              </a:pPr>
              <a:t>‹#›</a:t>
            </a:fld>
            <a:endParaRPr lang="en-US"/>
          </a:p>
        </p:txBody>
      </p:sp>
    </p:spTree>
    <p:extLst>
      <p:ext uri="{BB962C8B-B14F-4D97-AF65-F5344CB8AC3E}">
        <p14:creationId xmlns:p14="http://schemas.microsoft.com/office/powerpoint/2010/main" val="3033672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0028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61980-E223-4B06-BEA8-B329DB5F3458}"/>
              </a:ext>
            </a:extLst>
          </p:cNvPr>
          <p:cNvSpPr>
            <a:spLocks noGrp="1"/>
          </p:cNvSpPr>
          <p:nvPr>
            <p:ph type="title"/>
          </p:nvPr>
        </p:nvSpPr>
        <p:spPr>
          <a:xfrm>
            <a:off x="252000" y="242347"/>
            <a:ext cx="8640000" cy="684524"/>
          </a:xfrm>
          <a:prstGeom prst="rect">
            <a:avLst/>
          </a:prstGeom>
        </p:spPr>
        <p:txBody>
          <a:bodyPr/>
          <a:lstStyle>
            <a:lvl1pPr>
              <a:defRPr sz="3556">
                <a:solidFill>
                  <a:schemeClr val="accent6"/>
                </a:solidFill>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9D230BD6-627B-488E-9487-A67F9B06C5E9}"/>
              </a:ext>
            </a:extLst>
          </p:cNvPr>
          <p:cNvSpPr>
            <a:spLocks noGrp="1"/>
          </p:cNvSpPr>
          <p:nvPr>
            <p:ph idx="1"/>
          </p:nvPr>
        </p:nvSpPr>
        <p:spPr>
          <a:xfrm>
            <a:off x="252000" y="1981202"/>
            <a:ext cx="8640000" cy="4422753"/>
          </a:xfrm>
        </p:spPr>
        <p:txBody>
          <a:bodyPr/>
          <a:lstStyle>
            <a:lvl1pPr marL="304804" indent="-304804">
              <a:buClr>
                <a:schemeClr val="accent6"/>
              </a:buClr>
              <a:buFont typeface="Arial" panose="020B0604020202020204" pitchFamily="34" charset="0"/>
              <a:buChar char="•"/>
              <a:defRPr sz="1778"/>
            </a:lvl1pPr>
            <a:lvl2pPr marL="514387" indent="-171463">
              <a:defRPr sz="1778"/>
            </a:lvl2pPr>
            <a:lvl3pPr marL="857311" indent="-171463">
              <a:defRPr/>
            </a:lvl3pPr>
            <a:lvl4pPr marL="1118077" indent="-171463">
              <a:defRPr/>
            </a:lvl4pPr>
            <a:lvl5pPr marL="1461002" indent="-171463">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Text Placeholder 7">
            <a:extLst>
              <a:ext uri="{FF2B5EF4-FFF2-40B4-BE49-F238E27FC236}">
                <a16:creationId xmlns:a16="http://schemas.microsoft.com/office/drawing/2014/main" id="{67DDFE3F-F22D-4B53-9D1F-B2DA5F537E62}"/>
              </a:ext>
            </a:extLst>
          </p:cNvPr>
          <p:cNvSpPr>
            <a:spLocks noGrp="1"/>
          </p:cNvSpPr>
          <p:nvPr>
            <p:ph type="body" sz="quarter" idx="13"/>
          </p:nvPr>
        </p:nvSpPr>
        <p:spPr>
          <a:xfrm>
            <a:off x="252000" y="6537960"/>
            <a:ext cx="8640000" cy="320040"/>
          </a:xfrm>
        </p:spPr>
        <p:txBody>
          <a:bodyPr>
            <a:normAutofit/>
          </a:bodyPr>
          <a:lstStyle>
            <a:lvl1pPr marL="0" indent="0" algn="ctr">
              <a:buNone/>
              <a:defRPr sz="1050"/>
            </a:lvl1pPr>
          </a:lstStyle>
          <a:p>
            <a:pPr lvl="0"/>
            <a:endParaRPr lang="en-US" dirty="0"/>
          </a:p>
        </p:txBody>
      </p:sp>
      <p:sp>
        <p:nvSpPr>
          <p:cNvPr id="7" name="Text Placeholder 5">
            <a:extLst>
              <a:ext uri="{FF2B5EF4-FFF2-40B4-BE49-F238E27FC236}">
                <a16:creationId xmlns:a16="http://schemas.microsoft.com/office/drawing/2014/main" id="{F2C07843-15E1-4E3A-8800-0DF9F61A9E22}"/>
              </a:ext>
            </a:extLst>
          </p:cNvPr>
          <p:cNvSpPr>
            <a:spLocks noGrp="1"/>
          </p:cNvSpPr>
          <p:nvPr>
            <p:ph type="body" sz="quarter" idx="12" hasCustomPrompt="1"/>
          </p:nvPr>
        </p:nvSpPr>
        <p:spPr>
          <a:xfrm>
            <a:off x="252000" y="1060878"/>
            <a:ext cx="8640000" cy="396000"/>
          </a:xfrm>
        </p:spPr>
        <p:txBody>
          <a:bodyPr anchor="ctr">
            <a:noAutofit/>
          </a:bodyPr>
          <a:lstStyle>
            <a:lvl1pPr marL="0" indent="0">
              <a:buNone/>
              <a:defRPr sz="2844"/>
            </a:lvl1pPr>
          </a:lstStyle>
          <a:p>
            <a:pPr lvl="0"/>
            <a:r>
              <a:rPr lang="en-US" dirty="0"/>
              <a:t>Click to edit Master text styles</a:t>
            </a:r>
          </a:p>
        </p:txBody>
      </p:sp>
    </p:spTree>
    <p:extLst>
      <p:ext uri="{BB962C8B-B14F-4D97-AF65-F5344CB8AC3E}">
        <p14:creationId xmlns:p14="http://schemas.microsoft.com/office/powerpoint/2010/main" val="264214281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9360"/>
            <a:ext cx="8229600" cy="5019040"/>
          </a:xfrm>
        </p:spPr>
        <p:txBody>
          <a:bodyPr>
            <a:normAutofit/>
          </a:bodyPr>
          <a:lstStyle>
            <a:lvl1pPr marL="304804" indent="-304804">
              <a:spcBef>
                <a:spcPts val="889"/>
              </a:spcBef>
              <a:buClr>
                <a:schemeClr val="bg1">
                  <a:lumMod val="85000"/>
                </a:schemeClr>
              </a:buClr>
              <a:buSzPct val="110000"/>
              <a:buFont typeface="Arial" panose="020B0604020202020204" pitchFamily="34" charset="0"/>
              <a:buChar char="•"/>
              <a:defRPr sz="2133">
                <a:solidFill>
                  <a:srgbClr val="FCFCFC"/>
                </a:solidFill>
              </a:defRPr>
            </a:lvl1pPr>
            <a:lvl2pPr marL="660408" indent="-254003">
              <a:spcBef>
                <a:spcPts val="889"/>
              </a:spcBef>
              <a:buClr>
                <a:schemeClr val="bg1">
                  <a:lumMod val="85000"/>
                </a:schemeClr>
              </a:buClr>
              <a:buFont typeface="Arial" panose="020B0604020202020204" pitchFamily="34" charset="0"/>
              <a:buChar char="•"/>
              <a:defRPr sz="2133">
                <a:solidFill>
                  <a:srgbClr val="FCFCFC"/>
                </a:solidFill>
              </a:defRPr>
            </a:lvl2pPr>
            <a:lvl3pPr marL="1016013" indent="-203203">
              <a:spcBef>
                <a:spcPts val="889"/>
              </a:spcBef>
              <a:buClr>
                <a:schemeClr val="bg1">
                  <a:lumMod val="85000"/>
                </a:schemeClr>
              </a:buClr>
              <a:buFont typeface="Arial" panose="020B0604020202020204" pitchFamily="34" charset="0"/>
              <a:buChar char="•"/>
              <a:defRPr sz="2133">
                <a:solidFill>
                  <a:srgbClr val="FCFCFC"/>
                </a:solidFill>
              </a:defRPr>
            </a:lvl3pPr>
            <a:lvl4pPr marL="1422418" indent="-203203">
              <a:spcBef>
                <a:spcPts val="889"/>
              </a:spcBef>
              <a:buClr>
                <a:schemeClr val="bg1">
                  <a:lumMod val="85000"/>
                </a:schemeClr>
              </a:buClr>
              <a:buFont typeface="Arial" panose="020B0604020202020204" pitchFamily="34" charset="0"/>
              <a:buChar char="•"/>
              <a:defRPr sz="2133">
                <a:solidFill>
                  <a:srgbClr val="FCFCFC"/>
                </a:solidFill>
              </a:defRPr>
            </a:lvl4pPr>
            <a:lvl5pPr marL="1828823" indent="-203203">
              <a:spcBef>
                <a:spcPts val="889"/>
              </a:spcBef>
              <a:buClr>
                <a:schemeClr val="bg1">
                  <a:lumMod val="85000"/>
                </a:schemeClr>
              </a:buClr>
              <a:buFont typeface="Arial" panose="020B0604020202020204" pitchFamily="34" charset="0"/>
              <a:buChar char="•"/>
              <a:defRPr sz="2133">
                <a:solidFill>
                  <a:srgbClr val="FCFC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7122C-15A3-3B46-90E5-49C62A286245}"/>
              </a:ext>
            </a:extLst>
          </p:cNvPr>
          <p:cNvSpPr>
            <a:spLocks noGrp="1"/>
          </p:cNvSpPr>
          <p:nvPr>
            <p:ph type="dt" sz="half" idx="10"/>
          </p:nvPr>
        </p:nvSpPr>
        <p:spPr>
          <a:xfrm>
            <a:off x="457200" y="6356353"/>
            <a:ext cx="2133600" cy="365125"/>
          </a:xfrm>
          <a:prstGeom prst="rect">
            <a:avLst/>
          </a:prstGeom>
        </p:spPr>
        <p:txBody>
          <a:bodyPr/>
          <a:lstStyle>
            <a:lvl1pPr>
              <a:defRPr/>
            </a:lvl1pPr>
          </a:lstStyle>
          <a:p>
            <a:pPr>
              <a:defRPr/>
            </a:pPr>
            <a:fld id="{99461199-918E-9D4D-A983-0E32435233B8}" type="datetimeFigureOut">
              <a:rPr lang="en-US"/>
              <a:pPr>
                <a:defRPr/>
              </a:pPr>
              <a:t>6/13/2024</a:t>
            </a:fld>
            <a:endParaRPr lang="en-US"/>
          </a:p>
        </p:txBody>
      </p:sp>
      <p:sp>
        <p:nvSpPr>
          <p:cNvPr id="5" name="Footer Placeholder 4">
            <a:extLst>
              <a:ext uri="{FF2B5EF4-FFF2-40B4-BE49-F238E27FC236}">
                <a16:creationId xmlns:a16="http://schemas.microsoft.com/office/drawing/2014/main" id="{3D227D85-23BE-4D41-B5C1-6ED03BA66AA8}"/>
              </a:ext>
            </a:extLst>
          </p:cNvPr>
          <p:cNvSpPr>
            <a:spLocks noGrp="1"/>
          </p:cNvSpPr>
          <p:nvPr>
            <p:ph type="ftr" sz="quarter" idx="11"/>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6B7172B5-00F0-B042-BF81-20F60B11F7CD}"/>
              </a:ext>
            </a:extLst>
          </p:cNvPr>
          <p:cNvSpPr>
            <a:spLocks noGrp="1"/>
          </p:cNvSpPr>
          <p:nvPr>
            <p:ph type="sldNum" sz="quarter" idx="12"/>
          </p:nvPr>
        </p:nvSpPr>
        <p:spPr>
          <a:xfrm>
            <a:off x="6553200" y="6356353"/>
            <a:ext cx="2133600" cy="365125"/>
          </a:xfrm>
          <a:prstGeom prst="rect">
            <a:avLst/>
          </a:prstGeom>
        </p:spPr>
        <p:txBody>
          <a:bodyPr/>
          <a:lstStyle>
            <a:lvl1pPr>
              <a:defRPr/>
            </a:lvl1pPr>
          </a:lstStyle>
          <a:p>
            <a:pPr>
              <a:defRPr/>
            </a:pPr>
            <a:fld id="{0E4BB7A1-F533-224F-AB59-FB852FDFBA49}" type="slidenum">
              <a:rPr lang="en-US"/>
              <a:pPr>
                <a:defRPr/>
              </a:pPr>
              <a:t>‹#›</a:t>
            </a:fld>
            <a:endParaRPr lang="en-US"/>
          </a:p>
        </p:txBody>
      </p:sp>
    </p:spTree>
    <p:extLst>
      <p:ext uri="{BB962C8B-B14F-4D97-AF65-F5344CB8AC3E}">
        <p14:creationId xmlns:p14="http://schemas.microsoft.com/office/powerpoint/2010/main" val="4192786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25FF8-7F20-B844-BB68-14D4588DB569}"/>
              </a:ext>
            </a:extLst>
          </p:cNvPr>
          <p:cNvSpPr/>
          <p:nvPr userDrawn="1"/>
        </p:nvSpPr>
        <p:spPr>
          <a:xfrm>
            <a:off x="0" y="788988"/>
            <a:ext cx="2489200" cy="6019800"/>
          </a:xfrm>
          <a:prstGeom prst="rect">
            <a:avLst/>
          </a:prstGeom>
          <a:solidFill>
            <a:srgbClr val="1F40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 name="Content Placeholder 2"/>
          <p:cNvSpPr>
            <a:spLocks noGrp="1"/>
          </p:cNvSpPr>
          <p:nvPr>
            <p:ph sz="half" idx="1"/>
          </p:nvPr>
        </p:nvSpPr>
        <p:spPr>
          <a:xfrm>
            <a:off x="2590801" y="1042992"/>
            <a:ext cx="6253163" cy="4986337"/>
          </a:xfrm>
        </p:spPr>
        <p:txBody>
          <a:bodyPr/>
          <a:lstStyle>
            <a:lvl1pPr marL="304804" indent="-304804">
              <a:buClr>
                <a:schemeClr val="bg1">
                  <a:lumMod val="75000"/>
                </a:schemeClr>
              </a:buClr>
              <a:buFont typeface="Arial" panose="020B0604020202020204" pitchFamily="34" charset="0"/>
              <a:buChar char="•"/>
              <a:defRPr sz="2489">
                <a:latin typeface="+mj-lt"/>
              </a:defRPr>
            </a:lvl1pPr>
            <a:lvl2pPr marL="660408" indent="-254003">
              <a:buClr>
                <a:schemeClr val="bg1">
                  <a:lumMod val="75000"/>
                </a:schemeClr>
              </a:buClr>
              <a:buFont typeface="Arial" panose="020B0604020202020204" pitchFamily="34" charset="0"/>
              <a:buChar char="•"/>
              <a:defRPr sz="2133">
                <a:latin typeface="+mj-lt"/>
              </a:defRPr>
            </a:lvl2pPr>
            <a:lvl3pPr marL="1016013" indent="-203203">
              <a:buClr>
                <a:schemeClr val="bg1">
                  <a:lumMod val="75000"/>
                </a:schemeClr>
              </a:buClr>
              <a:buFont typeface="Arial" panose="020B0604020202020204" pitchFamily="34" charset="0"/>
              <a:buChar char="•"/>
              <a:defRPr sz="1778">
                <a:latin typeface="+mj-lt"/>
              </a:defRPr>
            </a:lvl3pPr>
            <a:lvl4pPr marL="1422418" indent="-203203">
              <a:buClr>
                <a:schemeClr val="bg1">
                  <a:lumMod val="75000"/>
                </a:schemeClr>
              </a:buClr>
              <a:buFont typeface="Arial" panose="020B0604020202020204" pitchFamily="34" charset="0"/>
              <a:buChar char="•"/>
              <a:defRPr sz="1600">
                <a:latin typeface="+mj-lt"/>
              </a:defRPr>
            </a:lvl4pPr>
            <a:lvl5pPr marL="1828823" indent="-203203">
              <a:buClr>
                <a:schemeClr val="bg1">
                  <a:lumMod val="75000"/>
                </a:schemeClr>
              </a:buClr>
              <a:buFont typeface="Arial" panose="020B0604020202020204" pitchFamily="34" charset="0"/>
              <a:buChar cha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8EBC2AD8-9515-2546-8EA4-AEB9BB532585}"/>
              </a:ext>
            </a:extLst>
          </p:cNvPr>
          <p:cNvSpPr>
            <a:spLocks noGrp="1"/>
          </p:cNvSpPr>
          <p:nvPr>
            <p:ph type="ftr" sz="quarter" idx="10"/>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6">
            <a:extLst>
              <a:ext uri="{FF2B5EF4-FFF2-40B4-BE49-F238E27FC236}">
                <a16:creationId xmlns:a16="http://schemas.microsoft.com/office/drawing/2014/main" id="{977A699B-5BDF-6642-8BE1-AD7A36F08821}"/>
              </a:ext>
            </a:extLst>
          </p:cNvPr>
          <p:cNvSpPr>
            <a:spLocks noGrp="1"/>
          </p:cNvSpPr>
          <p:nvPr>
            <p:ph type="sldNum" sz="quarter" idx="11"/>
          </p:nvPr>
        </p:nvSpPr>
        <p:spPr>
          <a:xfrm>
            <a:off x="6553200" y="6356353"/>
            <a:ext cx="2133600" cy="365125"/>
          </a:xfrm>
          <a:prstGeom prst="rect">
            <a:avLst/>
          </a:prstGeom>
        </p:spPr>
        <p:txBody>
          <a:bodyPr/>
          <a:lstStyle>
            <a:lvl1pPr>
              <a:defRPr/>
            </a:lvl1pPr>
          </a:lstStyle>
          <a:p>
            <a:pPr>
              <a:defRPr/>
            </a:pPr>
            <a:fld id="{12A2E1BD-F2BE-134A-A9F1-9C3215F3E489}" type="slidenum">
              <a:rPr lang="en-US"/>
              <a:pPr>
                <a:defRPr/>
              </a:pPr>
              <a:t>‹#›</a:t>
            </a:fld>
            <a:endParaRPr lang="en-US"/>
          </a:p>
        </p:txBody>
      </p:sp>
      <p:sp>
        <p:nvSpPr>
          <p:cNvPr id="7" name="Date Placeholder 4">
            <a:extLst>
              <a:ext uri="{FF2B5EF4-FFF2-40B4-BE49-F238E27FC236}">
                <a16:creationId xmlns:a16="http://schemas.microsoft.com/office/drawing/2014/main" id="{136C25E7-D086-2C45-A574-4C87DC1FD3B2}"/>
              </a:ext>
            </a:extLst>
          </p:cNvPr>
          <p:cNvSpPr>
            <a:spLocks noGrp="1"/>
          </p:cNvSpPr>
          <p:nvPr>
            <p:ph type="dt" sz="half" idx="12"/>
          </p:nvPr>
        </p:nvSpPr>
        <p:spPr>
          <a:xfrm>
            <a:off x="457200" y="6356353"/>
            <a:ext cx="2133600" cy="365125"/>
          </a:xfrm>
          <a:prstGeom prst="rect">
            <a:avLst/>
          </a:prstGeom>
        </p:spPr>
        <p:txBody>
          <a:bodyPr/>
          <a:lstStyle>
            <a:lvl1pPr>
              <a:defRPr/>
            </a:lvl1pPr>
          </a:lstStyle>
          <a:p>
            <a:pPr>
              <a:defRPr/>
            </a:pPr>
            <a:fld id="{7E92A438-88D4-6046-ADC2-2F5FCA11D22B}" type="datetimeFigureOut">
              <a:rPr lang="en-US"/>
              <a:pPr>
                <a:defRPr/>
              </a:pPr>
              <a:t>6/13/2024</a:t>
            </a:fld>
            <a:endParaRPr lang="en-US"/>
          </a:p>
        </p:txBody>
      </p:sp>
    </p:spTree>
    <p:extLst>
      <p:ext uri="{BB962C8B-B14F-4D97-AF65-F5344CB8AC3E}">
        <p14:creationId xmlns:p14="http://schemas.microsoft.com/office/powerpoint/2010/main" val="2072180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25FF8-7F20-B844-BB68-14D4588DB569}"/>
              </a:ext>
            </a:extLst>
          </p:cNvPr>
          <p:cNvSpPr/>
          <p:nvPr userDrawn="1"/>
        </p:nvSpPr>
        <p:spPr>
          <a:xfrm>
            <a:off x="0" y="788988"/>
            <a:ext cx="2489200" cy="6019800"/>
          </a:xfrm>
          <a:prstGeom prst="rect">
            <a:avLst/>
          </a:prstGeom>
          <a:solidFill>
            <a:srgbClr val="1F40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 name="Content Placeholder 2"/>
          <p:cNvSpPr>
            <a:spLocks noGrp="1"/>
          </p:cNvSpPr>
          <p:nvPr>
            <p:ph sz="half" idx="1"/>
          </p:nvPr>
        </p:nvSpPr>
        <p:spPr>
          <a:xfrm>
            <a:off x="2590801" y="1042992"/>
            <a:ext cx="6253163" cy="4986337"/>
          </a:xfrm>
        </p:spPr>
        <p:txBody>
          <a:bodyPr/>
          <a:lstStyle>
            <a:lvl1pPr marL="304804" indent="-304804">
              <a:buClr>
                <a:schemeClr val="bg1">
                  <a:lumMod val="75000"/>
                </a:schemeClr>
              </a:buClr>
              <a:buFont typeface="Arial" panose="020B0604020202020204" pitchFamily="34" charset="0"/>
              <a:buChar char="•"/>
              <a:defRPr sz="2489">
                <a:latin typeface="+mj-lt"/>
              </a:defRPr>
            </a:lvl1pPr>
            <a:lvl2pPr marL="660408" indent="-254003">
              <a:buClr>
                <a:schemeClr val="bg1">
                  <a:lumMod val="75000"/>
                </a:schemeClr>
              </a:buClr>
              <a:buFont typeface="Arial" panose="020B0604020202020204" pitchFamily="34" charset="0"/>
              <a:buChar char="•"/>
              <a:defRPr sz="2133">
                <a:latin typeface="+mj-lt"/>
              </a:defRPr>
            </a:lvl2pPr>
            <a:lvl3pPr marL="1016013" indent="-203203">
              <a:buClr>
                <a:schemeClr val="bg1">
                  <a:lumMod val="75000"/>
                </a:schemeClr>
              </a:buClr>
              <a:buFont typeface="Arial" panose="020B0604020202020204" pitchFamily="34" charset="0"/>
              <a:buChar char="•"/>
              <a:defRPr sz="1778">
                <a:latin typeface="+mj-lt"/>
              </a:defRPr>
            </a:lvl3pPr>
            <a:lvl4pPr marL="1422418" indent="-203203">
              <a:buClr>
                <a:schemeClr val="bg1">
                  <a:lumMod val="75000"/>
                </a:schemeClr>
              </a:buClr>
              <a:buFont typeface="Arial" panose="020B0604020202020204" pitchFamily="34" charset="0"/>
              <a:buChar char="•"/>
              <a:defRPr sz="1600">
                <a:latin typeface="+mj-lt"/>
              </a:defRPr>
            </a:lvl4pPr>
            <a:lvl5pPr marL="1828823" indent="-203203">
              <a:buClr>
                <a:schemeClr val="bg1">
                  <a:lumMod val="75000"/>
                </a:schemeClr>
              </a:buClr>
              <a:buFont typeface="Arial" panose="020B0604020202020204" pitchFamily="34" charset="0"/>
              <a:buChar cha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8EBC2AD8-9515-2546-8EA4-AEB9BB532585}"/>
              </a:ext>
            </a:extLst>
          </p:cNvPr>
          <p:cNvSpPr>
            <a:spLocks noGrp="1"/>
          </p:cNvSpPr>
          <p:nvPr>
            <p:ph type="ftr" sz="quarter" idx="10"/>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6">
            <a:extLst>
              <a:ext uri="{FF2B5EF4-FFF2-40B4-BE49-F238E27FC236}">
                <a16:creationId xmlns:a16="http://schemas.microsoft.com/office/drawing/2014/main" id="{977A699B-5BDF-6642-8BE1-AD7A36F08821}"/>
              </a:ext>
            </a:extLst>
          </p:cNvPr>
          <p:cNvSpPr>
            <a:spLocks noGrp="1"/>
          </p:cNvSpPr>
          <p:nvPr>
            <p:ph type="sldNum" sz="quarter" idx="11"/>
          </p:nvPr>
        </p:nvSpPr>
        <p:spPr>
          <a:xfrm>
            <a:off x="6553200" y="6356353"/>
            <a:ext cx="2133600" cy="365125"/>
          </a:xfrm>
          <a:prstGeom prst="rect">
            <a:avLst/>
          </a:prstGeom>
        </p:spPr>
        <p:txBody>
          <a:bodyPr/>
          <a:lstStyle>
            <a:lvl1pPr>
              <a:defRPr/>
            </a:lvl1pPr>
          </a:lstStyle>
          <a:p>
            <a:pPr>
              <a:defRPr/>
            </a:pPr>
            <a:fld id="{12A2E1BD-F2BE-134A-A9F1-9C3215F3E489}" type="slidenum">
              <a:rPr lang="en-US"/>
              <a:pPr>
                <a:defRPr/>
              </a:pPr>
              <a:t>‹#›</a:t>
            </a:fld>
            <a:endParaRPr lang="en-US"/>
          </a:p>
        </p:txBody>
      </p:sp>
      <p:sp>
        <p:nvSpPr>
          <p:cNvPr id="7" name="Date Placeholder 4">
            <a:extLst>
              <a:ext uri="{FF2B5EF4-FFF2-40B4-BE49-F238E27FC236}">
                <a16:creationId xmlns:a16="http://schemas.microsoft.com/office/drawing/2014/main" id="{136C25E7-D086-2C45-A574-4C87DC1FD3B2}"/>
              </a:ext>
            </a:extLst>
          </p:cNvPr>
          <p:cNvSpPr>
            <a:spLocks noGrp="1"/>
          </p:cNvSpPr>
          <p:nvPr>
            <p:ph type="dt" sz="half" idx="12"/>
          </p:nvPr>
        </p:nvSpPr>
        <p:spPr>
          <a:xfrm>
            <a:off x="457200" y="6356353"/>
            <a:ext cx="2133600" cy="365125"/>
          </a:xfrm>
          <a:prstGeom prst="rect">
            <a:avLst/>
          </a:prstGeom>
        </p:spPr>
        <p:txBody>
          <a:bodyPr/>
          <a:lstStyle>
            <a:lvl1pPr>
              <a:defRPr/>
            </a:lvl1pPr>
          </a:lstStyle>
          <a:p>
            <a:pPr>
              <a:defRPr/>
            </a:pPr>
            <a:fld id="{7E92A438-88D4-6046-ADC2-2F5FCA11D22B}" type="datetimeFigureOut">
              <a:rPr lang="en-US"/>
              <a:pPr>
                <a:defRPr/>
              </a:pPr>
              <a:t>6/13/2024</a:t>
            </a:fld>
            <a:endParaRPr lang="en-US"/>
          </a:p>
        </p:txBody>
      </p:sp>
    </p:spTree>
    <p:extLst>
      <p:ext uri="{BB962C8B-B14F-4D97-AF65-F5344CB8AC3E}">
        <p14:creationId xmlns:p14="http://schemas.microsoft.com/office/powerpoint/2010/main" val="416089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25FF8-7F20-B844-BB68-14D4588DB569}"/>
              </a:ext>
            </a:extLst>
          </p:cNvPr>
          <p:cNvSpPr/>
          <p:nvPr userDrawn="1"/>
        </p:nvSpPr>
        <p:spPr>
          <a:xfrm>
            <a:off x="0" y="788988"/>
            <a:ext cx="2489200" cy="6019800"/>
          </a:xfrm>
          <a:prstGeom prst="rect">
            <a:avLst/>
          </a:prstGeom>
          <a:solidFill>
            <a:srgbClr val="1F40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 name="Content Placeholder 2"/>
          <p:cNvSpPr>
            <a:spLocks noGrp="1"/>
          </p:cNvSpPr>
          <p:nvPr>
            <p:ph sz="half" idx="1"/>
          </p:nvPr>
        </p:nvSpPr>
        <p:spPr>
          <a:xfrm>
            <a:off x="2590801" y="1042992"/>
            <a:ext cx="6253163" cy="4986337"/>
          </a:xfrm>
        </p:spPr>
        <p:txBody>
          <a:bodyPr/>
          <a:lstStyle>
            <a:lvl1pPr marL="304804" indent="-304804">
              <a:buClr>
                <a:schemeClr val="bg1">
                  <a:lumMod val="75000"/>
                </a:schemeClr>
              </a:buClr>
              <a:buFont typeface="Arial" panose="020B0604020202020204" pitchFamily="34" charset="0"/>
              <a:buChar char="•"/>
              <a:defRPr sz="2489">
                <a:latin typeface="+mj-lt"/>
              </a:defRPr>
            </a:lvl1pPr>
            <a:lvl2pPr marL="660408" indent="-254003">
              <a:buClr>
                <a:schemeClr val="bg1">
                  <a:lumMod val="75000"/>
                </a:schemeClr>
              </a:buClr>
              <a:buFont typeface="Arial" panose="020B0604020202020204" pitchFamily="34" charset="0"/>
              <a:buChar char="•"/>
              <a:defRPr sz="2133">
                <a:latin typeface="+mj-lt"/>
              </a:defRPr>
            </a:lvl2pPr>
            <a:lvl3pPr marL="1016013" indent="-203203">
              <a:buClr>
                <a:schemeClr val="bg1">
                  <a:lumMod val="75000"/>
                </a:schemeClr>
              </a:buClr>
              <a:buFont typeface="Arial" panose="020B0604020202020204" pitchFamily="34" charset="0"/>
              <a:buChar char="•"/>
              <a:defRPr sz="1778">
                <a:latin typeface="+mj-lt"/>
              </a:defRPr>
            </a:lvl3pPr>
            <a:lvl4pPr marL="1422418" indent="-203203">
              <a:buClr>
                <a:schemeClr val="bg1">
                  <a:lumMod val="75000"/>
                </a:schemeClr>
              </a:buClr>
              <a:buFont typeface="Arial" panose="020B0604020202020204" pitchFamily="34" charset="0"/>
              <a:buChar char="•"/>
              <a:defRPr sz="1600">
                <a:latin typeface="+mj-lt"/>
              </a:defRPr>
            </a:lvl4pPr>
            <a:lvl5pPr marL="1828823" indent="-203203">
              <a:buClr>
                <a:schemeClr val="bg1">
                  <a:lumMod val="75000"/>
                </a:schemeClr>
              </a:buClr>
              <a:buFont typeface="Arial" panose="020B0604020202020204" pitchFamily="34" charset="0"/>
              <a:buChar cha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8EBC2AD8-9515-2546-8EA4-AEB9BB532585}"/>
              </a:ext>
            </a:extLst>
          </p:cNvPr>
          <p:cNvSpPr>
            <a:spLocks noGrp="1"/>
          </p:cNvSpPr>
          <p:nvPr>
            <p:ph type="ftr" sz="quarter" idx="10"/>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6">
            <a:extLst>
              <a:ext uri="{FF2B5EF4-FFF2-40B4-BE49-F238E27FC236}">
                <a16:creationId xmlns:a16="http://schemas.microsoft.com/office/drawing/2014/main" id="{977A699B-5BDF-6642-8BE1-AD7A36F08821}"/>
              </a:ext>
            </a:extLst>
          </p:cNvPr>
          <p:cNvSpPr>
            <a:spLocks noGrp="1"/>
          </p:cNvSpPr>
          <p:nvPr>
            <p:ph type="sldNum" sz="quarter" idx="11"/>
          </p:nvPr>
        </p:nvSpPr>
        <p:spPr>
          <a:xfrm>
            <a:off x="6553200" y="6356353"/>
            <a:ext cx="2133600" cy="365125"/>
          </a:xfrm>
          <a:prstGeom prst="rect">
            <a:avLst/>
          </a:prstGeom>
        </p:spPr>
        <p:txBody>
          <a:bodyPr/>
          <a:lstStyle>
            <a:lvl1pPr>
              <a:defRPr/>
            </a:lvl1pPr>
          </a:lstStyle>
          <a:p>
            <a:pPr>
              <a:defRPr/>
            </a:pPr>
            <a:fld id="{12A2E1BD-F2BE-134A-A9F1-9C3215F3E489}" type="slidenum">
              <a:rPr lang="en-US"/>
              <a:pPr>
                <a:defRPr/>
              </a:pPr>
              <a:t>‹#›</a:t>
            </a:fld>
            <a:endParaRPr lang="en-US"/>
          </a:p>
        </p:txBody>
      </p:sp>
      <p:sp>
        <p:nvSpPr>
          <p:cNvPr id="7" name="Date Placeholder 4">
            <a:extLst>
              <a:ext uri="{FF2B5EF4-FFF2-40B4-BE49-F238E27FC236}">
                <a16:creationId xmlns:a16="http://schemas.microsoft.com/office/drawing/2014/main" id="{136C25E7-D086-2C45-A574-4C87DC1FD3B2}"/>
              </a:ext>
            </a:extLst>
          </p:cNvPr>
          <p:cNvSpPr>
            <a:spLocks noGrp="1"/>
          </p:cNvSpPr>
          <p:nvPr>
            <p:ph type="dt" sz="half" idx="12"/>
          </p:nvPr>
        </p:nvSpPr>
        <p:spPr>
          <a:xfrm>
            <a:off x="457200" y="6356353"/>
            <a:ext cx="2133600" cy="365125"/>
          </a:xfrm>
          <a:prstGeom prst="rect">
            <a:avLst/>
          </a:prstGeom>
        </p:spPr>
        <p:txBody>
          <a:bodyPr/>
          <a:lstStyle>
            <a:lvl1pPr>
              <a:defRPr/>
            </a:lvl1pPr>
          </a:lstStyle>
          <a:p>
            <a:pPr>
              <a:defRPr/>
            </a:pPr>
            <a:fld id="{7E92A438-88D4-6046-ADC2-2F5FCA11D22B}" type="datetimeFigureOut">
              <a:rPr lang="en-US"/>
              <a:pPr>
                <a:defRPr/>
              </a:pPr>
              <a:t>6/13/2024</a:t>
            </a:fld>
            <a:endParaRPr lang="en-US"/>
          </a:p>
        </p:txBody>
      </p:sp>
    </p:spTree>
    <p:extLst>
      <p:ext uri="{BB962C8B-B14F-4D97-AF65-F5344CB8AC3E}">
        <p14:creationId xmlns:p14="http://schemas.microsoft.com/office/powerpoint/2010/main" val="968781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04167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25FF8-7F20-B844-BB68-14D4588DB569}"/>
              </a:ext>
            </a:extLst>
          </p:cNvPr>
          <p:cNvSpPr/>
          <p:nvPr userDrawn="1"/>
        </p:nvSpPr>
        <p:spPr>
          <a:xfrm>
            <a:off x="0" y="788988"/>
            <a:ext cx="2489200" cy="6019800"/>
          </a:xfrm>
          <a:prstGeom prst="rect">
            <a:avLst/>
          </a:prstGeom>
          <a:solidFill>
            <a:srgbClr val="1F40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 name="Content Placeholder 2"/>
          <p:cNvSpPr>
            <a:spLocks noGrp="1"/>
          </p:cNvSpPr>
          <p:nvPr>
            <p:ph sz="half" idx="1"/>
          </p:nvPr>
        </p:nvSpPr>
        <p:spPr>
          <a:xfrm>
            <a:off x="2590801" y="1042992"/>
            <a:ext cx="6253163" cy="4986337"/>
          </a:xfrm>
        </p:spPr>
        <p:txBody>
          <a:bodyPr/>
          <a:lstStyle>
            <a:lvl1pPr marL="304804" indent="-304804">
              <a:buClr>
                <a:schemeClr val="bg1">
                  <a:lumMod val="75000"/>
                </a:schemeClr>
              </a:buClr>
              <a:buFont typeface="Arial" panose="020B0604020202020204" pitchFamily="34" charset="0"/>
              <a:buChar char="•"/>
              <a:defRPr sz="2489">
                <a:latin typeface="+mj-lt"/>
              </a:defRPr>
            </a:lvl1pPr>
            <a:lvl2pPr marL="660408" indent="-254003">
              <a:buClr>
                <a:schemeClr val="bg1">
                  <a:lumMod val="75000"/>
                </a:schemeClr>
              </a:buClr>
              <a:buFont typeface="Arial" panose="020B0604020202020204" pitchFamily="34" charset="0"/>
              <a:buChar char="•"/>
              <a:defRPr sz="2133">
                <a:latin typeface="+mj-lt"/>
              </a:defRPr>
            </a:lvl2pPr>
            <a:lvl3pPr marL="1016013" indent="-203203">
              <a:buClr>
                <a:schemeClr val="bg1">
                  <a:lumMod val="75000"/>
                </a:schemeClr>
              </a:buClr>
              <a:buFont typeface="Arial" panose="020B0604020202020204" pitchFamily="34" charset="0"/>
              <a:buChar char="•"/>
              <a:defRPr sz="1778">
                <a:latin typeface="+mj-lt"/>
              </a:defRPr>
            </a:lvl3pPr>
            <a:lvl4pPr marL="1422418" indent="-203203">
              <a:buClr>
                <a:schemeClr val="bg1">
                  <a:lumMod val="75000"/>
                </a:schemeClr>
              </a:buClr>
              <a:buFont typeface="Arial" panose="020B0604020202020204" pitchFamily="34" charset="0"/>
              <a:buChar char="•"/>
              <a:defRPr sz="1600">
                <a:latin typeface="+mj-lt"/>
              </a:defRPr>
            </a:lvl4pPr>
            <a:lvl5pPr marL="1828823" indent="-203203">
              <a:buClr>
                <a:schemeClr val="bg1">
                  <a:lumMod val="75000"/>
                </a:schemeClr>
              </a:buClr>
              <a:buFont typeface="Arial" panose="020B0604020202020204" pitchFamily="34" charset="0"/>
              <a:buChar cha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8EBC2AD8-9515-2546-8EA4-AEB9BB532585}"/>
              </a:ext>
            </a:extLst>
          </p:cNvPr>
          <p:cNvSpPr>
            <a:spLocks noGrp="1"/>
          </p:cNvSpPr>
          <p:nvPr>
            <p:ph type="ftr" sz="quarter" idx="10"/>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6">
            <a:extLst>
              <a:ext uri="{FF2B5EF4-FFF2-40B4-BE49-F238E27FC236}">
                <a16:creationId xmlns:a16="http://schemas.microsoft.com/office/drawing/2014/main" id="{977A699B-5BDF-6642-8BE1-AD7A36F08821}"/>
              </a:ext>
            </a:extLst>
          </p:cNvPr>
          <p:cNvSpPr>
            <a:spLocks noGrp="1"/>
          </p:cNvSpPr>
          <p:nvPr>
            <p:ph type="sldNum" sz="quarter" idx="11"/>
          </p:nvPr>
        </p:nvSpPr>
        <p:spPr>
          <a:xfrm>
            <a:off x="6553200" y="6356353"/>
            <a:ext cx="2133600" cy="365125"/>
          </a:xfrm>
          <a:prstGeom prst="rect">
            <a:avLst/>
          </a:prstGeom>
        </p:spPr>
        <p:txBody>
          <a:bodyPr/>
          <a:lstStyle>
            <a:lvl1pPr>
              <a:defRPr/>
            </a:lvl1pPr>
          </a:lstStyle>
          <a:p>
            <a:pPr>
              <a:defRPr/>
            </a:pPr>
            <a:fld id="{12A2E1BD-F2BE-134A-A9F1-9C3215F3E489}" type="slidenum">
              <a:rPr lang="en-US"/>
              <a:pPr>
                <a:defRPr/>
              </a:pPr>
              <a:t>‹#›</a:t>
            </a:fld>
            <a:endParaRPr lang="en-US"/>
          </a:p>
        </p:txBody>
      </p:sp>
      <p:sp>
        <p:nvSpPr>
          <p:cNvPr id="7" name="Date Placeholder 4">
            <a:extLst>
              <a:ext uri="{FF2B5EF4-FFF2-40B4-BE49-F238E27FC236}">
                <a16:creationId xmlns:a16="http://schemas.microsoft.com/office/drawing/2014/main" id="{136C25E7-D086-2C45-A574-4C87DC1FD3B2}"/>
              </a:ext>
            </a:extLst>
          </p:cNvPr>
          <p:cNvSpPr>
            <a:spLocks noGrp="1"/>
          </p:cNvSpPr>
          <p:nvPr>
            <p:ph type="dt" sz="half" idx="12"/>
          </p:nvPr>
        </p:nvSpPr>
        <p:spPr>
          <a:xfrm>
            <a:off x="457200" y="6356353"/>
            <a:ext cx="2133600" cy="365125"/>
          </a:xfrm>
          <a:prstGeom prst="rect">
            <a:avLst/>
          </a:prstGeom>
        </p:spPr>
        <p:txBody>
          <a:bodyPr/>
          <a:lstStyle>
            <a:lvl1pPr>
              <a:defRPr/>
            </a:lvl1pPr>
          </a:lstStyle>
          <a:p>
            <a:pPr>
              <a:defRPr/>
            </a:pPr>
            <a:fld id="{7E92A438-88D4-6046-ADC2-2F5FCA11D22B}" type="datetimeFigureOut">
              <a:rPr lang="en-US"/>
              <a:pPr>
                <a:defRPr/>
              </a:pPr>
              <a:t>6/13/2024</a:t>
            </a:fld>
            <a:endParaRPr lang="en-US"/>
          </a:p>
        </p:txBody>
      </p:sp>
    </p:spTree>
    <p:extLst>
      <p:ext uri="{BB962C8B-B14F-4D97-AF65-F5344CB8AC3E}">
        <p14:creationId xmlns:p14="http://schemas.microsoft.com/office/powerpoint/2010/main" val="3577471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32C27C-7FF7-48A2-8B9E-7E9971935CAC}"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2409148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32C27C-7FF7-48A2-8B9E-7E9971935CAC}"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2192753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32C27C-7FF7-48A2-8B9E-7E9971935CAC}"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3816312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32C27C-7FF7-48A2-8B9E-7E9971935CAC}"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1766965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32C27C-7FF7-48A2-8B9E-7E9971935CAC}" type="datetimeFigureOut">
              <a:rPr lang="en-US" smtClean="0"/>
              <a:t>6/13/2024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345840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32C27C-7FF7-48A2-8B9E-7E9971935CAC}" type="datetimeFigureOut">
              <a:rPr lang="en-US" smtClean="0"/>
              <a:t>6/13/2024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539205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32C27C-7FF7-48A2-8B9E-7E9971935CAC}" type="datetimeFigureOut">
              <a:rPr lang="en-US" smtClean="0"/>
              <a:t>6/13/2024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2232511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32C27C-7FF7-48A2-8B9E-7E9971935CAC}"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1813657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32C27C-7FF7-48A2-8B9E-7E9971935CAC}"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3077777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spTree>
    <p:extLst>
      <p:ext uri="{BB962C8B-B14F-4D97-AF65-F5344CB8AC3E}">
        <p14:creationId xmlns:p14="http://schemas.microsoft.com/office/powerpoint/2010/main" val="666933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32C27C-7FF7-48A2-8B9E-7E9971935CAC}"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4253260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32C27C-7FF7-48A2-8B9E-7E9971935CAC}"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693590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lstStyle/>
          <a:p>
            <a:r>
              <a:rPr kumimoji="0" lang="en-US"/>
              <a:t>Click to edit Master title style</a:t>
            </a:r>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9542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4007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lstStyle/>
          <a:p>
            <a:r>
              <a:rPr kumimoji="0" lang="en-US" dirty="0"/>
              <a:t>Click to edit Master title style</a:t>
            </a:r>
          </a:p>
        </p:txBody>
      </p:sp>
    </p:spTree>
    <p:extLst>
      <p:ext uri="{BB962C8B-B14F-4D97-AF65-F5344CB8AC3E}">
        <p14:creationId xmlns:p14="http://schemas.microsoft.com/office/powerpoint/2010/main" val="246513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58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84825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spTree>
    <p:extLst>
      <p:ext uri="{BB962C8B-B14F-4D97-AF65-F5344CB8AC3E}">
        <p14:creationId xmlns:p14="http://schemas.microsoft.com/office/powerpoint/2010/main" val="1794837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0070C0"/>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a:solidFill>
                <a:prstClr val="black"/>
              </a:solidFill>
              <a:latin typeface="Gill Sans MT"/>
            </a:endParaRPr>
          </a:p>
        </p:txBody>
      </p:sp>
    </p:spTree>
    <p:extLst>
      <p:ext uri="{BB962C8B-B14F-4D97-AF65-F5344CB8AC3E}">
        <p14:creationId xmlns:p14="http://schemas.microsoft.com/office/powerpoint/2010/main" val="3118744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2C27C-7FF7-48A2-8B9E-7E9971935CAC}" type="datetimeFigureOut">
              <a:rPr lang="en-US" smtClean="0"/>
              <a:t>6/13/2024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2F143-DF69-4244-A46A-DE4539504B0E}" type="slidenum">
              <a:rPr lang="en-US" smtClean="0"/>
              <a:t>‹#›</a:t>
            </a:fld>
            <a:endParaRPr lang="en-US"/>
          </a:p>
        </p:txBody>
      </p:sp>
    </p:spTree>
    <p:extLst>
      <p:ext uri="{BB962C8B-B14F-4D97-AF65-F5344CB8AC3E}">
        <p14:creationId xmlns:p14="http://schemas.microsoft.com/office/powerpoint/2010/main" val="104365727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2.xml"/><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mailto:info@diabetesed.net"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hyperlink" Target="https://creativecommons.org/licenses/by-sa/3.0/" TargetMode="External"/><Relationship Id="rId4" Type="http://schemas.openxmlformats.org/officeDocument/2006/relationships/hyperlink" Target="http://scp-th.wikidot.com/forum/t-7046053/scp-xxx-th"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diabetesdistress.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382B-C324-D095-2BBB-B4BD005E8F18}"/>
              </a:ext>
            </a:extLst>
          </p:cNvPr>
          <p:cNvSpPr>
            <a:spLocks noGrp="1"/>
          </p:cNvSpPr>
          <p:nvPr>
            <p:ph type="title"/>
          </p:nvPr>
        </p:nvSpPr>
        <p:spPr/>
        <p:txBody>
          <a:bodyPr>
            <a:noAutofit/>
          </a:bodyPr>
          <a:lstStyle/>
          <a:p>
            <a:pPr algn="ctr"/>
            <a:r>
              <a:rPr lang="en-US" sz="3200" dirty="0">
                <a:solidFill>
                  <a:schemeClr val="bg2"/>
                </a:solidFill>
                <a:latin typeface="Calibri" panose="020F0502020204030204" pitchFamily="34" charset="0"/>
                <a:ea typeface="Calibri" panose="020F0502020204030204" pitchFamily="34" charset="0"/>
                <a:cs typeface="Calibri" panose="020F0502020204030204" pitchFamily="34" charset="0"/>
              </a:rPr>
              <a:t>Diabetes Education Services Presents:</a:t>
            </a:r>
          </a:p>
        </p:txBody>
      </p:sp>
      <p:sp>
        <p:nvSpPr>
          <p:cNvPr id="5" name="Title 8">
            <a:extLst>
              <a:ext uri="{FF2B5EF4-FFF2-40B4-BE49-F238E27FC236}">
                <a16:creationId xmlns:a16="http://schemas.microsoft.com/office/drawing/2014/main" id="{3907C7DD-2FC0-E333-92BD-4A3B9520B5D5}"/>
              </a:ext>
            </a:extLst>
          </p:cNvPr>
          <p:cNvSpPr txBox="1">
            <a:spLocks/>
          </p:cNvSpPr>
          <p:nvPr/>
        </p:nvSpPr>
        <p:spPr>
          <a:xfrm>
            <a:off x="526232" y="1493577"/>
            <a:ext cx="8091536" cy="1524000"/>
          </a:xfrm>
          <a:prstGeom prst="rect">
            <a:avLst/>
          </a:prstGeom>
          <a:noFill/>
        </p:spPr>
        <p:txBody>
          <a:bodyPr vert="horz"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algn="ctr"/>
            <a:r>
              <a:rPr lang="en-US" sz="4000" dirty="0" err="1"/>
              <a:t>ReVive</a:t>
            </a:r>
            <a:r>
              <a:rPr lang="en-US" sz="4000" dirty="0"/>
              <a:t> 5 Diabetes Training Program</a:t>
            </a:r>
            <a:br>
              <a:rPr lang="en-US" sz="4800" dirty="0"/>
            </a:br>
            <a:r>
              <a:rPr lang="en-US" sz="3200" dirty="0"/>
              <a:t>Session 1 |2024 </a:t>
            </a:r>
            <a:endParaRPr lang="en-US" sz="3600" dirty="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A8F2F82-C45F-F525-28F1-D7C9D699AB86}"/>
              </a:ext>
            </a:extLst>
          </p:cNvPr>
          <p:cNvSpPr txBox="1"/>
          <p:nvPr/>
        </p:nvSpPr>
        <p:spPr>
          <a:xfrm>
            <a:off x="869132" y="3002951"/>
            <a:ext cx="7405736" cy="1015663"/>
          </a:xfrm>
          <a:prstGeom prst="rect">
            <a:avLst/>
          </a:prstGeom>
          <a:noFill/>
        </p:spPr>
        <p:txBody>
          <a:bodyPr wrap="square">
            <a:spAutoFit/>
          </a:bodyPr>
          <a:lstStyle/>
          <a:p>
            <a:pPr algn="ctr"/>
            <a:r>
              <a:rPr lang="en-US" sz="2000" dirty="0"/>
              <a:t>Optimize self-care based on personal choice and values—</a:t>
            </a:r>
            <a:br>
              <a:rPr lang="en-US" sz="2000" dirty="0"/>
            </a:br>
            <a:r>
              <a:rPr lang="en-US" sz="2000" dirty="0"/>
              <a:t>”find the expert within.”</a:t>
            </a:r>
            <a:br>
              <a:rPr lang="en-US" sz="2000" dirty="0"/>
            </a:br>
            <a:endParaRPr lang="en-US" sz="2000" dirty="0"/>
          </a:p>
        </p:txBody>
      </p:sp>
      <p:sp>
        <p:nvSpPr>
          <p:cNvPr id="11" name="Rectangle 10">
            <a:extLst>
              <a:ext uri="{FF2B5EF4-FFF2-40B4-BE49-F238E27FC236}">
                <a16:creationId xmlns:a16="http://schemas.microsoft.com/office/drawing/2014/main" id="{1DF289FF-2EEA-6DA6-B589-9177B0A40838}"/>
              </a:ext>
            </a:extLst>
          </p:cNvPr>
          <p:cNvSpPr/>
          <p:nvPr/>
        </p:nvSpPr>
        <p:spPr>
          <a:xfrm>
            <a:off x="531891" y="4065717"/>
            <a:ext cx="8080218" cy="2476089"/>
          </a:xfrm>
          <a:prstGeom prst="rect">
            <a:avLst/>
          </a:prstGeom>
          <a:solidFill>
            <a:srgbClr val="0070C0"/>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9674ED-DB92-0EBE-3144-1DF482C9B276}"/>
              </a:ext>
            </a:extLst>
          </p:cNvPr>
          <p:cNvSpPr txBox="1"/>
          <p:nvPr/>
        </p:nvSpPr>
        <p:spPr>
          <a:xfrm>
            <a:off x="1321806" y="4789447"/>
            <a:ext cx="6500388" cy="1423082"/>
          </a:xfrm>
          <a:prstGeom prst="rect">
            <a:avLst/>
          </a:prstGeom>
          <a:noFill/>
        </p:spPr>
        <p:txBody>
          <a:bodyPr wrap="square">
            <a:spAutoFit/>
          </a:bodyPr>
          <a:lstStyle/>
          <a:p>
            <a:pPr marL="285750" lvl="0" indent="-285750">
              <a:lnSpc>
                <a:spcPct val="150000"/>
              </a:lnSpc>
              <a:spcBef>
                <a:spcPts val="0"/>
              </a:spcBef>
              <a:buClr>
                <a:srgbClr val="86AA2C"/>
              </a:buClr>
              <a:buFont typeface="Arial" panose="020B0604020202020204" pitchFamily="34" charset="0"/>
              <a:buChar char="•"/>
            </a:pPr>
            <a:r>
              <a:rPr lang="en-US" sz="2000" dirty="0">
                <a:solidFill>
                  <a:schemeClr val="bg1"/>
                </a:solidFill>
              </a:rPr>
              <a:t>Lawrence Fisher, Ph.D., ABPP, Professor Emeritus, UCSF</a:t>
            </a:r>
          </a:p>
          <a:p>
            <a:pPr marL="285750" lvl="0" indent="-285750">
              <a:lnSpc>
                <a:spcPct val="150000"/>
              </a:lnSpc>
              <a:spcBef>
                <a:spcPts val="0"/>
              </a:spcBef>
              <a:buClr>
                <a:srgbClr val="86AA2C"/>
              </a:buClr>
              <a:buFont typeface="Arial" panose="020B0604020202020204" pitchFamily="34" charset="0"/>
              <a:buChar char="•"/>
            </a:pPr>
            <a:r>
              <a:rPr lang="en-US" sz="2000" dirty="0">
                <a:solidFill>
                  <a:schemeClr val="bg1"/>
                </a:solidFill>
              </a:rPr>
              <a:t>Susan Guzman, PhD</a:t>
            </a:r>
          </a:p>
          <a:p>
            <a:pPr marL="285750" lvl="0" indent="-285750">
              <a:lnSpc>
                <a:spcPct val="150000"/>
              </a:lnSpc>
              <a:spcBef>
                <a:spcPts val="0"/>
              </a:spcBef>
              <a:buClr>
                <a:srgbClr val="86AA2C"/>
              </a:buClr>
              <a:buFont typeface="Arial" panose="020B0604020202020204" pitchFamily="34" charset="0"/>
              <a:buChar char="•"/>
            </a:pPr>
            <a:r>
              <a:rPr lang="en-US" sz="2000" dirty="0">
                <a:solidFill>
                  <a:schemeClr val="bg1"/>
                </a:solidFill>
              </a:rPr>
              <a:t>Beverly </a:t>
            </a:r>
            <a:r>
              <a:rPr lang="en-US" sz="2000" dirty="0" err="1">
                <a:solidFill>
                  <a:schemeClr val="bg1"/>
                </a:solidFill>
              </a:rPr>
              <a:t>Thomassian</a:t>
            </a:r>
            <a:r>
              <a:rPr lang="en-US" sz="2000" dirty="0">
                <a:solidFill>
                  <a:schemeClr val="bg1"/>
                </a:solidFill>
              </a:rPr>
              <a:t>, RN, MPH, CDCES, BC-ADM</a:t>
            </a:r>
          </a:p>
        </p:txBody>
      </p:sp>
      <p:sp>
        <p:nvSpPr>
          <p:cNvPr id="10" name="Title 8">
            <a:extLst>
              <a:ext uri="{FF2B5EF4-FFF2-40B4-BE49-F238E27FC236}">
                <a16:creationId xmlns:a16="http://schemas.microsoft.com/office/drawing/2014/main" id="{40CE64D1-B9F9-00FB-DD3B-49AF6F32C2E0}"/>
              </a:ext>
            </a:extLst>
          </p:cNvPr>
          <p:cNvSpPr txBox="1">
            <a:spLocks/>
          </p:cNvSpPr>
          <p:nvPr/>
        </p:nvSpPr>
        <p:spPr>
          <a:xfrm>
            <a:off x="1143000" y="4047605"/>
            <a:ext cx="6858000" cy="694739"/>
          </a:xfrm>
          <a:prstGeom prst="rect">
            <a:avLst/>
          </a:prstGeom>
          <a:noFill/>
        </p:spPr>
        <p:txBody>
          <a:bodyPr vert="horz"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algn="ctr"/>
            <a:r>
              <a:rPr lang="en-US" sz="3600" dirty="0">
                <a:solidFill>
                  <a:schemeClr val="bg1"/>
                </a:solidFill>
              </a:rPr>
              <a:t>Program Faculty</a:t>
            </a:r>
            <a:endParaRPr lang="en-US" sz="2700" dirty="0">
              <a:solidFill>
                <a:schemeClr val="bg1"/>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301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Which of the following is NOT a component of Diabetes Distress?</a:t>
            </a:r>
          </a:p>
          <a:p>
            <a:r>
              <a:rPr lang="en-US" dirty="0"/>
              <a:t>A. Feeling powerless with diabetes</a:t>
            </a:r>
          </a:p>
          <a:p>
            <a:r>
              <a:rPr lang="en-US" dirty="0"/>
              <a:t>B. Challenges with healthcare professionals</a:t>
            </a:r>
          </a:p>
          <a:p>
            <a:r>
              <a:rPr lang="en-US" dirty="0"/>
              <a:t>C. Concerns about hypoglycemia</a:t>
            </a:r>
          </a:p>
          <a:p>
            <a:r>
              <a:rPr lang="en-US" dirty="0"/>
              <a:t>D. General life stress</a:t>
            </a:r>
          </a:p>
        </p:txBody>
      </p:sp>
      <p:sp>
        <p:nvSpPr>
          <p:cNvPr id="4" name="Oval 3">
            <a:extLst>
              <a:ext uri="{FF2B5EF4-FFF2-40B4-BE49-F238E27FC236}">
                <a16:creationId xmlns:a16="http://schemas.microsoft.com/office/drawing/2014/main" id="{89826245-BA04-4590-9FE3-EC936B354446}"/>
              </a:ext>
            </a:extLst>
          </p:cNvPr>
          <p:cNvSpPr/>
          <p:nvPr/>
        </p:nvSpPr>
        <p:spPr>
          <a:xfrm>
            <a:off x="457200" y="3903135"/>
            <a:ext cx="4267200" cy="7450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364707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914738" y="2209800"/>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42306" y="685800"/>
            <a:ext cx="3920488" cy="5334000"/>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“No wonder you are feeling so down about your diabetes.</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(E, R) </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Since you had that really terrifying experience of a low at night you woke up from only because your dog barked, you have been trying to feel safe by having a milkshake before bed. Now you are having highs and weight gain and feeling pretty hopeless about your diabetes management.</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(R, S)</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Did I get that right?”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endPar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5"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257589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2409880"/>
            <a:ext cx="3057998" cy="231452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0"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3866006" y="2667000"/>
            <a:ext cx="3905845" cy="1781120"/>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1772"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It really is a tough spot.”</a:t>
            </a:r>
          </a:p>
        </p:txBody>
      </p:sp>
    </p:spTree>
    <p:extLst>
      <p:ext uri="{BB962C8B-B14F-4D97-AF65-F5344CB8AC3E}">
        <p14:creationId xmlns:p14="http://schemas.microsoft.com/office/powerpoint/2010/main" val="298023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167771" y="2217437"/>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75887" y="2480734"/>
            <a:ext cx="3291884" cy="2407967"/>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“In your ideal scenario, what would you have liked to have happened after that scary low, instead of what has happened since then?”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endPar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5"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14299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3970" y="2438400"/>
            <a:ext cx="3020317" cy="228600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0"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038600" y="2362200"/>
            <a:ext cx="3986010" cy="2895157"/>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would have just realized that lows occasionally happen and moved on, like I have at other times. I would tolerate going to bed with a lower BG and certainly wouldn’t be drinking a milkshake before bed</a:t>
            </a:r>
            <a:r>
              <a:rPr kumimoji="0" lang="en-CA" altLang="en-US" sz="1772"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3057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Summary So Far</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508002" y="1246171"/>
            <a:ext cx="7620000" cy="54834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You have assessed DD and reviewed the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You have used the conversational tools to help the PWD tell their diabetes story of a recent event that illustrated the DD item.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Did you notice when the HCP:</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Asked open-ended questions </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Used feeling words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Summarized statements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Normalized tough experiences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Used active listening with empathy</a:t>
            </a:r>
          </a:p>
          <a:p>
            <a:pPr marL="0" marR="0" lvl="0" indent="0" algn="l" defTabSz="812810" rtl="0" eaLnBrk="0" fontAlgn="base" latinLnBrk="0" hangingPunct="0">
              <a:lnSpc>
                <a:spcPct val="100000"/>
              </a:lnSpc>
              <a:spcBef>
                <a:spcPts val="889"/>
              </a:spcBef>
              <a:spcAft>
                <a:spcPct val="0"/>
              </a:spcAft>
              <a:buClr>
                <a:srgbClr val="618FFD">
                  <a:lumMod val="20000"/>
                  <a:lumOff val="80000"/>
                </a:srgbClr>
              </a:buClr>
              <a:buSzPct val="110000"/>
              <a:buFontTx/>
              <a:buNone/>
              <a:tabLst/>
              <a:defRPr/>
            </a:pPr>
            <a:endParaRPr kumimoji="0" lang="en-US" sz="1600" b="0"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012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Summary So Far</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838200" y="1295402"/>
            <a:ext cx="7620000" cy="540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have heard Sally’s “Diabetes Distress Story”. She told us of a recent event that illustrated the DD item: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happened during the experience</a:t>
            </a: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her thoughts/feelings were</a:t>
            </a: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she actually did (specifically)</a:t>
            </a: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How it turned out</a:t>
            </a: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she would have liked to have happened that didn’t</a:t>
            </a: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H</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ow this has impacted her management choices</a:t>
            </a:r>
          </a:p>
          <a:p>
            <a:pPr marL="0" marR="0" lvl="0" indent="0" algn="l" defTabSz="812810" rtl="0" eaLnBrk="0" fontAlgn="base" latinLnBrk="0" hangingPunct="0">
              <a:lnSpc>
                <a:spcPct val="100000"/>
              </a:lnSpc>
              <a:spcBef>
                <a:spcPts val="889"/>
              </a:spcBef>
              <a:spcAft>
                <a:spcPct val="0"/>
              </a:spcAft>
              <a:buClr>
                <a:srgbClr val="618FFD">
                  <a:lumMod val="20000"/>
                  <a:lumOff val="80000"/>
                </a:srgbClr>
              </a:buClr>
              <a:buSzPct val="1100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DD story opens the door to foster a new perspective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68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69336" y="180153"/>
            <a:ext cx="8805333" cy="962849"/>
          </a:xfrm>
        </p:spPr>
        <p:txBody>
          <a:bodyPr>
            <a:normAutofit fontScale="90000"/>
          </a:bodyPr>
          <a:lstStyle/>
          <a:p>
            <a:pPr>
              <a:defRPr/>
            </a:pPr>
            <a:br>
              <a:rPr lang="en-US" altLang="en-US" sz="3911" dirty="0">
                <a:ea typeface="ＭＳ Ｐゴシック" panose="020B0600070205080204" pitchFamily="34" charset="-128"/>
              </a:rPr>
            </a:br>
            <a:r>
              <a:rPr lang="en-US" altLang="en-US" sz="4900" dirty="0">
                <a:ea typeface="ＭＳ Ｐゴシック" panose="020B0600070205080204" pitchFamily="34" charset="-128"/>
              </a:rPr>
              <a:t>Having the Conversation – Part 2</a:t>
            </a:r>
            <a:endParaRPr lang="en-US" altLang="en-US" sz="49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706035"/>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474135" y="1295402"/>
            <a:ext cx="8195733" cy="5755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44" b="1" i="0" u="sng"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Foster A New Perspective </a:t>
            </a:r>
            <a:endPar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points:</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89"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People have tough thoughts and feelings about diabetes </a:t>
            </a:r>
            <a:r>
              <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can never be safe from hypos”)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89"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Many react to these thoughts/feelings with certain actions </a:t>
            </a:r>
            <a:r>
              <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drink a milkshake before 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89"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These DD-driven choices do not really get them closer to their goals (what they want). (“</a:t>
            </a:r>
            <a:r>
              <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would’ve liked to have moved on after that low and tolerated a lower BG before bed”)</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89" b="0" i="1" u="none" strike="noStrike" kern="1200" cap="none" spc="0" normalizeH="0" baseline="0" noProof="0" dirty="0">
              <a:ln>
                <a:noFill/>
              </a:ln>
              <a:solidFill>
                <a:srgbClr val="727CA3">
                  <a:lumMod val="20000"/>
                  <a:lumOff val="8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334260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04802" y="180153"/>
            <a:ext cx="8466667" cy="1286933"/>
          </a:xfrm>
        </p:spPr>
        <p:txBody>
          <a:bodyPr>
            <a:normAutofit fontScale="90000"/>
          </a:bodyPr>
          <a:lstStyle/>
          <a:p>
            <a:pPr>
              <a:defRPr/>
            </a:pPr>
            <a:br>
              <a:rPr lang="en-US" altLang="en-US" sz="3911" dirty="0">
                <a:ea typeface="ＭＳ Ｐゴシック" panose="020B0600070205080204" pitchFamily="34" charset="-128"/>
              </a:rPr>
            </a:br>
            <a:r>
              <a:rPr lang="en-US" altLang="en-US" sz="4900" dirty="0">
                <a:ea typeface="ＭＳ Ｐゴシック" panose="020B0600070205080204" pitchFamily="34" charset="-128"/>
              </a:rPr>
              <a:t>Foster A New Perspective</a:t>
            </a:r>
            <a:endParaRPr lang="en-US" altLang="en-US" sz="49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706035"/>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381002" y="1828800"/>
            <a:ext cx="8466667" cy="4169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points (cont’d)</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Telling the DD story out loud helps the person see how DD keeps them stuck.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Adopting another perspective allows them to consider other choices/actions that can take them closer to their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8875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495800" y="24384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31334" y="2209802"/>
            <a:ext cx="3640666" cy="2934559"/>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“How do you think your fear of having another severe low and believing that you will never get this right or perfect keeps you stuck and prevents you from doing things differently?”</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456269" y="990600"/>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CFAE46"/>
                </a:solidFill>
                <a:effectLst/>
                <a:uLnTx/>
                <a:uFillTx/>
                <a:latin typeface="Calibri" panose="020F0502020204030204" pitchFamily="34" charset="0"/>
                <a:ea typeface="ＭＳ Ｐゴシック" pitchFamily="-65" charset="-128"/>
                <a:cs typeface="Calibri" panose="020F0502020204030204" pitchFamily="34" charset="0"/>
              </a:rPr>
              <a:t>Let’s Ask Sally</a:t>
            </a:r>
          </a:p>
        </p:txBody>
      </p:sp>
    </p:spTree>
    <p:extLst>
      <p:ext uri="{BB962C8B-B14F-4D97-AF65-F5344CB8AC3E}">
        <p14:creationId xmlns:p14="http://schemas.microsoft.com/office/powerpoint/2010/main" val="122611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2175272"/>
            <a:ext cx="3312910" cy="250745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91000" y="3048000"/>
            <a:ext cx="3998394" cy="1295400"/>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don’t feel like I can even try.”</a:t>
            </a:r>
          </a:p>
        </p:txBody>
      </p:sp>
    </p:spTree>
    <p:extLst>
      <p:ext uri="{BB962C8B-B14F-4D97-AF65-F5344CB8AC3E}">
        <p14:creationId xmlns:p14="http://schemas.microsoft.com/office/powerpoint/2010/main" val="148283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2</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Which of the following is true?</a:t>
            </a:r>
          </a:p>
          <a:p>
            <a:r>
              <a:rPr lang="en-US" dirty="0"/>
              <a:t>A. DD is a form of psychopathology.</a:t>
            </a:r>
          </a:p>
          <a:p>
            <a:r>
              <a:rPr lang="en-US" dirty="0"/>
              <a:t>B. DD refers to the emotional side of diabetes.</a:t>
            </a:r>
          </a:p>
          <a:p>
            <a:r>
              <a:rPr lang="en-US" dirty="0"/>
              <a:t>C. DD is expressed in the same way over time.</a:t>
            </a:r>
          </a:p>
          <a:p>
            <a:r>
              <a:rPr lang="en-US" dirty="0"/>
              <a:t>D. DD occurs only among individuals with a high HbA1C.</a:t>
            </a:r>
          </a:p>
        </p:txBody>
      </p:sp>
      <p:sp>
        <p:nvSpPr>
          <p:cNvPr id="5" name="Oval 4">
            <a:extLst>
              <a:ext uri="{FF2B5EF4-FFF2-40B4-BE49-F238E27FC236}">
                <a16:creationId xmlns:a16="http://schemas.microsoft.com/office/drawing/2014/main" id="{B2FD8F46-1749-6B67-950F-7F7A6317BCA2}"/>
              </a:ext>
            </a:extLst>
          </p:cNvPr>
          <p:cNvSpPr/>
          <p:nvPr/>
        </p:nvSpPr>
        <p:spPr>
          <a:xfrm>
            <a:off x="448734" y="2286001"/>
            <a:ext cx="8229599" cy="7366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2234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304800"/>
            <a:ext cx="8805333" cy="1299484"/>
          </a:xfrm>
        </p:spPr>
        <p:txBody>
          <a:bodyPr>
            <a:normAutofit/>
          </a:bodyPr>
          <a:lstStyle/>
          <a:p>
            <a:pPr>
              <a:defRPr/>
            </a:pPr>
            <a:br>
              <a:rPr lang="en-US" altLang="en-US" sz="3911"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C9AA3C58-67D7-CD44-B449-3CCC761760A6}"/>
              </a:ext>
            </a:extLst>
          </p:cNvPr>
          <p:cNvSpPr txBox="1"/>
          <p:nvPr/>
        </p:nvSpPr>
        <p:spPr>
          <a:xfrm>
            <a:off x="762002" y="1985931"/>
            <a:ext cx="7738533" cy="3785652"/>
          </a:xfrm>
          <a:prstGeom prst="rect">
            <a:avLst/>
          </a:prstGeom>
          <a:noFill/>
        </p:spPr>
        <p:txBody>
          <a:bodyPr wrap="square" rtlCol="0">
            <a:spAutoFit/>
          </a:bodyPr>
          <a:lstStyle/>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People can feel/think one way and act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People can make other choices, even though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have tough feelings.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Your job is to help them set their feelings/thoughts aside (tolerate them) so that they can make different choices.</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These new choices are to move them closer to what they really want to happen.</a:t>
            </a:r>
          </a:p>
        </p:txBody>
      </p:sp>
      <p:sp>
        <p:nvSpPr>
          <p:cNvPr id="2" name="TextBox 1">
            <a:extLst>
              <a:ext uri="{FF2B5EF4-FFF2-40B4-BE49-F238E27FC236}">
                <a16:creationId xmlns:a16="http://schemas.microsoft.com/office/drawing/2014/main" id="{E7F2CFF0-FF7D-7B41-89ED-B4AAAA9FBB4B}"/>
              </a:ext>
            </a:extLst>
          </p:cNvPr>
          <p:cNvSpPr txBox="1"/>
          <p:nvPr/>
        </p:nvSpPr>
        <p:spPr>
          <a:xfrm>
            <a:off x="575734" y="304800"/>
            <a:ext cx="7857067" cy="1337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Help Foster A New Perspective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Separating Thoughts/Feelings From Actions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p:txBody>
      </p:sp>
    </p:spTree>
    <p:extLst>
      <p:ext uri="{BB962C8B-B14F-4D97-AF65-F5344CB8AC3E}">
        <p14:creationId xmlns:p14="http://schemas.microsoft.com/office/powerpoint/2010/main" val="377645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69333" y="535187"/>
            <a:ext cx="8805333" cy="1286933"/>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Separating</a:t>
            </a:r>
            <a:r>
              <a:rPr lang="en-US" sz="3200" dirty="0"/>
              <a:t> Thoughts/Feelings from Actions</a:t>
            </a:r>
            <a:br>
              <a:rPr lang="en-US" altLang="en-US" sz="3200" dirty="0">
                <a:ea typeface="ＭＳ Ｐゴシック" panose="020B0600070205080204" pitchFamily="34" charset="-128"/>
              </a:rPr>
            </a:b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440269" y="2070459"/>
            <a:ext cx="8263467" cy="488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First,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demonstrate how their distress is currently driving an action they really don’t want to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Bookman Old Style"/>
                <a:ea typeface="+mn-ea"/>
                <a:cs typeface="+mn-cs"/>
              </a:rPr>
              <a:t>	</a:t>
            </a:r>
            <a:endParaRPr kumimoji="0" lang="en-US" sz="2489" b="1" i="0" u="sng" strike="noStrike" kern="1200" cap="none" spc="0" normalizeH="0" baseline="0" noProof="0" dirty="0">
              <a:ln>
                <a:noFill/>
              </a:ln>
              <a:solidFill>
                <a:prstClr val="black"/>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pic>
        <p:nvPicPr>
          <p:cNvPr id="8" name="Picture 7">
            <a:extLst>
              <a:ext uri="{FF2B5EF4-FFF2-40B4-BE49-F238E27FC236}">
                <a16:creationId xmlns:a16="http://schemas.microsoft.com/office/drawing/2014/main" id="{8C7F8107-19D4-D549-FD6D-0F6138274644}"/>
              </a:ext>
            </a:extLst>
          </p:cNvPr>
          <p:cNvPicPr>
            <a:picLocks noChangeAspect="1"/>
          </p:cNvPicPr>
          <p:nvPr/>
        </p:nvPicPr>
        <p:blipFill>
          <a:blip r:embed="rId3"/>
          <a:stretch>
            <a:fillRect/>
          </a:stretch>
        </p:blipFill>
        <p:spPr>
          <a:xfrm>
            <a:off x="2501820" y="3722547"/>
            <a:ext cx="3962400" cy="2476500"/>
          </a:xfrm>
          <a:prstGeom prst="rect">
            <a:avLst/>
          </a:prstGeom>
        </p:spPr>
      </p:pic>
    </p:spTree>
    <p:extLst>
      <p:ext uri="{BB962C8B-B14F-4D97-AF65-F5344CB8AC3E}">
        <p14:creationId xmlns:p14="http://schemas.microsoft.com/office/powerpoint/2010/main" val="139590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69336" y="457201"/>
            <a:ext cx="8805333" cy="11430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Separating</a:t>
            </a:r>
            <a:r>
              <a:rPr lang="en-US" sz="3200" dirty="0"/>
              <a:t> Thoughts/Feelings from Actions</a:t>
            </a:r>
            <a:br>
              <a:rPr lang="en-US" sz="3200" dirty="0"/>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08002" y="1735669"/>
            <a:ext cx="839893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know that you have had a few bad lows at night in the past. But this time it was different: it really scared you. And then you started going to bed high, taking less insulin at night.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It seems that it is not the low itself, but your fear of another low that is driving you to do things that are not helpful. Do I have this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separates the feelings that drive the behavior from the behavior itself.</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27CA3">
                  <a:lumMod val="20000"/>
                  <a:lumOff val="8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230363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334000" y="22860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38200" y="1981200"/>
            <a:ext cx="4704416" cy="3352800"/>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772"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“Sometimes the tough thoughts and feelings that you have been describing make it hard to make changes. The thoughts and feelings keep you stuck. When this happens, managing your diabetes is obsessed by the tough thoughts and feelings, not by what you really want to happen.”</a:t>
            </a: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351764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257800" y="2129223"/>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609602" y="1219202"/>
            <a:ext cx="4851401" cy="4555383"/>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“For example, when that scary low happened, you felt fearful that you could never be safe from a severe low while sleeping again. Then you responded by keeping your BG high at night. But, if you could have set these thoughts/feelings aside, you would have preferred to recognize lows occasionally happen and would go to bed with a lower BG. Does this make sense?”</a:t>
            </a: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241622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47588" y="2175272"/>
            <a:ext cx="3312910" cy="250745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419600" y="3276602"/>
            <a:ext cx="3623734" cy="1295401"/>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that completely makes sense.”</a:t>
            </a:r>
          </a:p>
        </p:txBody>
      </p:sp>
    </p:spTree>
    <p:extLst>
      <p:ext uri="{BB962C8B-B14F-4D97-AF65-F5344CB8AC3E}">
        <p14:creationId xmlns:p14="http://schemas.microsoft.com/office/powerpoint/2010/main" val="309180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69335" y="298490"/>
            <a:ext cx="8805333" cy="1286933"/>
          </a:xfrm>
        </p:spPr>
        <p:txBody>
          <a:bodyPr>
            <a:normAutofit fontScale="90000"/>
          </a:bodyPr>
          <a:lstStyle/>
          <a:p>
            <a:pPr>
              <a:defRPr/>
            </a:pPr>
            <a:br>
              <a:rPr lang="en-US" altLang="en-US" sz="3911" dirty="0">
                <a:ea typeface="ＭＳ Ｐゴシック" panose="020B0600070205080204" pitchFamily="34" charset="-128"/>
              </a:rPr>
            </a:br>
            <a:r>
              <a:rPr lang="en-US" altLang="en-US" sz="3200" b="1" dirty="0">
                <a:ea typeface="ＭＳ Ｐゴシック" panose="020B0600070205080204" pitchFamily="34" charset="-128"/>
              </a:rPr>
              <a:t>Separating</a:t>
            </a:r>
            <a:r>
              <a:rPr lang="en-US" sz="3200" b="1" dirty="0"/>
              <a:t> Thoughts/Feelings from Actions</a:t>
            </a:r>
            <a:br>
              <a:rPr lang="en-US" altLang="en-US" sz="3200" b="1" dirty="0">
                <a:ea typeface="ＭＳ Ｐゴシック" panose="020B0600070205080204" pitchFamily="34" charset="-128"/>
              </a:rPr>
            </a:br>
            <a:endParaRPr lang="en-US" altLang="en-US" sz="3200" b="1"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86160" y="1845471"/>
            <a:ext cx="8263467" cy="63027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After the connection is made, ask if they are willing to consider another choice (based on what they really want to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“Can you set these tough feelings aside and choose to do something different?”</a:t>
            </a:r>
          </a:p>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“Can you decide that these tough feelings are not going direct what is best for you?”</a:t>
            </a:r>
          </a:p>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“Can you be afraid and take a different action to get you closer to your goals?”</a:t>
            </a:r>
          </a:p>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rPr>
              <a:t>	</a:t>
            </a:r>
            <a:endParaRPr kumimoji="0" lang="en-US" sz="2489" b="1" i="0" u="sng"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112793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105400" y="2164923"/>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25664" y="2164923"/>
            <a:ext cx="4271978" cy="2898859"/>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04804" marR="0" lvl="0" indent="-304804" algn="l" defTabSz="812810" rtl="0" eaLnBrk="0" fontAlgn="base" latinLnBrk="0" hangingPunct="0">
              <a:lnSpc>
                <a:spcPct val="100000"/>
              </a:lnSpc>
              <a:spcBef>
                <a:spcPct val="0"/>
              </a:spcBef>
              <a:spcAft>
                <a:spcPct val="0"/>
              </a:spcAft>
              <a:buClrTx/>
              <a:buSzTx/>
              <a:buFontTx/>
              <a:buNone/>
              <a:tabLst/>
              <a:defRPr/>
            </a:pPr>
            <a:r>
              <a:rPr kumimoji="0" 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rPr>
              <a:t>     </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“Anybody that went through such a scary experience, might feel the same way. Do you think that you can tolerate your fear of lows in order to make a different choice that takes you closer to your goals?”</a:t>
            </a: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34019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191" y="502446"/>
            <a:ext cx="9141619" cy="979265"/>
          </a:xfrm>
          <a:prstGeom prst="rect">
            <a:avLst/>
          </a:prstGeom>
          <a:solidFill>
            <a:schemeClr val="bg2">
              <a:lumMod val="75000"/>
            </a:schemeClr>
          </a:solidFill>
          <a:ln>
            <a:solidFill>
              <a:srgbClr val="094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lowchart: Terminator 5"/>
          <p:cNvSpPr/>
          <p:nvPr/>
        </p:nvSpPr>
        <p:spPr>
          <a:xfrm>
            <a:off x="990600" y="577380"/>
            <a:ext cx="6535076" cy="829395"/>
          </a:xfrm>
          <a:prstGeom prst="flowChartTerminator">
            <a:avLst/>
          </a:prstGeom>
          <a:solidFill>
            <a:srgbClr val="79A7C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Frequency of Complications After 30+ Years: A big change</a:t>
            </a:r>
          </a:p>
        </p:txBody>
      </p:sp>
      <p:sp>
        <p:nvSpPr>
          <p:cNvPr id="4" name="Title 1"/>
          <p:cNvSpPr txBox="1">
            <a:spLocks/>
          </p:cNvSpPr>
          <p:nvPr/>
        </p:nvSpPr>
        <p:spPr>
          <a:xfrm>
            <a:off x="6800850" y="992077"/>
            <a:ext cx="1828800" cy="738188"/>
          </a:xfrm>
          <a:prstGeom prst="rect">
            <a:avLst/>
          </a:prstGeom>
        </p:spPr>
        <p:txBody>
          <a:bodyPr vert="horz" lIns="91424" tIns="45712" rIns="91424" bIns="45712" rtlCol="0" anchor="b">
            <a:no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06" rtl="0" eaLnBrk="1" fontAlgn="auto" latinLnBrk="0" hangingPunct="1">
              <a:lnSpc>
                <a:spcPct val="90000"/>
              </a:lnSpc>
              <a:spcBef>
                <a:spcPct val="0"/>
              </a:spcBef>
              <a:spcAft>
                <a:spcPts val="0"/>
              </a:spcAft>
              <a:buClrTx/>
              <a:buSzTx/>
              <a:buFontTx/>
              <a:buNone/>
              <a:tabLst/>
              <a:defRPr/>
            </a:pPr>
            <a:endParaRPr kumimoji="0" lang="en-US" sz="4051" b="0" i="0" u="none" strike="noStrike" kern="1200" cap="none" spc="0" normalizeH="0" baseline="0" noProof="0" dirty="0">
              <a:ln>
                <a:noFill/>
              </a:ln>
              <a:solidFill>
                <a:srgbClr val="FFFFFF"/>
              </a:solidFill>
              <a:effectLst/>
              <a:uLnTx/>
              <a:uFillTx/>
              <a:latin typeface="Baskerville Old Face" panose="02020602080505020303" pitchFamily="18" charset="0"/>
              <a:ea typeface="+mj-ea"/>
              <a:cs typeface="+mj-cs"/>
            </a:endParaRPr>
          </a:p>
        </p:txBody>
      </p:sp>
      <p:graphicFrame>
        <p:nvGraphicFramePr>
          <p:cNvPr id="7" name="Chart 6"/>
          <p:cNvGraphicFramePr>
            <a:graphicFrameLocks noGrp="1" noDrilldown="1" noMove="1" noResize="1"/>
          </p:cNvGraphicFramePr>
          <p:nvPr/>
        </p:nvGraphicFramePr>
        <p:xfrm>
          <a:off x="1857377" y="1911453"/>
          <a:ext cx="5429251" cy="38647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899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700" y="471130"/>
            <a:ext cx="9141619" cy="97926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Terminator 5"/>
          <p:cNvSpPr/>
          <p:nvPr/>
        </p:nvSpPr>
        <p:spPr>
          <a:xfrm>
            <a:off x="228602" y="577381"/>
            <a:ext cx="8628459" cy="829395"/>
          </a:xfrm>
          <a:prstGeom prst="flowChartTerminator">
            <a:avLst/>
          </a:prstGeom>
          <a:solidFill>
            <a:srgbClr val="79A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A1C Expectations: Percentage of People with T1D Achieving ADA A1C Target</a:t>
            </a:r>
          </a:p>
        </p:txBody>
      </p:sp>
      <p:sp>
        <p:nvSpPr>
          <p:cNvPr id="4" name="Title 1"/>
          <p:cNvSpPr txBox="1">
            <a:spLocks/>
          </p:cNvSpPr>
          <p:nvPr/>
        </p:nvSpPr>
        <p:spPr>
          <a:xfrm>
            <a:off x="6800850" y="992077"/>
            <a:ext cx="1828800" cy="738188"/>
          </a:xfrm>
          <a:prstGeom prst="rect">
            <a:avLst/>
          </a:prstGeom>
        </p:spPr>
        <p:txBody>
          <a:bodyPr vert="horz" lIns="91424" tIns="45712" rIns="91424" bIns="45712" rtlCol="0" anchor="b">
            <a:no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06" rtl="0" eaLnBrk="1" fontAlgn="auto" latinLnBrk="0" hangingPunct="1">
              <a:lnSpc>
                <a:spcPct val="90000"/>
              </a:lnSpc>
              <a:spcBef>
                <a:spcPct val="0"/>
              </a:spcBef>
              <a:spcAft>
                <a:spcPts val="0"/>
              </a:spcAft>
              <a:buClrTx/>
              <a:buSzTx/>
              <a:buFontTx/>
              <a:buNone/>
              <a:tabLst/>
              <a:defRPr/>
            </a:pPr>
            <a:endParaRPr kumimoji="0" lang="en-US" sz="4051" b="0" i="0" u="none" strike="noStrike" kern="1200" cap="none" spc="0" normalizeH="0" baseline="0" noProof="0" dirty="0">
              <a:ln>
                <a:noFill/>
              </a:ln>
              <a:solidFill>
                <a:prstClr val="black"/>
              </a:solidFill>
              <a:effectLst/>
              <a:uLnTx/>
              <a:uFillTx/>
              <a:latin typeface="Baskerville Old Face" panose="02020602080505020303" pitchFamily="18" charset="0"/>
              <a:ea typeface="+mj-ea"/>
              <a:cs typeface="+mj-cs"/>
            </a:endParaRPr>
          </a:p>
        </p:txBody>
      </p:sp>
      <p:sp>
        <p:nvSpPr>
          <p:cNvPr id="9" name="TextBox 8"/>
          <p:cNvSpPr txBox="1"/>
          <p:nvPr/>
        </p:nvSpPr>
        <p:spPr>
          <a:xfrm>
            <a:off x="6918704" y="5636213"/>
            <a:ext cx="1351652" cy="300082"/>
          </a:xfrm>
          <a:prstGeom prst="rect">
            <a:avLst/>
          </a:prstGeom>
          <a:noFill/>
        </p:spPr>
        <p:txBody>
          <a:bodyPr wrap="none" rtlCol="0">
            <a:spAutoFit/>
          </a:bodyPr>
          <a:lstStyle/>
          <a:p>
            <a:pPr marL="0" marR="0" lvl="0" indent="0" algn="l" defTabSz="685849"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Baskerville Old Face" panose="02020602080505020303" pitchFamily="18" charset="0"/>
                <a:ea typeface="+mn-ea"/>
                <a:cs typeface="+mn-cs"/>
              </a:rPr>
              <a:t>Pettus</a:t>
            </a:r>
            <a:r>
              <a:rPr kumimoji="0" lang="en-US" sz="135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 et al, 2019</a:t>
            </a:r>
          </a:p>
        </p:txBody>
      </p:sp>
      <p:sp>
        <p:nvSpPr>
          <p:cNvPr id="10" name="Text Box 4">
            <a:extLst>
              <a:ext uri="{FF2B5EF4-FFF2-40B4-BE49-F238E27FC236}">
                <a16:creationId xmlns:a16="http://schemas.microsoft.com/office/drawing/2014/main" id="{93965EA0-09C6-8A42-ACE1-C1429388E170}"/>
              </a:ext>
            </a:extLst>
          </p:cNvPr>
          <p:cNvSpPr txBox="1">
            <a:spLocks noChangeArrowheads="1"/>
          </p:cNvSpPr>
          <p:nvPr/>
        </p:nvSpPr>
        <p:spPr bwMode="auto">
          <a:xfrm>
            <a:off x="1211053" y="2808248"/>
            <a:ext cx="3488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ctr" defTabSz="685849" rtl="0" eaLnBrk="1" fontAlgn="auto" latinLnBrk="0" hangingPunct="1">
              <a:lnSpc>
                <a:spcPct val="100000"/>
              </a:lnSpc>
              <a:spcBef>
                <a:spcPct val="50000"/>
              </a:spcBef>
              <a:spcAft>
                <a:spcPts val="0"/>
              </a:spcAft>
              <a:buClrTx/>
              <a:buSzTx/>
              <a:buFontTx/>
              <a:buNone/>
              <a:tabLst/>
              <a:defRPr/>
            </a:pPr>
            <a:r>
              <a:rPr kumimoji="0" lang="en-US" altLang="en-US" sz="1067" b="1" i="0" u="none" strike="noStrike" kern="1200" cap="none" spc="0" normalizeH="0" baseline="0" noProof="0" dirty="0">
                <a:ln>
                  <a:noFill/>
                </a:ln>
                <a:solidFill>
                  <a:srgbClr val="FFFFFF"/>
                </a:solidFill>
                <a:effectLst/>
                <a:uLnTx/>
                <a:uFillTx/>
                <a:latin typeface="Arial Narrow" panose="020B0604020202020204" pitchFamily="34" charset="0"/>
                <a:ea typeface="ＭＳ Ｐゴシック" panose="020B0600070205080204" pitchFamily="34" charset="-128"/>
                <a:cs typeface="+mn-cs"/>
              </a:rPr>
              <a:t>% reaching ADA target</a:t>
            </a:r>
          </a:p>
        </p:txBody>
      </p:sp>
      <p:pic>
        <p:nvPicPr>
          <p:cNvPr id="11" name="Picture 10">
            <a:extLst>
              <a:ext uri="{FF2B5EF4-FFF2-40B4-BE49-F238E27FC236}">
                <a16:creationId xmlns:a16="http://schemas.microsoft.com/office/drawing/2014/main" id="{027E0638-65D3-6246-BBFD-F45602CE9DD7}"/>
              </a:ext>
            </a:extLst>
          </p:cNvPr>
          <p:cNvPicPr>
            <a:picLocks noChangeAspect="1"/>
          </p:cNvPicPr>
          <p:nvPr/>
        </p:nvPicPr>
        <p:blipFill rotWithShape="1">
          <a:blip r:embed="rId3"/>
          <a:srcRect l="3369" t="2577" r="70278" b="24462"/>
          <a:stretch/>
        </p:blipFill>
        <p:spPr>
          <a:xfrm>
            <a:off x="2133602" y="1759021"/>
            <a:ext cx="4179215" cy="4550357"/>
          </a:xfrm>
          <a:prstGeom prst="rect">
            <a:avLst/>
          </a:prstGeom>
        </p:spPr>
      </p:pic>
    </p:spTree>
    <p:extLst>
      <p:ext uri="{BB962C8B-B14F-4D97-AF65-F5344CB8AC3E}">
        <p14:creationId xmlns:p14="http://schemas.microsoft.com/office/powerpoint/2010/main" val="268877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381001" y="242255"/>
            <a:ext cx="8661400" cy="1129347"/>
          </a:xfrm>
        </p:spPr>
        <p:txBody>
          <a:bodyPr>
            <a:normAutofit fontScale="90000"/>
          </a:bodyPr>
          <a:lstStyle/>
          <a:p>
            <a:pPr>
              <a:defRPr/>
            </a:pPr>
            <a:br>
              <a:rPr lang="en-US" altLang="en-US" sz="4900" dirty="0">
                <a:ea typeface="ＭＳ Ｐゴシック" panose="020B0600070205080204" pitchFamily="34" charset="-128"/>
              </a:rPr>
            </a:br>
            <a:r>
              <a:rPr lang="en-US" altLang="en-US" sz="4900" dirty="0">
                <a:ea typeface="ＭＳ Ｐゴシック" panose="020B0600070205080204" pitchFamily="34" charset="-128"/>
              </a:rPr>
              <a:t>Why is DD Important?</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643467" y="1518590"/>
            <a:ext cx="7721601" cy="5546134"/>
          </a:xfrm>
          <a:prstGeom prst="rect">
            <a:avLst/>
          </a:prstGeom>
          <a:noFill/>
        </p:spPr>
        <p:txBody>
          <a:bodyPr wrap="square">
            <a:spAutoFit/>
          </a:bodyPr>
          <a:lstStyle/>
          <a:p>
            <a:pPr>
              <a:lnSpc>
                <a:spcPct val="90000"/>
              </a:lnSpc>
              <a:spcAft>
                <a:spcPts val="600"/>
              </a:spcAft>
              <a:defRPr/>
            </a:pPr>
            <a:r>
              <a:rPr lang="en-US" sz="2000" dirty="0">
                <a:latin typeface="Calibri" panose="020F0502020204030204" pitchFamily="34" charset="0"/>
                <a:cs typeface="Calibri" panose="020F0502020204030204" pitchFamily="34" charset="0"/>
              </a:rPr>
              <a:t>DD is significantly linked cross-sectionally and over time with:</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 A1C: high DD associated with high A1C (TIR) (</a:t>
            </a:r>
            <a:r>
              <a:rPr lang="en-US" sz="2000" i="1" dirty="0">
                <a:latin typeface="Calibri" panose="020F0502020204030204" pitchFamily="34" charset="0"/>
                <a:cs typeface="Calibri" panose="020F0502020204030204" pitchFamily="34" charset="0"/>
              </a:rPr>
              <a:t>but impactful throughout the entire A1C range</a:t>
            </a:r>
            <a:r>
              <a:rPr lang="en-US" sz="2000" dirty="0">
                <a:latin typeface="Calibri" panose="020F0502020204030204" pitchFamily="34" charset="0"/>
                <a:cs typeface="Calibri" panose="020F0502020204030204" pitchFamily="34" charset="0"/>
              </a:rPr>
              <a:t>)</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Low Heart Rate Variability, a CVD risk factor</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Reduced medication/insulin taking</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Missed healthcare visits</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Increased risk of hospitalization</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Less physical activity </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Weight and dietary problems</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Lower quality of life </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Increased costs</a:t>
            </a:r>
          </a:p>
          <a:p>
            <a:pPr marL="114300">
              <a:lnSpc>
                <a:spcPct val="90000"/>
              </a:lnSpc>
              <a:spcAft>
                <a:spcPts val="600"/>
              </a:spcAft>
              <a:defRPr/>
            </a:pPr>
            <a:endParaRPr lang="en-US" sz="2000" dirty="0">
              <a:latin typeface="Calibri" panose="020F0502020204030204" pitchFamily="34" charset="0"/>
              <a:cs typeface="Calibri" panose="020F0502020204030204" pitchFamily="34" charset="0"/>
            </a:endParaRPr>
          </a:p>
          <a:p>
            <a:pPr>
              <a:lnSpc>
                <a:spcPct val="90000"/>
              </a:lnSpc>
              <a:spcAft>
                <a:spcPts val="600"/>
              </a:spcAft>
              <a:defRPr/>
            </a:pPr>
            <a:r>
              <a:rPr lang="en-US" sz="2000" dirty="0">
                <a:solidFill>
                  <a:srgbClr val="0070C0"/>
                </a:solidFill>
                <a:latin typeface="Calibri" panose="020F0502020204030204" pitchFamily="34" charset="0"/>
                <a:cs typeface="Calibri" panose="020F0502020204030204" pitchFamily="34" charset="0"/>
              </a:rPr>
              <a:t>DD has a highly significant clinical impact!</a:t>
            </a:r>
          </a:p>
          <a:p>
            <a:pPr indent="-228600">
              <a:lnSpc>
                <a:spcPct val="90000"/>
              </a:lnSpc>
              <a:spcAft>
                <a:spcPts val="600"/>
              </a:spcAft>
              <a:buFont typeface="Arial" panose="020B0604020202020204" pitchFamily="34" charset="0"/>
              <a:buChar char="•"/>
              <a:defRPr/>
            </a:pPr>
            <a:endParaRPr lang="en-US" dirty="0">
              <a:latin typeface="Calibri" panose="020F0502020204030204" pitchFamily="34" charset="0"/>
              <a:cs typeface="Calibri" panose="020F0502020204030204" pitchFamily="34" charset="0"/>
            </a:endParaRPr>
          </a:p>
          <a:p>
            <a:pPr>
              <a:lnSpc>
                <a:spcPct val="90000"/>
              </a:lnSpc>
              <a:spcAft>
                <a:spcPts val="600"/>
              </a:spcAft>
              <a:defRPr/>
            </a:pP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Ehrmann</a:t>
            </a:r>
            <a:r>
              <a:rPr lang="en-US" dirty="0">
                <a:latin typeface="Calibri" panose="020F0502020204030204" pitchFamily="34" charset="0"/>
                <a:cs typeface="Calibri" panose="020F0502020204030204" pitchFamily="34" charset="0"/>
              </a:rPr>
              <a:t>, et al., 2023; Fisher et al., 2015, 2016, 2018; </a:t>
            </a:r>
            <a:r>
              <a:rPr lang="en-US" dirty="0" err="1">
                <a:latin typeface="Calibri" panose="020F0502020204030204" pitchFamily="34" charset="0"/>
                <a:cs typeface="Calibri" panose="020F0502020204030204" pitchFamily="34" charset="0"/>
              </a:rPr>
              <a:t>Hessler</a:t>
            </a:r>
            <a:r>
              <a:rPr lang="en-US" dirty="0">
                <a:latin typeface="Calibri" panose="020F0502020204030204" pitchFamily="34" charset="0"/>
                <a:cs typeface="Calibri" panose="020F0502020204030204" pitchFamily="34" charset="0"/>
              </a:rPr>
              <a:t>, et al., 2017</a:t>
            </a:r>
          </a:p>
          <a:p>
            <a:pPr>
              <a:defRPr/>
            </a:pPr>
            <a:endParaRPr lang="en-US" dirty="0">
              <a:solidFill>
                <a:prstClr val="black"/>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3" y="323287"/>
            <a:ext cx="9141619" cy="97926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Terminator 5"/>
          <p:cNvSpPr/>
          <p:nvPr/>
        </p:nvSpPr>
        <p:spPr>
          <a:xfrm>
            <a:off x="257772" y="398221"/>
            <a:ext cx="8628459" cy="829395"/>
          </a:xfrm>
          <a:prstGeom prst="flowChartTerminator">
            <a:avLst/>
          </a:prstGeom>
          <a:solidFill>
            <a:srgbClr val="79A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A1C and Risk of Retinopathy</a:t>
            </a:r>
          </a:p>
        </p:txBody>
      </p:sp>
      <p:sp>
        <p:nvSpPr>
          <p:cNvPr id="4" name="Title 1"/>
          <p:cNvSpPr txBox="1">
            <a:spLocks/>
          </p:cNvSpPr>
          <p:nvPr/>
        </p:nvSpPr>
        <p:spPr>
          <a:xfrm>
            <a:off x="6800850" y="992077"/>
            <a:ext cx="1828800" cy="738188"/>
          </a:xfrm>
          <a:prstGeom prst="rect">
            <a:avLst/>
          </a:prstGeom>
        </p:spPr>
        <p:txBody>
          <a:bodyPr vert="horz" lIns="91424" tIns="45712" rIns="91424" bIns="45712" rtlCol="0" anchor="b">
            <a:no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06" rtl="0" eaLnBrk="1" fontAlgn="auto" latinLnBrk="0" hangingPunct="1">
              <a:lnSpc>
                <a:spcPct val="90000"/>
              </a:lnSpc>
              <a:spcBef>
                <a:spcPct val="0"/>
              </a:spcBef>
              <a:spcAft>
                <a:spcPts val="0"/>
              </a:spcAft>
              <a:buClrTx/>
              <a:buSzTx/>
              <a:buFontTx/>
              <a:buNone/>
              <a:tabLst/>
              <a:defRPr/>
            </a:pPr>
            <a:endParaRPr kumimoji="0" lang="en-US" sz="4051" b="0" i="0" u="none" strike="noStrike" kern="1200" cap="none" spc="0" normalizeH="0" baseline="0" noProof="0" dirty="0">
              <a:ln>
                <a:noFill/>
              </a:ln>
              <a:solidFill>
                <a:prstClr val="black"/>
              </a:solidFill>
              <a:effectLst/>
              <a:uLnTx/>
              <a:uFillTx/>
              <a:latin typeface="Baskerville Old Face" panose="02020602080505020303" pitchFamily="18" charset="0"/>
              <a:ea typeface="+mj-ea"/>
              <a:cs typeface="+mj-cs"/>
            </a:endParaRPr>
          </a:p>
        </p:txBody>
      </p:sp>
      <p:sp>
        <p:nvSpPr>
          <p:cNvPr id="9" name="TextBox 8"/>
          <p:cNvSpPr txBox="1"/>
          <p:nvPr/>
        </p:nvSpPr>
        <p:spPr>
          <a:xfrm>
            <a:off x="6918706" y="5636213"/>
            <a:ext cx="1263487" cy="300082"/>
          </a:xfrm>
          <a:prstGeom prst="rect">
            <a:avLst/>
          </a:prstGeom>
          <a:noFill/>
        </p:spPr>
        <p:txBody>
          <a:bodyPr wrap="none" rtlCol="0">
            <a:spAutoFit/>
          </a:bodyPr>
          <a:lstStyle/>
          <a:p>
            <a:pPr marL="0" marR="0" lvl="0" indent="0" algn="l" defTabSz="685849"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Lind et al, 2019</a:t>
            </a:r>
          </a:p>
        </p:txBody>
      </p:sp>
      <p:pic>
        <p:nvPicPr>
          <p:cNvPr id="8" name="Picture 7">
            <a:extLst>
              <a:ext uri="{FF2B5EF4-FFF2-40B4-BE49-F238E27FC236}">
                <a16:creationId xmlns:a16="http://schemas.microsoft.com/office/drawing/2014/main" id="{35DE2385-2F3B-41DE-9578-6001140694A7}"/>
              </a:ext>
            </a:extLst>
          </p:cNvPr>
          <p:cNvPicPr>
            <a:picLocks noChangeAspect="1"/>
          </p:cNvPicPr>
          <p:nvPr/>
        </p:nvPicPr>
        <p:blipFill rotWithShape="1">
          <a:blip r:embed="rId3"/>
          <a:srcRect l="38446" t="11553" r="39171" b="46403"/>
          <a:stretch/>
        </p:blipFill>
        <p:spPr>
          <a:xfrm>
            <a:off x="2133602" y="1555867"/>
            <a:ext cx="4410671" cy="4542566"/>
          </a:xfrm>
          <a:prstGeom prst="rect">
            <a:avLst/>
          </a:prstGeom>
        </p:spPr>
      </p:pic>
    </p:spTree>
    <p:extLst>
      <p:ext uri="{BB962C8B-B14F-4D97-AF65-F5344CB8AC3E}">
        <p14:creationId xmlns:p14="http://schemas.microsoft.com/office/powerpoint/2010/main" val="277860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3" y="312038"/>
            <a:ext cx="9141619" cy="97926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Terminator 5"/>
          <p:cNvSpPr/>
          <p:nvPr/>
        </p:nvSpPr>
        <p:spPr>
          <a:xfrm>
            <a:off x="838200" y="391354"/>
            <a:ext cx="7334452" cy="829395"/>
          </a:xfrm>
          <a:prstGeom prst="flowChartTerminator">
            <a:avLst/>
          </a:prstGeom>
          <a:solidFill>
            <a:srgbClr val="79A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A1C is Only Part of the Risk Story</a:t>
            </a:r>
          </a:p>
        </p:txBody>
      </p:sp>
      <p:sp>
        <p:nvSpPr>
          <p:cNvPr id="4" name="Title 1"/>
          <p:cNvSpPr txBox="1">
            <a:spLocks/>
          </p:cNvSpPr>
          <p:nvPr/>
        </p:nvSpPr>
        <p:spPr>
          <a:xfrm>
            <a:off x="6800850" y="992077"/>
            <a:ext cx="1828800" cy="738188"/>
          </a:xfrm>
          <a:prstGeom prst="rect">
            <a:avLst/>
          </a:prstGeom>
        </p:spPr>
        <p:txBody>
          <a:bodyPr vert="horz" lIns="91424" tIns="45712" rIns="91424" bIns="45712" rtlCol="0" anchor="b">
            <a:no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06" rtl="0" eaLnBrk="1" fontAlgn="auto" latinLnBrk="0" hangingPunct="1">
              <a:lnSpc>
                <a:spcPct val="90000"/>
              </a:lnSpc>
              <a:spcBef>
                <a:spcPct val="0"/>
              </a:spcBef>
              <a:spcAft>
                <a:spcPts val="0"/>
              </a:spcAft>
              <a:buClrTx/>
              <a:buSzTx/>
              <a:buFontTx/>
              <a:buNone/>
              <a:tabLst/>
              <a:defRPr/>
            </a:pPr>
            <a:endParaRPr kumimoji="0" lang="en-US" sz="4051" b="0" i="0" u="none" strike="noStrike" kern="1200" cap="none" spc="0" normalizeH="0" baseline="0" noProof="0" dirty="0">
              <a:ln>
                <a:noFill/>
              </a:ln>
              <a:solidFill>
                <a:prstClr val="black"/>
              </a:solidFill>
              <a:effectLst/>
              <a:uLnTx/>
              <a:uFillTx/>
              <a:latin typeface="Baskerville Old Face" panose="02020602080505020303" pitchFamily="18" charset="0"/>
              <a:ea typeface="+mj-ea"/>
              <a:cs typeface="+mj-cs"/>
            </a:endParaRPr>
          </a:p>
        </p:txBody>
      </p:sp>
      <p:sp>
        <p:nvSpPr>
          <p:cNvPr id="2" name="Content Placeholder 1"/>
          <p:cNvSpPr>
            <a:spLocks noGrp="1"/>
          </p:cNvSpPr>
          <p:nvPr>
            <p:ph idx="1"/>
          </p:nvPr>
        </p:nvSpPr>
        <p:spPr>
          <a:xfrm>
            <a:off x="685801" y="1676400"/>
            <a:ext cx="7848600" cy="3346704"/>
          </a:xfrm>
        </p:spPr>
        <p:txBody>
          <a:bodyPr>
            <a:noAutofit/>
          </a:bodyPr>
          <a:lstStyle/>
          <a:p>
            <a:pPr marL="0" indent="0">
              <a:buNone/>
            </a:pPr>
            <a:r>
              <a:rPr lang="en-US" sz="2133" dirty="0">
                <a:cs typeface="Calibri" panose="020F0502020204030204" pitchFamily="34" charset="0"/>
              </a:rPr>
              <a:t>A1C only accounts for between 15-50% of the complications risk story.</a:t>
            </a:r>
          </a:p>
          <a:p>
            <a:pPr marL="0" indent="0">
              <a:buNone/>
            </a:pPr>
            <a:r>
              <a:rPr lang="en-US" sz="2133" dirty="0">
                <a:cs typeface="Calibri" panose="020F0502020204030204" pitchFamily="34" charset="0"/>
              </a:rPr>
              <a:t>Other factors associated with risk of complications independent of A1C are:</a:t>
            </a:r>
          </a:p>
          <a:p>
            <a:pPr marL="385791" indent="-385791">
              <a:buClr>
                <a:srgbClr val="005959"/>
              </a:buClr>
              <a:buFont typeface="+mj-lt"/>
              <a:buAutoNum type="arabicPeriod"/>
            </a:pPr>
            <a:r>
              <a:rPr lang="en-US" sz="2133" dirty="0">
                <a:cs typeface="Calibri" panose="020F0502020204030204" pitchFamily="34" charset="0"/>
              </a:rPr>
              <a:t>BG variability (above and below target range: 70 to 180)</a:t>
            </a:r>
          </a:p>
          <a:p>
            <a:pPr marL="385791" indent="-385791">
              <a:buClr>
                <a:srgbClr val="005959"/>
              </a:buClr>
              <a:buFont typeface="+mj-lt"/>
              <a:buAutoNum type="arabicPeriod"/>
            </a:pPr>
            <a:r>
              <a:rPr lang="en-US" sz="2133" dirty="0">
                <a:cs typeface="Calibri" panose="020F0502020204030204" pitchFamily="34" charset="0"/>
              </a:rPr>
              <a:t>Physiological factors: body composition, BP, LDL</a:t>
            </a:r>
          </a:p>
          <a:p>
            <a:pPr marL="385791" indent="-385791">
              <a:buClr>
                <a:srgbClr val="005959"/>
              </a:buClr>
              <a:buFont typeface="+mj-lt"/>
              <a:buAutoNum type="arabicPeriod"/>
            </a:pPr>
            <a:r>
              <a:rPr lang="en-US" sz="2133" dirty="0">
                <a:cs typeface="Calibri" panose="020F0502020204030204" pitchFamily="34" charset="0"/>
              </a:rPr>
              <a:t>Genetic factors</a:t>
            </a:r>
          </a:p>
          <a:p>
            <a:pPr marL="0" indent="0">
              <a:buClr>
                <a:srgbClr val="005959"/>
              </a:buClr>
              <a:buNone/>
            </a:pPr>
            <a:endParaRPr lang="en-US" sz="2133" dirty="0">
              <a:cs typeface="Calibri" panose="020F0502020204030204" pitchFamily="34" charset="0"/>
            </a:endParaRPr>
          </a:p>
          <a:p>
            <a:pPr marL="0" indent="0" algn="ctr">
              <a:buClr>
                <a:srgbClr val="005959"/>
              </a:buClr>
              <a:buNone/>
            </a:pPr>
            <a:r>
              <a:rPr lang="en-US" sz="2133" b="1" dirty="0">
                <a:cs typeface="Calibri" panose="020F0502020204030204" pitchFamily="34" charset="0"/>
              </a:rPr>
              <a:t>Important message</a:t>
            </a:r>
            <a:r>
              <a:rPr lang="en-US" sz="2133" dirty="0">
                <a:cs typeface="Calibri" panose="020F0502020204030204" pitchFamily="34" charset="0"/>
              </a:rPr>
              <a:t>: </a:t>
            </a:r>
            <a:r>
              <a:rPr lang="en-US" sz="2133" b="1" dirty="0">
                <a:cs typeface="Calibri" panose="020F0502020204030204" pitchFamily="34" charset="0"/>
              </a:rPr>
              <a:t>You can only do the best you can with what is possible to change! </a:t>
            </a:r>
            <a:r>
              <a:rPr lang="en-US" sz="2133" dirty="0">
                <a:cs typeface="Calibri" panose="020F0502020204030204" pitchFamily="34" charset="0"/>
              </a:rPr>
              <a:t>(You can’t pick your parents!)</a:t>
            </a:r>
          </a:p>
        </p:txBody>
      </p:sp>
    </p:spTree>
    <p:extLst>
      <p:ext uri="{BB962C8B-B14F-4D97-AF65-F5344CB8AC3E}">
        <p14:creationId xmlns:p14="http://schemas.microsoft.com/office/powerpoint/2010/main" val="427233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5" y="381000"/>
            <a:ext cx="7992533" cy="1016000"/>
          </a:xfrm>
        </p:spPr>
        <p:txBody>
          <a:bodyPr>
            <a:normAutofit/>
          </a:bodyPr>
          <a:lstStyle/>
          <a:p>
            <a:r>
              <a:rPr lang="en-US" sz="3556" dirty="0"/>
              <a:t>Examples of More Helpful Expectations</a:t>
            </a:r>
          </a:p>
        </p:txBody>
      </p:sp>
      <p:sp>
        <p:nvSpPr>
          <p:cNvPr id="3" name="Content Placeholder 2"/>
          <p:cNvSpPr>
            <a:spLocks noGrp="1"/>
          </p:cNvSpPr>
          <p:nvPr>
            <p:ph idx="1"/>
          </p:nvPr>
        </p:nvSpPr>
        <p:spPr>
          <a:xfrm>
            <a:off x="863599" y="1574800"/>
            <a:ext cx="7416800" cy="4419600"/>
          </a:xfrm>
        </p:spPr>
        <p:txBody>
          <a:bodyPr>
            <a:normAutofit/>
          </a:bodyPr>
          <a:lstStyle/>
          <a:p>
            <a:r>
              <a:rPr lang="en-US" sz="2400" dirty="0"/>
              <a:t>Perfect isn’t possible and you don’t need to be (healthy good enough) </a:t>
            </a:r>
            <a:r>
              <a:rPr lang="en-US" sz="2400" i="1" dirty="0"/>
              <a:t>“Do you have to be perfect to be healthy?”</a:t>
            </a:r>
          </a:p>
          <a:p>
            <a:r>
              <a:rPr lang="en-US" sz="2400" dirty="0"/>
              <a:t>Having a tough time with a tough disease is normal. </a:t>
            </a:r>
            <a:r>
              <a:rPr lang="en-US" sz="2400" i="1" dirty="0"/>
              <a:t>“Most people with DM find it tough going – this is not you, it is diabetes.”  </a:t>
            </a:r>
          </a:p>
          <a:p>
            <a:r>
              <a:rPr lang="en-US" sz="2400" dirty="0"/>
              <a:t>You are not alone if you struggle with diabetes and/or have challenges with the emotional side of diabetes</a:t>
            </a:r>
          </a:p>
          <a:p>
            <a:pPr marL="0" indent="0">
              <a:buNone/>
            </a:pPr>
            <a:r>
              <a:rPr lang="en-US" sz="2400" u="sng" dirty="0"/>
              <a:t>These more helpful expectations are about keeping diabetes in perspective</a:t>
            </a:r>
          </a:p>
          <a:p>
            <a:pPr marL="0" indent="0">
              <a:buNone/>
            </a:pPr>
            <a:endParaRPr lang="en-US" dirty="0"/>
          </a:p>
        </p:txBody>
      </p:sp>
    </p:spTree>
    <p:extLst>
      <p:ext uri="{BB962C8B-B14F-4D97-AF65-F5344CB8AC3E}">
        <p14:creationId xmlns:p14="http://schemas.microsoft.com/office/powerpoint/2010/main" val="149845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323020"/>
            <a:ext cx="8382000" cy="1286933"/>
          </a:xfrm>
        </p:spPr>
        <p:txBody>
          <a:bodyPr>
            <a:normAutofit fontScale="90000"/>
          </a:bodyPr>
          <a:lstStyle/>
          <a:p>
            <a:pPr algn="ctr">
              <a:defRPr/>
            </a:pPr>
            <a:br>
              <a:rPr lang="en-US" altLang="en-US" sz="3911" dirty="0">
                <a:ea typeface="ＭＳ Ｐゴシック" panose="020B0600070205080204" pitchFamily="34" charset="-128"/>
              </a:rPr>
            </a:br>
            <a:r>
              <a:rPr lang="en-US" sz="3200" dirty="0"/>
              <a:t>Help Establish Helpful Expectations</a:t>
            </a:r>
            <a:br>
              <a:rPr lang="en-US" altLang="en-US" sz="3200" dirty="0">
                <a:ea typeface="ＭＳ Ｐゴシック" panose="020B0600070205080204" pitchFamily="34" charset="-128"/>
              </a:rPr>
            </a:b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14402" y="1738653"/>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677335" y="1765342"/>
            <a:ext cx="7933267" cy="4475071"/>
          </a:xfrm>
          <a:prstGeom prst="rect">
            <a:avLst/>
          </a:prstGeom>
          <a:noFill/>
        </p:spPr>
        <p:txBody>
          <a:bodyPr wrap="square" rtlCol="0">
            <a:spAutoFit/>
          </a:bodyPr>
          <a:lstStyle/>
          <a:p>
            <a:pPr marL="0" marR="0" lvl="0" indent="0" algn="l" defTabSz="812810" rtl="0" eaLnBrk="0" fontAlgn="base" latinLnBrk="0" hangingPunct="0">
              <a:lnSpc>
                <a:spcPct val="100000"/>
              </a:lnSpc>
              <a:spcBef>
                <a:spcPct val="20000"/>
              </a:spcBef>
              <a:spcAft>
                <a:spcPct val="0"/>
              </a:spcAft>
              <a:buClrTx/>
              <a:buSzPct val="100000"/>
              <a:buFontTx/>
              <a:buNone/>
              <a:tabLst/>
              <a:defRPr/>
            </a:pP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to do:</a:t>
            </a:r>
          </a:p>
          <a:p>
            <a:pPr marL="304804" marR="0" lvl="0" indent="-304804" algn="l" defTabSz="812810" rtl="0" eaLnBrk="0" fontAlgn="base" latinLnBrk="0" hangingPunct="0">
              <a:lnSpc>
                <a:spcPct val="100000"/>
              </a:lnSpc>
              <a:spcBef>
                <a:spcPct val="20000"/>
              </a:spcBef>
              <a:spcAft>
                <a:spcPct val="0"/>
              </a:spcAft>
              <a:buClrTx/>
              <a:buSzPct val="10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Acknowledge the common DD Story </a:t>
            </a:r>
            <a:r>
              <a:rPr kumimoji="0" lang="en-US" sz="24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(“Many people with T1D struggle with trying to be perfect.”)</a:t>
            </a:r>
          </a:p>
          <a:p>
            <a:pPr marL="0" marR="0" lvl="0" indent="0" algn="l" defTabSz="812810" rtl="0" eaLnBrk="0" fontAlgn="base" latinLnBrk="0" hangingPunct="0">
              <a:lnSpc>
                <a:spcPct val="100000"/>
              </a:lnSpc>
              <a:spcBef>
                <a:spcPct val="20000"/>
              </a:spcBef>
              <a:spcAft>
                <a:spcPct val="0"/>
              </a:spcAft>
              <a:buClrTx/>
              <a:buSzPct val="100000"/>
              <a:buFontTx/>
              <a:buNone/>
              <a:tabLst/>
              <a:defRPr/>
            </a:pPr>
            <a:endParaRPr kumimoji="0" lang="en-US" sz="16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endParaRPr>
          </a:p>
          <a:p>
            <a:pPr marL="304804" marR="0" lvl="0" indent="-304804" algn="l" defTabSz="812810" rtl="0" eaLnBrk="0" fontAlgn="base" latinLnBrk="0" hangingPunct="0">
              <a:lnSpc>
                <a:spcPct val="100000"/>
              </a:lnSpc>
              <a:spcBef>
                <a:spcPct val="20000"/>
              </a:spcBef>
              <a:spcAft>
                <a:spcPct val="0"/>
              </a:spcAft>
              <a:buClrTx/>
              <a:buSzPct val="10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Connect their story to the </a:t>
            </a:r>
            <a:r>
              <a:rPr kumimoji="0" lang="en-US" sz="2400" b="0" i="0" u="sng"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unhelpful expectations </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that keeps them stuck </a:t>
            </a:r>
            <a:r>
              <a:rPr kumimoji="0" lang="en-US" sz="24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(“Trying to be perfect often leads to frustration and burnout and makes people stop trying.”)</a:t>
            </a:r>
          </a:p>
          <a:p>
            <a:pPr marL="0" marR="0" lvl="0" indent="0" algn="l" defTabSz="812810" rtl="0" eaLnBrk="0" fontAlgn="base" latinLnBrk="0" hangingPunct="0">
              <a:lnSpc>
                <a:spcPct val="100000"/>
              </a:lnSpc>
              <a:spcBef>
                <a:spcPct val="20000"/>
              </a:spcBef>
              <a:spcAft>
                <a:spcPct val="0"/>
              </a:spcAft>
              <a:buClrTx/>
              <a:buSzPct val="100000"/>
              <a:buFontTx/>
              <a:buNone/>
              <a:tabLst/>
              <a:defRPr/>
            </a:pPr>
            <a:endParaRPr kumimoji="0" lang="en-US" sz="16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endParaRPr>
          </a:p>
          <a:p>
            <a:pPr marL="304804" marR="0" lvl="0" indent="-304804" algn="l" defTabSz="812810" rtl="0" eaLnBrk="0" fontAlgn="base" latinLnBrk="0" hangingPunct="0">
              <a:lnSpc>
                <a:spcPct val="100000"/>
              </a:lnSpc>
              <a:spcBef>
                <a:spcPct val="20000"/>
              </a:spcBef>
              <a:spcAft>
                <a:spcPct val="0"/>
              </a:spcAft>
              <a:buClrTx/>
              <a:buSzPct val="10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Discuss an alternative expectation for consideration </a:t>
            </a:r>
            <a:r>
              <a:rPr kumimoji="0" lang="en-US" sz="24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(“An alternative to perfectionism is shooting for a goal that is ambitious but realistic.”)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118598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72400" cy="1016000"/>
          </a:xfrm>
        </p:spPr>
        <p:txBody>
          <a:bodyPr>
            <a:normAutofit fontScale="90000"/>
          </a:bodyPr>
          <a:lstStyle/>
          <a:p>
            <a:r>
              <a:rPr lang="en-US" sz="3200" dirty="0"/>
              <a:t>Unhelpful Expectations are Part of DD Stories (See Handout) and Lead to Unhelpful Conclusions</a:t>
            </a:r>
          </a:p>
        </p:txBody>
      </p:sp>
      <p:sp>
        <p:nvSpPr>
          <p:cNvPr id="3" name="Content Placeholder 2"/>
          <p:cNvSpPr>
            <a:spLocks noGrp="1"/>
          </p:cNvSpPr>
          <p:nvPr>
            <p:ph idx="1"/>
          </p:nvPr>
        </p:nvSpPr>
        <p:spPr>
          <a:xfrm>
            <a:off x="762002" y="1828800"/>
            <a:ext cx="7450667" cy="3657600"/>
          </a:xfrm>
        </p:spPr>
        <p:txBody>
          <a:bodyPr/>
          <a:lstStyle/>
          <a:p>
            <a:pPr marL="0" indent="0">
              <a:buNone/>
            </a:pPr>
            <a:r>
              <a:rPr lang="en-US" sz="2400" u="sng" dirty="0"/>
              <a:t>DD Stories  and Unhelpful Conclusions</a:t>
            </a:r>
          </a:p>
          <a:p>
            <a:pPr lvl="0"/>
            <a:r>
              <a:rPr lang="en-US" sz="2400" dirty="0"/>
              <a:t>I’m a bad diabetic (Am powerless to change)</a:t>
            </a:r>
          </a:p>
          <a:p>
            <a:pPr lvl="0"/>
            <a:r>
              <a:rPr lang="en-US" sz="2400" dirty="0"/>
              <a:t>I can’t do this right or perfect. (So why bother trying?)</a:t>
            </a:r>
          </a:p>
          <a:p>
            <a:pPr lvl="0"/>
            <a:r>
              <a:rPr lang="en-US" sz="2400" dirty="0"/>
              <a:t>I’m an idiot/can’t do this/failure. (Am powerless)</a:t>
            </a:r>
          </a:p>
          <a:p>
            <a:pPr lvl="0"/>
            <a:r>
              <a:rPr lang="en-US" sz="2400" dirty="0"/>
              <a:t>I’m a burden. (Need to keep to self)</a:t>
            </a:r>
          </a:p>
          <a:p>
            <a:pPr lvl="0"/>
            <a:r>
              <a:rPr lang="en-US" sz="2400" dirty="0"/>
              <a:t>I’m broken/defective. (May be rejected</a:t>
            </a:r>
            <a:r>
              <a:rPr lang="en-US" sz="2489" dirty="0"/>
              <a:t>) </a:t>
            </a:r>
          </a:p>
          <a:p>
            <a:pPr lvl="0"/>
            <a:r>
              <a:rPr lang="en-US" sz="2489" dirty="0"/>
              <a:t>I’m doomed (No point in trying/</a:t>
            </a:r>
            <a:r>
              <a:rPr lang="en-US" sz="2489"/>
              <a:t>Am powerless)</a:t>
            </a:r>
            <a:endParaRPr lang="en-US" sz="2489" dirty="0"/>
          </a:p>
          <a:p>
            <a:pPr marL="0" indent="0">
              <a:buNone/>
            </a:pPr>
            <a:endParaRPr lang="en-US" dirty="0"/>
          </a:p>
        </p:txBody>
      </p:sp>
    </p:spTree>
    <p:extLst>
      <p:ext uri="{BB962C8B-B14F-4D97-AF65-F5344CB8AC3E}">
        <p14:creationId xmlns:p14="http://schemas.microsoft.com/office/powerpoint/2010/main" val="259811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2CC9-D022-49A1-895F-382832A1E17B}"/>
              </a:ext>
            </a:extLst>
          </p:cNvPr>
          <p:cNvSpPr>
            <a:spLocks noGrp="1"/>
          </p:cNvSpPr>
          <p:nvPr>
            <p:ph type="title"/>
          </p:nvPr>
        </p:nvSpPr>
        <p:spPr>
          <a:xfrm>
            <a:off x="474135" y="381000"/>
            <a:ext cx="8195733" cy="1016000"/>
          </a:xfrm>
        </p:spPr>
        <p:txBody>
          <a:bodyPr>
            <a:normAutofit/>
          </a:bodyPr>
          <a:lstStyle/>
          <a:p>
            <a:r>
              <a:rPr lang="en-US" sz="2800" dirty="0"/>
              <a:t>Example of A More Helpful Expectation:</a:t>
            </a:r>
            <a:br>
              <a:rPr lang="en-US" sz="2800" dirty="0"/>
            </a:br>
            <a:r>
              <a:rPr lang="en-US" sz="2800" dirty="0"/>
              <a:t>From Perfectionism to “Healthy Good Enough”</a:t>
            </a:r>
          </a:p>
        </p:txBody>
      </p:sp>
      <p:sp>
        <p:nvSpPr>
          <p:cNvPr id="3" name="Content Placeholder 2">
            <a:extLst>
              <a:ext uri="{FF2B5EF4-FFF2-40B4-BE49-F238E27FC236}">
                <a16:creationId xmlns:a16="http://schemas.microsoft.com/office/drawing/2014/main" id="{80426C0B-0FA4-4414-86B3-78228158915B}"/>
              </a:ext>
            </a:extLst>
          </p:cNvPr>
          <p:cNvSpPr>
            <a:spLocks noGrp="1"/>
          </p:cNvSpPr>
          <p:nvPr>
            <p:ph idx="1"/>
          </p:nvPr>
        </p:nvSpPr>
        <p:spPr>
          <a:xfrm>
            <a:off x="990600" y="1600200"/>
            <a:ext cx="7315200" cy="4699000"/>
          </a:xfrm>
        </p:spPr>
        <p:txBody>
          <a:bodyPr>
            <a:normAutofit/>
          </a:bodyPr>
          <a:lstStyle/>
          <a:p>
            <a:pPr marL="0" indent="0">
              <a:buNone/>
            </a:pPr>
            <a:r>
              <a:rPr lang="en-US" sz="2400" dirty="0"/>
              <a:t>Perfectionistic thinking: has 2 speeds, perfect or failure, not achievable for very long, exhausting, contributes to burnout </a:t>
            </a:r>
            <a:endParaRPr lang="en-US" sz="2400" u="sng" dirty="0">
              <a:latin typeface="Calibri"/>
            </a:endParaRPr>
          </a:p>
          <a:p>
            <a:pPr marL="0" indent="0">
              <a:buNone/>
            </a:pPr>
            <a:r>
              <a:rPr lang="en-US" sz="2400" u="sng" dirty="0">
                <a:latin typeface="Calibri"/>
              </a:rPr>
              <a:t>Healthy Good Enough</a:t>
            </a:r>
            <a:endParaRPr lang="en-US" sz="2400" u="sng" dirty="0">
              <a:solidFill>
                <a:schemeClr val="bg2">
                  <a:lumMod val="20000"/>
                  <a:lumOff val="80000"/>
                </a:schemeClr>
              </a:solidFill>
              <a:latin typeface="Calibri"/>
            </a:endParaRPr>
          </a:p>
          <a:p>
            <a:pPr marL="568967" lvl="1" indent="-203203" defTabSz="812810">
              <a:spcBef>
                <a:spcPct val="20000"/>
              </a:spcBef>
              <a:buClr>
                <a:srgbClr val="DA1F28"/>
              </a:buClr>
              <a:buSzTx/>
              <a:buFont typeface="Arial" pitchFamily="34" charset="0"/>
              <a:buChar char="•"/>
              <a:defRPr/>
            </a:pPr>
            <a:r>
              <a:rPr lang="en-US" sz="2400" dirty="0">
                <a:latin typeface="Calibri"/>
              </a:rPr>
              <a:t>Personalized </a:t>
            </a:r>
          </a:p>
          <a:p>
            <a:pPr marL="568967" lvl="1" indent="-203203" defTabSz="812810">
              <a:spcBef>
                <a:spcPct val="20000"/>
              </a:spcBef>
              <a:buClr>
                <a:srgbClr val="DA1F28"/>
              </a:buClr>
              <a:buSzTx/>
              <a:buFont typeface="Arial" pitchFamily="34" charset="0"/>
              <a:buChar char="•"/>
              <a:defRPr/>
            </a:pPr>
            <a:r>
              <a:rPr lang="en-US" sz="2400" dirty="0">
                <a:latin typeface="Calibri"/>
              </a:rPr>
              <a:t>Ambitious and realistic</a:t>
            </a:r>
          </a:p>
          <a:p>
            <a:pPr marL="568967" lvl="1" indent="-203203" defTabSz="812810">
              <a:spcBef>
                <a:spcPct val="20000"/>
              </a:spcBef>
              <a:buClr>
                <a:srgbClr val="DA1F28"/>
              </a:buClr>
              <a:buSzTx/>
              <a:buFont typeface="Arial" pitchFamily="34" charset="0"/>
              <a:buChar char="•"/>
              <a:defRPr/>
            </a:pPr>
            <a:r>
              <a:rPr lang="en-US" sz="2400" dirty="0">
                <a:latin typeface="Calibri"/>
              </a:rPr>
              <a:t>Allows for normal fluctuations, mistakes and experiments</a:t>
            </a:r>
          </a:p>
          <a:p>
            <a:pPr marL="568967" lvl="1" indent="-203203" defTabSz="812810">
              <a:spcBef>
                <a:spcPct val="20000"/>
              </a:spcBef>
              <a:buClr>
                <a:srgbClr val="DA1F28"/>
              </a:buClr>
              <a:buSzTx/>
              <a:buFont typeface="Arial" pitchFamily="34" charset="0"/>
              <a:buChar char="•"/>
              <a:defRPr/>
            </a:pPr>
            <a:r>
              <a:rPr lang="en-US" sz="2400" dirty="0">
                <a:latin typeface="Calibri"/>
              </a:rPr>
              <a:t>Sees small steps as valuable</a:t>
            </a:r>
          </a:p>
          <a:p>
            <a:pPr marL="568967" lvl="1" indent="-203203" defTabSz="812810">
              <a:spcBef>
                <a:spcPct val="20000"/>
              </a:spcBef>
              <a:buClr>
                <a:srgbClr val="DA1F28"/>
              </a:buClr>
              <a:buSzTx/>
              <a:buFont typeface="Arial" pitchFamily="34" charset="0"/>
              <a:buChar char="•"/>
              <a:defRPr/>
            </a:pPr>
            <a:r>
              <a:rPr lang="en-US" sz="2400" dirty="0">
                <a:latin typeface="Calibri"/>
              </a:rPr>
              <a:t>Focus is on efforts made, not numbers</a:t>
            </a:r>
          </a:p>
          <a:p>
            <a:pPr marL="568967" lvl="1" indent="-203203" defTabSz="812810">
              <a:spcBef>
                <a:spcPct val="20000"/>
              </a:spcBef>
              <a:buClr>
                <a:srgbClr val="DA1F28"/>
              </a:buClr>
              <a:buSzTx/>
              <a:buFont typeface="Arial" pitchFamily="34" charset="0"/>
              <a:buChar char="•"/>
              <a:defRPr/>
            </a:pPr>
            <a:r>
              <a:rPr lang="en-US" sz="2400" dirty="0">
                <a:latin typeface="Calibri"/>
              </a:rPr>
              <a:t>Forward looking: What now? </a:t>
            </a:r>
          </a:p>
          <a:p>
            <a:pPr marL="0" indent="0">
              <a:buNone/>
            </a:pPr>
            <a:endParaRPr lang="en-US" dirty="0"/>
          </a:p>
        </p:txBody>
      </p:sp>
    </p:spTree>
    <p:extLst>
      <p:ext uri="{BB962C8B-B14F-4D97-AF65-F5344CB8AC3E}">
        <p14:creationId xmlns:p14="http://schemas.microsoft.com/office/powerpoint/2010/main" val="2292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167772" y="2545148"/>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778934" y="2480736"/>
            <a:ext cx="3291884" cy="2438399"/>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“You said that you think that you will never get this right or perfect and this makes you feel like you can’t even try. And, this has kept you stuck. Is this right?”</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456269" y="990600"/>
            <a:ext cx="677333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rPr>
              <a:t>Help Establish Realistic Expectations</a:t>
            </a:r>
          </a:p>
        </p:txBody>
      </p:sp>
    </p:spTree>
    <p:extLst>
      <p:ext uri="{BB962C8B-B14F-4D97-AF65-F5344CB8AC3E}">
        <p14:creationId xmlns:p14="http://schemas.microsoft.com/office/powerpoint/2010/main" val="212215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7303" y="2390341"/>
            <a:ext cx="3184495" cy="2410261"/>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077421" y="3576780"/>
            <a:ext cx="3905845" cy="1406789"/>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If I can’t do it right, why even bother trying?”</a:t>
            </a:r>
          </a:p>
        </p:txBody>
      </p:sp>
    </p:spTree>
    <p:extLst>
      <p:ext uri="{BB962C8B-B14F-4D97-AF65-F5344CB8AC3E}">
        <p14:creationId xmlns:p14="http://schemas.microsoft.com/office/powerpoint/2010/main" val="83424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572000" y="2480735"/>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778934" y="1905002"/>
            <a:ext cx="3869266" cy="3420533"/>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“Feeling the need to be perfect is a common experience for people with T1D. Unfortunately, perfect is impossible and efforts to achieve perfect outcomes often lead people to feel exhausted, discouraged and diabetes burnout. Does that make sense?”</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456269" y="990600"/>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154146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3988" y="2209800"/>
            <a:ext cx="3314437" cy="2508612"/>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3942960" y="3429002"/>
            <a:ext cx="3905845" cy="1101989"/>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certainly can relate to that. I’m pretty exhausted by it all.”</a:t>
            </a:r>
          </a:p>
        </p:txBody>
      </p:sp>
    </p:spTree>
    <p:extLst>
      <p:ext uri="{BB962C8B-B14F-4D97-AF65-F5344CB8AC3E}">
        <p14:creationId xmlns:p14="http://schemas.microsoft.com/office/powerpoint/2010/main" val="263856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18623" y="1360290"/>
            <a:ext cx="2622255" cy="3629059"/>
          </a:xfrm>
        </p:spPr>
        <p:txBody>
          <a:bodyPr vert="horz" lIns="68580" tIns="34290" rIns="68580" bIns="34290" rtlCol="0" anchor="ctr" anchorCtr="0">
            <a:normAutofit/>
          </a:bodyPr>
          <a:lstStyle/>
          <a:p>
            <a:pPr>
              <a:defRPr/>
            </a:pPr>
            <a:r>
              <a:rPr lang="en-US" altLang="en-US" b="1" dirty="0">
                <a:solidFill>
                  <a:srgbClr val="FFFFFF"/>
                </a:solidFill>
              </a:rPr>
              <a:t>ADA Standards</a:t>
            </a:r>
            <a:br>
              <a:rPr lang="en-US" altLang="en-US" b="1" dirty="0">
                <a:solidFill>
                  <a:srgbClr val="FFFFFF"/>
                </a:solidFill>
              </a:rPr>
            </a:br>
            <a:r>
              <a:rPr lang="en-US" altLang="en-US" b="1" dirty="0">
                <a:solidFill>
                  <a:srgbClr val="FFFFFF"/>
                </a:solidFill>
              </a:rPr>
              <a:t>of Care 2024</a:t>
            </a:r>
            <a:endParaRPr lang="en-US" altLang="en-US" b="1" kern="1200" dirty="0">
              <a:solidFill>
                <a:srgbClr val="FFFFFF"/>
              </a:solidFill>
              <a:latin typeface="+mj-lt"/>
              <a:ea typeface="+mj-ea"/>
              <a:cs typeface="+mj-cs"/>
            </a:endParaRPr>
          </a:p>
        </p:txBody>
      </p:sp>
      <p:sp>
        <p:nvSpPr>
          <p:cNvPr id="653338" name="TextBox 3">
            <a:extLst>
              <a:ext uri="{FF2B5EF4-FFF2-40B4-BE49-F238E27FC236}">
                <a16:creationId xmlns:a16="http://schemas.microsoft.com/office/drawing/2014/main" id="{393402D6-811B-854B-AF74-334B81D9EC7C}"/>
              </a:ext>
            </a:extLst>
          </p:cNvPr>
          <p:cNvSpPr txBox="1"/>
          <p:nvPr/>
        </p:nvSpPr>
        <p:spPr>
          <a:xfrm>
            <a:off x="3137380" y="1170130"/>
            <a:ext cx="5587997" cy="4699992"/>
          </a:xfrm>
          <a:prstGeom prst="rect">
            <a:avLst/>
          </a:prstGeom>
        </p:spPr>
        <p:txBody>
          <a:bodyPr vert="horz" lIns="68580" tIns="34290" rIns="68580" bIns="34290" rtlCol="0" anchor="ctr">
            <a:normAutofit/>
          </a:bodyPr>
          <a:lstStyle/>
          <a:p>
            <a:pPr>
              <a:lnSpc>
                <a:spcPct val="90000"/>
              </a:lnSpc>
              <a:spcAft>
                <a:spcPts val="450"/>
              </a:spcAft>
              <a:defRPr/>
            </a:pPr>
            <a:endParaRPr lang="en-US" sz="1350" dirty="0"/>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1625600" y="2545080"/>
            <a:ext cx="5791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1600"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A5722299-F72F-CF75-3564-A8BDF36A9F89}"/>
              </a:ext>
            </a:extLst>
          </p:cNvPr>
          <p:cNvSpPr txBox="1"/>
          <p:nvPr/>
        </p:nvSpPr>
        <p:spPr>
          <a:xfrm>
            <a:off x="3282044" y="1361195"/>
            <a:ext cx="5443333" cy="4878259"/>
          </a:xfrm>
          <a:prstGeom prst="rect">
            <a:avLst/>
          </a:prstGeom>
          <a:noFill/>
        </p:spPr>
        <p:txBody>
          <a:bodyPr wrap="square">
            <a:spAutoFit/>
          </a:bodyPr>
          <a:lstStyle/>
          <a:p>
            <a:pPr algn="l" fontAlgn="base"/>
            <a:r>
              <a:rPr lang="en-US" sz="3200" b="1" dirty="0">
                <a:solidFill>
                  <a:srgbClr val="383636"/>
                </a:solidFill>
                <a:latin typeface="Calibri" panose="020F0502020204030204" pitchFamily="34" charset="0"/>
                <a:cs typeface="Calibri" panose="020F0502020204030204" pitchFamily="34" charset="0"/>
              </a:rPr>
              <a:t>Diabetes Distress</a:t>
            </a:r>
          </a:p>
          <a:p>
            <a:pPr algn="l" fontAlgn="base"/>
            <a:r>
              <a:rPr lang="en-US" sz="3200" b="1" dirty="0">
                <a:solidFill>
                  <a:srgbClr val="383636"/>
                </a:solidFill>
                <a:latin typeface="Calibri" panose="020F0502020204030204" pitchFamily="34" charset="0"/>
                <a:cs typeface="Calibri" panose="020F0502020204030204" pitchFamily="34" charset="0"/>
              </a:rPr>
              <a:t>Recommendation</a:t>
            </a:r>
          </a:p>
          <a:p>
            <a:pPr algn="l" fontAlgn="base"/>
            <a:endParaRPr lang="en-US" sz="2000" b="1" dirty="0">
              <a:solidFill>
                <a:srgbClr val="383636"/>
              </a:solidFill>
              <a:latin typeface="Calibri" panose="020F0502020204030204" pitchFamily="34" charset="0"/>
              <a:cs typeface="Calibri" panose="020F0502020204030204" pitchFamily="34" charset="0"/>
            </a:endParaRPr>
          </a:p>
          <a:p>
            <a:pPr marL="257175" indent="-257175" fontAlgn="base">
              <a:buFont typeface="Wingdings" pitchFamily="2" charset="2"/>
              <a:buChar char="§"/>
            </a:pPr>
            <a:r>
              <a:rPr lang="en-US" sz="2000" b="1" dirty="0">
                <a:solidFill>
                  <a:srgbClr val="383636"/>
                </a:solidFill>
                <a:latin typeface="Calibri" panose="020F0502020204030204" pitchFamily="34" charset="0"/>
                <a:cs typeface="Calibri" panose="020F0502020204030204" pitchFamily="34" charset="0"/>
              </a:rPr>
              <a:t>5.42</a:t>
            </a:r>
            <a:r>
              <a:rPr lang="en-US" sz="2000" dirty="0">
                <a:solidFill>
                  <a:srgbClr val="383636"/>
                </a:solidFill>
                <a:latin typeface="Calibri" panose="020F0502020204030204" pitchFamily="34" charset="0"/>
                <a:cs typeface="Calibri" panose="020F0502020204030204" pitchFamily="34" charset="0"/>
              </a:rPr>
              <a:t> Routinely monitor people with diabetes, caregivers, and family members for diabetes distress, particularly when treatment targets are not met and/or at the onset of diabetes complications. </a:t>
            </a:r>
          </a:p>
          <a:p>
            <a:pPr marL="257175" indent="-257175" fontAlgn="base">
              <a:buFont typeface="Wingdings" pitchFamily="2" charset="2"/>
              <a:buChar char="§"/>
            </a:pPr>
            <a:endParaRPr lang="en-US" sz="2000" dirty="0">
              <a:solidFill>
                <a:srgbClr val="383636"/>
              </a:solidFill>
              <a:latin typeface="Calibri" panose="020F0502020204030204" pitchFamily="34" charset="0"/>
              <a:cs typeface="Calibri" panose="020F0502020204030204" pitchFamily="34" charset="0"/>
            </a:endParaRPr>
          </a:p>
          <a:p>
            <a:pPr marL="257175" indent="-257175" fontAlgn="base">
              <a:buFont typeface="Wingdings" pitchFamily="2" charset="2"/>
              <a:buChar char="§"/>
            </a:pPr>
            <a:r>
              <a:rPr lang="en-US" sz="2000" dirty="0">
                <a:solidFill>
                  <a:srgbClr val="383636"/>
                </a:solidFill>
                <a:latin typeface="Calibri" panose="020F0502020204030204" pitchFamily="34" charset="0"/>
                <a:cs typeface="Calibri" panose="020F0502020204030204" pitchFamily="34" charset="0"/>
              </a:rPr>
              <a:t> Diabetes distress should be routinely monitored using diabetes-specific validated measures. If diabetes distress is identified, it should be acknowledged and addressed.</a:t>
            </a:r>
          </a:p>
          <a:p>
            <a:pPr algn="l" fontAlgn="base">
              <a:buFont typeface="Arial" panose="020B0604020202020204" pitchFamily="34" charset="0"/>
              <a:buChar char="•"/>
            </a:pPr>
            <a:endParaRPr lang="en-US" sz="1350" dirty="0">
              <a:solidFill>
                <a:srgbClr val="383636"/>
              </a:solidFill>
              <a:latin typeface="Helvetica Neue"/>
            </a:endParaRPr>
          </a:p>
          <a:p>
            <a:pPr algn="l" fontAlgn="base"/>
            <a:r>
              <a:rPr lang="en-US" sz="1350" dirty="0">
                <a:solidFill>
                  <a:srgbClr val="383636"/>
                </a:solidFill>
                <a:latin typeface="Helvetica Neue"/>
              </a:rPr>
              <a:t>		(Diabetes Care, 2024)</a:t>
            </a:r>
          </a:p>
        </p:txBody>
      </p:sp>
    </p:spTree>
    <p:extLst>
      <p:ext uri="{BB962C8B-B14F-4D97-AF65-F5344CB8AC3E}">
        <p14:creationId xmlns:p14="http://schemas.microsoft.com/office/powerpoint/2010/main" val="76667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029200" y="22098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778934" y="1472806"/>
            <a:ext cx="4250266" cy="3852729"/>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“An alternative to trying to be perfect is to consider a “healthy good enough” goal. This is ambitious, yet </a:t>
            </a:r>
            <a:r>
              <a:rPr kumimoji="0" lang="en-CA" altLang="en-US" sz="2200" b="0" i="1" u="sng"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realistic</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It is personalized to reflect your daily best effort and considers how diabetes fits into your life. It allows for normal BG excursions that go with life with diabetes. How does that sound to you?”</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456269" y="990600"/>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212600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3986" y="2192712"/>
            <a:ext cx="3337014" cy="252570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91002" y="2902715"/>
            <a:ext cx="3905845" cy="2124804"/>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rPr>
              <a:t>“</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 healthy good enough – what a concept! I could use that idea in a lot of places in my life. It sounds good.”</a:t>
            </a:r>
          </a:p>
        </p:txBody>
      </p:sp>
    </p:spTree>
    <p:extLst>
      <p:ext uri="{BB962C8B-B14F-4D97-AF65-F5344CB8AC3E}">
        <p14:creationId xmlns:p14="http://schemas.microsoft.com/office/powerpoint/2010/main" val="129425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2</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solidFill>
                  <a:schemeClr val="tx1"/>
                </a:solidFill>
              </a:rPr>
              <a:t>Which of the following does not effectively foster a new perspective?</a:t>
            </a:r>
          </a:p>
          <a:p>
            <a:pPr marL="0" indent="0">
              <a:buNone/>
            </a:pPr>
            <a:r>
              <a:rPr lang="en-US" dirty="0"/>
              <a:t>A. Address unhelpful diabetes beliefs.</a:t>
            </a:r>
          </a:p>
          <a:p>
            <a:pPr marL="0" indent="0">
              <a:buNone/>
            </a:pPr>
            <a:r>
              <a:rPr lang="en-US" dirty="0"/>
              <a:t>B. Distinguish between thoughts/feelings and actions so that other choices can be made.</a:t>
            </a:r>
          </a:p>
          <a:p>
            <a:pPr marL="0" indent="0">
              <a:buNone/>
            </a:pPr>
            <a:r>
              <a:rPr lang="en-US" dirty="0"/>
              <a:t>C. Review plans to increase monitoring of BG.</a:t>
            </a:r>
          </a:p>
          <a:p>
            <a:pPr marL="0" indent="0">
              <a:buNone/>
            </a:pPr>
            <a:r>
              <a:rPr lang="en-US" dirty="0"/>
              <a:t>D. Help make connections between their DD and their management decisions.</a:t>
            </a:r>
          </a:p>
        </p:txBody>
      </p:sp>
      <p:sp>
        <p:nvSpPr>
          <p:cNvPr id="4" name="Oval 3">
            <a:extLst>
              <a:ext uri="{FF2B5EF4-FFF2-40B4-BE49-F238E27FC236}">
                <a16:creationId xmlns:a16="http://schemas.microsoft.com/office/drawing/2014/main" id="{89826245-BA04-4590-9FE3-EC936B354446}"/>
              </a:ext>
            </a:extLst>
          </p:cNvPr>
          <p:cNvSpPr/>
          <p:nvPr/>
        </p:nvSpPr>
        <p:spPr>
          <a:xfrm>
            <a:off x="449944" y="3835400"/>
            <a:ext cx="7779657" cy="6604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ysClr val="windowText" lastClr="000000"/>
              </a:solidFill>
              <a:effectLst/>
              <a:uLnTx/>
              <a:uFillTx/>
              <a:latin typeface="Gill Sans MT"/>
              <a:ea typeface="+mn-ea"/>
              <a:cs typeface="+mn-cs"/>
            </a:endParaRPr>
          </a:p>
        </p:txBody>
      </p:sp>
    </p:spTree>
    <p:extLst>
      <p:ext uri="{BB962C8B-B14F-4D97-AF65-F5344CB8AC3E}">
        <p14:creationId xmlns:p14="http://schemas.microsoft.com/office/powerpoint/2010/main" val="32266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3</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Which of the following can be helpful in fostering a new perspective?</a:t>
            </a:r>
            <a:endParaRPr lang="en-US" dirty="0">
              <a:solidFill>
                <a:schemeClr val="tx1"/>
              </a:solidFill>
            </a:endParaRPr>
          </a:p>
          <a:p>
            <a:pPr marL="0" indent="0">
              <a:buNone/>
            </a:pPr>
            <a:r>
              <a:rPr lang="en-US" dirty="0"/>
              <a:t>A. Provide accurate information to counter inaccurate beliefs and perceptions.</a:t>
            </a:r>
          </a:p>
          <a:p>
            <a:pPr marL="0" indent="0">
              <a:buNone/>
            </a:pPr>
            <a:r>
              <a:rPr lang="en-US" dirty="0"/>
              <a:t>B. Consider making a referral.</a:t>
            </a:r>
          </a:p>
          <a:p>
            <a:pPr marL="0" indent="0">
              <a:buNone/>
            </a:pPr>
            <a:r>
              <a:rPr lang="en-US" dirty="0"/>
              <a:t>C. Suggest that they should not be feeling this way.</a:t>
            </a:r>
          </a:p>
          <a:p>
            <a:pPr marL="0" indent="0">
              <a:buNone/>
            </a:pPr>
            <a:r>
              <a:rPr lang="en-US" dirty="0"/>
              <a:t>D. Suggest that they could overcome the problem if they only tried harder.</a:t>
            </a:r>
          </a:p>
        </p:txBody>
      </p:sp>
      <p:sp>
        <p:nvSpPr>
          <p:cNvPr id="4" name="Oval 3">
            <a:extLst>
              <a:ext uri="{FF2B5EF4-FFF2-40B4-BE49-F238E27FC236}">
                <a16:creationId xmlns:a16="http://schemas.microsoft.com/office/drawing/2014/main" id="{89826245-BA04-4590-9FE3-EC936B354446}"/>
              </a:ext>
            </a:extLst>
          </p:cNvPr>
          <p:cNvSpPr/>
          <p:nvPr/>
        </p:nvSpPr>
        <p:spPr>
          <a:xfrm>
            <a:off x="237069" y="2209802"/>
            <a:ext cx="8144933" cy="11514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ysClr val="windowText" lastClr="000000"/>
              </a:solidFill>
              <a:effectLst/>
              <a:uLnTx/>
              <a:uFillTx/>
              <a:latin typeface="Gill Sans MT"/>
              <a:ea typeface="+mn-ea"/>
              <a:cs typeface="+mn-cs"/>
            </a:endParaRPr>
          </a:p>
        </p:txBody>
      </p:sp>
    </p:spTree>
    <p:extLst>
      <p:ext uri="{BB962C8B-B14F-4D97-AF65-F5344CB8AC3E}">
        <p14:creationId xmlns:p14="http://schemas.microsoft.com/office/powerpoint/2010/main" val="368167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33402" y="613194"/>
            <a:ext cx="8229599" cy="64121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ReVive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 A 5-Step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Assess DD regularly and systematically using the T1-Diabetes Distress Scale (T1-DDS).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Begin a conversation to foster a new or different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Consider different management choice(s) that are not driven by tough thoughts and feelings.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Optimize management based on personal choice and values – find the expert within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Make changes and plan for 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89" b="1" i="0" u="none" strike="noStrike" kern="1200" cap="none" spc="0" normalizeH="0" baseline="0" noProof="0" dirty="0">
              <a:ln>
                <a:noFill/>
              </a:ln>
              <a:solidFill>
                <a:srgbClr val="FFFFFF"/>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DDE9EC">
                  <a:lumMod val="20000"/>
                  <a:lumOff val="80000"/>
                </a:srgbClr>
              </a:solidFill>
              <a:effectLst/>
              <a:uLnTx/>
              <a:uFillTx/>
              <a:latin typeface="Bookman Old Style"/>
              <a:ea typeface="+mn-ea"/>
              <a:cs typeface="+mn-cs"/>
            </a:endParaRPr>
          </a:p>
        </p:txBody>
      </p:sp>
      <p:sp>
        <p:nvSpPr>
          <p:cNvPr id="2" name="Title 5">
            <a:extLst>
              <a:ext uri="{FF2B5EF4-FFF2-40B4-BE49-F238E27FC236}">
                <a16:creationId xmlns:a16="http://schemas.microsoft.com/office/drawing/2014/main" id="{E2B47AF9-A46A-52CB-9967-699375C7FDEA}"/>
              </a:ext>
            </a:extLst>
          </p:cNvPr>
          <p:cNvSpPr>
            <a:spLocks noGrp="1"/>
          </p:cNvSpPr>
          <p:nvPr>
            <p:ph type="title"/>
          </p:nvPr>
        </p:nvSpPr>
        <p:spPr>
          <a:xfrm>
            <a:off x="457200" y="152400"/>
            <a:ext cx="8229600" cy="990600"/>
          </a:xfrm>
        </p:spPr>
        <p:txBody>
          <a:bodyPr/>
          <a:lstStyle/>
          <a:p>
            <a:r>
              <a:rPr lang="en-US" dirty="0"/>
              <a:t>ReVive5: A Five Step Plan</a:t>
            </a:r>
          </a:p>
        </p:txBody>
      </p:sp>
    </p:spTree>
    <p:extLst>
      <p:ext uri="{BB962C8B-B14F-4D97-AF65-F5344CB8AC3E}">
        <p14:creationId xmlns:p14="http://schemas.microsoft.com/office/powerpoint/2010/main" val="119899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457201" y="214519"/>
            <a:ext cx="8551333" cy="1411463"/>
          </a:xfrm>
        </p:spPr>
        <p:txBody>
          <a:bodyPr>
            <a:normAutofit fontScale="90000"/>
          </a:bodyPr>
          <a:lstStyle/>
          <a:p>
            <a:pPr>
              <a:defRPr/>
            </a:pPr>
            <a:br>
              <a:rPr lang="en-US" altLang="en-US" sz="3911" dirty="0">
                <a:ea typeface="ＭＳ Ｐゴシック" panose="020B0600070205080204" pitchFamily="34" charset="-128"/>
              </a:rPr>
            </a:br>
            <a:r>
              <a:rPr lang="en-US" altLang="en-US" sz="4900" dirty="0">
                <a:ea typeface="ＭＳ Ｐゴシック" panose="020B0600070205080204" pitchFamily="34" charset="-128"/>
              </a:rPr>
              <a:t>Step 3: Consider A Different Choice Not Driven By DD </a:t>
            </a: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872065" y="1752600"/>
            <a:ext cx="7721600" cy="45397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Ask how comfortable they are with a new perspective and if they are willing to consider moving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“Given what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have been saying, what do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think that you can do to address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“If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are the boss moving forward, instead of your fear making the choices for you, what would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be willing to 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“Your feeling doomed seems to be holding you back from action. If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can consider that are not doomed, what is one thing that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might do differently?”</a:t>
            </a:r>
            <a:endParaRPr kumimoji="0" lang="en-US" sz="16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Bookman Old Style"/>
              <a:ea typeface="+mn-ea"/>
              <a:cs typeface="+mn-cs"/>
            </a:endParaRPr>
          </a:p>
        </p:txBody>
      </p:sp>
    </p:spTree>
    <p:extLst>
      <p:ext uri="{BB962C8B-B14F-4D97-AF65-F5344CB8AC3E}">
        <p14:creationId xmlns:p14="http://schemas.microsoft.com/office/powerpoint/2010/main" val="230361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359835"/>
            <a:ext cx="8458200" cy="935567"/>
          </a:xfrm>
        </p:spPr>
        <p:txBody>
          <a:bodyPr>
            <a:normAutofit/>
          </a:bodyPr>
          <a:lstStyle/>
          <a:p>
            <a:pPr>
              <a:defRPr/>
            </a:pPr>
            <a:r>
              <a:rPr lang="en-US" altLang="en-US" dirty="0">
                <a:ea typeface="ＭＳ Ｐゴシック" panose="020B0600070205080204" pitchFamily="34" charset="-128"/>
              </a:rPr>
              <a:t>Step 3: Consider A Different Choice</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762001" y="1397003"/>
            <a:ext cx="777240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Remember that THEY are the fixer, not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Have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them</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come up with suggestions for a ‘small’ change that is important to them.</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Make sure that the change is simple and achievable.</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Only a trial – an experiment for a brief period.</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Recognize and warn them that they will at times slide back – it’s OK, it’s understandable.</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tough feelings will continue –but don’t have to dictate what they choose to do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can feel one way and act another! They are the boss not the DD!</a:t>
            </a:r>
          </a:p>
        </p:txBody>
      </p:sp>
    </p:spTree>
    <p:extLst>
      <p:ext uri="{BB962C8B-B14F-4D97-AF65-F5344CB8AC3E}">
        <p14:creationId xmlns:p14="http://schemas.microsoft.com/office/powerpoint/2010/main" val="305653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381003"/>
            <a:ext cx="8458200" cy="914399"/>
          </a:xfrm>
        </p:spPr>
        <p:txBody>
          <a:bodyPr>
            <a:noAutofit/>
          </a:bodyPr>
          <a:lstStyle/>
          <a:p>
            <a:pPr>
              <a:defRPr/>
            </a:pPr>
            <a:br>
              <a:rPr lang="en-US" altLang="en-US" dirty="0">
                <a:ea typeface="ＭＳ Ｐゴシック" panose="020B0600070205080204" pitchFamily="34" charset="-128"/>
              </a:rPr>
            </a:br>
            <a:r>
              <a:rPr lang="en-US" altLang="en-US" dirty="0">
                <a:ea typeface="ＭＳ Ｐゴシック" panose="020B0600070205080204" pitchFamily="34" charset="-128"/>
              </a:rPr>
              <a:t>Step #3: Consider A Different Choice </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762000" y="1524002"/>
            <a:ext cx="7696200" cy="40455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the person’s ideas and let them define what change and how much – even though you may not agree that it will lead to a significant clinical change.</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 change is worth doing!</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It is OK for you to offer ideas and structure to help them implement their change they select (they may need your help).</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Steps 4 and 5 are about trouble shooting BG challenges and helping the PWD identify sensible changes.</a:t>
            </a: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26902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419600" y="2479297"/>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1079377" y="2480735"/>
            <a:ext cx="3291884" cy="2933121"/>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Given what you have been saying, what do you think that you would be willing to do to address this</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Are you willing to tolerate some fear to try something new?”</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440268" y="838200"/>
            <a:ext cx="8263467"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CFAE46"/>
                </a:solidFill>
                <a:effectLst/>
                <a:uLnTx/>
                <a:uFillTx/>
                <a:latin typeface="Calibri" panose="020F0502020204030204" pitchFamily="34" charset="0"/>
                <a:ea typeface="ＭＳ Ｐゴシック" pitchFamily="-65" charset="-128"/>
                <a:cs typeface="Calibri" panose="020F0502020204030204" pitchFamily="34" charset="0"/>
              </a:rPr>
              <a:t>Step 3: Consider a Different Choice</a:t>
            </a:r>
          </a:p>
        </p:txBody>
      </p:sp>
    </p:spTree>
    <p:extLst>
      <p:ext uri="{BB962C8B-B14F-4D97-AF65-F5344CB8AC3E}">
        <p14:creationId xmlns:p14="http://schemas.microsoft.com/office/powerpoint/2010/main" val="312820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2426857"/>
            <a:ext cx="3337014" cy="252570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295402" y="1143000"/>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CFAE46"/>
                </a:solidFill>
                <a:effectLst/>
                <a:uLnTx/>
                <a:uFillTx/>
                <a:latin typeface="Calibri" panose="020F0502020204030204" pitchFamily="34" charset="0"/>
                <a:ea typeface="ＭＳ Ｐゴシック" pitchFamily="-65" charset="-128"/>
                <a:cs typeface="Calibri" panose="020F0502020204030204" pitchFamily="34" charset="0"/>
              </a:rPr>
              <a:t>And Sally Responds…</a:t>
            </a: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14802" y="2498570"/>
            <a:ext cx="3905845" cy="2507456"/>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would be willing to try the CGM again. I understand they have come a long way since I last used one</a:t>
            </a:r>
            <a:r>
              <a:rPr kumimoji="0" lang="en-CA"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And, I could try going to bed with a lower blood sugar.”</a:t>
            </a: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14952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06402" y="157151"/>
            <a:ext cx="8203443" cy="1138250"/>
          </a:xfrm>
        </p:spPr>
        <p:txBody>
          <a:bodyPr>
            <a:normAutofit fontScale="90000"/>
          </a:bodyPr>
          <a:lstStyle/>
          <a:p>
            <a:pPr>
              <a:defRPr/>
            </a:pPr>
            <a:br>
              <a:rPr lang="en-US" altLang="en-US" sz="3911" dirty="0">
                <a:ea typeface="ＭＳ Ｐゴシック" panose="020B0600070205080204" pitchFamily="34" charset="-128"/>
              </a:rPr>
            </a:br>
            <a:r>
              <a:rPr lang="en-US" altLang="en-US" sz="3911" dirty="0">
                <a:ea typeface="ＭＳ Ｐゴシック" panose="020B0600070205080204" pitchFamily="34" charset="-128"/>
              </a:rPr>
              <a:t>DD </a:t>
            </a:r>
            <a:r>
              <a:rPr lang="en-US" altLang="en-US" dirty="0">
                <a:ea typeface="ＭＳ Ｐゴシック" panose="020B0600070205080204" pitchFamily="34" charset="-128"/>
              </a:rPr>
              <a:t>Prevalence</a:t>
            </a:r>
          </a:p>
        </p:txBody>
      </p:sp>
      <p:sp>
        <p:nvSpPr>
          <p:cNvPr id="22530" name="Rectangle 4">
            <a:extLst>
              <a:ext uri="{FF2B5EF4-FFF2-40B4-BE49-F238E27FC236}">
                <a16:creationId xmlns:a16="http://schemas.microsoft.com/office/drawing/2014/main" id="{14A951A8-A1B5-1940-865E-FEF4F46F7DDB}"/>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406402" y="1295401"/>
            <a:ext cx="7857066" cy="5078313"/>
          </a:xfrm>
          <a:prstGeom prst="rect">
            <a:avLst/>
          </a:prstGeom>
          <a:noFill/>
        </p:spPr>
        <p:txBody>
          <a:bodyPr wrap="square">
            <a:spAutoFit/>
          </a:bodyPr>
          <a:lstStyle/>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High prevalence among adults (T1D = 74%, T2D = 62%; but 97% of T1’s and 87% of T2’s express concerns in at least one area of living with diabetes): DD is “ubiquitous.” </a:t>
            </a:r>
          </a:p>
          <a:p>
            <a:pPr>
              <a:defRPr/>
            </a:pPr>
            <a:endParaRPr lang="en-US" sz="2800" dirty="0">
              <a:solidFill>
                <a:prstClr val="black"/>
              </a:solidFill>
              <a:latin typeface="Calibri" panose="020F0502020204030204" pitchFamily="34" charset="0"/>
              <a:cs typeface="Calibri" panose="020F0502020204030204" pitchFamily="34" charset="0"/>
            </a:endParaRP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DD does not disappear on its own (easily becomes chronic without intervention): of those adults with T1D and high DD at baseline, 74% screened positive 9 months later.</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rPr>
              <a:t>Fisher, et al., 2024; Polonsky, et al., 2023</a:t>
            </a:r>
          </a:p>
        </p:txBody>
      </p:sp>
    </p:spTree>
    <p:extLst>
      <p:ext uri="{BB962C8B-B14F-4D97-AF65-F5344CB8AC3E}">
        <p14:creationId xmlns:p14="http://schemas.microsoft.com/office/powerpoint/2010/main" val="10431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343400" y="22098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1064382" y="1713642"/>
            <a:ext cx="3583818" cy="3620358"/>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“That sounds like a very important step! What BG number would you be willing to going to bed with to start and what exactly are you going to do differently? It will help if you have a good plan that you feel confident in.”</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208690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2389799"/>
            <a:ext cx="3213760" cy="2432412"/>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28162" y="2133600"/>
            <a:ext cx="3905845" cy="3046718"/>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have been making sure I am over 250 mg/dl before bed. I am thinking I could start with going to bed at 200 mg/dl. M</a:t>
            </a:r>
            <a:r>
              <a:rPr kumimoji="0" lang="en-CA" sz="2200" b="0" i="1" u="none" strike="noStrike" kern="1200" cap="none" spc="0" normalizeH="0" baseline="0" noProof="0" dirty="0" err="1">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aybe</a:t>
            </a:r>
            <a:r>
              <a:rPr kumimoji="0" lang="en-CA"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I could cut the amount of milkshake I drink in half. Would that be enough?</a:t>
            </a: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180434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559060" y="2204471"/>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1280116" y="2667000"/>
            <a:ext cx="3291884" cy="2243428"/>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“Trying out a BG of 200 mg/dl is an important choice. How can you know if half of a milk shake is the right amount for this goal?”</a:t>
            </a:r>
            <a:endPar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24605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7565" y="2498852"/>
            <a:ext cx="3314437" cy="2508612"/>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473252" y="3427565"/>
            <a:ext cx="3429000" cy="1571275"/>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can check! This will be easier once I get my new CGM.”</a:t>
            </a:r>
          </a:p>
        </p:txBody>
      </p:sp>
    </p:spTree>
    <p:extLst>
      <p:ext uri="{BB962C8B-B14F-4D97-AF65-F5344CB8AC3E}">
        <p14:creationId xmlns:p14="http://schemas.microsoft.com/office/powerpoint/2010/main" val="284918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648200" y="25146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1382864" y="2438400"/>
            <a:ext cx="3291884" cy="2438400"/>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you may need to experiment a little to get it to the right amount for your goal. When do you plan to start this change?”</a:t>
            </a:r>
            <a:endPar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375884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05590" y="2133600"/>
            <a:ext cx="3184614" cy="2410352"/>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267202" y="2308060"/>
            <a:ext cx="3905845" cy="2507456"/>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can start tonight with the half of a milkshake and target for 200 mg/dl before bed. And, I will move forward with the process of getting the CGM today.”</a:t>
            </a:r>
          </a:p>
        </p:txBody>
      </p:sp>
    </p:spTree>
    <p:extLst>
      <p:ext uri="{BB962C8B-B14F-4D97-AF65-F5344CB8AC3E}">
        <p14:creationId xmlns:p14="http://schemas.microsoft.com/office/powerpoint/2010/main" val="350734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116664" y="2349556"/>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14400" y="1343647"/>
            <a:ext cx="4305714" cy="4495800"/>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“Let me summarize your plan and let me know if I have it all correct. In an effort to face the fear of lows at night and have a BG level that is closer to where you want to be, you are going to start tonight by drinking half a milkshake and go to bed with a BG of 200 mg/dl. You will also move forward with the process of getting a CGM today. Do I have that right?</a:t>
            </a:r>
            <a:endPar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3325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3986" y="2407785"/>
            <a:ext cx="3337014" cy="252570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91002" y="2478442"/>
            <a:ext cx="3905845" cy="2507456"/>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You have that correct. This feels like a weight has been lifted. I’ve been really stuck and this feels like a plan that I can really do. Thank you.”</a:t>
            </a:r>
          </a:p>
        </p:txBody>
      </p:sp>
    </p:spTree>
    <p:extLst>
      <p:ext uri="{BB962C8B-B14F-4D97-AF65-F5344CB8AC3E}">
        <p14:creationId xmlns:p14="http://schemas.microsoft.com/office/powerpoint/2010/main" val="36356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220113" y="22860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90602" y="1637443"/>
            <a:ext cx="4229513" cy="4069091"/>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“I’m really glad. Expect that you will be fearful when you try this out tonight. It is scary to move forward after having a bad low. You have a good plan to begin to regain your confidence. And, thank you for your willingness to share your diabetes story with me. Let’s plan to talk by phone next week to discuss how it is going.</a:t>
            </a:r>
            <a:endPar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237112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457201" y="381001"/>
            <a:ext cx="8263468" cy="914400"/>
          </a:xfrm>
        </p:spPr>
        <p:txBody>
          <a:bodyPr>
            <a:normAutofit fontScale="90000"/>
          </a:bodyPr>
          <a:lstStyle/>
          <a:p>
            <a:pPr>
              <a:defRPr/>
            </a:pPr>
            <a:br>
              <a:rPr lang="en-US" altLang="en-US" sz="3911" dirty="0">
                <a:ea typeface="ＭＳ Ｐゴシック" panose="020B0600070205080204" pitchFamily="34" charset="-128"/>
              </a:rPr>
            </a:br>
            <a:r>
              <a:rPr lang="en-US" altLang="en-US" sz="4700" dirty="0">
                <a:ea typeface="ＭＳ Ｐゴシック" panose="020B0600070205080204" pitchFamily="34" charset="-128"/>
              </a:rPr>
              <a:t>Step #3: Consider A Different Choice </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968395" y="1332784"/>
            <a:ext cx="7476066" cy="61521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Arrange for some kind of follow-up:</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Phone call</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Live or video appointment</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Follow-Up Tasks:</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Trouble shoot problem areas</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Remind them of the key messages</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Build on progress</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Help them decide on next steps (may involve Steps 4 and 5)</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srgbClr val="727CA3">
                  <a:lumMod val="20000"/>
                  <a:lumOff val="8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27CA3">
                    <a:lumMod val="20000"/>
                    <a:lumOff val="80000"/>
                  </a:srgbClr>
                </a:solidFill>
                <a:effectLst/>
                <a:uLnTx/>
                <a:uFillTx/>
                <a:latin typeface="Calibri" panose="020F0502020204030204" pitchFamily="34" charset="0"/>
                <a:ea typeface="+mn-ea"/>
                <a:cs typeface="Calibri" panose="020F0502020204030204" pitchFamily="34" charset="0"/>
              </a:rPr>
              <a:t>	</a:t>
            </a:r>
            <a:endParaRPr kumimoji="0" lang="en-US" sz="2400" b="1" i="0" u="sng" strike="noStrike" kern="1200" cap="none" spc="0" normalizeH="0" baseline="0" noProof="0" dirty="0">
              <a:ln>
                <a:noFill/>
              </a:ln>
              <a:solidFill>
                <a:srgbClr val="727CA3">
                  <a:lumMod val="20000"/>
                  <a:lumOff val="8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313798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3</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Which of the following is false?</a:t>
            </a:r>
          </a:p>
          <a:p>
            <a:r>
              <a:rPr lang="en-US" dirty="0"/>
              <a:t>A. DD is episodic.</a:t>
            </a:r>
          </a:p>
          <a:p>
            <a:r>
              <a:rPr lang="en-US" dirty="0"/>
              <a:t>B. DD is highly prevalent.</a:t>
            </a:r>
          </a:p>
          <a:p>
            <a:r>
              <a:rPr lang="en-US" dirty="0"/>
              <a:t>C. DD is linked to diabetes management.</a:t>
            </a:r>
          </a:p>
          <a:p>
            <a:r>
              <a:rPr lang="en-US" dirty="0"/>
              <a:t>D. DD has a significant clinical impact.</a:t>
            </a:r>
          </a:p>
        </p:txBody>
      </p:sp>
      <p:sp>
        <p:nvSpPr>
          <p:cNvPr id="4" name="Oval 3">
            <a:extLst>
              <a:ext uri="{FF2B5EF4-FFF2-40B4-BE49-F238E27FC236}">
                <a16:creationId xmlns:a16="http://schemas.microsoft.com/office/drawing/2014/main" id="{89826245-BA04-4590-9FE3-EC936B354446}"/>
              </a:ext>
            </a:extLst>
          </p:cNvPr>
          <p:cNvSpPr/>
          <p:nvPr/>
        </p:nvSpPr>
        <p:spPr>
          <a:xfrm>
            <a:off x="457200" y="1828802"/>
            <a:ext cx="3454400" cy="5418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42714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575735" y="381001"/>
            <a:ext cx="8111067" cy="914400"/>
          </a:xfrm>
        </p:spPr>
        <p:txBody>
          <a:bodyPr>
            <a:normAutofit fontScale="90000"/>
          </a:bodyPr>
          <a:lstStyle/>
          <a:p>
            <a:pPr>
              <a:defRPr/>
            </a:pPr>
            <a:br>
              <a:rPr lang="en-US" altLang="en-US" sz="3911" dirty="0">
                <a:ea typeface="ＭＳ Ｐゴシック" panose="020B0600070205080204" pitchFamily="34" charset="-128"/>
              </a:rPr>
            </a:br>
            <a:r>
              <a:rPr lang="en-US" altLang="en-US" sz="4700" dirty="0">
                <a:ea typeface="ＭＳ Ｐゴシック" panose="020B0600070205080204" pitchFamily="34" charset="-128"/>
              </a:rPr>
              <a:t>Step #3: Consider A Different Choice </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75735" y="1464734"/>
            <a:ext cx="8263467" cy="65489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Help them decide on next steps (may involve Steps 4 and 5)</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Steps 4 and 5 are not necessary for everyone.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the end of Step 3, some PWD may sensibly choose to:</a:t>
            </a:r>
          </a:p>
          <a:p>
            <a:pPr marL="812810" marR="0" lvl="1"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Change to inulin pump or hybrid closed loop system</a:t>
            </a:r>
          </a:p>
          <a:p>
            <a:pPr marL="812810" marR="0" lvl="1"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CGM</a:t>
            </a:r>
          </a:p>
          <a:p>
            <a:pPr marL="812810" marR="0" lvl="1"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See a dietician, personal trainer, or mental health professional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Steps 4 and 5 are most useful when more glucose data are required to identify effective solutions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(“My numbers are wacky and are unpredictable!”)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rPr>
              <a:t>	</a:t>
            </a:r>
            <a:endParaRPr kumimoji="0" lang="en-US" sz="2489" b="1" i="0" u="sng"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140011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33402" y="613194"/>
            <a:ext cx="8229599" cy="64121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ReVive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 A 5-Step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Assess DD regularly and systematically using the T1-Diabetes Distress Scale (T1-DDS).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Begin a conversation to foster a new or different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Consider different management choice(s) that are not driven by tough thoughts and feelings.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Optimize management based on personal choice and values – find the expert within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Make changes and plan for 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89" b="1" i="0" u="none" strike="noStrike" kern="1200" cap="none" spc="0" normalizeH="0" baseline="0" noProof="0" dirty="0">
              <a:ln>
                <a:noFill/>
              </a:ln>
              <a:solidFill>
                <a:srgbClr val="FFFFFF"/>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DDE9EC">
                  <a:lumMod val="20000"/>
                  <a:lumOff val="80000"/>
                </a:srgbClr>
              </a:solidFill>
              <a:effectLst/>
              <a:uLnTx/>
              <a:uFillTx/>
              <a:latin typeface="Bookman Old Style"/>
              <a:ea typeface="+mn-ea"/>
              <a:cs typeface="+mn-cs"/>
            </a:endParaRPr>
          </a:p>
        </p:txBody>
      </p:sp>
      <p:sp>
        <p:nvSpPr>
          <p:cNvPr id="2" name="Title 5">
            <a:extLst>
              <a:ext uri="{FF2B5EF4-FFF2-40B4-BE49-F238E27FC236}">
                <a16:creationId xmlns:a16="http://schemas.microsoft.com/office/drawing/2014/main" id="{E2B47AF9-A46A-52CB-9967-699375C7FDEA}"/>
              </a:ext>
            </a:extLst>
          </p:cNvPr>
          <p:cNvSpPr>
            <a:spLocks noGrp="1"/>
          </p:cNvSpPr>
          <p:nvPr>
            <p:ph type="title"/>
          </p:nvPr>
        </p:nvSpPr>
        <p:spPr>
          <a:xfrm>
            <a:off x="457200" y="152400"/>
            <a:ext cx="8229600" cy="990600"/>
          </a:xfrm>
        </p:spPr>
        <p:txBody>
          <a:bodyPr/>
          <a:lstStyle/>
          <a:p>
            <a:r>
              <a:rPr lang="en-US" dirty="0"/>
              <a:t>ReVive5: A Five Step Plan</a:t>
            </a:r>
          </a:p>
        </p:txBody>
      </p:sp>
    </p:spTree>
    <p:extLst>
      <p:ext uri="{BB962C8B-B14F-4D97-AF65-F5344CB8AC3E}">
        <p14:creationId xmlns:p14="http://schemas.microsoft.com/office/powerpoint/2010/main" val="94421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575735" y="381001"/>
            <a:ext cx="8111067" cy="914400"/>
          </a:xfrm>
        </p:spPr>
        <p:txBody>
          <a:bodyPr>
            <a:normAutofit/>
          </a:bodyPr>
          <a:lstStyle/>
          <a:p>
            <a:pPr>
              <a:defRPr/>
            </a:pPr>
            <a:r>
              <a:rPr lang="en-US" altLang="en-US" dirty="0">
                <a:ea typeface="ＭＳ Ｐゴシック" panose="020B0600070205080204" pitchFamily="34" charset="-128"/>
              </a:rPr>
              <a:t>You Can Do This! </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787292" y="1471645"/>
            <a:ext cx="788246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know that:</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It seems like a lot to do with a lot of steps and might take too much time. </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may feel unprepared or uncertain (happens whenever develop a new skill set)</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don’t have to be a mental health professional to do this! Although, you may see things that do need to be referred (MDD, eating disorders,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Incorporating the emotional side into your program will be more personally rewarding, appreciated by PWDs and lead to better outcomes!</a:t>
            </a:r>
          </a:p>
        </p:txBody>
      </p:sp>
    </p:spTree>
    <p:extLst>
      <p:ext uri="{BB962C8B-B14F-4D97-AF65-F5344CB8AC3E}">
        <p14:creationId xmlns:p14="http://schemas.microsoft.com/office/powerpoint/2010/main" val="326467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711202" y="1496661"/>
            <a:ext cx="7653867" cy="4235272"/>
          </a:xfrm>
        </p:spPr>
        <p:txBody>
          <a:bodyPr>
            <a:normAutofit fontScale="90000"/>
          </a:bodyPr>
          <a:lstStyle/>
          <a:p>
            <a:pPr>
              <a:defRPr/>
            </a:pPr>
            <a:r>
              <a:rPr lang="en-US" altLang="en-US" sz="3556" dirty="0">
                <a:ea typeface="ＭＳ Ｐゴシック" panose="020B0600070205080204" pitchFamily="34" charset="-128"/>
              </a:rPr>
              <a:t>Packet Resources</a:t>
            </a:r>
            <a:br>
              <a:rPr lang="en-US" altLang="en-US" sz="3556" dirty="0">
                <a:ea typeface="ＭＳ Ｐゴシック" panose="020B0600070205080204" pitchFamily="34" charset="-128"/>
              </a:rPr>
            </a:br>
            <a:br>
              <a:rPr lang="en-US" altLang="en-US" sz="3556" dirty="0">
                <a:ea typeface="ＭＳ Ｐゴシック" panose="020B0600070205080204" pitchFamily="34" charset="-128"/>
              </a:rPr>
            </a:br>
            <a:r>
              <a:rPr lang="en-US" altLang="en-US" sz="2489" dirty="0">
                <a:latin typeface="+mn-lt"/>
                <a:ea typeface="ＭＳ Ｐゴシック" panose="020B0600070205080204" pitchFamily="34" charset="-128"/>
              </a:rPr>
              <a:t>PDF of slides with conversational tools illustrated</a:t>
            </a:r>
            <a:br>
              <a:rPr lang="en-US" altLang="en-US" sz="2489" dirty="0">
                <a:latin typeface="+mn-lt"/>
                <a:ea typeface="ＭＳ Ｐゴシック" panose="020B0600070205080204" pitchFamily="34" charset="-128"/>
              </a:rPr>
            </a:br>
            <a:r>
              <a:rPr lang="en-US" altLang="en-US" sz="2489" dirty="0" err="1">
                <a:latin typeface="+mn-lt"/>
                <a:ea typeface="ＭＳ Ｐゴシック" panose="020B0600070205080204" pitchFamily="34" charset="-128"/>
              </a:rPr>
              <a:t>ReVive</a:t>
            </a:r>
            <a:r>
              <a:rPr lang="en-US" altLang="en-US" sz="2489" dirty="0">
                <a:latin typeface="+mn-lt"/>
                <a:ea typeface="ＭＳ Ｐゴシック" panose="020B0600070205080204" pitchFamily="34" charset="-128"/>
              </a:rPr>
              <a:t> 5 Worksheet</a:t>
            </a:r>
            <a:br>
              <a:rPr lang="en-US" altLang="en-US" sz="2489" dirty="0">
                <a:latin typeface="+mn-lt"/>
                <a:ea typeface="ＭＳ Ｐゴシック" panose="020B0600070205080204" pitchFamily="34" charset="-128"/>
              </a:rPr>
            </a:br>
            <a:r>
              <a:rPr lang="en-US" altLang="en-US" sz="2489" dirty="0">
                <a:latin typeface="+mn-lt"/>
                <a:ea typeface="ＭＳ Ｐゴシック" panose="020B0600070205080204" pitchFamily="34" charset="-128"/>
              </a:rPr>
              <a:t>Common DD Stories</a:t>
            </a:r>
            <a:br>
              <a:rPr lang="en-US" altLang="en-US" sz="2489" dirty="0">
                <a:latin typeface="+mn-lt"/>
                <a:ea typeface="ＭＳ Ｐゴシック" panose="020B0600070205080204" pitchFamily="34" charset="-128"/>
              </a:rPr>
            </a:br>
            <a:r>
              <a:rPr lang="en-US" altLang="en-US" sz="2489" dirty="0">
                <a:latin typeface="+mn-lt"/>
                <a:ea typeface="ＭＳ Ｐゴシック" panose="020B0600070205080204" pitchFamily="34" charset="-128"/>
              </a:rPr>
              <a:t>Current Fact-based Info Handout</a:t>
            </a:r>
            <a:br>
              <a:rPr lang="en-US" altLang="en-US" sz="2489" dirty="0">
                <a:latin typeface="+mn-lt"/>
                <a:ea typeface="ＭＳ Ｐゴシック" panose="020B0600070205080204" pitchFamily="34" charset="-128"/>
              </a:rPr>
            </a:br>
            <a:r>
              <a:rPr lang="en-US" altLang="en-US" sz="2489" dirty="0">
                <a:latin typeface="+mn-lt"/>
                <a:ea typeface="ＭＳ Ｐゴシック" panose="020B0600070205080204" pitchFamily="34" charset="-128"/>
              </a:rPr>
              <a:t>PDF of T1-DDAS with scoring instructions</a:t>
            </a:r>
            <a:br>
              <a:rPr lang="en-US" altLang="en-US" sz="2489" dirty="0">
                <a:latin typeface="+mn-lt"/>
                <a:ea typeface="ＭＳ Ｐゴシック" panose="020B0600070205080204" pitchFamily="34" charset="-128"/>
              </a:rPr>
            </a:br>
            <a:br>
              <a:rPr lang="en-US" altLang="en-US" sz="2489" dirty="0">
                <a:latin typeface="+mn-lt"/>
                <a:ea typeface="ＭＳ Ｐゴシック" panose="020B0600070205080204" pitchFamily="34" charset="-128"/>
              </a:rPr>
            </a:br>
            <a:br>
              <a:rPr lang="en-US" altLang="en-US" sz="3556" dirty="0">
                <a:latin typeface="+mn-lt"/>
                <a:ea typeface="ＭＳ Ｐゴシック" panose="020B0600070205080204" pitchFamily="34" charset="-128"/>
              </a:rPr>
            </a:br>
            <a:endParaRPr lang="en-US" altLang="en-US" sz="3556" i="1" dirty="0">
              <a:latin typeface="+mn-lt"/>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4338227"/>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1591736" y="5935136"/>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Tree>
    <p:extLst>
      <p:ext uri="{BB962C8B-B14F-4D97-AF65-F5344CB8AC3E}">
        <p14:creationId xmlns:p14="http://schemas.microsoft.com/office/powerpoint/2010/main" val="1862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762002" y="762001"/>
            <a:ext cx="7857067" cy="2133600"/>
          </a:xfrm>
        </p:spPr>
        <p:txBody>
          <a:bodyPr>
            <a:normAutofit fontScale="90000"/>
          </a:bodyPr>
          <a:lstStyle/>
          <a:p>
            <a:pPr algn="l">
              <a:defRPr/>
            </a:pPr>
            <a:br>
              <a:rPr lang="en-US" altLang="en-US" sz="3911" dirty="0">
                <a:ea typeface="ＭＳ Ｐゴシック" panose="020B0600070205080204" pitchFamily="34" charset="-128"/>
              </a:rPr>
            </a:br>
            <a:br>
              <a:rPr lang="en-US" altLang="en-US" sz="3200" dirty="0">
                <a:ea typeface="ＭＳ Ｐゴシック" panose="020B0600070205080204" pitchFamily="34" charset="-128"/>
              </a:rPr>
            </a:br>
            <a:br>
              <a:rPr lang="en-US" altLang="en-US" sz="4900" dirty="0">
                <a:solidFill>
                  <a:schemeClr val="tx1"/>
                </a:solidFill>
                <a:ea typeface="ＭＳ Ｐゴシック" panose="020B0600070205080204" pitchFamily="34" charset="-128"/>
                <a:cs typeface="Calibri" panose="020F0502020204030204" pitchFamily="34" charset="0"/>
              </a:rPr>
            </a:br>
            <a:r>
              <a:rPr lang="en-US" altLang="en-US" sz="4900" dirty="0">
                <a:ea typeface="ＭＳ Ｐゴシック" panose="020B0600070205080204" pitchFamily="34" charset="-128"/>
                <a:cs typeface="Calibri" panose="020F0502020204030204" pitchFamily="34" charset="0"/>
              </a:rPr>
              <a:t>Next Session will focus on </a:t>
            </a:r>
            <a:r>
              <a:rPr lang="en-US" altLang="en-US" sz="4900" dirty="0" err="1">
                <a:ea typeface="ＭＳ Ｐゴシック" panose="020B0600070205080204" pitchFamily="34" charset="-128"/>
                <a:cs typeface="Calibri" panose="020F0502020204030204" pitchFamily="34" charset="0"/>
              </a:rPr>
              <a:t>ReVive</a:t>
            </a:r>
            <a:r>
              <a:rPr lang="en-US" altLang="en-US" sz="4900" dirty="0">
                <a:ea typeface="ＭＳ Ｐゴシック" panose="020B0600070205080204" pitchFamily="34" charset="-128"/>
                <a:cs typeface="Calibri" panose="020F0502020204030204" pitchFamily="34" charset="0"/>
              </a:rPr>
              <a:t> Steps 4 and 5</a:t>
            </a:r>
            <a:br>
              <a:rPr lang="en-US" altLang="en-US" sz="3200" dirty="0">
                <a:solidFill>
                  <a:schemeClr val="tx1"/>
                </a:solidFill>
                <a:ea typeface="ＭＳ Ｐゴシック" panose="020B0600070205080204" pitchFamily="34" charset="-128"/>
                <a:cs typeface="Calibri" panose="020F0502020204030204" pitchFamily="34" charset="0"/>
              </a:rPr>
            </a:br>
            <a:endParaRPr lang="en-US" altLang="en-US" sz="3200" i="1" dirty="0">
              <a:solidFill>
                <a:schemeClr val="tx1"/>
              </a:solidFill>
              <a:ea typeface="ＭＳ Ｐゴシック" panose="020B0600070205080204" pitchFamily="34" charset="-128"/>
              <a:cs typeface="Calibri" panose="020F0502020204030204" pitchFamily="34" charset="0"/>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4338227"/>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1591736" y="5935136"/>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Tree>
    <p:extLst>
      <p:ext uri="{BB962C8B-B14F-4D97-AF65-F5344CB8AC3E}">
        <p14:creationId xmlns:p14="http://schemas.microsoft.com/office/powerpoint/2010/main" val="351583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27C36-FA6A-4D78-9244-E9EDE64075EF}"/>
              </a:ext>
            </a:extLst>
          </p:cNvPr>
          <p:cNvSpPr>
            <a:spLocks noGrp="1"/>
          </p:cNvSpPr>
          <p:nvPr>
            <p:ph type="title"/>
          </p:nvPr>
        </p:nvSpPr>
        <p:spPr>
          <a:xfrm>
            <a:off x="457200" y="152402"/>
            <a:ext cx="8229600" cy="1001341"/>
          </a:xfrm>
        </p:spPr>
        <p:txBody>
          <a:bodyPr/>
          <a:lstStyle/>
          <a:p>
            <a:r>
              <a:rPr lang="en-US" dirty="0"/>
              <a:t>Thank you &amp; Resource Page  </a:t>
            </a:r>
          </a:p>
        </p:txBody>
      </p:sp>
      <p:sp>
        <p:nvSpPr>
          <p:cNvPr id="14" name="Content Placeholder 13"/>
          <p:cNvSpPr>
            <a:spLocks noGrp="1"/>
          </p:cNvSpPr>
          <p:nvPr>
            <p:ph sz="quarter" idx="1"/>
          </p:nvPr>
        </p:nvSpPr>
        <p:spPr>
          <a:xfrm>
            <a:off x="443847" y="1295400"/>
            <a:ext cx="4585355" cy="5046224"/>
          </a:xfrm>
        </p:spPr>
        <p:txBody>
          <a:bodyPr>
            <a:normAutofit/>
          </a:bodyPr>
          <a:lstStyle/>
          <a:p>
            <a:pPr marL="0" indent="0">
              <a:buNone/>
            </a:pPr>
            <a:r>
              <a:rPr lang="en-US" sz="2401" b="1" dirty="0">
                <a:cs typeface="Calibri" panose="020F0502020204030204" pitchFamily="34" charset="0"/>
              </a:rPr>
              <a:t>Resource Folder for Health Care Professionals</a:t>
            </a:r>
          </a:p>
          <a:p>
            <a:pPr marL="385865" indent="-385865">
              <a:buClr>
                <a:srgbClr val="005959"/>
              </a:buClr>
              <a:buFont typeface="+mj-lt"/>
              <a:buAutoNum type="arabicPeriod"/>
            </a:pPr>
            <a:r>
              <a:rPr lang="en-US" sz="2401" dirty="0">
                <a:cs typeface="Calibri" panose="020F0502020204030204" pitchFamily="34" charset="0"/>
              </a:rPr>
              <a:t>Copy of the slides/ handouts</a:t>
            </a:r>
          </a:p>
          <a:p>
            <a:pPr marL="385865" indent="-385865">
              <a:buClr>
                <a:srgbClr val="005959"/>
              </a:buClr>
              <a:buFont typeface="+mj-lt"/>
              <a:buAutoNum type="arabicPeriod"/>
            </a:pPr>
            <a:r>
              <a:rPr lang="en-US" sz="2401" dirty="0">
                <a:cs typeface="Calibri" panose="020F0502020204030204" pitchFamily="34" charset="0"/>
              </a:rPr>
              <a:t>5 Steps Cheat Sheet</a:t>
            </a:r>
          </a:p>
          <a:p>
            <a:pPr marL="385865" indent="-385865">
              <a:buClr>
                <a:srgbClr val="005959"/>
              </a:buClr>
              <a:buFont typeface="+mj-lt"/>
              <a:buAutoNum type="arabicPeriod"/>
            </a:pPr>
            <a:r>
              <a:rPr lang="en-US" sz="2401" dirty="0">
                <a:cs typeface="Calibri" panose="020F0502020204030204" pitchFamily="34" charset="0"/>
              </a:rPr>
              <a:t>Diabetes Distress Info</a:t>
            </a:r>
          </a:p>
          <a:p>
            <a:pPr marL="385865" indent="-385865">
              <a:buClr>
                <a:srgbClr val="005959"/>
              </a:buClr>
              <a:buFont typeface="+mj-lt"/>
              <a:buAutoNum type="arabicPeriod"/>
            </a:pPr>
            <a:r>
              <a:rPr lang="en-US" sz="2401" dirty="0">
                <a:cs typeface="Calibri" panose="020F0502020204030204" pitchFamily="34" charset="0"/>
              </a:rPr>
              <a:t>Log sheets </a:t>
            </a:r>
          </a:p>
          <a:p>
            <a:pPr marL="385865" indent="-385865">
              <a:buClr>
                <a:srgbClr val="005959"/>
              </a:buClr>
              <a:buFont typeface="+mj-lt"/>
              <a:buAutoNum type="arabicPeriod"/>
            </a:pPr>
            <a:r>
              <a:rPr lang="en-US" sz="2401" dirty="0">
                <a:cs typeface="Calibri" panose="020F0502020204030204" pitchFamily="34" charset="0"/>
              </a:rPr>
              <a:t>Articles on carb counting, insulin replacement therapy, exercise and more</a:t>
            </a:r>
          </a:p>
          <a:p>
            <a:pPr marL="385865" indent="-385865">
              <a:buClr>
                <a:srgbClr val="005959"/>
              </a:buClr>
              <a:buFont typeface="+mj-lt"/>
              <a:buAutoNum type="arabicPeriod"/>
            </a:pPr>
            <a:r>
              <a:rPr lang="en-US" sz="2401" dirty="0">
                <a:cs typeface="Calibri" panose="020F0502020204030204" pitchFamily="34" charset="0"/>
              </a:rPr>
              <a:t>Resources for people living with type 1 diabetes.</a:t>
            </a:r>
          </a:p>
          <a:p>
            <a:pPr marL="385865" indent="-385865">
              <a:buClr>
                <a:srgbClr val="005959"/>
              </a:buClr>
              <a:buFont typeface="+mj-lt"/>
              <a:buAutoNum type="arabicPeriod"/>
            </a:pPr>
            <a:endParaRPr lang="en-US" b="1" dirty="0">
              <a:latin typeface="Calibri" panose="020F0502020204030204" pitchFamily="34" charset="0"/>
              <a:cs typeface="Calibri" panose="020F0502020204030204" pitchFamily="34" charset="0"/>
            </a:endParaRPr>
          </a:p>
          <a:p>
            <a:pPr marL="385865" indent="-385865">
              <a:buClr>
                <a:srgbClr val="005959"/>
              </a:buClr>
              <a:buFont typeface="+mj-lt"/>
              <a:buAutoNum type="arabicPeriod"/>
            </a:pPr>
            <a:endParaRPr lang="en-US" b="1" dirty="0">
              <a:latin typeface="Baskerville Old Face" panose="02020602080505020303" pitchFamily="18" charset="0"/>
            </a:endParaRPr>
          </a:p>
        </p:txBody>
      </p:sp>
      <p:sp>
        <p:nvSpPr>
          <p:cNvPr id="8" name="Content Placeholder 13">
            <a:extLst>
              <a:ext uri="{FF2B5EF4-FFF2-40B4-BE49-F238E27FC236}">
                <a16:creationId xmlns:a16="http://schemas.microsoft.com/office/drawing/2014/main" id="{EC985D6F-5442-4E2C-1219-5FD1383AE01B}"/>
              </a:ext>
            </a:extLst>
          </p:cNvPr>
          <p:cNvSpPr txBox="1">
            <a:spLocks/>
          </p:cNvSpPr>
          <p:nvPr/>
        </p:nvSpPr>
        <p:spPr>
          <a:xfrm>
            <a:off x="5458769" y="1353563"/>
            <a:ext cx="3352800" cy="5046224"/>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86AA2C"/>
              </a:buClr>
              <a:buSzPct val="76000"/>
              <a:buFont typeface="Wingdings 3"/>
              <a:buNone/>
              <a:tabLst/>
              <a:defRPr/>
            </a:pPr>
            <a:r>
              <a:rPr kumimoji="0" lang="en-US" sz="2401"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Questions?</a:t>
            </a:r>
          </a:p>
          <a:p>
            <a:pPr marL="274320" marR="0" lvl="0" indent="-274320" algn="l" defTabSz="914400" rtl="0" eaLnBrk="1" fontAlgn="auto" latinLnBrk="0" hangingPunct="1">
              <a:lnSpc>
                <a:spcPct val="100000"/>
              </a:lnSpc>
              <a:spcBef>
                <a:spcPts val="600"/>
              </a:spcBef>
              <a:spcAft>
                <a:spcPts val="0"/>
              </a:spcAft>
              <a:buClr>
                <a:srgbClr val="005959"/>
              </a:buClr>
              <a:buSzPct val="76000"/>
              <a:buFont typeface="Wingdings 3"/>
              <a:buChar char=""/>
              <a:tabLst/>
              <a:defRPr/>
            </a:pPr>
            <a:r>
              <a:rPr kumimoji="0" lang="en-US" sz="2401"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Email us at </a:t>
            </a:r>
            <a:r>
              <a:rPr kumimoji="0" lang="en-US" sz="2401"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info@diabetesed.net</a:t>
            </a:r>
            <a:endParaRPr kumimoji="0" lang="en-US" sz="2401"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74320" marR="0" lvl="0" indent="-274320" algn="l" defTabSz="914400" rtl="0" eaLnBrk="1" fontAlgn="auto" latinLnBrk="0" hangingPunct="1">
              <a:lnSpc>
                <a:spcPct val="100000"/>
              </a:lnSpc>
              <a:spcBef>
                <a:spcPts val="600"/>
              </a:spcBef>
              <a:spcAft>
                <a:spcPts val="0"/>
              </a:spcAft>
              <a:buClr>
                <a:srgbClr val="005959"/>
              </a:buClr>
              <a:buSzPct val="76000"/>
              <a:buFont typeface="Wingdings 3"/>
              <a:buChar char=""/>
              <a:tabLst/>
              <a:defRPr/>
            </a:pPr>
            <a:r>
              <a:rPr kumimoji="0" lang="en-US" sz="2401"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Chat with us @ www.DiabetesEd.net</a:t>
            </a:r>
          </a:p>
          <a:p>
            <a:pPr marL="274320" marR="0" lvl="0" indent="-274320" algn="l" defTabSz="914400" rtl="0" eaLnBrk="1" fontAlgn="auto" latinLnBrk="0" hangingPunct="1">
              <a:lnSpc>
                <a:spcPct val="100000"/>
              </a:lnSpc>
              <a:spcBef>
                <a:spcPts val="600"/>
              </a:spcBef>
              <a:spcAft>
                <a:spcPts val="0"/>
              </a:spcAft>
              <a:buClr>
                <a:srgbClr val="005959"/>
              </a:buClr>
              <a:buSzPct val="76000"/>
              <a:buFont typeface="Wingdings 3"/>
              <a:buChar char=""/>
              <a:tabLst/>
              <a:defRPr/>
            </a:pPr>
            <a:r>
              <a:rPr kumimoji="0" lang="en-US" sz="2401"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Call us at 530-893-8635</a:t>
            </a:r>
          </a:p>
        </p:txBody>
      </p:sp>
      <p:pic>
        <p:nvPicPr>
          <p:cNvPr id="10" name="Picture 9" descr="Businesswoman relaxing outside">
            <a:extLst>
              <a:ext uri="{FF2B5EF4-FFF2-40B4-BE49-F238E27FC236}">
                <a16:creationId xmlns:a16="http://schemas.microsoft.com/office/drawing/2014/main" id="{A20CDFC3-8A69-A61B-FD9D-EF014F73BA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9769" y="4513837"/>
            <a:ext cx="2971800" cy="1981200"/>
          </a:xfrm>
          <a:prstGeom prst="rect">
            <a:avLst/>
          </a:prstGeom>
        </p:spPr>
      </p:pic>
    </p:spTree>
    <p:extLst>
      <p:ext uri="{BB962C8B-B14F-4D97-AF65-F5344CB8AC3E}">
        <p14:creationId xmlns:p14="http://schemas.microsoft.com/office/powerpoint/2010/main" val="4113039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630937" y="353085"/>
            <a:ext cx="2700644" cy="5989933"/>
          </a:xfrm>
        </p:spPr>
        <p:txBody>
          <a:bodyPr vert="horz" lIns="81280" tIns="40640" rIns="81280" bIns="40640" rtlCol="0" anchor="ctr" anchorCtr="0">
            <a:normAutofit/>
          </a:bodyPr>
          <a:lstStyle/>
          <a:p>
            <a:pPr defTabSz="812810">
              <a:defRPr/>
            </a:pPr>
            <a:br>
              <a:rPr lang="en-US" altLang="en-US" sz="4089" dirty="0">
                <a:solidFill>
                  <a:schemeClr val="tx1"/>
                </a:solidFill>
                <a:latin typeface="+mj-lt"/>
              </a:rPr>
            </a:br>
            <a:r>
              <a:rPr lang="en-US" altLang="en-US" sz="4089" dirty="0">
                <a:cs typeface="Calibri" panose="020F0502020204030204" pitchFamily="34" charset="0"/>
              </a:rPr>
              <a:t>What About Depression and Distress?</a:t>
            </a:r>
            <a:br>
              <a:rPr lang="en-US" altLang="en-US" sz="4089" dirty="0">
                <a:cs typeface="Calibri" panose="020F0502020204030204" pitchFamily="34" charset="0"/>
              </a:rPr>
            </a:br>
            <a:endParaRPr lang="en-US" altLang="en-US" sz="4089" dirty="0">
              <a:cs typeface="Calibri" panose="020F0502020204030204" pitchFamily="34"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3505201" y="871748"/>
            <a:ext cx="5007864" cy="4828032"/>
          </a:xfrm>
          <a:prstGeom prst="rect">
            <a:avLst/>
          </a:prstGeom>
        </p:spPr>
        <p:txBody>
          <a:bodyPr vert="horz" lIns="81280" tIns="40640" rIns="81280" bIns="40640" rtlCol="0" anchor="ctr">
            <a:noAutofit/>
          </a:bodyPr>
          <a:lstStyle/>
          <a:p>
            <a:pPr marL="546102" indent="-342900">
              <a:lnSpc>
                <a:spcPct val="90000"/>
              </a:lnSpc>
              <a:spcAft>
                <a:spcPts val="533"/>
              </a:spcAft>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DD is distinct from clinical depression or Major Depressive Disorder (MDD); </a:t>
            </a:r>
            <a:r>
              <a:rPr lang="en-US" sz="2400" i="1" dirty="0">
                <a:solidFill>
                  <a:prstClr val="black"/>
                </a:solidFill>
                <a:latin typeface="Calibri" panose="020F0502020204030204" pitchFamily="34" charset="0"/>
                <a:cs typeface="Calibri" panose="020F0502020204030204" pitchFamily="34" charset="0"/>
              </a:rPr>
              <a:t>but it can be confusing. </a:t>
            </a:r>
          </a:p>
          <a:p>
            <a:pPr marL="546102" indent="-342900">
              <a:lnSpc>
                <a:spcPct val="90000"/>
              </a:lnSpc>
              <a:spcAft>
                <a:spcPts val="533"/>
              </a:spcAft>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‘Depression’ is measured in different ways: depressed affect, symptoms of depression, or a clinical diagnosis of MDD.</a:t>
            </a:r>
            <a:endParaRPr lang="en-US" sz="2400" i="1" dirty="0">
              <a:solidFill>
                <a:prstClr val="black"/>
              </a:solidFill>
              <a:latin typeface="Calibri" panose="020F0502020204030204" pitchFamily="34" charset="0"/>
              <a:cs typeface="Calibri" panose="020F0502020204030204" pitchFamily="34" charset="0"/>
            </a:endParaRPr>
          </a:p>
          <a:p>
            <a:pPr marL="546102" indent="-342900">
              <a:lnSpc>
                <a:spcPct val="90000"/>
              </a:lnSpc>
              <a:spcAft>
                <a:spcPts val="533"/>
              </a:spcAft>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Depression is most often assessed using symptom screeners, e.g., PHQ9.</a:t>
            </a:r>
          </a:p>
          <a:p>
            <a:pPr marL="546102" indent="-342900">
              <a:lnSpc>
                <a:spcPct val="90000"/>
              </a:lnSpc>
              <a:spcAft>
                <a:spcPts val="533"/>
              </a:spcAft>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A diagnosis of “clinical depression” or MDD requires a structured clinical interview, not a symptom screener.</a:t>
            </a:r>
          </a:p>
          <a:p>
            <a:pPr marL="203202">
              <a:lnSpc>
                <a:spcPct val="90000"/>
              </a:lnSpc>
              <a:spcAft>
                <a:spcPts val="533"/>
              </a:spcAft>
              <a:defRPr/>
            </a:pPr>
            <a:endParaRPr lang="en-US" sz="2400" dirty="0">
              <a:solidFill>
                <a:prstClr val="black"/>
              </a:solidFill>
              <a:latin typeface="Calibri" panose="020F0502020204030204" pitchFamily="34" charset="0"/>
              <a:cs typeface="Calibri" panose="020F0502020204030204" pitchFamily="34" charset="0"/>
            </a:endParaRPr>
          </a:p>
        </p:txBody>
      </p:sp>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6" name="TextBox 5">
            <a:extLst>
              <a:ext uri="{FF2B5EF4-FFF2-40B4-BE49-F238E27FC236}">
                <a16:creationId xmlns:a16="http://schemas.microsoft.com/office/drawing/2014/main" id="{82F3F26D-5D81-6F8E-A2BA-56B0BC98E731}"/>
              </a:ext>
            </a:extLst>
          </p:cNvPr>
          <p:cNvSpPr txBox="1"/>
          <p:nvPr/>
        </p:nvSpPr>
        <p:spPr>
          <a:xfrm>
            <a:off x="4069829" y="6001386"/>
            <a:ext cx="4572000" cy="341632"/>
          </a:xfrm>
          <a:prstGeom prst="rect">
            <a:avLst/>
          </a:prstGeom>
          <a:noFill/>
        </p:spPr>
        <p:txBody>
          <a:bodyPr wrap="square">
            <a:spAutoFit/>
          </a:bodyPr>
          <a:lstStyle/>
          <a:p>
            <a:pPr>
              <a:lnSpc>
                <a:spcPct val="90000"/>
              </a:lnSpc>
              <a:spcBef>
                <a:spcPts val="1000"/>
              </a:spcBef>
            </a:pPr>
            <a:r>
              <a:rPr lang="en-US" sz="1800" kern="1200" dirty="0">
                <a:solidFill>
                  <a:schemeClr val="tx2"/>
                </a:solidFill>
                <a:latin typeface="+mn-lt"/>
                <a:ea typeface="+mn-ea"/>
                <a:cs typeface="+mn-cs"/>
              </a:rPr>
              <a:t>Fisher, et al., 2016, 2018; Gonzalez, et al., 2013</a:t>
            </a:r>
          </a:p>
        </p:txBody>
      </p:sp>
    </p:spTree>
    <p:extLst>
      <p:ext uri="{BB962C8B-B14F-4D97-AF65-F5344CB8AC3E}">
        <p14:creationId xmlns:p14="http://schemas.microsoft.com/office/powerpoint/2010/main" val="234635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880535" y="143936"/>
            <a:ext cx="7653867" cy="1286933"/>
          </a:xfrm>
        </p:spPr>
        <p:txBody>
          <a:bodyPr>
            <a:normAutofit fontScale="90000"/>
          </a:bodyPr>
          <a:lstStyle/>
          <a:p>
            <a:pPr>
              <a:defRPr/>
            </a:pPr>
            <a:br>
              <a:rPr lang="en-US" altLang="en-US" sz="3911" dirty="0">
                <a:ea typeface="ＭＳ Ｐゴシック" panose="020B0600070205080204" pitchFamily="34" charset="-128"/>
              </a:rPr>
            </a:br>
            <a:r>
              <a:rPr lang="en-US" altLang="en-US" dirty="0">
                <a:ea typeface="ＭＳ Ｐゴシック" panose="020B0600070205080204" pitchFamily="34" charset="-128"/>
              </a:rPr>
              <a:t>Depression, DD, and Diabetes</a:t>
            </a:r>
          </a:p>
        </p:txBody>
      </p:sp>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4F45B605-CD3A-CC41-9936-5A3E497F5532}"/>
              </a:ext>
            </a:extLst>
          </p:cNvPr>
          <p:cNvSpPr txBox="1"/>
          <p:nvPr/>
        </p:nvSpPr>
        <p:spPr>
          <a:xfrm>
            <a:off x="643468" y="1667933"/>
            <a:ext cx="7857066" cy="4374531"/>
          </a:xfrm>
          <a:prstGeom prst="rect">
            <a:avLst/>
          </a:prstGeom>
          <a:noFill/>
        </p:spPr>
        <p:txBody>
          <a:bodyPr wrap="square" rtlCol="0">
            <a:spAutoFit/>
          </a:bodyPr>
          <a:lstStyle/>
          <a:p>
            <a:pPr marL="546102" indent="-342900">
              <a:lnSpc>
                <a:spcPct val="90000"/>
              </a:lnSpc>
              <a:spcAft>
                <a:spcPts val="533"/>
              </a:spcAft>
              <a:buClr>
                <a:schemeClr val="tx1"/>
              </a:buClr>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Most people with diabetes who display elevated symptoms of “depression” from screeners </a:t>
            </a:r>
            <a:r>
              <a:rPr lang="en-US" sz="2400" u="sng" dirty="0">
                <a:solidFill>
                  <a:prstClr val="black"/>
                </a:solidFill>
                <a:latin typeface="Calibri" panose="020F0502020204030204" pitchFamily="34" charset="0"/>
                <a:cs typeface="Calibri" panose="020F0502020204030204" pitchFamily="34" charset="0"/>
              </a:rPr>
              <a:t>DO NOT</a:t>
            </a:r>
            <a:r>
              <a:rPr lang="en-US" sz="2400" dirty="0">
                <a:solidFill>
                  <a:prstClr val="black"/>
                </a:solidFill>
                <a:latin typeface="Calibri" panose="020F0502020204030204" pitchFamily="34" charset="0"/>
                <a:cs typeface="Calibri" panose="020F0502020204030204" pitchFamily="34" charset="0"/>
              </a:rPr>
              <a:t> meet criteria for MDD. </a:t>
            </a:r>
          </a:p>
          <a:p>
            <a:pPr marL="546102" indent="-342900">
              <a:lnSpc>
                <a:spcPct val="90000"/>
              </a:lnSpc>
              <a:spcAft>
                <a:spcPts val="533"/>
              </a:spcAft>
              <a:buClr>
                <a:schemeClr val="tx1"/>
              </a:buClr>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The false positive rate of screeners is very high: 54% in ACCORD, 79% in REDEEM.</a:t>
            </a:r>
            <a:endParaRPr lang="en-US" sz="2400" i="1" dirty="0">
              <a:solidFill>
                <a:prstClr val="black"/>
              </a:solidFill>
              <a:latin typeface="Calibri" panose="020F0502020204030204" pitchFamily="34" charset="0"/>
              <a:cs typeface="Calibri" panose="020F0502020204030204" pitchFamily="34" charset="0"/>
            </a:endParaRPr>
          </a:p>
          <a:p>
            <a:pPr marL="546102" indent="-342900">
              <a:lnSpc>
                <a:spcPct val="90000"/>
              </a:lnSpc>
              <a:spcAft>
                <a:spcPts val="533"/>
              </a:spcAft>
              <a:buClr>
                <a:schemeClr val="tx1"/>
              </a:buClr>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Correlations between depression screening scales and DD scales are very high (0.60), suggesting that much of what </a:t>
            </a:r>
            <a:r>
              <a:rPr lang="en-US" sz="2400" i="1" dirty="0">
                <a:solidFill>
                  <a:prstClr val="black"/>
                </a:solidFill>
                <a:latin typeface="Calibri" panose="020F0502020204030204" pitchFamily="34" charset="0"/>
                <a:cs typeface="Calibri" panose="020F0502020204030204" pitchFamily="34" charset="0"/>
              </a:rPr>
              <a:t>depression screening scales measure is really the tough feelings of DD</a:t>
            </a:r>
            <a:r>
              <a:rPr lang="en-US" sz="2400" dirty="0">
                <a:solidFill>
                  <a:prstClr val="black"/>
                </a:solidFill>
                <a:latin typeface="Calibri" panose="020F0502020204030204" pitchFamily="34" charset="0"/>
                <a:cs typeface="Calibri" panose="020F0502020204030204" pitchFamily="34" charset="0"/>
              </a:rPr>
              <a:t>.</a:t>
            </a:r>
          </a:p>
          <a:p>
            <a:pPr marL="546102" indent="-342900">
              <a:lnSpc>
                <a:spcPct val="90000"/>
              </a:lnSpc>
              <a:spcAft>
                <a:spcPts val="533"/>
              </a:spcAft>
              <a:buClr>
                <a:schemeClr val="tx1"/>
              </a:buClr>
              <a:buFont typeface="Wingdings" pitchFamily="2" charset="2"/>
              <a:buChar char="§"/>
              <a:defRPr/>
            </a:pPr>
            <a:r>
              <a:rPr lang="en-US" sz="2400" b="1" i="1" dirty="0">
                <a:solidFill>
                  <a:srgbClr val="0070C0"/>
                </a:solidFill>
                <a:latin typeface="Calibri" panose="020F0502020204030204" pitchFamily="34" charset="0"/>
                <a:cs typeface="Calibri" panose="020F0502020204030204" pitchFamily="34" charset="0"/>
              </a:rPr>
              <a:t>Among those with diabetes, much of what we might think of as ‘depression’ is really elevated DD</a:t>
            </a:r>
            <a:endParaRPr lang="en-US" sz="2400" dirty="0">
              <a:solidFill>
                <a:prstClr val="black"/>
              </a:solidFill>
              <a:latin typeface="Calibri" panose="020F0502020204030204" pitchFamily="34" charset="0"/>
              <a:cs typeface="Calibri" panose="020F0502020204030204" pitchFamily="34" charset="0"/>
            </a:endParaRPr>
          </a:p>
          <a:p>
            <a:pPr algn="r"/>
            <a:r>
              <a:rPr lang="en-US" sz="2400" dirty="0">
                <a:solidFill>
                  <a:prstClr val="black"/>
                </a:solidFill>
                <a:latin typeface="Calibri" panose="020F0502020204030204" pitchFamily="34" charset="0"/>
                <a:cs typeface="Calibri" panose="020F0502020204030204" pitchFamily="34" charset="0"/>
              </a:rPr>
              <a:t>Fisher, et al, 2016; Sullivan, et al., 2012 </a:t>
            </a:r>
          </a:p>
        </p:txBody>
      </p:sp>
    </p:spTree>
    <p:extLst>
      <p:ext uri="{BB962C8B-B14F-4D97-AF65-F5344CB8AC3E}">
        <p14:creationId xmlns:p14="http://schemas.microsoft.com/office/powerpoint/2010/main" val="149162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253" y="367628"/>
            <a:ext cx="8465127" cy="1038630"/>
          </a:xfrm>
        </p:spPr>
        <p:txBody>
          <a:bodyPr>
            <a:normAutofit/>
          </a:bodyPr>
          <a:lstStyle/>
          <a:p>
            <a:r>
              <a:rPr lang="en-US" dirty="0"/>
              <a:t>Depression vs. Diabetes Distress?</a:t>
            </a:r>
          </a:p>
        </p:txBody>
      </p:sp>
      <p:sp>
        <p:nvSpPr>
          <p:cNvPr id="3" name="Text Placeholder 2"/>
          <p:cNvSpPr>
            <a:spLocks noGrp="1"/>
          </p:cNvSpPr>
          <p:nvPr>
            <p:ph type="body" idx="1"/>
          </p:nvPr>
        </p:nvSpPr>
        <p:spPr>
          <a:xfrm>
            <a:off x="684212" y="1534254"/>
            <a:ext cx="4040188" cy="479821"/>
          </a:xfrm>
        </p:spPr>
        <p:txBody>
          <a:bodyPr>
            <a:noAutofit/>
          </a:bodyPr>
          <a:lstStyle/>
          <a:p>
            <a:r>
              <a:rPr lang="en-US" sz="2800" dirty="0"/>
              <a:t>Depressive Disorder</a:t>
            </a:r>
          </a:p>
        </p:txBody>
      </p:sp>
      <p:sp>
        <p:nvSpPr>
          <p:cNvPr id="5" name="Text Placeholder 4"/>
          <p:cNvSpPr>
            <a:spLocks noGrp="1"/>
          </p:cNvSpPr>
          <p:nvPr>
            <p:ph sz="half" idx="2"/>
          </p:nvPr>
        </p:nvSpPr>
        <p:spPr>
          <a:xfrm>
            <a:off x="4724226" y="1534254"/>
            <a:ext cx="4041775" cy="479821"/>
          </a:xfrm>
        </p:spPr>
        <p:txBody>
          <a:bodyPr>
            <a:noAutofit/>
          </a:bodyPr>
          <a:lstStyle/>
          <a:p>
            <a:pPr marL="0" indent="0">
              <a:buNone/>
            </a:pPr>
            <a:r>
              <a:rPr lang="en-US" sz="2800" b="1" dirty="0"/>
              <a:t>Diabetes Distress</a:t>
            </a:r>
          </a:p>
        </p:txBody>
      </p:sp>
      <p:sp>
        <p:nvSpPr>
          <p:cNvPr id="4" name="Text Placeholder 3"/>
          <p:cNvSpPr>
            <a:spLocks noGrp="1"/>
          </p:cNvSpPr>
          <p:nvPr>
            <p:ph type="body" sz="quarter" idx="3"/>
          </p:nvPr>
        </p:nvSpPr>
        <p:spPr>
          <a:xfrm>
            <a:off x="372534" y="2014075"/>
            <a:ext cx="4040012" cy="3929527"/>
          </a:xfrm>
        </p:spPr>
        <p:txBody>
          <a:bodyPr>
            <a:normAutofit/>
          </a:bodyPr>
          <a:lstStyle/>
          <a:p>
            <a:pPr marL="304804" indent="-304804">
              <a:lnSpc>
                <a:spcPct val="90000"/>
              </a:lnSpc>
              <a:buFont typeface="Wingdings 3"/>
              <a:buChar char="•"/>
            </a:pPr>
            <a:r>
              <a:rPr lang="en-US" sz="2200" b="0" dirty="0"/>
              <a:t>Hopelessness about life in general. </a:t>
            </a:r>
          </a:p>
          <a:p>
            <a:pPr marL="304804" indent="-304804">
              <a:lnSpc>
                <a:spcPct val="90000"/>
              </a:lnSpc>
              <a:buFont typeface="Wingdings 3"/>
              <a:buChar char="•"/>
            </a:pPr>
            <a:r>
              <a:rPr lang="en-US" sz="2200" b="0" dirty="0"/>
              <a:t>Pervasive and persistent mood problems (most of the day, more days than not).</a:t>
            </a:r>
          </a:p>
          <a:p>
            <a:pPr marL="304804" indent="-304804">
              <a:lnSpc>
                <a:spcPct val="90000"/>
              </a:lnSpc>
              <a:buFont typeface="Wingdings 3"/>
              <a:buChar char="•"/>
            </a:pPr>
            <a:r>
              <a:rPr lang="en-US" sz="2200" b="0" dirty="0"/>
              <a:t>Interferes with functioning across domains (relationships, work, health).</a:t>
            </a:r>
          </a:p>
          <a:p>
            <a:pPr>
              <a:lnSpc>
                <a:spcPct val="90000"/>
              </a:lnSpc>
            </a:pPr>
            <a:endParaRPr lang="en-US" sz="2200" b="0" dirty="0"/>
          </a:p>
          <a:p>
            <a:pPr marL="57154" algn="ctr">
              <a:lnSpc>
                <a:spcPct val="90000"/>
              </a:lnSpc>
            </a:pPr>
            <a:r>
              <a:rPr lang="en-US" sz="2200" b="0" dirty="0"/>
              <a:t>“I’m a failure. Everything is hopeless.”</a:t>
            </a:r>
          </a:p>
        </p:txBody>
      </p:sp>
      <p:sp>
        <p:nvSpPr>
          <p:cNvPr id="6" name="Text Placeholder 5"/>
          <p:cNvSpPr>
            <a:spLocks noGrp="1"/>
          </p:cNvSpPr>
          <p:nvPr>
            <p:ph sz="quarter" idx="4"/>
          </p:nvPr>
        </p:nvSpPr>
        <p:spPr>
          <a:xfrm>
            <a:off x="4614814" y="2286002"/>
            <a:ext cx="4041422" cy="3996267"/>
          </a:xfrm>
        </p:spPr>
        <p:txBody>
          <a:bodyPr>
            <a:normAutofit fontScale="70000" lnSpcReduction="20000"/>
          </a:bodyPr>
          <a:lstStyle/>
          <a:p>
            <a:r>
              <a:rPr lang="en-US" dirty="0">
                <a:solidFill>
                  <a:schemeClr val="tx1"/>
                </a:solidFill>
                <a:effectLst/>
              </a:rPr>
              <a:t>Sadness and tough feelings </a:t>
            </a:r>
            <a:r>
              <a:rPr lang="en-US" u="sng" dirty="0">
                <a:solidFill>
                  <a:schemeClr val="tx1"/>
                </a:solidFill>
                <a:effectLst/>
              </a:rPr>
              <a:t>about diabetes.</a:t>
            </a:r>
          </a:p>
          <a:p>
            <a:r>
              <a:rPr lang="en-US" dirty="0">
                <a:solidFill>
                  <a:schemeClr val="tx1"/>
                </a:solidFill>
                <a:effectLst/>
              </a:rPr>
              <a:t>Persistent stressors related to diabetes.</a:t>
            </a:r>
          </a:p>
          <a:p>
            <a:r>
              <a:rPr lang="en-US" dirty="0">
                <a:solidFill>
                  <a:schemeClr val="tx1"/>
                </a:solidFill>
                <a:effectLst/>
              </a:rPr>
              <a:t>May or may not affect diabetes management or functioning in other areas.</a:t>
            </a:r>
          </a:p>
          <a:p>
            <a:pPr marL="57154" indent="0">
              <a:buNone/>
            </a:pPr>
            <a:endParaRPr lang="en-US" dirty="0">
              <a:solidFill>
                <a:schemeClr val="tx1"/>
              </a:solidFill>
              <a:effectLst/>
            </a:endParaRPr>
          </a:p>
          <a:p>
            <a:pPr marL="57154" indent="0">
              <a:buNone/>
            </a:pPr>
            <a:endParaRPr lang="en-US" dirty="0">
              <a:solidFill>
                <a:schemeClr val="tx1"/>
              </a:solidFill>
              <a:effectLst/>
            </a:endParaRPr>
          </a:p>
          <a:p>
            <a:pPr marL="57154" indent="0" algn="ctr">
              <a:buNone/>
            </a:pPr>
            <a:r>
              <a:rPr lang="en-US" dirty="0">
                <a:solidFill>
                  <a:schemeClr val="tx1"/>
                </a:solidFill>
                <a:effectLst/>
              </a:rPr>
              <a:t>“I’m failing at diabetes. My efforts at diabetes are hopeless.”</a:t>
            </a:r>
          </a:p>
        </p:txBody>
      </p:sp>
    </p:spTree>
    <p:extLst>
      <p:ext uri="{BB962C8B-B14F-4D97-AF65-F5344CB8AC3E}">
        <p14:creationId xmlns:p14="http://schemas.microsoft.com/office/powerpoint/2010/main" val="214233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FF43-78FF-D7C6-D669-3CB809A9CBF7}"/>
              </a:ext>
            </a:extLst>
          </p:cNvPr>
          <p:cNvSpPr>
            <a:spLocks noGrp="1"/>
          </p:cNvSpPr>
          <p:nvPr>
            <p:ph type="title"/>
          </p:nvPr>
        </p:nvSpPr>
        <p:spPr/>
        <p:txBody>
          <a:bodyPr>
            <a:normAutofit/>
          </a:bodyPr>
          <a:lstStyle/>
          <a:p>
            <a:r>
              <a:rPr lang="en-US" dirty="0"/>
              <a:t>Prevalence Of Depressive Disorders </a:t>
            </a:r>
          </a:p>
        </p:txBody>
      </p:sp>
      <p:sp>
        <p:nvSpPr>
          <p:cNvPr id="3" name="Content Placeholder 2">
            <a:extLst>
              <a:ext uri="{FF2B5EF4-FFF2-40B4-BE49-F238E27FC236}">
                <a16:creationId xmlns:a16="http://schemas.microsoft.com/office/drawing/2014/main" id="{8EEE6118-F1EE-B647-19E9-9B06572A8941}"/>
              </a:ext>
            </a:extLst>
          </p:cNvPr>
          <p:cNvSpPr>
            <a:spLocks noGrp="1"/>
          </p:cNvSpPr>
          <p:nvPr>
            <p:ph idx="1"/>
          </p:nvPr>
        </p:nvSpPr>
        <p:spPr>
          <a:xfrm>
            <a:off x="457200" y="1219200"/>
            <a:ext cx="8229600" cy="5334000"/>
          </a:xfrm>
        </p:spPr>
        <p:txBody>
          <a:bodyPr>
            <a:normAutofit/>
          </a:bodyPr>
          <a:lstStyle/>
          <a:p>
            <a:pPr marL="0" indent="0">
              <a:buNone/>
            </a:pPr>
            <a:r>
              <a:rPr lang="en-US" sz="2000" dirty="0"/>
              <a:t>For those with diabetes</a:t>
            </a:r>
          </a:p>
        </p:txBody>
      </p:sp>
      <p:graphicFrame>
        <p:nvGraphicFramePr>
          <p:cNvPr id="4" name="Content Placeholder 4">
            <a:extLst>
              <a:ext uri="{FF2B5EF4-FFF2-40B4-BE49-F238E27FC236}">
                <a16:creationId xmlns:a16="http://schemas.microsoft.com/office/drawing/2014/main" id="{9A0D74FD-E11C-36DF-3051-6D4A0CBF7551}"/>
              </a:ext>
            </a:extLst>
          </p:cNvPr>
          <p:cNvGraphicFramePr>
            <a:graphicFrameLocks/>
          </p:cNvGraphicFramePr>
          <p:nvPr/>
        </p:nvGraphicFramePr>
        <p:xfrm>
          <a:off x="628650" y="1676401"/>
          <a:ext cx="8036984"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5" name="Left Arrow 5">
            <a:extLst>
              <a:ext uri="{FF2B5EF4-FFF2-40B4-BE49-F238E27FC236}">
                <a16:creationId xmlns:a16="http://schemas.microsoft.com/office/drawing/2014/main" id="{90BFD3C7-FD79-AF6B-1626-249771875627}"/>
              </a:ext>
            </a:extLst>
          </p:cNvPr>
          <p:cNvSpPr/>
          <p:nvPr/>
        </p:nvSpPr>
        <p:spPr>
          <a:xfrm>
            <a:off x="6323858" y="4239755"/>
            <a:ext cx="1522708" cy="472557"/>
          </a:xfrm>
          <a:prstGeom prst="leftArrow">
            <a:avLst/>
          </a:prstGeom>
          <a:solidFill>
            <a:srgbClr val="44C69B"/>
          </a:solidFill>
          <a:ln w="12700" cap="flat" cmpd="sng" algn="ctr">
            <a:noFill/>
            <a:prstDash val="solid"/>
            <a:miter lim="800000"/>
          </a:ln>
          <a:effectLst/>
        </p:spPr>
        <p:txBody>
          <a:bodyPr rtlCol="0" anchor="ctr"/>
          <a:lstStyle/>
          <a:p>
            <a:pPr algn="ctr" defTabSz="685849">
              <a:defRPr/>
            </a:pPr>
            <a:r>
              <a:rPr lang="en-GB" sz="1350" kern="0" dirty="0">
                <a:solidFill>
                  <a:srgbClr val="FFFFFF"/>
                </a:solidFill>
                <a:latin typeface="Arial"/>
              </a:rPr>
              <a:t>New data</a:t>
            </a:r>
          </a:p>
        </p:txBody>
      </p:sp>
    </p:spTree>
    <p:extLst>
      <p:ext uri="{BB962C8B-B14F-4D97-AF65-F5344CB8AC3E}">
        <p14:creationId xmlns:p14="http://schemas.microsoft.com/office/powerpoint/2010/main" val="140836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0" categoryIdx="0" bldStep="ptInCategory"/>
                                            </p:graphicEl>
                                          </p:spTgt>
                                        </p:tgtEl>
                                        <p:attrNameLst>
                                          <p:attrName>style.visibility</p:attrName>
                                        </p:attrNameLst>
                                      </p:cBhvr>
                                      <p:to>
                                        <p:strVal val="visible"/>
                                      </p:to>
                                    </p:set>
                                    <p:animEffect transition="in" filter="fade">
                                      <p:cBhvr>
                                        <p:cTn id="12" dur="500"/>
                                        <p:tgtEl>
                                          <p:spTgt spid="4">
                                            <p:graphicEl>
                                              <a:chart seriesIdx="0" categoryIdx="0" bldStep="ptInCategory"/>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chart seriesIdx="0" categoryIdx="1" bldStep="ptInCategory"/>
                                            </p:graphicEl>
                                          </p:spTgt>
                                        </p:tgtEl>
                                        <p:attrNameLst>
                                          <p:attrName>style.visibility</p:attrName>
                                        </p:attrNameLst>
                                      </p:cBhvr>
                                      <p:to>
                                        <p:strVal val="visible"/>
                                      </p:to>
                                    </p:set>
                                    <p:animEffect transition="in" filter="fade">
                                      <p:cBhvr>
                                        <p:cTn id="15" dur="500"/>
                                        <p:tgtEl>
                                          <p:spTgt spid="4">
                                            <p:graphicEl>
                                              <a:chart seriesIdx="0" categoryIdx="1" bldStep="ptInCategory"/>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chart seriesIdx="0" categoryIdx="2" bldStep="ptInCategory"/>
                                            </p:graphicEl>
                                          </p:spTgt>
                                        </p:tgtEl>
                                        <p:attrNameLst>
                                          <p:attrName>style.visibility</p:attrName>
                                        </p:attrNameLst>
                                      </p:cBhvr>
                                      <p:to>
                                        <p:strVal val="visible"/>
                                      </p:to>
                                    </p:set>
                                    <p:animEffect transition="in" filter="fade">
                                      <p:cBhvr>
                                        <p:cTn id="18" dur="500"/>
                                        <p:tgtEl>
                                          <p:spTgt spid="4">
                                            <p:graphicEl>
                                              <a:chart seriesIdx="0" categoryIdx="2" bldStep="ptInCategory"/>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chart seriesIdx="0" categoryIdx="3" bldStep="ptInCategory"/>
                                            </p:graphicEl>
                                          </p:spTgt>
                                        </p:tgtEl>
                                        <p:attrNameLst>
                                          <p:attrName>style.visibility</p:attrName>
                                        </p:attrNameLst>
                                      </p:cBhvr>
                                      <p:to>
                                        <p:strVal val="visible"/>
                                      </p:to>
                                    </p:set>
                                    <p:animEffect transition="in" filter="fade">
                                      <p:cBhvr>
                                        <p:cTn id="21" dur="500"/>
                                        <p:tgtEl>
                                          <p:spTgt spid="4">
                                            <p:graphicEl>
                                              <a:chart seriesIdx="0" categoryIdx="3" bldStep="ptInCategory"/>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graphicEl>
                                              <a:chart seriesIdx="0" categoryIdx="4" bldStep="ptInCategory"/>
                                            </p:graphicEl>
                                          </p:spTgt>
                                        </p:tgtEl>
                                        <p:attrNameLst>
                                          <p:attrName>style.visibility</p:attrName>
                                        </p:attrNameLst>
                                      </p:cBhvr>
                                      <p:to>
                                        <p:strVal val="visible"/>
                                      </p:to>
                                    </p:set>
                                    <p:animEffect transition="in" filter="fade">
                                      <p:cBhvr>
                                        <p:cTn id="26" dur="500"/>
                                        <p:tgtEl>
                                          <p:spTgt spid="4">
                                            <p:graphicEl>
                                              <a:chart seriesIdx="0" categoryIdx="4" bldStep="ptInCategory"/>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graphicEl>
                                              <a:chart seriesIdx="0" categoryIdx="5" bldStep="ptInCategory"/>
                                            </p:graphicEl>
                                          </p:spTgt>
                                        </p:tgtEl>
                                        <p:attrNameLst>
                                          <p:attrName>style.visibility</p:attrName>
                                        </p:attrNameLst>
                                      </p:cBhvr>
                                      <p:to>
                                        <p:strVal val="visible"/>
                                      </p:to>
                                    </p:set>
                                    <p:animEffect transition="in" filter="fade">
                                      <p:cBhvr>
                                        <p:cTn id="31" dur="500"/>
                                        <p:tgtEl>
                                          <p:spTgt spid="4">
                                            <p:graphicEl>
                                              <a:chart seriesIdx="0" categoryIdx="5" bldStep="ptInCategory"/>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chart seriesIdx="0" categoryIdx="6" bldStep="ptInCategory"/>
                                            </p:graphicEl>
                                          </p:spTgt>
                                        </p:tgtEl>
                                        <p:attrNameLst>
                                          <p:attrName>style.visibility</p:attrName>
                                        </p:attrNameLst>
                                      </p:cBhvr>
                                      <p:to>
                                        <p:strVal val="visible"/>
                                      </p:to>
                                    </p:set>
                                    <p:animEffect transition="in" filter="fade">
                                      <p:cBhvr>
                                        <p:cTn id="36" dur="500"/>
                                        <p:tgtEl>
                                          <p:spTgt spid="4">
                                            <p:graphicEl>
                                              <a:chart seriesIdx="0" categoryIdx="6" bldStep="ptInCategory"/>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graphicEl>
                                              <a:chart seriesIdx="0" categoryIdx="7" bldStep="ptInCategory"/>
                                            </p:graphicEl>
                                          </p:spTgt>
                                        </p:tgtEl>
                                        <p:attrNameLst>
                                          <p:attrName>style.visibility</p:attrName>
                                        </p:attrNameLst>
                                      </p:cBhvr>
                                      <p:to>
                                        <p:strVal val="visible"/>
                                      </p:to>
                                    </p:set>
                                    <p:animEffect transition="in" filter="fade">
                                      <p:cBhvr>
                                        <p:cTn id="41" dur="500"/>
                                        <p:tgtEl>
                                          <p:spTgt spid="4">
                                            <p:graphicEl>
                                              <a:chart seriesIdx="0" categoryIdx="7" bldStep="ptInCategory"/>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graphicEl>
                                              <a:chart seriesIdx="0" categoryIdx="8" bldStep="ptInCategory"/>
                                            </p:graphicEl>
                                          </p:spTgt>
                                        </p:tgtEl>
                                        <p:attrNameLst>
                                          <p:attrName>style.visibility</p:attrName>
                                        </p:attrNameLst>
                                      </p:cBhvr>
                                      <p:to>
                                        <p:strVal val="visible"/>
                                      </p:to>
                                    </p:set>
                                    <p:animEffect transition="in" filter="fade">
                                      <p:cBhvr>
                                        <p:cTn id="46" dur="500"/>
                                        <p:tgtEl>
                                          <p:spTgt spid="4">
                                            <p:graphicEl>
                                              <a:chart seriesIdx="0" categoryIdx="8" bldStep="ptInCategory"/>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El"/>
        </p:bldSub>
      </p:bldGraphic>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8229600" cy="5486400"/>
          </a:xfrm>
        </p:spPr>
        <p:txBody>
          <a:bodyPr>
            <a:normAutofit/>
          </a:bodyPr>
          <a:lstStyle/>
          <a:p>
            <a:pPr>
              <a:lnSpc>
                <a:spcPct val="110000"/>
              </a:lnSpc>
            </a:pPr>
            <a:r>
              <a:rPr lang="en-US" sz="32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3200" dirty="0"/>
          </a:p>
        </p:txBody>
      </p:sp>
    </p:spTree>
    <p:extLst>
      <p:ext uri="{BB962C8B-B14F-4D97-AF65-F5344CB8AC3E}">
        <p14:creationId xmlns:p14="http://schemas.microsoft.com/office/powerpoint/2010/main" val="110506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4</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What percent of adults with T1D who meet criteria for elevated DD?</a:t>
            </a:r>
          </a:p>
          <a:p>
            <a:r>
              <a:rPr lang="en-US" dirty="0"/>
              <a:t>A. About 75%</a:t>
            </a:r>
          </a:p>
          <a:p>
            <a:r>
              <a:rPr lang="en-US" dirty="0"/>
              <a:t>B. About 50%</a:t>
            </a:r>
          </a:p>
          <a:p>
            <a:r>
              <a:rPr lang="en-US" dirty="0"/>
              <a:t>C. About 30%</a:t>
            </a:r>
          </a:p>
          <a:p>
            <a:r>
              <a:rPr lang="en-US" dirty="0"/>
              <a:t>D. Less that 20%</a:t>
            </a:r>
          </a:p>
        </p:txBody>
      </p:sp>
      <p:sp>
        <p:nvSpPr>
          <p:cNvPr id="4" name="Oval 3">
            <a:extLst>
              <a:ext uri="{FF2B5EF4-FFF2-40B4-BE49-F238E27FC236}">
                <a16:creationId xmlns:a16="http://schemas.microsoft.com/office/drawing/2014/main" id="{89826245-BA04-4590-9FE3-EC936B354446}"/>
              </a:ext>
            </a:extLst>
          </p:cNvPr>
          <p:cNvSpPr/>
          <p:nvPr/>
        </p:nvSpPr>
        <p:spPr>
          <a:xfrm>
            <a:off x="237069" y="2413002"/>
            <a:ext cx="3657601" cy="5418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70064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660400" y="175547"/>
            <a:ext cx="7823200" cy="1286933"/>
          </a:xfrm>
        </p:spPr>
        <p:txBody>
          <a:bodyPr>
            <a:noAutofit/>
          </a:bodyPr>
          <a:lstStyle/>
          <a:p>
            <a:pPr>
              <a:defRPr/>
            </a:pPr>
            <a:br>
              <a:rPr lang="en-US" altLang="en-US" dirty="0">
                <a:ea typeface="ＭＳ Ｐゴシック" panose="020B0600070205080204" pitchFamily="34" charset="-128"/>
              </a:rPr>
            </a:br>
            <a:r>
              <a:rPr lang="en-US" altLang="en-US" dirty="0">
                <a:ea typeface="ＭＳ Ｐゴシック" panose="020B0600070205080204" pitchFamily="34" charset="-128"/>
              </a:rPr>
              <a:t>Conclusions About Depression &amp; DD</a:t>
            </a:r>
          </a:p>
        </p:txBody>
      </p:sp>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480733"/>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BA7C30E4-5F84-0544-B865-92F0C4F281F5}"/>
              </a:ext>
            </a:extLst>
          </p:cNvPr>
          <p:cNvSpPr txBox="1"/>
          <p:nvPr/>
        </p:nvSpPr>
        <p:spPr>
          <a:xfrm>
            <a:off x="508002" y="5799667"/>
            <a:ext cx="7857067" cy="338554"/>
          </a:xfrm>
          <a:prstGeom prst="rect">
            <a:avLst/>
          </a:prstGeom>
          <a:noFill/>
        </p:spPr>
        <p:txBody>
          <a:bodyPr wrap="square" rtlCol="0">
            <a:spAutoFit/>
          </a:bodyPr>
          <a:lstStyle/>
          <a:p>
            <a:r>
              <a:rPr lang="en-US" sz="1600" dirty="0">
                <a:solidFill>
                  <a:prstClr val="black"/>
                </a:solidFill>
                <a:latin typeface="Gill Sans MT"/>
              </a:rPr>
              <a:t> </a:t>
            </a:r>
          </a:p>
        </p:txBody>
      </p:sp>
      <p:sp>
        <p:nvSpPr>
          <p:cNvPr id="5" name="TextBox 4">
            <a:extLst>
              <a:ext uri="{FF2B5EF4-FFF2-40B4-BE49-F238E27FC236}">
                <a16:creationId xmlns:a16="http://schemas.microsoft.com/office/drawing/2014/main" id="{B53A305A-45DB-CB41-B8FC-8E96E87C57D5}"/>
              </a:ext>
            </a:extLst>
          </p:cNvPr>
          <p:cNvSpPr txBox="1"/>
          <p:nvPr/>
        </p:nvSpPr>
        <p:spPr>
          <a:xfrm>
            <a:off x="846669" y="1699396"/>
            <a:ext cx="7992533" cy="4784258"/>
          </a:xfrm>
          <a:prstGeom prst="rect">
            <a:avLst/>
          </a:prstGeom>
          <a:noFill/>
        </p:spPr>
        <p:txBody>
          <a:bodyPr wrap="square" rtlCol="0">
            <a:spAutoFit/>
          </a:bodyPr>
          <a:lstStyle/>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DD and ‘depression’ may look similar (especially on screeners), but they are </a:t>
            </a:r>
            <a:r>
              <a:rPr lang="en-US" sz="2800" i="1" dirty="0">
                <a:solidFill>
                  <a:prstClr val="black"/>
                </a:solidFill>
                <a:latin typeface="Calibri" panose="020F0502020204030204" pitchFamily="34" charset="0"/>
                <a:cs typeface="Calibri" panose="020F0502020204030204" pitchFamily="34" charset="0"/>
              </a:rPr>
              <a:t>very</a:t>
            </a:r>
            <a:r>
              <a:rPr lang="en-US" sz="2800" dirty="0">
                <a:solidFill>
                  <a:prstClr val="black"/>
                </a:solidFill>
                <a:latin typeface="Calibri" panose="020F0502020204030204" pitchFamily="34" charset="0"/>
                <a:cs typeface="Calibri" panose="020F0502020204030204" pitchFamily="34" charset="0"/>
              </a:rPr>
              <a:t> different.</a:t>
            </a: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ADA guidelines suggest that DD be assessed and managed </a:t>
            </a:r>
            <a:r>
              <a:rPr lang="en-US" sz="2800" i="1" dirty="0">
                <a:solidFill>
                  <a:prstClr val="black"/>
                </a:solidFill>
                <a:latin typeface="Calibri" panose="020F0502020204030204" pitchFamily="34" charset="0"/>
                <a:cs typeface="Calibri" panose="020F0502020204030204" pitchFamily="34" charset="0"/>
              </a:rPr>
              <a:t>within</a:t>
            </a:r>
            <a:r>
              <a:rPr lang="en-US" sz="2800" dirty="0">
                <a:solidFill>
                  <a:prstClr val="black"/>
                </a:solidFill>
                <a:latin typeface="Calibri" panose="020F0502020204030204" pitchFamily="34" charset="0"/>
                <a:cs typeface="Calibri" panose="020F0502020204030204" pitchFamily="34" charset="0"/>
              </a:rPr>
              <a:t> diabetes care – no need to refer.</a:t>
            </a: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This means that </a:t>
            </a:r>
            <a:r>
              <a:rPr lang="en-US" sz="2800" i="1" dirty="0">
                <a:solidFill>
                  <a:prstClr val="black"/>
                </a:solidFill>
                <a:latin typeface="Calibri" panose="020F0502020204030204" pitchFamily="34" charset="0"/>
                <a:cs typeface="Calibri" panose="020F0502020204030204" pitchFamily="34" charset="0"/>
              </a:rPr>
              <a:t>you</a:t>
            </a:r>
            <a:r>
              <a:rPr lang="en-US" sz="2800" dirty="0">
                <a:solidFill>
                  <a:prstClr val="black"/>
                </a:solidFill>
                <a:latin typeface="Calibri" panose="020F0502020204030204" pitchFamily="34" charset="0"/>
                <a:cs typeface="Calibri" panose="020F0502020204030204" pitchFamily="34" charset="0"/>
              </a:rPr>
              <a:t> are the front-line, DD interventionists – </a:t>
            </a:r>
            <a:r>
              <a:rPr lang="en-US" sz="2800" i="1" dirty="0">
                <a:solidFill>
                  <a:prstClr val="black"/>
                </a:solidFill>
                <a:latin typeface="Calibri" panose="020F0502020204030204" pitchFamily="34" charset="0"/>
                <a:cs typeface="Calibri" panose="020F0502020204030204" pitchFamily="34" charset="0"/>
              </a:rPr>
              <a:t>and you can do it!</a:t>
            </a:r>
          </a:p>
          <a:p>
            <a:endParaRPr lang="en-US" sz="2800" i="1" dirty="0">
              <a:solidFill>
                <a:srgbClr val="727CA3">
                  <a:lumMod val="20000"/>
                  <a:lumOff val="80000"/>
                </a:srgbClr>
              </a:solidFill>
              <a:latin typeface="Calibri" panose="020F0502020204030204" pitchFamily="34" charset="0"/>
              <a:cs typeface="Calibri" panose="020F0502020204030204" pitchFamily="34" charset="0"/>
            </a:endParaRPr>
          </a:p>
          <a:p>
            <a:r>
              <a:rPr lang="en-US" sz="2800" dirty="0">
                <a:solidFill>
                  <a:prstClr val="black"/>
                </a:solidFill>
                <a:latin typeface="Calibri" panose="020F0502020204030204" pitchFamily="34" charset="0"/>
                <a:cs typeface="Calibri" panose="020F0502020204030204" pitchFamily="34" charset="0"/>
              </a:rPr>
              <a:t>NOTE: </a:t>
            </a:r>
            <a:r>
              <a:rPr lang="en-US" sz="2800" i="1" dirty="0">
                <a:solidFill>
                  <a:prstClr val="black"/>
                </a:solidFill>
                <a:latin typeface="Calibri" panose="020F0502020204030204" pitchFamily="34" charset="0"/>
                <a:cs typeface="Calibri" panose="020F0502020204030204" pitchFamily="34" charset="0"/>
              </a:rPr>
              <a:t>MDD does occur in the diabetes population. When detected and diagnosed adequately, it needs to be addressed.</a:t>
            </a:r>
          </a:p>
          <a:p>
            <a:pPr marL="304804" indent="-304804">
              <a:buFont typeface="Wingdings" pitchFamily="2" charset="2"/>
              <a:buChar char="§"/>
            </a:pPr>
            <a:endParaRPr lang="en-US" sz="2489" b="1" dirty="0">
              <a:solidFill>
                <a:srgbClr val="727CA3">
                  <a:lumMod val="20000"/>
                  <a:lumOff val="80000"/>
                </a:srgbClr>
              </a:solidFill>
              <a:latin typeface="Bookman Old Style"/>
            </a:endParaRPr>
          </a:p>
        </p:txBody>
      </p:sp>
    </p:spTree>
    <p:extLst>
      <p:ext uri="{BB962C8B-B14F-4D97-AF65-F5344CB8AC3E}">
        <p14:creationId xmlns:p14="http://schemas.microsoft.com/office/powerpoint/2010/main" val="60287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747519" y="457202"/>
            <a:ext cx="7613610" cy="1426843"/>
          </a:xfrm>
        </p:spPr>
        <p:txBody>
          <a:bodyPr>
            <a:noAutofit/>
          </a:bodyPr>
          <a:lstStyle/>
          <a:p>
            <a:pPr>
              <a:defRPr/>
            </a:pPr>
            <a:r>
              <a:rPr lang="en-US" altLang="en-US" dirty="0">
                <a:ea typeface="ＭＳ Ｐゴシック" panose="020B0600070205080204" pitchFamily="34" charset="-128"/>
              </a:rPr>
              <a:t>Summary Of What We Know About DD</a:t>
            </a:r>
          </a:p>
        </p:txBody>
      </p:sp>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711201" y="2074333"/>
            <a:ext cx="7613610" cy="3539430"/>
          </a:xfrm>
          <a:prstGeom prst="rect">
            <a:avLst/>
          </a:prstGeom>
          <a:noFill/>
        </p:spPr>
        <p:txBody>
          <a:bodyPr wrap="square">
            <a:spAutoFit/>
          </a:bodyPr>
          <a:lstStyle/>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It is alarmingly prevalent and is an expected part of living with diabetes.</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It highly clinically significant </a:t>
            </a:r>
            <a:r>
              <a:rPr lang="en-US" sz="2800" i="1" u="sng" dirty="0">
                <a:solidFill>
                  <a:prstClr val="black"/>
                </a:solidFill>
                <a:latin typeface="Calibri" panose="020F0502020204030204" pitchFamily="34" charset="0"/>
                <a:cs typeface="Calibri" panose="020F0502020204030204" pitchFamily="34" charset="0"/>
              </a:rPr>
              <a:t>at any level</a:t>
            </a:r>
            <a:r>
              <a:rPr lang="en-US" sz="2800" dirty="0">
                <a:solidFill>
                  <a:prstClr val="black"/>
                </a:solidFill>
                <a:latin typeface="Calibri" panose="020F0502020204030204" pitchFamily="34" charset="0"/>
                <a:cs typeface="Calibri" panose="020F0502020204030204" pitchFamily="34" charset="0"/>
              </a:rPr>
              <a:t>.</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Best not to assess DD with summary scores or brief screeners – use comprehensive measures.</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Much of what we might think of as depression is really elevated DD.</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You are the front-line DD interventionists</a:t>
            </a:r>
            <a:r>
              <a:rPr lang="en-US" sz="2489" b="1" dirty="0">
                <a:solidFill>
                  <a:prstClr val="black"/>
                </a:solidFill>
                <a:latin typeface="Bookman Old Style"/>
              </a:rPr>
              <a:t>.</a:t>
            </a:r>
          </a:p>
        </p:txBody>
      </p:sp>
    </p:spTree>
    <p:extLst>
      <p:ext uri="{BB962C8B-B14F-4D97-AF65-F5344CB8AC3E}">
        <p14:creationId xmlns:p14="http://schemas.microsoft.com/office/powerpoint/2010/main" val="345591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5</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a:xfrm>
            <a:off x="457200" y="1219200"/>
            <a:ext cx="8229600" cy="5196590"/>
          </a:xfrm>
        </p:spPr>
        <p:txBody>
          <a:bodyPr>
            <a:normAutofit/>
          </a:bodyPr>
          <a:lstStyle/>
          <a:p>
            <a:pPr marL="0" indent="0">
              <a:buNone/>
            </a:pPr>
            <a:r>
              <a:rPr lang="en-US" dirty="0"/>
              <a:t>Which of the following are true (check all that apply)?</a:t>
            </a:r>
          </a:p>
          <a:p>
            <a:r>
              <a:rPr lang="en-US" dirty="0"/>
              <a:t>A. Much of what is measured by depression      screening scales is really elevated DD.</a:t>
            </a:r>
          </a:p>
          <a:p>
            <a:r>
              <a:rPr lang="en-US" dirty="0"/>
              <a:t>B. Depression screening scales often yield a high rate of false positives.</a:t>
            </a:r>
          </a:p>
          <a:p>
            <a:r>
              <a:rPr lang="en-US" dirty="0"/>
              <a:t>C. Depressive disorder reflects feelings of     hopelessness about life in general.</a:t>
            </a:r>
          </a:p>
          <a:p>
            <a:r>
              <a:rPr lang="en-US" dirty="0"/>
              <a:t>All of the above.</a:t>
            </a:r>
          </a:p>
        </p:txBody>
      </p:sp>
      <p:sp>
        <p:nvSpPr>
          <p:cNvPr id="4" name="Oval 3">
            <a:extLst>
              <a:ext uri="{FF2B5EF4-FFF2-40B4-BE49-F238E27FC236}">
                <a16:creationId xmlns:a16="http://schemas.microsoft.com/office/drawing/2014/main" id="{89826245-BA04-4590-9FE3-EC936B354446}"/>
              </a:ext>
            </a:extLst>
          </p:cNvPr>
          <p:cNvSpPr/>
          <p:nvPr/>
        </p:nvSpPr>
        <p:spPr>
          <a:xfrm>
            <a:off x="606009" y="5342056"/>
            <a:ext cx="7667312" cy="106804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241640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575733" y="412752"/>
            <a:ext cx="8128000" cy="1286933"/>
          </a:xfrm>
        </p:spPr>
        <p:txBody>
          <a:bodyPr>
            <a:normAutofit fontScale="90000"/>
          </a:bodyPr>
          <a:lstStyle/>
          <a:p>
            <a:pPr>
              <a:defRPr/>
            </a:pPr>
            <a:br>
              <a:rPr lang="en-US" altLang="en-US" sz="3911" dirty="0">
                <a:ea typeface="ＭＳ Ｐゴシック" panose="020B0600070205080204" pitchFamily="34" charset="-128"/>
              </a:rPr>
            </a:br>
            <a:r>
              <a:rPr lang="en-US" altLang="en-US" dirty="0">
                <a:ea typeface="ＭＳ Ｐゴシック" panose="020B0600070205080204" pitchFamily="34" charset="-128"/>
              </a:rPr>
              <a:t>How does DD impact diabetes management?</a:t>
            </a: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643469" y="2209800"/>
            <a:ext cx="4538133" cy="3785652"/>
          </a:xfrm>
          <a:prstGeom prst="rect">
            <a:avLst/>
          </a:prstGeom>
          <a:noFill/>
        </p:spPr>
        <p:txBody>
          <a:bodyPr wrap="square">
            <a:spAutoFit/>
          </a:bodyPr>
          <a:lstStyle/>
          <a:p>
            <a:pPr>
              <a:defRPr/>
            </a:pPr>
            <a:r>
              <a:rPr lang="en-US" sz="2400" dirty="0">
                <a:solidFill>
                  <a:prstClr val="black"/>
                </a:solidFill>
                <a:latin typeface="Calibri" panose="020F0502020204030204" pitchFamily="34" charset="0"/>
                <a:cs typeface="Calibri" panose="020F0502020204030204" pitchFamily="34" charset="0"/>
              </a:rPr>
              <a:t>DD serves as a </a:t>
            </a:r>
            <a:r>
              <a:rPr lang="en-US" sz="2400" i="1" u="sng" dirty="0">
                <a:solidFill>
                  <a:prstClr val="black"/>
                </a:solidFill>
                <a:latin typeface="Calibri" panose="020F0502020204030204" pitchFamily="34" charset="0"/>
                <a:cs typeface="Calibri" panose="020F0502020204030204" pitchFamily="34" charset="0"/>
              </a:rPr>
              <a:t>barrier</a:t>
            </a:r>
            <a:r>
              <a:rPr lang="en-US" sz="2400" dirty="0">
                <a:solidFill>
                  <a:prstClr val="black"/>
                </a:solidFill>
                <a:latin typeface="Calibri" panose="020F0502020204030204" pitchFamily="34" charset="0"/>
                <a:cs typeface="Calibri" panose="020F0502020204030204" pitchFamily="34" charset="0"/>
              </a:rPr>
              <a:t> to improved management. People who are distressed display:</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Less energy and motivation.</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Reduced engagement in management.</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Less ability and willingness to make helpful management choices, which leads to further DD.</a:t>
            </a:r>
          </a:p>
        </p:txBody>
      </p:sp>
      <p:pic>
        <p:nvPicPr>
          <p:cNvPr id="6" name="Picture 5">
            <a:extLst>
              <a:ext uri="{FF2B5EF4-FFF2-40B4-BE49-F238E27FC236}">
                <a16:creationId xmlns:a16="http://schemas.microsoft.com/office/drawing/2014/main" id="{A8FDEC39-DB8E-8F46-8897-8B1C9DB65BBD}"/>
              </a:ext>
            </a:extLst>
          </p:cNvPr>
          <p:cNvPicPr>
            <a:picLocks noChangeAspect="1"/>
          </p:cNvPicPr>
          <p:nvPr/>
        </p:nvPicPr>
        <p:blipFill>
          <a:blip r:embed="rId3"/>
          <a:stretch>
            <a:fillRect/>
          </a:stretch>
        </p:blipFill>
        <p:spPr>
          <a:xfrm>
            <a:off x="5655736" y="2295149"/>
            <a:ext cx="2709333" cy="3344625"/>
          </a:xfrm>
          <a:prstGeom prst="rect">
            <a:avLst/>
          </a:prstGeom>
        </p:spPr>
      </p:pic>
      <p:sp>
        <p:nvSpPr>
          <p:cNvPr id="2" name="TextBox 1">
            <a:extLst>
              <a:ext uri="{FF2B5EF4-FFF2-40B4-BE49-F238E27FC236}">
                <a16:creationId xmlns:a16="http://schemas.microsoft.com/office/drawing/2014/main" id="{57B9564B-F84C-9245-964B-4B5B9CD39D9A}"/>
              </a:ext>
            </a:extLst>
          </p:cNvPr>
          <p:cNvSpPr txBox="1"/>
          <p:nvPr/>
        </p:nvSpPr>
        <p:spPr>
          <a:xfrm>
            <a:off x="5334002" y="5825359"/>
            <a:ext cx="3996267" cy="338554"/>
          </a:xfrm>
          <a:prstGeom prst="rect">
            <a:avLst/>
          </a:prstGeom>
          <a:noFill/>
        </p:spPr>
        <p:txBody>
          <a:bodyPr wrap="square" rtlCol="0">
            <a:spAutoFit/>
          </a:bodyPr>
          <a:lstStyle/>
          <a:p>
            <a:r>
              <a:rPr lang="en-US" sz="1600" dirty="0">
                <a:solidFill>
                  <a:prstClr val="black"/>
                </a:solidFill>
                <a:latin typeface="Calibri" panose="020F0502020204030204" pitchFamily="34" charset="0"/>
                <a:cs typeface="Calibri" panose="020F0502020204030204" pitchFamily="34" charset="0"/>
              </a:rPr>
              <a:t>Fisher, et al., 2018; </a:t>
            </a:r>
            <a:r>
              <a:rPr lang="en-US" sz="1600" dirty="0" err="1">
                <a:solidFill>
                  <a:prstClr val="black"/>
                </a:solidFill>
                <a:latin typeface="Calibri" panose="020F0502020204030204" pitchFamily="34" charset="0"/>
                <a:cs typeface="Calibri" panose="020F0502020204030204" pitchFamily="34" charset="0"/>
              </a:rPr>
              <a:t>Hessler</a:t>
            </a:r>
            <a:r>
              <a:rPr lang="en-US" sz="1600" dirty="0">
                <a:solidFill>
                  <a:prstClr val="black"/>
                </a:solidFill>
                <a:latin typeface="Calibri" panose="020F0502020204030204" pitchFamily="34" charset="0"/>
                <a:cs typeface="Calibri" panose="020F0502020204030204" pitchFamily="34" charset="0"/>
              </a:rPr>
              <a:t>, et al., 2021</a:t>
            </a:r>
          </a:p>
        </p:txBody>
      </p:sp>
    </p:spTree>
    <p:extLst>
      <p:ext uri="{BB962C8B-B14F-4D97-AF65-F5344CB8AC3E}">
        <p14:creationId xmlns:p14="http://schemas.microsoft.com/office/powerpoint/2010/main" val="108337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68720" y="370163"/>
            <a:ext cx="8518398" cy="1316736"/>
          </a:xfrm>
        </p:spPr>
        <p:txBody>
          <a:bodyPr vert="horz" lIns="81280" tIns="40640" rIns="81280" bIns="40640" rtlCol="0" anchor="b" anchorCtr="0">
            <a:normAutofit/>
          </a:bodyPr>
          <a:lstStyle/>
          <a:p>
            <a:pPr defTabSz="812810">
              <a:defRPr/>
            </a:pPr>
            <a:r>
              <a:rPr lang="en-US" sz="3200" dirty="0"/>
              <a:t>Why Does DD Lead To Problematic Management Choices?</a:t>
            </a:r>
            <a:endParaRPr lang="en-US" sz="3111" dirty="0">
              <a:solidFill>
                <a:schemeClr val="tx1"/>
              </a:solidFill>
              <a:latin typeface="+mj-lt"/>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778933" y="2000815"/>
            <a:ext cx="3614166" cy="4487021"/>
          </a:xfrm>
          <a:prstGeom prst="rect">
            <a:avLst/>
          </a:prstGeom>
        </p:spPr>
        <p:txBody>
          <a:bodyPr vert="horz" lIns="81280" tIns="40640" rIns="81280" bIns="40640" rtlCol="0" anchor="t">
            <a:normAutofit fontScale="92500" lnSpcReduction="20000"/>
          </a:bodyPr>
          <a:lstStyle/>
          <a:p>
            <a:pPr>
              <a:lnSpc>
                <a:spcPct val="120000"/>
              </a:lnSpc>
              <a:spcAft>
                <a:spcPts val="533"/>
              </a:spcAft>
              <a:defRPr/>
            </a:pPr>
            <a:r>
              <a:rPr lang="en-US" sz="2800" dirty="0">
                <a:latin typeface="Calibri" panose="020F0502020204030204" pitchFamily="34" charset="0"/>
                <a:cs typeface="Calibri" panose="020F0502020204030204" pitchFamily="34" charset="0"/>
              </a:rPr>
              <a:t>How you feel and what you  think drives the choices you make!</a:t>
            </a:r>
          </a:p>
          <a:p>
            <a:pPr>
              <a:lnSpc>
                <a:spcPct val="120000"/>
              </a:lnSpc>
              <a:spcAft>
                <a:spcPts val="533"/>
              </a:spcAft>
              <a:defRPr/>
            </a:pPr>
            <a:endParaRPr lang="en-US" sz="2800" dirty="0">
              <a:latin typeface="Calibri" panose="020F0502020204030204" pitchFamily="34" charset="0"/>
              <a:cs typeface="Calibri" panose="020F0502020204030204" pitchFamily="34" charset="0"/>
            </a:endParaRPr>
          </a:p>
          <a:p>
            <a:pPr>
              <a:lnSpc>
                <a:spcPct val="120000"/>
              </a:lnSpc>
              <a:spcAft>
                <a:spcPts val="533"/>
              </a:spcAft>
              <a:defRPr/>
            </a:pPr>
            <a:r>
              <a:rPr lang="en-US" sz="2800" u="sng" dirty="0">
                <a:latin typeface="Calibri" panose="020F0502020204030204" pitchFamily="34" charset="0"/>
                <a:cs typeface="Calibri" panose="020F0502020204030204" pitchFamily="34" charset="0"/>
              </a:rPr>
              <a:t>Feelings and beliefs drive behavior!!</a:t>
            </a:r>
          </a:p>
          <a:p>
            <a:pPr marL="114300" indent="-342900">
              <a:lnSpc>
                <a:spcPct val="120000"/>
              </a:lnSpc>
              <a:spcAft>
                <a:spcPts val="533"/>
              </a:spcAft>
              <a:buFont typeface="Wingdings" pitchFamily="2" charset="2"/>
              <a:buChar char="§"/>
              <a:defRPr/>
            </a:pPr>
            <a:endParaRPr lang="en-US" sz="2800" u="sng" dirty="0">
              <a:latin typeface="Calibri" panose="020F0502020204030204" pitchFamily="34" charset="0"/>
              <a:cs typeface="Calibri" panose="020F0502020204030204" pitchFamily="34" charset="0"/>
            </a:endParaRPr>
          </a:p>
          <a:p>
            <a:pPr>
              <a:lnSpc>
                <a:spcPct val="120000"/>
              </a:lnSpc>
              <a:spcAft>
                <a:spcPts val="533"/>
              </a:spcAft>
              <a:defRPr/>
            </a:pPr>
            <a:r>
              <a:rPr lang="en-US" sz="2800" dirty="0">
                <a:latin typeface="Calibri" panose="020F0502020204030204" pitchFamily="34" charset="0"/>
                <a:cs typeface="Calibri" panose="020F0502020204030204" pitchFamily="34" charset="0"/>
              </a:rPr>
              <a:t>And this plays out in diabetes as it does in other areas of life.</a:t>
            </a:r>
          </a:p>
          <a:p>
            <a:pPr indent="-203203">
              <a:lnSpc>
                <a:spcPct val="90000"/>
              </a:lnSpc>
              <a:spcAft>
                <a:spcPts val="533"/>
              </a:spcAft>
              <a:buFont typeface="Arial" panose="020B0604020202020204" pitchFamily="34" charset="0"/>
              <a:buChar char="•"/>
              <a:defRPr/>
            </a:pPr>
            <a:endParaRPr lang="en-US" sz="2800" b="1" i="1" u="sng" dirty="0">
              <a:solidFill>
                <a:prstClr val="black"/>
              </a:solidFill>
              <a:latin typeface="Calibri" panose="020F0502020204030204" pitchFamily="34" charset="0"/>
              <a:cs typeface="Calibri" panose="020F0502020204030204" pitchFamily="34" charset="0"/>
            </a:endParaRPr>
          </a:p>
          <a:p>
            <a:pPr indent="-203203">
              <a:lnSpc>
                <a:spcPct val="90000"/>
              </a:lnSpc>
              <a:spcAft>
                <a:spcPts val="533"/>
              </a:spcAft>
              <a:buFont typeface="Arial" panose="020B0604020202020204" pitchFamily="34" charset="0"/>
              <a:buChar char="•"/>
              <a:defRPr/>
            </a:pPr>
            <a:endParaRPr lang="en-US" sz="1778" b="1" i="1" u="sng" dirty="0">
              <a:solidFill>
                <a:prstClr val="black"/>
              </a:solidFill>
              <a:latin typeface="Gill Sans MT"/>
            </a:endParaRPr>
          </a:p>
          <a:p>
            <a:pPr>
              <a:lnSpc>
                <a:spcPct val="90000"/>
              </a:lnSpc>
              <a:spcAft>
                <a:spcPts val="533"/>
              </a:spcAft>
              <a:defRPr/>
            </a:pPr>
            <a:endParaRPr lang="en-US" sz="1778" b="1" dirty="0">
              <a:solidFill>
                <a:prstClr val="black"/>
              </a:solidFill>
              <a:latin typeface="Gill Sans MT"/>
            </a:endParaRPr>
          </a:p>
          <a:p>
            <a:pPr indent="-203203">
              <a:lnSpc>
                <a:spcPct val="90000"/>
              </a:lnSpc>
              <a:spcAft>
                <a:spcPts val="533"/>
              </a:spcAft>
              <a:buFont typeface="Arial" panose="020B0604020202020204" pitchFamily="34" charset="0"/>
              <a:buChar char="•"/>
              <a:defRPr/>
            </a:pPr>
            <a:endParaRPr lang="en-US" sz="1778" b="1" dirty="0">
              <a:solidFill>
                <a:prstClr val="black"/>
              </a:solidFill>
              <a:latin typeface="Gill Sans MT"/>
            </a:endParaRPr>
          </a:p>
        </p:txBody>
      </p:sp>
      <p:pic>
        <p:nvPicPr>
          <p:cNvPr id="5" name="Picture 4" descr="Diagram&#10;&#10;Description automatically generated with low confidence">
            <a:extLst>
              <a:ext uri="{FF2B5EF4-FFF2-40B4-BE49-F238E27FC236}">
                <a16:creationId xmlns:a16="http://schemas.microsoft.com/office/drawing/2014/main" id="{45D5357D-A241-2D4A-AB60-5AF47B33F229}"/>
              </a:ext>
            </a:extLst>
          </p:cNvPr>
          <p:cNvPicPr>
            <a:picLocks noChangeAspect="1"/>
          </p:cNvPicPr>
          <p:nvPr/>
        </p:nvPicPr>
        <p:blipFill>
          <a:blip r:embed="rId2"/>
          <a:stretch>
            <a:fillRect/>
          </a:stretch>
        </p:blipFill>
        <p:spPr>
          <a:xfrm>
            <a:off x="5089567" y="2202167"/>
            <a:ext cx="3410966" cy="3410966"/>
          </a:xfrm>
          <a:prstGeom prst="rect">
            <a:avLst/>
          </a:prstGeom>
        </p:spPr>
      </p:pic>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62098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29371" y="593035"/>
            <a:ext cx="8263891" cy="1275036"/>
          </a:xfrm>
        </p:spPr>
        <p:txBody>
          <a:bodyPr vert="horz" lIns="81280" tIns="40640" rIns="81280" bIns="40640" rtlCol="0" anchor="b" anchorCtr="0">
            <a:normAutofit fontScale="90000"/>
          </a:bodyPr>
          <a:lstStyle/>
          <a:p>
            <a:pPr defTabSz="812810">
              <a:defRPr/>
            </a:pPr>
            <a:r>
              <a:rPr lang="en-US" sz="4089" dirty="0"/>
              <a:t>Why Does DD Lead To Problematic Management Choices? </a:t>
            </a:r>
          </a:p>
        </p:txBody>
      </p:sp>
      <p:sp>
        <p:nvSpPr>
          <p:cNvPr id="4" name="TextBox 3">
            <a:extLst>
              <a:ext uri="{FF2B5EF4-FFF2-40B4-BE49-F238E27FC236}">
                <a16:creationId xmlns:a16="http://schemas.microsoft.com/office/drawing/2014/main" id="{393402D6-811B-854B-AF74-334B81D9EC7C}"/>
              </a:ext>
            </a:extLst>
          </p:cNvPr>
          <p:cNvSpPr txBox="1"/>
          <p:nvPr/>
        </p:nvSpPr>
        <p:spPr>
          <a:xfrm>
            <a:off x="429370" y="2222170"/>
            <a:ext cx="8409831" cy="3661486"/>
          </a:xfrm>
          <a:prstGeom prst="rect">
            <a:avLst/>
          </a:prstGeom>
        </p:spPr>
        <p:txBody>
          <a:bodyPr vert="horz" lIns="81280" tIns="40640" rIns="81280" bIns="40640" rtlCol="0" anchor="t">
            <a:normAutofit/>
          </a:bodyPr>
          <a:lstStyle/>
          <a:p>
            <a:pPr>
              <a:lnSpc>
                <a:spcPct val="90000"/>
              </a:lnSpc>
              <a:spcAft>
                <a:spcPts val="533"/>
              </a:spcAft>
              <a:defRPr/>
            </a:pPr>
            <a:r>
              <a:rPr lang="en-US" sz="2400" u="sng" dirty="0">
                <a:solidFill>
                  <a:prstClr val="black"/>
                </a:solidFill>
                <a:latin typeface="Calibri" panose="020F0502020204030204" pitchFamily="34" charset="0"/>
                <a:cs typeface="Calibri" panose="020F0502020204030204" pitchFamily="34" charset="0"/>
              </a:rPr>
              <a:t>Examples</a:t>
            </a:r>
            <a:r>
              <a:rPr lang="en-US" sz="2400" dirty="0">
                <a:solidFill>
                  <a:prstClr val="black"/>
                </a:solidFill>
                <a:latin typeface="Calibri" panose="020F0502020204030204" pitchFamily="34" charset="0"/>
                <a:cs typeface="Calibri" panose="020F0502020204030204" pitchFamily="34" charset="0"/>
              </a:rPr>
              <a:t>:</a:t>
            </a:r>
          </a:p>
          <a:p>
            <a:pPr marL="304804" indent="-304804">
              <a:lnSpc>
                <a:spcPct val="90000"/>
              </a:lnSpc>
              <a:spcAft>
                <a:spcPts val="533"/>
              </a:spcAft>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If you feel that you are powerless to keep BG in range, why try?</a:t>
            </a:r>
          </a:p>
          <a:p>
            <a:pPr marL="304804" indent="-304804">
              <a:lnSpc>
                <a:spcPct val="90000"/>
              </a:lnSpc>
              <a:spcAft>
                <a:spcPts val="533"/>
              </a:spcAft>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If you think that you will never be safe from a low, why take the right amount of insulin?</a:t>
            </a:r>
          </a:p>
          <a:p>
            <a:pPr marL="304804" indent="-304804">
              <a:lnSpc>
                <a:spcPct val="90000"/>
              </a:lnSpc>
              <a:spcAft>
                <a:spcPts val="533"/>
              </a:spcAft>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If you feel your efforts are never good enough, why bother trying something new?</a:t>
            </a:r>
          </a:p>
          <a:p>
            <a:pPr indent="-203203">
              <a:lnSpc>
                <a:spcPct val="90000"/>
              </a:lnSpc>
              <a:spcAft>
                <a:spcPts val="533"/>
              </a:spcAft>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 If you are tired being told that you are not doing well with your</a:t>
            </a:r>
          </a:p>
          <a:p>
            <a:pPr>
              <a:lnSpc>
                <a:spcPct val="90000"/>
              </a:lnSpc>
              <a:spcAft>
                <a:spcPts val="533"/>
              </a:spcAft>
              <a:defRPr/>
            </a:pPr>
            <a:r>
              <a:rPr lang="en-US" sz="2400" b="1" dirty="0">
                <a:solidFill>
                  <a:prstClr val="black"/>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diabetes, why go to the doctor to hear it again?</a:t>
            </a:r>
          </a:p>
          <a:p>
            <a:pPr>
              <a:lnSpc>
                <a:spcPct val="90000"/>
              </a:lnSpc>
              <a:spcAft>
                <a:spcPts val="533"/>
              </a:spcAft>
              <a:defRPr/>
            </a:pPr>
            <a:endParaRPr lang="en-US" sz="2400" b="1" dirty="0">
              <a:solidFill>
                <a:prstClr val="black"/>
              </a:solidFill>
              <a:latin typeface="Calibri" panose="020F0502020204030204" pitchFamily="34" charset="0"/>
              <a:cs typeface="Calibri" panose="020F0502020204030204" pitchFamily="34" charset="0"/>
            </a:endParaRPr>
          </a:p>
          <a:p>
            <a:pPr>
              <a:lnSpc>
                <a:spcPct val="90000"/>
              </a:lnSpc>
              <a:spcAft>
                <a:spcPts val="533"/>
              </a:spcAft>
              <a:defRPr/>
            </a:pPr>
            <a:endParaRPr lang="en-US" sz="1689" b="1" dirty="0">
              <a:solidFill>
                <a:prstClr val="black"/>
              </a:solidFill>
              <a:latin typeface="Gill Sans MT"/>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4402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Tree>
    <p:extLst>
      <p:ext uri="{BB962C8B-B14F-4D97-AF65-F5344CB8AC3E}">
        <p14:creationId xmlns:p14="http://schemas.microsoft.com/office/powerpoint/2010/main" val="359250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524936" y="322819"/>
            <a:ext cx="8220712" cy="1017033"/>
          </a:xfrm>
        </p:spPr>
        <p:txBody>
          <a:bodyPr>
            <a:normAutofit fontScale="90000"/>
          </a:bodyPr>
          <a:lstStyle/>
          <a:p>
            <a:pPr>
              <a:defRPr/>
            </a:pPr>
            <a:br>
              <a:rPr lang="en-US" altLang="en-US" sz="3911" dirty="0">
                <a:ea typeface="ＭＳ Ｐゴシック" panose="020B0600070205080204" pitchFamily="34" charset="-128"/>
              </a:rPr>
            </a:br>
            <a:r>
              <a:rPr lang="en-US" altLang="en-US" dirty="0">
                <a:ea typeface="ＭＳ Ｐゴシック" panose="020B0600070205080204" pitchFamily="34" charset="-128"/>
              </a:rPr>
              <a:t>DD Is A Barrier To Change</a:t>
            </a: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24936" y="1689367"/>
            <a:ext cx="4741333" cy="4845814"/>
          </a:xfrm>
          <a:prstGeom prst="rect">
            <a:avLst/>
          </a:prstGeom>
          <a:noFill/>
        </p:spPr>
        <p:txBody>
          <a:bodyPr wrap="square">
            <a:spAutoFit/>
          </a:bodyPr>
          <a:lstStyle/>
          <a:p>
            <a:pPr defTabSz="521208">
              <a:spcAft>
                <a:spcPts val="600"/>
              </a:spcAft>
              <a:defRPr/>
            </a:pPr>
            <a:r>
              <a:rPr lang="en-US" sz="2400" kern="1200" dirty="0">
                <a:solidFill>
                  <a:prstClr val="black"/>
                </a:solidFill>
                <a:latin typeface="Calibri" panose="020F0502020204030204" pitchFamily="34" charset="0"/>
                <a:ea typeface="+mn-ea"/>
                <a:cs typeface="Calibri" panose="020F0502020204030204" pitchFamily="34" charset="0"/>
              </a:rPr>
              <a:t>DD serves as a </a:t>
            </a:r>
            <a:r>
              <a:rPr lang="en-US" sz="2400" i="1" u="sng" kern="1200" dirty="0">
                <a:solidFill>
                  <a:prstClr val="black"/>
                </a:solidFill>
                <a:latin typeface="Calibri" panose="020F0502020204030204" pitchFamily="34" charset="0"/>
                <a:ea typeface="+mn-ea"/>
                <a:cs typeface="Calibri" panose="020F0502020204030204" pitchFamily="34" charset="0"/>
              </a:rPr>
              <a:t>barrier</a:t>
            </a:r>
            <a:r>
              <a:rPr lang="en-US" sz="2400" kern="1200" dirty="0">
                <a:solidFill>
                  <a:prstClr val="black"/>
                </a:solidFill>
                <a:latin typeface="Calibri" panose="020F0502020204030204" pitchFamily="34" charset="0"/>
                <a:ea typeface="+mn-ea"/>
                <a:cs typeface="Calibri" panose="020F0502020204030204" pitchFamily="34" charset="0"/>
              </a:rPr>
              <a:t> to improved management and wellbeing. People who are distressed generally display:</a:t>
            </a:r>
          </a:p>
          <a:p>
            <a:pPr marL="231651" indent="-231651" defTabSz="521208">
              <a:spcAft>
                <a:spcPts val="600"/>
              </a:spcAft>
              <a:buFont typeface="Wingdings" pitchFamily="2" charset="2"/>
              <a:buChar char="§"/>
              <a:defRPr/>
            </a:pPr>
            <a:r>
              <a:rPr lang="en-US" sz="2400" kern="1200" dirty="0">
                <a:solidFill>
                  <a:prstClr val="black"/>
                </a:solidFill>
                <a:latin typeface="Calibri" panose="020F0502020204030204" pitchFamily="34" charset="0"/>
                <a:ea typeface="+mn-ea"/>
                <a:cs typeface="Calibri" panose="020F0502020204030204" pitchFamily="34" charset="0"/>
              </a:rPr>
              <a:t>Less energy and motivation.</a:t>
            </a:r>
          </a:p>
          <a:p>
            <a:pPr marL="231651" indent="-231651" defTabSz="521208">
              <a:spcAft>
                <a:spcPts val="600"/>
              </a:spcAft>
              <a:buFont typeface="Wingdings" pitchFamily="2" charset="2"/>
              <a:buChar char="§"/>
              <a:defRPr/>
            </a:pPr>
            <a:r>
              <a:rPr lang="en-US" sz="2400" kern="1200" dirty="0">
                <a:solidFill>
                  <a:prstClr val="black"/>
                </a:solidFill>
                <a:latin typeface="Calibri" panose="020F0502020204030204" pitchFamily="34" charset="0"/>
                <a:ea typeface="+mn-ea"/>
                <a:cs typeface="Calibri" panose="020F0502020204030204" pitchFamily="34" charset="0"/>
              </a:rPr>
              <a:t>Reduced engagement in management.</a:t>
            </a:r>
          </a:p>
          <a:p>
            <a:pPr marL="231651" indent="-231651" defTabSz="521208">
              <a:spcAft>
                <a:spcPts val="600"/>
              </a:spcAft>
              <a:buFont typeface="Wingdings" pitchFamily="2" charset="2"/>
              <a:buChar char="§"/>
              <a:defRPr/>
            </a:pPr>
            <a:r>
              <a:rPr lang="en-US" sz="2400" kern="1200" dirty="0">
                <a:solidFill>
                  <a:prstClr val="black"/>
                </a:solidFill>
                <a:latin typeface="Calibri" panose="020F0502020204030204" pitchFamily="34" charset="0"/>
                <a:ea typeface="+mn-ea"/>
                <a:cs typeface="Calibri" panose="020F0502020204030204" pitchFamily="34" charset="0"/>
              </a:rPr>
              <a:t>Less ability and willingness to make helpful management choices and changes, which leads to further DD.</a:t>
            </a:r>
            <a:endParaRPr lang="en-US" sz="2400" dirty="0">
              <a:solidFill>
                <a:prstClr val="black"/>
              </a:solidFill>
              <a:latin typeface="Calibri" panose="020F0502020204030204" pitchFamily="34" charset="0"/>
              <a:cs typeface="Calibri" panose="020F0502020204030204" pitchFamily="34" charset="0"/>
            </a:endParaRPr>
          </a:p>
          <a:p>
            <a:pPr>
              <a:defRPr/>
            </a:pPr>
            <a:endParaRPr lang="en-US" sz="2400" dirty="0">
              <a:solidFill>
                <a:prstClr val="black"/>
              </a:solidFill>
              <a:latin typeface="Calibri" panose="020F0502020204030204" pitchFamily="34" charset="0"/>
              <a:cs typeface="Calibri" panose="020F0502020204030204" pitchFamily="34" charset="0"/>
            </a:endParaRPr>
          </a:p>
          <a:p>
            <a:pPr marL="406405" indent="-406405">
              <a:buFont typeface="Wingdings" pitchFamily="2" charset="2"/>
              <a:buChar char="§"/>
              <a:defRPr/>
            </a:pPr>
            <a:endParaRPr lang="en-US" sz="2489" b="1" dirty="0">
              <a:solidFill>
                <a:srgbClr val="DDE9EC">
                  <a:lumMod val="20000"/>
                  <a:lumOff val="80000"/>
                </a:srgbClr>
              </a:solidFill>
              <a:latin typeface="Bookman Old Style"/>
            </a:endParaRPr>
          </a:p>
        </p:txBody>
      </p:sp>
      <p:pic>
        <p:nvPicPr>
          <p:cNvPr id="6" name="Picture 5">
            <a:extLst>
              <a:ext uri="{FF2B5EF4-FFF2-40B4-BE49-F238E27FC236}">
                <a16:creationId xmlns:a16="http://schemas.microsoft.com/office/drawing/2014/main" id="{A8FDEC39-DB8E-8F46-8897-8B1C9DB65BBD}"/>
              </a:ext>
            </a:extLst>
          </p:cNvPr>
          <p:cNvPicPr>
            <a:picLocks noChangeAspect="1"/>
          </p:cNvPicPr>
          <p:nvPr/>
        </p:nvPicPr>
        <p:blipFill>
          <a:blip r:embed="rId2"/>
          <a:stretch>
            <a:fillRect/>
          </a:stretch>
        </p:blipFill>
        <p:spPr>
          <a:xfrm>
            <a:off x="5655736" y="2295149"/>
            <a:ext cx="2709333" cy="3344625"/>
          </a:xfrm>
          <a:prstGeom prst="rect">
            <a:avLst/>
          </a:prstGeom>
        </p:spPr>
      </p:pic>
      <p:sp>
        <p:nvSpPr>
          <p:cNvPr id="2" name="TextBox 1">
            <a:extLst>
              <a:ext uri="{FF2B5EF4-FFF2-40B4-BE49-F238E27FC236}">
                <a16:creationId xmlns:a16="http://schemas.microsoft.com/office/drawing/2014/main" id="{57B9564B-F84C-9245-964B-4B5B9CD39D9A}"/>
              </a:ext>
            </a:extLst>
          </p:cNvPr>
          <p:cNvSpPr txBox="1"/>
          <p:nvPr/>
        </p:nvSpPr>
        <p:spPr>
          <a:xfrm>
            <a:off x="5266267" y="5777508"/>
            <a:ext cx="3640666" cy="338554"/>
          </a:xfrm>
          <a:prstGeom prst="rect">
            <a:avLst/>
          </a:prstGeom>
          <a:noFill/>
        </p:spPr>
        <p:txBody>
          <a:bodyPr wrap="square" rtlCol="0">
            <a:spAutoFit/>
          </a:bodyPr>
          <a:lstStyle/>
          <a:p>
            <a:r>
              <a:rPr lang="en-US" sz="1600" dirty="0">
                <a:solidFill>
                  <a:prstClr val="black"/>
                </a:solidFill>
                <a:latin typeface="Calibri" panose="020F0502020204030204" pitchFamily="34" charset="0"/>
                <a:cs typeface="Calibri" panose="020F0502020204030204" pitchFamily="34" charset="0"/>
              </a:rPr>
              <a:t>Fisher, et al., 2018; </a:t>
            </a:r>
            <a:r>
              <a:rPr lang="en-US" sz="1600" dirty="0" err="1">
                <a:solidFill>
                  <a:prstClr val="black"/>
                </a:solidFill>
                <a:latin typeface="Calibri" panose="020F0502020204030204" pitchFamily="34" charset="0"/>
                <a:cs typeface="Calibri" panose="020F0502020204030204" pitchFamily="34" charset="0"/>
              </a:rPr>
              <a:t>Hessler</a:t>
            </a:r>
            <a:r>
              <a:rPr lang="en-US" sz="1600" dirty="0">
                <a:solidFill>
                  <a:prstClr val="black"/>
                </a:solidFill>
                <a:latin typeface="Calibri" panose="020F0502020204030204" pitchFamily="34" charset="0"/>
                <a:cs typeface="Calibri" panose="020F0502020204030204" pitchFamily="34" charset="0"/>
              </a:rPr>
              <a:t>, et al., 2021</a:t>
            </a:r>
          </a:p>
        </p:txBody>
      </p:sp>
    </p:spTree>
    <p:extLst>
      <p:ext uri="{BB962C8B-B14F-4D97-AF65-F5344CB8AC3E}">
        <p14:creationId xmlns:p14="http://schemas.microsoft.com/office/powerpoint/2010/main" val="282269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6</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Which of the following is true?</a:t>
            </a:r>
          </a:p>
          <a:p>
            <a:r>
              <a:rPr lang="en-US" dirty="0"/>
              <a:t>A. Distress often motivates people to make better management choices.</a:t>
            </a:r>
          </a:p>
          <a:p>
            <a:r>
              <a:rPr lang="en-US" dirty="0"/>
              <a:t>B. High DD is associated with greater engagement.</a:t>
            </a:r>
          </a:p>
          <a:p>
            <a:r>
              <a:rPr lang="en-US" dirty="0"/>
              <a:t>C. High DD reduces energy for self –</a:t>
            </a:r>
          </a:p>
          <a:p>
            <a:pPr marL="0" indent="0">
              <a:buNone/>
            </a:pPr>
            <a:r>
              <a:rPr lang="en-US" dirty="0"/>
              <a:t>    management.</a:t>
            </a:r>
          </a:p>
          <a:p>
            <a:r>
              <a:rPr lang="en-US" dirty="0"/>
              <a:t>D. All of the above.</a:t>
            </a:r>
          </a:p>
        </p:txBody>
      </p:sp>
      <p:sp>
        <p:nvSpPr>
          <p:cNvPr id="4" name="Oval 3">
            <a:extLst>
              <a:ext uri="{FF2B5EF4-FFF2-40B4-BE49-F238E27FC236}">
                <a16:creationId xmlns:a16="http://schemas.microsoft.com/office/drawing/2014/main" id="{89826245-BA04-4590-9FE3-EC936B354446}"/>
              </a:ext>
            </a:extLst>
          </p:cNvPr>
          <p:cNvSpPr/>
          <p:nvPr/>
        </p:nvSpPr>
        <p:spPr>
          <a:xfrm>
            <a:off x="304800" y="3871211"/>
            <a:ext cx="8297332" cy="103293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406058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677336" y="88901"/>
            <a:ext cx="7789333" cy="1054100"/>
          </a:xfrm>
        </p:spPr>
        <p:txBody>
          <a:bodyPr>
            <a:normAutofit fontScale="90000"/>
          </a:bodyPr>
          <a:lstStyle/>
          <a:p>
            <a:pPr>
              <a:defRPr/>
            </a:pPr>
            <a:br>
              <a:rPr lang="en-US" altLang="en-US" sz="3911" dirty="0">
                <a:ea typeface="ＭＳ Ｐゴシック" panose="020B0600070205080204" pitchFamily="34" charset="-128"/>
              </a:rPr>
            </a:br>
            <a:r>
              <a:rPr lang="en-US" altLang="en-US" dirty="0">
                <a:ea typeface="ＭＳ Ｐゴシック" panose="020B0600070205080204" pitchFamily="34" charset="-128"/>
              </a:rPr>
              <a:t>Reducing DD: The Good News!!</a:t>
            </a:r>
          </a:p>
        </p:txBody>
      </p:sp>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799198" y="1447800"/>
            <a:ext cx="4908446" cy="5201424"/>
          </a:xfrm>
          <a:prstGeom prst="rect">
            <a:avLst/>
          </a:prstGeom>
          <a:noFill/>
        </p:spPr>
        <p:txBody>
          <a:bodyPr wrap="square">
            <a:spAutoFit/>
          </a:bodyPr>
          <a:lstStyle/>
          <a:p>
            <a:pPr>
              <a:defRPr/>
            </a:pPr>
            <a:r>
              <a:rPr lang="en-US" sz="2800" dirty="0">
                <a:solidFill>
                  <a:prstClr val="black"/>
                </a:solidFill>
                <a:latin typeface="Calibri" panose="020F0502020204030204" pitchFamily="34" charset="0"/>
                <a:cs typeface="Calibri" panose="020F0502020204030204" pitchFamily="34" charset="0"/>
              </a:rPr>
              <a:t>DD is highly malleable:</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Highly responsive to intervention.</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Dramatic reductions can occur quickly.</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Interventions do not have to be time-consuming or require extensive mental health training.</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Similar findings for adults with T1D or T2D.</a:t>
            </a:r>
          </a:p>
          <a:p>
            <a:pPr>
              <a:defRPr/>
            </a:pPr>
            <a:r>
              <a:rPr lang="en-US" sz="2400" dirty="0">
                <a:solidFill>
                  <a:srgbClr val="DDE9EC">
                    <a:lumMod val="20000"/>
                    <a:lumOff val="80000"/>
                  </a:srgbClr>
                </a:solidFill>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32FCB73C-7018-5849-B1F2-A432CB414458}"/>
              </a:ext>
            </a:extLst>
          </p:cNvPr>
          <p:cNvPicPr>
            <a:picLocks noChangeAspect="1"/>
          </p:cNvPicPr>
          <p:nvPr/>
        </p:nvPicPr>
        <p:blipFill>
          <a:blip r:embed="rId2"/>
          <a:stretch>
            <a:fillRect/>
          </a:stretch>
        </p:blipFill>
        <p:spPr>
          <a:xfrm>
            <a:off x="5863375" y="2057402"/>
            <a:ext cx="2813154" cy="3516441"/>
          </a:xfrm>
          <a:prstGeom prst="rect">
            <a:avLst/>
          </a:prstGeom>
        </p:spPr>
      </p:pic>
    </p:spTree>
    <p:extLst>
      <p:ext uri="{BB962C8B-B14F-4D97-AF65-F5344CB8AC3E}">
        <p14:creationId xmlns:p14="http://schemas.microsoft.com/office/powerpoint/2010/main" val="301929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10792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AEC5D9-912F-281B-0268-CC1279324280}"/>
              </a:ext>
            </a:extLst>
          </p:cNvPr>
          <p:cNvSpPr txBox="1"/>
          <p:nvPr/>
        </p:nvSpPr>
        <p:spPr>
          <a:xfrm>
            <a:off x="6109335" y="6115108"/>
            <a:ext cx="2577465" cy="507831"/>
          </a:xfrm>
          <a:prstGeom prst="rect">
            <a:avLst/>
          </a:prstGeom>
          <a:noFill/>
        </p:spPr>
        <p:txBody>
          <a:bodyPr wrap="square" rtlCol="0">
            <a:spAutoFit/>
          </a:bodyPr>
          <a:lstStyle/>
          <a:p>
            <a:r>
              <a:rPr lang="en-US" sz="1350" dirty="0"/>
              <a:t>Fisher, et al., 2017; </a:t>
            </a:r>
            <a:r>
              <a:rPr lang="en-US" sz="1350" dirty="0" err="1"/>
              <a:t>Hessler</a:t>
            </a:r>
            <a:r>
              <a:rPr lang="en-US" sz="1350" dirty="0"/>
              <a:t>, et al., 2018; Fisher, et al., 2018.</a:t>
            </a:r>
          </a:p>
        </p:txBody>
      </p:sp>
      <p:sp>
        <p:nvSpPr>
          <p:cNvPr id="5" name="Title 4">
            <a:extLst>
              <a:ext uri="{FF2B5EF4-FFF2-40B4-BE49-F238E27FC236}">
                <a16:creationId xmlns:a16="http://schemas.microsoft.com/office/drawing/2014/main" id="{2B45482D-7247-39BE-25E8-C742C3BD49D8}"/>
              </a:ext>
            </a:extLst>
          </p:cNvPr>
          <p:cNvSpPr>
            <a:spLocks noGrp="1"/>
          </p:cNvSpPr>
          <p:nvPr>
            <p:ph type="title"/>
          </p:nvPr>
        </p:nvSpPr>
        <p:spPr/>
        <p:txBody>
          <a:bodyPr>
            <a:normAutofit/>
          </a:bodyPr>
          <a:lstStyle/>
          <a:p>
            <a:r>
              <a:rPr lang="en-US" altLang="en-US" sz="4400" kern="1200" dirty="0">
                <a:cs typeface="Calibri" panose="020F0502020204030204" pitchFamily="34" charset="0"/>
              </a:rPr>
              <a:t>Reducing DD: The Good News!!</a:t>
            </a:r>
            <a:endParaRPr lang="en-US" dirty="0">
              <a:cs typeface="Calibri" panose="020F0502020204030204" pitchFamily="34" charset="0"/>
            </a:endParaRPr>
          </a:p>
        </p:txBody>
      </p:sp>
      <p:sp>
        <p:nvSpPr>
          <p:cNvPr id="7" name="TextBox 6">
            <a:extLst>
              <a:ext uri="{FF2B5EF4-FFF2-40B4-BE49-F238E27FC236}">
                <a16:creationId xmlns:a16="http://schemas.microsoft.com/office/drawing/2014/main" id="{5260706A-8921-4B74-9EDF-CA3499EDC3F0}"/>
              </a:ext>
            </a:extLst>
          </p:cNvPr>
          <p:cNvSpPr txBox="1"/>
          <p:nvPr/>
        </p:nvSpPr>
        <p:spPr>
          <a:xfrm>
            <a:off x="520574" y="1221461"/>
            <a:ext cx="7097843" cy="4893647"/>
          </a:xfrm>
          <a:prstGeom prst="rect">
            <a:avLst/>
          </a:prstGeom>
          <a:noFill/>
        </p:spPr>
        <p:txBody>
          <a:bodyPr wrap="square" rtlCol="0">
            <a:spAutoFit/>
          </a:bodyPr>
          <a:lstStyle/>
          <a:p>
            <a:pPr lvl="0"/>
            <a:r>
              <a:rPr lang="en-US" sz="2400" dirty="0">
                <a:latin typeface="Calibri" panose="020F0502020204030204" pitchFamily="34" charset="0"/>
                <a:cs typeface="Calibri" panose="020F0502020204030204" pitchFamily="34" charset="0"/>
              </a:rPr>
              <a:t>Significant reductions in DD using emotion-focused interventions (vs. CBT and education-based interventions). </a:t>
            </a:r>
          </a:p>
          <a:p>
            <a:pPr lvl="0"/>
            <a:endParaRPr lang="en-US" sz="2400" dirty="0">
              <a:latin typeface="Calibri" panose="020F0502020204030204" pitchFamily="34" charset="0"/>
              <a:cs typeface="Calibri" panose="020F0502020204030204" pitchFamily="34" charset="0"/>
            </a:endParaRPr>
          </a:p>
          <a:p>
            <a:pPr lvl="0"/>
            <a:r>
              <a:rPr lang="en-US" sz="2400" dirty="0">
                <a:latin typeface="Calibri" panose="020F0502020204030204" pitchFamily="34" charset="0"/>
                <a:cs typeface="Calibri" panose="020F0502020204030204" pitchFamily="34" charset="0"/>
              </a:rPr>
              <a:t>New EMBARK findings: emotion-focused interventions led to the largest  DD </a:t>
            </a:r>
            <a:r>
              <a:rPr lang="en-US" sz="2400" i="1" dirty="0">
                <a:latin typeface="Calibri" panose="020F0502020204030204" pitchFamily="34" charset="0"/>
                <a:cs typeface="Calibri" panose="020F0502020204030204" pitchFamily="34" charset="0"/>
              </a:rPr>
              <a:t>and</a:t>
            </a:r>
            <a:r>
              <a:rPr lang="en-US" sz="2400" dirty="0">
                <a:latin typeface="Calibri" panose="020F0502020204030204" pitchFamily="34" charset="0"/>
                <a:cs typeface="Calibri" panose="020F0502020204030204" pitchFamily="34" charset="0"/>
              </a:rPr>
              <a:t> A1C improvements.</a:t>
            </a:r>
          </a:p>
          <a:p>
            <a:pPr lvl="0"/>
            <a:endParaRPr lang="en-US" sz="2400" dirty="0">
              <a:latin typeface="Calibri" panose="020F0502020204030204" pitchFamily="34" charset="0"/>
              <a:cs typeface="Calibri" panose="020F0502020204030204" pitchFamily="34" charset="0"/>
            </a:endParaRPr>
          </a:p>
          <a:p>
            <a:pPr lvl="0"/>
            <a:r>
              <a:rPr lang="en-US" sz="2400" dirty="0">
                <a:latin typeface="Calibri" panose="020F0502020204030204" pitchFamily="34" charset="0"/>
                <a:cs typeface="Calibri" panose="020F0502020204030204" pitchFamily="34" charset="0"/>
              </a:rPr>
              <a:t>Also found both decreased frequency of hypos and missed boluses.</a:t>
            </a:r>
          </a:p>
          <a:p>
            <a:pPr lvl="0"/>
            <a:endParaRPr lang="en-US" sz="2400" dirty="0">
              <a:latin typeface="Calibri" panose="020F0502020204030204" pitchFamily="34" charset="0"/>
              <a:cs typeface="Calibri" panose="020F0502020204030204" pitchFamily="34" charset="0"/>
            </a:endParaRPr>
          </a:p>
          <a:p>
            <a:pPr lvl="0"/>
            <a:r>
              <a:rPr lang="en-US" sz="2400" dirty="0">
                <a:latin typeface="Calibri" panose="020F0502020204030204" pitchFamily="34" charset="0"/>
                <a:cs typeface="Calibri" panose="020F0502020204030204" pitchFamily="34" charset="0"/>
              </a:rPr>
              <a:t>Reductions in DD are significantly correlated with reductions in A1C.</a:t>
            </a:r>
          </a:p>
          <a:p>
            <a:pPr lvl="0"/>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57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990600" y="692081"/>
            <a:ext cx="4267200" cy="5673476"/>
          </a:xfrm>
          <a:prstGeom prst="rect">
            <a:avLst/>
          </a:prstGeom>
          <a:noFill/>
        </p:spPr>
        <p:txBody>
          <a:bodyPr wrap="square">
            <a:spAutoFit/>
          </a:bodyPr>
          <a:lstStyle/>
          <a:p>
            <a:pPr>
              <a:defRPr/>
            </a:pPr>
            <a:endParaRPr lang="en-US" sz="2489" b="1" dirty="0">
              <a:solidFill>
                <a:srgbClr val="FFFFFF"/>
              </a:solidFill>
              <a:latin typeface="Bookman Old Style"/>
            </a:endParaRPr>
          </a:p>
          <a:p>
            <a:pPr>
              <a:defRPr/>
            </a:pPr>
            <a:r>
              <a:rPr lang="en-US" sz="3200" dirty="0">
                <a:solidFill>
                  <a:prstClr val="black"/>
                </a:solidFill>
                <a:latin typeface="Calibri" panose="020F0502020204030204" pitchFamily="34" charset="0"/>
                <a:cs typeface="Calibri" panose="020F0502020204030204" pitchFamily="34" charset="0"/>
              </a:rPr>
              <a:t>Addressing DD in clinical care requires a </a:t>
            </a:r>
            <a:r>
              <a:rPr lang="en-US" sz="3200" u="sng" dirty="0">
                <a:solidFill>
                  <a:prstClr val="black"/>
                </a:solidFill>
                <a:latin typeface="Calibri" panose="020F0502020204030204" pitchFamily="34" charset="0"/>
                <a:cs typeface="Calibri" panose="020F0502020204030204" pitchFamily="34" charset="0"/>
              </a:rPr>
              <a:t>different kind</a:t>
            </a:r>
            <a:r>
              <a:rPr lang="en-US" sz="3200" dirty="0">
                <a:solidFill>
                  <a:prstClr val="black"/>
                </a:solidFill>
                <a:latin typeface="Calibri" panose="020F0502020204030204" pitchFamily="34" charset="0"/>
                <a:cs typeface="Calibri" panose="020F0502020204030204" pitchFamily="34" charset="0"/>
              </a:rPr>
              <a:t> of conversation!</a:t>
            </a:r>
          </a:p>
          <a:p>
            <a:pPr>
              <a:defRPr/>
            </a:pPr>
            <a:endParaRPr lang="en-US" sz="3200" dirty="0">
              <a:solidFill>
                <a:prstClr val="black"/>
              </a:solidFill>
              <a:latin typeface="Calibri" panose="020F0502020204030204" pitchFamily="34" charset="0"/>
              <a:cs typeface="Calibri" panose="020F0502020204030204" pitchFamily="34" charset="0"/>
            </a:endParaRPr>
          </a:p>
          <a:p>
            <a:pPr>
              <a:defRPr/>
            </a:pPr>
            <a:r>
              <a:rPr lang="en-US" sz="3200" dirty="0">
                <a:solidFill>
                  <a:prstClr val="black"/>
                </a:solidFill>
                <a:latin typeface="Calibri" panose="020F0502020204030204" pitchFamily="34" charset="0"/>
                <a:cs typeface="Calibri" panose="020F0502020204030204" pitchFamily="34" charset="0"/>
              </a:rPr>
              <a:t>Let’s review some important assessment and intervention tools to help make this happen.</a:t>
            </a:r>
          </a:p>
          <a:p>
            <a:pPr marL="406405" indent="-406405">
              <a:buFont typeface="Wingdings" pitchFamily="2" charset="2"/>
              <a:buChar char="§"/>
              <a:defRPr/>
            </a:pPr>
            <a:endParaRPr lang="en-US" sz="2489" b="1" dirty="0">
              <a:solidFill>
                <a:srgbClr val="FFFFFF"/>
              </a:solidFill>
              <a:latin typeface="Bookman Old Style"/>
            </a:endParaRPr>
          </a:p>
          <a:p>
            <a:pPr>
              <a:defRPr/>
            </a:pPr>
            <a:endParaRPr lang="en-US" sz="2489" b="1" dirty="0">
              <a:solidFill>
                <a:srgbClr val="DDE9EC">
                  <a:lumMod val="20000"/>
                  <a:lumOff val="80000"/>
                </a:srgbClr>
              </a:solidFill>
              <a:latin typeface="Bookman Old Style"/>
            </a:endParaRPr>
          </a:p>
        </p:txBody>
      </p:sp>
      <p:pic>
        <p:nvPicPr>
          <p:cNvPr id="2" name="Picture 1"/>
          <p:cNvPicPr>
            <a:picLocks noChangeAspect="1"/>
          </p:cNvPicPr>
          <p:nvPr/>
        </p:nvPicPr>
        <p:blipFill>
          <a:blip r:embed="rId3"/>
          <a:stretch>
            <a:fillRect/>
          </a:stretch>
        </p:blipFill>
        <p:spPr>
          <a:xfrm>
            <a:off x="5452533" y="1803400"/>
            <a:ext cx="3454400" cy="3454400"/>
          </a:xfrm>
          <a:prstGeom prst="rect">
            <a:avLst/>
          </a:prstGeom>
        </p:spPr>
      </p:pic>
    </p:spTree>
    <p:extLst>
      <p:ext uri="{BB962C8B-B14F-4D97-AF65-F5344CB8AC3E}">
        <p14:creationId xmlns:p14="http://schemas.microsoft.com/office/powerpoint/2010/main" val="142970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29371" y="593035"/>
            <a:ext cx="8263891" cy="1275036"/>
          </a:xfrm>
        </p:spPr>
        <p:txBody>
          <a:bodyPr vert="horz" lIns="81280" tIns="40640" rIns="81280" bIns="40640" rtlCol="0" anchor="b" anchorCtr="0">
            <a:normAutofit fontScale="90000"/>
          </a:bodyPr>
          <a:lstStyle/>
          <a:p>
            <a:pPr algn="ctr" eaLnBrk="1" hangingPunct="1">
              <a:spcBef>
                <a:spcPct val="0"/>
              </a:spcBef>
              <a:buSzTx/>
              <a:buNone/>
            </a:pPr>
            <a:r>
              <a:rPr lang="en-US" dirty="0"/>
              <a:t>Conversational Tools You Can Use To Address DD In Your Practice</a:t>
            </a:r>
            <a:endParaRPr lang="en-US" altLang="en-US" dirty="0">
              <a:latin typeface="Segoe UI"/>
              <a:ea typeface="Segoe UI"/>
              <a:cs typeface="Segoe UI"/>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429370" y="2222170"/>
            <a:ext cx="8409831" cy="3661486"/>
          </a:xfrm>
          <a:prstGeom prst="rect">
            <a:avLst/>
          </a:prstGeom>
        </p:spPr>
        <p:txBody>
          <a:bodyPr vert="horz" lIns="81280" tIns="40640" rIns="81280" bIns="40640" rtlCol="0" anchor="t">
            <a:normAutofit/>
          </a:bodyPr>
          <a:lstStyle/>
          <a:p>
            <a:pPr>
              <a:buClr>
                <a:srgbClr val="727CA3">
                  <a:lumMod val="20000"/>
                  <a:lumOff val="80000"/>
                </a:srgbClr>
              </a:buClr>
              <a:defRPr/>
            </a:pPr>
            <a:r>
              <a:rPr lang="en-US" altLang="en-US" sz="2400" dirty="0">
                <a:solidFill>
                  <a:prstClr val="black"/>
                </a:solidFill>
                <a:latin typeface="Calibri" panose="020F0502020204030204" pitchFamily="34" charset="0"/>
                <a:cs typeface="Calibri" panose="020F0502020204030204" pitchFamily="34" charset="0"/>
              </a:rPr>
              <a:t>The idea is to use these tools to help </a:t>
            </a:r>
            <a:r>
              <a:rPr lang="en-US" altLang="en-US" sz="2400" u="sng" dirty="0">
                <a:solidFill>
                  <a:prstClr val="black"/>
                </a:solidFill>
                <a:latin typeface="Calibri" panose="020F0502020204030204" pitchFamily="34" charset="0"/>
                <a:cs typeface="Calibri" panose="020F0502020204030204" pitchFamily="34" charset="0"/>
              </a:rPr>
              <a:t>build a relationship with the PWD</a:t>
            </a:r>
            <a:r>
              <a:rPr lang="en-US" altLang="en-US" sz="2400" dirty="0">
                <a:solidFill>
                  <a:prstClr val="black"/>
                </a:solidFill>
                <a:latin typeface="Calibri" panose="020F0502020204030204" pitchFamily="34" charset="0"/>
                <a:cs typeface="Calibri" panose="020F0502020204030204" pitchFamily="34" charset="0"/>
              </a:rPr>
              <a:t> that will  effectively address the emotional side of diabetes.</a:t>
            </a:r>
          </a:p>
          <a:p>
            <a:pPr>
              <a:buClr>
                <a:srgbClr val="727CA3">
                  <a:lumMod val="20000"/>
                  <a:lumOff val="80000"/>
                </a:srgbClr>
              </a:buClr>
              <a:defRPr/>
            </a:pPr>
            <a:endParaRPr lang="en-US" sz="2400" dirty="0">
              <a:solidFill>
                <a:prstClr val="black"/>
              </a:solidFill>
              <a:latin typeface="Calibri" panose="020F0502020204030204" pitchFamily="34" charset="0"/>
              <a:cs typeface="Calibri" panose="020F0502020204030204" pitchFamily="34" charset="0"/>
            </a:endParaRPr>
          </a:p>
          <a:p>
            <a:pPr>
              <a:buClr>
                <a:srgbClr val="727CA3">
                  <a:lumMod val="20000"/>
                  <a:lumOff val="80000"/>
                </a:srgbClr>
              </a:buClr>
              <a:defRPr/>
            </a:pPr>
            <a:r>
              <a:rPr lang="en-US" sz="2400" dirty="0">
                <a:solidFill>
                  <a:prstClr val="black"/>
                </a:solidFill>
                <a:latin typeface="Calibri" panose="020F0502020204030204" pitchFamily="34" charset="0"/>
                <a:cs typeface="Calibri" panose="020F0502020204030204" pitchFamily="34" charset="0"/>
              </a:rPr>
              <a:t>You may already be familiar with these tools – our goal here is to target them specifically and apply them to DD.</a:t>
            </a:r>
            <a:endParaRPr lang="en-US" altLang="en-US" sz="2400" dirty="0">
              <a:solidFill>
                <a:prstClr val="black"/>
              </a:solidFill>
              <a:latin typeface="Calibri" panose="020F0502020204030204" pitchFamily="34" charset="0"/>
              <a:cs typeface="Calibri" panose="020F0502020204030204" pitchFamily="34" charset="0"/>
            </a:endParaRPr>
          </a:p>
          <a:p>
            <a:pPr algn="ctr">
              <a:buClr>
                <a:srgbClr val="727CA3">
                  <a:lumMod val="20000"/>
                  <a:lumOff val="80000"/>
                </a:srgbClr>
              </a:buClr>
              <a:defRPr/>
            </a:pPr>
            <a:endParaRPr lang="en-US" altLang="en-US" sz="2400" dirty="0">
              <a:solidFill>
                <a:prstClr val="black"/>
              </a:solidFill>
              <a:latin typeface="Calibri" panose="020F0502020204030204" pitchFamily="34" charset="0"/>
              <a:cs typeface="Calibri" panose="020F0502020204030204" pitchFamily="34" charset="0"/>
            </a:endParaRPr>
          </a:p>
          <a:p>
            <a:pPr indent="-203203">
              <a:lnSpc>
                <a:spcPct val="90000"/>
              </a:lnSpc>
              <a:spcAft>
                <a:spcPts val="533"/>
              </a:spcAft>
              <a:buFont typeface="Arial" panose="020B0604020202020204" pitchFamily="34" charset="0"/>
              <a:buChar char="•"/>
              <a:defRPr/>
            </a:pPr>
            <a:endParaRPr lang="en-US" sz="2400" b="1" dirty="0">
              <a:solidFill>
                <a:prstClr val="black"/>
              </a:solidFill>
              <a:latin typeface="Calibri" panose="020F0502020204030204" pitchFamily="34" charset="0"/>
              <a:cs typeface="Calibri" panose="020F0502020204030204" pitchFamily="34" charset="0"/>
            </a:endParaRPr>
          </a:p>
          <a:p>
            <a:pPr>
              <a:lnSpc>
                <a:spcPct val="90000"/>
              </a:lnSpc>
              <a:spcAft>
                <a:spcPts val="533"/>
              </a:spcAft>
              <a:defRPr/>
            </a:pPr>
            <a:endParaRPr lang="en-US" sz="1689" b="1" dirty="0">
              <a:solidFill>
                <a:prstClr val="black"/>
              </a:solidFill>
              <a:latin typeface="Gill Sans MT"/>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4402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5" name="Picture 4">
            <a:extLst>
              <a:ext uri="{FF2B5EF4-FFF2-40B4-BE49-F238E27FC236}">
                <a16:creationId xmlns:a16="http://schemas.microsoft.com/office/drawing/2014/main" id="{FF3368C7-C1E5-B72C-AE22-8F4E498C6769}"/>
              </a:ext>
            </a:extLst>
          </p:cNvPr>
          <p:cNvPicPr>
            <a:picLocks noChangeAspect="1"/>
          </p:cNvPicPr>
          <p:nvPr/>
        </p:nvPicPr>
        <p:blipFill>
          <a:blip r:embed="rId2"/>
          <a:stretch>
            <a:fillRect/>
          </a:stretch>
        </p:blipFill>
        <p:spPr>
          <a:xfrm>
            <a:off x="2906108" y="4307165"/>
            <a:ext cx="3310415" cy="2304488"/>
          </a:xfrm>
          <a:prstGeom prst="rect">
            <a:avLst/>
          </a:prstGeom>
        </p:spPr>
      </p:pic>
    </p:spTree>
    <p:extLst>
      <p:ext uri="{BB962C8B-B14F-4D97-AF65-F5344CB8AC3E}">
        <p14:creationId xmlns:p14="http://schemas.microsoft.com/office/powerpoint/2010/main" val="410016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29371" y="593035"/>
            <a:ext cx="8263891" cy="1275036"/>
          </a:xfrm>
        </p:spPr>
        <p:txBody>
          <a:bodyPr vert="horz" lIns="81280" tIns="40640" rIns="81280" bIns="40640" rtlCol="0" anchor="b" anchorCtr="0">
            <a:normAutofit fontScale="90000"/>
          </a:bodyPr>
          <a:lstStyle/>
          <a:p>
            <a:pPr algn="ctr" eaLnBrk="1" hangingPunct="1">
              <a:spcBef>
                <a:spcPct val="0"/>
              </a:spcBef>
              <a:buSzTx/>
              <a:buNone/>
            </a:pPr>
            <a:r>
              <a:rPr lang="en-US" dirty="0"/>
              <a:t>Conversational Tools You Can Use To Address DD In Your Practice</a:t>
            </a:r>
            <a:endParaRPr lang="en-US" altLang="en-US" dirty="0">
              <a:latin typeface="Segoe UI"/>
              <a:ea typeface="Segoe UI"/>
              <a:cs typeface="Segoe UI"/>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429370" y="2222170"/>
            <a:ext cx="8409831" cy="3661486"/>
          </a:xfrm>
          <a:prstGeom prst="rect">
            <a:avLst/>
          </a:prstGeom>
        </p:spPr>
        <p:txBody>
          <a:bodyPr vert="horz" lIns="81280" tIns="40640" rIns="81280" bIns="40640" rtlCol="0" anchor="t">
            <a:normAutofit/>
          </a:bodyPr>
          <a:lstStyle/>
          <a:p>
            <a:pPr>
              <a:spcBef>
                <a:spcPts val="889"/>
              </a:spcBef>
              <a:buClr>
                <a:srgbClr val="727CA3">
                  <a:lumMod val="20000"/>
                  <a:lumOff val="80000"/>
                </a:srgbClr>
              </a:buClr>
              <a:buSzPct val="110000"/>
              <a:defRPr/>
            </a:pPr>
            <a:r>
              <a:rPr lang="en-US" altLang="en-US" sz="2400" dirty="0">
                <a:solidFill>
                  <a:prstClr val="black"/>
                </a:solidFill>
                <a:latin typeface="Calibri" panose="020F0502020204030204" pitchFamily="34" charset="0"/>
              </a:rPr>
              <a:t>The goal is to help the PWD label, verbalize, share, consider, and evaluate these frequently unaddressed and often hidden feelings and thoughts about diabetes.</a:t>
            </a:r>
          </a:p>
          <a:p>
            <a:pPr>
              <a:spcBef>
                <a:spcPts val="889"/>
              </a:spcBef>
              <a:buClr>
                <a:srgbClr val="727CA3">
                  <a:lumMod val="20000"/>
                  <a:lumOff val="80000"/>
                </a:srgbClr>
              </a:buClr>
              <a:buSzPct val="110000"/>
              <a:defRPr/>
            </a:pPr>
            <a:r>
              <a:rPr lang="en-US" altLang="en-US" sz="2400" dirty="0">
                <a:solidFill>
                  <a:prstClr val="black"/>
                </a:solidFill>
                <a:latin typeface="Calibri" panose="020F0502020204030204" pitchFamily="34" charset="0"/>
              </a:rPr>
              <a:t>B</a:t>
            </a:r>
            <a:r>
              <a:rPr lang="en-US" altLang="en-US" sz="2400" dirty="0" err="1">
                <a:solidFill>
                  <a:prstClr val="black"/>
                </a:solidFill>
                <a:latin typeface="Calibri" panose="020F0502020204030204" pitchFamily="34" charset="0"/>
              </a:rPr>
              <a:t>uilding</a:t>
            </a:r>
            <a:r>
              <a:rPr lang="en-US" altLang="en-US" sz="2400" dirty="0">
                <a:solidFill>
                  <a:prstClr val="black"/>
                </a:solidFill>
                <a:latin typeface="Calibri" panose="020F0502020204030204" pitchFamily="34" charset="0"/>
              </a:rPr>
              <a:t> the relationship with conversational skills is the intervention!</a:t>
            </a:r>
          </a:p>
          <a:p>
            <a:pPr>
              <a:spcBef>
                <a:spcPts val="889"/>
              </a:spcBef>
              <a:buClr>
                <a:prstClr val="white">
                  <a:lumMod val="85000"/>
                </a:prstClr>
              </a:buClr>
              <a:buSzPct val="110000"/>
              <a:defRPr/>
            </a:pPr>
            <a:endParaRPr lang="en-US" altLang="en-US" sz="2100" dirty="0">
              <a:solidFill>
                <a:srgbClr val="FCFCFC"/>
              </a:solidFill>
              <a:latin typeface="Calibri" panose="020F0502020204030204" pitchFamily="34" charset="0"/>
            </a:endParaRPr>
          </a:p>
          <a:p>
            <a:pPr indent="-203203">
              <a:lnSpc>
                <a:spcPct val="90000"/>
              </a:lnSpc>
              <a:spcAft>
                <a:spcPts val="533"/>
              </a:spcAft>
              <a:buFont typeface="Arial" panose="020B0604020202020204" pitchFamily="34" charset="0"/>
              <a:buChar char="•"/>
              <a:defRPr/>
            </a:pPr>
            <a:endParaRPr lang="en-US" sz="2400" b="1" dirty="0">
              <a:solidFill>
                <a:prstClr val="black"/>
              </a:solidFill>
              <a:latin typeface="Calibri" panose="020F0502020204030204" pitchFamily="34" charset="0"/>
              <a:cs typeface="Calibri" panose="020F0502020204030204" pitchFamily="34" charset="0"/>
            </a:endParaRPr>
          </a:p>
          <a:p>
            <a:pPr>
              <a:lnSpc>
                <a:spcPct val="90000"/>
              </a:lnSpc>
              <a:spcAft>
                <a:spcPts val="533"/>
              </a:spcAft>
              <a:defRPr/>
            </a:pPr>
            <a:endParaRPr lang="en-US" sz="1689" b="1" dirty="0">
              <a:solidFill>
                <a:prstClr val="black"/>
              </a:solidFill>
              <a:latin typeface="Gill Sans MT"/>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4402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5" name="Picture 4">
            <a:extLst>
              <a:ext uri="{FF2B5EF4-FFF2-40B4-BE49-F238E27FC236}">
                <a16:creationId xmlns:a16="http://schemas.microsoft.com/office/drawing/2014/main" id="{FF3368C7-C1E5-B72C-AE22-8F4E498C6769}"/>
              </a:ext>
            </a:extLst>
          </p:cNvPr>
          <p:cNvPicPr>
            <a:picLocks noChangeAspect="1"/>
          </p:cNvPicPr>
          <p:nvPr/>
        </p:nvPicPr>
        <p:blipFill>
          <a:blip r:embed="rId2"/>
          <a:stretch>
            <a:fillRect/>
          </a:stretch>
        </p:blipFill>
        <p:spPr>
          <a:xfrm>
            <a:off x="2906108" y="4307165"/>
            <a:ext cx="3310415" cy="2304488"/>
          </a:xfrm>
          <a:prstGeom prst="rect">
            <a:avLst/>
          </a:prstGeom>
        </p:spPr>
      </p:pic>
    </p:spTree>
    <p:extLst>
      <p:ext uri="{BB962C8B-B14F-4D97-AF65-F5344CB8AC3E}">
        <p14:creationId xmlns:p14="http://schemas.microsoft.com/office/powerpoint/2010/main" val="169104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umbrella with a black handle">
            <a:extLst>
              <a:ext uri="{FF2B5EF4-FFF2-40B4-BE49-F238E27FC236}">
                <a16:creationId xmlns:a16="http://schemas.microsoft.com/office/drawing/2014/main" id="{D4749DFF-CF3F-BA40-F4FE-FBC36A1BA77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44411" y="110067"/>
            <a:ext cx="6908800" cy="6908800"/>
          </a:xfrm>
          <a:prstGeom prst="rect">
            <a:avLst/>
          </a:prstGeom>
        </p:spPr>
      </p:pic>
      <p:sp>
        <p:nvSpPr>
          <p:cNvPr id="34817" name="Title 1">
            <a:extLst>
              <a:ext uri="{FF2B5EF4-FFF2-40B4-BE49-F238E27FC236}">
                <a16:creationId xmlns:a16="http://schemas.microsoft.com/office/drawing/2014/main" id="{276BB88B-B3D1-D947-A4DD-1B3B78A6F92D}"/>
              </a:ext>
            </a:extLst>
          </p:cNvPr>
          <p:cNvSpPr>
            <a:spLocks noChangeArrowheads="1"/>
          </p:cNvSpPr>
          <p:nvPr/>
        </p:nvSpPr>
        <p:spPr bwMode="auto">
          <a:xfrm>
            <a:off x="2774246" y="2202745"/>
            <a:ext cx="3649133" cy="730956"/>
          </a:xfrm>
          <a:prstGeom prst="roundRect">
            <a:avLst>
              <a:gd name="adj" fmla="val 16667"/>
            </a:avLst>
          </a:prstGeom>
          <a:noFill/>
          <a:ln>
            <a:noFill/>
          </a:ln>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dirty="0">
                <a:solidFill>
                  <a:prstClr val="white"/>
                </a:solidFill>
                <a:latin typeface="Segoe UI"/>
                <a:ea typeface="Segoe UI"/>
                <a:cs typeface="Segoe UI"/>
              </a:rPr>
              <a:t>Relationship Building</a:t>
            </a:r>
          </a:p>
        </p:txBody>
      </p:sp>
      <p:sp>
        <p:nvSpPr>
          <p:cNvPr id="6" name="Title 1">
            <a:extLst>
              <a:ext uri="{FF2B5EF4-FFF2-40B4-BE49-F238E27FC236}">
                <a16:creationId xmlns:a16="http://schemas.microsoft.com/office/drawing/2014/main" id="{7B5A6236-7240-D044-BCAD-FF2E347E47E0}"/>
              </a:ext>
            </a:extLst>
          </p:cNvPr>
          <p:cNvSpPr txBox="1">
            <a:spLocks/>
          </p:cNvSpPr>
          <p:nvPr/>
        </p:nvSpPr>
        <p:spPr>
          <a:xfrm>
            <a:off x="890412" y="3740858"/>
            <a:ext cx="3251200" cy="770467"/>
          </a:xfrm>
          <a:prstGeom prst="roundRect">
            <a:avLst/>
          </a:prstGeom>
          <a:solidFill>
            <a:srgbClr val="F07152"/>
          </a:solidFill>
        </p:spPr>
        <p:txBody>
          <a:bodyPr anchor="ctr">
            <a:normAutofit fontScale="92500" lnSpcReduction="2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1. Open-Ended Questions </a:t>
            </a:r>
          </a:p>
        </p:txBody>
      </p:sp>
      <p:sp>
        <p:nvSpPr>
          <p:cNvPr id="11" name="Title 1">
            <a:extLst>
              <a:ext uri="{FF2B5EF4-FFF2-40B4-BE49-F238E27FC236}">
                <a16:creationId xmlns:a16="http://schemas.microsoft.com/office/drawing/2014/main" id="{2744DA1A-BD5E-7649-89BD-1C99921F51B9}"/>
              </a:ext>
            </a:extLst>
          </p:cNvPr>
          <p:cNvSpPr txBox="1">
            <a:spLocks/>
          </p:cNvSpPr>
          <p:nvPr/>
        </p:nvSpPr>
        <p:spPr>
          <a:xfrm>
            <a:off x="3040946" y="4868334"/>
            <a:ext cx="3382433" cy="825500"/>
          </a:xfrm>
          <a:prstGeom prst="roundRect">
            <a:avLst/>
          </a:prstGeom>
          <a:solidFill>
            <a:srgbClr val="F07152"/>
          </a:solidFill>
        </p:spPr>
        <p:txBody>
          <a:bodyPr anchor="ctr">
            <a:normAutofit fontScale="92500" lnSpcReduction="1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3. Clinician Engagement Skills</a:t>
            </a:r>
            <a:endParaRPr lang="en-US" sz="2489" dirty="0">
              <a:solidFill>
                <a:prstClr val="white"/>
              </a:solidFill>
            </a:endParaRPr>
          </a:p>
        </p:txBody>
      </p:sp>
      <p:sp>
        <p:nvSpPr>
          <p:cNvPr id="13" name="Title 1">
            <a:extLst>
              <a:ext uri="{FF2B5EF4-FFF2-40B4-BE49-F238E27FC236}">
                <a16:creationId xmlns:a16="http://schemas.microsoft.com/office/drawing/2014/main" id="{D7CC4A9E-4B8B-B54B-940C-01F4779611D6}"/>
              </a:ext>
            </a:extLst>
          </p:cNvPr>
          <p:cNvSpPr txBox="1">
            <a:spLocks/>
          </p:cNvSpPr>
          <p:nvPr/>
        </p:nvSpPr>
        <p:spPr>
          <a:xfrm>
            <a:off x="372534" y="695678"/>
            <a:ext cx="8452556" cy="553156"/>
          </a:xfrm>
          <a:prstGeom prst="rect">
            <a:avLst/>
          </a:prstGeom>
        </p:spPr>
        <p:txBody>
          <a:bodyPr anchor="ctr"/>
          <a:lstStyle>
            <a:lvl1pPr algn="l" defTabSz="914400" rtl="0" eaLnBrk="1" latinLnBrk="0" hangingPunct="1">
              <a:spcBef>
                <a:spcPct val="0"/>
              </a:spcBef>
              <a:buNone/>
              <a:defRPr sz="28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srgbClr val="F07152"/>
                </a:solidFill>
                <a:latin typeface="Bookman Old Style"/>
              </a:rPr>
              <a:t>Relationship Building </a:t>
            </a:r>
            <a:r>
              <a:rPr lang="en-US" sz="2489" dirty="0">
                <a:solidFill>
                  <a:srgbClr val="F07152"/>
                </a:solidFill>
                <a:latin typeface="Bookman Old Style"/>
                <a:cs typeface="Calibri" panose="020F0502020204030204" pitchFamily="34" charset="0"/>
              </a:rPr>
              <a:t>│ </a:t>
            </a:r>
            <a:r>
              <a:rPr lang="en-US" altLang="en-US" sz="2489" u="sng" dirty="0">
                <a:solidFill>
                  <a:prstClr val="black"/>
                </a:solidFill>
                <a:latin typeface="Bookman Old Style"/>
              </a:rPr>
              <a:t>Three</a:t>
            </a:r>
            <a:r>
              <a:rPr lang="en-US" altLang="en-US" sz="2489" dirty="0">
                <a:solidFill>
                  <a:prstClr val="black"/>
                </a:solidFill>
                <a:latin typeface="Bookman Old Style"/>
              </a:rPr>
              <a:t> Tools To Make It Happen</a:t>
            </a:r>
            <a:endParaRPr lang="en-US" sz="2489" dirty="0">
              <a:solidFill>
                <a:prstClr val="black"/>
              </a:solidFill>
              <a:latin typeface="Bookman Old Style"/>
            </a:endParaRPr>
          </a:p>
        </p:txBody>
      </p:sp>
      <p:sp>
        <p:nvSpPr>
          <p:cNvPr id="34824" name="Title 1">
            <a:extLst>
              <a:ext uri="{FF2B5EF4-FFF2-40B4-BE49-F238E27FC236}">
                <a16:creationId xmlns:a16="http://schemas.microsoft.com/office/drawing/2014/main" id="{2974FEA4-FAF5-A749-8E47-3FACB8E8C63C}"/>
              </a:ext>
            </a:extLst>
          </p:cNvPr>
          <p:cNvSpPr>
            <a:spLocks noChangeArrowheads="1"/>
          </p:cNvSpPr>
          <p:nvPr/>
        </p:nvSpPr>
        <p:spPr bwMode="auto">
          <a:xfrm>
            <a:off x="5113867" y="3699936"/>
            <a:ext cx="3251200" cy="770467"/>
          </a:xfrm>
          <a:prstGeom prst="roundRect">
            <a:avLst>
              <a:gd name="adj" fmla="val 16667"/>
            </a:avLst>
          </a:prstGeom>
          <a:solidFill>
            <a:srgbClr val="F071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a:solidFill>
                  <a:prstClr val="white"/>
                </a:solidFill>
                <a:latin typeface="Segoe UI"/>
                <a:ea typeface="Segoe UI"/>
                <a:cs typeface="Segoe UI"/>
              </a:rPr>
              <a:t>2. Active Listening</a:t>
            </a:r>
          </a:p>
        </p:txBody>
      </p:sp>
      <p:sp>
        <p:nvSpPr>
          <p:cNvPr id="10" name="TextBox 9">
            <a:extLst>
              <a:ext uri="{FF2B5EF4-FFF2-40B4-BE49-F238E27FC236}">
                <a16:creationId xmlns:a16="http://schemas.microsoft.com/office/drawing/2014/main" id="{4EBE42F3-BDCC-752D-EE0D-8EF7D603F691}"/>
              </a:ext>
            </a:extLst>
          </p:cNvPr>
          <p:cNvSpPr txBox="1"/>
          <p:nvPr/>
        </p:nvSpPr>
        <p:spPr>
          <a:xfrm>
            <a:off x="1524000" y="6477000"/>
            <a:ext cx="6096000" cy="215444"/>
          </a:xfrm>
          <a:prstGeom prst="rect">
            <a:avLst/>
          </a:prstGeom>
          <a:noFill/>
        </p:spPr>
        <p:txBody>
          <a:bodyPr wrap="square" rtlCol="0">
            <a:spAutoFit/>
          </a:bodyPr>
          <a:lstStyle/>
          <a:p>
            <a:r>
              <a:rPr lang="en-US" sz="800" dirty="0">
                <a:solidFill>
                  <a:prstClr val="black"/>
                </a:solidFill>
                <a:latin typeface="Gill Sans MT"/>
                <a:hlinkClick r:id="rId4" tooltip="http://scp-th.wikidot.com/forum/t-7046053/scp-xxx-th"/>
              </a:rPr>
              <a:t>This Photo</a:t>
            </a:r>
            <a:r>
              <a:rPr lang="en-US" sz="800" dirty="0">
                <a:solidFill>
                  <a:prstClr val="black"/>
                </a:solidFill>
                <a:latin typeface="Gill Sans MT"/>
              </a:rPr>
              <a:t> by Unknown Author is licensed under </a:t>
            </a:r>
            <a:r>
              <a:rPr lang="en-US" sz="800" dirty="0">
                <a:solidFill>
                  <a:prstClr val="black"/>
                </a:solidFill>
                <a:latin typeface="Gill Sans MT"/>
                <a:hlinkClick r:id="rId5" tooltip="https://creativecommons.org/licenses/by-sa/3.0/"/>
              </a:rPr>
              <a:t>CC BY-SA</a:t>
            </a:r>
            <a:endParaRPr lang="en-US" sz="800" dirty="0">
              <a:solidFill>
                <a:prstClr val="black"/>
              </a:solidFill>
              <a:latin typeface="Gill Sans MT"/>
            </a:endParaRPr>
          </a:p>
        </p:txBody>
      </p:sp>
    </p:spTree>
    <p:extLst>
      <p:ext uri="{BB962C8B-B14F-4D97-AF65-F5344CB8AC3E}">
        <p14:creationId xmlns:p14="http://schemas.microsoft.com/office/powerpoint/2010/main" val="2803193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261535"/>
            <a:ext cx="6252634" cy="5012267"/>
          </a:xfrm>
        </p:spPr>
        <p:txBody>
          <a:bodyPr vert="horz" lIns="81280" tIns="40640" rIns="81280" bIns="40640" rtlCol="0">
            <a:normAutofit/>
          </a:bodyPr>
          <a:lstStyle/>
          <a:p>
            <a:pPr marL="0" indent="0">
              <a:buNone/>
              <a:defRPr/>
            </a:pPr>
            <a:r>
              <a:rPr lang="en-US" altLang="en-US" sz="2133" dirty="0">
                <a:latin typeface="+mn-lt"/>
              </a:rPr>
              <a:t>What are </a:t>
            </a:r>
            <a:r>
              <a:rPr lang="en-US" altLang="en-US" sz="2133" i="1" dirty="0">
                <a:latin typeface="+mn-lt"/>
              </a:rPr>
              <a:t>closed-ended</a:t>
            </a:r>
            <a:r>
              <a:rPr lang="en-US" altLang="en-US" sz="2133" dirty="0">
                <a:latin typeface="+mn-lt"/>
              </a:rPr>
              <a:t> questions?</a:t>
            </a:r>
          </a:p>
          <a:p>
            <a:pPr marL="0" indent="0">
              <a:buClr>
                <a:schemeClr val="accent1">
                  <a:lumMod val="20000"/>
                  <a:lumOff val="80000"/>
                </a:schemeClr>
              </a:buClr>
              <a:buNone/>
              <a:defRPr/>
            </a:pPr>
            <a:r>
              <a:rPr lang="en-US" altLang="en-US" sz="2133" dirty="0">
                <a:latin typeface="+mn-lt"/>
              </a:rPr>
              <a:t>	Answers have to do with short, fixed responses (</a:t>
            </a:r>
            <a:r>
              <a:rPr lang="en-US" altLang="en-US" sz="2133" i="1" dirty="0">
                <a:latin typeface="+mn-lt"/>
              </a:rPr>
              <a:t>that then require a clinician to then ask the next question</a:t>
            </a:r>
            <a:r>
              <a:rPr lang="en-US" altLang="en-US" sz="2133" dirty="0">
                <a:latin typeface="+mn-lt"/>
              </a:rPr>
              <a:t>). </a:t>
            </a:r>
          </a:p>
          <a:p>
            <a:pPr>
              <a:buClr>
                <a:schemeClr val="accent1">
                  <a:lumMod val="20000"/>
                  <a:lumOff val="80000"/>
                </a:schemeClr>
              </a:buClr>
              <a:buFont typeface="Wingdings" pitchFamily="2" charset="2"/>
              <a:buChar char="§"/>
              <a:defRPr/>
            </a:pPr>
            <a:r>
              <a:rPr lang="en-US" altLang="en-US" sz="2133" dirty="0">
                <a:latin typeface="+mn-lt"/>
              </a:rPr>
              <a:t>Examples of </a:t>
            </a:r>
            <a:r>
              <a:rPr lang="en-US" altLang="en-US" sz="2133" i="1" dirty="0">
                <a:latin typeface="+mn-lt"/>
              </a:rPr>
              <a:t>closed-ended</a:t>
            </a:r>
            <a:r>
              <a:rPr lang="en-US" altLang="en-US" sz="2133" dirty="0">
                <a:latin typeface="+mn-lt"/>
              </a:rPr>
              <a:t> questions:</a:t>
            </a:r>
          </a:p>
          <a:p>
            <a:pPr lvl="1">
              <a:buClr>
                <a:schemeClr val="accent1">
                  <a:lumMod val="20000"/>
                  <a:lumOff val="80000"/>
                </a:schemeClr>
              </a:buClr>
              <a:buFont typeface="Wingdings" pitchFamily="2" charset="2"/>
              <a:buChar char="§"/>
              <a:defRPr/>
            </a:pPr>
            <a:r>
              <a:rPr lang="en-US" altLang="en-US" dirty="0">
                <a:latin typeface="+mn-lt"/>
              </a:rPr>
              <a:t>- What kind of exercise do you like to do?     “Walk!”</a:t>
            </a:r>
          </a:p>
          <a:p>
            <a:pPr marL="0" indent="0">
              <a:buClr>
                <a:schemeClr val="accent1">
                  <a:lumMod val="20000"/>
                  <a:lumOff val="80000"/>
                </a:schemeClr>
              </a:buClr>
              <a:buNone/>
              <a:defRPr/>
            </a:pPr>
            <a:r>
              <a:rPr lang="en-US" altLang="en-US" sz="2133" dirty="0">
                <a:latin typeface="+mn-lt"/>
              </a:rPr>
              <a:t>	- How often do you walk? “3-times a week.”</a:t>
            </a:r>
          </a:p>
          <a:p>
            <a:pPr marL="0" indent="0">
              <a:buClr>
                <a:schemeClr val="accent1">
                  <a:lumMod val="20000"/>
                  <a:lumOff val="80000"/>
                </a:schemeClr>
              </a:buClr>
              <a:buNone/>
              <a:defRPr/>
            </a:pPr>
            <a:r>
              <a:rPr lang="en-US" altLang="en-US" sz="2133" dirty="0">
                <a:latin typeface="+mn-lt"/>
              </a:rPr>
              <a:t>	- How often do you check your BG? </a:t>
            </a:r>
          </a:p>
          <a:p>
            <a:pPr marL="0" indent="0">
              <a:buClr>
                <a:schemeClr val="accent1">
                  <a:lumMod val="20000"/>
                  <a:lumOff val="80000"/>
                </a:schemeClr>
              </a:buClr>
              <a:buNone/>
              <a:defRPr/>
            </a:pPr>
            <a:r>
              <a:rPr lang="en-US" altLang="en-US" sz="2133" dirty="0">
                <a:latin typeface="+mn-lt"/>
              </a:rPr>
              <a:t>	  “Five times a day.”</a:t>
            </a:r>
          </a:p>
          <a:p>
            <a:pPr marL="0" indent="0">
              <a:buClr>
                <a:schemeClr val="accent1">
                  <a:lumMod val="20000"/>
                  <a:lumOff val="80000"/>
                </a:schemeClr>
              </a:buClr>
              <a:buNone/>
              <a:defRPr/>
            </a:pPr>
            <a:endParaRPr lang="en-US" altLang="en-US" sz="2133" dirty="0">
              <a:latin typeface="+mn-lt"/>
            </a:endParaRPr>
          </a:p>
          <a:p>
            <a:pPr marL="0" indent="0" algn="ctr">
              <a:buClr>
                <a:schemeClr val="accent1">
                  <a:lumMod val="20000"/>
                  <a:lumOff val="80000"/>
                </a:schemeClr>
              </a:buClr>
              <a:buNone/>
              <a:defRPr/>
            </a:pPr>
            <a:r>
              <a:rPr lang="en-US" altLang="en-US" sz="2133" dirty="0">
                <a:latin typeface="+mn-lt"/>
              </a:rPr>
              <a:t>	</a:t>
            </a:r>
            <a:r>
              <a:rPr lang="en-US" altLang="en-US" sz="2133" i="1" dirty="0">
                <a:latin typeface="+mn-lt"/>
              </a:rPr>
              <a:t>Closed-ended questions </a:t>
            </a:r>
            <a:r>
              <a:rPr lang="en-US" altLang="en-US" sz="2133" i="1" u="sng" dirty="0">
                <a:latin typeface="+mn-lt"/>
              </a:rPr>
              <a:t>do not </a:t>
            </a:r>
            <a:r>
              <a:rPr lang="en-US" altLang="en-US" sz="2133" i="1" dirty="0">
                <a:latin typeface="+mn-lt"/>
              </a:rPr>
              <a:t>help address DD.</a:t>
            </a:r>
            <a:endParaRPr lang="en-US" altLang="en-US" sz="2133" dirty="0">
              <a:latin typeface="+mn-lt"/>
            </a:endParaRPr>
          </a:p>
          <a:p>
            <a:pPr marL="0" indent="0">
              <a:buNone/>
              <a:defRPr/>
            </a:pPr>
            <a:endParaRPr lang="en-US" altLang="en-US" sz="2133" dirty="0"/>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0" y="381002"/>
            <a:ext cx="9144000"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rgbClr val="92D050"/>
                </a:solidFill>
                <a:cs typeface="Calibri" panose="020F0502020204030204" pitchFamily="34" charset="0"/>
              </a:rPr>
              <a:t> #1. </a:t>
            </a:r>
            <a:r>
              <a:rPr lang="en-US" altLang="en-US" sz="3200" dirty="0"/>
              <a:t>Open-Ended Questions</a:t>
            </a:r>
            <a:endParaRPr lang="en-US" sz="3200" dirty="0"/>
          </a:p>
        </p:txBody>
      </p:sp>
      <p:pic>
        <p:nvPicPr>
          <p:cNvPr id="36867" name="Picture 5">
            <a:extLst>
              <a:ext uri="{FF2B5EF4-FFF2-40B4-BE49-F238E27FC236}">
                <a16:creationId xmlns:a16="http://schemas.microsoft.com/office/drawing/2014/main" id="{D404E6B7-BB25-E845-BB7A-72497EBE3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021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dissolv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261535"/>
            <a:ext cx="6252634" cy="5012267"/>
          </a:xfrm>
        </p:spPr>
        <p:txBody>
          <a:bodyPr vert="horz" lIns="81280" tIns="40640" rIns="81280" bIns="40640" rtlCol="0">
            <a:normAutofit fontScale="85000" lnSpcReduction="20000"/>
          </a:bodyPr>
          <a:lstStyle/>
          <a:p>
            <a:pPr marL="0" indent="0">
              <a:buNone/>
              <a:defRPr/>
            </a:pPr>
            <a:r>
              <a:rPr lang="en-US" altLang="en-US" sz="2600" dirty="0">
                <a:latin typeface="Calibri" panose="020F0502020204030204" pitchFamily="34" charset="0"/>
                <a:cs typeface="Calibri" panose="020F0502020204030204" pitchFamily="34" charset="0"/>
              </a:rPr>
              <a:t>What are </a:t>
            </a:r>
            <a:r>
              <a:rPr lang="en-US" altLang="en-US" sz="2600" i="1" dirty="0">
                <a:latin typeface="Calibri" panose="020F0502020204030204" pitchFamily="34" charset="0"/>
                <a:cs typeface="Calibri" panose="020F0502020204030204" pitchFamily="34" charset="0"/>
              </a:rPr>
              <a:t>open-ended</a:t>
            </a:r>
            <a:r>
              <a:rPr lang="en-US" altLang="en-US" sz="2600" dirty="0">
                <a:latin typeface="Calibri" panose="020F0502020204030204" pitchFamily="34" charset="0"/>
                <a:cs typeface="Calibri" panose="020F0502020204030204" pitchFamily="34" charset="0"/>
              </a:rPr>
              <a:t> questions?</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Questions that ask “how, what, why.”</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They require a more detailed response. </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Examples:	</a:t>
            </a:r>
          </a:p>
          <a:p>
            <a:pPr marL="812810" lvl="2" indent="0">
              <a:buClr>
                <a:schemeClr val="accent1">
                  <a:lumMod val="20000"/>
                  <a:lumOff val="80000"/>
                </a:schemeClr>
              </a:buClr>
              <a:buNone/>
              <a:defRPr/>
            </a:pPr>
            <a:r>
              <a:rPr lang="en-US" altLang="en-US" sz="2400" dirty="0">
                <a:latin typeface="Calibri" panose="020F0502020204030204" pitchFamily="34" charset="0"/>
                <a:cs typeface="Calibri" panose="020F0502020204030204" pitchFamily="34" charset="0"/>
              </a:rPr>
              <a:t>  </a:t>
            </a:r>
            <a:r>
              <a:rPr lang="en-US" altLang="en-US" sz="2500" dirty="0">
                <a:latin typeface="Calibri" panose="020F0502020204030204" pitchFamily="34" charset="0"/>
                <a:cs typeface="Calibri" panose="020F0502020204030204" pitchFamily="34" charset="0"/>
              </a:rPr>
              <a:t>“</a:t>
            </a:r>
            <a:r>
              <a:rPr lang="en-US" altLang="en-US" sz="2500" u="sng" dirty="0">
                <a:latin typeface="Calibri" panose="020F0502020204030204" pitchFamily="34" charset="0"/>
                <a:cs typeface="Calibri" panose="020F0502020204030204" pitchFamily="34" charset="0"/>
              </a:rPr>
              <a:t>How</a:t>
            </a:r>
            <a:r>
              <a:rPr lang="en-US" altLang="en-US" sz="2500" dirty="0">
                <a:latin typeface="Calibri" panose="020F0502020204030204" pitchFamily="34" charset="0"/>
                <a:cs typeface="Calibri" panose="020F0502020204030204" pitchFamily="34" charset="0"/>
              </a:rPr>
              <a:t> do you respond when you go low?”</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a:t>
            </a:r>
            <a:r>
              <a:rPr lang="en-US" altLang="en-US" u="sng" dirty="0">
                <a:latin typeface="Calibri" panose="020F0502020204030204" pitchFamily="34" charset="0"/>
                <a:cs typeface="Calibri" panose="020F0502020204030204" pitchFamily="34" charset="0"/>
              </a:rPr>
              <a:t>What</a:t>
            </a:r>
            <a:r>
              <a:rPr lang="en-US" altLang="en-US" dirty="0">
                <a:latin typeface="Calibri" panose="020F0502020204030204" pitchFamily="34" charset="0"/>
                <a:cs typeface="Calibri" panose="020F0502020204030204" pitchFamily="34" charset="0"/>
              </a:rPr>
              <a:t> worries you the most about your 	  	  diabetes?”</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a:t>
            </a:r>
            <a:r>
              <a:rPr lang="en-US" altLang="en-US" u="sng" dirty="0">
                <a:latin typeface="Calibri" panose="020F0502020204030204" pitchFamily="34" charset="0"/>
                <a:cs typeface="Calibri" panose="020F0502020204030204" pitchFamily="34" charset="0"/>
              </a:rPr>
              <a:t>What</a:t>
            </a:r>
            <a:r>
              <a:rPr lang="en-US" altLang="en-US" dirty="0">
                <a:latin typeface="Calibri" panose="020F0502020204030204" pitchFamily="34" charset="0"/>
                <a:cs typeface="Calibri" panose="020F0502020204030204" pitchFamily="34" charset="0"/>
              </a:rPr>
              <a:t> sense do you make of these BG 	  	   	numbers?”</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a:t>
            </a:r>
            <a:r>
              <a:rPr lang="en-US" altLang="en-US" u="sng" dirty="0">
                <a:latin typeface="Calibri" panose="020F0502020204030204" pitchFamily="34" charset="0"/>
                <a:cs typeface="Calibri" panose="020F0502020204030204" pitchFamily="34" charset="0"/>
              </a:rPr>
              <a:t>Why</a:t>
            </a:r>
            <a:r>
              <a:rPr lang="en-US" altLang="en-US" dirty="0">
                <a:latin typeface="Calibri" panose="020F0502020204030204" pitchFamily="34" charset="0"/>
                <a:cs typeface="Calibri" panose="020F0502020204030204" pitchFamily="34" charset="0"/>
              </a:rPr>
              <a:t> do you think that you are having 			trouble lowering your BG levels? What 		might be going on?”</a:t>
            </a:r>
          </a:p>
          <a:p>
            <a:pPr marL="0" indent="0">
              <a:buClr>
                <a:schemeClr val="accent1">
                  <a:lumMod val="20000"/>
                  <a:lumOff val="80000"/>
                </a:schemeClr>
              </a:buClr>
              <a:buNone/>
              <a:defRPr/>
            </a:pPr>
            <a:endParaRPr lang="en-US" altLang="en-US" dirty="0">
              <a:latin typeface="Calibri" panose="020F0502020204030204" pitchFamily="34" charset="0"/>
              <a:cs typeface="Calibri" panose="020F0502020204030204" pitchFamily="34" charset="0"/>
            </a:endParaRPr>
          </a:p>
          <a:p>
            <a:pPr marL="0" indent="0" algn="ctr">
              <a:buClr>
                <a:schemeClr val="accent1">
                  <a:lumMod val="20000"/>
                  <a:lumOff val="80000"/>
                </a:schemeClr>
              </a:buClr>
              <a:buNone/>
              <a:defRPr/>
            </a:pPr>
            <a:r>
              <a:rPr lang="en-US" altLang="en-US" i="1" dirty="0">
                <a:latin typeface="Calibri" panose="020F0502020204030204" pitchFamily="34" charset="0"/>
                <a:cs typeface="Calibri" panose="020F0502020204030204" pitchFamily="34" charset="0"/>
              </a:rPr>
              <a:t>Open-ended questions sometimes make clinicians nervous(never know what the response might be) –but t</a:t>
            </a:r>
            <a:r>
              <a:rPr lang="en-US" altLang="en-US" i="1" dirty="0">
                <a:latin typeface="+mn-lt"/>
              </a:rPr>
              <a:t>hey open the door to a more effective clinical conversation.</a:t>
            </a:r>
            <a:endParaRPr lang="en-US" altLang="en-US" dirty="0">
              <a:latin typeface="+mn-lt"/>
            </a:endParaRPr>
          </a:p>
          <a:p>
            <a:pPr marL="0" indent="0">
              <a:buNone/>
              <a:defRPr/>
            </a:pPr>
            <a:endParaRPr lang="en-US" altLang="en-US" sz="2311" dirty="0"/>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381002"/>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rgbClr val="92D050"/>
                </a:solidFill>
                <a:cs typeface="Calibri" panose="020F0502020204030204" pitchFamily="34" charset="0"/>
              </a:rPr>
              <a:t> #1. </a:t>
            </a:r>
            <a:r>
              <a:rPr lang="en-US" altLang="en-US" sz="3200" dirty="0"/>
              <a:t>Open-Ended Questions</a:t>
            </a:r>
            <a:endParaRPr lang="en-US" sz="3200" dirty="0"/>
          </a:p>
        </p:txBody>
      </p:sp>
      <p:pic>
        <p:nvPicPr>
          <p:cNvPr id="36867" name="Picture 5">
            <a:extLst>
              <a:ext uri="{FF2B5EF4-FFF2-40B4-BE49-F238E27FC236}">
                <a16:creationId xmlns:a16="http://schemas.microsoft.com/office/drawing/2014/main" id="{D404E6B7-BB25-E845-BB7A-72497EBE3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82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dissolv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600200"/>
            <a:ext cx="6252634" cy="4432300"/>
          </a:xfrm>
        </p:spPr>
        <p:txBody>
          <a:bodyPr vert="horz" lIns="81280" tIns="40640" rIns="81280" bIns="40640" rtlCol="0">
            <a:normAutofit lnSpcReduction="10000"/>
          </a:bodyPr>
          <a:lstStyle/>
          <a:p>
            <a:pPr marL="0" indent="0">
              <a:buNone/>
              <a:defRPr/>
            </a:pPr>
            <a:r>
              <a:rPr lang="en-US" altLang="en-US" sz="2311" dirty="0">
                <a:latin typeface="+mn-lt"/>
              </a:rPr>
              <a:t>What is “active listening?”</a:t>
            </a:r>
          </a:p>
          <a:p>
            <a:pPr lvl="0">
              <a:buClr>
                <a:srgbClr val="063DE8">
                  <a:lumMod val="75000"/>
                </a:srgbClr>
              </a:buClr>
              <a:buFont typeface="Wingdings" pitchFamily="2" charset="2"/>
              <a:buChar char="§"/>
              <a:defRPr/>
            </a:pPr>
            <a:r>
              <a:rPr lang="en-US" altLang="en-US" sz="2311" dirty="0">
                <a:latin typeface="+mn-lt"/>
              </a:rPr>
              <a:t>Listen attentively – </a:t>
            </a:r>
            <a:r>
              <a:rPr lang="en-US" altLang="en-US" sz="2311" u="sng" dirty="0">
                <a:latin typeface="+mn-lt"/>
              </a:rPr>
              <a:t>talk much less (&lt; 50%).</a:t>
            </a:r>
            <a:endParaRPr lang="en-US" altLang="en-US" sz="2311" dirty="0">
              <a:latin typeface="+mn-lt"/>
            </a:endParaRPr>
          </a:p>
          <a:p>
            <a:pPr>
              <a:buFont typeface="Wingdings" pitchFamily="2" charset="2"/>
              <a:buChar char="§"/>
              <a:defRPr/>
            </a:pPr>
            <a:r>
              <a:rPr lang="en-US" altLang="en-US" sz="2311" dirty="0">
                <a:latin typeface="+mn-lt"/>
              </a:rPr>
              <a:t>Alter tone and pace of speech (tolerate silences).</a:t>
            </a:r>
          </a:p>
          <a:p>
            <a:pPr>
              <a:buFont typeface="Wingdings" pitchFamily="2" charset="2"/>
              <a:buChar char="§"/>
              <a:defRPr/>
            </a:pPr>
            <a:r>
              <a:rPr lang="en-US" altLang="en-US" sz="2311" dirty="0">
                <a:latin typeface="+mn-lt"/>
              </a:rPr>
              <a:t>Attend to the position of HCP and PWD in the room.</a:t>
            </a:r>
          </a:p>
          <a:p>
            <a:pPr>
              <a:buFont typeface="Wingdings" pitchFamily="2" charset="2"/>
              <a:buChar char="§"/>
              <a:defRPr/>
            </a:pPr>
            <a:r>
              <a:rPr lang="en-US" altLang="en-US" sz="2311" dirty="0">
                <a:latin typeface="+mn-lt"/>
              </a:rPr>
              <a:t>Maintain eye contact (engage physically).</a:t>
            </a:r>
          </a:p>
          <a:p>
            <a:pPr>
              <a:buFont typeface="Wingdings" pitchFamily="2" charset="2"/>
              <a:buChar char="§"/>
              <a:defRPr/>
            </a:pPr>
            <a:r>
              <a:rPr lang="en-US" altLang="en-US" sz="2311" dirty="0">
                <a:latin typeface="+mn-lt"/>
              </a:rPr>
              <a:t>Prevent computer, charts, papers, from distracting. </a:t>
            </a:r>
          </a:p>
          <a:p>
            <a:pPr marL="0" indent="0" algn="ctr">
              <a:buNone/>
              <a:defRPr/>
            </a:pPr>
            <a:endParaRPr lang="en-US" altLang="en-US" sz="2311" dirty="0">
              <a:latin typeface="+mn-lt"/>
            </a:endParaRPr>
          </a:p>
          <a:p>
            <a:pPr marL="0" indent="0" algn="ctr">
              <a:buNone/>
              <a:defRPr/>
            </a:pPr>
            <a:r>
              <a:rPr lang="en-US" altLang="en-US" sz="2311" dirty="0">
                <a:latin typeface="+mn-lt"/>
              </a:rPr>
              <a:t>Create an atmosphere of engaged, empathetic, and attentive listening.</a:t>
            </a:r>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381002"/>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chemeClr val="accent2"/>
                </a:solidFill>
                <a:cs typeface="Calibri" panose="020F0502020204030204" pitchFamily="34" charset="0"/>
              </a:rPr>
              <a:t>#2. </a:t>
            </a:r>
            <a:r>
              <a:rPr lang="en-US" altLang="en-US" sz="3200" dirty="0"/>
              <a:t>Active Listening</a:t>
            </a:r>
            <a:endParaRPr lang="en-US" sz="3200" dirty="0"/>
          </a:p>
        </p:txBody>
      </p:sp>
      <p:pic>
        <p:nvPicPr>
          <p:cNvPr id="38915" name="Picture 5">
            <a:extLst>
              <a:ext uri="{FF2B5EF4-FFF2-40B4-BE49-F238E27FC236}">
                <a16:creationId xmlns:a16="http://schemas.microsoft.com/office/drawing/2014/main" id="{529BB5D7-ED27-7F45-B2E1-F4749A558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99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dissolv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448736"/>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chemeClr val="accent2"/>
                </a:solidFill>
                <a:cs typeface="Calibri" panose="020F0502020204030204" pitchFamily="34" charset="0"/>
              </a:rPr>
              <a:t>#3. </a:t>
            </a:r>
            <a:r>
              <a:rPr lang="en-US" sz="3200" dirty="0">
                <a:cs typeface="Calibri" panose="020F0502020204030204" pitchFamily="34" charset="0"/>
              </a:rPr>
              <a:t>Clinical Engagement Skills</a:t>
            </a:r>
            <a:endParaRPr lang="en-US" sz="3200" dirty="0"/>
          </a:p>
        </p:txBody>
      </p:sp>
      <p:pic>
        <p:nvPicPr>
          <p:cNvPr id="38915" name="Picture 5">
            <a:extLst>
              <a:ext uri="{FF2B5EF4-FFF2-40B4-BE49-F238E27FC236}">
                <a16:creationId xmlns:a16="http://schemas.microsoft.com/office/drawing/2014/main" id="{529BB5D7-ED27-7F45-B2E1-F4749A558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40934"/>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3AE5C64-1F28-07A6-BDBF-7138C55B606A}"/>
              </a:ext>
            </a:extLst>
          </p:cNvPr>
          <p:cNvPicPr>
            <a:picLocks noChangeAspect="1"/>
          </p:cNvPicPr>
          <p:nvPr/>
        </p:nvPicPr>
        <p:blipFill>
          <a:blip r:embed="rId4"/>
          <a:stretch>
            <a:fillRect/>
          </a:stretch>
        </p:blipFill>
        <p:spPr>
          <a:xfrm>
            <a:off x="2607734" y="2100303"/>
            <a:ext cx="5798476" cy="3858425"/>
          </a:xfrm>
          <a:prstGeom prst="rect">
            <a:avLst/>
          </a:prstGeom>
        </p:spPr>
      </p:pic>
      <p:sp>
        <p:nvSpPr>
          <p:cNvPr id="7" name="Content Placeholder 6">
            <a:extLst>
              <a:ext uri="{FF2B5EF4-FFF2-40B4-BE49-F238E27FC236}">
                <a16:creationId xmlns:a16="http://schemas.microsoft.com/office/drawing/2014/main" id="{160BBE00-DB3C-937A-D7E8-7FB01112329B}"/>
              </a:ext>
            </a:extLst>
          </p:cNvPr>
          <p:cNvSpPr>
            <a:spLocks noGrp="1"/>
          </p:cNvSpPr>
          <p:nvPr>
            <p:ph sz="half" idx="1"/>
          </p:nvPr>
        </p:nvSpPr>
        <p:spPr>
          <a:xfrm>
            <a:off x="2607736" y="1261534"/>
            <a:ext cx="6976533" cy="4686008"/>
          </a:xfrm>
        </p:spPr>
        <p:txBody>
          <a:bodyPr/>
          <a:lstStyle/>
          <a:p>
            <a:pPr marL="0" indent="0">
              <a:buNone/>
            </a:pPr>
            <a:r>
              <a:rPr lang="en-US" altLang="en-US" dirty="0">
                <a:solidFill>
                  <a:schemeClr val="tx1"/>
                </a:solidFill>
              </a:rPr>
              <a:t>Based on MI, empowerment, autonomy support:</a:t>
            </a:r>
          </a:p>
          <a:p>
            <a:endParaRPr lang="en-US" dirty="0"/>
          </a:p>
        </p:txBody>
      </p:sp>
    </p:spTree>
    <p:extLst>
      <p:ext uri="{BB962C8B-B14F-4D97-AF65-F5344CB8AC3E}">
        <p14:creationId xmlns:p14="http://schemas.microsoft.com/office/powerpoint/2010/main" val="1835716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228600"/>
            <a:ext cx="8805333" cy="11684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Label &amp; Address Feelings</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778933" y="1397000"/>
            <a:ext cx="7586133" cy="5755422"/>
          </a:xfrm>
          <a:prstGeom prst="rect">
            <a:avLst/>
          </a:prstGeom>
          <a:noFill/>
        </p:spPr>
        <p:txBody>
          <a:bodyPr wrap="square" rtlCol="0">
            <a:spAutoFit/>
          </a:bodyPr>
          <a:lstStyle/>
          <a:p>
            <a:endParaRPr lang="en-US" sz="1600" b="1" u="sng" dirty="0">
              <a:solidFill>
                <a:srgbClr val="727CA3">
                  <a:lumMod val="20000"/>
                  <a:lumOff val="80000"/>
                </a:srgbClr>
              </a:solidFill>
              <a:latin typeface="Bookman Old Style"/>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people are unaware of what they feel.</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feel many things at the same time – hard to separate and label each  (anger and self-blame).</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are ashamed or embarrassed about what they feel – “I shouldn’t feel this way.”</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schemeClr val="tx1">
                    <a:alpha val="80000"/>
                  </a:schemeClr>
                </a:solidFill>
                <a:latin typeface="Calibri" panose="020F0502020204030204" pitchFamily="34" charset="0"/>
                <a:cs typeface="Calibri" panose="020F0502020204030204" pitchFamily="34" charset="0"/>
              </a:rPr>
              <a:t>Listen carefully for underlying feelings throughout the conversation.</a:t>
            </a:r>
            <a:r>
              <a:rPr lang="en-US" sz="2800" dirty="0">
                <a:solidFill>
                  <a:prstClr val="black"/>
                </a:solidFill>
                <a:latin typeface="Calibri" panose="020F0502020204030204" pitchFamily="34" charset="0"/>
                <a:cs typeface="Calibri" panose="020F0502020204030204" pitchFamily="34" charset="0"/>
              </a:rPr>
              <a:t> 	</a:t>
            </a:r>
          </a:p>
          <a:p>
            <a:pPr marL="304804" indent="-304804">
              <a:buFont typeface="Wingdings" pitchFamily="2" charset="2"/>
              <a:buChar char="§"/>
            </a:pPr>
            <a:endParaRPr lang="en-US" sz="2800" dirty="0">
              <a:solidFill>
                <a:prstClr val="black"/>
              </a:solidFill>
              <a:latin typeface="Calibri" panose="020F0502020204030204" pitchFamily="34" charset="0"/>
              <a:cs typeface="Calibri" panose="020F0502020204030204" pitchFamily="34" charset="0"/>
            </a:endParaRPr>
          </a:p>
          <a:p>
            <a:pPr algn="ctr"/>
            <a:endParaRPr lang="en-US" sz="1600" b="1" dirty="0">
              <a:solidFill>
                <a:srgbClr val="FFFF00"/>
              </a:solidFill>
              <a:latin typeface="Bookman Old Style"/>
            </a:endParaRPr>
          </a:p>
        </p:txBody>
      </p:sp>
    </p:spTree>
    <p:extLst>
      <p:ext uri="{BB962C8B-B14F-4D97-AF65-F5344CB8AC3E}">
        <p14:creationId xmlns:p14="http://schemas.microsoft.com/office/powerpoint/2010/main" val="83156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4C9A76-D6B1-B85C-ED10-1811BB5C3431}"/>
              </a:ext>
            </a:extLst>
          </p:cNvPr>
          <p:cNvSpPr/>
          <p:nvPr/>
        </p:nvSpPr>
        <p:spPr>
          <a:xfrm>
            <a:off x="377851" y="6149528"/>
            <a:ext cx="1504950" cy="7048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3D9F4F-F155-5379-5891-58126FCDA9E9}"/>
              </a:ext>
            </a:extLst>
          </p:cNvPr>
          <p:cNvSpPr>
            <a:spLocks noGrp="1"/>
          </p:cNvSpPr>
          <p:nvPr>
            <p:ph type="title"/>
          </p:nvPr>
        </p:nvSpPr>
        <p:spPr/>
        <p:txBody>
          <a:bodyPr/>
          <a:lstStyle/>
          <a:p>
            <a:r>
              <a:rPr lang="en-US" dirty="0"/>
              <a:t>Introducing the ReVive Team</a:t>
            </a:r>
          </a:p>
        </p:txBody>
      </p:sp>
      <p:sp>
        <p:nvSpPr>
          <p:cNvPr id="3" name="Content Placeholder 2">
            <a:extLst>
              <a:ext uri="{FF2B5EF4-FFF2-40B4-BE49-F238E27FC236}">
                <a16:creationId xmlns:a16="http://schemas.microsoft.com/office/drawing/2014/main" id="{FC65A63E-370B-5D97-FB37-4EEBC9A9AAE5}"/>
              </a:ext>
            </a:extLst>
          </p:cNvPr>
          <p:cNvSpPr>
            <a:spLocks noGrp="1"/>
          </p:cNvSpPr>
          <p:nvPr>
            <p:ph sz="quarter" idx="1"/>
          </p:nvPr>
        </p:nvSpPr>
        <p:spPr>
          <a:xfrm>
            <a:off x="457200" y="1219200"/>
            <a:ext cx="5181600" cy="4937760"/>
          </a:xfrm>
        </p:spPr>
        <p:txBody>
          <a:bodyPr>
            <a:normAutofit/>
          </a:bodyPr>
          <a:lstStyle/>
          <a:p>
            <a:pPr algn="l">
              <a:lnSpc>
                <a:spcPct val="110000"/>
              </a:lnSpc>
            </a:pPr>
            <a:r>
              <a:rPr lang="en-US" sz="2800" b="1" dirty="0">
                <a:solidFill>
                  <a:schemeClr val="bg2">
                    <a:lumMod val="25000"/>
                  </a:schemeClr>
                </a:solidFill>
                <a:cs typeface="Calibri" panose="020F0502020204030204" pitchFamily="34" charset="0"/>
              </a:rPr>
              <a:t>R</a:t>
            </a:r>
            <a:r>
              <a:rPr lang="en-US" sz="2800" b="1" i="0" dirty="0">
                <a:solidFill>
                  <a:schemeClr val="bg2">
                    <a:lumMod val="25000"/>
                  </a:schemeClr>
                </a:solidFill>
                <a:effectLst/>
                <a:cs typeface="Calibri" panose="020F0502020204030204" pitchFamily="34" charset="0"/>
              </a:rPr>
              <a:t>eVive 5 is taught by a team of 3 </a:t>
            </a:r>
            <a:r>
              <a:rPr lang="en-US" sz="2800" b="1" i="0" u="none" strike="noStrike" dirty="0">
                <a:solidFill>
                  <a:schemeClr val="bg2">
                    <a:lumMod val="25000"/>
                  </a:schemeClr>
                </a:solidFill>
                <a:effectLst/>
                <a:cs typeface="Calibri" panose="020F0502020204030204" pitchFamily="34" charset="0"/>
              </a:rPr>
              <a:t>Interdisciplinary Experts</a:t>
            </a:r>
            <a:r>
              <a:rPr lang="en-US" sz="2800" b="1" i="0" dirty="0">
                <a:solidFill>
                  <a:schemeClr val="bg2">
                    <a:lumMod val="25000"/>
                  </a:schemeClr>
                </a:solidFill>
                <a:effectLst/>
                <a:cs typeface="Calibri" panose="020F0502020204030204" pitchFamily="34" charset="0"/>
              </a:rPr>
              <a:t>:</a:t>
            </a:r>
          </a:p>
          <a:p>
            <a:pPr algn="l">
              <a:lnSpc>
                <a:spcPct val="110000"/>
              </a:lnSpc>
              <a:buFont typeface="Arial" panose="020B0604020202020204" pitchFamily="34" charset="0"/>
              <a:buChar char="•"/>
            </a:pPr>
            <a:r>
              <a:rPr lang="en-US" sz="2400" i="0" dirty="0">
                <a:solidFill>
                  <a:schemeClr val="bg2">
                    <a:lumMod val="25000"/>
                  </a:schemeClr>
                </a:solidFill>
                <a:effectLst/>
                <a:cs typeface="Calibri" panose="020F0502020204030204" pitchFamily="34" charset="0"/>
              </a:rPr>
              <a:t>Lawrence Fisher, Ph.D., ABPP, Professor Emeritus, UCSF</a:t>
            </a:r>
          </a:p>
          <a:p>
            <a:pPr algn="l">
              <a:lnSpc>
                <a:spcPct val="110000"/>
              </a:lnSpc>
              <a:buFont typeface="Arial" panose="020B0604020202020204" pitchFamily="34" charset="0"/>
              <a:buChar char="•"/>
            </a:pPr>
            <a:r>
              <a:rPr lang="en-US" sz="2400" i="0" dirty="0">
                <a:solidFill>
                  <a:schemeClr val="bg2">
                    <a:lumMod val="25000"/>
                  </a:schemeClr>
                </a:solidFill>
                <a:effectLst/>
                <a:cs typeface="Calibri" panose="020F0502020204030204" pitchFamily="34" charset="0"/>
              </a:rPr>
              <a:t>Susan Guzman, PhD</a:t>
            </a:r>
          </a:p>
          <a:p>
            <a:pPr algn="l">
              <a:lnSpc>
                <a:spcPct val="110000"/>
              </a:lnSpc>
              <a:buFont typeface="Arial" panose="020B0604020202020204" pitchFamily="34" charset="0"/>
              <a:buChar char="•"/>
            </a:pPr>
            <a:r>
              <a:rPr lang="en-US" sz="2400" i="0" dirty="0">
                <a:solidFill>
                  <a:schemeClr val="bg2">
                    <a:lumMod val="25000"/>
                  </a:schemeClr>
                </a:solidFill>
                <a:effectLst/>
                <a:cs typeface="Calibri" panose="020F0502020204030204" pitchFamily="34" charset="0"/>
              </a:rPr>
              <a:t>Beverly Thomassian, RN, MPH, </a:t>
            </a:r>
            <a:br>
              <a:rPr lang="en-US" sz="2400" i="0" dirty="0">
                <a:solidFill>
                  <a:schemeClr val="bg2">
                    <a:lumMod val="25000"/>
                  </a:schemeClr>
                </a:solidFill>
                <a:effectLst/>
                <a:cs typeface="Calibri" panose="020F0502020204030204" pitchFamily="34" charset="0"/>
              </a:rPr>
            </a:br>
            <a:r>
              <a:rPr lang="en-US" sz="2400" i="0" dirty="0">
                <a:solidFill>
                  <a:schemeClr val="bg2">
                    <a:lumMod val="25000"/>
                  </a:schemeClr>
                </a:solidFill>
                <a:effectLst/>
                <a:cs typeface="Calibri" panose="020F0502020204030204" pitchFamily="34" charset="0"/>
              </a:rPr>
              <a:t>CDCES, BC-ADM</a:t>
            </a:r>
          </a:p>
          <a:p>
            <a:endParaRPr lang="en-US" dirty="0"/>
          </a:p>
        </p:txBody>
      </p:sp>
      <p:pic>
        <p:nvPicPr>
          <p:cNvPr id="2050" name="Picture 2">
            <a:extLst>
              <a:ext uri="{FF2B5EF4-FFF2-40B4-BE49-F238E27FC236}">
                <a16:creationId xmlns:a16="http://schemas.microsoft.com/office/drawing/2014/main" id="{2969BB75-D572-37AD-B3F9-39F158CEE0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1207476"/>
            <a:ext cx="1772243" cy="177224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7579D509-88D0-8BAB-6FB6-11A8436A51CA}"/>
              </a:ext>
            </a:extLst>
          </p:cNvPr>
          <p:cNvSpPr txBox="1">
            <a:spLocks/>
          </p:cNvSpPr>
          <p:nvPr/>
        </p:nvSpPr>
        <p:spPr>
          <a:xfrm>
            <a:off x="457200" y="5004807"/>
            <a:ext cx="8229600" cy="1640022"/>
          </a:xfrm>
          <a:prstGeom prst="rect">
            <a:avLst/>
          </a:prstGeom>
          <a:solidFill>
            <a:srgbClr val="0070C0"/>
          </a:solidFill>
        </p:spPr>
        <p:txBody>
          <a:bodyPr vert="horz" anchor="b" anchorCtr="0">
            <a:normAutofit/>
          </a:bodyPr>
          <a:lstStyle>
            <a:lvl1pPr algn="l" rtl="0" eaLnBrk="1" latinLnBrk="0" hangingPunct="1">
              <a:spcBef>
                <a:spcPct val="0"/>
              </a:spcBef>
              <a:buNone/>
              <a:defRPr kumimoji="0" sz="3300" kern="1200">
                <a:solidFill>
                  <a:schemeClr val="bg1"/>
                </a:solidFill>
                <a:latin typeface="Calibri" panose="020F0502020204030204" pitchFamily="34" charset="0"/>
                <a:ea typeface="+mj-ea"/>
                <a:cs typeface="+mj-cs"/>
              </a:defRPr>
            </a:lvl1pPr>
          </a:lstStyle>
          <a:p>
            <a:endParaRPr lang="en-US" dirty="0"/>
          </a:p>
        </p:txBody>
      </p:sp>
      <p:pic>
        <p:nvPicPr>
          <p:cNvPr id="2052" name="Picture 4">
            <a:extLst>
              <a:ext uri="{FF2B5EF4-FFF2-40B4-BE49-F238E27FC236}">
                <a16:creationId xmlns:a16="http://schemas.microsoft.com/office/drawing/2014/main" id="{ECF9738B-8CE2-94D7-36FB-FEDD2AF96C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2215857"/>
            <a:ext cx="1600200" cy="19186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8C6F2B3-60BD-B8FD-AF90-7B847A264806}"/>
              </a:ext>
            </a:extLst>
          </p:cNvPr>
          <p:cNvSpPr txBox="1"/>
          <p:nvPr/>
        </p:nvSpPr>
        <p:spPr>
          <a:xfrm>
            <a:off x="786479" y="5042118"/>
            <a:ext cx="7571041" cy="143116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anose="020B0600070205080204" pitchFamily="34" charset="-128"/>
                <a:cs typeface="Calibri" panose="020F0502020204030204" pitchFamily="34" charset="0"/>
              </a:rPr>
              <a:t>All speakers have no conflict of interest to report.</a:t>
            </a:r>
          </a:p>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11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endParaRP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6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Speakers</a:t>
            </a:r>
            <a:r>
              <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anose="020B0600070205080204" pitchFamily="34" charset="-128"/>
                <a:cs typeface="Calibri" panose="020F0502020204030204" pitchFamily="34" charset="0"/>
              </a:rPr>
              <a:t> are not on any speaker's bureau</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anose="020B0600070205080204" pitchFamily="34" charset="-128"/>
                <a:cs typeface="Calibri" panose="020F0502020204030204" pitchFamily="34" charset="0"/>
              </a:rPr>
              <a:t>They not invest or have any financial relationships with diabetes related companies.</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anose="020B0600070205080204" pitchFamily="34" charset="-128"/>
                <a:cs typeface="Calibri" panose="020F0502020204030204" pitchFamily="34" charset="0"/>
              </a:rPr>
              <a:t>All information in program are from reading package inserts, research and articles.</a:t>
            </a:r>
            <a:endPar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1026" name="Picture 2">
            <a:extLst>
              <a:ext uri="{FF2B5EF4-FFF2-40B4-BE49-F238E27FC236}">
                <a16:creationId xmlns:a16="http://schemas.microsoft.com/office/drawing/2014/main" id="{57712765-73A4-AF6D-0957-586C1E877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075068"/>
            <a:ext cx="1863426" cy="186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37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52400"/>
            <a:ext cx="8805333" cy="12446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Label &amp; Address Feelings</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846669" y="1261536"/>
            <a:ext cx="7857067" cy="4401205"/>
          </a:xfrm>
          <a:prstGeom prst="rect">
            <a:avLst/>
          </a:prstGeom>
          <a:noFill/>
        </p:spPr>
        <p:txBody>
          <a:bodyPr wrap="square" rtlCol="0">
            <a:spAutoFit/>
          </a:bodyPr>
          <a:lstStyle/>
          <a:p>
            <a:endParaRPr lang="en-US" sz="1600" b="1" dirty="0">
              <a:solidFill>
                <a:prstClr val="black"/>
              </a:solidFill>
              <a:latin typeface="Bookman Old Style"/>
            </a:endParaRPr>
          </a:p>
          <a:p>
            <a:r>
              <a:rPr lang="en-US" sz="2200" u="sng" dirty="0">
                <a:solidFill>
                  <a:prstClr val="black"/>
                </a:solidFill>
                <a:latin typeface="Calibri" panose="020F0502020204030204" pitchFamily="34" charset="0"/>
                <a:cs typeface="Calibri" panose="020F0502020204030204" pitchFamily="34" charset="0"/>
              </a:rPr>
              <a:t>TOOL: Sprinkle feeling words throughout the conversation.</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Use the conversation to focus on feelings – label them explicitly.</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Practice using these words – pick ones that fit your style.</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Expect some people to be surprised at your use of feeling words (no one ever talked to them this way).</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Don’t worry about saying the wrong feeling word – they will correct you.</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Examples:</a:t>
            </a:r>
          </a:p>
          <a:p>
            <a:r>
              <a:rPr lang="en-US" sz="2200" dirty="0">
                <a:solidFill>
                  <a:prstClr val="black"/>
                </a:solidFill>
                <a:latin typeface="Calibri" panose="020F0502020204030204" pitchFamily="34" charset="0"/>
                <a:cs typeface="Calibri" panose="020F0502020204030204" pitchFamily="34" charset="0"/>
              </a:rPr>
              <a:t>	“Sounds like you were really </a:t>
            </a:r>
            <a:r>
              <a:rPr lang="en-US" sz="2200" i="1" dirty="0">
                <a:solidFill>
                  <a:prstClr val="black"/>
                </a:solidFill>
                <a:latin typeface="Calibri" panose="020F0502020204030204" pitchFamily="34" charset="0"/>
                <a:cs typeface="Calibri" panose="020F0502020204030204" pitchFamily="34" charset="0"/>
              </a:rPr>
              <a:t>frustrated</a:t>
            </a:r>
            <a:r>
              <a:rPr lang="en-US" sz="2200" dirty="0">
                <a:solidFill>
                  <a:prstClr val="black"/>
                </a:solidFill>
                <a:latin typeface="Calibri" panose="020F0502020204030204" pitchFamily="34" charset="0"/>
                <a:cs typeface="Calibri" panose="020F0502020204030204" pitchFamily="34" charset="0"/>
              </a:rPr>
              <a:t> about …”</a:t>
            </a:r>
          </a:p>
          <a:p>
            <a:r>
              <a:rPr lang="en-US" sz="2200" dirty="0">
                <a:solidFill>
                  <a:prstClr val="black"/>
                </a:solidFill>
                <a:latin typeface="Calibri" panose="020F0502020204030204" pitchFamily="34" charset="0"/>
                <a:cs typeface="Calibri" panose="020F0502020204030204" pitchFamily="34" charset="0"/>
              </a:rPr>
              <a:t>           	“You must have ended up feeling </a:t>
            </a:r>
            <a:r>
              <a:rPr lang="en-US" sz="2200" i="1" dirty="0">
                <a:solidFill>
                  <a:prstClr val="black"/>
                </a:solidFill>
                <a:latin typeface="Calibri" panose="020F0502020204030204" pitchFamily="34" charset="0"/>
                <a:cs typeface="Calibri" panose="020F0502020204030204" pitchFamily="34" charset="0"/>
              </a:rPr>
              <a:t>disappointed</a:t>
            </a:r>
            <a:r>
              <a:rPr lang="en-US" sz="2200" dirty="0">
                <a:solidFill>
                  <a:prstClr val="black"/>
                </a:solidFill>
                <a:latin typeface="Calibri" panose="020F0502020204030204" pitchFamily="34" charset="0"/>
                <a:cs typeface="Calibri" panose="020F0502020204030204" pitchFamily="34" charset="0"/>
              </a:rPr>
              <a:t> …”</a:t>
            </a:r>
          </a:p>
          <a:p>
            <a:r>
              <a:rPr lang="en-US" sz="2200" dirty="0">
                <a:solidFill>
                  <a:prstClr val="black"/>
                </a:solidFill>
                <a:latin typeface="Calibri" panose="020F0502020204030204" pitchFamily="34" charset="0"/>
                <a:cs typeface="Calibri" panose="020F0502020204030204" pitchFamily="34" charset="0"/>
              </a:rPr>
              <a:t>	“Perhaps you were feeling it was </a:t>
            </a:r>
            <a:r>
              <a:rPr lang="en-US" sz="2200" i="1" dirty="0">
                <a:solidFill>
                  <a:prstClr val="black"/>
                </a:solidFill>
                <a:latin typeface="Calibri" panose="020F0502020204030204" pitchFamily="34" charset="0"/>
                <a:cs typeface="Calibri" panose="020F0502020204030204" pitchFamily="34" charset="0"/>
              </a:rPr>
              <a:t>your fault </a:t>
            </a:r>
            <a:r>
              <a:rPr lang="en-US" sz="2200" dirty="0">
                <a:solidFill>
                  <a:prstClr val="black"/>
                </a:solidFill>
                <a:latin typeface="Calibri" panose="020F0502020204030204" pitchFamily="34" charset="0"/>
                <a:cs typeface="Calibri" panose="020F0502020204030204" pitchFamily="34" charset="0"/>
              </a:rPr>
              <a:t>anyway, yet 	</a:t>
            </a:r>
          </a:p>
          <a:p>
            <a:r>
              <a:rPr lang="en-US" sz="2200" dirty="0">
                <a:solidFill>
                  <a:prstClr val="black"/>
                </a:solidFill>
                <a:latin typeface="Calibri" panose="020F0502020204030204" pitchFamily="34" charset="0"/>
                <a:cs typeface="Calibri" panose="020F0502020204030204" pitchFamily="34" charset="0"/>
              </a:rPr>
              <a:t>                you seem to be angry at them at the same time.”</a:t>
            </a:r>
          </a:p>
        </p:txBody>
      </p:sp>
    </p:spTree>
    <p:extLst>
      <p:ext uri="{BB962C8B-B14F-4D97-AF65-F5344CB8AC3E}">
        <p14:creationId xmlns:p14="http://schemas.microsoft.com/office/powerpoint/2010/main" val="58844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52400"/>
            <a:ext cx="8805333" cy="12446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Label &amp; Address Feelings</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75734" y="1562465"/>
            <a:ext cx="7857067" cy="5509200"/>
          </a:xfrm>
          <a:prstGeom prst="rect">
            <a:avLst/>
          </a:prstGeom>
          <a:noFill/>
        </p:spPr>
        <p:txBody>
          <a:bodyPr wrap="square" rtlCol="0">
            <a:spAutoFit/>
          </a:bodyPr>
          <a:lstStyle/>
          <a:p>
            <a:r>
              <a:rPr lang="en-US" sz="3200" dirty="0">
                <a:solidFill>
                  <a:prstClr val="black"/>
                </a:solidFill>
                <a:latin typeface="Calibri" panose="020F0502020204030204" pitchFamily="34" charset="0"/>
                <a:cs typeface="Calibri" panose="020F0502020204030204" pitchFamily="34" charset="0"/>
              </a:rPr>
              <a:t>Common feeling words: </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Sad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Frustrated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Scared/fearful</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Disappointed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Angry</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Hopeless</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Defeated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Ashamed/embarrassed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Burned out</a:t>
            </a:r>
          </a:p>
          <a:p>
            <a:pPr lvl="1"/>
            <a:r>
              <a:rPr lang="en-US" sz="3200" dirty="0">
                <a:solidFill>
                  <a:prstClr val="black"/>
                </a:solidFill>
                <a:latin typeface="Calibri" panose="020F0502020204030204" pitchFamily="34" charset="0"/>
                <a:cs typeface="Calibri" panose="020F0502020204030204" pitchFamily="34" charset="0"/>
              </a:rPr>
              <a:t> </a:t>
            </a:r>
            <a:endParaRPr lang="en-US" sz="2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716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228600"/>
            <a:ext cx="8805333" cy="11684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Summarize &amp; Reflect</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846045" y="1703193"/>
            <a:ext cx="7315200" cy="5878532"/>
          </a:xfrm>
          <a:prstGeom prst="rect">
            <a:avLst/>
          </a:prstGeom>
          <a:noFill/>
        </p:spPr>
        <p:txBody>
          <a:bodyPr wrap="square" rtlCol="0">
            <a:spAutoFit/>
          </a:bodyPr>
          <a:lstStyle/>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 PWD know that you are listening carefully and are interested. </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them know that you understand &amp; accept </a:t>
            </a:r>
            <a:r>
              <a:rPr lang="en-US" sz="2400" u="sng" dirty="0">
                <a:solidFill>
                  <a:prstClr val="black"/>
                </a:solidFill>
                <a:latin typeface="Calibri" panose="020F0502020204030204" pitchFamily="34" charset="0"/>
                <a:cs typeface="Calibri" panose="020F0502020204030204" pitchFamily="34" charset="0"/>
              </a:rPr>
              <a:t>without judgement</a:t>
            </a:r>
            <a:r>
              <a:rPr lang="en-US" sz="2400" dirty="0">
                <a:solidFill>
                  <a:prstClr val="black"/>
                </a:solidFill>
                <a:latin typeface="Calibri" panose="020F0502020204030204" pitchFamily="34" charset="0"/>
                <a:cs typeface="Calibri" panose="020F0502020204030204" pitchFamily="34" charset="0"/>
              </a:rPr>
              <a:t>.</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them to evaluate and consider their own experience – it becomes more objective, since the repetition comes from you (from outside of their own head).</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them consolidate/integrate their experience, feelings and reactions (puts the entire picture together).</a:t>
            </a:r>
          </a:p>
          <a:p>
            <a:endParaRPr lang="en-US" sz="2400" dirty="0">
              <a:solidFill>
                <a:prstClr val="black"/>
              </a:solidFill>
              <a:latin typeface="Calibri" panose="020F0502020204030204" pitchFamily="34" charset="0"/>
              <a:cs typeface="Calibri" panose="020F0502020204030204" pitchFamily="34" charset="0"/>
            </a:endParaRPr>
          </a:p>
          <a:p>
            <a:endParaRPr lang="en-US" sz="2400" dirty="0">
              <a:solidFill>
                <a:srgbClr val="727CA3">
                  <a:lumMod val="20000"/>
                  <a:lumOff val="80000"/>
                </a:srgbClr>
              </a:solidFill>
              <a:latin typeface="Calibri" panose="020F0502020204030204" pitchFamily="34" charset="0"/>
              <a:cs typeface="Calibri" panose="020F0502020204030204" pitchFamily="34" charset="0"/>
            </a:endParaRPr>
          </a:p>
          <a:p>
            <a:endParaRPr lang="en-US" sz="2400" i="1" dirty="0">
              <a:solidFill>
                <a:prstClr val="black"/>
              </a:solidFill>
              <a:latin typeface="Calibri" panose="020F0502020204030204" pitchFamily="34" charset="0"/>
              <a:cs typeface="Calibri" panose="020F0502020204030204" pitchFamily="34" charset="0"/>
            </a:endParaRPr>
          </a:p>
          <a:p>
            <a:endParaRPr lang="en-US" sz="2400" i="1" dirty="0">
              <a:solidFill>
                <a:prstClr val="black"/>
              </a:solidFill>
              <a:latin typeface="Calibri" panose="020F0502020204030204" pitchFamily="34" charset="0"/>
              <a:cs typeface="Calibri" panose="020F0502020204030204" pitchFamily="34" charset="0"/>
            </a:endParaRPr>
          </a:p>
          <a:p>
            <a:pPr algn="ctr"/>
            <a:endParaRPr lang="en-US" sz="1600" b="1" dirty="0">
              <a:solidFill>
                <a:srgbClr val="FFFF00"/>
              </a:solidFill>
              <a:latin typeface="Bookman Old Style"/>
            </a:endParaRPr>
          </a:p>
        </p:txBody>
      </p:sp>
    </p:spTree>
    <p:extLst>
      <p:ext uri="{BB962C8B-B14F-4D97-AF65-F5344CB8AC3E}">
        <p14:creationId xmlns:p14="http://schemas.microsoft.com/office/powerpoint/2010/main" val="27034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81001"/>
            <a:ext cx="8805333" cy="1216001"/>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Summarize &amp; Reflect</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778935" y="1667935"/>
            <a:ext cx="7653867" cy="5262979"/>
          </a:xfrm>
          <a:prstGeom prst="rect">
            <a:avLst/>
          </a:prstGeom>
          <a:noFill/>
        </p:spPr>
        <p:txBody>
          <a:bodyPr wrap="square" rtlCol="0">
            <a:spAutoFit/>
          </a:bodyPr>
          <a:lstStyle/>
          <a:p>
            <a:r>
              <a:rPr lang="en-US" sz="2400" u="sng" dirty="0">
                <a:solidFill>
                  <a:prstClr val="black"/>
                </a:solidFill>
                <a:latin typeface="Calibri" panose="020F0502020204030204" pitchFamily="34" charset="0"/>
                <a:cs typeface="Calibri" panose="020F0502020204030204" pitchFamily="34" charset="0"/>
              </a:rPr>
              <a:t>TOOL</a:t>
            </a:r>
            <a:r>
              <a:rPr lang="en-US" sz="2400" dirty="0">
                <a:solidFill>
                  <a:prstClr val="black"/>
                </a:solidFill>
                <a:latin typeface="Calibri" panose="020F0502020204030204" pitchFamily="34" charset="0"/>
                <a:cs typeface="Calibri" panose="020F0502020204030204" pitchFamily="34" charset="0"/>
              </a:rPr>
              <a:t>: Periodically summarize and repeat back without judgement.</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Do not fix or correct anything, even if it might be factually incorrect.</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Add feeling words, even if they were not used originally.</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Emphasize that this is a way to make sure that you understand and have it right.</a:t>
            </a:r>
          </a:p>
          <a:p>
            <a:r>
              <a:rPr lang="en-US" sz="2400" dirty="0">
                <a:solidFill>
                  <a:prstClr val="black"/>
                </a:solidFill>
                <a:latin typeface="Calibri" panose="020F0502020204030204" pitchFamily="34" charset="0"/>
                <a:cs typeface="Calibri" panose="020F0502020204030204" pitchFamily="34" charset="0"/>
              </a:rPr>
              <a:t>	“So you are saying that … Do I have that right?”</a:t>
            </a:r>
          </a:p>
          <a:p>
            <a:r>
              <a:rPr lang="en-US" sz="2400" dirty="0">
                <a:solidFill>
                  <a:prstClr val="black"/>
                </a:solidFill>
                <a:latin typeface="Calibri" panose="020F0502020204030204" pitchFamily="34" charset="0"/>
                <a:cs typeface="Calibri" panose="020F0502020204030204" pitchFamily="34" charset="0"/>
              </a:rPr>
              <a:t>	“Let me see if I understand (this happened, that 	happened, you reacted, etc.; that must have left you 	feeling...”</a:t>
            </a:r>
          </a:p>
          <a:p>
            <a:endParaRPr lang="en-US" sz="2400" dirty="0">
              <a:solidFill>
                <a:srgbClr val="727CA3">
                  <a:lumMod val="20000"/>
                  <a:lumOff val="80000"/>
                </a:srgbClr>
              </a:solidFill>
              <a:latin typeface="Calibri" panose="020F0502020204030204" pitchFamily="34" charset="0"/>
              <a:cs typeface="Calibri" panose="020F0502020204030204" pitchFamily="34" charset="0"/>
            </a:endParaRPr>
          </a:p>
          <a:p>
            <a:endParaRPr lang="en-US" sz="1600" b="1" i="1" dirty="0">
              <a:solidFill>
                <a:prstClr val="black"/>
              </a:solidFill>
              <a:latin typeface="Bookman Old Style"/>
            </a:endParaRPr>
          </a:p>
          <a:p>
            <a:endParaRPr lang="en-US" sz="1600" b="1" i="1" dirty="0">
              <a:solidFill>
                <a:prstClr val="black"/>
              </a:solidFill>
              <a:latin typeface="Bookman Old Style"/>
            </a:endParaRPr>
          </a:p>
          <a:p>
            <a:pPr algn="ctr"/>
            <a:endParaRPr lang="en-US" sz="1600" b="1" dirty="0">
              <a:solidFill>
                <a:srgbClr val="FFFF00"/>
              </a:solidFill>
              <a:latin typeface="Bookman Old Style"/>
            </a:endParaRPr>
          </a:p>
        </p:txBody>
      </p:sp>
    </p:spTree>
    <p:extLst>
      <p:ext uri="{BB962C8B-B14F-4D97-AF65-F5344CB8AC3E}">
        <p14:creationId xmlns:p14="http://schemas.microsoft.com/office/powerpoint/2010/main" val="282424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98772"/>
            <a:ext cx="8805333" cy="1298228"/>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Normalize &amp; Accept</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75733" y="1261535"/>
            <a:ext cx="8382000" cy="5262979"/>
          </a:xfrm>
          <a:prstGeom prst="rect">
            <a:avLst/>
          </a:prstGeom>
          <a:noFill/>
        </p:spPr>
        <p:txBody>
          <a:bodyPr wrap="square" rtlCol="0">
            <a:spAutoFit/>
          </a:bodyPr>
          <a:lstStyle/>
          <a:p>
            <a:endParaRPr lang="en-US" sz="1600" b="1" dirty="0">
              <a:solidFill>
                <a:prstClr val="black"/>
              </a:solidFill>
              <a:latin typeface="Bookman Old Style"/>
            </a:endParaRPr>
          </a:p>
          <a:p>
            <a:r>
              <a:rPr lang="en-US" sz="2400" u="sng" dirty="0">
                <a:solidFill>
                  <a:prstClr val="black"/>
                </a:solidFill>
                <a:latin typeface="Calibri" panose="020F0502020204030204" pitchFamily="34" charset="0"/>
                <a:cs typeface="Calibri" panose="020F0502020204030204" pitchFamily="34" charset="0"/>
              </a:rPr>
              <a:t>TOOL</a:t>
            </a:r>
            <a:r>
              <a:rPr lang="en-US" sz="2400" dirty="0">
                <a:solidFill>
                  <a:prstClr val="black"/>
                </a:solidFill>
                <a:latin typeface="Calibri" panose="020F0502020204030204" pitchFamily="34" charset="0"/>
                <a:cs typeface="Calibri" panose="020F0502020204030204" pitchFamily="34" charset="0"/>
              </a:rPr>
              <a:t>: Comment often that how they feel makes sense, that their feelings and experiences are very common among PWDs, and that it is OK that they feel this way – </a:t>
            </a:r>
            <a:r>
              <a:rPr lang="en-US" sz="2400" i="1" dirty="0">
                <a:solidFill>
                  <a:prstClr val="black"/>
                </a:solidFill>
                <a:latin typeface="Calibri" panose="020F0502020204030204" pitchFamily="34" charset="0"/>
                <a:cs typeface="Calibri" panose="020F0502020204030204" pitchFamily="34" charset="0"/>
              </a:rPr>
              <a:t>it is just being human and having tough feelings about a tough disease</a:t>
            </a:r>
            <a:r>
              <a:rPr lang="en-US" sz="2400" dirty="0">
                <a:solidFill>
                  <a:prstClr val="black"/>
                </a:solidFill>
                <a:latin typeface="Calibri" panose="020F0502020204030204" pitchFamily="34" charset="0"/>
                <a:cs typeface="Calibri" panose="020F0502020204030204" pitchFamily="34" charset="0"/>
              </a:rPr>
              <a:t>.</a:t>
            </a:r>
          </a:p>
          <a:p>
            <a:endParaRPr lang="en-US" sz="2400" u="sng" dirty="0">
              <a:solidFill>
                <a:srgbClr val="727CA3">
                  <a:lumMod val="20000"/>
                  <a:lumOff val="80000"/>
                </a:srgbClr>
              </a:solidFill>
              <a:latin typeface="Calibri" panose="020F0502020204030204" pitchFamily="34" charset="0"/>
              <a:cs typeface="Calibri" panose="020F0502020204030204" pitchFamily="34" charset="0"/>
            </a:endParaRPr>
          </a:p>
          <a:p>
            <a:r>
              <a:rPr lang="en-US" sz="2400" dirty="0">
                <a:solidFill>
                  <a:prstClr val="black"/>
                </a:solidFill>
                <a:latin typeface="Calibri" panose="020F0502020204030204" pitchFamily="34" charset="0"/>
                <a:cs typeface="Calibri" panose="020F0502020204030204" pitchFamily="34" charset="0"/>
              </a:rPr>
              <a:t>“Anyone going through this would feel the same way”</a:t>
            </a:r>
          </a:p>
          <a:p>
            <a:r>
              <a:rPr lang="en-US" sz="2400" dirty="0">
                <a:solidFill>
                  <a:prstClr val="black"/>
                </a:solidFill>
                <a:latin typeface="Calibri" panose="020F0502020204030204" pitchFamily="34" charset="0"/>
                <a:cs typeface="Calibri" panose="020F0502020204030204" pitchFamily="34" charset="0"/>
              </a:rPr>
              <a:t>“Many of the people I see with diabetes feel exactly the way you do.”</a:t>
            </a:r>
          </a:p>
          <a:p>
            <a:r>
              <a:rPr lang="en-US" sz="2400" dirty="0">
                <a:solidFill>
                  <a:prstClr val="black"/>
                </a:solidFill>
                <a:latin typeface="Calibri" panose="020F0502020204030204" pitchFamily="34" charset="0"/>
                <a:cs typeface="Calibri" panose="020F0502020204030204" pitchFamily="34" charset="0"/>
              </a:rPr>
              <a:t>“If I were in your shoes, I’d probably feel the same way.”</a:t>
            </a:r>
          </a:p>
          <a:p>
            <a:r>
              <a:rPr lang="en-US" sz="2400" dirty="0">
                <a:solidFill>
                  <a:prstClr val="black"/>
                </a:solidFill>
                <a:latin typeface="Calibri" panose="020F0502020204030204" pitchFamily="34" charset="0"/>
                <a:cs typeface="Calibri" panose="020F0502020204030204" pitchFamily="34" charset="0"/>
              </a:rPr>
              <a:t>“It makes sense that you would feel that way, given what is happening.”</a:t>
            </a:r>
          </a:p>
          <a:p>
            <a:endParaRPr lang="en-US" sz="2400" i="1" dirty="0">
              <a:solidFill>
                <a:prstClr val="black"/>
              </a:solidFill>
              <a:latin typeface="Calibri" panose="020F0502020204030204" pitchFamily="34" charset="0"/>
              <a:cs typeface="Calibri" panose="020F0502020204030204" pitchFamily="34" charset="0"/>
            </a:endParaRPr>
          </a:p>
          <a:p>
            <a:endParaRPr lang="en-US" sz="1600" b="1" i="1" dirty="0">
              <a:solidFill>
                <a:prstClr val="black"/>
              </a:solidFill>
              <a:latin typeface="Bookman Old Style"/>
            </a:endParaRPr>
          </a:p>
          <a:p>
            <a:pPr algn="ctr"/>
            <a:endParaRPr lang="en-US" sz="1600" b="1" dirty="0">
              <a:solidFill>
                <a:srgbClr val="FFFF00"/>
              </a:solidFill>
              <a:latin typeface="Bookman Old Style"/>
            </a:endParaRPr>
          </a:p>
        </p:txBody>
      </p:sp>
    </p:spTree>
    <p:extLst>
      <p:ext uri="{BB962C8B-B14F-4D97-AF65-F5344CB8AC3E}">
        <p14:creationId xmlns:p14="http://schemas.microsoft.com/office/powerpoint/2010/main" val="213716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7</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a:xfrm>
            <a:off x="457200" y="1464733"/>
            <a:ext cx="8229600" cy="4389120"/>
          </a:xfrm>
        </p:spPr>
        <p:txBody>
          <a:bodyPr>
            <a:normAutofit fontScale="85000" lnSpcReduction="10000"/>
          </a:bodyPr>
          <a:lstStyle/>
          <a:p>
            <a:pPr marL="0" indent="0">
              <a:buNone/>
            </a:pPr>
            <a:r>
              <a:rPr lang="en-US" dirty="0"/>
              <a:t>Which of the following can be used as a conversational tool?</a:t>
            </a:r>
          </a:p>
          <a:p>
            <a:pPr marL="0" indent="0">
              <a:buNone/>
            </a:pPr>
            <a:endParaRPr lang="en-US" dirty="0"/>
          </a:p>
          <a:p>
            <a:r>
              <a:rPr lang="en-US" dirty="0"/>
              <a:t>A. Use closed-ended questions to speed up the interaction.</a:t>
            </a:r>
          </a:p>
          <a:p>
            <a:r>
              <a:rPr lang="en-US" dirty="0"/>
              <a:t>B. Keep your clinical reports and records in front of you to use for reference.</a:t>
            </a:r>
          </a:p>
          <a:p>
            <a:r>
              <a:rPr lang="en-US" dirty="0"/>
              <a:t>C. Don’t use too many feeling words because you might embarrass the PWD.</a:t>
            </a:r>
          </a:p>
          <a:p>
            <a:r>
              <a:rPr lang="en-US" dirty="0"/>
              <a:t>D. Accept the PWD’s experience without judgement.</a:t>
            </a:r>
          </a:p>
        </p:txBody>
      </p:sp>
      <p:sp>
        <p:nvSpPr>
          <p:cNvPr id="4" name="Oval 3">
            <a:extLst>
              <a:ext uri="{FF2B5EF4-FFF2-40B4-BE49-F238E27FC236}">
                <a16:creationId xmlns:a16="http://schemas.microsoft.com/office/drawing/2014/main" id="{89826245-BA04-4590-9FE3-EC936B354446}"/>
              </a:ext>
            </a:extLst>
          </p:cNvPr>
          <p:cNvSpPr/>
          <p:nvPr/>
        </p:nvSpPr>
        <p:spPr>
          <a:xfrm>
            <a:off x="457200" y="5156202"/>
            <a:ext cx="8154276" cy="69765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382601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8</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a:xfrm>
            <a:off x="457200" y="1464733"/>
            <a:ext cx="8229600" cy="4389120"/>
          </a:xfrm>
        </p:spPr>
        <p:txBody>
          <a:bodyPr>
            <a:normAutofit fontScale="92500" lnSpcReduction="10000"/>
          </a:bodyPr>
          <a:lstStyle/>
          <a:p>
            <a:pPr marL="0" indent="0">
              <a:buNone/>
            </a:pPr>
            <a:r>
              <a:rPr lang="en-US" dirty="0"/>
              <a:t>Which is NOT a good example of a conversational tool?</a:t>
            </a:r>
          </a:p>
          <a:p>
            <a:pPr marL="0" indent="0">
              <a:buNone/>
            </a:pPr>
            <a:endParaRPr lang="en-US" dirty="0"/>
          </a:p>
          <a:p>
            <a:r>
              <a:rPr lang="en-US" dirty="0"/>
              <a:t>A. Speak frequently to gather information and save time.</a:t>
            </a:r>
          </a:p>
          <a:p>
            <a:r>
              <a:rPr lang="en-US" dirty="0"/>
              <a:t>B. Correct inaccuracies or misperceptions when they arise.</a:t>
            </a:r>
          </a:p>
          <a:p>
            <a:r>
              <a:rPr lang="en-US" dirty="0"/>
              <a:t>C. Point out when they are overreacting.</a:t>
            </a:r>
          </a:p>
          <a:p>
            <a:r>
              <a:rPr lang="en-US" dirty="0"/>
              <a:t>D. All of the above.</a:t>
            </a:r>
          </a:p>
        </p:txBody>
      </p:sp>
      <p:sp>
        <p:nvSpPr>
          <p:cNvPr id="4" name="Oval 3">
            <a:extLst>
              <a:ext uri="{FF2B5EF4-FFF2-40B4-BE49-F238E27FC236}">
                <a16:creationId xmlns:a16="http://schemas.microsoft.com/office/drawing/2014/main" id="{89826245-BA04-4590-9FE3-EC936B354446}"/>
              </a:ext>
            </a:extLst>
          </p:cNvPr>
          <p:cNvSpPr/>
          <p:nvPr/>
        </p:nvSpPr>
        <p:spPr>
          <a:xfrm>
            <a:off x="381000" y="5088467"/>
            <a:ext cx="4064000" cy="6096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218180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5" name="TextBox 4">
            <a:extLst>
              <a:ext uri="{FF2B5EF4-FFF2-40B4-BE49-F238E27FC236}">
                <a16:creationId xmlns:a16="http://schemas.microsoft.com/office/drawing/2014/main" id="{8B24966C-07EF-3023-E4F7-9AB02098967F}"/>
              </a:ext>
            </a:extLst>
          </p:cNvPr>
          <p:cNvSpPr txBox="1"/>
          <p:nvPr/>
        </p:nvSpPr>
        <p:spPr>
          <a:xfrm>
            <a:off x="968017" y="1717547"/>
            <a:ext cx="3454400" cy="2390654"/>
          </a:xfrm>
          <a:prstGeom prst="rect">
            <a:avLst/>
          </a:prstGeom>
          <a:noFill/>
        </p:spPr>
        <p:txBody>
          <a:bodyPr wrap="square" rtlCol="0">
            <a:spAutoFit/>
          </a:bodyPr>
          <a:lstStyle/>
          <a:p>
            <a:r>
              <a:rPr lang="en-US" sz="2489" b="1" dirty="0">
                <a:solidFill>
                  <a:prstClr val="black"/>
                </a:solidFill>
                <a:latin typeface="Calibri" panose="020F0502020204030204" pitchFamily="34" charset="0"/>
                <a:cs typeface="Calibri" panose="020F0502020204030204" pitchFamily="34" charset="0"/>
              </a:rPr>
              <a:t>Now let’s take these Clinical Engagement Tools and use them as part of a </a:t>
            </a:r>
            <a:r>
              <a:rPr lang="en-US" sz="2489" b="1" i="1" u="sng" dirty="0">
                <a:solidFill>
                  <a:prstClr val="black"/>
                </a:solidFill>
                <a:latin typeface="Calibri" panose="020F0502020204030204" pitchFamily="34" charset="0"/>
                <a:cs typeface="Calibri" panose="020F0502020204030204" pitchFamily="34" charset="0"/>
              </a:rPr>
              <a:t>practical</a:t>
            </a:r>
            <a:r>
              <a:rPr lang="en-US" sz="2489" b="1" u="sng" dirty="0">
                <a:solidFill>
                  <a:prstClr val="black"/>
                </a:solidFill>
                <a:latin typeface="Calibri" panose="020F0502020204030204" pitchFamily="34" charset="0"/>
                <a:cs typeface="Calibri" panose="020F0502020204030204" pitchFamily="34" charset="0"/>
              </a:rPr>
              <a:t> 5-step plan </a:t>
            </a:r>
            <a:r>
              <a:rPr lang="en-US" sz="2489" b="1" dirty="0">
                <a:solidFill>
                  <a:prstClr val="black"/>
                </a:solidFill>
                <a:latin typeface="Calibri" panose="020F0502020204030204" pitchFamily="34" charset="0"/>
                <a:cs typeface="Calibri" panose="020F0502020204030204" pitchFamily="34" charset="0"/>
              </a:rPr>
              <a:t>to reduce DD and enhance management.</a:t>
            </a:r>
          </a:p>
        </p:txBody>
      </p:sp>
      <p:pic>
        <p:nvPicPr>
          <p:cNvPr id="9" name="Picture 8">
            <a:extLst>
              <a:ext uri="{FF2B5EF4-FFF2-40B4-BE49-F238E27FC236}">
                <a16:creationId xmlns:a16="http://schemas.microsoft.com/office/drawing/2014/main" id="{B16C41E9-B555-9970-199E-D388E3316F23}"/>
              </a:ext>
            </a:extLst>
          </p:cNvPr>
          <p:cNvPicPr>
            <a:picLocks noChangeAspect="1"/>
          </p:cNvPicPr>
          <p:nvPr/>
        </p:nvPicPr>
        <p:blipFill>
          <a:blip r:embed="rId3"/>
          <a:stretch>
            <a:fillRect/>
          </a:stretch>
        </p:blipFill>
        <p:spPr>
          <a:xfrm>
            <a:off x="4400645" y="1667935"/>
            <a:ext cx="4478772" cy="2980267"/>
          </a:xfrm>
          <a:prstGeom prst="rect">
            <a:avLst/>
          </a:prstGeom>
        </p:spPr>
      </p:pic>
    </p:spTree>
    <p:extLst>
      <p:ext uri="{BB962C8B-B14F-4D97-AF65-F5344CB8AC3E}">
        <p14:creationId xmlns:p14="http://schemas.microsoft.com/office/powerpoint/2010/main" val="129326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41867" y="516466"/>
            <a:ext cx="8026400" cy="6412140"/>
          </a:xfrm>
          <a:prstGeom prst="rect">
            <a:avLst/>
          </a:prstGeom>
          <a:noFill/>
        </p:spPr>
        <p:txBody>
          <a:bodyPr wrap="square">
            <a:spAutoFit/>
          </a:bodyPr>
          <a:lstStyle/>
          <a:p>
            <a:pPr algn="ctr">
              <a:defRPr/>
            </a:pPr>
            <a:r>
              <a:rPr lang="en-US" sz="2400" dirty="0" err="1">
                <a:solidFill>
                  <a:prstClr val="black"/>
                </a:solidFill>
                <a:latin typeface="Calibri" panose="020F0502020204030204" pitchFamily="34" charset="0"/>
                <a:cs typeface="Calibri" panose="020F0502020204030204" pitchFamily="34" charset="0"/>
              </a:rPr>
              <a:t>ReVive</a:t>
            </a:r>
            <a:r>
              <a:rPr lang="en-US" sz="2400" dirty="0">
                <a:solidFill>
                  <a:prstClr val="black"/>
                </a:solidFill>
                <a:latin typeface="Calibri" panose="020F0502020204030204" pitchFamily="34" charset="0"/>
                <a:cs typeface="Calibri" panose="020F0502020204030204" pitchFamily="34" charset="0"/>
              </a:rPr>
              <a:t> 5: A 5-Step Plan  </a:t>
            </a:r>
          </a:p>
          <a:p>
            <a:pPr>
              <a:defRPr/>
            </a:pPr>
            <a:endParaRPr lang="en-US" sz="2400" dirty="0">
              <a:solidFill>
                <a:prstClr val="black"/>
              </a:solidFill>
              <a:latin typeface="Calibri" panose="020F0502020204030204" pitchFamily="34" charset="0"/>
              <a:cs typeface="Calibri" panose="020F0502020204030204" pitchFamily="34" charset="0"/>
            </a:endParaRPr>
          </a:p>
          <a:p>
            <a:pPr marL="406405" indent="-406405">
              <a:buFontTx/>
              <a:buAutoNum type="arabicPeriod"/>
              <a:defRPr/>
            </a:pPr>
            <a:r>
              <a:rPr lang="en-US" sz="2400" dirty="0">
                <a:solidFill>
                  <a:prstClr val="black"/>
                </a:solidFill>
                <a:latin typeface="Calibri" panose="020F0502020204030204" pitchFamily="34" charset="0"/>
                <a:cs typeface="Calibri" panose="020F0502020204030204" pitchFamily="34" charset="0"/>
              </a:rPr>
              <a:t>Assess DD regularly and systematically using the T1-Diabetes Distress Assessment System (T1-DDAS).</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2. Begin a conversation to foster a new or different perspective.</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3. Consider different management choice(s) that are not driven</a:t>
            </a:r>
          </a:p>
          <a:p>
            <a:pPr>
              <a:defRPr/>
            </a:pPr>
            <a:r>
              <a:rPr lang="en-US" sz="2400" dirty="0">
                <a:solidFill>
                  <a:prstClr val="black"/>
                </a:solidFill>
                <a:latin typeface="Calibri" panose="020F0502020204030204" pitchFamily="34" charset="0"/>
                <a:cs typeface="Calibri" panose="020F0502020204030204" pitchFamily="34" charset="0"/>
              </a:rPr>
              <a:t>    by tough thoughts and feelings.</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4. Optimize management based on personal choice and values</a:t>
            </a:r>
          </a:p>
          <a:p>
            <a:pPr>
              <a:defRPr/>
            </a:pPr>
            <a:r>
              <a:rPr lang="en-US" sz="2400" dirty="0">
                <a:solidFill>
                  <a:prstClr val="black"/>
                </a:solidFill>
                <a:latin typeface="Calibri" panose="020F0502020204030204" pitchFamily="34" charset="0"/>
                <a:cs typeface="Calibri" panose="020F0502020204030204" pitchFamily="34" charset="0"/>
              </a:rPr>
              <a:t>     – find the expert within.</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5. Make changes and plan for next steps</a:t>
            </a:r>
          </a:p>
          <a:p>
            <a:pPr>
              <a:defRPr/>
            </a:pPr>
            <a:endParaRPr lang="en-US" sz="2489" b="1" dirty="0">
              <a:solidFill>
                <a:prstClr val="black"/>
              </a:solidFill>
              <a:latin typeface="Bookman Old Style"/>
            </a:endParaRPr>
          </a:p>
          <a:p>
            <a:pPr marL="406405" indent="-406405">
              <a:buFont typeface="Wingdings" pitchFamily="2" charset="2"/>
              <a:buChar char="§"/>
              <a:defRPr/>
            </a:pPr>
            <a:endParaRPr lang="en-US" sz="2489" b="1" dirty="0">
              <a:solidFill>
                <a:srgbClr val="FFFFFF"/>
              </a:solidFill>
              <a:latin typeface="Bookman Old Style"/>
            </a:endParaRPr>
          </a:p>
          <a:p>
            <a:pPr>
              <a:defRPr/>
            </a:pPr>
            <a:endParaRPr lang="en-US" sz="2489" b="1" dirty="0">
              <a:solidFill>
                <a:srgbClr val="DDE9EC">
                  <a:lumMod val="20000"/>
                  <a:lumOff val="80000"/>
                </a:srgbClr>
              </a:solidFill>
              <a:latin typeface="Bookman Old Style"/>
            </a:endParaRPr>
          </a:p>
        </p:txBody>
      </p:sp>
      <p:sp>
        <p:nvSpPr>
          <p:cNvPr id="2" name="Title 5">
            <a:extLst>
              <a:ext uri="{FF2B5EF4-FFF2-40B4-BE49-F238E27FC236}">
                <a16:creationId xmlns:a16="http://schemas.microsoft.com/office/drawing/2014/main" id="{E2B47AF9-A46A-52CB-9967-699375C7FDEA}"/>
              </a:ext>
            </a:extLst>
          </p:cNvPr>
          <p:cNvSpPr>
            <a:spLocks noGrp="1"/>
          </p:cNvSpPr>
          <p:nvPr>
            <p:ph type="title"/>
          </p:nvPr>
        </p:nvSpPr>
        <p:spPr>
          <a:xfrm>
            <a:off x="457200" y="152400"/>
            <a:ext cx="8229600" cy="990600"/>
          </a:xfrm>
        </p:spPr>
        <p:txBody>
          <a:bodyPr/>
          <a:lstStyle/>
          <a:p>
            <a:pPr algn="ctr"/>
            <a:r>
              <a:rPr lang="en-US" dirty="0"/>
              <a:t>ReVive5: A Five Step Plan</a:t>
            </a:r>
          </a:p>
        </p:txBody>
      </p:sp>
    </p:spTree>
    <p:extLst>
      <p:ext uri="{BB962C8B-B14F-4D97-AF65-F5344CB8AC3E}">
        <p14:creationId xmlns:p14="http://schemas.microsoft.com/office/powerpoint/2010/main" val="357861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5" name="TextBox 4">
            <a:extLst>
              <a:ext uri="{FF2B5EF4-FFF2-40B4-BE49-F238E27FC236}">
                <a16:creationId xmlns:a16="http://schemas.microsoft.com/office/drawing/2014/main" id="{78F8DEF8-D6DB-8943-8812-C9F68CC098ED}"/>
              </a:ext>
            </a:extLst>
          </p:cNvPr>
          <p:cNvSpPr txBox="1"/>
          <p:nvPr/>
        </p:nvSpPr>
        <p:spPr>
          <a:xfrm>
            <a:off x="778935" y="990600"/>
            <a:ext cx="7586133" cy="5411738"/>
          </a:xfrm>
          <a:prstGeom prst="rect">
            <a:avLst/>
          </a:prstGeom>
          <a:noFill/>
        </p:spPr>
        <p:txBody>
          <a:bodyPr wrap="square" rtlCol="0">
            <a:spAutoFit/>
          </a:bodyPr>
          <a:lstStyle/>
          <a:p>
            <a:pPr>
              <a:spcBef>
                <a:spcPts val="450"/>
              </a:spcBef>
              <a:buClr>
                <a:srgbClr val="DDE9EC">
                  <a:lumMod val="20000"/>
                  <a:lumOff val="80000"/>
                </a:srgbClr>
              </a:buClr>
            </a:pPr>
            <a:endParaRPr lang="en-US" sz="2400" b="1" dirty="0">
              <a:solidFill>
                <a:srgbClr val="FFFFFF"/>
              </a:solidFill>
              <a:latin typeface="Calibri" panose="020F0502020204030204" pitchFamily="34" charset="0"/>
              <a:cs typeface="Calibri" panose="020F0502020204030204" pitchFamily="34" charset="0"/>
            </a:endParaRPr>
          </a:p>
          <a:p>
            <a:pPr marL="304804" indent="-304804">
              <a:spcBef>
                <a:spcPts val="450"/>
              </a:spcBef>
              <a:buClr>
                <a:srgbClr val="DDE9EC">
                  <a:lumMod val="20000"/>
                  <a:lumOff val="80000"/>
                </a:srgbClr>
              </a:buClr>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You may feel that you don’t have the time to do this.</a:t>
            </a:r>
          </a:p>
          <a:p>
            <a:pPr marL="304804" indent="-304804">
              <a:spcBef>
                <a:spcPts val="450"/>
              </a:spcBef>
              <a:buClr>
                <a:srgbClr val="DDE9EC">
                  <a:lumMod val="20000"/>
                  <a:lumOff val="80000"/>
                </a:srgbClr>
              </a:buClr>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Can’t I just refer this person to someone else (</a:t>
            </a:r>
            <a:r>
              <a:rPr lang="en-US" sz="2400" i="1" dirty="0">
                <a:solidFill>
                  <a:prstClr val="black"/>
                </a:solidFill>
                <a:latin typeface="Calibri" panose="020F0502020204030204" pitchFamily="34" charset="0"/>
                <a:cs typeface="Calibri" panose="020F0502020204030204" pitchFamily="34" charset="0"/>
              </a:rPr>
              <a:t>who</a:t>
            </a:r>
            <a:r>
              <a:rPr lang="en-US" sz="2400" dirty="0">
                <a:solidFill>
                  <a:prstClr val="black"/>
                </a:solidFill>
                <a:latin typeface="Calibri" panose="020F0502020204030204" pitchFamily="34" charset="0"/>
                <a:cs typeface="Calibri" panose="020F0502020204030204" pitchFamily="34" charset="0"/>
              </a:rPr>
              <a:t>?)?</a:t>
            </a:r>
          </a:p>
          <a:p>
            <a:pPr marL="304804" indent="-304804">
              <a:spcBef>
                <a:spcPts val="450"/>
              </a:spcBef>
              <a:buClr>
                <a:srgbClr val="DDE9EC">
                  <a:lumMod val="20000"/>
                  <a:lumOff val="80000"/>
                </a:srgbClr>
              </a:buClr>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A focus on feelings may make you uncomfortable. Not in your job description or what you were trained to do.</a:t>
            </a:r>
          </a:p>
          <a:p>
            <a:pPr marL="342900" indent="-342900">
              <a:spcBef>
                <a:spcPts val="450"/>
              </a:spcBef>
              <a:buClr>
                <a:srgbClr val="DDE9EC">
                  <a:lumMod val="20000"/>
                  <a:lumOff val="80000"/>
                </a:srgbClr>
              </a:buClr>
              <a:buFont typeface="Arial" panose="020B0604020202020204" pitchFamily="34" charset="0"/>
              <a:buChar char="•"/>
            </a:pPr>
            <a:endParaRPr lang="en-US" sz="2400" u="sng" dirty="0">
              <a:solidFill>
                <a:prstClr val="black"/>
              </a:solidFill>
              <a:latin typeface="Calibri" panose="020F0502020204030204" pitchFamily="34" charset="0"/>
              <a:cs typeface="Calibri" panose="020F0502020204030204" pitchFamily="34" charset="0"/>
            </a:endParaRPr>
          </a:p>
          <a:p>
            <a:pPr>
              <a:spcBef>
                <a:spcPts val="450"/>
              </a:spcBef>
              <a:buClr>
                <a:srgbClr val="DDE9EC">
                  <a:lumMod val="20000"/>
                  <a:lumOff val="80000"/>
                </a:srgbClr>
              </a:buClr>
            </a:pPr>
            <a:r>
              <a:rPr lang="en-US" sz="2400" u="sng" dirty="0">
                <a:solidFill>
                  <a:prstClr val="black"/>
                </a:solidFill>
                <a:latin typeface="Calibri" panose="020F0502020204030204" pitchFamily="34" charset="0"/>
                <a:cs typeface="Calibri" panose="020F0502020204030204" pitchFamily="34" charset="0"/>
              </a:rPr>
              <a:t>DON’T PANIC</a:t>
            </a:r>
            <a:r>
              <a:rPr lang="en-US" sz="2400" dirty="0">
                <a:solidFill>
                  <a:prstClr val="black"/>
                </a:solidFill>
                <a:latin typeface="Calibri" panose="020F0502020204030204" pitchFamily="34" charset="0"/>
                <a:cs typeface="Calibri" panose="020F0502020204030204" pitchFamily="34" charset="0"/>
              </a:rPr>
              <a:t>:</a:t>
            </a:r>
            <a:r>
              <a:rPr lang="en-US" sz="2400" dirty="0">
                <a:solidFill>
                  <a:srgbClr val="FFFFFF"/>
                </a:solidFill>
                <a:latin typeface="Calibri" panose="020F0502020204030204" pitchFamily="34" charset="0"/>
                <a:cs typeface="Calibri" panose="020F0502020204030204" pitchFamily="34" charset="0"/>
              </a:rPr>
              <a:t>  </a:t>
            </a:r>
          </a:p>
          <a:p>
            <a:pPr>
              <a:spcBef>
                <a:spcPts val="450"/>
              </a:spcBef>
              <a:buClr>
                <a:srgbClr val="DDE9EC">
                  <a:lumMod val="20000"/>
                  <a:lumOff val="80000"/>
                </a:srgbClr>
              </a:buClr>
            </a:pPr>
            <a:r>
              <a:rPr lang="en-US" sz="2400" dirty="0">
                <a:solidFill>
                  <a:prstClr val="black"/>
                </a:solidFill>
                <a:latin typeface="Calibri" panose="020F0502020204030204" pitchFamily="34" charset="0"/>
                <a:cs typeface="Calibri" panose="020F0502020204030204" pitchFamily="34" charset="0"/>
              </a:rPr>
              <a:t>This is a normal reaction.</a:t>
            </a:r>
          </a:p>
          <a:p>
            <a:pPr>
              <a:spcBef>
                <a:spcPts val="450"/>
              </a:spcBef>
              <a:buClr>
                <a:srgbClr val="DDE9EC">
                  <a:lumMod val="20000"/>
                  <a:lumOff val="80000"/>
                </a:srgbClr>
              </a:buClr>
            </a:pPr>
            <a:r>
              <a:rPr lang="en-US" sz="2400" dirty="0">
                <a:solidFill>
                  <a:prstClr val="black"/>
                </a:solidFill>
                <a:latin typeface="Calibri" panose="020F0502020204030204" pitchFamily="34" charset="0"/>
                <a:cs typeface="Calibri" panose="020F0502020204030204" pitchFamily="34" charset="0"/>
              </a:rPr>
              <a:t>Building new skills takes time/practice/patience.</a:t>
            </a:r>
          </a:p>
          <a:p>
            <a:pPr>
              <a:spcBef>
                <a:spcPts val="450"/>
              </a:spcBef>
              <a:buClr>
                <a:srgbClr val="DDE9EC">
                  <a:lumMod val="20000"/>
                  <a:lumOff val="80000"/>
                </a:srgbClr>
              </a:buClr>
            </a:pPr>
            <a:r>
              <a:rPr lang="en-US" sz="2400" dirty="0">
                <a:solidFill>
                  <a:prstClr val="black"/>
                </a:solidFill>
                <a:latin typeface="Calibri" panose="020F0502020204030204" pitchFamily="34" charset="0"/>
                <a:cs typeface="Calibri" panose="020F0502020204030204" pitchFamily="34" charset="0"/>
              </a:rPr>
              <a:t>Give it a try, we are here to help.</a:t>
            </a:r>
          </a:p>
          <a:p>
            <a:pPr>
              <a:spcBef>
                <a:spcPts val="450"/>
              </a:spcBef>
              <a:buClr>
                <a:srgbClr val="DDE9EC">
                  <a:lumMod val="20000"/>
                  <a:lumOff val="80000"/>
                </a:srgbClr>
              </a:buClr>
            </a:pPr>
            <a:r>
              <a:rPr lang="en-US" sz="2400" dirty="0">
                <a:solidFill>
                  <a:prstClr val="black"/>
                </a:solidFill>
                <a:latin typeface="Calibri" panose="020F0502020204030204" pitchFamily="34" charset="0"/>
                <a:cs typeface="Calibri" panose="020F0502020204030204" pitchFamily="34" charset="0"/>
              </a:rPr>
              <a:t>Suspend judgement for now and go with the flow!</a:t>
            </a:r>
          </a:p>
          <a:p>
            <a:pPr>
              <a:spcBef>
                <a:spcPts val="450"/>
              </a:spcBef>
              <a:buClr>
                <a:srgbClr val="DDE9EC">
                  <a:lumMod val="20000"/>
                  <a:lumOff val="80000"/>
                </a:srgbClr>
              </a:buClr>
            </a:pPr>
            <a:endParaRPr lang="en-US" sz="2400" dirty="0">
              <a:solidFill>
                <a:prstClr val="black"/>
              </a:solidFill>
              <a:latin typeface="Gill Sans MT"/>
            </a:endParaRPr>
          </a:p>
          <a:p>
            <a:endParaRPr lang="en-US" sz="1600" b="1" dirty="0">
              <a:solidFill>
                <a:srgbClr val="727CA3">
                  <a:lumMod val="20000"/>
                  <a:lumOff val="80000"/>
                </a:srgbClr>
              </a:solidFill>
              <a:latin typeface="Bookman Old Style"/>
            </a:endParaRPr>
          </a:p>
        </p:txBody>
      </p:sp>
      <p:sp>
        <p:nvSpPr>
          <p:cNvPr id="6" name="Title 5">
            <a:extLst>
              <a:ext uri="{FF2B5EF4-FFF2-40B4-BE49-F238E27FC236}">
                <a16:creationId xmlns:a16="http://schemas.microsoft.com/office/drawing/2014/main" id="{345865D1-52C5-75E6-733A-939EEF216EEF}"/>
              </a:ext>
            </a:extLst>
          </p:cNvPr>
          <p:cNvSpPr>
            <a:spLocks noGrp="1"/>
          </p:cNvSpPr>
          <p:nvPr>
            <p:ph type="title"/>
          </p:nvPr>
        </p:nvSpPr>
        <p:spPr/>
        <p:txBody>
          <a:bodyPr/>
          <a:lstStyle/>
          <a:p>
            <a:r>
              <a:rPr lang="en-US" dirty="0"/>
              <a:t>A Warning Before We Begin</a:t>
            </a:r>
          </a:p>
        </p:txBody>
      </p:sp>
    </p:spTree>
    <p:extLst>
      <p:ext uri="{BB962C8B-B14F-4D97-AF65-F5344CB8AC3E}">
        <p14:creationId xmlns:p14="http://schemas.microsoft.com/office/powerpoint/2010/main" val="134274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12305-6F4F-458E-B930-7BD84CA092BF}"/>
              </a:ext>
            </a:extLst>
          </p:cNvPr>
          <p:cNvSpPr>
            <a:spLocks noGrp="1"/>
          </p:cNvSpPr>
          <p:nvPr>
            <p:ph type="title"/>
          </p:nvPr>
        </p:nvSpPr>
        <p:spPr>
          <a:xfrm>
            <a:off x="435677" y="381000"/>
            <a:ext cx="5068830" cy="1316736"/>
          </a:xfrm>
        </p:spPr>
        <p:txBody>
          <a:bodyPr anchor="b">
            <a:normAutofit/>
          </a:bodyPr>
          <a:lstStyle/>
          <a:p>
            <a:r>
              <a:rPr lang="en-US" sz="3822" dirty="0"/>
              <a:t>Managing Type 1 Diabetes Is Tough</a:t>
            </a:r>
          </a:p>
        </p:txBody>
      </p:sp>
      <p:sp>
        <p:nvSpPr>
          <p:cNvPr id="3" name="Content Placeholder 2">
            <a:extLst>
              <a:ext uri="{FF2B5EF4-FFF2-40B4-BE49-F238E27FC236}">
                <a16:creationId xmlns:a16="http://schemas.microsoft.com/office/drawing/2014/main" id="{0DCA7353-DBF6-4010-AE27-C9881880E955}"/>
              </a:ext>
            </a:extLst>
          </p:cNvPr>
          <p:cNvSpPr>
            <a:spLocks noGrp="1"/>
          </p:cNvSpPr>
          <p:nvPr>
            <p:ph idx="1"/>
          </p:nvPr>
        </p:nvSpPr>
        <p:spPr>
          <a:xfrm>
            <a:off x="723941" y="1981200"/>
            <a:ext cx="4403598" cy="4267200"/>
          </a:xfrm>
        </p:spPr>
        <p:txBody>
          <a:bodyPr anchor="t">
            <a:normAutofit fontScale="92500" lnSpcReduction="10000"/>
          </a:bodyPr>
          <a:lstStyle/>
          <a:p>
            <a:pPr marL="304804" indent="-304804" defTabSz="812810" fontAlgn="base">
              <a:spcAft>
                <a:spcPts val="533"/>
              </a:spcAft>
              <a:buClrTx/>
              <a:buFont typeface="Wingdings" pitchFamily="2" charset="2"/>
              <a:buChar char="§"/>
              <a:defRPr/>
            </a:pPr>
            <a:r>
              <a:rPr lang="en-US" sz="2400" dirty="0"/>
              <a:t>A huge amount to manage and balance</a:t>
            </a:r>
          </a:p>
          <a:p>
            <a:pPr marL="304804" indent="-304804" defTabSz="812810" fontAlgn="base">
              <a:spcAft>
                <a:spcPts val="533"/>
              </a:spcAft>
              <a:buClrTx/>
              <a:buFont typeface="Wingdings" pitchFamily="2" charset="2"/>
              <a:buChar char="§"/>
              <a:defRPr/>
            </a:pPr>
            <a:r>
              <a:rPr lang="en-US" sz="2400" dirty="0"/>
              <a:t>No vacation – constant &amp; unrelenting</a:t>
            </a:r>
          </a:p>
          <a:p>
            <a:pPr marL="304804" indent="-304804" defTabSz="812810" fontAlgn="base">
              <a:spcAft>
                <a:spcPts val="533"/>
              </a:spcAft>
              <a:buClrTx/>
              <a:buFont typeface="Wingdings" pitchFamily="2" charset="2"/>
              <a:buChar char="§"/>
              <a:defRPr/>
            </a:pPr>
            <a:r>
              <a:rPr lang="en-US" sz="2400" dirty="0"/>
              <a:t>Efforts never good enough</a:t>
            </a:r>
          </a:p>
          <a:p>
            <a:pPr marL="304804" indent="-304804" defTabSz="812810" fontAlgn="base">
              <a:spcAft>
                <a:spcPts val="533"/>
              </a:spcAft>
              <a:buClrTx/>
              <a:buFont typeface="Wingdings" pitchFamily="2" charset="2"/>
              <a:buChar char="§"/>
              <a:defRPr/>
            </a:pPr>
            <a:r>
              <a:rPr lang="en-US" sz="2400" dirty="0"/>
              <a:t>Frightening: hypers, hypos, complications, costs</a:t>
            </a:r>
          </a:p>
          <a:p>
            <a:pPr marL="304804" indent="-304804" defTabSz="812810" fontAlgn="base">
              <a:spcAft>
                <a:spcPts val="533"/>
              </a:spcAft>
              <a:buClrTx/>
              <a:buFont typeface="Wingdings" pitchFamily="2" charset="2"/>
              <a:buChar char="§"/>
              <a:defRPr/>
            </a:pPr>
            <a:r>
              <a:rPr lang="en-US" sz="2400" dirty="0"/>
              <a:t>Most others don’t see the amount of work involved</a:t>
            </a:r>
          </a:p>
          <a:p>
            <a:pPr marL="304804" indent="-304804" defTabSz="812810" fontAlgn="base">
              <a:spcAft>
                <a:spcPts val="533"/>
              </a:spcAft>
              <a:buClrTx/>
              <a:buFont typeface="Wingdings" pitchFamily="2" charset="2"/>
              <a:buChar char="§"/>
              <a:defRPr/>
            </a:pPr>
            <a:r>
              <a:rPr lang="en-US" sz="2400" dirty="0"/>
              <a:t>Difference between T1D and T2D, but both can be tough.</a:t>
            </a:r>
          </a:p>
          <a:p>
            <a:pPr marL="304804" indent="-304804" defTabSz="812810" fontAlgn="base">
              <a:spcAft>
                <a:spcPts val="533"/>
              </a:spcAft>
              <a:buClrTx/>
              <a:buFont typeface="Wingdings" pitchFamily="2" charset="2"/>
              <a:buChar char="§"/>
              <a:defRPr/>
            </a:pPr>
            <a:endParaRPr lang="en-US" sz="2400" dirty="0"/>
          </a:p>
        </p:txBody>
      </p:sp>
      <p:pic>
        <p:nvPicPr>
          <p:cNvPr id="4" name="Picture 3">
            <a:extLst>
              <a:ext uri="{FF2B5EF4-FFF2-40B4-BE49-F238E27FC236}">
                <a16:creationId xmlns:a16="http://schemas.microsoft.com/office/drawing/2014/main" id="{17E44DF9-3CD5-436D-B2A4-A918FB5FF8BB}"/>
              </a:ext>
            </a:extLst>
          </p:cNvPr>
          <p:cNvPicPr>
            <a:picLocks noChangeAspect="1"/>
          </p:cNvPicPr>
          <p:nvPr/>
        </p:nvPicPr>
        <p:blipFill rotWithShape="1">
          <a:blip r:embed="rId2"/>
          <a:srcRect l="18051" r="30967" b="2"/>
          <a:stretch/>
        </p:blipFill>
        <p:spPr>
          <a:xfrm>
            <a:off x="5662805" y="949960"/>
            <a:ext cx="3045518" cy="4958080"/>
          </a:xfrm>
          <a:prstGeom prst="rect">
            <a:avLst/>
          </a:prstGeom>
        </p:spPr>
      </p:pic>
    </p:spTree>
    <p:extLst>
      <p:ext uri="{BB962C8B-B14F-4D97-AF65-F5344CB8AC3E}">
        <p14:creationId xmlns:p14="http://schemas.microsoft.com/office/powerpoint/2010/main" val="420966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41867" y="516466"/>
            <a:ext cx="8026400" cy="6412140"/>
          </a:xfrm>
          <a:prstGeom prst="rect">
            <a:avLst/>
          </a:prstGeom>
          <a:noFill/>
        </p:spPr>
        <p:txBody>
          <a:bodyPr wrap="square">
            <a:spAutoFit/>
          </a:bodyPr>
          <a:lstStyle/>
          <a:p>
            <a:pPr algn="ctr">
              <a:defRPr/>
            </a:pPr>
            <a:r>
              <a:rPr lang="en-US" sz="2400" dirty="0" err="1">
                <a:solidFill>
                  <a:prstClr val="black"/>
                </a:solidFill>
                <a:latin typeface="Calibri" panose="020F0502020204030204" pitchFamily="34" charset="0"/>
                <a:cs typeface="Calibri" panose="020F0502020204030204" pitchFamily="34" charset="0"/>
              </a:rPr>
              <a:t>ReVive</a:t>
            </a:r>
            <a:r>
              <a:rPr lang="en-US" sz="2400" dirty="0">
                <a:solidFill>
                  <a:prstClr val="black"/>
                </a:solidFill>
                <a:latin typeface="Calibri" panose="020F0502020204030204" pitchFamily="34" charset="0"/>
                <a:cs typeface="Calibri" panose="020F0502020204030204" pitchFamily="34" charset="0"/>
              </a:rPr>
              <a:t> 5: A 5-Step Plan  </a:t>
            </a:r>
          </a:p>
          <a:p>
            <a:pPr>
              <a:defRPr/>
            </a:pPr>
            <a:endParaRPr lang="en-US" sz="2400" dirty="0">
              <a:solidFill>
                <a:prstClr val="black"/>
              </a:solidFill>
              <a:latin typeface="Calibri" panose="020F0502020204030204" pitchFamily="34" charset="0"/>
              <a:cs typeface="Calibri" panose="020F0502020204030204" pitchFamily="34" charset="0"/>
            </a:endParaRPr>
          </a:p>
          <a:p>
            <a:pPr marL="406405" indent="-406405">
              <a:buFontTx/>
              <a:buAutoNum type="arabicPeriod"/>
              <a:defRPr/>
            </a:pPr>
            <a:r>
              <a:rPr lang="en-US" sz="2400" b="1" dirty="0">
                <a:solidFill>
                  <a:prstClr val="black"/>
                </a:solidFill>
                <a:latin typeface="Calibri" panose="020F0502020204030204" pitchFamily="34" charset="0"/>
                <a:cs typeface="Calibri" panose="020F0502020204030204" pitchFamily="34" charset="0"/>
              </a:rPr>
              <a:t>Assess DD regularly and systematically using the T1-Diabetes Distress Scale (T1-DDS).</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2. Begin a conversation to foster a new or different perspective.</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3. Consider different management choice(s) that are not driven by tough thoughts and feelings.</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4. Optimize management based on personal choice and values – find the expert within</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5. Make changes and plan for next steps</a:t>
            </a:r>
          </a:p>
          <a:p>
            <a:pPr>
              <a:defRPr/>
            </a:pPr>
            <a:endParaRPr lang="en-US" sz="2489" b="1" dirty="0">
              <a:solidFill>
                <a:prstClr val="black"/>
              </a:solidFill>
              <a:latin typeface="Bookman Old Style"/>
            </a:endParaRPr>
          </a:p>
          <a:p>
            <a:pPr marL="406405" indent="-406405">
              <a:buFont typeface="Wingdings" pitchFamily="2" charset="2"/>
              <a:buChar char="§"/>
              <a:defRPr/>
            </a:pPr>
            <a:endParaRPr lang="en-US" sz="2489" b="1" dirty="0">
              <a:solidFill>
                <a:srgbClr val="FFFFFF"/>
              </a:solidFill>
              <a:latin typeface="Bookman Old Style"/>
            </a:endParaRPr>
          </a:p>
          <a:p>
            <a:pPr>
              <a:defRPr/>
            </a:pPr>
            <a:endParaRPr lang="en-US" sz="2489" b="1" dirty="0">
              <a:solidFill>
                <a:srgbClr val="DDE9EC">
                  <a:lumMod val="20000"/>
                  <a:lumOff val="80000"/>
                </a:srgbClr>
              </a:solidFill>
              <a:latin typeface="Bookman Old Style"/>
            </a:endParaRPr>
          </a:p>
        </p:txBody>
      </p:sp>
      <p:sp>
        <p:nvSpPr>
          <p:cNvPr id="2" name="Title 5">
            <a:extLst>
              <a:ext uri="{FF2B5EF4-FFF2-40B4-BE49-F238E27FC236}">
                <a16:creationId xmlns:a16="http://schemas.microsoft.com/office/drawing/2014/main" id="{E2B47AF9-A46A-52CB-9967-699375C7FDEA}"/>
              </a:ext>
            </a:extLst>
          </p:cNvPr>
          <p:cNvSpPr>
            <a:spLocks noGrp="1"/>
          </p:cNvSpPr>
          <p:nvPr>
            <p:ph type="title"/>
          </p:nvPr>
        </p:nvSpPr>
        <p:spPr>
          <a:xfrm>
            <a:off x="457200" y="152400"/>
            <a:ext cx="8229600" cy="990600"/>
          </a:xfrm>
        </p:spPr>
        <p:txBody>
          <a:bodyPr/>
          <a:lstStyle/>
          <a:p>
            <a:r>
              <a:rPr lang="en-US" dirty="0"/>
              <a:t>ReVive5: A Five Step Plan</a:t>
            </a:r>
          </a:p>
        </p:txBody>
      </p:sp>
    </p:spTree>
    <p:extLst>
      <p:ext uri="{BB962C8B-B14F-4D97-AF65-F5344CB8AC3E}">
        <p14:creationId xmlns:p14="http://schemas.microsoft.com/office/powerpoint/2010/main" val="160470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525290" y="141504"/>
            <a:ext cx="8059911" cy="1531125"/>
          </a:xfrm>
        </p:spPr>
        <p:txBody>
          <a:bodyPr>
            <a:normAutofit fontScale="90000"/>
          </a:bodyPr>
          <a:lstStyle/>
          <a:p>
            <a:pPr>
              <a:defRPr/>
            </a:pPr>
            <a:r>
              <a:rPr lang="en-US" altLang="en-US" sz="4000" dirty="0">
                <a:ea typeface="ＭＳ Ｐゴシック" panose="020B0600070205080204" pitchFamily="34" charset="-128"/>
              </a:rPr>
              <a:t>1. Assess DD Regularly, Systematically &amp; Comprehensively With Everyone</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0FCF5B56-3532-B742-9A25-7927B0527B00}"/>
              </a:ext>
            </a:extLst>
          </p:cNvPr>
          <p:cNvSpPr txBox="1"/>
          <p:nvPr/>
        </p:nvSpPr>
        <p:spPr>
          <a:xfrm>
            <a:off x="237069" y="1635258"/>
            <a:ext cx="8669867" cy="858440"/>
          </a:xfrm>
          <a:prstGeom prst="rect">
            <a:avLst/>
          </a:prstGeom>
          <a:noFill/>
        </p:spPr>
        <p:txBody>
          <a:bodyPr>
            <a:spAutoFit/>
          </a:bodyPr>
          <a:lstStyle/>
          <a:p>
            <a:pPr>
              <a:defRPr/>
            </a:pPr>
            <a:r>
              <a:rPr lang="en-US" sz="2489" b="1" dirty="0">
                <a:solidFill>
                  <a:srgbClr val="727CA3">
                    <a:lumMod val="20000"/>
                    <a:lumOff val="80000"/>
                  </a:srgbClr>
                </a:solidFill>
                <a:latin typeface="Bookman Old Style"/>
              </a:rPr>
              <a:t>	</a:t>
            </a:r>
          </a:p>
          <a:p>
            <a:pPr>
              <a:defRPr/>
            </a:pPr>
            <a:r>
              <a:rPr lang="en-US" sz="2489" b="1" dirty="0">
                <a:solidFill>
                  <a:srgbClr val="727CA3">
                    <a:lumMod val="20000"/>
                    <a:lumOff val="80000"/>
                  </a:srgbClr>
                </a:solidFill>
                <a:latin typeface="Bookman Old Style"/>
              </a:rPr>
              <a:t>	</a:t>
            </a:r>
          </a:p>
        </p:txBody>
      </p:sp>
      <p:sp>
        <p:nvSpPr>
          <p:cNvPr id="5" name="TextBox 4">
            <a:extLst>
              <a:ext uri="{FF2B5EF4-FFF2-40B4-BE49-F238E27FC236}">
                <a16:creationId xmlns:a16="http://schemas.microsoft.com/office/drawing/2014/main" id="{78F8DEF8-D6DB-8943-8812-C9F68CC098ED}"/>
              </a:ext>
            </a:extLst>
          </p:cNvPr>
          <p:cNvSpPr txBox="1"/>
          <p:nvPr/>
        </p:nvSpPr>
        <p:spPr>
          <a:xfrm>
            <a:off x="237064" y="1757987"/>
            <a:ext cx="8348137" cy="3736920"/>
          </a:xfrm>
          <a:prstGeom prst="rect">
            <a:avLst/>
          </a:prstGeom>
          <a:noFill/>
        </p:spPr>
        <p:txBody>
          <a:bodyPr wrap="square" rtlCol="0">
            <a:spAutoFit/>
          </a:bodyPr>
          <a:lstStyle/>
          <a:p>
            <a:pPr marL="304804" indent="-304804">
              <a:spcBef>
                <a:spcPts val="450"/>
              </a:spcBef>
              <a:buClr>
                <a:srgbClr val="DDE9EC">
                  <a:lumMod val="20000"/>
                  <a:lumOff val="80000"/>
                </a:srgbClr>
              </a:buClr>
              <a:buFont typeface="Arial" panose="020B0604020202020204" pitchFamily="34" charset="0"/>
              <a:buChar char="•"/>
            </a:pPr>
            <a:r>
              <a:rPr lang="en-US" sz="2400" u="sng" dirty="0">
                <a:solidFill>
                  <a:prstClr val="black"/>
                </a:solidFill>
                <a:uFill>
                  <a:solidFill>
                    <a:prstClr val="black"/>
                  </a:solidFill>
                </a:uFill>
                <a:latin typeface="Calibri" panose="020F0502020204030204" pitchFamily="34" charset="0"/>
                <a:cs typeface="Calibri" panose="020F0502020204030204" pitchFamily="34" charset="0"/>
              </a:rPr>
              <a:t>WHY?</a:t>
            </a:r>
            <a:r>
              <a:rPr lang="en-US" sz="2400" dirty="0">
                <a:solidFill>
                  <a:prstClr val="black"/>
                </a:solidFill>
                <a:uFill>
                  <a:solidFill>
                    <a:prstClr val="black"/>
                  </a:solidFill>
                </a:uFill>
                <a:latin typeface="Calibri" panose="020F0502020204030204" pitchFamily="34" charset="0"/>
                <a:cs typeface="Calibri" panose="020F0502020204030204" pitchFamily="34" charset="0"/>
              </a:rPr>
              <a:t> </a:t>
            </a:r>
          </a:p>
          <a:p>
            <a:pPr marL="342900" indent="-342900">
              <a:spcBef>
                <a:spcPts val="450"/>
              </a:spcBef>
              <a:buClr>
                <a:srgbClr val="DDE9EC">
                  <a:lumMod val="20000"/>
                  <a:lumOff val="80000"/>
                </a:srgbClr>
              </a:buClr>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Makes no sense providing education/intervention when 	DD will limit responsiveness.</a:t>
            </a:r>
          </a:p>
          <a:p>
            <a:pPr marL="342900" indent="-342900">
              <a:spcBef>
                <a:spcPts val="450"/>
              </a:spcBef>
              <a:buClr>
                <a:srgbClr val="DDE9EC">
                  <a:lumMod val="20000"/>
                  <a:lumOff val="80000"/>
                </a:srgbClr>
              </a:buClr>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Regular assessment makes it part of your clinical routine 	– harder to forget or skip.</a:t>
            </a:r>
          </a:p>
          <a:p>
            <a:pPr marL="342900" indent="-342900">
              <a:spcBef>
                <a:spcPts val="450"/>
              </a:spcBef>
              <a:buClr>
                <a:srgbClr val="DDE9EC">
                  <a:lumMod val="20000"/>
                  <a:lumOff val="80000"/>
                </a:srgbClr>
              </a:buClr>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Assessment is comprehensive – leaves no important gaps.</a:t>
            </a:r>
          </a:p>
          <a:p>
            <a:pPr marL="342900" indent="-342900">
              <a:spcBef>
                <a:spcPts val="450"/>
              </a:spcBef>
              <a:buClr>
                <a:srgbClr val="DDE9EC">
                  <a:lumMod val="20000"/>
                  <a:lumOff val="80000"/>
                </a:srgbClr>
              </a:buClr>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The results can be used to start an intervention through a 	clinical conversation.</a:t>
            </a:r>
          </a:p>
          <a:p>
            <a:pPr marL="342900" indent="-342900">
              <a:spcBef>
                <a:spcPts val="450"/>
              </a:spcBef>
              <a:buClr>
                <a:srgbClr val="DDE9EC">
                  <a:lumMod val="20000"/>
                  <a:lumOff val="80000"/>
                </a:srgbClr>
              </a:buClr>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Change can be assessed over time.</a:t>
            </a:r>
          </a:p>
        </p:txBody>
      </p:sp>
    </p:spTree>
    <p:extLst>
      <p:ext uri="{BB962C8B-B14F-4D97-AF65-F5344CB8AC3E}">
        <p14:creationId xmlns:p14="http://schemas.microsoft.com/office/powerpoint/2010/main" val="221416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077200" cy="3844506"/>
          </a:xfrm>
        </p:spPr>
        <p:txBody>
          <a:bodyPr>
            <a:noAutofit/>
          </a:bodyPr>
          <a:lstStyle/>
          <a:p>
            <a:pPr marL="0" indent="0" defTabSz="342772">
              <a:buNone/>
              <a:defRPr/>
            </a:pPr>
            <a:r>
              <a:rPr lang="en-US" sz="2000" b="1" u="sng" dirty="0"/>
              <a:t>Major tools to measure DD</a:t>
            </a:r>
            <a:r>
              <a:rPr lang="en-US" sz="2000" b="1" dirty="0"/>
              <a:t>:</a:t>
            </a:r>
          </a:p>
          <a:p>
            <a:pPr defTabSz="342772">
              <a:defRPr/>
            </a:pPr>
            <a:r>
              <a:rPr lang="en-US" sz="2000" b="1" dirty="0"/>
              <a:t>T2-DDAS (Type 2 Diabetes Distress Assessment System): developed 2022</a:t>
            </a:r>
          </a:p>
          <a:p>
            <a:pPr lvl="1" defTabSz="342772">
              <a:defRPr/>
            </a:pPr>
            <a:r>
              <a:rPr lang="en-US" sz="2000" dirty="0"/>
              <a:t>8 item core scale, 21 items with 7 subscales.</a:t>
            </a:r>
            <a:endParaRPr lang="en-US" sz="2000" b="1" dirty="0"/>
          </a:p>
          <a:p>
            <a:pPr marL="257081" indent="-257081" defTabSz="342772">
              <a:defRPr/>
            </a:pPr>
            <a:r>
              <a:rPr lang="en-US" sz="2000" b="1" dirty="0"/>
              <a:t>T1-DDAS (Type 1 Diabetes Distress Assessment System): developed 2024</a:t>
            </a:r>
          </a:p>
          <a:p>
            <a:pPr marL="531401" lvl="1" indent="-257081" defTabSz="342772">
              <a:defRPr/>
            </a:pPr>
            <a:r>
              <a:rPr lang="en-US" sz="2000" dirty="0"/>
              <a:t>8 item core scale, 30 items with 10 subscales.</a:t>
            </a:r>
            <a:endParaRPr lang="en-US" sz="2000" b="1" dirty="0"/>
          </a:p>
          <a:p>
            <a:pPr marL="257081" indent="-257081" defTabSz="342772">
              <a:defRPr/>
            </a:pPr>
            <a:r>
              <a:rPr lang="en-US" sz="2000" b="1" dirty="0"/>
              <a:t>Others</a:t>
            </a:r>
            <a:r>
              <a:rPr lang="en-US" sz="2000" dirty="0"/>
              <a:t>: PAID, T1-DDS, DDS.</a:t>
            </a:r>
          </a:p>
          <a:p>
            <a:pPr marL="0" indent="0" defTabSz="342772">
              <a:buNone/>
              <a:defRPr/>
            </a:pPr>
            <a:r>
              <a:rPr lang="en-US" sz="2000" b="1" u="sng" dirty="0"/>
              <a:t>If these tools are not available (as a last resort):</a:t>
            </a:r>
          </a:p>
          <a:p>
            <a:pPr defTabSz="342772">
              <a:defRPr/>
            </a:pPr>
            <a:r>
              <a:rPr lang="en-US" sz="2000" b="1" dirty="0"/>
              <a:t> </a:t>
            </a:r>
            <a:r>
              <a:rPr lang="en-US" sz="2000" dirty="0"/>
              <a:t>“Can you tell me something about what it’s been like for you living with diabetes recently?”  </a:t>
            </a:r>
          </a:p>
          <a:p>
            <a:pPr defTabSz="342772">
              <a:defRPr/>
            </a:pPr>
            <a:r>
              <a:rPr lang="en-US" sz="2000" dirty="0"/>
              <a:t>“Can you tell me what bothers you most about life with diabetes?” </a:t>
            </a:r>
          </a:p>
          <a:p>
            <a:pPr defTabSz="342772">
              <a:defRPr/>
            </a:pPr>
            <a:r>
              <a:rPr lang="en-US" sz="2000" dirty="0"/>
              <a:t> “On a scale from 1 to 5 can you tell me how stressed you feel by the demands of living with diabetes?”</a:t>
            </a:r>
          </a:p>
        </p:txBody>
      </p:sp>
      <p:sp>
        <p:nvSpPr>
          <p:cNvPr id="4" name="Title 5">
            <a:extLst>
              <a:ext uri="{FF2B5EF4-FFF2-40B4-BE49-F238E27FC236}">
                <a16:creationId xmlns:a16="http://schemas.microsoft.com/office/drawing/2014/main" id="{9FCA6C1E-8327-E5AA-ED01-6904C96F439B}"/>
              </a:ext>
            </a:extLst>
          </p:cNvPr>
          <p:cNvSpPr>
            <a:spLocks noGrp="1"/>
          </p:cNvSpPr>
          <p:nvPr>
            <p:ph type="title"/>
          </p:nvPr>
        </p:nvSpPr>
        <p:spPr>
          <a:xfrm>
            <a:off x="457200" y="152400"/>
            <a:ext cx="8229600" cy="990600"/>
          </a:xfrm>
        </p:spPr>
        <p:txBody>
          <a:bodyPr/>
          <a:lstStyle/>
          <a:p>
            <a:pPr algn="ctr"/>
            <a:r>
              <a:rPr lang="en-US" dirty="0"/>
              <a:t>Measuring Diabetes Distress</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4A33A8C8-D729-95CD-014E-7227171BDF20}"/>
              </a:ext>
            </a:extLst>
          </p:cNvPr>
          <p:cNvSpPr>
            <a:spLocks noGrp="1"/>
          </p:cNvSpPr>
          <p:nvPr>
            <p:ph type="title"/>
          </p:nvPr>
        </p:nvSpPr>
        <p:spPr>
          <a:xfrm>
            <a:off x="419100" y="1337867"/>
            <a:ext cx="2926080" cy="4187361"/>
          </a:xfrm>
        </p:spPr>
        <p:txBody>
          <a:bodyPr anchor="ctr">
            <a:normAutofit/>
          </a:bodyPr>
          <a:lstStyle/>
          <a:p>
            <a:r>
              <a:rPr lang="en-US" sz="3000" dirty="0"/>
              <a:t>The </a:t>
            </a:r>
            <a:r>
              <a:rPr lang="en-US" sz="3000" u="sng" dirty="0"/>
              <a:t>T1</a:t>
            </a:r>
            <a:r>
              <a:rPr lang="en-US" sz="3000" dirty="0"/>
              <a:t>-Diabetes Distress Assessment System</a:t>
            </a:r>
            <a:br>
              <a:rPr lang="en-US" sz="3000" dirty="0"/>
            </a:br>
            <a:r>
              <a:rPr lang="en-US" sz="3000" dirty="0"/>
              <a:t>(T1-DDAS)</a:t>
            </a:r>
          </a:p>
        </p:txBody>
      </p:sp>
      <p:sp>
        <p:nvSpPr>
          <p:cNvPr id="5" name="TextBox 4">
            <a:extLst>
              <a:ext uri="{FF2B5EF4-FFF2-40B4-BE49-F238E27FC236}">
                <a16:creationId xmlns:a16="http://schemas.microsoft.com/office/drawing/2014/main" id="{AF176AD5-BBC6-A84F-A76B-DFD48D23CD78}"/>
              </a:ext>
            </a:extLst>
          </p:cNvPr>
          <p:cNvSpPr txBox="1"/>
          <p:nvPr/>
        </p:nvSpPr>
        <p:spPr>
          <a:xfrm>
            <a:off x="4102364" y="2679266"/>
            <a:ext cx="2309496" cy="2426370"/>
          </a:xfrm>
          <a:prstGeom prst="rect">
            <a:avLst/>
          </a:prstGeom>
          <a:noFill/>
        </p:spPr>
        <p:txBody>
          <a:bodyPr wrap="square" rtlCol="0">
            <a:spAutoFit/>
          </a:bodyPr>
          <a:lstStyle/>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Financial Worries</a:t>
            </a:r>
          </a:p>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Interpersonal </a:t>
            </a:r>
          </a:p>
          <a:p>
            <a:pPr defTabSz="541782">
              <a:spcAft>
                <a:spcPts val="450"/>
              </a:spcAft>
            </a:pPr>
            <a:r>
              <a:rPr lang="en-US" dirty="0">
                <a:solidFill>
                  <a:prstClr val="black"/>
                </a:solidFill>
                <a:latin typeface="Calibri" panose="020F0502020204030204" pitchFamily="34" charset="0"/>
                <a:cs typeface="Calibri" panose="020F0502020204030204" pitchFamily="34" charset="0"/>
              </a:rPr>
              <a:t>    Challenges</a:t>
            </a:r>
          </a:p>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Management</a:t>
            </a:r>
          </a:p>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Hypo Concerns</a:t>
            </a:r>
          </a:p>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Healthcare Quality</a:t>
            </a:r>
          </a:p>
          <a:p>
            <a:pPr marL="228603" indent="-228603">
              <a:spcAft>
                <a:spcPts val="450"/>
              </a:spcAft>
              <a:buFont typeface="Wingdings" pitchFamily="2" charset="2"/>
              <a:buChar char="§"/>
            </a:pPr>
            <a:endParaRPr lang="en-US" sz="1867" b="1" dirty="0">
              <a:solidFill>
                <a:srgbClr val="727CA3">
                  <a:lumMod val="20000"/>
                  <a:lumOff val="80000"/>
                </a:srgbClr>
              </a:solidFill>
              <a:latin typeface="Bookman Old Style"/>
            </a:endParaRPr>
          </a:p>
        </p:txBody>
      </p:sp>
      <p:sp>
        <p:nvSpPr>
          <p:cNvPr id="6" name="TextBox 5">
            <a:extLst>
              <a:ext uri="{FF2B5EF4-FFF2-40B4-BE49-F238E27FC236}">
                <a16:creationId xmlns:a16="http://schemas.microsoft.com/office/drawing/2014/main" id="{D15C6BEE-512C-B74A-A23D-5D65924AB86D}"/>
              </a:ext>
            </a:extLst>
          </p:cNvPr>
          <p:cNvSpPr txBox="1"/>
          <p:nvPr/>
        </p:nvSpPr>
        <p:spPr>
          <a:xfrm>
            <a:off x="6265625" y="2679266"/>
            <a:ext cx="2066391" cy="2564805"/>
          </a:xfrm>
          <a:prstGeom prst="rect">
            <a:avLst/>
          </a:prstGeom>
          <a:noFill/>
        </p:spPr>
        <p:txBody>
          <a:bodyPr wrap="square" rtlCol="0">
            <a:spAutoFit/>
          </a:bodyPr>
          <a:lstStyle/>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Shame, stigma</a:t>
            </a:r>
          </a:p>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Lack Of Diabetes Resources</a:t>
            </a:r>
          </a:p>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Technology Challenges</a:t>
            </a:r>
          </a:p>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Burden To Others</a:t>
            </a:r>
          </a:p>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Worries About Complications</a:t>
            </a:r>
          </a:p>
        </p:txBody>
      </p:sp>
      <p:sp>
        <p:nvSpPr>
          <p:cNvPr id="4" name="TextBox 3">
            <a:extLst>
              <a:ext uri="{FF2B5EF4-FFF2-40B4-BE49-F238E27FC236}">
                <a16:creationId xmlns:a16="http://schemas.microsoft.com/office/drawing/2014/main" id="{9A2B9D5B-DD1F-2941-B472-FDFFECB10731}"/>
              </a:ext>
            </a:extLst>
          </p:cNvPr>
          <p:cNvSpPr txBox="1"/>
          <p:nvPr/>
        </p:nvSpPr>
        <p:spPr>
          <a:xfrm>
            <a:off x="3810498" y="1094428"/>
            <a:ext cx="4821579" cy="1162113"/>
          </a:xfrm>
          <a:prstGeom prst="rect">
            <a:avLst/>
          </a:prstGeom>
          <a:noFill/>
        </p:spPr>
        <p:txBody>
          <a:bodyPr wrap="square" rtlCol="0">
            <a:spAutoFit/>
          </a:bodyPr>
          <a:lstStyle/>
          <a:p>
            <a:pPr defTabSz="541782">
              <a:spcAft>
                <a:spcPts val="450"/>
              </a:spcAft>
            </a:pPr>
            <a:r>
              <a:rPr lang="en-US" sz="2800" u="sng" dirty="0">
                <a:solidFill>
                  <a:srgbClr val="0070C0"/>
                </a:solidFill>
                <a:latin typeface="Calibri" panose="020F0502020204030204" pitchFamily="34" charset="0"/>
                <a:cs typeface="Calibri" panose="020F0502020204030204" pitchFamily="34" charset="0"/>
              </a:rPr>
              <a:t>For adults with T1D</a:t>
            </a:r>
            <a:r>
              <a:rPr lang="en-US" sz="2800" dirty="0">
                <a:solidFill>
                  <a:srgbClr val="0070C0"/>
                </a:solidFill>
                <a:latin typeface="Calibri" panose="020F0502020204030204" pitchFamily="34" charset="0"/>
                <a:cs typeface="Calibri" panose="020F0502020204030204" pitchFamily="34" charset="0"/>
              </a:rPr>
              <a:t>: 30 items</a:t>
            </a:r>
            <a:r>
              <a:rPr lang="en-US" sz="2000" dirty="0">
                <a:solidFill>
                  <a:srgbClr val="0070C0"/>
                </a:solidFill>
                <a:latin typeface="Calibri" panose="020F0502020204030204" pitchFamily="34" charset="0"/>
                <a:cs typeface="Calibri" panose="020F0502020204030204" pitchFamily="34" charset="0"/>
              </a:rPr>
              <a:t>.</a:t>
            </a:r>
          </a:p>
          <a:p>
            <a:pPr marL="270891" indent="-270891" defTabSz="541782">
              <a:spcAft>
                <a:spcPts val="450"/>
              </a:spcAft>
              <a:buFont typeface="Wingdings" pitchFamily="2" charset="2"/>
              <a:buChar char="§"/>
            </a:pPr>
            <a:r>
              <a:rPr lang="en-US" sz="1659" dirty="0">
                <a:solidFill>
                  <a:prstClr val="black"/>
                </a:solidFill>
                <a:latin typeface="Calibri" panose="020F0502020204030204" pitchFamily="34" charset="0"/>
                <a:cs typeface="Calibri" panose="020F0502020204030204" pitchFamily="34" charset="0"/>
              </a:rPr>
              <a:t>8-item </a:t>
            </a:r>
            <a:r>
              <a:rPr lang="en-US" sz="1659" u="sng" dirty="0">
                <a:solidFill>
                  <a:prstClr val="black"/>
                </a:solidFill>
                <a:latin typeface="Calibri" panose="020F0502020204030204" pitchFamily="34" charset="0"/>
                <a:cs typeface="Calibri" panose="020F0502020204030204" pitchFamily="34" charset="0"/>
              </a:rPr>
              <a:t>Core Scale</a:t>
            </a:r>
            <a:r>
              <a:rPr lang="en-US" sz="1659" dirty="0">
                <a:solidFill>
                  <a:prstClr val="black"/>
                </a:solidFill>
                <a:latin typeface="Calibri" panose="020F0502020204030204" pitchFamily="34" charset="0"/>
                <a:cs typeface="Calibri" panose="020F0502020204030204" pitchFamily="34" charset="0"/>
              </a:rPr>
              <a:t>: intensity/extent of DD </a:t>
            </a:r>
            <a:endParaRPr lang="en-US" sz="1659" i="1" u="sng" dirty="0">
              <a:solidFill>
                <a:prstClr val="black"/>
              </a:solidFill>
              <a:latin typeface="Calibri" panose="020F0502020204030204" pitchFamily="34" charset="0"/>
              <a:cs typeface="Calibri" panose="020F0502020204030204" pitchFamily="34" charset="0"/>
            </a:endParaRPr>
          </a:p>
          <a:p>
            <a:pPr marL="270891" indent="-270891" defTabSz="541782">
              <a:spcAft>
                <a:spcPts val="450"/>
              </a:spcAft>
              <a:buFont typeface="Wingdings" pitchFamily="2" charset="2"/>
              <a:buChar char="§"/>
            </a:pPr>
            <a:r>
              <a:rPr lang="en-US" sz="1659" dirty="0">
                <a:solidFill>
                  <a:prstClr val="black"/>
                </a:solidFill>
                <a:latin typeface="Calibri" panose="020F0502020204030204" pitchFamily="34" charset="0"/>
                <a:cs typeface="Calibri" panose="020F0502020204030204" pitchFamily="34" charset="0"/>
              </a:rPr>
              <a:t>Ten, 2- or 3-item</a:t>
            </a:r>
            <a:r>
              <a:rPr lang="en-US" sz="1475" dirty="0">
                <a:solidFill>
                  <a:prstClr val="black"/>
                </a:solidFill>
                <a:latin typeface="Calibri" panose="020F0502020204030204" pitchFamily="34" charset="0"/>
                <a:cs typeface="Calibri" panose="020F0502020204030204" pitchFamily="34" charset="0"/>
              </a:rPr>
              <a:t> </a:t>
            </a:r>
            <a:r>
              <a:rPr lang="en-US" sz="1475" u="sng" dirty="0">
                <a:solidFill>
                  <a:prstClr val="black"/>
                </a:solidFill>
                <a:latin typeface="Calibri" panose="020F0502020204030204" pitchFamily="34" charset="0"/>
                <a:cs typeface="Calibri" panose="020F0502020204030204" pitchFamily="34" charset="0"/>
              </a:rPr>
              <a:t>Source Scales</a:t>
            </a:r>
            <a:r>
              <a:rPr lang="en-US" sz="1475" dirty="0">
                <a:solidFill>
                  <a:prstClr val="black"/>
                </a:solidFill>
                <a:latin typeface="Calibri" panose="020F0502020204030204" pitchFamily="34" charset="0"/>
                <a:cs typeface="Calibri" panose="020F0502020204030204" pitchFamily="34" charset="0"/>
              </a:rPr>
              <a:t>: where DD comes from</a:t>
            </a:r>
            <a:endParaRPr lang="en-US" sz="1867" dirty="0">
              <a:solidFill>
                <a:prstClr val="black"/>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0C84933-65F8-BBF3-02E6-715EC6BDAA6B}"/>
              </a:ext>
            </a:extLst>
          </p:cNvPr>
          <p:cNvSpPr txBox="1"/>
          <p:nvPr/>
        </p:nvSpPr>
        <p:spPr>
          <a:xfrm>
            <a:off x="4191643" y="5520133"/>
            <a:ext cx="4440434" cy="874663"/>
          </a:xfrm>
          <a:prstGeom prst="rect">
            <a:avLst/>
          </a:prstGeom>
          <a:noFill/>
        </p:spPr>
        <p:txBody>
          <a:bodyPr wrap="square" rtlCol="0">
            <a:spAutoFit/>
          </a:bodyPr>
          <a:lstStyle/>
          <a:p>
            <a:pPr defTabSz="541782">
              <a:spcAft>
                <a:spcPts val="450"/>
              </a:spcAft>
            </a:pPr>
            <a:r>
              <a:rPr lang="en-US" i="1" dirty="0">
                <a:latin typeface="Calibri" panose="020F0502020204030204" pitchFamily="34" charset="0"/>
                <a:cs typeface="Calibri" panose="020F0502020204030204" pitchFamily="34" charset="0"/>
              </a:rPr>
              <a:t>Each has a cut-point (</a:t>
            </a:r>
            <a:r>
              <a:rPr lang="en-US" i="1" u="sng" dirty="0">
                <a:latin typeface="Calibri" panose="020F0502020204030204" pitchFamily="34" charset="0"/>
                <a:cs typeface="Calibri" panose="020F0502020204030204" pitchFamily="34" charset="0"/>
              </a:rPr>
              <a:t>&gt;</a:t>
            </a:r>
            <a:r>
              <a:rPr lang="en-US" i="1" dirty="0">
                <a:latin typeface="Calibri" panose="020F0502020204030204" pitchFamily="34" charset="0"/>
                <a:cs typeface="Calibri" panose="020F0502020204030204" pitchFamily="34" charset="0"/>
              </a:rPr>
              <a:t>2.0) that defines elevated D</a:t>
            </a:r>
            <a:r>
              <a:rPr lang="en-US" sz="1422" b="1" i="1" dirty="0">
                <a:latin typeface="Calibri" panose="020F0502020204030204" pitchFamily="34" charset="0"/>
                <a:cs typeface="Calibri" panose="020F0502020204030204" pitchFamily="34" charset="0"/>
              </a:rPr>
              <a:t>D.</a:t>
            </a:r>
          </a:p>
          <a:p>
            <a:pPr defTabSz="541782">
              <a:spcAft>
                <a:spcPts val="450"/>
              </a:spcAft>
            </a:pPr>
            <a:r>
              <a:rPr lang="en-US" sz="1067" dirty="0"/>
              <a:t> </a:t>
            </a:r>
            <a:endParaRPr lang="en-US" sz="1350" dirty="0"/>
          </a:p>
        </p:txBody>
      </p:sp>
    </p:spTree>
    <p:extLst>
      <p:ext uri="{BB962C8B-B14F-4D97-AF65-F5344CB8AC3E}">
        <p14:creationId xmlns:p14="http://schemas.microsoft.com/office/powerpoint/2010/main" val="156391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4A33A8C8-D729-95CD-014E-7227171BDF20}"/>
              </a:ext>
            </a:extLst>
          </p:cNvPr>
          <p:cNvSpPr>
            <a:spLocks noGrp="1"/>
          </p:cNvSpPr>
          <p:nvPr>
            <p:ph type="title"/>
          </p:nvPr>
        </p:nvSpPr>
        <p:spPr>
          <a:xfrm>
            <a:off x="419100" y="1337867"/>
            <a:ext cx="2926080" cy="4187361"/>
          </a:xfrm>
        </p:spPr>
        <p:txBody>
          <a:bodyPr anchor="ctr">
            <a:normAutofit/>
          </a:bodyPr>
          <a:lstStyle/>
          <a:p>
            <a:r>
              <a:rPr lang="en-US" sz="3000" dirty="0"/>
              <a:t>The </a:t>
            </a:r>
            <a:r>
              <a:rPr lang="en-US" sz="3000" u="sng" dirty="0"/>
              <a:t>T2</a:t>
            </a:r>
            <a:r>
              <a:rPr lang="en-US" sz="3000" dirty="0"/>
              <a:t>-Diabetes Distress Assessment System</a:t>
            </a:r>
            <a:br>
              <a:rPr lang="en-US" sz="3000" dirty="0"/>
            </a:br>
            <a:r>
              <a:rPr lang="en-US" sz="3000" dirty="0"/>
              <a:t>(T2-DDAS)</a:t>
            </a:r>
          </a:p>
        </p:txBody>
      </p:sp>
      <p:sp>
        <p:nvSpPr>
          <p:cNvPr id="5" name="TextBox 4">
            <a:extLst>
              <a:ext uri="{FF2B5EF4-FFF2-40B4-BE49-F238E27FC236}">
                <a16:creationId xmlns:a16="http://schemas.microsoft.com/office/drawing/2014/main" id="{AF176AD5-BBC6-A84F-A76B-DFD48D23CD78}"/>
              </a:ext>
            </a:extLst>
          </p:cNvPr>
          <p:cNvSpPr txBox="1"/>
          <p:nvPr/>
        </p:nvSpPr>
        <p:spPr>
          <a:xfrm>
            <a:off x="4373826" y="2670557"/>
            <a:ext cx="2309496" cy="2225033"/>
          </a:xfrm>
          <a:prstGeom prst="rect">
            <a:avLst/>
          </a:prstGeom>
          <a:noFill/>
        </p:spPr>
        <p:txBody>
          <a:bodyPr wrap="square" rtlCol="0">
            <a:spAutoFit/>
          </a:bodyPr>
          <a:lstStyle/>
          <a:p>
            <a:pPr marL="180596" indent="-180596" defTabSz="541782">
              <a:spcAft>
                <a:spcPts val="450"/>
              </a:spcAft>
              <a:buFont typeface="Wingdings" pitchFamily="2" charset="2"/>
              <a:buChar char="§"/>
            </a:pPr>
            <a:r>
              <a:rPr lang="en-US" sz="1475" b="1" dirty="0">
                <a:solidFill>
                  <a:prstClr val="black"/>
                </a:solidFill>
                <a:latin typeface="Calibri" panose="020F0502020204030204" pitchFamily="34" charset="0"/>
                <a:cs typeface="Calibri" panose="020F0502020204030204" pitchFamily="34" charset="0"/>
              </a:rPr>
              <a:t>Hypo Distress</a:t>
            </a:r>
          </a:p>
          <a:p>
            <a:pPr marL="180596" indent="-180596" defTabSz="541782">
              <a:spcAft>
                <a:spcPts val="450"/>
              </a:spcAft>
              <a:buFont typeface="Wingdings" pitchFamily="2" charset="2"/>
              <a:buChar char="§"/>
            </a:pPr>
            <a:r>
              <a:rPr lang="en-US" sz="1475" b="1" dirty="0">
                <a:solidFill>
                  <a:prstClr val="black"/>
                </a:solidFill>
                <a:latin typeface="Calibri" panose="020F0502020204030204" pitchFamily="34" charset="0"/>
                <a:cs typeface="Calibri" panose="020F0502020204030204" pitchFamily="34" charset="0"/>
              </a:rPr>
              <a:t>Long-term health (complications)</a:t>
            </a:r>
          </a:p>
          <a:p>
            <a:pPr marL="180596" indent="-180596" defTabSz="541782">
              <a:spcAft>
                <a:spcPts val="450"/>
              </a:spcAft>
              <a:buFont typeface="Wingdings" pitchFamily="2" charset="2"/>
              <a:buChar char="§"/>
            </a:pPr>
            <a:r>
              <a:rPr lang="en-US" sz="1475" b="1" dirty="0">
                <a:solidFill>
                  <a:prstClr val="black"/>
                </a:solidFill>
                <a:latin typeface="Calibri" panose="020F0502020204030204" pitchFamily="34" charset="0"/>
                <a:cs typeface="Calibri" panose="020F0502020204030204" pitchFamily="34" charset="0"/>
              </a:rPr>
              <a:t>Healthcare provider (trust, relationship)</a:t>
            </a:r>
          </a:p>
          <a:p>
            <a:pPr marL="180596" indent="-180596" defTabSz="541782">
              <a:spcAft>
                <a:spcPts val="450"/>
              </a:spcAft>
              <a:buFont typeface="Wingdings" pitchFamily="2" charset="2"/>
              <a:buChar char="§"/>
            </a:pPr>
            <a:r>
              <a:rPr lang="en-US" sz="1475" b="1" dirty="0">
                <a:solidFill>
                  <a:prstClr val="black"/>
                </a:solidFill>
                <a:latin typeface="Calibri" panose="020F0502020204030204" pitchFamily="34" charset="0"/>
                <a:cs typeface="Calibri" panose="020F0502020204030204" pitchFamily="34" charset="0"/>
              </a:rPr>
              <a:t>Interpersonal issues (work, family)</a:t>
            </a:r>
          </a:p>
          <a:p>
            <a:pPr marL="228603" indent="-228603">
              <a:spcAft>
                <a:spcPts val="450"/>
              </a:spcAft>
              <a:buFont typeface="Wingdings" pitchFamily="2" charset="2"/>
              <a:buChar char="§"/>
            </a:pPr>
            <a:endParaRPr lang="en-US" sz="1867" b="1" dirty="0">
              <a:solidFill>
                <a:srgbClr val="727CA3">
                  <a:lumMod val="20000"/>
                  <a:lumOff val="80000"/>
                </a:srgbClr>
              </a:solidFill>
              <a:latin typeface="Bookman Old Style"/>
            </a:endParaRPr>
          </a:p>
        </p:txBody>
      </p:sp>
      <p:sp>
        <p:nvSpPr>
          <p:cNvPr id="6" name="TextBox 5">
            <a:extLst>
              <a:ext uri="{FF2B5EF4-FFF2-40B4-BE49-F238E27FC236}">
                <a16:creationId xmlns:a16="http://schemas.microsoft.com/office/drawing/2014/main" id="{D15C6BEE-512C-B74A-A23D-5D65924AB86D}"/>
              </a:ext>
            </a:extLst>
          </p:cNvPr>
          <p:cNvSpPr txBox="1"/>
          <p:nvPr/>
        </p:nvSpPr>
        <p:spPr>
          <a:xfrm>
            <a:off x="6265625" y="2679265"/>
            <a:ext cx="2066391" cy="1355499"/>
          </a:xfrm>
          <a:prstGeom prst="rect">
            <a:avLst/>
          </a:prstGeom>
          <a:noFill/>
        </p:spPr>
        <p:txBody>
          <a:bodyPr wrap="square" rtlCol="0">
            <a:spAutoFit/>
          </a:bodyPr>
          <a:lstStyle/>
          <a:p>
            <a:pPr marL="180596" indent="-180596" defTabSz="541782">
              <a:spcAft>
                <a:spcPts val="450"/>
              </a:spcAft>
              <a:buFont typeface="Wingdings" pitchFamily="2" charset="2"/>
              <a:buChar char="§"/>
            </a:pPr>
            <a:r>
              <a:rPr lang="en-US" sz="1475" b="1" dirty="0">
                <a:solidFill>
                  <a:prstClr val="black"/>
                </a:solidFill>
                <a:latin typeface="Calibri" panose="020F0502020204030204" pitchFamily="34" charset="0"/>
                <a:cs typeface="Calibri" panose="020F0502020204030204" pitchFamily="34" charset="0"/>
              </a:rPr>
              <a:t>Shame, stigma</a:t>
            </a:r>
          </a:p>
          <a:p>
            <a:pPr marL="180596" indent="-180596" defTabSz="541782">
              <a:spcAft>
                <a:spcPts val="450"/>
              </a:spcAft>
              <a:buFont typeface="Wingdings" pitchFamily="2" charset="2"/>
              <a:buChar char="§"/>
            </a:pPr>
            <a:r>
              <a:rPr lang="en-US" sz="1475" b="1" dirty="0">
                <a:solidFill>
                  <a:prstClr val="black"/>
                </a:solidFill>
                <a:latin typeface="Calibri" panose="020F0502020204030204" pitchFamily="34" charset="0"/>
                <a:cs typeface="Calibri" panose="020F0502020204030204" pitchFamily="34" charset="0"/>
              </a:rPr>
              <a:t>Healthcare access</a:t>
            </a:r>
          </a:p>
          <a:p>
            <a:pPr marL="180596" indent="-180596" defTabSz="541782">
              <a:spcAft>
                <a:spcPts val="450"/>
              </a:spcAft>
              <a:buFont typeface="Wingdings" pitchFamily="2" charset="2"/>
              <a:buChar char="§"/>
            </a:pPr>
            <a:r>
              <a:rPr lang="en-US" sz="1475" b="1" dirty="0">
                <a:solidFill>
                  <a:prstClr val="black"/>
                </a:solidFill>
                <a:latin typeface="Calibri" panose="020F0502020204030204" pitchFamily="34" charset="0"/>
                <a:cs typeface="Calibri" panose="020F0502020204030204" pitchFamily="34" charset="0"/>
              </a:rPr>
              <a:t>Management demands (meds, food, exercise)</a:t>
            </a:r>
            <a:endParaRPr lang="en-US" sz="1867" b="1" dirty="0">
              <a:solidFill>
                <a:prstClr val="black"/>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0D82FFD-0B3F-3E41-AE33-795646E2581F}"/>
              </a:ext>
            </a:extLst>
          </p:cNvPr>
          <p:cNvSpPr txBox="1"/>
          <p:nvPr/>
        </p:nvSpPr>
        <p:spPr>
          <a:xfrm>
            <a:off x="3345180" y="5676161"/>
            <a:ext cx="5175384" cy="347659"/>
          </a:xfrm>
          <a:prstGeom prst="rect">
            <a:avLst/>
          </a:prstGeom>
          <a:noFill/>
        </p:spPr>
        <p:txBody>
          <a:bodyPr wrap="square" rtlCol="0">
            <a:spAutoFit/>
          </a:bodyPr>
          <a:lstStyle/>
          <a:p>
            <a:pPr algn="ctr" defTabSz="541782">
              <a:spcAft>
                <a:spcPts val="450"/>
              </a:spcAft>
            </a:pPr>
            <a:r>
              <a:rPr lang="en-US" sz="1659" b="1" dirty="0">
                <a:solidFill>
                  <a:srgbClr val="0070C0"/>
                </a:solidFill>
                <a:latin typeface="Calibri" panose="020F0502020204030204" pitchFamily="34" charset="0"/>
                <a:cs typeface="Calibri" panose="020F0502020204030204" pitchFamily="34" charset="0"/>
              </a:rPr>
              <a:t>Only the Core score is used in prevalence studies </a:t>
            </a:r>
          </a:p>
        </p:txBody>
      </p:sp>
      <p:sp>
        <p:nvSpPr>
          <p:cNvPr id="4" name="TextBox 3">
            <a:extLst>
              <a:ext uri="{FF2B5EF4-FFF2-40B4-BE49-F238E27FC236}">
                <a16:creationId xmlns:a16="http://schemas.microsoft.com/office/drawing/2014/main" id="{9A2B9D5B-DD1F-2941-B472-FDFFECB10731}"/>
              </a:ext>
            </a:extLst>
          </p:cNvPr>
          <p:cNvSpPr txBox="1"/>
          <p:nvPr/>
        </p:nvSpPr>
        <p:spPr>
          <a:xfrm>
            <a:off x="3458581" y="1214312"/>
            <a:ext cx="5798820" cy="1100558"/>
          </a:xfrm>
          <a:prstGeom prst="rect">
            <a:avLst/>
          </a:prstGeom>
          <a:noFill/>
        </p:spPr>
        <p:txBody>
          <a:bodyPr wrap="square" rtlCol="0">
            <a:spAutoFit/>
          </a:bodyPr>
          <a:lstStyle/>
          <a:p>
            <a:pPr defTabSz="541782">
              <a:spcAft>
                <a:spcPts val="450"/>
              </a:spcAft>
            </a:pPr>
            <a:r>
              <a:rPr lang="en-US" sz="2400" b="1" u="sng" dirty="0">
                <a:solidFill>
                  <a:srgbClr val="0070C0"/>
                </a:solidFill>
                <a:latin typeface="Calibri" panose="020F0502020204030204" pitchFamily="34" charset="0"/>
                <a:cs typeface="Calibri" panose="020F0502020204030204" pitchFamily="34" charset="0"/>
              </a:rPr>
              <a:t>For insulin &amp; non-insulin adults with T2D</a:t>
            </a:r>
            <a:r>
              <a:rPr lang="en-US" sz="2400" b="1" dirty="0">
                <a:solidFill>
                  <a:srgbClr val="0070C0"/>
                </a:solidFill>
                <a:latin typeface="Calibri" panose="020F0502020204030204" pitchFamily="34" charset="0"/>
                <a:cs typeface="Calibri" panose="020F0502020204030204" pitchFamily="34" charset="0"/>
              </a:rPr>
              <a:t>:</a:t>
            </a:r>
          </a:p>
          <a:p>
            <a:pPr marL="270891" indent="-270891" defTabSz="541782">
              <a:spcAft>
                <a:spcPts val="450"/>
              </a:spcAft>
              <a:buFont typeface="Wingdings" pitchFamily="2" charset="2"/>
              <a:buChar char="§"/>
            </a:pPr>
            <a:r>
              <a:rPr lang="en-US" sz="1659" b="1" dirty="0">
                <a:solidFill>
                  <a:prstClr val="black"/>
                </a:solidFill>
                <a:latin typeface="Calibri" panose="020F0502020204030204" pitchFamily="34" charset="0"/>
                <a:cs typeface="Calibri" panose="020F0502020204030204" pitchFamily="34" charset="0"/>
              </a:rPr>
              <a:t>8-item </a:t>
            </a:r>
            <a:r>
              <a:rPr lang="en-US" sz="1659" b="1" u="sng" dirty="0">
                <a:solidFill>
                  <a:prstClr val="black"/>
                </a:solidFill>
                <a:latin typeface="Calibri" panose="020F0502020204030204" pitchFamily="34" charset="0"/>
                <a:cs typeface="Calibri" panose="020F0502020204030204" pitchFamily="34" charset="0"/>
              </a:rPr>
              <a:t>Core Scale</a:t>
            </a:r>
            <a:r>
              <a:rPr lang="en-US" sz="1659" b="1" dirty="0">
                <a:solidFill>
                  <a:prstClr val="black"/>
                </a:solidFill>
                <a:latin typeface="Calibri" panose="020F0502020204030204" pitchFamily="34" charset="0"/>
                <a:cs typeface="Calibri" panose="020F0502020204030204" pitchFamily="34" charset="0"/>
              </a:rPr>
              <a:t>: intensity/extent of DD </a:t>
            </a:r>
            <a:endParaRPr lang="en-US" sz="1659" b="1" i="1" u="sng" dirty="0">
              <a:solidFill>
                <a:prstClr val="black"/>
              </a:solidFill>
              <a:latin typeface="Calibri" panose="020F0502020204030204" pitchFamily="34" charset="0"/>
              <a:cs typeface="Calibri" panose="020F0502020204030204" pitchFamily="34" charset="0"/>
            </a:endParaRPr>
          </a:p>
          <a:p>
            <a:pPr marL="270891" indent="-270891" defTabSz="541782">
              <a:spcAft>
                <a:spcPts val="450"/>
              </a:spcAft>
              <a:buFont typeface="Wingdings" pitchFamily="2" charset="2"/>
              <a:buChar char="§"/>
            </a:pPr>
            <a:r>
              <a:rPr lang="en-US" sz="1659" b="1" dirty="0">
                <a:solidFill>
                  <a:prstClr val="black"/>
                </a:solidFill>
                <a:latin typeface="Calibri" panose="020F0502020204030204" pitchFamily="34" charset="0"/>
                <a:cs typeface="Calibri" panose="020F0502020204030204" pitchFamily="34" charset="0"/>
              </a:rPr>
              <a:t>Seven, 3-item</a:t>
            </a:r>
            <a:r>
              <a:rPr lang="en-US" sz="1475" b="1" dirty="0">
                <a:solidFill>
                  <a:prstClr val="black"/>
                </a:solidFill>
                <a:latin typeface="Calibri" panose="020F0502020204030204" pitchFamily="34" charset="0"/>
                <a:cs typeface="Calibri" panose="020F0502020204030204" pitchFamily="34" charset="0"/>
              </a:rPr>
              <a:t> </a:t>
            </a:r>
            <a:r>
              <a:rPr lang="en-US" sz="1475" b="1" u="sng" dirty="0">
                <a:solidFill>
                  <a:prstClr val="black"/>
                </a:solidFill>
                <a:latin typeface="Calibri" panose="020F0502020204030204" pitchFamily="34" charset="0"/>
                <a:cs typeface="Calibri" panose="020F0502020204030204" pitchFamily="34" charset="0"/>
              </a:rPr>
              <a:t>Source Scales</a:t>
            </a:r>
            <a:r>
              <a:rPr lang="en-US" sz="1475" b="1" dirty="0">
                <a:solidFill>
                  <a:prstClr val="black"/>
                </a:solidFill>
                <a:latin typeface="Calibri" panose="020F0502020204030204" pitchFamily="34" charset="0"/>
                <a:cs typeface="Calibri" panose="020F0502020204030204" pitchFamily="34" charset="0"/>
              </a:rPr>
              <a:t>: where DD comes from</a:t>
            </a:r>
            <a:endParaRPr lang="en-US" sz="1867" b="1" dirty="0">
              <a:solidFill>
                <a:prstClr val="black"/>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0C84933-65F8-BBF3-02E6-715EC6BDAA6B}"/>
              </a:ext>
            </a:extLst>
          </p:cNvPr>
          <p:cNvSpPr txBox="1"/>
          <p:nvPr/>
        </p:nvSpPr>
        <p:spPr>
          <a:xfrm>
            <a:off x="3812383" y="5158683"/>
            <a:ext cx="4440434" cy="311175"/>
          </a:xfrm>
          <a:prstGeom prst="rect">
            <a:avLst/>
          </a:prstGeom>
          <a:noFill/>
        </p:spPr>
        <p:txBody>
          <a:bodyPr wrap="square" rtlCol="0">
            <a:spAutoFit/>
          </a:bodyPr>
          <a:lstStyle/>
          <a:p>
            <a:pPr defTabSz="541782">
              <a:spcAft>
                <a:spcPts val="450"/>
              </a:spcAft>
            </a:pPr>
            <a:r>
              <a:rPr lang="en-US" sz="1422" b="1" i="1" dirty="0">
                <a:latin typeface="Calibri" panose="020F0502020204030204" pitchFamily="34" charset="0"/>
                <a:cs typeface="Calibri" panose="020F0502020204030204" pitchFamily="34" charset="0"/>
              </a:rPr>
              <a:t>Each has a cut-point (</a:t>
            </a:r>
            <a:r>
              <a:rPr lang="en-US" sz="1422" b="1" i="1" u="sng" dirty="0">
                <a:latin typeface="Calibri" panose="020F0502020204030204" pitchFamily="34" charset="0"/>
                <a:cs typeface="Calibri" panose="020F0502020204030204" pitchFamily="34" charset="0"/>
              </a:rPr>
              <a:t>&gt;</a:t>
            </a:r>
            <a:r>
              <a:rPr lang="en-US" sz="1422" b="1" i="1" dirty="0">
                <a:latin typeface="Calibri" panose="020F0502020204030204" pitchFamily="34" charset="0"/>
                <a:cs typeface="Calibri" panose="020F0502020204030204" pitchFamily="34" charset="0"/>
              </a:rPr>
              <a:t>2.0) that defines elevated DD.</a:t>
            </a:r>
          </a:p>
        </p:txBody>
      </p:sp>
      <p:sp>
        <p:nvSpPr>
          <p:cNvPr id="2" name="TextBox 1">
            <a:extLst>
              <a:ext uri="{FF2B5EF4-FFF2-40B4-BE49-F238E27FC236}">
                <a16:creationId xmlns:a16="http://schemas.microsoft.com/office/drawing/2014/main" id="{6341A769-A2BB-7DF9-5C27-4B7E7D1FDFD2}"/>
              </a:ext>
            </a:extLst>
          </p:cNvPr>
          <p:cNvSpPr txBox="1"/>
          <p:nvPr/>
        </p:nvSpPr>
        <p:spPr>
          <a:xfrm>
            <a:off x="3812383" y="4601430"/>
            <a:ext cx="4641344" cy="507831"/>
          </a:xfrm>
          <a:prstGeom prst="rect">
            <a:avLst/>
          </a:prstGeom>
          <a:noFill/>
        </p:spPr>
        <p:txBody>
          <a:bodyPr wrap="square" rtlCol="0">
            <a:spAutoFit/>
          </a:bodyPr>
          <a:lstStyle/>
          <a:p>
            <a:r>
              <a:rPr lang="en-US" sz="1350" b="1" dirty="0"/>
              <a:t>The TOTAL &amp; each Source score related to QOL &amp; management.</a:t>
            </a:r>
          </a:p>
        </p:txBody>
      </p:sp>
    </p:spTree>
    <p:extLst>
      <p:ext uri="{BB962C8B-B14F-4D97-AF65-F5344CB8AC3E}">
        <p14:creationId xmlns:p14="http://schemas.microsoft.com/office/powerpoint/2010/main" val="142948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533401" y="304802"/>
            <a:ext cx="8229601" cy="1336007"/>
          </a:xfrm>
        </p:spPr>
        <p:txBody>
          <a:bodyPr>
            <a:normAutofit/>
          </a:bodyPr>
          <a:lstStyle/>
          <a:p>
            <a:pPr algn="ctr">
              <a:defRPr/>
            </a:pPr>
            <a:r>
              <a:rPr lang="en-US" altLang="en-US" sz="3200" dirty="0">
                <a:latin typeface="+mn-lt"/>
                <a:ea typeface="ＭＳ Ｐゴシック" panose="020B0600070205080204" pitchFamily="34" charset="-128"/>
              </a:rPr>
              <a:t> </a:t>
            </a:r>
            <a:r>
              <a:rPr lang="en-US" altLang="en-US" dirty="0">
                <a:ea typeface="ＭＳ Ｐゴシック" panose="020B0600070205080204" pitchFamily="34" charset="-128"/>
                <a:cs typeface="Calibri" panose="020F0502020204030204" pitchFamily="34" charset="0"/>
              </a:rPr>
              <a:t>The T1-Diabetes Distress Scale</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0FCF5B56-3532-B742-9A25-7927B0527B00}"/>
              </a:ext>
            </a:extLst>
          </p:cNvPr>
          <p:cNvSpPr txBox="1"/>
          <p:nvPr/>
        </p:nvSpPr>
        <p:spPr>
          <a:xfrm>
            <a:off x="778936" y="2078301"/>
            <a:ext cx="7789333" cy="4305922"/>
          </a:xfrm>
          <a:prstGeom prst="rect">
            <a:avLst/>
          </a:prstGeom>
          <a:noFill/>
        </p:spPr>
        <p:txBody>
          <a:bodyPr wrap="square">
            <a:spAutoFit/>
          </a:bodyPr>
          <a:lstStyle/>
          <a:p>
            <a:pPr>
              <a:defRPr/>
            </a:pPr>
            <a:r>
              <a:rPr lang="en-US" sz="3200" b="1" dirty="0">
                <a:solidFill>
                  <a:prstClr val="black"/>
                </a:solidFill>
                <a:latin typeface="Calibri" panose="020F0502020204030204" pitchFamily="34" charset="0"/>
                <a:cs typeface="Calibri" panose="020F0502020204030204" pitchFamily="34" charset="0"/>
              </a:rPr>
              <a:t>How To Administer? </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Smart phone prior to appointment (Print/Save PDF)</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Tablet or computer kiosk in the waiting room (most common)</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Tablet or computer in your office</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Hard copy form in office or waiting room</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The T1/T2-DDAS results can be integrated into your EHR</a:t>
            </a:r>
            <a:endParaRPr lang="en-US" sz="2400" dirty="0">
              <a:solidFill>
                <a:srgbClr val="FFFFFF"/>
              </a:solidFill>
              <a:latin typeface="Calibri" panose="020F0502020204030204" pitchFamily="34" charset="0"/>
              <a:cs typeface="Calibri" panose="020F0502020204030204" pitchFamily="34" charset="0"/>
            </a:endParaRPr>
          </a:p>
          <a:p>
            <a:pPr algn="ctr">
              <a:defRPr/>
            </a:pPr>
            <a:endParaRPr lang="en-US" sz="2489" dirty="0">
              <a:solidFill>
                <a:srgbClr val="FFFFFF"/>
              </a:solidFill>
              <a:latin typeface="Bookman Old Style"/>
            </a:endParaRPr>
          </a:p>
          <a:p>
            <a:pPr marL="406405" indent="-406405">
              <a:buFont typeface="Wingdings" pitchFamily="2" charset="2"/>
              <a:buChar char="§"/>
              <a:defRPr/>
            </a:pPr>
            <a:endParaRPr lang="en-US" sz="2489" dirty="0">
              <a:solidFill>
                <a:srgbClr val="FFFFFF"/>
              </a:solidFill>
              <a:latin typeface="Bookman Old Style"/>
            </a:endParaRPr>
          </a:p>
          <a:p>
            <a:pPr>
              <a:defRPr/>
            </a:pPr>
            <a:endParaRPr lang="en-US" sz="2489" dirty="0">
              <a:solidFill>
                <a:srgbClr val="FFFFFF"/>
              </a:solidFill>
              <a:latin typeface="Bookman Old Style"/>
            </a:endParaRPr>
          </a:p>
          <a:p>
            <a:pPr marL="406405" indent="-406405">
              <a:buFont typeface="Wingdings" pitchFamily="2" charset="2"/>
              <a:buChar char="§"/>
              <a:defRPr/>
            </a:pPr>
            <a:endParaRPr lang="en-US" sz="2489" b="1" dirty="0">
              <a:solidFill>
                <a:srgbClr val="DDE9EC">
                  <a:lumMod val="20000"/>
                  <a:lumOff val="80000"/>
                </a:srgbClr>
              </a:solidFill>
              <a:latin typeface="Gill Sans MT"/>
            </a:endParaRPr>
          </a:p>
        </p:txBody>
      </p:sp>
    </p:spTree>
    <p:extLst>
      <p:ext uri="{BB962C8B-B14F-4D97-AF65-F5344CB8AC3E}">
        <p14:creationId xmlns:p14="http://schemas.microsoft.com/office/powerpoint/2010/main" val="180708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685800" y="265077"/>
            <a:ext cx="7848600" cy="870394"/>
          </a:xfrm>
        </p:spPr>
        <p:txBody>
          <a:bodyPr>
            <a:normAutofit fontScale="90000"/>
          </a:bodyPr>
          <a:lstStyle/>
          <a:p>
            <a:pPr algn="ctr">
              <a:defRPr/>
            </a:pPr>
            <a:br>
              <a:rPr lang="en-US" altLang="en-US" sz="3911" dirty="0">
                <a:ea typeface="ＭＳ Ｐゴシック" panose="020B0600070205080204" pitchFamily="34" charset="-128"/>
              </a:rPr>
            </a:br>
            <a:r>
              <a:rPr lang="en-US" altLang="en-US" sz="4900" dirty="0">
                <a:ea typeface="ＭＳ Ｐゴシック" panose="020B0600070205080204" pitchFamily="34" charset="-128"/>
              </a:rPr>
              <a:t>Diabetesdistress.org</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5" name="Picture 4">
            <a:extLst>
              <a:ext uri="{FF2B5EF4-FFF2-40B4-BE49-F238E27FC236}">
                <a16:creationId xmlns:a16="http://schemas.microsoft.com/office/drawing/2014/main" id="{19D2FA3C-623A-DA4B-8637-26698037E74D}"/>
              </a:ext>
            </a:extLst>
          </p:cNvPr>
          <p:cNvPicPr>
            <a:picLocks noChangeAspect="1"/>
          </p:cNvPicPr>
          <p:nvPr/>
        </p:nvPicPr>
        <p:blipFill rotWithShape="1">
          <a:blip r:embed="rId2"/>
          <a:srcRect l="16016" t="53866" r="27917"/>
          <a:stretch/>
        </p:blipFill>
        <p:spPr>
          <a:xfrm>
            <a:off x="737857" y="1353554"/>
            <a:ext cx="7668286" cy="3400179"/>
          </a:xfrm>
          <a:prstGeom prst="rect">
            <a:avLst/>
          </a:prstGeom>
          <a:effectLst>
            <a:outerShdw blurRad="50800" dist="50800" dir="5400000" algn="ctr" rotWithShape="0">
              <a:schemeClr val="tx1"/>
            </a:outerShdw>
            <a:softEdge rad="0"/>
          </a:effectLst>
        </p:spPr>
      </p:pic>
      <p:sp>
        <p:nvSpPr>
          <p:cNvPr id="6" name="TextBox 5">
            <a:extLst>
              <a:ext uri="{FF2B5EF4-FFF2-40B4-BE49-F238E27FC236}">
                <a16:creationId xmlns:a16="http://schemas.microsoft.com/office/drawing/2014/main" id="{A0807737-8CBA-5146-9828-A1A82E750EDF}"/>
              </a:ext>
            </a:extLst>
          </p:cNvPr>
          <p:cNvSpPr txBox="1"/>
          <p:nvPr/>
        </p:nvSpPr>
        <p:spPr>
          <a:xfrm>
            <a:off x="508000" y="5054602"/>
            <a:ext cx="8128000" cy="461665"/>
          </a:xfrm>
          <a:prstGeom prst="rect">
            <a:avLst/>
          </a:prstGeom>
          <a:noFill/>
        </p:spPr>
        <p:txBody>
          <a:bodyPr wrap="square" rtlCol="0">
            <a:spAutoFit/>
          </a:bodyPr>
          <a:lstStyle/>
          <a:p>
            <a:pPr algn="ctr"/>
            <a:r>
              <a:rPr lang="en-US" sz="2400" b="1" dirty="0">
                <a:solidFill>
                  <a:prstClr val="black"/>
                </a:solidFill>
                <a:latin typeface="Calibri" panose="020F0502020204030204" pitchFamily="34" charset="0"/>
                <a:cs typeface="Calibri" panose="020F0502020204030204" pitchFamily="34" charset="0"/>
              </a:rPr>
              <a:t>T1-DDAS in English &amp; Spanish for download</a:t>
            </a:r>
          </a:p>
        </p:txBody>
      </p:sp>
    </p:spTree>
    <p:extLst>
      <p:ext uri="{BB962C8B-B14F-4D97-AF65-F5344CB8AC3E}">
        <p14:creationId xmlns:p14="http://schemas.microsoft.com/office/powerpoint/2010/main" val="79231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24C73340-117C-DA42-9464-00151C3F7AA8}"/>
              </a:ext>
            </a:extLst>
          </p:cNvPr>
          <p:cNvSpPr txBox="1"/>
          <p:nvPr/>
        </p:nvSpPr>
        <p:spPr>
          <a:xfrm>
            <a:off x="643467" y="577137"/>
            <a:ext cx="7924800" cy="646331"/>
          </a:xfrm>
          <a:prstGeom prst="rect">
            <a:avLst/>
          </a:prstGeom>
          <a:solidFill>
            <a:srgbClr val="0070C0"/>
          </a:solid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T1-Diabetes Distress Assessment System</a:t>
            </a:r>
          </a:p>
        </p:txBody>
      </p:sp>
      <p:sp>
        <p:nvSpPr>
          <p:cNvPr id="8" name="TextBox 7">
            <a:extLst>
              <a:ext uri="{FF2B5EF4-FFF2-40B4-BE49-F238E27FC236}">
                <a16:creationId xmlns:a16="http://schemas.microsoft.com/office/drawing/2014/main" id="{1BCFF46B-C8D5-4F42-B133-355825A96B72}"/>
              </a:ext>
            </a:extLst>
          </p:cNvPr>
          <p:cNvSpPr txBox="1"/>
          <p:nvPr/>
        </p:nvSpPr>
        <p:spPr>
          <a:xfrm>
            <a:off x="628315" y="1421952"/>
            <a:ext cx="7872218" cy="3416320"/>
          </a:xfrm>
          <a:prstGeom prst="rect">
            <a:avLst/>
          </a:prstGeom>
          <a:noFill/>
        </p:spPr>
        <p:txBody>
          <a:bodyPr wrap="square" rtlCol="0">
            <a:spAutoFit/>
          </a:bodyPr>
          <a:lstStyle/>
          <a:p>
            <a:r>
              <a:rPr lang="en-US" sz="2400" b="1" dirty="0">
                <a:solidFill>
                  <a:prstClr val="black"/>
                </a:solidFill>
                <a:latin typeface="Calibri" panose="020F0502020204030204" pitchFamily="34" charset="0"/>
                <a:cs typeface="Calibri" panose="020F0502020204030204" pitchFamily="34" charset="0"/>
              </a:rPr>
              <a:t>Obtain the T1/T2-DDAS at:</a:t>
            </a:r>
          </a:p>
          <a:p>
            <a:r>
              <a:rPr lang="en-US" sz="2400" b="1" dirty="0">
                <a:solidFill>
                  <a:prstClr val="black"/>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www.diabetesdistress.org</a:t>
            </a:r>
            <a:endParaRPr lang="en-US" sz="2400" b="1" dirty="0">
              <a:solidFill>
                <a:prstClr val="black"/>
              </a:solidFill>
              <a:latin typeface="Calibri" panose="020F0502020204030204" pitchFamily="34" charset="0"/>
              <a:cs typeface="Calibri" panose="020F0502020204030204" pitchFamily="34" charset="0"/>
            </a:endParaRPr>
          </a:p>
          <a:p>
            <a:pPr marL="304804" indent="-304804">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Download PDF of the questionnaire in English or Spanish, with scoring instructions.</a:t>
            </a:r>
          </a:p>
          <a:p>
            <a:pPr marL="304804" indent="-304804">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Administer the T1-DDAS online using a smartphone, tablet or computer: the site will automatically score it for you.</a:t>
            </a:r>
          </a:p>
          <a:p>
            <a:pPr marL="304804" indent="-304804">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The site will automatically prepare a report with scored subscales and items for review online or for download as a pdf.</a:t>
            </a:r>
          </a:p>
        </p:txBody>
      </p:sp>
    </p:spTree>
    <p:extLst>
      <p:ext uri="{BB962C8B-B14F-4D97-AF65-F5344CB8AC3E}">
        <p14:creationId xmlns:p14="http://schemas.microsoft.com/office/powerpoint/2010/main" val="307537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fontScale="90000"/>
          </a:bodyPr>
          <a:lstStyle/>
          <a:p>
            <a:pPr algn="ctr">
              <a:defRPr/>
            </a:pPr>
            <a:r>
              <a:rPr lang="en-US" altLang="en-US" sz="3675" dirty="0">
                <a:ea typeface="ＭＳ Ｐゴシック" panose="020B0600070205080204" pitchFamily="34" charset="-128"/>
              </a:rPr>
              <a:t>T1-DDAS Core and Source Scales</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Tree>
    <p:extLst>
      <p:ext uri="{BB962C8B-B14F-4D97-AF65-F5344CB8AC3E}">
        <p14:creationId xmlns:p14="http://schemas.microsoft.com/office/powerpoint/2010/main" val="180397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 Core Distress Scale</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4703537" y="2527300"/>
            <a:ext cx="2930071" cy="1171122"/>
          </a:xfrm>
          <a:prstGeom prst="wedgeEllipseCallout">
            <a:avLst>
              <a:gd name="adj1" fmla="val -54469"/>
              <a:gd name="adj2" fmla="val -63760"/>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Overall intensity and impact of the emotional burden of diabetes  </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317927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1026">
            <a:extLst>
              <a:ext uri="{FF2B5EF4-FFF2-40B4-BE49-F238E27FC236}">
                <a16:creationId xmlns:a16="http://schemas.microsoft.com/office/drawing/2014/main" id="{8FF950B9-5A0D-3F47-8D25-26A8AA295C2A}"/>
              </a:ext>
            </a:extLst>
          </p:cNvPr>
          <p:cNvSpPr>
            <a:spLocks noGrp="1" noChangeArrowheads="1"/>
          </p:cNvSpPr>
          <p:nvPr>
            <p:ph type="title"/>
          </p:nvPr>
        </p:nvSpPr>
        <p:spPr>
          <a:xfrm>
            <a:off x="494518" y="152402"/>
            <a:ext cx="8229600" cy="1244599"/>
          </a:xfrm>
        </p:spPr>
        <p:txBody>
          <a:bodyPr anchor="b">
            <a:noAutofit/>
          </a:bodyPr>
          <a:lstStyle/>
          <a:p>
            <a:pPr>
              <a:lnSpc>
                <a:spcPct val="90000"/>
              </a:lnSpc>
              <a:defRPr/>
            </a:pPr>
            <a:r>
              <a:rPr lang="en-US" altLang="en-US" dirty="0"/>
              <a:t>Diabetes Distress (DD)</a:t>
            </a:r>
            <a:br>
              <a:rPr lang="en-US" altLang="en-US" dirty="0"/>
            </a:br>
            <a:endParaRPr lang="en-US" altLang="en-US" sz="2800" dirty="0"/>
          </a:p>
        </p:txBody>
      </p:sp>
      <p:sp>
        <p:nvSpPr>
          <p:cNvPr id="691203" name="Rectangle 1027">
            <a:extLst>
              <a:ext uri="{FF2B5EF4-FFF2-40B4-BE49-F238E27FC236}">
                <a16:creationId xmlns:a16="http://schemas.microsoft.com/office/drawing/2014/main" id="{8867C552-5846-C446-A322-E73D75D51D3D}"/>
              </a:ext>
            </a:extLst>
          </p:cNvPr>
          <p:cNvSpPr>
            <a:spLocks noGrp="1" noChangeArrowheads="1"/>
          </p:cNvSpPr>
          <p:nvPr>
            <p:ph sz="quarter" idx="1"/>
          </p:nvPr>
        </p:nvSpPr>
        <p:spPr>
          <a:xfrm>
            <a:off x="539318" y="1776805"/>
            <a:ext cx="4041648" cy="4937760"/>
          </a:xfrm>
        </p:spPr>
        <p:txBody>
          <a:bodyPr>
            <a:normAutofit fontScale="92500" lnSpcReduction="10000"/>
          </a:bodyPr>
          <a:lstStyle/>
          <a:p>
            <a:pPr marL="520705" lvl="1" indent="-342900">
              <a:buFont typeface="Wingdings" pitchFamily="2" charset="2"/>
              <a:buChar char="§"/>
              <a:defRPr/>
            </a:pPr>
            <a:r>
              <a:rPr lang="en-US" sz="2800" dirty="0"/>
              <a:t>All of this creates an emotional toll, which reflects </a:t>
            </a:r>
            <a:r>
              <a:rPr lang="en-US" sz="2800" i="1" u="sng" dirty="0"/>
              <a:t>the emotional side of living with diabetes</a:t>
            </a:r>
            <a:r>
              <a:rPr lang="en-US" sz="2800" dirty="0"/>
              <a:t>.</a:t>
            </a:r>
          </a:p>
          <a:p>
            <a:pPr marL="520705" lvl="1" indent="-342900">
              <a:buFont typeface="Wingdings" pitchFamily="2" charset="2"/>
              <a:buChar char="§"/>
              <a:defRPr/>
            </a:pPr>
            <a:endParaRPr lang="en-US" sz="2800" dirty="0"/>
          </a:p>
          <a:p>
            <a:pPr marL="520705" lvl="1" indent="-342900">
              <a:buFont typeface="Wingdings" pitchFamily="2" charset="2"/>
              <a:buChar char="§"/>
              <a:defRPr/>
            </a:pPr>
            <a:r>
              <a:rPr lang="en-US" sz="2800" dirty="0"/>
              <a:t>We use the generic term </a:t>
            </a:r>
            <a:r>
              <a:rPr lang="en-US" sz="2800" i="1" dirty="0"/>
              <a:t>“Diabetes Distress” </a:t>
            </a:r>
            <a:r>
              <a:rPr lang="en-US" sz="2800" dirty="0"/>
              <a:t>to reflect the broad range of feelings, beliefs and expectations that result from struggling with diabetes over time.</a:t>
            </a:r>
          </a:p>
          <a:p>
            <a:pPr marL="406405" lvl="1" indent="0">
              <a:lnSpc>
                <a:spcPct val="90000"/>
              </a:lnSpc>
              <a:buNone/>
              <a:defRPr/>
            </a:pPr>
            <a:endParaRPr lang="en-US" sz="2700" dirty="0"/>
          </a:p>
        </p:txBody>
      </p:sp>
      <p:pic>
        <p:nvPicPr>
          <p:cNvPr id="7" name="Picture 6">
            <a:extLst>
              <a:ext uri="{FF2B5EF4-FFF2-40B4-BE49-F238E27FC236}">
                <a16:creationId xmlns:a16="http://schemas.microsoft.com/office/drawing/2014/main" id="{ED06E5F3-A11A-55EB-6BD3-CB633A23F553}"/>
              </a:ext>
            </a:extLst>
          </p:cNvPr>
          <p:cNvPicPr>
            <a:picLocks noChangeAspect="1"/>
          </p:cNvPicPr>
          <p:nvPr/>
        </p:nvPicPr>
        <p:blipFill rotWithShape="1">
          <a:blip r:embed="rId2"/>
          <a:srcRect l="27099" r="26861" b="2"/>
          <a:stretch/>
        </p:blipFill>
        <p:spPr>
          <a:xfrm>
            <a:off x="4800600" y="1524000"/>
            <a:ext cx="4041648" cy="4937760"/>
          </a:xfrm>
          <a:prstGeom prst="rect">
            <a:avLst/>
          </a:prstGeom>
          <a:noFill/>
        </p:spPr>
      </p:pic>
      <p:sp>
        <p:nvSpPr>
          <p:cNvPr id="20483" name="Text Box 1028">
            <a:extLst>
              <a:ext uri="{FF2B5EF4-FFF2-40B4-BE49-F238E27FC236}">
                <a16:creationId xmlns:a16="http://schemas.microsoft.com/office/drawing/2014/main" id="{108732A8-42D7-3742-B88E-124E43E9693F}"/>
              </a:ext>
            </a:extLst>
          </p:cNvPr>
          <p:cNvSpPr txBox="1">
            <a:spLocks noChangeArrowheads="1"/>
          </p:cNvSpPr>
          <p:nvPr/>
        </p:nvSpPr>
        <p:spPr bwMode="auto">
          <a:xfrm>
            <a:off x="3962403" y="5322714"/>
            <a:ext cx="4570589" cy="13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r">
              <a:spcBef>
                <a:spcPct val="50000"/>
              </a:spcBef>
              <a:buSzTx/>
              <a:buNone/>
            </a:pPr>
            <a:endParaRPr lang="en-US" altLang="en-US" sz="800" b="0">
              <a:solidFill>
                <a:prstClr val="white"/>
              </a:solidFill>
            </a:endParaRPr>
          </a:p>
        </p:txBody>
      </p:sp>
    </p:spTree>
    <p:extLst>
      <p:ext uri="{BB962C8B-B14F-4D97-AF65-F5344CB8AC3E}">
        <p14:creationId xmlns:p14="http://schemas.microsoft.com/office/powerpoint/2010/main" val="395200372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Management Difficulty</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5008337" y="3429001"/>
            <a:ext cx="3151414" cy="996950"/>
          </a:xfrm>
          <a:prstGeom prst="wedgeEllipseCallout">
            <a:avLst>
              <a:gd name="adj1" fmla="val -54469"/>
              <a:gd name="adj2" fmla="val -63760"/>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50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Disappointment and discouragement with one’s own diabetes self-management efforts</a:t>
            </a:r>
            <a:endParaRPr lang="en-US" sz="150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260145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Hypoglycemia Concerns</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5541737" y="3769518"/>
            <a:ext cx="2679698" cy="1006589"/>
          </a:xfrm>
          <a:prstGeom prst="wedgeEllipseCallout">
            <a:avLst>
              <a:gd name="adj1" fmla="val -58818"/>
              <a:gd name="adj2" fmla="val -70980"/>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Worry and concern about severe </a:t>
            </a:r>
            <a:r>
              <a:rPr lang="en-US" sz="1650" dirty="0" err="1">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hypoglyemic</a:t>
            </a:r>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 events</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332558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Interpersonal Concerns</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3719660" y="3429000"/>
            <a:ext cx="3380387" cy="1353811"/>
          </a:xfrm>
          <a:prstGeom prst="wedgeEllipseCallout">
            <a:avLst>
              <a:gd name="adj1" fmla="val -110585"/>
              <a:gd name="adj2" fmla="val -20360"/>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Disappointment that one is not getting the right type or amount of support from family and friends </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412946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Healthcare Quality</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3802744" y="3230195"/>
            <a:ext cx="3217914" cy="1072383"/>
          </a:xfrm>
          <a:prstGeom prst="wedgeEllipseCallout">
            <a:avLst>
              <a:gd name="adj1" fmla="val -106628"/>
              <a:gd name="adj2" fmla="val 28191"/>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Frustration and disappointment about the medical care one is receiving</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53918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Shame</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2856594" y="3204408"/>
            <a:ext cx="2642054" cy="1249136"/>
          </a:xfrm>
          <a:prstGeom prst="wedgeEllipseCallout">
            <a:avLst>
              <a:gd name="adj1" fmla="val -91623"/>
              <a:gd name="adj2" fmla="val 36565"/>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Concern about the reaction of others to knowledge of their diabetes</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310996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Worries About Complications</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48"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5696858" y="3429000"/>
            <a:ext cx="2998107" cy="1020536"/>
          </a:xfrm>
          <a:prstGeom prst="wedgeEllipseCallout">
            <a:avLst>
              <a:gd name="adj1" fmla="val -63218"/>
              <a:gd name="adj2" fmla="val 61844"/>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Concerns about the potential health problems diabetes may cause over time.</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198890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Financial Worries</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rot="10800000" flipV="1">
            <a:off x="1761671" y="3633108"/>
            <a:ext cx="3096078" cy="1020461"/>
          </a:xfrm>
          <a:prstGeom prst="wedgeEllipseCallout">
            <a:avLst>
              <a:gd name="adj1" fmla="val 60595"/>
              <a:gd name="adj2" fmla="val 70683"/>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Concerns about the affordability of diabetes supplies</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306942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Lack of Diabetes Resources</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3606802" y="4441372"/>
            <a:ext cx="2883806" cy="1134836"/>
          </a:xfrm>
          <a:prstGeom prst="wedgeEllipseCallout">
            <a:avLst>
              <a:gd name="adj1" fmla="val -114398"/>
              <a:gd name="adj2" fmla="val 12964"/>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Concerns about difficulties accessing adequate diabetes care</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160964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43421"/>
            <a:ext cx="5886450" cy="670559"/>
          </a:xfrm>
        </p:spPr>
        <p:txBody>
          <a:bodyPr>
            <a:normAutofit/>
          </a:bodyPr>
          <a:lstStyle/>
          <a:p>
            <a:pPr algn="ctr">
              <a:defRPr/>
            </a:pPr>
            <a:r>
              <a:rPr lang="en-US" altLang="en-US" sz="3675" dirty="0">
                <a:ea typeface="ＭＳ Ｐゴシック" panose="020B0600070205080204" pitchFamily="34" charset="-128"/>
              </a:rPr>
              <a:t>Technology Challenges</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2961823" y="4572000"/>
            <a:ext cx="2524577" cy="1067391"/>
          </a:xfrm>
          <a:prstGeom prst="wedgeEllipseCallout">
            <a:avLst>
              <a:gd name="adj1" fmla="val -81977"/>
              <a:gd name="adj2" fmla="val 35043"/>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New Roman" panose="02020603050405020304" pitchFamily="18" charset="0"/>
                <a:ea typeface="MS PGothic" panose="020B0600070205080204" pitchFamily="34" charset="-128"/>
                <a:cs typeface="Arial"/>
                <a:sym typeface="Arial"/>
              </a:rPr>
              <a:t>Worries and burden of managing diabetes equipment</a:t>
            </a:r>
          </a:p>
        </p:txBody>
      </p:sp>
    </p:spTree>
    <p:extLst>
      <p:ext uri="{BB962C8B-B14F-4D97-AF65-F5344CB8AC3E}">
        <p14:creationId xmlns:p14="http://schemas.microsoft.com/office/powerpoint/2010/main" val="234165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02600"/>
            <a:ext cx="5886450" cy="670559"/>
          </a:xfrm>
        </p:spPr>
        <p:txBody>
          <a:bodyPr>
            <a:normAutofit/>
          </a:bodyPr>
          <a:lstStyle/>
          <a:p>
            <a:pPr algn="ctr">
              <a:defRPr/>
            </a:pPr>
            <a:r>
              <a:rPr lang="en-US" altLang="en-US" sz="3675" dirty="0">
                <a:ea typeface="ＭＳ Ｐゴシック" panose="020B0600070205080204" pitchFamily="34" charset="-128"/>
              </a:rPr>
              <a:t>Burden To Others</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5577885" y="4416879"/>
            <a:ext cx="2806837" cy="1044094"/>
          </a:xfrm>
          <a:prstGeom prst="wedgeEllipseCallout">
            <a:avLst>
              <a:gd name="adj1" fmla="val -64294"/>
              <a:gd name="adj2" fmla="val 77677"/>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Concerns how diabetes may place a burden on others </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398345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1026">
            <a:extLst>
              <a:ext uri="{FF2B5EF4-FFF2-40B4-BE49-F238E27FC236}">
                <a16:creationId xmlns:a16="http://schemas.microsoft.com/office/drawing/2014/main" id="{6C80C6E1-78B8-B846-B9A1-1516B9F6F6FB}"/>
              </a:ext>
            </a:extLst>
          </p:cNvPr>
          <p:cNvSpPr>
            <a:spLocks noGrp="1" noChangeArrowheads="1"/>
          </p:cNvSpPr>
          <p:nvPr>
            <p:ph type="title"/>
          </p:nvPr>
        </p:nvSpPr>
        <p:spPr>
          <a:xfrm>
            <a:off x="455273" y="304800"/>
            <a:ext cx="8442198" cy="1316736"/>
          </a:xfrm>
        </p:spPr>
        <p:txBody>
          <a:bodyPr anchor="b">
            <a:normAutofit/>
          </a:bodyPr>
          <a:lstStyle/>
          <a:p>
            <a:pPr>
              <a:defRPr/>
            </a:pPr>
            <a:r>
              <a:rPr lang="en-US" altLang="en-US" sz="4445" dirty="0">
                <a:ea typeface="ＭＳ Ｐゴシック" panose="020B0600070205080204" pitchFamily="34" charset="-128"/>
              </a:rPr>
              <a:t>DD Is To Be Expected</a:t>
            </a:r>
          </a:p>
        </p:txBody>
      </p:sp>
      <p:sp>
        <p:nvSpPr>
          <p:cNvPr id="691203" name="Rectangle 1027">
            <a:extLst>
              <a:ext uri="{FF2B5EF4-FFF2-40B4-BE49-F238E27FC236}">
                <a16:creationId xmlns:a16="http://schemas.microsoft.com/office/drawing/2014/main" id="{4A960718-2310-1842-8617-CB1FA8415767}"/>
              </a:ext>
            </a:extLst>
          </p:cNvPr>
          <p:cNvSpPr>
            <a:spLocks noGrp="1" noChangeArrowheads="1"/>
          </p:cNvSpPr>
          <p:nvPr>
            <p:ph idx="1"/>
          </p:nvPr>
        </p:nvSpPr>
        <p:spPr>
          <a:xfrm>
            <a:off x="473202" y="2209800"/>
            <a:ext cx="3614166" cy="3806952"/>
          </a:xfrm>
        </p:spPr>
        <p:txBody>
          <a:bodyPr anchor="t">
            <a:normAutofit lnSpcReduction="10000"/>
          </a:bodyPr>
          <a:lstStyle/>
          <a:p>
            <a:pPr marL="406405" lvl="1" indent="0">
              <a:buNone/>
              <a:defRPr/>
            </a:pPr>
            <a:r>
              <a:rPr lang="en-US" altLang="en-US" sz="2400" dirty="0">
                <a:ea typeface="ＭＳ Ｐゴシック" panose="020B0600070205080204" pitchFamily="34" charset="-128"/>
              </a:rPr>
              <a:t>Distress is an </a:t>
            </a:r>
            <a:r>
              <a:rPr lang="en-US" altLang="en-US" sz="2400" i="1" dirty="0">
                <a:ea typeface="ＭＳ Ｐゴシック" panose="020B0600070205080204" pitchFamily="34" charset="-128"/>
              </a:rPr>
              <a:t>expected</a:t>
            </a:r>
            <a:r>
              <a:rPr lang="en-US" altLang="en-US" sz="2400" dirty="0">
                <a:ea typeface="ＭＳ Ｐゴシック" panose="020B0600070205080204" pitchFamily="34" charset="-128"/>
              </a:rPr>
              <a:t> response to living with any chronic health condition and is </a:t>
            </a:r>
            <a:r>
              <a:rPr lang="en-US" altLang="en-US" sz="2400" u="sng" dirty="0">
                <a:ea typeface="ＭＳ Ｐゴシック" panose="020B0600070205080204" pitchFamily="34" charset="-128"/>
              </a:rPr>
              <a:t>not</a:t>
            </a:r>
            <a:r>
              <a:rPr lang="en-US" altLang="en-US" sz="2400" dirty="0">
                <a:ea typeface="ＭＳ Ｐゴシック" panose="020B0600070205080204" pitchFamily="34" charset="-128"/>
              </a:rPr>
              <a:t> psychopathology or a co-morbid condition.</a:t>
            </a:r>
          </a:p>
          <a:p>
            <a:pPr marL="406405" lvl="1" indent="0">
              <a:buNone/>
              <a:defRPr/>
            </a:pPr>
            <a:endParaRPr lang="en-US" altLang="en-US" sz="2400" dirty="0">
              <a:ea typeface="ＭＳ Ｐゴシック" panose="020B0600070205080204" pitchFamily="34" charset="-128"/>
            </a:endParaRPr>
          </a:p>
          <a:p>
            <a:pPr marL="406405" lvl="1" indent="0">
              <a:buNone/>
              <a:defRPr/>
            </a:pPr>
            <a:r>
              <a:rPr lang="en-US" altLang="en-US" sz="2400" dirty="0">
                <a:ea typeface="ＭＳ Ｐゴシック" panose="020B0600070205080204" pitchFamily="34" charset="-128"/>
              </a:rPr>
              <a:t>DD is simply the </a:t>
            </a:r>
            <a:r>
              <a:rPr lang="en-US" altLang="en-US" sz="2400" b="1" dirty="0">
                <a:ea typeface="ＭＳ Ｐゴシック" panose="020B0600070205080204" pitchFamily="34" charset="-128"/>
              </a:rPr>
              <a:t>emotional side of living with diabetes</a:t>
            </a:r>
          </a:p>
          <a:p>
            <a:pPr marL="406405" lvl="1" indent="0">
              <a:buNone/>
              <a:defRPr/>
            </a:pPr>
            <a:endParaRPr lang="en-US" altLang="en-US" sz="1778" dirty="0">
              <a:ea typeface="ＭＳ Ｐゴシック" panose="020B0600070205080204" pitchFamily="34" charset="-128"/>
            </a:endParaRPr>
          </a:p>
        </p:txBody>
      </p:sp>
      <p:pic>
        <p:nvPicPr>
          <p:cNvPr id="3" name="Picture 2">
            <a:extLst>
              <a:ext uri="{FF2B5EF4-FFF2-40B4-BE49-F238E27FC236}">
                <a16:creationId xmlns:a16="http://schemas.microsoft.com/office/drawing/2014/main" id="{C9A26DF8-987D-D84F-AF15-33FF7A7576C8}"/>
              </a:ext>
            </a:extLst>
          </p:cNvPr>
          <p:cNvPicPr>
            <a:picLocks noChangeAspect="1"/>
          </p:cNvPicPr>
          <p:nvPr/>
        </p:nvPicPr>
        <p:blipFill>
          <a:blip r:embed="rId3"/>
          <a:stretch>
            <a:fillRect/>
          </a:stretch>
        </p:blipFill>
        <p:spPr>
          <a:xfrm>
            <a:off x="4649480" y="2286002"/>
            <a:ext cx="4094227" cy="3070669"/>
          </a:xfrm>
          <a:prstGeom prst="rect">
            <a:avLst/>
          </a:prstGeom>
        </p:spPr>
      </p:pic>
    </p:spTree>
    <p:extLst>
      <p:ext uri="{BB962C8B-B14F-4D97-AF65-F5344CB8AC3E}">
        <p14:creationId xmlns:p14="http://schemas.microsoft.com/office/powerpoint/2010/main" val="380725164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5505D8D1-A12E-6DE4-0EC2-D7B80D8247A1}"/>
              </a:ext>
            </a:extLst>
          </p:cNvPr>
          <p:cNvSpPr>
            <a:spLocks noGrp="1"/>
          </p:cNvSpPr>
          <p:nvPr>
            <p:ph type="title"/>
          </p:nvPr>
        </p:nvSpPr>
        <p:spPr>
          <a:xfrm>
            <a:off x="1485900" y="1116330"/>
            <a:ext cx="6172200" cy="742950"/>
          </a:xfrm>
          <a:solidFill>
            <a:srgbClr val="0070C0"/>
          </a:solidFill>
        </p:spPr>
        <p:style>
          <a:lnRef idx="1">
            <a:schemeClr val="accent2"/>
          </a:lnRef>
          <a:fillRef idx="3">
            <a:schemeClr val="accent2"/>
          </a:fillRef>
          <a:effectRef idx="2">
            <a:schemeClr val="accent2"/>
          </a:effectRef>
          <a:fontRef idx="minor">
            <a:schemeClr val="lt1"/>
          </a:fontRef>
        </p:style>
        <p:txBody>
          <a:bodyPr>
            <a:normAutofit fontScale="90000"/>
          </a:bodyPr>
          <a:lstStyle/>
          <a:p>
            <a:pPr algn="ctr"/>
            <a:r>
              <a:rPr lang="en-US" dirty="0"/>
              <a:t>T1-DDAS Item Report</a:t>
            </a:r>
          </a:p>
        </p:txBody>
      </p:sp>
      <p:pic>
        <p:nvPicPr>
          <p:cNvPr id="4" name="Picture 3">
            <a:extLst>
              <a:ext uri="{FF2B5EF4-FFF2-40B4-BE49-F238E27FC236}">
                <a16:creationId xmlns:a16="http://schemas.microsoft.com/office/drawing/2014/main" id="{192CB3EC-4F1F-DA22-53E1-00CD56494353}"/>
              </a:ext>
            </a:extLst>
          </p:cNvPr>
          <p:cNvPicPr>
            <a:picLocks noChangeAspect="1"/>
          </p:cNvPicPr>
          <p:nvPr/>
        </p:nvPicPr>
        <p:blipFill>
          <a:blip r:embed="rId3"/>
          <a:stretch>
            <a:fillRect/>
          </a:stretch>
        </p:blipFill>
        <p:spPr>
          <a:xfrm>
            <a:off x="310244" y="2065564"/>
            <a:ext cx="8742876" cy="3529148"/>
          </a:xfrm>
          <a:prstGeom prst="rect">
            <a:avLst/>
          </a:prstGeom>
        </p:spPr>
      </p:pic>
    </p:spTree>
    <p:extLst>
      <p:ext uri="{BB962C8B-B14F-4D97-AF65-F5344CB8AC3E}">
        <p14:creationId xmlns:p14="http://schemas.microsoft.com/office/powerpoint/2010/main" val="157612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609601" y="365625"/>
            <a:ext cx="8001001" cy="929776"/>
          </a:xfrm>
        </p:spPr>
        <p:txBody>
          <a:bodyPr>
            <a:normAutofit/>
          </a:bodyPr>
          <a:lstStyle/>
          <a:p>
            <a:pPr>
              <a:defRPr/>
            </a:pPr>
            <a:r>
              <a:rPr lang="en-US" altLang="en-US" dirty="0">
                <a:ea typeface="ＭＳ Ｐゴシック" panose="020B0600070205080204" pitchFamily="34" charset="-128"/>
              </a:rPr>
              <a:t>How to Use the T1-DDS</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0FCF5B56-3532-B742-9A25-7927B0527B00}"/>
              </a:ext>
            </a:extLst>
          </p:cNvPr>
          <p:cNvSpPr txBox="1"/>
          <p:nvPr/>
        </p:nvSpPr>
        <p:spPr>
          <a:xfrm>
            <a:off x="687238" y="1524000"/>
            <a:ext cx="7924800" cy="5119478"/>
          </a:xfrm>
          <a:prstGeom prst="rect">
            <a:avLst/>
          </a:prstGeom>
          <a:noFill/>
        </p:spPr>
        <p:txBody>
          <a:bodyPr wrap="square">
            <a:spAutoFit/>
          </a:bodyPr>
          <a:lstStyle/>
          <a:p>
            <a:pPr>
              <a:defRPr/>
            </a:pPr>
            <a:endParaRPr lang="en-US" sz="2489" b="1" dirty="0">
              <a:solidFill>
                <a:srgbClr val="FFFFFF"/>
              </a:solidFill>
              <a:latin typeface="Bookman Old Style"/>
            </a:endParaRPr>
          </a:p>
          <a:p>
            <a:pPr>
              <a:defRPr/>
            </a:pPr>
            <a:r>
              <a:rPr lang="en-US" sz="2800" dirty="0">
                <a:solidFill>
                  <a:prstClr val="black"/>
                </a:solidFill>
                <a:latin typeface="Calibri" panose="020F0502020204030204" pitchFamily="34" charset="0"/>
                <a:cs typeface="Calibri" panose="020F0502020204030204" pitchFamily="34" charset="0"/>
              </a:rPr>
              <a:t>Getting started:</a:t>
            </a:r>
          </a:p>
          <a:p>
            <a:pPr>
              <a:defRPr/>
            </a:pPr>
            <a:endParaRPr lang="en-US" sz="2800" dirty="0">
              <a:solidFill>
                <a:prstClr val="black"/>
              </a:solidFill>
              <a:latin typeface="Calibri" panose="020F0502020204030204" pitchFamily="34" charset="0"/>
              <a:cs typeface="Calibri" panose="020F0502020204030204" pitchFamily="34" charset="0"/>
            </a:endParaRPr>
          </a:p>
          <a:p>
            <a:pPr>
              <a:defRPr/>
            </a:pPr>
            <a:r>
              <a:rPr lang="en-US" sz="2800" i="1" dirty="0">
                <a:solidFill>
                  <a:prstClr val="black"/>
                </a:solidFill>
                <a:latin typeface="Calibri" panose="020F0502020204030204" pitchFamily="34" charset="0"/>
                <a:cs typeface="Calibri" panose="020F0502020204030204" pitchFamily="34" charset="0"/>
              </a:rPr>
              <a:t>“Living with diabetes can be tough and we are interested in learning about how you are feeling about your diabetes and how it affects your management (or referring problem). We would like you to complete this brief scale and we will review the results together.”</a:t>
            </a:r>
          </a:p>
          <a:p>
            <a:pPr>
              <a:defRPr/>
            </a:pPr>
            <a:endParaRPr lang="en-US" sz="2800" dirty="0">
              <a:solidFill>
                <a:prstClr val="black"/>
              </a:solidFill>
              <a:latin typeface="Calibri" panose="020F0502020204030204" pitchFamily="34" charset="0"/>
              <a:cs typeface="Calibri" panose="020F0502020204030204" pitchFamily="34" charset="0"/>
            </a:endParaRPr>
          </a:p>
          <a:p>
            <a:pPr>
              <a:defRPr/>
            </a:pPr>
            <a:endParaRPr lang="en-US" sz="2489" dirty="0">
              <a:solidFill>
                <a:prstClr val="black"/>
              </a:solidFill>
              <a:latin typeface="Calibri" panose="020F0502020204030204" pitchFamily="34" charset="0"/>
              <a:cs typeface="Calibri" panose="020F0502020204030204" pitchFamily="34" charset="0"/>
            </a:endParaRPr>
          </a:p>
          <a:p>
            <a:pPr marL="406405" indent="-406405">
              <a:buFont typeface="Wingdings" pitchFamily="2" charset="2"/>
              <a:buChar char="§"/>
              <a:defRPr/>
            </a:pPr>
            <a:endParaRPr lang="en-US" sz="2489" b="1" dirty="0">
              <a:solidFill>
                <a:srgbClr val="DDE9EC">
                  <a:lumMod val="20000"/>
                  <a:lumOff val="80000"/>
                </a:srgbClr>
              </a:solidFill>
              <a:latin typeface="Gill Sans MT"/>
            </a:endParaRPr>
          </a:p>
        </p:txBody>
      </p:sp>
    </p:spTree>
    <p:extLst>
      <p:ext uri="{BB962C8B-B14F-4D97-AF65-F5344CB8AC3E}">
        <p14:creationId xmlns:p14="http://schemas.microsoft.com/office/powerpoint/2010/main" val="131237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609601" y="365625"/>
            <a:ext cx="8001001" cy="929776"/>
          </a:xfrm>
        </p:spPr>
        <p:txBody>
          <a:bodyPr>
            <a:normAutofit/>
          </a:bodyPr>
          <a:lstStyle/>
          <a:p>
            <a:pPr>
              <a:defRPr/>
            </a:pPr>
            <a:r>
              <a:rPr lang="en-US" altLang="en-US" dirty="0">
                <a:ea typeface="ＭＳ Ｐゴシック" panose="020B0600070205080204" pitchFamily="34" charset="-128"/>
              </a:rPr>
              <a:t>How to Use the T1-DDAS</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0FCF5B56-3532-B742-9A25-7927B0527B00}"/>
              </a:ext>
            </a:extLst>
          </p:cNvPr>
          <p:cNvSpPr txBox="1"/>
          <p:nvPr/>
        </p:nvSpPr>
        <p:spPr>
          <a:xfrm>
            <a:off x="687238" y="1524000"/>
            <a:ext cx="7924800" cy="5892254"/>
          </a:xfrm>
          <a:prstGeom prst="rect">
            <a:avLst/>
          </a:prstGeom>
          <a:noFill/>
        </p:spPr>
        <p:txBody>
          <a:bodyPr wrap="square">
            <a:spAutoFit/>
          </a:bodyPr>
          <a:lstStyle/>
          <a:p>
            <a:pPr>
              <a:buClr>
                <a:srgbClr val="727CA3">
                  <a:lumMod val="20000"/>
                  <a:lumOff val="80000"/>
                </a:srgbClr>
              </a:buClr>
              <a:defRPr/>
            </a:pPr>
            <a:r>
              <a:rPr lang="en-US" sz="2400" dirty="0">
                <a:solidFill>
                  <a:prstClr val="black"/>
                </a:solidFill>
                <a:latin typeface="Gill Sans MT"/>
              </a:rPr>
              <a:t>- </a:t>
            </a:r>
            <a:r>
              <a:rPr lang="en-US" sz="2800" dirty="0">
                <a:solidFill>
                  <a:prstClr val="black"/>
                </a:solidFill>
                <a:latin typeface="Gill Sans MT"/>
              </a:rPr>
              <a:t>Once the T1-DDAS has been completed and printed, it is time to have a very different kind of conversation.</a:t>
            </a:r>
          </a:p>
          <a:p>
            <a:pPr>
              <a:buClr>
                <a:srgbClr val="727CA3">
                  <a:lumMod val="20000"/>
                  <a:lumOff val="80000"/>
                </a:srgbClr>
              </a:buClr>
              <a:defRPr/>
            </a:pPr>
            <a:r>
              <a:rPr lang="en-US" sz="2800" dirty="0">
                <a:solidFill>
                  <a:prstClr val="black"/>
                </a:solidFill>
                <a:latin typeface="Gill Sans MT"/>
              </a:rPr>
              <a:t>- This requires </a:t>
            </a:r>
            <a:r>
              <a:rPr lang="en-US" sz="2800" i="1" u="sng" dirty="0">
                <a:solidFill>
                  <a:prstClr val="black"/>
                </a:solidFill>
                <a:latin typeface="Gill Sans MT"/>
              </a:rPr>
              <a:t>you</a:t>
            </a:r>
            <a:r>
              <a:rPr lang="en-US" sz="2800" dirty="0">
                <a:solidFill>
                  <a:prstClr val="black"/>
                </a:solidFill>
                <a:latin typeface="Gill Sans MT"/>
              </a:rPr>
              <a:t> to make a big shift in style, </a:t>
            </a:r>
            <a:r>
              <a:rPr lang="en-US" sz="2800" dirty="0">
                <a:solidFill>
                  <a:prstClr val="black"/>
                </a:solidFill>
                <a:latin typeface="Calibri" panose="020F0502020204030204" pitchFamily="34" charset="0"/>
                <a:cs typeface="Calibri" panose="020F0502020204030204" pitchFamily="34" charset="0"/>
              </a:rPr>
              <a:t>timing</a:t>
            </a:r>
            <a:r>
              <a:rPr lang="en-US" sz="2800" dirty="0">
                <a:solidFill>
                  <a:prstClr val="black"/>
                </a:solidFill>
                <a:latin typeface="Gill Sans MT"/>
              </a:rPr>
              <a:t> and tone.</a:t>
            </a:r>
          </a:p>
          <a:p>
            <a:pPr>
              <a:buClr>
                <a:srgbClr val="727CA3">
                  <a:lumMod val="20000"/>
                  <a:lumOff val="80000"/>
                </a:srgbClr>
              </a:buClr>
              <a:defRPr/>
            </a:pPr>
            <a:r>
              <a:rPr lang="en-US" sz="2800" dirty="0">
                <a:solidFill>
                  <a:prstClr val="black"/>
                </a:solidFill>
                <a:latin typeface="Gill Sans MT"/>
              </a:rPr>
              <a:t>- In this conversation, you are not talking and problem solving, you are listening and helping the PWD </a:t>
            </a:r>
            <a:r>
              <a:rPr lang="en-US" sz="2800" i="1" u="sng" dirty="0">
                <a:solidFill>
                  <a:prstClr val="black"/>
                </a:solidFill>
                <a:latin typeface="Gill Sans MT"/>
              </a:rPr>
              <a:t>tell their DD Story</a:t>
            </a:r>
            <a:r>
              <a:rPr lang="en-US" sz="2800" dirty="0">
                <a:solidFill>
                  <a:prstClr val="black"/>
                </a:solidFill>
                <a:latin typeface="Gill Sans MT"/>
              </a:rPr>
              <a:t>.</a:t>
            </a:r>
          </a:p>
          <a:p>
            <a:pPr>
              <a:buClr>
                <a:srgbClr val="727CA3">
                  <a:lumMod val="20000"/>
                  <a:lumOff val="80000"/>
                </a:srgbClr>
              </a:buClr>
              <a:defRPr/>
            </a:pPr>
            <a:r>
              <a:rPr lang="en-US" sz="2800" dirty="0">
                <a:solidFill>
                  <a:prstClr val="black"/>
                </a:solidFill>
                <a:latin typeface="Gill Sans MT"/>
              </a:rPr>
              <a:t>- Use the relationship building tools we reviewed to make this happen.</a:t>
            </a:r>
          </a:p>
          <a:p>
            <a:pPr>
              <a:defRPr/>
            </a:pPr>
            <a:endParaRPr lang="en-US" sz="3600" i="1" dirty="0">
              <a:solidFill>
                <a:prstClr val="black"/>
              </a:solidFill>
              <a:latin typeface="Gill Sans MT"/>
            </a:endParaRPr>
          </a:p>
          <a:p>
            <a:pPr>
              <a:defRPr/>
            </a:pPr>
            <a:endParaRPr lang="en-US" sz="3600" i="1" u="sng" dirty="0">
              <a:solidFill>
                <a:prstClr val="black"/>
              </a:solidFill>
              <a:latin typeface="Gill Sans MT"/>
            </a:endParaRPr>
          </a:p>
          <a:p>
            <a:pPr marL="406405" indent="-406405">
              <a:buFont typeface="Wingdings" pitchFamily="2" charset="2"/>
              <a:buChar char="§"/>
              <a:defRPr/>
            </a:pPr>
            <a:endParaRPr lang="en-US" sz="2489" b="1" dirty="0">
              <a:solidFill>
                <a:srgbClr val="DDE9EC">
                  <a:lumMod val="20000"/>
                  <a:lumOff val="80000"/>
                </a:srgbClr>
              </a:solidFill>
              <a:latin typeface="Gill Sans MT"/>
            </a:endParaRPr>
          </a:p>
        </p:txBody>
      </p:sp>
    </p:spTree>
    <p:extLst>
      <p:ext uri="{BB962C8B-B14F-4D97-AF65-F5344CB8AC3E}">
        <p14:creationId xmlns:p14="http://schemas.microsoft.com/office/powerpoint/2010/main" val="116891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9</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It is always best to assess DD when:</a:t>
            </a:r>
          </a:p>
          <a:p>
            <a:r>
              <a:rPr lang="en-US" dirty="0"/>
              <a:t>A. You suspect high DD.</a:t>
            </a:r>
          </a:p>
          <a:p>
            <a:r>
              <a:rPr lang="en-US" dirty="0"/>
              <a:t>B. You have a new PWD in your practice.</a:t>
            </a:r>
          </a:p>
          <a:p>
            <a:r>
              <a:rPr lang="en-US" dirty="0"/>
              <a:t>C. With each PWD regularly and systematically.</a:t>
            </a:r>
          </a:p>
          <a:p>
            <a:r>
              <a:rPr lang="en-US" dirty="0"/>
              <a:t>D. Only if you have time.</a:t>
            </a:r>
          </a:p>
        </p:txBody>
      </p:sp>
      <p:sp>
        <p:nvSpPr>
          <p:cNvPr id="4" name="Oval 3">
            <a:extLst>
              <a:ext uri="{FF2B5EF4-FFF2-40B4-BE49-F238E27FC236}">
                <a16:creationId xmlns:a16="http://schemas.microsoft.com/office/drawing/2014/main" id="{89826245-BA04-4590-9FE3-EC936B354446}"/>
              </a:ext>
            </a:extLst>
          </p:cNvPr>
          <p:cNvSpPr/>
          <p:nvPr/>
        </p:nvSpPr>
        <p:spPr>
          <a:xfrm>
            <a:off x="1117602" y="2921002"/>
            <a:ext cx="6841067" cy="5418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397758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10</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It is always best to:</a:t>
            </a:r>
          </a:p>
          <a:p>
            <a:r>
              <a:rPr lang="en-US" dirty="0"/>
              <a:t>A. Only focus on the T1-DDAS Core score.</a:t>
            </a:r>
          </a:p>
          <a:p>
            <a:r>
              <a:rPr lang="en-US" dirty="0"/>
              <a:t>B. Focus only on the high T1-DDAS Source </a:t>
            </a:r>
          </a:p>
          <a:p>
            <a:pPr marL="274320" lvl="1" indent="0">
              <a:buNone/>
            </a:pPr>
            <a:r>
              <a:rPr lang="en-US" dirty="0"/>
              <a:t>      </a:t>
            </a:r>
            <a:r>
              <a:rPr lang="en-US" sz="3200" dirty="0"/>
              <a:t>Scale scores.</a:t>
            </a:r>
            <a:endParaRPr lang="en-US" dirty="0"/>
          </a:p>
          <a:p>
            <a:r>
              <a:rPr lang="en-US" dirty="0"/>
              <a:t>C. Focus only on the highest items.</a:t>
            </a:r>
          </a:p>
          <a:p>
            <a:r>
              <a:rPr lang="en-US" dirty="0"/>
              <a:t>D. None of the above.</a:t>
            </a:r>
          </a:p>
        </p:txBody>
      </p:sp>
      <p:sp>
        <p:nvSpPr>
          <p:cNvPr id="4" name="Oval 3">
            <a:extLst>
              <a:ext uri="{FF2B5EF4-FFF2-40B4-BE49-F238E27FC236}">
                <a16:creationId xmlns:a16="http://schemas.microsoft.com/office/drawing/2014/main" id="{89826245-BA04-4590-9FE3-EC936B354446}"/>
              </a:ext>
            </a:extLst>
          </p:cNvPr>
          <p:cNvSpPr/>
          <p:nvPr/>
        </p:nvSpPr>
        <p:spPr>
          <a:xfrm>
            <a:off x="649267" y="4084427"/>
            <a:ext cx="6256866" cy="5418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215564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3479-CA7B-A481-D0B2-49D906FC3E2B}"/>
              </a:ext>
            </a:extLst>
          </p:cNvPr>
          <p:cNvSpPr>
            <a:spLocks noGrp="1"/>
          </p:cNvSpPr>
          <p:nvPr>
            <p:ph type="title"/>
          </p:nvPr>
        </p:nvSpPr>
        <p:spPr/>
        <p:txBody>
          <a:bodyPr/>
          <a:lstStyle/>
          <a:p>
            <a:r>
              <a:rPr lang="en-US" dirty="0"/>
              <a:t>SUMMARY SO FAR</a:t>
            </a:r>
          </a:p>
        </p:txBody>
      </p:sp>
      <p:sp>
        <p:nvSpPr>
          <p:cNvPr id="3" name="Content Placeholder 2">
            <a:extLst>
              <a:ext uri="{FF2B5EF4-FFF2-40B4-BE49-F238E27FC236}">
                <a16:creationId xmlns:a16="http://schemas.microsoft.com/office/drawing/2014/main" id="{70987B9B-AAB7-912B-4F09-55DCCF137E20}"/>
              </a:ext>
            </a:extLst>
          </p:cNvPr>
          <p:cNvSpPr>
            <a:spLocks noGrp="1"/>
          </p:cNvSpPr>
          <p:nvPr>
            <p:ph idx="1"/>
          </p:nvPr>
        </p:nvSpPr>
        <p:spPr>
          <a:xfrm>
            <a:off x="457200" y="1388033"/>
            <a:ext cx="8229600" cy="3224213"/>
          </a:xfrm>
        </p:spPr>
        <p:txBody>
          <a:bodyPr/>
          <a:lstStyle/>
          <a:p>
            <a:r>
              <a:rPr lang="en-US" dirty="0"/>
              <a:t>We have reviewed the Clinical Conversational Tools.</a:t>
            </a:r>
          </a:p>
          <a:p>
            <a:r>
              <a:rPr lang="en-US" dirty="0"/>
              <a:t>We have outlined the ReVive5 plan to reduce DD and enhance management</a:t>
            </a:r>
          </a:p>
          <a:p>
            <a:r>
              <a:rPr lang="en-US" dirty="0"/>
              <a:t>We have reviewed Step-1 of the plan – assessing DD systematically using the T1-DDAS.</a:t>
            </a:r>
          </a:p>
          <a:p>
            <a:pPr marL="0" indent="0">
              <a:buNone/>
            </a:pPr>
            <a:endParaRPr lang="en-US" dirty="0"/>
          </a:p>
        </p:txBody>
      </p:sp>
    </p:spTree>
    <p:extLst>
      <p:ext uri="{BB962C8B-B14F-4D97-AF65-F5344CB8AC3E}">
        <p14:creationId xmlns:p14="http://schemas.microsoft.com/office/powerpoint/2010/main" val="243350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33402" y="613194"/>
            <a:ext cx="8229599" cy="64121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ReVive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 A 5-Step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Assess DD regularly and systematically using the T1-Diabetes Distress Scale (T1-DDAS).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Begin a conversation to foster a new or different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Consider different management choice(s) that are not driven by tough thoughts and feelings.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Optimize management based on personal choice and values – find the expert within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Make changes and plan for 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89" b="1" i="0" u="none" strike="noStrike" kern="1200" cap="none" spc="0" normalizeH="0" baseline="0" noProof="0" dirty="0">
              <a:ln>
                <a:noFill/>
              </a:ln>
              <a:solidFill>
                <a:srgbClr val="FFFFFF"/>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DDE9EC">
                  <a:lumMod val="20000"/>
                  <a:lumOff val="80000"/>
                </a:srgbClr>
              </a:solidFill>
              <a:effectLst/>
              <a:uLnTx/>
              <a:uFillTx/>
              <a:latin typeface="Bookman Old Style"/>
              <a:ea typeface="+mn-ea"/>
              <a:cs typeface="+mn-cs"/>
            </a:endParaRPr>
          </a:p>
        </p:txBody>
      </p:sp>
      <p:sp>
        <p:nvSpPr>
          <p:cNvPr id="2" name="Title 5">
            <a:extLst>
              <a:ext uri="{FF2B5EF4-FFF2-40B4-BE49-F238E27FC236}">
                <a16:creationId xmlns:a16="http://schemas.microsoft.com/office/drawing/2014/main" id="{E2B47AF9-A46A-52CB-9967-699375C7FDEA}"/>
              </a:ext>
            </a:extLst>
          </p:cNvPr>
          <p:cNvSpPr>
            <a:spLocks noGrp="1"/>
          </p:cNvSpPr>
          <p:nvPr>
            <p:ph type="title"/>
          </p:nvPr>
        </p:nvSpPr>
        <p:spPr>
          <a:xfrm>
            <a:off x="457200" y="152400"/>
            <a:ext cx="8229600" cy="990600"/>
          </a:xfrm>
        </p:spPr>
        <p:txBody>
          <a:bodyPr/>
          <a:lstStyle/>
          <a:p>
            <a:r>
              <a:rPr lang="en-US" dirty="0"/>
              <a:t>ReVive5: A Five Step Plan</a:t>
            </a:r>
          </a:p>
        </p:txBody>
      </p:sp>
    </p:spTree>
    <p:extLst>
      <p:ext uri="{BB962C8B-B14F-4D97-AF65-F5344CB8AC3E}">
        <p14:creationId xmlns:p14="http://schemas.microsoft.com/office/powerpoint/2010/main" val="67229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713037"/>
          </a:xfrm>
        </p:spPr>
        <p:txBody>
          <a:bodyPr>
            <a:normAutofit/>
          </a:bodyPr>
          <a:lstStyle/>
          <a:p>
            <a:pPr>
              <a:defRPr/>
            </a:pPr>
            <a:r>
              <a:rPr lang="en-US" altLang="en-US" dirty="0">
                <a:ea typeface="ＭＳ Ｐゴシック" panose="020B0600070205080204" pitchFamily="34" charset="-128"/>
              </a:rPr>
              <a:t>Step #2: A Different Kind Of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pic>
        <p:nvPicPr>
          <p:cNvPr id="3" name="Picture 2" descr="A picture containing drawing&#10;&#10;Description automatically generated">
            <a:extLst>
              <a:ext uri="{FF2B5EF4-FFF2-40B4-BE49-F238E27FC236}">
                <a16:creationId xmlns:a16="http://schemas.microsoft.com/office/drawing/2014/main" id="{C0267DC4-6D29-FE4B-803E-97B3A55F0F25}"/>
              </a:ext>
            </a:extLst>
          </p:cNvPr>
          <p:cNvPicPr>
            <a:picLocks noChangeAspect="1"/>
          </p:cNvPicPr>
          <p:nvPr/>
        </p:nvPicPr>
        <p:blipFill>
          <a:blip r:embed="rId3"/>
          <a:stretch>
            <a:fillRect/>
          </a:stretch>
        </p:blipFill>
        <p:spPr>
          <a:xfrm>
            <a:off x="5181600" y="2667002"/>
            <a:ext cx="3309604" cy="2302933"/>
          </a:xfrm>
          <a:prstGeom prst="rect">
            <a:avLst/>
          </a:prstGeom>
        </p:spPr>
      </p:pic>
      <p:sp>
        <p:nvSpPr>
          <p:cNvPr id="5" name="TextBox 4">
            <a:extLst>
              <a:ext uri="{FF2B5EF4-FFF2-40B4-BE49-F238E27FC236}">
                <a16:creationId xmlns:a16="http://schemas.microsoft.com/office/drawing/2014/main" id="{3EEC888A-1E31-E342-9EC1-EAF218ED2E05}"/>
              </a:ext>
            </a:extLst>
          </p:cNvPr>
          <p:cNvSpPr txBox="1"/>
          <p:nvPr/>
        </p:nvSpPr>
        <p:spPr>
          <a:xfrm>
            <a:off x="762002" y="2508697"/>
            <a:ext cx="4131733" cy="20076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Your Task: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Help them tell their Diabetes Story about these highly scored items using the </a:t>
            </a:r>
            <a:r>
              <a:rPr kumimoji="0" lang="en-US" sz="2489"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Conversational Tools</a:t>
            </a:r>
          </a:p>
        </p:txBody>
      </p:sp>
    </p:spTree>
    <p:extLst>
      <p:ext uri="{BB962C8B-B14F-4D97-AF65-F5344CB8AC3E}">
        <p14:creationId xmlns:p14="http://schemas.microsoft.com/office/powerpoint/2010/main" val="422179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560637"/>
          </a:xfrm>
        </p:spPr>
        <p:txBody>
          <a:bodyPr>
            <a:normAutofit/>
          </a:bodyPr>
          <a:lstStyle/>
          <a:p>
            <a:pPr>
              <a:defRPr/>
            </a:pPr>
            <a:r>
              <a:rPr lang="en-US" altLang="en-US" dirty="0">
                <a:ea typeface="ＭＳ Ｐゴシック" panose="020B0600070205080204" pitchFamily="34" charset="-128"/>
              </a:rPr>
              <a:t>Step #2: A Different Kind Of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7700" y="1854892"/>
            <a:ext cx="7848600" cy="43935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889"/>
              </a:spcBef>
              <a:spcAft>
                <a:spcPts val="0"/>
              </a:spcAft>
              <a:buClr>
                <a:prstClr val="white">
                  <a:lumMod val="85000"/>
                </a:prstClr>
              </a:buClr>
              <a:buSzPct val="110000"/>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What is a DD story</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Using the high T1-DDAS scores, </a:t>
            </a:r>
            <a:r>
              <a:rPr kumimoji="0" lang="en-US" sz="2200" b="0" i="1" u="sng" strike="noStrike" kern="1200" cap="none" spc="0" normalizeH="0" baseline="0" noProof="0" dirty="0">
                <a:ln>
                  <a:noFill/>
                </a:ln>
                <a:solidFill>
                  <a:prstClr val="black"/>
                </a:solidFill>
                <a:effectLst/>
                <a:uLnTx/>
                <a:uFillTx/>
                <a:latin typeface="Calibri" panose="020F0502020204030204" pitchFamily="34" charset="0"/>
                <a:ea typeface="+mn-ea"/>
                <a:cs typeface="+mn-cs"/>
              </a:rPr>
              <a:t>one</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recent example of:</a:t>
            </a:r>
          </a:p>
          <a:p>
            <a:pPr marL="304804" marR="0" lvl="0" indent="-304804" algn="l" defTabSz="914400" rtl="0" eaLnBrk="1" fontAlgn="auto" latinLnBrk="0" hangingPunct="1">
              <a:lnSpc>
                <a:spcPct val="100000"/>
              </a:lnSpc>
              <a:spcBef>
                <a:spcPts val="889"/>
              </a:spcBef>
              <a:spcAft>
                <a:spcPts val="0"/>
              </a:spcAft>
              <a:buClr>
                <a:prstClr val="white">
                  <a:lumMod val="85000"/>
                </a:prstClr>
              </a:buClr>
              <a:buSzPct val="110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What they are distressed about (e.g., lows, cannot ‘control’ their BG or eating)?</a:t>
            </a:r>
          </a:p>
          <a:p>
            <a:pPr marL="304804" marR="0" lvl="0" indent="-304804" algn="l" defTabSz="914400" rtl="0" eaLnBrk="1" fontAlgn="auto" latinLnBrk="0" hangingPunct="1">
              <a:lnSpc>
                <a:spcPct val="100000"/>
              </a:lnSpc>
              <a:spcBef>
                <a:spcPts val="889"/>
              </a:spcBef>
              <a:spcAft>
                <a:spcPts val="0"/>
              </a:spcAft>
              <a:buClr>
                <a:prstClr val="white">
                  <a:lumMod val="85000"/>
                </a:prstClr>
              </a:buClr>
              <a:buSzPct val="110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Their feelings and thoughts about it – what it means to them</a:t>
            </a:r>
          </a:p>
          <a:p>
            <a:pPr marL="304804" marR="0" lvl="0" indent="-304804" algn="l" defTabSz="914400" rtl="0" eaLnBrk="1" fontAlgn="auto" latinLnBrk="0" hangingPunct="1">
              <a:lnSpc>
                <a:spcPct val="100000"/>
              </a:lnSpc>
              <a:spcBef>
                <a:spcPts val="889"/>
              </a:spcBef>
              <a:spcAft>
                <a:spcPts val="0"/>
              </a:spcAft>
              <a:buClr>
                <a:prstClr val="white">
                  <a:lumMod val="85000"/>
                </a:prstClr>
              </a:buClr>
              <a:buSzPct val="110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How they choose to manage their diabetes in reaction to their DD?</a:t>
            </a:r>
          </a:p>
          <a:p>
            <a:pPr marL="304804" marR="0" lvl="0" indent="-304804" algn="l" defTabSz="914400" rtl="0" eaLnBrk="1" fontAlgn="auto" latinLnBrk="0" hangingPunct="1">
              <a:lnSpc>
                <a:spcPct val="100000"/>
              </a:lnSpc>
              <a:spcBef>
                <a:spcPts val="889"/>
              </a:spcBef>
              <a:spcAft>
                <a:spcPts val="0"/>
              </a:spcAft>
              <a:buClr>
                <a:prstClr val="white">
                  <a:lumMod val="85000"/>
                </a:prstClr>
              </a:buClr>
              <a:buSzPct val="110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What they would have liked to have done but didn’t?</a:t>
            </a:r>
          </a:p>
          <a:p>
            <a:pPr marL="0" marR="0" lvl="0" indent="0" algn="l" defTabSz="914400" rtl="0" eaLnBrk="1" fontAlgn="auto" latinLnBrk="0" hangingPunct="1">
              <a:lnSpc>
                <a:spcPct val="100000"/>
              </a:lnSpc>
              <a:spcBef>
                <a:spcPts val="889"/>
              </a:spcBef>
              <a:spcAft>
                <a:spcPts val="0"/>
              </a:spcAft>
              <a:buClr>
                <a:prstClr val="white">
                  <a:lumMod val="85000"/>
                </a:prstClr>
              </a:buClr>
              <a:buSzPct val="110000"/>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a:t>
            </a:r>
            <a:r>
              <a:rPr kumimoji="0" lang="en-US" sz="22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brief</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story tells you the “good reason” why a person is making their current choices. (If terrified you cannot be safe, you stay high.)</a:t>
            </a:r>
          </a:p>
        </p:txBody>
      </p:sp>
    </p:spTree>
    <p:extLst>
      <p:ext uri="{BB962C8B-B14F-4D97-AF65-F5344CB8AC3E}">
        <p14:creationId xmlns:p14="http://schemas.microsoft.com/office/powerpoint/2010/main" val="183211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8305800" cy="1066800"/>
          </a:xfrm>
        </p:spPr>
        <p:txBody>
          <a:bodyPr>
            <a:normAutofit/>
          </a:bodyPr>
          <a:lstStyle/>
          <a:p>
            <a:r>
              <a:rPr lang="en-US" dirty="0"/>
              <a:t>Getting The Conversation Started</a:t>
            </a:r>
          </a:p>
        </p:txBody>
      </p:sp>
      <p:sp>
        <p:nvSpPr>
          <p:cNvPr id="3" name="Content Placeholder 2"/>
          <p:cNvSpPr>
            <a:spLocks noGrp="1"/>
          </p:cNvSpPr>
          <p:nvPr>
            <p:ph idx="1"/>
          </p:nvPr>
        </p:nvSpPr>
        <p:spPr>
          <a:xfrm>
            <a:off x="1117602" y="2142067"/>
            <a:ext cx="7044267" cy="3657600"/>
          </a:xfrm>
        </p:spPr>
        <p:txBody>
          <a:bodyPr>
            <a:normAutofit fontScale="92500"/>
          </a:bodyPr>
          <a:lstStyle/>
          <a:p>
            <a:pPr marL="0" indent="0">
              <a:buNone/>
            </a:pPr>
            <a:r>
              <a:rPr lang="en-US" dirty="0"/>
              <a:t>“To prepare for this visit, you completed a questionnaire that looks at Diabetes Distress.  This questionnaire reflects how stressed you are about diabetes right now and what you might be stressed about.</a:t>
            </a:r>
          </a:p>
          <a:p>
            <a:pPr marL="0" indent="0">
              <a:buNone/>
            </a:pPr>
            <a:r>
              <a:rPr lang="en-US" dirty="0"/>
              <a:t>Can we take a look at your results together?”</a:t>
            </a:r>
          </a:p>
        </p:txBody>
      </p:sp>
    </p:spTree>
    <p:extLst>
      <p:ext uri="{BB962C8B-B14F-4D97-AF65-F5344CB8AC3E}">
        <p14:creationId xmlns:p14="http://schemas.microsoft.com/office/powerpoint/2010/main" val="397094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1026">
            <a:extLst>
              <a:ext uri="{FF2B5EF4-FFF2-40B4-BE49-F238E27FC236}">
                <a16:creationId xmlns:a16="http://schemas.microsoft.com/office/drawing/2014/main" id="{6C80C6E1-78B8-B846-B9A1-1516B9F6F6FB}"/>
              </a:ext>
            </a:extLst>
          </p:cNvPr>
          <p:cNvSpPr>
            <a:spLocks noGrp="1" noChangeArrowheads="1"/>
          </p:cNvSpPr>
          <p:nvPr>
            <p:ph type="title"/>
          </p:nvPr>
        </p:nvSpPr>
        <p:spPr>
          <a:xfrm>
            <a:off x="252000" y="242348"/>
            <a:ext cx="8640000" cy="976853"/>
          </a:xfrm>
        </p:spPr>
        <p:txBody>
          <a:bodyPr>
            <a:normAutofit/>
          </a:bodyPr>
          <a:lstStyle/>
          <a:p>
            <a:r>
              <a:rPr lang="en-US" altLang="en-US" sz="4400" dirty="0">
                <a:solidFill>
                  <a:schemeClr val="bg1"/>
                </a:solidFill>
              </a:rPr>
              <a:t>DD can show itself in many forms</a:t>
            </a:r>
          </a:p>
        </p:txBody>
      </p:sp>
      <p:sp>
        <p:nvSpPr>
          <p:cNvPr id="2" name="Content Placeholder 1">
            <a:extLst>
              <a:ext uri="{FF2B5EF4-FFF2-40B4-BE49-F238E27FC236}">
                <a16:creationId xmlns:a16="http://schemas.microsoft.com/office/drawing/2014/main" id="{D4A8391A-EF48-483E-A31F-42A520260F9F}"/>
              </a:ext>
            </a:extLst>
          </p:cNvPr>
          <p:cNvSpPr>
            <a:spLocks noGrp="1"/>
          </p:cNvSpPr>
          <p:nvPr>
            <p:ph idx="1"/>
          </p:nvPr>
        </p:nvSpPr>
        <p:spPr>
          <a:xfrm>
            <a:off x="252000" y="1602662"/>
            <a:ext cx="8640000" cy="4417138"/>
          </a:xfrm>
        </p:spPr>
        <p:txBody>
          <a:bodyPr>
            <a:normAutofit/>
          </a:bodyPr>
          <a:lstStyle/>
          <a:p>
            <a:pPr marL="0" indent="0">
              <a:buNone/>
            </a:pPr>
            <a:r>
              <a:rPr lang="en-US" altLang="en-US" sz="2844" dirty="0"/>
              <a:t>Most common</a:t>
            </a:r>
            <a:r>
              <a:rPr lang="en-US" altLang="en-US" dirty="0">
                <a:solidFill>
                  <a:schemeClr val="tx1"/>
                </a:solidFill>
                <a:effectLst/>
              </a:rPr>
              <a:t>:</a:t>
            </a:r>
          </a:p>
          <a:p>
            <a:r>
              <a:rPr lang="en-US" altLang="en-US" sz="2400" dirty="0"/>
              <a:t>May not show itself outwardly.</a:t>
            </a:r>
          </a:p>
          <a:p>
            <a:r>
              <a:rPr lang="en-US" altLang="en-US" sz="2400" dirty="0"/>
              <a:t>Feelings of frustration, powerlessness, hopelessness.</a:t>
            </a:r>
          </a:p>
          <a:p>
            <a:r>
              <a:rPr lang="en-US" altLang="en-US" sz="2400" dirty="0"/>
              <a:t>Pronounced fear of hypos or complications. </a:t>
            </a:r>
          </a:p>
          <a:p>
            <a:r>
              <a:rPr lang="en-US" altLang="en-US" sz="2400" dirty="0"/>
              <a:t>Avoidance of tough feelings “Who me?” “Everything is fine.”  </a:t>
            </a:r>
          </a:p>
          <a:p>
            <a:r>
              <a:rPr lang="en-US" altLang="en-US" sz="2400" dirty="0"/>
              <a:t>Burnout because of all of the management tasks, frustrating results, dealing with insurance.</a:t>
            </a:r>
          </a:p>
          <a:p>
            <a:r>
              <a:rPr lang="en-US" altLang="en-US" sz="2400" dirty="0"/>
              <a:t>Anger/frustration with providers: distrust, </a:t>
            </a:r>
            <a:r>
              <a:rPr lang="en-US" altLang="en-US" sz="2400" u="sng" dirty="0"/>
              <a:t>no-shows.</a:t>
            </a:r>
          </a:p>
          <a:p>
            <a:r>
              <a:rPr lang="en-US" altLang="en-US" sz="2400" dirty="0"/>
              <a:t>Hyper attention to CGM screens and excessive BG checking.</a:t>
            </a:r>
          </a:p>
          <a:p>
            <a:endParaRPr lang="en-US" dirty="0"/>
          </a:p>
        </p:txBody>
      </p:sp>
      <p:sp>
        <p:nvSpPr>
          <p:cNvPr id="11" name="Text Placeholder 10">
            <a:extLst>
              <a:ext uri="{FF2B5EF4-FFF2-40B4-BE49-F238E27FC236}">
                <a16:creationId xmlns:a16="http://schemas.microsoft.com/office/drawing/2014/main" id="{C63286A6-024C-4B1F-80B1-FDC622AACFBA}"/>
              </a:ext>
            </a:extLst>
          </p:cNvPr>
          <p:cNvSpPr>
            <a:spLocks noGrp="1"/>
          </p:cNvSpPr>
          <p:nvPr>
            <p:ph type="body" sz="quarter" idx="13"/>
          </p:nvPr>
        </p:nvSpPr>
        <p:spPr/>
        <p:txBody>
          <a:bodyPr/>
          <a:lstStyle/>
          <a:p>
            <a:endParaRPr lang="en-US"/>
          </a:p>
        </p:txBody>
      </p:sp>
      <p:sp>
        <p:nvSpPr>
          <p:cNvPr id="691203" name="Rectangle 1027">
            <a:extLst>
              <a:ext uri="{FF2B5EF4-FFF2-40B4-BE49-F238E27FC236}">
                <a16:creationId xmlns:a16="http://schemas.microsoft.com/office/drawing/2014/main" id="{4A960718-2310-1842-8617-CB1FA8415767}"/>
              </a:ext>
            </a:extLst>
          </p:cNvPr>
          <p:cNvSpPr>
            <a:spLocks noGrp="1" noChangeArrowheads="1"/>
          </p:cNvSpPr>
          <p:nvPr>
            <p:ph type="body" sz="quarter" idx="12"/>
          </p:nvPr>
        </p:nvSpPr>
        <p:spPr/>
        <p:txBody>
          <a:bodyPr/>
          <a:lstStyle/>
          <a:p>
            <a:pPr lvl="1"/>
            <a:endParaRPr lang="en-US" altLang="en-US" sz="4400" dirty="0"/>
          </a:p>
          <a:p>
            <a:pPr lvl="1"/>
            <a:endParaRPr lang="en-US" altLang="en-US" dirty="0"/>
          </a:p>
          <a:p>
            <a:pPr lvl="1"/>
            <a:endParaRPr lang="en-US" altLang="en-US" dirty="0"/>
          </a:p>
        </p:txBody>
      </p:sp>
    </p:spTree>
    <p:extLst>
      <p:ext uri="{BB962C8B-B14F-4D97-AF65-F5344CB8AC3E}">
        <p14:creationId xmlns:p14="http://schemas.microsoft.com/office/powerpoint/2010/main" val="209690741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1" y="529509"/>
            <a:ext cx="8382001" cy="918293"/>
          </a:xfrm>
        </p:spPr>
        <p:txBody>
          <a:bodyPr/>
          <a:lstStyle/>
          <a:p>
            <a:pPr>
              <a:defRPr/>
            </a:pPr>
            <a:r>
              <a:rPr lang="en-US" altLang="en-US" dirty="0">
                <a:ea typeface="ＭＳ Ｐゴシック" panose="020B0600070205080204" pitchFamily="34" charset="-128"/>
              </a:rPr>
              <a:t>Getting</a:t>
            </a:r>
            <a:r>
              <a:rPr lang="en-US" altLang="en-US" sz="3911" dirty="0">
                <a:ea typeface="ＭＳ Ｐゴシック" panose="020B0600070205080204" pitchFamily="34" charset="-128"/>
              </a:rPr>
              <a:t> the Conversation Started</a:t>
            </a: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0FCF5B56-3532-B742-9A25-7927B0527B00}"/>
              </a:ext>
            </a:extLst>
          </p:cNvPr>
          <p:cNvSpPr txBox="1"/>
          <p:nvPr/>
        </p:nvSpPr>
        <p:spPr>
          <a:xfrm>
            <a:off x="508000" y="1532467"/>
            <a:ext cx="8128000" cy="43059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sng"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Start by identifying high Source scores: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strikes you about these scores? You scored ‘management difficulties’ quite high. Can tell me more about why you are feeling this 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Then identify all highly scored items: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notice that you scored high on the item: ‘Feeling that food and eating control my life.’ Can you tell me what might be going 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189295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495237"/>
          </a:xfrm>
        </p:spPr>
        <p:txBody>
          <a:bodyPr>
            <a:normAutofit/>
          </a:bodyPr>
          <a:lstStyle/>
          <a:p>
            <a:pPr>
              <a:defRPr/>
            </a:pPr>
            <a:r>
              <a:rPr lang="en-US" altLang="en-US" dirty="0">
                <a:ea typeface="ＭＳ Ｐゴシック" panose="020B0600070205080204" pitchFamily="34" charset="-128"/>
              </a:rPr>
              <a:t>Having A Different Kind Of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758535" y="1903569"/>
            <a:ext cx="7620000" cy="4954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Use the T1-DDAS printout and worksheet to gently structure the conversation:</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First:  Ask for a specific recent experience (example) that captures the issue reflected in the highly scored item(s). </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Generate discussion about these 5 points to make the Story clear. (</a:t>
            </a:r>
            <a:r>
              <a:rPr kumimoji="0" lang="en-US" sz="2133"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Use the Worksheet to help keep the conversation focused.)</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What happened during the experience?</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What were your thoughts/feelings?</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What did you actually do (specifically)?</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How did it turn out?</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Ideally, what would you have liked to have happened?</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This Is Their Diabetes Story</a:t>
            </a:r>
          </a:p>
        </p:txBody>
      </p:sp>
    </p:spTree>
    <p:extLst>
      <p:ext uri="{BB962C8B-B14F-4D97-AF65-F5344CB8AC3E}">
        <p14:creationId xmlns:p14="http://schemas.microsoft.com/office/powerpoint/2010/main" val="111183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495237"/>
          </a:xfrm>
        </p:spPr>
        <p:txBody>
          <a:bodyPr>
            <a:normAutofit/>
          </a:bodyPr>
          <a:lstStyle/>
          <a:p>
            <a:pPr>
              <a:defRPr/>
            </a:pPr>
            <a:r>
              <a:rPr lang="en-US" altLang="en-US" dirty="0">
                <a:ea typeface="ＭＳ Ｐゴシック" panose="020B0600070205080204" pitchFamily="34" charset="-128"/>
              </a:rPr>
              <a:t>Having A Different Kind Of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758535" y="1903569"/>
            <a:ext cx="7620000" cy="45986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Establish a “judgement-free”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Most have never been asked how they feel or think about their diabetes and can elicit painful feelings and thoughts.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may not be used to hearing &amp; tolerating this (painful and uncomfortable for us too)</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May want to jump in and make them feel better</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May feel that you don’t have the time for this or that it is not part of your professional role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Remember: you do not have to “fix” them (no need to rescue them, solve it, or make them feel better – just elicit the story)</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0738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027237"/>
          </a:xfrm>
        </p:spPr>
        <p:txBody>
          <a:bodyPr>
            <a:normAutofit/>
          </a:bodyPr>
          <a:lstStyle/>
          <a:p>
            <a:pPr>
              <a:defRPr/>
            </a:pPr>
            <a:r>
              <a:rPr lang="en-US" altLang="en-US" dirty="0">
                <a:ea typeface="ＭＳ Ｐゴシック" panose="020B0600070205080204" pitchFamily="34" charset="-128"/>
              </a:rPr>
              <a:t>Diabetes Distress Stories</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95161" y="1499016"/>
            <a:ext cx="7620000" cy="38599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Common events you will hear about: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Scary or embarrassing lows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Surprising highs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Difficulty managing BG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Eating challenges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Managing all of the tech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Situations with friends, family, colleagues</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Managing health care (feeling judged and misunderstood), insurance, etc.</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360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027237"/>
          </a:xfrm>
        </p:spPr>
        <p:txBody>
          <a:bodyPr>
            <a:normAutofit/>
          </a:bodyPr>
          <a:lstStyle/>
          <a:p>
            <a:pPr>
              <a:defRPr/>
            </a:pPr>
            <a:r>
              <a:rPr lang="en-US" altLang="en-US" dirty="0">
                <a:ea typeface="ＭＳ Ｐゴシック" panose="020B0600070205080204" pitchFamily="34" charset="-128"/>
              </a:rPr>
              <a:t>Diabetes Distress Stories</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24171" y="1444785"/>
            <a:ext cx="7620000" cy="53372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“Can you tell me about a recent example of this DD item?”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had a low right before I was to drive to a big family wedding.”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could not get my sugars down – nothing I did seemed to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 family dinner everyone kept looking at me when I reached for dessert.”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4347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513843" y="1226747"/>
            <a:ext cx="8116314" cy="64452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Listen for major common themes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Referenced in handout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Hopelessness/powerlessness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 matter what I do, I can’t control my diabetes”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Negative self- judgement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“It is all my fault – I am a bad diabetic. I should be able to do it by now.”</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Shame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don’t tell people I have diabetes.” “I keep my challenges to myself.”</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Burden: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am a burden on my family, friends and the healthcare system.”</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am broken” (damaged goods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am not as attractive to others because of diabetes”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Doom/Fatalism</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am destined for terrible complications”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7164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3811" y="1295400"/>
            <a:ext cx="8116314" cy="61375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Use The Conversational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Reflect often with empathy and use “feeling” words: “That must have really frustrated you.” “You must have been so angry.”</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Common “feeling” words: anger, fear, frustration, exhaustion, sad, embarrassed, guilty, overwhelmed, etc.  They will correct you if you are wrong.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Listen for how they are self-critical and beat themselves up (I’m a bad diabetic.” “I should know this by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8708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3811" y="1295402"/>
            <a:ext cx="8116314" cy="46601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Review and summarize the story you hear</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 I have this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“Is there anything missing?”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Then ask</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“How does all of this strike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“Does any of this surprise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6738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solidFill>
                  <a:schemeClr val="tx1"/>
                </a:solidFill>
              </a:rPr>
              <a:t>Which of the following is NOT part of Having A Different Kind Of Conversation?</a:t>
            </a:r>
          </a:p>
          <a:p>
            <a:pPr marL="0" indent="0">
              <a:buNone/>
            </a:pPr>
            <a:r>
              <a:rPr lang="en-US" dirty="0"/>
              <a:t>A. </a:t>
            </a:r>
            <a:r>
              <a:rPr lang="en-US" dirty="0">
                <a:solidFill>
                  <a:schemeClr val="tx1"/>
                </a:solidFill>
              </a:rPr>
              <a:t>Ask for a specific experience or example</a:t>
            </a:r>
          </a:p>
          <a:p>
            <a:pPr marL="0" indent="0">
              <a:buNone/>
            </a:pPr>
            <a:r>
              <a:rPr lang="en-US" dirty="0">
                <a:solidFill>
                  <a:schemeClr val="tx1"/>
                </a:solidFill>
              </a:rPr>
              <a:t>B. Tell them about new devices that could help</a:t>
            </a:r>
          </a:p>
          <a:p>
            <a:pPr marL="0" indent="0">
              <a:buNone/>
            </a:pPr>
            <a:r>
              <a:rPr lang="en-US" dirty="0">
                <a:solidFill>
                  <a:schemeClr val="tx1"/>
                </a:solidFill>
              </a:rPr>
              <a:t>C. Establish a judgement free zone</a:t>
            </a:r>
          </a:p>
          <a:p>
            <a:pPr marL="0" indent="0">
              <a:buNone/>
            </a:pPr>
            <a:r>
              <a:rPr lang="en-US" dirty="0">
                <a:solidFill>
                  <a:schemeClr val="tx1"/>
                </a:solidFill>
              </a:rPr>
              <a:t>D. Use the conversational tools</a:t>
            </a:r>
            <a:endParaRPr lang="en-US" dirty="0"/>
          </a:p>
        </p:txBody>
      </p:sp>
      <p:sp>
        <p:nvSpPr>
          <p:cNvPr id="4" name="Oval 3">
            <a:extLst>
              <a:ext uri="{FF2B5EF4-FFF2-40B4-BE49-F238E27FC236}">
                <a16:creationId xmlns:a16="http://schemas.microsoft.com/office/drawing/2014/main" id="{89826245-BA04-4590-9FE3-EC936B354446}"/>
              </a:ext>
            </a:extLst>
          </p:cNvPr>
          <p:cNvSpPr/>
          <p:nvPr/>
        </p:nvSpPr>
        <p:spPr>
          <a:xfrm>
            <a:off x="304800" y="2875040"/>
            <a:ext cx="8229600" cy="5418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ysClr val="windowText" lastClr="000000"/>
              </a:solidFill>
              <a:effectLst/>
              <a:uLnTx/>
              <a:uFillTx/>
              <a:latin typeface="Gill Sans MT"/>
              <a:ea typeface="+mn-ea"/>
              <a:cs typeface="+mn-cs"/>
            </a:endParaRPr>
          </a:p>
        </p:txBody>
      </p:sp>
    </p:spTree>
    <p:extLst>
      <p:ext uri="{BB962C8B-B14F-4D97-AF65-F5344CB8AC3E}">
        <p14:creationId xmlns:p14="http://schemas.microsoft.com/office/powerpoint/2010/main" val="305812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3"/>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7"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3811" y="1295400"/>
            <a:ext cx="8116314" cy="53988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 Illustration of </a:t>
            </a:r>
            <a:r>
              <a:rPr kumimoji="0" lang="en-US" sz="2400" b="0" i="0" u="sng"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ReVive</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Steps 1 and 2</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will now hear conversation that illustrates the use of the tools and how to get the conversation started. See if you can notice each of the conversational tools. Refer to your packet where each of the tools is highlighted in the conversation: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Open-ended questions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(O)</a:t>
            </a: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Reflecting feelings words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(R)</a:t>
            </a: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Summarizing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a:t>
            </a: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Normalizing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Active listening with empathy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a:t>
            </a: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 typeface="Arial" panose="020B0604020202020204" pitchFamily="34" charset="0"/>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7165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1026">
            <a:extLst>
              <a:ext uri="{FF2B5EF4-FFF2-40B4-BE49-F238E27FC236}">
                <a16:creationId xmlns:a16="http://schemas.microsoft.com/office/drawing/2014/main" id="{6C80C6E1-78B8-B846-B9A1-1516B9F6F6FB}"/>
              </a:ext>
            </a:extLst>
          </p:cNvPr>
          <p:cNvSpPr>
            <a:spLocks noGrp="1" noChangeArrowheads="1"/>
          </p:cNvSpPr>
          <p:nvPr>
            <p:ph type="title"/>
          </p:nvPr>
        </p:nvSpPr>
        <p:spPr>
          <a:xfrm>
            <a:off x="304800" y="381001"/>
            <a:ext cx="8640000" cy="838200"/>
          </a:xfrm>
        </p:spPr>
        <p:txBody>
          <a:bodyPr>
            <a:normAutofit/>
          </a:bodyPr>
          <a:lstStyle/>
          <a:p>
            <a:r>
              <a:rPr lang="en-US" altLang="en-US" sz="4400" dirty="0">
                <a:solidFill>
                  <a:schemeClr val="bg1"/>
                </a:solidFill>
              </a:rPr>
              <a:t>DD can show itself in many forms</a:t>
            </a:r>
          </a:p>
        </p:txBody>
      </p:sp>
      <p:sp>
        <p:nvSpPr>
          <p:cNvPr id="2" name="Content Placeholder 1">
            <a:extLst>
              <a:ext uri="{FF2B5EF4-FFF2-40B4-BE49-F238E27FC236}">
                <a16:creationId xmlns:a16="http://schemas.microsoft.com/office/drawing/2014/main" id="{320B5EE4-87A5-46AF-9949-746A344E5C52}"/>
              </a:ext>
            </a:extLst>
          </p:cNvPr>
          <p:cNvSpPr>
            <a:spLocks noGrp="1"/>
          </p:cNvSpPr>
          <p:nvPr>
            <p:ph idx="1"/>
          </p:nvPr>
        </p:nvSpPr>
        <p:spPr>
          <a:xfrm>
            <a:off x="762000" y="1524002"/>
            <a:ext cx="7696200" cy="4879953"/>
          </a:xfrm>
        </p:spPr>
        <p:txBody>
          <a:bodyPr/>
          <a:lstStyle/>
          <a:p>
            <a:r>
              <a:rPr lang="en-US" altLang="en-US" sz="2400" dirty="0"/>
              <a:t>How it is expressed can vary by how it is expressed and its intensity over time.</a:t>
            </a:r>
          </a:p>
          <a:p>
            <a:r>
              <a:rPr lang="en-US" altLang="en-US" sz="2400" dirty="0"/>
              <a:t>Can increase with diabetes-related events (change in medications or dosage or change in new technologies).</a:t>
            </a:r>
          </a:p>
          <a:p>
            <a:r>
              <a:rPr lang="en-US" altLang="en-US" sz="2400" dirty="0"/>
              <a:t>Occurs across the A1C spectrum (perhaps for different reasons/different sources): </a:t>
            </a:r>
            <a:r>
              <a:rPr lang="en-US" altLang="en-US" sz="2400" b="1" dirty="0"/>
              <a:t>don’t assume that DD is low if A1C is below 7.0%.</a:t>
            </a:r>
          </a:p>
          <a:p>
            <a:endParaRPr lang="en-US" dirty="0"/>
          </a:p>
        </p:txBody>
      </p:sp>
      <p:sp>
        <p:nvSpPr>
          <p:cNvPr id="15" name="Text Placeholder 14">
            <a:extLst>
              <a:ext uri="{FF2B5EF4-FFF2-40B4-BE49-F238E27FC236}">
                <a16:creationId xmlns:a16="http://schemas.microsoft.com/office/drawing/2014/main" id="{2C6696F3-B6C8-4242-8FF2-C70E5DB71318}"/>
              </a:ext>
            </a:extLst>
          </p:cNvPr>
          <p:cNvSpPr>
            <a:spLocks noGrp="1"/>
          </p:cNvSpPr>
          <p:nvPr>
            <p:ph type="body" sz="quarter" idx="13"/>
          </p:nvPr>
        </p:nvSpPr>
        <p:spPr/>
        <p:txBody>
          <a:bodyPr/>
          <a:lstStyle/>
          <a:p>
            <a:endParaRPr lang="en-US"/>
          </a:p>
        </p:txBody>
      </p:sp>
      <p:sp>
        <p:nvSpPr>
          <p:cNvPr id="691203" name="Rectangle 1027">
            <a:extLst>
              <a:ext uri="{FF2B5EF4-FFF2-40B4-BE49-F238E27FC236}">
                <a16:creationId xmlns:a16="http://schemas.microsoft.com/office/drawing/2014/main" id="{4A960718-2310-1842-8617-CB1FA8415767}"/>
              </a:ext>
            </a:extLst>
          </p:cNvPr>
          <p:cNvSpPr>
            <a:spLocks noGrp="1" noChangeArrowheads="1"/>
          </p:cNvSpPr>
          <p:nvPr>
            <p:ph type="body" sz="quarter" idx="12"/>
          </p:nvPr>
        </p:nvSpPr>
        <p:spPr/>
        <p:txBody>
          <a:bodyPr/>
          <a:lstStyle/>
          <a:p>
            <a:pPr lvl="1"/>
            <a:endParaRPr lang="en-US" altLang="en-US" dirty="0"/>
          </a:p>
          <a:p>
            <a:pPr lvl="1"/>
            <a:endParaRPr lang="en-US" altLang="en-US" dirty="0"/>
          </a:p>
          <a:p>
            <a:pPr lvl="1"/>
            <a:endParaRPr lang="en-US" altLang="en-US" dirty="0"/>
          </a:p>
        </p:txBody>
      </p:sp>
    </p:spTree>
    <p:extLst>
      <p:ext uri="{BB962C8B-B14F-4D97-AF65-F5344CB8AC3E}">
        <p14:creationId xmlns:p14="http://schemas.microsoft.com/office/powerpoint/2010/main" val="108594276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00552"/>
            <a:ext cx="7543800" cy="825681"/>
          </a:xfrm>
        </p:spPr>
        <p:txBody>
          <a:bodyPr/>
          <a:lstStyle/>
          <a:p>
            <a:pPr algn="ctr"/>
            <a:r>
              <a:rPr lang="en-US" dirty="0">
                <a:solidFill>
                  <a:srgbClr val="FFC000"/>
                </a:solidFill>
              </a:rPr>
              <a:t>Meet Sally</a:t>
            </a:r>
          </a:p>
        </p:txBody>
      </p:sp>
      <p:sp>
        <p:nvSpPr>
          <p:cNvPr id="3" name="Content Placeholder 2"/>
          <p:cNvSpPr>
            <a:spLocks noGrp="1"/>
          </p:cNvSpPr>
          <p:nvPr>
            <p:ph idx="1"/>
          </p:nvPr>
        </p:nvSpPr>
        <p:spPr>
          <a:xfrm>
            <a:off x="762000" y="1929362"/>
            <a:ext cx="4735623" cy="4572000"/>
          </a:xfrm>
        </p:spPr>
        <p:txBody>
          <a:bodyPr>
            <a:noAutofit/>
          </a:bodyPr>
          <a:lstStyle/>
          <a:p>
            <a:pPr>
              <a:buClr>
                <a:schemeClr val="tx1"/>
              </a:buClr>
            </a:pPr>
            <a:r>
              <a:rPr lang="en-US" sz="2400" dirty="0">
                <a:cs typeface="Calibri" panose="020F0502020204030204" pitchFamily="34" charset="0"/>
              </a:rPr>
              <a:t>45 years old, T1D for 30 years, lives with husband, two teens</a:t>
            </a:r>
          </a:p>
          <a:p>
            <a:pPr>
              <a:buClr>
                <a:schemeClr val="tx1"/>
              </a:buClr>
            </a:pPr>
            <a:r>
              <a:rPr lang="en-US" sz="2400" dirty="0">
                <a:cs typeface="Calibri" panose="020F0502020204030204" pitchFamily="34" charset="0"/>
              </a:rPr>
              <a:t>On CSII, but no CGM (disappointed after trying one many years earlier)</a:t>
            </a:r>
          </a:p>
          <a:p>
            <a:pPr lvl="0">
              <a:buClr>
                <a:schemeClr val="tx1"/>
              </a:buClr>
            </a:pPr>
            <a:r>
              <a:rPr lang="en-US" sz="2400" dirty="0">
                <a:cs typeface="Calibri" panose="020F0502020204030204" pitchFamily="34" charset="0"/>
              </a:rPr>
              <a:t>Recent A1C results: 7.4%, (9 months later) 8.8% (and 8 </a:t>
            </a:r>
            <a:r>
              <a:rPr lang="en-US" sz="2400" dirty="0" err="1">
                <a:cs typeface="Calibri" panose="020F0502020204030204" pitchFamily="34" charset="0"/>
              </a:rPr>
              <a:t>lb</a:t>
            </a:r>
            <a:r>
              <a:rPr lang="en-US" sz="2400" dirty="0">
                <a:cs typeface="Calibri" panose="020F0502020204030204" pitchFamily="34" charset="0"/>
              </a:rPr>
              <a:t> weight gain)</a:t>
            </a:r>
          </a:p>
          <a:p>
            <a:pPr lvl="0">
              <a:buClr>
                <a:schemeClr val="tx1"/>
              </a:buClr>
            </a:pPr>
            <a:r>
              <a:rPr lang="en-US" sz="2400" dirty="0">
                <a:cs typeface="Calibri" panose="020F0502020204030204" pitchFamily="34" charset="0"/>
              </a:rPr>
              <a:t>Referred to Diabetes Education for “medical nutrition counselling”</a:t>
            </a:r>
          </a:p>
        </p:txBody>
      </p:sp>
      <p:pic>
        <p:nvPicPr>
          <p:cNvPr id="5" name="Picture 4">
            <a:extLst>
              <a:ext uri="{FF2B5EF4-FFF2-40B4-BE49-F238E27FC236}">
                <a16:creationId xmlns:a16="http://schemas.microsoft.com/office/drawing/2014/main" id="{4AA093E9-093F-1D44-883D-42E57A5FC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695" y="1963472"/>
            <a:ext cx="2910809" cy="2200211"/>
          </a:xfrm>
          <a:prstGeom prst="rect">
            <a:avLst/>
          </a:prstGeom>
        </p:spPr>
      </p:pic>
    </p:spTree>
    <p:extLst>
      <p:ext uri="{BB962C8B-B14F-4D97-AF65-F5344CB8AC3E}">
        <p14:creationId xmlns:p14="http://schemas.microsoft.com/office/powerpoint/2010/main" val="168061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105400" y="2514779"/>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75886" y="1752600"/>
            <a:ext cx="4229514" cy="3696738"/>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“Before we get started, I wanted to ask you to complete a brief questionnaire that looks at how you are feeling about your diabetes right now. We know that tough thoughts and feelings are really common for people with T1D and can make diabetes even harder to live with and manage.”</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(N)</a:t>
            </a:r>
          </a:p>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456267" y="990600"/>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3" name="Title 1">
            <a:extLst>
              <a:ext uri="{FF2B5EF4-FFF2-40B4-BE49-F238E27FC236}">
                <a16:creationId xmlns:a16="http://schemas.microsoft.com/office/drawing/2014/main" id="{53613273-566A-ED3F-A59E-D658B5635340}"/>
              </a:ext>
            </a:extLst>
          </p:cNvPr>
          <p:cNvSpPr txBox="1">
            <a:spLocks/>
          </p:cNvSpPr>
          <p:nvPr/>
        </p:nvSpPr>
        <p:spPr>
          <a:xfrm>
            <a:off x="762000" y="500552"/>
            <a:ext cx="7543800" cy="825681"/>
          </a:xfrm>
          <a:prstGeom prst="rect">
            <a:avLst/>
          </a:prstGeom>
        </p:spPr>
        <p:txBody>
          <a:bodyPr/>
          <a:lst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solidFill>
                <a:effectLst/>
                <a:uLnTx/>
                <a:uFillTx/>
                <a:latin typeface="Calibri" panose="020F0502020204030204" pitchFamily="34" charset="0"/>
                <a:ea typeface="+mj-ea"/>
                <a:cs typeface="+mj-cs"/>
              </a:rPr>
              <a:t>Let’s Ask Sally</a:t>
            </a:r>
          </a:p>
        </p:txBody>
      </p:sp>
    </p:spTree>
    <p:extLst>
      <p:ext uri="{BB962C8B-B14F-4D97-AF65-F5344CB8AC3E}">
        <p14:creationId xmlns:p14="http://schemas.microsoft.com/office/powerpoint/2010/main" val="115361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3D405DD3-A3D3-10BE-6F72-5D05246C62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220" y="1396187"/>
            <a:ext cx="8945780" cy="4204514"/>
          </a:xfrm>
          <a:prstGeom prst="rect">
            <a:avLst/>
          </a:prstGeom>
        </p:spPr>
      </p:pic>
    </p:spTree>
    <p:extLst>
      <p:ext uri="{BB962C8B-B14F-4D97-AF65-F5344CB8AC3E}">
        <p14:creationId xmlns:p14="http://schemas.microsoft.com/office/powerpoint/2010/main" val="36851661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A061DD-732A-B3FB-CDE6-6C5C24721593}"/>
              </a:ext>
            </a:extLst>
          </p:cNvPr>
          <p:cNvSpPr>
            <a:spLocks noGrp="1"/>
          </p:cNvSpPr>
          <p:nvPr>
            <p:ph type="title"/>
          </p:nvPr>
        </p:nvSpPr>
        <p:spPr/>
        <p:txBody>
          <a:bodyPr/>
          <a:lstStyle/>
          <a:p>
            <a:r>
              <a:rPr lang="en-US" dirty="0"/>
              <a:t>Core Scale and Highest Source Scale Items</a:t>
            </a:r>
          </a:p>
        </p:txBody>
      </p:sp>
      <p:pic>
        <p:nvPicPr>
          <p:cNvPr id="4" name="Content Placeholder 3">
            <a:extLst>
              <a:ext uri="{FF2B5EF4-FFF2-40B4-BE49-F238E27FC236}">
                <a16:creationId xmlns:a16="http://schemas.microsoft.com/office/drawing/2014/main" id="{27B79D7C-4C8C-BD35-8C1B-F00E7034567C}"/>
              </a:ext>
            </a:extLst>
          </p:cNvPr>
          <p:cNvPicPr>
            <a:picLocks noGrp="1" noChangeAspect="1"/>
          </p:cNvPicPr>
          <p:nvPr>
            <p:ph idx="1"/>
          </p:nvPr>
        </p:nvPicPr>
        <p:blipFill>
          <a:blip r:embed="rId2"/>
          <a:stretch>
            <a:fillRect/>
          </a:stretch>
        </p:blipFill>
        <p:spPr>
          <a:xfrm>
            <a:off x="408214" y="2125266"/>
            <a:ext cx="8198261" cy="3310176"/>
          </a:xfrm>
          <a:prstGeom prst="rect">
            <a:avLst/>
          </a:prstGeom>
        </p:spPr>
      </p:pic>
    </p:spTree>
    <p:extLst>
      <p:ext uri="{BB962C8B-B14F-4D97-AF65-F5344CB8AC3E}">
        <p14:creationId xmlns:p14="http://schemas.microsoft.com/office/powerpoint/2010/main" val="11167240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105400" y="2514779"/>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75886" y="1752600"/>
            <a:ext cx="4229514" cy="3696738"/>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20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“Looking at your T1-DDAS results, it seems like T1D is really getting you down, especially when it comes to hypoglycemia.</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(R) </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Can you tell me more?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Can you give me an example so that I can understand more about how you are feeling?”</a:t>
            </a:r>
            <a:r>
              <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p>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3" name="Title 1">
            <a:extLst>
              <a:ext uri="{FF2B5EF4-FFF2-40B4-BE49-F238E27FC236}">
                <a16:creationId xmlns:a16="http://schemas.microsoft.com/office/drawing/2014/main" id="{53613273-566A-ED3F-A59E-D658B5635340}"/>
              </a:ext>
            </a:extLst>
          </p:cNvPr>
          <p:cNvSpPr txBox="1">
            <a:spLocks/>
          </p:cNvSpPr>
          <p:nvPr/>
        </p:nvSpPr>
        <p:spPr>
          <a:xfrm>
            <a:off x="762000" y="500552"/>
            <a:ext cx="7543800" cy="825681"/>
          </a:xfrm>
          <a:prstGeom prst="rect">
            <a:avLst/>
          </a:prstGeom>
        </p:spPr>
        <p:txBody>
          <a:bodyPr/>
          <a:lst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solidFill>
                <a:effectLst/>
                <a:uLnTx/>
                <a:uFillTx/>
                <a:latin typeface="Calibri" panose="020F0502020204030204" pitchFamily="34" charset="0"/>
                <a:ea typeface="+mj-ea"/>
                <a:cs typeface="+mj-cs"/>
              </a:rPr>
              <a:t>Let’s Ask Sally</a:t>
            </a:r>
          </a:p>
        </p:txBody>
      </p:sp>
    </p:spTree>
    <p:extLst>
      <p:ext uri="{BB962C8B-B14F-4D97-AF65-F5344CB8AC3E}">
        <p14:creationId xmlns:p14="http://schemas.microsoft.com/office/powerpoint/2010/main" val="388256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4724" y="2608385"/>
            <a:ext cx="3057413" cy="2314077"/>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154512" y="838200"/>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And Sally Responds…</a:t>
            </a: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3710190" y="2445101"/>
            <a:ext cx="3905845" cy="2507456"/>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rPr>
              <a:t>“</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had a bad low two months ago – got down to 40 mg/dL at night and woke up only because my dog was barking. </a:t>
            </a:r>
            <a:r>
              <a:rPr kumimoji="0" lang="en-CA"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I’m worried I can’t feel my lows anymore.”</a:t>
            </a: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373824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167772" y="2545146"/>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75887" y="2597878"/>
            <a:ext cx="3291884" cy="1897922"/>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“That sounds really frightening.</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(E,R) </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How has that affected how you feel and impacted your diabetes management?”</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p>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5"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198523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2216787"/>
            <a:ext cx="3203209" cy="242442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0"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17609" y="1741953"/>
            <a:ext cx="3905845" cy="3374093"/>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It was terrifying. And to be honest, I have been scared ever since this happened.</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Since that bad low, I have had trouble sleeping for fear of another low that I don’t wake up from.</a:t>
            </a:r>
            <a:r>
              <a:rPr kumimoji="0" lang="en-CA"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I now drink a milkshake before bed just to try and stay safe.</a:t>
            </a: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388750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572000" y="2438400"/>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75886" y="1676399"/>
            <a:ext cx="3785921" cy="3962401"/>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“Many people with T1D intentionally stay high after having a scary low.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(N)</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It is a logical response to not feeling safe.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(R) </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Unfortunately, then the person often feels bad about themselves and has lots of highs and weight gain.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(N) </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Does that fit your experience?”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endPar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5"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153345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3213" y="2482416"/>
            <a:ext cx="3129957" cy="2368984"/>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0"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14800" y="2819400"/>
            <a:ext cx="3905845" cy="2032000"/>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I feel like an idiot. I have had diabetes for 30 years. If I can’t get this right or perfect by now, I don’t think I will ever will.”</a:t>
            </a:r>
          </a:p>
        </p:txBody>
      </p:sp>
    </p:spTree>
    <p:extLst>
      <p:ext uri="{BB962C8B-B14F-4D97-AF65-F5344CB8AC3E}">
        <p14:creationId xmlns:p14="http://schemas.microsoft.com/office/powerpoint/2010/main" val="254643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ADA Theme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1673</TotalTime>
  <Words>9219</Words>
  <Application>Microsoft Office PowerPoint</Application>
  <PresentationFormat>On-screen Show (4:3)</PresentationFormat>
  <Paragraphs>954</Paragraphs>
  <Slides>155</Slides>
  <Notes>112</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155</vt:i4>
      </vt:variant>
    </vt:vector>
  </HeadingPairs>
  <TitlesOfParts>
    <vt:vector size="174" baseType="lpstr">
      <vt:lpstr>ＭＳ Ｐゴシック</vt:lpstr>
      <vt:lpstr>Aptos</vt:lpstr>
      <vt:lpstr>Arial</vt:lpstr>
      <vt:lpstr>Arial Narrow</vt:lpstr>
      <vt:lpstr>Baskerville Old Face</vt:lpstr>
      <vt:lpstr>Bookman Old Style</vt:lpstr>
      <vt:lpstr>Calibri</vt:lpstr>
      <vt:lpstr>Calibri Light</vt:lpstr>
      <vt:lpstr>Century Gothic</vt:lpstr>
      <vt:lpstr>Gill Sans MT</vt:lpstr>
      <vt:lpstr>Helvetica Neue</vt:lpstr>
      <vt:lpstr>Palatino Linotype</vt:lpstr>
      <vt:lpstr>Segoe UI</vt:lpstr>
      <vt:lpstr>Times</vt:lpstr>
      <vt:lpstr>Times New Roman</vt:lpstr>
      <vt:lpstr>Wingdings</vt:lpstr>
      <vt:lpstr>Wingdings 3</vt:lpstr>
      <vt:lpstr>2_Origin</vt:lpstr>
      <vt:lpstr>Office Theme</vt:lpstr>
      <vt:lpstr>Diabetes Education Services Presents:</vt:lpstr>
      <vt:lpstr>Land Acknowledgment</vt:lpstr>
      <vt:lpstr>Diabetes Education Services Inclusion Statement</vt:lpstr>
      <vt:lpstr>Introducing the ReVive Team</vt:lpstr>
      <vt:lpstr>Managing Type 1 Diabetes Is Tough</vt:lpstr>
      <vt:lpstr>Diabetes Distress (DD) </vt:lpstr>
      <vt:lpstr>DD Is To Be Expected</vt:lpstr>
      <vt:lpstr>DD can show itself in many forms</vt:lpstr>
      <vt:lpstr>DD can show itself in many forms</vt:lpstr>
      <vt:lpstr>Poll Question 1</vt:lpstr>
      <vt:lpstr>Poll Question 2</vt:lpstr>
      <vt:lpstr> Why is DD Important? </vt:lpstr>
      <vt:lpstr>ADA Standards of Care 2024</vt:lpstr>
      <vt:lpstr> DD Prevalence</vt:lpstr>
      <vt:lpstr>Poll Question 3</vt:lpstr>
      <vt:lpstr> What About Depression and Distress? </vt:lpstr>
      <vt:lpstr> Depression, DD, and Diabetes</vt:lpstr>
      <vt:lpstr>Depression vs. Diabetes Distress?</vt:lpstr>
      <vt:lpstr>Prevalence Of Depressive Disorders </vt:lpstr>
      <vt:lpstr>Poll Question 4</vt:lpstr>
      <vt:lpstr> Conclusions About Depression &amp; DD</vt:lpstr>
      <vt:lpstr>Summary Of What We Know About DD</vt:lpstr>
      <vt:lpstr>Poll Question 5</vt:lpstr>
      <vt:lpstr> How does DD impact diabetes management?</vt:lpstr>
      <vt:lpstr>Why Does DD Lead To Problematic Management Choices?</vt:lpstr>
      <vt:lpstr>Why Does DD Lead To Problematic Management Choices? </vt:lpstr>
      <vt:lpstr> DD Is A Barrier To Change</vt:lpstr>
      <vt:lpstr>Poll Question 6</vt:lpstr>
      <vt:lpstr> Reducing DD: The Good News!!</vt:lpstr>
      <vt:lpstr>Reducing DD: The Good News!!</vt:lpstr>
      <vt:lpstr>PowerPoint Presentation</vt:lpstr>
      <vt:lpstr>Conversational Tools You Can Use To Address DD In Your Practice</vt:lpstr>
      <vt:lpstr>Conversational Tools You Can Use To Address DD In Your Practice</vt:lpstr>
      <vt:lpstr>PowerPoint Presentation</vt:lpstr>
      <vt:lpstr>Tools │ #1. Open-Ended Questions</vt:lpstr>
      <vt:lpstr>Tools │ #1. Open-Ended Questions</vt:lpstr>
      <vt:lpstr>Tools │#2. Active Listening</vt:lpstr>
      <vt:lpstr>Tools │#3. Clinical Engagement Skills</vt:lpstr>
      <vt:lpstr> Clinical Engagement Tools: Label &amp; Address Feelings </vt:lpstr>
      <vt:lpstr> Clinical Engagement Tools: Label &amp; Address Feelings </vt:lpstr>
      <vt:lpstr> Clinical Engagement Tools: Label &amp; Address Feelings </vt:lpstr>
      <vt:lpstr> Clinical Engagement Tools: Summarize &amp; Reflect </vt:lpstr>
      <vt:lpstr> Clinical Engagement Tools: Summarize &amp; Reflect </vt:lpstr>
      <vt:lpstr> Clinical Engagement Tools: Normalize &amp; Accept </vt:lpstr>
      <vt:lpstr>Poll Question 7</vt:lpstr>
      <vt:lpstr>Poll Question 8</vt:lpstr>
      <vt:lpstr>PowerPoint Presentation</vt:lpstr>
      <vt:lpstr>ReVive5: A Five Step Plan</vt:lpstr>
      <vt:lpstr>A Warning Before We Begin</vt:lpstr>
      <vt:lpstr>ReVive5: A Five Step Plan</vt:lpstr>
      <vt:lpstr>1. Assess DD Regularly, Systematically &amp; Comprehensively With Everyone </vt:lpstr>
      <vt:lpstr>Measuring Diabetes Distress</vt:lpstr>
      <vt:lpstr>The T1-Diabetes Distress Assessment System (T1-DDAS)</vt:lpstr>
      <vt:lpstr>The T2-Diabetes Distress Assessment System (T2-DDAS)</vt:lpstr>
      <vt:lpstr> The T1-Diabetes Distress Scale </vt:lpstr>
      <vt:lpstr> Diabetesdistress.org</vt:lpstr>
      <vt:lpstr>PowerPoint Presentation</vt:lpstr>
      <vt:lpstr>T1-DDAS Core and Source Scales</vt:lpstr>
      <vt:lpstr> Core Distress Scale</vt:lpstr>
      <vt:lpstr>Management Difficulty</vt:lpstr>
      <vt:lpstr>Hypoglycemia Concerns</vt:lpstr>
      <vt:lpstr>Interpersonal Concerns</vt:lpstr>
      <vt:lpstr>Healthcare Quality</vt:lpstr>
      <vt:lpstr>Shame</vt:lpstr>
      <vt:lpstr>Worries About Complications</vt:lpstr>
      <vt:lpstr>Financial Worries</vt:lpstr>
      <vt:lpstr>Lack of Diabetes Resources</vt:lpstr>
      <vt:lpstr>Technology Challenges</vt:lpstr>
      <vt:lpstr>Burden To Others</vt:lpstr>
      <vt:lpstr>T1-DDAS Item Report</vt:lpstr>
      <vt:lpstr>How to Use the T1-DDS</vt:lpstr>
      <vt:lpstr>How to Use the T1-DDAS</vt:lpstr>
      <vt:lpstr>Poll Question 9</vt:lpstr>
      <vt:lpstr>Poll Question 10</vt:lpstr>
      <vt:lpstr>SUMMARY SO FAR</vt:lpstr>
      <vt:lpstr>ReVive5: A Five Step Plan</vt:lpstr>
      <vt:lpstr>Step #2: A Different Kind Of Conversation</vt:lpstr>
      <vt:lpstr>Step #2: A Different Kind Of Conversation</vt:lpstr>
      <vt:lpstr>Getting The Conversation Started</vt:lpstr>
      <vt:lpstr>Getting the Conversation Started</vt:lpstr>
      <vt:lpstr>Having A Different Kind Of Conversation</vt:lpstr>
      <vt:lpstr>Having A Different Kind Of Conversation</vt:lpstr>
      <vt:lpstr>Diabetes Distress Stories</vt:lpstr>
      <vt:lpstr>Diabetes Distress Stories</vt:lpstr>
      <vt:lpstr>Having the Conversation</vt:lpstr>
      <vt:lpstr>Having the Conversation</vt:lpstr>
      <vt:lpstr>Having the Conversation</vt:lpstr>
      <vt:lpstr>Poll Question 1</vt:lpstr>
      <vt:lpstr>Having the Conversation</vt:lpstr>
      <vt:lpstr>Meet Sally</vt:lpstr>
      <vt:lpstr>PowerPoint Presentation</vt:lpstr>
      <vt:lpstr>PowerPoint Presentation</vt:lpstr>
      <vt:lpstr>Core Scale and Highest Source Scale Items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So Far</vt:lpstr>
      <vt:lpstr>Summary So Far</vt:lpstr>
      <vt:lpstr> Having the Conversation – Part 2</vt:lpstr>
      <vt:lpstr> Foster A New Perspective</vt:lpstr>
      <vt:lpstr>PowerPoint Presentation</vt:lpstr>
      <vt:lpstr>PowerPoint Presentation</vt:lpstr>
      <vt:lpstr> </vt:lpstr>
      <vt:lpstr> Separating Thoughts/Feelings from Actions </vt:lpstr>
      <vt:lpstr> Separating Thoughts/Feelings from Actions </vt:lpstr>
      <vt:lpstr>PowerPoint Presentation</vt:lpstr>
      <vt:lpstr>PowerPoint Presentation</vt:lpstr>
      <vt:lpstr>PowerPoint Presentation</vt:lpstr>
      <vt:lpstr> Separating Thoughts/Feelings from Actions </vt:lpstr>
      <vt:lpstr>PowerPoint Presentation</vt:lpstr>
      <vt:lpstr>PowerPoint Presentation</vt:lpstr>
      <vt:lpstr>PowerPoint Presentation</vt:lpstr>
      <vt:lpstr>PowerPoint Presentation</vt:lpstr>
      <vt:lpstr>PowerPoint Presentation</vt:lpstr>
      <vt:lpstr>Examples of More Helpful Expectations</vt:lpstr>
      <vt:lpstr> Help Establish Helpful Expectations </vt:lpstr>
      <vt:lpstr>Unhelpful Expectations are Part of DD Stories (See Handout) and Lead to Unhelpful Conclusions</vt:lpstr>
      <vt:lpstr>Example of A More Helpful Expectation: From Perfectionism to “Healthy Good Enough”</vt:lpstr>
      <vt:lpstr>PowerPoint Presentation</vt:lpstr>
      <vt:lpstr>PowerPoint Presentation</vt:lpstr>
      <vt:lpstr>PowerPoint Presentation</vt:lpstr>
      <vt:lpstr>PowerPoint Presentation</vt:lpstr>
      <vt:lpstr>PowerPoint Presentation</vt:lpstr>
      <vt:lpstr>PowerPoint Presentation</vt:lpstr>
      <vt:lpstr>Poll Question 2</vt:lpstr>
      <vt:lpstr>Poll Question 3</vt:lpstr>
      <vt:lpstr>ReVive5: A Five Step Plan</vt:lpstr>
      <vt:lpstr> Step 3: Consider A Different Choice Not Driven By DD </vt:lpstr>
      <vt:lpstr>Step 3: Consider A Different Choice</vt:lpstr>
      <vt:lpstr> Step #3: Consider A Different Choice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Step #3: Consider A Different Choice </vt:lpstr>
      <vt:lpstr> Step #3: Consider A Different Choice </vt:lpstr>
      <vt:lpstr>ReVive5: A Five Step Plan</vt:lpstr>
      <vt:lpstr>You Can Do This! </vt:lpstr>
      <vt:lpstr>Packet Resources  PDF of slides with conversational tools illustrated ReVive 5 Worksheet Common DD Stories Current Fact-based Info Handout PDF of T1-DDAS with scoring instructions   </vt:lpstr>
      <vt:lpstr>   Next Session will focus on ReVive Steps 4 and 5 </vt:lpstr>
      <vt:lpstr>Thank you &amp; Resource Page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ReVive 5 Diabetes Training Program Session 1</dc:title>
  <dc:creator>Susan Guzman</dc:creator>
  <cp:lastModifiedBy>Beverly Thomassian</cp:lastModifiedBy>
  <cp:revision>29</cp:revision>
  <dcterms:created xsi:type="dcterms:W3CDTF">2022-10-24T20:22:21Z</dcterms:created>
  <dcterms:modified xsi:type="dcterms:W3CDTF">2024-06-14T00:14:38Z</dcterms:modified>
</cp:coreProperties>
</file>