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3.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3.xml" ContentType="application/vnd.openxmlformats-officedocument.presentationml.tag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5" r:id="rId4"/>
    <p:sldMasterId id="2147483697" r:id="rId5"/>
    <p:sldMasterId id="2147483723" r:id="rId6"/>
    <p:sldMasterId id="2147483741" r:id="rId7"/>
  </p:sldMasterIdLst>
  <p:notesMasterIdLst>
    <p:notesMasterId r:id="rId140"/>
  </p:notesMasterIdLst>
  <p:handoutMasterIdLst>
    <p:handoutMasterId r:id="rId141"/>
  </p:handoutMasterIdLst>
  <p:sldIdLst>
    <p:sldId id="2145707207" r:id="rId8"/>
    <p:sldId id="2145707206" r:id="rId9"/>
    <p:sldId id="2145707205" r:id="rId10"/>
    <p:sldId id="2145707181" r:id="rId11"/>
    <p:sldId id="2141411101" r:id="rId12"/>
    <p:sldId id="278" r:id="rId13"/>
    <p:sldId id="2141411092" r:id="rId14"/>
    <p:sldId id="340" r:id="rId15"/>
    <p:sldId id="586" r:id="rId16"/>
    <p:sldId id="597" r:id="rId17"/>
    <p:sldId id="2141411105" r:id="rId18"/>
    <p:sldId id="341" r:id="rId19"/>
    <p:sldId id="342" r:id="rId20"/>
    <p:sldId id="2141411103" r:id="rId21"/>
    <p:sldId id="2710" r:id="rId22"/>
    <p:sldId id="2802" r:id="rId23"/>
    <p:sldId id="2728" r:id="rId24"/>
    <p:sldId id="576" r:id="rId25"/>
    <p:sldId id="2141410961" r:id="rId26"/>
    <p:sldId id="297" r:id="rId27"/>
    <p:sldId id="2145707127" r:id="rId28"/>
    <p:sldId id="375" r:id="rId29"/>
    <p:sldId id="2145707124" r:id="rId30"/>
    <p:sldId id="2141411043" r:id="rId31"/>
    <p:sldId id="2799" r:id="rId32"/>
    <p:sldId id="2145707142" r:id="rId33"/>
    <p:sldId id="2806" r:id="rId34"/>
    <p:sldId id="2141411048" r:id="rId35"/>
    <p:sldId id="2145707178" r:id="rId36"/>
    <p:sldId id="2145707177" r:id="rId37"/>
    <p:sldId id="3444" r:id="rId38"/>
    <p:sldId id="3443" r:id="rId39"/>
    <p:sldId id="433" r:id="rId40"/>
    <p:sldId id="370" r:id="rId41"/>
    <p:sldId id="2145707130" r:id="rId42"/>
    <p:sldId id="2145707123" r:id="rId43"/>
    <p:sldId id="2145707128" r:id="rId44"/>
    <p:sldId id="443" r:id="rId45"/>
    <p:sldId id="345" r:id="rId46"/>
    <p:sldId id="346" r:id="rId47"/>
    <p:sldId id="348" r:id="rId48"/>
    <p:sldId id="347" r:id="rId49"/>
    <p:sldId id="350" r:id="rId50"/>
    <p:sldId id="351" r:id="rId51"/>
    <p:sldId id="2803" r:id="rId52"/>
    <p:sldId id="2141411104" r:id="rId53"/>
    <p:sldId id="354" r:id="rId54"/>
    <p:sldId id="356" r:id="rId55"/>
    <p:sldId id="357" r:id="rId56"/>
    <p:sldId id="359" r:id="rId57"/>
    <p:sldId id="360" r:id="rId58"/>
    <p:sldId id="2145707143" r:id="rId59"/>
    <p:sldId id="361" r:id="rId60"/>
    <p:sldId id="581" r:id="rId61"/>
    <p:sldId id="408" r:id="rId62"/>
    <p:sldId id="2141411045" r:id="rId63"/>
    <p:sldId id="363" r:id="rId64"/>
    <p:sldId id="437" r:id="rId65"/>
    <p:sldId id="358" r:id="rId66"/>
    <p:sldId id="402" r:id="rId67"/>
    <p:sldId id="364" r:id="rId68"/>
    <p:sldId id="365" r:id="rId69"/>
    <p:sldId id="362" r:id="rId70"/>
    <p:sldId id="582" r:id="rId71"/>
    <p:sldId id="2145707180" r:id="rId72"/>
    <p:sldId id="2145707138" r:id="rId73"/>
    <p:sldId id="367" r:id="rId74"/>
    <p:sldId id="368" r:id="rId75"/>
    <p:sldId id="2145707131" r:id="rId76"/>
    <p:sldId id="369" r:id="rId77"/>
    <p:sldId id="403" r:id="rId78"/>
    <p:sldId id="280" r:id="rId79"/>
    <p:sldId id="2145707165" r:id="rId80"/>
    <p:sldId id="2141411046" r:id="rId81"/>
    <p:sldId id="372" r:id="rId82"/>
    <p:sldId id="2145707163" r:id="rId83"/>
    <p:sldId id="373" r:id="rId84"/>
    <p:sldId id="2141411047" r:id="rId85"/>
    <p:sldId id="381" r:id="rId86"/>
    <p:sldId id="380" r:id="rId87"/>
    <p:sldId id="382" r:id="rId88"/>
    <p:sldId id="1252" r:id="rId89"/>
    <p:sldId id="384" r:id="rId90"/>
    <p:sldId id="2145707132" r:id="rId91"/>
    <p:sldId id="2145707166" r:id="rId92"/>
    <p:sldId id="2145707149" r:id="rId93"/>
    <p:sldId id="388" r:id="rId94"/>
    <p:sldId id="452" r:id="rId95"/>
    <p:sldId id="2145707167" r:id="rId96"/>
    <p:sldId id="390" r:id="rId97"/>
    <p:sldId id="417" r:id="rId98"/>
    <p:sldId id="416" r:id="rId99"/>
    <p:sldId id="2145707147" r:id="rId100"/>
    <p:sldId id="2145707168" r:id="rId101"/>
    <p:sldId id="392" r:id="rId102"/>
    <p:sldId id="391" r:id="rId103"/>
    <p:sldId id="2141411051" r:id="rId104"/>
    <p:sldId id="2141411044" r:id="rId105"/>
    <p:sldId id="2145707169" r:id="rId106"/>
    <p:sldId id="423" r:id="rId107"/>
    <p:sldId id="2145707146" r:id="rId108"/>
    <p:sldId id="2145707136" r:id="rId109"/>
    <p:sldId id="2145707133" r:id="rId110"/>
    <p:sldId id="2145707135" r:id="rId111"/>
    <p:sldId id="395" r:id="rId112"/>
    <p:sldId id="2145707148" r:id="rId113"/>
    <p:sldId id="394" r:id="rId114"/>
    <p:sldId id="425" r:id="rId115"/>
    <p:sldId id="427" r:id="rId116"/>
    <p:sldId id="2145707134" r:id="rId117"/>
    <p:sldId id="2145707150" r:id="rId118"/>
    <p:sldId id="2145707159" r:id="rId119"/>
    <p:sldId id="2145707160" r:id="rId120"/>
    <p:sldId id="2145707126" r:id="rId121"/>
    <p:sldId id="2145707122" r:id="rId122"/>
    <p:sldId id="281" r:id="rId123"/>
    <p:sldId id="2145707151" r:id="rId124"/>
    <p:sldId id="406" r:id="rId125"/>
    <p:sldId id="1277" r:id="rId126"/>
    <p:sldId id="1278" r:id="rId127"/>
    <p:sldId id="1279" r:id="rId128"/>
    <p:sldId id="2145707152" r:id="rId129"/>
    <p:sldId id="2145707153" r:id="rId130"/>
    <p:sldId id="2145707154" r:id="rId131"/>
    <p:sldId id="2145707155" r:id="rId132"/>
    <p:sldId id="2145707156" r:id="rId133"/>
    <p:sldId id="2145707157" r:id="rId134"/>
    <p:sldId id="2145707158" r:id="rId135"/>
    <p:sldId id="2145707162" r:id="rId136"/>
    <p:sldId id="2145707170" r:id="rId137"/>
    <p:sldId id="2145707171" r:id="rId138"/>
    <p:sldId id="2145707174" r:id="rId139"/>
  </p:sldIdLst>
  <p:sldSz cx="9144000" cy="6858000" type="screen4x3"/>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5" pos="2880" userDrawn="1">
          <p15:clr>
            <a:srgbClr val="A4A3A4"/>
          </p15:clr>
        </p15:guide>
      </p15:sldGuideLst>
    </p:ext>
    <p:ext uri="{2D200454-40CA-4A62-9FC3-DE9A4176ACB9}">
      <p15:notesGuideLst xmlns:p15="http://schemas.microsoft.com/office/powerpoint/2012/main">
        <p15:guide id="1" orient="horz" pos="3024" userDrawn="1">
          <p15:clr>
            <a:srgbClr val="A4A3A4"/>
          </p15:clr>
        </p15:guide>
        <p15:guide id="2" pos="2304"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5959"/>
    <a:srgbClr val="095C81"/>
    <a:srgbClr val="FFFFFF"/>
    <a:srgbClr val="0099CC"/>
    <a:srgbClr val="0949C9"/>
    <a:srgbClr val="0099FF"/>
    <a:srgbClr val="79A7CF"/>
    <a:srgbClr val="82ACD6"/>
    <a:srgbClr val="93B3E2"/>
    <a:srgbClr val="69A0C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6405" autoAdjust="0"/>
    <p:restoredTop sz="91011" autoAdjust="0"/>
  </p:normalViewPr>
  <p:slideViewPr>
    <p:cSldViewPr>
      <p:cViewPr varScale="1">
        <p:scale>
          <a:sx n="101" d="100"/>
          <a:sy n="101" d="100"/>
        </p:scale>
        <p:origin x="1872" y="96"/>
      </p:cViewPr>
      <p:guideLst>
        <p:guide orient="horz" pos="2160"/>
        <p:guide pos="2880"/>
      </p:guideLst>
    </p:cSldViewPr>
  </p:slideViewPr>
  <p:notesTextViewPr>
    <p:cViewPr>
      <p:scale>
        <a:sx n="1" d="1"/>
        <a:sy n="1" d="1"/>
      </p:scale>
      <p:origin x="0" y="0"/>
    </p:cViewPr>
  </p:notesTextViewPr>
  <p:sorterViewPr>
    <p:cViewPr varScale="1">
      <p:scale>
        <a:sx n="1" d="1"/>
        <a:sy n="1" d="1"/>
      </p:scale>
      <p:origin x="0" y="0"/>
    </p:cViewPr>
  </p:sorterViewPr>
  <p:notesViewPr>
    <p:cSldViewPr showGuides="1">
      <p:cViewPr varScale="1">
        <p:scale>
          <a:sx n="83" d="100"/>
          <a:sy n="83" d="100"/>
        </p:scale>
        <p:origin x="3894" y="90"/>
      </p:cViewPr>
      <p:guideLst>
        <p:guide orient="horz" pos="3024"/>
        <p:guide pos="2304"/>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0.xml"/><Relationship Id="rId21" Type="http://schemas.openxmlformats.org/officeDocument/2006/relationships/slide" Target="slides/slide14.xml"/><Relationship Id="rId42" Type="http://schemas.openxmlformats.org/officeDocument/2006/relationships/slide" Target="slides/slide35.xml"/><Relationship Id="rId63" Type="http://schemas.openxmlformats.org/officeDocument/2006/relationships/slide" Target="slides/slide56.xml"/><Relationship Id="rId84" Type="http://schemas.openxmlformats.org/officeDocument/2006/relationships/slide" Target="slides/slide77.xml"/><Relationship Id="rId138" Type="http://schemas.openxmlformats.org/officeDocument/2006/relationships/slide" Target="slides/slide131.xml"/><Relationship Id="rId107" Type="http://schemas.openxmlformats.org/officeDocument/2006/relationships/slide" Target="slides/slide100.xml"/><Relationship Id="rId11" Type="http://schemas.openxmlformats.org/officeDocument/2006/relationships/slide" Target="slides/slide4.xml"/><Relationship Id="rId32" Type="http://schemas.openxmlformats.org/officeDocument/2006/relationships/slide" Target="slides/slide25.xml"/><Relationship Id="rId53" Type="http://schemas.openxmlformats.org/officeDocument/2006/relationships/slide" Target="slides/slide46.xml"/><Relationship Id="rId74" Type="http://schemas.openxmlformats.org/officeDocument/2006/relationships/slide" Target="slides/slide67.xml"/><Relationship Id="rId128" Type="http://schemas.openxmlformats.org/officeDocument/2006/relationships/slide" Target="slides/slide121.xml"/><Relationship Id="rId5" Type="http://schemas.openxmlformats.org/officeDocument/2006/relationships/slideMaster" Target="slideMasters/slideMaster2.xml"/><Relationship Id="rId90" Type="http://schemas.openxmlformats.org/officeDocument/2006/relationships/slide" Target="slides/slide83.xml"/><Relationship Id="rId95" Type="http://schemas.openxmlformats.org/officeDocument/2006/relationships/slide" Target="slides/slide88.xml"/><Relationship Id="rId22" Type="http://schemas.openxmlformats.org/officeDocument/2006/relationships/slide" Target="slides/slide15.xml"/><Relationship Id="rId27" Type="http://schemas.openxmlformats.org/officeDocument/2006/relationships/slide" Target="slides/slide20.xml"/><Relationship Id="rId43" Type="http://schemas.openxmlformats.org/officeDocument/2006/relationships/slide" Target="slides/slide36.xml"/><Relationship Id="rId48" Type="http://schemas.openxmlformats.org/officeDocument/2006/relationships/slide" Target="slides/slide41.xml"/><Relationship Id="rId64" Type="http://schemas.openxmlformats.org/officeDocument/2006/relationships/slide" Target="slides/slide57.xml"/><Relationship Id="rId69" Type="http://schemas.openxmlformats.org/officeDocument/2006/relationships/slide" Target="slides/slide62.xml"/><Relationship Id="rId113" Type="http://schemas.openxmlformats.org/officeDocument/2006/relationships/slide" Target="slides/slide106.xml"/><Relationship Id="rId118" Type="http://schemas.openxmlformats.org/officeDocument/2006/relationships/slide" Target="slides/slide111.xml"/><Relationship Id="rId134" Type="http://schemas.openxmlformats.org/officeDocument/2006/relationships/slide" Target="slides/slide127.xml"/><Relationship Id="rId139" Type="http://schemas.openxmlformats.org/officeDocument/2006/relationships/slide" Target="slides/slide132.xml"/><Relationship Id="rId80" Type="http://schemas.openxmlformats.org/officeDocument/2006/relationships/slide" Target="slides/slide73.xml"/><Relationship Id="rId85" Type="http://schemas.openxmlformats.org/officeDocument/2006/relationships/slide" Target="slides/slide78.xml"/><Relationship Id="rId12" Type="http://schemas.openxmlformats.org/officeDocument/2006/relationships/slide" Target="slides/slide5.xml"/><Relationship Id="rId17" Type="http://schemas.openxmlformats.org/officeDocument/2006/relationships/slide" Target="slides/slide10.xml"/><Relationship Id="rId33" Type="http://schemas.openxmlformats.org/officeDocument/2006/relationships/slide" Target="slides/slide26.xml"/><Relationship Id="rId38" Type="http://schemas.openxmlformats.org/officeDocument/2006/relationships/slide" Target="slides/slide31.xml"/><Relationship Id="rId59" Type="http://schemas.openxmlformats.org/officeDocument/2006/relationships/slide" Target="slides/slide52.xml"/><Relationship Id="rId103" Type="http://schemas.openxmlformats.org/officeDocument/2006/relationships/slide" Target="slides/slide96.xml"/><Relationship Id="rId108" Type="http://schemas.openxmlformats.org/officeDocument/2006/relationships/slide" Target="slides/slide101.xml"/><Relationship Id="rId124" Type="http://schemas.openxmlformats.org/officeDocument/2006/relationships/slide" Target="slides/slide117.xml"/><Relationship Id="rId129" Type="http://schemas.openxmlformats.org/officeDocument/2006/relationships/slide" Target="slides/slide122.xml"/><Relationship Id="rId54" Type="http://schemas.openxmlformats.org/officeDocument/2006/relationships/slide" Target="slides/slide47.xml"/><Relationship Id="rId70" Type="http://schemas.openxmlformats.org/officeDocument/2006/relationships/slide" Target="slides/slide63.xml"/><Relationship Id="rId75" Type="http://schemas.openxmlformats.org/officeDocument/2006/relationships/slide" Target="slides/slide68.xml"/><Relationship Id="rId91" Type="http://schemas.openxmlformats.org/officeDocument/2006/relationships/slide" Target="slides/slide84.xml"/><Relationship Id="rId96" Type="http://schemas.openxmlformats.org/officeDocument/2006/relationships/slide" Target="slides/slide89.xml"/><Relationship Id="rId140" Type="http://schemas.openxmlformats.org/officeDocument/2006/relationships/notesMaster" Target="notesMasters/notesMaster1.xml"/><Relationship Id="rId145"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3.xml"/><Relationship Id="rId23" Type="http://schemas.openxmlformats.org/officeDocument/2006/relationships/slide" Target="slides/slide16.xml"/><Relationship Id="rId28" Type="http://schemas.openxmlformats.org/officeDocument/2006/relationships/slide" Target="slides/slide21.xml"/><Relationship Id="rId49" Type="http://schemas.openxmlformats.org/officeDocument/2006/relationships/slide" Target="slides/slide42.xml"/><Relationship Id="rId114" Type="http://schemas.openxmlformats.org/officeDocument/2006/relationships/slide" Target="slides/slide107.xml"/><Relationship Id="rId119" Type="http://schemas.openxmlformats.org/officeDocument/2006/relationships/slide" Target="slides/slide112.xml"/><Relationship Id="rId44" Type="http://schemas.openxmlformats.org/officeDocument/2006/relationships/slide" Target="slides/slide37.xml"/><Relationship Id="rId60" Type="http://schemas.openxmlformats.org/officeDocument/2006/relationships/slide" Target="slides/slide53.xml"/><Relationship Id="rId65" Type="http://schemas.openxmlformats.org/officeDocument/2006/relationships/slide" Target="slides/slide58.xml"/><Relationship Id="rId81" Type="http://schemas.openxmlformats.org/officeDocument/2006/relationships/slide" Target="slides/slide74.xml"/><Relationship Id="rId86" Type="http://schemas.openxmlformats.org/officeDocument/2006/relationships/slide" Target="slides/slide79.xml"/><Relationship Id="rId130" Type="http://schemas.openxmlformats.org/officeDocument/2006/relationships/slide" Target="slides/slide123.xml"/><Relationship Id="rId135" Type="http://schemas.openxmlformats.org/officeDocument/2006/relationships/slide" Target="slides/slide128.xml"/><Relationship Id="rId13" Type="http://schemas.openxmlformats.org/officeDocument/2006/relationships/slide" Target="slides/slide6.xml"/><Relationship Id="rId18" Type="http://schemas.openxmlformats.org/officeDocument/2006/relationships/slide" Target="slides/slide11.xml"/><Relationship Id="rId39" Type="http://schemas.openxmlformats.org/officeDocument/2006/relationships/slide" Target="slides/slide32.xml"/><Relationship Id="rId109" Type="http://schemas.openxmlformats.org/officeDocument/2006/relationships/slide" Target="slides/slide102.xml"/><Relationship Id="rId34" Type="http://schemas.openxmlformats.org/officeDocument/2006/relationships/slide" Target="slides/slide27.xml"/><Relationship Id="rId50" Type="http://schemas.openxmlformats.org/officeDocument/2006/relationships/slide" Target="slides/slide43.xml"/><Relationship Id="rId55" Type="http://schemas.openxmlformats.org/officeDocument/2006/relationships/slide" Target="slides/slide48.xml"/><Relationship Id="rId76" Type="http://schemas.openxmlformats.org/officeDocument/2006/relationships/slide" Target="slides/slide69.xml"/><Relationship Id="rId97" Type="http://schemas.openxmlformats.org/officeDocument/2006/relationships/slide" Target="slides/slide90.xml"/><Relationship Id="rId104" Type="http://schemas.openxmlformats.org/officeDocument/2006/relationships/slide" Target="slides/slide97.xml"/><Relationship Id="rId120" Type="http://schemas.openxmlformats.org/officeDocument/2006/relationships/slide" Target="slides/slide113.xml"/><Relationship Id="rId125" Type="http://schemas.openxmlformats.org/officeDocument/2006/relationships/slide" Target="slides/slide118.xml"/><Relationship Id="rId141" Type="http://schemas.openxmlformats.org/officeDocument/2006/relationships/handoutMaster" Target="handoutMasters/handoutMaster1.xml"/><Relationship Id="rId7" Type="http://schemas.openxmlformats.org/officeDocument/2006/relationships/slideMaster" Target="slideMasters/slideMaster4.xml"/><Relationship Id="rId71" Type="http://schemas.openxmlformats.org/officeDocument/2006/relationships/slide" Target="slides/slide64.xml"/><Relationship Id="rId92" Type="http://schemas.openxmlformats.org/officeDocument/2006/relationships/slide" Target="slides/slide85.xml"/><Relationship Id="rId2" Type="http://schemas.openxmlformats.org/officeDocument/2006/relationships/customXml" Target="../customXml/item2.xml"/><Relationship Id="rId29" Type="http://schemas.openxmlformats.org/officeDocument/2006/relationships/slide" Target="slides/slide22.xml"/><Relationship Id="rId24" Type="http://schemas.openxmlformats.org/officeDocument/2006/relationships/slide" Target="slides/slide17.xml"/><Relationship Id="rId40" Type="http://schemas.openxmlformats.org/officeDocument/2006/relationships/slide" Target="slides/slide33.xml"/><Relationship Id="rId45" Type="http://schemas.openxmlformats.org/officeDocument/2006/relationships/slide" Target="slides/slide38.xml"/><Relationship Id="rId66" Type="http://schemas.openxmlformats.org/officeDocument/2006/relationships/slide" Target="slides/slide59.xml"/><Relationship Id="rId87" Type="http://schemas.openxmlformats.org/officeDocument/2006/relationships/slide" Target="slides/slide80.xml"/><Relationship Id="rId110" Type="http://schemas.openxmlformats.org/officeDocument/2006/relationships/slide" Target="slides/slide103.xml"/><Relationship Id="rId115" Type="http://schemas.openxmlformats.org/officeDocument/2006/relationships/slide" Target="slides/slide108.xml"/><Relationship Id="rId131" Type="http://schemas.openxmlformats.org/officeDocument/2006/relationships/slide" Target="slides/slide124.xml"/><Relationship Id="rId136" Type="http://schemas.openxmlformats.org/officeDocument/2006/relationships/slide" Target="slides/slide129.xml"/><Relationship Id="rId61" Type="http://schemas.openxmlformats.org/officeDocument/2006/relationships/slide" Target="slides/slide54.xml"/><Relationship Id="rId82" Type="http://schemas.openxmlformats.org/officeDocument/2006/relationships/slide" Target="slides/slide75.xml"/><Relationship Id="rId19" Type="http://schemas.openxmlformats.org/officeDocument/2006/relationships/slide" Target="slides/slide12.xml"/><Relationship Id="rId14" Type="http://schemas.openxmlformats.org/officeDocument/2006/relationships/slide" Target="slides/slide7.xml"/><Relationship Id="rId30" Type="http://schemas.openxmlformats.org/officeDocument/2006/relationships/slide" Target="slides/slide23.xml"/><Relationship Id="rId35" Type="http://schemas.openxmlformats.org/officeDocument/2006/relationships/slide" Target="slides/slide28.xml"/><Relationship Id="rId56" Type="http://schemas.openxmlformats.org/officeDocument/2006/relationships/slide" Target="slides/slide49.xml"/><Relationship Id="rId77" Type="http://schemas.openxmlformats.org/officeDocument/2006/relationships/slide" Target="slides/slide70.xml"/><Relationship Id="rId100" Type="http://schemas.openxmlformats.org/officeDocument/2006/relationships/slide" Target="slides/slide93.xml"/><Relationship Id="rId105" Type="http://schemas.openxmlformats.org/officeDocument/2006/relationships/slide" Target="slides/slide98.xml"/><Relationship Id="rId126" Type="http://schemas.openxmlformats.org/officeDocument/2006/relationships/slide" Target="slides/slide119.xml"/><Relationship Id="rId8" Type="http://schemas.openxmlformats.org/officeDocument/2006/relationships/slide" Target="slides/slide1.xml"/><Relationship Id="rId51" Type="http://schemas.openxmlformats.org/officeDocument/2006/relationships/slide" Target="slides/slide44.xml"/><Relationship Id="rId72" Type="http://schemas.openxmlformats.org/officeDocument/2006/relationships/slide" Target="slides/slide65.xml"/><Relationship Id="rId93" Type="http://schemas.openxmlformats.org/officeDocument/2006/relationships/slide" Target="slides/slide86.xml"/><Relationship Id="rId98" Type="http://schemas.openxmlformats.org/officeDocument/2006/relationships/slide" Target="slides/slide91.xml"/><Relationship Id="rId121" Type="http://schemas.openxmlformats.org/officeDocument/2006/relationships/slide" Target="slides/slide114.xml"/><Relationship Id="rId142" Type="http://schemas.openxmlformats.org/officeDocument/2006/relationships/presProps" Target="presProps.xml"/><Relationship Id="rId3" Type="http://schemas.openxmlformats.org/officeDocument/2006/relationships/customXml" Target="../customXml/item3.xml"/><Relationship Id="rId25" Type="http://schemas.openxmlformats.org/officeDocument/2006/relationships/slide" Target="slides/slide18.xml"/><Relationship Id="rId46" Type="http://schemas.openxmlformats.org/officeDocument/2006/relationships/slide" Target="slides/slide39.xml"/><Relationship Id="rId67" Type="http://schemas.openxmlformats.org/officeDocument/2006/relationships/slide" Target="slides/slide60.xml"/><Relationship Id="rId116" Type="http://schemas.openxmlformats.org/officeDocument/2006/relationships/slide" Target="slides/slide109.xml"/><Relationship Id="rId137" Type="http://schemas.openxmlformats.org/officeDocument/2006/relationships/slide" Target="slides/slide130.xml"/><Relationship Id="rId20" Type="http://schemas.openxmlformats.org/officeDocument/2006/relationships/slide" Target="slides/slide13.xml"/><Relationship Id="rId41" Type="http://schemas.openxmlformats.org/officeDocument/2006/relationships/slide" Target="slides/slide34.xml"/><Relationship Id="rId62" Type="http://schemas.openxmlformats.org/officeDocument/2006/relationships/slide" Target="slides/slide55.xml"/><Relationship Id="rId83" Type="http://schemas.openxmlformats.org/officeDocument/2006/relationships/slide" Target="slides/slide76.xml"/><Relationship Id="rId88" Type="http://schemas.openxmlformats.org/officeDocument/2006/relationships/slide" Target="slides/slide81.xml"/><Relationship Id="rId111" Type="http://schemas.openxmlformats.org/officeDocument/2006/relationships/slide" Target="slides/slide104.xml"/><Relationship Id="rId132" Type="http://schemas.openxmlformats.org/officeDocument/2006/relationships/slide" Target="slides/slide125.xml"/><Relationship Id="rId15" Type="http://schemas.openxmlformats.org/officeDocument/2006/relationships/slide" Target="slides/slide8.xml"/><Relationship Id="rId36" Type="http://schemas.openxmlformats.org/officeDocument/2006/relationships/slide" Target="slides/slide29.xml"/><Relationship Id="rId57" Type="http://schemas.openxmlformats.org/officeDocument/2006/relationships/slide" Target="slides/slide50.xml"/><Relationship Id="rId106" Type="http://schemas.openxmlformats.org/officeDocument/2006/relationships/slide" Target="slides/slide99.xml"/><Relationship Id="rId127" Type="http://schemas.openxmlformats.org/officeDocument/2006/relationships/slide" Target="slides/slide120.xml"/><Relationship Id="rId10" Type="http://schemas.openxmlformats.org/officeDocument/2006/relationships/slide" Target="slides/slide3.xml"/><Relationship Id="rId31" Type="http://schemas.openxmlformats.org/officeDocument/2006/relationships/slide" Target="slides/slide24.xml"/><Relationship Id="rId52" Type="http://schemas.openxmlformats.org/officeDocument/2006/relationships/slide" Target="slides/slide45.xml"/><Relationship Id="rId73" Type="http://schemas.openxmlformats.org/officeDocument/2006/relationships/slide" Target="slides/slide66.xml"/><Relationship Id="rId78" Type="http://schemas.openxmlformats.org/officeDocument/2006/relationships/slide" Target="slides/slide71.xml"/><Relationship Id="rId94" Type="http://schemas.openxmlformats.org/officeDocument/2006/relationships/slide" Target="slides/slide87.xml"/><Relationship Id="rId99" Type="http://schemas.openxmlformats.org/officeDocument/2006/relationships/slide" Target="slides/slide92.xml"/><Relationship Id="rId101" Type="http://schemas.openxmlformats.org/officeDocument/2006/relationships/slide" Target="slides/slide94.xml"/><Relationship Id="rId122" Type="http://schemas.openxmlformats.org/officeDocument/2006/relationships/slide" Target="slides/slide115.xml"/><Relationship Id="rId143"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2.xml"/><Relationship Id="rId26" Type="http://schemas.openxmlformats.org/officeDocument/2006/relationships/slide" Target="slides/slide19.xml"/><Relationship Id="rId47" Type="http://schemas.openxmlformats.org/officeDocument/2006/relationships/slide" Target="slides/slide40.xml"/><Relationship Id="rId68" Type="http://schemas.openxmlformats.org/officeDocument/2006/relationships/slide" Target="slides/slide61.xml"/><Relationship Id="rId89" Type="http://schemas.openxmlformats.org/officeDocument/2006/relationships/slide" Target="slides/slide82.xml"/><Relationship Id="rId112" Type="http://schemas.openxmlformats.org/officeDocument/2006/relationships/slide" Target="slides/slide105.xml"/><Relationship Id="rId133" Type="http://schemas.openxmlformats.org/officeDocument/2006/relationships/slide" Target="slides/slide126.xml"/><Relationship Id="rId16" Type="http://schemas.openxmlformats.org/officeDocument/2006/relationships/slide" Target="slides/slide9.xml"/><Relationship Id="rId37" Type="http://schemas.openxmlformats.org/officeDocument/2006/relationships/slide" Target="slides/slide30.xml"/><Relationship Id="rId58" Type="http://schemas.openxmlformats.org/officeDocument/2006/relationships/slide" Target="slides/slide51.xml"/><Relationship Id="rId79" Type="http://schemas.openxmlformats.org/officeDocument/2006/relationships/slide" Target="slides/slide72.xml"/><Relationship Id="rId102" Type="http://schemas.openxmlformats.org/officeDocument/2006/relationships/slide" Target="slides/slide95.xml"/><Relationship Id="rId123" Type="http://schemas.openxmlformats.org/officeDocument/2006/relationships/slide" Target="slides/slide116.xml"/><Relationship Id="rId144" Type="http://schemas.openxmlformats.org/officeDocument/2006/relationships/theme" Target="theme/theme1.xml"/></Relationships>
</file>

<file path=ppt/diagrams/_rels/data3.xml.rels><?xml version="1.0" encoding="UTF-8" standalone="yes"?>
<Relationships xmlns="http://schemas.openxmlformats.org/package/2006/relationships"><Relationship Id="rId8" Type="http://schemas.openxmlformats.org/officeDocument/2006/relationships/image" Target="../media/image81.svg"/><Relationship Id="rId3" Type="http://schemas.openxmlformats.org/officeDocument/2006/relationships/image" Target="../media/image76.png"/><Relationship Id="rId7" Type="http://schemas.openxmlformats.org/officeDocument/2006/relationships/image" Target="../media/image80.png"/><Relationship Id="rId2" Type="http://schemas.openxmlformats.org/officeDocument/2006/relationships/image" Target="../media/image75.svg"/><Relationship Id="rId1" Type="http://schemas.openxmlformats.org/officeDocument/2006/relationships/image" Target="../media/image74.png"/><Relationship Id="rId6" Type="http://schemas.openxmlformats.org/officeDocument/2006/relationships/image" Target="../media/image79.svg"/><Relationship Id="rId5" Type="http://schemas.openxmlformats.org/officeDocument/2006/relationships/image" Target="../media/image78.png"/><Relationship Id="rId4" Type="http://schemas.openxmlformats.org/officeDocument/2006/relationships/image" Target="../media/image77.svg"/></Relationships>
</file>

<file path=ppt/diagrams/_rels/drawing3.xml.rels><?xml version="1.0" encoding="UTF-8" standalone="yes"?>
<Relationships xmlns="http://schemas.openxmlformats.org/package/2006/relationships"><Relationship Id="rId8" Type="http://schemas.openxmlformats.org/officeDocument/2006/relationships/image" Target="../media/image81.svg"/><Relationship Id="rId3" Type="http://schemas.openxmlformats.org/officeDocument/2006/relationships/image" Target="../media/image76.png"/><Relationship Id="rId7" Type="http://schemas.openxmlformats.org/officeDocument/2006/relationships/image" Target="../media/image80.png"/><Relationship Id="rId2" Type="http://schemas.openxmlformats.org/officeDocument/2006/relationships/image" Target="../media/image75.svg"/><Relationship Id="rId1" Type="http://schemas.openxmlformats.org/officeDocument/2006/relationships/image" Target="../media/image74.png"/><Relationship Id="rId6" Type="http://schemas.openxmlformats.org/officeDocument/2006/relationships/image" Target="../media/image79.svg"/><Relationship Id="rId5" Type="http://schemas.openxmlformats.org/officeDocument/2006/relationships/image" Target="../media/image78.png"/><Relationship Id="rId4" Type="http://schemas.openxmlformats.org/officeDocument/2006/relationships/image" Target="../media/image77.svg"/></Relationships>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610E6CC-5F44-4D96-BC9B-F64ABFD24382}" type="doc">
      <dgm:prSet loTypeId="urn:microsoft.com/office/officeart/2005/8/layout/vList2" loCatId="list" qsTypeId="urn:microsoft.com/office/officeart/2005/8/quickstyle/simple4" qsCatId="simple" csTypeId="urn:microsoft.com/office/officeart/2005/8/colors/accent2_2" csCatId="accent2" phldr="1"/>
      <dgm:spPr/>
      <dgm:t>
        <a:bodyPr/>
        <a:lstStyle/>
        <a:p>
          <a:endParaRPr lang="en-US"/>
        </a:p>
      </dgm:t>
    </dgm:pt>
    <dgm:pt modelId="{81661DF2-8C29-452A-9C9A-CDFE7AB5C9D3}">
      <dgm:prSet/>
      <dgm:spPr>
        <a:solidFill>
          <a:srgbClr val="A725A7"/>
        </a:solidFill>
      </dgm:spPr>
      <dgm:t>
        <a:bodyPr/>
        <a:lstStyle/>
        <a:p>
          <a:r>
            <a:rPr lang="en-US" dirty="0"/>
            <a:t>CGM / Meter Supplies</a:t>
          </a:r>
        </a:p>
      </dgm:t>
    </dgm:pt>
    <dgm:pt modelId="{C778B4A7-E1D4-455D-9008-B3C1C1F876E7}" type="parTrans" cxnId="{3BE766D3-C717-407F-B215-4D906820CAF6}">
      <dgm:prSet/>
      <dgm:spPr/>
      <dgm:t>
        <a:bodyPr/>
        <a:lstStyle/>
        <a:p>
          <a:endParaRPr lang="en-US"/>
        </a:p>
      </dgm:t>
    </dgm:pt>
    <dgm:pt modelId="{94265767-6BEF-45D2-B1D8-F3666A1F1C62}" type="sibTrans" cxnId="{3BE766D3-C717-407F-B215-4D906820CAF6}">
      <dgm:prSet/>
      <dgm:spPr/>
      <dgm:t>
        <a:bodyPr/>
        <a:lstStyle/>
        <a:p>
          <a:endParaRPr lang="en-US"/>
        </a:p>
      </dgm:t>
    </dgm:pt>
    <dgm:pt modelId="{AE3CBEB2-1904-4E50-A03F-DA3D529597CF}">
      <dgm:prSet/>
      <dgm:spPr/>
      <dgm:t>
        <a:bodyPr/>
        <a:lstStyle/>
        <a:p>
          <a:r>
            <a:rPr lang="en-US"/>
            <a:t>Strips that aren’t expired?</a:t>
          </a:r>
        </a:p>
      </dgm:t>
    </dgm:pt>
    <dgm:pt modelId="{6E43CED3-D63D-4169-A4EF-C418224BF22D}" type="parTrans" cxnId="{7D2CCEE5-1110-47FB-94E8-E16EEC3D93C4}">
      <dgm:prSet/>
      <dgm:spPr/>
      <dgm:t>
        <a:bodyPr/>
        <a:lstStyle/>
        <a:p>
          <a:endParaRPr lang="en-US"/>
        </a:p>
      </dgm:t>
    </dgm:pt>
    <dgm:pt modelId="{6D3666BF-C352-4A74-B3DE-5D3389E853FF}" type="sibTrans" cxnId="{7D2CCEE5-1110-47FB-94E8-E16EEC3D93C4}">
      <dgm:prSet/>
      <dgm:spPr/>
      <dgm:t>
        <a:bodyPr/>
        <a:lstStyle/>
        <a:p>
          <a:endParaRPr lang="en-US"/>
        </a:p>
      </dgm:t>
    </dgm:pt>
    <dgm:pt modelId="{B74A851D-AB9C-49C3-85A1-366877D80AAF}">
      <dgm:prSet/>
      <dgm:spPr>
        <a:solidFill>
          <a:schemeClr val="accent3">
            <a:lumMod val="75000"/>
          </a:schemeClr>
        </a:solidFill>
      </dgm:spPr>
      <dgm:t>
        <a:bodyPr/>
        <a:lstStyle/>
        <a:p>
          <a:r>
            <a:rPr lang="en-US" dirty="0"/>
            <a:t>Pump &amp; Supplies</a:t>
          </a:r>
        </a:p>
      </dgm:t>
    </dgm:pt>
    <dgm:pt modelId="{14991F2A-5172-41CC-92AE-269BD613D7BF}" type="parTrans" cxnId="{AFFC6C19-C144-4FD9-A61A-C11159F6F3F4}">
      <dgm:prSet/>
      <dgm:spPr/>
      <dgm:t>
        <a:bodyPr/>
        <a:lstStyle/>
        <a:p>
          <a:endParaRPr lang="en-US"/>
        </a:p>
      </dgm:t>
    </dgm:pt>
    <dgm:pt modelId="{D9F83639-CB4A-45FD-891A-438B41292F23}" type="sibTrans" cxnId="{AFFC6C19-C144-4FD9-A61A-C11159F6F3F4}">
      <dgm:prSet/>
      <dgm:spPr/>
      <dgm:t>
        <a:bodyPr/>
        <a:lstStyle/>
        <a:p>
          <a:endParaRPr lang="en-US"/>
        </a:p>
      </dgm:t>
    </dgm:pt>
    <dgm:pt modelId="{85F5EFBF-8342-4860-98F3-B0EBE67E2D2B}">
      <dgm:prSet/>
      <dgm:spPr>
        <a:solidFill>
          <a:schemeClr val="bg2">
            <a:lumMod val="50000"/>
          </a:schemeClr>
        </a:solidFill>
      </dgm:spPr>
      <dgm:t>
        <a:bodyPr/>
        <a:lstStyle/>
        <a:p>
          <a:r>
            <a:rPr lang="en-US" dirty="0"/>
            <a:t>Site Evaluation</a:t>
          </a:r>
        </a:p>
      </dgm:t>
    </dgm:pt>
    <dgm:pt modelId="{2AA5884E-D449-4FB1-9D1B-D46A7DBAB1E5}" type="parTrans" cxnId="{4AC92343-2BCF-42BD-B082-3295FBC69146}">
      <dgm:prSet/>
      <dgm:spPr/>
      <dgm:t>
        <a:bodyPr/>
        <a:lstStyle/>
        <a:p>
          <a:endParaRPr lang="en-US"/>
        </a:p>
      </dgm:t>
    </dgm:pt>
    <dgm:pt modelId="{439BE2C6-3B71-486E-83C3-86DF1179C79C}" type="sibTrans" cxnId="{4AC92343-2BCF-42BD-B082-3295FBC69146}">
      <dgm:prSet/>
      <dgm:spPr/>
      <dgm:t>
        <a:bodyPr/>
        <a:lstStyle/>
        <a:p>
          <a:endParaRPr lang="en-US"/>
        </a:p>
      </dgm:t>
    </dgm:pt>
    <dgm:pt modelId="{92C096D1-322A-474A-B30B-02E699C281C1}">
      <dgm:prSet/>
      <dgm:spPr>
        <a:solidFill>
          <a:schemeClr val="accent1"/>
        </a:solidFill>
      </dgm:spPr>
      <dgm:t>
        <a:bodyPr/>
        <a:lstStyle/>
        <a:p>
          <a:r>
            <a:rPr lang="en-US" dirty="0"/>
            <a:t>Low Glucose Plan</a:t>
          </a:r>
        </a:p>
      </dgm:t>
    </dgm:pt>
    <dgm:pt modelId="{AB9BBCCE-6487-4E02-9EEB-643148A928F8}" type="parTrans" cxnId="{EF31D752-CABC-48DB-8445-9BA979B885F3}">
      <dgm:prSet/>
      <dgm:spPr/>
      <dgm:t>
        <a:bodyPr/>
        <a:lstStyle/>
        <a:p>
          <a:endParaRPr lang="en-US"/>
        </a:p>
      </dgm:t>
    </dgm:pt>
    <dgm:pt modelId="{E97DEBB5-BDA8-4863-A647-86BB8E9F3520}" type="sibTrans" cxnId="{EF31D752-CABC-48DB-8445-9BA979B885F3}">
      <dgm:prSet/>
      <dgm:spPr/>
      <dgm:t>
        <a:bodyPr/>
        <a:lstStyle/>
        <a:p>
          <a:endParaRPr lang="en-US"/>
        </a:p>
      </dgm:t>
    </dgm:pt>
    <dgm:pt modelId="{56D1FFD5-AF39-44EE-B153-5A52C8FD2EC4}">
      <dgm:prSet/>
      <dgm:spPr>
        <a:solidFill>
          <a:srgbClr val="C00000"/>
        </a:solidFill>
      </dgm:spPr>
      <dgm:t>
        <a:bodyPr/>
        <a:lstStyle/>
        <a:p>
          <a:r>
            <a:rPr lang="en-US" dirty="0"/>
            <a:t>Meds &amp; Disaster Plan</a:t>
          </a:r>
        </a:p>
      </dgm:t>
    </dgm:pt>
    <dgm:pt modelId="{AEF56CE5-173E-4A71-95DE-B29AA09C077F}" type="parTrans" cxnId="{A317676A-E7A4-4DF0-B4DA-26ACDED60CF4}">
      <dgm:prSet/>
      <dgm:spPr/>
      <dgm:t>
        <a:bodyPr/>
        <a:lstStyle/>
        <a:p>
          <a:endParaRPr lang="en-US"/>
        </a:p>
      </dgm:t>
    </dgm:pt>
    <dgm:pt modelId="{3DD1DA0A-5316-4269-BB48-82935DF639B1}" type="sibTrans" cxnId="{A317676A-E7A4-4DF0-B4DA-26ACDED60CF4}">
      <dgm:prSet/>
      <dgm:spPr/>
      <dgm:t>
        <a:bodyPr/>
        <a:lstStyle/>
        <a:p>
          <a:endParaRPr lang="en-US"/>
        </a:p>
      </dgm:t>
    </dgm:pt>
    <dgm:pt modelId="{09014113-2F1C-40F6-8182-6CA625A1911E}" type="pres">
      <dgm:prSet presAssocID="{7610E6CC-5F44-4D96-BC9B-F64ABFD24382}" presName="linear" presStyleCnt="0">
        <dgm:presLayoutVars>
          <dgm:animLvl val="lvl"/>
          <dgm:resizeHandles val="exact"/>
        </dgm:presLayoutVars>
      </dgm:prSet>
      <dgm:spPr/>
    </dgm:pt>
    <dgm:pt modelId="{F14E4A98-754C-42D7-8AC1-9201DA9E6EDB}" type="pres">
      <dgm:prSet presAssocID="{81661DF2-8C29-452A-9C9A-CDFE7AB5C9D3}" presName="parentText" presStyleLbl="node1" presStyleIdx="0" presStyleCnt="5">
        <dgm:presLayoutVars>
          <dgm:chMax val="0"/>
          <dgm:bulletEnabled val="1"/>
        </dgm:presLayoutVars>
      </dgm:prSet>
      <dgm:spPr/>
    </dgm:pt>
    <dgm:pt modelId="{FC7514E2-8989-4B46-AA52-E0A60CC36169}" type="pres">
      <dgm:prSet presAssocID="{81661DF2-8C29-452A-9C9A-CDFE7AB5C9D3}" presName="childText" presStyleLbl="revTx" presStyleIdx="0" presStyleCnt="1">
        <dgm:presLayoutVars>
          <dgm:bulletEnabled val="1"/>
        </dgm:presLayoutVars>
      </dgm:prSet>
      <dgm:spPr/>
    </dgm:pt>
    <dgm:pt modelId="{445FAFFC-22D0-4EE0-9CE6-CEE1E6F0A530}" type="pres">
      <dgm:prSet presAssocID="{B74A851D-AB9C-49C3-85A1-366877D80AAF}" presName="parentText" presStyleLbl="node1" presStyleIdx="1" presStyleCnt="5">
        <dgm:presLayoutVars>
          <dgm:chMax val="0"/>
          <dgm:bulletEnabled val="1"/>
        </dgm:presLayoutVars>
      </dgm:prSet>
      <dgm:spPr/>
    </dgm:pt>
    <dgm:pt modelId="{B8CF0AE5-0666-417C-828B-5E2588574F77}" type="pres">
      <dgm:prSet presAssocID="{D9F83639-CB4A-45FD-891A-438B41292F23}" presName="spacer" presStyleCnt="0"/>
      <dgm:spPr/>
    </dgm:pt>
    <dgm:pt modelId="{A83D165A-EB93-44BA-B864-5DFFB5530403}" type="pres">
      <dgm:prSet presAssocID="{85F5EFBF-8342-4860-98F3-B0EBE67E2D2B}" presName="parentText" presStyleLbl="node1" presStyleIdx="2" presStyleCnt="5">
        <dgm:presLayoutVars>
          <dgm:chMax val="0"/>
          <dgm:bulletEnabled val="1"/>
        </dgm:presLayoutVars>
      </dgm:prSet>
      <dgm:spPr/>
    </dgm:pt>
    <dgm:pt modelId="{82FDC944-C2BD-417F-8D0A-A45F699D84AD}" type="pres">
      <dgm:prSet presAssocID="{439BE2C6-3B71-486E-83C3-86DF1179C79C}" presName="spacer" presStyleCnt="0"/>
      <dgm:spPr/>
    </dgm:pt>
    <dgm:pt modelId="{369323F5-A809-44DE-8643-DDA7CD4E6C0C}" type="pres">
      <dgm:prSet presAssocID="{92C096D1-322A-474A-B30B-02E699C281C1}" presName="parentText" presStyleLbl="node1" presStyleIdx="3" presStyleCnt="5">
        <dgm:presLayoutVars>
          <dgm:chMax val="0"/>
          <dgm:bulletEnabled val="1"/>
        </dgm:presLayoutVars>
      </dgm:prSet>
      <dgm:spPr/>
    </dgm:pt>
    <dgm:pt modelId="{86D6EBC9-DD42-4588-A945-37CC21046DE3}" type="pres">
      <dgm:prSet presAssocID="{E97DEBB5-BDA8-4863-A647-86BB8E9F3520}" presName="spacer" presStyleCnt="0"/>
      <dgm:spPr/>
    </dgm:pt>
    <dgm:pt modelId="{CFEC2DCD-92A3-4A46-9C0D-4BA287297EB2}" type="pres">
      <dgm:prSet presAssocID="{56D1FFD5-AF39-44EE-B153-5A52C8FD2EC4}" presName="parentText" presStyleLbl="node1" presStyleIdx="4" presStyleCnt="5">
        <dgm:presLayoutVars>
          <dgm:chMax val="0"/>
          <dgm:bulletEnabled val="1"/>
        </dgm:presLayoutVars>
      </dgm:prSet>
      <dgm:spPr/>
    </dgm:pt>
  </dgm:ptLst>
  <dgm:cxnLst>
    <dgm:cxn modelId="{7DDF4315-FD30-48B5-ABA9-514E9C2A1801}" type="presOf" srcId="{56D1FFD5-AF39-44EE-B153-5A52C8FD2EC4}" destId="{CFEC2DCD-92A3-4A46-9C0D-4BA287297EB2}" srcOrd="0" destOrd="0" presId="urn:microsoft.com/office/officeart/2005/8/layout/vList2"/>
    <dgm:cxn modelId="{AFFC6C19-C144-4FD9-A61A-C11159F6F3F4}" srcId="{7610E6CC-5F44-4D96-BC9B-F64ABFD24382}" destId="{B74A851D-AB9C-49C3-85A1-366877D80AAF}" srcOrd="1" destOrd="0" parTransId="{14991F2A-5172-41CC-92AE-269BD613D7BF}" sibTransId="{D9F83639-CB4A-45FD-891A-438B41292F23}"/>
    <dgm:cxn modelId="{DE733D1B-F444-4D2B-8CC5-9510F150C987}" type="presOf" srcId="{92C096D1-322A-474A-B30B-02E699C281C1}" destId="{369323F5-A809-44DE-8643-DDA7CD4E6C0C}" srcOrd="0" destOrd="0" presId="urn:microsoft.com/office/officeart/2005/8/layout/vList2"/>
    <dgm:cxn modelId="{B5F19520-0AF8-438D-8149-2CAFCC566276}" type="presOf" srcId="{85F5EFBF-8342-4860-98F3-B0EBE67E2D2B}" destId="{A83D165A-EB93-44BA-B864-5DFFB5530403}" srcOrd="0" destOrd="0" presId="urn:microsoft.com/office/officeart/2005/8/layout/vList2"/>
    <dgm:cxn modelId="{43E08023-B90F-49DD-8446-5E431E75C680}" type="presOf" srcId="{7610E6CC-5F44-4D96-BC9B-F64ABFD24382}" destId="{09014113-2F1C-40F6-8182-6CA625A1911E}" srcOrd="0" destOrd="0" presId="urn:microsoft.com/office/officeart/2005/8/layout/vList2"/>
    <dgm:cxn modelId="{4AC92343-2BCF-42BD-B082-3295FBC69146}" srcId="{7610E6CC-5F44-4D96-BC9B-F64ABFD24382}" destId="{85F5EFBF-8342-4860-98F3-B0EBE67E2D2B}" srcOrd="2" destOrd="0" parTransId="{2AA5884E-D449-4FB1-9D1B-D46A7DBAB1E5}" sibTransId="{439BE2C6-3B71-486E-83C3-86DF1179C79C}"/>
    <dgm:cxn modelId="{A317676A-E7A4-4DF0-B4DA-26ACDED60CF4}" srcId="{7610E6CC-5F44-4D96-BC9B-F64ABFD24382}" destId="{56D1FFD5-AF39-44EE-B153-5A52C8FD2EC4}" srcOrd="4" destOrd="0" parTransId="{AEF56CE5-173E-4A71-95DE-B29AA09C077F}" sibTransId="{3DD1DA0A-5316-4269-BB48-82935DF639B1}"/>
    <dgm:cxn modelId="{EF31D752-CABC-48DB-8445-9BA979B885F3}" srcId="{7610E6CC-5F44-4D96-BC9B-F64ABFD24382}" destId="{92C096D1-322A-474A-B30B-02E699C281C1}" srcOrd="3" destOrd="0" parTransId="{AB9BBCCE-6487-4E02-9EEB-643148A928F8}" sibTransId="{E97DEBB5-BDA8-4863-A647-86BB8E9F3520}"/>
    <dgm:cxn modelId="{4D4BB573-F481-4A12-9EB1-9EAD36878A46}" type="presOf" srcId="{B74A851D-AB9C-49C3-85A1-366877D80AAF}" destId="{445FAFFC-22D0-4EE0-9CE6-CEE1E6F0A530}" srcOrd="0" destOrd="0" presId="urn:microsoft.com/office/officeart/2005/8/layout/vList2"/>
    <dgm:cxn modelId="{3BE766D3-C717-407F-B215-4D906820CAF6}" srcId="{7610E6CC-5F44-4D96-BC9B-F64ABFD24382}" destId="{81661DF2-8C29-452A-9C9A-CDFE7AB5C9D3}" srcOrd="0" destOrd="0" parTransId="{C778B4A7-E1D4-455D-9008-B3C1C1F876E7}" sibTransId="{94265767-6BEF-45D2-B1D8-F3666A1F1C62}"/>
    <dgm:cxn modelId="{7D2CCEE5-1110-47FB-94E8-E16EEC3D93C4}" srcId="{81661DF2-8C29-452A-9C9A-CDFE7AB5C9D3}" destId="{AE3CBEB2-1904-4E50-A03F-DA3D529597CF}" srcOrd="0" destOrd="0" parTransId="{6E43CED3-D63D-4169-A4EF-C418224BF22D}" sibTransId="{6D3666BF-C352-4A74-B3DE-5D3389E853FF}"/>
    <dgm:cxn modelId="{D58AB0EE-5028-4EFC-ADAE-084D2D3F2741}" type="presOf" srcId="{81661DF2-8C29-452A-9C9A-CDFE7AB5C9D3}" destId="{F14E4A98-754C-42D7-8AC1-9201DA9E6EDB}" srcOrd="0" destOrd="0" presId="urn:microsoft.com/office/officeart/2005/8/layout/vList2"/>
    <dgm:cxn modelId="{D9267AF7-B663-4401-AD39-90FDD037B47B}" type="presOf" srcId="{AE3CBEB2-1904-4E50-A03F-DA3D529597CF}" destId="{FC7514E2-8989-4B46-AA52-E0A60CC36169}" srcOrd="0" destOrd="0" presId="urn:microsoft.com/office/officeart/2005/8/layout/vList2"/>
    <dgm:cxn modelId="{6CD0E672-4CF3-43AD-9DA9-0A1CA078E7E6}" type="presParOf" srcId="{09014113-2F1C-40F6-8182-6CA625A1911E}" destId="{F14E4A98-754C-42D7-8AC1-9201DA9E6EDB}" srcOrd="0" destOrd="0" presId="urn:microsoft.com/office/officeart/2005/8/layout/vList2"/>
    <dgm:cxn modelId="{D6B6DA7F-CDA9-4E55-9B93-5812BB3ECAA4}" type="presParOf" srcId="{09014113-2F1C-40F6-8182-6CA625A1911E}" destId="{FC7514E2-8989-4B46-AA52-E0A60CC36169}" srcOrd="1" destOrd="0" presId="urn:microsoft.com/office/officeart/2005/8/layout/vList2"/>
    <dgm:cxn modelId="{AE740A30-1F74-4108-93C9-B8CAACFDD02A}" type="presParOf" srcId="{09014113-2F1C-40F6-8182-6CA625A1911E}" destId="{445FAFFC-22D0-4EE0-9CE6-CEE1E6F0A530}" srcOrd="2" destOrd="0" presId="urn:microsoft.com/office/officeart/2005/8/layout/vList2"/>
    <dgm:cxn modelId="{4C77C692-61A1-4C1F-92C5-418C7CED2BA3}" type="presParOf" srcId="{09014113-2F1C-40F6-8182-6CA625A1911E}" destId="{B8CF0AE5-0666-417C-828B-5E2588574F77}" srcOrd="3" destOrd="0" presId="urn:microsoft.com/office/officeart/2005/8/layout/vList2"/>
    <dgm:cxn modelId="{FF3D039E-459B-482E-B6DC-E2D5C9BCAFC5}" type="presParOf" srcId="{09014113-2F1C-40F6-8182-6CA625A1911E}" destId="{A83D165A-EB93-44BA-B864-5DFFB5530403}" srcOrd="4" destOrd="0" presId="urn:microsoft.com/office/officeart/2005/8/layout/vList2"/>
    <dgm:cxn modelId="{EBDE546B-5B91-498B-BA7B-2AE2713A77B6}" type="presParOf" srcId="{09014113-2F1C-40F6-8182-6CA625A1911E}" destId="{82FDC944-C2BD-417F-8D0A-A45F699D84AD}" srcOrd="5" destOrd="0" presId="urn:microsoft.com/office/officeart/2005/8/layout/vList2"/>
    <dgm:cxn modelId="{1A86F093-DAB7-49C8-A129-8E4B83AF027B}" type="presParOf" srcId="{09014113-2F1C-40F6-8182-6CA625A1911E}" destId="{369323F5-A809-44DE-8643-DDA7CD4E6C0C}" srcOrd="6" destOrd="0" presId="urn:microsoft.com/office/officeart/2005/8/layout/vList2"/>
    <dgm:cxn modelId="{A3E3E76E-5205-4406-BB74-D7A85451658A}" type="presParOf" srcId="{09014113-2F1C-40F6-8182-6CA625A1911E}" destId="{86D6EBC9-DD42-4588-A945-37CC21046DE3}" srcOrd="7" destOrd="0" presId="urn:microsoft.com/office/officeart/2005/8/layout/vList2"/>
    <dgm:cxn modelId="{0E854E72-713A-4D41-ACD4-4144C60151D5}" type="presParOf" srcId="{09014113-2F1C-40F6-8182-6CA625A1911E}" destId="{CFEC2DCD-92A3-4A46-9C0D-4BA287297EB2}" srcOrd="8"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0309674-4A35-437C-BEAA-2E9B6632305A}" type="doc">
      <dgm:prSet loTypeId="urn:microsoft.com/office/officeart/2005/8/layout/hChevron3" loCatId="process" qsTypeId="urn:microsoft.com/office/officeart/2005/8/quickstyle/simple1" qsCatId="simple" csTypeId="urn:microsoft.com/office/officeart/2005/8/colors/accent1_4" csCatId="accent1" phldr="1"/>
      <dgm:spPr/>
      <dgm:t>
        <a:bodyPr/>
        <a:lstStyle/>
        <a:p>
          <a:endParaRPr lang="en-US"/>
        </a:p>
      </dgm:t>
    </dgm:pt>
    <dgm:pt modelId="{843F0A8E-F7CA-4B51-8977-AE1172D9DD8B}">
      <dgm:prSet phldrT="[Text]" custT="1"/>
      <dgm:spPr/>
      <dgm:t>
        <a:bodyPr/>
        <a:lstStyle/>
        <a:p>
          <a:r>
            <a:rPr lang="en-US" sz="2800" b="1" dirty="0">
              <a:latin typeface="Calibri" panose="020F0502020204030204" pitchFamily="34" charset="0"/>
              <a:cs typeface="Calibri" panose="020F0502020204030204" pitchFamily="34" charset="0"/>
            </a:rPr>
            <a:t>Food</a:t>
          </a:r>
        </a:p>
      </dgm:t>
    </dgm:pt>
    <dgm:pt modelId="{F26C66B2-06FF-41B8-99C5-9B350E9BFDCC}" type="parTrans" cxnId="{169F2EC8-3341-4B3D-824C-D2FA672FD085}">
      <dgm:prSet/>
      <dgm:spPr/>
      <dgm:t>
        <a:bodyPr/>
        <a:lstStyle/>
        <a:p>
          <a:endParaRPr lang="en-US" sz="1600" b="1">
            <a:latin typeface="Calibri" panose="020F0502020204030204" pitchFamily="34" charset="0"/>
            <a:cs typeface="Calibri" panose="020F0502020204030204" pitchFamily="34" charset="0"/>
          </a:endParaRPr>
        </a:p>
      </dgm:t>
    </dgm:pt>
    <dgm:pt modelId="{4BF8A541-D840-497D-A929-CA2873542CD8}" type="sibTrans" cxnId="{169F2EC8-3341-4B3D-824C-D2FA672FD085}">
      <dgm:prSet/>
      <dgm:spPr/>
      <dgm:t>
        <a:bodyPr/>
        <a:lstStyle/>
        <a:p>
          <a:endParaRPr lang="en-US" sz="1600" b="1">
            <a:latin typeface="Calibri" panose="020F0502020204030204" pitchFamily="34" charset="0"/>
            <a:cs typeface="Calibri" panose="020F0502020204030204" pitchFamily="34" charset="0"/>
          </a:endParaRPr>
        </a:p>
      </dgm:t>
    </dgm:pt>
    <dgm:pt modelId="{20CB36B7-C6BB-4401-B45D-65D8F3EAA30E}">
      <dgm:prSet phldrT="[Text]" custT="1"/>
      <dgm:spPr/>
      <dgm:t>
        <a:bodyPr/>
        <a:lstStyle/>
        <a:p>
          <a:r>
            <a:rPr lang="en-US" sz="2000" b="1" dirty="0">
              <a:latin typeface="Calibri" panose="020F0502020204030204" pitchFamily="34" charset="0"/>
              <a:cs typeface="Calibri" panose="020F0502020204030204" pitchFamily="34" charset="0"/>
            </a:rPr>
            <a:t>Meds</a:t>
          </a:r>
        </a:p>
      </dgm:t>
    </dgm:pt>
    <dgm:pt modelId="{1D56AC36-223C-40FE-9B46-8148742EF224}" type="parTrans" cxnId="{BBC7F8CB-F0EF-47F0-BD0E-1D132FEBC725}">
      <dgm:prSet/>
      <dgm:spPr/>
      <dgm:t>
        <a:bodyPr/>
        <a:lstStyle/>
        <a:p>
          <a:endParaRPr lang="en-US" sz="1600" b="1">
            <a:latin typeface="Calibri" panose="020F0502020204030204" pitchFamily="34" charset="0"/>
            <a:cs typeface="Calibri" panose="020F0502020204030204" pitchFamily="34" charset="0"/>
          </a:endParaRPr>
        </a:p>
      </dgm:t>
    </dgm:pt>
    <dgm:pt modelId="{299DF2FC-175B-4C7B-A6AC-E66C729CD772}" type="sibTrans" cxnId="{BBC7F8CB-F0EF-47F0-BD0E-1D132FEBC725}">
      <dgm:prSet/>
      <dgm:spPr/>
      <dgm:t>
        <a:bodyPr/>
        <a:lstStyle/>
        <a:p>
          <a:endParaRPr lang="en-US" sz="1600" b="1">
            <a:latin typeface="Calibri" panose="020F0502020204030204" pitchFamily="34" charset="0"/>
            <a:cs typeface="Calibri" panose="020F0502020204030204" pitchFamily="34" charset="0"/>
          </a:endParaRPr>
        </a:p>
      </dgm:t>
    </dgm:pt>
    <dgm:pt modelId="{5F998711-4374-4A96-8767-15C3D7077CBC}">
      <dgm:prSet phldrT="[Text]" custT="1"/>
      <dgm:spPr/>
      <dgm:t>
        <a:bodyPr/>
        <a:lstStyle/>
        <a:p>
          <a:r>
            <a:rPr lang="en-US" sz="2400" b="1" dirty="0">
              <a:latin typeface="Calibri" panose="020F0502020204030204" pitchFamily="34" charset="0"/>
              <a:cs typeface="Calibri" panose="020F0502020204030204" pitchFamily="34" charset="0"/>
            </a:rPr>
            <a:t>Activity</a:t>
          </a:r>
        </a:p>
      </dgm:t>
    </dgm:pt>
    <dgm:pt modelId="{572421B7-C603-456C-84B7-FC068807E277}" type="parTrans" cxnId="{A3AF8604-EFFA-4157-81FE-BA381523BE2A}">
      <dgm:prSet/>
      <dgm:spPr/>
      <dgm:t>
        <a:bodyPr/>
        <a:lstStyle/>
        <a:p>
          <a:endParaRPr lang="en-US" sz="1600" b="1">
            <a:latin typeface="Calibri" panose="020F0502020204030204" pitchFamily="34" charset="0"/>
            <a:cs typeface="Calibri" panose="020F0502020204030204" pitchFamily="34" charset="0"/>
          </a:endParaRPr>
        </a:p>
      </dgm:t>
    </dgm:pt>
    <dgm:pt modelId="{32824943-FE69-48E7-B427-28524FC57559}" type="sibTrans" cxnId="{A3AF8604-EFFA-4157-81FE-BA381523BE2A}">
      <dgm:prSet/>
      <dgm:spPr/>
      <dgm:t>
        <a:bodyPr/>
        <a:lstStyle/>
        <a:p>
          <a:endParaRPr lang="en-US" sz="1600" b="1">
            <a:latin typeface="Calibri" panose="020F0502020204030204" pitchFamily="34" charset="0"/>
            <a:cs typeface="Calibri" panose="020F0502020204030204" pitchFamily="34" charset="0"/>
          </a:endParaRPr>
        </a:p>
      </dgm:t>
    </dgm:pt>
    <dgm:pt modelId="{FD1C2759-4AD0-4038-A7C8-110AAEAF9096}">
      <dgm:prSet phldrT="[Text]" custT="1"/>
      <dgm:spPr/>
      <dgm:t>
        <a:bodyPr/>
        <a:lstStyle/>
        <a:p>
          <a:r>
            <a:rPr lang="en-US" sz="1800" b="1" dirty="0">
              <a:latin typeface="Calibri" panose="020F0502020204030204" pitchFamily="34" charset="0"/>
              <a:cs typeface="Calibri" panose="020F0502020204030204" pitchFamily="34" charset="0"/>
            </a:rPr>
            <a:t>Biological</a:t>
          </a:r>
        </a:p>
      </dgm:t>
    </dgm:pt>
    <dgm:pt modelId="{D1C3069D-4B8B-4ABE-9C02-020090C574C3}" type="parTrans" cxnId="{3C7C4BE9-0A5E-44C2-8B2A-F9D811F3C8BB}">
      <dgm:prSet/>
      <dgm:spPr/>
      <dgm:t>
        <a:bodyPr/>
        <a:lstStyle/>
        <a:p>
          <a:endParaRPr lang="en-US" sz="1600" b="1">
            <a:latin typeface="Calibri" panose="020F0502020204030204" pitchFamily="34" charset="0"/>
            <a:cs typeface="Calibri" panose="020F0502020204030204" pitchFamily="34" charset="0"/>
          </a:endParaRPr>
        </a:p>
      </dgm:t>
    </dgm:pt>
    <dgm:pt modelId="{C6AEDAB1-0EFD-424F-A7A7-21D00836B729}" type="sibTrans" cxnId="{3C7C4BE9-0A5E-44C2-8B2A-F9D811F3C8BB}">
      <dgm:prSet/>
      <dgm:spPr/>
      <dgm:t>
        <a:bodyPr/>
        <a:lstStyle/>
        <a:p>
          <a:endParaRPr lang="en-US" sz="1600" b="1">
            <a:latin typeface="Calibri" panose="020F0502020204030204" pitchFamily="34" charset="0"/>
            <a:cs typeface="Calibri" panose="020F0502020204030204" pitchFamily="34" charset="0"/>
          </a:endParaRPr>
        </a:p>
      </dgm:t>
    </dgm:pt>
    <dgm:pt modelId="{DBCBB8C0-23F2-4FD6-9EF6-C188E3CCA669}">
      <dgm:prSet phldrT="[Text]" custT="1"/>
      <dgm:spPr/>
      <dgm:t>
        <a:bodyPr/>
        <a:lstStyle/>
        <a:p>
          <a:r>
            <a:rPr lang="en-US" sz="1600" b="1" dirty="0">
              <a:latin typeface="Calibri" panose="020F0502020204030204" pitchFamily="34" charset="0"/>
              <a:cs typeface="Calibri" panose="020F0502020204030204" pitchFamily="34" charset="0"/>
            </a:rPr>
            <a:t>Environ-mental</a:t>
          </a:r>
        </a:p>
      </dgm:t>
    </dgm:pt>
    <dgm:pt modelId="{FC4FC7A3-DD6A-4442-A88A-C69593A281DC}" type="parTrans" cxnId="{E49303B1-9CEC-489A-92DB-C9753F62AA32}">
      <dgm:prSet/>
      <dgm:spPr/>
      <dgm:t>
        <a:bodyPr/>
        <a:lstStyle/>
        <a:p>
          <a:endParaRPr lang="en-US" sz="1600" b="1">
            <a:latin typeface="Calibri" panose="020F0502020204030204" pitchFamily="34" charset="0"/>
            <a:cs typeface="Calibri" panose="020F0502020204030204" pitchFamily="34" charset="0"/>
          </a:endParaRPr>
        </a:p>
      </dgm:t>
    </dgm:pt>
    <dgm:pt modelId="{E99F5E26-9240-48E0-A316-49461FA9A3D2}" type="sibTrans" cxnId="{E49303B1-9CEC-489A-92DB-C9753F62AA32}">
      <dgm:prSet/>
      <dgm:spPr/>
      <dgm:t>
        <a:bodyPr/>
        <a:lstStyle/>
        <a:p>
          <a:endParaRPr lang="en-US" sz="1600" b="1">
            <a:latin typeface="Calibri" panose="020F0502020204030204" pitchFamily="34" charset="0"/>
            <a:cs typeface="Calibri" panose="020F0502020204030204" pitchFamily="34" charset="0"/>
          </a:endParaRPr>
        </a:p>
      </dgm:t>
    </dgm:pt>
    <dgm:pt modelId="{78C10338-E269-4C7E-ACE4-86CDC3745D70}">
      <dgm:prSet custT="1"/>
      <dgm:spPr/>
      <dgm:t>
        <a:bodyPr/>
        <a:lstStyle/>
        <a:p>
          <a:r>
            <a:rPr lang="en-US" sz="1400" b="1" dirty="0">
              <a:latin typeface="Calibri" panose="020F0502020204030204" pitchFamily="34" charset="0"/>
              <a:cs typeface="Calibri" panose="020F0502020204030204" pitchFamily="34" charset="0"/>
            </a:rPr>
            <a:t>Behavioral and decision making</a:t>
          </a:r>
          <a:endParaRPr lang="en-US" sz="1800" b="1" dirty="0">
            <a:latin typeface="Calibri" panose="020F0502020204030204" pitchFamily="34" charset="0"/>
            <a:cs typeface="Calibri" panose="020F0502020204030204" pitchFamily="34" charset="0"/>
          </a:endParaRPr>
        </a:p>
      </dgm:t>
    </dgm:pt>
    <dgm:pt modelId="{A1B29B7D-C9B0-4939-A360-8FFDB08E6145}" type="parTrans" cxnId="{B2A22B62-505B-411B-8C67-86357B9E7731}">
      <dgm:prSet/>
      <dgm:spPr/>
      <dgm:t>
        <a:bodyPr/>
        <a:lstStyle/>
        <a:p>
          <a:endParaRPr lang="en-US" sz="1600" b="1">
            <a:latin typeface="Calibri" panose="020F0502020204030204" pitchFamily="34" charset="0"/>
            <a:cs typeface="Calibri" panose="020F0502020204030204" pitchFamily="34" charset="0"/>
          </a:endParaRPr>
        </a:p>
      </dgm:t>
    </dgm:pt>
    <dgm:pt modelId="{8EC29D60-1836-475D-9C25-7010759E28D6}" type="sibTrans" cxnId="{B2A22B62-505B-411B-8C67-86357B9E7731}">
      <dgm:prSet/>
      <dgm:spPr/>
      <dgm:t>
        <a:bodyPr/>
        <a:lstStyle/>
        <a:p>
          <a:endParaRPr lang="en-US" sz="1600" b="1">
            <a:latin typeface="Calibri" panose="020F0502020204030204" pitchFamily="34" charset="0"/>
            <a:cs typeface="Calibri" panose="020F0502020204030204" pitchFamily="34" charset="0"/>
          </a:endParaRPr>
        </a:p>
      </dgm:t>
    </dgm:pt>
    <dgm:pt modelId="{7758B190-C5A6-4457-BC6E-B05FE2B3D8BA}" type="pres">
      <dgm:prSet presAssocID="{A0309674-4A35-437C-BEAA-2E9B6632305A}" presName="Name0" presStyleCnt="0">
        <dgm:presLayoutVars>
          <dgm:dir/>
          <dgm:resizeHandles val="exact"/>
        </dgm:presLayoutVars>
      </dgm:prSet>
      <dgm:spPr/>
    </dgm:pt>
    <dgm:pt modelId="{0BF5CB36-0B21-476F-8B0A-48E33DC98C8B}" type="pres">
      <dgm:prSet presAssocID="{843F0A8E-F7CA-4B51-8977-AE1172D9DD8B}" presName="parTxOnly" presStyleLbl="node1" presStyleIdx="0" presStyleCnt="6">
        <dgm:presLayoutVars>
          <dgm:bulletEnabled val="1"/>
        </dgm:presLayoutVars>
      </dgm:prSet>
      <dgm:spPr/>
    </dgm:pt>
    <dgm:pt modelId="{2306D26D-E098-4963-846D-0E8AB3E437DF}" type="pres">
      <dgm:prSet presAssocID="{4BF8A541-D840-497D-A929-CA2873542CD8}" presName="parSpace" presStyleCnt="0"/>
      <dgm:spPr/>
    </dgm:pt>
    <dgm:pt modelId="{A4CB3E0C-BE8F-40A4-B10D-DE9B98B7BB2F}" type="pres">
      <dgm:prSet presAssocID="{20CB36B7-C6BB-4401-B45D-65D8F3EAA30E}" presName="parTxOnly" presStyleLbl="node1" presStyleIdx="1" presStyleCnt="6">
        <dgm:presLayoutVars>
          <dgm:bulletEnabled val="1"/>
        </dgm:presLayoutVars>
      </dgm:prSet>
      <dgm:spPr/>
    </dgm:pt>
    <dgm:pt modelId="{3561C442-9E63-46A3-B907-2CEA8983DD41}" type="pres">
      <dgm:prSet presAssocID="{299DF2FC-175B-4C7B-A6AC-E66C729CD772}" presName="parSpace" presStyleCnt="0"/>
      <dgm:spPr/>
    </dgm:pt>
    <dgm:pt modelId="{30C3E686-6CE8-4B17-B5C5-0D6189DEF84B}" type="pres">
      <dgm:prSet presAssocID="{5F998711-4374-4A96-8767-15C3D7077CBC}" presName="parTxOnly" presStyleLbl="node1" presStyleIdx="2" presStyleCnt="6">
        <dgm:presLayoutVars>
          <dgm:bulletEnabled val="1"/>
        </dgm:presLayoutVars>
      </dgm:prSet>
      <dgm:spPr/>
    </dgm:pt>
    <dgm:pt modelId="{D60B99A6-9E6F-4A06-8E44-B37E2A0D0DE4}" type="pres">
      <dgm:prSet presAssocID="{32824943-FE69-48E7-B427-28524FC57559}" presName="parSpace" presStyleCnt="0"/>
      <dgm:spPr/>
    </dgm:pt>
    <dgm:pt modelId="{1EC0783F-515C-4D9E-A61E-12A7EFEFF120}" type="pres">
      <dgm:prSet presAssocID="{FD1C2759-4AD0-4038-A7C8-110AAEAF9096}" presName="parTxOnly" presStyleLbl="node1" presStyleIdx="3" presStyleCnt="6">
        <dgm:presLayoutVars>
          <dgm:bulletEnabled val="1"/>
        </dgm:presLayoutVars>
      </dgm:prSet>
      <dgm:spPr/>
    </dgm:pt>
    <dgm:pt modelId="{72276D57-118B-4331-AAC6-EA20BA76BE19}" type="pres">
      <dgm:prSet presAssocID="{C6AEDAB1-0EFD-424F-A7A7-21D00836B729}" presName="parSpace" presStyleCnt="0"/>
      <dgm:spPr/>
    </dgm:pt>
    <dgm:pt modelId="{2D077320-8B91-4D8D-BAFE-2A20472EE195}" type="pres">
      <dgm:prSet presAssocID="{DBCBB8C0-23F2-4FD6-9EF6-C188E3CCA669}" presName="parTxOnly" presStyleLbl="node1" presStyleIdx="4" presStyleCnt="6">
        <dgm:presLayoutVars>
          <dgm:bulletEnabled val="1"/>
        </dgm:presLayoutVars>
      </dgm:prSet>
      <dgm:spPr/>
    </dgm:pt>
    <dgm:pt modelId="{9546F042-51E4-40EC-9ACC-3675C7D15F36}" type="pres">
      <dgm:prSet presAssocID="{E99F5E26-9240-48E0-A316-49461FA9A3D2}" presName="parSpace" presStyleCnt="0"/>
      <dgm:spPr/>
    </dgm:pt>
    <dgm:pt modelId="{FE9FBCD8-0DFB-423B-8D0B-3A4B468982B1}" type="pres">
      <dgm:prSet presAssocID="{78C10338-E269-4C7E-ACE4-86CDC3745D70}" presName="parTxOnly" presStyleLbl="node1" presStyleIdx="5" presStyleCnt="6">
        <dgm:presLayoutVars>
          <dgm:bulletEnabled val="1"/>
        </dgm:presLayoutVars>
      </dgm:prSet>
      <dgm:spPr/>
    </dgm:pt>
  </dgm:ptLst>
  <dgm:cxnLst>
    <dgm:cxn modelId="{BC310E00-F622-4A27-9987-B30896BBBAEE}" type="presOf" srcId="{20CB36B7-C6BB-4401-B45D-65D8F3EAA30E}" destId="{A4CB3E0C-BE8F-40A4-B10D-DE9B98B7BB2F}" srcOrd="0" destOrd="0" presId="urn:microsoft.com/office/officeart/2005/8/layout/hChevron3"/>
    <dgm:cxn modelId="{A3AF8604-EFFA-4157-81FE-BA381523BE2A}" srcId="{A0309674-4A35-437C-BEAA-2E9B6632305A}" destId="{5F998711-4374-4A96-8767-15C3D7077CBC}" srcOrd="2" destOrd="0" parTransId="{572421B7-C603-456C-84B7-FC068807E277}" sibTransId="{32824943-FE69-48E7-B427-28524FC57559}"/>
    <dgm:cxn modelId="{B826671F-7C27-4DB8-8DBA-EF7FA1403890}" type="presOf" srcId="{843F0A8E-F7CA-4B51-8977-AE1172D9DD8B}" destId="{0BF5CB36-0B21-476F-8B0A-48E33DC98C8B}" srcOrd="0" destOrd="0" presId="urn:microsoft.com/office/officeart/2005/8/layout/hChevron3"/>
    <dgm:cxn modelId="{B2A22B62-505B-411B-8C67-86357B9E7731}" srcId="{A0309674-4A35-437C-BEAA-2E9B6632305A}" destId="{78C10338-E269-4C7E-ACE4-86CDC3745D70}" srcOrd="5" destOrd="0" parTransId="{A1B29B7D-C9B0-4939-A360-8FFDB08E6145}" sibTransId="{8EC29D60-1836-475D-9C25-7010759E28D6}"/>
    <dgm:cxn modelId="{FAFDB553-4B65-4F32-BBD7-9E958DA4E8C0}" type="presOf" srcId="{78C10338-E269-4C7E-ACE4-86CDC3745D70}" destId="{FE9FBCD8-0DFB-423B-8D0B-3A4B468982B1}" srcOrd="0" destOrd="0" presId="urn:microsoft.com/office/officeart/2005/8/layout/hChevron3"/>
    <dgm:cxn modelId="{385DF191-E929-40DC-831C-51DBFAA6040D}" type="presOf" srcId="{A0309674-4A35-437C-BEAA-2E9B6632305A}" destId="{7758B190-C5A6-4457-BC6E-B05FE2B3D8BA}" srcOrd="0" destOrd="0" presId="urn:microsoft.com/office/officeart/2005/8/layout/hChevron3"/>
    <dgm:cxn modelId="{C7FC85AC-6C45-465A-B976-14C4FE94DC86}" type="presOf" srcId="{FD1C2759-4AD0-4038-A7C8-110AAEAF9096}" destId="{1EC0783F-515C-4D9E-A61E-12A7EFEFF120}" srcOrd="0" destOrd="0" presId="urn:microsoft.com/office/officeart/2005/8/layout/hChevron3"/>
    <dgm:cxn modelId="{E49303B1-9CEC-489A-92DB-C9753F62AA32}" srcId="{A0309674-4A35-437C-BEAA-2E9B6632305A}" destId="{DBCBB8C0-23F2-4FD6-9EF6-C188E3CCA669}" srcOrd="4" destOrd="0" parTransId="{FC4FC7A3-DD6A-4442-A88A-C69593A281DC}" sibTransId="{E99F5E26-9240-48E0-A316-49461FA9A3D2}"/>
    <dgm:cxn modelId="{B85618C0-03CF-46D4-8B12-4D00A26EB1B7}" type="presOf" srcId="{5F998711-4374-4A96-8767-15C3D7077CBC}" destId="{30C3E686-6CE8-4B17-B5C5-0D6189DEF84B}" srcOrd="0" destOrd="0" presId="urn:microsoft.com/office/officeart/2005/8/layout/hChevron3"/>
    <dgm:cxn modelId="{169F2EC8-3341-4B3D-824C-D2FA672FD085}" srcId="{A0309674-4A35-437C-BEAA-2E9B6632305A}" destId="{843F0A8E-F7CA-4B51-8977-AE1172D9DD8B}" srcOrd="0" destOrd="0" parTransId="{F26C66B2-06FF-41B8-99C5-9B350E9BFDCC}" sibTransId="{4BF8A541-D840-497D-A929-CA2873542CD8}"/>
    <dgm:cxn modelId="{BBC7F8CB-F0EF-47F0-BD0E-1D132FEBC725}" srcId="{A0309674-4A35-437C-BEAA-2E9B6632305A}" destId="{20CB36B7-C6BB-4401-B45D-65D8F3EAA30E}" srcOrd="1" destOrd="0" parTransId="{1D56AC36-223C-40FE-9B46-8148742EF224}" sibTransId="{299DF2FC-175B-4C7B-A6AC-E66C729CD772}"/>
    <dgm:cxn modelId="{2D214AD4-269E-4D79-A460-D4E839859BEE}" type="presOf" srcId="{DBCBB8C0-23F2-4FD6-9EF6-C188E3CCA669}" destId="{2D077320-8B91-4D8D-BAFE-2A20472EE195}" srcOrd="0" destOrd="0" presId="urn:microsoft.com/office/officeart/2005/8/layout/hChevron3"/>
    <dgm:cxn modelId="{3C7C4BE9-0A5E-44C2-8B2A-F9D811F3C8BB}" srcId="{A0309674-4A35-437C-BEAA-2E9B6632305A}" destId="{FD1C2759-4AD0-4038-A7C8-110AAEAF9096}" srcOrd="3" destOrd="0" parTransId="{D1C3069D-4B8B-4ABE-9C02-020090C574C3}" sibTransId="{C6AEDAB1-0EFD-424F-A7A7-21D00836B729}"/>
    <dgm:cxn modelId="{0D9A8FCC-C8C8-4843-82A5-E5F1A9F215C9}" type="presParOf" srcId="{7758B190-C5A6-4457-BC6E-B05FE2B3D8BA}" destId="{0BF5CB36-0B21-476F-8B0A-48E33DC98C8B}" srcOrd="0" destOrd="0" presId="urn:microsoft.com/office/officeart/2005/8/layout/hChevron3"/>
    <dgm:cxn modelId="{E63DBD7C-D7F3-4FA0-9441-1957DDBEE4A1}" type="presParOf" srcId="{7758B190-C5A6-4457-BC6E-B05FE2B3D8BA}" destId="{2306D26D-E098-4963-846D-0E8AB3E437DF}" srcOrd="1" destOrd="0" presId="urn:microsoft.com/office/officeart/2005/8/layout/hChevron3"/>
    <dgm:cxn modelId="{91A2EAFF-0B06-4F1D-9459-92127E67A77C}" type="presParOf" srcId="{7758B190-C5A6-4457-BC6E-B05FE2B3D8BA}" destId="{A4CB3E0C-BE8F-40A4-B10D-DE9B98B7BB2F}" srcOrd="2" destOrd="0" presId="urn:microsoft.com/office/officeart/2005/8/layout/hChevron3"/>
    <dgm:cxn modelId="{AAF20FB1-C5EA-4D9A-A65D-FF7EBB948AB5}" type="presParOf" srcId="{7758B190-C5A6-4457-BC6E-B05FE2B3D8BA}" destId="{3561C442-9E63-46A3-B907-2CEA8983DD41}" srcOrd="3" destOrd="0" presId="urn:microsoft.com/office/officeart/2005/8/layout/hChevron3"/>
    <dgm:cxn modelId="{13ACEAF1-B57D-4B48-8BED-B0688435508E}" type="presParOf" srcId="{7758B190-C5A6-4457-BC6E-B05FE2B3D8BA}" destId="{30C3E686-6CE8-4B17-B5C5-0D6189DEF84B}" srcOrd="4" destOrd="0" presId="urn:microsoft.com/office/officeart/2005/8/layout/hChevron3"/>
    <dgm:cxn modelId="{9866708A-C793-40DD-B172-46D2229368E0}" type="presParOf" srcId="{7758B190-C5A6-4457-BC6E-B05FE2B3D8BA}" destId="{D60B99A6-9E6F-4A06-8E44-B37E2A0D0DE4}" srcOrd="5" destOrd="0" presId="urn:microsoft.com/office/officeart/2005/8/layout/hChevron3"/>
    <dgm:cxn modelId="{F14CCFD0-68B6-4893-8941-79EBB2CE286F}" type="presParOf" srcId="{7758B190-C5A6-4457-BC6E-B05FE2B3D8BA}" destId="{1EC0783F-515C-4D9E-A61E-12A7EFEFF120}" srcOrd="6" destOrd="0" presId="urn:microsoft.com/office/officeart/2005/8/layout/hChevron3"/>
    <dgm:cxn modelId="{7C0F3CF1-9D54-49CC-9DAB-D4E7C5BCBEF7}" type="presParOf" srcId="{7758B190-C5A6-4457-BC6E-B05FE2B3D8BA}" destId="{72276D57-118B-4331-AAC6-EA20BA76BE19}" srcOrd="7" destOrd="0" presId="urn:microsoft.com/office/officeart/2005/8/layout/hChevron3"/>
    <dgm:cxn modelId="{3376563C-D675-4256-8B9B-4154EAD3B6D9}" type="presParOf" srcId="{7758B190-C5A6-4457-BC6E-B05FE2B3D8BA}" destId="{2D077320-8B91-4D8D-BAFE-2A20472EE195}" srcOrd="8" destOrd="0" presId="urn:microsoft.com/office/officeart/2005/8/layout/hChevron3"/>
    <dgm:cxn modelId="{EB45323F-F16A-4BAB-A1A1-FFC339DFEC04}" type="presParOf" srcId="{7758B190-C5A6-4457-BC6E-B05FE2B3D8BA}" destId="{9546F042-51E4-40EC-9ACC-3675C7D15F36}" srcOrd="9" destOrd="0" presId="urn:microsoft.com/office/officeart/2005/8/layout/hChevron3"/>
    <dgm:cxn modelId="{041DAA73-3AB7-4D5D-B077-7C8070EF4C76}" type="presParOf" srcId="{7758B190-C5A6-4457-BC6E-B05FE2B3D8BA}" destId="{FE9FBCD8-0DFB-423B-8D0B-3A4B468982B1}" srcOrd="10" destOrd="0" presId="urn:microsoft.com/office/officeart/2005/8/layout/hChevron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136939F-1A1A-4DA0-B147-2F9DB10F5975}" type="doc">
      <dgm:prSet loTypeId="urn:microsoft.com/office/officeart/2018/2/layout/IconVerticalSolidList" loCatId="icon" qsTypeId="urn:microsoft.com/office/officeart/2005/8/quickstyle/simple1" qsCatId="simple" csTypeId="urn:microsoft.com/office/officeart/2005/8/colors/accent2_2" csCatId="accent2" phldr="1"/>
      <dgm:spPr/>
      <dgm:t>
        <a:bodyPr/>
        <a:lstStyle/>
        <a:p>
          <a:endParaRPr lang="en-US"/>
        </a:p>
      </dgm:t>
    </dgm:pt>
    <dgm:pt modelId="{CE151067-9D31-4A48-8BA3-3E8B26F29EAD}">
      <dgm:prSet/>
      <dgm:spPr/>
      <dgm:t>
        <a:bodyPr/>
        <a:lstStyle/>
        <a:p>
          <a:r>
            <a:rPr lang="en-US"/>
            <a:t>JR rides their bike for 1.5 hours twice weekly. </a:t>
          </a:r>
        </a:p>
      </dgm:t>
    </dgm:pt>
    <dgm:pt modelId="{34ABB291-B8DA-4F69-A892-BED8EE5FA10A}" type="parTrans" cxnId="{8327607F-0803-4EA7-B161-7ADC352849B7}">
      <dgm:prSet/>
      <dgm:spPr/>
      <dgm:t>
        <a:bodyPr/>
        <a:lstStyle/>
        <a:p>
          <a:endParaRPr lang="en-US"/>
        </a:p>
      </dgm:t>
    </dgm:pt>
    <dgm:pt modelId="{F40F019A-762C-40EF-B621-501A9FD7DF99}" type="sibTrans" cxnId="{8327607F-0803-4EA7-B161-7ADC352849B7}">
      <dgm:prSet/>
      <dgm:spPr/>
      <dgm:t>
        <a:bodyPr/>
        <a:lstStyle/>
        <a:p>
          <a:endParaRPr lang="en-US"/>
        </a:p>
      </dgm:t>
    </dgm:pt>
    <dgm:pt modelId="{2C8C1628-5FC4-4F81-88F7-919F66C0E5F0}">
      <dgm:prSet/>
      <dgm:spPr/>
      <dgm:t>
        <a:bodyPr/>
        <a:lstStyle/>
        <a:p>
          <a:r>
            <a:rPr lang="en-US" dirty="0"/>
            <a:t>Limits carb intake to 30 </a:t>
          </a:r>
          <a:r>
            <a:rPr lang="en-US" dirty="0" err="1"/>
            <a:t>gms</a:t>
          </a:r>
          <a:r>
            <a:rPr lang="en-US" dirty="0"/>
            <a:t> daily to avoid weight gain.</a:t>
          </a:r>
        </a:p>
      </dgm:t>
    </dgm:pt>
    <dgm:pt modelId="{E8114BC3-6882-4330-9D27-C5B978E8E3DE}" type="parTrans" cxnId="{0FEB3D6D-F1FC-4542-B5EB-7DC97ECAB383}">
      <dgm:prSet/>
      <dgm:spPr/>
      <dgm:t>
        <a:bodyPr/>
        <a:lstStyle/>
        <a:p>
          <a:endParaRPr lang="en-US"/>
        </a:p>
      </dgm:t>
    </dgm:pt>
    <dgm:pt modelId="{D962870B-0EBC-40DA-BC6A-BA69850B8374}" type="sibTrans" cxnId="{0FEB3D6D-F1FC-4542-B5EB-7DC97ECAB383}">
      <dgm:prSet/>
      <dgm:spPr/>
      <dgm:t>
        <a:bodyPr/>
        <a:lstStyle/>
        <a:p>
          <a:endParaRPr lang="en-US"/>
        </a:p>
      </dgm:t>
    </dgm:pt>
    <dgm:pt modelId="{743F0588-EA98-41B3-8979-C64A6C6533FE}">
      <dgm:prSet/>
      <dgm:spPr/>
      <dgm:t>
        <a:bodyPr/>
        <a:lstStyle/>
        <a:p>
          <a:r>
            <a:rPr lang="en-US"/>
            <a:t>Uses a pump and tries to manage glucose with basal insulin only.</a:t>
          </a:r>
        </a:p>
      </dgm:t>
    </dgm:pt>
    <dgm:pt modelId="{06CE8F0A-A7AB-44FF-9832-78A7549E98B5}" type="parTrans" cxnId="{6093E2D3-4C6A-47C8-8CB7-67894B08517C}">
      <dgm:prSet/>
      <dgm:spPr/>
      <dgm:t>
        <a:bodyPr/>
        <a:lstStyle/>
        <a:p>
          <a:endParaRPr lang="en-US"/>
        </a:p>
      </dgm:t>
    </dgm:pt>
    <dgm:pt modelId="{439E7F22-B329-42C9-B78E-55E29952C86F}" type="sibTrans" cxnId="{6093E2D3-4C6A-47C8-8CB7-67894B08517C}">
      <dgm:prSet/>
      <dgm:spPr/>
      <dgm:t>
        <a:bodyPr/>
        <a:lstStyle/>
        <a:p>
          <a:endParaRPr lang="en-US"/>
        </a:p>
      </dgm:t>
    </dgm:pt>
    <dgm:pt modelId="{FE67B944-3F7F-413A-98E7-8FA7AA8C09D1}">
      <dgm:prSet/>
      <dgm:spPr/>
      <dgm:t>
        <a:bodyPr/>
        <a:lstStyle/>
        <a:p>
          <a:r>
            <a:rPr lang="en-US" dirty="0"/>
            <a:t>Is reluctant to treat lows with carbs.</a:t>
          </a:r>
        </a:p>
      </dgm:t>
    </dgm:pt>
    <dgm:pt modelId="{76D6CB43-018D-47EA-9119-2FF148F4FAC2}" type="parTrans" cxnId="{7A34C239-2139-4259-8CD6-92C0E4D8DFAE}">
      <dgm:prSet/>
      <dgm:spPr/>
      <dgm:t>
        <a:bodyPr/>
        <a:lstStyle/>
        <a:p>
          <a:endParaRPr lang="en-US"/>
        </a:p>
      </dgm:t>
    </dgm:pt>
    <dgm:pt modelId="{AD7407ED-E370-4764-B670-CA0219CD5731}" type="sibTrans" cxnId="{7A34C239-2139-4259-8CD6-92C0E4D8DFAE}">
      <dgm:prSet/>
      <dgm:spPr/>
      <dgm:t>
        <a:bodyPr/>
        <a:lstStyle/>
        <a:p>
          <a:endParaRPr lang="en-US"/>
        </a:p>
      </dgm:t>
    </dgm:pt>
    <dgm:pt modelId="{D5FA9DC6-6E1F-44A4-949D-B47BF25A3795}" type="pres">
      <dgm:prSet presAssocID="{D136939F-1A1A-4DA0-B147-2F9DB10F5975}" presName="root" presStyleCnt="0">
        <dgm:presLayoutVars>
          <dgm:dir/>
          <dgm:resizeHandles val="exact"/>
        </dgm:presLayoutVars>
      </dgm:prSet>
      <dgm:spPr/>
    </dgm:pt>
    <dgm:pt modelId="{47154E39-9955-4AA2-BAF5-248DFD2BCDE7}" type="pres">
      <dgm:prSet presAssocID="{CE151067-9D31-4A48-8BA3-3E8B26F29EAD}" presName="compNode" presStyleCnt="0"/>
      <dgm:spPr/>
    </dgm:pt>
    <dgm:pt modelId="{B741526B-1753-4E1B-B8F0-A5F4BEA9A7B7}" type="pres">
      <dgm:prSet presAssocID="{CE151067-9D31-4A48-8BA3-3E8B26F29EAD}" presName="bgRect" presStyleLbl="bgShp" presStyleIdx="0" presStyleCnt="4"/>
      <dgm:spPr/>
    </dgm:pt>
    <dgm:pt modelId="{97313AA8-7F31-4E94-B637-42E280CCFD46}" type="pres">
      <dgm:prSet presAssocID="{CE151067-9D31-4A48-8BA3-3E8B26F29EAD}"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Bike"/>
        </a:ext>
      </dgm:extLst>
    </dgm:pt>
    <dgm:pt modelId="{1A70F306-A6C4-4833-9573-17210D7E902A}" type="pres">
      <dgm:prSet presAssocID="{CE151067-9D31-4A48-8BA3-3E8B26F29EAD}" presName="spaceRect" presStyleCnt="0"/>
      <dgm:spPr/>
    </dgm:pt>
    <dgm:pt modelId="{81EB5EBB-59EC-40A4-912D-506C62FC5D83}" type="pres">
      <dgm:prSet presAssocID="{CE151067-9D31-4A48-8BA3-3E8B26F29EAD}" presName="parTx" presStyleLbl="revTx" presStyleIdx="0" presStyleCnt="4">
        <dgm:presLayoutVars>
          <dgm:chMax val="0"/>
          <dgm:chPref val="0"/>
        </dgm:presLayoutVars>
      </dgm:prSet>
      <dgm:spPr/>
    </dgm:pt>
    <dgm:pt modelId="{D073C9E4-8E21-472F-BC67-F28347C8620B}" type="pres">
      <dgm:prSet presAssocID="{F40F019A-762C-40EF-B621-501A9FD7DF99}" presName="sibTrans" presStyleCnt="0"/>
      <dgm:spPr/>
    </dgm:pt>
    <dgm:pt modelId="{01B8D126-9672-4424-9807-2FA6CFDB5F04}" type="pres">
      <dgm:prSet presAssocID="{2C8C1628-5FC4-4F81-88F7-919F66C0E5F0}" presName="compNode" presStyleCnt="0"/>
      <dgm:spPr/>
    </dgm:pt>
    <dgm:pt modelId="{798C8830-67B1-49E3-A19F-E9BCC4D1E371}" type="pres">
      <dgm:prSet presAssocID="{2C8C1628-5FC4-4F81-88F7-919F66C0E5F0}" presName="bgRect" presStyleLbl="bgShp" presStyleIdx="1" presStyleCnt="4"/>
      <dgm:spPr/>
    </dgm:pt>
    <dgm:pt modelId="{3C3CCBB6-9FD8-45FC-9C96-EC1933479A2F}" type="pres">
      <dgm:prSet presAssocID="{2C8C1628-5FC4-4F81-88F7-919F66C0E5F0}"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DNA"/>
        </a:ext>
      </dgm:extLst>
    </dgm:pt>
    <dgm:pt modelId="{51D9D35A-424F-4C49-83E3-DCCE33370509}" type="pres">
      <dgm:prSet presAssocID="{2C8C1628-5FC4-4F81-88F7-919F66C0E5F0}" presName="spaceRect" presStyleCnt="0"/>
      <dgm:spPr/>
    </dgm:pt>
    <dgm:pt modelId="{F3A4A01F-821F-4542-9FE8-BB8E86206F26}" type="pres">
      <dgm:prSet presAssocID="{2C8C1628-5FC4-4F81-88F7-919F66C0E5F0}" presName="parTx" presStyleLbl="revTx" presStyleIdx="1" presStyleCnt="4">
        <dgm:presLayoutVars>
          <dgm:chMax val="0"/>
          <dgm:chPref val="0"/>
        </dgm:presLayoutVars>
      </dgm:prSet>
      <dgm:spPr/>
    </dgm:pt>
    <dgm:pt modelId="{C2158B73-1763-41F2-A386-B076EAE4C5D9}" type="pres">
      <dgm:prSet presAssocID="{D962870B-0EBC-40DA-BC6A-BA69850B8374}" presName="sibTrans" presStyleCnt="0"/>
      <dgm:spPr/>
    </dgm:pt>
    <dgm:pt modelId="{DBBEEEAD-1765-48FE-84A5-295049D433BA}" type="pres">
      <dgm:prSet presAssocID="{743F0588-EA98-41B3-8979-C64A6C6533FE}" presName="compNode" presStyleCnt="0"/>
      <dgm:spPr/>
    </dgm:pt>
    <dgm:pt modelId="{9AE2A4BD-787C-48DC-AB84-B8BF78C2CA97}" type="pres">
      <dgm:prSet presAssocID="{743F0588-EA98-41B3-8979-C64A6C6533FE}" presName="bgRect" presStyleLbl="bgShp" presStyleIdx="2" presStyleCnt="4"/>
      <dgm:spPr/>
    </dgm:pt>
    <dgm:pt modelId="{3EFED158-12BD-45DB-96C6-ADB4177A1B33}" type="pres">
      <dgm:prSet presAssocID="{743F0588-EA98-41B3-8979-C64A6C6533FE}"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Needle"/>
        </a:ext>
      </dgm:extLst>
    </dgm:pt>
    <dgm:pt modelId="{7F473E22-B603-4C4D-B8FF-9D1D1C7E2FA0}" type="pres">
      <dgm:prSet presAssocID="{743F0588-EA98-41B3-8979-C64A6C6533FE}" presName="spaceRect" presStyleCnt="0"/>
      <dgm:spPr/>
    </dgm:pt>
    <dgm:pt modelId="{82136784-551D-4D3B-8346-381985AD25DF}" type="pres">
      <dgm:prSet presAssocID="{743F0588-EA98-41B3-8979-C64A6C6533FE}" presName="parTx" presStyleLbl="revTx" presStyleIdx="2" presStyleCnt="4">
        <dgm:presLayoutVars>
          <dgm:chMax val="0"/>
          <dgm:chPref val="0"/>
        </dgm:presLayoutVars>
      </dgm:prSet>
      <dgm:spPr/>
    </dgm:pt>
    <dgm:pt modelId="{BF48789A-9D29-4785-B880-053EDB7A26AA}" type="pres">
      <dgm:prSet presAssocID="{439E7F22-B329-42C9-B78E-55E29952C86F}" presName="sibTrans" presStyleCnt="0"/>
      <dgm:spPr/>
    </dgm:pt>
    <dgm:pt modelId="{FC611658-08C1-4BCE-BDD3-9F8B78DD173B}" type="pres">
      <dgm:prSet presAssocID="{FE67B944-3F7F-413A-98E7-8FA7AA8C09D1}" presName="compNode" presStyleCnt="0"/>
      <dgm:spPr/>
    </dgm:pt>
    <dgm:pt modelId="{3F07C874-5FC0-4769-9A2B-12206C00D636}" type="pres">
      <dgm:prSet presAssocID="{FE67B944-3F7F-413A-98E7-8FA7AA8C09D1}" presName="bgRect" presStyleLbl="bgShp" presStyleIdx="3" presStyleCnt="4"/>
      <dgm:spPr/>
    </dgm:pt>
    <dgm:pt modelId="{3E9E6F83-0944-4623-9CBB-D191C4E147B2}" type="pres">
      <dgm:prSet presAssocID="{FE67B944-3F7F-413A-98E7-8FA7AA8C09D1}"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Scale"/>
        </a:ext>
      </dgm:extLst>
    </dgm:pt>
    <dgm:pt modelId="{D7CFB238-2D0B-49C8-8DC3-B1414A8316FB}" type="pres">
      <dgm:prSet presAssocID="{FE67B944-3F7F-413A-98E7-8FA7AA8C09D1}" presName="spaceRect" presStyleCnt="0"/>
      <dgm:spPr/>
    </dgm:pt>
    <dgm:pt modelId="{62D4D279-064B-4C07-AD0C-84AE4B3086E8}" type="pres">
      <dgm:prSet presAssocID="{FE67B944-3F7F-413A-98E7-8FA7AA8C09D1}" presName="parTx" presStyleLbl="revTx" presStyleIdx="3" presStyleCnt="4">
        <dgm:presLayoutVars>
          <dgm:chMax val="0"/>
          <dgm:chPref val="0"/>
        </dgm:presLayoutVars>
      </dgm:prSet>
      <dgm:spPr/>
    </dgm:pt>
  </dgm:ptLst>
  <dgm:cxnLst>
    <dgm:cxn modelId="{89FD9A14-E786-4D9D-8AD6-333AE696597B}" type="presOf" srcId="{2C8C1628-5FC4-4F81-88F7-919F66C0E5F0}" destId="{F3A4A01F-821F-4542-9FE8-BB8E86206F26}" srcOrd="0" destOrd="0" presId="urn:microsoft.com/office/officeart/2018/2/layout/IconVerticalSolidList"/>
    <dgm:cxn modelId="{9413842F-904F-44EA-BFA2-A405577EF7D0}" type="presOf" srcId="{CE151067-9D31-4A48-8BA3-3E8B26F29EAD}" destId="{81EB5EBB-59EC-40A4-912D-506C62FC5D83}" srcOrd="0" destOrd="0" presId="urn:microsoft.com/office/officeart/2018/2/layout/IconVerticalSolidList"/>
    <dgm:cxn modelId="{7A34C239-2139-4259-8CD6-92C0E4D8DFAE}" srcId="{D136939F-1A1A-4DA0-B147-2F9DB10F5975}" destId="{FE67B944-3F7F-413A-98E7-8FA7AA8C09D1}" srcOrd="3" destOrd="0" parTransId="{76D6CB43-018D-47EA-9119-2FF148F4FAC2}" sibTransId="{AD7407ED-E370-4764-B670-CA0219CD5731}"/>
    <dgm:cxn modelId="{F3B60847-362C-43B2-A9A4-B84EB587171B}" type="presOf" srcId="{FE67B944-3F7F-413A-98E7-8FA7AA8C09D1}" destId="{62D4D279-064B-4C07-AD0C-84AE4B3086E8}" srcOrd="0" destOrd="0" presId="urn:microsoft.com/office/officeart/2018/2/layout/IconVerticalSolidList"/>
    <dgm:cxn modelId="{0FEB3D6D-F1FC-4542-B5EB-7DC97ECAB383}" srcId="{D136939F-1A1A-4DA0-B147-2F9DB10F5975}" destId="{2C8C1628-5FC4-4F81-88F7-919F66C0E5F0}" srcOrd="1" destOrd="0" parTransId="{E8114BC3-6882-4330-9D27-C5B978E8E3DE}" sibTransId="{D962870B-0EBC-40DA-BC6A-BA69850B8374}"/>
    <dgm:cxn modelId="{8327607F-0803-4EA7-B161-7ADC352849B7}" srcId="{D136939F-1A1A-4DA0-B147-2F9DB10F5975}" destId="{CE151067-9D31-4A48-8BA3-3E8B26F29EAD}" srcOrd="0" destOrd="0" parTransId="{34ABB291-B8DA-4F69-A892-BED8EE5FA10A}" sibTransId="{F40F019A-762C-40EF-B621-501A9FD7DF99}"/>
    <dgm:cxn modelId="{DC490983-3576-42A3-B9C3-244CB1D4069E}" type="presOf" srcId="{743F0588-EA98-41B3-8979-C64A6C6533FE}" destId="{82136784-551D-4D3B-8346-381985AD25DF}" srcOrd="0" destOrd="0" presId="urn:microsoft.com/office/officeart/2018/2/layout/IconVerticalSolidList"/>
    <dgm:cxn modelId="{6093E2D3-4C6A-47C8-8CB7-67894B08517C}" srcId="{D136939F-1A1A-4DA0-B147-2F9DB10F5975}" destId="{743F0588-EA98-41B3-8979-C64A6C6533FE}" srcOrd="2" destOrd="0" parTransId="{06CE8F0A-A7AB-44FF-9832-78A7549E98B5}" sibTransId="{439E7F22-B329-42C9-B78E-55E29952C86F}"/>
    <dgm:cxn modelId="{281285EF-35D9-45AC-AC39-E07D56BACE26}" type="presOf" srcId="{D136939F-1A1A-4DA0-B147-2F9DB10F5975}" destId="{D5FA9DC6-6E1F-44A4-949D-B47BF25A3795}" srcOrd="0" destOrd="0" presId="urn:microsoft.com/office/officeart/2018/2/layout/IconVerticalSolidList"/>
    <dgm:cxn modelId="{F97AA448-9E40-4413-BED6-E4CD0D3191B9}" type="presParOf" srcId="{D5FA9DC6-6E1F-44A4-949D-B47BF25A3795}" destId="{47154E39-9955-4AA2-BAF5-248DFD2BCDE7}" srcOrd="0" destOrd="0" presId="urn:microsoft.com/office/officeart/2018/2/layout/IconVerticalSolidList"/>
    <dgm:cxn modelId="{D2E0AD40-6CB2-4CB1-9E60-E01E5262071C}" type="presParOf" srcId="{47154E39-9955-4AA2-BAF5-248DFD2BCDE7}" destId="{B741526B-1753-4E1B-B8F0-A5F4BEA9A7B7}" srcOrd="0" destOrd="0" presId="urn:microsoft.com/office/officeart/2018/2/layout/IconVerticalSolidList"/>
    <dgm:cxn modelId="{26033779-1424-4A46-A2A9-68929B309CB8}" type="presParOf" srcId="{47154E39-9955-4AA2-BAF5-248DFD2BCDE7}" destId="{97313AA8-7F31-4E94-B637-42E280CCFD46}" srcOrd="1" destOrd="0" presId="urn:microsoft.com/office/officeart/2018/2/layout/IconVerticalSolidList"/>
    <dgm:cxn modelId="{AE475F6B-5302-48BF-9141-F4278026D36A}" type="presParOf" srcId="{47154E39-9955-4AA2-BAF5-248DFD2BCDE7}" destId="{1A70F306-A6C4-4833-9573-17210D7E902A}" srcOrd="2" destOrd="0" presId="urn:microsoft.com/office/officeart/2018/2/layout/IconVerticalSolidList"/>
    <dgm:cxn modelId="{10AF8CE3-F36E-4BB3-948F-A1F2433115A6}" type="presParOf" srcId="{47154E39-9955-4AA2-BAF5-248DFD2BCDE7}" destId="{81EB5EBB-59EC-40A4-912D-506C62FC5D83}" srcOrd="3" destOrd="0" presId="urn:microsoft.com/office/officeart/2018/2/layout/IconVerticalSolidList"/>
    <dgm:cxn modelId="{A924B443-C0FC-4BF7-98E7-BFDCC5BD1904}" type="presParOf" srcId="{D5FA9DC6-6E1F-44A4-949D-B47BF25A3795}" destId="{D073C9E4-8E21-472F-BC67-F28347C8620B}" srcOrd="1" destOrd="0" presId="urn:microsoft.com/office/officeart/2018/2/layout/IconVerticalSolidList"/>
    <dgm:cxn modelId="{F11D1AD5-F04E-40D1-8B7E-BB7AD1A07962}" type="presParOf" srcId="{D5FA9DC6-6E1F-44A4-949D-B47BF25A3795}" destId="{01B8D126-9672-4424-9807-2FA6CFDB5F04}" srcOrd="2" destOrd="0" presId="urn:microsoft.com/office/officeart/2018/2/layout/IconVerticalSolidList"/>
    <dgm:cxn modelId="{97BBA942-4BD1-402D-8926-FE27A8DAED9E}" type="presParOf" srcId="{01B8D126-9672-4424-9807-2FA6CFDB5F04}" destId="{798C8830-67B1-49E3-A19F-E9BCC4D1E371}" srcOrd="0" destOrd="0" presId="urn:microsoft.com/office/officeart/2018/2/layout/IconVerticalSolidList"/>
    <dgm:cxn modelId="{8306E5DD-CF9C-4BD5-A9C4-F08D969172AD}" type="presParOf" srcId="{01B8D126-9672-4424-9807-2FA6CFDB5F04}" destId="{3C3CCBB6-9FD8-45FC-9C96-EC1933479A2F}" srcOrd="1" destOrd="0" presId="urn:microsoft.com/office/officeart/2018/2/layout/IconVerticalSolidList"/>
    <dgm:cxn modelId="{A4151D1E-0724-48FA-8B53-3818A6F7D3E7}" type="presParOf" srcId="{01B8D126-9672-4424-9807-2FA6CFDB5F04}" destId="{51D9D35A-424F-4C49-83E3-DCCE33370509}" srcOrd="2" destOrd="0" presId="urn:microsoft.com/office/officeart/2018/2/layout/IconVerticalSolidList"/>
    <dgm:cxn modelId="{4B8FB40B-0550-441B-8146-3C481A257639}" type="presParOf" srcId="{01B8D126-9672-4424-9807-2FA6CFDB5F04}" destId="{F3A4A01F-821F-4542-9FE8-BB8E86206F26}" srcOrd="3" destOrd="0" presId="urn:microsoft.com/office/officeart/2018/2/layout/IconVerticalSolidList"/>
    <dgm:cxn modelId="{DF460FBC-6659-4132-AB11-733F281B6515}" type="presParOf" srcId="{D5FA9DC6-6E1F-44A4-949D-B47BF25A3795}" destId="{C2158B73-1763-41F2-A386-B076EAE4C5D9}" srcOrd="3" destOrd="0" presId="urn:microsoft.com/office/officeart/2018/2/layout/IconVerticalSolidList"/>
    <dgm:cxn modelId="{0EE2ECAA-4480-460D-B851-10D7BFC73CC3}" type="presParOf" srcId="{D5FA9DC6-6E1F-44A4-949D-B47BF25A3795}" destId="{DBBEEEAD-1765-48FE-84A5-295049D433BA}" srcOrd="4" destOrd="0" presId="urn:microsoft.com/office/officeart/2018/2/layout/IconVerticalSolidList"/>
    <dgm:cxn modelId="{7B8AF52F-005C-4878-8DC6-8D340C610E6E}" type="presParOf" srcId="{DBBEEEAD-1765-48FE-84A5-295049D433BA}" destId="{9AE2A4BD-787C-48DC-AB84-B8BF78C2CA97}" srcOrd="0" destOrd="0" presId="urn:microsoft.com/office/officeart/2018/2/layout/IconVerticalSolidList"/>
    <dgm:cxn modelId="{89641CF7-236A-4509-9548-BB0527D8A011}" type="presParOf" srcId="{DBBEEEAD-1765-48FE-84A5-295049D433BA}" destId="{3EFED158-12BD-45DB-96C6-ADB4177A1B33}" srcOrd="1" destOrd="0" presId="urn:microsoft.com/office/officeart/2018/2/layout/IconVerticalSolidList"/>
    <dgm:cxn modelId="{F03F4857-AC95-4CBD-9DB1-9B4AF268BA8D}" type="presParOf" srcId="{DBBEEEAD-1765-48FE-84A5-295049D433BA}" destId="{7F473E22-B603-4C4D-B8FF-9D1D1C7E2FA0}" srcOrd="2" destOrd="0" presId="urn:microsoft.com/office/officeart/2018/2/layout/IconVerticalSolidList"/>
    <dgm:cxn modelId="{64CBB883-69D4-4994-8F96-DA5C1EE22754}" type="presParOf" srcId="{DBBEEEAD-1765-48FE-84A5-295049D433BA}" destId="{82136784-551D-4D3B-8346-381985AD25DF}" srcOrd="3" destOrd="0" presId="urn:microsoft.com/office/officeart/2018/2/layout/IconVerticalSolidList"/>
    <dgm:cxn modelId="{4AD35889-59E7-4C20-91D6-987833177D8C}" type="presParOf" srcId="{D5FA9DC6-6E1F-44A4-949D-B47BF25A3795}" destId="{BF48789A-9D29-4785-B880-053EDB7A26AA}" srcOrd="5" destOrd="0" presId="urn:microsoft.com/office/officeart/2018/2/layout/IconVerticalSolidList"/>
    <dgm:cxn modelId="{7C37E95D-8CC8-4273-899D-8A772D5E3830}" type="presParOf" srcId="{D5FA9DC6-6E1F-44A4-949D-B47BF25A3795}" destId="{FC611658-08C1-4BCE-BDD3-9F8B78DD173B}" srcOrd="6" destOrd="0" presId="urn:microsoft.com/office/officeart/2018/2/layout/IconVerticalSolidList"/>
    <dgm:cxn modelId="{753B65C6-5C39-461B-BFA4-3B8EF4DAB569}" type="presParOf" srcId="{FC611658-08C1-4BCE-BDD3-9F8B78DD173B}" destId="{3F07C874-5FC0-4769-9A2B-12206C00D636}" srcOrd="0" destOrd="0" presId="urn:microsoft.com/office/officeart/2018/2/layout/IconVerticalSolidList"/>
    <dgm:cxn modelId="{8E3FBDEB-605F-4336-ACCF-07EEF9A5E48E}" type="presParOf" srcId="{FC611658-08C1-4BCE-BDD3-9F8B78DD173B}" destId="{3E9E6F83-0944-4623-9CBB-D191C4E147B2}" srcOrd="1" destOrd="0" presId="urn:microsoft.com/office/officeart/2018/2/layout/IconVerticalSolidList"/>
    <dgm:cxn modelId="{803CBB54-628A-4D26-9701-280165DA9C69}" type="presParOf" srcId="{FC611658-08C1-4BCE-BDD3-9F8B78DD173B}" destId="{D7CFB238-2D0B-49C8-8DC3-B1414A8316FB}" srcOrd="2" destOrd="0" presId="urn:microsoft.com/office/officeart/2018/2/layout/IconVerticalSolidList"/>
    <dgm:cxn modelId="{56D0968E-468E-4268-BCC1-387274200375}" type="presParOf" srcId="{FC611658-08C1-4BCE-BDD3-9F8B78DD173B}" destId="{62D4D279-064B-4C07-AD0C-84AE4B3086E8}"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8F62C63D-D80E-4AF8-9B4D-784BD53CA04E}"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832689CE-2FF3-498F-AB13-54192DAA6869}">
      <dgm:prSet custT="1"/>
      <dgm:spPr>
        <a:solidFill>
          <a:schemeClr val="accent2"/>
        </a:solidFill>
      </dgm:spPr>
      <dgm:t>
        <a:bodyPr/>
        <a:lstStyle/>
        <a:p>
          <a:pPr>
            <a:lnSpc>
              <a:spcPct val="100000"/>
            </a:lnSpc>
          </a:pPr>
          <a:r>
            <a:rPr lang="en-US" sz="3200" dirty="0">
              <a:latin typeface="Calibri" panose="020F0502020204030204" pitchFamily="34" charset="0"/>
              <a:cs typeface="Calibri" panose="020F0502020204030204" pitchFamily="34" charset="0"/>
            </a:rPr>
            <a:t>Make sure that the change they make is VERY specific.</a:t>
          </a:r>
        </a:p>
      </dgm:t>
    </dgm:pt>
    <dgm:pt modelId="{B697504B-0D41-47F4-AB24-709686B6BABB}" type="parTrans" cxnId="{1B591AC0-55DC-413E-B90C-1A91FC76FD27}">
      <dgm:prSet/>
      <dgm:spPr/>
      <dgm:t>
        <a:bodyPr/>
        <a:lstStyle/>
        <a:p>
          <a:endParaRPr lang="en-US"/>
        </a:p>
      </dgm:t>
    </dgm:pt>
    <dgm:pt modelId="{8C46C1BA-278E-4AB6-8052-07A1B8E707D6}" type="sibTrans" cxnId="{1B591AC0-55DC-413E-B90C-1A91FC76FD27}">
      <dgm:prSet/>
      <dgm:spPr/>
      <dgm:t>
        <a:bodyPr/>
        <a:lstStyle/>
        <a:p>
          <a:endParaRPr lang="en-US"/>
        </a:p>
      </dgm:t>
    </dgm:pt>
    <dgm:pt modelId="{47F2B441-AAF4-48DE-BD5D-3751D4F2CE98}">
      <dgm:prSet/>
      <dgm:spPr>
        <a:solidFill>
          <a:schemeClr val="bg2">
            <a:lumMod val="50000"/>
          </a:schemeClr>
        </a:solidFill>
      </dgm:spPr>
      <dgm:t>
        <a:bodyPr/>
        <a:lstStyle/>
        <a:p>
          <a:pPr>
            <a:lnSpc>
              <a:spcPct val="100000"/>
            </a:lnSpc>
          </a:pPr>
          <a:r>
            <a:rPr lang="en-US" dirty="0">
              <a:latin typeface="Calibri" panose="020F0502020204030204" pitchFamily="34" charset="0"/>
              <a:cs typeface="Calibri" panose="020F0502020204030204" pitchFamily="34" charset="0"/>
            </a:rPr>
            <a:t>The clearer and more specific the change, the more easily evaluated.</a:t>
          </a:r>
        </a:p>
      </dgm:t>
    </dgm:pt>
    <dgm:pt modelId="{28F10F10-A2A0-4BB2-976A-8357FDA083A1}" type="parTrans" cxnId="{CEE32A90-3F2D-444B-82E6-611F78044AC5}">
      <dgm:prSet/>
      <dgm:spPr/>
      <dgm:t>
        <a:bodyPr/>
        <a:lstStyle/>
        <a:p>
          <a:endParaRPr lang="en-US"/>
        </a:p>
      </dgm:t>
    </dgm:pt>
    <dgm:pt modelId="{FFBCDEED-69A6-476A-8F46-9EA86B71311A}" type="sibTrans" cxnId="{CEE32A90-3F2D-444B-82E6-611F78044AC5}">
      <dgm:prSet/>
      <dgm:spPr/>
      <dgm:t>
        <a:bodyPr/>
        <a:lstStyle/>
        <a:p>
          <a:endParaRPr lang="en-US"/>
        </a:p>
      </dgm:t>
    </dgm:pt>
    <dgm:pt modelId="{532C3E3E-8BBE-47DD-9FDF-FABB7E8CDFA7}" type="pres">
      <dgm:prSet presAssocID="{8F62C63D-D80E-4AF8-9B4D-784BD53CA04E}" presName="linear" presStyleCnt="0">
        <dgm:presLayoutVars>
          <dgm:animLvl val="lvl"/>
          <dgm:resizeHandles val="exact"/>
        </dgm:presLayoutVars>
      </dgm:prSet>
      <dgm:spPr/>
    </dgm:pt>
    <dgm:pt modelId="{5FAE7B7A-E592-4B13-BCF1-DAD2EE1DCB54}" type="pres">
      <dgm:prSet presAssocID="{832689CE-2FF3-498F-AB13-54192DAA6869}" presName="parentText" presStyleLbl="node1" presStyleIdx="0" presStyleCnt="2" custLinFactX="-12413" custLinFactNeighborX="-100000" custLinFactNeighborY="97214">
        <dgm:presLayoutVars>
          <dgm:chMax val="0"/>
          <dgm:bulletEnabled val="1"/>
        </dgm:presLayoutVars>
      </dgm:prSet>
      <dgm:spPr/>
    </dgm:pt>
    <dgm:pt modelId="{45BECB6E-0D2B-4E60-8C13-8502170BD5A7}" type="pres">
      <dgm:prSet presAssocID="{8C46C1BA-278E-4AB6-8052-07A1B8E707D6}" presName="spacer" presStyleCnt="0"/>
      <dgm:spPr/>
    </dgm:pt>
    <dgm:pt modelId="{F8FDBBB8-3446-4EF5-A959-C091A8B808AB}" type="pres">
      <dgm:prSet presAssocID="{47F2B441-AAF4-48DE-BD5D-3751D4F2CE98}" presName="parentText" presStyleLbl="node1" presStyleIdx="1" presStyleCnt="2">
        <dgm:presLayoutVars>
          <dgm:chMax val="0"/>
          <dgm:bulletEnabled val="1"/>
        </dgm:presLayoutVars>
      </dgm:prSet>
      <dgm:spPr/>
    </dgm:pt>
  </dgm:ptLst>
  <dgm:cxnLst>
    <dgm:cxn modelId="{9622F738-294E-4AC8-97D0-E952C0F108EB}" type="presOf" srcId="{47F2B441-AAF4-48DE-BD5D-3751D4F2CE98}" destId="{F8FDBBB8-3446-4EF5-A959-C091A8B808AB}" srcOrd="0" destOrd="0" presId="urn:microsoft.com/office/officeart/2005/8/layout/vList2"/>
    <dgm:cxn modelId="{E1FE7158-2059-4F82-8905-7FC0B357B032}" type="presOf" srcId="{832689CE-2FF3-498F-AB13-54192DAA6869}" destId="{5FAE7B7A-E592-4B13-BCF1-DAD2EE1DCB54}" srcOrd="0" destOrd="0" presId="urn:microsoft.com/office/officeart/2005/8/layout/vList2"/>
    <dgm:cxn modelId="{CEE32A90-3F2D-444B-82E6-611F78044AC5}" srcId="{8F62C63D-D80E-4AF8-9B4D-784BD53CA04E}" destId="{47F2B441-AAF4-48DE-BD5D-3751D4F2CE98}" srcOrd="1" destOrd="0" parTransId="{28F10F10-A2A0-4BB2-976A-8357FDA083A1}" sibTransId="{FFBCDEED-69A6-476A-8F46-9EA86B71311A}"/>
    <dgm:cxn modelId="{1B591AC0-55DC-413E-B90C-1A91FC76FD27}" srcId="{8F62C63D-D80E-4AF8-9B4D-784BD53CA04E}" destId="{832689CE-2FF3-498F-AB13-54192DAA6869}" srcOrd="0" destOrd="0" parTransId="{B697504B-0D41-47F4-AB24-709686B6BABB}" sibTransId="{8C46C1BA-278E-4AB6-8052-07A1B8E707D6}"/>
    <dgm:cxn modelId="{C0211AD2-80E9-4BEF-9DB7-0B1C74153565}" type="presOf" srcId="{8F62C63D-D80E-4AF8-9B4D-784BD53CA04E}" destId="{532C3E3E-8BBE-47DD-9FDF-FABB7E8CDFA7}" srcOrd="0" destOrd="0" presId="urn:microsoft.com/office/officeart/2005/8/layout/vList2"/>
    <dgm:cxn modelId="{486BE4E8-876E-4F2D-A451-6DE7196F0D08}" type="presParOf" srcId="{532C3E3E-8BBE-47DD-9FDF-FABB7E8CDFA7}" destId="{5FAE7B7A-E592-4B13-BCF1-DAD2EE1DCB54}" srcOrd="0" destOrd="0" presId="urn:microsoft.com/office/officeart/2005/8/layout/vList2"/>
    <dgm:cxn modelId="{40A82CE3-3B0F-46BD-9C25-75344BDA2DBE}" type="presParOf" srcId="{532C3E3E-8BBE-47DD-9FDF-FABB7E8CDFA7}" destId="{45BECB6E-0D2B-4E60-8C13-8502170BD5A7}" srcOrd="1" destOrd="0" presId="urn:microsoft.com/office/officeart/2005/8/layout/vList2"/>
    <dgm:cxn modelId="{E5ED224A-671C-4896-9644-047B2C38D559}" type="presParOf" srcId="{532C3E3E-8BBE-47DD-9FDF-FABB7E8CDFA7}" destId="{F8FDBBB8-3446-4EF5-A959-C091A8B808AB}" srcOrd="2"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14E4A98-754C-42D7-8AC1-9201DA9E6EDB}">
      <dsp:nvSpPr>
        <dsp:cNvPr id="0" name=""/>
        <dsp:cNvSpPr/>
      </dsp:nvSpPr>
      <dsp:spPr>
        <a:xfrm>
          <a:off x="0" y="264780"/>
          <a:ext cx="4041648" cy="725399"/>
        </a:xfrm>
        <a:prstGeom prst="roundRect">
          <a:avLst/>
        </a:prstGeom>
        <a:solidFill>
          <a:srgbClr val="A725A7"/>
        </a:solidFill>
        <a:ln>
          <a:noFill/>
        </a:ln>
        <a:effectLst>
          <a:outerShdw blurRad="50800" dist="43000" dir="5400000" rotWithShape="0">
            <a:srgbClr val="000000">
              <a:alpha val="40000"/>
            </a:srgbClr>
          </a:outerShdw>
        </a:effectLst>
        <a:scene3d>
          <a:camera prst="orthographicFront" fov="0">
            <a:rot lat="0" lon="0" rev="0"/>
          </a:camera>
          <a:lightRig rig="balanced" dir="t">
            <a:rot lat="0" lon="0" rev="0"/>
          </a:lightRig>
        </a:scene3d>
        <a:sp3d prstMaterial="matte">
          <a:bevelT w="0" h="0"/>
          <a:contourClr>
            <a:schemeClr val="accent2">
              <a:hueOff val="0"/>
              <a:satOff val="0"/>
              <a:lumOff val="0"/>
              <a:alphaOff val="0"/>
              <a:tint val="100000"/>
              <a:shade val="100000"/>
              <a:hueMod val="100000"/>
              <a:satMod val="100000"/>
            </a:schemeClr>
          </a:contourClr>
        </a:sp3d>
      </dsp:spPr>
      <dsp:style>
        <a:lnRef idx="0">
          <a:scrgbClr r="0" g="0" b="0"/>
        </a:lnRef>
        <a:fillRef idx="3">
          <a:scrgbClr r="0" g="0" b="0"/>
        </a:fillRef>
        <a:effectRef idx="2">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l" defTabSz="1377950">
            <a:lnSpc>
              <a:spcPct val="90000"/>
            </a:lnSpc>
            <a:spcBef>
              <a:spcPct val="0"/>
            </a:spcBef>
            <a:spcAft>
              <a:spcPct val="35000"/>
            </a:spcAft>
            <a:buNone/>
          </a:pPr>
          <a:r>
            <a:rPr lang="en-US" sz="3100" kern="1200" dirty="0"/>
            <a:t>CGM / Meter Supplies</a:t>
          </a:r>
        </a:p>
      </dsp:txBody>
      <dsp:txXfrm>
        <a:off x="35411" y="300191"/>
        <a:ext cx="3970826" cy="654577"/>
      </dsp:txXfrm>
    </dsp:sp>
    <dsp:sp modelId="{FC7514E2-8989-4B46-AA52-E0A60CC36169}">
      <dsp:nvSpPr>
        <dsp:cNvPr id="0" name=""/>
        <dsp:cNvSpPr/>
      </dsp:nvSpPr>
      <dsp:spPr>
        <a:xfrm>
          <a:off x="0" y="990180"/>
          <a:ext cx="4041648" cy="5133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322" tIns="39370" rIns="220472" bIns="39370" numCol="1" spcCol="1270" anchor="t" anchorCtr="0">
          <a:noAutofit/>
        </a:bodyPr>
        <a:lstStyle/>
        <a:p>
          <a:pPr marL="228600" lvl="1" indent="-228600" algn="l" defTabSz="1066800">
            <a:lnSpc>
              <a:spcPct val="90000"/>
            </a:lnSpc>
            <a:spcBef>
              <a:spcPct val="0"/>
            </a:spcBef>
            <a:spcAft>
              <a:spcPct val="20000"/>
            </a:spcAft>
            <a:buChar char="•"/>
          </a:pPr>
          <a:r>
            <a:rPr lang="en-US" sz="2400" kern="1200"/>
            <a:t>Strips that aren’t expired?</a:t>
          </a:r>
        </a:p>
      </dsp:txBody>
      <dsp:txXfrm>
        <a:off x="0" y="990180"/>
        <a:ext cx="4041648" cy="513360"/>
      </dsp:txXfrm>
    </dsp:sp>
    <dsp:sp modelId="{445FAFFC-22D0-4EE0-9CE6-CEE1E6F0A530}">
      <dsp:nvSpPr>
        <dsp:cNvPr id="0" name=""/>
        <dsp:cNvSpPr/>
      </dsp:nvSpPr>
      <dsp:spPr>
        <a:xfrm>
          <a:off x="0" y="1503540"/>
          <a:ext cx="4041648" cy="725399"/>
        </a:xfrm>
        <a:prstGeom prst="roundRect">
          <a:avLst/>
        </a:prstGeom>
        <a:solidFill>
          <a:schemeClr val="accent3">
            <a:lumMod val="75000"/>
          </a:schemeClr>
        </a:solidFill>
        <a:ln>
          <a:noFill/>
        </a:ln>
        <a:effectLst>
          <a:outerShdw blurRad="50800" dist="43000" dir="5400000" rotWithShape="0">
            <a:srgbClr val="000000">
              <a:alpha val="40000"/>
            </a:srgbClr>
          </a:outerShdw>
        </a:effectLst>
        <a:scene3d>
          <a:camera prst="orthographicFront" fov="0">
            <a:rot lat="0" lon="0" rev="0"/>
          </a:camera>
          <a:lightRig rig="balanced" dir="t">
            <a:rot lat="0" lon="0" rev="0"/>
          </a:lightRig>
        </a:scene3d>
        <a:sp3d prstMaterial="matte">
          <a:bevelT w="0" h="0"/>
          <a:contourClr>
            <a:schemeClr val="accent2">
              <a:hueOff val="0"/>
              <a:satOff val="0"/>
              <a:lumOff val="0"/>
              <a:alphaOff val="0"/>
              <a:tint val="100000"/>
              <a:shade val="100000"/>
              <a:hueMod val="100000"/>
              <a:satMod val="100000"/>
            </a:schemeClr>
          </a:contourClr>
        </a:sp3d>
      </dsp:spPr>
      <dsp:style>
        <a:lnRef idx="0">
          <a:scrgbClr r="0" g="0" b="0"/>
        </a:lnRef>
        <a:fillRef idx="3">
          <a:scrgbClr r="0" g="0" b="0"/>
        </a:fillRef>
        <a:effectRef idx="2">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l" defTabSz="1377950">
            <a:lnSpc>
              <a:spcPct val="90000"/>
            </a:lnSpc>
            <a:spcBef>
              <a:spcPct val="0"/>
            </a:spcBef>
            <a:spcAft>
              <a:spcPct val="35000"/>
            </a:spcAft>
            <a:buNone/>
          </a:pPr>
          <a:r>
            <a:rPr lang="en-US" sz="3100" kern="1200" dirty="0"/>
            <a:t>Pump &amp; Supplies</a:t>
          </a:r>
        </a:p>
      </dsp:txBody>
      <dsp:txXfrm>
        <a:off x="35411" y="1538951"/>
        <a:ext cx="3970826" cy="654577"/>
      </dsp:txXfrm>
    </dsp:sp>
    <dsp:sp modelId="{A83D165A-EB93-44BA-B864-5DFFB5530403}">
      <dsp:nvSpPr>
        <dsp:cNvPr id="0" name=""/>
        <dsp:cNvSpPr/>
      </dsp:nvSpPr>
      <dsp:spPr>
        <a:xfrm>
          <a:off x="0" y="2318220"/>
          <a:ext cx="4041648" cy="725399"/>
        </a:xfrm>
        <a:prstGeom prst="roundRect">
          <a:avLst/>
        </a:prstGeom>
        <a:solidFill>
          <a:schemeClr val="bg2">
            <a:lumMod val="50000"/>
          </a:schemeClr>
        </a:solidFill>
        <a:ln>
          <a:noFill/>
        </a:ln>
        <a:effectLst>
          <a:outerShdw blurRad="50800" dist="43000" dir="5400000" rotWithShape="0">
            <a:srgbClr val="000000">
              <a:alpha val="40000"/>
            </a:srgbClr>
          </a:outerShdw>
        </a:effectLst>
        <a:scene3d>
          <a:camera prst="orthographicFront" fov="0">
            <a:rot lat="0" lon="0" rev="0"/>
          </a:camera>
          <a:lightRig rig="balanced" dir="t">
            <a:rot lat="0" lon="0" rev="0"/>
          </a:lightRig>
        </a:scene3d>
        <a:sp3d prstMaterial="matte">
          <a:bevelT w="0" h="0"/>
          <a:contourClr>
            <a:schemeClr val="accent2">
              <a:hueOff val="0"/>
              <a:satOff val="0"/>
              <a:lumOff val="0"/>
              <a:alphaOff val="0"/>
              <a:tint val="100000"/>
              <a:shade val="100000"/>
              <a:hueMod val="100000"/>
              <a:satMod val="100000"/>
            </a:schemeClr>
          </a:contourClr>
        </a:sp3d>
      </dsp:spPr>
      <dsp:style>
        <a:lnRef idx="0">
          <a:scrgbClr r="0" g="0" b="0"/>
        </a:lnRef>
        <a:fillRef idx="3">
          <a:scrgbClr r="0" g="0" b="0"/>
        </a:fillRef>
        <a:effectRef idx="2">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l" defTabSz="1377950">
            <a:lnSpc>
              <a:spcPct val="90000"/>
            </a:lnSpc>
            <a:spcBef>
              <a:spcPct val="0"/>
            </a:spcBef>
            <a:spcAft>
              <a:spcPct val="35000"/>
            </a:spcAft>
            <a:buNone/>
          </a:pPr>
          <a:r>
            <a:rPr lang="en-US" sz="3100" kern="1200" dirty="0"/>
            <a:t>Site Evaluation</a:t>
          </a:r>
        </a:p>
      </dsp:txBody>
      <dsp:txXfrm>
        <a:off x="35411" y="2353631"/>
        <a:ext cx="3970826" cy="654577"/>
      </dsp:txXfrm>
    </dsp:sp>
    <dsp:sp modelId="{369323F5-A809-44DE-8643-DDA7CD4E6C0C}">
      <dsp:nvSpPr>
        <dsp:cNvPr id="0" name=""/>
        <dsp:cNvSpPr/>
      </dsp:nvSpPr>
      <dsp:spPr>
        <a:xfrm>
          <a:off x="0" y="3132900"/>
          <a:ext cx="4041648" cy="725399"/>
        </a:xfrm>
        <a:prstGeom prst="roundRect">
          <a:avLst/>
        </a:prstGeom>
        <a:solidFill>
          <a:schemeClr val="accent1"/>
        </a:solidFill>
        <a:ln>
          <a:noFill/>
        </a:ln>
        <a:effectLst>
          <a:outerShdw blurRad="50800" dist="43000" dir="5400000" rotWithShape="0">
            <a:srgbClr val="000000">
              <a:alpha val="40000"/>
            </a:srgbClr>
          </a:outerShdw>
        </a:effectLst>
        <a:scene3d>
          <a:camera prst="orthographicFront" fov="0">
            <a:rot lat="0" lon="0" rev="0"/>
          </a:camera>
          <a:lightRig rig="balanced" dir="t">
            <a:rot lat="0" lon="0" rev="0"/>
          </a:lightRig>
        </a:scene3d>
        <a:sp3d prstMaterial="matte">
          <a:bevelT w="0" h="0"/>
          <a:contourClr>
            <a:schemeClr val="accent2">
              <a:hueOff val="0"/>
              <a:satOff val="0"/>
              <a:lumOff val="0"/>
              <a:alphaOff val="0"/>
              <a:tint val="100000"/>
              <a:shade val="100000"/>
              <a:hueMod val="100000"/>
              <a:satMod val="100000"/>
            </a:schemeClr>
          </a:contourClr>
        </a:sp3d>
      </dsp:spPr>
      <dsp:style>
        <a:lnRef idx="0">
          <a:scrgbClr r="0" g="0" b="0"/>
        </a:lnRef>
        <a:fillRef idx="3">
          <a:scrgbClr r="0" g="0" b="0"/>
        </a:fillRef>
        <a:effectRef idx="2">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l" defTabSz="1377950">
            <a:lnSpc>
              <a:spcPct val="90000"/>
            </a:lnSpc>
            <a:spcBef>
              <a:spcPct val="0"/>
            </a:spcBef>
            <a:spcAft>
              <a:spcPct val="35000"/>
            </a:spcAft>
            <a:buNone/>
          </a:pPr>
          <a:r>
            <a:rPr lang="en-US" sz="3100" kern="1200" dirty="0"/>
            <a:t>Low Glucose Plan</a:t>
          </a:r>
        </a:p>
      </dsp:txBody>
      <dsp:txXfrm>
        <a:off x="35411" y="3168311"/>
        <a:ext cx="3970826" cy="654577"/>
      </dsp:txXfrm>
    </dsp:sp>
    <dsp:sp modelId="{CFEC2DCD-92A3-4A46-9C0D-4BA287297EB2}">
      <dsp:nvSpPr>
        <dsp:cNvPr id="0" name=""/>
        <dsp:cNvSpPr/>
      </dsp:nvSpPr>
      <dsp:spPr>
        <a:xfrm>
          <a:off x="0" y="3947580"/>
          <a:ext cx="4041648" cy="725399"/>
        </a:xfrm>
        <a:prstGeom prst="roundRect">
          <a:avLst/>
        </a:prstGeom>
        <a:solidFill>
          <a:srgbClr val="C00000"/>
        </a:solidFill>
        <a:ln>
          <a:noFill/>
        </a:ln>
        <a:effectLst>
          <a:outerShdw blurRad="50800" dist="43000" dir="5400000" rotWithShape="0">
            <a:srgbClr val="000000">
              <a:alpha val="40000"/>
            </a:srgbClr>
          </a:outerShdw>
        </a:effectLst>
        <a:scene3d>
          <a:camera prst="orthographicFront" fov="0">
            <a:rot lat="0" lon="0" rev="0"/>
          </a:camera>
          <a:lightRig rig="balanced" dir="t">
            <a:rot lat="0" lon="0" rev="0"/>
          </a:lightRig>
        </a:scene3d>
        <a:sp3d prstMaterial="matte">
          <a:bevelT w="0" h="0"/>
          <a:contourClr>
            <a:schemeClr val="accent2">
              <a:hueOff val="0"/>
              <a:satOff val="0"/>
              <a:lumOff val="0"/>
              <a:alphaOff val="0"/>
              <a:tint val="100000"/>
              <a:shade val="100000"/>
              <a:hueMod val="100000"/>
              <a:satMod val="100000"/>
            </a:schemeClr>
          </a:contourClr>
        </a:sp3d>
      </dsp:spPr>
      <dsp:style>
        <a:lnRef idx="0">
          <a:scrgbClr r="0" g="0" b="0"/>
        </a:lnRef>
        <a:fillRef idx="3">
          <a:scrgbClr r="0" g="0" b="0"/>
        </a:fillRef>
        <a:effectRef idx="2">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l" defTabSz="1377950">
            <a:lnSpc>
              <a:spcPct val="90000"/>
            </a:lnSpc>
            <a:spcBef>
              <a:spcPct val="0"/>
            </a:spcBef>
            <a:spcAft>
              <a:spcPct val="35000"/>
            </a:spcAft>
            <a:buNone/>
          </a:pPr>
          <a:r>
            <a:rPr lang="en-US" sz="3100" kern="1200" dirty="0"/>
            <a:t>Meds &amp; Disaster Plan</a:t>
          </a:r>
        </a:p>
      </dsp:txBody>
      <dsp:txXfrm>
        <a:off x="35411" y="3982991"/>
        <a:ext cx="3970826" cy="65457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BF5CB36-0B21-476F-8B0A-48E33DC98C8B}">
      <dsp:nvSpPr>
        <dsp:cNvPr id="0" name=""/>
        <dsp:cNvSpPr/>
      </dsp:nvSpPr>
      <dsp:spPr>
        <a:xfrm>
          <a:off x="1116" y="29348"/>
          <a:ext cx="1828353" cy="731341"/>
        </a:xfrm>
        <a:prstGeom prst="homePlate">
          <a:avLst/>
        </a:prstGeom>
        <a:solidFill>
          <a:schemeClr val="accent1">
            <a:shade val="50000"/>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9352" tIns="74676" rIns="37338" bIns="74676" numCol="1" spcCol="1270" anchor="ctr" anchorCtr="0">
          <a:noAutofit/>
        </a:bodyPr>
        <a:lstStyle/>
        <a:p>
          <a:pPr marL="0" lvl="0" indent="0" algn="ctr" defTabSz="1244600">
            <a:lnSpc>
              <a:spcPct val="90000"/>
            </a:lnSpc>
            <a:spcBef>
              <a:spcPct val="0"/>
            </a:spcBef>
            <a:spcAft>
              <a:spcPct val="35000"/>
            </a:spcAft>
            <a:buNone/>
          </a:pPr>
          <a:r>
            <a:rPr lang="en-US" sz="2800" b="1" kern="1200" dirty="0">
              <a:latin typeface="Calibri" panose="020F0502020204030204" pitchFamily="34" charset="0"/>
              <a:cs typeface="Calibri" panose="020F0502020204030204" pitchFamily="34" charset="0"/>
            </a:rPr>
            <a:t>Food</a:t>
          </a:r>
        </a:p>
      </dsp:txBody>
      <dsp:txXfrm>
        <a:off x="1116" y="29348"/>
        <a:ext cx="1645518" cy="731341"/>
      </dsp:txXfrm>
    </dsp:sp>
    <dsp:sp modelId="{A4CB3E0C-BE8F-40A4-B10D-DE9B98B7BB2F}">
      <dsp:nvSpPr>
        <dsp:cNvPr id="0" name=""/>
        <dsp:cNvSpPr/>
      </dsp:nvSpPr>
      <dsp:spPr>
        <a:xfrm>
          <a:off x="1463799" y="29348"/>
          <a:ext cx="1828353" cy="731341"/>
        </a:xfrm>
        <a:prstGeom prst="chevron">
          <a:avLst/>
        </a:prstGeom>
        <a:solidFill>
          <a:schemeClr val="accent1">
            <a:shade val="50000"/>
            <a:hueOff val="33829"/>
            <a:satOff val="-836"/>
            <a:lumOff val="1340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53340" rIns="26670" bIns="53340" numCol="1" spcCol="1270" anchor="ctr" anchorCtr="0">
          <a:noAutofit/>
        </a:bodyPr>
        <a:lstStyle/>
        <a:p>
          <a:pPr marL="0" lvl="0" indent="0" algn="ctr" defTabSz="889000">
            <a:lnSpc>
              <a:spcPct val="90000"/>
            </a:lnSpc>
            <a:spcBef>
              <a:spcPct val="0"/>
            </a:spcBef>
            <a:spcAft>
              <a:spcPct val="35000"/>
            </a:spcAft>
            <a:buNone/>
          </a:pPr>
          <a:r>
            <a:rPr lang="en-US" sz="2000" b="1" kern="1200" dirty="0">
              <a:latin typeface="Calibri" panose="020F0502020204030204" pitchFamily="34" charset="0"/>
              <a:cs typeface="Calibri" panose="020F0502020204030204" pitchFamily="34" charset="0"/>
            </a:rPr>
            <a:t>Meds</a:t>
          </a:r>
        </a:p>
      </dsp:txBody>
      <dsp:txXfrm>
        <a:off x="1829470" y="29348"/>
        <a:ext cx="1097012" cy="731341"/>
      </dsp:txXfrm>
    </dsp:sp>
    <dsp:sp modelId="{30C3E686-6CE8-4B17-B5C5-0D6189DEF84B}">
      <dsp:nvSpPr>
        <dsp:cNvPr id="0" name=""/>
        <dsp:cNvSpPr/>
      </dsp:nvSpPr>
      <dsp:spPr>
        <a:xfrm>
          <a:off x="2926481" y="29348"/>
          <a:ext cx="1828353" cy="731341"/>
        </a:xfrm>
        <a:prstGeom prst="chevron">
          <a:avLst/>
        </a:prstGeom>
        <a:solidFill>
          <a:schemeClr val="accent1">
            <a:shade val="50000"/>
            <a:hueOff val="67659"/>
            <a:satOff val="-1672"/>
            <a:lumOff val="26799"/>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6012" tIns="64008" rIns="32004" bIns="64008" numCol="1" spcCol="1270" anchor="ctr" anchorCtr="0">
          <a:noAutofit/>
        </a:bodyPr>
        <a:lstStyle/>
        <a:p>
          <a:pPr marL="0" lvl="0" indent="0" algn="ctr" defTabSz="1066800">
            <a:lnSpc>
              <a:spcPct val="90000"/>
            </a:lnSpc>
            <a:spcBef>
              <a:spcPct val="0"/>
            </a:spcBef>
            <a:spcAft>
              <a:spcPct val="35000"/>
            </a:spcAft>
            <a:buNone/>
          </a:pPr>
          <a:r>
            <a:rPr lang="en-US" sz="2400" b="1" kern="1200" dirty="0">
              <a:latin typeface="Calibri" panose="020F0502020204030204" pitchFamily="34" charset="0"/>
              <a:cs typeface="Calibri" panose="020F0502020204030204" pitchFamily="34" charset="0"/>
            </a:rPr>
            <a:t>Activity</a:t>
          </a:r>
        </a:p>
      </dsp:txBody>
      <dsp:txXfrm>
        <a:off x="3292152" y="29348"/>
        <a:ext cx="1097012" cy="731341"/>
      </dsp:txXfrm>
    </dsp:sp>
    <dsp:sp modelId="{1EC0783F-515C-4D9E-A61E-12A7EFEFF120}">
      <dsp:nvSpPr>
        <dsp:cNvPr id="0" name=""/>
        <dsp:cNvSpPr/>
      </dsp:nvSpPr>
      <dsp:spPr>
        <a:xfrm>
          <a:off x="4389164" y="29348"/>
          <a:ext cx="1828353" cy="731341"/>
        </a:xfrm>
        <a:prstGeom prst="chevron">
          <a:avLst/>
        </a:prstGeom>
        <a:solidFill>
          <a:schemeClr val="accent1">
            <a:shade val="50000"/>
            <a:hueOff val="101488"/>
            <a:satOff val="-2508"/>
            <a:lumOff val="40199"/>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48006" rIns="24003" bIns="48006" numCol="1" spcCol="1270" anchor="ctr" anchorCtr="0">
          <a:noAutofit/>
        </a:bodyPr>
        <a:lstStyle/>
        <a:p>
          <a:pPr marL="0" lvl="0" indent="0" algn="ctr" defTabSz="800100">
            <a:lnSpc>
              <a:spcPct val="90000"/>
            </a:lnSpc>
            <a:spcBef>
              <a:spcPct val="0"/>
            </a:spcBef>
            <a:spcAft>
              <a:spcPct val="35000"/>
            </a:spcAft>
            <a:buNone/>
          </a:pPr>
          <a:r>
            <a:rPr lang="en-US" sz="1800" b="1" kern="1200" dirty="0">
              <a:latin typeface="Calibri" panose="020F0502020204030204" pitchFamily="34" charset="0"/>
              <a:cs typeface="Calibri" panose="020F0502020204030204" pitchFamily="34" charset="0"/>
            </a:rPr>
            <a:t>Biological</a:t>
          </a:r>
        </a:p>
      </dsp:txBody>
      <dsp:txXfrm>
        <a:off x="4754835" y="29348"/>
        <a:ext cx="1097012" cy="731341"/>
      </dsp:txXfrm>
    </dsp:sp>
    <dsp:sp modelId="{2D077320-8B91-4D8D-BAFE-2A20472EE195}">
      <dsp:nvSpPr>
        <dsp:cNvPr id="0" name=""/>
        <dsp:cNvSpPr/>
      </dsp:nvSpPr>
      <dsp:spPr>
        <a:xfrm>
          <a:off x="5851847" y="29348"/>
          <a:ext cx="1828353" cy="731341"/>
        </a:xfrm>
        <a:prstGeom prst="chevron">
          <a:avLst/>
        </a:prstGeom>
        <a:solidFill>
          <a:schemeClr val="accent1">
            <a:shade val="50000"/>
            <a:hueOff val="67659"/>
            <a:satOff val="-1672"/>
            <a:lumOff val="26799"/>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42672" rIns="21336" bIns="42672" numCol="1" spcCol="1270" anchor="ctr" anchorCtr="0">
          <a:noAutofit/>
        </a:bodyPr>
        <a:lstStyle/>
        <a:p>
          <a:pPr marL="0" lvl="0" indent="0" algn="ctr" defTabSz="711200">
            <a:lnSpc>
              <a:spcPct val="90000"/>
            </a:lnSpc>
            <a:spcBef>
              <a:spcPct val="0"/>
            </a:spcBef>
            <a:spcAft>
              <a:spcPct val="35000"/>
            </a:spcAft>
            <a:buNone/>
          </a:pPr>
          <a:r>
            <a:rPr lang="en-US" sz="1600" b="1" kern="1200" dirty="0">
              <a:latin typeface="Calibri" panose="020F0502020204030204" pitchFamily="34" charset="0"/>
              <a:cs typeface="Calibri" panose="020F0502020204030204" pitchFamily="34" charset="0"/>
            </a:rPr>
            <a:t>Environ-mental</a:t>
          </a:r>
        </a:p>
      </dsp:txBody>
      <dsp:txXfrm>
        <a:off x="6217518" y="29348"/>
        <a:ext cx="1097012" cy="731341"/>
      </dsp:txXfrm>
    </dsp:sp>
    <dsp:sp modelId="{FE9FBCD8-0DFB-423B-8D0B-3A4B468982B1}">
      <dsp:nvSpPr>
        <dsp:cNvPr id="0" name=""/>
        <dsp:cNvSpPr/>
      </dsp:nvSpPr>
      <dsp:spPr>
        <a:xfrm>
          <a:off x="7314530" y="29348"/>
          <a:ext cx="1828353" cy="731341"/>
        </a:xfrm>
        <a:prstGeom prst="chevron">
          <a:avLst/>
        </a:prstGeom>
        <a:solidFill>
          <a:schemeClr val="accent1">
            <a:shade val="50000"/>
            <a:hueOff val="33829"/>
            <a:satOff val="-836"/>
            <a:lumOff val="1340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37338" rIns="18669" bIns="37338" numCol="1" spcCol="1270" anchor="ctr" anchorCtr="0">
          <a:noAutofit/>
        </a:bodyPr>
        <a:lstStyle/>
        <a:p>
          <a:pPr marL="0" lvl="0" indent="0" algn="ctr" defTabSz="622300">
            <a:lnSpc>
              <a:spcPct val="90000"/>
            </a:lnSpc>
            <a:spcBef>
              <a:spcPct val="0"/>
            </a:spcBef>
            <a:spcAft>
              <a:spcPct val="35000"/>
            </a:spcAft>
            <a:buNone/>
          </a:pPr>
          <a:r>
            <a:rPr lang="en-US" sz="1400" b="1" kern="1200" dirty="0">
              <a:latin typeface="Calibri" panose="020F0502020204030204" pitchFamily="34" charset="0"/>
              <a:cs typeface="Calibri" panose="020F0502020204030204" pitchFamily="34" charset="0"/>
            </a:rPr>
            <a:t>Behavioral and decision making</a:t>
          </a:r>
          <a:endParaRPr lang="en-US" sz="1800" b="1" kern="1200" dirty="0">
            <a:latin typeface="Calibri" panose="020F0502020204030204" pitchFamily="34" charset="0"/>
            <a:cs typeface="Calibri" panose="020F0502020204030204" pitchFamily="34" charset="0"/>
          </a:endParaRPr>
        </a:p>
      </dsp:txBody>
      <dsp:txXfrm>
        <a:off x="7680201" y="29348"/>
        <a:ext cx="1097012" cy="73134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741526B-1753-4E1B-B8F0-A5F4BEA9A7B7}">
      <dsp:nvSpPr>
        <dsp:cNvPr id="0" name=""/>
        <dsp:cNvSpPr/>
      </dsp:nvSpPr>
      <dsp:spPr>
        <a:xfrm>
          <a:off x="0" y="2371"/>
          <a:ext cx="5715000" cy="1202159"/>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7313AA8-7F31-4E94-B637-42E280CCFD46}">
      <dsp:nvSpPr>
        <dsp:cNvPr id="0" name=""/>
        <dsp:cNvSpPr/>
      </dsp:nvSpPr>
      <dsp:spPr>
        <a:xfrm>
          <a:off x="363653" y="272857"/>
          <a:ext cx="661187" cy="661187"/>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81EB5EBB-59EC-40A4-912D-506C62FC5D83}">
      <dsp:nvSpPr>
        <dsp:cNvPr id="0" name=""/>
        <dsp:cNvSpPr/>
      </dsp:nvSpPr>
      <dsp:spPr>
        <a:xfrm>
          <a:off x="1388493" y="2371"/>
          <a:ext cx="4326506" cy="120215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7229" tIns="127229" rIns="127229" bIns="127229" numCol="1" spcCol="1270" anchor="ctr" anchorCtr="0">
          <a:noAutofit/>
        </a:bodyPr>
        <a:lstStyle/>
        <a:p>
          <a:pPr marL="0" lvl="0" indent="0" algn="l" defTabSz="977900">
            <a:lnSpc>
              <a:spcPct val="90000"/>
            </a:lnSpc>
            <a:spcBef>
              <a:spcPct val="0"/>
            </a:spcBef>
            <a:spcAft>
              <a:spcPct val="35000"/>
            </a:spcAft>
            <a:buNone/>
          </a:pPr>
          <a:r>
            <a:rPr lang="en-US" sz="2200" kern="1200"/>
            <a:t>JR rides their bike for 1.5 hours twice weekly. </a:t>
          </a:r>
        </a:p>
      </dsp:txBody>
      <dsp:txXfrm>
        <a:off x="1388493" y="2371"/>
        <a:ext cx="4326506" cy="1202159"/>
      </dsp:txXfrm>
    </dsp:sp>
    <dsp:sp modelId="{798C8830-67B1-49E3-A19F-E9BCC4D1E371}">
      <dsp:nvSpPr>
        <dsp:cNvPr id="0" name=""/>
        <dsp:cNvSpPr/>
      </dsp:nvSpPr>
      <dsp:spPr>
        <a:xfrm>
          <a:off x="0" y="1505070"/>
          <a:ext cx="5715000" cy="1202159"/>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C3CCBB6-9FD8-45FC-9C96-EC1933479A2F}">
      <dsp:nvSpPr>
        <dsp:cNvPr id="0" name=""/>
        <dsp:cNvSpPr/>
      </dsp:nvSpPr>
      <dsp:spPr>
        <a:xfrm>
          <a:off x="363653" y="1775556"/>
          <a:ext cx="661187" cy="661187"/>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F3A4A01F-821F-4542-9FE8-BB8E86206F26}">
      <dsp:nvSpPr>
        <dsp:cNvPr id="0" name=""/>
        <dsp:cNvSpPr/>
      </dsp:nvSpPr>
      <dsp:spPr>
        <a:xfrm>
          <a:off x="1388493" y="1505070"/>
          <a:ext cx="4326506" cy="120215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7229" tIns="127229" rIns="127229" bIns="127229" numCol="1" spcCol="1270" anchor="ctr" anchorCtr="0">
          <a:noAutofit/>
        </a:bodyPr>
        <a:lstStyle/>
        <a:p>
          <a:pPr marL="0" lvl="0" indent="0" algn="l" defTabSz="977900">
            <a:lnSpc>
              <a:spcPct val="90000"/>
            </a:lnSpc>
            <a:spcBef>
              <a:spcPct val="0"/>
            </a:spcBef>
            <a:spcAft>
              <a:spcPct val="35000"/>
            </a:spcAft>
            <a:buNone/>
          </a:pPr>
          <a:r>
            <a:rPr lang="en-US" sz="2200" kern="1200" dirty="0"/>
            <a:t>Limits carb intake to 30 </a:t>
          </a:r>
          <a:r>
            <a:rPr lang="en-US" sz="2200" kern="1200" dirty="0" err="1"/>
            <a:t>gms</a:t>
          </a:r>
          <a:r>
            <a:rPr lang="en-US" sz="2200" kern="1200" dirty="0"/>
            <a:t> daily to avoid weight gain.</a:t>
          </a:r>
        </a:p>
      </dsp:txBody>
      <dsp:txXfrm>
        <a:off x="1388493" y="1505070"/>
        <a:ext cx="4326506" cy="1202159"/>
      </dsp:txXfrm>
    </dsp:sp>
    <dsp:sp modelId="{9AE2A4BD-787C-48DC-AB84-B8BF78C2CA97}">
      <dsp:nvSpPr>
        <dsp:cNvPr id="0" name=""/>
        <dsp:cNvSpPr/>
      </dsp:nvSpPr>
      <dsp:spPr>
        <a:xfrm>
          <a:off x="0" y="3007769"/>
          <a:ext cx="5715000" cy="1202159"/>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EFED158-12BD-45DB-96C6-ADB4177A1B33}">
      <dsp:nvSpPr>
        <dsp:cNvPr id="0" name=""/>
        <dsp:cNvSpPr/>
      </dsp:nvSpPr>
      <dsp:spPr>
        <a:xfrm>
          <a:off x="363653" y="3278255"/>
          <a:ext cx="661187" cy="661187"/>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905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82136784-551D-4D3B-8346-381985AD25DF}">
      <dsp:nvSpPr>
        <dsp:cNvPr id="0" name=""/>
        <dsp:cNvSpPr/>
      </dsp:nvSpPr>
      <dsp:spPr>
        <a:xfrm>
          <a:off x="1388493" y="3007769"/>
          <a:ext cx="4326506" cy="120215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7229" tIns="127229" rIns="127229" bIns="127229" numCol="1" spcCol="1270" anchor="ctr" anchorCtr="0">
          <a:noAutofit/>
        </a:bodyPr>
        <a:lstStyle/>
        <a:p>
          <a:pPr marL="0" lvl="0" indent="0" algn="l" defTabSz="977900">
            <a:lnSpc>
              <a:spcPct val="90000"/>
            </a:lnSpc>
            <a:spcBef>
              <a:spcPct val="0"/>
            </a:spcBef>
            <a:spcAft>
              <a:spcPct val="35000"/>
            </a:spcAft>
            <a:buNone/>
          </a:pPr>
          <a:r>
            <a:rPr lang="en-US" sz="2200" kern="1200"/>
            <a:t>Uses a pump and tries to manage glucose with basal insulin only.</a:t>
          </a:r>
        </a:p>
      </dsp:txBody>
      <dsp:txXfrm>
        <a:off x="1388493" y="3007769"/>
        <a:ext cx="4326506" cy="1202159"/>
      </dsp:txXfrm>
    </dsp:sp>
    <dsp:sp modelId="{3F07C874-5FC0-4769-9A2B-12206C00D636}">
      <dsp:nvSpPr>
        <dsp:cNvPr id="0" name=""/>
        <dsp:cNvSpPr/>
      </dsp:nvSpPr>
      <dsp:spPr>
        <a:xfrm>
          <a:off x="0" y="4510468"/>
          <a:ext cx="5715000" cy="1202159"/>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E9E6F83-0944-4623-9CBB-D191C4E147B2}">
      <dsp:nvSpPr>
        <dsp:cNvPr id="0" name=""/>
        <dsp:cNvSpPr/>
      </dsp:nvSpPr>
      <dsp:spPr>
        <a:xfrm>
          <a:off x="363653" y="4780954"/>
          <a:ext cx="661187" cy="661187"/>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905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62D4D279-064B-4C07-AD0C-84AE4B3086E8}">
      <dsp:nvSpPr>
        <dsp:cNvPr id="0" name=""/>
        <dsp:cNvSpPr/>
      </dsp:nvSpPr>
      <dsp:spPr>
        <a:xfrm>
          <a:off x="1388493" y="4510468"/>
          <a:ext cx="4326506" cy="120215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7229" tIns="127229" rIns="127229" bIns="127229" numCol="1" spcCol="1270" anchor="ctr" anchorCtr="0">
          <a:noAutofit/>
        </a:bodyPr>
        <a:lstStyle/>
        <a:p>
          <a:pPr marL="0" lvl="0" indent="0" algn="l" defTabSz="977900">
            <a:lnSpc>
              <a:spcPct val="90000"/>
            </a:lnSpc>
            <a:spcBef>
              <a:spcPct val="0"/>
            </a:spcBef>
            <a:spcAft>
              <a:spcPct val="35000"/>
            </a:spcAft>
            <a:buNone/>
          </a:pPr>
          <a:r>
            <a:rPr lang="en-US" sz="2200" kern="1200" dirty="0"/>
            <a:t>Is reluctant to treat lows with carbs.</a:t>
          </a:r>
        </a:p>
      </dsp:txBody>
      <dsp:txXfrm>
        <a:off x="1388493" y="4510468"/>
        <a:ext cx="4326506" cy="1202159"/>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FAE7B7A-E592-4B13-BCF1-DAD2EE1DCB54}">
      <dsp:nvSpPr>
        <dsp:cNvPr id="0" name=""/>
        <dsp:cNvSpPr/>
      </dsp:nvSpPr>
      <dsp:spPr>
        <a:xfrm>
          <a:off x="0" y="108145"/>
          <a:ext cx="4041648" cy="2402887"/>
        </a:xfrm>
        <a:prstGeom prst="roundRect">
          <a:avLst/>
        </a:prstGeom>
        <a:solidFill>
          <a:schemeClr val="accent2"/>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100000"/>
            </a:lnSpc>
            <a:spcBef>
              <a:spcPct val="0"/>
            </a:spcBef>
            <a:spcAft>
              <a:spcPct val="35000"/>
            </a:spcAft>
            <a:buNone/>
          </a:pPr>
          <a:r>
            <a:rPr lang="en-US" sz="3200" kern="1200" dirty="0">
              <a:latin typeface="Calibri" panose="020F0502020204030204" pitchFamily="34" charset="0"/>
              <a:cs typeface="Calibri" panose="020F0502020204030204" pitchFamily="34" charset="0"/>
            </a:rPr>
            <a:t>Make sure that the change they make is VERY specific.</a:t>
          </a:r>
        </a:p>
      </dsp:txBody>
      <dsp:txXfrm>
        <a:off x="117299" y="225444"/>
        <a:ext cx="3807050" cy="2168289"/>
      </dsp:txXfrm>
    </dsp:sp>
    <dsp:sp modelId="{F8FDBBB8-3446-4EF5-A959-C091A8B808AB}">
      <dsp:nvSpPr>
        <dsp:cNvPr id="0" name=""/>
        <dsp:cNvSpPr/>
      </dsp:nvSpPr>
      <dsp:spPr>
        <a:xfrm>
          <a:off x="0" y="2513520"/>
          <a:ext cx="4041648" cy="2402887"/>
        </a:xfrm>
        <a:prstGeom prst="roundRect">
          <a:avLst/>
        </a:prstGeom>
        <a:solidFill>
          <a:schemeClr val="bg2">
            <a:lumMod val="5000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l" defTabSz="1377950">
            <a:lnSpc>
              <a:spcPct val="100000"/>
            </a:lnSpc>
            <a:spcBef>
              <a:spcPct val="0"/>
            </a:spcBef>
            <a:spcAft>
              <a:spcPct val="35000"/>
            </a:spcAft>
            <a:buNone/>
          </a:pPr>
          <a:r>
            <a:rPr lang="en-US" sz="3100" kern="1200" dirty="0">
              <a:latin typeface="Calibri" panose="020F0502020204030204" pitchFamily="34" charset="0"/>
              <a:cs typeface="Calibri" panose="020F0502020204030204" pitchFamily="34" charset="0"/>
            </a:rPr>
            <a:t>The clearer and more specific the change, the more easily evaluated.</a:t>
          </a:r>
        </a:p>
      </dsp:txBody>
      <dsp:txXfrm>
        <a:off x="117299" y="2630819"/>
        <a:ext cx="3807050" cy="2168289"/>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3.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 name="Slide Number Placeholder 4"/>
          <p:cNvSpPr>
            <a:spLocks noGrp="1"/>
          </p:cNvSpPr>
          <p:nvPr>
            <p:ph type="sldNum" sz="quarter" idx="3"/>
          </p:nvPr>
        </p:nvSpPr>
        <p:spPr>
          <a:xfrm>
            <a:off x="5645426" y="8892915"/>
            <a:ext cx="1113183" cy="473829"/>
          </a:xfrm>
          <a:prstGeom prst="rect">
            <a:avLst/>
          </a:prstGeom>
        </p:spPr>
        <p:txBody>
          <a:bodyPr vert="horz" lIns="96616" tIns="48309" rIns="96616" bIns="48309" rtlCol="0" anchor="b"/>
          <a:lstStyle>
            <a:lvl1pPr algn="r">
              <a:defRPr sz="1200"/>
            </a:lvl1pPr>
          </a:lstStyle>
          <a:p>
            <a:r>
              <a:rPr lang="en-US" dirty="0"/>
              <a:t>Page </a:t>
            </a:r>
            <a:fld id="{79429053-DC2A-4342-ADD4-2FD729D91E2C}" type="slidenum">
              <a:rPr smtClean="0"/>
              <a:t>‹#›</a:t>
            </a:fld>
            <a:endParaRPr dirty="0"/>
          </a:p>
        </p:txBody>
      </p:sp>
      <p:sp>
        <p:nvSpPr>
          <p:cNvPr id="6" name="Footer Placeholder 3">
            <a:extLst>
              <a:ext uri="{FF2B5EF4-FFF2-40B4-BE49-F238E27FC236}">
                <a16:creationId xmlns:a16="http://schemas.microsoft.com/office/drawing/2014/main" id="{EFC84E5B-455E-9F6A-4F2D-E2F20C2645B8}"/>
              </a:ext>
            </a:extLst>
          </p:cNvPr>
          <p:cNvSpPr txBox="1">
            <a:spLocks/>
          </p:cNvSpPr>
          <p:nvPr/>
        </p:nvSpPr>
        <p:spPr>
          <a:xfrm>
            <a:off x="556591" y="8892915"/>
            <a:ext cx="4691270" cy="473829"/>
          </a:xfrm>
          <a:prstGeom prst="rect">
            <a:avLst/>
          </a:prstGeom>
        </p:spPr>
        <p:txBody>
          <a:bodyPr vert="horz" lIns="94851" tIns="47425" rIns="94851" bIns="47425" rtlCol="0" anchor="b"/>
          <a:lstStyle>
            <a:defPPr>
              <a:defRPr lang="en-US"/>
            </a:defPPr>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www. DiabetesEd.net    ReVive 5 Diabetes Training Program© 2023</a:t>
            </a:r>
          </a:p>
        </p:txBody>
      </p:sp>
    </p:spTree>
    <p:extLst>
      <p:ext uri="{BB962C8B-B14F-4D97-AF65-F5344CB8AC3E}">
        <p14:creationId xmlns:p14="http://schemas.microsoft.com/office/powerpoint/2010/main" val="423204575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2"/>
            <a:ext cx="3169920" cy="480060"/>
          </a:xfrm>
          <a:prstGeom prst="rect">
            <a:avLst/>
          </a:prstGeom>
        </p:spPr>
        <p:txBody>
          <a:bodyPr vert="horz" lIns="96616" tIns="48309" rIns="96616" bIns="48309" rtlCol="0"/>
          <a:lstStyle>
            <a:lvl1pPr algn="l">
              <a:defRPr sz="1200"/>
            </a:lvl1pPr>
          </a:lstStyle>
          <a:p>
            <a:endParaRPr/>
          </a:p>
        </p:txBody>
      </p:sp>
      <p:sp>
        <p:nvSpPr>
          <p:cNvPr id="3" name="Date Placeholder 2"/>
          <p:cNvSpPr>
            <a:spLocks noGrp="1"/>
          </p:cNvSpPr>
          <p:nvPr>
            <p:ph type="dt" idx="1"/>
          </p:nvPr>
        </p:nvSpPr>
        <p:spPr>
          <a:xfrm>
            <a:off x="4143594" y="2"/>
            <a:ext cx="3169920" cy="480060"/>
          </a:xfrm>
          <a:prstGeom prst="rect">
            <a:avLst/>
          </a:prstGeom>
        </p:spPr>
        <p:txBody>
          <a:bodyPr vert="horz" lIns="96616" tIns="48309" rIns="96616" bIns="48309" rtlCol="0"/>
          <a:lstStyle>
            <a:lvl1pPr algn="r">
              <a:defRPr sz="1200"/>
            </a:lvl1pPr>
          </a:lstStyle>
          <a:p>
            <a:fld id="{F2D8D46A-B586-417D-BFBD-8C8FE0AAF762}" type="datetimeFigureOut">
              <a:rPr lang="en-US"/>
              <a:t>6/23/2024</a:t>
            </a:fld>
            <a:endParaRPr/>
          </a:p>
        </p:txBody>
      </p:sp>
      <p:sp>
        <p:nvSpPr>
          <p:cNvPr id="4" name="Slide Image Placeholder 3"/>
          <p:cNvSpPr>
            <a:spLocks noGrp="1" noRot="1" noChangeAspect="1"/>
          </p:cNvSpPr>
          <p:nvPr>
            <p:ph type="sldImg" idx="2"/>
          </p:nvPr>
        </p:nvSpPr>
        <p:spPr>
          <a:xfrm>
            <a:off x="1257300" y="719138"/>
            <a:ext cx="4800600" cy="3600450"/>
          </a:xfrm>
          <a:prstGeom prst="rect">
            <a:avLst/>
          </a:prstGeom>
          <a:noFill/>
          <a:ln w="12700">
            <a:solidFill>
              <a:prstClr val="black"/>
            </a:solidFill>
          </a:ln>
        </p:spPr>
        <p:txBody>
          <a:bodyPr vert="horz" lIns="96616" tIns="48309" rIns="96616" bIns="48309" rtlCol="0" anchor="ctr"/>
          <a:lstStyle/>
          <a:p>
            <a:endParaRPr/>
          </a:p>
        </p:txBody>
      </p:sp>
      <p:sp>
        <p:nvSpPr>
          <p:cNvPr id="5" name="Notes Placeholder 4"/>
          <p:cNvSpPr>
            <a:spLocks noGrp="1"/>
          </p:cNvSpPr>
          <p:nvPr>
            <p:ph type="body" sz="quarter" idx="3"/>
          </p:nvPr>
        </p:nvSpPr>
        <p:spPr>
          <a:xfrm>
            <a:off x="731520" y="4560577"/>
            <a:ext cx="5852160" cy="4320540"/>
          </a:xfrm>
          <a:prstGeom prst="rect">
            <a:avLst/>
          </a:prstGeom>
        </p:spPr>
        <p:txBody>
          <a:bodyPr vert="horz" lIns="96616" tIns="48309" rIns="96616" bIns="48309" rtlCol="0"/>
          <a:lstStyle/>
          <a:p>
            <a:pPr lvl="0"/>
            <a:r>
              <a:t>Click to edit Master text styles</a:t>
            </a:r>
          </a:p>
          <a:p>
            <a:pPr lvl="1"/>
            <a:r>
              <a:t>Second level</a:t>
            </a:r>
          </a:p>
          <a:p>
            <a:pPr lvl="2"/>
            <a:r>
              <a:t>Third level</a:t>
            </a:r>
          </a:p>
          <a:p>
            <a:pPr lvl="3"/>
            <a:r>
              <a:t>Fourth level</a:t>
            </a:r>
          </a:p>
          <a:p>
            <a:pPr lvl="4"/>
            <a:r>
              <a:t>Fifth level</a:t>
            </a:r>
          </a:p>
        </p:txBody>
      </p:sp>
      <p:sp>
        <p:nvSpPr>
          <p:cNvPr id="6" name="Footer Placeholder 5"/>
          <p:cNvSpPr>
            <a:spLocks noGrp="1"/>
          </p:cNvSpPr>
          <p:nvPr>
            <p:ph type="ftr" sz="quarter" idx="4"/>
          </p:nvPr>
        </p:nvSpPr>
        <p:spPr>
          <a:xfrm>
            <a:off x="2" y="9119476"/>
            <a:ext cx="3169920" cy="480060"/>
          </a:xfrm>
          <a:prstGeom prst="rect">
            <a:avLst/>
          </a:prstGeom>
        </p:spPr>
        <p:txBody>
          <a:bodyPr vert="horz" lIns="96616" tIns="48309" rIns="96616" bIns="48309" rtlCol="0" anchor="b"/>
          <a:lstStyle>
            <a:lvl1pPr algn="l">
              <a:defRPr sz="1200"/>
            </a:lvl1pPr>
          </a:lstStyle>
          <a:p>
            <a:endParaRPr/>
          </a:p>
        </p:txBody>
      </p:sp>
      <p:sp>
        <p:nvSpPr>
          <p:cNvPr id="7" name="Slide Number Placeholder 6"/>
          <p:cNvSpPr>
            <a:spLocks noGrp="1"/>
          </p:cNvSpPr>
          <p:nvPr>
            <p:ph type="sldNum" sz="quarter" idx="5"/>
          </p:nvPr>
        </p:nvSpPr>
        <p:spPr>
          <a:xfrm>
            <a:off x="4143594" y="9119476"/>
            <a:ext cx="3169920" cy="480060"/>
          </a:xfrm>
          <a:prstGeom prst="rect">
            <a:avLst/>
          </a:prstGeom>
        </p:spPr>
        <p:txBody>
          <a:bodyPr vert="horz" lIns="96616" tIns="48309" rIns="96616" bIns="48309" rtlCol="0" anchor="b"/>
          <a:lstStyle>
            <a:lvl1pPr algn="r">
              <a:defRPr sz="1200"/>
            </a:lvl1pPr>
          </a:lstStyle>
          <a:p>
            <a:fld id="{3EBA5BD7-F043-4D1B-AA17-CD412FC534DE}" type="slidenum">
              <a:rPr/>
              <a:t>‹#›</a:t>
            </a:fld>
            <a:endParaRPr/>
          </a:p>
        </p:txBody>
      </p:sp>
    </p:spTree>
    <p:extLst>
      <p:ext uri="{BB962C8B-B14F-4D97-AF65-F5344CB8AC3E}">
        <p14:creationId xmlns:p14="http://schemas.microsoft.com/office/powerpoint/2010/main" val="276705785"/>
      </p:ext>
    </p:extLst>
  </p:cSld>
  <p:clrMap bg1="lt1" tx1="dk1" bg2="lt2" tx2="dk2" accent1="accent1" accent2="accent2" accent3="accent3" accent4="accent4" accent5="accent5" accent6="accent6" hlink="hlink" folHlink="folHlink"/>
  <p:notesStyle>
    <a:lvl1pPr marL="0" algn="l" defTabSz="1218987" rtl="0" eaLnBrk="1" latinLnBrk="0" hangingPunct="1">
      <a:defRPr sz="1600" kern="1200">
        <a:solidFill>
          <a:schemeClr val="tx1"/>
        </a:solidFill>
        <a:latin typeface="+mn-lt"/>
        <a:ea typeface="+mn-ea"/>
        <a:cs typeface="+mn-cs"/>
      </a:defRPr>
    </a:lvl1pPr>
    <a:lvl2pPr marL="609493" algn="l" defTabSz="1218987" rtl="0" eaLnBrk="1" latinLnBrk="0" hangingPunct="1">
      <a:defRPr sz="1600" kern="1200">
        <a:solidFill>
          <a:schemeClr val="tx1"/>
        </a:solidFill>
        <a:latin typeface="+mn-lt"/>
        <a:ea typeface="+mn-ea"/>
        <a:cs typeface="+mn-cs"/>
      </a:defRPr>
    </a:lvl2pPr>
    <a:lvl3pPr marL="1218987" algn="l" defTabSz="1218987" rtl="0" eaLnBrk="1" latinLnBrk="0" hangingPunct="1">
      <a:defRPr sz="1600" kern="1200">
        <a:solidFill>
          <a:schemeClr val="tx1"/>
        </a:solidFill>
        <a:latin typeface="+mn-lt"/>
        <a:ea typeface="+mn-ea"/>
        <a:cs typeface="+mn-cs"/>
      </a:defRPr>
    </a:lvl3pPr>
    <a:lvl4pPr marL="1828480" algn="l" defTabSz="1218987" rtl="0" eaLnBrk="1" latinLnBrk="0" hangingPunct="1">
      <a:defRPr sz="1600" kern="1200">
        <a:solidFill>
          <a:schemeClr val="tx1"/>
        </a:solidFill>
        <a:latin typeface="+mn-lt"/>
        <a:ea typeface="+mn-ea"/>
        <a:cs typeface="+mn-cs"/>
      </a:defRPr>
    </a:lvl4pPr>
    <a:lvl5pPr marL="2437973" algn="l" defTabSz="1218987" rtl="0" eaLnBrk="1" latinLnBrk="0" hangingPunct="1">
      <a:defRPr sz="1600" kern="1200">
        <a:solidFill>
          <a:schemeClr val="tx1"/>
        </a:solidFill>
        <a:latin typeface="+mn-lt"/>
        <a:ea typeface="+mn-ea"/>
        <a:cs typeface="+mn-cs"/>
      </a:defRPr>
    </a:lvl5pPr>
    <a:lvl6pPr marL="3047467" algn="l" defTabSz="1218987" rtl="0" eaLnBrk="1" latinLnBrk="0" hangingPunct="1">
      <a:defRPr sz="1600" kern="1200">
        <a:solidFill>
          <a:schemeClr val="tx1"/>
        </a:solidFill>
        <a:latin typeface="+mn-lt"/>
        <a:ea typeface="+mn-ea"/>
        <a:cs typeface="+mn-cs"/>
      </a:defRPr>
    </a:lvl6pPr>
    <a:lvl7pPr marL="3656960" algn="l" defTabSz="1218987" rtl="0" eaLnBrk="1" latinLnBrk="0" hangingPunct="1">
      <a:defRPr sz="1600" kern="1200">
        <a:solidFill>
          <a:schemeClr val="tx1"/>
        </a:solidFill>
        <a:latin typeface="+mn-lt"/>
        <a:ea typeface="+mn-ea"/>
        <a:cs typeface="+mn-cs"/>
      </a:defRPr>
    </a:lvl7pPr>
    <a:lvl8pPr marL="4266453" algn="l" defTabSz="1218987" rtl="0" eaLnBrk="1" latinLnBrk="0" hangingPunct="1">
      <a:defRPr sz="1600" kern="1200">
        <a:solidFill>
          <a:schemeClr val="tx1"/>
        </a:solidFill>
        <a:latin typeface="+mn-lt"/>
        <a:ea typeface="+mn-ea"/>
        <a:cs typeface="+mn-cs"/>
      </a:defRPr>
    </a:lvl8pPr>
    <a:lvl9pPr marL="4875947" algn="l" defTabSz="1218987" rtl="0" eaLnBrk="1" latinLnBrk="0" hangingPunct="1">
      <a:defRPr sz="1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B5E225C-EA32-49AA-BCE1-CBED354D9589}" type="slidenum">
              <a:rPr lang="en-US" smtClean="0"/>
              <a:t>3</a:t>
            </a:fld>
            <a:endParaRPr lang="en-US"/>
          </a:p>
        </p:txBody>
      </p:sp>
    </p:spTree>
    <p:extLst>
      <p:ext uri="{BB962C8B-B14F-4D97-AF65-F5344CB8AC3E}">
        <p14:creationId xmlns:p14="http://schemas.microsoft.com/office/powerpoint/2010/main" val="170041875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17613" y="708025"/>
            <a:ext cx="4721225" cy="3541713"/>
          </a:xfrm>
        </p:spPr>
      </p:sp>
      <p:sp>
        <p:nvSpPr>
          <p:cNvPr id="3" name="Notes Placeholder 2"/>
          <p:cNvSpPr>
            <a:spLocks noGrp="1"/>
          </p:cNvSpPr>
          <p:nvPr>
            <p:ph type="body" idx="1"/>
          </p:nvPr>
        </p:nvSpPr>
        <p:spPr/>
        <p:txBody>
          <a:bodyPr/>
          <a:lstStyle/>
          <a:p>
            <a:r>
              <a:rPr lang="en-US" dirty="0"/>
              <a:t>Drawn by Jill Haug</a:t>
            </a:r>
          </a:p>
        </p:txBody>
      </p:sp>
      <p:sp>
        <p:nvSpPr>
          <p:cNvPr id="4" name="Slide Number Placeholder 3"/>
          <p:cNvSpPr>
            <a:spLocks noGrp="1"/>
          </p:cNvSpPr>
          <p:nvPr>
            <p:ph type="sldNum" sz="quarter" idx="10"/>
          </p:nvPr>
        </p:nvSpPr>
        <p:spPr/>
        <p:txBody>
          <a:bodyPr/>
          <a:lstStyle/>
          <a:p>
            <a:fld id="{5A58DEDF-3849-4188-9F40-E6B68B4B4436}" type="slidenum">
              <a:rPr lang="en-US" altLang="en-US" smtClean="0">
                <a:solidFill>
                  <a:prstClr val="black"/>
                </a:solidFill>
              </a:rPr>
              <a:pPr/>
              <a:t>20</a:t>
            </a:fld>
            <a:endParaRPr lang="en-US" altLang="en-US">
              <a:solidFill>
                <a:prstClr val="black"/>
              </a:solidFill>
            </a:endParaRPr>
          </a:p>
        </p:txBody>
      </p:sp>
    </p:spTree>
    <p:extLst>
      <p:ext uri="{BB962C8B-B14F-4D97-AF65-F5344CB8AC3E}">
        <p14:creationId xmlns:p14="http://schemas.microsoft.com/office/powerpoint/2010/main" val="361764350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19138"/>
            <a:ext cx="48006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EBA5BD7-F043-4D1B-AA17-CD412FC534DE}" type="slidenum">
              <a:rPr lang="en-US" smtClean="0"/>
              <a:t>21</a:t>
            </a:fld>
            <a:endParaRPr lang="en-US"/>
          </a:p>
        </p:txBody>
      </p:sp>
    </p:spTree>
    <p:extLst>
      <p:ext uri="{BB962C8B-B14F-4D97-AF65-F5344CB8AC3E}">
        <p14:creationId xmlns:p14="http://schemas.microsoft.com/office/powerpoint/2010/main" val="186980499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19138"/>
            <a:ext cx="4800600" cy="3600450"/>
          </a:xfrm>
        </p:spPr>
      </p:sp>
      <p:sp>
        <p:nvSpPr>
          <p:cNvPr id="3" name="Notes Placeholder 2"/>
          <p:cNvSpPr>
            <a:spLocks noGrp="1"/>
          </p:cNvSpPr>
          <p:nvPr>
            <p:ph type="body" idx="1"/>
          </p:nvPr>
        </p:nvSpPr>
        <p:spPr/>
        <p:txBody>
          <a:bodyPr/>
          <a:lstStyle/>
          <a:p>
            <a:r>
              <a:rPr lang="en-US" dirty="0"/>
              <a:t>Now we</a:t>
            </a:r>
            <a:r>
              <a:rPr lang="en-US" baseline="0" dirty="0"/>
              <a:t> are at Step 1.</a:t>
            </a:r>
            <a:endParaRPr lang="en-US" dirty="0"/>
          </a:p>
        </p:txBody>
      </p:sp>
      <p:sp>
        <p:nvSpPr>
          <p:cNvPr id="4" name="Slide Number Placeholder 3"/>
          <p:cNvSpPr>
            <a:spLocks noGrp="1"/>
          </p:cNvSpPr>
          <p:nvPr>
            <p:ph type="sldNum" sz="quarter" idx="10"/>
          </p:nvPr>
        </p:nvSpPr>
        <p:spPr/>
        <p:txBody>
          <a:bodyPr/>
          <a:lstStyle/>
          <a:p>
            <a:fld id="{3EBA5BD7-F043-4D1B-AA17-CD412FC534DE}" type="slidenum">
              <a:rPr lang="en-US" smtClean="0"/>
              <a:t>22</a:t>
            </a:fld>
            <a:endParaRPr lang="en-US"/>
          </a:p>
        </p:txBody>
      </p:sp>
    </p:spTree>
    <p:extLst>
      <p:ext uri="{BB962C8B-B14F-4D97-AF65-F5344CB8AC3E}">
        <p14:creationId xmlns:p14="http://schemas.microsoft.com/office/powerpoint/2010/main" val="205323181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4786" name="Slide Image Placeholder 1"/>
          <p:cNvSpPr>
            <a:spLocks noGrp="1" noRot="1" noChangeAspect="1" noTextEdit="1"/>
          </p:cNvSpPr>
          <p:nvPr>
            <p:ph type="sldImg"/>
          </p:nvPr>
        </p:nvSpPr>
        <p:spPr>
          <a:xfrm>
            <a:off x="1352550" y="739775"/>
            <a:ext cx="4929188" cy="3695700"/>
          </a:xfrm>
          <a:ln/>
        </p:spPr>
      </p:sp>
      <p:sp>
        <p:nvSpPr>
          <p:cNvPr id="37478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a:p>
        </p:txBody>
      </p:sp>
      <p:sp>
        <p:nvSpPr>
          <p:cNvPr id="37478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Times New Roman" pitchFamily="18" charset="0"/>
              </a:defRPr>
            </a:lvl1pPr>
            <a:lvl2pPr marL="876446" indent="-337093" eaLnBrk="0" hangingPunct="0">
              <a:defRPr sz="2800">
                <a:solidFill>
                  <a:schemeClr val="tx1"/>
                </a:solidFill>
                <a:latin typeface="Times New Roman" pitchFamily="18" charset="0"/>
              </a:defRPr>
            </a:lvl2pPr>
            <a:lvl3pPr marL="1348378" indent="-269674" eaLnBrk="0" hangingPunct="0">
              <a:defRPr sz="2800">
                <a:solidFill>
                  <a:schemeClr val="tx1"/>
                </a:solidFill>
                <a:latin typeface="Times New Roman" pitchFamily="18" charset="0"/>
              </a:defRPr>
            </a:lvl3pPr>
            <a:lvl4pPr marL="1887728" indent="-269674" eaLnBrk="0" hangingPunct="0">
              <a:defRPr sz="2800">
                <a:solidFill>
                  <a:schemeClr val="tx1"/>
                </a:solidFill>
                <a:latin typeface="Times New Roman" pitchFamily="18" charset="0"/>
              </a:defRPr>
            </a:lvl4pPr>
            <a:lvl5pPr marL="2427081" indent="-269674" eaLnBrk="0" hangingPunct="0">
              <a:defRPr sz="2800">
                <a:solidFill>
                  <a:schemeClr val="tx1"/>
                </a:solidFill>
                <a:latin typeface="Times New Roman" pitchFamily="18" charset="0"/>
              </a:defRPr>
            </a:lvl5pPr>
            <a:lvl6pPr marL="2966434" indent="-269674" eaLnBrk="0" fontAlgn="base" hangingPunct="0">
              <a:spcBef>
                <a:spcPct val="0"/>
              </a:spcBef>
              <a:spcAft>
                <a:spcPct val="0"/>
              </a:spcAft>
              <a:defRPr sz="2800">
                <a:solidFill>
                  <a:schemeClr val="tx1"/>
                </a:solidFill>
                <a:latin typeface="Times New Roman" pitchFamily="18" charset="0"/>
              </a:defRPr>
            </a:lvl6pPr>
            <a:lvl7pPr marL="3505783" indent="-269674" eaLnBrk="0" fontAlgn="base" hangingPunct="0">
              <a:spcBef>
                <a:spcPct val="0"/>
              </a:spcBef>
              <a:spcAft>
                <a:spcPct val="0"/>
              </a:spcAft>
              <a:defRPr sz="2800">
                <a:solidFill>
                  <a:schemeClr val="tx1"/>
                </a:solidFill>
                <a:latin typeface="Times New Roman" pitchFamily="18" charset="0"/>
              </a:defRPr>
            </a:lvl7pPr>
            <a:lvl8pPr marL="4045135" indent="-269674" eaLnBrk="0" fontAlgn="base" hangingPunct="0">
              <a:spcBef>
                <a:spcPct val="0"/>
              </a:spcBef>
              <a:spcAft>
                <a:spcPct val="0"/>
              </a:spcAft>
              <a:defRPr sz="2800">
                <a:solidFill>
                  <a:schemeClr val="tx1"/>
                </a:solidFill>
                <a:latin typeface="Times New Roman" pitchFamily="18" charset="0"/>
              </a:defRPr>
            </a:lvl8pPr>
            <a:lvl9pPr marL="4584488" indent="-269674" eaLnBrk="0" fontAlgn="base" hangingPunct="0">
              <a:spcBef>
                <a:spcPct val="0"/>
              </a:spcBef>
              <a:spcAft>
                <a:spcPct val="0"/>
              </a:spcAft>
              <a:defRPr sz="2800">
                <a:solidFill>
                  <a:schemeClr val="tx1"/>
                </a:solidFill>
                <a:latin typeface="Times New Roman" pitchFamily="18" charset="0"/>
              </a:defRPr>
            </a:lvl9pPr>
          </a:lstStyle>
          <a:p>
            <a:pPr eaLnBrk="1" hangingPunct="1"/>
            <a:fld id="{00A861C3-138D-4111-BE25-E209CDA42088}" type="slidenum">
              <a:rPr lang="en-US" sz="1300"/>
              <a:pPr eaLnBrk="1" hangingPunct="1"/>
              <a:t>27</a:t>
            </a:fld>
            <a:endParaRPr lang="en-US" sz="1300"/>
          </a:p>
        </p:txBody>
      </p:sp>
    </p:spTree>
    <p:extLst>
      <p:ext uri="{BB962C8B-B14F-4D97-AF65-F5344CB8AC3E}">
        <p14:creationId xmlns:p14="http://schemas.microsoft.com/office/powerpoint/2010/main" val="219276144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EBA5BD7-F043-4D1B-AA17-CD412FC534DE}" type="slidenum">
              <a:rPr lang="en-US" smtClean="0"/>
              <a:t>30</a:t>
            </a:fld>
            <a:endParaRPr lang="en-US"/>
          </a:p>
        </p:txBody>
      </p:sp>
    </p:spTree>
    <p:extLst>
      <p:ext uri="{BB962C8B-B14F-4D97-AF65-F5344CB8AC3E}">
        <p14:creationId xmlns:p14="http://schemas.microsoft.com/office/powerpoint/2010/main" val="293198125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EBA5BD7-F043-4D1B-AA17-CD412FC534DE}" type="slidenum">
              <a:rPr lang="en-US" smtClean="0"/>
              <a:t>31</a:t>
            </a:fld>
            <a:endParaRPr lang="en-US"/>
          </a:p>
        </p:txBody>
      </p:sp>
    </p:spTree>
    <p:extLst>
      <p:ext uri="{BB962C8B-B14F-4D97-AF65-F5344CB8AC3E}">
        <p14:creationId xmlns:p14="http://schemas.microsoft.com/office/powerpoint/2010/main" val="388956889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SO</a:t>
            </a:r>
            <a:r>
              <a:rPr lang="en-US" baseline="0" dirty="0"/>
              <a:t> important. This will make your data more accurate and improve success of your experiment. These are variables that are easy to eliminate.</a:t>
            </a:r>
            <a:endParaRPr lang="en-US" dirty="0"/>
          </a:p>
        </p:txBody>
      </p:sp>
      <p:sp>
        <p:nvSpPr>
          <p:cNvPr id="4" name="Slide Number Placeholder 3"/>
          <p:cNvSpPr>
            <a:spLocks noGrp="1"/>
          </p:cNvSpPr>
          <p:nvPr>
            <p:ph type="sldNum" sz="quarter" idx="10"/>
          </p:nvPr>
        </p:nvSpPr>
        <p:spPr/>
        <p:txBody>
          <a:bodyPr/>
          <a:lstStyle/>
          <a:p>
            <a:fld id="{3EBA5BD7-F043-4D1B-AA17-CD412FC534DE}" type="slidenum">
              <a:rPr lang="en-US" smtClean="0"/>
              <a:t>33</a:t>
            </a:fld>
            <a:endParaRPr lang="en-US"/>
          </a:p>
        </p:txBody>
      </p:sp>
    </p:spTree>
    <p:extLst>
      <p:ext uri="{BB962C8B-B14F-4D97-AF65-F5344CB8AC3E}">
        <p14:creationId xmlns:p14="http://schemas.microsoft.com/office/powerpoint/2010/main" val="318793971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19138"/>
            <a:ext cx="48006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EBA5BD7-F043-4D1B-AA17-CD412FC534DE}" type="slidenum">
              <a:rPr lang="en-US" smtClean="0"/>
              <a:t>34</a:t>
            </a:fld>
            <a:endParaRPr lang="en-US"/>
          </a:p>
        </p:txBody>
      </p:sp>
    </p:spTree>
    <p:extLst>
      <p:ext uri="{BB962C8B-B14F-4D97-AF65-F5344CB8AC3E}">
        <p14:creationId xmlns:p14="http://schemas.microsoft.com/office/powerpoint/2010/main" val="378213304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19138"/>
            <a:ext cx="48006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EBA5BD7-F043-4D1B-AA17-CD412FC534DE}" type="slidenum">
              <a:rPr lang="en-US" smtClean="0"/>
              <a:t>37</a:t>
            </a:fld>
            <a:endParaRPr lang="en-US"/>
          </a:p>
        </p:txBody>
      </p:sp>
    </p:spTree>
    <p:extLst>
      <p:ext uri="{BB962C8B-B14F-4D97-AF65-F5344CB8AC3E}">
        <p14:creationId xmlns:p14="http://schemas.microsoft.com/office/powerpoint/2010/main" val="293393348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19138"/>
            <a:ext cx="48006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EBA5BD7-F043-4D1B-AA17-CD412FC534DE}" type="slidenum">
              <a:rPr lang="en-US" smtClean="0"/>
              <a:t>38</a:t>
            </a:fld>
            <a:endParaRPr lang="en-US"/>
          </a:p>
        </p:txBody>
      </p:sp>
    </p:spTree>
    <p:extLst>
      <p:ext uri="{BB962C8B-B14F-4D97-AF65-F5344CB8AC3E}">
        <p14:creationId xmlns:p14="http://schemas.microsoft.com/office/powerpoint/2010/main" val="25984530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19138"/>
            <a:ext cx="48006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EBA5BD7-F043-4D1B-AA17-CD412FC534DE}" type="slidenum">
              <a:rPr lang="en-US" smtClean="0"/>
              <a:t>8</a:t>
            </a:fld>
            <a:endParaRPr lang="en-US"/>
          </a:p>
        </p:txBody>
      </p:sp>
    </p:spTree>
    <p:extLst>
      <p:ext uri="{BB962C8B-B14F-4D97-AF65-F5344CB8AC3E}">
        <p14:creationId xmlns:p14="http://schemas.microsoft.com/office/powerpoint/2010/main" val="295957040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19138"/>
            <a:ext cx="48006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EBA5BD7-F043-4D1B-AA17-CD412FC534DE}" type="slidenum">
              <a:rPr lang="en-US" smtClean="0"/>
              <a:t>39</a:t>
            </a:fld>
            <a:endParaRPr lang="en-US"/>
          </a:p>
        </p:txBody>
      </p:sp>
    </p:spTree>
    <p:extLst>
      <p:ext uri="{BB962C8B-B14F-4D97-AF65-F5344CB8AC3E}">
        <p14:creationId xmlns:p14="http://schemas.microsoft.com/office/powerpoint/2010/main" val="126882466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19138"/>
            <a:ext cx="48006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EBA5BD7-F043-4D1B-AA17-CD412FC534DE}" type="slidenum">
              <a:rPr lang="en-US" smtClean="0"/>
              <a:t>40</a:t>
            </a:fld>
            <a:endParaRPr lang="en-US"/>
          </a:p>
        </p:txBody>
      </p:sp>
    </p:spTree>
    <p:extLst>
      <p:ext uri="{BB962C8B-B14F-4D97-AF65-F5344CB8AC3E}">
        <p14:creationId xmlns:p14="http://schemas.microsoft.com/office/powerpoint/2010/main" val="103501444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19138"/>
            <a:ext cx="48006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EBA5BD7-F043-4D1B-AA17-CD412FC534DE}" type="slidenum">
              <a:rPr lang="en-US" smtClean="0"/>
              <a:t>41</a:t>
            </a:fld>
            <a:endParaRPr lang="en-US"/>
          </a:p>
        </p:txBody>
      </p:sp>
    </p:spTree>
    <p:extLst>
      <p:ext uri="{BB962C8B-B14F-4D97-AF65-F5344CB8AC3E}">
        <p14:creationId xmlns:p14="http://schemas.microsoft.com/office/powerpoint/2010/main" val="423226741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19138"/>
            <a:ext cx="4800600" cy="3600450"/>
          </a:xfrm>
        </p:spPr>
      </p:sp>
      <p:sp>
        <p:nvSpPr>
          <p:cNvPr id="3" name="Notes Placeholder 2"/>
          <p:cNvSpPr>
            <a:spLocks noGrp="1"/>
          </p:cNvSpPr>
          <p:nvPr>
            <p:ph type="body" idx="1"/>
          </p:nvPr>
        </p:nvSpPr>
        <p:spPr/>
        <p:txBody>
          <a:bodyPr/>
          <a:lstStyle/>
          <a:p>
            <a:r>
              <a:rPr lang="en-US" dirty="0"/>
              <a:t>SIMPLE ON THE SURFACE, BUT THINGS CAN GET COMPLEX QUICKLY.</a:t>
            </a:r>
          </a:p>
        </p:txBody>
      </p:sp>
      <p:sp>
        <p:nvSpPr>
          <p:cNvPr id="4" name="Slide Number Placeholder 3"/>
          <p:cNvSpPr>
            <a:spLocks noGrp="1"/>
          </p:cNvSpPr>
          <p:nvPr>
            <p:ph type="sldNum" sz="quarter" idx="10"/>
          </p:nvPr>
        </p:nvSpPr>
        <p:spPr/>
        <p:txBody>
          <a:bodyPr/>
          <a:lstStyle/>
          <a:p>
            <a:fld id="{3EBA5BD7-F043-4D1B-AA17-CD412FC534DE}" type="slidenum">
              <a:rPr lang="en-US" smtClean="0"/>
              <a:t>42</a:t>
            </a:fld>
            <a:endParaRPr lang="en-US"/>
          </a:p>
        </p:txBody>
      </p:sp>
    </p:spTree>
    <p:extLst>
      <p:ext uri="{BB962C8B-B14F-4D97-AF65-F5344CB8AC3E}">
        <p14:creationId xmlns:p14="http://schemas.microsoft.com/office/powerpoint/2010/main" val="290799142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19138"/>
            <a:ext cx="48006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EBA5BD7-F043-4D1B-AA17-CD412FC534DE}" type="slidenum">
              <a:rPr lang="en-US" smtClean="0"/>
              <a:t>43</a:t>
            </a:fld>
            <a:endParaRPr lang="en-US"/>
          </a:p>
        </p:txBody>
      </p:sp>
    </p:spTree>
    <p:extLst>
      <p:ext uri="{BB962C8B-B14F-4D97-AF65-F5344CB8AC3E}">
        <p14:creationId xmlns:p14="http://schemas.microsoft.com/office/powerpoint/2010/main" val="407755307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19138"/>
            <a:ext cx="48006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EBA5BD7-F043-4D1B-AA17-CD412FC534DE}" type="slidenum">
              <a:rPr lang="en-US" smtClean="0"/>
              <a:t>44</a:t>
            </a:fld>
            <a:endParaRPr lang="en-US"/>
          </a:p>
        </p:txBody>
      </p:sp>
    </p:spTree>
    <p:extLst>
      <p:ext uri="{BB962C8B-B14F-4D97-AF65-F5344CB8AC3E}">
        <p14:creationId xmlns:p14="http://schemas.microsoft.com/office/powerpoint/2010/main" val="232641562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19138"/>
            <a:ext cx="48006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EBA5BD7-F043-4D1B-AA17-CD412FC534DE}" type="slidenum">
              <a:rPr lang="en-US" smtClean="0"/>
              <a:t>46</a:t>
            </a:fld>
            <a:endParaRPr lang="en-US"/>
          </a:p>
        </p:txBody>
      </p:sp>
    </p:spTree>
    <p:extLst>
      <p:ext uri="{BB962C8B-B14F-4D97-AF65-F5344CB8AC3E}">
        <p14:creationId xmlns:p14="http://schemas.microsoft.com/office/powerpoint/2010/main" val="82823690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19138"/>
            <a:ext cx="48006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EBA5BD7-F043-4D1B-AA17-CD412FC534DE}" type="slidenum">
              <a:rPr lang="en-US" smtClean="0"/>
              <a:t>47</a:t>
            </a:fld>
            <a:endParaRPr lang="en-US"/>
          </a:p>
        </p:txBody>
      </p:sp>
    </p:spTree>
    <p:extLst>
      <p:ext uri="{BB962C8B-B14F-4D97-AF65-F5344CB8AC3E}">
        <p14:creationId xmlns:p14="http://schemas.microsoft.com/office/powerpoint/2010/main" val="360518525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19138"/>
            <a:ext cx="48006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EBA5BD7-F043-4D1B-AA17-CD412FC534DE}" type="slidenum">
              <a:rPr lang="en-US" smtClean="0"/>
              <a:t>48</a:t>
            </a:fld>
            <a:endParaRPr lang="en-US"/>
          </a:p>
        </p:txBody>
      </p:sp>
    </p:spTree>
    <p:extLst>
      <p:ext uri="{BB962C8B-B14F-4D97-AF65-F5344CB8AC3E}">
        <p14:creationId xmlns:p14="http://schemas.microsoft.com/office/powerpoint/2010/main" val="365142405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19138"/>
            <a:ext cx="4800600" cy="3600450"/>
          </a:xfrm>
        </p:spPr>
      </p:sp>
      <p:sp>
        <p:nvSpPr>
          <p:cNvPr id="3" name="Notes Placeholder 2"/>
          <p:cNvSpPr>
            <a:spLocks noGrp="1"/>
          </p:cNvSpPr>
          <p:nvPr>
            <p:ph type="body" idx="1"/>
          </p:nvPr>
        </p:nvSpPr>
        <p:spPr/>
        <p:txBody>
          <a:bodyPr/>
          <a:lstStyle/>
          <a:p>
            <a:r>
              <a:rPr lang="en-US" dirty="0">
                <a:latin typeface="Baskerville Old Face" panose="02020602080505020303" pitchFamily="18" charset="77"/>
              </a:rPr>
              <a:t>Has</a:t>
            </a:r>
            <a:r>
              <a:rPr lang="en-US" baseline="0" dirty="0">
                <a:latin typeface="Baskerville Old Face" panose="02020602080505020303" pitchFamily="18" charset="77"/>
              </a:rPr>
              <a:t> anyone found good websites or phone apps that you use? Would you mind sharing with the group. Let’s take a look at the label. Note serving size vs number of servings in the package. Also note total carbohydrate – sugar is included, ok to subtract fiber.</a:t>
            </a:r>
            <a:endParaRPr lang="en-US" dirty="0">
              <a:latin typeface="Baskerville Old Face" panose="02020602080505020303" pitchFamily="18" charset="77"/>
            </a:endParaRPr>
          </a:p>
        </p:txBody>
      </p:sp>
      <p:sp>
        <p:nvSpPr>
          <p:cNvPr id="4" name="Slide Number Placeholder 3"/>
          <p:cNvSpPr>
            <a:spLocks noGrp="1"/>
          </p:cNvSpPr>
          <p:nvPr>
            <p:ph type="sldNum" sz="quarter" idx="10"/>
          </p:nvPr>
        </p:nvSpPr>
        <p:spPr/>
        <p:txBody>
          <a:bodyPr/>
          <a:lstStyle/>
          <a:p>
            <a:fld id="{3EBA5BD7-F043-4D1B-AA17-CD412FC534DE}" type="slidenum">
              <a:rPr lang="en-US" smtClean="0"/>
              <a:t>49</a:t>
            </a:fld>
            <a:endParaRPr lang="en-US"/>
          </a:p>
        </p:txBody>
      </p:sp>
    </p:spTree>
    <p:extLst>
      <p:ext uri="{BB962C8B-B14F-4D97-AF65-F5344CB8AC3E}">
        <p14:creationId xmlns:p14="http://schemas.microsoft.com/office/powerpoint/2010/main" val="17320291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19138"/>
            <a:ext cx="48006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EBA5BD7-F043-4D1B-AA17-CD412FC534DE}" type="slidenum">
              <a:rPr lang="en-US" smtClean="0"/>
              <a:t>9</a:t>
            </a:fld>
            <a:endParaRPr lang="en-US"/>
          </a:p>
        </p:txBody>
      </p:sp>
    </p:spTree>
    <p:extLst>
      <p:ext uri="{BB962C8B-B14F-4D97-AF65-F5344CB8AC3E}">
        <p14:creationId xmlns:p14="http://schemas.microsoft.com/office/powerpoint/2010/main" val="196037713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19138"/>
            <a:ext cx="4800600" cy="3600450"/>
          </a:xfrm>
        </p:spPr>
      </p:sp>
      <p:sp>
        <p:nvSpPr>
          <p:cNvPr id="3" name="Notes Placeholder 2"/>
          <p:cNvSpPr>
            <a:spLocks noGrp="1"/>
          </p:cNvSpPr>
          <p:nvPr>
            <p:ph type="body" idx="1"/>
          </p:nvPr>
        </p:nvSpPr>
        <p:spPr/>
        <p:txBody>
          <a:bodyPr/>
          <a:lstStyle/>
          <a:p>
            <a:r>
              <a:rPr lang="en-US" dirty="0"/>
              <a:t>2 different breakfasts that</a:t>
            </a:r>
            <a:r>
              <a:rPr lang="en-US" baseline="0" dirty="0"/>
              <a:t> require very different amounts of insulin but use the same ratio.</a:t>
            </a:r>
            <a:endParaRPr lang="en-US" dirty="0"/>
          </a:p>
        </p:txBody>
      </p:sp>
      <p:sp>
        <p:nvSpPr>
          <p:cNvPr id="4" name="Slide Number Placeholder 3"/>
          <p:cNvSpPr>
            <a:spLocks noGrp="1"/>
          </p:cNvSpPr>
          <p:nvPr>
            <p:ph type="sldNum" sz="quarter" idx="10"/>
          </p:nvPr>
        </p:nvSpPr>
        <p:spPr/>
        <p:txBody>
          <a:bodyPr/>
          <a:lstStyle/>
          <a:p>
            <a:fld id="{3EBA5BD7-F043-4D1B-AA17-CD412FC534DE}" type="slidenum">
              <a:rPr lang="en-US" smtClean="0"/>
              <a:t>50</a:t>
            </a:fld>
            <a:endParaRPr lang="en-US"/>
          </a:p>
        </p:txBody>
      </p:sp>
    </p:spTree>
    <p:extLst>
      <p:ext uri="{BB962C8B-B14F-4D97-AF65-F5344CB8AC3E}">
        <p14:creationId xmlns:p14="http://schemas.microsoft.com/office/powerpoint/2010/main" val="123376633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19138"/>
            <a:ext cx="4800600" cy="3600450"/>
          </a:xfrm>
        </p:spPr>
      </p:sp>
      <p:sp>
        <p:nvSpPr>
          <p:cNvPr id="3" name="Notes Placeholder 2"/>
          <p:cNvSpPr>
            <a:spLocks noGrp="1"/>
          </p:cNvSpPr>
          <p:nvPr>
            <p:ph type="body" idx="1"/>
          </p:nvPr>
        </p:nvSpPr>
        <p:spPr/>
        <p:txBody>
          <a:bodyPr/>
          <a:lstStyle/>
          <a:p>
            <a:r>
              <a:rPr lang="en-US" dirty="0"/>
              <a:t>These are very general guidelines</a:t>
            </a:r>
            <a:r>
              <a:rPr lang="en-US" baseline="0" dirty="0"/>
              <a:t> and may give you an idea about what we might expect your ratio to be. Do you use ratio’s that are close to these or are they quite different?</a:t>
            </a:r>
            <a:endParaRPr lang="en-US" dirty="0"/>
          </a:p>
        </p:txBody>
      </p:sp>
      <p:sp>
        <p:nvSpPr>
          <p:cNvPr id="4" name="Slide Number Placeholder 3"/>
          <p:cNvSpPr>
            <a:spLocks noGrp="1"/>
          </p:cNvSpPr>
          <p:nvPr>
            <p:ph type="sldNum" sz="quarter" idx="10"/>
          </p:nvPr>
        </p:nvSpPr>
        <p:spPr/>
        <p:txBody>
          <a:bodyPr/>
          <a:lstStyle/>
          <a:p>
            <a:fld id="{3EBA5BD7-F043-4D1B-AA17-CD412FC534DE}" type="slidenum">
              <a:rPr lang="en-US" smtClean="0"/>
              <a:t>51</a:t>
            </a:fld>
            <a:endParaRPr lang="en-US"/>
          </a:p>
        </p:txBody>
      </p:sp>
    </p:spTree>
    <p:extLst>
      <p:ext uri="{BB962C8B-B14F-4D97-AF65-F5344CB8AC3E}">
        <p14:creationId xmlns:p14="http://schemas.microsoft.com/office/powerpoint/2010/main" val="389886720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19138"/>
            <a:ext cx="4800600" cy="3600450"/>
          </a:xfrm>
        </p:spPr>
      </p:sp>
      <p:sp>
        <p:nvSpPr>
          <p:cNvPr id="3" name="Notes Placeholder 2"/>
          <p:cNvSpPr>
            <a:spLocks noGrp="1"/>
          </p:cNvSpPr>
          <p:nvPr>
            <p:ph type="body" idx="1"/>
          </p:nvPr>
        </p:nvSpPr>
        <p:spPr/>
        <p:txBody>
          <a:bodyPr/>
          <a:lstStyle/>
          <a:p>
            <a:r>
              <a:rPr lang="en-US" dirty="0"/>
              <a:t>Also</a:t>
            </a:r>
            <a:r>
              <a:rPr lang="en-US" baseline="0" dirty="0"/>
              <a:t> important to look at the meal content – for example a quickly digested breakfast will digest much more quickly than a high fat breakfast – </a:t>
            </a:r>
            <a:r>
              <a:rPr lang="en-US" baseline="0" dirty="0" err="1"/>
              <a:t>ie</a:t>
            </a:r>
            <a:r>
              <a:rPr lang="en-US" baseline="0" dirty="0"/>
              <a:t> Cheerios with milk vs breakfast burrito with cheese and sausage.</a:t>
            </a:r>
            <a:endParaRPr lang="en-US" dirty="0"/>
          </a:p>
        </p:txBody>
      </p:sp>
      <p:sp>
        <p:nvSpPr>
          <p:cNvPr id="4" name="Slide Number Placeholder 3"/>
          <p:cNvSpPr>
            <a:spLocks noGrp="1"/>
          </p:cNvSpPr>
          <p:nvPr>
            <p:ph type="sldNum" sz="quarter" idx="10"/>
          </p:nvPr>
        </p:nvSpPr>
        <p:spPr/>
        <p:txBody>
          <a:bodyPr/>
          <a:lstStyle/>
          <a:p>
            <a:fld id="{3EBA5BD7-F043-4D1B-AA17-CD412FC534DE}" type="slidenum">
              <a:rPr lang="en-US" smtClean="0"/>
              <a:t>53</a:t>
            </a:fld>
            <a:endParaRPr lang="en-US"/>
          </a:p>
        </p:txBody>
      </p:sp>
    </p:spTree>
    <p:extLst>
      <p:ext uri="{BB962C8B-B14F-4D97-AF65-F5344CB8AC3E}">
        <p14:creationId xmlns:p14="http://schemas.microsoft.com/office/powerpoint/2010/main" val="6918759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19138"/>
            <a:ext cx="4800600" cy="3600450"/>
          </a:xfrm>
        </p:spPr>
      </p:sp>
      <p:sp>
        <p:nvSpPr>
          <p:cNvPr id="3" name="Notes Placeholder 2"/>
          <p:cNvSpPr>
            <a:spLocks noGrp="1"/>
          </p:cNvSpPr>
          <p:nvPr>
            <p:ph type="body" idx="1"/>
          </p:nvPr>
        </p:nvSpPr>
        <p:spPr/>
        <p:txBody>
          <a:bodyPr/>
          <a:lstStyle/>
          <a:p>
            <a:r>
              <a:rPr lang="en-US" dirty="0"/>
              <a:t>Also</a:t>
            </a:r>
            <a:r>
              <a:rPr lang="en-US" baseline="0" dirty="0"/>
              <a:t> important to look at the meal content – for example a quickly digested breakfast will digest much more quickly than a high fat breakfast – </a:t>
            </a:r>
            <a:r>
              <a:rPr lang="en-US" baseline="0" dirty="0" err="1"/>
              <a:t>ie</a:t>
            </a:r>
            <a:r>
              <a:rPr lang="en-US" baseline="0" dirty="0"/>
              <a:t> Cheerios with milk vs breakfast burrito with cheese and sausage.</a:t>
            </a:r>
            <a:endParaRPr lang="en-US" dirty="0"/>
          </a:p>
        </p:txBody>
      </p:sp>
      <p:sp>
        <p:nvSpPr>
          <p:cNvPr id="4" name="Slide Number Placeholder 3"/>
          <p:cNvSpPr>
            <a:spLocks noGrp="1"/>
          </p:cNvSpPr>
          <p:nvPr>
            <p:ph type="sldNum" sz="quarter" idx="10"/>
          </p:nvPr>
        </p:nvSpPr>
        <p:spPr/>
        <p:txBody>
          <a:bodyPr/>
          <a:lstStyle/>
          <a:p>
            <a:fld id="{3EBA5BD7-F043-4D1B-AA17-CD412FC534DE}" type="slidenum">
              <a:rPr lang="en-US" smtClean="0"/>
              <a:t>54</a:t>
            </a:fld>
            <a:endParaRPr lang="en-US"/>
          </a:p>
        </p:txBody>
      </p:sp>
    </p:spTree>
    <p:extLst>
      <p:ext uri="{BB962C8B-B14F-4D97-AF65-F5344CB8AC3E}">
        <p14:creationId xmlns:p14="http://schemas.microsoft.com/office/powerpoint/2010/main" val="20672887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19138"/>
            <a:ext cx="4800600" cy="3600450"/>
          </a:xfrm>
        </p:spPr>
      </p:sp>
      <p:sp>
        <p:nvSpPr>
          <p:cNvPr id="3" name="Notes Placeholder 2"/>
          <p:cNvSpPr>
            <a:spLocks noGrp="1"/>
          </p:cNvSpPr>
          <p:nvPr>
            <p:ph type="body" idx="1"/>
          </p:nvPr>
        </p:nvSpPr>
        <p:spPr/>
        <p:txBody>
          <a:bodyPr/>
          <a:lstStyle/>
          <a:p>
            <a:r>
              <a:rPr lang="en-US" dirty="0"/>
              <a:t>Right before</a:t>
            </a:r>
            <a:r>
              <a:rPr lang="en-US" baseline="0" dirty="0"/>
              <a:t> – </a:t>
            </a:r>
            <a:r>
              <a:rPr lang="en-US" baseline="0" dirty="0" err="1"/>
              <a:t>prob</a:t>
            </a:r>
            <a:r>
              <a:rPr lang="en-US" baseline="0" dirty="0"/>
              <a:t> most of the time</a:t>
            </a:r>
          </a:p>
          <a:p>
            <a:r>
              <a:rPr lang="en-US" baseline="0" dirty="0"/>
              <a:t>During – </a:t>
            </a:r>
            <a:r>
              <a:rPr lang="en-US" baseline="0" dirty="0" err="1"/>
              <a:t>bg</a:t>
            </a:r>
            <a:r>
              <a:rPr lang="en-US" baseline="0" dirty="0"/>
              <a:t> was on the low side , forgot to take before</a:t>
            </a:r>
          </a:p>
          <a:p>
            <a:r>
              <a:rPr lang="en-US" baseline="0" dirty="0"/>
              <a:t>Right after – didn’t know how much I was going to eat, slow gastric emptying</a:t>
            </a:r>
          </a:p>
          <a:p>
            <a:r>
              <a:rPr lang="en-US" baseline="0" dirty="0"/>
              <a:t>30 minutes or more after – high fat meal </a:t>
            </a:r>
          </a:p>
        </p:txBody>
      </p:sp>
      <p:sp>
        <p:nvSpPr>
          <p:cNvPr id="4" name="Slide Number Placeholder 3"/>
          <p:cNvSpPr>
            <a:spLocks noGrp="1"/>
          </p:cNvSpPr>
          <p:nvPr>
            <p:ph type="sldNum" sz="quarter" idx="10"/>
          </p:nvPr>
        </p:nvSpPr>
        <p:spPr/>
        <p:txBody>
          <a:bodyPr/>
          <a:lstStyle/>
          <a:p>
            <a:fld id="{3EBA5BD7-F043-4D1B-AA17-CD412FC534DE}" type="slidenum">
              <a:rPr lang="en-US" smtClean="0"/>
              <a:t>55</a:t>
            </a:fld>
            <a:endParaRPr lang="en-US"/>
          </a:p>
        </p:txBody>
      </p:sp>
    </p:spTree>
    <p:extLst>
      <p:ext uri="{BB962C8B-B14F-4D97-AF65-F5344CB8AC3E}">
        <p14:creationId xmlns:p14="http://schemas.microsoft.com/office/powerpoint/2010/main" val="400746383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19138"/>
            <a:ext cx="48006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EBA5BD7-F043-4D1B-AA17-CD412FC534DE}" type="slidenum">
              <a:rPr lang="en-US" smtClean="0"/>
              <a:t>57</a:t>
            </a:fld>
            <a:endParaRPr lang="en-US"/>
          </a:p>
        </p:txBody>
      </p:sp>
    </p:spTree>
    <p:extLst>
      <p:ext uri="{BB962C8B-B14F-4D97-AF65-F5344CB8AC3E}">
        <p14:creationId xmlns:p14="http://schemas.microsoft.com/office/powerpoint/2010/main" val="365190558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15714" name="Google Shape;443;p28:notes">
            <a:extLst>
              <a:ext uri="{FF2B5EF4-FFF2-40B4-BE49-F238E27FC236}">
                <a16:creationId xmlns:a16="http://schemas.microsoft.com/office/drawing/2014/main" id="{4D46F5B5-1126-450D-A6D9-838F23CD6C4A}"/>
              </a:ext>
            </a:extLst>
          </p:cNvPr>
          <p:cNvSpPr>
            <a:spLocks noGrp="1" noRot="1" noChangeAspect="1" noTextEdit="1"/>
          </p:cNvSpPr>
          <p:nvPr>
            <p:ph type="sldImg" idx="2"/>
          </p:nvPr>
        </p:nvSpPr>
        <p:spPr bwMode="auto">
          <a:xfrm>
            <a:off x="1257300" y="719138"/>
            <a:ext cx="4800600" cy="3600450"/>
          </a:xfrm>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cap="flat">
            <a:solidFill>
              <a:srgbClr val="000000"/>
            </a:solidFill>
            <a:round/>
            <a:headEnd type="none" w="sm" len="sm"/>
            <a:tailEnd type="none" w="sm" len="sm"/>
          </a:ln>
          <a:extLst>
            <a:ext uri="{909E8E84-426E-40DD-AFC4-6F175D3DCCD1}">
              <a14:hiddenFill xmlns:a14="http://schemas.microsoft.com/office/drawing/2010/main">
                <a:solidFill>
                  <a:srgbClr val="FFFFFF"/>
                </a:solidFill>
              </a14:hiddenFill>
            </a:ext>
          </a:extLst>
        </p:spPr>
      </p:sp>
      <p:sp>
        <p:nvSpPr>
          <p:cNvPr id="115715" name="Google Shape;444;p28:notes">
            <a:extLst>
              <a:ext uri="{FF2B5EF4-FFF2-40B4-BE49-F238E27FC236}">
                <a16:creationId xmlns:a16="http://schemas.microsoft.com/office/drawing/2014/main" id="{C6278A49-8388-4B90-A6B1-D2977CB0C99B}"/>
              </a:ext>
            </a:extLst>
          </p:cNvPr>
          <p:cNvSpPr>
            <a:spLocks noGrp="1" noChangeArrowheads="1"/>
          </p:cNvSpPr>
          <p:nvPr>
            <p:ph type="body" idx="1"/>
          </p:nvPr>
        </p:nvSpPr>
        <p:spPr bwMode="auto">
          <a:xfrm>
            <a:off x="715617" y="4544830"/>
            <a:ext cx="5724939" cy="371849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4835" tIns="47405" rIns="94835" bIns="47405" numCol="1" anchor="t" anchorCtr="0" compatLnSpc="1">
            <a:prstTxWarp prst="textNoShape">
              <a:avLst/>
            </a:prstTxWarp>
          </a:bodyPr>
          <a:lstStyle/>
          <a:p>
            <a:pPr>
              <a:spcBef>
                <a:spcPct val="0"/>
              </a:spcBef>
            </a:pPr>
            <a:endParaRPr lang="en-US" altLang="en-US"/>
          </a:p>
        </p:txBody>
      </p:sp>
      <p:sp>
        <p:nvSpPr>
          <p:cNvPr id="115716" name="Google Shape;445;p28:notes">
            <a:extLst>
              <a:ext uri="{FF2B5EF4-FFF2-40B4-BE49-F238E27FC236}">
                <a16:creationId xmlns:a16="http://schemas.microsoft.com/office/drawing/2014/main" id="{2D155F19-4ABB-4E2A-8898-BA7806C4ADA7}"/>
              </a:ext>
            </a:extLst>
          </p:cNvPr>
          <p:cNvSpPr>
            <a:spLocks noGrp="1" noChangeArrowheads="1"/>
          </p:cNvSpPr>
          <p:nvPr>
            <p:ph type="sldNum" sz="quarter" idx="5"/>
          </p:nvPr>
        </p:nvSpPr>
        <p:spPr bwMode="auto">
          <a:xfrm>
            <a:off x="4053509" y="8969975"/>
            <a:ext cx="3101009" cy="473829"/>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835" tIns="47405" rIns="94835" bIns="47405"/>
          <a:lstStyle>
            <a:lvl1pPr>
              <a:defRPr>
                <a:solidFill>
                  <a:schemeClr val="tx1"/>
                </a:solidFill>
                <a:latin typeface="Arial" panose="020B0604020202020204" pitchFamily="34" charset="0"/>
              </a:defRPr>
            </a:lvl1pPr>
            <a:lvl2pPr marL="770662" indent="-296408">
              <a:defRPr>
                <a:solidFill>
                  <a:schemeClr val="tx1"/>
                </a:solidFill>
                <a:latin typeface="Arial" panose="020B0604020202020204" pitchFamily="34" charset="0"/>
              </a:defRPr>
            </a:lvl2pPr>
            <a:lvl3pPr marL="1185634" indent="-237127">
              <a:defRPr>
                <a:solidFill>
                  <a:schemeClr val="tx1"/>
                </a:solidFill>
                <a:latin typeface="Arial" panose="020B0604020202020204" pitchFamily="34" charset="0"/>
              </a:defRPr>
            </a:lvl3pPr>
            <a:lvl4pPr marL="1659887" indent="-237127">
              <a:defRPr>
                <a:solidFill>
                  <a:schemeClr val="tx1"/>
                </a:solidFill>
                <a:latin typeface="Arial" panose="020B0604020202020204" pitchFamily="34" charset="0"/>
              </a:defRPr>
            </a:lvl4pPr>
            <a:lvl5pPr marL="2134141" indent="-237127">
              <a:defRPr>
                <a:solidFill>
                  <a:schemeClr val="tx1"/>
                </a:solidFill>
                <a:latin typeface="Arial" panose="020B0604020202020204" pitchFamily="34" charset="0"/>
              </a:defRPr>
            </a:lvl5pPr>
            <a:lvl6pPr marL="2608395" indent="-237127" eaLnBrk="0" fontAlgn="base" hangingPunct="0">
              <a:spcBef>
                <a:spcPct val="0"/>
              </a:spcBef>
              <a:spcAft>
                <a:spcPct val="0"/>
              </a:spcAft>
              <a:defRPr>
                <a:solidFill>
                  <a:schemeClr val="tx1"/>
                </a:solidFill>
                <a:latin typeface="Arial" panose="020B0604020202020204" pitchFamily="34" charset="0"/>
              </a:defRPr>
            </a:lvl6pPr>
            <a:lvl7pPr marL="3082648" indent="-237127" eaLnBrk="0" fontAlgn="base" hangingPunct="0">
              <a:spcBef>
                <a:spcPct val="0"/>
              </a:spcBef>
              <a:spcAft>
                <a:spcPct val="0"/>
              </a:spcAft>
              <a:defRPr>
                <a:solidFill>
                  <a:schemeClr val="tx1"/>
                </a:solidFill>
                <a:latin typeface="Arial" panose="020B0604020202020204" pitchFamily="34" charset="0"/>
              </a:defRPr>
            </a:lvl7pPr>
            <a:lvl8pPr marL="3556902" indent="-237127" eaLnBrk="0" fontAlgn="base" hangingPunct="0">
              <a:spcBef>
                <a:spcPct val="0"/>
              </a:spcBef>
              <a:spcAft>
                <a:spcPct val="0"/>
              </a:spcAft>
              <a:defRPr>
                <a:solidFill>
                  <a:schemeClr val="tx1"/>
                </a:solidFill>
                <a:latin typeface="Arial" panose="020B0604020202020204" pitchFamily="34" charset="0"/>
              </a:defRPr>
            </a:lvl8pPr>
            <a:lvl9pPr marL="4031155" indent="-237127" eaLnBrk="0" fontAlgn="base" hangingPunct="0">
              <a:spcBef>
                <a:spcPct val="0"/>
              </a:spcBef>
              <a:spcAft>
                <a:spcPct val="0"/>
              </a:spcAft>
              <a:defRPr>
                <a:solidFill>
                  <a:schemeClr val="tx1"/>
                </a:solidFill>
                <a:latin typeface="Arial" panose="020B0604020202020204" pitchFamily="34" charset="0"/>
              </a:defRPr>
            </a:lvl9pPr>
          </a:lstStyle>
          <a:p>
            <a:fld id="{88FF9160-AB2D-4DF4-9109-0B6A673F208D}" type="slidenum">
              <a:rPr lang="en-US" altLang="en-US" smtClean="0">
                <a:solidFill>
                  <a:srgbClr val="000000"/>
                </a:solidFill>
                <a:latin typeface="Calibri" panose="020F0502020204030204" pitchFamily="34" charset="0"/>
              </a:rPr>
              <a:pPr/>
              <a:t>58</a:t>
            </a:fld>
            <a:endParaRPr lang="en-US" altLang="en-US">
              <a:solidFill>
                <a:srgbClr val="000000"/>
              </a:solidFill>
              <a:latin typeface="Calibri" panose="020F0502020204030204" pitchFamily="34" charset="0"/>
            </a:endParaRPr>
          </a:p>
        </p:txBody>
      </p:sp>
    </p:spTree>
    <p:extLst>
      <p:ext uri="{BB962C8B-B14F-4D97-AF65-F5344CB8AC3E}">
        <p14:creationId xmlns:p14="http://schemas.microsoft.com/office/powerpoint/2010/main" val="40914207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19138"/>
            <a:ext cx="48006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EBA5BD7-F043-4D1B-AA17-CD412FC534DE}" type="slidenum">
              <a:rPr lang="en-US" smtClean="0"/>
              <a:t>59</a:t>
            </a:fld>
            <a:endParaRPr lang="en-US"/>
          </a:p>
        </p:txBody>
      </p:sp>
    </p:spTree>
    <p:extLst>
      <p:ext uri="{BB962C8B-B14F-4D97-AF65-F5344CB8AC3E}">
        <p14:creationId xmlns:p14="http://schemas.microsoft.com/office/powerpoint/2010/main" val="415580693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19138"/>
            <a:ext cx="48006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EBA5BD7-F043-4D1B-AA17-CD412FC534DE}" type="slidenum">
              <a:rPr lang="en-US" smtClean="0"/>
              <a:t>60</a:t>
            </a:fld>
            <a:endParaRPr lang="en-US"/>
          </a:p>
        </p:txBody>
      </p:sp>
    </p:spTree>
    <p:extLst>
      <p:ext uri="{BB962C8B-B14F-4D97-AF65-F5344CB8AC3E}">
        <p14:creationId xmlns:p14="http://schemas.microsoft.com/office/powerpoint/2010/main" val="353305027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19138"/>
            <a:ext cx="48006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EBA5BD7-F043-4D1B-AA17-CD412FC534DE}" type="slidenum">
              <a:rPr lang="en-US" smtClean="0"/>
              <a:t>61</a:t>
            </a:fld>
            <a:endParaRPr lang="en-US"/>
          </a:p>
        </p:txBody>
      </p:sp>
    </p:spTree>
    <p:extLst>
      <p:ext uri="{BB962C8B-B14F-4D97-AF65-F5344CB8AC3E}">
        <p14:creationId xmlns:p14="http://schemas.microsoft.com/office/powerpoint/2010/main" val="14140436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19138"/>
            <a:ext cx="48006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EBA5BD7-F043-4D1B-AA17-CD412FC534DE}" type="slidenum">
              <a:rPr lang="en-US" smtClean="0"/>
              <a:t>10</a:t>
            </a:fld>
            <a:endParaRPr lang="en-US"/>
          </a:p>
        </p:txBody>
      </p:sp>
    </p:spTree>
    <p:extLst>
      <p:ext uri="{BB962C8B-B14F-4D97-AF65-F5344CB8AC3E}">
        <p14:creationId xmlns:p14="http://schemas.microsoft.com/office/powerpoint/2010/main" val="392470906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19138"/>
            <a:ext cx="4800600" cy="3600450"/>
          </a:xfrm>
        </p:spPr>
      </p:sp>
      <p:sp>
        <p:nvSpPr>
          <p:cNvPr id="3" name="Notes Placeholder 2"/>
          <p:cNvSpPr>
            <a:spLocks noGrp="1"/>
          </p:cNvSpPr>
          <p:nvPr>
            <p:ph type="body" idx="1"/>
          </p:nvPr>
        </p:nvSpPr>
        <p:spPr/>
        <p:txBody>
          <a:bodyPr/>
          <a:lstStyle/>
          <a:p>
            <a:r>
              <a:rPr lang="en-US" dirty="0"/>
              <a:t>These</a:t>
            </a:r>
            <a:r>
              <a:rPr lang="en-US" baseline="0" dirty="0"/>
              <a:t> again are general guidelines but </a:t>
            </a:r>
            <a:r>
              <a:rPr lang="en-US" b="1" u="sng" baseline="0" dirty="0"/>
              <a:t>your carb bolus ratio must be correct to correlate to the correction ratio</a:t>
            </a:r>
          </a:p>
          <a:p>
            <a:r>
              <a:rPr lang="en-US" b="1" u="sng" baseline="0" dirty="0"/>
              <a:t>THIS SLIDE IS IN YOUR PACKET</a:t>
            </a:r>
            <a:endParaRPr lang="en-US" b="1" u="sng" dirty="0"/>
          </a:p>
        </p:txBody>
      </p:sp>
      <p:sp>
        <p:nvSpPr>
          <p:cNvPr id="4" name="Slide Number Placeholder 3"/>
          <p:cNvSpPr>
            <a:spLocks noGrp="1"/>
          </p:cNvSpPr>
          <p:nvPr>
            <p:ph type="sldNum" sz="quarter" idx="10"/>
          </p:nvPr>
        </p:nvSpPr>
        <p:spPr/>
        <p:txBody>
          <a:bodyPr/>
          <a:lstStyle/>
          <a:p>
            <a:fld id="{3EBA5BD7-F043-4D1B-AA17-CD412FC534DE}" type="slidenum">
              <a:rPr lang="en-US" smtClean="0"/>
              <a:t>62</a:t>
            </a:fld>
            <a:endParaRPr lang="en-US"/>
          </a:p>
        </p:txBody>
      </p:sp>
    </p:spTree>
    <p:extLst>
      <p:ext uri="{BB962C8B-B14F-4D97-AF65-F5344CB8AC3E}">
        <p14:creationId xmlns:p14="http://schemas.microsoft.com/office/powerpoint/2010/main" val="409482797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19138"/>
            <a:ext cx="48006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EBA5BD7-F043-4D1B-AA17-CD412FC534DE}" type="slidenum">
              <a:rPr lang="en-US" smtClean="0"/>
              <a:t>63</a:t>
            </a:fld>
            <a:endParaRPr lang="en-US"/>
          </a:p>
        </p:txBody>
      </p:sp>
    </p:spTree>
    <p:extLst>
      <p:ext uri="{BB962C8B-B14F-4D97-AF65-F5344CB8AC3E}">
        <p14:creationId xmlns:p14="http://schemas.microsoft.com/office/powerpoint/2010/main" val="428078902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19138"/>
            <a:ext cx="48006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EBA5BD7-F043-4D1B-AA17-CD412FC534DE}" type="slidenum">
              <a:rPr lang="en-US" smtClean="0"/>
              <a:t>64</a:t>
            </a:fld>
            <a:endParaRPr lang="en-US"/>
          </a:p>
        </p:txBody>
      </p:sp>
    </p:spTree>
    <p:extLst>
      <p:ext uri="{BB962C8B-B14F-4D97-AF65-F5344CB8AC3E}">
        <p14:creationId xmlns:p14="http://schemas.microsoft.com/office/powerpoint/2010/main" val="340629233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EBA5BD7-F043-4D1B-AA17-CD412FC534DE}" type="slidenum">
              <a:rPr lang="en-US" smtClean="0"/>
              <a:t>66</a:t>
            </a:fld>
            <a:endParaRPr lang="en-US"/>
          </a:p>
        </p:txBody>
      </p:sp>
    </p:spTree>
    <p:extLst>
      <p:ext uri="{BB962C8B-B14F-4D97-AF65-F5344CB8AC3E}">
        <p14:creationId xmlns:p14="http://schemas.microsoft.com/office/powerpoint/2010/main" val="54342177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19138"/>
            <a:ext cx="48006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EBA5BD7-F043-4D1B-AA17-CD412FC534DE}" type="slidenum">
              <a:rPr lang="en-US" smtClean="0"/>
              <a:t>67</a:t>
            </a:fld>
            <a:endParaRPr lang="en-US"/>
          </a:p>
        </p:txBody>
      </p:sp>
    </p:spTree>
    <p:extLst>
      <p:ext uri="{BB962C8B-B14F-4D97-AF65-F5344CB8AC3E}">
        <p14:creationId xmlns:p14="http://schemas.microsoft.com/office/powerpoint/2010/main" val="62288707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19138"/>
            <a:ext cx="48006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EBA5BD7-F043-4D1B-AA17-CD412FC534DE}" type="slidenum">
              <a:rPr lang="en-US" smtClean="0"/>
              <a:t>68</a:t>
            </a:fld>
            <a:endParaRPr lang="en-US"/>
          </a:p>
        </p:txBody>
      </p:sp>
    </p:spTree>
    <p:extLst>
      <p:ext uri="{BB962C8B-B14F-4D97-AF65-F5344CB8AC3E}">
        <p14:creationId xmlns:p14="http://schemas.microsoft.com/office/powerpoint/2010/main" val="35766077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19138"/>
            <a:ext cx="48006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EBA5BD7-F043-4D1B-AA17-CD412FC534DE}" type="slidenum">
              <a:rPr lang="en-US" smtClean="0"/>
              <a:t>70</a:t>
            </a:fld>
            <a:endParaRPr lang="en-US"/>
          </a:p>
        </p:txBody>
      </p:sp>
    </p:spTree>
    <p:extLst>
      <p:ext uri="{BB962C8B-B14F-4D97-AF65-F5344CB8AC3E}">
        <p14:creationId xmlns:p14="http://schemas.microsoft.com/office/powerpoint/2010/main" val="234944021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19138"/>
            <a:ext cx="48006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EBA5BD7-F043-4D1B-AA17-CD412FC534DE}" type="slidenum">
              <a:rPr lang="en-US" smtClean="0"/>
              <a:t>71</a:t>
            </a:fld>
            <a:endParaRPr lang="en-US"/>
          </a:p>
        </p:txBody>
      </p:sp>
    </p:spTree>
    <p:extLst>
      <p:ext uri="{BB962C8B-B14F-4D97-AF65-F5344CB8AC3E}">
        <p14:creationId xmlns:p14="http://schemas.microsoft.com/office/powerpoint/2010/main" val="156969049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lgn="r"/>
            <a:fld id="{111E5896-917A-4035-A860-408E1EC3CD51}" type="slidenum">
              <a:rPr lang="en-US" smtClean="0">
                <a:solidFill>
                  <a:srgbClr val="052049"/>
                </a:solidFill>
              </a:rPr>
              <a:pPr algn="r"/>
              <a:t>72</a:t>
            </a:fld>
            <a:endParaRPr lang="en-US" dirty="0">
              <a:solidFill>
                <a:srgbClr val="052049"/>
              </a:solidFill>
            </a:endParaRPr>
          </a:p>
        </p:txBody>
      </p:sp>
      <p:sp>
        <p:nvSpPr>
          <p:cNvPr id="5" name="Footer Placeholder 4"/>
          <p:cNvSpPr>
            <a:spLocks noGrp="1"/>
          </p:cNvSpPr>
          <p:nvPr>
            <p:ph type="ftr" sz="quarter" idx="4"/>
          </p:nvPr>
        </p:nvSpPr>
        <p:spPr/>
        <p:txBody>
          <a:bodyPr/>
          <a:lstStyle/>
          <a:p>
            <a:r>
              <a:rPr lang="en-US" sz="800">
                <a:solidFill>
                  <a:srgbClr val="052049"/>
                </a:solidFill>
              </a:rPr>
              <a:t>| [footer text here]</a:t>
            </a:r>
            <a:endParaRPr lang="en-US" sz="800" dirty="0">
              <a:solidFill>
                <a:srgbClr val="052049"/>
              </a:solidFill>
            </a:endParaRPr>
          </a:p>
        </p:txBody>
      </p:sp>
    </p:spTree>
    <p:extLst>
      <p:ext uri="{BB962C8B-B14F-4D97-AF65-F5344CB8AC3E}">
        <p14:creationId xmlns:p14="http://schemas.microsoft.com/office/powerpoint/2010/main" val="135879709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19138"/>
            <a:ext cx="48006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EBA5BD7-F043-4D1B-AA17-CD412FC534DE}" type="slidenum">
              <a:rPr lang="en-US" smtClean="0"/>
              <a:t>73</a:t>
            </a:fld>
            <a:endParaRPr lang="en-US"/>
          </a:p>
        </p:txBody>
      </p:sp>
    </p:spTree>
    <p:extLst>
      <p:ext uri="{BB962C8B-B14F-4D97-AF65-F5344CB8AC3E}">
        <p14:creationId xmlns:p14="http://schemas.microsoft.com/office/powerpoint/2010/main" val="3981371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19138"/>
            <a:ext cx="48006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EBA5BD7-F043-4D1B-AA17-CD412FC534DE}" type="slidenum">
              <a:rPr lang="en-US" smtClean="0"/>
              <a:t>12</a:t>
            </a:fld>
            <a:endParaRPr lang="en-US"/>
          </a:p>
        </p:txBody>
      </p:sp>
    </p:spTree>
    <p:extLst>
      <p:ext uri="{BB962C8B-B14F-4D97-AF65-F5344CB8AC3E}">
        <p14:creationId xmlns:p14="http://schemas.microsoft.com/office/powerpoint/2010/main" val="257490221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19138"/>
            <a:ext cx="48006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EBA5BD7-F043-4D1B-AA17-CD412FC534DE}" type="slidenum">
              <a:rPr lang="en-US" smtClean="0"/>
              <a:t>75</a:t>
            </a:fld>
            <a:endParaRPr lang="en-US"/>
          </a:p>
        </p:txBody>
      </p:sp>
    </p:spTree>
    <p:extLst>
      <p:ext uri="{BB962C8B-B14F-4D97-AF65-F5344CB8AC3E}">
        <p14:creationId xmlns:p14="http://schemas.microsoft.com/office/powerpoint/2010/main" val="50647860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19138"/>
            <a:ext cx="48006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EBA5BD7-F043-4D1B-AA17-CD412FC534DE}" type="slidenum">
              <a:rPr lang="en-US" smtClean="0"/>
              <a:t>76</a:t>
            </a:fld>
            <a:endParaRPr lang="en-US"/>
          </a:p>
        </p:txBody>
      </p:sp>
    </p:spTree>
    <p:extLst>
      <p:ext uri="{BB962C8B-B14F-4D97-AF65-F5344CB8AC3E}">
        <p14:creationId xmlns:p14="http://schemas.microsoft.com/office/powerpoint/2010/main" val="386244306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19138"/>
            <a:ext cx="48006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EBA5BD7-F043-4D1B-AA17-CD412FC534DE}" type="slidenum">
              <a:rPr lang="en-US" smtClean="0"/>
              <a:t>77</a:t>
            </a:fld>
            <a:endParaRPr lang="en-US"/>
          </a:p>
        </p:txBody>
      </p:sp>
    </p:spTree>
    <p:extLst>
      <p:ext uri="{BB962C8B-B14F-4D97-AF65-F5344CB8AC3E}">
        <p14:creationId xmlns:p14="http://schemas.microsoft.com/office/powerpoint/2010/main" val="29375160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19138"/>
            <a:ext cx="48006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EBA5BD7-F043-4D1B-AA17-CD412FC534DE}" type="slidenum">
              <a:rPr lang="en-US" smtClean="0"/>
              <a:t>78</a:t>
            </a:fld>
            <a:endParaRPr lang="en-US"/>
          </a:p>
        </p:txBody>
      </p:sp>
    </p:spTree>
    <p:extLst>
      <p:ext uri="{BB962C8B-B14F-4D97-AF65-F5344CB8AC3E}">
        <p14:creationId xmlns:p14="http://schemas.microsoft.com/office/powerpoint/2010/main" val="153756687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19138"/>
            <a:ext cx="48006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EBA5BD7-F043-4D1B-AA17-CD412FC534DE}" type="slidenum">
              <a:rPr lang="en-US" smtClean="0"/>
              <a:t>79</a:t>
            </a:fld>
            <a:endParaRPr lang="en-US"/>
          </a:p>
        </p:txBody>
      </p:sp>
    </p:spTree>
    <p:extLst>
      <p:ext uri="{BB962C8B-B14F-4D97-AF65-F5344CB8AC3E}">
        <p14:creationId xmlns:p14="http://schemas.microsoft.com/office/powerpoint/2010/main" val="67562057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19138"/>
            <a:ext cx="48006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EBA5BD7-F043-4D1B-AA17-CD412FC534DE}" type="slidenum">
              <a:rPr lang="en-US" smtClean="0"/>
              <a:t>80</a:t>
            </a:fld>
            <a:endParaRPr lang="en-US"/>
          </a:p>
        </p:txBody>
      </p:sp>
    </p:spTree>
    <p:extLst>
      <p:ext uri="{BB962C8B-B14F-4D97-AF65-F5344CB8AC3E}">
        <p14:creationId xmlns:p14="http://schemas.microsoft.com/office/powerpoint/2010/main" val="2811914560"/>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19138"/>
            <a:ext cx="48006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EBA5BD7-F043-4D1B-AA17-CD412FC534DE}" type="slidenum">
              <a:rPr lang="en-US" smtClean="0"/>
              <a:t>81</a:t>
            </a:fld>
            <a:endParaRPr lang="en-US"/>
          </a:p>
        </p:txBody>
      </p:sp>
    </p:spTree>
    <p:extLst>
      <p:ext uri="{BB962C8B-B14F-4D97-AF65-F5344CB8AC3E}">
        <p14:creationId xmlns:p14="http://schemas.microsoft.com/office/powerpoint/2010/main" val="200706805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25550" y="714375"/>
            <a:ext cx="4705350" cy="3529013"/>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468799514"/>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19138"/>
            <a:ext cx="48006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EBA5BD7-F043-4D1B-AA17-CD412FC534DE}" type="slidenum">
              <a:rPr lang="en-US" smtClean="0"/>
              <a:t>83</a:t>
            </a:fld>
            <a:endParaRPr lang="en-US"/>
          </a:p>
        </p:txBody>
      </p:sp>
    </p:spTree>
    <p:extLst>
      <p:ext uri="{BB962C8B-B14F-4D97-AF65-F5344CB8AC3E}">
        <p14:creationId xmlns:p14="http://schemas.microsoft.com/office/powerpoint/2010/main" val="3661541716"/>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EBA5BD7-F043-4D1B-AA17-CD412FC534DE}" type="slidenum">
              <a:rPr lang="en-US" smtClean="0"/>
              <a:t>87</a:t>
            </a:fld>
            <a:endParaRPr lang="en-US"/>
          </a:p>
        </p:txBody>
      </p:sp>
    </p:spTree>
    <p:extLst>
      <p:ext uri="{BB962C8B-B14F-4D97-AF65-F5344CB8AC3E}">
        <p14:creationId xmlns:p14="http://schemas.microsoft.com/office/powerpoint/2010/main" val="28195049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19138"/>
            <a:ext cx="48006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EBA5BD7-F043-4D1B-AA17-CD412FC534DE}" type="slidenum">
              <a:rPr lang="en-US" smtClean="0"/>
              <a:t>13</a:t>
            </a:fld>
            <a:endParaRPr lang="en-US"/>
          </a:p>
        </p:txBody>
      </p:sp>
    </p:spTree>
    <p:extLst>
      <p:ext uri="{BB962C8B-B14F-4D97-AF65-F5344CB8AC3E}">
        <p14:creationId xmlns:p14="http://schemas.microsoft.com/office/powerpoint/2010/main" val="1633796154"/>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EBA5BD7-F043-4D1B-AA17-CD412FC534DE}" type="slidenum">
              <a:rPr lang="en-US" smtClean="0"/>
              <a:t>88</a:t>
            </a:fld>
            <a:endParaRPr lang="en-US"/>
          </a:p>
        </p:txBody>
      </p:sp>
    </p:spTree>
    <p:extLst>
      <p:ext uri="{BB962C8B-B14F-4D97-AF65-F5344CB8AC3E}">
        <p14:creationId xmlns:p14="http://schemas.microsoft.com/office/powerpoint/2010/main" val="163227918"/>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EBA5BD7-F043-4D1B-AA17-CD412FC534DE}" type="slidenum">
              <a:rPr lang="en-US" smtClean="0"/>
              <a:t>90</a:t>
            </a:fld>
            <a:endParaRPr lang="en-US"/>
          </a:p>
        </p:txBody>
      </p:sp>
    </p:spTree>
    <p:extLst>
      <p:ext uri="{BB962C8B-B14F-4D97-AF65-F5344CB8AC3E}">
        <p14:creationId xmlns:p14="http://schemas.microsoft.com/office/powerpoint/2010/main" val="2077820164"/>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Example</a:t>
            </a:r>
            <a:r>
              <a:rPr lang="en-US" baseline="0"/>
              <a:t> 7: NOT ENOUGH BASAL INSULIN.</a:t>
            </a:r>
            <a:endParaRPr lang="en-US" dirty="0"/>
          </a:p>
        </p:txBody>
      </p:sp>
      <p:sp>
        <p:nvSpPr>
          <p:cNvPr id="4" name="Slide Number Placeholder 3"/>
          <p:cNvSpPr>
            <a:spLocks noGrp="1"/>
          </p:cNvSpPr>
          <p:nvPr>
            <p:ph type="sldNum" sz="quarter" idx="10"/>
          </p:nvPr>
        </p:nvSpPr>
        <p:spPr/>
        <p:txBody>
          <a:bodyPr/>
          <a:lstStyle/>
          <a:p>
            <a:fld id="{3EBA5BD7-F043-4D1B-AA17-CD412FC534DE}" type="slidenum">
              <a:rPr lang="en-US" smtClean="0"/>
              <a:t>91</a:t>
            </a:fld>
            <a:endParaRPr lang="en-US"/>
          </a:p>
        </p:txBody>
      </p:sp>
    </p:spTree>
    <p:extLst>
      <p:ext uri="{BB962C8B-B14F-4D97-AF65-F5344CB8AC3E}">
        <p14:creationId xmlns:p14="http://schemas.microsoft.com/office/powerpoint/2010/main" val="1110888055"/>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Example</a:t>
            </a:r>
            <a:r>
              <a:rPr lang="en-US" baseline="0" dirty="0"/>
              <a:t> 6: TOO MUCH BASAL INSULIN.</a:t>
            </a:r>
            <a:endParaRPr lang="en-US" dirty="0"/>
          </a:p>
        </p:txBody>
      </p:sp>
      <p:sp>
        <p:nvSpPr>
          <p:cNvPr id="4" name="Slide Number Placeholder 3"/>
          <p:cNvSpPr>
            <a:spLocks noGrp="1"/>
          </p:cNvSpPr>
          <p:nvPr>
            <p:ph type="sldNum" sz="quarter" idx="10"/>
          </p:nvPr>
        </p:nvSpPr>
        <p:spPr/>
        <p:txBody>
          <a:bodyPr/>
          <a:lstStyle/>
          <a:p>
            <a:fld id="{3EBA5BD7-F043-4D1B-AA17-CD412FC534DE}" type="slidenum">
              <a:rPr lang="en-US" smtClean="0"/>
              <a:t>92</a:t>
            </a:fld>
            <a:endParaRPr lang="en-US"/>
          </a:p>
        </p:txBody>
      </p:sp>
    </p:spTree>
    <p:extLst>
      <p:ext uri="{BB962C8B-B14F-4D97-AF65-F5344CB8AC3E}">
        <p14:creationId xmlns:p14="http://schemas.microsoft.com/office/powerpoint/2010/main" val="149131753"/>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EBA5BD7-F043-4D1B-AA17-CD412FC534DE}" type="slidenum">
              <a:rPr lang="en-US" smtClean="0"/>
              <a:t>93</a:t>
            </a:fld>
            <a:endParaRPr lang="en-US"/>
          </a:p>
        </p:txBody>
      </p:sp>
    </p:spTree>
    <p:extLst>
      <p:ext uri="{BB962C8B-B14F-4D97-AF65-F5344CB8AC3E}">
        <p14:creationId xmlns:p14="http://schemas.microsoft.com/office/powerpoint/2010/main" val="1985715922"/>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HAVE A COPY OF THESE “TYPICAL” PROBLEM CAUSERS IN YOUR PACKET. AS WE WORK THROUGH SOME EXAMPLES, IT CAN BE HELPFUL TO GAVE THE LIST CLOSE BY TO HELP IDENTIFY WHAT MIGHT BE GOING ON.</a:t>
            </a:r>
          </a:p>
        </p:txBody>
      </p:sp>
      <p:sp>
        <p:nvSpPr>
          <p:cNvPr id="4" name="Slide Number Placeholder 3"/>
          <p:cNvSpPr>
            <a:spLocks noGrp="1"/>
          </p:cNvSpPr>
          <p:nvPr>
            <p:ph type="sldNum" sz="quarter" idx="10"/>
          </p:nvPr>
        </p:nvSpPr>
        <p:spPr/>
        <p:txBody>
          <a:bodyPr/>
          <a:lstStyle/>
          <a:p>
            <a:fld id="{3EBA5BD7-F043-4D1B-AA17-CD412FC534DE}" type="slidenum">
              <a:rPr lang="en-US" smtClean="0"/>
              <a:t>95</a:t>
            </a:fld>
            <a:endParaRPr lang="en-US"/>
          </a:p>
        </p:txBody>
      </p:sp>
    </p:spTree>
    <p:extLst>
      <p:ext uri="{BB962C8B-B14F-4D97-AF65-F5344CB8AC3E}">
        <p14:creationId xmlns:p14="http://schemas.microsoft.com/office/powerpoint/2010/main" val="1661584711"/>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REMEMBER – THERE IS NO “RIGHT” OR “WRONG” ANSWER. </a:t>
            </a:r>
            <a:r>
              <a:rPr lang="en-US"/>
              <a:t>THIS IS A PROCESS</a:t>
            </a:r>
            <a:r>
              <a:rPr lang="en-US" dirty="0"/>
              <a:t>.</a:t>
            </a:r>
            <a:endParaRPr lang="en-US"/>
          </a:p>
        </p:txBody>
      </p:sp>
      <p:sp>
        <p:nvSpPr>
          <p:cNvPr id="4" name="Slide Number Placeholder 3"/>
          <p:cNvSpPr>
            <a:spLocks noGrp="1"/>
          </p:cNvSpPr>
          <p:nvPr>
            <p:ph type="sldNum" sz="quarter" idx="10"/>
          </p:nvPr>
        </p:nvSpPr>
        <p:spPr/>
        <p:txBody>
          <a:bodyPr/>
          <a:lstStyle/>
          <a:p>
            <a:fld id="{3EBA5BD7-F043-4D1B-AA17-CD412FC534DE}" type="slidenum">
              <a:rPr lang="en-US" smtClean="0"/>
              <a:t>96</a:t>
            </a:fld>
            <a:endParaRPr lang="en-US"/>
          </a:p>
        </p:txBody>
      </p:sp>
    </p:spTree>
    <p:extLst>
      <p:ext uri="{BB962C8B-B14F-4D97-AF65-F5344CB8AC3E}">
        <p14:creationId xmlns:p14="http://schemas.microsoft.com/office/powerpoint/2010/main" val="321210151"/>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19138"/>
            <a:ext cx="48006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EBA5BD7-F043-4D1B-AA17-CD412FC534DE}" type="slidenum">
              <a:rPr lang="en-US" smtClean="0"/>
              <a:t>97</a:t>
            </a:fld>
            <a:endParaRPr lang="en-US"/>
          </a:p>
        </p:txBody>
      </p:sp>
    </p:spTree>
    <p:extLst>
      <p:ext uri="{BB962C8B-B14F-4D97-AF65-F5344CB8AC3E}">
        <p14:creationId xmlns:p14="http://schemas.microsoft.com/office/powerpoint/2010/main" val="3642345111"/>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19138"/>
            <a:ext cx="48006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EBA5BD7-F043-4D1B-AA17-CD412FC534DE}" type="slidenum">
              <a:rPr lang="en-US" smtClean="0"/>
              <a:t>99</a:t>
            </a:fld>
            <a:endParaRPr lang="en-US"/>
          </a:p>
        </p:txBody>
      </p:sp>
    </p:spTree>
    <p:extLst>
      <p:ext uri="{BB962C8B-B14F-4D97-AF65-F5344CB8AC3E}">
        <p14:creationId xmlns:p14="http://schemas.microsoft.com/office/powerpoint/2010/main" val="3058859480"/>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EBA5BD7-F043-4D1B-AA17-CD412FC534DE}" type="slidenum">
              <a:rPr lang="en-US" smtClean="0"/>
              <a:t>100</a:t>
            </a:fld>
            <a:endParaRPr lang="en-US"/>
          </a:p>
        </p:txBody>
      </p:sp>
    </p:spTree>
    <p:extLst>
      <p:ext uri="{BB962C8B-B14F-4D97-AF65-F5344CB8AC3E}">
        <p14:creationId xmlns:p14="http://schemas.microsoft.com/office/powerpoint/2010/main" val="18877752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9186" name="Slide Image Placeholder 1"/>
          <p:cNvSpPr>
            <a:spLocks noGrp="1" noRot="1" noChangeAspect="1" noTextEdit="1"/>
          </p:cNvSpPr>
          <p:nvPr>
            <p:ph type="sldImg"/>
          </p:nvPr>
        </p:nvSpPr>
        <p:spPr>
          <a:ln/>
        </p:spPr>
      </p:sp>
      <p:sp>
        <p:nvSpPr>
          <p:cNvPr id="34918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
        <p:nvSpPr>
          <p:cNvPr id="34918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600">
                <a:solidFill>
                  <a:schemeClr val="tx1"/>
                </a:solidFill>
                <a:latin typeface="Times New Roman" pitchFamily="18" charset="0"/>
              </a:defRPr>
            </a:lvl1pPr>
            <a:lvl2pPr marL="814547" indent="-313286" eaLnBrk="0" hangingPunct="0">
              <a:defRPr sz="2600">
                <a:solidFill>
                  <a:schemeClr val="tx1"/>
                </a:solidFill>
                <a:latin typeface="Times New Roman" pitchFamily="18" charset="0"/>
              </a:defRPr>
            </a:lvl2pPr>
            <a:lvl3pPr marL="1253150" indent="-250629" eaLnBrk="0" hangingPunct="0">
              <a:defRPr sz="2600">
                <a:solidFill>
                  <a:schemeClr val="tx1"/>
                </a:solidFill>
                <a:latin typeface="Times New Roman" pitchFamily="18" charset="0"/>
              </a:defRPr>
            </a:lvl3pPr>
            <a:lvl4pPr marL="1754409" indent="-250629" eaLnBrk="0" hangingPunct="0">
              <a:defRPr sz="2600">
                <a:solidFill>
                  <a:schemeClr val="tx1"/>
                </a:solidFill>
                <a:latin typeface="Times New Roman" pitchFamily="18" charset="0"/>
              </a:defRPr>
            </a:lvl4pPr>
            <a:lvl5pPr marL="2255670" indent="-250629" eaLnBrk="0" hangingPunct="0">
              <a:defRPr sz="2600">
                <a:solidFill>
                  <a:schemeClr val="tx1"/>
                </a:solidFill>
                <a:latin typeface="Times New Roman" pitchFamily="18" charset="0"/>
              </a:defRPr>
            </a:lvl5pPr>
            <a:lvl6pPr marL="2756931" indent="-250629" eaLnBrk="0" fontAlgn="base" hangingPunct="0">
              <a:spcBef>
                <a:spcPct val="0"/>
              </a:spcBef>
              <a:spcAft>
                <a:spcPct val="0"/>
              </a:spcAft>
              <a:defRPr sz="2600">
                <a:solidFill>
                  <a:schemeClr val="tx1"/>
                </a:solidFill>
                <a:latin typeface="Times New Roman" pitchFamily="18" charset="0"/>
              </a:defRPr>
            </a:lvl6pPr>
            <a:lvl7pPr marL="3258189" indent="-250629" eaLnBrk="0" fontAlgn="base" hangingPunct="0">
              <a:spcBef>
                <a:spcPct val="0"/>
              </a:spcBef>
              <a:spcAft>
                <a:spcPct val="0"/>
              </a:spcAft>
              <a:defRPr sz="2600">
                <a:solidFill>
                  <a:schemeClr val="tx1"/>
                </a:solidFill>
                <a:latin typeface="Times New Roman" pitchFamily="18" charset="0"/>
              </a:defRPr>
            </a:lvl7pPr>
            <a:lvl8pPr marL="3759450" indent="-250629" eaLnBrk="0" fontAlgn="base" hangingPunct="0">
              <a:spcBef>
                <a:spcPct val="0"/>
              </a:spcBef>
              <a:spcAft>
                <a:spcPct val="0"/>
              </a:spcAft>
              <a:defRPr sz="2600">
                <a:solidFill>
                  <a:schemeClr val="tx1"/>
                </a:solidFill>
                <a:latin typeface="Times New Roman" pitchFamily="18" charset="0"/>
              </a:defRPr>
            </a:lvl8pPr>
            <a:lvl9pPr marL="4260711" indent="-250629" eaLnBrk="0" fontAlgn="base" hangingPunct="0">
              <a:spcBef>
                <a:spcPct val="0"/>
              </a:spcBef>
              <a:spcAft>
                <a:spcPct val="0"/>
              </a:spcAft>
              <a:defRPr sz="2600">
                <a:solidFill>
                  <a:schemeClr val="tx1"/>
                </a:solidFill>
                <a:latin typeface="Times New Roman" pitchFamily="18" charset="0"/>
              </a:defRPr>
            </a:lvl9pPr>
          </a:lstStyle>
          <a:p>
            <a:pPr eaLnBrk="1" hangingPunct="1"/>
            <a:fld id="{E7E2468D-A70E-42FD-AC57-DC531BF0041D}" type="slidenum">
              <a:rPr lang="en-US" sz="1300"/>
              <a:pPr eaLnBrk="1" hangingPunct="1"/>
              <a:t>17</a:t>
            </a:fld>
            <a:endParaRPr lang="en-US" sz="1300"/>
          </a:p>
        </p:txBody>
      </p:sp>
    </p:spTree>
    <p:extLst>
      <p:ext uri="{BB962C8B-B14F-4D97-AF65-F5344CB8AC3E}">
        <p14:creationId xmlns:p14="http://schemas.microsoft.com/office/powerpoint/2010/main" val="2165291754"/>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EBA5BD7-F043-4D1B-AA17-CD412FC534DE}" type="slidenum">
              <a:rPr lang="en-US" smtClean="0"/>
              <a:t>101</a:t>
            </a:fld>
            <a:endParaRPr lang="en-US"/>
          </a:p>
        </p:txBody>
      </p:sp>
    </p:spTree>
    <p:extLst>
      <p:ext uri="{BB962C8B-B14F-4D97-AF65-F5344CB8AC3E}">
        <p14:creationId xmlns:p14="http://schemas.microsoft.com/office/powerpoint/2010/main" val="3358436620"/>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19138"/>
            <a:ext cx="48006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EBA5BD7-F043-4D1B-AA17-CD412FC534DE}" type="slidenum">
              <a:rPr lang="en-US" smtClean="0"/>
              <a:t>103</a:t>
            </a:fld>
            <a:endParaRPr lang="en-US"/>
          </a:p>
        </p:txBody>
      </p:sp>
    </p:spTree>
    <p:extLst>
      <p:ext uri="{BB962C8B-B14F-4D97-AF65-F5344CB8AC3E}">
        <p14:creationId xmlns:p14="http://schemas.microsoft.com/office/powerpoint/2010/main" val="1425633359"/>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EBA5BD7-F043-4D1B-AA17-CD412FC534DE}" type="slidenum">
              <a:rPr lang="en-US" smtClean="0"/>
              <a:t>105</a:t>
            </a:fld>
            <a:endParaRPr lang="en-US"/>
          </a:p>
        </p:txBody>
      </p:sp>
    </p:spTree>
    <p:extLst>
      <p:ext uri="{BB962C8B-B14F-4D97-AF65-F5344CB8AC3E}">
        <p14:creationId xmlns:p14="http://schemas.microsoft.com/office/powerpoint/2010/main" val="3190261567"/>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EBA5BD7-F043-4D1B-AA17-CD412FC534DE}" type="slidenum">
              <a:rPr lang="en-US" smtClean="0"/>
              <a:t>107</a:t>
            </a:fld>
            <a:endParaRPr lang="en-US"/>
          </a:p>
        </p:txBody>
      </p:sp>
    </p:spTree>
    <p:extLst>
      <p:ext uri="{BB962C8B-B14F-4D97-AF65-F5344CB8AC3E}">
        <p14:creationId xmlns:p14="http://schemas.microsoft.com/office/powerpoint/2010/main" val="603906707"/>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EBA5BD7-F043-4D1B-AA17-CD412FC534DE}" type="slidenum">
              <a:rPr lang="en-US" smtClean="0"/>
              <a:t>108</a:t>
            </a:fld>
            <a:endParaRPr lang="en-US"/>
          </a:p>
        </p:txBody>
      </p:sp>
    </p:spTree>
    <p:extLst>
      <p:ext uri="{BB962C8B-B14F-4D97-AF65-F5344CB8AC3E}">
        <p14:creationId xmlns:p14="http://schemas.microsoft.com/office/powerpoint/2010/main" val="799239460"/>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EBA5BD7-F043-4D1B-AA17-CD412FC534DE}" type="slidenum">
              <a:rPr lang="en-US" smtClean="0"/>
              <a:t>109</a:t>
            </a:fld>
            <a:endParaRPr lang="en-US"/>
          </a:p>
        </p:txBody>
      </p:sp>
    </p:spTree>
    <p:extLst>
      <p:ext uri="{BB962C8B-B14F-4D97-AF65-F5344CB8AC3E}">
        <p14:creationId xmlns:p14="http://schemas.microsoft.com/office/powerpoint/2010/main" val="3669488199"/>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EBA5BD7-F043-4D1B-AA17-CD412FC534DE}" type="slidenum">
              <a:rPr lang="en-US" smtClean="0"/>
              <a:t>110</a:t>
            </a:fld>
            <a:endParaRPr lang="en-US"/>
          </a:p>
        </p:txBody>
      </p:sp>
    </p:spTree>
    <p:extLst>
      <p:ext uri="{BB962C8B-B14F-4D97-AF65-F5344CB8AC3E}">
        <p14:creationId xmlns:p14="http://schemas.microsoft.com/office/powerpoint/2010/main" val="1394582731"/>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EBA5BD7-F043-4D1B-AA17-CD412FC534DE}" type="slidenum">
              <a:rPr lang="en-US" smtClean="0"/>
              <a:t>111</a:t>
            </a:fld>
            <a:endParaRPr lang="en-US"/>
          </a:p>
        </p:txBody>
      </p:sp>
    </p:spTree>
    <p:extLst>
      <p:ext uri="{BB962C8B-B14F-4D97-AF65-F5344CB8AC3E}">
        <p14:creationId xmlns:p14="http://schemas.microsoft.com/office/powerpoint/2010/main" val="2797466096"/>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EBA5BD7-F043-4D1B-AA17-CD412FC534DE}" type="slidenum">
              <a:rPr lang="en-US" smtClean="0"/>
              <a:t>114</a:t>
            </a:fld>
            <a:endParaRPr lang="en-US"/>
          </a:p>
        </p:txBody>
      </p:sp>
    </p:spTree>
    <p:extLst>
      <p:ext uri="{BB962C8B-B14F-4D97-AF65-F5344CB8AC3E}">
        <p14:creationId xmlns:p14="http://schemas.microsoft.com/office/powerpoint/2010/main" val="3690480291"/>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Slide Image Placeholder 1">
            <a:extLst>
              <a:ext uri="{FF2B5EF4-FFF2-40B4-BE49-F238E27FC236}">
                <a16:creationId xmlns:a16="http://schemas.microsoft.com/office/drawing/2014/main" id="{0F6C5B12-6BAE-6517-0309-93DE7A24A263}"/>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3907" name="Notes Placeholder 2">
            <a:extLst>
              <a:ext uri="{FF2B5EF4-FFF2-40B4-BE49-F238E27FC236}">
                <a16:creationId xmlns:a16="http://schemas.microsoft.com/office/drawing/2014/main" id="{04CB05FD-AB14-72F7-C7D5-4D4D528FEFE7}"/>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123908" name="Slide Number Placeholder 3">
            <a:extLst>
              <a:ext uri="{FF2B5EF4-FFF2-40B4-BE49-F238E27FC236}">
                <a16:creationId xmlns:a16="http://schemas.microsoft.com/office/drawing/2014/main" id="{4037B447-E4BC-5606-A0EF-226052488325}"/>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70662" indent="-296408">
              <a:defRPr>
                <a:solidFill>
                  <a:schemeClr val="tx1"/>
                </a:solidFill>
                <a:latin typeface="Arial" panose="020B0604020202020204" pitchFamily="34" charset="0"/>
              </a:defRPr>
            </a:lvl2pPr>
            <a:lvl3pPr marL="1185634" indent="-237127">
              <a:defRPr>
                <a:solidFill>
                  <a:schemeClr val="tx1"/>
                </a:solidFill>
                <a:latin typeface="Arial" panose="020B0604020202020204" pitchFamily="34" charset="0"/>
              </a:defRPr>
            </a:lvl3pPr>
            <a:lvl4pPr marL="1659887" indent="-237127">
              <a:defRPr>
                <a:solidFill>
                  <a:schemeClr val="tx1"/>
                </a:solidFill>
                <a:latin typeface="Arial" panose="020B0604020202020204" pitchFamily="34" charset="0"/>
              </a:defRPr>
            </a:lvl4pPr>
            <a:lvl5pPr marL="2134141" indent="-237127">
              <a:defRPr>
                <a:solidFill>
                  <a:schemeClr val="tx1"/>
                </a:solidFill>
                <a:latin typeface="Arial" panose="020B0604020202020204" pitchFamily="34" charset="0"/>
              </a:defRPr>
            </a:lvl5pPr>
            <a:lvl6pPr marL="2608395" indent="-237127" eaLnBrk="0" fontAlgn="base" hangingPunct="0">
              <a:spcBef>
                <a:spcPct val="0"/>
              </a:spcBef>
              <a:spcAft>
                <a:spcPct val="0"/>
              </a:spcAft>
              <a:defRPr>
                <a:solidFill>
                  <a:schemeClr val="tx1"/>
                </a:solidFill>
                <a:latin typeface="Arial" panose="020B0604020202020204" pitchFamily="34" charset="0"/>
              </a:defRPr>
            </a:lvl6pPr>
            <a:lvl7pPr marL="3082648" indent="-237127" eaLnBrk="0" fontAlgn="base" hangingPunct="0">
              <a:spcBef>
                <a:spcPct val="0"/>
              </a:spcBef>
              <a:spcAft>
                <a:spcPct val="0"/>
              </a:spcAft>
              <a:defRPr>
                <a:solidFill>
                  <a:schemeClr val="tx1"/>
                </a:solidFill>
                <a:latin typeface="Arial" panose="020B0604020202020204" pitchFamily="34" charset="0"/>
              </a:defRPr>
            </a:lvl7pPr>
            <a:lvl8pPr marL="3556902" indent="-237127" eaLnBrk="0" fontAlgn="base" hangingPunct="0">
              <a:spcBef>
                <a:spcPct val="0"/>
              </a:spcBef>
              <a:spcAft>
                <a:spcPct val="0"/>
              </a:spcAft>
              <a:defRPr>
                <a:solidFill>
                  <a:schemeClr val="tx1"/>
                </a:solidFill>
                <a:latin typeface="Arial" panose="020B0604020202020204" pitchFamily="34" charset="0"/>
              </a:defRPr>
            </a:lvl8pPr>
            <a:lvl9pPr marL="4031155" indent="-237127" eaLnBrk="0" fontAlgn="base" hangingPunct="0">
              <a:spcBef>
                <a:spcPct val="0"/>
              </a:spcBef>
              <a:spcAft>
                <a:spcPct val="0"/>
              </a:spcAft>
              <a:defRPr>
                <a:solidFill>
                  <a:schemeClr val="tx1"/>
                </a:solidFill>
                <a:latin typeface="Arial" panose="020B0604020202020204" pitchFamily="34" charset="0"/>
              </a:defRPr>
            </a:lvl9pPr>
          </a:lstStyle>
          <a:p>
            <a:fld id="{F6B4FDAF-1BBA-41DE-8FBB-5DD6BC90E866}" type="slidenum">
              <a:rPr lang="en-US" altLang="en-US" smtClean="0">
                <a:solidFill>
                  <a:srgbClr val="000000"/>
                </a:solidFill>
                <a:latin typeface="Calibri" panose="020F0502020204030204" pitchFamily="34" charset="0"/>
              </a:rPr>
              <a:pPr/>
              <a:t>115</a:t>
            </a:fld>
            <a:endParaRPr lang="en-US" altLang="en-US">
              <a:solidFill>
                <a:srgbClr val="000000"/>
              </a:solidFill>
              <a:latin typeface="Calibri" panose="020F0502020204030204" pitchFamily="34" charset="0"/>
            </a:endParaRPr>
          </a:p>
        </p:txBody>
      </p:sp>
    </p:spTree>
    <p:extLst>
      <p:ext uri="{BB962C8B-B14F-4D97-AF65-F5344CB8AC3E}">
        <p14:creationId xmlns:p14="http://schemas.microsoft.com/office/powerpoint/2010/main" val="35231223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19138"/>
            <a:ext cx="4800600" cy="3600450"/>
          </a:xfrm>
        </p:spPr>
      </p:sp>
      <p:sp>
        <p:nvSpPr>
          <p:cNvPr id="3" name="Notes Placeholder 2"/>
          <p:cNvSpPr>
            <a:spLocks noGrp="1"/>
          </p:cNvSpPr>
          <p:nvPr>
            <p:ph type="body" idx="1"/>
          </p:nvPr>
        </p:nvSpPr>
        <p:spPr/>
        <p:txBody>
          <a:bodyPr/>
          <a:lstStyle/>
          <a:p>
            <a:r>
              <a:rPr lang="en-US" dirty="0"/>
              <a:t>This is the CGM data for someone with type 1 diabetes – it does include several months but the point is the range of fluctuation - &lt;40 on the low end and &gt;400 on the high end. </a:t>
            </a:r>
          </a:p>
        </p:txBody>
      </p:sp>
      <p:sp>
        <p:nvSpPr>
          <p:cNvPr id="4" name="Slide Number Placeholder 3"/>
          <p:cNvSpPr>
            <a:spLocks noGrp="1"/>
          </p:cNvSpPr>
          <p:nvPr>
            <p:ph type="sldNum" sz="quarter" idx="10"/>
          </p:nvPr>
        </p:nvSpPr>
        <p:spPr/>
        <p:txBody>
          <a:bodyPr/>
          <a:lstStyle/>
          <a:p>
            <a:fld id="{3EBA5BD7-F043-4D1B-AA17-CD412FC534DE}" type="slidenum">
              <a:rPr lang="en-US" smtClean="0"/>
              <a:t>18</a:t>
            </a:fld>
            <a:endParaRPr lang="en-US"/>
          </a:p>
        </p:txBody>
      </p:sp>
    </p:spTree>
    <p:extLst>
      <p:ext uri="{BB962C8B-B14F-4D97-AF65-F5344CB8AC3E}">
        <p14:creationId xmlns:p14="http://schemas.microsoft.com/office/powerpoint/2010/main" val="3281421806"/>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lgn="r"/>
            <a:fld id="{111E5896-917A-4035-A860-408E1EC3CD51}" type="slidenum">
              <a:rPr lang="en-US" smtClean="0">
                <a:solidFill>
                  <a:srgbClr val="052049"/>
                </a:solidFill>
              </a:rPr>
              <a:pPr algn="r"/>
              <a:t>116</a:t>
            </a:fld>
            <a:endParaRPr lang="en-US" dirty="0">
              <a:solidFill>
                <a:srgbClr val="052049"/>
              </a:solidFill>
            </a:endParaRPr>
          </a:p>
        </p:txBody>
      </p:sp>
      <p:sp>
        <p:nvSpPr>
          <p:cNvPr id="5" name="Footer Placeholder 4"/>
          <p:cNvSpPr>
            <a:spLocks noGrp="1"/>
          </p:cNvSpPr>
          <p:nvPr>
            <p:ph type="ftr" sz="quarter" idx="4"/>
          </p:nvPr>
        </p:nvSpPr>
        <p:spPr/>
        <p:txBody>
          <a:bodyPr/>
          <a:lstStyle/>
          <a:p>
            <a:r>
              <a:rPr lang="en-US" sz="800">
                <a:solidFill>
                  <a:srgbClr val="052049"/>
                </a:solidFill>
              </a:rPr>
              <a:t>| [footer text here]</a:t>
            </a:r>
            <a:endParaRPr lang="en-US" sz="800" dirty="0">
              <a:solidFill>
                <a:srgbClr val="052049"/>
              </a:solidFill>
            </a:endParaRPr>
          </a:p>
        </p:txBody>
      </p:sp>
    </p:spTree>
    <p:extLst>
      <p:ext uri="{BB962C8B-B14F-4D97-AF65-F5344CB8AC3E}">
        <p14:creationId xmlns:p14="http://schemas.microsoft.com/office/powerpoint/2010/main" val="2942549630"/>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19138"/>
            <a:ext cx="48006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EBA5BD7-F043-4D1B-AA17-CD412FC534DE}" type="slidenum">
              <a:rPr lang="en-US" smtClean="0"/>
              <a:t>117</a:t>
            </a:fld>
            <a:endParaRPr lang="en-US"/>
          </a:p>
        </p:txBody>
      </p:sp>
    </p:spTree>
    <p:extLst>
      <p:ext uri="{BB962C8B-B14F-4D97-AF65-F5344CB8AC3E}">
        <p14:creationId xmlns:p14="http://schemas.microsoft.com/office/powerpoint/2010/main" val="3748555804"/>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are now on Step 5.</a:t>
            </a:r>
          </a:p>
        </p:txBody>
      </p:sp>
      <p:sp>
        <p:nvSpPr>
          <p:cNvPr id="4" name="Slide Number Placeholder 3"/>
          <p:cNvSpPr>
            <a:spLocks noGrp="1"/>
          </p:cNvSpPr>
          <p:nvPr>
            <p:ph type="sldNum" sz="quarter" idx="10"/>
          </p:nvPr>
        </p:nvSpPr>
        <p:spPr/>
        <p:txBody>
          <a:bodyPr/>
          <a:lstStyle/>
          <a:p>
            <a:fld id="{3EBA5BD7-F043-4D1B-AA17-CD412FC534DE}" type="slidenum">
              <a:rPr lang="en-US" smtClean="0"/>
              <a:t>118</a:t>
            </a:fld>
            <a:endParaRPr lang="en-US"/>
          </a:p>
        </p:txBody>
      </p:sp>
    </p:spTree>
    <p:extLst>
      <p:ext uri="{BB962C8B-B14F-4D97-AF65-F5344CB8AC3E}">
        <p14:creationId xmlns:p14="http://schemas.microsoft.com/office/powerpoint/2010/main" val="704987714"/>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1026" name="Rectangle 2">
            <a:extLst>
              <a:ext uri="{FF2B5EF4-FFF2-40B4-BE49-F238E27FC236}">
                <a16:creationId xmlns:a16="http://schemas.microsoft.com/office/drawing/2014/main" id="{FC6D1209-AE94-014E-83A0-A09BB1C3EDAA}"/>
              </a:ext>
            </a:extLst>
          </p:cNvPr>
          <p:cNvSpPr>
            <a:spLocks noGrp="1" noRot="1" noChangeAspect="1" noChangeArrowheads="1" noTextEdit="1"/>
          </p:cNvSpPr>
          <p:nvPr>
            <p:ph type="sldImg"/>
          </p:nvPr>
        </p:nvSpPr>
        <p:spPr>
          <a:xfrm>
            <a:off x="1225550" y="714375"/>
            <a:ext cx="4705350" cy="3529013"/>
          </a:xfrm>
          <a:ln cap="flat"/>
          <a:extLst>
            <a:ext uri="{FAA26D3D-D897-4be2-8F04-BA451C77F1D7}">
              <ma14:placeholderFlag xmlns:ma14="http://schemas.microsoft.com/office/mac/drawingml/2011/main" xmlns="" val="1"/>
            </a:ext>
          </a:extLst>
        </p:spPr>
      </p:sp>
      <p:sp>
        <p:nvSpPr>
          <p:cNvPr id="641027" name="Rectangle 3">
            <a:extLst>
              <a:ext uri="{FF2B5EF4-FFF2-40B4-BE49-F238E27FC236}">
                <a16:creationId xmlns:a16="http://schemas.microsoft.com/office/drawing/2014/main" id="{ECAE754D-F5BA-EF4C-822D-9A84AB707A4B}"/>
              </a:ext>
            </a:extLst>
          </p:cNvPr>
          <p:cNvSpPr>
            <a:spLocks noGrp="1" noChangeArrowheads="1"/>
          </p:cNvSpPr>
          <p:nvPr>
            <p:ph type="body" idx="1"/>
          </p:nvPr>
        </p:nvSpPr>
        <p:spPr>
          <a:ln/>
        </p:spPr>
        <p:txBody>
          <a:bodyPr/>
          <a:lstStyle/>
          <a:p>
            <a:pPr>
              <a:defRPr/>
            </a:pPr>
            <a:endParaRPr lang="en-US">
              <a:cs typeface="+mn-cs"/>
            </a:endParaRPr>
          </a:p>
        </p:txBody>
      </p:sp>
    </p:spTree>
    <p:extLst>
      <p:ext uri="{BB962C8B-B14F-4D97-AF65-F5344CB8AC3E}">
        <p14:creationId xmlns:p14="http://schemas.microsoft.com/office/powerpoint/2010/main" val="2429656676"/>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1026" name="Rectangle 2">
            <a:extLst>
              <a:ext uri="{FF2B5EF4-FFF2-40B4-BE49-F238E27FC236}">
                <a16:creationId xmlns:a16="http://schemas.microsoft.com/office/drawing/2014/main" id="{FC6D1209-AE94-014E-83A0-A09BB1C3EDAA}"/>
              </a:ext>
            </a:extLst>
          </p:cNvPr>
          <p:cNvSpPr>
            <a:spLocks noGrp="1" noRot="1" noChangeAspect="1" noChangeArrowheads="1" noTextEdit="1"/>
          </p:cNvSpPr>
          <p:nvPr>
            <p:ph type="sldImg"/>
          </p:nvPr>
        </p:nvSpPr>
        <p:spPr>
          <a:xfrm>
            <a:off x="1225550" y="714375"/>
            <a:ext cx="4705350" cy="3529013"/>
          </a:xfrm>
          <a:ln cap="flat"/>
          <a:extLst>
            <a:ext uri="{FAA26D3D-D897-4be2-8F04-BA451C77F1D7}">
              <ma14:placeholderFlag xmlns="" xmlns:ma14="http://schemas.microsoft.com/office/mac/drawingml/2011/main" val="1"/>
            </a:ext>
          </a:extLst>
        </p:spPr>
      </p:sp>
      <p:sp>
        <p:nvSpPr>
          <p:cNvPr id="641027" name="Rectangle 3">
            <a:extLst>
              <a:ext uri="{FF2B5EF4-FFF2-40B4-BE49-F238E27FC236}">
                <a16:creationId xmlns:a16="http://schemas.microsoft.com/office/drawing/2014/main" id="{ECAE754D-F5BA-EF4C-822D-9A84AB707A4B}"/>
              </a:ext>
            </a:extLst>
          </p:cNvPr>
          <p:cNvSpPr>
            <a:spLocks noGrp="1" noChangeArrowheads="1"/>
          </p:cNvSpPr>
          <p:nvPr>
            <p:ph type="body" idx="1"/>
          </p:nvPr>
        </p:nvSpPr>
        <p:spPr>
          <a:ln/>
        </p:spPr>
        <p:txBody>
          <a:bodyPr/>
          <a:lstStyle/>
          <a:p>
            <a:pPr>
              <a:defRPr/>
            </a:pPr>
            <a:endParaRPr lang="en-US">
              <a:cs typeface="+mn-cs"/>
            </a:endParaRPr>
          </a:p>
        </p:txBody>
      </p:sp>
    </p:spTree>
    <p:extLst>
      <p:ext uri="{BB962C8B-B14F-4D97-AF65-F5344CB8AC3E}">
        <p14:creationId xmlns:p14="http://schemas.microsoft.com/office/powerpoint/2010/main" val="2337489686"/>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1026" name="Rectangle 2">
            <a:extLst>
              <a:ext uri="{FF2B5EF4-FFF2-40B4-BE49-F238E27FC236}">
                <a16:creationId xmlns:a16="http://schemas.microsoft.com/office/drawing/2014/main" id="{FC6D1209-AE94-014E-83A0-A09BB1C3EDAA}"/>
              </a:ext>
            </a:extLst>
          </p:cNvPr>
          <p:cNvSpPr>
            <a:spLocks noGrp="1" noRot="1" noChangeAspect="1" noChangeArrowheads="1" noTextEdit="1"/>
          </p:cNvSpPr>
          <p:nvPr>
            <p:ph type="sldImg"/>
          </p:nvPr>
        </p:nvSpPr>
        <p:spPr>
          <a:xfrm>
            <a:off x="1225550" y="714375"/>
            <a:ext cx="4705350" cy="3529013"/>
          </a:xfrm>
          <a:ln cap="flat"/>
          <a:extLst>
            <a:ext uri="{FAA26D3D-D897-4be2-8F04-BA451C77F1D7}">
              <ma14:placeholderFlag xmlns:ma14="http://schemas.microsoft.com/office/mac/drawingml/2011/main" xmlns="" val="1"/>
            </a:ext>
          </a:extLst>
        </p:spPr>
      </p:sp>
      <p:sp>
        <p:nvSpPr>
          <p:cNvPr id="641027" name="Rectangle 3">
            <a:extLst>
              <a:ext uri="{FF2B5EF4-FFF2-40B4-BE49-F238E27FC236}">
                <a16:creationId xmlns:a16="http://schemas.microsoft.com/office/drawing/2014/main" id="{ECAE754D-F5BA-EF4C-822D-9A84AB707A4B}"/>
              </a:ext>
            </a:extLst>
          </p:cNvPr>
          <p:cNvSpPr>
            <a:spLocks noGrp="1" noChangeArrowheads="1"/>
          </p:cNvSpPr>
          <p:nvPr>
            <p:ph type="body" idx="1"/>
          </p:nvPr>
        </p:nvSpPr>
        <p:spPr>
          <a:ln/>
        </p:spPr>
        <p:txBody>
          <a:bodyPr/>
          <a:lstStyle/>
          <a:p>
            <a:pPr>
              <a:defRPr/>
            </a:pPr>
            <a:endParaRPr lang="en-US">
              <a:cs typeface="+mn-cs"/>
            </a:endParaRPr>
          </a:p>
        </p:txBody>
      </p:sp>
    </p:spTree>
    <p:extLst>
      <p:ext uri="{BB962C8B-B14F-4D97-AF65-F5344CB8AC3E}">
        <p14:creationId xmlns:p14="http://schemas.microsoft.com/office/powerpoint/2010/main" val="3888744799"/>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1026" name="Rectangle 2">
            <a:extLst>
              <a:ext uri="{FF2B5EF4-FFF2-40B4-BE49-F238E27FC236}">
                <a16:creationId xmlns:a16="http://schemas.microsoft.com/office/drawing/2014/main" id="{FC6D1209-AE94-014E-83A0-A09BB1C3EDAA}"/>
              </a:ext>
            </a:extLst>
          </p:cNvPr>
          <p:cNvSpPr>
            <a:spLocks noGrp="1" noRot="1" noChangeAspect="1" noChangeArrowheads="1" noTextEdit="1"/>
          </p:cNvSpPr>
          <p:nvPr>
            <p:ph type="sldImg"/>
          </p:nvPr>
        </p:nvSpPr>
        <p:spPr>
          <a:xfrm>
            <a:off x="1225550" y="714375"/>
            <a:ext cx="4705350" cy="3529013"/>
          </a:xfrm>
          <a:ln cap="flat"/>
          <a:extLst>
            <a:ext uri="{FAA26D3D-D897-4be2-8F04-BA451C77F1D7}">
              <ma14:placeholderFlag xmlns="" xmlns:ma14="http://schemas.microsoft.com/office/mac/drawingml/2011/main" val="1"/>
            </a:ext>
          </a:extLst>
        </p:spPr>
      </p:sp>
      <p:sp>
        <p:nvSpPr>
          <p:cNvPr id="641027" name="Rectangle 3">
            <a:extLst>
              <a:ext uri="{FF2B5EF4-FFF2-40B4-BE49-F238E27FC236}">
                <a16:creationId xmlns:a16="http://schemas.microsoft.com/office/drawing/2014/main" id="{ECAE754D-F5BA-EF4C-822D-9A84AB707A4B}"/>
              </a:ext>
            </a:extLst>
          </p:cNvPr>
          <p:cNvSpPr>
            <a:spLocks noGrp="1" noChangeArrowheads="1"/>
          </p:cNvSpPr>
          <p:nvPr>
            <p:ph type="body" idx="1"/>
          </p:nvPr>
        </p:nvSpPr>
        <p:spPr>
          <a:ln/>
        </p:spPr>
        <p:txBody>
          <a:bodyPr/>
          <a:lstStyle/>
          <a:p>
            <a:pPr>
              <a:defRPr/>
            </a:pPr>
            <a:endParaRPr lang="en-US">
              <a:cs typeface="+mn-cs"/>
            </a:endParaRPr>
          </a:p>
        </p:txBody>
      </p:sp>
    </p:spTree>
    <p:extLst>
      <p:ext uri="{BB962C8B-B14F-4D97-AF65-F5344CB8AC3E}">
        <p14:creationId xmlns:p14="http://schemas.microsoft.com/office/powerpoint/2010/main" val="1422944351"/>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1026" name="Rectangle 2">
            <a:extLst>
              <a:ext uri="{FF2B5EF4-FFF2-40B4-BE49-F238E27FC236}">
                <a16:creationId xmlns:a16="http://schemas.microsoft.com/office/drawing/2014/main" id="{FC6D1209-AE94-014E-83A0-A09BB1C3EDAA}"/>
              </a:ext>
            </a:extLst>
          </p:cNvPr>
          <p:cNvSpPr>
            <a:spLocks noGrp="1" noRot="1" noChangeAspect="1" noChangeArrowheads="1" noTextEdit="1"/>
          </p:cNvSpPr>
          <p:nvPr>
            <p:ph type="sldImg"/>
          </p:nvPr>
        </p:nvSpPr>
        <p:spPr>
          <a:xfrm>
            <a:off x="1225550" y="714375"/>
            <a:ext cx="4705350" cy="3529013"/>
          </a:xfrm>
          <a:ln cap="flat"/>
          <a:extLst>
            <a:ext uri="{FAA26D3D-D897-4be2-8F04-BA451C77F1D7}">
              <ma14:placeholderFlag xmlns:ma14="http://schemas.microsoft.com/office/mac/drawingml/2011/main" xmlns="" val="1"/>
            </a:ext>
          </a:extLst>
        </p:spPr>
      </p:sp>
      <p:sp>
        <p:nvSpPr>
          <p:cNvPr id="641027" name="Rectangle 3">
            <a:extLst>
              <a:ext uri="{FF2B5EF4-FFF2-40B4-BE49-F238E27FC236}">
                <a16:creationId xmlns:a16="http://schemas.microsoft.com/office/drawing/2014/main" id="{ECAE754D-F5BA-EF4C-822D-9A84AB707A4B}"/>
              </a:ext>
            </a:extLst>
          </p:cNvPr>
          <p:cNvSpPr>
            <a:spLocks noGrp="1" noChangeArrowheads="1"/>
          </p:cNvSpPr>
          <p:nvPr>
            <p:ph type="body" idx="1"/>
          </p:nvPr>
        </p:nvSpPr>
        <p:spPr>
          <a:ln/>
        </p:spPr>
        <p:txBody>
          <a:bodyPr/>
          <a:lstStyle/>
          <a:p>
            <a:pPr>
              <a:defRPr/>
            </a:pPr>
            <a:endParaRPr lang="en-US">
              <a:cs typeface="+mn-cs"/>
            </a:endParaRPr>
          </a:p>
        </p:txBody>
      </p:sp>
    </p:spTree>
    <p:extLst>
      <p:ext uri="{BB962C8B-B14F-4D97-AF65-F5344CB8AC3E}">
        <p14:creationId xmlns:p14="http://schemas.microsoft.com/office/powerpoint/2010/main" val="106163800"/>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1026" name="Rectangle 2">
            <a:extLst>
              <a:ext uri="{FF2B5EF4-FFF2-40B4-BE49-F238E27FC236}">
                <a16:creationId xmlns:a16="http://schemas.microsoft.com/office/drawing/2014/main" id="{FC6D1209-AE94-014E-83A0-A09BB1C3EDAA}"/>
              </a:ext>
            </a:extLst>
          </p:cNvPr>
          <p:cNvSpPr>
            <a:spLocks noGrp="1" noRot="1" noChangeAspect="1" noChangeArrowheads="1" noTextEdit="1"/>
          </p:cNvSpPr>
          <p:nvPr>
            <p:ph type="sldImg"/>
          </p:nvPr>
        </p:nvSpPr>
        <p:spPr>
          <a:xfrm>
            <a:off x="1225550" y="714375"/>
            <a:ext cx="4705350" cy="3529013"/>
          </a:xfrm>
          <a:ln cap="flat"/>
          <a:extLst>
            <a:ext uri="{FAA26D3D-D897-4be2-8F04-BA451C77F1D7}">
              <ma14:placeholderFlag xmlns="" xmlns:ma14="http://schemas.microsoft.com/office/mac/drawingml/2011/main" val="1"/>
            </a:ext>
          </a:extLst>
        </p:spPr>
      </p:sp>
      <p:sp>
        <p:nvSpPr>
          <p:cNvPr id="641027" name="Rectangle 3">
            <a:extLst>
              <a:ext uri="{FF2B5EF4-FFF2-40B4-BE49-F238E27FC236}">
                <a16:creationId xmlns:a16="http://schemas.microsoft.com/office/drawing/2014/main" id="{ECAE754D-F5BA-EF4C-822D-9A84AB707A4B}"/>
              </a:ext>
            </a:extLst>
          </p:cNvPr>
          <p:cNvSpPr>
            <a:spLocks noGrp="1" noChangeArrowheads="1"/>
          </p:cNvSpPr>
          <p:nvPr>
            <p:ph type="body" idx="1"/>
          </p:nvPr>
        </p:nvSpPr>
        <p:spPr>
          <a:ln/>
        </p:spPr>
        <p:txBody>
          <a:bodyPr/>
          <a:lstStyle/>
          <a:p>
            <a:pPr>
              <a:defRPr/>
            </a:pPr>
            <a:endParaRPr lang="en-US">
              <a:cs typeface="+mn-cs"/>
            </a:endParaRPr>
          </a:p>
        </p:txBody>
      </p:sp>
    </p:spTree>
    <p:extLst>
      <p:ext uri="{BB962C8B-B14F-4D97-AF65-F5344CB8AC3E}">
        <p14:creationId xmlns:p14="http://schemas.microsoft.com/office/powerpoint/2010/main" val="3433264654"/>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1026" name="Rectangle 2">
            <a:extLst>
              <a:ext uri="{FF2B5EF4-FFF2-40B4-BE49-F238E27FC236}">
                <a16:creationId xmlns:a16="http://schemas.microsoft.com/office/drawing/2014/main" id="{FC6D1209-AE94-014E-83A0-A09BB1C3EDAA}"/>
              </a:ext>
            </a:extLst>
          </p:cNvPr>
          <p:cNvSpPr>
            <a:spLocks noGrp="1" noRot="1" noChangeAspect="1" noChangeArrowheads="1" noTextEdit="1"/>
          </p:cNvSpPr>
          <p:nvPr>
            <p:ph type="sldImg"/>
          </p:nvPr>
        </p:nvSpPr>
        <p:spPr>
          <a:xfrm>
            <a:off x="1225550" y="714375"/>
            <a:ext cx="4705350" cy="3529013"/>
          </a:xfrm>
          <a:ln cap="flat"/>
          <a:extLst>
            <a:ext uri="{FAA26D3D-D897-4be2-8F04-BA451C77F1D7}">
              <ma14:placeholderFlag xmlns:ma14="http://schemas.microsoft.com/office/mac/drawingml/2011/main" xmlns="" val="1"/>
            </a:ext>
          </a:extLst>
        </p:spPr>
      </p:sp>
      <p:sp>
        <p:nvSpPr>
          <p:cNvPr id="641027" name="Rectangle 3">
            <a:extLst>
              <a:ext uri="{FF2B5EF4-FFF2-40B4-BE49-F238E27FC236}">
                <a16:creationId xmlns:a16="http://schemas.microsoft.com/office/drawing/2014/main" id="{ECAE754D-F5BA-EF4C-822D-9A84AB707A4B}"/>
              </a:ext>
            </a:extLst>
          </p:cNvPr>
          <p:cNvSpPr>
            <a:spLocks noGrp="1" noChangeArrowheads="1"/>
          </p:cNvSpPr>
          <p:nvPr>
            <p:ph type="body" idx="1"/>
          </p:nvPr>
        </p:nvSpPr>
        <p:spPr>
          <a:ln/>
        </p:spPr>
        <p:txBody>
          <a:bodyPr/>
          <a:lstStyle/>
          <a:p>
            <a:pPr>
              <a:defRPr/>
            </a:pPr>
            <a:endParaRPr lang="en-US">
              <a:cs typeface="+mn-cs"/>
            </a:endParaRPr>
          </a:p>
        </p:txBody>
      </p:sp>
    </p:spTree>
    <p:extLst>
      <p:ext uri="{BB962C8B-B14F-4D97-AF65-F5344CB8AC3E}">
        <p14:creationId xmlns:p14="http://schemas.microsoft.com/office/powerpoint/2010/main" val="281372995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2050"/>
          <p:cNvSpPr>
            <a:spLocks noGrp="1" noRot="1" noChangeAspect="1" noChangeArrowheads="1" noTextEdit="1"/>
          </p:cNvSpPr>
          <p:nvPr>
            <p:ph type="sldImg"/>
          </p:nvPr>
        </p:nvSpPr>
        <p:spPr>
          <a:xfrm>
            <a:off x="2005013" y="693738"/>
            <a:ext cx="2838450" cy="2128837"/>
          </a:xfrm>
          <a:ln/>
        </p:spPr>
      </p:sp>
      <p:sp>
        <p:nvSpPr>
          <p:cNvPr id="94211" name="Rectangle 2051"/>
          <p:cNvSpPr>
            <a:spLocks noGrp="1" noChangeArrowheads="1"/>
          </p:cNvSpPr>
          <p:nvPr>
            <p:ph type="body" idx="1"/>
          </p:nvPr>
        </p:nvSpPr>
        <p:spPr>
          <a:xfrm>
            <a:off x="636106" y="3117295"/>
            <a:ext cx="6147353" cy="5903989"/>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863" tIns="46108" rIns="93863" bIns="46108"/>
          <a:lstStyle/>
          <a:p>
            <a:endParaRPr lang="en-US" altLang="en-US" b="1" dirty="0">
              <a:latin typeface="Times New Roman" pitchFamily="18" charset="0"/>
            </a:endParaRPr>
          </a:p>
        </p:txBody>
      </p:sp>
    </p:spTree>
    <p:extLst>
      <p:ext uri="{BB962C8B-B14F-4D97-AF65-F5344CB8AC3E}">
        <p14:creationId xmlns:p14="http://schemas.microsoft.com/office/powerpoint/2010/main" val="3680143583"/>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1026" name="Rectangle 2">
            <a:extLst>
              <a:ext uri="{FF2B5EF4-FFF2-40B4-BE49-F238E27FC236}">
                <a16:creationId xmlns:a16="http://schemas.microsoft.com/office/drawing/2014/main" id="{FC6D1209-AE94-014E-83A0-A09BB1C3EDAA}"/>
              </a:ext>
            </a:extLst>
          </p:cNvPr>
          <p:cNvSpPr>
            <a:spLocks noGrp="1" noRot="1" noChangeAspect="1" noChangeArrowheads="1" noTextEdit="1"/>
          </p:cNvSpPr>
          <p:nvPr>
            <p:ph type="sldImg"/>
          </p:nvPr>
        </p:nvSpPr>
        <p:spPr>
          <a:xfrm>
            <a:off x="1225550" y="714375"/>
            <a:ext cx="4705350" cy="3529013"/>
          </a:xfrm>
          <a:ln cap="flat"/>
          <a:extLst>
            <a:ext uri="{FAA26D3D-D897-4be2-8F04-BA451C77F1D7}">
              <ma14:placeholderFlag xmlns="" xmlns:ma14="http://schemas.microsoft.com/office/mac/drawingml/2011/main" val="1"/>
            </a:ext>
          </a:extLst>
        </p:spPr>
      </p:sp>
      <p:sp>
        <p:nvSpPr>
          <p:cNvPr id="641027" name="Rectangle 3">
            <a:extLst>
              <a:ext uri="{FF2B5EF4-FFF2-40B4-BE49-F238E27FC236}">
                <a16:creationId xmlns:a16="http://schemas.microsoft.com/office/drawing/2014/main" id="{ECAE754D-F5BA-EF4C-822D-9A84AB707A4B}"/>
              </a:ext>
            </a:extLst>
          </p:cNvPr>
          <p:cNvSpPr>
            <a:spLocks noGrp="1" noChangeArrowheads="1"/>
          </p:cNvSpPr>
          <p:nvPr>
            <p:ph type="body" idx="1"/>
          </p:nvPr>
        </p:nvSpPr>
        <p:spPr>
          <a:ln/>
        </p:spPr>
        <p:txBody>
          <a:bodyPr/>
          <a:lstStyle/>
          <a:p>
            <a:pPr>
              <a:defRPr/>
            </a:pPr>
            <a:endParaRPr lang="en-US">
              <a:cs typeface="+mn-cs"/>
            </a:endParaRPr>
          </a:p>
        </p:txBody>
      </p:sp>
    </p:spTree>
    <p:extLst>
      <p:ext uri="{BB962C8B-B14F-4D97-AF65-F5344CB8AC3E}">
        <p14:creationId xmlns:p14="http://schemas.microsoft.com/office/powerpoint/2010/main" val="3567485056"/>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1026" name="Rectangle 2">
            <a:extLst>
              <a:ext uri="{FF2B5EF4-FFF2-40B4-BE49-F238E27FC236}">
                <a16:creationId xmlns:a16="http://schemas.microsoft.com/office/drawing/2014/main" id="{FC6D1209-AE94-014E-83A0-A09BB1C3EDAA}"/>
              </a:ext>
            </a:extLst>
          </p:cNvPr>
          <p:cNvSpPr>
            <a:spLocks noGrp="1" noRot="1" noChangeAspect="1" noChangeArrowheads="1" noTextEdit="1"/>
          </p:cNvSpPr>
          <p:nvPr>
            <p:ph type="sldImg"/>
          </p:nvPr>
        </p:nvSpPr>
        <p:spPr>
          <a:xfrm>
            <a:off x="1225550" y="714375"/>
            <a:ext cx="4705350" cy="3529013"/>
          </a:xfrm>
          <a:ln cap="flat"/>
          <a:extLst>
            <a:ext uri="{FAA26D3D-D897-4be2-8F04-BA451C77F1D7}">
              <ma14:placeholderFlag xmlns:ma14="http://schemas.microsoft.com/office/mac/drawingml/2011/main" xmlns="" val="1"/>
            </a:ext>
          </a:extLst>
        </p:spPr>
      </p:sp>
      <p:sp>
        <p:nvSpPr>
          <p:cNvPr id="641027" name="Rectangle 3">
            <a:extLst>
              <a:ext uri="{FF2B5EF4-FFF2-40B4-BE49-F238E27FC236}">
                <a16:creationId xmlns:a16="http://schemas.microsoft.com/office/drawing/2014/main" id="{ECAE754D-F5BA-EF4C-822D-9A84AB707A4B}"/>
              </a:ext>
            </a:extLst>
          </p:cNvPr>
          <p:cNvSpPr>
            <a:spLocks noGrp="1" noChangeArrowheads="1"/>
          </p:cNvSpPr>
          <p:nvPr>
            <p:ph type="body" idx="1"/>
          </p:nvPr>
        </p:nvSpPr>
        <p:spPr>
          <a:ln/>
        </p:spPr>
        <p:txBody>
          <a:bodyPr/>
          <a:lstStyle/>
          <a:p>
            <a:pPr>
              <a:defRPr/>
            </a:pPr>
            <a:endParaRPr lang="en-US">
              <a:cs typeface="+mn-cs"/>
            </a:endParaRPr>
          </a:p>
        </p:txBody>
      </p:sp>
    </p:spTree>
    <p:extLst>
      <p:ext uri="{BB962C8B-B14F-4D97-AF65-F5344CB8AC3E}">
        <p14:creationId xmlns:p14="http://schemas.microsoft.com/office/powerpoint/2010/main" val="2665621638"/>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1026" name="Rectangle 2">
            <a:extLst>
              <a:ext uri="{FF2B5EF4-FFF2-40B4-BE49-F238E27FC236}">
                <a16:creationId xmlns:a16="http://schemas.microsoft.com/office/drawing/2014/main" id="{FC6D1209-AE94-014E-83A0-A09BB1C3EDAA}"/>
              </a:ext>
            </a:extLst>
          </p:cNvPr>
          <p:cNvSpPr>
            <a:spLocks noGrp="1" noRot="1" noChangeAspect="1" noChangeArrowheads="1" noTextEdit="1"/>
          </p:cNvSpPr>
          <p:nvPr>
            <p:ph type="sldImg"/>
          </p:nvPr>
        </p:nvSpPr>
        <p:spPr>
          <a:xfrm>
            <a:off x="1225550" y="714375"/>
            <a:ext cx="4705350" cy="3529013"/>
          </a:xfrm>
          <a:ln cap="flat"/>
          <a:extLst>
            <a:ext uri="{FAA26D3D-D897-4be2-8F04-BA451C77F1D7}">
              <ma14:placeholderFlag xmlns="" xmlns:ma14="http://schemas.microsoft.com/office/mac/drawingml/2011/main" val="1"/>
            </a:ext>
          </a:extLst>
        </p:spPr>
      </p:sp>
      <p:sp>
        <p:nvSpPr>
          <p:cNvPr id="641027" name="Rectangle 3">
            <a:extLst>
              <a:ext uri="{FF2B5EF4-FFF2-40B4-BE49-F238E27FC236}">
                <a16:creationId xmlns:a16="http://schemas.microsoft.com/office/drawing/2014/main" id="{ECAE754D-F5BA-EF4C-822D-9A84AB707A4B}"/>
              </a:ext>
            </a:extLst>
          </p:cNvPr>
          <p:cNvSpPr>
            <a:spLocks noGrp="1" noChangeArrowheads="1"/>
          </p:cNvSpPr>
          <p:nvPr>
            <p:ph type="body" idx="1"/>
          </p:nvPr>
        </p:nvSpPr>
        <p:spPr>
          <a:ln/>
        </p:spPr>
        <p:txBody>
          <a:bodyPr/>
          <a:lstStyle/>
          <a:p>
            <a:pPr>
              <a:defRPr/>
            </a:pPr>
            <a:endParaRPr lang="en-US">
              <a:cs typeface="+mn-cs"/>
            </a:endParaRPr>
          </a:p>
        </p:txBody>
      </p:sp>
    </p:spTree>
    <p:extLst>
      <p:ext uri="{BB962C8B-B14F-4D97-AF65-F5344CB8AC3E}">
        <p14:creationId xmlns:p14="http://schemas.microsoft.com/office/powerpoint/2010/main" val="1136993238"/>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1026" name="Rectangle 2">
            <a:extLst>
              <a:ext uri="{FF2B5EF4-FFF2-40B4-BE49-F238E27FC236}">
                <a16:creationId xmlns:a16="http://schemas.microsoft.com/office/drawing/2014/main" id="{FC6D1209-AE94-014E-83A0-A09BB1C3EDAA}"/>
              </a:ext>
            </a:extLst>
          </p:cNvPr>
          <p:cNvSpPr>
            <a:spLocks noGrp="1" noRot="1" noChangeAspect="1" noChangeArrowheads="1" noTextEdit="1"/>
          </p:cNvSpPr>
          <p:nvPr>
            <p:ph type="sldImg"/>
          </p:nvPr>
        </p:nvSpPr>
        <p:spPr>
          <a:xfrm>
            <a:off x="1225550" y="714375"/>
            <a:ext cx="4705350" cy="3529013"/>
          </a:xfrm>
          <a:ln cap="flat"/>
          <a:extLst>
            <a:ext uri="{FAA26D3D-D897-4be2-8F04-BA451C77F1D7}">
              <ma14:placeholderFlag xmlns:ma14="http://schemas.microsoft.com/office/mac/drawingml/2011/main" xmlns="" val="1"/>
            </a:ext>
          </a:extLst>
        </p:spPr>
      </p:sp>
      <p:sp>
        <p:nvSpPr>
          <p:cNvPr id="641027" name="Rectangle 3">
            <a:extLst>
              <a:ext uri="{FF2B5EF4-FFF2-40B4-BE49-F238E27FC236}">
                <a16:creationId xmlns:a16="http://schemas.microsoft.com/office/drawing/2014/main" id="{ECAE754D-F5BA-EF4C-822D-9A84AB707A4B}"/>
              </a:ext>
            </a:extLst>
          </p:cNvPr>
          <p:cNvSpPr>
            <a:spLocks noGrp="1" noChangeArrowheads="1"/>
          </p:cNvSpPr>
          <p:nvPr>
            <p:ph type="body" idx="1"/>
          </p:nvPr>
        </p:nvSpPr>
        <p:spPr>
          <a:ln/>
        </p:spPr>
        <p:txBody>
          <a:bodyPr/>
          <a:lstStyle/>
          <a:p>
            <a:pPr>
              <a:defRPr/>
            </a:pPr>
            <a:endParaRPr lang="en-US">
              <a:cs typeface="+mn-cs"/>
            </a:endParaRPr>
          </a:p>
        </p:txBody>
      </p:sp>
    </p:spTree>
    <p:extLst>
      <p:ext uri="{BB962C8B-B14F-4D97-AF65-F5344CB8AC3E}">
        <p14:creationId xmlns:p14="http://schemas.microsoft.com/office/powerpoint/2010/main" val="1585578734"/>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19138"/>
            <a:ext cx="48006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EBA5BD7-F043-4D1B-AA17-CD412FC534DE}" type="slidenum">
              <a:rPr lang="en-US" smtClean="0"/>
              <a:t>130</a:t>
            </a:fld>
            <a:endParaRPr lang="en-US"/>
          </a:p>
        </p:txBody>
      </p:sp>
    </p:spTree>
    <p:extLst>
      <p:ext uri="{BB962C8B-B14F-4D97-AF65-F5344CB8AC3E}">
        <p14:creationId xmlns:p14="http://schemas.microsoft.com/office/powerpoint/2010/main" val="611456915"/>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19138"/>
            <a:ext cx="48006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EBA5BD7-F043-4D1B-AA17-CD412FC534DE}" type="slidenum">
              <a:rPr lang="en-US" smtClean="0"/>
              <a:t>131</a:t>
            </a:fld>
            <a:endParaRPr lang="en-US"/>
          </a:p>
        </p:txBody>
      </p:sp>
    </p:spTree>
    <p:extLst>
      <p:ext uri="{BB962C8B-B14F-4D97-AF65-F5344CB8AC3E}">
        <p14:creationId xmlns:p14="http://schemas.microsoft.com/office/powerpoint/2010/main" val="114089841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 Id="rId5" Type="http://schemas.openxmlformats.org/officeDocument/2006/relationships/image" Target="../media/image5.png"/><Relationship Id="rId4" Type="http://schemas.microsoft.com/office/2007/relationships/hdphoto" Target="../media/hdphoto1.wdp"/></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 Id="rId5" Type="http://schemas.openxmlformats.org/officeDocument/2006/relationships/image" Target="../media/image5.png"/><Relationship Id="rId4" Type="http://schemas.microsoft.com/office/2007/relationships/hdphoto" Target="../media/hdphoto1.wdp"/></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 Id="rId5" Type="http://schemas.openxmlformats.org/officeDocument/2006/relationships/image" Target="../media/image5.png"/><Relationship Id="rId4" Type="http://schemas.microsoft.com/office/2007/relationships/hdphoto" Target="../media/hdphoto1.wdp"/></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Master" Target="../slideMasters/slideMaster3.xml"/><Relationship Id="rId4" Type="http://schemas.openxmlformats.org/officeDocument/2006/relationships/image" Target="../media/image5.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 Id="rId5" Type="http://schemas.openxmlformats.org/officeDocument/2006/relationships/image" Target="../media/image5.png"/><Relationship Id="rId4" Type="http://schemas.microsoft.com/office/2007/relationships/hdphoto" Target="../media/hdphoto1.wdp"/></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4.xml"/><Relationship Id="rId5" Type="http://schemas.openxmlformats.org/officeDocument/2006/relationships/image" Target="../media/image5.png"/><Relationship Id="rId4" Type="http://schemas.microsoft.com/office/2007/relationships/hdphoto" Target="../media/hdphoto1.wdp"/></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4.xml"/><Relationship Id="rId5" Type="http://schemas.openxmlformats.org/officeDocument/2006/relationships/image" Target="../media/image5.png"/><Relationship Id="rId4" Type="http://schemas.microsoft.com/office/2007/relationships/hdphoto" Target="../media/hdphoto1.wdp"/></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4.xml"/><Relationship Id="rId5" Type="http://schemas.openxmlformats.org/officeDocument/2006/relationships/image" Target="../media/image5.png"/><Relationship Id="rId4" Type="http://schemas.microsoft.com/office/2007/relationships/hdphoto" Target="../media/hdphoto1.wdp"/></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0E7983-0489-4F0B-8272-58DE4A6DD118}"/>
              </a:ext>
            </a:extLst>
          </p:cNvPr>
          <p:cNvSpPr>
            <a:spLocks noGrp="1"/>
          </p:cNvSpPr>
          <p:nvPr>
            <p:ph type="ctrTitle"/>
          </p:nvPr>
        </p:nvSpPr>
        <p:spPr>
          <a:xfrm>
            <a:off x="1143299" y="1122363"/>
            <a:ext cx="6857405" cy="2387600"/>
          </a:xfrm>
        </p:spPr>
        <p:txBody>
          <a:bodyPr anchor="b"/>
          <a:lstStyle>
            <a:lvl1pPr algn="ctr">
              <a:defRPr sz="4501"/>
            </a:lvl1pPr>
          </a:lstStyle>
          <a:p>
            <a:r>
              <a:rPr lang="en-US"/>
              <a:t>Click to edit Master title style</a:t>
            </a:r>
          </a:p>
        </p:txBody>
      </p:sp>
      <p:sp>
        <p:nvSpPr>
          <p:cNvPr id="3" name="Subtitle 2">
            <a:extLst>
              <a:ext uri="{FF2B5EF4-FFF2-40B4-BE49-F238E27FC236}">
                <a16:creationId xmlns:a16="http://schemas.microsoft.com/office/drawing/2014/main" id="{2829154E-F695-49CD-B41F-0C1362821E8C}"/>
              </a:ext>
            </a:extLst>
          </p:cNvPr>
          <p:cNvSpPr>
            <a:spLocks noGrp="1"/>
          </p:cNvSpPr>
          <p:nvPr>
            <p:ph type="subTitle" idx="1"/>
          </p:nvPr>
        </p:nvSpPr>
        <p:spPr>
          <a:xfrm>
            <a:off x="1143299" y="3602038"/>
            <a:ext cx="6857405" cy="1655762"/>
          </a:xfrm>
        </p:spPr>
        <p:txBody>
          <a:bodyPr/>
          <a:lstStyle>
            <a:lvl1pPr marL="0" indent="0" algn="ctr">
              <a:buNone/>
              <a:defRPr sz="1800"/>
            </a:lvl1pPr>
            <a:lvl2pPr marL="342991" indent="0" algn="ctr">
              <a:buNone/>
              <a:defRPr sz="1500"/>
            </a:lvl2pPr>
            <a:lvl3pPr marL="685983" indent="0" algn="ctr">
              <a:buNone/>
              <a:defRPr sz="1350"/>
            </a:lvl3pPr>
            <a:lvl4pPr marL="1028974" indent="0" algn="ctr">
              <a:buNone/>
              <a:defRPr sz="1200"/>
            </a:lvl4pPr>
            <a:lvl5pPr marL="1371966" indent="0" algn="ctr">
              <a:buNone/>
              <a:defRPr sz="1200"/>
            </a:lvl5pPr>
            <a:lvl6pPr marL="1714957" indent="0" algn="ctr">
              <a:buNone/>
              <a:defRPr sz="1200"/>
            </a:lvl6pPr>
            <a:lvl7pPr marL="2057949" indent="0" algn="ctr">
              <a:buNone/>
              <a:defRPr sz="1200"/>
            </a:lvl7pPr>
            <a:lvl8pPr marL="2400940" indent="0" algn="ctr">
              <a:buNone/>
              <a:defRPr sz="1200"/>
            </a:lvl8pPr>
            <a:lvl9pPr marL="2743932"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3776610B-2792-4205-B00A-90FC77D791ED}"/>
              </a:ext>
            </a:extLst>
          </p:cNvPr>
          <p:cNvSpPr>
            <a:spLocks noGrp="1"/>
          </p:cNvSpPr>
          <p:nvPr>
            <p:ph type="dt" sz="half" idx="10"/>
          </p:nvPr>
        </p:nvSpPr>
        <p:spPr/>
        <p:txBody>
          <a:bodyPr/>
          <a:lstStyle/>
          <a:p>
            <a:fld id="{5029CA61-7058-4081-8818-810497B69F2E}" type="datetimeFigureOut">
              <a:rPr lang="en-US" smtClean="0"/>
              <a:t>6/23/2024</a:t>
            </a:fld>
            <a:endParaRPr lang="en-US"/>
          </a:p>
        </p:txBody>
      </p:sp>
      <p:sp>
        <p:nvSpPr>
          <p:cNvPr id="5" name="Footer Placeholder 4">
            <a:extLst>
              <a:ext uri="{FF2B5EF4-FFF2-40B4-BE49-F238E27FC236}">
                <a16:creationId xmlns:a16="http://schemas.microsoft.com/office/drawing/2014/main" id="{D7CF429D-D0E2-4528-BFF2-CFFBC263B9EB}"/>
              </a:ext>
            </a:extLst>
          </p:cNvPr>
          <p:cNvSpPr>
            <a:spLocks noGrp="1"/>
          </p:cNvSpPr>
          <p:nvPr>
            <p:ph type="ftr" sz="quarter" idx="11"/>
          </p:nvPr>
        </p:nvSpPr>
        <p:spPr>
          <a:xfrm>
            <a:off x="3028548" y="6356353"/>
            <a:ext cx="3086904"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1BB1590-035D-4A36-A207-9AD5E79D195E}"/>
              </a:ext>
            </a:extLst>
          </p:cNvPr>
          <p:cNvSpPr>
            <a:spLocks noGrp="1"/>
          </p:cNvSpPr>
          <p:nvPr>
            <p:ph type="sldNum" sz="quarter" idx="12"/>
          </p:nvPr>
        </p:nvSpPr>
        <p:spPr>
          <a:xfrm>
            <a:off x="6458442" y="6356353"/>
            <a:ext cx="2056745" cy="365125"/>
          </a:xfrm>
          <a:prstGeom prst="rect">
            <a:avLst/>
          </a:prstGeom>
        </p:spPr>
        <p:txBody>
          <a:bodyPr/>
          <a:lstStyle/>
          <a:p>
            <a:fld id="{0AA72795-E198-4FFE-BF46-8093F9AB9BC4}" type="slidenum">
              <a:rPr lang="en-US" smtClean="0"/>
              <a:t>‹#›</a:t>
            </a:fld>
            <a:endParaRPr lang="en-US"/>
          </a:p>
        </p:txBody>
      </p:sp>
    </p:spTree>
    <p:extLst>
      <p:ext uri="{BB962C8B-B14F-4D97-AF65-F5344CB8AC3E}">
        <p14:creationId xmlns:p14="http://schemas.microsoft.com/office/powerpoint/2010/main" val="14555974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820460-7B24-4DE9-9B01-F2BF120B5A6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C444E09-FD2E-46AB-91E3-18D8531B80E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A45B48F-45E5-49BC-A96A-A74A41EA1FFC}"/>
              </a:ext>
            </a:extLst>
          </p:cNvPr>
          <p:cNvSpPr>
            <a:spLocks noGrp="1"/>
          </p:cNvSpPr>
          <p:nvPr>
            <p:ph type="dt" sz="half" idx="10"/>
          </p:nvPr>
        </p:nvSpPr>
        <p:spPr/>
        <p:txBody>
          <a:bodyPr/>
          <a:lstStyle/>
          <a:p>
            <a:fld id="{5029CA61-7058-4081-8818-810497B69F2E}" type="datetimeFigureOut">
              <a:rPr lang="en-US" smtClean="0"/>
              <a:t>6/23/2024</a:t>
            </a:fld>
            <a:endParaRPr lang="en-US"/>
          </a:p>
        </p:txBody>
      </p:sp>
      <p:sp>
        <p:nvSpPr>
          <p:cNvPr id="5" name="Footer Placeholder 4">
            <a:extLst>
              <a:ext uri="{FF2B5EF4-FFF2-40B4-BE49-F238E27FC236}">
                <a16:creationId xmlns:a16="http://schemas.microsoft.com/office/drawing/2014/main" id="{7CFFD3C1-7A6C-4517-AB52-C767CD0AEBC6}"/>
              </a:ext>
            </a:extLst>
          </p:cNvPr>
          <p:cNvSpPr>
            <a:spLocks noGrp="1"/>
          </p:cNvSpPr>
          <p:nvPr>
            <p:ph type="ftr" sz="quarter" idx="11"/>
          </p:nvPr>
        </p:nvSpPr>
        <p:spPr>
          <a:xfrm>
            <a:off x="3028548" y="6356353"/>
            <a:ext cx="3086904"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A7F7034-73E1-48DB-A41C-584326117174}"/>
              </a:ext>
            </a:extLst>
          </p:cNvPr>
          <p:cNvSpPr>
            <a:spLocks noGrp="1"/>
          </p:cNvSpPr>
          <p:nvPr>
            <p:ph type="sldNum" sz="quarter" idx="12"/>
          </p:nvPr>
        </p:nvSpPr>
        <p:spPr>
          <a:xfrm>
            <a:off x="6458442" y="6356353"/>
            <a:ext cx="2056745" cy="365125"/>
          </a:xfrm>
          <a:prstGeom prst="rect">
            <a:avLst/>
          </a:prstGeom>
        </p:spPr>
        <p:txBody>
          <a:bodyPr/>
          <a:lstStyle/>
          <a:p>
            <a:fld id="{0AA72795-E198-4FFE-BF46-8093F9AB9BC4}" type="slidenum">
              <a:rPr lang="en-US" smtClean="0"/>
              <a:t>‹#›</a:t>
            </a:fld>
            <a:endParaRPr lang="en-US"/>
          </a:p>
        </p:txBody>
      </p:sp>
    </p:spTree>
    <p:extLst>
      <p:ext uri="{BB962C8B-B14F-4D97-AF65-F5344CB8AC3E}">
        <p14:creationId xmlns:p14="http://schemas.microsoft.com/office/powerpoint/2010/main" val="376105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7E22CAD-F471-44C3-A570-6CE9DB479192}"/>
              </a:ext>
            </a:extLst>
          </p:cNvPr>
          <p:cNvSpPr>
            <a:spLocks noGrp="1"/>
          </p:cNvSpPr>
          <p:nvPr>
            <p:ph type="title" orient="vert"/>
          </p:nvPr>
        </p:nvSpPr>
        <p:spPr>
          <a:xfrm>
            <a:off x="6544190" y="365125"/>
            <a:ext cx="1970997"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4DB5DA6-D2D7-4185-A76E-5A1EBD388281}"/>
              </a:ext>
            </a:extLst>
          </p:cNvPr>
          <p:cNvSpPr>
            <a:spLocks noGrp="1"/>
          </p:cNvSpPr>
          <p:nvPr>
            <p:ph type="body" orient="vert" idx="1"/>
          </p:nvPr>
        </p:nvSpPr>
        <p:spPr>
          <a:xfrm>
            <a:off x="628814" y="365125"/>
            <a:ext cx="580104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1EBEACB-6908-4078-8745-74BB5AE7F6D6}"/>
              </a:ext>
            </a:extLst>
          </p:cNvPr>
          <p:cNvSpPr>
            <a:spLocks noGrp="1"/>
          </p:cNvSpPr>
          <p:nvPr>
            <p:ph type="dt" sz="half" idx="10"/>
          </p:nvPr>
        </p:nvSpPr>
        <p:spPr/>
        <p:txBody>
          <a:bodyPr/>
          <a:lstStyle/>
          <a:p>
            <a:fld id="{5029CA61-7058-4081-8818-810497B69F2E}" type="datetimeFigureOut">
              <a:rPr lang="en-US" smtClean="0"/>
              <a:t>6/23/2024</a:t>
            </a:fld>
            <a:endParaRPr lang="en-US"/>
          </a:p>
        </p:txBody>
      </p:sp>
      <p:sp>
        <p:nvSpPr>
          <p:cNvPr id="5" name="Footer Placeholder 4">
            <a:extLst>
              <a:ext uri="{FF2B5EF4-FFF2-40B4-BE49-F238E27FC236}">
                <a16:creationId xmlns:a16="http://schemas.microsoft.com/office/drawing/2014/main" id="{ED590CD7-F0F5-45CC-9E22-370187E4BC2C}"/>
              </a:ext>
            </a:extLst>
          </p:cNvPr>
          <p:cNvSpPr>
            <a:spLocks noGrp="1"/>
          </p:cNvSpPr>
          <p:nvPr>
            <p:ph type="ftr" sz="quarter" idx="11"/>
          </p:nvPr>
        </p:nvSpPr>
        <p:spPr>
          <a:xfrm>
            <a:off x="3028548" y="6356353"/>
            <a:ext cx="3086904"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8D58FB4-EF2E-4678-9C72-4F0202C68E3C}"/>
              </a:ext>
            </a:extLst>
          </p:cNvPr>
          <p:cNvSpPr>
            <a:spLocks noGrp="1"/>
          </p:cNvSpPr>
          <p:nvPr>
            <p:ph type="sldNum" sz="quarter" idx="12"/>
          </p:nvPr>
        </p:nvSpPr>
        <p:spPr>
          <a:xfrm>
            <a:off x="6458442" y="6356353"/>
            <a:ext cx="2056745" cy="365125"/>
          </a:xfrm>
          <a:prstGeom prst="rect">
            <a:avLst/>
          </a:prstGeom>
        </p:spPr>
        <p:txBody>
          <a:bodyPr/>
          <a:lstStyle/>
          <a:p>
            <a:fld id="{0AA72795-E198-4FFE-BF46-8093F9AB9BC4}" type="slidenum">
              <a:rPr lang="en-US" smtClean="0"/>
              <a:t>‹#›</a:t>
            </a:fld>
            <a:endParaRPr lang="en-US"/>
          </a:p>
        </p:txBody>
      </p:sp>
    </p:spTree>
    <p:extLst>
      <p:ext uri="{BB962C8B-B14F-4D97-AF65-F5344CB8AC3E}">
        <p14:creationId xmlns:p14="http://schemas.microsoft.com/office/powerpoint/2010/main" val="251002369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1219201" y="3352800"/>
            <a:ext cx="6858000" cy="1524000"/>
          </a:xfrm>
          <a:noFill/>
        </p:spPr>
        <p:txBody>
          <a:bodyPr anchor="t" anchorCtr="0">
            <a:normAutofit/>
          </a:bodyPr>
          <a:lstStyle>
            <a:lvl1pPr algn="r">
              <a:defRPr sz="3300">
                <a:solidFill>
                  <a:schemeClr val="tx1"/>
                </a:solidFill>
              </a:defRPr>
            </a:lvl1pPr>
          </a:lstStyle>
          <a:p>
            <a:r>
              <a:rPr kumimoji="0" lang="en-US" dirty="0"/>
              <a:t>Click to edit Master title style</a:t>
            </a:r>
          </a:p>
        </p:txBody>
      </p:sp>
      <p:sp>
        <p:nvSpPr>
          <p:cNvPr id="9" name="Subtitle 8"/>
          <p:cNvSpPr>
            <a:spLocks noGrp="1"/>
          </p:cNvSpPr>
          <p:nvPr>
            <p:ph type="subTitle" idx="1"/>
          </p:nvPr>
        </p:nvSpPr>
        <p:spPr>
          <a:xfrm>
            <a:off x="1219201" y="5124450"/>
            <a:ext cx="6858000" cy="533400"/>
          </a:xfrm>
        </p:spPr>
        <p:txBody>
          <a:bodyPr>
            <a:noAutofit/>
          </a:bodyPr>
          <a:lstStyle>
            <a:lvl1pPr marL="0" indent="0" algn="r">
              <a:buNone/>
              <a:defRPr sz="2400">
                <a:solidFill>
                  <a:schemeClr val="tx1"/>
                </a:solidFill>
                <a:latin typeface="Calibri" panose="020F0502020204030204" pitchFamily="34" charset="0"/>
                <a:ea typeface="+mj-ea"/>
                <a:cs typeface="+mj-cs"/>
              </a:defRPr>
            </a:lvl1pPr>
            <a:lvl2pPr marL="342889" indent="0" algn="ctr">
              <a:buNone/>
            </a:lvl2pPr>
            <a:lvl3pPr marL="685777" indent="0" algn="ctr">
              <a:buNone/>
            </a:lvl3pPr>
            <a:lvl4pPr marL="1028666" indent="0" algn="ctr">
              <a:buNone/>
            </a:lvl4pPr>
            <a:lvl5pPr marL="1371554" indent="0" algn="ctr">
              <a:buNone/>
            </a:lvl5pPr>
            <a:lvl6pPr marL="1714443" indent="0" algn="ctr">
              <a:buNone/>
            </a:lvl6pPr>
            <a:lvl7pPr marL="2057331" indent="0" algn="ctr">
              <a:buNone/>
            </a:lvl7pPr>
            <a:lvl8pPr marL="2400220" indent="0" algn="ctr">
              <a:buNone/>
            </a:lvl8pPr>
            <a:lvl9pPr marL="2743109" indent="0" algn="ctr">
              <a:buNone/>
            </a:lvl9pPr>
          </a:lstStyle>
          <a:p>
            <a:r>
              <a:rPr kumimoji="0" lang="en-US" dirty="0"/>
              <a:t>Click to edit Master subtitle style</a:t>
            </a:r>
          </a:p>
        </p:txBody>
      </p:sp>
      <p:sp>
        <p:nvSpPr>
          <p:cNvPr id="21" name="Rectangle 20"/>
          <p:cNvSpPr/>
          <p:nvPr/>
        </p:nvSpPr>
        <p:spPr>
          <a:xfrm>
            <a:off x="904875" y="3276605"/>
            <a:ext cx="7315200" cy="1651635"/>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pPr>
            <a:endParaRPr lang="en-US" sz="1350" b="0">
              <a:solidFill>
                <a:prstClr val="white"/>
              </a:solidFill>
            </a:endParaRPr>
          </a:p>
        </p:txBody>
      </p:sp>
      <p:sp>
        <p:nvSpPr>
          <p:cNvPr id="22" name="Rectangle 21"/>
          <p:cNvSpPr/>
          <p:nvPr/>
        </p:nvSpPr>
        <p:spPr>
          <a:xfrm>
            <a:off x="904876" y="3276605"/>
            <a:ext cx="228600" cy="1651635"/>
          </a:xfrm>
          <a:prstGeom prst="rect">
            <a:avLst/>
          </a:prstGeom>
          <a:solidFill>
            <a:srgbClr val="79A7CF"/>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pPr>
            <a:endParaRPr lang="en-US" sz="1350" b="0">
              <a:solidFill>
                <a:prstClr val="white"/>
              </a:solidFill>
            </a:endParaRPr>
          </a:p>
        </p:txBody>
      </p:sp>
      <p:sp>
        <p:nvSpPr>
          <p:cNvPr id="32" name="Rectangle 31"/>
          <p:cNvSpPr/>
          <p:nvPr/>
        </p:nvSpPr>
        <p:spPr>
          <a:xfrm>
            <a:off x="914400" y="5048250"/>
            <a:ext cx="228600" cy="685800"/>
          </a:xfrm>
          <a:prstGeom prst="rect">
            <a:avLst/>
          </a:prstGeom>
          <a:solidFill>
            <a:srgbClr val="095C81"/>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pPr>
            <a:endParaRPr lang="en-US" sz="1350" b="0">
              <a:solidFill>
                <a:prstClr val="white"/>
              </a:solidFill>
            </a:endParaRPr>
          </a:p>
        </p:txBody>
      </p:sp>
    </p:spTree>
    <p:extLst>
      <p:ext uri="{BB962C8B-B14F-4D97-AF65-F5344CB8AC3E}">
        <p14:creationId xmlns:p14="http://schemas.microsoft.com/office/powerpoint/2010/main" val="31976395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300"/>
            </a:lvl1pPr>
          </a:lstStyle>
          <a:p>
            <a:r>
              <a:rPr kumimoji="0" lang="en-US" dirty="0"/>
              <a:t>Click to edit Master title style</a:t>
            </a:r>
          </a:p>
        </p:txBody>
      </p:sp>
      <p:sp>
        <p:nvSpPr>
          <p:cNvPr id="8" name="Content Placeholder 7"/>
          <p:cNvSpPr>
            <a:spLocks noGrp="1"/>
          </p:cNvSpPr>
          <p:nvPr>
            <p:ph sz="quarter" idx="1"/>
          </p:nvPr>
        </p:nvSpPr>
        <p:spPr>
          <a:xfrm>
            <a:off x="457200" y="1219200"/>
            <a:ext cx="8229600" cy="4937760"/>
          </a:xfrm>
        </p:spPr>
        <p:txBody>
          <a:bodyPr/>
          <a:lstStyle>
            <a:lvl1pPr>
              <a:defRPr sz="2400"/>
            </a:lvl1pPr>
            <a:lvl2pPr>
              <a:defRPr sz="1950"/>
            </a:lvl2pPr>
            <a:lvl3pPr>
              <a:defRPr sz="1650"/>
            </a:lvl3p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Tree>
    <p:extLst>
      <p:ext uri="{BB962C8B-B14F-4D97-AF65-F5344CB8AC3E}">
        <p14:creationId xmlns:p14="http://schemas.microsoft.com/office/powerpoint/2010/main" val="39634309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19201" y="2971800"/>
            <a:ext cx="6858000" cy="1066800"/>
          </a:xfrm>
        </p:spPr>
        <p:txBody>
          <a:bodyPr anchor="t" anchorCtr="0">
            <a:normAutofit/>
          </a:bodyPr>
          <a:lstStyle>
            <a:lvl1pPr algn="r">
              <a:buNone/>
              <a:defRPr sz="3300" b="0" cap="none" baseline="0">
                <a:solidFill>
                  <a:schemeClr val="tx1"/>
                </a:solidFill>
              </a:defRPr>
            </a:lvl1pPr>
          </a:lstStyle>
          <a:p>
            <a:r>
              <a:rPr kumimoji="0" lang="en-US" dirty="0"/>
              <a:t>Click to edit Master title style</a:t>
            </a:r>
          </a:p>
        </p:txBody>
      </p:sp>
      <p:sp>
        <p:nvSpPr>
          <p:cNvPr id="3" name="Text Placeholder 2"/>
          <p:cNvSpPr>
            <a:spLocks noGrp="1"/>
          </p:cNvSpPr>
          <p:nvPr>
            <p:ph type="body" idx="1"/>
          </p:nvPr>
        </p:nvSpPr>
        <p:spPr>
          <a:xfrm>
            <a:off x="1295400" y="4267200"/>
            <a:ext cx="6781800" cy="1143000"/>
          </a:xfrm>
        </p:spPr>
        <p:txBody>
          <a:bodyPr anchor="t" anchorCtr="0">
            <a:normAutofit/>
          </a:bodyPr>
          <a:lstStyle>
            <a:lvl1pPr marL="0" indent="0" algn="r">
              <a:buNone/>
              <a:defRPr sz="2400">
                <a:solidFill>
                  <a:schemeClr val="bg1"/>
                </a:solidFill>
              </a:defRPr>
            </a:lvl1pPr>
            <a:lvl2pPr>
              <a:buNone/>
              <a:defRPr sz="1350">
                <a:solidFill>
                  <a:schemeClr val="tx1">
                    <a:tint val="75000"/>
                  </a:schemeClr>
                </a:solidFill>
              </a:defRPr>
            </a:lvl2pPr>
            <a:lvl3pPr>
              <a:buNone/>
              <a:defRPr sz="1200">
                <a:solidFill>
                  <a:schemeClr val="tx1">
                    <a:tint val="75000"/>
                  </a:schemeClr>
                </a:solidFill>
              </a:defRPr>
            </a:lvl3pPr>
            <a:lvl4pPr>
              <a:buNone/>
              <a:defRPr sz="1050">
                <a:solidFill>
                  <a:schemeClr val="tx1">
                    <a:tint val="75000"/>
                  </a:schemeClr>
                </a:solidFill>
              </a:defRPr>
            </a:lvl4pPr>
            <a:lvl5pPr>
              <a:buNone/>
              <a:defRPr sz="1050">
                <a:solidFill>
                  <a:schemeClr val="tx1">
                    <a:tint val="75000"/>
                  </a:schemeClr>
                </a:solidFill>
              </a:defRPr>
            </a:lvl5pPr>
          </a:lstStyle>
          <a:p>
            <a:pPr lvl="0" eaLnBrk="1" latinLnBrk="0" hangingPunct="1"/>
            <a:r>
              <a:rPr kumimoji="0" lang="en-US" dirty="0"/>
              <a:t>Click to edit Master text styles</a:t>
            </a:r>
          </a:p>
        </p:txBody>
      </p:sp>
      <p:sp>
        <p:nvSpPr>
          <p:cNvPr id="7" name="Rectangle 6"/>
          <p:cNvSpPr/>
          <p:nvPr/>
        </p:nvSpPr>
        <p:spPr>
          <a:xfrm>
            <a:off x="914400" y="2819400"/>
            <a:ext cx="7315200" cy="1280160"/>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pPr>
            <a:endParaRPr lang="en-US" sz="1350" b="0">
              <a:solidFill>
                <a:prstClr val="white"/>
              </a:solidFill>
            </a:endParaRPr>
          </a:p>
        </p:txBody>
      </p:sp>
      <p:sp>
        <p:nvSpPr>
          <p:cNvPr id="8" name="Rectangle 7"/>
          <p:cNvSpPr/>
          <p:nvPr/>
        </p:nvSpPr>
        <p:spPr>
          <a:xfrm>
            <a:off x="914400" y="2819400"/>
            <a:ext cx="228600" cy="1280160"/>
          </a:xfrm>
          <a:prstGeom prst="rect">
            <a:avLst/>
          </a:prstGeom>
          <a:solidFill>
            <a:srgbClr val="B1D45A"/>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pPr>
            <a:endParaRPr lang="en-US" sz="1350" b="0">
              <a:solidFill>
                <a:prstClr val="white"/>
              </a:solidFill>
            </a:endParaRPr>
          </a:p>
        </p:txBody>
      </p:sp>
      <p:pic>
        <p:nvPicPr>
          <p:cNvPr id="14"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03492" y="6291778"/>
            <a:ext cx="8205387"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2"/>
          <p:cNvPicPr>
            <a:picLocks noChangeAspect="1" noChangeArrowheads="1"/>
          </p:cNvPicPr>
          <p:nvPr userDrawn="1"/>
        </p:nvPicPr>
        <p:blipFill>
          <a:blip r:embed="rId3" cstate="print">
            <a:clrChange>
              <a:clrFrom>
                <a:srgbClr val="BFBFBF"/>
              </a:clrFrom>
              <a:clrTo>
                <a:srgbClr val="BFBFBF">
                  <a:alpha val="0"/>
                </a:srgbClr>
              </a:clrTo>
            </a:clrChange>
            <a:biLevel thresh="75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304799" y="6276828"/>
            <a:ext cx="1371602" cy="5337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 name="Picture 15"/>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55409245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lstStyle/>
          <a:p>
            <a:r>
              <a:rPr kumimoji="0" lang="en-US"/>
              <a:t>Click to edit Master title style</a:t>
            </a:r>
          </a:p>
        </p:txBody>
      </p:sp>
      <p:sp>
        <p:nvSpPr>
          <p:cNvPr id="9" name="Content Placeholder 8"/>
          <p:cNvSpPr>
            <a:spLocks noGrp="1"/>
          </p:cNvSpPr>
          <p:nvPr>
            <p:ph sz="quarter" idx="1"/>
          </p:nvPr>
        </p:nvSpPr>
        <p:spPr>
          <a:xfrm>
            <a:off x="457200" y="1219200"/>
            <a:ext cx="4041648" cy="493776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1" name="Content Placeholder 10"/>
          <p:cNvSpPr>
            <a:spLocks noGrp="1"/>
          </p:cNvSpPr>
          <p:nvPr>
            <p:ph sz="quarter" idx="2"/>
          </p:nvPr>
        </p:nvSpPr>
        <p:spPr>
          <a:xfrm>
            <a:off x="4632198" y="1216152"/>
            <a:ext cx="4041648" cy="493776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33892480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nchor="ctr"/>
          <a:lstStyle>
            <a:lvl1pPr>
              <a:defRPr/>
            </a:lvl1pPr>
          </a:lstStyle>
          <a:p>
            <a:r>
              <a:rPr kumimoji="0" lang="en-US" dirty="0"/>
              <a:t>Click to edit Master title style</a:t>
            </a:r>
          </a:p>
        </p:txBody>
      </p:sp>
      <p:sp>
        <p:nvSpPr>
          <p:cNvPr id="3" name="Text Placeholder 2"/>
          <p:cNvSpPr>
            <a:spLocks noGrp="1"/>
          </p:cNvSpPr>
          <p:nvPr>
            <p:ph type="body" idx="1"/>
          </p:nvPr>
        </p:nvSpPr>
        <p:spPr>
          <a:xfrm>
            <a:off x="457200" y="1285875"/>
            <a:ext cx="4040188" cy="685800"/>
          </a:xfrm>
          <a:noFill/>
          <a:ln>
            <a:noFill/>
          </a:ln>
        </p:spPr>
        <p:txBody>
          <a:bodyPr lIns="91440" anchor="b" anchorCtr="0">
            <a:noAutofit/>
          </a:bodyPr>
          <a:lstStyle>
            <a:lvl1pPr marL="0" indent="0">
              <a:buNone/>
              <a:defRPr sz="2400" b="1">
                <a:solidFill>
                  <a:schemeClr val="tx1"/>
                </a:solidFill>
              </a:defRPr>
            </a:lvl1pPr>
            <a:lvl2pPr>
              <a:buNone/>
              <a:defRPr sz="1500" b="1"/>
            </a:lvl2pPr>
            <a:lvl3pPr>
              <a:buNone/>
              <a:defRPr sz="1350" b="1"/>
            </a:lvl3pPr>
            <a:lvl4pPr>
              <a:buNone/>
              <a:defRPr sz="1200" b="1"/>
            </a:lvl4pPr>
            <a:lvl5pPr>
              <a:buNone/>
              <a:defRPr sz="1200" b="1"/>
            </a:lvl5pPr>
          </a:lstStyle>
          <a:p>
            <a:pPr lvl="0" eaLnBrk="1" latinLnBrk="0" hangingPunct="1"/>
            <a:r>
              <a:rPr kumimoji="0" lang="en-US" dirty="0"/>
              <a:t>Click to edit</a:t>
            </a:r>
          </a:p>
        </p:txBody>
      </p:sp>
      <p:sp>
        <p:nvSpPr>
          <p:cNvPr id="4" name="Text Placeholder 3"/>
          <p:cNvSpPr>
            <a:spLocks noGrp="1"/>
          </p:cNvSpPr>
          <p:nvPr>
            <p:ph type="body" sz="half" idx="3"/>
          </p:nvPr>
        </p:nvSpPr>
        <p:spPr>
          <a:xfrm>
            <a:off x="4648201" y="1295400"/>
            <a:ext cx="4041775" cy="685800"/>
          </a:xfrm>
          <a:noFill/>
          <a:ln>
            <a:noFill/>
          </a:ln>
        </p:spPr>
        <p:txBody>
          <a:bodyPr lIns="91440" anchor="b" anchorCtr="0">
            <a:noAutofit/>
          </a:bodyPr>
          <a:lstStyle>
            <a:lvl1pPr marL="0" indent="0">
              <a:buNone/>
              <a:defRPr sz="2400" b="1">
                <a:solidFill>
                  <a:schemeClr val="tx1"/>
                </a:solidFill>
              </a:defRPr>
            </a:lvl1pPr>
            <a:lvl2pPr>
              <a:buNone/>
              <a:defRPr sz="1500" b="1"/>
            </a:lvl2pPr>
            <a:lvl3pPr>
              <a:buNone/>
              <a:defRPr sz="1350" b="1"/>
            </a:lvl3pPr>
            <a:lvl4pPr>
              <a:buNone/>
              <a:defRPr sz="1200" b="1"/>
            </a:lvl4pPr>
            <a:lvl5pPr>
              <a:buNone/>
              <a:defRPr sz="1200" b="1"/>
            </a:lvl5pPr>
          </a:lstStyle>
          <a:p>
            <a:pPr lvl="0" eaLnBrk="1" latinLnBrk="0" hangingPunct="1"/>
            <a:r>
              <a:rPr kumimoji="0" lang="en-US" dirty="0"/>
              <a:t>Click to edit</a:t>
            </a:r>
          </a:p>
        </p:txBody>
      </p:sp>
      <p:sp>
        <p:nvSpPr>
          <p:cNvPr id="11" name="Content Placeholder 10"/>
          <p:cNvSpPr>
            <a:spLocks noGrp="1"/>
          </p:cNvSpPr>
          <p:nvPr>
            <p:ph sz="quarter" idx="2"/>
          </p:nvPr>
        </p:nvSpPr>
        <p:spPr>
          <a:xfrm>
            <a:off x="457200" y="2133600"/>
            <a:ext cx="4038600" cy="4038600"/>
          </a:xfrm>
        </p:spPr>
        <p:txBody>
          <a:body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
        <p:nvSpPr>
          <p:cNvPr id="13" name="Content Placeholder 12"/>
          <p:cNvSpPr>
            <a:spLocks noGrp="1"/>
          </p:cNvSpPr>
          <p:nvPr>
            <p:ph sz="quarter" idx="4"/>
          </p:nvPr>
        </p:nvSpPr>
        <p:spPr>
          <a:xfrm>
            <a:off x="4648200" y="2133600"/>
            <a:ext cx="4038600" cy="40386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1417377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lstStyle/>
          <a:p>
            <a:r>
              <a:rPr kumimoji="0" lang="en-US"/>
              <a:t>Click to edit Master title style</a:t>
            </a:r>
          </a:p>
        </p:txBody>
      </p:sp>
    </p:spTree>
    <p:extLst>
      <p:ext uri="{BB962C8B-B14F-4D97-AF65-F5344CB8AC3E}">
        <p14:creationId xmlns:p14="http://schemas.microsoft.com/office/powerpoint/2010/main" val="27731085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8213846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24600" y="304800"/>
            <a:ext cx="2514600" cy="838200"/>
          </a:xfrm>
        </p:spPr>
        <p:txBody>
          <a:bodyPr anchor="b" anchorCtr="0">
            <a:noAutofit/>
          </a:bodyPr>
          <a:lstStyle>
            <a:lvl1pPr algn="l">
              <a:buNone/>
              <a:defRPr sz="1500" b="1">
                <a:solidFill>
                  <a:schemeClr val="bg1"/>
                </a:solidFill>
                <a:latin typeface="Calibri" panose="020F0502020204030204" pitchFamily="34" charset="0"/>
                <a:ea typeface="+mn-ea"/>
                <a:cs typeface="+mn-cs"/>
              </a:defRPr>
            </a:lvl1pPr>
          </a:lstStyle>
          <a:p>
            <a:r>
              <a:rPr kumimoji="0" lang="en-US" dirty="0"/>
              <a:t>Click to edit Master title style</a:t>
            </a:r>
          </a:p>
        </p:txBody>
      </p:sp>
      <p:sp>
        <p:nvSpPr>
          <p:cNvPr id="3" name="Text Placeholder 2"/>
          <p:cNvSpPr>
            <a:spLocks noGrp="1"/>
          </p:cNvSpPr>
          <p:nvPr>
            <p:ph type="body" idx="2"/>
          </p:nvPr>
        </p:nvSpPr>
        <p:spPr>
          <a:xfrm>
            <a:off x="6324600" y="1219203"/>
            <a:ext cx="2514600" cy="4843463"/>
          </a:xfrm>
        </p:spPr>
        <p:txBody>
          <a:bodyPr/>
          <a:lstStyle>
            <a:lvl1pPr marL="0" indent="0">
              <a:lnSpc>
                <a:spcPts val="1650"/>
              </a:lnSpc>
              <a:spcAft>
                <a:spcPts val="750"/>
              </a:spcAft>
              <a:buNone/>
              <a:defRPr sz="1200">
                <a:solidFill>
                  <a:schemeClr val="tx1"/>
                </a:solidFill>
              </a:defRPr>
            </a:lvl1pPr>
            <a:lvl2pPr>
              <a:buNone/>
              <a:defRPr sz="900"/>
            </a:lvl2pPr>
            <a:lvl3pPr>
              <a:buNone/>
              <a:defRPr sz="750"/>
            </a:lvl3pPr>
            <a:lvl4pPr>
              <a:buNone/>
              <a:defRPr sz="675"/>
            </a:lvl4pPr>
            <a:lvl5pPr>
              <a:buNone/>
              <a:defRPr sz="675"/>
            </a:lvl5pPr>
          </a:lstStyle>
          <a:p>
            <a:pPr lvl="0" eaLnBrk="1" latinLnBrk="0" hangingPunct="1"/>
            <a:r>
              <a:rPr kumimoji="0" lang="en-US" dirty="0"/>
              <a:t>Click to edit Master text styles</a:t>
            </a:r>
          </a:p>
        </p:txBody>
      </p:sp>
      <p:sp>
        <p:nvSpPr>
          <p:cNvPr id="10" name="Straight Connector 9"/>
          <p:cNvSpPr>
            <a:spLocks noChangeShapeType="1"/>
          </p:cNvSpPr>
          <p:nvPr/>
        </p:nvSpPr>
        <p:spPr bwMode="auto">
          <a:xfrm rot="5400000">
            <a:off x="3160645" y="3324225"/>
            <a:ext cx="603504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68580" tIns="34290" rIns="68580" bIns="34290" anchor="t" compatLnSpc="1"/>
          <a:lstStyle/>
          <a:p>
            <a:pPr eaLnBrk="1" fontAlgn="auto" hangingPunct="1">
              <a:spcBef>
                <a:spcPts val="0"/>
              </a:spcBef>
              <a:spcAft>
                <a:spcPts val="0"/>
              </a:spcAft>
            </a:pPr>
            <a:endParaRPr lang="en-US" sz="1350" b="0" dirty="0">
              <a:solidFill>
                <a:prstClr val="black"/>
              </a:solidFill>
              <a:latin typeface="Gill Sans MT"/>
            </a:endParaRPr>
          </a:p>
        </p:txBody>
      </p:sp>
      <p:sp>
        <p:nvSpPr>
          <p:cNvPr id="12" name="Content Placeholder 11"/>
          <p:cNvSpPr>
            <a:spLocks noGrp="1"/>
          </p:cNvSpPr>
          <p:nvPr>
            <p:ph sz="quarter" idx="1"/>
          </p:nvPr>
        </p:nvSpPr>
        <p:spPr>
          <a:xfrm>
            <a:off x="304800" y="304800"/>
            <a:ext cx="5715000" cy="5715000"/>
          </a:xfrm>
        </p:spPr>
        <p:txBody>
          <a:body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Tree>
    <p:extLst>
      <p:ext uri="{BB962C8B-B14F-4D97-AF65-F5344CB8AC3E}">
        <p14:creationId xmlns:p14="http://schemas.microsoft.com/office/powerpoint/2010/main" val="9127375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B944F0-2C20-4268-851D-F6F09A8AB57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B1B3439-F242-43F3-8B9A-53A075E16C5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C8FE11E-E889-4C08-A4E8-8833EC72F05A}"/>
              </a:ext>
            </a:extLst>
          </p:cNvPr>
          <p:cNvSpPr>
            <a:spLocks noGrp="1"/>
          </p:cNvSpPr>
          <p:nvPr>
            <p:ph type="dt" sz="half" idx="10"/>
          </p:nvPr>
        </p:nvSpPr>
        <p:spPr/>
        <p:txBody>
          <a:bodyPr/>
          <a:lstStyle/>
          <a:p>
            <a:fld id="{5029CA61-7058-4081-8818-810497B69F2E}" type="datetimeFigureOut">
              <a:rPr lang="en-US" smtClean="0"/>
              <a:t>6/23/2024</a:t>
            </a:fld>
            <a:endParaRPr lang="en-US"/>
          </a:p>
        </p:txBody>
      </p:sp>
      <p:sp>
        <p:nvSpPr>
          <p:cNvPr id="5" name="Footer Placeholder 4">
            <a:extLst>
              <a:ext uri="{FF2B5EF4-FFF2-40B4-BE49-F238E27FC236}">
                <a16:creationId xmlns:a16="http://schemas.microsoft.com/office/drawing/2014/main" id="{298929CC-2774-47F3-9149-703BC4032835}"/>
              </a:ext>
            </a:extLst>
          </p:cNvPr>
          <p:cNvSpPr>
            <a:spLocks noGrp="1"/>
          </p:cNvSpPr>
          <p:nvPr>
            <p:ph type="ftr" sz="quarter" idx="11"/>
          </p:nvPr>
        </p:nvSpPr>
        <p:spPr>
          <a:xfrm>
            <a:off x="3028548" y="6356353"/>
            <a:ext cx="3086904"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8AE9134-4870-4F40-ADDE-5C899C5B1BAF}"/>
              </a:ext>
            </a:extLst>
          </p:cNvPr>
          <p:cNvSpPr>
            <a:spLocks noGrp="1"/>
          </p:cNvSpPr>
          <p:nvPr>
            <p:ph type="sldNum" sz="quarter" idx="12"/>
          </p:nvPr>
        </p:nvSpPr>
        <p:spPr>
          <a:xfrm>
            <a:off x="6458442" y="6356353"/>
            <a:ext cx="2056745" cy="365125"/>
          </a:xfrm>
          <a:prstGeom prst="rect">
            <a:avLst/>
          </a:prstGeom>
        </p:spPr>
        <p:txBody>
          <a:bodyPr/>
          <a:lstStyle/>
          <a:p>
            <a:fld id="{0AA72795-E198-4FFE-BF46-8093F9AB9BC4}" type="slidenum">
              <a:rPr lang="en-US" smtClean="0"/>
              <a:t>‹#›</a:t>
            </a:fld>
            <a:endParaRPr lang="en-US"/>
          </a:p>
        </p:txBody>
      </p:sp>
    </p:spTree>
    <p:extLst>
      <p:ext uri="{BB962C8B-B14F-4D97-AF65-F5344CB8AC3E}">
        <p14:creationId xmlns:p14="http://schemas.microsoft.com/office/powerpoint/2010/main" val="241114632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500856"/>
            <a:ext cx="8229600" cy="674688"/>
          </a:xfrm>
          <a:ln>
            <a:solidFill>
              <a:schemeClr val="accent1"/>
            </a:solidFill>
          </a:ln>
        </p:spPr>
        <p:txBody>
          <a:bodyPr lIns="274320" anchor="ctr">
            <a:noAutofit/>
          </a:bodyPr>
          <a:lstStyle>
            <a:lvl1pPr algn="r">
              <a:buNone/>
              <a:defRPr sz="3300" b="0">
                <a:solidFill>
                  <a:schemeClr val="tx1"/>
                </a:solidFill>
              </a:defRPr>
            </a:lvl1pPr>
          </a:lstStyle>
          <a:p>
            <a:r>
              <a:rPr kumimoji="0" lang="en-US" dirty="0"/>
              <a:t>Click to edit Master title style</a:t>
            </a:r>
          </a:p>
        </p:txBody>
      </p:sp>
      <p:sp>
        <p:nvSpPr>
          <p:cNvPr id="3" name="Picture Placeholder 2"/>
          <p:cNvSpPr>
            <a:spLocks noGrp="1"/>
          </p:cNvSpPr>
          <p:nvPr>
            <p:ph type="pic" idx="1"/>
          </p:nvPr>
        </p:nvSpPr>
        <p:spPr>
          <a:xfrm>
            <a:off x="457200" y="1905000"/>
            <a:ext cx="8229600" cy="4270248"/>
          </a:xfrm>
          <a:solidFill>
            <a:schemeClr val="tx1">
              <a:shade val="50000"/>
            </a:schemeClr>
          </a:solidFill>
          <a:ln>
            <a:noFill/>
          </a:ln>
          <a:effectLst/>
        </p:spPr>
        <p:txBody>
          <a:bodyPr/>
          <a:lstStyle>
            <a:lvl1pPr marL="0" indent="0">
              <a:spcBef>
                <a:spcPts val="450"/>
              </a:spcBef>
              <a:buNone/>
              <a:defRPr sz="2400"/>
            </a:lvl1pPr>
          </a:lstStyle>
          <a:p>
            <a:r>
              <a:rPr kumimoji="0" lang="en-US"/>
              <a:t>Click icon to add picture</a:t>
            </a:r>
            <a:endParaRPr kumimoji="0" lang="en-US" dirty="0"/>
          </a:p>
        </p:txBody>
      </p:sp>
      <p:sp>
        <p:nvSpPr>
          <p:cNvPr id="4" name="Text Placeholder 3"/>
          <p:cNvSpPr>
            <a:spLocks noGrp="1"/>
          </p:cNvSpPr>
          <p:nvPr>
            <p:ph type="body" sz="half" idx="2"/>
          </p:nvPr>
        </p:nvSpPr>
        <p:spPr>
          <a:xfrm>
            <a:off x="457200" y="1219200"/>
            <a:ext cx="8229600" cy="533400"/>
          </a:xfrm>
        </p:spPr>
        <p:txBody>
          <a:bodyPr anchor="ctr" anchorCtr="0">
            <a:noAutofit/>
          </a:bodyPr>
          <a:lstStyle>
            <a:lvl1pPr marL="0" indent="0" algn="l">
              <a:buFontTx/>
              <a:buNone/>
              <a:defRPr sz="2400">
                <a:solidFill>
                  <a:schemeClr val="bg1"/>
                </a:solidFill>
              </a:defRPr>
            </a:lvl1pPr>
            <a:lvl2pPr>
              <a:defRPr sz="900"/>
            </a:lvl2pPr>
            <a:lvl3pPr>
              <a:defRPr sz="750"/>
            </a:lvl3pPr>
            <a:lvl4pPr>
              <a:defRPr sz="675"/>
            </a:lvl4pPr>
            <a:lvl5pPr>
              <a:defRPr sz="675"/>
            </a:lvl5pPr>
          </a:lstStyle>
          <a:p>
            <a:pPr lvl="0" eaLnBrk="1" latinLnBrk="0" hangingPunct="1"/>
            <a:r>
              <a:rPr kumimoji="0" lang="en-US" dirty="0"/>
              <a:t>Click to edit Master text styles</a:t>
            </a:r>
          </a:p>
        </p:txBody>
      </p:sp>
      <p:sp>
        <p:nvSpPr>
          <p:cNvPr id="10" name="Rectangle 9"/>
          <p:cNvSpPr/>
          <p:nvPr/>
        </p:nvSpPr>
        <p:spPr>
          <a:xfrm>
            <a:off x="457200" y="500856"/>
            <a:ext cx="182880" cy="685800"/>
          </a:xfrm>
          <a:prstGeom prst="rect">
            <a:avLst/>
          </a:prstGeom>
          <a:solidFill>
            <a:srgbClr val="B1D45A"/>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pPr>
            <a:endParaRPr lang="en-US" sz="1350" b="0">
              <a:solidFill>
                <a:prstClr val="white"/>
              </a:solidFill>
            </a:endParaRPr>
          </a:p>
        </p:txBody>
      </p:sp>
      <p:pic>
        <p:nvPicPr>
          <p:cNvPr id="16"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03492" y="6291778"/>
            <a:ext cx="8205387"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2"/>
          <p:cNvPicPr>
            <a:picLocks noChangeAspect="1" noChangeArrowheads="1"/>
          </p:cNvPicPr>
          <p:nvPr userDrawn="1"/>
        </p:nvPicPr>
        <p:blipFill>
          <a:blip r:embed="rId3" cstate="print">
            <a:clrChange>
              <a:clrFrom>
                <a:srgbClr val="BFBFBF"/>
              </a:clrFrom>
              <a:clrTo>
                <a:srgbClr val="BFBFBF">
                  <a:alpha val="0"/>
                </a:srgbClr>
              </a:clrTo>
            </a:clrChange>
            <a:biLevel thresh="75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304799" y="6276828"/>
            <a:ext cx="1371602" cy="5337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 name="Picture 17"/>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328107728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1948425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3"/>
            <a:ext cx="2057400" cy="5851525"/>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914400" y="274643"/>
            <a:ext cx="5562600" cy="5851525"/>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9" name="Straight Connector 8"/>
          <p:cNvSpPr>
            <a:spLocks noChangeShapeType="1"/>
          </p:cNvSpPr>
          <p:nvPr/>
        </p:nvSpPr>
        <p:spPr bwMode="auto">
          <a:xfrm rot="5400000">
            <a:off x="3629607" y="3201952"/>
            <a:ext cx="585216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68580" tIns="34290" rIns="68580" bIns="34290" anchor="t" compatLnSpc="1"/>
          <a:lstStyle/>
          <a:p>
            <a:pPr eaLnBrk="1" fontAlgn="auto" hangingPunct="1">
              <a:spcBef>
                <a:spcPts val="0"/>
              </a:spcBef>
              <a:spcAft>
                <a:spcPts val="0"/>
              </a:spcAft>
            </a:pPr>
            <a:endParaRPr lang="en-US" sz="1350" b="0">
              <a:solidFill>
                <a:prstClr val="black"/>
              </a:solidFill>
              <a:latin typeface="Gill Sans MT"/>
            </a:endParaRPr>
          </a:p>
        </p:txBody>
      </p:sp>
      <p:pic>
        <p:nvPicPr>
          <p:cNvPr id="16"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rot="5400000">
            <a:off x="-2417346" y="2963341"/>
            <a:ext cx="5853141"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2"/>
          <p:cNvPicPr>
            <a:picLocks noChangeAspect="1" noChangeArrowheads="1"/>
          </p:cNvPicPr>
          <p:nvPr userDrawn="1"/>
        </p:nvPicPr>
        <p:blipFill>
          <a:blip r:embed="rId3" cstate="print">
            <a:clrChange>
              <a:clrFrom>
                <a:srgbClr val="BFBFBF"/>
              </a:clrFrom>
              <a:clrTo>
                <a:srgbClr val="BFBFBF">
                  <a:alpha val="0"/>
                </a:srgbClr>
              </a:clrTo>
            </a:clrChange>
            <a:biLevel thresh="75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rot="5400000">
            <a:off x="-190350" y="495154"/>
            <a:ext cx="1371602" cy="5337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 name="Picture 17"/>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rot="5400000">
            <a:off x="-512698" y="4961027"/>
            <a:ext cx="2212848" cy="672800"/>
          </a:xfrm>
          <a:prstGeom prst="rect">
            <a:avLst/>
          </a:prstGeom>
        </p:spPr>
      </p:pic>
    </p:spTree>
    <p:extLst>
      <p:ext uri="{BB962C8B-B14F-4D97-AF65-F5344CB8AC3E}">
        <p14:creationId xmlns:p14="http://schemas.microsoft.com/office/powerpoint/2010/main" val="29105973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9" name="Slide Number Placeholder 6">
            <a:extLst>
              <a:ext uri="{FF2B5EF4-FFF2-40B4-BE49-F238E27FC236}">
                <a16:creationId xmlns:a16="http://schemas.microsoft.com/office/drawing/2014/main" id="{E55CA321-8940-4E43-9470-042EA05A7DBC}"/>
              </a:ext>
            </a:extLst>
          </p:cNvPr>
          <p:cNvSpPr>
            <a:spLocks noGrp="1"/>
          </p:cNvSpPr>
          <p:nvPr>
            <p:ph type="sldNum" sz="quarter" idx="4"/>
          </p:nvPr>
        </p:nvSpPr>
        <p:spPr>
          <a:xfrm rot="10800000" flipV="1">
            <a:off x="8785858" y="5832847"/>
            <a:ext cx="246061" cy="283076"/>
          </a:xfrm>
          <a:prstGeom prst="rect">
            <a:avLst/>
          </a:prstGeom>
        </p:spPr>
        <p:txBody>
          <a:bodyPr vert="horz" wrap="square" lIns="0" tIns="0" rIns="0" bIns="0" rtlCol="0" anchor="b" anchorCtr="0"/>
          <a:lstStyle>
            <a:lvl1pPr algn="l">
              <a:defRPr sz="506" i="0">
                <a:solidFill>
                  <a:schemeClr val="bg1"/>
                </a:solidFill>
                <a:latin typeface="Arial" pitchFamily="34" charset="0"/>
                <a:cs typeface="Arial" pitchFamily="34" charset="0"/>
              </a:defRPr>
            </a:lvl1pPr>
          </a:lstStyle>
          <a:p>
            <a:fld id="{7BCC8D0D-EAEC-449D-9161-023DFF90F2E2}" type="slidenum">
              <a:rPr lang="en-US" smtClean="0"/>
              <a:pPr/>
              <a:t>‹#›</a:t>
            </a:fld>
            <a:endParaRPr lang="en-US" dirty="0"/>
          </a:p>
        </p:txBody>
      </p:sp>
      <p:sp>
        <p:nvSpPr>
          <p:cNvPr id="5" name="Rectangle 4">
            <a:extLst>
              <a:ext uri="{FF2B5EF4-FFF2-40B4-BE49-F238E27FC236}">
                <a16:creationId xmlns:a16="http://schemas.microsoft.com/office/drawing/2014/main" id="{8ED1D6E9-2BBE-4B08-92EC-6C28ACB7EB93}"/>
              </a:ext>
            </a:extLst>
          </p:cNvPr>
          <p:cNvSpPr>
            <a:spLocks noChangeArrowheads="1"/>
          </p:cNvSpPr>
          <p:nvPr userDrawn="1"/>
        </p:nvSpPr>
        <p:spPr bwMode="auto">
          <a:xfrm flipV="1">
            <a:off x="511234" y="1209322"/>
            <a:ext cx="8491452" cy="45720"/>
          </a:xfrm>
          <a:prstGeom prst="rect">
            <a:avLst/>
          </a:prstGeom>
          <a:gradFill rotWithShape="0">
            <a:gsLst>
              <a:gs pos="0">
                <a:schemeClr val="tx1"/>
              </a:gs>
              <a:gs pos="89000">
                <a:srgbClr val="EFEAE3">
                  <a:lumMod val="39000"/>
                  <a:lumOff val="61000"/>
                </a:srgbClr>
              </a:gs>
              <a:gs pos="29000">
                <a:srgbClr val="7A5F46"/>
              </a:gs>
            </a:gsLst>
            <a:lin ang="0" scaled="1"/>
          </a:gradFill>
          <a:ln>
            <a:noFill/>
          </a:ln>
          <a:effectLst/>
        </p:spPr>
        <p:txBody>
          <a:bodyPr wrap="none" anchor="ctr"/>
          <a:lstStyle/>
          <a:p>
            <a:pPr marL="0" marR="0" lvl="0" indent="0" algn="ctr" defTabSz="514333" rtl="0" eaLnBrk="0" fontAlgn="auto" latinLnBrk="0" hangingPunct="0">
              <a:lnSpc>
                <a:spcPct val="100000"/>
              </a:lnSpc>
              <a:spcBef>
                <a:spcPts val="0"/>
              </a:spcBef>
              <a:spcAft>
                <a:spcPts val="0"/>
              </a:spcAft>
              <a:buClrTx/>
              <a:buSzTx/>
              <a:buFontTx/>
              <a:buNone/>
              <a:tabLst/>
              <a:defRPr/>
            </a:pPr>
            <a:endParaRPr kumimoji="0" lang="en-US" sz="1687" b="0" i="0" u="none" strike="noStrike" kern="1200" cap="none" spc="0" normalizeH="0" baseline="0" noProof="0">
              <a:ln>
                <a:noFill/>
              </a:ln>
              <a:solidFill>
                <a:prstClr val="black"/>
              </a:solidFill>
              <a:effectLst/>
              <a:uLnTx/>
              <a:uFillTx/>
              <a:latin typeface="Times" charset="0"/>
              <a:ea typeface="+mn-ea"/>
              <a:cs typeface="+mn-cs"/>
            </a:endParaRPr>
          </a:p>
        </p:txBody>
      </p:sp>
      <p:sp>
        <p:nvSpPr>
          <p:cNvPr id="7" name="TextBox 6">
            <a:extLst>
              <a:ext uri="{FF2B5EF4-FFF2-40B4-BE49-F238E27FC236}">
                <a16:creationId xmlns:a16="http://schemas.microsoft.com/office/drawing/2014/main" id="{D6776BE1-D95C-4B0F-9057-6772C2E4A7A6}"/>
              </a:ext>
            </a:extLst>
          </p:cNvPr>
          <p:cNvSpPr txBox="1"/>
          <p:nvPr userDrawn="1"/>
        </p:nvSpPr>
        <p:spPr>
          <a:xfrm>
            <a:off x="511234" y="1637774"/>
            <a:ext cx="8382045" cy="511679"/>
          </a:xfrm>
          <a:prstGeom prst="rect">
            <a:avLst/>
          </a:prstGeom>
          <a:noFill/>
        </p:spPr>
        <p:txBody>
          <a:bodyPr wrap="square" rtlCol="0">
            <a:spAutoFit/>
          </a:bodyPr>
          <a:lstStyle/>
          <a:p>
            <a:pPr marL="192875" indent="-192875">
              <a:spcAft>
                <a:spcPts val="338"/>
              </a:spcAft>
              <a:buFont typeface="Arial" panose="020B0604020202020204" pitchFamily="34" charset="0"/>
              <a:buChar char="•"/>
            </a:pPr>
            <a:endParaRPr lang="en-US" sz="1350" dirty="0">
              <a:latin typeface="Arial" panose="020B0604020202020204" pitchFamily="34" charset="0"/>
              <a:cs typeface="Arial" panose="020B0604020202020204" pitchFamily="34" charset="0"/>
            </a:endParaRPr>
          </a:p>
          <a:p>
            <a:pPr marL="192875" indent="-192875">
              <a:buFont typeface="Arial" panose="020B0604020202020204" pitchFamily="34" charset="0"/>
              <a:buChar char="•"/>
            </a:pPr>
            <a:endParaRPr lang="en-US" sz="1125" dirty="0"/>
          </a:p>
        </p:txBody>
      </p:sp>
      <p:sp>
        <p:nvSpPr>
          <p:cNvPr id="8" name="Title 1">
            <a:extLst>
              <a:ext uri="{FF2B5EF4-FFF2-40B4-BE49-F238E27FC236}">
                <a16:creationId xmlns:a16="http://schemas.microsoft.com/office/drawing/2014/main" id="{597F347E-A677-4B2B-BB35-6EA06ABFBBC8}"/>
              </a:ext>
            </a:extLst>
          </p:cNvPr>
          <p:cNvSpPr>
            <a:spLocks noGrp="1"/>
          </p:cNvSpPr>
          <p:nvPr>
            <p:ph type="title"/>
          </p:nvPr>
        </p:nvSpPr>
        <p:spPr>
          <a:xfrm>
            <a:off x="511236" y="-276551"/>
            <a:ext cx="6959089" cy="1450757"/>
          </a:xfrm>
          <a:prstGeom prst="rect">
            <a:avLst/>
          </a:prstGeom>
        </p:spPr>
        <p:txBody>
          <a:bodyPr>
            <a:normAutofit/>
          </a:bodyPr>
          <a:lstStyle/>
          <a:p>
            <a:r>
              <a:rPr lang="en-US" sz="2475" dirty="0">
                <a:solidFill>
                  <a:schemeClr val="tx1"/>
                </a:solidFill>
              </a:rPr>
              <a:t>Capitalize First Word In Calibri Light 44</a:t>
            </a:r>
          </a:p>
        </p:txBody>
      </p:sp>
      <p:sp>
        <p:nvSpPr>
          <p:cNvPr id="10" name="TextBox 9">
            <a:extLst>
              <a:ext uri="{FF2B5EF4-FFF2-40B4-BE49-F238E27FC236}">
                <a16:creationId xmlns:a16="http://schemas.microsoft.com/office/drawing/2014/main" id="{66E36132-BCF6-4AB0-9559-4264AFBDE442}"/>
              </a:ext>
            </a:extLst>
          </p:cNvPr>
          <p:cNvSpPr txBox="1"/>
          <p:nvPr userDrawn="1"/>
        </p:nvSpPr>
        <p:spPr>
          <a:xfrm>
            <a:off x="511234" y="1637774"/>
            <a:ext cx="8382045" cy="511679"/>
          </a:xfrm>
          <a:prstGeom prst="rect">
            <a:avLst/>
          </a:prstGeom>
          <a:noFill/>
        </p:spPr>
        <p:txBody>
          <a:bodyPr wrap="square" rtlCol="0">
            <a:spAutoFit/>
          </a:bodyPr>
          <a:lstStyle/>
          <a:p>
            <a:pPr marL="192875" indent="-192875">
              <a:spcAft>
                <a:spcPts val="338"/>
              </a:spcAft>
              <a:buFont typeface="Arial" panose="020B0604020202020204" pitchFamily="34" charset="0"/>
              <a:buChar char="•"/>
            </a:pPr>
            <a:endParaRPr lang="en-US" sz="1350" dirty="0">
              <a:latin typeface="Arial" panose="020B0604020202020204" pitchFamily="34" charset="0"/>
              <a:cs typeface="Arial" panose="020B0604020202020204" pitchFamily="34" charset="0"/>
            </a:endParaRPr>
          </a:p>
          <a:p>
            <a:pPr marL="192875" indent="-192875">
              <a:buFont typeface="Arial" panose="020B0604020202020204" pitchFamily="34" charset="0"/>
              <a:buChar char="•"/>
            </a:pPr>
            <a:endParaRPr lang="en-US" sz="1125" dirty="0"/>
          </a:p>
        </p:txBody>
      </p:sp>
    </p:spTree>
    <p:extLst>
      <p:ext uri="{BB962C8B-B14F-4D97-AF65-F5344CB8AC3E}">
        <p14:creationId xmlns:p14="http://schemas.microsoft.com/office/powerpoint/2010/main" val="268886139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1219200" y="3352800"/>
            <a:ext cx="6858000" cy="1524000"/>
          </a:xfrm>
          <a:noFill/>
        </p:spPr>
        <p:txBody>
          <a:bodyPr anchor="t" anchorCtr="0">
            <a:normAutofit/>
          </a:bodyPr>
          <a:lstStyle>
            <a:lvl1pPr algn="r">
              <a:defRPr sz="4400">
                <a:solidFill>
                  <a:schemeClr val="tx1"/>
                </a:solidFill>
              </a:defRPr>
            </a:lvl1pPr>
          </a:lstStyle>
          <a:p>
            <a:r>
              <a:rPr kumimoji="0" lang="en-US" dirty="0"/>
              <a:t>Click to edit Master title style</a:t>
            </a:r>
          </a:p>
        </p:txBody>
      </p:sp>
      <p:sp>
        <p:nvSpPr>
          <p:cNvPr id="9" name="Subtitle 8"/>
          <p:cNvSpPr>
            <a:spLocks noGrp="1"/>
          </p:cNvSpPr>
          <p:nvPr>
            <p:ph type="subTitle" idx="1"/>
          </p:nvPr>
        </p:nvSpPr>
        <p:spPr>
          <a:xfrm>
            <a:off x="1219200" y="5124450"/>
            <a:ext cx="6858000" cy="533400"/>
          </a:xfrm>
        </p:spPr>
        <p:txBody>
          <a:bodyPr>
            <a:noAutofit/>
          </a:bodyPr>
          <a:lstStyle>
            <a:lvl1pPr marL="0" indent="0" algn="r">
              <a:buNone/>
              <a:defRPr sz="3200">
                <a:solidFill>
                  <a:schemeClr val="tx1"/>
                </a:solidFill>
                <a:latin typeface="Calibri" panose="020F0502020204030204" pitchFamily="34" charset="0"/>
                <a:ea typeface="+mj-ea"/>
                <a:cs typeface="+mj-cs"/>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dirty="0"/>
              <a:t>Click to edit Master subtitle style</a:t>
            </a:r>
          </a:p>
        </p:txBody>
      </p:sp>
      <p:sp>
        <p:nvSpPr>
          <p:cNvPr id="21" name="Rectangle 20"/>
          <p:cNvSpPr/>
          <p:nvPr/>
        </p:nvSpPr>
        <p:spPr>
          <a:xfrm>
            <a:off x="904875" y="3276600"/>
            <a:ext cx="7315200" cy="1651635"/>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pPr>
            <a:endParaRPr lang="en-US" b="0">
              <a:solidFill>
                <a:prstClr val="white"/>
              </a:solidFill>
            </a:endParaRPr>
          </a:p>
        </p:txBody>
      </p:sp>
      <p:sp>
        <p:nvSpPr>
          <p:cNvPr id="22" name="Rectangle 21"/>
          <p:cNvSpPr/>
          <p:nvPr/>
        </p:nvSpPr>
        <p:spPr>
          <a:xfrm>
            <a:off x="904875" y="3276600"/>
            <a:ext cx="228600" cy="1651635"/>
          </a:xfrm>
          <a:prstGeom prst="rect">
            <a:avLst/>
          </a:prstGeom>
          <a:solidFill>
            <a:srgbClr val="5E3886"/>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pPr>
            <a:endParaRPr lang="en-US" b="0">
              <a:solidFill>
                <a:prstClr val="white"/>
              </a:solidFill>
            </a:endParaRPr>
          </a:p>
        </p:txBody>
      </p:sp>
      <p:sp>
        <p:nvSpPr>
          <p:cNvPr id="32" name="Rectangle 31"/>
          <p:cNvSpPr/>
          <p:nvPr/>
        </p:nvSpPr>
        <p:spPr>
          <a:xfrm>
            <a:off x="914400" y="5048250"/>
            <a:ext cx="228600" cy="685800"/>
          </a:xfrm>
          <a:prstGeom prst="rect">
            <a:avLst/>
          </a:prstGeom>
          <a:solidFill>
            <a:srgbClr val="B1D45A"/>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pPr>
            <a:endParaRPr lang="en-US" b="0">
              <a:solidFill>
                <a:prstClr val="white"/>
              </a:solidFill>
            </a:endParaRPr>
          </a:p>
        </p:txBody>
      </p:sp>
      <p:pic>
        <p:nvPicPr>
          <p:cNvPr id="14" name="Picture 2"/>
          <p:cNvPicPr>
            <a:picLocks noChangeAspect="1" noChangeArrowheads="1"/>
          </p:cNvPicPr>
          <p:nvPr userDrawn="1"/>
        </p:nvPicPr>
        <p:blipFill>
          <a:blip r:embed="rId2" cstate="print">
            <a:clrChange>
              <a:clrFrom>
                <a:srgbClr val="BFBFBF"/>
              </a:clrFrom>
              <a:clrTo>
                <a:srgbClr val="BFBFBF">
                  <a:alpha val="0"/>
                </a:srgbClr>
              </a:clrTo>
            </a:clrChange>
            <a:biLevel thresh="75000"/>
            <a:extLst>
              <a:ext uri="{BEBA8EAE-BF5A-486C-A8C5-ECC9F3942E4B}">
                <a14:imgProps xmlns:a14="http://schemas.microsoft.com/office/drawing/2010/main">
                  <a14:imgLayer r:embed="rId3">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304798" y="6276823"/>
            <a:ext cx="1371602" cy="5337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4"/>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12868696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solidFill>
            <a:srgbClr val="0070C0"/>
          </a:solidFill>
        </p:spPr>
        <p:txBody>
          <a:bodyPr>
            <a:normAutofit/>
          </a:bodyPr>
          <a:lstStyle>
            <a:lvl1pPr>
              <a:defRPr sz="4400"/>
            </a:lvl1pPr>
          </a:lstStyle>
          <a:p>
            <a:r>
              <a:rPr kumimoji="0" lang="en-US" dirty="0"/>
              <a:t>Click to edit Master title style</a:t>
            </a:r>
          </a:p>
        </p:txBody>
      </p:sp>
      <p:sp>
        <p:nvSpPr>
          <p:cNvPr id="8" name="Content Placeholder 7"/>
          <p:cNvSpPr>
            <a:spLocks noGrp="1"/>
          </p:cNvSpPr>
          <p:nvPr>
            <p:ph sz="quarter" idx="1"/>
          </p:nvPr>
        </p:nvSpPr>
        <p:spPr>
          <a:xfrm>
            <a:off x="457200" y="1219200"/>
            <a:ext cx="8229600" cy="4937760"/>
          </a:xfrm>
        </p:spPr>
        <p:txBody>
          <a:bodyPr/>
          <a:lstStyle>
            <a:lvl1pPr>
              <a:defRPr sz="3200"/>
            </a:lvl1pPr>
            <a:lvl2pPr>
              <a:defRPr sz="2600"/>
            </a:lvl2pPr>
            <a:lvl3pPr>
              <a:defRPr sz="2200"/>
            </a:lvl3p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Tree>
    <p:extLst>
      <p:ext uri="{BB962C8B-B14F-4D97-AF65-F5344CB8AC3E}">
        <p14:creationId xmlns:p14="http://schemas.microsoft.com/office/powerpoint/2010/main" val="22132772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19200" y="2971800"/>
            <a:ext cx="6858000" cy="1066800"/>
          </a:xfrm>
        </p:spPr>
        <p:txBody>
          <a:bodyPr anchor="t" anchorCtr="0">
            <a:normAutofit/>
          </a:bodyPr>
          <a:lstStyle>
            <a:lvl1pPr algn="r">
              <a:buNone/>
              <a:defRPr sz="4400" b="0" cap="none" baseline="0">
                <a:solidFill>
                  <a:schemeClr val="tx1"/>
                </a:solidFill>
              </a:defRPr>
            </a:lvl1pPr>
          </a:lstStyle>
          <a:p>
            <a:r>
              <a:rPr kumimoji="0" lang="en-US" dirty="0"/>
              <a:t>Click to edit Master title style</a:t>
            </a:r>
          </a:p>
        </p:txBody>
      </p:sp>
      <p:sp>
        <p:nvSpPr>
          <p:cNvPr id="3" name="Text Placeholder 2"/>
          <p:cNvSpPr>
            <a:spLocks noGrp="1"/>
          </p:cNvSpPr>
          <p:nvPr>
            <p:ph type="body" idx="1"/>
          </p:nvPr>
        </p:nvSpPr>
        <p:spPr>
          <a:xfrm>
            <a:off x="1295400" y="4267200"/>
            <a:ext cx="6781800" cy="1143000"/>
          </a:xfrm>
        </p:spPr>
        <p:txBody>
          <a:bodyPr anchor="t" anchorCtr="0">
            <a:normAutofit/>
          </a:bodyPr>
          <a:lstStyle>
            <a:lvl1pPr marL="0" indent="0" algn="r">
              <a:buNone/>
              <a:defRPr sz="3200">
                <a:solidFill>
                  <a:schemeClr val="bg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dirty="0"/>
              <a:t>Click to edit Master text styles</a:t>
            </a:r>
          </a:p>
        </p:txBody>
      </p:sp>
      <p:sp>
        <p:nvSpPr>
          <p:cNvPr id="7" name="Rectangle 6"/>
          <p:cNvSpPr/>
          <p:nvPr/>
        </p:nvSpPr>
        <p:spPr>
          <a:xfrm>
            <a:off x="914400" y="2819400"/>
            <a:ext cx="7315200" cy="1280160"/>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pPr>
            <a:endParaRPr lang="en-US" b="0">
              <a:solidFill>
                <a:prstClr val="white"/>
              </a:solidFill>
            </a:endParaRPr>
          </a:p>
        </p:txBody>
      </p:sp>
      <p:sp>
        <p:nvSpPr>
          <p:cNvPr id="8" name="Rectangle 7"/>
          <p:cNvSpPr/>
          <p:nvPr/>
        </p:nvSpPr>
        <p:spPr>
          <a:xfrm>
            <a:off x="914400" y="2819400"/>
            <a:ext cx="228600" cy="1280160"/>
          </a:xfrm>
          <a:prstGeom prst="rect">
            <a:avLst/>
          </a:prstGeom>
          <a:solidFill>
            <a:srgbClr val="B1D45A"/>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pPr>
            <a:endParaRPr lang="en-US" b="0">
              <a:solidFill>
                <a:prstClr val="white"/>
              </a:solidFill>
            </a:endParaRPr>
          </a:p>
        </p:txBody>
      </p:sp>
    </p:spTree>
    <p:extLst>
      <p:ext uri="{BB962C8B-B14F-4D97-AF65-F5344CB8AC3E}">
        <p14:creationId xmlns:p14="http://schemas.microsoft.com/office/powerpoint/2010/main" val="175846319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a:solidFill>
            <a:srgbClr val="0070C0"/>
          </a:solidFill>
        </p:spPr>
        <p:txBody>
          <a:bodyPr/>
          <a:lstStyle/>
          <a:p>
            <a:r>
              <a:rPr kumimoji="0" lang="en-US"/>
              <a:t>Click to edit Master title style</a:t>
            </a:r>
          </a:p>
        </p:txBody>
      </p:sp>
      <p:sp>
        <p:nvSpPr>
          <p:cNvPr id="11" name="Content Placeholder 10"/>
          <p:cNvSpPr>
            <a:spLocks noGrp="1"/>
          </p:cNvSpPr>
          <p:nvPr>
            <p:ph sz="quarter" idx="2"/>
          </p:nvPr>
        </p:nvSpPr>
        <p:spPr>
          <a:xfrm>
            <a:off x="4632198" y="1216152"/>
            <a:ext cx="4041648" cy="493776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36323034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a:solidFill>
            <a:srgbClr val="0070C0"/>
          </a:solidFill>
        </p:spPr>
        <p:txBody>
          <a:bodyPr anchor="ctr"/>
          <a:lstStyle>
            <a:lvl1pPr>
              <a:defRPr/>
            </a:lvl1pPr>
          </a:lstStyle>
          <a:p>
            <a:r>
              <a:rPr kumimoji="0" lang="en-US" dirty="0"/>
              <a:t>Click to edit Master title style</a:t>
            </a:r>
          </a:p>
        </p:txBody>
      </p:sp>
      <p:sp>
        <p:nvSpPr>
          <p:cNvPr id="3" name="Text Placeholder 2"/>
          <p:cNvSpPr>
            <a:spLocks noGrp="1"/>
          </p:cNvSpPr>
          <p:nvPr>
            <p:ph type="body" idx="1"/>
          </p:nvPr>
        </p:nvSpPr>
        <p:spPr>
          <a:xfrm>
            <a:off x="457200" y="1285875"/>
            <a:ext cx="4040188" cy="685800"/>
          </a:xfrm>
          <a:noFill/>
          <a:ln>
            <a:noFill/>
          </a:ln>
        </p:spPr>
        <p:txBody>
          <a:bodyPr lIns="91440" anchor="b" anchorCtr="0">
            <a:noAutofit/>
          </a:bodyPr>
          <a:lstStyle>
            <a:lvl1pPr marL="0" indent="0">
              <a:buNone/>
              <a:defRPr sz="3200" b="1">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dirty="0"/>
              <a:t>Click to edit</a:t>
            </a:r>
          </a:p>
        </p:txBody>
      </p:sp>
      <p:sp>
        <p:nvSpPr>
          <p:cNvPr id="4" name="Text Placeholder 3"/>
          <p:cNvSpPr>
            <a:spLocks noGrp="1"/>
          </p:cNvSpPr>
          <p:nvPr>
            <p:ph type="body" sz="half" idx="3"/>
          </p:nvPr>
        </p:nvSpPr>
        <p:spPr>
          <a:xfrm>
            <a:off x="4648200" y="1295400"/>
            <a:ext cx="4041775" cy="685800"/>
          </a:xfrm>
          <a:noFill/>
          <a:ln>
            <a:noFill/>
          </a:ln>
        </p:spPr>
        <p:txBody>
          <a:bodyPr lIns="91440" anchor="b" anchorCtr="0">
            <a:noAutofit/>
          </a:bodyPr>
          <a:lstStyle>
            <a:lvl1pPr marL="0" indent="0">
              <a:buNone/>
              <a:defRPr sz="3200" b="1">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dirty="0"/>
              <a:t>Click to edit</a:t>
            </a:r>
          </a:p>
        </p:txBody>
      </p:sp>
      <p:sp>
        <p:nvSpPr>
          <p:cNvPr id="11" name="Content Placeholder 10"/>
          <p:cNvSpPr>
            <a:spLocks noGrp="1"/>
          </p:cNvSpPr>
          <p:nvPr>
            <p:ph sz="quarter" idx="2"/>
          </p:nvPr>
        </p:nvSpPr>
        <p:spPr>
          <a:xfrm>
            <a:off x="457200" y="2133600"/>
            <a:ext cx="4038600" cy="4038600"/>
          </a:xfrm>
        </p:spPr>
        <p:txBody>
          <a:body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
        <p:nvSpPr>
          <p:cNvPr id="13" name="Content Placeholder 12"/>
          <p:cNvSpPr>
            <a:spLocks noGrp="1"/>
          </p:cNvSpPr>
          <p:nvPr>
            <p:ph sz="quarter" idx="4"/>
          </p:nvPr>
        </p:nvSpPr>
        <p:spPr>
          <a:xfrm>
            <a:off x="4648200" y="2133600"/>
            <a:ext cx="4038600" cy="40386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427959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a:solidFill>
            <a:srgbClr val="0070C0"/>
          </a:solidFill>
        </p:spPr>
        <p:txBody>
          <a:bodyPr/>
          <a:lstStyle/>
          <a:p>
            <a:r>
              <a:rPr kumimoji="0" lang="en-US" dirty="0"/>
              <a:t>Click to edit Master title style</a:t>
            </a:r>
          </a:p>
        </p:txBody>
      </p:sp>
    </p:spTree>
    <p:extLst>
      <p:ext uri="{BB962C8B-B14F-4D97-AF65-F5344CB8AC3E}">
        <p14:creationId xmlns:p14="http://schemas.microsoft.com/office/powerpoint/2010/main" val="18790805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F12287-188E-464E-83BE-467D224ACEFF}"/>
              </a:ext>
            </a:extLst>
          </p:cNvPr>
          <p:cNvSpPr>
            <a:spLocks noGrp="1"/>
          </p:cNvSpPr>
          <p:nvPr>
            <p:ph type="title"/>
          </p:nvPr>
        </p:nvSpPr>
        <p:spPr>
          <a:xfrm>
            <a:off x="624051" y="1709741"/>
            <a:ext cx="7886372" cy="2852737"/>
          </a:xfrm>
        </p:spPr>
        <p:txBody>
          <a:bodyPr anchor="b"/>
          <a:lstStyle>
            <a:lvl1pPr>
              <a:defRPr sz="4501"/>
            </a:lvl1pPr>
          </a:lstStyle>
          <a:p>
            <a:r>
              <a:rPr lang="en-US"/>
              <a:t>Click to edit Master title style</a:t>
            </a:r>
          </a:p>
        </p:txBody>
      </p:sp>
      <p:sp>
        <p:nvSpPr>
          <p:cNvPr id="3" name="Text Placeholder 2">
            <a:extLst>
              <a:ext uri="{FF2B5EF4-FFF2-40B4-BE49-F238E27FC236}">
                <a16:creationId xmlns:a16="http://schemas.microsoft.com/office/drawing/2014/main" id="{52E1385C-5252-429A-BE9D-16D1ABA54EA5}"/>
              </a:ext>
            </a:extLst>
          </p:cNvPr>
          <p:cNvSpPr>
            <a:spLocks noGrp="1"/>
          </p:cNvSpPr>
          <p:nvPr>
            <p:ph type="body" idx="1"/>
          </p:nvPr>
        </p:nvSpPr>
        <p:spPr>
          <a:xfrm>
            <a:off x="624051" y="4589466"/>
            <a:ext cx="7886372" cy="1500187"/>
          </a:xfrm>
        </p:spPr>
        <p:txBody>
          <a:bodyPr/>
          <a:lstStyle>
            <a:lvl1pPr marL="0" indent="0">
              <a:buNone/>
              <a:defRPr sz="1800">
                <a:solidFill>
                  <a:schemeClr val="tx1">
                    <a:tint val="75000"/>
                  </a:schemeClr>
                </a:solidFill>
              </a:defRPr>
            </a:lvl1pPr>
            <a:lvl2pPr marL="342991" indent="0">
              <a:buNone/>
              <a:defRPr sz="1500">
                <a:solidFill>
                  <a:schemeClr val="tx1">
                    <a:tint val="75000"/>
                  </a:schemeClr>
                </a:solidFill>
              </a:defRPr>
            </a:lvl2pPr>
            <a:lvl3pPr marL="685983" indent="0">
              <a:buNone/>
              <a:defRPr sz="1350">
                <a:solidFill>
                  <a:schemeClr val="tx1">
                    <a:tint val="75000"/>
                  </a:schemeClr>
                </a:solidFill>
              </a:defRPr>
            </a:lvl3pPr>
            <a:lvl4pPr marL="1028974" indent="0">
              <a:buNone/>
              <a:defRPr sz="1200">
                <a:solidFill>
                  <a:schemeClr val="tx1">
                    <a:tint val="75000"/>
                  </a:schemeClr>
                </a:solidFill>
              </a:defRPr>
            </a:lvl4pPr>
            <a:lvl5pPr marL="1371966" indent="0">
              <a:buNone/>
              <a:defRPr sz="1200">
                <a:solidFill>
                  <a:schemeClr val="tx1">
                    <a:tint val="75000"/>
                  </a:schemeClr>
                </a:solidFill>
              </a:defRPr>
            </a:lvl5pPr>
            <a:lvl6pPr marL="1714957" indent="0">
              <a:buNone/>
              <a:defRPr sz="1200">
                <a:solidFill>
                  <a:schemeClr val="tx1">
                    <a:tint val="75000"/>
                  </a:schemeClr>
                </a:solidFill>
              </a:defRPr>
            </a:lvl6pPr>
            <a:lvl7pPr marL="2057949" indent="0">
              <a:buNone/>
              <a:defRPr sz="1200">
                <a:solidFill>
                  <a:schemeClr val="tx1">
                    <a:tint val="75000"/>
                  </a:schemeClr>
                </a:solidFill>
              </a:defRPr>
            </a:lvl7pPr>
            <a:lvl8pPr marL="2400940" indent="0">
              <a:buNone/>
              <a:defRPr sz="1200">
                <a:solidFill>
                  <a:schemeClr val="tx1">
                    <a:tint val="75000"/>
                  </a:schemeClr>
                </a:solidFill>
              </a:defRPr>
            </a:lvl8pPr>
            <a:lvl9pPr marL="2743932"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58241CB-9EB8-468D-A8CE-B63054AB8D54}"/>
              </a:ext>
            </a:extLst>
          </p:cNvPr>
          <p:cNvSpPr>
            <a:spLocks noGrp="1"/>
          </p:cNvSpPr>
          <p:nvPr>
            <p:ph type="dt" sz="half" idx="10"/>
          </p:nvPr>
        </p:nvSpPr>
        <p:spPr/>
        <p:txBody>
          <a:bodyPr/>
          <a:lstStyle/>
          <a:p>
            <a:fld id="{5029CA61-7058-4081-8818-810497B69F2E}" type="datetimeFigureOut">
              <a:rPr lang="en-US" smtClean="0"/>
              <a:t>6/23/2024</a:t>
            </a:fld>
            <a:endParaRPr lang="en-US"/>
          </a:p>
        </p:txBody>
      </p:sp>
      <p:sp>
        <p:nvSpPr>
          <p:cNvPr id="5" name="Footer Placeholder 4">
            <a:extLst>
              <a:ext uri="{FF2B5EF4-FFF2-40B4-BE49-F238E27FC236}">
                <a16:creationId xmlns:a16="http://schemas.microsoft.com/office/drawing/2014/main" id="{40B10506-B35E-421D-872E-0BE18E65596D}"/>
              </a:ext>
            </a:extLst>
          </p:cNvPr>
          <p:cNvSpPr>
            <a:spLocks noGrp="1"/>
          </p:cNvSpPr>
          <p:nvPr>
            <p:ph type="ftr" sz="quarter" idx="11"/>
          </p:nvPr>
        </p:nvSpPr>
        <p:spPr>
          <a:xfrm>
            <a:off x="3028548" y="6356353"/>
            <a:ext cx="3086904"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52FE8FB-0469-4E8C-A3AB-3F4A1D8FEF54}"/>
              </a:ext>
            </a:extLst>
          </p:cNvPr>
          <p:cNvSpPr>
            <a:spLocks noGrp="1"/>
          </p:cNvSpPr>
          <p:nvPr>
            <p:ph type="sldNum" sz="quarter" idx="12"/>
          </p:nvPr>
        </p:nvSpPr>
        <p:spPr>
          <a:xfrm>
            <a:off x="6458442" y="6356353"/>
            <a:ext cx="2056745" cy="365125"/>
          </a:xfrm>
          <a:prstGeom prst="rect">
            <a:avLst/>
          </a:prstGeom>
        </p:spPr>
        <p:txBody>
          <a:bodyPr/>
          <a:lstStyle/>
          <a:p>
            <a:fld id="{0AA72795-E198-4FFE-BF46-8093F9AB9BC4}" type="slidenum">
              <a:rPr lang="en-US" smtClean="0"/>
              <a:t>‹#›</a:t>
            </a:fld>
            <a:endParaRPr lang="en-US"/>
          </a:p>
        </p:txBody>
      </p:sp>
    </p:spTree>
    <p:extLst>
      <p:ext uri="{BB962C8B-B14F-4D97-AF65-F5344CB8AC3E}">
        <p14:creationId xmlns:p14="http://schemas.microsoft.com/office/powerpoint/2010/main" val="420943989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8753220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24600" y="304800"/>
            <a:ext cx="2514600" cy="838200"/>
          </a:xfrm>
        </p:spPr>
        <p:txBody>
          <a:bodyPr anchor="b" anchorCtr="0">
            <a:noAutofit/>
          </a:bodyPr>
          <a:lstStyle>
            <a:lvl1pPr algn="l">
              <a:buNone/>
              <a:defRPr sz="2000" b="1">
                <a:solidFill>
                  <a:schemeClr val="bg1"/>
                </a:solidFill>
                <a:latin typeface="Calibri" panose="020F0502020204030204" pitchFamily="34" charset="0"/>
                <a:ea typeface="+mn-ea"/>
                <a:cs typeface="+mn-cs"/>
              </a:defRPr>
            </a:lvl1pPr>
          </a:lstStyle>
          <a:p>
            <a:r>
              <a:rPr kumimoji="0" lang="en-US" dirty="0"/>
              <a:t>Click to edit Master title style</a:t>
            </a:r>
          </a:p>
        </p:txBody>
      </p:sp>
      <p:sp>
        <p:nvSpPr>
          <p:cNvPr id="3" name="Text Placeholder 2"/>
          <p:cNvSpPr>
            <a:spLocks noGrp="1"/>
          </p:cNvSpPr>
          <p:nvPr>
            <p:ph type="body" idx="2"/>
          </p:nvPr>
        </p:nvSpPr>
        <p:spPr>
          <a:xfrm>
            <a:off x="6324600" y="1219200"/>
            <a:ext cx="2514600" cy="4843463"/>
          </a:xfrm>
        </p:spPr>
        <p:txBody>
          <a:bodyPr/>
          <a:lstStyle>
            <a:lvl1pPr marL="0" indent="0">
              <a:lnSpc>
                <a:spcPts val="2200"/>
              </a:lnSpc>
              <a:spcAft>
                <a:spcPts val="1000"/>
              </a:spcAft>
              <a:buNone/>
              <a:defRPr sz="1600">
                <a:solidFill>
                  <a:schemeClr val="tx1"/>
                </a:solidFill>
              </a:defRPr>
            </a:lvl1pPr>
            <a:lvl2pPr>
              <a:buNone/>
              <a:defRPr sz="1200"/>
            </a:lvl2pPr>
            <a:lvl3pPr>
              <a:buNone/>
              <a:defRPr sz="1000"/>
            </a:lvl3pPr>
            <a:lvl4pPr>
              <a:buNone/>
              <a:defRPr sz="900"/>
            </a:lvl4pPr>
            <a:lvl5pPr>
              <a:buNone/>
              <a:defRPr sz="900"/>
            </a:lvl5pPr>
          </a:lstStyle>
          <a:p>
            <a:pPr lvl="0" eaLnBrk="1" latinLnBrk="0" hangingPunct="1"/>
            <a:r>
              <a:rPr kumimoji="0" lang="en-US" dirty="0"/>
              <a:t>Click to edit Master text styles</a:t>
            </a:r>
          </a:p>
        </p:txBody>
      </p:sp>
      <p:sp>
        <p:nvSpPr>
          <p:cNvPr id="10" name="Straight Connector 9"/>
          <p:cNvSpPr>
            <a:spLocks noChangeShapeType="1"/>
          </p:cNvSpPr>
          <p:nvPr/>
        </p:nvSpPr>
        <p:spPr bwMode="auto">
          <a:xfrm rot="5400000">
            <a:off x="3160645" y="3324225"/>
            <a:ext cx="603504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pPr eaLnBrk="1" fontAlgn="auto" hangingPunct="1">
              <a:spcBef>
                <a:spcPts val="0"/>
              </a:spcBef>
              <a:spcAft>
                <a:spcPts val="0"/>
              </a:spcAft>
            </a:pPr>
            <a:endParaRPr lang="en-US" b="0" dirty="0">
              <a:solidFill>
                <a:prstClr val="black"/>
              </a:solidFill>
              <a:latin typeface="Gill Sans MT"/>
            </a:endParaRPr>
          </a:p>
        </p:txBody>
      </p:sp>
      <p:sp>
        <p:nvSpPr>
          <p:cNvPr id="12" name="Content Placeholder 11"/>
          <p:cNvSpPr>
            <a:spLocks noGrp="1"/>
          </p:cNvSpPr>
          <p:nvPr>
            <p:ph sz="quarter" idx="1"/>
          </p:nvPr>
        </p:nvSpPr>
        <p:spPr>
          <a:xfrm>
            <a:off x="304800" y="304800"/>
            <a:ext cx="5715000" cy="5715000"/>
          </a:xfrm>
        </p:spPr>
        <p:txBody>
          <a:body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Tree>
    <p:extLst>
      <p:ext uri="{BB962C8B-B14F-4D97-AF65-F5344CB8AC3E}">
        <p14:creationId xmlns:p14="http://schemas.microsoft.com/office/powerpoint/2010/main" val="2133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500856"/>
            <a:ext cx="8229600" cy="674688"/>
          </a:xfrm>
          <a:ln>
            <a:solidFill>
              <a:schemeClr val="accent1"/>
            </a:solidFill>
          </a:ln>
        </p:spPr>
        <p:txBody>
          <a:bodyPr lIns="274320" anchor="ctr">
            <a:noAutofit/>
          </a:bodyPr>
          <a:lstStyle>
            <a:lvl1pPr algn="r">
              <a:buNone/>
              <a:defRPr sz="4400" b="0">
                <a:solidFill>
                  <a:schemeClr val="tx1"/>
                </a:solidFill>
              </a:defRPr>
            </a:lvl1pPr>
          </a:lstStyle>
          <a:p>
            <a:r>
              <a:rPr kumimoji="0" lang="en-US" dirty="0"/>
              <a:t>Click to edit Master title style</a:t>
            </a:r>
          </a:p>
        </p:txBody>
      </p:sp>
      <p:sp>
        <p:nvSpPr>
          <p:cNvPr id="3" name="Picture Placeholder 2"/>
          <p:cNvSpPr>
            <a:spLocks noGrp="1"/>
          </p:cNvSpPr>
          <p:nvPr>
            <p:ph type="pic" idx="1"/>
          </p:nvPr>
        </p:nvSpPr>
        <p:spPr>
          <a:xfrm>
            <a:off x="457200" y="1905000"/>
            <a:ext cx="8229600" cy="4270248"/>
          </a:xfrm>
          <a:solidFill>
            <a:schemeClr val="tx1">
              <a:shade val="50000"/>
            </a:schemeClr>
          </a:solidFill>
          <a:ln>
            <a:noFill/>
          </a:ln>
          <a:effectLst/>
        </p:spPr>
        <p:txBody>
          <a:bodyPr/>
          <a:lstStyle>
            <a:lvl1pPr marL="0" indent="0">
              <a:spcBef>
                <a:spcPts val="600"/>
              </a:spcBef>
              <a:buNone/>
              <a:defRPr sz="3200"/>
            </a:lvl1pPr>
          </a:lstStyle>
          <a:p>
            <a:r>
              <a:rPr kumimoji="0" lang="en-US"/>
              <a:t>Click icon to add picture</a:t>
            </a:r>
            <a:endParaRPr kumimoji="0" lang="en-US" dirty="0"/>
          </a:p>
        </p:txBody>
      </p:sp>
      <p:sp>
        <p:nvSpPr>
          <p:cNvPr id="4" name="Text Placeholder 3"/>
          <p:cNvSpPr>
            <a:spLocks noGrp="1"/>
          </p:cNvSpPr>
          <p:nvPr>
            <p:ph type="body" sz="half" idx="2"/>
          </p:nvPr>
        </p:nvSpPr>
        <p:spPr>
          <a:xfrm>
            <a:off x="457200" y="1219200"/>
            <a:ext cx="8229600" cy="533400"/>
          </a:xfrm>
        </p:spPr>
        <p:txBody>
          <a:bodyPr anchor="ctr" anchorCtr="0">
            <a:noAutofit/>
          </a:bodyPr>
          <a:lstStyle>
            <a:lvl1pPr marL="0" indent="0" algn="l">
              <a:buFontTx/>
              <a:buNone/>
              <a:defRPr sz="3200">
                <a:solidFill>
                  <a:schemeClr val="bg1"/>
                </a:solidFill>
              </a:defRPr>
            </a:lvl1pPr>
            <a:lvl2pPr>
              <a:defRPr sz="1200"/>
            </a:lvl2pPr>
            <a:lvl3pPr>
              <a:defRPr sz="1000"/>
            </a:lvl3pPr>
            <a:lvl4pPr>
              <a:defRPr sz="900"/>
            </a:lvl4pPr>
            <a:lvl5pPr>
              <a:defRPr sz="900"/>
            </a:lvl5pPr>
          </a:lstStyle>
          <a:p>
            <a:pPr lvl="0" eaLnBrk="1" latinLnBrk="0" hangingPunct="1"/>
            <a:r>
              <a:rPr kumimoji="0" lang="en-US" dirty="0"/>
              <a:t>Click to edit Master text styles</a:t>
            </a:r>
          </a:p>
        </p:txBody>
      </p:sp>
      <p:sp>
        <p:nvSpPr>
          <p:cNvPr id="10" name="Rectangle 9"/>
          <p:cNvSpPr/>
          <p:nvPr/>
        </p:nvSpPr>
        <p:spPr>
          <a:xfrm>
            <a:off x="457200" y="500856"/>
            <a:ext cx="182880" cy="685800"/>
          </a:xfrm>
          <a:prstGeom prst="rect">
            <a:avLst/>
          </a:prstGeom>
          <a:solidFill>
            <a:srgbClr val="B1D45A"/>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pPr>
            <a:endParaRPr lang="en-US" b="0">
              <a:solidFill>
                <a:prstClr val="white"/>
              </a:solidFill>
            </a:endParaRPr>
          </a:p>
        </p:txBody>
      </p:sp>
    </p:spTree>
    <p:extLst>
      <p:ext uri="{BB962C8B-B14F-4D97-AF65-F5344CB8AC3E}">
        <p14:creationId xmlns:p14="http://schemas.microsoft.com/office/powerpoint/2010/main" val="325420020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6433805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914400" y="274638"/>
            <a:ext cx="5562600" cy="5851525"/>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9" name="Straight Connector 8"/>
          <p:cNvSpPr>
            <a:spLocks noChangeShapeType="1"/>
          </p:cNvSpPr>
          <p:nvPr/>
        </p:nvSpPr>
        <p:spPr bwMode="auto">
          <a:xfrm rot="5400000">
            <a:off x="3629607" y="3201952"/>
            <a:ext cx="585216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pPr eaLnBrk="1" fontAlgn="auto" hangingPunct="1">
              <a:spcBef>
                <a:spcPts val="0"/>
              </a:spcBef>
              <a:spcAft>
                <a:spcPts val="0"/>
              </a:spcAft>
            </a:pPr>
            <a:endParaRPr lang="en-US" b="0">
              <a:solidFill>
                <a:prstClr val="black"/>
              </a:solidFill>
              <a:latin typeface="Gill Sans MT"/>
            </a:endParaRPr>
          </a:p>
        </p:txBody>
      </p:sp>
      <p:pic>
        <p:nvPicPr>
          <p:cNvPr id="16"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rot="5400000">
            <a:off x="-2417348" y="2963339"/>
            <a:ext cx="5853141"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2"/>
          <p:cNvPicPr>
            <a:picLocks noChangeAspect="1" noChangeArrowheads="1"/>
          </p:cNvPicPr>
          <p:nvPr userDrawn="1"/>
        </p:nvPicPr>
        <p:blipFill>
          <a:blip r:embed="rId3" cstate="print">
            <a:clrChange>
              <a:clrFrom>
                <a:srgbClr val="BFBFBF"/>
              </a:clrFrom>
              <a:clrTo>
                <a:srgbClr val="BFBFBF">
                  <a:alpha val="0"/>
                </a:srgbClr>
              </a:clrTo>
            </a:clrChange>
            <a:biLevel thresh="75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rot="5400000">
            <a:off x="-190350" y="495150"/>
            <a:ext cx="1371602" cy="5337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 name="Picture 17"/>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rot="5400000">
            <a:off x="-512698" y="4961024"/>
            <a:ext cx="2212848" cy="672800"/>
          </a:xfrm>
          <a:prstGeom prst="rect">
            <a:avLst/>
          </a:prstGeom>
        </p:spPr>
      </p:pic>
    </p:spTree>
    <p:extLst>
      <p:ext uri="{BB962C8B-B14F-4D97-AF65-F5344CB8AC3E}">
        <p14:creationId xmlns:p14="http://schemas.microsoft.com/office/powerpoint/2010/main" val="6671197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1066800" y="304800"/>
            <a:ext cx="7543800" cy="1431925"/>
          </a:xfrm>
        </p:spPr>
        <p:txBody>
          <a:bodyPr/>
          <a:lstStyle/>
          <a:p>
            <a:r>
              <a:rPr lang="en-US"/>
              <a:t>Click to edit Master title style</a:t>
            </a:r>
          </a:p>
        </p:txBody>
      </p:sp>
      <p:sp>
        <p:nvSpPr>
          <p:cNvPr id="3" name="Content Placeholder 2"/>
          <p:cNvSpPr>
            <a:spLocks noGrp="1"/>
          </p:cNvSpPr>
          <p:nvPr>
            <p:ph sz="quarter" idx="1"/>
          </p:nvPr>
        </p:nvSpPr>
        <p:spPr>
          <a:xfrm>
            <a:off x="1066800" y="1981200"/>
            <a:ext cx="36957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914900" y="1981200"/>
            <a:ext cx="36957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1066800" y="4114800"/>
            <a:ext cx="36957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914900" y="4114800"/>
            <a:ext cx="36957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1066800" y="6248400"/>
            <a:ext cx="1905000" cy="457200"/>
          </a:xfrm>
          <a:prstGeom prst="rect">
            <a:avLst/>
          </a:prstGeom>
        </p:spPr>
        <p:txBody>
          <a:bodyPr/>
          <a:lstStyle>
            <a:lvl1pPr>
              <a:defRPr/>
            </a:lvl1pPr>
          </a:lstStyle>
          <a:p>
            <a:pPr>
              <a:defRPr/>
            </a:pPr>
            <a:endParaRPr lang="en-US"/>
          </a:p>
        </p:txBody>
      </p:sp>
      <p:sp>
        <p:nvSpPr>
          <p:cNvPr id="8" name="Footer Placeholder 7"/>
          <p:cNvSpPr>
            <a:spLocks noGrp="1"/>
          </p:cNvSpPr>
          <p:nvPr>
            <p:ph type="ftr" sz="quarter" idx="11"/>
          </p:nvPr>
        </p:nvSpPr>
        <p:spPr>
          <a:xfrm>
            <a:off x="3429000" y="6248400"/>
            <a:ext cx="2895600" cy="457200"/>
          </a:xfrm>
          <a:prstGeom prst="rect">
            <a:avLst/>
          </a:prstGeom>
        </p:spPr>
        <p:txBody>
          <a:bodyPr/>
          <a:lstStyle>
            <a:lvl1pPr>
              <a:defRPr/>
            </a:lvl1pPr>
          </a:lstStyle>
          <a:p>
            <a:pPr>
              <a:defRPr/>
            </a:pPr>
            <a:endParaRPr lang="en-US"/>
          </a:p>
        </p:txBody>
      </p:sp>
      <p:sp>
        <p:nvSpPr>
          <p:cNvPr id="9" name="Slide Number Placeholder 8"/>
          <p:cNvSpPr>
            <a:spLocks noGrp="1"/>
          </p:cNvSpPr>
          <p:nvPr>
            <p:ph type="sldNum" sz="quarter" idx="12"/>
          </p:nvPr>
        </p:nvSpPr>
        <p:spPr>
          <a:xfrm>
            <a:off x="6705600" y="6248400"/>
            <a:ext cx="1905000" cy="457200"/>
          </a:xfrm>
          <a:prstGeom prst="rect">
            <a:avLst/>
          </a:prstGeom>
        </p:spPr>
        <p:txBody>
          <a:bodyPr/>
          <a:lstStyle>
            <a:lvl1pPr>
              <a:defRPr/>
            </a:lvl1pPr>
          </a:lstStyle>
          <a:p>
            <a:pPr>
              <a:defRPr/>
            </a:pPr>
            <a:fld id="{E9490220-A8BC-4171-883B-FA1D379B98DB}" type="slidenum">
              <a:rPr lang="en-US"/>
              <a:pPr>
                <a:defRPr/>
              </a:pPr>
              <a:t>‹#›</a:t>
            </a:fld>
            <a:endParaRPr lang="en-US"/>
          </a:p>
        </p:txBody>
      </p:sp>
    </p:spTree>
    <p:extLst>
      <p:ext uri="{BB962C8B-B14F-4D97-AF65-F5344CB8AC3E}">
        <p14:creationId xmlns:p14="http://schemas.microsoft.com/office/powerpoint/2010/main" val="261621720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1430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1169988" y="1946275"/>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32388" y="1946275"/>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6292968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xAndMedia">
  <p:cSld name="Title, Text and Media Clip">
    <p:spTree>
      <p:nvGrpSpPr>
        <p:cNvPr id="1" name=""/>
        <p:cNvGrpSpPr/>
        <p:nvPr/>
      </p:nvGrpSpPr>
      <p:grpSpPr>
        <a:xfrm>
          <a:off x="0" y="0"/>
          <a:ext cx="0" cy="0"/>
          <a:chOff x="0" y="0"/>
          <a:chExt cx="0" cy="0"/>
        </a:xfrm>
      </p:grpSpPr>
      <p:sp>
        <p:nvSpPr>
          <p:cNvPr id="2" name="Title 1"/>
          <p:cNvSpPr>
            <a:spLocks noGrp="1"/>
          </p:cNvSpPr>
          <p:nvPr>
            <p:ph type="title"/>
          </p:nvPr>
        </p:nvSpPr>
        <p:spPr>
          <a:xfrm>
            <a:off x="1066800" y="304800"/>
            <a:ext cx="7543800" cy="1431925"/>
          </a:xfrm>
        </p:spPr>
        <p:txBody>
          <a:bodyPr/>
          <a:lstStyle/>
          <a:p>
            <a:r>
              <a:rPr lang="en-US"/>
              <a:t>Click to edit Master title style</a:t>
            </a:r>
          </a:p>
        </p:txBody>
      </p:sp>
      <p:sp>
        <p:nvSpPr>
          <p:cNvPr id="3" name="Text Placeholder 2"/>
          <p:cNvSpPr>
            <a:spLocks noGrp="1"/>
          </p:cNvSpPr>
          <p:nvPr>
            <p:ph type="body" sz="half" idx="1"/>
          </p:nvPr>
        </p:nvSpPr>
        <p:spPr>
          <a:xfrm>
            <a:off x="1066800" y="1981200"/>
            <a:ext cx="36957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Media Placeholder 3"/>
          <p:cNvSpPr>
            <a:spLocks noGrp="1"/>
          </p:cNvSpPr>
          <p:nvPr>
            <p:ph type="media" sz="half" idx="2"/>
          </p:nvPr>
        </p:nvSpPr>
        <p:spPr>
          <a:xfrm>
            <a:off x="4914900" y="1981200"/>
            <a:ext cx="3695700" cy="4114800"/>
          </a:xfrm>
        </p:spPr>
        <p:txBody>
          <a:bodyPr/>
          <a:lstStyle/>
          <a:p>
            <a:pPr lvl="0"/>
            <a:endParaRPr lang="en-US" noProof="0"/>
          </a:p>
        </p:txBody>
      </p:sp>
      <p:sp>
        <p:nvSpPr>
          <p:cNvPr id="5" name="Date Placeholder 4"/>
          <p:cNvSpPr>
            <a:spLocks noGrp="1"/>
          </p:cNvSpPr>
          <p:nvPr>
            <p:ph type="dt" sz="half" idx="10"/>
          </p:nvPr>
        </p:nvSpPr>
        <p:spPr>
          <a:xfrm>
            <a:off x="1066800" y="6248400"/>
            <a:ext cx="1905000" cy="457200"/>
          </a:xfrm>
          <a:prstGeom prst="rect">
            <a:avLst/>
          </a:prstGeom>
        </p:spPr>
        <p:txBody>
          <a:bodyPr/>
          <a:lstStyle>
            <a:lvl1pPr>
              <a:defRPr/>
            </a:lvl1pPr>
          </a:lstStyle>
          <a:p>
            <a:pPr>
              <a:defRPr/>
            </a:pPr>
            <a:endParaRPr lang="en-US"/>
          </a:p>
        </p:txBody>
      </p:sp>
      <p:sp>
        <p:nvSpPr>
          <p:cNvPr id="6" name="Footer Placeholder 5"/>
          <p:cNvSpPr>
            <a:spLocks noGrp="1"/>
          </p:cNvSpPr>
          <p:nvPr>
            <p:ph type="ftr" sz="quarter" idx="11"/>
          </p:nvPr>
        </p:nvSpPr>
        <p:spPr>
          <a:xfrm>
            <a:off x="3429000" y="6248400"/>
            <a:ext cx="2895600" cy="457200"/>
          </a:xfrm>
          <a:prstGeom prst="rect">
            <a:avLst/>
          </a:prstGeom>
        </p:spPr>
        <p:txBody>
          <a:bodyPr/>
          <a:lstStyle>
            <a:lvl1pPr>
              <a:defRPr/>
            </a:lvl1pPr>
          </a:lstStyle>
          <a:p>
            <a:pPr>
              <a:defRPr/>
            </a:pPr>
            <a:endParaRPr lang="en-US"/>
          </a:p>
        </p:txBody>
      </p:sp>
      <p:sp>
        <p:nvSpPr>
          <p:cNvPr id="7" name="Slide Number Placeholder 6"/>
          <p:cNvSpPr>
            <a:spLocks noGrp="1"/>
          </p:cNvSpPr>
          <p:nvPr>
            <p:ph type="sldNum" sz="quarter" idx="12"/>
          </p:nvPr>
        </p:nvSpPr>
        <p:spPr>
          <a:xfrm>
            <a:off x="6705600" y="6248400"/>
            <a:ext cx="1905000" cy="457200"/>
          </a:xfrm>
          <a:prstGeom prst="rect">
            <a:avLst/>
          </a:prstGeom>
        </p:spPr>
        <p:txBody>
          <a:bodyPr/>
          <a:lstStyle>
            <a:lvl1pPr>
              <a:defRPr/>
            </a:lvl1pPr>
          </a:lstStyle>
          <a:p>
            <a:pPr>
              <a:defRPr/>
            </a:pPr>
            <a:fld id="{B30FEC0D-6A82-4A4C-BECF-C1D97FD09E55}" type="slidenum">
              <a:rPr lang="en-US"/>
              <a:pPr>
                <a:defRPr/>
              </a:pPr>
              <a:t>‹#›</a:t>
            </a:fld>
            <a:endParaRPr lang="en-US"/>
          </a:p>
        </p:txBody>
      </p:sp>
    </p:spTree>
    <p:extLst>
      <p:ext uri="{BB962C8B-B14F-4D97-AF65-F5344CB8AC3E}">
        <p14:creationId xmlns:p14="http://schemas.microsoft.com/office/powerpoint/2010/main" val="301547787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lstStyle/>
          <a:p>
            <a:r>
              <a:rPr kumimoji="0" lang="en-US"/>
              <a:t>Click to edit Master title style</a:t>
            </a:r>
          </a:p>
        </p:txBody>
      </p:sp>
      <p:sp>
        <p:nvSpPr>
          <p:cNvPr id="9" name="Content Placeholder 8"/>
          <p:cNvSpPr>
            <a:spLocks noGrp="1"/>
          </p:cNvSpPr>
          <p:nvPr>
            <p:ph sz="quarter" idx="1"/>
          </p:nvPr>
        </p:nvSpPr>
        <p:spPr>
          <a:xfrm>
            <a:off x="457200" y="1219200"/>
            <a:ext cx="4041648" cy="493776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1" name="Content Placeholder 10"/>
          <p:cNvSpPr>
            <a:spLocks noGrp="1"/>
          </p:cNvSpPr>
          <p:nvPr>
            <p:ph sz="quarter" idx="2"/>
          </p:nvPr>
        </p:nvSpPr>
        <p:spPr>
          <a:xfrm>
            <a:off x="4632198" y="1216152"/>
            <a:ext cx="4041648" cy="493776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14556891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a:xfrm>
            <a:off x="304800" y="1752600"/>
            <a:ext cx="8534400" cy="4114800"/>
          </a:xfrm>
        </p:spPr>
        <p:txBody>
          <a:bodyPr/>
          <a:lstStyle>
            <a:lvl1pPr>
              <a:buClr>
                <a:schemeClr val="bg2"/>
              </a:buClr>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ext Placeholder 12"/>
          <p:cNvSpPr>
            <a:spLocks noGrp="1"/>
          </p:cNvSpPr>
          <p:nvPr>
            <p:ph type="body" sz="quarter" idx="10"/>
          </p:nvPr>
        </p:nvSpPr>
        <p:spPr>
          <a:xfrm>
            <a:off x="304800" y="6324600"/>
            <a:ext cx="4572000" cy="381000"/>
          </a:xfrm>
        </p:spPr>
        <p:txBody>
          <a:bodyPr/>
          <a:lstStyle>
            <a:lvl1pPr marL="0" indent="0">
              <a:buNone/>
              <a:defRPr sz="1200" i="1"/>
            </a:lvl1pPr>
          </a:lstStyle>
          <a:p>
            <a:pPr lvl="0"/>
            <a:r>
              <a:rPr lang="en-US"/>
              <a:t>Click to edit Master text styles</a:t>
            </a:r>
          </a:p>
        </p:txBody>
      </p:sp>
    </p:spTree>
    <p:extLst>
      <p:ext uri="{BB962C8B-B14F-4D97-AF65-F5344CB8AC3E}">
        <p14:creationId xmlns:p14="http://schemas.microsoft.com/office/powerpoint/2010/main" val="31411198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3CB868-F7BF-4656-98FF-4DA6AEF055C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C4F93F5-D527-45B3-A599-0EA9AC4A332A}"/>
              </a:ext>
            </a:extLst>
          </p:cNvPr>
          <p:cNvSpPr>
            <a:spLocks noGrp="1"/>
          </p:cNvSpPr>
          <p:nvPr>
            <p:ph sz="half" idx="1"/>
          </p:nvPr>
        </p:nvSpPr>
        <p:spPr>
          <a:xfrm>
            <a:off x="628815" y="1825625"/>
            <a:ext cx="3886022"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3DE377B-CF24-4A57-9217-B5A99AA10B4F}"/>
              </a:ext>
            </a:extLst>
          </p:cNvPr>
          <p:cNvSpPr>
            <a:spLocks noGrp="1"/>
          </p:cNvSpPr>
          <p:nvPr>
            <p:ph sz="half" idx="2"/>
          </p:nvPr>
        </p:nvSpPr>
        <p:spPr>
          <a:xfrm>
            <a:off x="4629165" y="1825625"/>
            <a:ext cx="3886021"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DC84E15-90D2-47DC-96FD-D4E56B2207BD}"/>
              </a:ext>
            </a:extLst>
          </p:cNvPr>
          <p:cNvSpPr>
            <a:spLocks noGrp="1"/>
          </p:cNvSpPr>
          <p:nvPr>
            <p:ph type="dt" sz="half" idx="10"/>
          </p:nvPr>
        </p:nvSpPr>
        <p:spPr/>
        <p:txBody>
          <a:bodyPr/>
          <a:lstStyle/>
          <a:p>
            <a:fld id="{5029CA61-7058-4081-8818-810497B69F2E}" type="datetimeFigureOut">
              <a:rPr lang="en-US" smtClean="0"/>
              <a:t>6/23/2024</a:t>
            </a:fld>
            <a:endParaRPr lang="en-US"/>
          </a:p>
        </p:txBody>
      </p:sp>
      <p:sp>
        <p:nvSpPr>
          <p:cNvPr id="6" name="Footer Placeholder 5">
            <a:extLst>
              <a:ext uri="{FF2B5EF4-FFF2-40B4-BE49-F238E27FC236}">
                <a16:creationId xmlns:a16="http://schemas.microsoft.com/office/drawing/2014/main" id="{0B84B93B-2F2D-4F93-A773-1CBB2A41ECFF}"/>
              </a:ext>
            </a:extLst>
          </p:cNvPr>
          <p:cNvSpPr>
            <a:spLocks noGrp="1"/>
          </p:cNvSpPr>
          <p:nvPr>
            <p:ph type="ftr" sz="quarter" idx="11"/>
          </p:nvPr>
        </p:nvSpPr>
        <p:spPr>
          <a:xfrm>
            <a:off x="3028548" y="6356353"/>
            <a:ext cx="3086904"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6C85B6E3-77D8-41FF-96EE-EFC5AD3A8E5F}"/>
              </a:ext>
            </a:extLst>
          </p:cNvPr>
          <p:cNvSpPr>
            <a:spLocks noGrp="1"/>
          </p:cNvSpPr>
          <p:nvPr>
            <p:ph type="sldNum" sz="quarter" idx="12"/>
          </p:nvPr>
        </p:nvSpPr>
        <p:spPr>
          <a:xfrm>
            <a:off x="6458442" y="6356353"/>
            <a:ext cx="2056745" cy="365125"/>
          </a:xfrm>
          <a:prstGeom prst="rect">
            <a:avLst/>
          </a:prstGeom>
        </p:spPr>
        <p:txBody>
          <a:bodyPr/>
          <a:lstStyle/>
          <a:p>
            <a:fld id="{0AA72795-E198-4FFE-BF46-8093F9AB9BC4}" type="slidenum">
              <a:rPr lang="en-US" smtClean="0"/>
              <a:t>‹#›</a:t>
            </a:fld>
            <a:endParaRPr lang="en-US"/>
          </a:p>
        </p:txBody>
      </p:sp>
    </p:spTree>
    <p:extLst>
      <p:ext uri="{BB962C8B-B14F-4D97-AF65-F5344CB8AC3E}">
        <p14:creationId xmlns:p14="http://schemas.microsoft.com/office/powerpoint/2010/main" val="164601261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Two Column Slide – White">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lvl1pPr>
              <a:defRPr b="0" i="0"/>
            </a:lvl1pPr>
          </a:lstStyle>
          <a:p>
            <a:endParaRPr lang="en-US" dirty="0"/>
          </a:p>
        </p:txBody>
      </p:sp>
      <p:sp>
        <p:nvSpPr>
          <p:cNvPr id="14" name="Slide Number Placeholder 13"/>
          <p:cNvSpPr>
            <a:spLocks noGrp="1"/>
          </p:cNvSpPr>
          <p:nvPr>
            <p:ph type="sldNum" sz="quarter" idx="13"/>
          </p:nvPr>
        </p:nvSpPr>
        <p:spPr/>
        <p:txBody>
          <a:bodyPr/>
          <a:lstStyle>
            <a:lvl1pPr>
              <a:defRPr b="0" i="0"/>
            </a:lvl1pPr>
          </a:lstStyle>
          <a:p>
            <a:endParaRPr lang="en-US" dirty="0"/>
          </a:p>
        </p:txBody>
      </p:sp>
      <p:sp>
        <p:nvSpPr>
          <p:cNvPr id="11" name="Title 15"/>
          <p:cNvSpPr>
            <a:spLocks noGrp="1"/>
          </p:cNvSpPr>
          <p:nvPr>
            <p:ph type="title" hasCustomPrompt="1"/>
          </p:nvPr>
        </p:nvSpPr>
        <p:spPr>
          <a:xfrm>
            <a:off x="453585" y="425002"/>
            <a:ext cx="8173580" cy="734561"/>
          </a:xfrm>
          <a:prstGeom prst="rect">
            <a:avLst/>
          </a:prstGeom>
        </p:spPr>
        <p:txBody>
          <a:bodyPr anchor="b">
            <a:noAutofit/>
          </a:bodyPr>
          <a:lstStyle>
            <a:lvl1pPr>
              <a:defRPr sz="3600" b="0" i="0">
                <a:latin typeface="Garamond" panose="02020404030301010803" pitchFamily="18" charset="0"/>
                <a:ea typeface="Helvetica Neue" panose="02000503000000020004" pitchFamily="2" charset="0"/>
                <a:cs typeface="Arial" panose="020B0604020202020204" pitchFamily="34" charset="0"/>
              </a:defRPr>
            </a:lvl1pPr>
          </a:lstStyle>
          <a:p>
            <a:r>
              <a:rPr lang="en-US" dirty="0"/>
              <a:t>Slide Title Here</a:t>
            </a:r>
          </a:p>
        </p:txBody>
      </p:sp>
      <p:sp>
        <p:nvSpPr>
          <p:cNvPr id="8" name="Content Placeholder 3"/>
          <p:cNvSpPr>
            <a:spLocks noGrp="1"/>
          </p:cNvSpPr>
          <p:nvPr>
            <p:ph sz="quarter" idx="18" hasCustomPrompt="1"/>
          </p:nvPr>
        </p:nvSpPr>
        <p:spPr>
          <a:xfrm>
            <a:off x="456925" y="1894326"/>
            <a:ext cx="3826840" cy="3804111"/>
          </a:xfrm>
          <a:prstGeom prst="rect">
            <a:avLst/>
          </a:prstGeom>
        </p:spPr>
        <p:txBody>
          <a:bodyPr/>
          <a:lstStyle>
            <a:lvl1pPr>
              <a:buClr>
                <a:schemeClr val="accent1"/>
              </a:buClr>
              <a:defRPr b="0" i="0"/>
            </a:lvl1pPr>
            <a:lvl2pPr>
              <a:buClr>
                <a:schemeClr val="accent1"/>
              </a:buClr>
              <a:defRPr b="0" i="0"/>
            </a:lvl2pPr>
            <a:lvl3pPr>
              <a:buClr>
                <a:schemeClr val="accent1"/>
              </a:buClr>
              <a:defRPr b="0" i="0"/>
            </a:lvl3pPr>
            <a:lvl4pPr>
              <a:buClr>
                <a:schemeClr val="accent1"/>
              </a:buClr>
              <a:defRPr b="0" i="0"/>
            </a:lvl4pPr>
          </a:lstStyle>
          <a:p>
            <a:pPr lvl="0"/>
            <a:r>
              <a:rPr lang="en-US" dirty="0"/>
              <a:t>Click to add text</a:t>
            </a:r>
          </a:p>
          <a:p>
            <a:pPr lvl="1"/>
            <a:r>
              <a:rPr lang="en-US" dirty="0"/>
              <a:t>Second level</a:t>
            </a:r>
          </a:p>
          <a:p>
            <a:pPr lvl="2"/>
            <a:r>
              <a:rPr lang="en-US" dirty="0"/>
              <a:t>Third level</a:t>
            </a:r>
          </a:p>
          <a:p>
            <a:pPr lvl="3"/>
            <a:r>
              <a:rPr lang="en-US" dirty="0"/>
              <a:t>Fourth level</a:t>
            </a:r>
          </a:p>
        </p:txBody>
      </p:sp>
      <p:sp>
        <p:nvSpPr>
          <p:cNvPr id="9" name="Content Placeholder 3"/>
          <p:cNvSpPr>
            <a:spLocks noGrp="1"/>
          </p:cNvSpPr>
          <p:nvPr>
            <p:ph sz="quarter" idx="19" hasCustomPrompt="1"/>
          </p:nvPr>
        </p:nvSpPr>
        <p:spPr>
          <a:xfrm>
            <a:off x="4790386" y="1894326"/>
            <a:ext cx="3826840" cy="3804111"/>
          </a:xfrm>
          <a:prstGeom prst="rect">
            <a:avLst/>
          </a:prstGeom>
        </p:spPr>
        <p:txBody>
          <a:bodyPr/>
          <a:lstStyle>
            <a:lvl1pPr>
              <a:buClr>
                <a:schemeClr val="accent1"/>
              </a:buClr>
              <a:defRPr b="0" i="0"/>
            </a:lvl1pPr>
            <a:lvl2pPr>
              <a:buClr>
                <a:schemeClr val="accent1"/>
              </a:buClr>
              <a:defRPr b="0" i="0"/>
            </a:lvl2pPr>
            <a:lvl3pPr>
              <a:buClr>
                <a:schemeClr val="accent1"/>
              </a:buClr>
              <a:defRPr b="0" i="0"/>
            </a:lvl3pPr>
            <a:lvl4pPr>
              <a:buClr>
                <a:schemeClr val="accent1"/>
              </a:buClr>
              <a:defRPr b="0" i="0"/>
            </a:lvl4pPr>
          </a:lstStyle>
          <a:p>
            <a:pPr lvl="0"/>
            <a:r>
              <a:rPr lang="en-US" dirty="0"/>
              <a:t>Click to add text</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3801709892"/>
      </p:ext>
    </p:extLst>
  </p:cSld>
  <p:clrMapOvr>
    <a:masterClrMapping/>
  </p:clrMapOvr>
  <p:transition>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1219200" y="3352800"/>
            <a:ext cx="6858000" cy="1524000"/>
          </a:xfrm>
          <a:noFill/>
        </p:spPr>
        <p:txBody>
          <a:bodyPr anchor="t" anchorCtr="0">
            <a:normAutofit/>
          </a:bodyPr>
          <a:lstStyle>
            <a:lvl1pPr algn="r">
              <a:defRPr sz="3300">
                <a:solidFill>
                  <a:schemeClr val="tx1"/>
                </a:solidFill>
              </a:defRPr>
            </a:lvl1pPr>
          </a:lstStyle>
          <a:p>
            <a:r>
              <a:rPr kumimoji="0" lang="en-US" dirty="0"/>
              <a:t>Click to edit Master title style</a:t>
            </a:r>
          </a:p>
        </p:txBody>
      </p:sp>
      <p:sp>
        <p:nvSpPr>
          <p:cNvPr id="9" name="Subtitle 8"/>
          <p:cNvSpPr>
            <a:spLocks noGrp="1"/>
          </p:cNvSpPr>
          <p:nvPr>
            <p:ph type="subTitle" idx="1"/>
          </p:nvPr>
        </p:nvSpPr>
        <p:spPr>
          <a:xfrm>
            <a:off x="1219200" y="5124450"/>
            <a:ext cx="6858000" cy="533400"/>
          </a:xfrm>
        </p:spPr>
        <p:txBody>
          <a:bodyPr>
            <a:noAutofit/>
          </a:bodyPr>
          <a:lstStyle>
            <a:lvl1pPr marL="0" indent="0" algn="r">
              <a:buNone/>
              <a:defRPr sz="2400">
                <a:solidFill>
                  <a:schemeClr val="tx1"/>
                </a:solidFill>
                <a:latin typeface="Calibri" panose="020F0502020204030204" pitchFamily="34" charset="0"/>
                <a:ea typeface="+mj-ea"/>
                <a:cs typeface="+mj-cs"/>
              </a:defRPr>
            </a:lvl1pPr>
            <a:lvl2pPr marL="342892" indent="0" algn="ctr">
              <a:buNone/>
            </a:lvl2pPr>
            <a:lvl3pPr marL="685783" indent="0" algn="ctr">
              <a:buNone/>
            </a:lvl3pPr>
            <a:lvl4pPr marL="1028675" indent="0" algn="ctr">
              <a:buNone/>
            </a:lvl4pPr>
            <a:lvl5pPr marL="1371566" indent="0" algn="ctr">
              <a:buNone/>
            </a:lvl5pPr>
            <a:lvl6pPr marL="1714457" indent="0" algn="ctr">
              <a:buNone/>
            </a:lvl6pPr>
            <a:lvl7pPr marL="2057348" indent="0" algn="ctr">
              <a:buNone/>
            </a:lvl7pPr>
            <a:lvl8pPr marL="2400240" indent="0" algn="ctr">
              <a:buNone/>
            </a:lvl8pPr>
            <a:lvl9pPr marL="2743132" indent="0" algn="ctr">
              <a:buNone/>
            </a:lvl9pPr>
          </a:lstStyle>
          <a:p>
            <a:r>
              <a:rPr kumimoji="0" lang="en-US" dirty="0"/>
              <a:t>Click to edit Master subtitle style</a:t>
            </a:r>
          </a:p>
        </p:txBody>
      </p:sp>
      <p:sp>
        <p:nvSpPr>
          <p:cNvPr id="21" name="Rectangle 20"/>
          <p:cNvSpPr/>
          <p:nvPr/>
        </p:nvSpPr>
        <p:spPr>
          <a:xfrm>
            <a:off x="904875" y="3276606"/>
            <a:ext cx="7315200" cy="1651635"/>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350"/>
          </a:p>
        </p:txBody>
      </p:sp>
      <p:sp>
        <p:nvSpPr>
          <p:cNvPr id="22" name="Rectangle 21"/>
          <p:cNvSpPr/>
          <p:nvPr/>
        </p:nvSpPr>
        <p:spPr>
          <a:xfrm>
            <a:off x="904875" y="3276606"/>
            <a:ext cx="228600" cy="1651635"/>
          </a:xfrm>
          <a:prstGeom prst="rect">
            <a:avLst/>
          </a:prstGeom>
          <a:solidFill>
            <a:srgbClr val="5E3886"/>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350"/>
          </a:p>
        </p:txBody>
      </p:sp>
      <p:sp>
        <p:nvSpPr>
          <p:cNvPr id="32" name="Rectangle 31"/>
          <p:cNvSpPr/>
          <p:nvPr/>
        </p:nvSpPr>
        <p:spPr>
          <a:xfrm>
            <a:off x="914400" y="5048250"/>
            <a:ext cx="228600" cy="685800"/>
          </a:xfrm>
          <a:prstGeom prst="rect">
            <a:avLst/>
          </a:prstGeom>
          <a:solidFill>
            <a:srgbClr val="B1D45A"/>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350"/>
          </a:p>
        </p:txBody>
      </p:sp>
    </p:spTree>
    <p:extLst>
      <p:ext uri="{BB962C8B-B14F-4D97-AF65-F5344CB8AC3E}">
        <p14:creationId xmlns:p14="http://schemas.microsoft.com/office/powerpoint/2010/main" val="8120259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4800"/>
            </a:lvl1pPr>
          </a:lstStyle>
          <a:p>
            <a:r>
              <a:rPr kumimoji="0" lang="en-US" dirty="0"/>
              <a:t>Click to edit Master title style</a:t>
            </a:r>
          </a:p>
        </p:txBody>
      </p:sp>
      <p:sp>
        <p:nvSpPr>
          <p:cNvPr id="8" name="Content Placeholder 7"/>
          <p:cNvSpPr>
            <a:spLocks noGrp="1"/>
          </p:cNvSpPr>
          <p:nvPr>
            <p:ph sz="quarter" idx="1"/>
          </p:nvPr>
        </p:nvSpPr>
        <p:spPr>
          <a:xfrm>
            <a:off x="457200" y="1219200"/>
            <a:ext cx="8229600" cy="4937760"/>
          </a:xfrm>
        </p:spPr>
        <p:txBody>
          <a:bodyPr>
            <a:normAutofit/>
          </a:bodyPr>
          <a:lstStyle>
            <a:lvl1pPr>
              <a:defRPr sz="4000"/>
            </a:lvl1pPr>
            <a:lvl2pPr>
              <a:defRPr sz="3200"/>
            </a:lvl2pPr>
            <a:lvl3pPr>
              <a:defRPr sz="2800"/>
            </a:lvl3pPr>
            <a:lvl4pPr>
              <a:defRPr sz="2000"/>
            </a:lvl4pPr>
            <a:lvl5pPr>
              <a:defRPr sz="2000"/>
            </a:lvl5p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Tree>
    <p:extLst>
      <p:ext uri="{BB962C8B-B14F-4D97-AF65-F5344CB8AC3E}">
        <p14:creationId xmlns:p14="http://schemas.microsoft.com/office/powerpoint/2010/main" val="32893668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219200" y="2971800"/>
            <a:ext cx="6858000" cy="1066800"/>
          </a:xfrm>
        </p:spPr>
        <p:txBody>
          <a:bodyPr anchor="t" anchorCtr="0">
            <a:normAutofit/>
          </a:bodyPr>
          <a:lstStyle>
            <a:lvl1pPr algn="r">
              <a:buNone/>
              <a:defRPr sz="3300" b="0" cap="none" baseline="0">
                <a:solidFill>
                  <a:schemeClr val="tx1"/>
                </a:solidFill>
              </a:defRPr>
            </a:lvl1pPr>
          </a:lstStyle>
          <a:p>
            <a:r>
              <a:rPr kumimoji="0" lang="en-US" dirty="0"/>
              <a:t>Click to edit Master title style</a:t>
            </a:r>
          </a:p>
        </p:txBody>
      </p:sp>
      <p:sp>
        <p:nvSpPr>
          <p:cNvPr id="3" name="Text Placeholder 2"/>
          <p:cNvSpPr>
            <a:spLocks noGrp="1"/>
          </p:cNvSpPr>
          <p:nvPr>
            <p:ph type="body" idx="1"/>
          </p:nvPr>
        </p:nvSpPr>
        <p:spPr>
          <a:xfrm>
            <a:off x="1295400" y="4267200"/>
            <a:ext cx="6781800" cy="1143000"/>
          </a:xfrm>
        </p:spPr>
        <p:txBody>
          <a:bodyPr anchor="t" anchorCtr="0">
            <a:normAutofit/>
          </a:bodyPr>
          <a:lstStyle>
            <a:lvl1pPr marL="0" indent="0" algn="r">
              <a:buNone/>
              <a:defRPr sz="2400">
                <a:solidFill>
                  <a:schemeClr val="bg1"/>
                </a:solidFill>
              </a:defRPr>
            </a:lvl1pPr>
            <a:lvl2pPr>
              <a:buNone/>
              <a:defRPr sz="1350">
                <a:solidFill>
                  <a:schemeClr val="tx1">
                    <a:tint val="75000"/>
                  </a:schemeClr>
                </a:solidFill>
              </a:defRPr>
            </a:lvl2pPr>
            <a:lvl3pPr>
              <a:buNone/>
              <a:defRPr sz="1200">
                <a:solidFill>
                  <a:schemeClr val="tx1">
                    <a:tint val="75000"/>
                  </a:schemeClr>
                </a:solidFill>
              </a:defRPr>
            </a:lvl3pPr>
            <a:lvl4pPr>
              <a:buNone/>
              <a:defRPr sz="1050">
                <a:solidFill>
                  <a:schemeClr val="tx1">
                    <a:tint val="75000"/>
                  </a:schemeClr>
                </a:solidFill>
              </a:defRPr>
            </a:lvl4pPr>
            <a:lvl5pPr>
              <a:buNone/>
              <a:defRPr sz="1050">
                <a:solidFill>
                  <a:schemeClr val="tx1">
                    <a:tint val="75000"/>
                  </a:schemeClr>
                </a:solidFill>
              </a:defRPr>
            </a:lvl5pPr>
          </a:lstStyle>
          <a:p>
            <a:pPr lvl="0" eaLnBrk="1" latinLnBrk="0" hangingPunct="1"/>
            <a:r>
              <a:rPr kumimoji="0" lang="en-US" dirty="0"/>
              <a:t>Click to edit Master text styles</a:t>
            </a:r>
          </a:p>
        </p:txBody>
      </p:sp>
      <p:sp>
        <p:nvSpPr>
          <p:cNvPr id="7" name="Rectangle 6"/>
          <p:cNvSpPr/>
          <p:nvPr/>
        </p:nvSpPr>
        <p:spPr>
          <a:xfrm>
            <a:off x="914400" y="2819400"/>
            <a:ext cx="7315200" cy="1280160"/>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350"/>
          </a:p>
        </p:txBody>
      </p:sp>
      <p:sp>
        <p:nvSpPr>
          <p:cNvPr id="8" name="Rectangle 7"/>
          <p:cNvSpPr/>
          <p:nvPr/>
        </p:nvSpPr>
        <p:spPr>
          <a:xfrm>
            <a:off x="914400" y="2819400"/>
            <a:ext cx="228600" cy="1280160"/>
          </a:xfrm>
          <a:prstGeom prst="rect">
            <a:avLst/>
          </a:prstGeom>
          <a:solidFill>
            <a:srgbClr val="B1D45A"/>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350"/>
          </a:p>
        </p:txBody>
      </p:sp>
      <p:pic>
        <p:nvPicPr>
          <p:cNvPr id="14"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03492" y="6291778"/>
            <a:ext cx="8205387"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2"/>
          <p:cNvPicPr>
            <a:picLocks noChangeAspect="1" noChangeArrowheads="1"/>
          </p:cNvPicPr>
          <p:nvPr userDrawn="1"/>
        </p:nvPicPr>
        <p:blipFill>
          <a:blip r:embed="rId3" cstate="print">
            <a:clrChange>
              <a:clrFrom>
                <a:srgbClr val="BFBFBF"/>
              </a:clrFrom>
              <a:clrTo>
                <a:srgbClr val="BFBFBF">
                  <a:alpha val="0"/>
                </a:srgbClr>
              </a:clrTo>
            </a:clrChange>
            <a:biLevel thresh="75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304798" y="6276829"/>
            <a:ext cx="1371602" cy="5337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 name="Picture 15"/>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186199452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lstStyle/>
          <a:p>
            <a:r>
              <a:rPr kumimoji="0" lang="en-US"/>
              <a:t>Click to edit Master title style</a:t>
            </a:r>
          </a:p>
        </p:txBody>
      </p:sp>
      <p:sp>
        <p:nvSpPr>
          <p:cNvPr id="9" name="Content Placeholder 8"/>
          <p:cNvSpPr>
            <a:spLocks noGrp="1"/>
          </p:cNvSpPr>
          <p:nvPr>
            <p:ph sz="quarter" idx="1"/>
          </p:nvPr>
        </p:nvSpPr>
        <p:spPr>
          <a:xfrm>
            <a:off x="457200" y="1219200"/>
            <a:ext cx="4041648" cy="493776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1" name="Content Placeholder 10"/>
          <p:cNvSpPr>
            <a:spLocks noGrp="1"/>
          </p:cNvSpPr>
          <p:nvPr>
            <p:ph sz="quarter" idx="2"/>
          </p:nvPr>
        </p:nvSpPr>
        <p:spPr>
          <a:xfrm>
            <a:off x="4632198" y="1216152"/>
            <a:ext cx="4041648" cy="493776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39630626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nchor="ctr"/>
          <a:lstStyle>
            <a:lvl1pPr>
              <a:defRPr/>
            </a:lvl1pPr>
          </a:lstStyle>
          <a:p>
            <a:r>
              <a:rPr kumimoji="0" lang="en-US" dirty="0"/>
              <a:t>Click to edit Master title style</a:t>
            </a:r>
          </a:p>
        </p:txBody>
      </p:sp>
      <p:sp>
        <p:nvSpPr>
          <p:cNvPr id="3" name="Text Placeholder 2"/>
          <p:cNvSpPr>
            <a:spLocks noGrp="1"/>
          </p:cNvSpPr>
          <p:nvPr>
            <p:ph type="body" idx="1"/>
          </p:nvPr>
        </p:nvSpPr>
        <p:spPr>
          <a:xfrm>
            <a:off x="457200" y="1285875"/>
            <a:ext cx="4040188" cy="685800"/>
          </a:xfrm>
          <a:noFill/>
          <a:ln>
            <a:noFill/>
          </a:ln>
        </p:spPr>
        <p:txBody>
          <a:bodyPr lIns="91440" anchor="b" anchorCtr="0">
            <a:noAutofit/>
          </a:bodyPr>
          <a:lstStyle>
            <a:lvl1pPr marL="0" indent="0">
              <a:buNone/>
              <a:defRPr sz="2400" b="1">
                <a:solidFill>
                  <a:schemeClr val="tx1"/>
                </a:solidFill>
              </a:defRPr>
            </a:lvl1pPr>
            <a:lvl2pPr>
              <a:buNone/>
              <a:defRPr sz="1500" b="1"/>
            </a:lvl2pPr>
            <a:lvl3pPr>
              <a:buNone/>
              <a:defRPr sz="1350" b="1"/>
            </a:lvl3pPr>
            <a:lvl4pPr>
              <a:buNone/>
              <a:defRPr sz="1200" b="1"/>
            </a:lvl4pPr>
            <a:lvl5pPr>
              <a:buNone/>
              <a:defRPr sz="1200" b="1"/>
            </a:lvl5pPr>
          </a:lstStyle>
          <a:p>
            <a:pPr lvl="0" eaLnBrk="1" latinLnBrk="0" hangingPunct="1"/>
            <a:r>
              <a:rPr kumimoji="0" lang="en-US" dirty="0"/>
              <a:t>Click to edit</a:t>
            </a:r>
          </a:p>
        </p:txBody>
      </p:sp>
      <p:sp>
        <p:nvSpPr>
          <p:cNvPr id="4" name="Text Placeholder 3"/>
          <p:cNvSpPr>
            <a:spLocks noGrp="1"/>
          </p:cNvSpPr>
          <p:nvPr>
            <p:ph type="body" sz="half" idx="3"/>
          </p:nvPr>
        </p:nvSpPr>
        <p:spPr>
          <a:xfrm>
            <a:off x="4648203" y="1295400"/>
            <a:ext cx="4041775" cy="685800"/>
          </a:xfrm>
          <a:noFill/>
          <a:ln>
            <a:noFill/>
          </a:ln>
        </p:spPr>
        <p:txBody>
          <a:bodyPr lIns="91440" anchor="b" anchorCtr="0">
            <a:noAutofit/>
          </a:bodyPr>
          <a:lstStyle>
            <a:lvl1pPr marL="0" indent="0">
              <a:buNone/>
              <a:defRPr sz="2400" b="1">
                <a:solidFill>
                  <a:schemeClr val="tx1"/>
                </a:solidFill>
              </a:defRPr>
            </a:lvl1pPr>
            <a:lvl2pPr>
              <a:buNone/>
              <a:defRPr sz="1500" b="1"/>
            </a:lvl2pPr>
            <a:lvl3pPr>
              <a:buNone/>
              <a:defRPr sz="1350" b="1"/>
            </a:lvl3pPr>
            <a:lvl4pPr>
              <a:buNone/>
              <a:defRPr sz="1200" b="1"/>
            </a:lvl4pPr>
            <a:lvl5pPr>
              <a:buNone/>
              <a:defRPr sz="1200" b="1"/>
            </a:lvl5pPr>
          </a:lstStyle>
          <a:p>
            <a:pPr lvl="0" eaLnBrk="1" latinLnBrk="0" hangingPunct="1"/>
            <a:r>
              <a:rPr kumimoji="0" lang="en-US" dirty="0"/>
              <a:t>Click to edit</a:t>
            </a:r>
          </a:p>
        </p:txBody>
      </p:sp>
      <p:sp>
        <p:nvSpPr>
          <p:cNvPr id="11" name="Content Placeholder 10"/>
          <p:cNvSpPr>
            <a:spLocks noGrp="1"/>
          </p:cNvSpPr>
          <p:nvPr>
            <p:ph sz="quarter" idx="2"/>
          </p:nvPr>
        </p:nvSpPr>
        <p:spPr>
          <a:xfrm>
            <a:off x="457200" y="2133600"/>
            <a:ext cx="4038600" cy="4038600"/>
          </a:xfrm>
        </p:spPr>
        <p:txBody>
          <a:body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
        <p:nvSpPr>
          <p:cNvPr id="13" name="Content Placeholder 12"/>
          <p:cNvSpPr>
            <a:spLocks noGrp="1"/>
          </p:cNvSpPr>
          <p:nvPr>
            <p:ph sz="quarter" idx="4"/>
          </p:nvPr>
        </p:nvSpPr>
        <p:spPr>
          <a:xfrm>
            <a:off x="4648200" y="2133600"/>
            <a:ext cx="4038600" cy="40386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8267487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lstStyle/>
          <a:p>
            <a:r>
              <a:rPr kumimoji="0" lang="en-US"/>
              <a:t>Click to edit Master title style</a:t>
            </a:r>
          </a:p>
        </p:txBody>
      </p:sp>
    </p:spTree>
    <p:extLst>
      <p:ext uri="{BB962C8B-B14F-4D97-AF65-F5344CB8AC3E}">
        <p14:creationId xmlns:p14="http://schemas.microsoft.com/office/powerpoint/2010/main" val="4281115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4168346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24600" y="304800"/>
            <a:ext cx="2514600" cy="838200"/>
          </a:xfrm>
        </p:spPr>
        <p:txBody>
          <a:bodyPr anchor="b" anchorCtr="0">
            <a:noAutofit/>
          </a:bodyPr>
          <a:lstStyle>
            <a:lvl1pPr algn="l">
              <a:buNone/>
              <a:defRPr sz="1500" b="1">
                <a:solidFill>
                  <a:schemeClr val="bg1"/>
                </a:solidFill>
                <a:latin typeface="Calibri" panose="020F0502020204030204" pitchFamily="34" charset="0"/>
                <a:ea typeface="+mn-ea"/>
                <a:cs typeface="+mn-cs"/>
              </a:defRPr>
            </a:lvl1pPr>
          </a:lstStyle>
          <a:p>
            <a:r>
              <a:rPr kumimoji="0" lang="en-US" dirty="0"/>
              <a:t>Click to edit Master title style</a:t>
            </a:r>
          </a:p>
        </p:txBody>
      </p:sp>
      <p:sp>
        <p:nvSpPr>
          <p:cNvPr id="3" name="Text Placeholder 2"/>
          <p:cNvSpPr>
            <a:spLocks noGrp="1"/>
          </p:cNvSpPr>
          <p:nvPr>
            <p:ph type="body" idx="2"/>
          </p:nvPr>
        </p:nvSpPr>
        <p:spPr>
          <a:xfrm>
            <a:off x="6324600" y="1219203"/>
            <a:ext cx="2514600" cy="4843463"/>
          </a:xfrm>
        </p:spPr>
        <p:txBody>
          <a:bodyPr/>
          <a:lstStyle>
            <a:lvl1pPr marL="0" indent="0">
              <a:lnSpc>
                <a:spcPts val="1650"/>
              </a:lnSpc>
              <a:spcAft>
                <a:spcPts val="750"/>
              </a:spcAft>
              <a:buNone/>
              <a:defRPr sz="1200">
                <a:solidFill>
                  <a:schemeClr val="tx1"/>
                </a:solidFill>
              </a:defRPr>
            </a:lvl1pPr>
            <a:lvl2pPr>
              <a:buNone/>
              <a:defRPr sz="900"/>
            </a:lvl2pPr>
            <a:lvl3pPr>
              <a:buNone/>
              <a:defRPr sz="750"/>
            </a:lvl3pPr>
            <a:lvl4pPr>
              <a:buNone/>
              <a:defRPr sz="675"/>
            </a:lvl4pPr>
            <a:lvl5pPr>
              <a:buNone/>
              <a:defRPr sz="675"/>
            </a:lvl5pPr>
          </a:lstStyle>
          <a:p>
            <a:pPr lvl="0" eaLnBrk="1" latinLnBrk="0" hangingPunct="1"/>
            <a:r>
              <a:rPr kumimoji="0" lang="en-US" dirty="0"/>
              <a:t>Click to edit Master text styles</a:t>
            </a:r>
          </a:p>
        </p:txBody>
      </p:sp>
      <p:sp>
        <p:nvSpPr>
          <p:cNvPr id="10" name="Straight Connector 9"/>
          <p:cNvSpPr>
            <a:spLocks noChangeShapeType="1"/>
          </p:cNvSpPr>
          <p:nvPr/>
        </p:nvSpPr>
        <p:spPr bwMode="auto">
          <a:xfrm rot="5400000">
            <a:off x="3160645" y="3324225"/>
            <a:ext cx="603504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68580" tIns="34290" rIns="68580" bIns="34290" anchor="t" compatLnSpc="1"/>
          <a:lstStyle/>
          <a:p>
            <a:endParaRPr kumimoji="0" lang="en-US" sz="1350" dirty="0"/>
          </a:p>
        </p:txBody>
      </p:sp>
      <p:sp>
        <p:nvSpPr>
          <p:cNvPr id="12" name="Content Placeholder 11"/>
          <p:cNvSpPr>
            <a:spLocks noGrp="1"/>
          </p:cNvSpPr>
          <p:nvPr>
            <p:ph sz="quarter" idx="1"/>
          </p:nvPr>
        </p:nvSpPr>
        <p:spPr>
          <a:xfrm>
            <a:off x="304800" y="304800"/>
            <a:ext cx="5715000" cy="5715000"/>
          </a:xfrm>
        </p:spPr>
        <p:txBody>
          <a:body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Tree>
    <p:extLst>
      <p:ext uri="{BB962C8B-B14F-4D97-AF65-F5344CB8AC3E}">
        <p14:creationId xmlns:p14="http://schemas.microsoft.com/office/powerpoint/2010/main" val="37417583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500856"/>
            <a:ext cx="8229600" cy="674688"/>
          </a:xfrm>
          <a:ln>
            <a:solidFill>
              <a:schemeClr val="accent1"/>
            </a:solidFill>
          </a:ln>
        </p:spPr>
        <p:txBody>
          <a:bodyPr lIns="274320" anchor="ctr">
            <a:noAutofit/>
          </a:bodyPr>
          <a:lstStyle>
            <a:lvl1pPr algn="r">
              <a:buNone/>
              <a:defRPr sz="3300" b="0">
                <a:solidFill>
                  <a:schemeClr val="tx1"/>
                </a:solidFill>
              </a:defRPr>
            </a:lvl1pPr>
          </a:lstStyle>
          <a:p>
            <a:r>
              <a:rPr kumimoji="0" lang="en-US" dirty="0"/>
              <a:t>Click to edit Master title style</a:t>
            </a:r>
          </a:p>
        </p:txBody>
      </p:sp>
      <p:sp>
        <p:nvSpPr>
          <p:cNvPr id="3" name="Picture Placeholder 2"/>
          <p:cNvSpPr>
            <a:spLocks noGrp="1"/>
          </p:cNvSpPr>
          <p:nvPr>
            <p:ph type="pic" idx="1"/>
          </p:nvPr>
        </p:nvSpPr>
        <p:spPr>
          <a:xfrm>
            <a:off x="457200" y="1905000"/>
            <a:ext cx="8229600" cy="4270248"/>
          </a:xfrm>
          <a:solidFill>
            <a:schemeClr val="tx1">
              <a:shade val="50000"/>
            </a:schemeClr>
          </a:solidFill>
          <a:ln>
            <a:noFill/>
          </a:ln>
          <a:effectLst/>
        </p:spPr>
        <p:txBody>
          <a:bodyPr/>
          <a:lstStyle>
            <a:lvl1pPr marL="0" indent="0">
              <a:spcBef>
                <a:spcPts val="450"/>
              </a:spcBef>
              <a:buNone/>
              <a:defRPr sz="2400"/>
            </a:lvl1pPr>
          </a:lstStyle>
          <a:p>
            <a:r>
              <a:rPr kumimoji="0" lang="en-US"/>
              <a:t>Click icon to add picture</a:t>
            </a:r>
            <a:endParaRPr kumimoji="0" lang="en-US" dirty="0"/>
          </a:p>
        </p:txBody>
      </p:sp>
      <p:sp>
        <p:nvSpPr>
          <p:cNvPr id="4" name="Text Placeholder 3"/>
          <p:cNvSpPr>
            <a:spLocks noGrp="1"/>
          </p:cNvSpPr>
          <p:nvPr>
            <p:ph type="body" sz="half" idx="2"/>
          </p:nvPr>
        </p:nvSpPr>
        <p:spPr>
          <a:xfrm>
            <a:off x="457200" y="1219200"/>
            <a:ext cx="8229600" cy="533400"/>
          </a:xfrm>
        </p:spPr>
        <p:txBody>
          <a:bodyPr anchor="ctr" anchorCtr="0">
            <a:noAutofit/>
          </a:bodyPr>
          <a:lstStyle>
            <a:lvl1pPr marL="0" indent="0" algn="l">
              <a:buFontTx/>
              <a:buNone/>
              <a:defRPr sz="2400">
                <a:solidFill>
                  <a:schemeClr val="bg1"/>
                </a:solidFill>
              </a:defRPr>
            </a:lvl1pPr>
            <a:lvl2pPr>
              <a:defRPr sz="900"/>
            </a:lvl2pPr>
            <a:lvl3pPr>
              <a:defRPr sz="750"/>
            </a:lvl3pPr>
            <a:lvl4pPr>
              <a:defRPr sz="675"/>
            </a:lvl4pPr>
            <a:lvl5pPr>
              <a:defRPr sz="675"/>
            </a:lvl5pPr>
          </a:lstStyle>
          <a:p>
            <a:pPr lvl="0" eaLnBrk="1" latinLnBrk="0" hangingPunct="1"/>
            <a:r>
              <a:rPr kumimoji="0" lang="en-US" dirty="0"/>
              <a:t>Click to edit Master text styles</a:t>
            </a:r>
          </a:p>
        </p:txBody>
      </p:sp>
      <p:sp>
        <p:nvSpPr>
          <p:cNvPr id="10" name="Rectangle 9"/>
          <p:cNvSpPr/>
          <p:nvPr/>
        </p:nvSpPr>
        <p:spPr>
          <a:xfrm>
            <a:off x="457200" y="500856"/>
            <a:ext cx="182880" cy="685800"/>
          </a:xfrm>
          <a:prstGeom prst="rect">
            <a:avLst/>
          </a:prstGeom>
          <a:solidFill>
            <a:srgbClr val="B1D45A"/>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350"/>
          </a:p>
        </p:txBody>
      </p:sp>
      <p:pic>
        <p:nvPicPr>
          <p:cNvPr id="16"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03492" y="6291778"/>
            <a:ext cx="8205387"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2"/>
          <p:cNvPicPr>
            <a:picLocks noChangeAspect="1" noChangeArrowheads="1"/>
          </p:cNvPicPr>
          <p:nvPr userDrawn="1"/>
        </p:nvPicPr>
        <p:blipFill>
          <a:blip r:embed="rId3" cstate="print">
            <a:clrChange>
              <a:clrFrom>
                <a:srgbClr val="BFBFBF"/>
              </a:clrFrom>
              <a:clrTo>
                <a:srgbClr val="BFBFBF">
                  <a:alpha val="0"/>
                </a:srgbClr>
              </a:clrTo>
            </a:clrChange>
            <a:biLevel thresh="75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304798" y="6276829"/>
            <a:ext cx="1371602" cy="5337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 name="Picture 17"/>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285155405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E2B675-BA33-4FB4-BEF6-E0256631D1D2}"/>
              </a:ext>
            </a:extLst>
          </p:cNvPr>
          <p:cNvSpPr>
            <a:spLocks noGrp="1"/>
          </p:cNvSpPr>
          <p:nvPr>
            <p:ph type="title"/>
          </p:nvPr>
        </p:nvSpPr>
        <p:spPr>
          <a:xfrm>
            <a:off x="630006" y="365128"/>
            <a:ext cx="7886372"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3537680-CA47-4B9F-9169-E85BD75119FB}"/>
              </a:ext>
            </a:extLst>
          </p:cNvPr>
          <p:cNvSpPr>
            <a:spLocks noGrp="1"/>
          </p:cNvSpPr>
          <p:nvPr>
            <p:ph type="body" idx="1"/>
          </p:nvPr>
        </p:nvSpPr>
        <p:spPr>
          <a:xfrm>
            <a:off x="630005" y="1681163"/>
            <a:ext cx="3868157" cy="823912"/>
          </a:xfrm>
        </p:spPr>
        <p:txBody>
          <a:bodyPr anchor="b"/>
          <a:lstStyle>
            <a:lvl1pPr marL="0" indent="0">
              <a:buNone/>
              <a:defRPr sz="1800" b="1"/>
            </a:lvl1pPr>
            <a:lvl2pPr marL="342991" indent="0">
              <a:buNone/>
              <a:defRPr sz="1500" b="1"/>
            </a:lvl2pPr>
            <a:lvl3pPr marL="685983" indent="0">
              <a:buNone/>
              <a:defRPr sz="1350" b="1"/>
            </a:lvl3pPr>
            <a:lvl4pPr marL="1028974" indent="0">
              <a:buNone/>
              <a:defRPr sz="1200" b="1"/>
            </a:lvl4pPr>
            <a:lvl5pPr marL="1371966" indent="0">
              <a:buNone/>
              <a:defRPr sz="1200" b="1"/>
            </a:lvl5pPr>
            <a:lvl6pPr marL="1714957" indent="0">
              <a:buNone/>
              <a:defRPr sz="1200" b="1"/>
            </a:lvl6pPr>
            <a:lvl7pPr marL="2057949" indent="0">
              <a:buNone/>
              <a:defRPr sz="1200" b="1"/>
            </a:lvl7pPr>
            <a:lvl8pPr marL="2400940" indent="0">
              <a:buNone/>
              <a:defRPr sz="1200" b="1"/>
            </a:lvl8pPr>
            <a:lvl9pPr marL="2743932"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417F82A1-5D42-4157-86B7-F5B8240483F8}"/>
              </a:ext>
            </a:extLst>
          </p:cNvPr>
          <p:cNvSpPr>
            <a:spLocks noGrp="1"/>
          </p:cNvSpPr>
          <p:nvPr>
            <p:ph sz="half" idx="2"/>
          </p:nvPr>
        </p:nvSpPr>
        <p:spPr>
          <a:xfrm>
            <a:off x="630005" y="2505075"/>
            <a:ext cx="386815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8DBBDD9-D8AE-4723-AEFB-4DFB43DF4821}"/>
              </a:ext>
            </a:extLst>
          </p:cNvPr>
          <p:cNvSpPr>
            <a:spLocks noGrp="1"/>
          </p:cNvSpPr>
          <p:nvPr>
            <p:ph type="body" sz="quarter" idx="3"/>
          </p:nvPr>
        </p:nvSpPr>
        <p:spPr>
          <a:xfrm>
            <a:off x="4629165" y="1681163"/>
            <a:ext cx="3887212" cy="823912"/>
          </a:xfrm>
        </p:spPr>
        <p:txBody>
          <a:bodyPr anchor="b"/>
          <a:lstStyle>
            <a:lvl1pPr marL="0" indent="0">
              <a:buNone/>
              <a:defRPr sz="1800" b="1"/>
            </a:lvl1pPr>
            <a:lvl2pPr marL="342991" indent="0">
              <a:buNone/>
              <a:defRPr sz="1500" b="1"/>
            </a:lvl2pPr>
            <a:lvl3pPr marL="685983" indent="0">
              <a:buNone/>
              <a:defRPr sz="1350" b="1"/>
            </a:lvl3pPr>
            <a:lvl4pPr marL="1028974" indent="0">
              <a:buNone/>
              <a:defRPr sz="1200" b="1"/>
            </a:lvl4pPr>
            <a:lvl5pPr marL="1371966" indent="0">
              <a:buNone/>
              <a:defRPr sz="1200" b="1"/>
            </a:lvl5pPr>
            <a:lvl6pPr marL="1714957" indent="0">
              <a:buNone/>
              <a:defRPr sz="1200" b="1"/>
            </a:lvl6pPr>
            <a:lvl7pPr marL="2057949" indent="0">
              <a:buNone/>
              <a:defRPr sz="1200" b="1"/>
            </a:lvl7pPr>
            <a:lvl8pPr marL="2400940" indent="0">
              <a:buNone/>
              <a:defRPr sz="1200" b="1"/>
            </a:lvl8pPr>
            <a:lvl9pPr marL="2743932"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3CEC70EA-97A4-493F-8046-AAEC0F812239}"/>
              </a:ext>
            </a:extLst>
          </p:cNvPr>
          <p:cNvSpPr>
            <a:spLocks noGrp="1"/>
          </p:cNvSpPr>
          <p:nvPr>
            <p:ph sz="quarter" idx="4"/>
          </p:nvPr>
        </p:nvSpPr>
        <p:spPr>
          <a:xfrm>
            <a:off x="4629165" y="2505075"/>
            <a:ext cx="3887212"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846846C-EDBD-4FDC-9D8A-ADCF30EB3FD3}"/>
              </a:ext>
            </a:extLst>
          </p:cNvPr>
          <p:cNvSpPr>
            <a:spLocks noGrp="1"/>
          </p:cNvSpPr>
          <p:nvPr>
            <p:ph type="dt" sz="half" idx="10"/>
          </p:nvPr>
        </p:nvSpPr>
        <p:spPr/>
        <p:txBody>
          <a:bodyPr/>
          <a:lstStyle/>
          <a:p>
            <a:fld id="{5029CA61-7058-4081-8818-810497B69F2E}" type="datetimeFigureOut">
              <a:rPr lang="en-US" smtClean="0"/>
              <a:t>6/23/2024</a:t>
            </a:fld>
            <a:endParaRPr lang="en-US"/>
          </a:p>
        </p:txBody>
      </p:sp>
      <p:sp>
        <p:nvSpPr>
          <p:cNvPr id="8" name="Footer Placeholder 7">
            <a:extLst>
              <a:ext uri="{FF2B5EF4-FFF2-40B4-BE49-F238E27FC236}">
                <a16:creationId xmlns:a16="http://schemas.microsoft.com/office/drawing/2014/main" id="{45A2D3A9-B9F1-4EE7-BC88-92C1728AE14F}"/>
              </a:ext>
            </a:extLst>
          </p:cNvPr>
          <p:cNvSpPr>
            <a:spLocks noGrp="1"/>
          </p:cNvSpPr>
          <p:nvPr>
            <p:ph type="ftr" sz="quarter" idx="11"/>
          </p:nvPr>
        </p:nvSpPr>
        <p:spPr>
          <a:xfrm>
            <a:off x="3028548" y="6356353"/>
            <a:ext cx="3086904"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FCC4DC63-30FB-4BBB-9C3C-7F6AF8B3D51A}"/>
              </a:ext>
            </a:extLst>
          </p:cNvPr>
          <p:cNvSpPr>
            <a:spLocks noGrp="1"/>
          </p:cNvSpPr>
          <p:nvPr>
            <p:ph type="sldNum" sz="quarter" idx="12"/>
          </p:nvPr>
        </p:nvSpPr>
        <p:spPr>
          <a:xfrm>
            <a:off x="6458442" y="6356353"/>
            <a:ext cx="2056745" cy="365125"/>
          </a:xfrm>
          <a:prstGeom prst="rect">
            <a:avLst/>
          </a:prstGeom>
        </p:spPr>
        <p:txBody>
          <a:bodyPr/>
          <a:lstStyle/>
          <a:p>
            <a:fld id="{0AA72795-E198-4FFE-BF46-8093F9AB9BC4}" type="slidenum">
              <a:rPr lang="en-US" smtClean="0"/>
              <a:t>‹#›</a:t>
            </a:fld>
            <a:endParaRPr lang="en-US"/>
          </a:p>
        </p:txBody>
      </p:sp>
    </p:spTree>
    <p:extLst>
      <p:ext uri="{BB962C8B-B14F-4D97-AF65-F5344CB8AC3E}">
        <p14:creationId xmlns:p14="http://schemas.microsoft.com/office/powerpoint/2010/main" val="234614251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20977602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4"/>
            <a:ext cx="2057400" cy="5851525"/>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914400" y="274644"/>
            <a:ext cx="5562600" cy="5851525"/>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9" name="Straight Connector 8"/>
          <p:cNvSpPr>
            <a:spLocks noChangeShapeType="1"/>
          </p:cNvSpPr>
          <p:nvPr/>
        </p:nvSpPr>
        <p:spPr bwMode="auto">
          <a:xfrm rot="5400000">
            <a:off x="3629607" y="3201952"/>
            <a:ext cx="585216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68580" tIns="34290" rIns="68580" bIns="34290" anchor="t" compatLnSpc="1"/>
          <a:lstStyle/>
          <a:p>
            <a:endParaRPr kumimoji="0" lang="en-US" sz="1350"/>
          </a:p>
        </p:txBody>
      </p:sp>
      <p:pic>
        <p:nvPicPr>
          <p:cNvPr id="16"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rot="5400000">
            <a:off x="-2417348" y="2963339"/>
            <a:ext cx="5853141"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2"/>
          <p:cNvPicPr>
            <a:picLocks noChangeAspect="1" noChangeArrowheads="1"/>
          </p:cNvPicPr>
          <p:nvPr userDrawn="1"/>
        </p:nvPicPr>
        <p:blipFill>
          <a:blip r:embed="rId3" cstate="print">
            <a:clrChange>
              <a:clrFrom>
                <a:srgbClr val="BFBFBF"/>
              </a:clrFrom>
              <a:clrTo>
                <a:srgbClr val="BFBFBF">
                  <a:alpha val="0"/>
                </a:srgbClr>
              </a:clrTo>
            </a:clrChange>
            <a:biLevel thresh="75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rot="5400000">
            <a:off x="-190350" y="495153"/>
            <a:ext cx="1371602" cy="5337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 name="Picture 17"/>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rot="5400000">
            <a:off x="-512698" y="4961027"/>
            <a:ext cx="2212848" cy="672800"/>
          </a:xfrm>
          <a:prstGeom prst="rect">
            <a:avLst/>
          </a:prstGeom>
        </p:spPr>
      </p:pic>
    </p:spTree>
    <p:extLst>
      <p:ext uri="{BB962C8B-B14F-4D97-AF65-F5344CB8AC3E}">
        <p14:creationId xmlns:p14="http://schemas.microsoft.com/office/powerpoint/2010/main" val="35304798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5616" y="273050"/>
            <a:ext cx="8226425" cy="1143000"/>
          </a:xfrm>
        </p:spPr>
        <p:txBody>
          <a:bodyPr/>
          <a:lstStyle/>
          <a:p>
            <a:r>
              <a:rPr lang="en-US"/>
              <a:t>Click to edit Master title style</a:t>
            </a:r>
          </a:p>
        </p:txBody>
      </p:sp>
      <p:sp>
        <p:nvSpPr>
          <p:cNvPr id="3" name="Text Placeholder 2"/>
          <p:cNvSpPr>
            <a:spLocks noGrp="1"/>
          </p:cNvSpPr>
          <p:nvPr>
            <p:ph type="body" sz="half" idx="1"/>
          </p:nvPr>
        </p:nvSpPr>
        <p:spPr>
          <a:xfrm>
            <a:off x="455614" y="1598613"/>
            <a:ext cx="4037012" cy="44973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5025" y="1598613"/>
            <a:ext cx="4037013" cy="44973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0"/>
          <p:cNvSpPr>
            <a:spLocks noGrp="1" noChangeArrowheads="1"/>
          </p:cNvSpPr>
          <p:nvPr>
            <p:ph type="sldNum" sz="quarter" idx="10"/>
          </p:nvPr>
        </p:nvSpPr>
        <p:spPr>
          <a:xfrm>
            <a:off x="6251448" y="6556248"/>
            <a:ext cx="588336" cy="228600"/>
          </a:xfrm>
          <a:prstGeom prst="rect">
            <a:avLst/>
          </a:prstGeom>
          <a:ln/>
        </p:spPr>
        <p:txBody>
          <a:bodyPr/>
          <a:lstStyle>
            <a:lvl1pPr>
              <a:defRPr/>
            </a:lvl1pPr>
          </a:lstStyle>
          <a:p>
            <a:pPr>
              <a:defRPr/>
            </a:pPr>
            <a:fld id="{114813B1-857E-4D46-BE5D-9A28513CA6BB}" type="slidenum">
              <a:rPr lang="en-US"/>
              <a:pPr>
                <a:defRPr/>
              </a:pPr>
              <a:t>‹#›</a:t>
            </a:fld>
            <a:endParaRPr lang="en-US"/>
          </a:p>
        </p:txBody>
      </p:sp>
    </p:spTree>
    <p:extLst>
      <p:ext uri="{BB962C8B-B14F-4D97-AF65-F5344CB8AC3E}">
        <p14:creationId xmlns:p14="http://schemas.microsoft.com/office/powerpoint/2010/main" val="251433970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5616" y="273050"/>
            <a:ext cx="8226425" cy="1143000"/>
          </a:xfrm>
        </p:spPr>
        <p:txBody>
          <a:bodyPr/>
          <a:lstStyle/>
          <a:p>
            <a:r>
              <a:rPr lang="en-US"/>
              <a:t>Click to edit Master title style</a:t>
            </a:r>
          </a:p>
        </p:txBody>
      </p:sp>
      <p:sp>
        <p:nvSpPr>
          <p:cNvPr id="3" name="Content Placeholder 2"/>
          <p:cNvSpPr>
            <a:spLocks noGrp="1"/>
          </p:cNvSpPr>
          <p:nvPr>
            <p:ph sz="half" idx="1"/>
          </p:nvPr>
        </p:nvSpPr>
        <p:spPr>
          <a:xfrm>
            <a:off x="455614" y="1598613"/>
            <a:ext cx="4037012" cy="44973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5025" y="1598613"/>
            <a:ext cx="4037013" cy="217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5025" y="3922719"/>
            <a:ext cx="4037013" cy="21732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70"/>
          <p:cNvSpPr>
            <a:spLocks noGrp="1" noChangeArrowheads="1"/>
          </p:cNvSpPr>
          <p:nvPr>
            <p:ph type="sldNum" sz="quarter" idx="10"/>
          </p:nvPr>
        </p:nvSpPr>
        <p:spPr>
          <a:xfrm>
            <a:off x="6251448" y="6556248"/>
            <a:ext cx="588336" cy="228600"/>
          </a:xfrm>
          <a:prstGeom prst="rect">
            <a:avLst/>
          </a:prstGeom>
          <a:ln/>
        </p:spPr>
        <p:txBody>
          <a:bodyPr/>
          <a:lstStyle>
            <a:lvl1pPr>
              <a:defRPr/>
            </a:lvl1pPr>
          </a:lstStyle>
          <a:p>
            <a:pPr>
              <a:defRPr/>
            </a:pPr>
            <a:fld id="{CBE6F69D-EC7C-4158-B48B-7F1BD0375DFA}" type="slidenum">
              <a:rPr lang="en-US"/>
              <a:pPr>
                <a:defRPr/>
              </a:pPr>
              <a:t>‹#›</a:t>
            </a:fld>
            <a:endParaRPr lang="en-US"/>
          </a:p>
        </p:txBody>
      </p:sp>
    </p:spTree>
    <p:extLst>
      <p:ext uri="{BB962C8B-B14F-4D97-AF65-F5344CB8AC3E}">
        <p14:creationId xmlns:p14="http://schemas.microsoft.com/office/powerpoint/2010/main" val="379410978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5614" y="273050"/>
            <a:ext cx="8226425" cy="1143000"/>
          </a:xfrm>
        </p:spPr>
        <p:txBody>
          <a:bodyPr/>
          <a:lstStyle/>
          <a:p>
            <a:r>
              <a:rPr lang="en-US"/>
              <a:t>Click to edit Master title style</a:t>
            </a:r>
          </a:p>
        </p:txBody>
      </p:sp>
      <p:sp>
        <p:nvSpPr>
          <p:cNvPr id="3" name="Text Placeholder 2"/>
          <p:cNvSpPr>
            <a:spLocks noGrp="1"/>
          </p:cNvSpPr>
          <p:nvPr>
            <p:ph type="body" sz="half" idx="1"/>
          </p:nvPr>
        </p:nvSpPr>
        <p:spPr>
          <a:xfrm>
            <a:off x="455614" y="1598613"/>
            <a:ext cx="4037012" cy="44973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5025" y="1598613"/>
            <a:ext cx="4037013" cy="217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5025" y="3922715"/>
            <a:ext cx="4037013" cy="21732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70"/>
          <p:cNvSpPr>
            <a:spLocks noGrp="1" noChangeArrowheads="1"/>
          </p:cNvSpPr>
          <p:nvPr>
            <p:ph type="sldNum" sz="quarter" idx="10"/>
          </p:nvPr>
        </p:nvSpPr>
        <p:spPr>
          <a:xfrm>
            <a:off x="6251448" y="6556248"/>
            <a:ext cx="588336" cy="228600"/>
          </a:xfrm>
          <a:prstGeom prst="rect">
            <a:avLst/>
          </a:prstGeom>
          <a:ln/>
        </p:spPr>
        <p:txBody>
          <a:bodyPr/>
          <a:lstStyle>
            <a:lvl1pPr>
              <a:defRPr/>
            </a:lvl1pPr>
          </a:lstStyle>
          <a:p>
            <a:pPr>
              <a:defRPr/>
            </a:pPr>
            <a:fld id="{BD444616-E14A-46A0-A6D3-6E66F6B1A6DF}" type="slidenum">
              <a:rPr lang="en-US"/>
              <a:pPr>
                <a:defRPr/>
              </a:pPr>
              <a:t>‹#›</a:t>
            </a:fld>
            <a:endParaRPr lang="en-US"/>
          </a:p>
        </p:txBody>
      </p:sp>
    </p:spTree>
    <p:extLst>
      <p:ext uri="{BB962C8B-B14F-4D97-AF65-F5344CB8AC3E}">
        <p14:creationId xmlns:p14="http://schemas.microsoft.com/office/powerpoint/2010/main" val="38000882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AB0554-9450-482B-A7B6-7691E2D29CD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BC98974-BF05-4BC6-A6CF-9ECE87C45CD4}"/>
              </a:ext>
            </a:extLst>
          </p:cNvPr>
          <p:cNvSpPr>
            <a:spLocks noGrp="1"/>
          </p:cNvSpPr>
          <p:nvPr>
            <p:ph type="dt" sz="half" idx="10"/>
          </p:nvPr>
        </p:nvSpPr>
        <p:spPr/>
        <p:txBody>
          <a:bodyPr/>
          <a:lstStyle/>
          <a:p>
            <a:fld id="{5029CA61-7058-4081-8818-810497B69F2E}" type="datetimeFigureOut">
              <a:rPr lang="en-US" smtClean="0"/>
              <a:t>6/23/2024</a:t>
            </a:fld>
            <a:endParaRPr lang="en-US"/>
          </a:p>
        </p:txBody>
      </p:sp>
      <p:sp>
        <p:nvSpPr>
          <p:cNvPr id="4" name="Footer Placeholder 3">
            <a:extLst>
              <a:ext uri="{FF2B5EF4-FFF2-40B4-BE49-F238E27FC236}">
                <a16:creationId xmlns:a16="http://schemas.microsoft.com/office/drawing/2014/main" id="{CF87789C-E478-4533-8551-CE9032E47810}"/>
              </a:ext>
            </a:extLst>
          </p:cNvPr>
          <p:cNvSpPr>
            <a:spLocks noGrp="1"/>
          </p:cNvSpPr>
          <p:nvPr>
            <p:ph type="ftr" sz="quarter" idx="11"/>
          </p:nvPr>
        </p:nvSpPr>
        <p:spPr>
          <a:xfrm>
            <a:off x="3028548" y="6356353"/>
            <a:ext cx="3086904"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CAFBA6A4-A752-451D-BD3A-6F288756A5FA}"/>
              </a:ext>
            </a:extLst>
          </p:cNvPr>
          <p:cNvSpPr>
            <a:spLocks noGrp="1"/>
          </p:cNvSpPr>
          <p:nvPr>
            <p:ph type="sldNum" sz="quarter" idx="12"/>
          </p:nvPr>
        </p:nvSpPr>
        <p:spPr>
          <a:xfrm>
            <a:off x="6458442" y="6356353"/>
            <a:ext cx="2056745" cy="365125"/>
          </a:xfrm>
          <a:prstGeom prst="rect">
            <a:avLst/>
          </a:prstGeom>
        </p:spPr>
        <p:txBody>
          <a:bodyPr/>
          <a:lstStyle/>
          <a:p>
            <a:fld id="{0AA72795-E198-4FFE-BF46-8093F9AB9BC4}" type="slidenum">
              <a:rPr lang="en-US" smtClean="0"/>
              <a:t>‹#›</a:t>
            </a:fld>
            <a:endParaRPr lang="en-US"/>
          </a:p>
        </p:txBody>
      </p:sp>
    </p:spTree>
    <p:extLst>
      <p:ext uri="{BB962C8B-B14F-4D97-AF65-F5344CB8AC3E}">
        <p14:creationId xmlns:p14="http://schemas.microsoft.com/office/powerpoint/2010/main" val="33893305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0A86F43-89CC-48BE-8B28-90E2F1BC08A0}"/>
              </a:ext>
            </a:extLst>
          </p:cNvPr>
          <p:cNvSpPr>
            <a:spLocks noGrp="1"/>
          </p:cNvSpPr>
          <p:nvPr>
            <p:ph type="dt" sz="half" idx="10"/>
          </p:nvPr>
        </p:nvSpPr>
        <p:spPr/>
        <p:txBody>
          <a:bodyPr/>
          <a:lstStyle/>
          <a:p>
            <a:fld id="{5029CA61-7058-4081-8818-810497B69F2E}" type="datetimeFigureOut">
              <a:rPr lang="en-US" smtClean="0"/>
              <a:t>6/23/2024</a:t>
            </a:fld>
            <a:endParaRPr lang="en-US"/>
          </a:p>
        </p:txBody>
      </p:sp>
      <p:sp>
        <p:nvSpPr>
          <p:cNvPr id="3" name="Footer Placeholder 2">
            <a:extLst>
              <a:ext uri="{FF2B5EF4-FFF2-40B4-BE49-F238E27FC236}">
                <a16:creationId xmlns:a16="http://schemas.microsoft.com/office/drawing/2014/main" id="{86727876-3103-4136-BCA9-4CFB03B30828}"/>
              </a:ext>
            </a:extLst>
          </p:cNvPr>
          <p:cNvSpPr>
            <a:spLocks noGrp="1"/>
          </p:cNvSpPr>
          <p:nvPr>
            <p:ph type="ftr" sz="quarter" idx="11"/>
          </p:nvPr>
        </p:nvSpPr>
        <p:spPr>
          <a:xfrm>
            <a:off x="3028548" y="6356353"/>
            <a:ext cx="3086904"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74BFFBD1-5EC2-4613-BAD3-B233F7C6A299}"/>
              </a:ext>
            </a:extLst>
          </p:cNvPr>
          <p:cNvSpPr>
            <a:spLocks noGrp="1"/>
          </p:cNvSpPr>
          <p:nvPr>
            <p:ph type="sldNum" sz="quarter" idx="12"/>
          </p:nvPr>
        </p:nvSpPr>
        <p:spPr>
          <a:xfrm>
            <a:off x="6458442" y="6356353"/>
            <a:ext cx="2056745" cy="365125"/>
          </a:xfrm>
          <a:prstGeom prst="rect">
            <a:avLst/>
          </a:prstGeom>
        </p:spPr>
        <p:txBody>
          <a:bodyPr/>
          <a:lstStyle/>
          <a:p>
            <a:fld id="{0AA72795-E198-4FFE-BF46-8093F9AB9BC4}" type="slidenum">
              <a:rPr lang="en-US" smtClean="0"/>
              <a:t>‹#›</a:t>
            </a:fld>
            <a:endParaRPr lang="en-US"/>
          </a:p>
        </p:txBody>
      </p:sp>
    </p:spTree>
    <p:extLst>
      <p:ext uri="{BB962C8B-B14F-4D97-AF65-F5344CB8AC3E}">
        <p14:creationId xmlns:p14="http://schemas.microsoft.com/office/powerpoint/2010/main" val="24291594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4CC77A-DE3E-4B10-BAAE-7ABD1AB22F33}"/>
              </a:ext>
            </a:extLst>
          </p:cNvPr>
          <p:cNvSpPr>
            <a:spLocks noGrp="1"/>
          </p:cNvSpPr>
          <p:nvPr>
            <p:ph type="title"/>
          </p:nvPr>
        </p:nvSpPr>
        <p:spPr>
          <a:xfrm>
            <a:off x="630006" y="457200"/>
            <a:ext cx="2948755" cy="1600200"/>
          </a:xfrm>
        </p:spPr>
        <p:txBody>
          <a:bodyPr anchor="b"/>
          <a:lstStyle>
            <a:lvl1pPr>
              <a:defRPr sz="2401"/>
            </a:lvl1pPr>
          </a:lstStyle>
          <a:p>
            <a:r>
              <a:rPr lang="en-US"/>
              <a:t>Click to edit Master title style</a:t>
            </a:r>
          </a:p>
        </p:txBody>
      </p:sp>
      <p:sp>
        <p:nvSpPr>
          <p:cNvPr id="3" name="Content Placeholder 2">
            <a:extLst>
              <a:ext uri="{FF2B5EF4-FFF2-40B4-BE49-F238E27FC236}">
                <a16:creationId xmlns:a16="http://schemas.microsoft.com/office/drawing/2014/main" id="{0397C6F9-A3A8-4CB7-AB3F-D59C1640B578}"/>
              </a:ext>
            </a:extLst>
          </p:cNvPr>
          <p:cNvSpPr>
            <a:spLocks noGrp="1"/>
          </p:cNvSpPr>
          <p:nvPr>
            <p:ph idx="1"/>
          </p:nvPr>
        </p:nvSpPr>
        <p:spPr>
          <a:xfrm>
            <a:off x="3887214" y="987428"/>
            <a:ext cx="4629165" cy="4873625"/>
          </a:xfrm>
        </p:spPr>
        <p:txBody>
          <a:bodyPr/>
          <a:lstStyle>
            <a:lvl1pPr>
              <a:defRPr sz="2401"/>
            </a:lvl1pPr>
            <a:lvl2pPr>
              <a:defRPr sz="2101"/>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08B38EF-B128-49B2-AF39-425FA28794EA}"/>
              </a:ext>
            </a:extLst>
          </p:cNvPr>
          <p:cNvSpPr>
            <a:spLocks noGrp="1"/>
          </p:cNvSpPr>
          <p:nvPr>
            <p:ph type="body" sz="half" idx="2"/>
          </p:nvPr>
        </p:nvSpPr>
        <p:spPr>
          <a:xfrm>
            <a:off x="630006" y="2057400"/>
            <a:ext cx="2948755" cy="3811588"/>
          </a:xfrm>
        </p:spPr>
        <p:txBody>
          <a:bodyPr/>
          <a:lstStyle>
            <a:lvl1pPr marL="0" indent="0">
              <a:buNone/>
              <a:defRPr sz="1200"/>
            </a:lvl1pPr>
            <a:lvl2pPr marL="342991" indent="0">
              <a:buNone/>
              <a:defRPr sz="1050"/>
            </a:lvl2pPr>
            <a:lvl3pPr marL="685983" indent="0">
              <a:buNone/>
              <a:defRPr sz="900"/>
            </a:lvl3pPr>
            <a:lvl4pPr marL="1028974" indent="0">
              <a:buNone/>
              <a:defRPr sz="750"/>
            </a:lvl4pPr>
            <a:lvl5pPr marL="1371966" indent="0">
              <a:buNone/>
              <a:defRPr sz="750"/>
            </a:lvl5pPr>
            <a:lvl6pPr marL="1714957" indent="0">
              <a:buNone/>
              <a:defRPr sz="750"/>
            </a:lvl6pPr>
            <a:lvl7pPr marL="2057949" indent="0">
              <a:buNone/>
              <a:defRPr sz="750"/>
            </a:lvl7pPr>
            <a:lvl8pPr marL="2400940" indent="0">
              <a:buNone/>
              <a:defRPr sz="750"/>
            </a:lvl8pPr>
            <a:lvl9pPr marL="2743932"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C98DB7F5-BAE5-459C-96D1-13463A651746}"/>
              </a:ext>
            </a:extLst>
          </p:cNvPr>
          <p:cNvSpPr>
            <a:spLocks noGrp="1"/>
          </p:cNvSpPr>
          <p:nvPr>
            <p:ph type="dt" sz="half" idx="10"/>
          </p:nvPr>
        </p:nvSpPr>
        <p:spPr/>
        <p:txBody>
          <a:bodyPr/>
          <a:lstStyle/>
          <a:p>
            <a:fld id="{5029CA61-7058-4081-8818-810497B69F2E}" type="datetimeFigureOut">
              <a:rPr lang="en-US" smtClean="0"/>
              <a:t>6/23/2024</a:t>
            </a:fld>
            <a:endParaRPr lang="en-US"/>
          </a:p>
        </p:txBody>
      </p:sp>
      <p:sp>
        <p:nvSpPr>
          <p:cNvPr id="6" name="Footer Placeholder 5">
            <a:extLst>
              <a:ext uri="{FF2B5EF4-FFF2-40B4-BE49-F238E27FC236}">
                <a16:creationId xmlns:a16="http://schemas.microsoft.com/office/drawing/2014/main" id="{CC482FB5-ADC2-4586-8FA7-CE7500508141}"/>
              </a:ext>
            </a:extLst>
          </p:cNvPr>
          <p:cNvSpPr>
            <a:spLocks noGrp="1"/>
          </p:cNvSpPr>
          <p:nvPr>
            <p:ph type="ftr" sz="quarter" idx="11"/>
          </p:nvPr>
        </p:nvSpPr>
        <p:spPr>
          <a:xfrm>
            <a:off x="3028548" y="6356353"/>
            <a:ext cx="3086904"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2E0EE790-C1B0-4A1C-97BB-C91A61A26D71}"/>
              </a:ext>
            </a:extLst>
          </p:cNvPr>
          <p:cNvSpPr>
            <a:spLocks noGrp="1"/>
          </p:cNvSpPr>
          <p:nvPr>
            <p:ph type="sldNum" sz="quarter" idx="12"/>
          </p:nvPr>
        </p:nvSpPr>
        <p:spPr>
          <a:xfrm>
            <a:off x="6458442" y="6356353"/>
            <a:ext cx="2056745" cy="365125"/>
          </a:xfrm>
          <a:prstGeom prst="rect">
            <a:avLst/>
          </a:prstGeom>
        </p:spPr>
        <p:txBody>
          <a:bodyPr/>
          <a:lstStyle/>
          <a:p>
            <a:fld id="{0AA72795-E198-4FFE-BF46-8093F9AB9BC4}" type="slidenum">
              <a:rPr lang="en-US" smtClean="0"/>
              <a:t>‹#›</a:t>
            </a:fld>
            <a:endParaRPr lang="en-US"/>
          </a:p>
        </p:txBody>
      </p:sp>
    </p:spTree>
    <p:extLst>
      <p:ext uri="{BB962C8B-B14F-4D97-AF65-F5344CB8AC3E}">
        <p14:creationId xmlns:p14="http://schemas.microsoft.com/office/powerpoint/2010/main" val="14887124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BE93A8-8849-440E-82CA-7CEBC17B826A}"/>
              </a:ext>
            </a:extLst>
          </p:cNvPr>
          <p:cNvSpPr>
            <a:spLocks noGrp="1"/>
          </p:cNvSpPr>
          <p:nvPr>
            <p:ph type="title"/>
          </p:nvPr>
        </p:nvSpPr>
        <p:spPr>
          <a:xfrm>
            <a:off x="630006" y="457200"/>
            <a:ext cx="2948755" cy="1600200"/>
          </a:xfrm>
        </p:spPr>
        <p:txBody>
          <a:bodyPr anchor="b"/>
          <a:lstStyle>
            <a:lvl1pPr>
              <a:defRPr sz="2401"/>
            </a:lvl1pPr>
          </a:lstStyle>
          <a:p>
            <a:r>
              <a:rPr lang="en-US"/>
              <a:t>Click to edit Master title style</a:t>
            </a:r>
          </a:p>
        </p:txBody>
      </p:sp>
      <p:sp>
        <p:nvSpPr>
          <p:cNvPr id="3" name="Picture Placeholder 2">
            <a:extLst>
              <a:ext uri="{FF2B5EF4-FFF2-40B4-BE49-F238E27FC236}">
                <a16:creationId xmlns:a16="http://schemas.microsoft.com/office/drawing/2014/main" id="{6DC52133-0648-402B-B7C6-658D8AFD89E9}"/>
              </a:ext>
            </a:extLst>
          </p:cNvPr>
          <p:cNvSpPr>
            <a:spLocks noGrp="1"/>
          </p:cNvSpPr>
          <p:nvPr>
            <p:ph type="pic" idx="1"/>
          </p:nvPr>
        </p:nvSpPr>
        <p:spPr>
          <a:xfrm>
            <a:off x="3887214" y="987428"/>
            <a:ext cx="4629165" cy="4873625"/>
          </a:xfrm>
        </p:spPr>
        <p:txBody>
          <a:bodyPr/>
          <a:lstStyle>
            <a:lvl1pPr marL="0" indent="0">
              <a:buNone/>
              <a:defRPr sz="2401"/>
            </a:lvl1pPr>
            <a:lvl2pPr marL="342991" indent="0">
              <a:buNone/>
              <a:defRPr sz="2101"/>
            </a:lvl2pPr>
            <a:lvl3pPr marL="685983" indent="0">
              <a:buNone/>
              <a:defRPr sz="1800"/>
            </a:lvl3pPr>
            <a:lvl4pPr marL="1028974" indent="0">
              <a:buNone/>
              <a:defRPr sz="1500"/>
            </a:lvl4pPr>
            <a:lvl5pPr marL="1371966" indent="0">
              <a:buNone/>
              <a:defRPr sz="1500"/>
            </a:lvl5pPr>
            <a:lvl6pPr marL="1714957" indent="0">
              <a:buNone/>
              <a:defRPr sz="1500"/>
            </a:lvl6pPr>
            <a:lvl7pPr marL="2057949" indent="0">
              <a:buNone/>
              <a:defRPr sz="1500"/>
            </a:lvl7pPr>
            <a:lvl8pPr marL="2400940" indent="0">
              <a:buNone/>
              <a:defRPr sz="1500"/>
            </a:lvl8pPr>
            <a:lvl9pPr marL="2743932" indent="0">
              <a:buNone/>
              <a:defRPr sz="1500"/>
            </a:lvl9pPr>
          </a:lstStyle>
          <a:p>
            <a:endParaRPr lang="en-US"/>
          </a:p>
        </p:txBody>
      </p:sp>
      <p:sp>
        <p:nvSpPr>
          <p:cNvPr id="4" name="Text Placeholder 3">
            <a:extLst>
              <a:ext uri="{FF2B5EF4-FFF2-40B4-BE49-F238E27FC236}">
                <a16:creationId xmlns:a16="http://schemas.microsoft.com/office/drawing/2014/main" id="{81991A60-F0AB-4D05-99BB-65A9E48796D6}"/>
              </a:ext>
            </a:extLst>
          </p:cNvPr>
          <p:cNvSpPr>
            <a:spLocks noGrp="1"/>
          </p:cNvSpPr>
          <p:nvPr>
            <p:ph type="body" sz="half" idx="2"/>
          </p:nvPr>
        </p:nvSpPr>
        <p:spPr>
          <a:xfrm>
            <a:off x="630006" y="2057400"/>
            <a:ext cx="2948755" cy="3811588"/>
          </a:xfrm>
        </p:spPr>
        <p:txBody>
          <a:bodyPr/>
          <a:lstStyle>
            <a:lvl1pPr marL="0" indent="0">
              <a:buNone/>
              <a:defRPr sz="1200"/>
            </a:lvl1pPr>
            <a:lvl2pPr marL="342991" indent="0">
              <a:buNone/>
              <a:defRPr sz="1050"/>
            </a:lvl2pPr>
            <a:lvl3pPr marL="685983" indent="0">
              <a:buNone/>
              <a:defRPr sz="900"/>
            </a:lvl3pPr>
            <a:lvl4pPr marL="1028974" indent="0">
              <a:buNone/>
              <a:defRPr sz="750"/>
            </a:lvl4pPr>
            <a:lvl5pPr marL="1371966" indent="0">
              <a:buNone/>
              <a:defRPr sz="750"/>
            </a:lvl5pPr>
            <a:lvl6pPr marL="1714957" indent="0">
              <a:buNone/>
              <a:defRPr sz="750"/>
            </a:lvl6pPr>
            <a:lvl7pPr marL="2057949" indent="0">
              <a:buNone/>
              <a:defRPr sz="750"/>
            </a:lvl7pPr>
            <a:lvl8pPr marL="2400940" indent="0">
              <a:buNone/>
              <a:defRPr sz="750"/>
            </a:lvl8pPr>
            <a:lvl9pPr marL="2743932"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64CD87B6-1080-4F3E-A170-1E578A768282}"/>
              </a:ext>
            </a:extLst>
          </p:cNvPr>
          <p:cNvSpPr>
            <a:spLocks noGrp="1"/>
          </p:cNvSpPr>
          <p:nvPr>
            <p:ph type="dt" sz="half" idx="10"/>
          </p:nvPr>
        </p:nvSpPr>
        <p:spPr/>
        <p:txBody>
          <a:bodyPr/>
          <a:lstStyle/>
          <a:p>
            <a:fld id="{5029CA61-7058-4081-8818-810497B69F2E}" type="datetimeFigureOut">
              <a:rPr lang="en-US" smtClean="0"/>
              <a:t>6/23/2024</a:t>
            </a:fld>
            <a:endParaRPr lang="en-US"/>
          </a:p>
        </p:txBody>
      </p:sp>
      <p:sp>
        <p:nvSpPr>
          <p:cNvPr id="6" name="Footer Placeholder 5">
            <a:extLst>
              <a:ext uri="{FF2B5EF4-FFF2-40B4-BE49-F238E27FC236}">
                <a16:creationId xmlns:a16="http://schemas.microsoft.com/office/drawing/2014/main" id="{F3DA20E3-DBFD-41F1-BE94-4BC67C67DEF1}"/>
              </a:ext>
            </a:extLst>
          </p:cNvPr>
          <p:cNvSpPr>
            <a:spLocks noGrp="1"/>
          </p:cNvSpPr>
          <p:nvPr>
            <p:ph type="ftr" sz="quarter" idx="11"/>
          </p:nvPr>
        </p:nvSpPr>
        <p:spPr>
          <a:xfrm>
            <a:off x="3028548" y="6356353"/>
            <a:ext cx="3086904"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CF3F0B74-D5E6-4E65-B87C-D3C25A403901}"/>
              </a:ext>
            </a:extLst>
          </p:cNvPr>
          <p:cNvSpPr>
            <a:spLocks noGrp="1"/>
          </p:cNvSpPr>
          <p:nvPr>
            <p:ph type="sldNum" sz="quarter" idx="12"/>
          </p:nvPr>
        </p:nvSpPr>
        <p:spPr>
          <a:xfrm>
            <a:off x="6458442" y="6356353"/>
            <a:ext cx="2056745" cy="365125"/>
          </a:xfrm>
          <a:prstGeom prst="rect">
            <a:avLst/>
          </a:prstGeom>
        </p:spPr>
        <p:txBody>
          <a:bodyPr/>
          <a:lstStyle/>
          <a:p>
            <a:fld id="{0AA72795-E198-4FFE-BF46-8093F9AB9BC4}" type="slidenum">
              <a:rPr lang="en-US" smtClean="0"/>
              <a:t>‹#›</a:t>
            </a:fld>
            <a:endParaRPr lang="en-US"/>
          </a:p>
        </p:txBody>
      </p:sp>
    </p:spTree>
    <p:extLst>
      <p:ext uri="{BB962C8B-B14F-4D97-AF65-F5344CB8AC3E}">
        <p14:creationId xmlns:p14="http://schemas.microsoft.com/office/powerpoint/2010/main" val="30112964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2.jpe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slideLayout" Target="../slideLayouts/slideLayout36.xml"/><Relationship Id="rId18" Type="http://schemas.openxmlformats.org/officeDocument/2006/relationships/theme" Target="../theme/theme3.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17" Type="http://schemas.openxmlformats.org/officeDocument/2006/relationships/slideLayout" Target="../slideLayouts/slideLayout40.xml"/><Relationship Id="rId2" Type="http://schemas.openxmlformats.org/officeDocument/2006/relationships/slideLayout" Target="../slideLayouts/slideLayout25.xml"/><Relationship Id="rId16" Type="http://schemas.openxmlformats.org/officeDocument/2006/relationships/slideLayout" Target="../slideLayouts/slideLayout39.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5" Type="http://schemas.openxmlformats.org/officeDocument/2006/relationships/slideLayout" Target="../slideLayouts/slideLayout3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slideLayout" Target="../slideLayouts/slideLayout3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8.xml"/><Relationship Id="rId13" Type="http://schemas.openxmlformats.org/officeDocument/2006/relationships/slideLayout" Target="../slideLayouts/slideLayout53.xml"/><Relationship Id="rId3" Type="http://schemas.openxmlformats.org/officeDocument/2006/relationships/slideLayout" Target="../slideLayouts/slideLayout43.xml"/><Relationship Id="rId7" Type="http://schemas.openxmlformats.org/officeDocument/2006/relationships/slideLayout" Target="../slideLayouts/slideLayout47.xml"/><Relationship Id="rId12" Type="http://schemas.openxmlformats.org/officeDocument/2006/relationships/slideLayout" Target="../slideLayouts/slideLayout52.xml"/><Relationship Id="rId17" Type="http://schemas.microsoft.com/office/2007/relationships/hdphoto" Target="../media/hdphoto2.wdp"/><Relationship Id="rId2" Type="http://schemas.openxmlformats.org/officeDocument/2006/relationships/slideLayout" Target="../slideLayouts/slideLayout42.xml"/><Relationship Id="rId16" Type="http://schemas.openxmlformats.org/officeDocument/2006/relationships/image" Target="../media/image6.png"/><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5" Type="http://schemas.openxmlformats.org/officeDocument/2006/relationships/slideLayout" Target="../slideLayouts/slideLayout45.xml"/><Relationship Id="rId15" Type="http://schemas.openxmlformats.org/officeDocument/2006/relationships/theme" Target="../theme/theme4.xml"/><Relationship Id="rId10" Type="http://schemas.openxmlformats.org/officeDocument/2006/relationships/slideLayout" Target="../slideLayouts/slideLayout50.xml"/><Relationship Id="rId4" Type="http://schemas.openxmlformats.org/officeDocument/2006/relationships/slideLayout" Target="../slideLayouts/slideLayout44.xml"/><Relationship Id="rId9" Type="http://schemas.openxmlformats.org/officeDocument/2006/relationships/slideLayout" Target="../slideLayouts/slideLayout49.xml"/><Relationship Id="rId14" Type="http://schemas.openxmlformats.org/officeDocument/2006/relationships/slideLayout" Target="../slideLayouts/slideLayout5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B4F5F11-D331-4BB9-8061-F4F4D474FE44}"/>
              </a:ext>
            </a:extLst>
          </p:cNvPr>
          <p:cNvSpPr>
            <a:spLocks noGrp="1"/>
          </p:cNvSpPr>
          <p:nvPr>
            <p:ph type="title"/>
          </p:nvPr>
        </p:nvSpPr>
        <p:spPr>
          <a:xfrm>
            <a:off x="628814" y="365128"/>
            <a:ext cx="7886372"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CE1C746-F786-45E8-B28D-9AE1C9CBC2B4}"/>
              </a:ext>
            </a:extLst>
          </p:cNvPr>
          <p:cNvSpPr>
            <a:spLocks noGrp="1"/>
          </p:cNvSpPr>
          <p:nvPr>
            <p:ph type="body" idx="1"/>
          </p:nvPr>
        </p:nvSpPr>
        <p:spPr>
          <a:xfrm>
            <a:off x="628814" y="1825625"/>
            <a:ext cx="7886372"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0C17CC05-82DB-4740-8F6F-5A2F557B237C}"/>
              </a:ext>
            </a:extLst>
          </p:cNvPr>
          <p:cNvSpPr>
            <a:spLocks noGrp="1"/>
          </p:cNvSpPr>
          <p:nvPr>
            <p:ph type="dt" sz="half" idx="2"/>
          </p:nvPr>
        </p:nvSpPr>
        <p:spPr>
          <a:xfrm>
            <a:off x="628815" y="6356353"/>
            <a:ext cx="2056745"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5029CA61-7058-4081-8818-810497B69F2E}" type="datetimeFigureOut">
              <a:rPr lang="en-US" smtClean="0"/>
              <a:t>6/23/2024</a:t>
            </a:fld>
            <a:endParaRPr lang="en-US"/>
          </a:p>
        </p:txBody>
      </p:sp>
    </p:spTree>
    <p:extLst>
      <p:ext uri="{BB962C8B-B14F-4D97-AF65-F5344CB8AC3E}">
        <p14:creationId xmlns:p14="http://schemas.microsoft.com/office/powerpoint/2010/main" val="1698451266"/>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p:txStyles>
    <p:titleStyle>
      <a:lvl1pPr algn="l" defTabSz="685983" rtl="0" eaLnBrk="1" latinLnBrk="0" hangingPunct="1">
        <a:lnSpc>
          <a:spcPct val="90000"/>
        </a:lnSpc>
        <a:spcBef>
          <a:spcPct val="0"/>
        </a:spcBef>
        <a:buNone/>
        <a:defRPr sz="3301" kern="1200">
          <a:solidFill>
            <a:schemeClr val="tx1"/>
          </a:solidFill>
          <a:latin typeface="+mj-lt"/>
          <a:ea typeface="+mj-ea"/>
          <a:cs typeface="+mj-cs"/>
        </a:defRPr>
      </a:lvl1pPr>
    </p:titleStyle>
    <p:bodyStyle>
      <a:lvl1pPr marL="171496" indent="-171496" algn="l" defTabSz="685983" rtl="0" eaLnBrk="1" latinLnBrk="0" hangingPunct="1">
        <a:lnSpc>
          <a:spcPct val="90000"/>
        </a:lnSpc>
        <a:spcBef>
          <a:spcPts val="750"/>
        </a:spcBef>
        <a:buFont typeface="Arial" panose="020B0604020202020204" pitchFamily="34" charset="0"/>
        <a:buChar char="•"/>
        <a:defRPr sz="2101" kern="1200">
          <a:solidFill>
            <a:schemeClr val="tx1"/>
          </a:solidFill>
          <a:latin typeface="+mn-lt"/>
          <a:ea typeface="+mn-ea"/>
          <a:cs typeface="+mn-cs"/>
        </a:defRPr>
      </a:lvl1pPr>
      <a:lvl2pPr marL="514487" indent="-171496" algn="l" defTabSz="685983"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479" indent="-171496" algn="l" defTabSz="685983"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470" indent="-171496" algn="l" defTabSz="6859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461" indent="-171496" algn="l" defTabSz="6859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6453" indent="-171496" algn="l" defTabSz="6859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9444" indent="-171496" algn="l" defTabSz="6859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2436" indent="-171496" algn="l" defTabSz="6859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5427" indent="-171496" algn="l" defTabSz="6859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983" rtl="0" eaLnBrk="1" latinLnBrk="0" hangingPunct="1">
        <a:defRPr sz="1350" kern="1200">
          <a:solidFill>
            <a:schemeClr val="tx1"/>
          </a:solidFill>
          <a:latin typeface="+mn-lt"/>
          <a:ea typeface="+mn-ea"/>
          <a:cs typeface="+mn-cs"/>
        </a:defRPr>
      </a:lvl1pPr>
      <a:lvl2pPr marL="342991" algn="l" defTabSz="685983" rtl="0" eaLnBrk="1" latinLnBrk="0" hangingPunct="1">
        <a:defRPr sz="1350" kern="1200">
          <a:solidFill>
            <a:schemeClr val="tx1"/>
          </a:solidFill>
          <a:latin typeface="+mn-lt"/>
          <a:ea typeface="+mn-ea"/>
          <a:cs typeface="+mn-cs"/>
        </a:defRPr>
      </a:lvl2pPr>
      <a:lvl3pPr marL="685983" algn="l" defTabSz="685983" rtl="0" eaLnBrk="1" latinLnBrk="0" hangingPunct="1">
        <a:defRPr sz="1350" kern="1200">
          <a:solidFill>
            <a:schemeClr val="tx1"/>
          </a:solidFill>
          <a:latin typeface="+mn-lt"/>
          <a:ea typeface="+mn-ea"/>
          <a:cs typeface="+mn-cs"/>
        </a:defRPr>
      </a:lvl3pPr>
      <a:lvl4pPr marL="1028974" algn="l" defTabSz="685983" rtl="0" eaLnBrk="1" latinLnBrk="0" hangingPunct="1">
        <a:defRPr sz="1350" kern="1200">
          <a:solidFill>
            <a:schemeClr val="tx1"/>
          </a:solidFill>
          <a:latin typeface="+mn-lt"/>
          <a:ea typeface="+mn-ea"/>
          <a:cs typeface="+mn-cs"/>
        </a:defRPr>
      </a:lvl4pPr>
      <a:lvl5pPr marL="1371966" algn="l" defTabSz="685983" rtl="0" eaLnBrk="1" latinLnBrk="0" hangingPunct="1">
        <a:defRPr sz="1350" kern="1200">
          <a:solidFill>
            <a:schemeClr val="tx1"/>
          </a:solidFill>
          <a:latin typeface="+mn-lt"/>
          <a:ea typeface="+mn-ea"/>
          <a:cs typeface="+mn-cs"/>
        </a:defRPr>
      </a:lvl5pPr>
      <a:lvl6pPr marL="1714957" algn="l" defTabSz="685983" rtl="0" eaLnBrk="1" latinLnBrk="0" hangingPunct="1">
        <a:defRPr sz="1350" kern="1200">
          <a:solidFill>
            <a:schemeClr val="tx1"/>
          </a:solidFill>
          <a:latin typeface="+mn-lt"/>
          <a:ea typeface="+mn-ea"/>
          <a:cs typeface="+mn-cs"/>
        </a:defRPr>
      </a:lvl6pPr>
      <a:lvl7pPr marL="2057949" algn="l" defTabSz="685983" rtl="0" eaLnBrk="1" latinLnBrk="0" hangingPunct="1">
        <a:defRPr sz="1350" kern="1200">
          <a:solidFill>
            <a:schemeClr val="tx1"/>
          </a:solidFill>
          <a:latin typeface="+mn-lt"/>
          <a:ea typeface="+mn-ea"/>
          <a:cs typeface="+mn-cs"/>
        </a:defRPr>
      </a:lvl7pPr>
      <a:lvl8pPr marL="2400940" algn="l" defTabSz="685983" rtl="0" eaLnBrk="1" latinLnBrk="0" hangingPunct="1">
        <a:defRPr sz="1350" kern="1200">
          <a:solidFill>
            <a:schemeClr val="tx1"/>
          </a:solidFill>
          <a:latin typeface="+mn-lt"/>
          <a:ea typeface="+mn-ea"/>
          <a:cs typeface="+mn-cs"/>
        </a:defRPr>
      </a:lvl8pPr>
      <a:lvl9pPr marL="2743932" algn="l" defTabSz="685983"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457200" y="152400"/>
            <a:ext cx="8229600" cy="990600"/>
          </a:xfrm>
          <a:prstGeom prst="rect">
            <a:avLst/>
          </a:prstGeom>
          <a:solidFill>
            <a:srgbClr val="0070C0"/>
          </a:solidFill>
        </p:spPr>
        <p:txBody>
          <a:bodyPr vert="horz" anchor="b" anchorCtr="0">
            <a:normAutofit/>
          </a:bodyPr>
          <a:lstStyle/>
          <a:p>
            <a:r>
              <a:rPr kumimoji="0" lang="en-US" dirty="0"/>
              <a:t>Click to edit Master title style</a:t>
            </a:r>
          </a:p>
        </p:txBody>
      </p:sp>
      <p:sp>
        <p:nvSpPr>
          <p:cNvPr id="13" name="Text Placeholder 12"/>
          <p:cNvSpPr>
            <a:spLocks noGrp="1"/>
          </p:cNvSpPr>
          <p:nvPr>
            <p:ph type="body" idx="1"/>
          </p:nvPr>
        </p:nvSpPr>
        <p:spPr>
          <a:xfrm>
            <a:off x="457200" y="1219200"/>
            <a:ext cx="8229600" cy="4910328"/>
          </a:xfrm>
          <a:prstGeom prst="rect">
            <a:avLst/>
          </a:prstGeom>
        </p:spPr>
        <p:txBody>
          <a:bodyPr vert="horz">
            <a:normAutofit/>
          </a:bodyPr>
          <a:lstStyle/>
          <a:p>
            <a:pPr lvl="0" eaLnBrk="1" latinLnBrk="0" hangingPunct="1"/>
            <a:r>
              <a:rPr kumimoji="0" lang="en-US" dirty="0"/>
              <a:t>Click to edit Master text styles</a:t>
            </a:r>
          </a:p>
          <a:p>
            <a:pPr lvl="1" eaLnBrk="1" latinLnBrk="0" hangingPunct="1"/>
            <a:r>
              <a:rPr kumimoji="0" lang="en-US" dirty="0"/>
              <a:t>Second level</a:t>
            </a:r>
          </a:p>
          <a:p>
            <a:pPr lvl="2" eaLnBrk="1" latinLnBrk="0" hangingPunct="1"/>
            <a:r>
              <a:rPr kumimoji="0" lang="en-US" dirty="0"/>
              <a:t>Third level</a:t>
            </a:r>
          </a:p>
          <a:p>
            <a:pPr lvl="3" eaLnBrk="1" latinLnBrk="0" hangingPunct="1"/>
            <a:r>
              <a:rPr kumimoji="0" lang="en-US" dirty="0"/>
              <a:t>Fourth level</a:t>
            </a:r>
          </a:p>
          <a:p>
            <a:pPr lvl="4" eaLnBrk="1" latinLnBrk="0" hangingPunct="1"/>
            <a:r>
              <a:rPr kumimoji="0" lang="en-US" dirty="0"/>
              <a:t>Fifth level</a:t>
            </a:r>
          </a:p>
        </p:txBody>
      </p:sp>
      <p:sp>
        <p:nvSpPr>
          <p:cNvPr id="29" name="Straight Connector 28"/>
          <p:cNvSpPr>
            <a:spLocks noChangeShapeType="1"/>
          </p:cNvSpPr>
          <p:nvPr/>
        </p:nvSpPr>
        <p:spPr bwMode="auto">
          <a:xfrm>
            <a:off x="457200" y="1143000"/>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68580" tIns="34290" rIns="68580" bIns="34290" anchor="t" compatLnSpc="1"/>
          <a:lstStyle/>
          <a:p>
            <a:pPr eaLnBrk="1" fontAlgn="auto" hangingPunct="1">
              <a:spcBef>
                <a:spcPts val="0"/>
              </a:spcBef>
              <a:spcAft>
                <a:spcPts val="0"/>
              </a:spcAft>
            </a:pPr>
            <a:endParaRPr lang="en-US" sz="1350" b="0">
              <a:solidFill>
                <a:prstClr val="black"/>
              </a:solidFill>
              <a:latin typeface="Gill Sans MT"/>
            </a:endParaRPr>
          </a:p>
        </p:txBody>
      </p:sp>
      <p:pic>
        <p:nvPicPr>
          <p:cNvPr id="4" name="Picture 3" descr="A blue logo with white text&#10;&#10;Description automatically generated with low confidence">
            <a:extLst>
              <a:ext uri="{FF2B5EF4-FFF2-40B4-BE49-F238E27FC236}">
                <a16:creationId xmlns:a16="http://schemas.microsoft.com/office/drawing/2014/main" id="{A0597192-408E-E0E6-504E-DDCE8A9F0D33}"/>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430138" y="6149316"/>
            <a:ext cx="1295400" cy="690880"/>
          </a:xfrm>
          <a:prstGeom prst="rect">
            <a:avLst/>
          </a:prstGeom>
        </p:spPr>
      </p:pic>
    </p:spTree>
    <p:extLst>
      <p:ext uri="{BB962C8B-B14F-4D97-AF65-F5344CB8AC3E}">
        <p14:creationId xmlns:p14="http://schemas.microsoft.com/office/powerpoint/2010/main" val="1068288076"/>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 id="2147483710" r:id="rId1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rtl="0" eaLnBrk="1" latinLnBrk="0" hangingPunct="1">
        <a:spcBef>
          <a:spcPct val="0"/>
        </a:spcBef>
        <a:buNone/>
        <a:defRPr kumimoji="0" sz="3300" kern="1200">
          <a:solidFill>
            <a:schemeClr val="bg1"/>
          </a:solidFill>
          <a:latin typeface="Calibri" panose="020F0502020204030204" pitchFamily="34" charset="0"/>
          <a:ea typeface="+mj-ea"/>
          <a:cs typeface="+mj-cs"/>
        </a:defRPr>
      </a:lvl1pPr>
    </p:titleStyle>
    <p:bodyStyle>
      <a:lvl1pPr marL="205733" indent="-205733" algn="l" rtl="0" eaLnBrk="1" latinLnBrk="0" hangingPunct="1">
        <a:spcBef>
          <a:spcPts val="450"/>
        </a:spcBef>
        <a:buClr>
          <a:srgbClr val="86AA2C"/>
        </a:buClr>
        <a:buSzPct val="76000"/>
        <a:buFont typeface="Wingdings 3"/>
        <a:buChar char=""/>
        <a:defRPr kumimoji="0" sz="2400" kern="1200">
          <a:solidFill>
            <a:schemeClr val="tx1"/>
          </a:solidFill>
          <a:latin typeface="Calibri" panose="020F0502020204030204" pitchFamily="34" charset="0"/>
          <a:ea typeface="+mn-ea"/>
          <a:cs typeface="+mn-cs"/>
        </a:defRPr>
      </a:lvl1pPr>
      <a:lvl2pPr marL="411466" indent="-205733" algn="l" rtl="0" eaLnBrk="1" latinLnBrk="0" hangingPunct="1">
        <a:spcBef>
          <a:spcPts val="375"/>
        </a:spcBef>
        <a:buClr>
          <a:srgbClr val="86AA2C"/>
        </a:buClr>
        <a:buSzPct val="76000"/>
        <a:buFont typeface="Wingdings 3"/>
        <a:buChar char=""/>
        <a:defRPr kumimoji="0" sz="1950" kern="1200">
          <a:solidFill>
            <a:schemeClr val="tx1"/>
          </a:solidFill>
          <a:latin typeface="Calibri" panose="020F0502020204030204" pitchFamily="34" charset="0"/>
          <a:ea typeface="+mn-ea"/>
          <a:cs typeface="+mn-cs"/>
        </a:defRPr>
      </a:lvl2pPr>
      <a:lvl3pPr marL="617199" indent="-171444" algn="l" rtl="0" eaLnBrk="1" latinLnBrk="0" hangingPunct="1">
        <a:spcBef>
          <a:spcPts val="375"/>
        </a:spcBef>
        <a:buClr>
          <a:srgbClr val="86AA2C"/>
        </a:buClr>
        <a:buSzPct val="76000"/>
        <a:buFont typeface="Wingdings 3"/>
        <a:buChar char=""/>
        <a:defRPr kumimoji="0" sz="1650" kern="1200">
          <a:solidFill>
            <a:schemeClr val="tx1"/>
          </a:solidFill>
          <a:latin typeface="Calibri" panose="020F0502020204030204" pitchFamily="34" charset="0"/>
          <a:ea typeface="+mn-ea"/>
          <a:cs typeface="+mn-cs"/>
        </a:defRPr>
      </a:lvl3pPr>
      <a:lvl4pPr marL="822933" indent="-171444" algn="l" rtl="0" eaLnBrk="1" latinLnBrk="0" hangingPunct="1">
        <a:spcBef>
          <a:spcPts val="300"/>
        </a:spcBef>
        <a:buClr>
          <a:srgbClr val="86AA2C"/>
        </a:buClr>
        <a:buSzPct val="70000"/>
        <a:buFont typeface="Wingdings"/>
        <a:buChar char=""/>
        <a:defRPr kumimoji="0" sz="1350" kern="1200">
          <a:solidFill>
            <a:schemeClr val="tx1"/>
          </a:solidFill>
          <a:latin typeface="Calibri" panose="020F0502020204030204" pitchFamily="34" charset="0"/>
          <a:ea typeface="+mn-ea"/>
          <a:cs typeface="+mn-cs"/>
        </a:defRPr>
      </a:lvl4pPr>
      <a:lvl5pPr marL="1028666" indent="-171444" algn="l" rtl="0" eaLnBrk="1" latinLnBrk="0" hangingPunct="1">
        <a:spcBef>
          <a:spcPts val="225"/>
        </a:spcBef>
        <a:buClr>
          <a:srgbClr val="86AA2C"/>
        </a:buClr>
        <a:buSzPct val="70000"/>
        <a:buFont typeface="Wingdings"/>
        <a:buChar char=""/>
        <a:defRPr kumimoji="0" sz="1200" kern="1200">
          <a:solidFill>
            <a:schemeClr val="tx1"/>
          </a:solidFill>
          <a:latin typeface="Calibri" panose="020F0502020204030204" pitchFamily="34" charset="0"/>
          <a:ea typeface="+mn-ea"/>
          <a:cs typeface="+mn-cs"/>
        </a:defRPr>
      </a:lvl5pPr>
      <a:lvl6pPr marL="1234399" indent="-137155" algn="l" rtl="0" eaLnBrk="1" latinLnBrk="0" hangingPunct="1">
        <a:spcBef>
          <a:spcPts val="225"/>
        </a:spcBef>
        <a:buClr>
          <a:srgbClr val="9FB8CD">
            <a:shade val="75000"/>
          </a:srgbClr>
        </a:buClr>
        <a:buSzPct val="75000"/>
        <a:buFont typeface="Wingdings 3"/>
        <a:buChar char=""/>
        <a:defRPr kumimoji="0" lang="en-US" sz="1200" kern="1200" smtClean="0">
          <a:solidFill>
            <a:schemeClr val="tx1"/>
          </a:solidFill>
          <a:latin typeface="+mn-lt"/>
          <a:ea typeface="+mn-ea"/>
          <a:cs typeface="+mn-cs"/>
        </a:defRPr>
      </a:lvl6pPr>
      <a:lvl7pPr marL="1371554" indent="-137155" algn="l" rtl="0" eaLnBrk="1" latinLnBrk="0" hangingPunct="1">
        <a:spcBef>
          <a:spcPts val="225"/>
        </a:spcBef>
        <a:buClr>
          <a:srgbClr val="727CA3">
            <a:shade val="75000"/>
          </a:srgbClr>
        </a:buClr>
        <a:buSzPct val="75000"/>
        <a:buFont typeface="Wingdings 3"/>
        <a:buChar char=""/>
        <a:defRPr kumimoji="0" lang="en-US" sz="1050" kern="1200" smtClean="0">
          <a:solidFill>
            <a:schemeClr val="tx1"/>
          </a:solidFill>
          <a:latin typeface="+mn-lt"/>
          <a:ea typeface="+mn-ea"/>
          <a:cs typeface="+mn-cs"/>
        </a:defRPr>
      </a:lvl7pPr>
      <a:lvl8pPr marL="1508709" indent="-137155" algn="l" rtl="0" eaLnBrk="1" latinLnBrk="0" hangingPunct="1">
        <a:spcBef>
          <a:spcPts val="225"/>
        </a:spcBef>
        <a:buClr>
          <a:prstClr val="white">
            <a:shade val="50000"/>
          </a:prstClr>
        </a:buClr>
        <a:buSzPct val="75000"/>
        <a:buFont typeface="Wingdings 3"/>
        <a:buChar char=""/>
        <a:defRPr kumimoji="0" lang="en-US" sz="1050" kern="1200" smtClean="0">
          <a:solidFill>
            <a:schemeClr val="tx1"/>
          </a:solidFill>
          <a:latin typeface="+mn-lt"/>
          <a:ea typeface="+mn-ea"/>
          <a:cs typeface="+mn-cs"/>
        </a:defRPr>
      </a:lvl8pPr>
      <a:lvl9pPr marL="1645865" indent="-137155" algn="l" rtl="0" eaLnBrk="1" latinLnBrk="0" hangingPunct="1">
        <a:spcBef>
          <a:spcPts val="225"/>
        </a:spcBef>
        <a:buClr>
          <a:srgbClr val="9FB8CD"/>
        </a:buClr>
        <a:buSzPct val="75000"/>
        <a:buFont typeface="Wingdings 3"/>
        <a:buChar char=""/>
        <a:defRPr kumimoji="0" lang="en-US" sz="900" kern="1200" smtClean="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342889" algn="l" rtl="0" eaLnBrk="1" latinLnBrk="0" hangingPunct="1">
        <a:defRPr kumimoji="0" kern="1200">
          <a:solidFill>
            <a:schemeClr val="tx1"/>
          </a:solidFill>
          <a:latin typeface="+mn-lt"/>
          <a:ea typeface="+mn-ea"/>
          <a:cs typeface="+mn-cs"/>
        </a:defRPr>
      </a:lvl2pPr>
      <a:lvl3pPr marL="685777" algn="l" rtl="0" eaLnBrk="1" latinLnBrk="0" hangingPunct="1">
        <a:defRPr kumimoji="0" kern="1200">
          <a:solidFill>
            <a:schemeClr val="tx1"/>
          </a:solidFill>
          <a:latin typeface="+mn-lt"/>
          <a:ea typeface="+mn-ea"/>
          <a:cs typeface="+mn-cs"/>
        </a:defRPr>
      </a:lvl3pPr>
      <a:lvl4pPr marL="1028666" algn="l" rtl="0" eaLnBrk="1" latinLnBrk="0" hangingPunct="1">
        <a:defRPr kumimoji="0" kern="1200">
          <a:solidFill>
            <a:schemeClr val="tx1"/>
          </a:solidFill>
          <a:latin typeface="+mn-lt"/>
          <a:ea typeface="+mn-ea"/>
          <a:cs typeface="+mn-cs"/>
        </a:defRPr>
      </a:lvl4pPr>
      <a:lvl5pPr marL="1371554" algn="l" rtl="0" eaLnBrk="1" latinLnBrk="0" hangingPunct="1">
        <a:defRPr kumimoji="0" kern="1200">
          <a:solidFill>
            <a:schemeClr val="tx1"/>
          </a:solidFill>
          <a:latin typeface="+mn-lt"/>
          <a:ea typeface="+mn-ea"/>
          <a:cs typeface="+mn-cs"/>
        </a:defRPr>
      </a:lvl5pPr>
      <a:lvl6pPr marL="1714443" algn="l" rtl="0" eaLnBrk="1" latinLnBrk="0" hangingPunct="1">
        <a:defRPr kumimoji="0" kern="1200">
          <a:solidFill>
            <a:schemeClr val="tx1"/>
          </a:solidFill>
          <a:latin typeface="+mn-lt"/>
          <a:ea typeface="+mn-ea"/>
          <a:cs typeface="+mn-cs"/>
        </a:defRPr>
      </a:lvl6pPr>
      <a:lvl7pPr marL="2057331" algn="l" rtl="0" eaLnBrk="1" latinLnBrk="0" hangingPunct="1">
        <a:defRPr kumimoji="0" kern="1200">
          <a:solidFill>
            <a:schemeClr val="tx1"/>
          </a:solidFill>
          <a:latin typeface="+mn-lt"/>
          <a:ea typeface="+mn-ea"/>
          <a:cs typeface="+mn-cs"/>
        </a:defRPr>
      </a:lvl7pPr>
      <a:lvl8pPr marL="2400220" algn="l" rtl="0" eaLnBrk="1" latinLnBrk="0" hangingPunct="1">
        <a:defRPr kumimoji="0" kern="1200">
          <a:solidFill>
            <a:schemeClr val="tx1"/>
          </a:solidFill>
          <a:latin typeface="+mn-lt"/>
          <a:ea typeface="+mn-ea"/>
          <a:cs typeface="+mn-cs"/>
        </a:defRPr>
      </a:lvl8pPr>
      <a:lvl9pPr marL="2743109" algn="l" rtl="0" eaLnBrk="1" latinLnBrk="0" hangingPunct="1">
        <a:defRPr kumimoji="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457200" y="152400"/>
            <a:ext cx="8229600" cy="990600"/>
          </a:xfrm>
          <a:prstGeom prst="rect">
            <a:avLst/>
          </a:prstGeom>
          <a:solidFill>
            <a:srgbClr val="0070C0"/>
          </a:solidFill>
        </p:spPr>
        <p:txBody>
          <a:bodyPr vert="horz" anchor="b" anchorCtr="0">
            <a:normAutofit/>
          </a:bodyPr>
          <a:lstStyle/>
          <a:p>
            <a:r>
              <a:rPr kumimoji="0" lang="en-US" dirty="0"/>
              <a:t>Click to edit Master title style</a:t>
            </a:r>
          </a:p>
        </p:txBody>
      </p:sp>
      <p:sp>
        <p:nvSpPr>
          <p:cNvPr id="13" name="Text Placeholder 12"/>
          <p:cNvSpPr>
            <a:spLocks noGrp="1"/>
          </p:cNvSpPr>
          <p:nvPr>
            <p:ph type="body" idx="1"/>
          </p:nvPr>
        </p:nvSpPr>
        <p:spPr>
          <a:xfrm>
            <a:off x="457200" y="1219200"/>
            <a:ext cx="8229600" cy="4910328"/>
          </a:xfrm>
          <a:prstGeom prst="rect">
            <a:avLst/>
          </a:prstGeom>
        </p:spPr>
        <p:txBody>
          <a:bodyPr vert="horz">
            <a:normAutofit/>
          </a:bodyPr>
          <a:lstStyle/>
          <a:p>
            <a:pPr lvl="0" eaLnBrk="1" latinLnBrk="0" hangingPunct="1"/>
            <a:r>
              <a:rPr kumimoji="0" lang="en-US" dirty="0"/>
              <a:t>Click to edit Master text styles</a:t>
            </a:r>
          </a:p>
          <a:p>
            <a:pPr lvl="1" eaLnBrk="1" latinLnBrk="0" hangingPunct="1"/>
            <a:r>
              <a:rPr kumimoji="0" lang="en-US" dirty="0"/>
              <a:t>Second level</a:t>
            </a:r>
          </a:p>
          <a:p>
            <a:pPr lvl="2" eaLnBrk="1" latinLnBrk="0" hangingPunct="1"/>
            <a:r>
              <a:rPr kumimoji="0" lang="en-US" dirty="0"/>
              <a:t>Third level</a:t>
            </a:r>
          </a:p>
          <a:p>
            <a:pPr lvl="3" eaLnBrk="1" latinLnBrk="0" hangingPunct="1"/>
            <a:r>
              <a:rPr kumimoji="0" lang="en-US" dirty="0"/>
              <a:t>Fourth level</a:t>
            </a:r>
          </a:p>
          <a:p>
            <a:pPr lvl="4" eaLnBrk="1" latinLnBrk="0" hangingPunct="1"/>
            <a:r>
              <a:rPr kumimoji="0" lang="en-US" dirty="0"/>
              <a:t>Fifth level</a:t>
            </a:r>
          </a:p>
        </p:txBody>
      </p:sp>
      <p:sp>
        <p:nvSpPr>
          <p:cNvPr id="29" name="Straight Connector 28"/>
          <p:cNvSpPr>
            <a:spLocks noChangeShapeType="1"/>
          </p:cNvSpPr>
          <p:nvPr/>
        </p:nvSpPr>
        <p:spPr bwMode="auto">
          <a:xfrm>
            <a:off x="457200" y="1143000"/>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pPr eaLnBrk="1" fontAlgn="auto" hangingPunct="1">
              <a:spcBef>
                <a:spcPts val="0"/>
              </a:spcBef>
              <a:spcAft>
                <a:spcPts val="0"/>
              </a:spcAft>
            </a:pPr>
            <a:endParaRPr lang="en-US" b="0">
              <a:solidFill>
                <a:prstClr val="black"/>
              </a:solidFill>
              <a:latin typeface="Gill Sans MT"/>
            </a:endParaRPr>
          </a:p>
        </p:txBody>
      </p:sp>
    </p:spTree>
    <p:extLst>
      <p:ext uri="{BB962C8B-B14F-4D97-AF65-F5344CB8AC3E}">
        <p14:creationId xmlns:p14="http://schemas.microsoft.com/office/powerpoint/2010/main" val="3932967864"/>
      </p:ext>
    </p:extLst>
  </p:cSld>
  <p:clrMap bg1="lt1" tx1="dk1" bg2="lt2" tx2="dk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29" r:id="rId6"/>
    <p:sldLayoutId id="2147483730" r:id="rId7"/>
    <p:sldLayoutId id="2147483731" r:id="rId8"/>
    <p:sldLayoutId id="2147483732" r:id="rId9"/>
    <p:sldLayoutId id="2147483733" r:id="rId10"/>
    <p:sldLayoutId id="2147483734" r:id="rId11"/>
    <p:sldLayoutId id="2147483735" r:id="rId12"/>
    <p:sldLayoutId id="2147483736" r:id="rId13"/>
    <p:sldLayoutId id="2147483737" r:id="rId14"/>
    <p:sldLayoutId id="2147483739" r:id="rId15"/>
    <p:sldLayoutId id="2147483740" r:id="rId16"/>
    <p:sldLayoutId id="2147483756" r:id="rId17"/>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rtl="0" eaLnBrk="1" latinLnBrk="0" hangingPunct="1">
        <a:spcBef>
          <a:spcPct val="0"/>
        </a:spcBef>
        <a:buNone/>
        <a:defRPr kumimoji="0" sz="4400" kern="1200">
          <a:solidFill>
            <a:schemeClr val="bg1"/>
          </a:solidFill>
          <a:latin typeface="Calibri" panose="020F0502020204030204" pitchFamily="34" charset="0"/>
          <a:ea typeface="+mj-ea"/>
          <a:cs typeface="+mj-cs"/>
        </a:defRPr>
      </a:lvl1pPr>
    </p:titleStyle>
    <p:bodyStyle>
      <a:lvl1pPr marL="274320" indent="-274320" algn="l" rtl="0" eaLnBrk="1" latinLnBrk="0" hangingPunct="1">
        <a:spcBef>
          <a:spcPts val="600"/>
        </a:spcBef>
        <a:buClr>
          <a:srgbClr val="86AA2C"/>
        </a:buClr>
        <a:buSzPct val="76000"/>
        <a:buFont typeface="Wingdings 3"/>
        <a:buChar char=""/>
        <a:defRPr kumimoji="0" sz="3200" kern="1200">
          <a:solidFill>
            <a:schemeClr val="tx1"/>
          </a:solidFill>
          <a:latin typeface="Calibri" panose="020F0502020204030204" pitchFamily="34" charset="0"/>
          <a:ea typeface="+mn-ea"/>
          <a:cs typeface="+mn-cs"/>
        </a:defRPr>
      </a:lvl1pPr>
      <a:lvl2pPr marL="548640" indent="-274320" algn="l" rtl="0" eaLnBrk="1" latinLnBrk="0" hangingPunct="1">
        <a:spcBef>
          <a:spcPts val="500"/>
        </a:spcBef>
        <a:buClr>
          <a:srgbClr val="86AA2C"/>
        </a:buClr>
        <a:buSzPct val="76000"/>
        <a:buFont typeface="Wingdings 3"/>
        <a:buChar char=""/>
        <a:defRPr kumimoji="0" sz="2600" kern="1200">
          <a:solidFill>
            <a:schemeClr val="tx1"/>
          </a:solidFill>
          <a:latin typeface="Calibri" panose="020F0502020204030204" pitchFamily="34" charset="0"/>
          <a:ea typeface="+mn-ea"/>
          <a:cs typeface="+mn-cs"/>
        </a:defRPr>
      </a:lvl2pPr>
      <a:lvl3pPr marL="822960" indent="-228600" algn="l" rtl="0" eaLnBrk="1" latinLnBrk="0" hangingPunct="1">
        <a:spcBef>
          <a:spcPts val="500"/>
        </a:spcBef>
        <a:buClr>
          <a:srgbClr val="86AA2C"/>
        </a:buClr>
        <a:buSzPct val="76000"/>
        <a:buFont typeface="Wingdings 3"/>
        <a:buChar char=""/>
        <a:defRPr kumimoji="0" sz="2200" kern="1200">
          <a:solidFill>
            <a:schemeClr val="tx1"/>
          </a:solidFill>
          <a:latin typeface="Calibri" panose="020F0502020204030204" pitchFamily="34" charset="0"/>
          <a:ea typeface="+mn-ea"/>
          <a:cs typeface="+mn-cs"/>
        </a:defRPr>
      </a:lvl3pPr>
      <a:lvl4pPr marL="1097280" indent="-228600" algn="l" rtl="0" eaLnBrk="1" latinLnBrk="0" hangingPunct="1">
        <a:spcBef>
          <a:spcPts val="400"/>
        </a:spcBef>
        <a:buClr>
          <a:srgbClr val="86AA2C"/>
        </a:buClr>
        <a:buSzPct val="70000"/>
        <a:buFont typeface="Wingdings"/>
        <a:buChar char=""/>
        <a:defRPr kumimoji="0" sz="1800" kern="1200">
          <a:solidFill>
            <a:schemeClr val="tx1"/>
          </a:solidFill>
          <a:latin typeface="Calibri" panose="020F0502020204030204" pitchFamily="34" charset="0"/>
          <a:ea typeface="+mn-ea"/>
          <a:cs typeface="+mn-cs"/>
        </a:defRPr>
      </a:lvl4pPr>
      <a:lvl5pPr marL="1371600" indent="-228600" algn="l" rtl="0" eaLnBrk="1" latinLnBrk="0" hangingPunct="1">
        <a:spcBef>
          <a:spcPts val="300"/>
        </a:spcBef>
        <a:buClr>
          <a:srgbClr val="86AA2C"/>
        </a:buClr>
        <a:buSzPct val="70000"/>
        <a:buFont typeface="Wingdings"/>
        <a:buChar char=""/>
        <a:defRPr kumimoji="0" sz="1600" kern="1200">
          <a:solidFill>
            <a:schemeClr val="tx1"/>
          </a:solidFill>
          <a:latin typeface="Calibri" panose="020F0502020204030204" pitchFamily="34" charset="0"/>
          <a:ea typeface="+mn-ea"/>
          <a:cs typeface="+mn-cs"/>
        </a:defRPr>
      </a:lvl5pPr>
      <a:lvl6pPr marL="1645920" indent="-182880" algn="l" rtl="0" eaLnBrk="1" latinLnBrk="0" hangingPunct="1">
        <a:spcBef>
          <a:spcPts val="300"/>
        </a:spcBef>
        <a:buClr>
          <a:srgbClr val="9FB8CD">
            <a:shade val="75000"/>
          </a:srgbClr>
        </a:buClr>
        <a:buSzPct val="75000"/>
        <a:buFont typeface="Wingdings 3"/>
        <a:buChar char=""/>
        <a:defRPr kumimoji="0" lang="en-US" sz="1600" kern="1200" smtClean="0">
          <a:solidFill>
            <a:schemeClr val="tx1"/>
          </a:solidFill>
          <a:latin typeface="+mn-lt"/>
          <a:ea typeface="+mn-ea"/>
          <a:cs typeface="+mn-cs"/>
        </a:defRPr>
      </a:lvl6pPr>
      <a:lvl7pPr marL="1828800" indent="-182880" algn="l" rtl="0" eaLnBrk="1" latinLnBrk="0" hangingPunct="1">
        <a:spcBef>
          <a:spcPts val="300"/>
        </a:spcBef>
        <a:buClr>
          <a:srgbClr val="727CA3">
            <a:shade val="75000"/>
          </a:srgbClr>
        </a:buClr>
        <a:buSzPct val="75000"/>
        <a:buFont typeface="Wingdings 3"/>
        <a:buChar char=""/>
        <a:defRPr kumimoji="0" lang="en-US" sz="1400" kern="1200" smtClean="0">
          <a:solidFill>
            <a:schemeClr val="tx1"/>
          </a:solidFill>
          <a:latin typeface="+mn-lt"/>
          <a:ea typeface="+mn-ea"/>
          <a:cs typeface="+mn-cs"/>
        </a:defRPr>
      </a:lvl7pPr>
      <a:lvl8pPr marL="2011680" indent="-182880" algn="l" rtl="0" eaLnBrk="1" latinLnBrk="0" hangingPunct="1">
        <a:spcBef>
          <a:spcPts val="300"/>
        </a:spcBef>
        <a:buClr>
          <a:prstClr val="white">
            <a:shade val="50000"/>
          </a:prstClr>
        </a:buClr>
        <a:buSzPct val="75000"/>
        <a:buFont typeface="Wingdings 3"/>
        <a:buChar char=""/>
        <a:defRPr kumimoji="0" lang="en-US" sz="1400" kern="1200" smtClean="0">
          <a:solidFill>
            <a:schemeClr val="tx1"/>
          </a:solidFill>
          <a:latin typeface="+mn-lt"/>
          <a:ea typeface="+mn-ea"/>
          <a:cs typeface="+mn-cs"/>
        </a:defRPr>
      </a:lvl8pPr>
      <a:lvl9pPr marL="2194560" indent="-182880" algn="l" rtl="0" eaLnBrk="1" latinLnBrk="0" hangingPunct="1">
        <a:spcBef>
          <a:spcPts val="300"/>
        </a:spcBef>
        <a:buClr>
          <a:srgbClr val="9FB8CD"/>
        </a:buClr>
        <a:buSzPct val="75000"/>
        <a:buFont typeface="Wingdings 3"/>
        <a:buChar char=""/>
        <a:defRPr kumimoji="0" lang="en-US" sz="1200" kern="1200" smtClean="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457200" y="152400"/>
            <a:ext cx="8229600" cy="990600"/>
          </a:xfrm>
          <a:prstGeom prst="rect">
            <a:avLst/>
          </a:prstGeom>
          <a:solidFill>
            <a:srgbClr val="5E3886"/>
          </a:solidFill>
        </p:spPr>
        <p:txBody>
          <a:bodyPr vert="horz" anchor="b" anchorCtr="0">
            <a:normAutofit/>
          </a:bodyPr>
          <a:lstStyle/>
          <a:p>
            <a:r>
              <a:rPr kumimoji="0" lang="en-US" dirty="0"/>
              <a:t>Click to edit Master title style</a:t>
            </a:r>
          </a:p>
        </p:txBody>
      </p:sp>
      <p:sp>
        <p:nvSpPr>
          <p:cNvPr id="13" name="Text Placeholder 12"/>
          <p:cNvSpPr>
            <a:spLocks noGrp="1"/>
          </p:cNvSpPr>
          <p:nvPr>
            <p:ph type="body" idx="1"/>
          </p:nvPr>
        </p:nvSpPr>
        <p:spPr>
          <a:xfrm>
            <a:off x="457200" y="1219200"/>
            <a:ext cx="8229600" cy="4910328"/>
          </a:xfrm>
          <a:prstGeom prst="rect">
            <a:avLst/>
          </a:prstGeom>
        </p:spPr>
        <p:txBody>
          <a:bodyPr vert="horz">
            <a:normAutofit/>
          </a:bodyPr>
          <a:lstStyle/>
          <a:p>
            <a:pPr lvl="0" eaLnBrk="1" latinLnBrk="0" hangingPunct="1"/>
            <a:r>
              <a:rPr kumimoji="0" lang="en-US" dirty="0"/>
              <a:t>Click to edit Master text styles</a:t>
            </a:r>
          </a:p>
          <a:p>
            <a:pPr lvl="1" eaLnBrk="1" latinLnBrk="0" hangingPunct="1"/>
            <a:r>
              <a:rPr kumimoji="0" lang="en-US" dirty="0"/>
              <a:t>Second level</a:t>
            </a:r>
          </a:p>
          <a:p>
            <a:pPr lvl="2" eaLnBrk="1" latinLnBrk="0" hangingPunct="1"/>
            <a:r>
              <a:rPr kumimoji="0" lang="en-US" dirty="0"/>
              <a:t>Third level</a:t>
            </a:r>
          </a:p>
          <a:p>
            <a:pPr lvl="3" eaLnBrk="1" latinLnBrk="0" hangingPunct="1"/>
            <a:r>
              <a:rPr kumimoji="0" lang="en-US" dirty="0"/>
              <a:t>Fourth level</a:t>
            </a:r>
          </a:p>
          <a:p>
            <a:pPr lvl="4" eaLnBrk="1" latinLnBrk="0" hangingPunct="1"/>
            <a:r>
              <a:rPr kumimoji="0" lang="en-US" dirty="0"/>
              <a:t>Fifth level</a:t>
            </a:r>
          </a:p>
        </p:txBody>
      </p:sp>
      <p:sp>
        <p:nvSpPr>
          <p:cNvPr id="29" name="Straight Connector 28"/>
          <p:cNvSpPr>
            <a:spLocks noChangeShapeType="1"/>
          </p:cNvSpPr>
          <p:nvPr/>
        </p:nvSpPr>
        <p:spPr bwMode="auto">
          <a:xfrm>
            <a:off x="457200" y="1143000"/>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68580" tIns="34290" rIns="68580" bIns="34290" anchor="t" compatLnSpc="1"/>
          <a:lstStyle/>
          <a:p>
            <a:endParaRPr kumimoji="0" lang="en-US" sz="1350"/>
          </a:p>
        </p:txBody>
      </p:sp>
      <p:pic>
        <p:nvPicPr>
          <p:cNvPr id="21" name="Picture 2"/>
          <p:cNvPicPr>
            <a:picLocks noChangeAspect="1" noChangeArrowheads="1"/>
          </p:cNvPicPr>
          <p:nvPr userDrawn="1"/>
        </p:nvPicPr>
        <p:blipFill>
          <a:blip r:embed="rId16" cstate="print">
            <a:clrChange>
              <a:clrFrom>
                <a:srgbClr val="BFBFBF"/>
              </a:clrFrom>
              <a:clrTo>
                <a:srgbClr val="BFBFBF">
                  <a:alpha val="0"/>
                </a:srgbClr>
              </a:clrTo>
            </a:clrChange>
            <a:lum bright="70000" contrast="-70000"/>
            <a:extLst>
              <a:ext uri="{BEBA8EAE-BF5A-486C-A8C5-ECC9F3942E4B}">
                <a14:imgProps xmlns:a14="http://schemas.microsoft.com/office/drawing/2010/main">
                  <a14:imgLayer r:embed="rId17">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309071" y="4229610"/>
            <a:ext cx="1046148" cy="4070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18907334"/>
      </p:ext>
    </p:extLst>
  </p:cSld>
  <p:clrMap bg1="lt1" tx1="dk1" bg2="lt2" tx2="dk2" accent1="accent1" accent2="accent2" accent3="accent3" accent4="accent4" accent5="accent5" accent6="accent6" hlink="hlink" folHlink="folHlink"/>
  <p:sldLayoutIdLst>
    <p:sldLayoutId id="2147483742" r:id="rId1"/>
    <p:sldLayoutId id="2147483743" r:id="rId2"/>
    <p:sldLayoutId id="2147483744" r:id="rId3"/>
    <p:sldLayoutId id="2147483745" r:id="rId4"/>
    <p:sldLayoutId id="2147483746" r:id="rId5"/>
    <p:sldLayoutId id="2147483747" r:id="rId6"/>
    <p:sldLayoutId id="2147483748" r:id="rId7"/>
    <p:sldLayoutId id="2147483749" r:id="rId8"/>
    <p:sldLayoutId id="2147483750" r:id="rId9"/>
    <p:sldLayoutId id="2147483751" r:id="rId10"/>
    <p:sldLayoutId id="2147483752" r:id="rId11"/>
    <p:sldLayoutId id="2147483753" r:id="rId12"/>
    <p:sldLayoutId id="2147483754" r:id="rId13"/>
    <p:sldLayoutId id="2147483755" r:id="rId14"/>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rtl="0" eaLnBrk="1" latinLnBrk="0" hangingPunct="1">
        <a:spcBef>
          <a:spcPct val="0"/>
        </a:spcBef>
        <a:buNone/>
        <a:defRPr kumimoji="0" sz="4400" kern="1200">
          <a:solidFill>
            <a:schemeClr val="bg1"/>
          </a:solidFill>
          <a:latin typeface="Calibri" panose="020F0502020204030204" pitchFamily="34" charset="0"/>
          <a:ea typeface="+mj-ea"/>
          <a:cs typeface="+mj-cs"/>
        </a:defRPr>
      </a:lvl1pPr>
    </p:titleStyle>
    <p:bodyStyle>
      <a:lvl1pPr marL="205735" indent="-205735" algn="l" rtl="0" eaLnBrk="1" latinLnBrk="0" hangingPunct="1">
        <a:spcBef>
          <a:spcPts val="450"/>
        </a:spcBef>
        <a:buClr>
          <a:srgbClr val="86AA2C"/>
        </a:buClr>
        <a:buSzPct val="76000"/>
        <a:buFont typeface="Wingdings 3"/>
        <a:buChar char=""/>
        <a:defRPr kumimoji="0" sz="4000" kern="1200">
          <a:solidFill>
            <a:schemeClr val="tx1"/>
          </a:solidFill>
          <a:latin typeface="Calibri" panose="020F0502020204030204" pitchFamily="34" charset="0"/>
          <a:ea typeface="+mn-ea"/>
          <a:cs typeface="+mn-cs"/>
        </a:defRPr>
      </a:lvl1pPr>
      <a:lvl2pPr marL="411470" indent="-205735" algn="l" rtl="0" eaLnBrk="1" latinLnBrk="0" hangingPunct="1">
        <a:spcBef>
          <a:spcPts val="375"/>
        </a:spcBef>
        <a:buClr>
          <a:srgbClr val="86AA2C"/>
        </a:buClr>
        <a:buSzPct val="76000"/>
        <a:buFont typeface="Wingdings 3"/>
        <a:buChar char=""/>
        <a:defRPr kumimoji="0" sz="3200" kern="1200">
          <a:solidFill>
            <a:schemeClr val="tx1"/>
          </a:solidFill>
          <a:latin typeface="Calibri" panose="020F0502020204030204" pitchFamily="34" charset="0"/>
          <a:ea typeface="+mn-ea"/>
          <a:cs typeface="+mn-cs"/>
        </a:defRPr>
      </a:lvl2pPr>
      <a:lvl3pPr marL="617204" indent="-171446" algn="l" rtl="0" eaLnBrk="1" latinLnBrk="0" hangingPunct="1">
        <a:spcBef>
          <a:spcPts val="375"/>
        </a:spcBef>
        <a:buClr>
          <a:srgbClr val="86AA2C"/>
        </a:buClr>
        <a:buSzPct val="76000"/>
        <a:buFont typeface="Wingdings 3"/>
        <a:buChar char=""/>
        <a:defRPr kumimoji="0" sz="2800" kern="1200">
          <a:solidFill>
            <a:schemeClr val="tx1"/>
          </a:solidFill>
          <a:latin typeface="Calibri" panose="020F0502020204030204" pitchFamily="34" charset="0"/>
          <a:ea typeface="+mn-ea"/>
          <a:cs typeface="+mn-cs"/>
        </a:defRPr>
      </a:lvl3pPr>
      <a:lvl4pPr marL="822940" indent="-171446" algn="l" rtl="0" eaLnBrk="1" latinLnBrk="0" hangingPunct="1">
        <a:spcBef>
          <a:spcPts val="300"/>
        </a:spcBef>
        <a:buClr>
          <a:srgbClr val="86AA2C"/>
        </a:buClr>
        <a:buSzPct val="70000"/>
        <a:buFont typeface="Wingdings"/>
        <a:buChar char=""/>
        <a:defRPr kumimoji="0" sz="2000" kern="1200">
          <a:solidFill>
            <a:schemeClr val="tx1"/>
          </a:solidFill>
          <a:latin typeface="Calibri" panose="020F0502020204030204" pitchFamily="34" charset="0"/>
          <a:ea typeface="+mn-ea"/>
          <a:cs typeface="+mn-cs"/>
        </a:defRPr>
      </a:lvl4pPr>
      <a:lvl5pPr marL="1028675" indent="-171446" algn="l" rtl="0" eaLnBrk="1" latinLnBrk="0" hangingPunct="1">
        <a:spcBef>
          <a:spcPts val="225"/>
        </a:spcBef>
        <a:buClr>
          <a:srgbClr val="86AA2C"/>
        </a:buClr>
        <a:buSzPct val="70000"/>
        <a:buFont typeface="Wingdings"/>
        <a:buChar char=""/>
        <a:defRPr kumimoji="0" sz="2000" kern="1200">
          <a:solidFill>
            <a:schemeClr val="tx1"/>
          </a:solidFill>
          <a:latin typeface="Calibri" panose="020F0502020204030204" pitchFamily="34" charset="0"/>
          <a:ea typeface="+mn-ea"/>
          <a:cs typeface="+mn-cs"/>
        </a:defRPr>
      </a:lvl5pPr>
      <a:lvl6pPr marL="1234409" indent="-137156" algn="l" rtl="0" eaLnBrk="1" latinLnBrk="0" hangingPunct="1">
        <a:spcBef>
          <a:spcPts val="225"/>
        </a:spcBef>
        <a:buClr>
          <a:srgbClr val="9FB8CD">
            <a:shade val="75000"/>
          </a:srgbClr>
        </a:buClr>
        <a:buSzPct val="75000"/>
        <a:buFont typeface="Wingdings 3"/>
        <a:buChar char=""/>
        <a:defRPr kumimoji="0" lang="en-US" sz="1200" kern="1200" smtClean="0">
          <a:solidFill>
            <a:schemeClr val="tx1"/>
          </a:solidFill>
          <a:latin typeface="+mn-lt"/>
          <a:ea typeface="+mn-ea"/>
          <a:cs typeface="+mn-cs"/>
        </a:defRPr>
      </a:lvl6pPr>
      <a:lvl7pPr marL="1371566" indent="-137156" algn="l" rtl="0" eaLnBrk="1" latinLnBrk="0" hangingPunct="1">
        <a:spcBef>
          <a:spcPts val="225"/>
        </a:spcBef>
        <a:buClr>
          <a:srgbClr val="727CA3">
            <a:shade val="75000"/>
          </a:srgbClr>
        </a:buClr>
        <a:buSzPct val="75000"/>
        <a:buFont typeface="Wingdings 3"/>
        <a:buChar char=""/>
        <a:defRPr kumimoji="0" lang="en-US" sz="1050" kern="1200" smtClean="0">
          <a:solidFill>
            <a:schemeClr val="tx1"/>
          </a:solidFill>
          <a:latin typeface="+mn-lt"/>
          <a:ea typeface="+mn-ea"/>
          <a:cs typeface="+mn-cs"/>
        </a:defRPr>
      </a:lvl7pPr>
      <a:lvl8pPr marL="1508723" indent="-137156" algn="l" rtl="0" eaLnBrk="1" latinLnBrk="0" hangingPunct="1">
        <a:spcBef>
          <a:spcPts val="225"/>
        </a:spcBef>
        <a:buClr>
          <a:prstClr val="white">
            <a:shade val="50000"/>
          </a:prstClr>
        </a:buClr>
        <a:buSzPct val="75000"/>
        <a:buFont typeface="Wingdings 3"/>
        <a:buChar char=""/>
        <a:defRPr kumimoji="0" lang="en-US" sz="1050" kern="1200" smtClean="0">
          <a:solidFill>
            <a:schemeClr val="tx1"/>
          </a:solidFill>
          <a:latin typeface="+mn-lt"/>
          <a:ea typeface="+mn-ea"/>
          <a:cs typeface="+mn-cs"/>
        </a:defRPr>
      </a:lvl8pPr>
      <a:lvl9pPr marL="1645879" indent="-137156" algn="l" rtl="0" eaLnBrk="1" latinLnBrk="0" hangingPunct="1">
        <a:spcBef>
          <a:spcPts val="225"/>
        </a:spcBef>
        <a:buClr>
          <a:srgbClr val="9FB8CD"/>
        </a:buClr>
        <a:buSzPct val="75000"/>
        <a:buFont typeface="Wingdings 3"/>
        <a:buChar char=""/>
        <a:defRPr kumimoji="0" lang="en-US" sz="900" kern="1200" smtClean="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342892" algn="l" rtl="0" eaLnBrk="1" latinLnBrk="0" hangingPunct="1">
        <a:defRPr kumimoji="0" kern="1200">
          <a:solidFill>
            <a:schemeClr val="tx1"/>
          </a:solidFill>
          <a:latin typeface="+mn-lt"/>
          <a:ea typeface="+mn-ea"/>
          <a:cs typeface="+mn-cs"/>
        </a:defRPr>
      </a:lvl2pPr>
      <a:lvl3pPr marL="685783" algn="l" rtl="0" eaLnBrk="1" latinLnBrk="0" hangingPunct="1">
        <a:defRPr kumimoji="0" kern="1200">
          <a:solidFill>
            <a:schemeClr val="tx1"/>
          </a:solidFill>
          <a:latin typeface="+mn-lt"/>
          <a:ea typeface="+mn-ea"/>
          <a:cs typeface="+mn-cs"/>
        </a:defRPr>
      </a:lvl3pPr>
      <a:lvl4pPr marL="1028675" algn="l" rtl="0" eaLnBrk="1" latinLnBrk="0" hangingPunct="1">
        <a:defRPr kumimoji="0" kern="1200">
          <a:solidFill>
            <a:schemeClr val="tx1"/>
          </a:solidFill>
          <a:latin typeface="+mn-lt"/>
          <a:ea typeface="+mn-ea"/>
          <a:cs typeface="+mn-cs"/>
        </a:defRPr>
      </a:lvl4pPr>
      <a:lvl5pPr marL="1371566" algn="l" rtl="0" eaLnBrk="1" latinLnBrk="0" hangingPunct="1">
        <a:defRPr kumimoji="0" kern="1200">
          <a:solidFill>
            <a:schemeClr val="tx1"/>
          </a:solidFill>
          <a:latin typeface="+mn-lt"/>
          <a:ea typeface="+mn-ea"/>
          <a:cs typeface="+mn-cs"/>
        </a:defRPr>
      </a:lvl5pPr>
      <a:lvl6pPr marL="1714457" algn="l" rtl="0" eaLnBrk="1" latinLnBrk="0" hangingPunct="1">
        <a:defRPr kumimoji="0" kern="1200">
          <a:solidFill>
            <a:schemeClr val="tx1"/>
          </a:solidFill>
          <a:latin typeface="+mn-lt"/>
          <a:ea typeface="+mn-ea"/>
          <a:cs typeface="+mn-cs"/>
        </a:defRPr>
      </a:lvl6pPr>
      <a:lvl7pPr marL="2057348" algn="l" rtl="0" eaLnBrk="1" latinLnBrk="0" hangingPunct="1">
        <a:defRPr kumimoji="0" kern="1200">
          <a:solidFill>
            <a:schemeClr val="tx1"/>
          </a:solidFill>
          <a:latin typeface="+mn-lt"/>
          <a:ea typeface="+mn-ea"/>
          <a:cs typeface="+mn-cs"/>
        </a:defRPr>
      </a:lvl7pPr>
      <a:lvl8pPr marL="2400240" algn="l" rtl="0" eaLnBrk="1" latinLnBrk="0" hangingPunct="1">
        <a:defRPr kumimoji="0" kern="1200">
          <a:solidFill>
            <a:schemeClr val="tx1"/>
          </a:solidFill>
          <a:latin typeface="+mn-lt"/>
          <a:ea typeface="+mn-ea"/>
          <a:cs typeface="+mn-cs"/>
        </a:defRPr>
      </a:lvl8pPr>
      <a:lvl9pPr marL="2743132"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5.xml"/></Relationships>
</file>

<file path=ppt/slides/_rels/slide100.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69.xml"/><Relationship Id="rId1" Type="http://schemas.openxmlformats.org/officeDocument/2006/relationships/slideLayout" Target="../slideLayouts/slideLayout25.xml"/></Relationships>
</file>

<file path=ppt/slides/_rels/slide101.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70.xml"/><Relationship Id="rId1" Type="http://schemas.openxmlformats.org/officeDocument/2006/relationships/slideLayout" Target="../slideLayouts/slideLayout25.xml"/><Relationship Id="rId5" Type="http://schemas.openxmlformats.org/officeDocument/2006/relationships/image" Target="../media/image86.png"/><Relationship Id="rId4" Type="http://schemas.openxmlformats.org/officeDocument/2006/relationships/image" Target="../media/image85.png"/></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25.xml"/></Relationships>
</file>

<file path=ppt/slides/_rels/slide104.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38.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05.xml.rels><?xml version="1.0" encoding="UTF-8" standalone="yes"?>
<Relationships xmlns="http://schemas.openxmlformats.org/package/2006/relationships"><Relationship Id="rId3" Type="http://schemas.openxmlformats.org/officeDocument/2006/relationships/image" Target="../media/image87.jpg"/><Relationship Id="rId2" Type="http://schemas.openxmlformats.org/officeDocument/2006/relationships/notesSlide" Target="../notesSlides/notesSlide72.xml"/><Relationship Id="rId1" Type="http://schemas.openxmlformats.org/officeDocument/2006/relationships/slideLayout" Target="../slideLayouts/slideLayout38.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10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3.xml"/><Relationship Id="rId1" Type="http://schemas.openxmlformats.org/officeDocument/2006/relationships/slideLayout" Target="../slideLayouts/slideLayout38.xml"/></Relationships>
</file>

<file path=ppt/slides/_rels/slide10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4.xml"/><Relationship Id="rId1" Type="http://schemas.openxmlformats.org/officeDocument/2006/relationships/slideLayout" Target="../slideLayouts/slideLayout25.xml"/><Relationship Id="rId4" Type="http://schemas.openxmlformats.org/officeDocument/2006/relationships/image" Target="../media/image88.emf"/></Relationships>
</file>

<file path=ppt/slides/_rels/slide109.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75.xml"/><Relationship Id="rId1" Type="http://schemas.openxmlformats.org/officeDocument/2006/relationships/slideLayout" Target="../slideLayouts/slideLayout25.xml"/></Relationships>
</file>

<file path=ppt/slides/_rels/slide11.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38.xml"/></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38.xml"/></Relationships>
</file>

<file path=ppt/slides/_rels/slide1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7.xml"/><Relationship Id="rId1" Type="http://schemas.openxmlformats.org/officeDocument/2006/relationships/slideLayout" Target="../slideLayouts/slideLayout28.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25.xml"/></Relationships>
</file>

<file path=ppt/slides/_rels/slide115.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29.xml"/></Relationships>
</file>

<file path=ppt/slides/_rels/slide116.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80.xml"/><Relationship Id="rId1" Type="http://schemas.openxmlformats.org/officeDocument/2006/relationships/slideLayout" Target="../slideLayouts/slideLayout38.xml"/></Relationships>
</file>

<file path=ppt/slides/_rels/slide117.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25.xml"/></Relationships>
</file>

<file path=ppt/slides/_rels/slide11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2.xml"/><Relationship Id="rId1" Type="http://schemas.openxmlformats.org/officeDocument/2006/relationships/slideLayout" Target="../slideLayouts/slideLayout25.xml"/><Relationship Id="rId4" Type="http://schemas.openxmlformats.org/officeDocument/2006/relationships/image" Target="../media/image91.jpeg"/></Relationships>
</file>

<file path=ppt/slides/_rels/slide119.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83.xml"/><Relationship Id="rId1" Type="http://schemas.openxmlformats.org/officeDocument/2006/relationships/slideLayout" Target="../slideLayouts/slideLayout30.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25.xml"/><Relationship Id="rId4" Type="http://schemas.openxmlformats.org/officeDocument/2006/relationships/image" Target="../media/image16.png"/></Relationships>
</file>

<file path=ppt/slides/_rels/slide120.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84.xml"/><Relationship Id="rId1" Type="http://schemas.openxmlformats.org/officeDocument/2006/relationships/slideLayout" Target="../slideLayouts/slideLayout30.xml"/></Relationships>
</file>

<file path=ppt/slides/_rels/slide121.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85.xml"/><Relationship Id="rId1" Type="http://schemas.openxmlformats.org/officeDocument/2006/relationships/slideLayout" Target="../slideLayouts/slideLayout30.xml"/></Relationships>
</file>

<file path=ppt/slides/_rels/slide122.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86.xml"/><Relationship Id="rId1" Type="http://schemas.openxmlformats.org/officeDocument/2006/relationships/slideLayout" Target="../slideLayouts/slideLayout30.xml"/></Relationships>
</file>

<file path=ppt/slides/_rels/slide123.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87.xml"/><Relationship Id="rId1" Type="http://schemas.openxmlformats.org/officeDocument/2006/relationships/slideLayout" Target="../slideLayouts/slideLayout30.xml"/></Relationships>
</file>

<file path=ppt/slides/_rels/slide124.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88.xml"/><Relationship Id="rId1" Type="http://schemas.openxmlformats.org/officeDocument/2006/relationships/slideLayout" Target="../slideLayouts/slideLayout30.xml"/></Relationships>
</file>

<file path=ppt/slides/_rels/slide125.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89.xml"/><Relationship Id="rId1" Type="http://schemas.openxmlformats.org/officeDocument/2006/relationships/slideLayout" Target="../slideLayouts/slideLayout30.xml"/></Relationships>
</file>

<file path=ppt/slides/_rels/slide126.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90.xml"/><Relationship Id="rId1" Type="http://schemas.openxmlformats.org/officeDocument/2006/relationships/slideLayout" Target="../slideLayouts/slideLayout30.xml"/></Relationships>
</file>

<file path=ppt/slides/_rels/slide127.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91.xml"/><Relationship Id="rId1" Type="http://schemas.openxmlformats.org/officeDocument/2006/relationships/slideLayout" Target="../slideLayouts/slideLayout30.xml"/></Relationships>
</file>

<file path=ppt/slides/_rels/slide128.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92.xml"/><Relationship Id="rId1" Type="http://schemas.openxmlformats.org/officeDocument/2006/relationships/slideLayout" Target="../slideLayouts/slideLayout30.xml"/></Relationships>
</file>

<file path=ppt/slides/_rels/slide129.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93.xml"/><Relationship Id="rId1" Type="http://schemas.openxmlformats.org/officeDocument/2006/relationships/slideLayout" Target="../slideLayouts/slideLayout30.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27.xml"/><Relationship Id="rId4" Type="http://schemas.openxmlformats.org/officeDocument/2006/relationships/image" Target="../media/image17.png"/></Relationships>
</file>

<file path=ppt/slides/_rels/slide13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4.xml"/><Relationship Id="rId1" Type="http://schemas.openxmlformats.org/officeDocument/2006/relationships/slideLayout" Target="../slideLayouts/slideLayout25.xml"/><Relationship Id="rId4" Type="http://schemas.openxmlformats.org/officeDocument/2006/relationships/image" Target="../media/image60.jpeg"/></Relationships>
</file>

<file path=ppt/slides/_rels/slide131.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25.xml"/></Relationships>
</file>

<file path=ppt/slides/_rels/slide132.xml.rels><?xml version="1.0" encoding="UTF-8" standalone="yes"?>
<Relationships xmlns="http://schemas.openxmlformats.org/package/2006/relationships"><Relationship Id="rId3" Type="http://schemas.openxmlformats.org/officeDocument/2006/relationships/hyperlink" Target="mailto:info@diabetesed.net" TargetMode="External"/><Relationship Id="rId2" Type="http://schemas.openxmlformats.org/officeDocument/2006/relationships/hyperlink" Target="http://www.diabetesed.net/" TargetMode="External"/><Relationship Id="rId1" Type="http://schemas.openxmlformats.org/officeDocument/2006/relationships/slideLayout" Target="../slideLayouts/slideLayout25.xml"/></Relationships>
</file>

<file path=ppt/slides/_rels/slide14.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38.xml"/></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slideLayout" Target="../slideLayouts/slideLayout25.xml"/><Relationship Id="rId1" Type="http://schemas.openxmlformats.org/officeDocument/2006/relationships/tags" Target="../tags/tag1.xml"/></Relationships>
</file>

<file path=ppt/slides/_rels/slide16.xml.rels><?xml version="1.0" encoding="UTF-8" standalone="yes"?>
<Relationships xmlns="http://schemas.openxmlformats.org/package/2006/relationships"><Relationship Id="rId3" Type="http://schemas.openxmlformats.org/officeDocument/2006/relationships/hyperlink" Target="http://www.quantumday.com/2012/11/study-on-beginnings-of-pancreatic.html" TargetMode="External"/><Relationship Id="rId2" Type="http://schemas.openxmlformats.org/officeDocument/2006/relationships/image" Target="../media/image20.jpg"/><Relationship Id="rId1" Type="http://schemas.openxmlformats.org/officeDocument/2006/relationships/slideLayout" Target="../slideLayouts/slideLayout25.xml"/><Relationship Id="rId4" Type="http://schemas.openxmlformats.org/officeDocument/2006/relationships/image" Target="../media/image21.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5.xml"/><Relationship Id="rId1" Type="http://schemas.openxmlformats.org/officeDocument/2006/relationships/tags" Target="../tags/tag2.xml"/></Relationships>
</file>

<file path=ppt/slides/_rels/slide1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25.xml"/><Relationship Id="rId4" Type="http://schemas.openxmlformats.org/officeDocument/2006/relationships/image" Target="../media/image22.tiff"/></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0.xml"/><Relationship Id="rId1" Type="http://schemas.openxmlformats.org/officeDocument/2006/relationships/slideLayout" Target="../slideLayouts/slideLayout39.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5.xml"/></Relationships>
</file>

<file path=ppt/slides/_rels/slide2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25.xml"/></Relationships>
</file>

<file path=ppt/slides/_rels/slide2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5.xml"/></Relationships>
</file>

<file path=ppt/slides/_rels/slide2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38.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5.xml.rels><?xml version="1.0" encoding="UTF-8" standalone="yes"?>
<Relationships xmlns="http://schemas.openxmlformats.org/package/2006/relationships"><Relationship Id="rId3" Type="http://schemas.openxmlformats.org/officeDocument/2006/relationships/hyperlink" Target="https://commons.wikimedia.org/wiki/File:Insulin_Delivery_Devices-es.png" TargetMode="External"/><Relationship Id="rId2" Type="http://schemas.openxmlformats.org/officeDocument/2006/relationships/image" Target="../media/image25.png"/><Relationship Id="rId1" Type="http://schemas.openxmlformats.org/officeDocument/2006/relationships/slideLayout" Target="../slideLayouts/slideLayout25.xml"/><Relationship Id="rId4" Type="http://schemas.openxmlformats.org/officeDocument/2006/relationships/hyperlink" Target="https://creativecommons.org/licenses/by-sa/3.0/" TargetMode="Externa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38.xml"/><Relationship Id="rId1" Type="http://schemas.openxmlformats.org/officeDocument/2006/relationships/tags" Target="../tags/tag3.xml"/><Relationship Id="rId4" Type="http://schemas.openxmlformats.org/officeDocument/2006/relationships/image" Target="../media/image26.png"/></Relationships>
</file>

<file path=ppt/slides/_rels/slide28.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38.xml"/></Relationships>
</file>

<file path=ppt/slides/_rels/slide2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5.xml"/></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38.xml"/></Relationships>
</file>

<file path=ppt/slides/_rels/slide3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4.xml"/><Relationship Id="rId1" Type="http://schemas.openxmlformats.org/officeDocument/2006/relationships/slideLayout" Target="../slideLayouts/slideLayout25.xml"/><Relationship Id="rId4" Type="http://schemas.openxmlformats.org/officeDocument/2006/relationships/image" Target="../media/image29.png"/></Relationships>
</file>

<file path=ppt/slides/_rels/slide3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5.xml"/><Relationship Id="rId1" Type="http://schemas.openxmlformats.org/officeDocument/2006/relationships/slideLayout" Target="../slideLayouts/slideLayout25.xml"/></Relationships>
</file>

<file path=ppt/slides/_rels/slide3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5.xml"/></Relationships>
</file>

<file path=ppt/slides/_rels/slide3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6.xml"/><Relationship Id="rId1" Type="http://schemas.openxmlformats.org/officeDocument/2006/relationships/slideLayout" Target="../slideLayouts/slideLayout25.xml"/></Relationships>
</file>

<file path=ppt/slides/_rels/slide3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7.xml"/><Relationship Id="rId1" Type="http://schemas.openxmlformats.org/officeDocument/2006/relationships/slideLayout" Target="../slideLayouts/slideLayout25.xml"/></Relationships>
</file>

<file path=ppt/slides/_rels/slide3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5.xml"/></Relationships>
</file>

<file path=ppt/slides/_rels/slide36.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25.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5.xml"/></Relationships>
</file>

<file path=ppt/slides/_rels/slide3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9.xml"/><Relationship Id="rId1" Type="http://schemas.openxmlformats.org/officeDocument/2006/relationships/slideLayout" Target="../slideLayouts/slideLayout25.xml"/></Relationships>
</file>

<file path=ppt/slides/_rels/slide3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0.xml"/><Relationship Id="rId1" Type="http://schemas.openxmlformats.org/officeDocument/2006/relationships/slideLayout" Target="../slideLayouts/slideLayout25.xml"/><Relationship Id="rId4" Type="http://schemas.openxmlformats.org/officeDocument/2006/relationships/image" Target="../media/image34.pn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3.xml"/><Relationship Id="rId4" Type="http://schemas.openxmlformats.org/officeDocument/2006/relationships/image" Target="../media/image10.png"/></Relationships>
</file>

<file path=ppt/slides/_rels/slide4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1.xml"/><Relationship Id="rId1" Type="http://schemas.openxmlformats.org/officeDocument/2006/relationships/slideLayout" Target="../slideLayouts/slideLayout25.xml"/><Relationship Id="rId4" Type="http://schemas.openxmlformats.org/officeDocument/2006/relationships/image" Target="../media/image35.jpeg"/></Relationships>
</file>

<file path=ppt/slides/_rels/slide4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2.xml"/><Relationship Id="rId1" Type="http://schemas.openxmlformats.org/officeDocument/2006/relationships/slideLayout" Target="../slideLayouts/slideLayout25.xml"/><Relationship Id="rId4" Type="http://schemas.openxmlformats.org/officeDocument/2006/relationships/image" Target="../media/image36.png"/></Relationships>
</file>

<file path=ppt/slides/_rels/slide4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3.xml"/><Relationship Id="rId1" Type="http://schemas.openxmlformats.org/officeDocument/2006/relationships/slideLayout" Target="../slideLayouts/slideLayout15.xml"/><Relationship Id="rId4" Type="http://schemas.openxmlformats.org/officeDocument/2006/relationships/image" Target="../media/image37.jpeg"/></Relationships>
</file>

<file path=ppt/slides/_rels/slide4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4.xml"/><Relationship Id="rId1" Type="http://schemas.openxmlformats.org/officeDocument/2006/relationships/slideLayout" Target="../slideLayouts/slideLayout25.xml"/></Relationships>
</file>

<file path=ppt/slides/_rels/slide4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5.xml"/><Relationship Id="rId1" Type="http://schemas.openxmlformats.org/officeDocument/2006/relationships/slideLayout" Target="../slideLayouts/slideLayout28.xml"/><Relationship Id="rId4" Type="http://schemas.openxmlformats.org/officeDocument/2006/relationships/image" Target="../media/image38.jpeg"/></Relationships>
</file>

<file path=ppt/slides/_rels/slide45.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31.xml"/></Relationships>
</file>

<file path=ppt/slides/_rels/slide4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6.xml"/><Relationship Id="rId1" Type="http://schemas.openxmlformats.org/officeDocument/2006/relationships/slideLayout" Target="../slideLayouts/slideLayout25.xml"/><Relationship Id="rId6" Type="http://schemas.openxmlformats.org/officeDocument/2006/relationships/hyperlink" Target="https://diabetesdialectics.wordpress.com/tag/cgm/" TargetMode="External"/><Relationship Id="rId5" Type="http://schemas.openxmlformats.org/officeDocument/2006/relationships/image" Target="../media/image40.jpg"/><Relationship Id="rId4" Type="http://schemas.openxmlformats.org/officeDocument/2006/relationships/image" Target="../media/image13.png"/></Relationships>
</file>

<file path=ppt/slides/_rels/slide4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7.xml"/><Relationship Id="rId1" Type="http://schemas.openxmlformats.org/officeDocument/2006/relationships/slideLayout" Target="../slideLayouts/slideLayout36.xml"/></Relationships>
</file>

<file path=ppt/slides/_rels/slide4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8.xml"/><Relationship Id="rId1" Type="http://schemas.openxmlformats.org/officeDocument/2006/relationships/slideLayout" Target="../slideLayouts/slideLayout27.xml"/><Relationship Id="rId4" Type="http://schemas.openxmlformats.org/officeDocument/2006/relationships/image" Target="../media/image41.jpeg"/></Relationships>
</file>

<file path=ppt/slides/_rels/slide4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9.xml"/><Relationship Id="rId1" Type="http://schemas.openxmlformats.org/officeDocument/2006/relationships/slideLayout" Target="../slideLayouts/slideLayout25.xml"/><Relationship Id="rId4" Type="http://schemas.openxmlformats.org/officeDocument/2006/relationships/image" Target="../media/image42.pn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Layout" Target="../slideLayouts/slideLayout25.xml"/></Relationships>
</file>

<file path=ppt/slides/_rels/slide5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0.xml"/><Relationship Id="rId1" Type="http://schemas.openxmlformats.org/officeDocument/2006/relationships/slideLayout" Target="../slideLayouts/slideLayout25.xml"/><Relationship Id="rId5" Type="http://schemas.openxmlformats.org/officeDocument/2006/relationships/image" Target="../media/image44.png"/><Relationship Id="rId4" Type="http://schemas.openxmlformats.org/officeDocument/2006/relationships/image" Target="../media/image43.jpeg"/></Relationships>
</file>

<file path=ppt/slides/_rels/slide5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1.xml"/><Relationship Id="rId1" Type="http://schemas.openxmlformats.org/officeDocument/2006/relationships/slideLayout" Target="../slideLayouts/slideLayout25.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5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2.xml"/><Relationship Id="rId1" Type="http://schemas.openxmlformats.org/officeDocument/2006/relationships/slideLayout" Target="../slideLayouts/slideLayout25.xml"/><Relationship Id="rId4" Type="http://schemas.openxmlformats.org/officeDocument/2006/relationships/image" Target="../media/image45.jpeg"/></Relationships>
</file>

<file path=ppt/slides/_rels/slide5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3.xml"/><Relationship Id="rId1" Type="http://schemas.openxmlformats.org/officeDocument/2006/relationships/slideLayout" Target="../slideLayouts/slideLayout28.xml"/><Relationship Id="rId4" Type="http://schemas.openxmlformats.org/officeDocument/2006/relationships/image" Target="../media/image46.jpeg"/></Relationships>
</file>

<file path=ppt/slides/_rels/slide5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4.xml"/><Relationship Id="rId1" Type="http://schemas.openxmlformats.org/officeDocument/2006/relationships/slideLayout" Target="../slideLayouts/slideLayout25.xml"/><Relationship Id="rId4" Type="http://schemas.openxmlformats.org/officeDocument/2006/relationships/image" Target="../media/image47.jpeg"/></Relationships>
</file>

<file path=ppt/slides/_rels/slide56.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8.xml"/></Relationships>
</file>

<file path=ppt/slides/_rels/slide5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5.xml"/><Relationship Id="rId1" Type="http://schemas.openxmlformats.org/officeDocument/2006/relationships/slideLayout" Target="../slideLayouts/slideLayout25.xml"/><Relationship Id="rId4" Type="http://schemas.openxmlformats.org/officeDocument/2006/relationships/image" Target="../media/image49.png"/></Relationships>
</file>

<file path=ppt/slides/_rels/slide58.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36.xml"/><Relationship Id="rId1" Type="http://schemas.openxmlformats.org/officeDocument/2006/relationships/slideLayout" Target="../slideLayouts/slideLayout25.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37.xml"/><Relationship Id="rId1" Type="http://schemas.openxmlformats.org/officeDocument/2006/relationships/slideLayout" Target="../slideLayouts/slideLayout2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6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8.xml"/><Relationship Id="rId1" Type="http://schemas.openxmlformats.org/officeDocument/2006/relationships/slideLayout" Target="../slideLayouts/slideLayout25.xml"/><Relationship Id="rId4" Type="http://schemas.openxmlformats.org/officeDocument/2006/relationships/image" Target="../media/image51.jpeg"/></Relationships>
</file>

<file path=ppt/slides/_rels/slide6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9.xml"/><Relationship Id="rId1" Type="http://schemas.openxmlformats.org/officeDocument/2006/relationships/slideLayout" Target="../slideLayouts/slideLayout25.xml"/><Relationship Id="rId4" Type="http://schemas.openxmlformats.org/officeDocument/2006/relationships/image" Target="../media/image52.jpeg"/></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5.xml"/></Relationships>
</file>

<file path=ppt/slides/_rels/slide6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1.xml"/><Relationship Id="rId1" Type="http://schemas.openxmlformats.org/officeDocument/2006/relationships/slideLayout" Target="../slideLayouts/slideLayout25.xml"/></Relationships>
</file>

<file path=ppt/slides/_rels/slide6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2.xml"/><Relationship Id="rId1" Type="http://schemas.openxmlformats.org/officeDocument/2006/relationships/slideLayout" Target="../slideLayouts/slideLayout25.xml"/><Relationship Id="rId4" Type="http://schemas.openxmlformats.org/officeDocument/2006/relationships/image" Target="../media/image53.jpeg"/></Relationships>
</file>

<file path=ppt/slides/_rels/slide6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28.png"/><Relationship Id="rId1" Type="http://schemas.openxmlformats.org/officeDocument/2006/relationships/slideLayout" Target="../slideLayouts/slideLayout25.xml"/></Relationships>
</file>

<file path=ppt/slides/_rels/slide6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3.xml"/><Relationship Id="rId1" Type="http://schemas.openxmlformats.org/officeDocument/2006/relationships/slideLayout" Target="../slideLayouts/slideLayout25.xml"/><Relationship Id="rId4" Type="http://schemas.openxmlformats.org/officeDocument/2006/relationships/image" Target="../media/image29.png"/></Relationships>
</file>

<file path=ppt/slides/_rels/slide6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4.xml"/><Relationship Id="rId1" Type="http://schemas.openxmlformats.org/officeDocument/2006/relationships/slideLayout" Target="../slideLayouts/slideLayout25.xml"/><Relationship Id="rId4" Type="http://schemas.openxmlformats.org/officeDocument/2006/relationships/image" Target="../media/image55.jpg"/></Relationships>
</file>

<file path=ppt/slides/_rels/slide6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5.xml"/><Relationship Id="rId1" Type="http://schemas.openxmlformats.org/officeDocument/2006/relationships/slideLayout" Target="../slideLayouts/slideLayout25.xml"/><Relationship Id="rId4" Type="http://schemas.openxmlformats.org/officeDocument/2006/relationships/image" Target="../media/image56.png"/></Relationships>
</file>

<file path=ppt/slides/_rels/slide6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2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7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6.xml"/><Relationship Id="rId1" Type="http://schemas.openxmlformats.org/officeDocument/2006/relationships/slideLayout" Target="../slideLayouts/slideLayout25.xml"/><Relationship Id="rId4" Type="http://schemas.openxmlformats.org/officeDocument/2006/relationships/image" Target="../media/image59.png"/></Relationships>
</file>

<file path=ppt/slides/_rels/slide7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7.xml"/><Relationship Id="rId1" Type="http://schemas.openxmlformats.org/officeDocument/2006/relationships/slideLayout" Target="../slideLayouts/slideLayout25.xml"/><Relationship Id="rId4" Type="http://schemas.openxmlformats.org/officeDocument/2006/relationships/image" Target="../media/image60.jpeg"/></Relationships>
</file>

<file path=ppt/slides/_rels/slide72.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48.xml"/><Relationship Id="rId1" Type="http://schemas.openxmlformats.org/officeDocument/2006/relationships/slideLayout" Target="../slideLayouts/slideLayout36.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5.xml"/></Relationships>
</file>

<file path=ppt/slides/_rels/slide74.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25.xml"/></Relationships>
</file>

<file path=ppt/slides/_rels/slide7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0.xml"/><Relationship Id="rId1" Type="http://schemas.openxmlformats.org/officeDocument/2006/relationships/slideLayout" Target="../slideLayouts/slideLayout25.xml"/><Relationship Id="rId4" Type="http://schemas.openxmlformats.org/officeDocument/2006/relationships/image" Target="../media/image63.png"/></Relationships>
</file>

<file path=ppt/slides/_rels/slide7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1.xml"/><Relationship Id="rId1" Type="http://schemas.openxmlformats.org/officeDocument/2006/relationships/slideLayout" Target="../slideLayouts/slideLayout25.xml"/><Relationship Id="rId4" Type="http://schemas.openxmlformats.org/officeDocument/2006/relationships/image" Target="../media/image64.jpeg"/></Relationships>
</file>

<file path=ppt/slides/_rels/slide7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2.xml"/><Relationship Id="rId1" Type="http://schemas.openxmlformats.org/officeDocument/2006/relationships/slideLayout" Target="../slideLayouts/slideLayout25.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5.xml"/></Relationships>
</file>

<file path=ppt/slides/_rels/slide79.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54.xml"/><Relationship Id="rId1" Type="http://schemas.openxmlformats.org/officeDocument/2006/relationships/slideLayout" Target="../slideLayouts/slideLayout25.xml"/><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25.xml"/><Relationship Id="rId4" Type="http://schemas.openxmlformats.org/officeDocument/2006/relationships/image" Target="../media/image14.jpeg"/></Relationships>
</file>

<file path=ppt/slides/_rels/slide8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5.xml"/><Relationship Id="rId1" Type="http://schemas.openxmlformats.org/officeDocument/2006/relationships/slideLayout" Target="../slideLayouts/slideLayout25.xml"/></Relationships>
</file>

<file path=ppt/slides/_rels/slide8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6.xml"/><Relationship Id="rId1" Type="http://schemas.openxmlformats.org/officeDocument/2006/relationships/slideLayout" Target="../slideLayouts/slideLayout25.xml"/></Relationships>
</file>

<file path=ppt/slides/_rels/slide82.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57.xml"/><Relationship Id="rId1" Type="http://schemas.openxmlformats.org/officeDocument/2006/relationships/slideLayout" Target="../slideLayouts/slideLayout25.xml"/></Relationships>
</file>

<file path=ppt/slides/_rels/slide8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8.xml"/><Relationship Id="rId1" Type="http://schemas.openxmlformats.org/officeDocument/2006/relationships/slideLayout" Target="../slideLayouts/slideLayout25.xml"/></Relationships>
</file>

<file path=ppt/slides/_rels/slide84.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5.xml"/></Relationships>
</file>

<file path=ppt/slides/_rels/slide8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25.xml"/></Relationships>
</file>

<file path=ppt/slides/_rels/slide86.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5.xml"/></Relationships>
</file>

<file path=ppt/slides/_rels/slide8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9.xml"/><Relationship Id="rId1" Type="http://schemas.openxmlformats.org/officeDocument/2006/relationships/slideLayout" Target="../slideLayouts/slideLayout25.xml"/><Relationship Id="rId4" Type="http://schemas.openxmlformats.org/officeDocument/2006/relationships/image" Target="../media/image69.jpeg"/></Relationships>
</file>

<file path=ppt/slides/_rels/slide8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0.xml"/><Relationship Id="rId1" Type="http://schemas.openxmlformats.org/officeDocument/2006/relationships/slideLayout" Target="../slideLayouts/slideLayout25.xml"/></Relationships>
</file>

<file path=ppt/slides/_rels/slide89.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5.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5.xml"/></Relationships>
</file>

<file path=ppt/slides/_rels/slide9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1.xml"/><Relationship Id="rId1" Type="http://schemas.openxmlformats.org/officeDocument/2006/relationships/slideLayout" Target="../slideLayouts/slideLayout25.xml"/><Relationship Id="rId4" Type="http://schemas.openxmlformats.org/officeDocument/2006/relationships/image" Target="../media/image70.jpeg"/></Relationships>
</file>

<file path=ppt/slides/_rels/slide9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2.xml"/><Relationship Id="rId1" Type="http://schemas.openxmlformats.org/officeDocument/2006/relationships/slideLayout" Target="../slideLayouts/slideLayout25.xml"/><Relationship Id="rId4" Type="http://schemas.openxmlformats.org/officeDocument/2006/relationships/image" Target="../media/image71.emf"/></Relationships>
</file>

<file path=ppt/slides/_rels/slide9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3.xml"/><Relationship Id="rId1" Type="http://schemas.openxmlformats.org/officeDocument/2006/relationships/slideLayout" Target="../slideLayouts/slideLayout25.xml"/><Relationship Id="rId4" Type="http://schemas.openxmlformats.org/officeDocument/2006/relationships/image" Target="../media/image72.png"/></Relationships>
</file>

<file path=ppt/slides/_rels/slide9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4.xml"/><Relationship Id="rId1" Type="http://schemas.openxmlformats.org/officeDocument/2006/relationships/slideLayout" Target="../slideLayouts/slideLayout25.xml"/><Relationship Id="rId4" Type="http://schemas.openxmlformats.org/officeDocument/2006/relationships/image" Target="../media/image70.jpeg"/></Relationships>
</file>

<file path=ppt/slides/_rels/slide94.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5.xml"/></Relationships>
</file>

<file path=ppt/slides/_rels/slide9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5.xml"/><Relationship Id="rId1" Type="http://schemas.openxmlformats.org/officeDocument/2006/relationships/slideLayout" Target="../slideLayouts/slideLayout38.xml"/></Relationships>
</file>

<file path=ppt/slides/_rels/slide9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6.xml"/><Relationship Id="rId1" Type="http://schemas.openxmlformats.org/officeDocument/2006/relationships/slideLayout" Target="../slideLayouts/slideLayout25.xml"/><Relationship Id="rId4" Type="http://schemas.openxmlformats.org/officeDocument/2006/relationships/image" Target="../media/image73.png"/></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25.xml"/></Relationships>
</file>

<file path=ppt/slides/_rels/slide98.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31.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9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8.xml"/><Relationship Id="rId1" Type="http://schemas.openxmlformats.org/officeDocument/2006/relationships/slideLayout" Target="../slideLayouts/slideLayout25.xml"/><Relationship Id="rId4" Type="http://schemas.openxmlformats.org/officeDocument/2006/relationships/image" Target="../media/image8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5F382B-C324-D095-2BBB-B4BD005E8F18}"/>
              </a:ext>
            </a:extLst>
          </p:cNvPr>
          <p:cNvSpPr>
            <a:spLocks noGrp="1"/>
          </p:cNvSpPr>
          <p:nvPr>
            <p:ph type="title"/>
          </p:nvPr>
        </p:nvSpPr>
        <p:spPr/>
        <p:txBody>
          <a:bodyPr>
            <a:noAutofit/>
          </a:bodyPr>
          <a:lstStyle/>
          <a:p>
            <a:pPr algn="ctr"/>
            <a:r>
              <a:rPr lang="en-US" sz="3200" dirty="0">
                <a:solidFill>
                  <a:schemeClr val="bg2"/>
                </a:solidFill>
                <a:latin typeface="Calibri" panose="020F0502020204030204" pitchFamily="34" charset="0"/>
                <a:ea typeface="Calibri" panose="020F0502020204030204" pitchFamily="34" charset="0"/>
                <a:cs typeface="Calibri" panose="020F0502020204030204" pitchFamily="34" charset="0"/>
              </a:rPr>
              <a:t>Diabetes Education Services Presents:</a:t>
            </a:r>
          </a:p>
        </p:txBody>
      </p:sp>
      <p:sp>
        <p:nvSpPr>
          <p:cNvPr id="5" name="Title 8">
            <a:extLst>
              <a:ext uri="{FF2B5EF4-FFF2-40B4-BE49-F238E27FC236}">
                <a16:creationId xmlns:a16="http://schemas.microsoft.com/office/drawing/2014/main" id="{3907C7DD-2FC0-E333-92BD-4A3B9520B5D5}"/>
              </a:ext>
            </a:extLst>
          </p:cNvPr>
          <p:cNvSpPr txBox="1">
            <a:spLocks/>
          </p:cNvSpPr>
          <p:nvPr/>
        </p:nvSpPr>
        <p:spPr>
          <a:xfrm>
            <a:off x="526232" y="1493577"/>
            <a:ext cx="8091536" cy="1524000"/>
          </a:xfrm>
          <a:prstGeom prst="rect">
            <a:avLst/>
          </a:prstGeom>
          <a:noFill/>
        </p:spPr>
        <p:txBody>
          <a:bodyPr vert="horz" anchor="t" anchorCtr="0">
            <a:noAutofit/>
          </a:bodyPr>
          <a:lstStyle>
            <a:lvl1pPr algn="r" rtl="0" eaLnBrk="1" latinLnBrk="0" hangingPunct="1">
              <a:spcBef>
                <a:spcPct val="0"/>
              </a:spcBef>
              <a:buNone/>
              <a:defRPr kumimoji="0" sz="4400" kern="1200">
                <a:solidFill>
                  <a:schemeClr val="tx1"/>
                </a:solidFill>
                <a:latin typeface="Calibri" panose="020F0502020204030204" pitchFamily="34" charset="0"/>
                <a:ea typeface="+mj-ea"/>
                <a:cs typeface="+mj-cs"/>
              </a:defRPr>
            </a:lvl1pPr>
          </a:lstStyle>
          <a:p>
            <a:pPr algn="ctr"/>
            <a:r>
              <a:rPr lang="en-US" sz="4000" dirty="0" err="1"/>
              <a:t>ReVive</a:t>
            </a:r>
            <a:r>
              <a:rPr lang="en-US" sz="4000" dirty="0"/>
              <a:t> 5 Diabetes Training Program</a:t>
            </a:r>
            <a:br>
              <a:rPr lang="en-US" sz="4800" dirty="0"/>
            </a:br>
            <a:r>
              <a:rPr lang="en-US" sz="3200" dirty="0"/>
              <a:t>Session 2 |2024 </a:t>
            </a:r>
            <a:endParaRPr lang="en-US" sz="3600" dirty="0">
              <a:ea typeface="Calibri" panose="020F0502020204030204" pitchFamily="34" charset="0"/>
              <a:cs typeface="Calibri" panose="020F0502020204030204" pitchFamily="34" charset="0"/>
            </a:endParaRPr>
          </a:p>
        </p:txBody>
      </p:sp>
      <p:sp>
        <p:nvSpPr>
          <p:cNvPr id="7" name="TextBox 6">
            <a:extLst>
              <a:ext uri="{FF2B5EF4-FFF2-40B4-BE49-F238E27FC236}">
                <a16:creationId xmlns:a16="http://schemas.microsoft.com/office/drawing/2014/main" id="{FA8F2F82-C45F-F525-28F1-D7C9D699AB86}"/>
              </a:ext>
            </a:extLst>
          </p:cNvPr>
          <p:cNvSpPr txBox="1"/>
          <p:nvPr/>
        </p:nvSpPr>
        <p:spPr>
          <a:xfrm>
            <a:off x="869132" y="3002951"/>
            <a:ext cx="7405736" cy="1015663"/>
          </a:xfrm>
          <a:prstGeom prst="rect">
            <a:avLst/>
          </a:prstGeom>
          <a:noFill/>
        </p:spPr>
        <p:txBody>
          <a:bodyPr wrap="square">
            <a:spAutoFit/>
          </a:bodyPr>
          <a:lstStyle/>
          <a:p>
            <a:pPr algn="ctr"/>
            <a:r>
              <a:rPr lang="en-US" sz="2000" dirty="0"/>
              <a:t>Optimize self-care based on personal choice and values—</a:t>
            </a:r>
            <a:br>
              <a:rPr lang="en-US" sz="2000" dirty="0"/>
            </a:br>
            <a:r>
              <a:rPr lang="en-US" sz="2000" dirty="0"/>
              <a:t>”find the expert within.”</a:t>
            </a:r>
            <a:br>
              <a:rPr lang="en-US" sz="2000" dirty="0"/>
            </a:br>
            <a:endParaRPr lang="en-US" sz="2000" dirty="0"/>
          </a:p>
        </p:txBody>
      </p:sp>
      <p:sp>
        <p:nvSpPr>
          <p:cNvPr id="11" name="Rectangle 10">
            <a:extLst>
              <a:ext uri="{FF2B5EF4-FFF2-40B4-BE49-F238E27FC236}">
                <a16:creationId xmlns:a16="http://schemas.microsoft.com/office/drawing/2014/main" id="{1DF289FF-2EEA-6DA6-B589-9177B0A40838}"/>
              </a:ext>
            </a:extLst>
          </p:cNvPr>
          <p:cNvSpPr/>
          <p:nvPr/>
        </p:nvSpPr>
        <p:spPr>
          <a:xfrm>
            <a:off x="531891" y="4065717"/>
            <a:ext cx="8080218" cy="2476089"/>
          </a:xfrm>
          <a:prstGeom prst="rect">
            <a:avLst/>
          </a:prstGeom>
          <a:solidFill>
            <a:srgbClr val="0070C0"/>
          </a:solidFill>
          <a:ln>
            <a:solidFill>
              <a:schemeClr val="tx2">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FC9674ED-DB92-0EBE-3144-1DF482C9B276}"/>
              </a:ext>
            </a:extLst>
          </p:cNvPr>
          <p:cNvSpPr txBox="1"/>
          <p:nvPr/>
        </p:nvSpPr>
        <p:spPr>
          <a:xfrm>
            <a:off x="1321806" y="4789447"/>
            <a:ext cx="6500388" cy="1423082"/>
          </a:xfrm>
          <a:prstGeom prst="rect">
            <a:avLst/>
          </a:prstGeom>
          <a:noFill/>
        </p:spPr>
        <p:txBody>
          <a:bodyPr wrap="square">
            <a:spAutoFit/>
          </a:bodyPr>
          <a:lstStyle/>
          <a:p>
            <a:pPr marL="285750" indent="-285750">
              <a:lnSpc>
                <a:spcPct val="150000"/>
              </a:lnSpc>
              <a:buClr>
                <a:srgbClr val="86AA2C"/>
              </a:buClr>
              <a:buFont typeface="Arial" panose="020B0604020202020204" pitchFamily="34" charset="0"/>
              <a:buChar char="•"/>
            </a:pPr>
            <a:r>
              <a:rPr lang="en-US" sz="2000" dirty="0">
                <a:solidFill>
                  <a:schemeClr val="bg1"/>
                </a:solidFill>
              </a:rPr>
              <a:t>Beverly Thomassian, RN, MPH, CDCES, BC-ADM</a:t>
            </a:r>
          </a:p>
          <a:p>
            <a:pPr marL="285750" lvl="0" indent="-285750">
              <a:lnSpc>
                <a:spcPct val="150000"/>
              </a:lnSpc>
              <a:spcBef>
                <a:spcPts val="0"/>
              </a:spcBef>
              <a:buClr>
                <a:srgbClr val="86AA2C"/>
              </a:buClr>
              <a:buFont typeface="Arial" panose="020B0604020202020204" pitchFamily="34" charset="0"/>
              <a:buChar char="•"/>
            </a:pPr>
            <a:r>
              <a:rPr lang="en-US" sz="2000" dirty="0">
                <a:solidFill>
                  <a:schemeClr val="bg1"/>
                </a:solidFill>
              </a:rPr>
              <a:t>Lawrence Fisher, Ph.D., ABPP, Professor Emeritus, UCSF</a:t>
            </a:r>
          </a:p>
          <a:p>
            <a:pPr marL="285750" lvl="0" indent="-285750">
              <a:lnSpc>
                <a:spcPct val="150000"/>
              </a:lnSpc>
              <a:spcBef>
                <a:spcPts val="0"/>
              </a:spcBef>
              <a:buClr>
                <a:srgbClr val="86AA2C"/>
              </a:buClr>
              <a:buFont typeface="Arial" panose="020B0604020202020204" pitchFamily="34" charset="0"/>
              <a:buChar char="•"/>
            </a:pPr>
            <a:r>
              <a:rPr lang="en-US" sz="2000" dirty="0">
                <a:solidFill>
                  <a:schemeClr val="bg1"/>
                </a:solidFill>
              </a:rPr>
              <a:t>Susan Guzman, PhD</a:t>
            </a:r>
          </a:p>
        </p:txBody>
      </p:sp>
      <p:sp>
        <p:nvSpPr>
          <p:cNvPr id="10" name="Title 8">
            <a:extLst>
              <a:ext uri="{FF2B5EF4-FFF2-40B4-BE49-F238E27FC236}">
                <a16:creationId xmlns:a16="http://schemas.microsoft.com/office/drawing/2014/main" id="{40CE64D1-B9F9-00FB-DD3B-49AF6F32C2E0}"/>
              </a:ext>
            </a:extLst>
          </p:cNvPr>
          <p:cNvSpPr txBox="1">
            <a:spLocks/>
          </p:cNvSpPr>
          <p:nvPr/>
        </p:nvSpPr>
        <p:spPr>
          <a:xfrm>
            <a:off x="1143000" y="4047605"/>
            <a:ext cx="6858000" cy="694739"/>
          </a:xfrm>
          <a:prstGeom prst="rect">
            <a:avLst/>
          </a:prstGeom>
          <a:noFill/>
        </p:spPr>
        <p:txBody>
          <a:bodyPr vert="horz" anchor="t" anchorCtr="0">
            <a:noAutofit/>
          </a:bodyPr>
          <a:lstStyle>
            <a:lvl1pPr algn="r" rtl="0" eaLnBrk="1" latinLnBrk="0" hangingPunct="1">
              <a:spcBef>
                <a:spcPct val="0"/>
              </a:spcBef>
              <a:buNone/>
              <a:defRPr kumimoji="0" sz="4400" kern="1200">
                <a:solidFill>
                  <a:schemeClr val="tx1"/>
                </a:solidFill>
                <a:latin typeface="Calibri" panose="020F0502020204030204" pitchFamily="34" charset="0"/>
                <a:ea typeface="+mj-ea"/>
                <a:cs typeface="+mj-cs"/>
              </a:defRPr>
            </a:lvl1pPr>
          </a:lstStyle>
          <a:p>
            <a:pPr algn="ctr"/>
            <a:r>
              <a:rPr lang="en-US" sz="3600" dirty="0">
                <a:solidFill>
                  <a:schemeClr val="bg1"/>
                </a:solidFill>
              </a:rPr>
              <a:t>Program Faculty</a:t>
            </a:r>
            <a:endParaRPr lang="en-US" sz="2700" dirty="0">
              <a:solidFill>
                <a:schemeClr val="bg1"/>
              </a:solidFill>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0530123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8AC53F-7E34-6185-A61F-38E669DEF0AA}"/>
              </a:ext>
            </a:extLst>
          </p:cNvPr>
          <p:cNvSpPr>
            <a:spLocks noGrp="1"/>
          </p:cNvSpPr>
          <p:nvPr>
            <p:ph type="title"/>
          </p:nvPr>
        </p:nvSpPr>
        <p:spPr/>
        <p:txBody>
          <a:bodyPr/>
          <a:lstStyle/>
          <a:p>
            <a:r>
              <a:rPr lang="en-US" dirty="0"/>
              <a:t>ReVive Step 4</a:t>
            </a:r>
          </a:p>
        </p:txBody>
      </p:sp>
      <p:sp>
        <p:nvSpPr>
          <p:cNvPr id="14" name="Content Placeholder 13"/>
          <p:cNvSpPr>
            <a:spLocks noGrp="1"/>
          </p:cNvSpPr>
          <p:nvPr>
            <p:ph sz="quarter" idx="1"/>
          </p:nvPr>
        </p:nvSpPr>
        <p:spPr/>
        <p:txBody>
          <a:bodyPr>
            <a:normAutofit/>
          </a:bodyPr>
          <a:lstStyle/>
          <a:p>
            <a:pPr marL="0" indent="0" algn="ctr">
              <a:lnSpc>
                <a:spcPct val="110000"/>
              </a:lnSpc>
              <a:spcBef>
                <a:spcPts val="0"/>
              </a:spcBef>
              <a:buNone/>
            </a:pPr>
            <a:r>
              <a:rPr lang="en-US" sz="2800" b="1" dirty="0">
                <a:solidFill>
                  <a:srgbClr val="0070C0"/>
                </a:solidFill>
                <a:latin typeface="Calibri" panose="020F0502020204030204" pitchFamily="34" charset="0"/>
                <a:cs typeface="Calibri" panose="020F0502020204030204" pitchFamily="34" charset="0"/>
              </a:rPr>
              <a:t>Problem solve and enhance glucose management</a:t>
            </a:r>
          </a:p>
          <a:p>
            <a:pPr marL="0" indent="0">
              <a:lnSpc>
                <a:spcPct val="110000"/>
              </a:lnSpc>
              <a:spcBef>
                <a:spcPts val="0"/>
              </a:spcBef>
              <a:buNone/>
            </a:pPr>
            <a:endParaRPr lang="en-US" sz="2401" b="1" dirty="0">
              <a:latin typeface="Calibri" panose="020F0502020204030204" pitchFamily="34" charset="0"/>
              <a:ea typeface="Calibri" panose="020F0502020204030204" pitchFamily="34" charset="0"/>
            </a:endParaRPr>
          </a:p>
          <a:p>
            <a:pPr marL="0" indent="0">
              <a:lnSpc>
                <a:spcPct val="110000"/>
              </a:lnSpc>
              <a:spcBef>
                <a:spcPts val="0"/>
              </a:spcBef>
              <a:buNone/>
            </a:pPr>
            <a:r>
              <a:rPr lang="en-US" sz="2800" b="1" dirty="0">
                <a:latin typeface="Calibri" panose="020F0502020204030204" pitchFamily="34" charset="0"/>
                <a:ea typeface="Calibri" panose="020F0502020204030204" pitchFamily="34" charset="0"/>
              </a:rPr>
              <a:t>Step 4: Optimize self-management based on personal choice and values—”find the expert within.”</a:t>
            </a:r>
          </a:p>
          <a:p>
            <a:pPr marL="0" indent="0">
              <a:lnSpc>
                <a:spcPct val="110000"/>
              </a:lnSpc>
              <a:spcBef>
                <a:spcPts val="0"/>
              </a:spcBef>
              <a:buNone/>
            </a:pPr>
            <a:endParaRPr lang="en-US" sz="2800" dirty="0">
              <a:latin typeface="Calibri" panose="020F0502020204030204" pitchFamily="34" charset="0"/>
              <a:ea typeface="Calibri" panose="020F0502020204030204" pitchFamily="34" charset="0"/>
            </a:endParaRPr>
          </a:p>
          <a:p>
            <a:pPr marL="0" indent="0">
              <a:lnSpc>
                <a:spcPct val="110000"/>
              </a:lnSpc>
              <a:spcBef>
                <a:spcPts val="0"/>
              </a:spcBef>
              <a:buNone/>
            </a:pPr>
            <a:r>
              <a:rPr lang="en-US" sz="2800" dirty="0">
                <a:latin typeface="Calibri" panose="020F0502020204030204" pitchFamily="34" charset="0"/>
                <a:ea typeface="Calibri" panose="020F0502020204030204" pitchFamily="34" charset="0"/>
              </a:rPr>
              <a:t>This step has several elements.</a:t>
            </a:r>
          </a:p>
          <a:p>
            <a:pPr marL="0" indent="0">
              <a:lnSpc>
                <a:spcPct val="110000"/>
              </a:lnSpc>
              <a:spcBef>
                <a:spcPts val="0"/>
              </a:spcBef>
              <a:buNone/>
            </a:pPr>
            <a:r>
              <a:rPr lang="en-US" sz="2800" dirty="0">
                <a:latin typeface="Calibri" panose="020F0502020204030204" pitchFamily="34" charset="0"/>
                <a:ea typeface="Calibri" panose="020F0502020204030204" pitchFamily="34" charset="0"/>
              </a:rPr>
              <a:t>	- Organize diabetes tool kit        </a:t>
            </a:r>
            <a:r>
              <a:rPr lang="en-US" sz="2800" dirty="0">
                <a:solidFill>
                  <a:srgbClr val="0070C0"/>
                </a:solidFill>
                <a:latin typeface="Calibri" panose="020F0502020204030204" pitchFamily="34" charset="0"/>
                <a:ea typeface="Calibri" panose="020F0502020204030204" pitchFamily="34" charset="0"/>
              </a:rPr>
              <a:t> </a:t>
            </a:r>
            <a:r>
              <a:rPr lang="en-US" sz="2800" dirty="0">
                <a:latin typeface="Calibri" panose="020F0502020204030204" pitchFamily="34" charset="0"/>
                <a:ea typeface="Calibri" panose="020F0502020204030204" pitchFamily="34" charset="0"/>
              </a:rPr>
              <a:t>    </a:t>
            </a:r>
          </a:p>
          <a:p>
            <a:pPr marL="0" indent="0">
              <a:lnSpc>
                <a:spcPct val="110000"/>
              </a:lnSpc>
              <a:spcBef>
                <a:spcPts val="0"/>
              </a:spcBef>
              <a:buNone/>
            </a:pPr>
            <a:r>
              <a:rPr lang="en-US" sz="2800" dirty="0">
                <a:latin typeface="Calibri" panose="020F0502020204030204" pitchFamily="34" charset="0"/>
                <a:ea typeface="Calibri" panose="020F0502020204030204" pitchFamily="34" charset="0"/>
              </a:rPr>
              <a:t>	- Collect data and identify most pressing problem </a:t>
            </a:r>
          </a:p>
          <a:p>
            <a:pPr marL="0" indent="0">
              <a:lnSpc>
                <a:spcPct val="110000"/>
              </a:lnSpc>
              <a:spcBef>
                <a:spcPts val="0"/>
              </a:spcBef>
              <a:buNone/>
            </a:pPr>
            <a:r>
              <a:rPr lang="en-US" sz="2800" dirty="0">
                <a:latin typeface="Calibri" panose="020F0502020204030204" pitchFamily="34" charset="0"/>
                <a:ea typeface="Calibri" panose="020F0502020204030204" pitchFamily="34" charset="0"/>
              </a:rPr>
              <a:t>	- Explore problem and identify patterns </a:t>
            </a:r>
          </a:p>
          <a:p>
            <a:pPr marL="0" indent="0">
              <a:lnSpc>
                <a:spcPct val="110000"/>
              </a:lnSpc>
              <a:spcBef>
                <a:spcPts val="0"/>
              </a:spcBef>
              <a:buNone/>
            </a:pPr>
            <a:endParaRPr lang="en-US" sz="2701" b="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96695866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9" presetClass="emph" presetSubtype="0" fill="hold" nodeType="clickEffect">
                                  <p:stCondLst>
                                    <p:cond delay="0"/>
                                  </p:stCondLst>
                                  <p:childTnLst>
                                    <p:animClr clrSpc="rgb" dir="cw">
                                      <p:cBhvr override="childStyle">
                                        <p:cTn id="6" dur="500" fill="hold"/>
                                        <p:tgtEl>
                                          <p:spTgt spid="14">
                                            <p:txEl>
                                              <p:pRg st="5" end="5"/>
                                            </p:txEl>
                                          </p:spTgt>
                                        </p:tgtEl>
                                        <p:attrNameLst>
                                          <p:attrName>style.color</p:attrName>
                                        </p:attrNameLst>
                                      </p:cBhvr>
                                      <p:to>
                                        <a:schemeClr val="accent2"/>
                                      </p:to>
                                    </p:animClr>
                                    <p:animClr clrSpc="rgb" dir="cw">
                                      <p:cBhvr>
                                        <p:cTn id="7" dur="500" fill="hold"/>
                                        <p:tgtEl>
                                          <p:spTgt spid="14">
                                            <p:txEl>
                                              <p:pRg st="5" end="5"/>
                                            </p:txEl>
                                          </p:spTgt>
                                        </p:tgtEl>
                                        <p:attrNameLst>
                                          <p:attrName>fillcolor</p:attrName>
                                        </p:attrNameLst>
                                      </p:cBhvr>
                                      <p:to>
                                        <a:schemeClr val="accent2"/>
                                      </p:to>
                                    </p:animClr>
                                    <p:set>
                                      <p:cBhvr>
                                        <p:cTn id="8" dur="500" fill="hold"/>
                                        <p:tgtEl>
                                          <p:spTgt spid="14">
                                            <p:txEl>
                                              <p:pRg st="5" end="5"/>
                                            </p:txEl>
                                          </p:spTgt>
                                        </p:tgtEl>
                                        <p:attrNameLst>
                                          <p:attrName>fill.type</p:attrName>
                                        </p:attrNameLst>
                                      </p:cBhvr>
                                      <p:to>
                                        <p:strVal val="solid"/>
                                      </p:to>
                                    </p:set>
                                    <p:set>
                                      <p:cBhvr>
                                        <p:cTn id="9" dur="500" fill="hold"/>
                                        <p:tgtEl>
                                          <p:spTgt spid="14">
                                            <p:txEl>
                                              <p:pRg st="5" end="5"/>
                                            </p:txEl>
                                          </p:spTgt>
                                        </p:tgtEl>
                                        <p:attrNameLst>
                                          <p:attrName>fill.on</p:attrName>
                                        </p:attrNameLst>
                                      </p:cBhvr>
                                      <p:to>
                                        <p:strVal val="true"/>
                                      </p:to>
                                    </p:set>
                                  </p:childTnLst>
                                </p:cTn>
                              </p:par>
                            </p:childTnLst>
                          </p:cTn>
                        </p:par>
                      </p:childTnLst>
                    </p:cTn>
                  </p:par>
                  <p:par>
                    <p:cTn id="10" fill="hold">
                      <p:stCondLst>
                        <p:cond delay="indefinite"/>
                      </p:stCondLst>
                      <p:childTnLst>
                        <p:par>
                          <p:cTn id="11" fill="hold">
                            <p:stCondLst>
                              <p:cond delay="0"/>
                            </p:stCondLst>
                            <p:childTnLst>
                              <p:par>
                                <p:cTn id="12" presetID="19" presetClass="emph" presetSubtype="0" fill="hold" nodeType="clickEffect">
                                  <p:stCondLst>
                                    <p:cond delay="0"/>
                                  </p:stCondLst>
                                  <p:childTnLst>
                                    <p:animClr clrSpc="rgb" dir="cw">
                                      <p:cBhvr override="childStyle">
                                        <p:cTn id="13" dur="500" fill="hold"/>
                                        <p:tgtEl>
                                          <p:spTgt spid="14">
                                            <p:txEl>
                                              <p:pRg st="6" end="6"/>
                                            </p:txEl>
                                          </p:spTgt>
                                        </p:tgtEl>
                                        <p:attrNameLst>
                                          <p:attrName>style.color</p:attrName>
                                        </p:attrNameLst>
                                      </p:cBhvr>
                                      <p:to>
                                        <a:schemeClr val="accent2"/>
                                      </p:to>
                                    </p:animClr>
                                    <p:animClr clrSpc="rgb" dir="cw">
                                      <p:cBhvr>
                                        <p:cTn id="14" dur="500" fill="hold"/>
                                        <p:tgtEl>
                                          <p:spTgt spid="14">
                                            <p:txEl>
                                              <p:pRg st="6" end="6"/>
                                            </p:txEl>
                                          </p:spTgt>
                                        </p:tgtEl>
                                        <p:attrNameLst>
                                          <p:attrName>fillcolor</p:attrName>
                                        </p:attrNameLst>
                                      </p:cBhvr>
                                      <p:to>
                                        <a:schemeClr val="accent2"/>
                                      </p:to>
                                    </p:animClr>
                                    <p:set>
                                      <p:cBhvr>
                                        <p:cTn id="15" dur="500" fill="hold"/>
                                        <p:tgtEl>
                                          <p:spTgt spid="14">
                                            <p:txEl>
                                              <p:pRg st="6" end="6"/>
                                            </p:txEl>
                                          </p:spTgt>
                                        </p:tgtEl>
                                        <p:attrNameLst>
                                          <p:attrName>fill.type</p:attrName>
                                        </p:attrNameLst>
                                      </p:cBhvr>
                                      <p:to>
                                        <p:strVal val="solid"/>
                                      </p:to>
                                    </p:set>
                                    <p:set>
                                      <p:cBhvr>
                                        <p:cTn id="16" dur="500" fill="hold"/>
                                        <p:tgtEl>
                                          <p:spTgt spid="14">
                                            <p:txEl>
                                              <p:pRg st="6" end="6"/>
                                            </p:txEl>
                                          </p:spTgt>
                                        </p:tgtEl>
                                        <p:attrNameLst>
                                          <p:attrName>fill.on</p:attrName>
                                        </p:attrNameLst>
                                      </p:cBhvr>
                                      <p:to>
                                        <p:strVal val="true"/>
                                      </p:to>
                                    </p:set>
                                  </p:childTnLst>
                                </p:cTn>
                              </p:par>
                            </p:childTnLst>
                          </p:cTn>
                        </p:par>
                      </p:childTnLst>
                    </p:cTn>
                  </p:par>
                  <p:par>
                    <p:cTn id="17" fill="hold">
                      <p:stCondLst>
                        <p:cond delay="indefinite"/>
                      </p:stCondLst>
                      <p:childTnLst>
                        <p:par>
                          <p:cTn id="18" fill="hold">
                            <p:stCondLst>
                              <p:cond delay="0"/>
                            </p:stCondLst>
                            <p:childTnLst>
                              <p:par>
                                <p:cTn id="19" presetID="19" presetClass="emph" presetSubtype="0" fill="hold" nodeType="clickEffect">
                                  <p:stCondLst>
                                    <p:cond delay="0"/>
                                  </p:stCondLst>
                                  <p:childTnLst>
                                    <p:animClr clrSpc="rgb" dir="cw">
                                      <p:cBhvr override="childStyle">
                                        <p:cTn id="20" dur="500" fill="hold"/>
                                        <p:tgtEl>
                                          <p:spTgt spid="14">
                                            <p:txEl>
                                              <p:pRg st="7" end="7"/>
                                            </p:txEl>
                                          </p:spTgt>
                                        </p:tgtEl>
                                        <p:attrNameLst>
                                          <p:attrName>style.color</p:attrName>
                                        </p:attrNameLst>
                                      </p:cBhvr>
                                      <p:to>
                                        <a:schemeClr val="accent2"/>
                                      </p:to>
                                    </p:animClr>
                                    <p:animClr clrSpc="rgb" dir="cw">
                                      <p:cBhvr>
                                        <p:cTn id="21" dur="500" fill="hold"/>
                                        <p:tgtEl>
                                          <p:spTgt spid="14">
                                            <p:txEl>
                                              <p:pRg st="7" end="7"/>
                                            </p:txEl>
                                          </p:spTgt>
                                        </p:tgtEl>
                                        <p:attrNameLst>
                                          <p:attrName>fillcolor</p:attrName>
                                        </p:attrNameLst>
                                      </p:cBhvr>
                                      <p:to>
                                        <a:schemeClr val="accent2"/>
                                      </p:to>
                                    </p:animClr>
                                    <p:set>
                                      <p:cBhvr>
                                        <p:cTn id="22" dur="500" fill="hold"/>
                                        <p:tgtEl>
                                          <p:spTgt spid="14">
                                            <p:txEl>
                                              <p:pRg st="7" end="7"/>
                                            </p:txEl>
                                          </p:spTgt>
                                        </p:tgtEl>
                                        <p:attrNameLst>
                                          <p:attrName>fill.type</p:attrName>
                                        </p:attrNameLst>
                                      </p:cBhvr>
                                      <p:to>
                                        <p:strVal val="solid"/>
                                      </p:to>
                                    </p:set>
                                    <p:set>
                                      <p:cBhvr>
                                        <p:cTn id="23" dur="500" fill="hold"/>
                                        <p:tgtEl>
                                          <p:spTgt spid="14">
                                            <p:txEl>
                                              <p:pRg st="7" end="7"/>
                                            </p:txEl>
                                          </p:spTgt>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CB503DC-2A24-5BC5-BEBF-BA74FFD1B0C7}"/>
              </a:ext>
            </a:extLst>
          </p:cNvPr>
          <p:cNvSpPr>
            <a:spLocks noGrp="1"/>
          </p:cNvSpPr>
          <p:nvPr>
            <p:ph type="title"/>
          </p:nvPr>
        </p:nvSpPr>
        <p:spPr>
          <a:xfrm>
            <a:off x="457200" y="152400"/>
            <a:ext cx="8229600" cy="838200"/>
          </a:xfrm>
        </p:spPr>
        <p:txBody>
          <a:bodyPr/>
          <a:lstStyle/>
          <a:p>
            <a:pPr algn="ctr"/>
            <a:r>
              <a:rPr lang="en-US" dirty="0"/>
              <a:t>Drops with Exercise – JR Log</a:t>
            </a:r>
          </a:p>
        </p:txBody>
      </p:sp>
      <p:pic>
        <p:nvPicPr>
          <p:cNvPr id="5" name="Picture 4">
            <a:extLst>
              <a:ext uri="{FF2B5EF4-FFF2-40B4-BE49-F238E27FC236}">
                <a16:creationId xmlns:a16="http://schemas.microsoft.com/office/drawing/2014/main" id="{7F9A21CB-61A6-8FB6-8651-11E816A14492}"/>
              </a:ext>
            </a:extLst>
          </p:cNvPr>
          <p:cNvPicPr>
            <a:picLocks noChangeAspect="1"/>
          </p:cNvPicPr>
          <p:nvPr/>
        </p:nvPicPr>
        <p:blipFill>
          <a:blip r:embed="rId3"/>
          <a:stretch>
            <a:fillRect/>
          </a:stretch>
        </p:blipFill>
        <p:spPr>
          <a:xfrm>
            <a:off x="1371600" y="990600"/>
            <a:ext cx="7086600" cy="5719268"/>
          </a:xfrm>
          <a:prstGeom prst="rect">
            <a:avLst/>
          </a:prstGeom>
        </p:spPr>
      </p:pic>
    </p:spTree>
    <p:extLst>
      <p:ext uri="{BB962C8B-B14F-4D97-AF65-F5344CB8AC3E}">
        <p14:creationId xmlns:p14="http://schemas.microsoft.com/office/powerpoint/2010/main" val="287042519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7D8D8A8-7A06-5FF7-57E4-C5B41880FE2D}"/>
              </a:ext>
            </a:extLst>
          </p:cNvPr>
          <p:cNvSpPr>
            <a:spLocks noGrp="1"/>
          </p:cNvSpPr>
          <p:nvPr>
            <p:ph type="title"/>
          </p:nvPr>
        </p:nvSpPr>
        <p:spPr/>
        <p:txBody>
          <a:bodyPr>
            <a:normAutofit fontScale="90000"/>
          </a:bodyPr>
          <a:lstStyle/>
          <a:p>
            <a:r>
              <a:rPr lang="en-US" dirty="0"/>
              <a:t>Diabetes Distress – Putting it together</a:t>
            </a:r>
          </a:p>
        </p:txBody>
      </p:sp>
      <p:sp>
        <p:nvSpPr>
          <p:cNvPr id="6" name="Content Placeholder 5">
            <a:extLst>
              <a:ext uri="{FF2B5EF4-FFF2-40B4-BE49-F238E27FC236}">
                <a16:creationId xmlns:a16="http://schemas.microsoft.com/office/drawing/2014/main" id="{FBADEBEC-E587-7274-A7B3-8E71480D0268}"/>
              </a:ext>
            </a:extLst>
          </p:cNvPr>
          <p:cNvSpPr>
            <a:spLocks noGrp="1"/>
          </p:cNvSpPr>
          <p:nvPr>
            <p:ph sz="quarter" idx="1"/>
          </p:nvPr>
        </p:nvSpPr>
        <p:spPr>
          <a:xfrm>
            <a:off x="685800" y="1219200"/>
            <a:ext cx="8229600" cy="4937760"/>
          </a:xfrm>
        </p:spPr>
        <p:txBody>
          <a:bodyPr/>
          <a:lstStyle/>
          <a:p>
            <a:endParaRPr lang="en-US" dirty="0"/>
          </a:p>
        </p:txBody>
      </p:sp>
      <p:pic>
        <p:nvPicPr>
          <p:cNvPr id="8" name="Picture 7">
            <a:extLst>
              <a:ext uri="{FF2B5EF4-FFF2-40B4-BE49-F238E27FC236}">
                <a16:creationId xmlns:a16="http://schemas.microsoft.com/office/drawing/2014/main" id="{5D9643E3-FF94-C08C-76BC-4AB932A5E7FD}"/>
              </a:ext>
            </a:extLst>
          </p:cNvPr>
          <p:cNvPicPr>
            <a:picLocks noChangeAspect="1"/>
          </p:cNvPicPr>
          <p:nvPr/>
        </p:nvPicPr>
        <p:blipFill>
          <a:blip r:embed="rId3"/>
          <a:stretch>
            <a:fillRect/>
          </a:stretch>
        </p:blipFill>
        <p:spPr>
          <a:xfrm>
            <a:off x="555674" y="1278333"/>
            <a:ext cx="6759526" cy="5006774"/>
          </a:xfrm>
          <a:prstGeom prst="rect">
            <a:avLst/>
          </a:prstGeom>
        </p:spPr>
      </p:pic>
      <p:pic>
        <p:nvPicPr>
          <p:cNvPr id="9" name="Picture 8">
            <a:extLst>
              <a:ext uri="{FF2B5EF4-FFF2-40B4-BE49-F238E27FC236}">
                <a16:creationId xmlns:a16="http://schemas.microsoft.com/office/drawing/2014/main" id="{525B82F7-A403-7990-8D72-E3F49CD7400C}"/>
              </a:ext>
            </a:extLst>
          </p:cNvPr>
          <p:cNvPicPr>
            <a:picLocks noChangeAspect="1"/>
          </p:cNvPicPr>
          <p:nvPr/>
        </p:nvPicPr>
        <p:blipFill>
          <a:blip r:embed="rId4"/>
          <a:stretch>
            <a:fillRect/>
          </a:stretch>
        </p:blipFill>
        <p:spPr>
          <a:xfrm>
            <a:off x="3563030" y="3759869"/>
            <a:ext cx="932769" cy="170703"/>
          </a:xfrm>
          <a:prstGeom prst="rect">
            <a:avLst/>
          </a:prstGeom>
        </p:spPr>
      </p:pic>
      <p:pic>
        <p:nvPicPr>
          <p:cNvPr id="10" name="Picture 9">
            <a:extLst>
              <a:ext uri="{FF2B5EF4-FFF2-40B4-BE49-F238E27FC236}">
                <a16:creationId xmlns:a16="http://schemas.microsoft.com/office/drawing/2014/main" id="{E1159616-0488-7486-EC64-771441BF79BD}"/>
              </a:ext>
            </a:extLst>
          </p:cNvPr>
          <p:cNvPicPr>
            <a:picLocks noChangeAspect="1"/>
          </p:cNvPicPr>
          <p:nvPr/>
        </p:nvPicPr>
        <p:blipFill>
          <a:blip r:embed="rId4"/>
          <a:stretch>
            <a:fillRect/>
          </a:stretch>
        </p:blipFill>
        <p:spPr>
          <a:xfrm>
            <a:off x="3563030" y="4495800"/>
            <a:ext cx="932769" cy="170703"/>
          </a:xfrm>
          <a:prstGeom prst="rect">
            <a:avLst/>
          </a:prstGeom>
        </p:spPr>
      </p:pic>
      <p:pic>
        <p:nvPicPr>
          <p:cNvPr id="11" name="Picture 10">
            <a:extLst>
              <a:ext uri="{FF2B5EF4-FFF2-40B4-BE49-F238E27FC236}">
                <a16:creationId xmlns:a16="http://schemas.microsoft.com/office/drawing/2014/main" id="{9A9101AB-B90A-42B4-39F7-D1F51E4F72E6}"/>
              </a:ext>
            </a:extLst>
          </p:cNvPr>
          <p:cNvPicPr>
            <a:picLocks noChangeAspect="1"/>
          </p:cNvPicPr>
          <p:nvPr/>
        </p:nvPicPr>
        <p:blipFill>
          <a:blip r:embed="rId4"/>
          <a:stretch>
            <a:fillRect/>
          </a:stretch>
        </p:blipFill>
        <p:spPr>
          <a:xfrm>
            <a:off x="3508213" y="4154369"/>
            <a:ext cx="932769" cy="170703"/>
          </a:xfrm>
          <a:prstGeom prst="rect">
            <a:avLst/>
          </a:prstGeom>
        </p:spPr>
      </p:pic>
      <p:pic>
        <p:nvPicPr>
          <p:cNvPr id="12" name="Picture 11">
            <a:extLst>
              <a:ext uri="{FF2B5EF4-FFF2-40B4-BE49-F238E27FC236}">
                <a16:creationId xmlns:a16="http://schemas.microsoft.com/office/drawing/2014/main" id="{6300D92D-F717-798F-9207-2893EE0C89D9}"/>
              </a:ext>
            </a:extLst>
          </p:cNvPr>
          <p:cNvPicPr>
            <a:picLocks noChangeAspect="1"/>
          </p:cNvPicPr>
          <p:nvPr/>
        </p:nvPicPr>
        <p:blipFill>
          <a:blip r:embed="rId4"/>
          <a:stretch>
            <a:fillRect/>
          </a:stretch>
        </p:blipFill>
        <p:spPr>
          <a:xfrm>
            <a:off x="5334000" y="3356079"/>
            <a:ext cx="1295400" cy="222041"/>
          </a:xfrm>
          <a:prstGeom prst="rect">
            <a:avLst/>
          </a:prstGeom>
        </p:spPr>
      </p:pic>
      <p:pic>
        <p:nvPicPr>
          <p:cNvPr id="13" name="Picture 12">
            <a:extLst>
              <a:ext uri="{FF2B5EF4-FFF2-40B4-BE49-F238E27FC236}">
                <a16:creationId xmlns:a16="http://schemas.microsoft.com/office/drawing/2014/main" id="{792CCF0D-B700-F88F-D32E-8F72034F8EE2}"/>
              </a:ext>
            </a:extLst>
          </p:cNvPr>
          <p:cNvPicPr>
            <a:picLocks noChangeAspect="1"/>
          </p:cNvPicPr>
          <p:nvPr/>
        </p:nvPicPr>
        <p:blipFill>
          <a:blip r:embed="rId4"/>
          <a:stretch>
            <a:fillRect/>
          </a:stretch>
        </p:blipFill>
        <p:spPr>
          <a:xfrm>
            <a:off x="3508213" y="3003711"/>
            <a:ext cx="932769" cy="170703"/>
          </a:xfrm>
          <a:prstGeom prst="rect">
            <a:avLst/>
          </a:prstGeom>
        </p:spPr>
      </p:pic>
      <p:pic>
        <p:nvPicPr>
          <p:cNvPr id="14" name="Picture 13">
            <a:extLst>
              <a:ext uri="{FF2B5EF4-FFF2-40B4-BE49-F238E27FC236}">
                <a16:creationId xmlns:a16="http://schemas.microsoft.com/office/drawing/2014/main" id="{51D17A20-46E0-5AE2-F8C8-D13FC4D9CC83}"/>
              </a:ext>
            </a:extLst>
          </p:cNvPr>
          <p:cNvPicPr>
            <a:picLocks noChangeAspect="1"/>
          </p:cNvPicPr>
          <p:nvPr/>
        </p:nvPicPr>
        <p:blipFill>
          <a:blip r:embed="rId4"/>
          <a:stretch>
            <a:fillRect/>
          </a:stretch>
        </p:blipFill>
        <p:spPr>
          <a:xfrm>
            <a:off x="3469052" y="2471350"/>
            <a:ext cx="932769" cy="170703"/>
          </a:xfrm>
          <a:prstGeom prst="rect">
            <a:avLst/>
          </a:prstGeom>
        </p:spPr>
      </p:pic>
      <p:pic>
        <p:nvPicPr>
          <p:cNvPr id="15" name="Picture 14">
            <a:extLst>
              <a:ext uri="{FF2B5EF4-FFF2-40B4-BE49-F238E27FC236}">
                <a16:creationId xmlns:a16="http://schemas.microsoft.com/office/drawing/2014/main" id="{D4EAF822-FE81-BF91-F64F-E052DB7B1714}"/>
              </a:ext>
            </a:extLst>
          </p:cNvPr>
          <p:cNvPicPr>
            <a:picLocks noChangeAspect="1"/>
          </p:cNvPicPr>
          <p:nvPr/>
        </p:nvPicPr>
        <p:blipFill>
          <a:blip r:embed="rId4"/>
          <a:stretch>
            <a:fillRect/>
          </a:stretch>
        </p:blipFill>
        <p:spPr>
          <a:xfrm>
            <a:off x="800481" y="2471350"/>
            <a:ext cx="1180719" cy="216080"/>
          </a:xfrm>
          <a:prstGeom prst="rect">
            <a:avLst/>
          </a:prstGeom>
        </p:spPr>
      </p:pic>
      <p:pic>
        <p:nvPicPr>
          <p:cNvPr id="17" name="Picture 16">
            <a:extLst>
              <a:ext uri="{FF2B5EF4-FFF2-40B4-BE49-F238E27FC236}">
                <a16:creationId xmlns:a16="http://schemas.microsoft.com/office/drawing/2014/main" id="{11C52FC5-1FBC-4194-AFDF-43A8EF3F68C6}"/>
              </a:ext>
            </a:extLst>
          </p:cNvPr>
          <p:cNvPicPr>
            <a:picLocks noChangeAspect="1"/>
          </p:cNvPicPr>
          <p:nvPr/>
        </p:nvPicPr>
        <p:blipFill>
          <a:blip r:embed="rId5"/>
          <a:stretch>
            <a:fillRect/>
          </a:stretch>
        </p:blipFill>
        <p:spPr>
          <a:xfrm>
            <a:off x="704482" y="2636825"/>
            <a:ext cx="1182727" cy="219475"/>
          </a:xfrm>
          <a:prstGeom prst="rect">
            <a:avLst/>
          </a:prstGeom>
        </p:spPr>
      </p:pic>
      <p:sp>
        <p:nvSpPr>
          <p:cNvPr id="4" name="TextBox 3">
            <a:extLst>
              <a:ext uri="{FF2B5EF4-FFF2-40B4-BE49-F238E27FC236}">
                <a16:creationId xmlns:a16="http://schemas.microsoft.com/office/drawing/2014/main" id="{C7E6B027-8569-77B1-853D-F5FA864CF602}"/>
              </a:ext>
            </a:extLst>
          </p:cNvPr>
          <p:cNvSpPr txBox="1"/>
          <p:nvPr/>
        </p:nvSpPr>
        <p:spPr>
          <a:xfrm>
            <a:off x="704482" y="1465797"/>
            <a:ext cx="7677518" cy="646331"/>
          </a:xfrm>
          <a:prstGeom prst="rect">
            <a:avLst/>
          </a:prstGeom>
          <a:noFill/>
        </p:spPr>
        <p:txBody>
          <a:bodyPr wrap="square" rtlCol="0">
            <a:spAutoFit/>
          </a:bodyPr>
          <a:lstStyle/>
          <a:p>
            <a:r>
              <a:rPr lang="en-US" b="1" dirty="0"/>
              <a:t>Trying to eat fewer carbs and exercise more to prevent complications but having lows while exercising that sabotage efforts.</a:t>
            </a:r>
          </a:p>
        </p:txBody>
      </p:sp>
      <p:pic>
        <p:nvPicPr>
          <p:cNvPr id="2" name="Picture 1">
            <a:extLst>
              <a:ext uri="{FF2B5EF4-FFF2-40B4-BE49-F238E27FC236}">
                <a16:creationId xmlns:a16="http://schemas.microsoft.com/office/drawing/2014/main" id="{565DC0F3-95DA-A144-AA97-26B5D0B665EF}"/>
              </a:ext>
            </a:extLst>
          </p:cNvPr>
          <p:cNvPicPr>
            <a:picLocks noChangeAspect="1"/>
          </p:cNvPicPr>
          <p:nvPr/>
        </p:nvPicPr>
        <p:blipFill>
          <a:blip r:embed="rId4"/>
          <a:stretch>
            <a:fillRect/>
          </a:stretch>
        </p:blipFill>
        <p:spPr>
          <a:xfrm>
            <a:off x="5353050" y="3912502"/>
            <a:ext cx="1295400" cy="222041"/>
          </a:xfrm>
          <a:prstGeom prst="rect">
            <a:avLst/>
          </a:prstGeom>
        </p:spPr>
      </p:pic>
    </p:spTree>
    <p:extLst>
      <p:ext uri="{BB962C8B-B14F-4D97-AF65-F5344CB8AC3E}">
        <p14:creationId xmlns:p14="http://schemas.microsoft.com/office/powerpoint/2010/main" val="30723908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28D8E0-CAAF-C6DB-4F30-B0D1A38015FB}"/>
              </a:ext>
            </a:extLst>
          </p:cNvPr>
          <p:cNvSpPr>
            <a:spLocks noGrp="1"/>
          </p:cNvSpPr>
          <p:nvPr>
            <p:ph type="title"/>
          </p:nvPr>
        </p:nvSpPr>
        <p:spPr/>
        <p:txBody>
          <a:bodyPr/>
          <a:lstStyle/>
          <a:p>
            <a:r>
              <a:rPr lang="en-US" dirty="0"/>
              <a:t>Exercise Hypo – JR’s Situation</a:t>
            </a:r>
          </a:p>
        </p:txBody>
      </p:sp>
      <p:sp>
        <p:nvSpPr>
          <p:cNvPr id="8" name="Text Placeholder 7">
            <a:extLst>
              <a:ext uri="{FF2B5EF4-FFF2-40B4-BE49-F238E27FC236}">
                <a16:creationId xmlns:a16="http://schemas.microsoft.com/office/drawing/2014/main" id="{D983B72A-5027-C64C-B8E1-5E7E28386C0C}"/>
              </a:ext>
            </a:extLst>
          </p:cNvPr>
          <p:cNvSpPr>
            <a:spLocks noGrp="1"/>
          </p:cNvSpPr>
          <p:nvPr>
            <p:ph type="body" idx="1"/>
          </p:nvPr>
        </p:nvSpPr>
        <p:spPr/>
        <p:txBody>
          <a:bodyPr/>
          <a:lstStyle/>
          <a:p>
            <a:pPr algn="ctr"/>
            <a:r>
              <a:rPr lang="en-US" dirty="0"/>
              <a:t>JR Tells You</a:t>
            </a:r>
          </a:p>
        </p:txBody>
      </p:sp>
      <p:sp>
        <p:nvSpPr>
          <p:cNvPr id="9" name="Text Placeholder 8">
            <a:extLst>
              <a:ext uri="{FF2B5EF4-FFF2-40B4-BE49-F238E27FC236}">
                <a16:creationId xmlns:a16="http://schemas.microsoft.com/office/drawing/2014/main" id="{9DFB4193-6A47-A30B-E245-8BC7DA51F943}"/>
              </a:ext>
            </a:extLst>
          </p:cNvPr>
          <p:cNvSpPr>
            <a:spLocks noGrp="1"/>
          </p:cNvSpPr>
          <p:nvPr>
            <p:ph type="body" sz="half" idx="3"/>
          </p:nvPr>
        </p:nvSpPr>
        <p:spPr/>
        <p:txBody>
          <a:bodyPr/>
          <a:lstStyle/>
          <a:p>
            <a:pPr algn="ctr"/>
            <a:r>
              <a:rPr lang="en-US" dirty="0"/>
              <a:t>You Explore</a:t>
            </a:r>
          </a:p>
        </p:txBody>
      </p:sp>
      <p:sp>
        <p:nvSpPr>
          <p:cNvPr id="3" name="Content Placeholder 2">
            <a:extLst>
              <a:ext uri="{FF2B5EF4-FFF2-40B4-BE49-F238E27FC236}">
                <a16:creationId xmlns:a16="http://schemas.microsoft.com/office/drawing/2014/main" id="{A19D723C-E3FF-A47F-6A9E-6B49669508D9}"/>
              </a:ext>
            </a:extLst>
          </p:cNvPr>
          <p:cNvSpPr>
            <a:spLocks noGrp="1"/>
          </p:cNvSpPr>
          <p:nvPr>
            <p:ph sz="quarter" idx="2"/>
          </p:nvPr>
        </p:nvSpPr>
        <p:spPr>
          <a:xfrm>
            <a:off x="457200" y="2133600"/>
            <a:ext cx="4038600" cy="4343400"/>
          </a:xfrm>
        </p:spPr>
        <p:txBody>
          <a:bodyPr>
            <a:normAutofit fontScale="85000" lnSpcReduction="20000"/>
          </a:bodyPr>
          <a:lstStyle/>
          <a:p>
            <a:pPr>
              <a:lnSpc>
                <a:spcPct val="110000"/>
              </a:lnSpc>
            </a:pPr>
            <a:r>
              <a:rPr lang="en-US" sz="3800" dirty="0"/>
              <a:t>Story – limiting my carbs will keep my blood sugars on target.</a:t>
            </a:r>
          </a:p>
          <a:p>
            <a:pPr>
              <a:lnSpc>
                <a:spcPct val="110000"/>
              </a:lnSpc>
            </a:pPr>
            <a:r>
              <a:rPr lang="en-US" sz="3800" dirty="0"/>
              <a:t>I am worried about complications, so I try to avoid carbs, even with exercise.</a:t>
            </a:r>
          </a:p>
          <a:p>
            <a:endParaRPr lang="en-US" dirty="0"/>
          </a:p>
        </p:txBody>
      </p:sp>
      <p:sp>
        <p:nvSpPr>
          <p:cNvPr id="10" name="Content Placeholder 9">
            <a:extLst>
              <a:ext uri="{FF2B5EF4-FFF2-40B4-BE49-F238E27FC236}">
                <a16:creationId xmlns:a16="http://schemas.microsoft.com/office/drawing/2014/main" id="{8EB37AE8-AC59-57B9-E0FB-D8D940AFBC82}"/>
              </a:ext>
            </a:extLst>
          </p:cNvPr>
          <p:cNvSpPr>
            <a:spLocks noGrp="1"/>
          </p:cNvSpPr>
          <p:nvPr>
            <p:ph sz="quarter" idx="4"/>
          </p:nvPr>
        </p:nvSpPr>
        <p:spPr>
          <a:xfrm>
            <a:off x="4648200" y="2133600"/>
            <a:ext cx="4038600" cy="4267200"/>
          </a:xfrm>
        </p:spPr>
        <p:txBody>
          <a:bodyPr>
            <a:normAutofit fontScale="85000" lnSpcReduction="20000"/>
          </a:bodyPr>
          <a:lstStyle/>
          <a:p>
            <a:pPr>
              <a:lnSpc>
                <a:spcPct val="110000"/>
              </a:lnSpc>
            </a:pPr>
            <a:r>
              <a:rPr lang="en-US" dirty="0"/>
              <a:t>Would you be willing to be present with that fear to try and keep blood sugars in a safe range during bike riding?</a:t>
            </a:r>
          </a:p>
          <a:p>
            <a:pPr>
              <a:lnSpc>
                <a:spcPct val="110000"/>
              </a:lnSpc>
            </a:pPr>
            <a:r>
              <a:rPr lang="en-US" dirty="0"/>
              <a:t>Are there any other strategies that might work to keep glucose in a safe range during your bike ride?</a:t>
            </a:r>
          </a:p>
          <a:p>
            <a:endParaRPr lang="en-US" dirty="0"/>
          </a:p>
        </p:txBody>
      </p:sp>
    </p:spTree>
    <p:extLst>
      <p:ext uri="{BB962C8B-B14F-4D97-AF65-F5344CB8AC3E}">
        <p14:creationId xmlns:p14="http://schemas.microsoft.com/office/powerpoint/2010/main" val="42449120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8AC53F-7E34-6185-A61F-38E669DEF0AA}"/>
              </a:ext>
            </a:extLst>
          </p:cNvPr>
          <p:cNvSpPr>
            <a:spLocks noGrp="1"/>
          </p:cNvSpPr>
          <p:nvPr>
            <p:ph type="title"/>
          </p:nvPr>
        </p:nvSpPr>
        <p:spPr>
          <a:xfrm>
            <a:off x="457200" y="152400"/>
            <a:ext cx="8229600" cy="1371600"/>
          </a:xfrm>
        </p:spPr>
        <p:txBody>
          <a:bodyPr>
            <a:normAutofit fontScale="90000"/>
          </a:bodyPr>
          <a:lstStyle/>
          <a:p>
            <a:r>
              <a:rPr lang="en-US" dirty="0"/>
              <a:t>ReVive 5 – Explore Problem &amp; Identify Patterns</a:t>
            </a:r>
          </a:p>
        </p:txBody>
      </p:sp>
      <p:sp>
        <p:nvSpPr>
          <p:cNvPr id="14" name="Content Placeholder 13"/>
          <p:cNvSpPr>
            <a:spLocks noGrp="1"/>
          </p:cNvSpPr>
          <p:nvPr>
            <p:ph sz="quarter" idx="1"/>
          </p:nvPr>
        </p:nvSpPr>
        <p:spPr>
          <a:xfrm>
            <a:off x="457200" y="1752600"/>
            <a:ext cx="8229600" cy="4404360"/>
          </a:xfrm>
        </p:spPr>
        <p:txBody>
          <a:bodyPr>
            <a:normAutofit/>
          </a:bodyPr>
          <a:lstStyle/>
          <a:p>
            <a:pPr marL="0" indent="0" algn="ctr">
              <a:lnSpc>
                <a:spcPct val="110000"/>
              </a:lnSpc>
              <a:spcBef>
                <a:spcPts val="0"/>
              </a:spcBef>
              <a:buNone/>
            </a:pPr>
            <a:r>
              <a:rPr lang="en-US" sz="2400" b="1" dirty="0">
                <a:latin typeface="Calibri" panose="020F0502020204030204" pitchFamily="34" charset="0"/>
                <a:cs typeface="Calibri" panose="020F0502020204030204" pitchFamily="34" charset="0"/>
              </a:rPr>
              <a:t>Problem solve and enhance glucose management</a:t>
            </a:r>
          </a:p>
          <a:p>
            <a:pPr marL="0" indent="0">
              <a:lnSpc>
                <a:spcPct val="110000"/>
              </a:lnSpc>
              <a:spcBef>
                <a:spcPts val="0"/>
              </a:spcBef>
              <a:buNone/>
            </a:pPr>
            <a:endParaRPr lang="en-US" sz="2401" b="1" dirty="0">
              <a:latin typeface="Calibri" panose="020F0502020204030204" pitchFamily="34" charset="0"/>
              <a:ea typeface="Calibri" panose="020F0502020204030204" pitchFamily="34" charset="0"/>
            </a:endParaRPr>
          </a:p>
          <a:p>
            <a:pPr marL="617220" lvl="2" indent="-342900">
              <a:buClr>
                <a:srgbClr val="005959"/>
              </a:buClr>
            </a:pPr>
            <a:r>
              <a:rPr lang="en-US" sz="2400" dirty="0">
                <a:cs typeface="Calibri" panose="020F0502020204030204" pitchFamily="34" charset="0"/>
              </a:rPr>
              <a:t>Now that you have collected the data.</a:t>
            </a:r>
          </a:p>
          <a:p>
            <a:pPr marL="617220" lvl="2" indent="-342900">
              <a:buClr>
                <a:srgbClr val="005959"/>
              </a:buClr>
            </a:pPr>
            <a:r>
              <a:rPr lang="en-US" sz="2400" dirty="0">
                <a:cs typeface="Calibri" panose="020F0502020204030204" pitchFamily="34" charset="0"/>
              </a:rPr>
              <a:t>Now that you have identified patterns.</a:t>
            </a:r>
          </a:p>
          <a:p>
            <a:pPr marL="617220" lvl="2" indent="-342900">
              <a:buClr>
                <a:srgbClr val="005959"/>
              </a:buClr>
            </a:pPr>
            <a:r>
              <a:rPr lang="en-US" sz="2400" dirty="0">
                <a:cs typeface="Calibri" panose="020F0502020204030204" pitchFamily="34" charset="0"/>
              </a:rPr>
              <a:t>Now that you have identified how DD drives the problem.</a:t>
            </a:r>
          </a:p>
          <a:p>
            <a:pPr marL="617220" lvl="2" indent="-342900">
              <a:buClr>
                <a:srgbClr val="005959"/>
              </a:buClr>
            </a:pPr>
            <a:r>
              <a:rPr lang="en-US" sz="2400" dirty="0">
                <a:cs typeface="Calibri" panose="020F0502020204030204" pitchFamily="34" charset="0"/>
              </a:rPr>
              <a:t>Now you are ready to try an experiment.</a:t>
            </a:r>
          </a:p>
          <a:p>
            <a:pPr marL="342991" lvl="1" indent="-342991">
              <a:buClr>
                <a:srgbClr val="005959"/>
              </a:buClr>
              <a:buFont typeface="Wingdings" panose="05000000000000000000" pitchFamily="2" charset="2"/>
              <a:buChar char="§"/>
            </a:pPr>
            <a:endParaRPr lang="en-US" sz="2400" b="1" dirty="0">
              <a:solidFill>
                <a:srgbClr val="C00000"/>
              </a:solidFill>
              <a:ea typeface="Calibri" panose="020F0502020204030204" pitchFamily="34" charset="0"/>
              <a:cs typeface="Calibri" panose="020F0502020204030204" pitchFamily="34" charset="0"/>
            </a:endParaRPr>
          </a:p>
          <a:p>
            <a:pPr marL="342991" lvl="1" indent="-342991">
              <a:buClr>
                <a:srgbClr val="005959"/>
              </a:buClr>
              <a:buFont typeface="Wingdings" panose="05000000000000000000" pitchFamily="2" charset="2"/>
              <a:buChar char="§"/>
            </a:pPr>
            <a:endParaRPr lang="en-US" sz="2400" b="1" dirty="0">
              <a:solidFill>
                <a:srgbClr val="C00000"/>
              </a:solidFill>
              <a:ea typeface="Calibri" panose="020F0502020204030204" pitchFamily="34" charset="0"/>
              <a:cs typeface="Calibri" panose="020F0502020204030204" pitchFamily="34" charset="0"/>
            </a:endParaRPr>
          </a:p>
          <a:p>
            <a:pPr marL="0" indent="0">
              <a:lnSpc>
                <a:spcPct val="110000"/>
              </a:lnSpc>
              <a:spcBef>
                <a:spcPts val="0"/>
              </a:spcBef>
              <a:buNone/>
            </a:pPr>
            <a:endParaRPr lang="en-US" sz="2701" b="1" dirty="0">
              <a:latin typeface="Calibri" panose="020F0502020204030204" pitchFamily="34" charset="0"/>
              <a:cs typeface="Calibri" panose="020F0502020204030204" pitchFamily="34" charset="0"/>
            </a:endParaRPr>
          </a:p>
        </p:txBody>
      </p:sp>
      <p:sp>
        <p:nvSpPr>
          <p:cNvPr id="4" name="TextBox 3">
            <a:extLst>
              <a:ext uri="{FF2B5EF4-FFF2-40B4-BE49-F238E27FC236}">
                <a16:creationId xmlns:a16="http://schemas.microsoft.com/office/drawing/2014/main" id="{405F31A7-A4F4-52B0-8C80-F51C57B179D1}"/>
              </a:ext>
            </a:extLst>
          </p:cNvPr>
          <p:cNvSpPr txBox="1"/>
          <p:nvPr/>
        </p:nvSpPr>
        <p:spPr>
          <a:xfrm>
            <a:off x="762000" y="4876800"/>
            <a:ext cx="7134645" cy="831253"/>
          </a:xfrm>
          <a:prstGeom prst="rect">
            <a:avLst/>
          </a:prstGeom>
          <a:noFill/>
        </p:spPr>
        <p:txBody>
          <a:bodyPr wrap="none" rtlCol="0">
            <a:spAutoFit/>
          </a:bodyPr>
          <a:lstStyle/>
          <a:p>
            <a:r>
              <a:rPr lang="en-US" sz="2401" b="1" dirty="0">
                <a:solidFill>
                  <a:srgbClr val="0070C0"/>
                </a:solidFill>
                <a:latin typeface="Calibri" panose="020F0502020204030204" pitchFamily="34" charset="0"/>
                <a:cs typeface="Calibri" panose="020F0502020204030204" pitchFamily="34" charset="0"/>
              </a:rPr>
              <a:t>Help the person decide what change(s) they can make </a:t>
            </a:r>
          </a:p>
          <a:p>
            <a:r>
              <a:rPr lang="en-US" sz="2401" b="1" dirty="0">
                <a:solidFill>
                  <a:srgbClr val="0070C0"/>
                </a:solidFill>
                <a:latin typeface="Calibri" panose="020F0502020204030204" pitchFamily="34" charset="0"/>
                <a:cs typeface="Calibri" panose="020F0502020204030204" pitchFamily="34" charset="0"/>
              </a:rPr>
              <a:t>to address the problem</a:t>
            </a:r>
          </a:p>
        </p:txBody>
      </p:sp>
    </p:spTree>
    <p:extLst>
      <p:ext uri="{BB962C8B-B14F-4D97-AF65-F5344CB8AC3E}">
        <p14:creationId xmlns:p14="http://schemas.microsoft.com/office/powerpoint/2010/main" val="307805182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80F8D7-BE3F-1956-5EF5-B6609F1FBCB9}"/>
              </a:ext>
            </a:extLst>
          </p:cNvPr>
          <p:cNvSpPr>
            <a:spLocks noGrp="1"/>
          </p:cNvSpPr>
          <p:nvPr>
            <p:ph type="title"/>
          </p:nvPr>
        </p:nvSpPr>
        <p:spPr>
          <a:xfrm>
            <a:off x="457200" y="228600"/>
            <a:ext cx="8229600" cy="914400"/>
          </a:xfrm>
        </p:spPr>
        <p:txBody>
          <a:bodyPr anchor="b">
            <a:normAutofit/>
          </a:bodyPr>
          <a:lstStyle/>
          <a:p>
            <a:r>
              <a:rPr lang="en-US" sz="4000" dirty="0"/>
              <a:t>JR Decides and Makes a Plan </a:t>
            </a:r>
          </a:p>
        </p:txBody>
      </p:sp>
      <p:sp>
        <p:nvSpPr>
          <p:cNvPr id="5" name="Content Placeholder 4">
            <a:extLst>
              <a:ext uri="{FF2B5EF4-FFF2-40B4-BE49-F238E27FC236}">
                <a16:creationId xmlns:a16="http://schemas.microsoft.com/office/drawing/2014/main" id="{534F0A9E-C779-013F-34FA-AA27D7642CFE}"/>
              </a:ext>
            </a:extLst>
          </p:cNvPr>
          <p:cNvSpPr>
            <a:spLocks noGrp="1"/>
          </p:cNvSpPr>
          <p:nvPr>
            <p:ph sz="quarter" idx="1"/>
          </p:nvPr>
        </p:nvSpPr>
        <p:spPr>
          <a:xfrm>
            <a:off x="4804624" y="1447800"/>
            <a:ext cx="4041648" cy="4937760"/>
          </a:xfrm>
        </p:spPr>
        <p:txBody>
          <a:bodyPr>
            <a:normAutofit/>
          </a:bodyPr>
          <a:lstStyle/>
          <a:p>
            <a:r>
              <a:rPr lang="en-US" sz="2800" dirty="0"/>
              <a:t>I will decrease my basal insulin 1 hour before and during my bike ride or</a:t>
            </a:r>
          </a:p>
          <a:p>
            <a:r>
              <a:rPr lang="en-US" sz="2800" dirty="0"/>
              <a:t>I will eat an extra 15gms of carb at meal before my bike ride days.</a:t>
            </a:r>
          </a:p>
          <a:p>
            <a:r>
              <a:rPr lang="en-US" sz="2800" dirty="0"/>
              <a:t>I will eat 15 </a:t>
            </a:r>
            <a:r>
              <a:rPr lang="en-US" sz="2800" dirty="0" err="1"/>
              <a:t>gms</a:t>
            </a:r>
            <a:r>
              <a:rPr lang="en-US" sz="2800" dirty="0"/>
              <a:t> of carb if my glucose drops less than 70 during my bike ride.</a:t>
            </a:r>
          </a:p>
        </p:txBody>
      </p:sp>
      <p:graphicFrame>
        <p:nvGraphicFramePr>
          <p:cNvPr id="7" name="Content Placeholder 2">
            <a:extLst>
              <a:ext uri="{FF2B5EF4-FFF2-40B4-BE49-F238E27FC236}">
                <a16:creationId xmlns:a16="http://schemas.microsoft.com/office/drawing/2014/main" id="{02722074-88F5-CA2A-19DE-3DF38F42153F}"/>
              </a:ext>
            </a:extLst>
          </p:cNvPr>
          <p:cNvGraphicFramePr>
            <a:graphicFrameLocks noGrp="1"/>
          </p:cNvGraphicFramePr>
          <p:nvPr>
            <p:ph sz="quarter" idx="2"/>
          </p:nvPr>
        </p:nvGraphicFramePr>
        <p:xfrm>
          <a:off x="514545" y="1143000"/>
          <a:ext cx="4041648" cy="493776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9698648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22816ED-1C52-4105-53C3-9EDD3844C4E8}"/>
              </a:ext>
            </a:extLst>
          </p:cNvPr>
          <p:cNvSpPr>
            <a:spLocks noGrp="1"/>
          </p:cNvSpPr>
          <p:nvPr>
            <p:ph type="title"/>
          </p:nvPr>
        </p:nvSpPr>
        <p:spPr>
          <a:xfrm>
            <a:off x="457200" y="228600"/>
            <a:ext cx="8229600" cy="914400"/>
          </a:xfrm>
        </p:spPr>
        <p:txBody>
          <a:bodyPr anchor="b">
            <a:normAutofit/>
          </a:bodyPr>
          <a:lstStyle/>
          <a:p>
            <a:r>
              <a:rPr lang="en-US" dirty="0"/>
              <a:t>Helping People Succeed</a:t>
            </a:r>
          </a:p>
        </p:txBody>
      </p:sp>
      <p:sp>
        <p:nvSpPr>
          <p:cNvPr id="5" name="Content Placeholder 4">
            <a:extLst>
              <a:ext uri="{FF2B5EF4-FFF2-40B4-BE49-F238E27FC236}">
                <a16:creationId xmlns:a16="http://schemas.microsoft.com/office/drawing/2014/main" id="{1807922F-B47A-18E7-3B20-3F9F0347FBD3}"/>
              </a:ext>
            </a:extLst>
          </p:cNvPr>
          <p:cNvSpPr>
            <a:spLocks noGrp="1"/>
          </p:cNvSpPr>
          <p:nvPr>
            <p:ph sz="quarter" idx="1"/>
          </p:nvPr>
        </p:nvSpPr>
        <p:spPr>
          <a:xfrm>
            <a:off x="457200" y="1219200"/>
            <a:ext cx="4041648" cy="5410200"/>
          </a:xfrm>
        </p:spPr>
        <p:txBody>
          <a:bodyPr>
            <a:normAutofit fontScale="92500" lnSpcReduction="20000"/>
          </a:bodyPr>
          <a:lstStyle/>
          <a:p>
            <a:pPr marL="342991" lvl="1" indent="-342991">
              <a:lnSpc>
                <a:spcPct val="110000"/>
              </a:lnSpc>
              <a:buClr>
                <a:srgbClr val="005959"/>
              </a:buClr>
              <a:buFont typeface="Wingdings" panose="05000000000000000000" pitchFamily="2" charset="2"/>
              <a:buChar char="§"/>
            </a:pPr>
            <a:r>
              <a:rPr lang="en-US" sz="2800" dirty="0"/>
              <a:t>The change has to be achievable – something they actually can do.</a:t>
            </a:r>
          </a:p>
          <a:p>
            <a:pPr marL="342991" lvl="1" indent="-342991">
              <a:lnSpc>
                <a:spcPct val="110000"/>
              </a:lnSpc>
              <a:buClr>
                <a:srgbClr val="005959"/>
              </a:buClr>
              <a:buFont typeface="Wingdings" panose="05000000000000000000" pitchFamily="2" charset="2"/>
              <a:buChar char="§"/>
            </a:pPr>
            <a:r>
              <a:rPr lang="en-US" sz="2800" dirty="0"/>
              <a:t>Remind them that feelings and action are not the same thing.</a:t>
            </a:r>
          </a:p>
          <a:p>
            <a:pPr marL="342991" lvl="1" indent="-342991">
              <a:lnSpc>
                <a:spcPct val="110000"/>
              </a:lnSpc>
              <a:buClr>
                <a:srgbClr val="005959"/>
              </a:buClr>
              <a:buFont typeface="Wingdings" panose="05000000000000000000" pitchFamily="2" charset="2"/>
              <a:buChar char="§"/>
            </a:pPr>
            <a:r>
              <a:rPr lang="en-US" sz="2800" dirty="0"/>
              <a:t>The first change may not fix the problem, but it helps people discover what to do next. </a:t>
            </a:r>
          </a:p>
          <a:p>
            <a:pPr marL="342991" lvl="1" indent="-342991">
              <a:lnSpc>
                <a:spcPct val="110000"/>
              </a:lnSpc>
              <a:buClr>
                <a:srgbClr val="005959"/>
              </a:buClr>
              <a:buFont typeface="Wingdings" panose="05000000000000000000" pitchFamily="2" charset="2"/>
              <a:buChar char="§"/>
            </a:pPr>
            <a:r>
              <a:rPr lang="en-US" sz="2800" dirty="0"/>
              <a:t>The first change may point them in the right direction, but it still might not be enough change.</a:t>
            </a:r>
          </a:p>
          <a:p>
            <a:pPr>
              <a:lnSpc>
                <a:spcPct val="90000"/>
              </a:lnSpc>
            </a:pPr>
            <a:endParaRPr lang="en-US" sz="2200" dirty="0"/>
          </a:p>
        </p:txBody>
      </p:sp>
      <p:pic>
        <p:nvPicPr>
          <p:cNvPr id="8" name="Picture 7" descr="Steps against a white wall">
            <a:extLst>
              <a:ext uri="{FF2B5EF4-FFF2-40B4-BE49-F238E27FC236}">
                <a16:creationId xmlns:a16="http://schemas.microsoft.com/office/drawing/2014/main" id="{C881C457-F7C9-96CD-54BD-3E50012B54C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1719" r="23644" b="-3"/>
          <a:stretch/>
        </p:blipFill>
        <p:spPr>
          <a:xfrm>
            <a:off x="4645154" y="1216152"/>
            <a:ext cx="4028692" cy="4937760"/>
          </a:xfrm>
          <a:prstGeom prst="rect">
            <a:avLst/>
          </a:prstGeom>
          <a:noFill/>
        </p:spPr>
      </p:pic>
      <p:sp>
        <p:nvSpPr>
          <p:cNvPr id="11" name="TextBox 10">
            <a:extLst>
              <a:ext uri="{FF2B5EF4-FFF2-40B4-BE49-F238E27FC236}">
                <a16:creationId xmlns:a16="http://schemas.microsoft.com/office/drawing/2014/main" id="{7F0E4388-B97C-5D9C-6FF0-82CA1330423D}"/>
              </a:ext>
            </a:extLst>
          </p:cNvPr>
          <p:cNvSpPr txBox="1"/>
          <p:nvPr/>
        </p:nvSpPr>
        <p:spPr>
          <a:xfrm>
            <a:off x="4800600" y="1371600"/>
            <a:ext cx="3873246" cy="424732"/>
          </a:xfrm>
          <a:prstGeom prst="rect">
            <a:avLst/>
          </a:prstGeom>
          <a:noFill/>
        </p:spPr>
        <p:txBody>
          <a:bodyPr wrap="square">
            <a:spAutoFit/>
          </a:bodyPr>
          <a:lstStyle/>
          <a:p>
            <a:pPr marL="0" lvl="1">
              <a:lnSpc>
                <a:spcPct val="90000"/>
              </a:lnSpc>
              <a:buClr>
                <a:srgbClr val="005959"/>
              </a:buClr>
            </a:pPr>
            <a:r>
              <a:rPr lang="en-US" sz="2400" dirty="0"/>
              <a:t>This is a step-wise process.</a:t>
            </a:r>
          </a:p>
        </p:txBody>
      </p:sp>
    </p:spTree>
    <p:extLst>
      <p:ext uri="{BB962C8B-B14F-4D97-AF65-F5344CB8AC3E}">
        <p14:creationId xmlns:p14="http://schemas.microsoft.com/office/powerpoint/2010/main" val="21888367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27DC87-3923-44DA-7DA6-44F902703477}"/>
              </a:ext>
            </a:extLst>
          </p:cNvPr>
          <p:cNvSpPr>
            <a:spLocks noGrp="1"/>
          </p:cNvSpPr>
          <p:nvPr>
            <p:ph type="title"/>
          </p:nvPr>
        </p:nvSpPr>
        <p:spPr/>
        <p:txBody>
          <a:bodyPr/>
          <a:lstStyle/>
          <a:p>
            <a:r>
              <a:rPr lang="en-US" dirty="0"/>
              <a:t>Checking in with JR 2 weeks later</a:t>
            </a:r>
          </a:p>
        </p:txBody>
      </p:sp>
      <p:sp>
        <p:nvSpPr>
          <p:cNvPr id="5" name="Text Placeholder 4">
            <a:extLst>
              <a:ext uri="{FF2B5EF4-FFF2-40B4-BE49-F238E27FC236}">
                <a16:creationId xmlns:a16="http://schemas.microsoft.com/office/drawing/2014/main" id="{6C0B5BD4-10BC-C28F-A35D-B37906F1F5B4}"/>
              </a:ext>
            </a:extLst>
          </p:cNvPr>
          <p:cNvSpPr>
            <a:spLocks noGrp="1"/>
          </p:cNvSpPr>
          <p:nvPr>
            <p:ph type="body" idx="1"/>
          </p:nvPr>
        </p:nvSpPr>
        <p:spPr/>
        <p:txBody>
          <a:bodyPr/>
          <a:lstStyle/>
          <a:p>
            <a:r>
              <a:rPr lang="en-US" dirty="0"/>
              <a:t>You Say / Ask</a:t>
            </a:r>
          </a:p>
        </p:txBody>
      </p:sp>
      <p:sp>
        <p:nvSpPr>
          <p:cNvPr id="6" name="Text Placeholder 5">
            <a:extLst>
              <a:ext uri="{FF2B5EF4-FFF2-40B4-BE49-F238E27FC236}">
                <a16:creationId xmlns:a16="http://schemas.microsoft.com/office/drawing/2014/main" id="{9231E635-4EDA-51CA-8C36-87B0A0209952}"/>
              </a:ext>
            </a:extLst>
          </p:cNvPr>
          <p:cNvSpPr>
            <a:spLocks noGrp="1"/>
          </p:cNvSpPr>
          <p:nvPr>
            <p:ph type="body" sz="half" idx="3"/>
          </p:nvPr>
        </p:nvSpPr>
        <p:spPr>
          <a:xfrm>
            <a:off x="4646614" y="1140909"/>
            <a:ext cx="4041775" cy="685800"/>
          </a:xfrm>
        </p:spPr>
        <p:txBody>
          <a:bodyPr/>
          <a:lstStyle/>
          <a:p>
            <a:r>
              <a:rPr lang="en-US" dirty="0"/>
              <a:t>JR Responds</a:t>
            </a:r>
          </a:p>
        </p:txBody>
      </p:sp>
      <p:sp>
        <p:nvSpPr>
          <p:cNvPr id="3" name="Content Placeholder 2">
            <a:extLst>
              <a:ext uri="{FF2B5EF4-FFF2-40B4-BE49-F238E27FC236}">
                <a16:creationId xmlns:a16="http://schemas.microsoft.com/office/drawing/2014/main" id="{E1614AE5-256B-8B2F-8A49-733F1C90A870}"/>
              </a:ext>
            </a:extLst>
          </p:cNvPr>
          <p:cNvSpPr>
            <a:spLocks noGrp="1"/>
          </p:cNvSpPr>
          <p:nvPr>
            <p:ph sz="quarter" idx="2"/>
          </p:nvPr>
        </p:nvSpPr>
        <p:spPr>
          <a:xfrm>
            <a:off x="304800" y="1980154"/>
            <a:ext cx="4038600" cy="4038600"/>
          </a:xfrm>
        </p:spPr>
        <p:txBody>
          <a:bodyPr>
            <a:noAutofit/>
          </a:bodyPr>
          <a:lstStyle/>
          <a:p>
            <a:r>
              <a:rPr lang="en-US" sz="2400" dirty="0"/>
              <a:t>Thank you for keeping logs on your exercise days.</a:t>
            </a:r>
          </a:p>
          <a:p>
            <a:r>
              <a:rPr lang="en-US" sz="2400" dirty="0"/>
              <a:t>Did you notice your DD story showed up?</a:t>
            </a:r>
          </a:p>
          <a:p>
            <a:r>
              <a:rPr lang="en-US" sz="2400" dirty="0"/>
              <a:t>Were you able to try any of the experiments? </a:t>
            </a:r>
          </a:p>
          <a:p>
            <a:r>
              <a:rPr lang="en-US" sz="2400" dirty="0"/>
              <a:t>Did you discover anything new?</a:t>
            </a:r>
          </a:p>
          <a:p>
            <a:pPr marL="0" indent="0">
              <a:buNone/>
            </a:pPr>
            <a:endParaRPr lang="en-US" sz="2400" dirty="0"/>
          </a:p>
        </p:txBody>
      </p:sp>
      <p:sp>
        <p:nvSpPr>
          <p:cNvPr id="4" name="Content Placeholder 3">
            <a:extLst>
              <a:ext uri="{FF2B5EF4-FFF2-40B4-BE49-F238E27FC236}">
                <a16:creationId xmlns:a16="http://schemas.microsoft.com/office/drawing/2014/main" id="{EB45D55B-7BA2-4436-A2DF-2EA15E21E136}"/>
              </a:ext>
            </a:extLst>
          </p:cNvPr>
          <p:cNvSpPr>
            <a:spLocks noGrp="1"/>
          </p:cNvSpPr>
          <p:nvPr>
            <p:ph sz="quarter" idx="4"/>
          </p:nvPr>
        </p:nvSpPr>
        <p:spPr>
          <a:xfrm>
            <a:off x="4343400" y="1826709"/>
            <a:ext cx="4495799" cy="4345491"/>
          </a:xfrm>
        </p:spPr>
        <p:txBody>
          <a:bodyPr>
            <a:noAutofit/>
          </a:bodyPr>
          <a:lstStyle/>
          <a:p>
            <a:pPr>
              <a:lnSpc>
                <a:spcPct val="120000"/>
              </a:lnSpc>
            </a:pPr>
            <a:r>
              <a:rPr lang="en-US" sz="2400" dirty="0"/>
              <a:t>Yes, I noticed my worry as I prepared for my ride.</a:t>
            </a:r>
          </a:p>
          <a:p>
            <a:pPr>
              <a:lnSpc>
                <a:spcPct val="120000"/>
              </a:lnSpc>
            </a:pPr>
            <a:r>
              <a:rPr lang="en-US" sz="2400" dirty="0"/>
              <a:t>I put my pump on exercise mode when I started my ride. I got a little low at first, had some glucose tabs, and then things stabilized. </a:t>
            </a:r>
          </a:p>
          <a:p>
            <a:pPr>
              <a:lnSpc>
                <a:spcPct val="120000"/>
              </a:lnSpc>
            </a:pPr>
            <a:r>
              <a:rPr lang="en-US" sz="2400" dirty="0"/>
              <a:t>Next time, I will start with a higher BG plus put my pump on exercise mode.</a:t>
            </a:r>
          </a:p>
        </p:txBody>
      </p:sp>
    </p:spTree>
    <p:extLst>
      <p:ext uri="{BB962C8B-B14F-4D97-AF65-F5344CB8AC3E}">
        <p14:creationId xmlns:p14="http://schemas.microsoft.com/office/powerpoint/2010/main" val="14507352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484221" y="1046223"/>
            <a:ext cx="628814" cy="628814"/>
          </a:xfrm>
          <a:prstGeom prst="rect">
            <a:avLst/>
          </a:prstGeom>
        </p:spPr>
      </p:pic>
      <p:sp>
        <p:nvSpPr>
          <p:cNvPr id="2" name="Title 1">
            <a:extLst>
              <a:ext uri="{FF2B5EF4-FFF2-40B4-BE49-F238E27FC236}">
                <a16:creationId xmlns:a16="http://schemas.microsoft.com/office/drawing/2014/main" id="{B3A2AED3-ED0E-FE6F-1D27-875DEAD316CB}"/>
              </a:ext>
            </a:extLst>
          </p:cNvPr>
          <p:cNvSpPr>
            <a:spLocks noGrp="1"/>
          </p:cNvSpPr>
          <p:nvPr>
            <p:ph type="title"/>
          </p:nvPr>
        </p:nvSpPr>
        <p:spPr/>
        <p:txBody>
          <a:bodyPr>
            <a:normAutofit fontScale="90000"/>
          </a:bodyPr>
          <a:lstStyle/>
          <a:p>
            <a:r>
              <a:rPr lang="en-US" dirty="0"/>
              <a:t>Setting Up Experiment/ Taking Action</a:t>
            </a:r>
          </a:p>
        </p:txBody>
      </p:sp>
      <p:sp>
        <p:nvSpPr>
          <p:cNvPr id="3" name="Content Placeholder 2">
            <a:extLst>
              <a:ext uri="{FF2B5EF4-FFF2-40B4-BE49-F238E27FC236}">
                <a16:creationId xmlns:a16="http://schemas.microsoft.com/office/drawing/2014/main" id="{7FCE9A90-1C68-5DD3-0D6F-935E06A50A90}"/>
              </a:ext>
            </a:extLst>
          </p:cNvPr>
          <p:cNvSpPr>
            <a:spLocks noGrp="1"/>
          </p:cNvSpPr>
          <p:nvPr>
            <p:ph sz="quarter" idx="1"/>
          </p:nvPr>
        </p:nvSpPr>
        <p:spPr>
          <a:xfrm>
            <a:off x="457200" y="1219200"/>
            <a:ext cx="3276600" cy="5257800"/>
          </a:xfrm>
        </p:spPr>
        <p:txBody>
          <a:bodyPr>
            <a:normAutofit fontScale="77500" lnSpcReduction="20000"/>
          </a:bodyPr>
          <a:lstStyle/>
          <a:p>
            <a:pPr>
              <a:lnSpc>
                <a:spcPct val="120000"/>
              </a:lnSpc>
            </a:pPr>
            <a:r>
              <a:rPr lang="en-US" dirty="0">
                <a:cs typeface="Calibri" panose="020F0502020204030204" pitchFamily="34" charset="0"/>
              </a:rPr>
              <a:t>C</a:t>
            </a:r>
            <a:r>
              <a:rPr lang="en-US" sz="3200" dirty="0">
                <a:cs typeface="Calibri" panose="020F0502020204030204" pitchFamily="34" charset="0"/>
              </a:rPr>
              <a:t>hange experiments need to be time limited (not forever) – this is only an experiment – try it out for 3 days and see what happens.</a:t>
            </a:r>
          </a:p>
          <a:p>
            <a:pPr>
              <a:lnSpc>
                <a:spcPct val="120000"/>
              </a:lnSpc>
            </a:pPr>
            <a:r>
              <a:rPr lang="en-US" dirty="0">
                <a:cs typeface="Calibri" panose="020F0502020204030204" pitchFamily="34" charset="0"/>
              </a:rPr>
              <a:t>They could realize that it actually isn’t an issue or maybe it is something different.</a:t>
            </a:r>
          </a:p>
          <a:p>
            <a:pPr>
              <a:lnSpc>
                <a:spcPct val="120000"/>
              </a:lnSpc>
            </a:pPr>
            <a:endParaRPr lang="en-US" sz="3200" dirty="0">
              <a:cs typeface="Calibri" panose="020F0502020204030204" pitchFamily="34" charset="0"/>
            </a:endParaRPr>
          </a:p>
          <a:p>
            <a:endParaRPr lang="en-US" dirty="0"/>
          </a:p>
        </p:txBody>
      </p:sp>
      <p:sp>
        <p:nvSpPr>
          <p:cNvPr id="4" name="Content Placeholder 3">
            <a:extLst>
              <a:ext uri="{FF2B5EF4-FFF2-40B4-BE49-F238E27FC236}">
                <a16:creationId xmlns:a16="http://schemas.microsoft.com/office/drawing/2014/main" id="{9A339C24-13AB-950A-C3DE-6095E46219D7}"/>
              </a:ext>
            </a:extLst>
          </p:cNvPr>
          <p:cNvSpPr>
            <a:spLocks noGrp="1"/>
          </p:cNvSpPr>
          <p:nvPr>
            <p:ph sz="quarter" idx="2"/>
          </p:nvPr>
        </p:nvSpPr>
        <p:spPr>
          <a:xfrm>
            <a:off x="4114800" y="1219200"/>
            <a:ext cx="4572000" cy="5489448"/>
          </a:xfrm>
        </p:spPr>
        <p:txBody>
          <a:bodyPr>
            <a:noAutofit/>
          </a:bodyPr>
          <a:lstStyle/>
          <a:p>
            <a:r>
              <a:rPr lang="en-US" dirty="0">
                <a:solidFill>
                  <a:srgbClr val="0070C0"/>
                </a:solidFill>
                <a:cs typeface="Calibri" panose="020F0502020204030204" pitchFamily="34" charset="0"/>
              </a:rPr>
              <a:t>Based on JR results:</a:t>
            </a:r>
          </a:p>
          <a:p>
            <a:pPr lvl="1"/>
            <a:r>
              <a:rPr lang="en-US" dirty="0">
                <a:cs typeface="Calibri" panose="020F0502020204030204" pitchFamily="34" charset="0"/>
              </a:rPr>
              <a:t>Make a small change (exercise mode &gt; higher BG)</a:t>
            </a:r>
          </a:p>
          <a:p>
            <a:pPr lvl="1"/>
            <a:r>
              <a:rPr lang="en-US" dirty="0">
                <a:cs typeface="Calibri" panose="020F0502020204030204" pitchFamily="34" charset="0"/>
              </a:rPr>
              <a:t>Realize, that the story and tough feelings can be major barrier to change.  (It is scary, but I can feel worried and still try these new strategies)</a:t>
            </a:r>
          </a:p>
          <a:p>
            <a:pPr lvl="1"/>
            <a:r>
              <a:rPr lang="en-US" dirty="0">
                <a:cs typeface="Calibri" panose="020F0502020204030204" pitchFamily="34" charset="0"/>
              </a:rPr>
              <a:t>Discover an unexpected issue (maybe basal rate is too much).</a:t>
            </a:r>
          </a:p>
          <a:p>
            <a:endParaRPr lang="en-US" dirty="0"/>
          </a:p>
        </p:txBody>
      </p:sp>
    </p:spTree>
    <p:extLst>
      <p:ext uri="{BB962C8B-B14F-4D97-AF65-F5344CB8AC3E}">
        <p14:creationId xmlns:p14="http://schemas.microsoft.com/office/powerpoint/2010/main" val="16463295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484221" y="1046223"/>
            <a:ext cx="628814" cy="628814"/>
          </a:xfrm>
          <a:prstGeom prst="rect">
            <a:avLst/>
          </a:prstGeom>
        </p:spPr>
      </p:pic>
      <p:pic>
        <p:nvPicPr>
          <p:cNvPr id="2" name="Picture 1"/>
          <p:cNvPicPr>
            <a:picLocks noChangeAspect="1"/>
          </p:cNvPicPr>
          <p:nvPr/>
        </p:nvPicPr>
        <p:blipFill>
          <a:blip r:embed="rId4"/>
          <a:stretch>
            <a:fillRect/>
          </a:stretch>
        </p:blipFill>
        <p:spPr>
          <a:xfrm>
            <a:off x="685800" y="1219200"/>
            <a:ext cx="7211047" cy="5127422"/>
          </a:xfrm>
          <a:prstGeom prst="rect">
            <a:avLst/>
          </a:prstGeom>
        </p:spPr>
      </p:pic>
      <p:sp>
        <p:nvSpPr>
          <p:cNvPr id="7" name="Title 6">
            <a:extLst>
              <a:ext uri="{FF2B5EF4-FFF2-40B4-BE49-F238E27FC236}">
                <a16:creationId xmlns:a16="http://schemas.microsoft.com/office/drawing/2014/main" id="{8510F714-4344-D7B5-3E01-EF97CF30261E}"/>
              </a:ext>
            </a:extLst>
          </p:cNvPr>
          <p:cNvSpPr>
            <a:spLocks noGrp="1"/>
          </p:cNvSpPr>
          <p:nvPr>
            <p:ph type="title"/>
          </p:nvPr>
        </p:nvSpPr>
        <p:spPr/>
        <p:txBody>
          <a:bodyPr/>
          <a:lstStyle/>
          <a:p>
            <a:r>
              <a:rPr lang="en-US" dirty="0"/>
              <a:t>What is happening here?</a:t>
            </a:r>
          </a:p>
        </p:txBody>
      </p:sp>
    </p:spTree>
    <p:extLst>
      <p:ext uri="{BB962C8B-B14F-4D97-AF65-F5344CB8AC3E}">
        <p14:creationId xmlns:p14="http://schemas.microsoft.com/office/powerpoint/2010/main" val="362675595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stretch>
            <a:fillRect/>
          </a:stretch>
        </p:blipFill>
        <p:spPr>
          <a:xfrm>
            <a:off x="990600" y="1323920"/>
            <a:ext cx="6842984" cy="5381680"/>
          </a:xfrm>
          <a:prstGeom prst="rect">
            <a:avLst/>
          </a:prstGeom>
        </p:spPr>
      </p:pic>
      <p:sp>
        <p:nvSpPr>
          <p:cNvPr id="2" name="Title 1">
            <a:extLst>
              <a:ext uri="{FF2B5EF4-FFF2-40B4-BE49-F238E27FC236}">
                <a16:creationId xmlns:a16="http://schemas.microsoft.com/office/drawing/2014/main" id="{6E32917F-B7A7-E01C-6576-7D8140594D52}"/>
              </a:ext>
            </a:extLst>
          </p:cNvPr>
          <p:cNvSpPr>
            <a:spLocks noGrp="1"/>
          </p:cNvSpPr>
          <p:nvPr>
            <p:ph type="title"/>
          </p:nvPr>
        </p:nvSpPr>
        <p:spPr>
          <a:xfrm>
            <a:off x="457200" y="142240"/>
            <a:ext cx="8229600" cy="990600"/>
          </a:xfrm>
        </p:spPr>
        <p:txBody>
          <a:bodyPr/>
          <a:lstStyle/>
          <a:p>
            <a:r>
              <a:rPr lang="en-US" dirty="0"/>
              <a:t>Diabetes Detectives</a:t>
            </a:r>
          </a:p>
        </p:txBody>
      </p:sp>
    </p:spTree>
    <p:extLst>
      <p:ext uri="{BB962C8B-B14F-4D97-AF65-F5344CB8AC3E}">
        <p14:creationId xmlns:p14="http://schemas.microsoft.com/office/powerpoint/2010/main" val="175308508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912D49-7AA1-1850-FB7D-8E05261DD1B1}"/>
              </a:ext>
            </a:extLst>
          </p:cNvPr>
          <p:cNvSpPr>
            <a:spLocks noGrp="1"/>
          </p:cNvSpPr>
          <p:nvPr>
            <p:ph type="title"/>
          </p:nvPr>
        </p:nvSpPr>
        <p:spPr>
          <a:xfrm>
            <a:off x="457200" y="228600"/>
            <a:ext cx="8229600" cy="914400"/>
          </a:xfrm>
        </p:spPr>
        <p:txBody>
          <a:bodyPr anchor="b">
            <a:normAutofit/>
          </a:bodyPr>
          <a:lstStyle/>
          <a:p>
            <a:pPr>
              <a:lnSpc>
                <a:spcPct val="90000"/>
              </a:lnSpc>
            </a:pPr>
            <a:r>
              <a:rPr lang="en-US" sz="2800"/>
              <a:t>You don’t have to be Diabetes Tech Expert to use the ReVive 5 Step Approach</a:t>
            </a:r>
          </a:p>
        </p:txBody>
      </p:sp>
      <p:sp>
        <p:nvSpPr>
          <p:cNvPr id="3" name="Content Placeholder 2">
            <a:extLst>
              <a:ext uri="{FF2B5EF4-FFF2-40B4-BE49-F238E27FC236}">
                <a16:creationId xmlns:a16="http://schemas.microsoft.com/office/drawing/2014/main" id="{EC7B491B-DDB9-0BC3-4884-9362943D6740}"/>
              </a:ext>
            </a:extLst>
          </p:cNvPr>
          <p:cNvSpPr>
            <a:spLocks noGrp="1"/>
          </p:cNvSpPr>
          <p:nvPr>
            <p:ph sz="quarter" idx="1"/>
          </p:nvPr>
        </p:nvSpPr>
        <p:spPr>
          <a:xfrm>
            <a:off x="457200" y="1219200"/>
            <a:ext cx="4648200" cy="5410200"/>
          </a:xfrm>
        </p:spPr>
        <p:txBody>
          <a:bodyPr>
            <a:normAutofit fontScale="92500" lnSpcReduction="10000"/>
          </a:bodyPr>
          <a:lstStyle/>
          <a:p>
            <a:pPr>
              <a:lnSpc>
                <a:spcPct val="110000"/>
              </a:lnSpc>
            </a:pPr>
            <a:r>
              <a:rPr lang="en-US" sz="2800" dirty="0"/>
              <a:t>We are going to lean into the expertise of the person living with diabetes.</a:t>
            </a:r>
          </a:p>
          <a:p>
            <a:pPr>
              <a:lnSpc>
                <a:spcPct val="110000"/>
              </a:lnSpc>
            </a:pPr>
            <a:r>
              <a:rPr lang="en-US" sz="2800" dirty="0"/>
              <a:t>People use a variety of strategies to manage diabetes including injections, pumps, CGM, meters, online chat groups, life coaches, low carb eating, exercise and changing combinations.</a:t>
            </a:r>
          </a:p>
          <a:p>
            <a:pPr>
              <a:lnSpc>
                <a:spcPct val="110000"/>
              </a:lnSpc>
            </a:pPr>
            <a:r>
              <a:rPr lang="en-US" sz="2800" dirty="0"/>
              <a:t>We are going to explore tough thoughts and feelings in a conversational approach.</a:t>
            </a:r>
          </a:p>
        </p:txBody>
      </p:sp>
      <p:pic>
        <p:nvPicPr>
          <p:cNvPr id="5" name="Picture 4" descr="Consulting with senior patient at home">
            <a:extLst>
              <a:ext uri="{FF2B5EF4-FFF2-40B4-BE49-F238E27FC236}">
                <a16:creationId xmlns:a16="http://schemas.microsoft.com/office/drawing/2014/main" id="{38EC624E-AD26-56A0-46DE-F771F356FBC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7910" r="17659"/>
          <a:stretch/>
        </p:blipFill>
        <p:spPr>
          <a:xfrm>
            <a:off x="5499354" y="1600200"/>
            <a:ext cx="3187446" cy="3894165"/>
          </a:xfrm>
          <a:prstGeom prst="rect">
            <a:avLst/>
          </a:prstGeom>
          <a:noFill/>
        </p:spPr>
      </p:pic>
    </p:spTree>
    <p:extLst>
      <p:ext uri="{BB962C8B-B14F-4D97-AF65-F5344CB8AC3E}">
        <p14:creationId xmlns:p14="http://schemas.microsoft.com/office/powerpoint/2010/main" val="37694913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7356C1-05A9-84F5-4738-B68AF9CA0805}"/>
              </a:ext>
            </a:extLst>
          </p:cNvPr>
          <p:cNvSpPr>
            <a:spLocks noGrp="1"/>
          </p:cNvSpPr>
          <p:nvPr>
            <p:ph type="title"/>
          </p:nvPr>
        </p:nvSpPr>
        <p:spPr/>
        <p:txBody>
          <a:bodyPr/>
          <a:lstStyle/>
          <a:p>
            <a:r>
              <a:rPr lang="en-US" dirty="0"/>
              <a:t>RT Loves Eating Out</a:t>
            </a:r>
          </a:p>
        </p:txBody>
      </p:sp>
      <p:sp>
        <p:nvSpPr>
          <p:cNvPr id="3" name="Content Placeholder 2">
            <a:extLst>
              <a:ext uri="{FF2B5EF4-FFF2-40B4-BE49-F238E27FC236}">
                <a16:creationId xmlns:a16="http://schemas.microsoft.com/office/drawing/2014/main" id="{FDA19E25-9064-7AC9-9884-11933AABABC4}"/>
              </a:ext>
            </a:extLst>
          </p:cNvPr>
          <p:cNvSpPr>
            <a:spLocks noGrp="1"/>
          </p:cNvSpPr>
          <p:nvPr>
            <p:ph sz="quarter" idx="1"/>
          </p:nvPr>
        </p:nvSpPr>
        <p:spPr>
          <a:xfrm>
            <a:off x="457200" y="1219200"/>
            <a:ext cx="4041648" cy="5181600"/>
          </a:xfrm>
        </p:spPr>
        <p:txBody>
          <a:bodyPr>
            <a:normAutofit fontScale="85000" lnSpcReduction="20000"/>
          </a:bodyPr>
          <a:lstStyle/>
          <a:p>
            <a:pPr>
              <a:lnSpc>
                <a:spcPct val="120000"/>
              </a:lnSpc>
            </a:pPr>
            <a:r>
              <a:rPr lang="en-US" dirty="0"/>
              <a:t>RT loves to eat dinner out with their friends 2-3 times a week.</a:t>
            </a:r>
          </a:p>
          <a:p>
            <a:pPr>
              <a:lnSpc>
                <a:spcPct val="120000"/>
              </a:lnSpc>
            </a:pPr>
            <a:r>
              <a:rPr lang="en-US" dirty="0"/>
              <a:t>However, blood sugars always seem to go above target on those evenings.</a:t>
            </a:r>
          </a:p>
          <a:p>
            <a:pPr>
              <a:lnSpc>
                <a:spcPct val="120000"/>
              </a:lnSpc>
            </a:pPr>
            <a:r>
              <a:rPr lang="en-US" dirty="0"/>
              <a:t>Want to have improved time in range to feel better, worry less and enjoy time with friends.</a:t>
            </a:r>
          </a:p>
        </p:txBody>
      </p:sp>
      <p:sp>
        <p:nvSpPr>
          <p:cNvPr id="4" name="Content Placeholder 3">
            <a:extLst>
              <a:ext uri="{FF2B5EF4-FFF2-40B4-BE49-F238E27FC236}">
                <a16:creationId xmlns:a16="http://schemas.microsoft.com/office/drawing/2014/main" id="{3971234B-B0C3-698A-57EA-C2F080247415}"/>
              </a:ext>
            </a:extLst>
          </p:cNvPr>
          <p:cNvSpPr>
            <a:spLocks noGrp="1"/>
          </p:cNvSpPr>
          <p:nvPr>
            <p:ph sz="quarter" idx="2"/>
          </p:nvPr>
        </p:nvSpPr>
        <p:spPr>
          <a:xfrm>
            <a:off x="4572000" y="1341120"/>
            <a:ext cx="4041648" cy="4937760"/>
          </a:xfrm>
        </p:spPr>
        <p:txBody>
          <a:bodyPr>
            <a:normAutofit fontScale="85000" lnSpcReduction="20000"/>
          </a:bodyPr>
          <a:lstStyle/>
          <a:p>
            <a:pPr>
              <a:lnSpc>
                <a:spcPct val="120000"/>
              </a:lnSpc>
            </a:pPr>
            <a:r>
              <a:rPr lang="en-US" dirty="0"/>
              <a:t>Story- I am such a failure, my blood sugars are always going too high. Makes me not even want to try.</a:t>
            </a:r>
          </a:p>
          <a:p>
            <a:pPr>
              <a:lnSpc>
                <a:spcPct val="120000"/>
              </a:lnSpc>
            </a:pPr>
            <a:r>
              <a:rPr lang="en-US" dirty="0"/>
              <a:t>Action: I will tolerate these feelings and I will look up carb content of food to try and figure out how much insulin I actually need.</a:t>
            </a:r>
          </a:p>
          <a:p>
            <a:endParaRPr lang="en-US" dirty="0"/>
          </a:p>
        </p:txBody>
      </p:sp>
    </p:spTree>
    <p:extLst>
      <p:ext uri="{BB962C8B-B14F-4D97-AF65-F5344CB8AC3E}">
        <p14:creationId xmlns:p14="http://schemas.microsoft.com/office/powerpoint/2010/main" val="2425538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484221" y="1046223"/>
            <a:ext cx="628814" cy="628814"/>
          </a:xfrm>
          <a:prstGeom prst="rect">
            <a:avLst/>
          </a:prstGeom>
        </p:spPr>
      </p:pic>
      <p:sp>
        <p:nvSpPr>
          <p:cNvPr id="2" name="Title 1">
            <a:extLst>
              <a:ext uri="{FF2B5EF4-FFF2-40B4-BE49-F238E27FC236}">
                <a16:creationId xmlns:a16="http://schemas.microsoft.com/office/drawing/2014/main" id="{B3A2AED3-ED0E-FE6F-1D27-875DEAD316CB}"/>
              </a:ext>
            </a:extLst>
          </p:cNvPr>
          <p:cNvSpPr>
            <a:spLocks noGrp="1"/>
          </p:cNvSpPr>
          <p:nvPr>
            <p:ph type="title"/>
          </p:nvPr>
        </p:nvSpPr>
        <p:spPr/>
        <p:txBody>
          <a:bodyPr>
            <a:normAutofit fontScale="90000"/>
          </a:bodyPr>
          <a:lstStyle/>
          <a:p>
            <a:r>
              <a:rPr lang="en-US" dirty="0"/>
              <a:t>RT Sets up Experiment/ Takes Action</a:t>
            </a:r>
          </a:p>
        </p:txBody>
      </p:sp>
      <p:sp>
        <p:nvSpPr>
          <p:cNvPr id="6" name="Text Placeholder 5">
            <a:extLst>
              <a:ext uri="{FF2B5EF4-FFF2-40B4-BE49-F238E27FC236}">
                <a16:creationId xmlns:a16="http://schemas.microsoft.com/office/drawing/2014/main" id="{A35DDB53-58BA-70E2-12A6-B1378C31FB9F}"/>
              </a:ext>
            </a:extLst>
          </p:cNvPr>
          <p:cNvSpPr>
            <a:spLocks noGrp="1"/>
          </p:cNvSpPr>
          <p:nvPr>
            <p:ph type="body" idx="1"/>
          </p:nvPr>
        </p:nvSpPr>
        <p:spPr/>
        <p:txBody>
          <a:bodyPr/>
          <a:lstStyle/>
          <a:p>
            <a:r>
              <a:rPr lang="en-US" dirty="0"/>
              <a:t>Steps</a:t>
            </a:r>
          </a:p>
        </p:txBody>
      </p:sp>
      <p:sp>
        <p:nvSpPr>
          <p:cNvPr id="7" name="Text Placeholder 6">
            <a:extLst>
              <a:ext uri="{FF2B5EF4-FFF2-40B4-BE49-F238E27FC236}">
                <a16:creationId xmlns:a16="http://schemas.microsoft.com/office/drawing/2014/main" id="{A8BE064B-BB6C-0F3F-05C7-3CE5BAAC63FB}"/>
              </a:ext>
            </a:extLst>
          </p:cNvPr>
          <p:cNvSpPr>
            <a:spLocks noGrp="1"/>
          </p:cNvSpPr>
          <p:nvPr>
            <p:ph type="body" sz="half" idx="3"/>
          </p:nvPr>
        </p:nvSpPr>
        <p:spPr>
          <a:xfrm>
            <a:off x="5257800" y="1295400"/>
            <a:ext cx="3432175" cy="685800"/>
          </a:xfrm>
        </p:spPr>
        <p:txBody>
          <a:bodyPr/>
          <a:lstStyle/>
          <a:p>
            <a:r>
              <a:rPr lang="en-US" dirty="0"/>
              <a:t>RT Changes </a:t>
            </a:r>
          </a:p>
        </p:txBody>
      </p:sp>
      <p:sp>
        <p:nvSpPr>
          <p:cNvPr id="3" name="Content Placeholder 2">
            <a:extLst>
              <a:ext uri="{FF2B5EF4-FFF2-40B4-BE49-F238E27FC236}">
                <a16:creationId xmlns:a16="http://schemas.microsoft.com/office/drawing/2014/main" id="{7FCE9A90-1C68-5DD3-0D6F-935E06A50A90}"/>
              </a:ext>
            </a:extLst>
          </p:cNvPr>
          <p:cNvSpPr>
            <a:spLocks noGrp="1"/>
          </p:cNvSpPr>
          <p:nvPr>
            <p:ph sz="quarter" idx="2"/>
          </p:nvPr>
        </p:nvSpPr>
        <p:spPr>
          <a:xfrm>
            <a:off x="447676" y="1971675"/>
            <a:ext cx="4038600" cy="4038600"/>
          </a:xfrm>
        </p:spPr>
        <p:txBody>
          <a:bodyPr>
            <a:normAutofit lnSpcReduction="10000"/>
          </a:bodyPr>
          <a:lstStyle/>
          <a:p>
            <a:pPr>
              <a:lnSpc>
                <a:spcPct val="120000"/>
              </a:lnSpc>
            </a:pPr>
            <a:r>
              <a:rPr lang="en-US" dirty="0">
                <a:cs typeface="Calibri" panose="020F0502020204030204" pitchFamily="34" charset="0"/>
              </a:rPr>
              <a:t>Make a small change</a:t>
            </a:r>
          </a:p>
          <a:p>
            <a:pPr>
              <a:lnSpc>
                <a:spcPct val="120000"/>
              </a:lnSpc>
            </a:pPr>
            <a:r>
              <a:rPr lang="en-US" dirty="0">
                <a:cs typeface="Calibri" panose="020F0502020204030204" pitchFamily="34" charset="0"/>
              </a:rPr>
              <a:t>Realize, that the story and tough feelings can be major barrier to change.</a:t>
            </a:r>
          </a:p>
          <a:p>
            <a:pPr>
              <a:lnSpc>
                <a:spcPct val="120000"/>
              </a:lnSpc>
            </a:pPr>
            <a:r>
              <a:rPr lang="en-US" dirty="0">
                <a:cs typeface="Calibri" panose="020F0502020204030204" pitchFamily="34" charset="0"/>
              </a:rPr>
              <a:t>Discover an unexpected issue </a:t>
            </a:r>
            <a:endParaRPr lang="en-US" sz="3200" dirty="0">
              <a:solidFill>
                <a:srgbClr val="0070C0"/>
              </a:solidFill>
              <a:cs typeface="Calibri" panose="020F0502020204030204" pitchFamily="34" charset="0"/>
            </a:endParaRPr>
          </a:p>
          <a:p>
            <a:endParaRPr lang="en-US" dirty="0"/>
          </a:p>
        </p:txBody>
      </p:sp>
      <p:sp>
        <p:nvSpPr>
          <p:cNvPr id="4" name="Content Placeholder 3">
            <a:extLst>
              <a:ext uri="{FF2B5EF4-FFF2-40B4-BE49-F238E27FC236}">
                <a16:creationId xmlns:a16="http://schemas.microsoft.com/office/drawing/2014/main" id="{9A339C24-13AB-950A-C3DE-6095E46219D7}"/>
              </a:ext>
            </a:extLst>
          </p:cNvPr>
          <p:cNvSpPr>
            <a:spLocks noGrp="1"/>
          </p:cNvSpPr>
          <p:nvPr>
            <p:ph sz="quarter" idx="4"/>
          </p:nvPr>
        </p:nvSpPr>
        <p:spPr/>
        <p:txBody>
          <a:bodyPr>
            <a:noAutofit/>
          </a:bodyPr>
          <a:lstStyle/>
          <a:p>
            <a:pPr lvl="1"/>
            <a:r>
              <a:rPr lang="en-US" sz="2800" dirty="0">
                <a:cs typeface="Calibri" panose="020F0502020204030204" pitchFamily="34" charset="0"/>
              </a:rPr>
              <a:t>Look up carbs on app/website. </a:t>
            </a:r>
          </a:p>
          <a:p>
            <a:pPr lvl="1"/>
            <a:r>
              <a:rPr lang="en-US" sz="2800" dirty="0">
                <a:cs typeface="Calibri" panose="020F0502020204030204" pitchFamily="34" charset="0"/>
              </a:rPr>
              <a:t>Ask her friends for support</a:t>
            </a:r>
          </a:p>
          <a:p>
            <a:pPr lvl="1"/>
            <a:r>
              <a:rPr lang="en-US" sz="2800" dirty="0">
                <a:cs typeface="Calibri" panose="020F0502020204030204" pitchFamily="34" charset="0"/>
              </a:rPr>
              <a:t>Asking for help is hard, but I think it will help.</a:t>
            </a:r>
          </a:p>
          <a:p>
            <a:pPr lvl="1"/>
            <a:r>
              <a:rPr lang="en-US" sz="2800" dirty="0">
                <a:cs typeface="Calibri" panose="020F0502020204030204" pitchFamily="34" charset="0"/>
              </a:rPr>
              <a:t>See how drinking wine with dinner affects BG</a:t>
            </a:r>
          </a:p>
          <a:p>
            <a:endParaRPr lang="en-US" dirty="0"/>
          </a:p>
        </p:txBody>
      </p:sp>
    </p:spTree>
    <p:extLst>
      <p:ext uri="{BB962C8B-B14F-4D97-AF65-F5344CB8AC3E}">
        <p14:creationId xmlns:p14="http://schemas.microsoft.com/office/powerpoint/2010/main" val="421710379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27DC87-3923-44DA-7DA6-44F902703477}"/>
              </a:ext>
            </a:extLst>
          </p:cNvPr>
          <p:cNvSpPr>
            <a:spLocks noGrp="1"/>
          </p:cNvSpPr>
          <p:nvPr>
            <p:ph type="title"/>
          </p:nvPr>
        </p:nvSpPr>
        <p:spPr/>
        <p:txBody>
          <a:bodyPr/>
          <a:lstStyle/>
          <a:p>
            <a:r>
              <a:rPr lang="en-US" dirty="0"/>
              <a:t>Checking in with RT 2 weeks later</a:t>
            </a:r>
          </a:p>
        </p:txBody>
      </p:sp>
      <p:sp>
        <p:nvSpPr>
          <p:cNvPr id="5" name="Text Placeholder 4">
            <a:extLst>
              <a:ext uri="{FF2B5EF4-FFF2-40B4-BE49-F238E27FC236}">
                <a16:creationId xmlns:a16="http://schemas.microsoft.com/office/drawing/2014/main" id="{6C0B5BD4-10BC-C28F-A35D-B37906F1F5B4}"/>
              </a:ext>
            </a:extLst>
          </p:cNvPr>
          <p:cNvSpPr>
            <a:spLocks noGrp="1"/>
          </p:cNvSpPr>
          <p:nvPr>
            <p:ph type="body" idx="1"/>
          </p:nvPr>
        </p:nvSpPr>
        <p:spPr/>
        <p:txBody>
          <a:bodyPr/>
          <a:lstStyle/>
          <a:p>
            <a:r>
              <a:rPr lang="en-US" dirty="0"/>
              <a:t>You Say / Ask</a:t>
            </a:r>
          </a:p>
        </p:txBody>
      </p:sp>
      <p:sp>
        <p:nvSpPr>
          <p:cNvPr id="6" name="Text Placeholder 5">
            <a:extLst>
              <a:ext uri="{FF2B5EF4-FFF2-40B4-BE49-F238E27FC236}">
                <a16:creationId xmlns:a16="http://schemas.microsoft.com/office/drawing/2014/main" id="{9231E635-4EDA-51CA-8C36-87B0A0209952}"/>
              </a:ext>
            </a:extLst>
          </p:cNvPr>
          <p:cNvSpPr>
            <a:spLocks noGrp="1"/>
          </p:cNvSpPr>
          <p:nvPr>
            <p:ph type="body" sz="half" idx="3"/>
          </p:nvPr>
        </p:nvSpPr>
        <p:spPr>
          <a:xfrm>
            <a:off x="4646614" y="1026423"/>
            <a:ext cx="4041775" cy="685800"/>
          </a:xfrm>
        </p:spPr>
        <p:txBody>
          <a:bodyPr/>
          <a:lstStyle/>
          <a:p>
            <a:r>
              <a:rPr lang="en-US" dirty="0"/>
              <a:t>RT Responds</a:t>
            </a:r>
          </a:p>
        </p:txBody>
      </p:sp>
      <p:sp>
        <p:nvSpPr>
          <p:cNvPr id="3" name="Content Placeholder 2">
            <a:extLst>
              <a:ext uri="{FF2B5EF4-FFF2-40B4-BE49-F238E27FC236}">
                <a16:creationId xmlns:a16="http://schemas.microsoft.com/office/drawing/2014/main" id="{E1614AE5-256B-8B2F-8A49-733F1C90A870}"/>
              </a:ext>
            </a:extLst>
          </p:cNvPr>
          <p:cNvSpPr>
            <a:spLocks noGrp="1"/>
          </p:cNvSpPr>
          <p:nvPr>
            <p:ph sz="quarter" idx="2"/>
          </p:nvPr>
        </p:nvSpPr>
        <p:spPr>
          <a:xfrm>
            <a:off x="304800" y="1980154"/>
            <a:ext cx="3733800" cy="4038600"/>
          </a:xfrm>
        </p:spPr>
        <p:txBody>
          <a:bodyPr>
            <a:noAutofit/>
          </a:bodyPr>
          <a:lstStyle/>
          <a:p>
            <a:r>
              <a:rPr lang="en-US" sz="2800" dirty="0"/>
              <a:t>Thank you for keeping logs on your eating out days.</a:t>
            </a:r>
          </a:p>
          <a:p>
            <a:r>
              <a:rPr lang="en-US" sz="2800" dirty="0"/>
              <a:t>Did your DD Story show up?</a:t>
            </a:r>
          </a:p>
          <a:p>
            <a:r>
              <a:rPr lang="en-US" sz="2800" dirty="0"/>
              <a:t>Were you able to try any of the experiments? </a:t>
            </a:r>
          </a:p>
          <a:p>
            <a:r>
              <a:rPr lang="en-US" sz="2800" dirty="0"/>
              <a:t>Did you discover anything new?</a:t>
            </a:r>
          </a:p>
        </p:txBody>
      </p:sp>
      <p:sp>
        <p:nvSpPr>
          <p:cNvPr id="4" name="Content Placeholder 3">
            <a:extLst>
              <a:ext uri="{FF2B5EF4-FFF2-40B4-BE49-F238E27FC236}">
                <a16:creationId xmlns:a16="http://schemas.microsoft.com/office/drawing/2014/main" id="{EB45D55B-7BA2-4436-A2DF-2EA15E21E136}"/>
              </a:ext>
            </a:extLst>
          </p:cNvPr>
          <p:cNvSpPr>
            <a:spLocks noGrp="1"/>
          </p:cNvSpPr>
          <p:nvPr>
            <p:ph sz="quarter" idx="4"/>
          </p:nvPr>
        </p:nvSpPr>
        <p:spPr>
          <a:xfrm>
            <a:off x="3962399" y="1628775"/>
            <a:ext cx="4724401" cy="4878891"/>
          </a:xfrm>
        </p:spPr>
        <p:txBody>
          <a:bodyPr>
            <a:noAutofit/>
          </a:bodyPr>
          <a:lstStyle/>
          <a:p>
            <a:pPr>
              <a:lnSpc>
                <a:spcPct val="120000"/>
              </a:lnSpc>
            </a:pPr>
            <a:r>
              <a:rPr lang="en-US" sz="2400" dirty="0"/>
              <a:t>We went to the same restaurant 2 times in the same week. My friends helped me figure out the carbs in my favorite dish, but the first night, it still went high. I noticed the DD story of feeling like a failure.</a:t>
            </a:r>
          </a:p>
          <a:p>
            <a:pPr>
              <a:lnSpc>
                <a:spcPct val="120000"/>
              </a:lnSpc>
            </a:pPr>
            <a:r>
              <a:rPr lang="en-US" sz="2400" dirty="0"/>
              <a:t>A few nights later, I tolerated my DD, ordered the same dish, and increased my bolus by 2 units. My blood sugar was right on track!</a:t>
            </a:r>
          </a:p>
        </p:txBody>
      </p:sp>
    </p:spTree>
    <p:extLst>
      <p:ext uri="{BB962C8B-B14F-4D97-AF65-F5344CB8AC3E}">
        <p14:creationId xmlns:p14="http://schemas.microsoft.com/office/powerpoint/2010/main" val="25057379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27DC87-3923-44DA-7DA6-44F902703477}"/>
              </a:ext>
            </a:extLst>
          </p:cNvPr>
          <p:cNvSpPr>
            <a:spLocks noGrp="1"/>
          </p:cNvSpPr>
          <p:nvPr>
            <p:ph type="title"/>
          </p:nvPr>
        </p:nvSpPr>
        <p:spPr/>
        <p:txBody>
          <a:bodyPr/>
          <a:lstStyle/>
          <a:p>
            <a:r>
              <a:rPr lang="en-US" dirty="0"/>
              <a:t>Checking in with RT 2 weeks later</a:t>
            </a:r>
          </a:p>
        </p:txBody>
      </p:sp>
      <p:sp>
        <p:nvSpPr>
          <p:cNvPr id="5" name="Text Placeholder 4">
            <a:extLst>
              <a:ext uri="{FF2B5EF4-FFF2-40B4-BE49-F238E27FC236}">
                <a16:creationId xmlns:a16="http://schemas.microsoft.com/office/drawing/2014/main" id="{6C0B5BD4-10BC-C28F-A35D-B37906F1F5B4}"/>
              </a:ext>
            </a:extLst>
          </p:cNvPr>
          <p:cNvSpPr>
            <a:spLocks noGrp="1"/>
          </p:cNvSpPr>
          <p:nvPr>
            <p:ph type="body" idx="1"/>
          </p:nvPr>
        </p:nvSpPr>
        <p:spPr/>
        <p:txBody>
          <a:bodyPr/>
          <a:lstStyle/>
          <a:p>
            <a:r>
              <a:rPr lang="en-US" dirty="0"/>
              <a:t>You Say / Ask</a:t>
            </a:r>
          </a:p>
        </p:txBody>
      </p:sp>
      <p:sp>
        <p:nvSpPr>
          <p:cNvPr id="6" name="Text Placeholder 5">
            <a:extLst>
              <a:ext uri="{FF2B5EF4-FFF2-40B4-BE49-F238E27FC236}">
                <a16:creationId xmlns:a16="http://schemas.microsoft.com/office/drawing/2014/main" id="{9231E635-4EDA-51CA-8C36-87B0A0209952}"/>
              </a:ext>
            </a:extLst>
          </p:cNvPr>
          <p:cNvSpPr>
            <a:spLocks noGrp="1"/>
          </p:cNvSpPr>
          <p:nvPr>
            <p:ph type="body" sz="half" idx="3"/>
          </p:nvPr>
        </p:nvSpPr>
        <p:spPr>
          <a:xfrm>
            <a:off x="4646614" y="1140909"/>
            <a:ext cx="4041775" cy="685800"/>
          </a:xfrm>
        </p:spPr>
        <p:txBody>
          <a:bodyPr/>
          <a:lstStyle/>
          <a:p>
            <a:r>
              <a:rPr lang="en-US" dirty="0"/>
              <a:t>RT Responds</a:t>
            </a:r>
          </a:p>
        </p:txBody>
      </p:sp>
      <p:sp>
        <p:nvSpPr>
          <p:cNvPr id="3" name="Content Placeholder 2">
            <a:extLst>
              <a:ext uri="{FF2B5EF4-FFF2-40B4-BE49-F238E27FC236}">
                <a16:creationId xmlns:a16="http://schemas.microsoft.com/office/drawing/2014/main" id="{E1614AE5-256B-8B2F-8A49-733F1C90A870}"/>
              </a:ext>
            </a:extLst>
          </p:cNvPr>
          <p:cNvSpPr>
            <a:spLocks noGrp="1"/>
          </p:cNvSpPr>
          <p:nvPr>
            <p:ph sz="quarter" idx="2"/>
          </p:nvPr>
        </p:nvSpPr>
        <p:spPr>
          <a:xfrm>
            <a:off x="304800" y="1980154"/>
            <a:ext cx="4038600" cy="4038600"/>
          </a:xfrm>
        </p:spPr>
        <p:txBody>
          <a:bodyPr>
            <a:noAutofit/>
          </a:bodyPr>
          <a:lstStyle/>
          <a:p>
            <a:r>
              <a:rPr lang="en-US" sz="2800" dirty="0"/>
              <a:t>I know you also mentioned you wanted to see how wine affected your blood sugars.</a:t>
            </a:r>
          </a:p>
          <a:p>
            <a:r>
              <a:rPr lang="en-US" sz="2800" dirty="0"/>
              <a:t>Did you discover anything new?</a:t>
            </a:r>
          </a:p>
        </p:txBody>
      </p:sp>
      <p:sp>
        <p:nvSpPr>
          <p:cNvPr id="4" name="Content Placeholder 3">
            <a:extLst>
              <a:ext uri="{FF2B5EF4-FFF2-40B4-BE49-F238E27FC236}">
                <a16:creationId xmlns:a16="http://schemas.microsoft.com/office/drawing/2014/main" id="{EB45D55B-7BA2-4436-A2DF-2EA15E21E136}"/>
              </a:ext>
            </a:extLst>
          </p:cNvPr>
          <p:cNvSpPr>
            <a:spLocks noGrp="1"/>
          </p:cNvSpPr>
          <p:nvPr>
            <p:ph sz="quarter" idx="4"/>
          </p:nvPr>
        </p:nvSpPr>
        <p:spPr>
          <a:xfrm>
            <a:off x="4343401" y="1826709"/>
            <a:ext cx="4343400" cy="4878891"/>
          </a:xfrm>
        </p:spPr>
        <p:txBody>
          <a:bodyPr>
            <a:noAutofit/>
          </a:bodyPr>
          <a:lstStyle/>
          <a:p>
            <a:pPr>
              <a:lnSpc>
                <a:spcPct val="120000"/>
              </a:lnSpc>
            </a:pPr>
            <a:r>
              <a:rPr lang="en-US" sz="2400" dirty="0"/>
              <a:t>I didn’t have a chance to check that out yet. But next time, I am going to eat the same dish, take the same amount of insulin and add have a glass of wine to see what happens.</a:t>
            </a:r>
          </a:p>
          <a:p>
            <a:pPr>
              <a:lnSpc>
                <a:spcPct val="120000"/>
              </a:lnSpc>
            </a:pPr>
            <a:r>
              <a:rPr lang="en-US" sz="2400" dirty="0"/>
              <a:t>I see that I need to keep challenging myself to not give in to feeling like a failure and keep making new choices.</a:t>
            </a:r>
          </a:p>
        </p:txBody>
      </p:sp>
    </p:spTree>
    <p:extLst>
      <p:ext uri="{BB962C8B-B14F-4D97-AF65-F5344CB8AC3E}">
        <p14:creationId xmlns:p14="http://schemas.microsoft.com/office/powerpoint/2010/main" val="38453585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C9145B-533E-E200-DB67-3ABA79DD2C4F}"/>
              </a:ext>
            </a:extLst>
          </p:cNvPr>
          <p:cNvSpPr>
            <a:spLocks noGrp="1"/>
          </p:cNvSpPr>
          <p:nvPr>
            <p:ph type="title"/>
          </p:nvPr>
        </p:nvSpPr>
        <p:spPr>
          <a:xfrm>
            <a:off x="457200" y="152400"/>
            <a:ext cx="8229600" cy="1828800"/>
          </a:xfrm>
        </p:spPr>
        <p:txBody>
          <a:bodyPr>
            <a:normAutofit fontScale="90000"/>
          </a:bodyPr>
          <a:lstStyle/>
          <a:p>
            <a:r>
              <a:rPr lang="en-US" dirty="0"/>
              <a:t>Some people might also want to use their downloaded Ambulatory Glucose Profile</a:t>
            </a:r>
          </a:p>
        </p:txBody>
      </p:sp>
      <p:sp>
        <p:nvSpPr>
          <p:cNvPr id="3" name="Content Placeholder 2">
            <a:extLst>
              <a:ext uri="{FF2B5EF4-FFF2-40B4-BE49-F238E27FC236}">
                <a16:creationId xmlns:a16="http://schemas.microsoft.com/office/drawing/2014/main" id="{F61BF2B6-4220-E963-C80B-916AD1CC8792}"/>
              </a:ext>
            </a:extLst>
          </p:cNvPr>
          <p:cNvSpPr>
            <a:spLocks noGrp="1"/>
          </p:cNvSpPr>
          <p:nvPr>
            <p:ph sz="quarter" idx="1"/>
          </p:nvPr>
        </p:nvSpPr>
        <p:spPr>
          <a:xfrm>
            <a:off x="457200" y="2228850"/>
            <a:ext cx="8229600" cy="2404110"/>
          </a:xfrm>
        </p:spPr>
        <p:txBody>
          <a:bodyPr>
            <a:normAutofit fontScale="70000" lnSpcReduction="20000"/>
          </a:bodyPr>
          <a:lstStyle/>
          <a:p>
            <a:pPr marL="0" indent="0">
              <a:buNone/>
            </a:pPr>
            <a:r>
              <a:rPr lang="en-US" dirty="0"/>
              <a:t>That is okay – but ask them to use the logs for at least 3 days first</a:t>
            </a:r>
          </a:p>
          <a:p>
            <a:pPr marL="0" indent="0">
              <a:buNone/>
            </a:pPr>
            <a:r>
              <a:rPr lang="en-US" dirty="0"/>
              <a:t>Once they learn the concepts behind the log sheets, they can apply these concepts to the downloaded reports.</a:t>
            </a:r>
          </a:p>
          <a:p>
            <a:pPr marL="0" indent="0">
              <a:buNone/>
            </a:pPr>
            <a:r>
              <a:rPr lang="en-US" dirty="0"/>
              <a:t>They may even become more curious about how to access their Ambulatory Glucose Reports.</a:t>
            </a:r>
          </a:p>
          <a:p>
            <a:r>
              <a:rPr lang="en-US" dirty="0"/>
              <a:t>Encourage their curiosity.</a:t>
            </a:r>
          </a:p>
        </p:txBody>
      </p:sp>
      <p:sp>
        <p:nvSpPr>
          <p:cNvPr id="6" name="TextBox 5">
            <a:extLst>
              <a:ext uri="{FF2B5EF4-FFF2-40B4-BE49-F238E27FC236}">
                <a16:creationId xmlns:a16="http://schemas.microsoft.com/office/drawing/2014/main" id="{42936E23-BCBE-FD2B-0C8C-41361EFF9311}"/>
              </a:ext>
            </a:extLst>
          </p:cNvPr>
          <p:cNvSpPr txBox="1"/>
          <p:nvPr/>
        </p:nvSpPr>
        <p:spPr>
          <a:xfrm>
            <a:off x="457200" y="4324350"/>
            <a:ext cx="8534400" cy="2246769"/>
          </a:xfrm>
          <a:prstGeom prst="rect">
            <a:avLst/>
          </a:prstGeom>
          <a:solidFill>
            <a:schemeClr val="accent2">
              <a:lumMod val="60000"/>
              <a:lumOff val="40000"/>
            </a:schemeClr>
          </a:solidFill>
        </p:spPr>
        <p:txBody>
          <a:bodyPr wrap="square" rtlCol="0">
            <a:spAutoFit/>
          </a:bodyPr>
          <a:lstStyle/>
          <a:p>
            <a:r>
              <a:rPr lang="en-US" sz="2800" dirty="0"/>
              <a:t>These Log Sheets may seem like a lot of work, but people love them and want to keep using after the study concluded. </a:t>
            </a:r>
          </a:p>
          <a:p>
            <a:endParaRPr lang="en-US" sz="2800" dirty="0"/>
          </a:p>
          <a:p>
            <a:r>
              <a:rPr lang="en-US" sz="2800" dirty="0"/>
              <a:t>There are blank log sheets in your Resource Center.</a:t>
            </a:r>
            <a:endParaRPr lang="en-US" dirty="0"/>
          </a:p>
        </p:txBody>
      </p:sp>
    </p:spTree>
    <p:extLst>
      <p:ext uri="{BB962C8B-B14F-4D97-AF65-F5344CB8AC3E}">
        <p14:creationId xmlns:p14="http://schemas.microsoft.com/office/powerpoint/2010/main" val="10628638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 calcmode="lin" valueType="num">
                                      <p:cBhvr>
                                        <p:cTn id="9" dur="1000" fill="hold"/>
                                        <p:tgtEl>
                                          <p:spTgt spid="6"/>
                                        </p:tgtEl>
                                        <p:attrNameLst>
                                          <p:attrName>style.rotation</p:attrName>
                                        </p:attrNameLst>
                                      </p:cBhvr>
                                      <p:tavLst>
                                        <p:tav tm="0">
                                          <p:val>
                                            <p:fltVal val="90"/>
                                          </p:val>
                                        </p:tav>
                                        <p:tav tm="100000">
                                          <p:val>
                                            <p:fltVal val="0"/>
                                          </p:val>
                                        </p:tav>
                                      </p:tavLst>
                                    </p:anim>
                                    <p:animEffect transition="in" filter="fade">
                                      <p:cBhvr>
                                        <p:cTn id="10"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Title 3">
            <a:extLst>
              <a:ext uri="{FF2B5EF4-FFF2-40B4-BE49-F238E27FC236}">
                <a16:creationId xmlns:a16="http://schemas.microsoft.com/office/drawing/2014/main" id="{512D6EE9-C9E0-F6E9-BEF9-2E8A450217AF}"/>
              </a:ext>
            </a:extLst>
          </p:cNvPr>
          <p:cNvSpPr>
            <a:spLocks noGrp="1"/>
          </p:cNvSpPr>
          <p:nvPr>
            <p:ph type="title"/>
          </p:nvPr>
        </p:nvSpPr>
        <p:spPr>
          <a:xfrm>
            <a:off x="404812" y="228600"/>
            <a:ext cx="8334375" cy="762000"/>
          </a:xfrm>
        </p:spPr>
        <p:txBody>
          <a:bodyPr>
            <a:normAutofit/>
          </a:bodyPr>
          <a:lstStyle/>
          <a:p>
            <a:pPr eaLnBrk="1" hangingPunct="1">
              <a:defRPr/>
            </a:pPr>
            <a:r>
              <a:rPr lang="en-US" altLang="en-US" sz="3200" dirty="0"/>
              <a:t>Collaborate: How can they access their data</a:t>
            </a:r>
            <a:endParaRPr lang="en-US" altLang="en-US" sz="3600" dirty="0"/>
          </a:p>
        </p:txBody>
      </p:sp>
      <p:graphicFrame>
        <p:nvGraphicFramePr>
          <p:cNvPr id="5" name="Google Shape;433;p73">
            <a:extLst>
              <a:ext uri="{FF2B5EF4-FFF2-40B4-BE49-F238E27FC236}">
                <a16:creationId xmlns:a16="http://schemas.microsoft.com/office/drawing/2014/main" id="{A82A7364-1F13-C7AD-3034-6519ABB9473F}"/>
              </a:ext>
            </a:extLst>
          </p:cNvPr>
          <p:cNvGraphicFramePr/>
          <p:nvPr/>
        </p:nvGraphicFramePr>
        <p:xfrm>
          <a:off x="404812" y="1143000"/>
          <a:ext cx="8334375" cy="5334002"/>
        </p:xfrm>
        <a:graphic>
          <a:graphicData uri="http://schemas.openxmlformats.org/drawingml/2006/table">
            <a:tbl>
              <a:tblPr firstRow="1" firstCol="1" bandRow="1">
                <a:tableStyleId>{17292A2E-F333-43FB-9621-5CBBE7FDCDCB}</a:tableStyleId>
              </a:tblPr>
              <a:tblGrid>
                <a:gridCol w="1833872">
                  <a:extLst>
                    <a:ext uri="{9D8B030D-6E8A-4147-A177-3AD203B41FA5}">
                      <a16:colId xmlns:a16="http://schemas.microsoft.com/office/drawing/2014/main" val="20000"/>
                    </a:ext>
                  </a:extLst>
                </a:gridCol>
                <a:gridCol w="2719701">
                  <a:extLst>
                    <a:ext uri="{9D8B030D-6E8A-4147-A177-3AD203B41FA5}">
                      <a16:colId xmlns:a16="http://schemas.microsoft.com/office/drawing/2014/main" val="20001"/>
                    </a:ext>
                  </a:extLst>
                </a:gridCol>
                <a:gridCol w="3780802">
                  <a:extLst>
                    <a:ext uri="{9D8B030D-6E8A-4147-A177-3AD203B41FA5}">
                      <a16:colId xmlns:a16="http://schemas.microsoft.com/office/drawing/2014/main" val="20002"/>
                    </a:ext>
                  </a:extLst>
                </a:gridCol>
              </a:tblGrid>
              <a:tr h="259057">
                <a:tc>
                  <a:txBody>
                    <a:bodyPr/>
                    <a:lstStyle/>
                    <a:p>
                      <a:pPr marL="0" marR="0" lvl="0" indent="0" algn="l" rtl="0">
                        <a:lnSpc>
                          <a:spcPct val="107000"/>
                        </a:lnSpc>
                        <a:spcBef>
                          <a:spcPts val="0"/>
                        </a:spcBef>
                        <a:spcAft>
                          <a:spcPts val="0"/>
                        </a:spcAft>
                        <a:buNone/>
                      </a:pPr>
                      <a:r>
                        <a:rPr lang="en-US" sz="1500" dirty="0">
                          <a:solidFill>
                            <a:schemeClr val="bg1"/>
                          </a:solidFill>
                        </a:rPr>
                        <a:t>System:</a:t>
                      </a:r>
                      <a:endParaRPr sz="1500" b="1" dirty="0">
                        <a:solidFill>
                          <a:schemeClr val="bg1"/>
                        </a:solidFill>
                        <a:latin typeface="+mj-lt"/>
                        <a:ea typeface="Calibri"/>
                        <a:cs typeface="Calibri"/>
                        <a:sym typeface="Calibri"/>
                      </a:endParaRPr>
                    </a:p>
                  </a:txBody>
                  <a:tcPr marL="36308" marR="36308" marT="0" marB="0">
                    <a:solidFill>
                      <a:schemeClr val="tx2"/>
                    </a:solidFill>
                  </a:tcPr>
                </a:tc>
                <a:tc>
                  <a:txBody>
                    <a:bodyPr/>
                    <a:lstStyle/>
                    <a:p>
                      <a:pPr marL="0" marR="0" lvl="0" indent="0" algn="l" rtl="0">
                        <a:lnSpc>
                          <a:spcPct val="107000"/>
                        </a:lnSpc>
                        <a:spcBef>
                          <a:spcPts val="0"/>
                        </a:spcBef>
                        <a:spcAft>
                          <a:spcPts val="0"/>
                        </a:spcAft>
                        <a:buNone/>
                      </a:pPr>
                      <a:r>
                        <a:rPr lang="en-US" sz="1500" dirty="0">
                          <a:solidFill>
                            <a:schemeClr val="bg1"/>
                          </a:solidFill>
                          <a:sym typeface="Calibri"/>
                        </a:rPr>
                        <a:t>Associated Mobile Apps</a:t>
                      </a:r>
                      <a:endParaRPr sz="1500" b="1" dirty="0">
                        <a:solidFill>
                          <a:schemeClr val="bg1"/>
                        </a:solidFill>
                        <a:latin typeface="+mj-lt"/>
                        <a:ea typeface="Calibri"/>
                        <a:cs typeface="Calibri"/>
                        <a:sym typeface="Calibri"/>
                      </a:endParaRPr>
                    </a:p>
                  </a:txBody>
                  <a:tcPr marL="36308" marR="36308" marT="0" marB="0">
                    <a:solidFill>
                      <a:schemeClr val="tx2"/>
                    </a:solidFill>
                  </a:tcPr>
                </a:tc>
                <a:tc>
                  <a:txBody>
                    <a:bodyPr/>
                    <a:lstStyle/>
                    <a:p>
                      <a:pPr marL="0" marR="0" lvl="0" indent="0" algn="l" rtl="0">
                        <a:lnSpc>
                          <a:spcPct val="107000"/>
                        </a:lnSpc>
                        <a:spcBef>
                          <a:spcPts val="0"/>
                        </a:spcBef>
                        <a:spcAft>
                          <a:spcPts val="0"/>
                        </a:spcAft>
                        <a:buNone/>
                      </a:pPr>
                      <a:r>
                        <a:rPr lang="en-US" sz="1500" dirty="0">
                          <a:solidFill>
                            <a:schemeClr val="bg1"/>
                          </a:solidFill>
                        </a:rPr>
                        <a:t>Data Sources</a:t>
                      </a:r>
                      <a:endParaRPr sz="1500" b="1" dirty="0">
                        <a:solidFill>
                          <a:schemeClr val="bg1"/>
                        </a:solidFill>
                        <a:latin typeface="+mj-lt"/>
                        <a:ea typeface="Calibri"/>
                        <a:cs typeface="Calibri"/>
                        <a:sym typeface="Calibri"/>
                      </a:endParaRPr>
                    </a:p>
                  </a:txBody>
                  <a:tcPr marL="36308" marR="36308" marT="0" marB="0">
                    <a:solidFill>
                      <a:schemeClr val="tx2"/>
                    </a:solidFill>
                  </a:tcPr>
                </a:tc>
                <a:extLst>
                  <a:ext uri="{0D108BD9-81ED-4DB2-BD59-A6C34878D82A}">
                    <a16:rowId xmlns:a16="http://schemas.microsoft.com/office/drawing/2014/main" val="10000"/>
                  </a:ext>
                </a:extLst>
              </a:tr>
              <a:tr h="530146">
                <a:tc>
                  <a:txBody>
                    <a:bodyPr/>
                    <a:lstStyle/>
                    <a:p>
                      <a:pPr marL="0" marR="0" lvl="0" indent="0" algn="l" rtl="0">
                        <a:lnSpc>
                          <a:spcPct val="107000"/>
                        </a:lnSpc>
                        <a:spcBef>
                          <a:spcPts val="0"/>
                        </a:spcBef>
                        <a:spcAft>
                          <a:spcPts val="0"/>
                        </a:spcAft>
                        <a:buNone/>
                      </a:pPr>
                      <a:r>
                        <a:rPr lang="en-US" sz="1500" b="1" dirty="0">
                          <a:solidFill>
                            <a:srgbClr val="0070C0"/>
                          </a:solidFill>
                          <a:latin typeface="+mn-lt"/>
                        </a:rPr>
                        <a:t>Glooko</a:t>
                      </a:r>
                      <a:endParaRPr sz="1500" b="1" dirty="0">
                        <a:solidFill>
                          <a:srgbClr val="0070C0"/>
                        </a:solidFill>
                        <a:latin typeface="+mn-lt"/>
                        <a:ea typeface="Calibri"/>
                        <a:cs typeface="Calibri"/>
                        <a:sym typeface="Calibri"/>
                      </a:endParaRPr>
                    </a:p>
                  </a:txBody>
                  <a:tcPr marL="36308" marR="36308" marT="0" marB="0" anchor="ctr">
                    <a:solidFill>
                      <a:schemeClr val="accent2">
                        <a:lumMod val="20000"/>
                        <a:lumOff val="80000"/>
                      </a:schemeClr>
                    </a:solidFill>
                  </a:tcPr>
                </a:tc>
                <a:tc>
                  <a:txBody>
                    <a:bodyPr/>
                    <a:lstStyle/>
                    <a:p>
                      <a:pPr marL="0" marR="0" lvl="0" indent="0" algn="l" rtl="0">
                        <a:lnSpc>
                          <a:spcPct val="107000"/>
                        </a:lnSpc>
                        <a:spcBef>
                          <a:spcPts val="0"/>
                        </a:spcBef>
                        <a:spcAft>
                          <a:spcPts val="0"/>
                        </a:spcAft>
                        <a:buNone/>
                      </a:pPr>
                      <a:r>
                        <a:rPr lang="en-US" sz="1500" dirty="0">
                          <a:solidFill>
                            <a:srgbClr val="0070C0"/>
                          </a:solidFill>
                          <a:latin typeface="+mn-lt"/>
                          <a:sym typeface="Calibri"/>
                        </a:rPr>
                        <a:t>Glooko</a:t>
                      </a:r>
                      <a:endParaRPr sz="1500" dirty="0">
                        <a:solidFill>
                          <a:srgbClr val="0070C0"/>
                        </a:solidFill>
                        <a:latin typeface="+mn-lt"/>
                        <a:ea typeface="Calibri"/>
                        <a:cs typeface="Calibri"/>
                        <a:sym typeface="Calibri"/>
                      </a:endParaRPr>
                    </a:p>
                  </a:txBody>
                  <a:tcPr marL="36308" marR="36308" marT="0" marB="0" anchor="ctr"/>
                </a:tc>
                <a:tc>
                  <a:txBody>
                    <a:bodyPr/>
                    <a:lstStyle/>
                    <a:p>
                      <a:pPr marL="0" marR="0" lvl="0" indent="0" algn="l" rtl="0">
                        <a:lnSpc>
                          <a:spcPct val="107000"/>
                        </a:lnSpc>
                        <a:spcBef>
                          <a:spcPts val="0"/>
                        </a:spcBef>
                        <a:spcAft>
                          <a:spcPts val="0"/>
                        </a:spcAft>
                        <a:buNone/>
                      </a:pPr>
                      <a:r>
                        <a:rPr lang="en-US" sz="1500" dirty="0">
                          <a:solidFill>
                            <a:srgbClr val="0070C0"/>
                          </a:solidFill>
                          <a:latin typeface="+mn-lt"/>
                        </a:rPr>
                        <a:t>Insulin pumps (Omnipod, T:slim X2), G6, Eversense, many glucose meters, InPen</a:t>
                      </a:r>
                      <a:endParaRPr sz="1500" dirty="0">
                        <a:solidFill>
                          <a:srgbClr val="0070C0"/>
                        </a:solidFill>
                        <a:latin typeface="+mn-lt"/>
                      </a:endParaRPr>
                    </a:p>
                  </a:txBody>
                  <a:tcPr marL="36308" marR="36308" marT="0" marB="0" anchor="ctr"/>
                </a:tc>
                <a:extLst>
                  <a:ext uri="{0D108BD9-81ED-4DB2-BD59-A6C34878D82A}">
                    <a16:rowId xmlns:a16="http://schemas.microsoft.com/office/drawing/2014/main" val="10001"/>
                  </a:ext>
                </a:extLst>
              </a:tr>
              <a:tr h="530146">
                <a:tc>
                  <a:txBody>
                    <a:bodyPr/>
                    <a:lstStyle/>
                    <a:p>
                      <a:pPr marL="0" marR="0" lvl="0" indent="0" algn="l" rtl="0">
                        <a:lnSpc>
                          <a:spcPct val="107000"/>
                        </a:lnSpc>
                        <a:spcBef>
                          <a:spcPts val="0"/>
                        </a:spcBef>
                        <a:spcAft>
                          <a:spcPts val="0"/>
                        </a:spcAft>
                        <a:buNone/>
                      </a:pPr>
                      <a:r>
                        <a:rPr lang="en-US" sz="1500" b="1" dirty="0">
                          <a:solidFill>
                            <a:srgbClr val="0070C0"/>
                          </a:solidFill>
                          <a:latin typeface="+mn-lt"/>
                        </a:rPr>
                        <a:t>Clarity</a:t>
                      </a:r>
                      <a:endParaRPr sz="1500" b="1" dirty="0">
                        <a:solidFill>
                          <a:srgbClr val="0070C0"/>
                        </a:solidFill>
                        <a:latin typeface="+mn-lt"/>
                        <a:ea typeface="Calibri"/>
                        <a:cs typeface="Calibri"/>
                        <a:sym typeface="Calibri"/>
                      </a:endParaRPr>
                    </a:p>
                  </a:txBody>
                  <a:tcPr marL="36308" marR="36308" marT="0" marB="0" anchor="ctr">
                    <a:solidFill>
                      <a:schemeClr val="accent2">
                        <a:lumMod val="20000"/>
                        <a:lumOff val="80000"/>
                      </a:schemeClr>
                    </a:solidFill>
                  </a:tcPr>
                </a:tc>
                <a:tc>
                  <a:txBody>
                    <a:bodyPr/>
                    <a:lstStyle/>
                    <a:p>
                      <a:pPr marL="0" marR="0" lvl="0" indent="0" algn="l" rtl="0">
                        <a:lnSpc>
                          <a:spcPct val="107000"/>
                        </a:lnSpc>
                        <a:spcBef>
                          <a:spcPts val="0"/>
                        </a:spcBef>
                        <a:spcAft>
                          <a:spcPts val="0"/>
                        </a:spcAft>
                        <a:buNone/>
                      </a:pPr>
                      <a:r>
                        <a:rPr lang="en-US" sz="1500" baseline="0" dirty="0">
                          <a:solidFill>
                            <a:srgbClr val="0070C0"/>
                          </a:solidFill>
                          <a:latin typeface="+mn-lt"/>
                          <a:sym typeface="Calibri"/>
                        </a:rPr>
                        <a:t>Dexcom G6, Clarity, Dexcom Follow, Undermyfork, Sugarmate</a:t>
                      </a:r>
                      <a:endParaRPr sz="1500" dirty="0">
                        <a:solidFill>
                          <a:srgbClr val="0070C0"/>
                        </a:solidFill>
                        <a:latin typeface="+mn-lt"/>
                        <a:ea typeface="Calibri"/>
                        <a:cs typeface="Calibri"/>
                        <a:sym typeface="Calibri"/>
                      </a:endParaRPr>
                    </a:p>
                  </a:txBody>
                  <a:tcPr marL="36308" marR="36308" marT="0" marB="0" anchor="ctr"/>
                </a:tc>
                <a:tc>
                  <a:txBody>
                    <a:bodyPr/>
                    <a:lstStyle/>
                    <a:p>
                      <a:pPr marL="0" marR="0" lvl="0" indent="0" algn="l" rtl="0">
                        <a:lnSpc>
                          <a:spcPct val="107000"/>
                        </a:lnSpc>
                        <a:spcBef>
                          <a:spcPts val="0"/>
                        </a:spcBef>
                        <a:spcAft>
                          <a:spcPts val="0"/>
                        </a:spcAft>
                        <a:buNone/>
                      </a:pPr>
                      <a:r>
                        <a:rPr lang="en-US" sz="1500" dirty="0">
                          <a:solidFill>
                            <a:srgbClr val="0070C0"/>
                          </a:solidFill>
                          <a:latin typeface="+mn-lt"/>
                        </a:rPr>
                        <a:t>G6, InPen</a:t>
                      </a:r>
                      <a:endParaRPr sz="1500" dirty="0">
                        <a:solidFill>
                          <a:srgbClr val="0070C0"/>
                        </a:solidFill>
                        <a:latin typeface="+mn-lt"/>
                      </a:endParaRPr>
                    </a:p>
                    <a:p>
                      <a:pPr marL="0" marR="0" lvl="0" indent="0" algn="l" rtl="0">
                        <a:lnSpc>
                          <a:spcPct val="107000"/>
                        </a:lnSpc>
                        <a:spcBef>
                          <a:spcPts val="0"/>
                        </a:spcBef>
                        <a:spcAft>
                          <a:spcPts val="0"/>
                        </a:spcAft>
                        <a:buNone/>
                      </a:pPr>
                      <a:r>
                        <a:rPr lang="en-US" sz="1500" dirty="0">
                          <a:solidFill>
                            <a:srgbClr val="0070C0"/>
                          </a:solidFill>
                          <a:latin typeface="+mn-lt"/>
                        </a:rPr>
                        <a:t> </a:t>
                      </a:r>
                      <a:endParaRPr sz="1500" dirty="0">
                        <a:solidFill>
                          <a:srgbClr val="0070C0"/>
                        </a:solidFill>
                        <a:latin typeface="+mn-lt"/>
                        <a:ea typeface="Calibri"/>
                        <a:cs typeface="Calibri"/>
                        <a:sym typeface="Calibri"/>
                      </a:endParaRPr>
                    </a:p>
                  </a:txBody>
                  <a:tcPr marL="36308" marR="36308" marT="0" marB="0" anchor="ctr"/>
                </a:tc>
                <a:extLst>
                  <a:ext uri="{0D108BD9-81ED-4DB2-BD59-A6C34878D82A}">
                    <a16:rowId xmlns:a16="http://schemas.microsoft.com/office/drawing/2014/main" val="10002"/>
                  </a:ext>
                </a:extLst>
              </a:tr>
              <a:tr h="530146">
                <a:tc>
                  <a:txBody>
                    <a:bodyPr/>
                    <a:lstStyle/>
                    <a:p>
                      <a:pPr marL="0" marR="0" lvl="0" indent="0" algn="l" rtl="0">
                        <a:lnSpc>
                          <a:spcPct val="107000"/>
                        </a:lnSpc>
                        <a:spcBef>
                          <a:spcPts val="0"/>
                        </a:spcBef>
                        <a:spcAft>
                          <a:spcPts val="0"/>
                        </a:spcAft>
                        <a:buNone/>
                      </a:pPr>
                      <a:r>
                        <a:rPr lang="en-US" sz="1500" b="1" dirty="0">
                          <a:solidFill>
                            <a:srgbClr val="0070C0"/>
                          </a:solidFill>
                          <a:latin typeface="+mn-lt"/>
                        </a:rPr>
                        <a:t>LibreView</a:t>
                      </a:r>
                      <a:endParaRPr sz="1500" b="1" dirty="0">
                        <a:solidFill>
                          <a:srgbClr val="0070C0"/>
                        </a:solidFill>
                        <a:latin typeface="+mn-lt"/>
                        <a:ea typeface="Calibri"/>
                        <a:cs typeface="Calibri"/>
                        <a:sym typeface="Calibri"/>
                      </a:endParaRPr>
                    </a:p>
                  </a:txBody>
                  <a:tcPr marL="36308" marR="36308" marT="0" marB="0" anchor="ctr">
                    <a:solidFill>
                      <a:schemeClr val="accent2">
                        <a:lumMod val="20000"/>
                        <a:lumOff val="80000"/>
                      </a:schemeClr>
                    </a:solidFill>
                  </a:tcPr>
                </a:tc>
                <a:tc>
                  <a:txBody>
                    <a:bodyPr/>
                    <a:lstStyle/>
                    <a:p>
                      <a:pPr marL="0" marR="0" lvl="0" indent="0" algn="l" rtl="0">
                        <a:lnSpc>
                          <a:spcPct val="107000"/>
                        </a:lnSpc>
                        <a:spcBef>
                          <a:spcPts val="0"/>
                        </a:spcBef>
                        <a:spcAft>
                          <a:spcPts val="0"/>
                        </a:spcAft>
                        <a:buNone/>
                      </a:pPr>
                      <a:r>
                        <a:rPr lang="en-US" sz="1500" dirty="0">
                          <a:solidFill>
                            <a:srgbClr val="0070C0"/>
                          </a:solidFill>
                          <a:latin typeface="+mn-lt"/>
                          <a:sym typeface="Calibri"/>
                        </a:rPr>
                        <a:t>LibreLink, LibreLinkUp, Libre 14 day, Libre 2, Libre 3</a:t>
                      </a:r>
                      <a:endParaRPr sz="1500" dirty="0">
                        <a:solidFill>
                          <a:srgbClr val="0070C0"/>
                        </a:solidFill>
                        <a:latin typeface="+mn-lt"/>
                        <a:ea typeface="Calibri"/>
                        <a:cs typeface="Calibri"/>
                        <a:sym typeface="Calibri"/>
                      </a:endParaRPr>
                    </a:p>
                  </a:txBody>
                  <a:tcPr marL="36308" marR="36308" marT="0" marB="0" anchor="ctr"/>
                </a:tc>
                <a:tc>
                  <a:txBody>
                    <a:bodyPr/>
                    <a:lstStyle/>
                    <a:p>
                      <a:pPr marL="0" marR="0" lvl="0" indent="0" algn="l" rtl="0">
                        <a:lnSpc>
                          <a:spcPct val="107000"/>
                        </a:lnSpc>
                        <a:spcBef>
                          <a:spcPts val="0"/>
                        </a:spcBef>
                        <a:spcAft>
                          <a:spcPts val="0"/>
                        </a:spcAft>
                        <a:buNone/>
                      </a:pPr>
                      <a:r>
                        <a:rPr lang="en-US" sz="1500" dirty="0">
                          <a:solidFill>
                            <a:srgbClr val="0070C0"/>
                          </a:solidFill>
                          <a:latin typeface="+mn-lt"/>
                        </a:rPr>
                        <a:t>Libre 14 day, Libre 2, Libre 3</a:t>
                      </a:r>
                      <a:endParaRPr sz="1500" dirty="0">
                        <a:solidFill>
                          <a:srgbClr val="0070C0"/>
                        </a:solidFill>
                        <a:latin typeface="+mn-lt"/>
                        <a:ea typeface="Calibri"/>
                        <a:cs typeface="Calibri"/>
                        <a:sym typeface="Calibri"/>
                      </a:endParaRPr>
                    </a:p>
                  </a:txBody>
                  <a:tcPr marL="36308" marR="36308" marT="0" marB="0" anchor="ctr"/>
                </a:tc>
                <a:extLst>
                  <a:ext uri="{0D108BD9-81ED-4DB2-BD59-A6C34878D82A}">
                    <a16:rowId xmlns:a16="http://schemas.microsoft.com/office/drawing/2014/main" val="10003"/>
                  </a:ext>
                </a:extLst>
              </a:tr>
              <a:tr h="432304">
                <a:tc>
                  <a:txBody>
                    <a:bodyPr/>
                    <a:lstStyle/>
                    <a:p>
                      <a:pPr marL="0" marR="0" lvl="0" indent="0" algn="l" rtl="0">
                        <a:lnSpc>
                          <a:spcPct val="107000"/>
                        </a:lnSpc>
                        <a:spcBef>
                          <a:spcPts val="0"/>
                        </a:spcBef>
                        <a:spcAft>
                          <a:spcPts val="0"/>
                        </a:spcAft>
                        <a:buNone/>
                      </a:pPr>
                      <a:r>
                        <a:rPr lang="en-US" sz="1500" b="1" dirty="0">
                          <a:solidFill>
                            <a:srgbClr val="0070C0"/>
                          </a:solidFill>
                          <a:latin typeface="+mn-lt"/>
                        </a:rPr>
                        <a:t>Carelink</a:t>
                      </a:r>
                      <a:endParaRPr sz="1500" b="1" dirty="0">
                        <a:solidFill>
                          <a:srgbClr val="0070C0"/>
                        </a:solidFill>
                        <a:latin typeface="+mn-lt"/>
                        <a:ea typeface="Calibri"/>
                        <a:cs typeface="Calibri"/>
                        <a:sym typeface="Calibri"/>
                      </a:endParaRPr>
                    </a:p>
                  </a:txBody>
                  <a:tcPr marL="36308" marR="36308" marT="0" marB="0" anchor="ctr">
                    <a:solidFill>
                      <a:schemeClr val="accent2">
                        <a:lumMod val="20000"/>
                        <a:lumOff val="80000"/>
                      </a:schemeClr>
                    </a:solidFill>
                  </a:tcPr>
                </a:tc>
                <a:tc>
                  <a:txBody>
                    <a:bodyPr/>
                    <a:lstStyle/>
                    <a:p>
                      <a:pPr marL="0" marR="0" lvl="0" indent="0" algn="l" rtl="0">
                        <a:lnSpc>
                          <a:spcPct val="107000"/>
                        </a:lnSpc>
                        <a:spcBef>
                          <a:spcPts val="0"/>
                        </a:spcBef>
                        <a:spcAft>
                          <a:spcPts val="0"/>
                        </a:spcAft>
                        <a:buNone/>
                      </a:pPr>
                      <a:r>
                        <a:rPr lang="en-US" sz="1500" dirty="0">
                          <a:solidFill>
                            <a:srgbClr val="0070C0"/>
                          </a:solidFill>
                          <a:latin typeface="+mn-lt"/>
                          <a:sym typeface="Calibri"/>
                        </a:rPr>
                        <a:t>Guardian Connect, </a:t>
                      </a:r>
                      <a:r>
                        <a:rPr lang="en-US" sz="1500" dirty="0" err="1">
                          <a:solidFill>
                            <a:srgbClr val="0070C0"/>
                          </a:solidFill>
                          <a:latin typeface="+mn-lt"/>
                          <a:sym typeface="Calibri"/>
                        </a:rPr>
                        <a:t>Carelink</a:t>
                      </a:r>
                      <a:endParaRPr sz="1500" dirty="0">
                        <a:solidFill>
                          <a:srgbClr val="0070C0"/>
                        </a:solidFill>
                        <a:latin typeface="+mn-lt"/>
                        <a:ea typeface="Calibri"/>
                        <a:cs typeface="Calibri"/>
                        <a:sym typeface="Calibri"/>
                      </a:endParaRPr>
                    </a:p>
                  </a:txBody>
                  <a:tcPr marL="36308" marR="36308" marT="0" marB="0" anchor="ctr"/>
                </a:tc>
                <a:tc>
                  <a:txBody>
                    <a:bodyPr/>
                    <a:lstStyle/>
                    <a:p>
                      <a:pPr marL="0" marR="0" lvl="0" indent="0" algn="l" rtl="0">
                        <a:lnSpc>
                          <a:spcPct val="107000"/>
                        </a:lnSpc>
                        <a:spcBef>
                          <a:spcPts val="0"/>
                        </a:spcBef>
                        <a:spcAft>
                          <a:spcPts val="0"/>
                        </a:spcAft>
                        <a:buNone/>
                      </a:pPr>
                      <a:r>
                        <a:rPr lang="en-US" sz="1500" dirty="0">
                          <a:solidFill>
                            <a:srgbClr val="0070C0"/>
                          </a:solidFill>
                          <a:latin typeface="+mn-lt"/>
                        </a:rPr>
                        <a:t>770G, Guardian CGM</a:t>
                      </a:r>
                      <a:endParaRPr sz="1500" dirty="0">
                        <a:solidFill>
                          <a:srgbClr val="0070C0"/>
                        </a:solidFill>
                        <a:latin typeface="+mn-lt"/>
                        <a:ea typeface="Calibri"/>
                        <a:cs typeface="Calibri"/>
                        <a:sym typeface="Calibri"/>
                      </a:endParaRPr>
                    </a:p>
                  </a:txBody>
                  <a:tcPr marL="36308" marR="36308" marT="0" marB="0" anchor="ctr"/>
                </a:tc>
                <a:extLst>
                  <a:ext uri="{0D108BD9-81ED-4DB2-BD59-A6C34878D82A}">
                    <a16:rowId xmlns:a16="http://schemas.microsoft.com/office/drawing/2014/main" val="10004"/>
                  </a:ext>
                </a:extLst>
              </a:tr>
              <a:tr h="801235">
                <a:tc>
                  <a:txBody>
                    <a:bodyPr/>
                    <a:lstStyle/>
                    <a:p>
                      <a:pPr marL="0" marR="0" lvl="0" indent="0" algn="l" rtl="0">
                        <a:lnSpc>
                          <a:spcPct val="107000"/>
                        </a:lnSpc>
                        <a:spcBef>
                          <a:spcPts val="0"/>
                        </a:spcBef>
                        <a:spcAft>
                          <a:spcPts val="0"/>
                        </a:spcAft>
                        <a:buNone/>
                      </a:pPr>
                      <a:r>
                        <a:rPr lang="en-US" sz="1500" b="1" dirty="0">
                          <a:solidFill>
                            <a:srgbClr val="0070C0"/>
                          </a:solidFill>
                          <a:latin typeface="+mn-lt"/>
                        </a:rPr>
                        <a:t>Tidepool</a:t>
                      </a:r>
                      <a:endParaRPr sz="1500" b="1" dirty="0">
                        <a:solidFill>
                          <a:srgbClr val="0070C0"/>
                        </a:solidFill>
                        <a:latin typeface="+mn-lt"/>
                        <a:ea typeface="Calibri"/>
                        <a:cs typeface="Calibri"/>
                        <a:sym typeface="Calibri"/>
                      </a:endParaRPr>
                    </a:p>
                  </a:txBody>
                  <a:tcPr marL="36308" marR="36308" marT="0" marB="0" anchor="ctr">
                    <a:solidFill>
                      <a:schemeClr val="accent2">
                        <a:lumMod val="20000"/>
                        <a:lumOff val="80000"/>
                      </a:schemeClr>
                    </a:solidFill>
                  </a:tcPr>
                </a:tc>
                <a:tc>
                  <a:txBody>
                    <a:bodyPr/>
                    <a:lstStyle/>
                    <a:p>
                      <a:pPr marL="0" marR="0" lvl="0" indent="0" algn="l" rtl="0">
                        <a:lnSpc>
                          <a:spcPct val="107000"/>
                        </a:lnSpc>
                        <a:spcBef>
                          <a:spcPts val="0"/>
                        </a:spcBef>
                        <a:spcAft>
                          <a:spcPts val="0"/>
                        </a:spcAft>
                        <a:buNone/>
                      </a:pPr>
                      <a:r>
                        <a:rPr lang="en-US" sz="1500" dirty="0">
                          <a:solidFill>
                            <a:srgbClr val="0070C0"/>
                          </a:solidFill>
                          <a:latin typeface="+mn-lt"/>
                          <a:sym typeface="Calibri"/>
                        </a:rPr>
                        <a:t>Tidepool Mobile</a:t>
                      </a:r>
                      <a:endParaRPr sz="1500" dirty="0">
                        <a:solidFill>
                          <a:srgbClr val="0070C0"/>
                        </a:solidFill>
                        <a:latin typeface="+mn-lt"/>
                        <a:ea typeface="Calibri"/>
                        <a:cs typeface="Calibri"/>
                        <a:sym typeface="Calibri"/>
                      </a:endParaRPr>
                    </a:p>
                  </a:txBody>
                  <a:tcPr marL="36308" marR="36308" marT="0" marB="0" anchor="ctr"/>
                </a:tc>
                <a:tc>
                  <a:txBody>
                    <a:bodyPr/>
                    <a:lstStyle/>
                    <a:p>
                      <a:pPr marL="0" marR="0" lvl="0" indent="0" algn="l" rtl="0">
                        <a:lnSpc>
                          <a:spcPct val="107000"/>
                        </a:lnSpc>
                        <a:spcBef>
                          <a:spcPts val="0"/>
                        </a:spcBef>
                        <a:spcAft>
                          <a:spcPts val="0"/>
                        </a:spcAft>
                        <a:buNone/>
                      </a:pPr>
                      <a:r>
                        <a:rPr lang="en-US" sz="1500" dirty="0">
                          <a:solidFill>
                            <a:srgbClr val="0070C0"/>
                          </a:solidFill>
                          <a:latin typeface="+mn-lt"/>
                        </a:rPr>
                        <a:t>Insulin pumps (770G, T:Slim X2, Tandem, </a:t>
                      </a:r>
                      <a:r>
                        <a:rPr lang="en-US" sz="1500" dirty="0" err="1">
                          <a:solidFill>
                            <a:srgbClr val="0070C0"/>
                          </a:solidFill>
                          <a:latin typeface="+mn-lt"/>
                        </a:rPr>
                        <a:t>Omnipod</a:t>
                      </a:r>
                      <a:r>
                        <a:rPr lang="en-US" sz="1500" dirty="0">
                          <a:solidFill>
                            <a:srgbClr val="0070C0"/>
                          </a:solidFill>
                          <a:latin typeface="+mn-lt"/>
                        </a:rPr>
                        <a:t>), G6, Guardian, Libre,  many glucose meters, InPen</a:t>
                      </a:r>
                      <a:endParaRPr sz="1500" dirty="0">
                        <a:solidFill>
                          <a:srgbClr val="0070C0"/>
                        </a:solidFill>
                        <a:latin typeface="+mn-lt"/>
                        <a:ea typeface="Calibri"/>
                        <a:cs typeface="Calibri"/>
                        <a:sym typeface="Calibri"/>
                      </a:endParaRPr>
                    </a:p>
                  </a:txBody>
                  <a:tcPr marL="36308" marR="36308" marT="0" marB="0" anchor="ctr"/>
                </a:tc>
                <a:extLst>
                  <a:ext uri="{0D108BD9-81ED-4DB2-BD59-A6C34878D82A}">
                    <a16:rowId xmlns:a16="http://schemas.microsoft.com/office/drawing/2014/main" val="10005"/>
                  </a:ext>
                </a:extLst>
              </a:tr>
              <a:tr h="400309">
                <a:tc>
                  <a:txBody>
                    <a:bodyPr/>
                    <a:lstStyle/>
                    <a:p>
                      <a:pPr marL="0" marR="0" lvl="0" indent="0" algn="l" rtl="0">
                        <a:lnSpc>
                          <a:spcPct val="107000"/>
                        </a:lnSpc>
                        <a:spcBef>
                          <a:spcPts val="0"/>
                        </a:spcBef>
                        <a:spcAft>
                          <a:spcPts val="0"/>
                        </a:spcAft>
                        <a:buNone/>
                      </a:pPr>
                      <a:r>
                        <a:rPr lang="en-US" sz="1500" b="1" dirty="0">
                          <a:solidFill>
                            <a:srgbClr val="0070C0"/>
                          </a:solidFill>
                          <a:latin typeface="+mn-lt"/>
                          <a:ea typeface="Calibri"/>
                          <a:cs typeface="Calibri"/>
                          <a:sym typeface="Calibri"/>
                        </a:rPr>
                        <a:t>T:Connect</a:t>
                      </a:r>
                      <a:endParaRPr sz="1500" b="1" dirty="0">
                        <a:solidFill>
                          <a:srgbClr val="0070C0"/>
                        </a:solidFill>
                        <a:latin typeface="+mn-lt"/>
                        <a:ea typeface="Calibri"/>
                        <a:cs typeface="Calibri"/>
                        <a:sym typeface="Calibri"/>
                      </a:endParaRPr>
                    </a:p>
                  </a:txBody>
                  <a:tcPr marL="36308" marR="36308" marT="0" marB="0" anchor="ctr">
                    <a:solidFill>
                      <a:schemeClr val="accent2">
                        <a:lumMod val="20000"/>
                        <a:lumOff val="80000"/>
                      </a:schemeClr>
                    </a:solidFill>
                  </a:tcPr>
                </a:tc>
                <a:tc>
                  <a:txBody>
                    <a:bodyPr/>
                    <a:lstStyle/>
                    <a:p>
                      <a:pPr marL="0" marR="0" lvl="0" indent="0" algn="l" rtl="0">
                        <a:lnSpc>
                          <a:spcPct val="107000"/>
                        </a:lnSpc>
                        <a:spcBef>
                          <a:spcPts val="0"/>
                        </a:spcBef>
                        <a:spcAft>
                          <a:spcPts val="0"/>
                        </a:spcAft>
                        <a:buNone/>
                      </a:pPr>
                      <a:r>
                        <a:rPr lang="en-US" sz="1500" dirty="0">
                          <a:solidFill>
                            <a:srgbClr val="0070C0"/>
                          </a:solidFill>
                          <a:latin typeface="+mn-lt"/>
                          <a:ea typeface="Calibri"/>
                          <a:cs typeface="Calibri"/>
                          <a:sym typeface="Calibri"/>
                        </a:rPr>
                        <a:t>T:Connect Mobile</a:t>
                      </a:r>
                      <a:endParaRPr sz="1500" dirty="0">
                        <a:solidFill>
                          <a:srgbClr val="0070C0"/>
                        </a:solidFill>
                        <a:latin typeface="+mn-lt"/>
                        <a:ea typeface="Calibri"/>
                        <a:cs typeface="Calibri"/>
                        <a:sym typeface="Calibri"/>
                      </a:endParaRPr>
                    </a:p>
                  </a:txBody>
                  <a:tcPr marL="36308" marR="36308" marT="0" marB="0" anchor="ctr"/>
                </a:tc>
                <a:tc>
                  <a:txBody>
                    <a:bodyPr/>
                    <a:lstStyle/>
                    <a:p>
                      <a:pPr marL="0" marR="0" lvl="0" indent="0" algn="l" rtl="0">
                        <a:lnSpc>
                          <a:spcPct val="107000"/>
                        </a:lnSpc>
                        <a:spcBef>
                          <a:spcPts val="0"/>
                        </a:spcBef>
                        <a:spcAft>
                          <a:spcPts val="0"/>
                        </a:spcAft>
                        <a:buNone/>
                      </a:pPr>
                      <a:r>
                        <a:rPr lang="en-US" sz="1500" dirty="0">
                          <a:solidFill>
                            <a:srgbClr val="0070C0"/>
                          </a:solidFill>
                          <a:latin typeface="+mn-lt"/>
                          <a:ea typeface="Calibri"/>
                          <a:cs typeface="Calibri"/>
                          <a:sym typeface="Calibri"/>
                        </a:rPr>
                        <a:t>T:Slim X2, G6</a:t>
                      </a:r>
                      <a:endParaRPr sz="1500" dirty="0">
                        <a:solidFill>
                          <a:srgbClr val="0070C0"/>
                        </a:solidFill>
                        <a:latin typeface="+mn-lt"/>
                        <a:ea typeface="Calibri"/>
                        <a:cs typeface="Calibri"/>
                        <a:sym typeface="Calibri"/>
                      </a:endParaRPr>
                    </a:p>
                  </a:txBody>
                  <a:tcPr marL="36308" marR="36308" marT="0" marB="0" anchor="ctr"/>
                </a:tc>
                <a:extLst>
                  <a:ext uri="{0D108BD9-81ED-4DB2-BD59-A6C34878D82A}">
                    <a16:rowId xmlns:a16="http://schemas.microsoft.com/office/drawing/2014/main" val="10006"/>
                  </a:ext>
                </a:extLst>
              </a:tr>
              <a:tr h="795791">
                <a:tc>
                  <a:txBody>
                    <a:bodyPr/>
                    <a:lstStyle/>
                    <a:p>
                      <a:pPr marL="0" marR="0" lvl="0" indent="0" algn="l" rtl="0">
                        <a:lnSpc>
                          <a:spcPct val="107000"/>
                        </a:lnSpc>
                        <a:spcBef>
                          <a:spcPts val="0"/>
                        </a:spcBef>
                        <a:spcAft>
                          <a:spcPts val="0"/>
                        </a:spcAft>
                        <a:buNone/>
                      </a:pPr>
                      <a:r>
                        <a:rPr lang="en-US" sz="1500" b="1" dirty="0">
                          <a:solidFill>
                            <a:srgbClr val="0070C0"/>
                          </a:solidFill>
                          <a:latin typeface="+mn-lt"/>
                        </a:rPr>
                        <a:t>Eversense Data Management System</a:t>
                      </a:r>
                      <a:endParaRPr sz="1500" b="1" dirty="0">
                        <a:solidFill>
                          <a:srgbClr val="0070C0"/>
                        </a:solidFill>
                        <a:latin typeface="+mn-lt"/>
                        <a:ea typeface="Calibri"/>
                        <a:cs typeface="Calibri"/>
                        <a:sym typeface="Calibri"/>
                      </a:endParaRPr>
                    </a:p>
                  </a:txBody>
                  <a:tcPr marL="36308" marR="36308" marT="0" marB="0" anchor="ctr">
                    <a:solidFill>
                      <a:schemeClr val="accent2">
                        <a:lumMod val="20000"/>
                        <a:lumOff val="80000"/>
                      </a:schemeClr>
                    </a:solidFill>
                  </a:tcPr>
                </a:tc>
                <a:tc>
                  <a:txBody>
                    <a:bodyPr/>
                    <a:lstStyle/>
                    <a:p>
                      <a:pPr marL="0" marR="0" lvl="0" indent="0" algn="l" rtl="0">
                        <a:lnSpc>
                          <a:spcPct val="107000"/>
                        </a:lnSpc>
                        <a:spcBef>
                          <a:spcPts val="0"/>
                        </a:spcBef>
                        <a:spcAft>
                          <a:spcPts val="0"/>
                        </a:spcAft>
                        <a:buNone/>
                      </a:pPr>
                      <a:r>
                        <a:rPr lang="en-US" sz="1500" dirty="0">
                          <a:solidFill>
                            <a:srgbClr val="0070C0"/>
                          </a:solidFill>
                          <a:latin typeface="+mn-lt"/>
                          <a:sym typeface="Calibri"/>
                        </a:rPr>
                        <a:t>Eversense</a:t>
                      </a:r>
                      <a:endParaRPr sz="1500" dirty="0">
                        <a:solidFill>
                          <a:srgbClr val="0070C0"/>
                        </a:solidFill>
                        <a:latin typeface="+mn-lt"/>
                        <a:ea typeface="Calibri"/>
                        <a:cs typeface="Calibri"/>
                        <a:sym typeface="Calibri"/>
                      </a:endParaRPr>
                    </a:p>
                  </a:txBody>
                  <a:tcPr marL="36308" marR="36308" marT="0" marB="0" anchor="ctr"/>
                </a:tc>
                <a:tc>
                  <a:txBody>
                    <a:bodyPr/>
                    <a:lstStyle/>
                    <a:p>
                      <a:pPr marL="0" marR="0" lvl="0" indent="0" algn="l" rtl="0">
                        <a:lnSpc>
                          <a:spcPct val="107000"/>
                        </a:lnSpc>
                        <a:spcBef>
                          <a:spcPts val="0"/>
                        </a:spcBef>
                        <a:spcAft>
                          <a:spcPts val="0"/>
                        </a:spcAft>
                        <a:buNone/>
                      </a:pPr>
                      <a:r>
                        <a:rPr lang="en-US" sz="1500" dirty="0">
                          <a:solidFill>
                            <a:srgbClr val="0070C0"/>
                          </a:solidFill>
                          <a:latin typeface="+mn-lt"/>
                        </a:rPr>
                        <a:t>Eversense</a:t>
                      </a:r>
                      <a:endParaRPr sz="1500" dirty="0">
                        <a:solidFill>
                          <a:srgbClr val="0070C0"/>
                        </a:solidFill>
                        <a:latin typeface="+mn-lt"/>
                        <a:ea typeface="Calibri"/>
                        <a:cs typeface="Calibri"/>
                        <a:sym typeface="Calibri"/>
                      </a:endParaRPr>
                    </a:p>
                  </a:txBody>
                  <a:tcPr marL="36308" marR="36308" marT="0" marB="0" anchor="ctr"/>
                </a:tc>
                <a:extLst>
                  <a:ext uri="{0D108BD9-81ED-4DB2-BD59-A6C34878D82A}">
                    <a16:rowId xmlns:a16="http://schemas.microsoft.com/office/drawing/2014/main" val="10007"/>
                  </a:ext>
                </a:extLst>
              </a:tr>
              <a:tr h="524722">
                <a:tc>
                  <a:txBody>
                    <a:bodyPr/>
                    <a:lstStyle/>
                    <a:p>
                      <a:pPr marL="0" marR="0" lvl="0" indent="0" algn="l" rtl="0">
                        <a:lnSpc>
                          <a:spcPct val="107000"/>
                        </a:lnSpc>
                        <a:spcBef>
                          <a:spcPts val="0"/>
                        </a:spcBef>
                        <a:spcAft>
                          <a:spcPts val="0"/>
                        </a:spcAft>
                        <a:buNone/>
                      </a:pPr>
                      <a:r>
                        <a:rPr lang="en-US" sz="1500" b="1" dirty="0">
                          <a:solidFill>
                            <a:srgbClr val="0070C0"/>
                          </a:solidFill>
                          <a:latin typeface="+mn-lt"/>
                          <a:sym typeface="Calibri"/>
                        </a:rPr>
                        <a:t>InPen Insights Report</a:t>
                      </a:r>
                      <a:endParaRPr sz="1500" b="1" dirty="0">
                        <a:solidFill>
                          <a:srgbClr val="0070C0"/>
                        </a:solidFill>
                        <a:latin typeface="+mn-lt"/>
                        <a:ea typeface="Calibri"/>
                        <a:cs typeface="Calibri"/>
                        <a:sym typeface="Calibri"/>
                      </a:endParaRPr>
                    </a:p>
                  </a:txBody>
                  <a:tcPr marL="36308" marR="36308" marT="0" marB="0" anchor="ctr">
                    <a:solidFill>
                      <a:schemeClr val="accent2">
                        <a:lumMod val="20000"/>
                        <a:lumOff val="80000"/>
                      </a:schemeClr>
                    </a:solidFill>
                  </a:tcPr>
                </a:tc>
                <a:tc>
                  <a:txBody>
                    <a:bodyPr/>
                    <a:lstStyle/>
                    <a:p>
                      <a:pPr marL="0" marR="0" lvl="0" indent="0" algn="l" rtl="0">
                        <a:lnSpc>
                          <a:spcPct val="107000"/>
                        </a:lnSpc>
                        <a:spcBef>
                          <a:spcPts val="0"/>
                        </a:spcBef>
                        <a:spcAft>
                          <a:spcPts val="0"/>
                        </a:spcAft>
                        <a:buNone/>
                      </a:pPr>
                      <a:r>
                        <a:rPr lang="en-US" sz="1500" dirty="0">
                          <a:solidFill>
                            <a:srgbClr val="0070C0"/>
                          </a:solidFill>
                          <a:latin typeface="+mn-lt"/>
                          <a:sym typeface="Calibri"/>
                        </a:rPr>
                        <a:t>InPen</a:t>
                      </a:r>
                      <a:endParaRPr sz="1500" dirty="0">
                        <a:solidFill>
                          <a:srgbClr val="0070C0"/>
                        </a:solidFill>
                        <a:latin typeface="+mn-lt"/>
                        <a:ea typeface="Calibri"/>
                        <a:cs typeface="Calibri"/>
                        <a:sym typeface="Calibri"/>
                      </a:endParaRPr>
                    </a:p>
                  </a:txBody>
                  <a:tcPr marL="36308" marR="36308" marT="0" marB="0" anchor="ctr"/>
                </a:tc>
                <a:tc>
                  <a:txBody>
                    <a:bodyPr/>
                    <a:lstStyle/>
                    <a:p>
                      <a:pPr marL="0" marR="0" lvl="0" indent="0" algn="l" rtl="0">
                        <a:lnSpc>
                          <a:spcPct val="107000"/>
                        </a:lnSpc>
                        <a:spcBef>
                          <a:spcPts val="0"/>
                        </a:spcBef>
                        <a:spcAft>
                          <a:spcPts val="0"/>
                        </a:spcAft>
                        <a:buNone/>
                      </a:pPr>
                      <a:r>
                        <a:rPr lang="en-US" sz="1500" dirty="0">
                          <a:solidFill>
                            <a:srgbClr val="0070C0"/>
                          </a:solidFill>
                          <a:latin typeface="+mn-lt"/>
                          <a:sym typeface="Calibri"/>
                        </a:rPr>
                        <a:t>InPen, G6, Guardian Connect</a:t>
                      </a:r>
                      <a:endParaRPr sz="1500" dirty="0">
                        <a:solidFill>
                          <a:srgbClr val="0070C0"/>
                        </a:solidFill>
                        <a:latin typeface="+mn-lt"/>
                        <a:ea typeface="Calibri"/>
                        <a:cs typeface="Calibri"/>
                        <a:sym typeface="Calibri"/>
                      </a:endParaRPr>
                    </a:p>
                  </a:txBody>
                  <a:tcPr marL="36308" marR="36308" marT="0" marB="0" anchor="ctr"/>
                </a:tc>
                <a:extLst>
                  <a:ext uri="{0D108BD9-81ED-4DB2-BD59-A6C34878D82A}">
                    <a16:rowId xmlns:a16="http://schemas.microsoft.com/office/drawing/2014/main" val="10008"/>
                  </a:ext>
                </a:extLst>
              </a:tr>
              <a:tr h="530146">
                <a:tc>
                  <a:txBody>
                    <a:bodyPr/>
                    <a:lstStyle/>
                    <a:p>
                      <a:pPr marL="0" marR="0" lvl="0" indent="0" algn="l" rtl="0">
                        <a:lnSpc>
                          <a:spcPct val="107000"/>
                        </a:lnSpc>
                        <a:spcBef>
                          <a:spcPts val="0"/>
                        </a:spcBef>
                        <a:spcAft>
                          <a:spcPts val="0"/>
                        </a:spcAft>
                        <a:buNone/>
                      </a:pPr>
                      <a:r>
                        <a:rPr lang="en-US" sz="1500" b="1" dirty="0">
                          <a:solidFill>
                            <a:srgbClr val="0070C0"/>
                          </a:solidFill>
                          <a:latin typeface="+mn-lt"/>
                          <a:ea typeface="Calibri"/>
                          <a:cs typeface="Calibri"/>
                          <a:sym typeface="Calibri"/>
                        </a:rPr>
                        <a:t>Bigfoot Unity </a:t>
                      </a:r>
                      <a:endParaRPr sz="1500" b="1" dirty="0">
                        <a:solidFill>
                          <a:srgbClr val="0070C0"/>
                        </a:solidFill>
                        <a:latin typeface="+mn-lt"/>
                        <a:ea typeface="Calibri"/>
                        <a:cs typeface="Calibri"/>
                        <a:sym typeface="Calibri"/>
                      </a:endParaRPr>
                    </a:p>
                  </a:txBody>
                  <a:tcPr marL="36308" marR="36308" marT="0" marB="0" anchor="ctr">
                    <a:solidFill>
                      <a:schemeClr val="accent2">
                        <a:lumMod val="20000"/>
                        <a:lumOff val="80000"/>
                      </a:schemeClr>
                    </a:solidFill>
                  </a:tcPr>
                </a:tc>
                <a:tc>
                  <a:txBody>
                    <a:bodyPr/>
                    <a:lstStyle/>
                    <a:p>
                      <a:pPr marL="0" marR="0" lvl="0" indent="0" algn="l" rtl="0">
                        <a:lnSpc>
                          <a:spcPct val="107000"/>
                        </a:lnSpc>
                        <a:spcBef>
                          <a:spcPts val="0"/>
                        </a:spcBef>
                        <a:spcAft>
                          <a:spcPts val="0"/>
                        </a:spcAft>
                        <a:buNone/>
                      </a:pPr>
                      <a:r>
                        <a:rPr lang="en-US" sz="1500" dirty="0">
                          <a:solidFill>
                            <a:srgbClr val="0070C0"/>
                          </a:solidFill>
                          <a:latin typeface="+mn-lt"/>
                          <a:ea typeface="Calibri"/>
                          <a:cs typeface="Calibri"/>
                          <a:sym typeface="Calibri"/>
                        </a:rPr>
                        <a:t>Bigfoot Unity </a:t>
                      </a:r>
                      <a:endParaRPr sz="1500" dirty="0">
                        <a:solidFill>
                          <a:srgbClr val="0070C0"/>
                        </a:solidFill>
                        <a:latin typeface="+mn-lt"/>
                        <a:ea typeface="Calibri"/>
                        <a:cs typeface="Calibri"/>
                        <a:sym typeface="Calibri"/>
                      </a:endParaRPr>
                    </a:p>
                  </a:txBody>
                  <a:tcPr marL="36308" marR="36308" marT="0" marB="0" anchor="ctr"/>
                </a:tc>
                <a:tc>
                  <a:txBody>
                    <a:bodyPr/>
                    <a:lstStyle/>
                    <a:p>
                      <a:pPr marL="0" marR="0" lvl="0" indent="0" algn="l" defTabSz="457200" rtl="0" eaLnBrk="1" fontAlgn="auto" latinLnBrk="0" hangingPunct="1">
                        <a:lnSpc>
                          <a:spcPct val="107000"/>
                        </a:lnSpc>
                        <a:spcBef>
                          <a:spcPts val="0"/>
                        </a:spcBef>
                        <a:spcAft>
                          <a:spcPts val="0"/>
                        </a:spcAft>
                        <a:buClrTx/>
                        <a:buSzTx/>
                        <a:buFontTx/>
                        <a:buNone/>
                        <a:tabLst/>
                        <a:defRPr/>
                      </a:pPr>
                      <a:r>
                        <a:rPr lang="en-US" sz="1500" kern="1200" dirty="0">
                          <a:solidFill>
                            <a:srgbClr val="0070C0"/>
                          </a:solidFill>
                          <a:latin typeface="+mn-lt"/>
                          <a:ea typeface="Calibri"/>
                          <a:cs typeface="Calibri"/>
                          <a:sym typeface="Calibri"/>
                        </a:rPr>
                        <a:t>Bigfoot Unity pen cap, Libre 2</a:t>
                      </a:r>
                    </a:p>
                    <a:p>
                      <a:pPr marL="0" marR="0" lvl="0" indent="0" algn="l" rtl="0">
                        <a:lnSpc>
                          <a:spcPct val="107000"/>
                        </a:lnSpc>
                        <a:spcBef>
                          <a:spcPts val="0"/>
                        </a:spcBef>
                        <a:spcAft>
                          <a:spcPts val="0"/>
                        </a:spcAft>
                        <a:buNone/>
                      </a:pPr>
                      <a:endParaRPr sz="1500" dirty="0">
                        <a:solidFill>
                          <a:srgbClr val="0070C0"/>
                        </a:solidFill>
                        <a:latin typeface="+mn-lt"/>
                        <a:ea typeface="Calibri"/>
                        <a:cs typeface="Calibri"/>
                        <a:sym typeface="Calibri"/>
                      </a:endParaRPr>
                    </a:p>
                  </a:txBody>
                  <a:tcPr marL="36308" marR="36308" marT="0" marB="0" anchor="ctr"/>
                </a:tc>
                <a:extLst>
                  <a:ext uri="{0D108BD9-81ED-4DB2-BD59-A6C34878D82A}">
                    <a16:rowId xmlns:a16="http://schemas.microsoft.com/office/drawing/2014/main" val="10009"/>
                  </a:ext>
                </a:extLst>
              </a:tr>
            </a:tbl>
          </a:graphicData>
        </a:graphic>
      </p:graphicFrame>
    </p:spTree>
    <p:extLst>
      <p:ext uri="{BB962C8B-B14F-4D97-AF65-F5344CB8AC3E}">
        <p14:creationId xmlns:p14="http://schemas.microsoft.com/office/powerpoint/2010/main" val="15859423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57ADBD42-AD5A-8245-8245-91AD3260B513}"/>
              </a:ext>
            </a:extLst>
          </p:cNvPr>
          <p:cNvSpPr>
            <a:spLocks noGrp="1"/>
          </p:cNvSpPr>
          <p:nvPr>
            <p:ph type="title"/>
          </p:nvPr>
        </p:nvSpPr>
        <p:spPr>
          <a:xfrm>
            <a:off x="457200" y="228600"/>
            <a:ext cx="8229600" cy="914400"/>
          </a:xfrm>
        </p:spPr>
        <p:txBody>
          <a:bodyPr anchor="b">
            <a:normAutofit/>
          </a:bodyPr>
          <a:lstStyle/>
          <a:p>
            <a:r>
              <a:rPr lang="en-US"/>
              <a:t>Last piece: Putting It All Together</a:t>
            </a:r>
          </a:p>
        </p:txBody>
      </p:sp>
      <p:sp>
        <p:nvSpPr>
          <p:cNvPr id="7" name="Content Placeholder 6">
            <a:extLst>
              <a:ext uri="{FF2B5EF4-FFF2-40B4-BE49-F238E27FC236}">
                <a16:creationId xmlns:a16="http://schemas.microsoft.com/office/drawing/2014/main" id="{41399C48-461D-54E1-6802-52B33FE63C5E}"/>
              </a:ext>
            </a:extLst>
          </p:cNvPr>
          <p:cNvSpPr>
            <a:spLocks noGrp="1"/>
          </p:cNvSpPr>
          <p:nvPr>
            <p:ph sz="quarter" idx="1"/>
          </p:nvPr>
        </p:nvSpPr>
        <p:spPr>
          <a:xfrm>
            <a:off x="457200" y="1219200"/>
            <a:ext cx="4953000" cy="5410200"/>
          </a:xfrm>
        </p:spPr>
        <p:txBody>
          <a:bodyPr>
            <a:normAutofit fontScale="92500"/>
          </a:bodyPr>
          <a:lstStyle/>
          <a:p>
            <a:pPr>
              <a:lnSpc>
                <a:spcPct val="90000"/>
              </a:lnSpc>
            </a:pPr>
            <a:r>
              <a:rPr lang="en-US" sz="2800" dirty="0"/>
              <a:t>Identifying glucose profiles through specialized Log Sheets</a:t>
            </a:r>
          </a:p>
          <a:p>
            <a:pPr>
              <a:lnSpc>
                <a:spcPct val="90000"/>
              </a:lnSpc>
            </a:pPr>
            <a:r>
              <a:rPr lang="en-US" sz="2800" dirty="0"/>
              <a:t>Discovering patterns and issues</a:t>
            </a:r>
          </a:p>
          <a:p>
            <a:pPr>
              <a:lnSpc>
                <a:spcPct val="90000"/>
              </a:lnSpc>
            </a:pPr>
            <a:r>
              <a:rPr lang="en-US" sz="2800" dirty="0"/>
              <a:t>Integrating how feelings drive glucose as seen on the log sheets</a:t>
            </a:r>
          </a:p>
          <a:p>
            <a:pPr>
              <a:lnSpc>
                <a:spcPct val="90000"/>
              </a:lnSpc>
            </a:pPr>
            <a:r>
              <a:rPr lang="en-US" sz="2800" dirty="0"/>
              <a:t>Being present with uncomfortable feelings to help make different management choices</a:t>
            </a:r>
          </a:p>
          <a:p>
            <a:pPr>
              <a:lnSpc>
                <a:spcPct val="90000"/>
              </a:lnSpc>
            </a:pPr>
            <a:r>
              <a:rPr lang="en-US" sz="2800" dirty="0"/>
              <a:t>Seeing the results of new choices using log sheets.</a:t>
            </a:r>
          </a:p>
          <a:p>
            <a:pPr>
              <a:lnSpc>
                <a:spcPct val="90000"/>
              </a:lnSpc>
            </a:pPr>
            <a:r>
              <a:rPr lang="en-US" sz="2800" dirty="0"/>
              <a:t>Case Studies that incorporate the ReVive 5 Process.</a:t>
            </a:r>
          </a:p>
        </p:txBody>
      </p:sp>
      <p:pic>
        <p:nvPicPr>
          <p:cNvPr id="6" name="Picture 5" descr="Man attending counseling">
            <a:extLst>
              <a:ext uri="{FF2B5EF4-FFF2-40B4-BE49-F238E27FC236}">
                <a16:creationId xmlns:a16="http://schemas.microsoft.com/office/drawing/2014/main" id="{A25338A8-1EAA-C3DD-455C-2E2FEE8D959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8473" r="17095"/>
          <a:stretch/>
        </p:blipFill>
        <p:spPr>
          <a:xfrm>
            <a:off x="5562600" y="1216152"/>
            <a:ext cx="3111246" cy="3801070"/>
          </a:xfrm>
          <a:prstGeom prst="rect">
            <a:avLst/>
          </a:prstGeom>
          <a:noFill/>
        </p:spPr>
      </p:pic>
    </p:spTree>
    <p:extLst>
      <p:ext uri="{BB962C8B-B14F-4D97-AF65-F5344CB8AC3E}">
        <p14:creationId xmlns:p14="http://schemas.microsoft.com/office/powerpoint/2010/main" val="38320626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71F469-A70D-E002-CE33-1A9926DDD296}"/>
              </a:ext>
            </a:extLst>
          </p:cNvPr>
          <p:cNvSpPr>
            <a:spLocks noGrp="1"/>
          </p:cNvSpPr>
          <p:nvPr>
            <p:ph type="title"/>
          </p:nvPr>
        </p:nvSpPr>
        <p:spPr/>
        <p:txBody>
          <a:bodyPr/>
          <a:lstStyle/>
          <a:p>
            <a:r>
              <a:rPr lang="en-US" dirty="0"/>
              <a:t>ReVive 5 Steps</a:t>
            </a:r>
          </a:p>
        </p:txBody>
      </p:sp>
      <p:sp>
        <p:nvSpPr>
          <p:cNvPr id="14" name="Content Placeholder 13"/>
          <p:cNvSpPr>
            <a:spLocks noGrp="1"/>
          </p:cNvSpPr>
          <p:nvPr>
            <p:ph sz="quarter" idx="1"/>
          </p:nvPr>
        </p:nvSpPr>
        <p:spPr/>
        <p:txBody>
          <a:bodyPr>
            <a:normAutofit fontScale="92500"/>
          </a:bodyPr>
          <a:lstStyle/>
          <a:p>
            <a:pPr marL="0" indent="0">
              <a:lnSpc>
                <a:spcPct val="110000"/>
              </a:lnSpc>
              <a:spcBef>
                <a:spcPts val="0"/>
              </a:spcBef>
              <a:buNone/>
            </a:pPr>
            <a:r>
              <a:rPr lang="en-US" b="1" dirty="0">
                <a:latin typeface="Calibri" panose="020F0502020204030204" pitchFamily="34" charset="0"/>
                <a:ea typeface="Calibri" panose="020F0502020204030204" pitchFamily="34" charset="0"/>
              </a:rPr>
              <a:t>5 Steps to Address Distress Diabetes and Enhance Management</a:t>
            </a:r>
            <a:endParaRPr lang="en-US" dirty="0">
              <a:latin typeface="Calibri" panose="020F0502020204030204" pitchFamily="34" charset="0"/>
              <a:ea typeface="Calibri" panose="020F0502020204030204" pitchFamily="34" charset="0"/>
            </a:endParaRPr>
          </a:p>
          <a:p>
            <a:pPr marL="385865" indent="-385865">
              <a:lnSpc>
                <a:spcPct val="110000"/>
              </a:lnSpc>
              <a:spcBef>
                <a:spcPts val="0"/>
              </a:spcBef>
              <a:buAutoNum type="arabicPeriod"/>
            </a:pPr>
            <a:r>
              <a:rPr lang="en-US" dirty="0">
                <a:latin typeface="Calibri" panose="020F0502020204030204" pitchFamily="34" charset="0"/>
                <a:ea typeface="Calibri" panose="020F0502020204030204" pitchFamily="34" charset="0"/>
              </a:rPr>
              <a:t>Assess diabetes distress </a:t>
            </a:r>
          </a:p>
          <a:p>
            <a:pPr marL="385865" indent="-385865">
              <a:lnSpc>
                <a:spcPct val="110000"/>
              </a:lnSpc>
              <a:spcBef>
                <a:spcPts val="0"/>
              </a:spcBef>
              <a:buAutoNum type="arabicPeriod"/>
            </a:pPr>
            <a:r>
              <a:rPr lang="en-US" dirty="0">
                <a:latin typeface="Calibri" panose="020F0502020204030204" pitchFamily="34" charset="0"/>
                <a:ea typeface="Calibri" panose="020F0502020204030204" pitchFamily="34" charset="0"/>
              </a:rPr>
              <a:t>Begin a conversation to foster a new perspective </a:t>
            </a:r>
          </a:p>
          <a:p>
            <a:pPr marL="385865" indent="-385865">
              <a:lnSpc>
                <a:spcPct val="110000"/>
              </a:lnSpc>
              <a:spcBef>
                <a:spcPts val="0"/>
              </a:spcBef>
              <a:buAutoNum type="arabicPeriod"/>
            </a:pPr>
            <a:r>
              <a:rPr lang="en-US" dirty="0">
                <a:latin typeface="Calibri" panose="020F0502020204030204" pitchFamily="34" charset="0"/>
                <a:ea typeface="Calibri" panose="020F0502020204030204" pitchFamily="34" charset="0"/>
              </a:rPr>
              <a:t>Consider different management choices that are not driven by tough thoughts and feelings  </a:t>
            </a:r>
          </a:p>
          <a:p>
            <a:pPr marL="385865" indent="-385865">
              <a:lnSpc>
                <a:spcPct val="110000"/>
              </a:lnSpc>
              <a:spcBef>
                <a:spcPts val="0"/>
              </a:spcBef>
              <a:buAutoNum type="arabicPeriod"/>
            </a:pPr>
            <a:r>
              <a:rPr lang="en-US" dirty="0">
                <a:latin typeface="Calibri" panose="020F0502020204030204" pitchFamily="34" charset="0"/>
                <a:ea typeface="Calibri" panose="020F0502020204030204" pitchFamily="34" charset="0"/>
              </a:rPr>
              <a:t>Optimize self-care based on personal choice and values—”find the expert within.”</a:t>
            </a:r>
          </a:p>
          <a:p>
            <a:pPr marL="385865" indent="-385865">
              <a:lnSpc>
                <a:spcPct val="110000"/>
              </a:lnSpc>
              <a:spcBef>
                <a:spcPts val="0"/>
              </a:spcBef>
              <a:buAutoNum type="arabicPeriod"/>
            </a:pPr>
            <a:r>
              <a:rPr lang="en-US" dirty="0">
                <a:solidFill>
                  <a:srgbClr val="0070C0"/>
                </a:solidFill>
                <a:latin typeface="Calibri" panose="020F0502020204030204" pitchFamily="34" charset="0"/>
                <a:ea typeface="Calibri" panose="020F0502020204030204" pitchFamily="34" charset="0"/>
              </a:rPr>
              <a:t>Make changes and plan for next steps.  </a:t>
            </a:r>
          </a:p>
          <a:p>
            <a:pPr marL="0" indent="0">
              <a:buClr>
                <a:srgbClr val="005959"/>
              </a:buClr>
              <a:buNone/>
            </a:pPr>
            <a:endParaRPr lang="en-US" sz="2701" b="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93380290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484221" y="1046223"/>
            <a:ext cx="628814" cy="628814"/>
          </a:xfrm>
          <a:prstGeom prst="rect">
            <a:avLst/>
          </a:prstGeom>
        </p:spPr>
      </p:pic>
      <p:sp>
        <p:nvSpPr>
          <p:cNvPr id="2" name="Title 1">
            <a:extLst>
              <a:ext uri="{FF2B5EF4-FFF2-40B4-BE49-F238E27FC236}">
                <a16:creationId xmlns:a16="http://schemas.microsoft.com/office/drawing/2014/main" id="{AB69E30D-2767-02A5-F8AE-CBEB3F86CDBC}"/>
              </a:ext>
            </a:extLst>
          </p:cNvPr>
          <p:cNvSpPr>
            <a:spLocks noGrp="1"/>
          </p:cNvSpPr>
          <p:nvPr>
            <p:ph type="title"/>
          </p:nvPr>
        </p:nvSpPr>
        <p:spPr/>
        <p:txBody>
          <a:bodyPr>
            <a:noAutofit/>
          </a:bodyPr>
          <a:lstStyle/>
          <a:p>
            <a:r>
              <a:rPr lang="en-US" sz="3200" dirty="0">
                <a:ea typeface="Calibri" panose="020F0502020204030204" pitchFamily="34" charset="0"/>
                <a:cs typeface="Calibri" panose="020F0502020204030204" pitchFamily="34" charset="0"/>
              </a:rPr>
              <a:t>Step 5- Collect new data to see what happened</a:t>
            </a:r>
          </a:p>
        </p:txBody>
      </p:sp>
      <p:sp>
        <p:nvSpPr>
          <p:cNvPr id="7" name="Content Placeholder 6">
            <a:extLst>
              <a:ext uri="{FF2B5EF4-FFF2-40B4-BE49-F238E27FC236}">
                <a16:creationId xmlns:a16="http://schemas.microsoft.com/office/drawing/2014/main" id="{8991EE58-F585-5CE0-4CBF-DE77E91CAE35}"/>
              </a:ext>
            </a:extLst>
          </p:cNvPr>
          <p:cNvSpPr>
            <a:spLocks noGrp="1"/>
          </p:cNvSpPr>
          <p:nvPr>
            <p:ph sz="quarter" idx="1"/>
          </p:nvPr>
        </p:nvSpPr>
        <p:spPr>
          <a:xfrm>
            <a:off x="438150" y="1219200"/>
            <a:ext cx="5886450" cy="5486400"/>
          </a:xfrm>
        </p:spPr>
        <p:txBody>
          <a:bodyPr>
            <a:normAutofit fontScale="85000" lnSpcReduction="20000"/>
          </a:bodyPr>
          <a:lstStyle/>
          <a:p>
            <a:pPr marL="342991" lvl="1" indent="-342991">
              <a:lnSpc>
                <a:spcPct val="120000"/>
              </a:lnSpc>
              <a:buClr>
                <a:srgbClr val="005959"/>
              </a:buClr>
              <a:buFont typeface="Wingdings" panose="05000000000000000000" pitchFamily="2" charset="2"/>
              <a:buChar char="§"/>
            </a:pPr>
            <a:r>
              <a:rPr lang="en-US" sz="3000" dirty="0">
                <a:ea typeface="Calibri" panose="020F0502020204030204" pitchFamily="34" charset="0"/>
                <a:cs typeface="Calibri" panose="020F0502020204030204" pitchFamily="34" charset="0"/>
              </a:rPr>
              <a:t>The best way to know is to collect a new batch of information </a:t>
            </a:r>
          </a:p>
          <a:p>
            <a:pPr marL="342991" lvl="1" indent="-342991">
              <a:lnSpc>
                <a:spcPct val="120000"/>
              </a:lnSpc>
              <a:buClr>
                <a:srgbClr val="005959"/>
              </a:buClr>
              <a:buFont typeface="Wingdings" panose="05000000000000000000" pitchFamily="2" charset="2"/>
              <a:buChar char="§"/>
            </a:pPr>
            <a:r>
              <a:rPr lang="en-US" sz="3000" dirty="0">
                <a:ea typeface="Calibri" panose="020F0502020204030204" pitchFamily="34" charset="0"/>
                <a:cs typeface="Calibri" panose="020F0502020204030204" pitchFamily="34" charset="0"/>
              </a:rPr>
              <a:t>Then compare the original information with the new information to discover if change occurred.</a:t>
            </a:r>
          </a:p>
          <a:p>
            <a:pPr marL="342991" lvl="1" indent="-342991">
              <a:lnSpc>
                <a:spcPct val="120000"/>
              </a:lnSpc>
              <a:buClr>
                <a:srgbClr val="005959"/>
              </a:buClr>
              <a:buFont typeface="Wingdings" panose="05000000000000000000" pitchFamily="2" charset="2"/>
              <a:buChar char="§"/>
            </a:pPr>
            <a:r>
              <a:rPr lang="en-US" sz="3000" dirty="0">
                <a:ea typeface="Calibri" panose="020F0502020204030204" pitchFamily="34" charset="0"/>
                <a:cs typeface="Calibri" panose="020F0502020204030204" pitchFamily="34" charset="0"/>
              </a:rPr>
              <a:t>It is VERY common to find that something has changed, but more is required.</a:t>
            </a:r>
          </a:p>
          <a:p>
            <a:pPr marL="342991" lvl="1" indent="-342991">
              <a:lnSpc>
                <a:spcPct val="120000"/>
              </a:lnSpc>
              <a:buClr>
                <a:srgbClr val="005959"/>
              </a:buClr>
              <a:buFont typeface="Wingdings" panose="05000000000000000000" pitchFamily="2" charset="2"/>
              <a:buChar char="§"/>
            </a:pPr>
            <a:r>
              <a:rPr lang="en-US" sz="3000" dirty="0">
                <a:solidFill>
                  <a:srgbClr val="005959"/>
                </a:solidFill>
                <a:ea typeface="Calibri" panose="020F0502020204030204" pitchFamily="34" charset="0"/>
                <a:cs typeface="Calibri" panose="020F0502020204030204" pitchFamily="34" charset="0"/>
              </a:rPr>
              <a:t>Let’s go back to Sally from Session 1. She was drinking a full milkshake to prevent nighttime lows, but cut it back to a half milkshake, even though she was still afraid.</a:t>
            </a:r>
            <a:endParaRPr lang="en-US" sz="4100" dirty="0">
              <a:solidFill>
                <a:srgbClr val="005959"/>
              </a:solidFill>
              <a:ea typeface="Calibri" panose="020F0502020204030204" pitchFamily="34" charset="0"/>
              <a:cs typeface="Calibri" panose="020F0502020204030204" pitchFamily="34" charset="0"/>
            </a:endParaRPr>
          </a:p>
          <a:p>
            <a:pPr marL="0" lvl="1" algn="ctr">
              <a:lnSpc>
                <a:spcPct val="110000"/>
              </a:lnSpc>
            </a:pPr>
            <a:endParaRPr lang="en-US" sz="3000" dirty="0">
              <a:ea typeface="Calibri" panose="020F0502020204030204" pitchFamily="34" charset="0"/>
              <a:cs typeface="Calibri" panose="020F0502020204030204" pitchFamily="34" charset="0"/>
            </a:endParaRPr>
          </a:p>
          <a:p>
            <a:endParaRPr lang="en-US" dirty="0"/>
          </a:p>
        </p:txBody>
      </p:sp>
      <p:pic>
        <p:nvPicPr>
          <p:cNvPr id="4" name="Picture 3" descr="Mint chocolate milkshake">
            <a:extLst>
              <a:ext uri="{FF2B5EF4-FFF2-40B4-BE49-F238E27FC236}">
                <a16:creationId xmlns:a16="http://schemas.microsoft.com/office/drawing/2014/main" id="{32B593BC-1B72-51B9-B767-6D50BDE45DD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004756" y="3581400"/>
            <a:ext cx="1676400" cy="2514600"/>
          </a:xfrm>
          <a:prstGeom prst="rect">
            <a:avLst/>
          </a:prstGeom>
        </p:spPr>
      </p:pic>
    </p:spTree>
    <p:extLst>
      <p:ext uri="{BB962C8B-B14F-4D97-AF65-F5344CB8AC3E}">
        <p14:creationId xmlns:p14="http://schemas.microsoft.com/office/powerpoint/2010/main" val="421323962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ype 2 diabetes &amp; CRM disease overview | Boehringer Ingelheim Pro"/>
          <p:cNvPicPr>
            <a:picLocks noChangeAspect="1" noChangeArrowheads="1"/>
          </p:cNvPicPr>
          <p:nvPr/>
        </p:nvPicPr>
        <p:blipFill rotWithShape="1">
          <a:blip r:embed="rId3">
            <a:extLst>
              <a:ext uri="{28A0092B-C50C-407E-A947-70E740481C1C}">
                <a14:useLocalDpi xmlns:a14="http://schemas.microsoft.com/office/drawing/2010/main" val="0"/>
              </a:ext>
            </a:extLst>
          </a:blip>
          <a:srcRect l="1" r="41906"/>
          <a:stretch/>
        </p:blipFill>
        <p:spPr bwMode="auto">
          <a:xfrm>
            <a:off x="5116664" y="2349556"/>
            <a:ext cx="3112936" cy="2934559"/>
          </a:xfrm>
          <a:prstGeom prst="rect">
            <a:avLst/>
          </a:prstGeom>
          <a:noFill/>
          <a:extLst>
            <a:ext uri="{909E8E84-426E-40DD-AFC4-6F175D3DCCD1}">
              <a14:hiddenFill xmlns:a14="http://schemas.microsoft.com/office/drawing/2010/main">
                <a:solidFill>
                  <a:srgbClr val="FFFFFF"/>
                </a:solidFill>
              </a14:hiddenFill>
            </a:ext>
          </a:extLst>
        </p:spPr>
      </p:pic>
      <p:sp>
        <p:nvSpPr>
          <p:cNvPr id="7" name="Rounded Rectangular Callout 6">
            <a:extLst>
              <a:ext uri="{FF2B5EF4-FFF2-40B4-BE49-F238E27FC236}">
                <a16:creationId xmlns:a16="http://schemas.microsoft.com/office/drawing/2014/main" id="{F2E3299B-EF6A-BC4B-B5A1-370360CB4CD7}"/>
              </a:ext>
            </a:extLst>
          </p:cNvPr>
          <p:cNvSpPr>
            <a:spLocks noChangeArrowheads="1"/>
          </p:cNvSpPr>
          <p:nvPr/>
        </p:nvSpPr>
        <p:spPr bwMode="auto">
          <a:xfrm>
            <a:off x="914400" y="1343647"/>
            <a:ext cx="4305714" cy="4495800"/>
          </a:xfrm>
          <a:prstGeom prst="wedgeRoundRectCallout">
            <a:avLst>
              <a:gd name="adj1" fmla="val 69588"/>
              <a:gd name="adj2" fmla="val 19741"/>
              <a:gd name="adj3" fmla="val 16667"/>
            </a:avLst>
          </a:prstGeom>
          <a:solidFill>
            <a:srgbClr val="FFFFFF"/>
          </a:solidFill>
          <a:ln w="25400">
            <a:solidFill>
              <a:srgbClr val="009FDA"/>
            </a:solidFill>
            <a:miter lim="800000"/>
            <a:headEnd/>
            <a:tailEnd/>
          </a:ln>
          <a:effectLst>
            <a:outerShdw blurRad="50800" dist="38100" dir="8100000" algn="tr" rotWithShape="0">
              <a:srgbClr val="808080">
                <a:alpha val="39999"/>
              </a:srgbClr>
            </a:outerShdw>
          </a:effectLst>
        </p:spPr>
        <p:txBody>
          <a:bodyPr anchor="ctr"/>
          <a:lstStyle>
            <a:lvl1pPr marL="342900" indent="-342900">
              <a:defRPr sz="2400">
                <a:solidFill>
                  <a:schemeClr val="tx1"/>
                </a:solidFill>
                <a:latin typeface="Times New Roman" panose="02020603050405020304" pitchFamily="18" charset="0"/>
                <a:ea typeface="ＭＳ Ｐゴシック" panose="020B0600070205080204" pitchFamily="34" charset="-128"/>
              </a:defRPr>
            </a:lvl1pPr>
            <a:lvl2pPr marL="169863">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107505" lvl="1" indent="1005" defTabSz="578720" fontAlgn="base">
              <a:spcBef>
                <a:spcPct val="0"/>
              </a:spcBef>
              <a:spcAft>
                <a:spcPct val="0"/>
              </a:spcAft>
              <a:defRPr/>
            </a:pPr>
            <a:endParaRPr lang="en-CA" altLang="en-US" sz="2200" i="1" dirty="0">
              <a:solidFill>
                <a:srgbClr val="001965"/>
              </a:solidFill>
            </a:endParaRPr>
          </a:p>
          <a:p>
            <a:pPr marL="107505" lvl="1" indent="1005" defTabSz="578720" fontAlgn="base">
              <a:spcBef>
                <a:spcPct val="0"/>
              </a:spcBef>
              <a:spcAft>
                <a:spcPct val="0"/>
              </a:spcAft>
              <a:defRPr/>
            </a:pPr>
            <a:r>
              <a:rPr lang="en-CA" altLang="en-US" sz="2200" i="1" dirty="0">
                <a:solidFill>
                  <a:srgbClr val="001965"/>
                </a:solidFill>
                <a:latin typeface="Calibri" panose="020F0502020204030204" pitchFamily="34" charset="0"/>
                <a:cs typeface="Calibri" panose="020F0502020204030204" pitchFamily="34" charset="0"/>
              </a:rPr>
              <a:t>“In an effort to face the fear of lows at night and have a BG level that is closer to where you want to be, you are going to start tonight by drinking half a milkshake and go to bed with a BG of 200 mg/dl. You will also move forward with the process of getting a CGM today. Do I have that right?</a:t>
            </a:r>
            <a:endParaRPr lang="en-US" altLang="en-US" sz="2200" i="1" dirty="0">
              <a:solidFill>
                <a:srgbClr val="001965"/>
              </a:solidFill>
              <a:latin typeface="Calibri" panose="020F0502020204030204" pitchFamily="34" charset="0"/>
              <a:cs typeface="Calibri" panose="020F0502020204030204" pitchFamily="34" charset="0"/>
            </a:endParaRPr>
          </a:p>
          <a:p>
            <a:pPr marL="107505" lvl="1" indent="1005" defTabSz="578720" fontAlgn="base">
              <a:spcBef>
                <a:spcPct val="0"/>
              </a:spcBef>
              <a:spcAft>
                <a:spcPct val="0"/>
              </a:spcAft>
              <a:defRPr/>
            </a:pPr>
            <a:endParaRPr lang="en-CA" altLang="en-US" sz="1962" i="1" dirty="0">
              <a:solidFill>
                <a:srgbClr val="001965"/>
              </a:solidFill>
              <a:latin typeface="Palatino Linotype" panose="02040502050505030304" pitchFamily="18" charset="0"/>
            </a:endParaRPr>
          </a:p>
        </p:txBody>
      </p:sp>
      <p:sp>
        <p:nvSpPr>
          <p:cNvPr id="640002" name="Rectangle 2">
            <a:extLst>
              <a:ext uri="{FF2B5EF4-FFF2-40B4-BE49-F238E27FC236}">
                <a16:creationId xmlns:a16="http://schemas.microsoft.com/office/drawing/2014/main" id="{FD23DE06-472C-FE4A-9EA2-37BE762EDC24}"/>
              </a:ext>
            </a:extLst>
          </p:cNvPr>
          <p:cNvSpPr>
            <a:spLocks noChangeArrowheads="1"/>
          </p:cNvSpPr>
          <p:nvPr/>
        </p:nvSpPr>
        <p:spPr bwMode="auto">
          <a:xfrm>
            <a:off x="1618097" y="1312017"/>
            <a:ext cx="6461523" cy="48220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57261" tIns="28129" rIns="57261" bIns="28129" anchor="ctr"/>
          <a:lstStyle/>
          <a:p>
            <a:pPr algn="ctr" defTabSz="578720" eaLnBrk="0" fontAlgn="base" hangingPunct="0">
              <a:spcBef>
                <a:spcPct val="0"/>
              </a:spcBef>
              <a:spcAft>
                <a:spcPct val="0"/>
              </a:spcAft>
              <a:defRPr/>
            </a:pPr>
            <a:endParaRPr lang="en-US" sz="3300" dirty="0">
              <a:solidFill>
                <a:srgbClr val="CFAE46"/>
              </a:solidFill>
              <a:latin typeface="Century Gothic"/>
              <a:ea typeface="ＭＳ Ｐゴシック" pitchFamily="-65" charset="-128"/>
              <a:cs typeface="Century Gothic"/>
            </a:endParaRPr>
          </a:p>
        </p:txBody>
      </p:sp>
    </p:spTree>
    <p:extLst>
      <p:ext uri="{BB962C8B-B14F-4D97-AF65-F5344CB8AC3E}">
        <p14:creationId xmlns:p14="http://schemas.microsoft.com/office/powerpoint/2010/main" val="33259667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15606" y="1018001"/>
            <a:ext cx="743144" cy="743144"/>
          </a:xfrm>
          <a:prstGeom prst="rect">
            <a:avLst/>
          </a:prstGeom>
        </p:spPr>
      </p:pic>
      <p:sp>
        <p:nvSpPr>
          <p:cNvPr id="2" name="Title 1">
            <a:extLst>
              <a:ext uri="{FF2B5EF4-FFF2-40B4-BE49-F238E27FC236}">
                <a16:creationId xmlns:a16="http://schemas.microsoft.com/office/drawing/2014/main" id="{BFF62570-6A88-250A-C6EB-9D90881E6213}"/>
              </a:ext>
            </a:extLst>
          </p:cNvPr>
          <p:cNvSpPr>
            <a:spLocks noGrp="1"/>
          </p:cNvSpPr>
          <p:nvPr>
            <p:ph type="title"/>
          </p:nvPr>
        </p:nvSpPr>
        <p:spPr/>
        <p:txBody>
          <a:bodyPr/>
          <a:lstStyle/>
          <a:p>
            <a:r>
              <a:rPr lang="en-US" dirty="0"/>
              <a:t>Discover Knowledge Gaps</a:t>
            </a:r>
          </a:p>
        </p:txBody>
      </p:sp>
      <p:sp>
        <p:nvSpPr>
          <p:cNvPr id="8" name="Content Placeholder 13"/>
          <p:cNvSpPr>
            <a:spLocks noGrp="1"/>
          </p:cNvSpPr>
          <p:nvPr>
            <p:ph sz="quarter" idx="1"/>
          </p:nvPr>
        </p:nvSpPr>
        <p:spPr>
          <a:xfrm>
            <a:off x="457200" y="1219200"/>
            <a:ext cx="5562600" cy="4937760"/>
          </a:xfrm>
        </p:spPr>
        <p:txBody>
          <a:bodyPr>
            <a:normAutofit lnSpcReduction="10000"/>
          </a:bodyPr>
          <a:lstStyle/>
          <a:p>
            <a:r>
              <a:rPr lang="en-US" sz="2701" dirty="0">
                <a:latin typeface="Calibri" panose="020F0502020204030204" pitchFamily="34" charset="0"/>
                <a:cs typeface="Calibri" panose="020F0502020204030204" pitchFamily="34" charset="0"/>
              </a:rPr>
              <a:t>People with diabetes have gained lots of self-expertise from living with diabetes 24/7/365.</a:t>
            </a:r>
          </a:p>
          <a:p>
            <a:r>
              <a:rPr lang="en-US" sz="2701" dirty="0">
                <a:latin typeface="Calibri" panose="020F0502020204030204" pitchFamily="34" charset="0"/>
                <a:cs typeface="Calibri" panose="020F0502020204030204" pitchFamily="34" charset="0"/>
              </a:rPr>
              <a:t>Even though people with diabetes have lived with it for many years, they often have knowledge gaps in some or many areas of </a:t>
            </a:r>
            <a:r>
              <a:rPr lang="en-US" sz="2701" dirty="0">
                <a:cs typeface="Calibri" panose="020F0502020204030204" pitchFamily="34" charset="0"/>
              </a:rPr>
              <a:t>diabetes self-management. </a:t>
            </a:r>
            <a:endParaRPr lang="en-US" sz="2701" dirty="0">
              <a:latin typeface="Calibri" panose="020F0502020204030204" pitchFamily="34" charset="0"/>
              <a:cs typeface="Calibri" panose="020F0502020204030204" pitchFamily="34" charset="0"/>
            </a:endParaRPr>
          </a:p>
          <a:p>
            <a:r>
              <a:rPr lang="en-US" sz="2701" dirty="0">
                <a:latin typeface="Calibri" panose="020F0502020204030204" pitchFamily="34" charset="0"/>
                <a:cs typeface="Calibri" panose="020F0502020204030204" pitchFamily="34" charset="0"/>
              </a:rPr>
              <a:t>We suggest a quick review of the basics to </a:t>
            </a:r>
            <a:r>
              <a:rPr lang="en-US" sz="2701" dirty="0">
                <a:cs typeface="Calibri" panose="020F0502020204030204" pitchFamily="34" charset="0"/>
              </a:rPr>
              <a:t>evaluate </a:t>
            </a:r>
            <a:r>
              <a:rPr lang="en-US" sz="2701" dirty="0">
                <a:latin typeface="Calibri" panose="020F0502020204030204" pitchFamily="34" charset="0"/>
                <a:cs typeface="Calibri" panose="020F0502020204030204" pitchFamily="34" charset="0"/>
              </a:rPr>
              <a:t>baseline knowledge in preparation for glucose problem solving.</a:t>
            </a:r>
          </a:p>
        </p:txBody>
      </p:sp>
      <p:pic>
        <p:nvPicPr>
          <p:cNvPr id="9" name="Picture 8">
            <a:extLst>
              <a:ext uri="{FF2B5EF4-FFF2-40B4-BE49-F238E27FC236}">
                <a16:creationId xmlns:a16="http://schemas.microsoft.com/office/drawing/2014/main" id="{E3F86C0A-19F2-1631-591E-90F52D1A2664}"/>
              </a:ext>
            </a:extLst>
          </p:cNvPr>
          <p:cNvPicPr>
            <a:picLocks noChangeAspect="1"/>
          </p:cNvPicPr>
          <p:nvPr/>
        </p:nvPicPr>
        <p:blipFill>
          <a:blip r:embed="rId4"/>
          <a:stretch>
            <a:fillRect/>
          </a:stretch>
        </p:blipFill>
        <p:spPr>
          <a:xfrm>
            <a:off x="6324600" y="1438502"/>
            <a:ext cx="2251409" cy="2376487"/>
          </a:xfrm>
          <a:prstGeom prst="rect">
            <a:avLst/>
          </a:prstGeom>
        </p:spPr>
      </p:pic>
    </p:spTree>
    <p:extLst>
      <p:ext uri="{BB962C8B-B14F-4D97-AF65-F5344CB8AC3E}">
        <p14:creationId xmlns:p14="http://schemas.microsoft.com/office/powerpoint/2010/main" val="337517384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605946" y="1524000"/>
            <a:ext cx="3337014" cy="2525700"/>
          </a:xfrm>
          <a:prstGeom prst="rect">
            <a:avLst/>
          </a:prstGeom>
        </p:spPr>
      </p:pic>
      <p:sp>
        <p:nvSpPr>
          <p:cNvPr id="640002" name="Rectangle 2">
            <a:extLst>
              <a:ext uri="{FF2B5EF4-FFF2-40B4-BE49-F238E27FC236}">
                <a16:creationId xmlns:a16="http://schemas.microsoft.com/office/drawing/2014/main" id="{FD23DE06-472C-FE4A-9EA2-37BE762EDC24}"/>
              </a:ext>
            </a:extLst>
          </p:cNvPr>
          <p:cNvSpPr>
            <a:spLocks noChangeArrowheads="1"/>
          </p:cNvSpPr>
          <p:nvPr/>
        </p:nvSpPr>
        <p:spPr bwMode="auto">
          <a:xfrm>
            <a:off x="1387282" y="1368333"/>
            <a:ext cx="6461523" cy="48220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57261" tIns="28129" rIns="57261" bIns="28129" anchor="ctr"/>
          <a:lstStyle/>
          <a:p>
            <a:pPr algn="ctr" defTabSz="578720" eaLnBrk="0" fontAlgn="base" hangingPunct="0">
              <a:spcBef>
                <a:spcPct val="0"/>
              </a:spcBef>
              <a:spcAft>
                <a:spcPct val="0"/>
              </a:spcAft>
              <a:defRPr/>
            </a:pPr>
            <a:endParaRPr lang="en-US" sz="3300" dirty="0">
              <a:solidFill>
                <a:srgbClr val="CFAE46"/>
              </a:solidFill>
              <a:latin typeface="Century Gothic"/>
              <a:ea typeface="ＭＳ Ｐゴシック" pitchFamily="-65" charset="-128"/>
              <a:cs typeface="Century Gothic"/>
            </a:endParaRPr>
          </a:p>
        </p:txBody>
      </p:sp>
      <p:sp>
        <p:nvSpPr>
          <p:cNvPr id="7" name="Rounded Rectangular Callout 6">
            <a:extLst>
              <a:ext uri="{FF2B5EF4-FFF2-40B4-BE49-F238E27FC236}">
                <a16:creationId xmlns:a16="http://schemas.microsoft.com/office/drawing/2014/main" id="{F2E3299B-EF6A-BC4B-B5A1-370360CB4CD7}"/>
              </a:ext>
            </a:extLst>
          </p:cNvPr>
          <p:cNvSpPr>
            <a:spLocks noChangeArrowheads="1"/>
          </p:cNvSpPr>
          <p:nvPr/>
        </p:nvSpPr>
        <p:spPr bwMode="auto">
          <a:xfrm>
            <a:off x="4191000" y="851804"/>
            <a:ext cx="3905845" cy="3236558"/>
          </a:xfrm>
          <a:prstGeom prst="wedgeRoundRectCallout">
            <a:avLst>
              <a:gd name="adj1" fmla="val -62798"/>
              <a:gd name="adj2" fmla="val 6672"/>
              <a:gd name="adj3" fmla="val 16667"/>
            </a:avLst>
          </a:prstGeom>
          <a:solidFill>
            <a:srgbClr val="FFFFFF"/>
          </a:solidFill>
          <a:ln w="25400">
            <a:solidFill>
              <a:srgbClr val="009FDA"/>
            </a:solidFill>
            <a:miter lim="800000"/>
            <a:headEnd/>
            <a:tailEnd/>
          </a:ln>
          <a:effectLst>
            <a:outerShdw blurRad="50800" dist="38100" dir="8100000" algn="tr" rotWithShape="0">
              <a:srgbClr val="808080">
                <a:alpha val="39999"/>
              </a:srgbClr>
            </a:outerShdw>
          </a:effectLst>
        </p:spPr>
        <p:txBody>
          <a:bodyPr anchor="ctr"/>
          <a:lstStyle>
            <a:lvl1pPr marL="342900" indent="-342900">
              <a:defRPr sz="2400">
                <a:solidFill>
                  <a:schemeClr val="tx1"/>
                </a:solidFill>
                <a:latin typeface="Times New Roman" panose="02020603050405020304" pitchFamily="18" charset="0"/>
                <a:ea typeface="ＭＳ Ｐゴシック" panose="020B0600070205080204" pitchFamily="34" charset="-128"/>
              </a:defRPr>
            </a:lvl1pPr>
            <a:lvl2pPr marL="169863">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107505" lvl="1" indent="1005" defTabSz="578720" fontAlgn="base">
              <a:spcBef>
                <a:spcPct val="0"/>
              </a:spcBef>
              <a:spcAft>
                <a:spcPct val="0"/>
              </a:spcAft>
              <a:defRPr/>
            </a:pPr>
            <a:r>
              <a:rPr lang="en-CA" altLang="en-US" i="1" dirty="0">
                <a:solidFill>
                  <a:srgbClr val="001965"/>
                </a:solidFill>
                <a:latin typeface="Calibri" panose="020F0502020204030204" pitchFamily="34" charset="0"/>
                <a:cs typeface="Calibri" panose="020F0502020204030204" pitchFamily="34" charset="0"/>
              </a:rPr>
              <a:t>“Yes. You have that correct. This feels like a weight has been lifted. I’ve been really stuck and this feels like a plan that I can really do. Thank you.”</a:t>
            </a:r>
          </a:p>
        </p:txBody>
      </p:sp>
    </p:spTree>
    <p:extLst>
      <p:ext uri="{BB962C8B-B14F-4D97-AF65-F5344CB8AC3E}">
        <p14:creationId xmlns:p14="http://schemas.microsoft.com/office/powerpoint/2010/main" val="3635608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ype 2 diabetes &amp; CRM disease overview | Boehringer Ingelheim Pro"/>
          <p:cNvPicPr>
            <a:picLocks noChangeAspect="1" noChangeArrowheads="1"/>
          </p:cNvPicPr>
          <p:nvPr/>
        </p:nvPicPr>
        <p:blipFill rotWithShape="1">
          <a:blip r:embed="rId3">
            <a:extLst>
              <a:ext uri="{28A0092B-C50C-407E-A947-70E740481C1C}">
                <a14:useLocalDpi xmlns:a14="http://schemas.microsoft.com/office/drawing/2010/main" val="0"/>
              </a:ext>
            </a:extLst>
          </a:blip>
          <a:srcRect l="1" r="41906"/>
          <a:stretch/>
        </p:blipFill>
        <p:spPr bwMode="auto">
          <a:xfrm>
            <a:off x="5220113" y="2286002"/>
            <a:ext cx="3112936" cy="2934559"/>
          </a:xfrm>
          <a:prstGeom prst="rect">
            <a:avLst/>
          </a:prstGeom>
          <a:noFill/>
          <a:extLst>
            <a:ext uri="{909E8E84-426E-40DD-AFC4-6F175D3DCCD1}">
              <a14:hiddenFill xmlns:a14="http://schemas.microsoft.com/office/drawing/2010/main">
                <a:solidFill>
                  <a:srgbClr val="FFFFFF"/>
                </a:solidFill>
              </a14:hiddenFill>
            </a:ext>
          </a:extLst>
        </p:spPr>
      </p:pic>
      <p:sp>
        <p:nvSpPr>
          <p:cNvPr id="7" name="Rounded Rectangular Callout 6">
            <a:extLst>
              <a:ext uri="{FF2B5EF4-FFF2-40B4-BE49-F238E27FC236}">
                <a16:creationId xmlns:a16="http://schemas.microsoft.com/office/drawing/2014/main" id="{F2E3299B-EF6A-BC4B-B5A1-370360CB4CD7}"/>
              </a:ext>
            </a:extLst>
          </p:cNvPr>
          <p:cNvSpPr>
            <a:spLocks noChangeArrowheads="1"/>
          </p:cNvSpPr>
          <p:nvPr/>
        </p:nvSpPr>
        <p:spPr bwMode="auto">
          <a:xfrm>
            <a:off x="990602" y="381001"/>
            <a:ext cx="4229513" cy="5325534"/>
          </a:xfrm>
          <a:prstGeom prst="wedgeRoundRectCallout">
            <a:avLst>
              <a:gd name="adj1" fmla="val 69588"/>
              <a:gd name="adj2" fmla="val 19741"/>
              <a:gd name="adj3" fmla="val 16667"/>
            </a:avLst>
          </a:prstGeom>
          <a:solidFill>
            <a:srgbClr val="FFFFFF"/>
          </a:solidFill>
          <a:ln w="25400">
            <a:solidFill>
              <a:srgbClr val="009FDA"/>
            </a:solidFill>
            <a:miter lim="800000"/>
            <a:headEnd/>
            <a:tailEnd/>
          </a:ln>
          <a:effectLst>
            <a:outerShdw blurRad="50800" dist="38100" dir="8100000" algn="tr" rotWithShape="0">
              <a:srgbClr val="808080">
                <a:alpha val="39999"/>
              </a:srgbClr>
            </a:outerShdw>
          </a:effectLst>
        </p:spPr>
        <p:txBody>
          <a:bodyPr anchor="ctr"/>
          <a:lstStyle>
            <a:lvl1pPr marL="342900" indent="-342900">
              <a:defRPr sz="2400">
                <a:solidFill>
                  <a:schemeClr val="tx1"/>
                </a:solidFill>
                <a:latin typeface="Times New Roman" panose="02020603050405020304" pitchFamily="18" charset="0"/>
                <a:ea typeface="ＭＳ Ｐゴシック" panose="020B0600070205080204" pitchFamily="34" charset="-128"/>
              </a:defRPr>
            </a:lvl1pPr>
            <a:lvl2pPr marL="169863">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107505" lvl="1" indent="1005" defTabSz="578720" fontAlgn="base">
              <a:spcBef>
                <a:spcPct val="0"/>
              </a:spcBef>
              <a:spcAft>
                <a:spcPct val="0"/>
              </a:spcAft>
              <a:defRPr/>
            </a:pPr>
            <a:endParaRPr lang="en-CA" altLang="en-US" i="1" dirty="0">
              <a:solidFill>
                <a:srgbClr val="001965"/>
              </a:solidFill>
              <a:latin typeface="Calibri" panose="020F0502020204030204" pitchFamily="34" charset="0"/>
              <a:cs typeface="Calibri" panose="020F0502020204030204" pitchFamily="34" charset="0"/>
            </a:endParaRPr>
          </a:p>
          <a:p>
            <a:pPr marL="107505" lvl="1" indent="1005" defTabSz="578720" fontAlgn="base">
              <a:spcBef>
                <a:spcPct val="0"/>
              </a:spcBef>
              <a:spcAft>
                <a:spcPct val="0"/>
              </a:spcAft>
              <a:defRPr/>
            </a:pPr>
            <a:r>
              <a:rPr lang="en-CA" altLang="en-US" i="1" dirty="0">
                <a:solidFill>
                  <a:srgbClr val="001965"/>
                </a:solidFill>
                <a:latin typeface="Calibri" panose="020F0502020204030204" pitchFamily="34" charset="0"/>
                <a:cs typeface="Calibri" panose="020F0502020204030204" pitchFamily="34" charset="0"/>
              </a:rPr>
              <a:t>“I’m really glad. Expect that you will be fearful when you try this out tonight. It is scary to move forward after having a bad low. You have a good plan to begin to regain your confidence. And, thank you for your willingness to share your diabetes story with me. </a:t>
            </a:r>
            <a:r>
              <a:rPr lang="en-CA" altLang="en-US" i="1" dirty="0">
                <a:solidFill>
                  <a:srgbClr val="C00000"/>
                </a:solidFill>
                <a:latin typeface="Calibri" panose="020F0502020204030204" pitchFamily="34" charset="0"/>
                <a:cs typeface="Calibri" panose="020F0502020204030204" pitchFamily="34" charset="0"/>
              </a:rPr>
              <a:t>Let’s plan to look at your logs next visit to review how it is going.</a:t>
            </a:r>
            <a:endParaRPr lang="en-US" altLang="en-US" i="1" dirty="0">
              <a:solidFill>
                <a:srgbClr val="C00000"/>
              </a:solidFill>
              <a:latin typeface="Calibri" panose="020F0502020204030204" pitchFamily="34" charset="0"/>
              <a:cs typeface="Calibri" panose="020F0502020204030204" pitchFamily="34" charset="0"/>
            </a:endParaRPr>
          </a:p>
          <a:p>
            <a:pPr marL="107505" lvl="1" indent="1005" defTabSz="578720" fontAlgn="base">
              <a:spcBef>
                <a:spcPct val="0"/>
              </a:spcBef>
              <a:spcAft>
                <a:spcPct val="0"/>
              </a:spcAft>
              <a:defRPr/>
            </a:pPr>
            <a:endParaRPr lang="en-CA" altLang="en-US" sz="1962" i="1" dirty="0">
              <a:solidFill>
                <a:srgbClr val="001965"/>
              </a:solidFill>
              <a:latin typeface="Palatino Linotype" panose="02040502050505030304" pitchFamily="18" charset="0"/>
            </a:endParaRPr>
          </a:p>
        </p:txBody>
      </p:sp>
      <p:sp>
        <p:nvSpPr>
          <p:cNvPr id="640002" name="Rectangle 2">
            <a:extLst>
              <a:ext uri="{FF2B5EF4-FFF2-40B4-BE49-F238E27FC236}">
                <a16:creationId xmlns:a16="http://schemas.microsoft.com/office/drawing/2014/main" id="{FD23DE06-472C-FE4A-9EA2-37BE762EDC24}"/>
              </a:ext>
            </a:extLst>
          </p:cNvPr>
          <p:cNvSpPr>
            <a:spLocks noChangeArrowheads="1"/>
          </p:cNvSpPr>
          <p:nvPr/>
        </p:nvSpPr>
        <p:spPr bwMode="auto">
          <a:xfrm>
            <a:off x="1618097" y="1312017"/>
            <a:ext cx="6461523" cy="48220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57261" tIns="28129" rIns="57261" bIns="28129" anchor="ctr"/>
          <a:lstStyle/>
          <a:p>
            <a:pPr algn="ctr" defTabSz="578720" eaLnBrk="0" fontAlgn="base" hangingPunct="0">
              <a:spcBef>
                <a:spcPct val="0"/>
              </a:spcBef>
              <a:spcAft>
                <a:spcPct val="0"/>
              </a:spcAft>
              <a:defRPr/>
            </a:pPr>
            <a:endParaRPr lang="en-US" sz="3300" dirty="0">
              <a:solidFill>
                <a:srgbClr val="CFAE46"/>
              </a:solidFill>
              <a:latin typeface="Century Gothic"/>
              <a:ea typeface="ＭＳ Ｐゴシック" pitchFamily="-65" charset="-128"/>
              <a:cs typeface="Century Gothic"/>
            </a:endParaRPr>
          </a:p>
        </p:txBody>
      </p:sp>
    </p:spTree>
    <p:extLst>
      <p:ext uri="{BB962C8B-B14F-4D97-AF65-F5344CB8AC3E}">
        <p14:creationId xmlns:p14="http://schemas.microsoft.com/office/powerpoint/2010/main" val="23711209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64160" y="1850537"/>
            <a:ext cx="3505200" cy="2652996"/>
          </a:xfrm>
          <a:prstGeom prst="rect">
            <a:avLst/>
          </a:prstGeom>
        </p:spPr>
      </p:pic>
      <p:sp>
        <p:nvSpPr>
          <p:cNvPr id="640002" name="Rectangle 2">
            <a:extLst>
              <a:ext uri="{FF2B5EF4-FFF2-40B4-BE49-F238E27FC236}">
                <a16:creationId xmlns:a16="http://schemas.microsoft.com/office/drawing/2014/main" id="{FD23DE06-472C-FE4A-9EA2-37BE762EDC24}"/>
              </a:ext>
            </a:extLst>
          </p:cNvPr>
          <p:cNvSpPr>
            <a:spLocks noChangeArrowheads="1"/>
          </p:cNvSpPr>
          <p:nvPr/>
        </p:nvSpPr>
        <p:spPr bwMode="auto">
          <a:xfrm>
            <a:off x="1387282" y="1368333"/>
            <a:ext cx="6461523" cy="48220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57261" tIns="28129" rIns="57261" bIns="28129" anchor="ctr"/>
          <a:lstStyle/>
          <a:p>
            <a:pPr algn="ctr" defTabSz="578720" eaLnBrk="0" fontAlgn="base" hangingPunct="0">
              <a:spcBef>
                <a:spcPct val="0"/>
              </a:spcBef>
              <a:spcAft>
                <a:spcPct val="0"/>
              </a:spcAft>
              <a:defRPr/>
            </a:pPr>
            <a:endParaRPr lang="en-US" sz="3300" dirty="0">
              <a:solidFill>
                <a:srgbClr val="CFAE46"/>
              </a:solidFill>
              <a:latin typeface="Century Gothic"/>
              <a:ea typeface="ＭＳ Ｐゴシック" pitchFamily="-65" charset="-128"/>
              <a:cs typeface="Century Gothic"/>
            </a:endParaRPr>
          </a:p>
        </p:txBody>
      </p:sp>
      <p:sp>
        <p:nvSpPr>
          <p:cNvPr id="7" name="Rounded Rectangular Callout 6">
            <a:extLst>
              <a:ext uri="{FF2B5EF4-FFF2-40B4-BE49-F238E27FC236}">
                <a16:creationId xmlns:a16="http://schemas.microsoft.com/office/drawing/2014/main" id="{F2E3299B-EF6A-BC4B-B5A1-370360CB4CD7}"/>
              </a:ext>
            </a:extLst>
          </p:cNvPr>
          <p:cNvSpPr>
            <a:spLocks noChangeArrowheads="1"/>
          </p:cNvSpPr>
          <p:nvPr/>
        </p:nvSpPr>
        <p:spPr bwMode="auto">
          <a:xfrm>
            <a:off x="4114800" y="457200"/>
            <a:ext cx="4267200" cy="5278652"/>
          </a:xfrm>
          <a:prstGeom prst="wedgeRoundRectCallout">
            <a:avLst>
              <a:gd name="adj1" fmla="val -74227"/>
              <a:gd name="adj2" fmla="val -6971"/>
              <a:gd name="adj3" fmla="val 16667"/>
            </a:avLst>
          </a:prstGeom>
          <a:solidFill>
            <a:srgbClr val="FFFFFF"/>
          </a:solidFill>
          <a:ln w="25400">
            <a:solidFill>
              <a:srgbClr val="009FDA"/>
            </a:solidFill>
            <a:miter lim="800000"/>
            <a:headEnd/>
            <a:tailEnd/>
          </a:ln>
          <a:effectLst>
            <a:outerShdw blurRad="50800" dist="38100" dir="8100000" algn="tr" rotWithShape="0">
              <a:srgbClr val="808080">
                <a:alpha val="39999"/>
              </a:srgbClr>
            </a:outerShdw>
          </a:effectLst>
        </p:spPr>
        <p:txBody>
          <a:bodyPr anchor="ctr"/>
          <a:lstStyle>
            <a:lvl1pPr marL="342900" indent="-342900">
              <a:defRPr sz="2400">
                <a:solidFill>
                  <a:schemeClr val="tx1"/>
                </a:solidFill>
                <a:latin typeface="Times New Roman" panose="02020603050405020304" pitchFamily="18" charset="0"/>
                <a:ea typeface="ＭＳ Ｐゴシック" panose="020B0600070205080204" pitchFamily="34" charset="-128"/>
              </a:defRPr>
            </a:lvl1pPr>
            <a:lvl2pPr marL="169863">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107505" lvl="1" indent="1005" defTabSz="578720" fontAlgn="base">
              <a:spcBef>
                <a:spcPct val="0"/>
              </a:spcBef>
              <a:spcAft>
                <a:spcPct val="0"/>
              </a:spcAft>
              <a:defRPr/>
            </a:pPr>
            <a:r>
              <a:rPr lang="en-CA" altLang="en-US" i="1" dirty="0">
                <a:solidFill>
                  <a:srgbClr val="001965"/>
                </a:solidFill>
                <a:latin typeface="Calibri" panose="020F0502020204030204" pitchFamily="34" charset="0"/>
                <a:cs typeface="Calibri" panose="020F0502020204030204" pitchFamily="34" charset="0"/>
              </a:rPr>
              <a:t>“I finally got my CGM and have been wearing it for the past few weeks. Thank goodness for the alarm feature. On the first night I drank only a half a milkshake, I had a low blood sugar of 61 around 3am. I drank some juice and went back to bed. However, when I looked at my log sheets, I think I might have discovered the issue ”</a:t>
            </a:r>
          </a:p>
        </p:txBody>
      </p:sp>
    </p:spTree>
    <p:extLst>
      <p:ext uri="{BB962C8B-B14F-4D97-AF65-F5344CB8AC3E}">
        <p14:creationId xmlns:p14="http://schemas.microsoft.com/office/powerpoint/2010/main" val="34033843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ype 2 diabetes &amp; CRM disease overview | Boehringer Ingelheim Pro"/>
          <p:cNvPicPr>
            <a:picLocks noChangeAspect="1" noChangeArrowheads="1"/>
          </p:cNvPicPr>
          <p:nvPr/>
        </p:nvPicPr>
        <p:blipFill rotWithShape="1">
          <a:blip r:embed="rId3">
            <a:extLst>
              <a:ext uri="{28A0092B-C50C-407E-A947-70E740481C1C}">
                <a14:useLocalDpi xmlns:a14="http://schemas.microsoft.com/office/drawing/2010/main" val="0"/>
              </a:ext>
            </a:extLst>
          </a:blip>
          <a:srcRect l="1" r="41906"/>
          <a:stretch/>
        </p:blipFill>
        <p:spPr bwMode="auto">
          <a:xfrm>
            <a:off x="5220113" y="2286002"/>
            <a:ext cx="3112936" cy="2934559"/>
          </a:xfrm>
          <a:prstGeom prst="rect">
            <a:avLst/>
          </a:prstGeom>
          <a:noFill/>
          <a:extLst>
            <a:ext uri="{909E8E84-426E-40DD-AFC4-6F175D3DCCD1}">
              <a14:hiddenFill xmlns:a14="http://schemas.microsoft.com/office/drawing/2010/main">
                <a:solidFill>
                  <a:srgbClr val="FFFFFF"/>
                </a:solidFill>
              </a14:hiddenFill>
            </a:ext>
          </a:extLst>
        </p:spPr>
      </p:pic>
      <p:sp>
        <p:nvSpPr>
          <p:cNvPr id="7" name="Rounded Rectangular Callout 6">
            <a:extLst>
              <a:ext uri="{FF2B5EF4-FFF2-40B4-BE49-F238E27FC236}">
                <a16:creationId xmlns:a16="http://schemas.microsoft.com/office/drawing/2014/main" id="{F2E3299B-EF6A-BC4B-B5A1-370360CB4CD7}"/>
              </a:ext>
            </a:extLst>
          </p:cNvPr>
          <p:cNvSpPr>
            <a:spLocks noChangeArrowheads="1"/>
          </p:cNvSpPr>
          <p:nvPr/>
        </p:nvSpPr>
        <p:spPr bwMode="auto">
          <a:xfrm>
            <a:off x="914400" y="304800"/>
            <a:ext cx="4495800" cy="6172199"/>
          </a:xfrm>
          <a:prstGeom prst="wedgeRoundRectCallout">
            <a:avLst>
              <a:gd name="adj1" fmla="val 67554"/>
              <a:gd name="adj2" fmla="val 8218"/>
              <a:gd name="adj3" fmla="val 16667"/>
            </a:avLst>
          </a:prstGeom>
          <a:solidFill>
            <a:srgbClr val="FFFFFF"/>
          </a:solidFill>
          <a:ln w="25400">
            <a:solidFill>
              <a:srgbClr val="009FDA"/>
            </a:solidFill>
            <a:miter lim="800000"/>
            <a:headEnd/>
            <a:tailEnd/>
          </a:ln>
          <a:effectLst>
            <a:outerShdw blurRad="50800" dist="38100" dir="8100000" algn="tr" rotWithShape="0">
              <a:srgbClr val="808080">
                <a:alpha val="39999"/>
              </a:srgbClr>
            </a:outerShdw>
          </a:effectLst>
        </p:spPr>
        <p:txBody>
          <a:bodyPr anchor="ctr"/>
          <a:lstStyle>
            <a:lvl1pPr marL="342900" indent="-342900">
              <a:defRPr sz="2400">
                <a:solidFill>
                  <a:schemeClr val="tx1"/>
                </a:solidFill>
                <a:latin typeface="Times New Roman" panose="02020603050405020304" pitchFamily="18" charset="0"/>
                <a:ea typeface="ＭＳ Ｐゴシック" panose="020B0600070205080204" pitchFamily="34" charset="-128"/>
              </a:defRPr>
            </a:lvl1pPr>
            <a:lvl2pPr marL="169863">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107505" lvl="1" indent="1005" defTabSz="578720" fontAlgn="base">
              <a:spcBef>
                <a:spcPct val="0"/>
              </a:spcBef>
              <a:spcAft>
                <a:spcPct val="0"/>
              </a:spcAft>
              <a:defRPr/>
            </a:pPr>
            <a:r>
              <a:rPr lang="en-CA" altLang="en-US" i="1" dirty="0">
                <a:solidFill>
                  <a:srgbClr val="001965"/>
                </a:solidFill>
                <a:latin typeface="Calibri" panose="020F0502020204030204" pitchFamily="34" charset="0"/>
                <a:cs typeface="Calibri" panose="020F0502020204030204" pitchFamily="34" charset="0"/>
              </a:rPr>
              <a:t>“Thank you for sharing all of this. First, I want to recognize that you got your CGM, moved forward with the experiment and kept log sheets. I am sorry that you experienced a low blood sugar. I am sure this event brought up a lot of emotions for you. </a:t>
            </a:r>
          </a:p>
          <a:p>
            <a:pPr marL="107505" lvl="1" indent="1005" defTabSz="578720" fontAlgn="base">
              <a:spcBef>
                <a:spcPct val="0"/>
              </a:spcBef>
              <a:spcAft>
                <a:spcPct val="0"/>
              </a:spcAft>
              <a:defRPr/>
            </a:pPr>
            <a:endParaRPr lang="en-CA" altLang="en-US" i="1" dirty="0">
              <a:solidFill>
                <a:srgbClr val="001965"/>
              </a:solidFill>
              <a:latin typeface="Calibri" panose="020F0502020204030204" pitchFamily="34" charset="0"/>
              <a:cs typeface="Calibri" panose="020F0502020204030204" pitchFamily="34" charset="0"/>
            </a:endParaRPr>
          </a:p>
          <a:p>
            <a:pPr marL="107505" lvl="1" indent="1005" defTabSz="578720" fontAlgn="base">
              <a:spcBef>
                <a:spcPct val="0"/>
              </a:spcBef>
              <a:spcAft>
                <a:spcPct val="0"/>
              </a:spcAft>
              <a:defRPr/>
            </a:pPr>
            <a:r>
              <a:rPr lang="en-CA" altLang="en-US" i="1" dirty="0">
                <a:solidFill>
                  <a:srgbClr val="001965"/>
                </a:solidFill>
                <a:latin typeface="Calibri" panose="020F0502020204030204" pitchFamily="34" charset="0"/>
                <a:cs typeface="Calibri" panose="020F0502020204030204" pitchFamily="34" charset="0"/>
              </a:rPr>
              <a:t>I am curious to know more about this and what else you think you discovered.”</a:t>
            </a:r>
            <a:endParaRPr lang="en-CA" altLang="en-US" sz="2000" i="1" dirty="0">
              <a:solidFill>
                <a:srgbClr val="001965"/>
              </a:solidFill>
              <a:latin typeface="Palatino Linotype" panose="02040502050505030304" pitchFamily="18" charset="0"/>
            </a:endParaRPr>
          </a:p>
        </p:txBody>
      </p:sp>
      <p:sp>
        <p:nvSpPr>
          <p:cNvPr id="640002" name="Rectangle 2">
            <a:extLst>
              <a:ext uri="{FF2B5EF4-FFF2-40B4-BE49-F238E27FC236}">
                <a16:creationId xmlns:a16="http://schemas.microsoft.com/office/drawing/2014/main" id="{FD23DE06-472C-FE4A-9EA2-37BE762EDC24}"/>
              </a:ext>
            </a:extLst>
          </p:cNvPr>
          <p:cNvSpPr>
            <a:spLocks noChangeArrowheads="1"/>
          </p:cNvSpPr>
          <p:nvPr/>
        </p:nvSpPr>
        <p:spPr bwMode="auto">
          <a:xfrm>
            <a:off x="1618097" y="1312017"/>
            <a:ext cx="6461523" cy="48220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57261" tIns="28129" rIns="57261" bIns="28129" anchor="ctr"/>
          <a:lstStyle/>
          <a:p>
            <a:pPr algn="ctr" defTabSz="578720" eaLnBrk="0" fontAlgn="base" hangingPunct="0">
              <a:spcBef>
                <a:spcPct val="0"/>
              </a:spcBef>
              <a:spcAft>
                <a:spcPct val="0"/>
              </a:spcAft>
              <a:defRPr/>
            </a:pPr>
            <a:endParaRPr lang="en-US" sz="3300" dirty="0">
              <a:solidFill>
                <a:srgbClr val="CFAE46"/>
              </a:solidFill>
              <a:latin typeface="Century Gothic"/>
              <a:ea typeface="ＭＳ Ｐゴシック" pitchFamily="-65" charset="-128"/>
              <a:cs typeface="Century Gothic"/>
            </a:endParaRPr>
          </a:p>
        </p:txBody>
      </p:sp>
    </p:spTree>
    <p:extLst>
      <p:ext uri="{BB962C8B-B14F-4D97-AF65-F5344CB8AC3E}">
        <p14:creationId xmlns:p14="http://schemas.microsoft.com/office/powerpoint/2010/main" val="16097693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64160" y="1850537"/>
            <a:ext cx="3505200" cy="2652996"/>
          </a:xfrm>
          <a:prstGeom prst="rect">
            <a:avLst/>
          </a:prstGeom>
        </p:spPr>
      </p:pic>
      <p:sp>
        <p:nvSpPr>
          <p:cNvPr id="640002" name="Rectangle 2">
            <a:extLst>
              <a:ext uri="{FF2B5EF4-FFF2-40B4-BE49-F238E27FC236}">
                <a16:creationId xmlns:a16="http://schemas.microsoft.com/office/drawing/2014/main" id="{FD23DE06-472C-FE4A-9EA2-37BE762EDC24}"/>
              </a:ext>
            </a:extLst>
          </p:cNvPr>
          <p:cNvSpPr>
            <a:spLocks noChangeArrowheads="1"/>
          </p:cNvSpPr>
          <p:nvPr/>
        </p:nvSpPr>
        <p:spPr bwMode="auto">
          <a:xfrm>
            <a:off x="1387282" y="1368333"/>
            <a:ext cx="6461523" cy="48220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57261" tIns="28129" rIns="57261" bIns="28129" anchor="ctr"/>
          <a:lstStyle/>
          <a:p>
            <a:pPr algn="ctr" defTabSz="578720" eaLnBrk="0" fontAlgn="base" hangingPunct="0">
              <a:spcBef>
                <a:spcPct val="0"/>
              </a:spcBef>
              <a:spcAft>
                <a:spcPct val="0"/>
              </a:spcAft>
              <a:defRPr/>
            </a:pPr>
            <a:endParaRPr lang="en-US" sz="3300" dirty="0">
              <a:solidFill>
                <a:srgbClr val="CFAE46"/>
              </a:solidFill>
              <a:latin typeface="Century Gothic"/>
              <a:ea typeface="ＭＳ Ｐゴシック" pitchFamily="-65" charset="-128"/>
              <a:cs typeface="Century Gothic"/>
            </a:endParaRPr>
          </a:p>
        </p:txBody>
      </p:sp>
      <p:sp>
        <p:nvSpPr>
          <p:cNvPr id="7" name="Rounded Rectangular Callout 6">
            <a:extLst>
              <a:ext uri="{FF2B5EF4-FFF2-40B4-BE49-F238E27FC236}">
                <a16:creationId xmlns:a16="http://schemas.microsoft.com/office/drawing/2014/main" id="{F2E3299B-EF6A-BC4B-B5A1-370360CB4CD7}"/>
              </a:ext>
            </a:extLst>
          </p:cNvPr>
          <p:cNvSpPr>
            <a:spLocks noChangeArrowheads="1"/>
          </p:cNvSpPr>
          <p:nvPr/>
        </p:nvSpPr>
        <p:spPr bwMode="auto">
          <a:xfrm>
            <a:off x="4114800" y="371838"/>
            <a:ext cx="4267200" cy="6032035"/>
          </a:xfrm>
          <a:prstGeom prst="wedgeRoundRectCallout">
            <a:avLst>
              <a:gd name="adj1" fmla="val -74227"/>
              <a:gd name="adj2" fmla="val -6971"/>
              <a:gd name="adj3" fmla="val 16667"/>
            </a:avLst>
          </a:prstGeom>
          <a:solidFill>
            <a:srgbClr val="FFFFFF"/>
          </a:solidFill>
          <a:ln w="25400">
            <a:solidFill>
              <a:srgbClr val="009FDA"/>
            </a:solidFill>
            <a:miter lim="800000"/>
            <a:headEnd/>
            <a:tailEnd/>
          </a:ln>
          <a:effectLst>
            <a:outerShdw blurRad="50800" dist="38100" dir="8100000" algn="tr" rotWithShape="0">
              <a:srgbClr val="808080">
                <a:alpha val="39999"/>
              </a:srgbClr>
            </a:outerShdw>
          </a:effectLst>
        </p:spPr>
        <p:txBody>
          <a:bodyPr anchor="ctr"/>
          <a:lstStyle>
            <a:lvl1pPr marL="342900" indent="-342900">
              <a:defRPr sz="2400">
                <a:solidFill>
                  <a:schemeClr val="tx1"/>
                </a:solidFill>
                <a:latin typeface="Times New Roman" panose="02020603050405020304" pitchFamily="18" charset="0"/>
                <a:ea typeface="ＭＳ Ｐゴシック" panose="020B0600070205080204" pitchFamily="34" charset="-128"/>
              </a:defRPr>
            </a:lvl1pPr>
            <a:lvl2pPr marL="169863">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107505" lvl="1" indent="1005" defTabSz="578720" fontAlgn="base">
              <a:spcBef>
                <a:spcPct val="0"/>
              </a:spcBef>
              <a:spcAft>
                <a:spcPct val="0"/>
              </a:spcAft>
              <a:defRPr/>
            </a:pPr>
            <a:r>
              <a:rPr lang="en-CA" altLang="en-US" i="1" dirty="0">
                <a:solidFill>
                  <a:srgbClr val="001965"/>
                </a:solidFill>
                <a:latin typeface="Calibri" panose="020F0502020204030204" pitchFamily="34" charset="0"/>
                <a:cs typeface="Calibri" panose="020F0502020204030204" pitchFamily="34" charset="0"/>
              </a:rPr>
              <a:t>“It was really scary, but I took a step back and looked at the logs to see if I could figure out what was happening.  </a:t>
            </a:r>
          </a:p>
          <a:p>
            <a:pPr marL="107505" lvl="1" indent="1005" defTabSz="578720" fontAlgn="base">
              <a:spcBef>
                <a:spcPct val="0"/>
              </a:spcBef>
              <a:spcAft>
                <a:spcPct val="0"/>
              </a:spcAft>
              <a:defRPr/>
            </a:pPr>
            <a:r>
              <a:rPr lang="en-CA" altLang="en-US" i="1" dirty="0">
                <a:solidFill>
                  <a:srgbClr val="001965"/>
                </a:solidFill>
                <a:latin typeface="Calibri" panose="020F0502020204030204" pitchFamily="34" charset="0"/>
                <a:cs typeface="Calibri" panose="020F0502020204030204" pitchFamily="34" charset="0"/>
              </a:rPr>
              <a:t>For 3 nights in a row, my blood sugar dropped around 3am.  I noticed that my basal insulin was set at 0.5 units an hour from 7pm to 2am. But at 2am the basal rate increased to 0.8 units until 7am.  </a:t>
            </a:r>
          </a:p>
          <a:p>
            <a:pPr marL="107505" lvl="1" indent="1005" defTabSz="578720" fontAlgn="base">
              <a:spcBef>
                <a:spcPct val="0"/>
              </a:spcBef>
              <a:spcAft>
                <a:spcPct val="0"/>
              </a:spcAft>
              <a:defRPr/>
            </a:pPr>
            <a:r>
              <a:rPr lang="en-CA" altLang="en-US" i="1" dirty="0">
                <a:solidFill>
                  <a:srgbClr val="001965"/>
                </a:solidFill>
                <a:latin typeface="Calibri" panose="020F0502020204030204" pitchFamily="34" charset="0"/>
                <a:cs typeface="Calibri" panose="020F0502020204030204" pitchFamily="34" charset="0"/>
              </a:rPr>
              <a:t>I think my basal rate is too high at night.</a:t>
            </a:r>
          </a:p>
        </p:txBody>
      </p:sp>
    </p:spTree>
    <p:extLst>
      <p:ext uri="{BB962C8B-B14F-4D97-AF65-F5344CB8AC3E}">
        <p14:creationId xmlns:p14="http://schemas.microsoft.com/office/powerpoint/2010/main" val="9346251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ype 2 diabetes &amp; CRM disease overview | Boehringer Ingelheim Pro"/>
          <p:cNvPicPr>
            <a:picLocks noChangeAspect="1" noChangeArrowheads="1"/>
          </p:cNvPicPr>
          <p:nvPr/>
        </p:nvPicPr>
        <p:blipFill rotWithShape="1">
          <a:blip r:embed="rId3">
            <a:extLst>
              <a:ext uri="{28A0092B-C50C-407E-A947-70E740481C1C}">
                <a14:useLocalDpi xmlns:a14="http://schemas.microsoft.com/office/drawing/2010/main" val="0"/>
              </a:ext>
            </a:extLst>
          </a:blip>
          <a:srcRect l="1" r="41906"/>
          <a:stretch/>
        </p:blipFill>
        <p:spPr bwMode="auto">
          <a:xfrm>
            <a:off x="5220113" y="2286002"/>
            <a:ext cx="3112936" cy="2934559"/>
          </a:xfrm>
          <a:prstGeom prst="rect">
            <a:avLst/>
          </a:prstGeom>
          <a:noFill/>
          <a:extLst>
            <a:ext uri="{909E8E84-426E-40DD-AFC4-6F175D3DCCD1}">
              <a14:hiddenFill xmlns:a14="http://schemas.microsoft.com/office/drawing/2010/main">
                <a:solidFill>
                  <a:srgbClr val="FFFFFF"/>
                </a:solidFill>
              </a14:hiddenFill>
            </a:ext>
          </a:extLst>
        </p:spPr>
      </p:pic>
      <p:sp>
        <p:nvSpPr>
          <p:cNvPr id="7" name="Rounded Rectangular Callout 6">
            <a:extLst>
              <a:ext uri="{FF2B5EF4-FFF2-40B4-BE49-F238E27FC236}">
                <a16:creationId xmlns:a16="http://schemas.microsoft.com/office/drawing/2014/main" id="{F2E3299B-EF6A-BC4B-B5A1-370360CB4CD7}"/>
              </a:ext>
            </a:extLst>
          </p:cNvPr>
          <p:cNvSpPr>
            <a:spLocks noChangeArrowheads="1"/>
          </p:cNvSpPr>
          <p:nvPr/>
        </p:nvSpPr>
        <p:spPr bwMode="auto">
          <a:xfrm>
            <a:off x="990602" y="1066799"/>
            <a:ext cx="4229513" cy="4639735"/>
          </a:xfrm>
          <a:prstGeom prst="wedgeRoundRectCallout">
            <a:avLst>
              <a:gd name="adj1" fmla="val 69588"/>
              <a:gd name="adj2" fmla="val 11639"/>
              <a:gd name="adj3" fmla="val 16667"/>
            </a:avLst>
          </a:prstGeom>
          <a:solidFill>
            <a:srgbClr val="FFFFFF"/>
          </a:solidFill>
          <a:ln w="25400">
            <a:solidFill>
              <a:srgbClr val="009FDA"/>
            </a:solidFill>
            <a:miter lim="800000"/>
            <a:headEnd/>
            <a:tailEnd/>
          </a:ln>
          <a:effectLst>
            <a:outerShdw blurRad="50800" dist="38100" dir="8100000" algn="tr" rotWithShape="0">
              <a:srgbClr val="808080">
                <a:alpha val="39999"/>
              </a:srgbClr>
            </a:outerShdw>
          </a:effectLst>
        </p:spPr>
        <p:txBody>
          <a:bodyPr anchor="ctr"/>
          <a:lstStyle>
            <a:lvl1pPr marL="342900" indent="-342900">
              <a:defRPr sz="2400">
                <a:solidFill>
                  <a:schemeClr val="tx1"/>
                </a:solidFill>
                <a:latin typeface="Times New Roman" panose="02020603050405020304" pitchFamily="18" charset="0"/>
                <a:ea typeface="ＭＳ Ｐゴシック" panose="020B0600070205080204" pitchFamily="34" charset="-128"/>
              </a:defRPr>
            </a:lvl1pPr>
            <a:lvl2pPr marL="169863">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107505" lvl="1" indent="1005" defTabSz="578720" fontAlgn="base">
              <a:spcBef>
                <a:spcPct val="0"/>
              </a:spcBef>
              <a:spcAft>
                <a:spcPct val="0"/>
              </a:spcAft>
              <a:defRPr/>
            </a:pPr>
            <a:endParaRPr lang="en-CA" altLang="en-US" sz="2200" i="1" dirty="0">
              <a:solidFill>
                <a:srgbClr val="001965"/>
              </a:solidFill>
              <a:latin typeface="Calibri" panose="020F0502020204030204" pitchFamily="34" charset="0"/>
              <a:cs typeface="Calibri" panose="020F0502020204030204" pitchFamily="34" charset="0"/>
            </a:endParaRPr>
          </a:p>
          <a:p>
            <a:pPr marL="107505" lvl="1" indent="1005" defTabSz="578720" fontAlgn="base">
              <a:spcBef>
                <a:spcPct val="0"/>
              </a:spcBef>
              <a:spcAft>
                <a:spcPct val="0"/>
              </a:spcAft>
              <a:defRPr/>
            </a:pPr>
            <a:r>
              <a:rPr lang="en-CA" altLang="en-US" i="1" dirty="0">
                <a:solidFill>
                  <a:srgbClr val="001965"/>
                </a:solidFill>
                <a:latin typeface="Calibri" panose="020F0502020204030204" pitchFamily="34" charset="0"/>
                <a:cs typeface="Calibri" panose="020F0502020204030204" pitchFamily="34" charset="0"/>
              </a:rPr>
              <a:t>“</a:t>
            </a:r>
            <a:r>
              <a:rPr lang="en-US" altLang="en-US" i="1" dirty="0">
                <a:solidFill>
                  <a:srgbClr val="001965"/>
                </a:solidFill>
                <a:latin typeface="Calibri" panose="020F0502020204030204" pitchFamily="34" charset="0"/>
                <a:cs typeface="Calibri" panose="020F0502020204030204" pitchFamily="34" charset="0"/>
              </a:rPr>
              <a:t>This is really great detective work.  By looking at your data and log sheets, you realized that you are on too much basal insulin and that is what’s causing the low blood sugars.</a:t>
            </a:r>
          </a:p>
          <a:p>
            <a:pPr marL="107505" lvl="1" indent="1005" defTabSz="578720" fontAlgn="base">
              <a:spcBef>
                <a:spcPct val="0"/>
              </a:spcBef>
              <a:spcAft>
                <a:spcPct val="0"/>
              </a:spcAft>
              <a:defRPr/>
            </a:pPr>
            <a:endParaRPr lang="en-US" altLang="en-US" i="1" dirty="0">
              <a:solidFill>
                <a:srgbClr val="001965"/>
              </a:solidFill>
              <a:latin typeface="Calibri" panose="020F0502020204030204" pitchFamily="34" charset="0"/>
              <a:cs typeface="Calibri" panose="020F0502020204030204" pitchFamily="34" charset="0"/>
            </a:endParaRPr>
          </a:p>
          <a:p>
            <a:pPr marL="107505" lvl="1" indent="1005" defTabSz="578720" fontAlgn="base">
              <a:spcBef>
                <a:spcPct val="0"/>
              </a:spcBef>
              <a:spcAft>
                <a:spcPct val="0"/>
              </a:spcAft>
              <a:defRPr/>
            </a:pPr>
            <a:r>
              <a:rPr lang="en-US" altLang="en-US" i="1" dirty="0">
                <a:solidFill>
                  <a:srgbClr val="001965"/>
                </a:solidFill>
                <a:latin typeface="Calibri" panose="020F0502020204030204" pitchFamily="34" charset="0"/>
                <a:cs typeface="Calibri" panose="020F0502020204030204" pitchFamily="34" charset="0"/>
              </a:rPr>
              <a:t>What do you think would be the next step?”</a:t>
            </a:r>
            <a:endParaRPr lang="en-US" altLang="en-US" i="1" dirty="0">
              <a:solidFill>
                <a:srgbClr val="C00000"/>
              </a:solidFill>
              <a:latin typeface="Calibri" panose="020F0502020204030204" pitchFamily="34" charset="0"/>
              <a:cs typeface="Calibri" panose="020F0502020204030204" pitchFamily="34" charset="0"/>
            </a:endParaRPr>
          </a:p>
          <a:p>
            <a:pPr marL="107505" lvl="1" indent="1005" defTabSz="578720" fontAlgn="base">
              <a:spcBef>
                <a:spcPct val="0"/>
              </a:spcBef>
              <a:spcAft>
                <a:spcPct val="0"/>
              </a:spcAft>
              <a:defRPr/>
            </a:pPr>
            <a:endParaRPr lang="en-CA" altLang="en-US" sz="1962" i="1" dirty="0">
              <a:solidFill>
                <a:srgbClr val="001965"/>
              </a:solidFill>
              <a:latin typeface="Palatino Linotype" panose="02040502050505030304" pitchFamily="18" charset="0"/>
            </a:endParaRPr>
          </a:p>
        </p:txBody>
      </p:sp>
      <p:sp>
        <p:nvSpPr>
          <p:cNvPr id="640002" name="Rectangle 2">
            <a:extLst>
              <a:ext uri="{FF2B5EF4-FFF2-40B4-BE49-F238E27FC236}">
                <a16:creationId xmlns:a16="http://schemas.microsoft.com/office/drawing/2014/main" id="{FD23DE06-472C-FE4A-9EA2-37BE762EDC24}"/>
              </a:ext>
            </a:extLst>
          </p:cNvPr>
          <p:cNvSpPr>
            <a:spLocks noChangeArrowheads="1"/>
          </p:cNvSpPr>
          <p:nvPr/>
        </p:nvSpPr>
        <p:spPr bwMode="auto">
          <a:xfrm>
            <a:off x="1618097" y="1312017"/>
            <a:ext cx="6461523" cy="48220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57261" tIns="28129" rIns="57261" bIns="28129" anchor="ctr"/>
          <a:lstStyle/>
          <a:p>
            <a:pPr algn="ctr" defTabSz="578720" eaLnBrk="0" fontAlgn="base" hangingPunct="0">
              <a:spcBef>
                <a:spcPct val="0"/>
              </a:spcBef>
              <a:spcAft>
                <a:spcPct val="0"/>
              </a:spcAft>
              <a:defRPr/>
            </a:pPr>
            <a:endParaRPr lang="en-US" sz="3300" dirty="0">
              <a:solidFill>
                <a:srgbClr val="CFAE46"/>
              </a:solidFill>
              <a:latin typeface="Century Gothic"/>
              <a:ea typeface="ＭＳ Ｐゴシック" pitchFamily="-65" charset="-128"/>
              <a:cs typeface="Century Gothic"/>
            </a:endParaRPr>
          </a:p>
        </p:txBody>
      </p:sp>
    </p:spTree>
    <p:extLst>
      <p:ext uri="{BB962C8B-B14F-4D97-AF65-F5344CB8AC3E}">
        <p14:creationId xmlns:p14="http://schemas.microsoft.com/office/powerpoint/2010/main" val="31680962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64160" y="1850537"/>
            <a:ext cx="3505200" cy="2652996"/>
          </a:xfrm>
          <a:prstGeom prst="rect">
            <a:avLst/>
          </a:prstGeom>
        </p:spPr>
      </p:pic>
      <p:sp>
        <p:nvSpPr>
          <p:cNvPr id="640002" name="Rectangle 2">
            <a:extLst>
              <a:ext uri="{FF2B5EF4-FFF2-40B4-BE49-F238E27FC236}">
                <a16:creationId xmlns:a16="http://schemas.microsoft.com/office/drawing/2014/main" id="{FD23DE06-472C-FE4A-9EA2-37BE762EDC24}"/>
              </a:ext>
            </a:extLst>
          </p:cNvPr>
          <p:cNvSpPr>
            <a:spLocks noChangeArrowheads="1"/>
          </p:cNvSpPr>
          <p:nvPr/>
        </p:nvSpPr>
        <p:spPr bwMode="auto">
          <a:xfrm>
            <a:off x="1387282" y="1368333"/>
            <a:ext cx="6461523" cy="48220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57261" tIns="28129" rIns="57261" bIns="28129" anchor="ctr"/>
          <a:lstStyle/>
          <a:p>
            <a:pPr algn="ctr" defTabSz="578720" eaLnBrk="0" fontAlgn="base" hangingPunct="0">
              <a:spcBef>
                <a:spcPct val="0"/>
              </a:spcBef>
              <a:spcAft>
                <a:spcPct val="0"/>
              </a:spcAft>
              <a:defRPr/>
            </a:pPr>
            <a:endParaRPr lang="en-US" sz="3300" dirty="0">
              <a:solidFill>
                <a:srgbClr val="CFAE46"/>
              </a:solidFill>
              <a:latin typeface="Century Gothic"/>
              <a:ea typeface="ＭＳ Ｐゴシック" pitchFamily="-65" charset="-128"/>
              <a:cs typeface="Century Gothic"/>
            </a:endParaRPr>
          </a:p>
        </p:txBody>
      </p:sp>
      <p:sp>
        <p:nvSpPr>
          <p:cNvPr id="7" name="Rounded Rectangular Callout 6">
            <a:extLst>
              <a:ext uri="{FF2B5EF4-FFF2-40B4-BE49-F238E27FC236}">
                <a16:creationId xmlns:a16="http://schemas.microsoft.com/office/drawing/2014/main" id="{F2E3299B-EF6A-BC4B-B5A1-370360CB4CD7}"/>
              </a:ext>
            </a:extLst>
          </p:cNvPr>
          <p:cNvSpPr>
            <a:spLocks noChangeArrowheads="1"/>
          </p:cNvSpPr>
          <p:nvPr/>
        </p:nvSpPr>
        <p:spPr bwMode="auto">
          <a:xfrm>
            <a:off x="4114800" y="685801"/>
            <a:ext cx="4267200" cy="5562600"/>
          </a:xfrm>
          <a:prstGeom prst="wedgeRoundRectCallout">
            <a:avLst>
              <a:gd name="adj1" fmla="val -74227"/>
              <a:gd name="adj2" fmla="val -6971"/>
              <a:gd name="adj3" fmla="val 16667"/>
            </a:avLst>
          </a:prstGeom>
          <a:solidFill>
            <a:srgbClr val="FFFFFF"/>
          </a:solidFill>
          <a:ln w="25400">
            <a:solidFill>
              <a:srgbClr val="009FDA"/>
            </a:solidFill>
            <a:miter lim="800000"/>
            <a:headEnd/>
            <a:tailEnd/>
          </a:ln>
          <a:effectLst>
            <a:outerShdw blurRad="50800" dist="38100" dir="8100000" algn="tr" rotWithShape="0">
              <a:srgbClr val="808080">
                <a:alpha val="39999"/>
              </a:srgbClr>
            </a:outerShdw>
          </a:effectLst>
        </p:spPr>
        <p:txBody>
          <a:bodyPr anchor="ctr"/>
          <a:lstStyle>
            <a:lvl1pPr marL="342900" indent="-342900">
              <a:defRPr sz="2400">
                <a:solidFill>
                  <a:schemeClr val="tx1"/>
                </a:solidFill>
                <a:latin typeface="Times New Roman" panose="02020603050405020304" pitchFamily="18" charset="0"/>
                <a:ea typeface="ＭＳ Ｐゴシック" panose="020B0600070205080204" pitchFamily="34" charset="-128"/>
              </a:defRPr>
            </a:lvl1pPr>
            <a:lvl2pPr marL="169863">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107505" lvl="1" indent="1005" defTabSz="578720" fontAlgn="base">
              <a:spcBef>
                <a:spcPct val="0"/>
              </a:spcBef>
              <a:spcAft>
                <a:spcPct val="0"/>
              </a:spcAft>
              <a:defRPr/>
            </a:pPr>
            <a:r>
              <a:rPr lang="en-CA" altLang="en-US" i="1" dirty="0">
                <a:solidFill>
                  <a:srgbClr val="001965"/>
                </a:solidFill>
                <a:latin typeface="Calibri" panose="020F0502020204030204" pitchFamily="34" charset="0"/>
                <a:cs typeface="Calibri" panose="020F0502020204030204" pitchFamily="34" charset="0"/>
              </a:rPr>
              <a:t>“Actually, I already contacted my provider and shared the data with them.  I asked if we could reduce the basal rate to 0.5 an hour through the night. </a:t>
            </a:r>
          </a:p>
          <a:p>
            <a:pPr marL="107505" lvl="1" indent="1005" defTabSz="578720" fontAlgn="base">
              <a:spcBef>
                <a:spcPct val="0"/>
              </a:spcBef>
              <a:spcAft>
                <a:spcPct val="0"/>
              </a:spcAft>
              <a:defRPr/>
            </a:pPr>
            <a:r>
              <a:rPr lang="en-CA" altLang="en-US" i="1" dirty="0">
                <a:solidFill>
                  <a:srgbClr val="001965"/>
                </a:solidFill>
                <a:latin typeface="Calibri" panose="020F0502020204030204" pitchFamily="34" charset="0"/>
                <a:cs typeface="Calibri" panose="020F0502020204030204" pitchFamily="34" charset="0"/>
              </a:rPr>
              <a:t>My provider was so pleased that I discovered that and supported the insulin rate change.</a:t>
            </a:r>
          </a:p>
          <a:p>
            <a:pPr marL="107505" lvl="1" indent="1005" defTabSz="578720" fontAlgn="base">
              <a:spcBef>
                <a:spcPct val="0"/>
              </a:spcBef>
              <a:spcAft>
                <a:spcPct val="0"/>
              </a:spcAft>
              <a:defRPr/>
            </a:pPr>
            <a:r>
              <a:rPr lang="en-CA" altLang="en-US" i="1" dirty="0">
                <a:solidFill>
                  <a:srgbClr val="001965"/>
                </a:solidFill>
                <a:latin typeface="Calibri" panose="020F0502020204030204" pitchFamily="34" charset="0"/>
                <a:cs typeface="Calibri" panose="020F0502020204030204" pitchFamily="34" charset="0"/>
              </a:rPr>
              <a:t>I am just disappointed that my diabetes team didn’t figure this out earlier.”</a:t>
            </a:r>
          </a:p>
        </p:txBody>
      </p:sp>
    </p:spTree>
    <p:extLst>
      <p:ext uri="{BB962C8B-B14F-4D97-AF65-F5344CB8AC3E}">
        <p14:creationId xmlns:p14="http://schemas.microsoft.com/office/powerpoint/2010/main" val="11633465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ype 2 diabetes &amp; CRM disease overview | Boehringer Ingelheim Pro"/>
          <p:cNvPicPr>
            <a:picLocks noChangeAspect="1" noChangeArrowheads="1"/>
          </p:cNvPicPr>
          <p:nvPr/>
        </p:nvPicPr>
        <p:blipFill rotWithShape="1">
          <a:blip r:embed="rId3">
            <a:extLst>
              <a:ext uri="{28A0092B-C50C-407E-A947-70E740481C1C}">
                <a14:useLocalDpi xmlns:a14="http://schemas.microsoft.com/office/drawing/2010/main" val="0"/>
              </a:ext>
            </a:extLst>
          </a:blip>
          <a:srcRect l="1" r="41906"/>
          <a:stretch/>
        </p:blipFill>
        <p:spPr bwMode="auto">
          <a:xfrm>
            <a:off x="5248339" y="2209800"/>
            <a:ext cx="3112936" cy="2934559"/>
          </a:xfrm>
          <a:prstGeom prst="rect">
            <a:avLst/>
          </a:prstGeom>
          <a:noFill/>
          <a:extLst>
            <a:ext uri="{909E8E84-426E-40DD-AFC4-6F175D3DCCD1}">
              <a14:hiddenFill xmlns:a14="http://schemas.microsoft.com/office/drawing/2010/main">
                <a:solidFill>
                  <a:srgbClr val="FFFFFF"/>
                </a:solidFill>
              </a14:hiddenFill>
            </a:ext>
          </a:extLst>
        </p:spPr>
      </p:pic>
      <p:sp>
        <p:nvSpPr>
          <p:cNvPr id="7" name="Rounded Rectangular Callout 6">
            <a:extLst>
              <a:ext uri="{FF2B5EF4-FFF2-40B4-BE49-F238E27FC236}">
                <a16:creationId xmlns:a16="http://schemas.microsoft.com/office/drawing/2014/main" id="{F2E3299B-EF6A-BC4B-B5A1-370360CB4CD7}"/>
              </a:ext>
            </a:extLst>
          </p:cNvPr>
          <p:cNvSpPr>
            <a:spLocks noChangeArrowheads="1"/>
          </p:cNvSpPr>
          <p:nvPr/>
        </p:nvSpPr>
        <p:spPr bwMode="auto">
          <a:xfrm>
            <a:off x="685800" y="571499"/>
            <a:ext cx="4844194" cy="5715002"/>
          </a:xfrm>
          <a:prstGeom prst="wedgeRoundRectCallout">
            <a:avLst>
              <a:gd name="adj1" fmla="val 67464"/>
              <a:gd name="adj2" fmla="val 11222"/>
              <a:gd name="adj3" fmla="val 16667"/>
            </a:avLst>
          </a:prstGeom>
          <a:solidFill>
            <a:srgbClr val="FFFFFF"/>
          </a:solidFill>
          <a:ln w="25400">
            <a:solidFill>
              <a:srgbClr val="009FDA"/>
            </a:solidFill>
            <a:miter lim="800000"/>
            <a:headEnd/>
            <a:tailEnd/>
          </a:ln>
          <a:effectLst>
            <a:outerShdw blurRad="50800" dist="38100" dir="8100000" algn="tr" rotWithShape="0">
              <a:srgbClr val="808080">
                <a:alpha val="39999"/>
              </a:srgbClr>
            </a:outerShdw>
          </a:effectLst>
        </p:spPr>
        <p:txBody>
          <a:bodyPr anchor="ctr"/>
          <a:lstStyle>
            <a:lvl1pPr marL="342900" indent="-342900">
              <a:defRPr sz="2400">
                <a:solidFill>
                  <a:schemeClr val="tx1"/>
                </a:solidFill>
                <a:latin typeface="Times New Roman" panose="02020603050405020304" pitchFamily="18" charset="0"/>
                <a:ea typeface="ＭＳ Ｐゴシック" panose="020B0600070205080204" pitchFamily="34" charset="-128"/>
              </a:defRPr>
            </a:lvl1pPr>
            <a:lvl2pPr marL="169863">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107505" lvl="1" indent="1005" defTabSz="578720" fontAlgn="base">
              <a:spcBef>
                <a:spcPct val="0"/>
              </a:spcBef>
              <a:spcAft>
                <a:spcPct val="0"/>
              </a:spcAft>
              <a:defRPr/>
            </a:pPr>
            <a:r>
              <a:rPr lang="en-CA" altLang="en-US" i="1" dirty="0">
                <a:solidFill>
                  <a:srgbClr val="001965"/>
                </a:solidFill>
                <a:latin typeface="Calibri" panose="020F0502020204030204" pitchFamily="34" charset="0"/>
                <a:cs typeface="Calibri" panose="020F0502020204030204" pitchFamily="34" charset="0"/>
              </a:rPr>
              <a:t>“Yes, I can imagine that feels disappointing.</a:t>
            </a:r>
          </a:p>
          <a:p>
            <a:pPr marL="107505" lvl="1" indent="1005" defTabSz="578720" fontAlgn="base">
              <a:spcBef>
                <a:spcPct val="0"/>
              </a:spcBef>
              <a:spcAft>
                <a:spcPct val="0"/>
              </a:spcAft>
              <a:defRPr/>
            </a:pPr>
            <a:r>
              <a:rPr lang="en-CA" altLang="en-US" i="1" dirty="0">
                <a:solidFill>
                  <a:srgbClr val="001965"/>
                </a:solidFill>
                <a:latin typeface="Calibri" panose="020F0502020204030204" pitchFamily="34" charset="0"/>
                <a:cs typeface="Calibri" panose="020F0502020204030204" pitchFamily="34" charset="0"/>
              </a:rPr>
              <a:t>That’s why we are sharing this approach with people living with diabetes. By getting really familiar with the details of your diabetes management plan, you can start steering the boat and identify issues and take action right away. </a:t>
            </a:r>
          </a:p>
          <a:p>
            <a:pPr marL="107505" lvl="1" indent="1005" defTabSz="578720" fontAlgn="base">
              <a:spcBef>
                <a:spcPct val="0"/>
              </a:spcBef>
              <a:spcAft>
                <a:spcPct val="0"/>
              </a:spcAft>
              <a:defRPr/>
            </a:pPr>
            <a:r>
              <a:rPr lang="en-CA" altLang="en-US" i="1" dirty="0">
                <a:solidFill>
                  <a:srgbClr val="001965"/>
                </a:solidFill>
                <a:latin typeface="Calibri" panose="020F0502020204030204" pitchFamily="34" charset="0"/>
                <a:cs typeface="Calibri" panose="020F0502020204030204" pitchFamily="34" charset="0"/>
              </a:rPr>
              <a:t>This approach recognizes that people living with diabetes are experts in themselves.</a:t>
            </a:r>
            <a:br>
              <a:rPr lang="en-CA" altLang="en-US" i="1" dirty="0">
                <a:solidFill>
                  <a:srgbClr val="001965"/>
                </a:solidFill>
                <a:latin typeface="Calibri" panose="020F0502020204030204" pitchFamily="34" charset="0"/>
                <a:cs typeface="Calibri" panose="020F0502020204030204" pitchFamily="34" charset="0"/>
              </a:rPr>
            </a:br>
            <a:r>
              <a:rPr lang="en-CA" altLang="en-US" i="1" dirty="0">
                <a:solidFill>
                  <a:srgbClr val="001965"/>
                </a:solidFill>
                <a:latin typeface="Calibri" panose="020F0502020204030204" pitchFamily="34" charset="0"/>
                <a:cs typeface="Calibri" panose="020F0502020204030204" pitchFamily="34" charset="0"/>
              </a:rPr>
              <a:t>How does that seem to you?”</a:t>
            </a:r>
            <a:endParaRPr lang="en-CA" altLang="en-US" sz="2000" i="1" dirty="0">
              <a:solidFill>
                <a:srgbClr val="001965"/>
              </a:solidFill>
              <a:latin typeface="Palatino Linotype" panose="02040502050505030304" pitchFamily="18" charset="0"/>
            </a:endParaRPr>
          </a:p>
        </p:txBody>
      </p:sp>
      <p:sp>
        <p:nvSpPr>
          <p:cNvPr id="640002" name="Rectangle 2">
            <a:extLst>
              <a:ext uri="{FF2B5EF4-FFF2-40B4-BE49-F238E27FC236}">
                <a16:creationId xmlns:a16="http://schemas.microsoft.com/office/drawing/2014/main" id="{FD23DE06-472C-FE4A-9EA2-37BE762EDC24}"/>
              </a:ext>
            </a:extLst>
          </p:cNvPr>
          <p:cNvSpPr>
            <a:spLocks noChangeArrowheads="1"/>
          </p:cNvSpPr>
          <p:nvPr/>
        </p:nvSpPr>
        <p:spPr bwMode="auto">
          <a:xfrm>
            <a:off x="1618097" y="1312017"/>
            <a:ext cx="6461523" cy="48220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57261" tIns="28129" rIns="57261" bIns="28129" anchor="ctr"/>
          <a:lstStyle/>
          <a:p>
            <a:pPr algn="ctr" defTabSz="578720" eaLnBrk="0" fontAlgn="base" hangingPunct="0">
              <a:spcBef>
                <a:spcPct val="0"/>
              </a:spcBef>
              <a:spcAft>
                <a:spcPct val="0"/>
              </a:spcAft>
              <a:defRPr/>
            </a:pPr>
            <a:endParaRPr lang="en-US" sz="3300" dirty="0">
              <a:solidFill>
                <a:srgbClr val="CFAE46"/>
              </a:solidFill>
              <a:latin typeface="Century Gothic"/>
              <a:ea typeface="ＭＳ Ｐゴシック" pitchFamily="-65" charset="-128"/>
              <a:cs typeface="Century Gothic"/>
            </a:endParaRPr>
          </a:p>
        </p:txBody>
      </p:sp>
    </p:spTree>
    <p:extLst>
      <p:ext uri="{BB962C8B-B14F-4D97-AF65-F5344CB8AC3E}">
        <p14:creationId xmlns:p14="http://schemas.microsoft.com/office/powerpoint/2010/main" val="35643020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64160" y="1850537"/>
            <a:ext cx="3505200" cy="2652996"/>
          </a:xfrm>
          <a:prstGeom prst="rect">
            <a:avLst/>
          </a:prstGeom>
        </p:spPr>
      </p:pic>
      <p:sp>
        <p:nvSpPr>
          <p:cNvPr id="640002" name="Rectangle 2">
            <a:extLst>
              <a:ext uri="{FF2B5EF4-FFF2-40B4-BE49-F238E27FC236}">
                <a16:creationId xmlns:a16="http://schemas.microsoft.com/office/drawing/2014/main" id="{FD23DE06-472C-FE4A-9EA2-37BE762EDC24}"/>
              </a:ext>
            </a:extLst>
          </p:cNvPr>
          <p:cNvSpPr>
            <a:spLocks noChangeArrowheads="1"/>
          </p:cNvSpPr>
          <p:nvPr/>
        </p:nvSpPr>
        <p:spPr bwMode="auto">
          <a:xfrm>
            <a:off x="1387282" y="1368333"/>
            <a:ext cx="6461523" cy="48220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57261" tIns="28129" rIns="57261" bIns="28129" anchor="ctr"/>
          <a:lstStyle/>
          <a:p>
            <a:pPr algn="ctr" defTabSz="578720" eaLnBrk="0" fontAlgn="base" hangingPunct="0">
              <a:spcBef>
                <a:spcPct val="0"/>
              </a:spcBef>
              <a:spcAft>
                <a:spcPct val="0"/>
              </a:spcAft>
              <a:defRPr/>
            </a:pPr>
            <a:endParaRPr lang="en-US" sz="3300" dirty="0">
              <a:solidFill>
                <a:srgbClr val="CFAE46"/>
              </a:solidFill>
              <a:latin typeface="Century Gothic"/>
              <a:ea typeface="ＭＳ Ｐゴシック" pitchFamily="-65" charset="-128"/>
              <a:cs typeface="Century Gothic"/>
            </a:endParaRPr>
          </a:p>
        </p:txBody>
      </p:sp>
      <p:sp>
        <p:nvSpPr>
          <p:cNvPr id="7" name="Rounded Rectangular Callout 6">
            <a:extLst>
              <a:ext uri="{FF2B5EF4-FFF2-40B4-BE49-F238E27FC236}">
                <a16:creationId xmlns:a16="http://schemas.microsoft.com/office/drawing/2014/main" id="{F2E3299B-EF6A-BC4B-B5A1-370360CB4CD7}"/>
              </a:ext>
            </a:extLst>
          </p:cNvPr>
          <p:cNvSpPr>
            <a:spLocks noChangeArrowheads="1"/>
          </p:cNvSpPr>
          <p:nvPr/>
        </p:nvSpPr>
        <p:spPr bwMode="auto">
          <a:xfrm>
            <a:off x="3886200" y="1153354"/>
            <a:ext cx="4267200" cy="4714046"/>
          </a:xfrm>
          <a:prstGeom prst="wedgeRoundRectCallout">
            <a:avLst>
              <a:gd name="adj1" fmla="val -74227"/>
              <a:gd name="adj2" fmla="val -6971"/>
              <a:gd name="adj3" fmla="val 16667"/>
            </a:avLst>
          </a:prstGeom>
          <a:solidFill>
            <a:srgbClr val="FFFFFF"/>
          </a:solidFill>
          <a:ln w="25400">
            <a:solidFill>
              <a:srgbClr val="009FDA"/>
            </a:solidFill>
            <a:miter lim="800000"/>
            <a:headEnd/>
            <a:tailEnd/>
          </a:ln>
          <a:effectLst>
            <a:outerShdw blurRad="50800" dist="38100" dir="8100000" algn="tr" rotWithShape="0">
              <a:srgbClr val="808080">
                <a:alpha val="39999"/>
              </a:srgbClr>
            </a:outerShdw>
          </a:effectLst>
        </p:spPr>
        <p:txBody>
          <a:bodyPr anchor="ctr"/>
          <a:lstStyle>
            <a:lvl1pPr marL="342900" indent="-342900">
              <a:defRPr sz="2400">
                <a:solidFill>
                  <a:schemeClr val="tx1"/>
                </a:solidFill>
                <a:latin typeface="Times New Roman" panose="02020603050405020304" pitchFamily="18" charset="0"/>
                <a:ea typeface="ＭＳ Ｐゴシック" panose="020B0600070205080204" pitchFamily="34" charset="-128"/>
              </a:defRPr>
            </a:lvl1pPr>
            <a:lvl2pPr marL="169863">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107505" lvl="1" indent="1005" defTabSz="578720" fontAlgn="base">
              <a:spcBef>
                <a:spcPct val="0"/>
              </a:spcBef>
              <a:spcAft>
                <a:spcPct val="0"/>
              </a:spcAft>
              <a:defRPr/>
            </a:pPr>
            <a:r>
              <a:rPr lang="en-CA" altLang="en-US" i="1" dirty="0">
                <a:solidFill>
                  <a:srgbClr val="001965"/>
                </a:solidFill>
                <a:latin typeface="Calibri" panose="020F0502020204030204" pitchFamily="34" charset="0"/>
                <a:cs typeface="Calibri" panose="020F0502020204030204" pitchFamily="34" charset="0"/>
              </a:rPr>
              <a:t>“It feels a little overwhelming and kind of reassuring at the same time.  </a:t>
            </a:r>
          </a:p>
          <a:p>
            <a:pPr marL="107505" lvl="1" indent="1005" defTabSz="578720" fontAlgn="base">
              <a:spcBef>
                <a:spcPct val="0"/>
              </a:spcBef>
              <a:spcAft>
                <a:spcPct val="0"/>
              </a:spcAft>
              <a:defRPr/>
            </a:pPr>
            <a:endParaRPr lang="en-CA" altLang="en-US" i="1" dirty="0">
              <a:solidFill>
                <a:srgbClr val="001965"/>
              </a:solidFill>
              <a:latin typeface="Calibri" panose="020F0502020204030204" pitchFamily="34" charset="0"/>
              <a:cs typeface="Calibri" panose="020F0502020204030204" pitchFamily="34" charset="0"/>
            </a:endParaRPr>
          </a:p>
          <a:p>
            <a:pPr marL="107505" lvl="1" indent="1005" defTabSz="578720" fontAlgn="base">
              <a:spcBef>
                <a:spcPct val="0"/>
              </a:spcBef>
              <a:spcAft>
                <a:spcPct val="0"/>
              </a:spcAft>
              <a:defRPr/>
            </a:pPr>
            <a:r>
              <a:rPr lang="en-CA" altLang="en-US" i="1" dirty="0">
                <a:solidFill>
                  <a:srgbClr val="001965"/>
                </a:solidFill>
                <a:latin typeface="Calibri" panose="020F0502020204030204" pitchFamily="34" charset="0"/>
                <a:cs typeface="Calibri" panose="020F0502020204030204" pitchFamily="34" charset="0"/>
              </a:rPr>
              <a:t>I realize now how much I didn’t know about my diabetes plan and how my DD story was impacting my management. By being more aware of all these details, I have more say in my own outcomes.”</a:t>
            </a:r>
          </a:p>
        </p:txBody>
      </p:sp>
    </p:spTree>
    <p:extLst>
      <p:ext uri="{BB962C8B-B14F-4D97-AF65-F5344CB8AC3E}">
        <p14:creationId xmlns:p14="http://schemas.microsoft.com/office/powerpoint/2010/main" val="5493434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ype 2 diabetes &amp; CRM disease overview | Boehringer Ingelheim Pro"/>
          <p:cNvPicPr>
            <a:picLocks noChangeAspect="1" noChangeArrowheads="1"/>
          </p:cNvPicPr>
          <p:nvPr/>
        </p:nvPicPr>
        <p:blipFill rotWithShape="1">
          <a:blip r:embed="rId3">
            <a:extLst>
              <a:ext uri="{28A0092B-C50C-407E-A947-70E740481C1C}">
                <a14:useLocalDpi xmlns:a14="http://schemas.microsoft.com/office/drawing/2010/main" val="0"/>
              </a:ext>
            </a:extLst>
          </a:blip>
          <a:srcRect l="1" r="41906"/>
          <a:stretch/>
        </p:blipFill>
        <p:spPr bwMode="auto">
          <a:xfrm>
            <a:off x="5486400" y="2057400"/>
            <a:ext cx="3112936" cy="2934559"/>
          </a:xfrm>
          <a:prstGeom prst="rect">
            <a:avLst/>
          </a:prstGeom>
          <a:noFill/>
          <a:extLst>
            <a:ext uri="{909E8E84-426E-40DD-AFC4-6F175D3DCCD1}">
              <a14:hiddenFill xmlns:a14="http://schemas.microsoft.com/office/drawing/2010/main">
                <a:solidFill>
                  <a:srgbClr val="FFFFFF"/>
                </a:solidFill>
              </a14:hiddenFill>
            </a:ext>
          </a:extLst>
        </p:spPr>
      </p:pic>
      <p:sp>
        <p:nvSpPr>
          <p:cNvPr id="7" name="Rounded Rectangular Callout 6">
            <a:extLst>
              <a:ext uri="{FF2B5EF4-FFF2-40B4-BE49-F238E27FC236}">
                <a16:creationId xmlns:a16="http://schemas.microsoft.com/office/drawing/2014/main" id="{F2E3299B-EF6A-BC4B-B5A1-370360CB4CD7}"/>
              </a:ext>
            </a:extLst>
          </p:cNvPr>
          <p:cNvSpPr>
            <a:spLocks noChangeArrowheads="1"/>
          </p:cNvSpPr>
          <p:nvPr/>
        </p:nvSpPr>
        <p:spPr bwMode="auto">
          <a:xfrm>
            <a:off x="762000" y="1447800"/>
            <a:ext cx="5029200" cy="4343400"/>
          </a:xfrm>
          <a:prstGeom prst="wedgeRoundRectCallout">
            <a:avLst>
              <a:gd name="adj1" fmla="val 67464"/>
              <a:gd name="adj2" fmla="val 11222"/>
              <a:gd name="adj3" fmla="val 16667"/>
            </a:avLst>
          </a:prstGeom>
          <a:solidFill>
            <a:srgbClr val="FFFFFF"/>
          </a:solidFill>
          <a:ln w="25400">
            <a:solidFill>
              <a:srgbClr val="009FDA"/>
            </a:solidFill>
            <a:miter lim="800000"/>
            <a:headEnd/>
            <a:tailEnd/>
          </a:ln>
          <a:effectLst>
            <a:outerShdw blurRad="50800" dist="38100" dir="8100000" algn="tr" rotWithShape="0">
              <a:srgbClr val="808080">
                <a:alpha val="39999"/>
              </a:srgbClr>
            </a:outerShdw>
          </a:effectLst>
        </p:spPr>
        <p:txBody>
          <a:bodyPr anchor="ctr"/>
          <a:lstStyle>
            <a:lvl1pPr marL="342900" indent="-342900">
              <a:defRPr sz="2400">
                <a:solidFill>
                  <a:schemeClr val="tx1"/>
                </a:solidFill>
                <a:latin typeface="Times New Roman" panose="02020603050405020304" pitchFamily="18" charset="0"/>
                <a:ea typeface="ＭＳ Ｐゴシック" panose="020B0600070205080204" pitchFamily="34" charset="-128"/>
              </a:defRPr>
            </a:lvl1pPr>
            <a:lvl2pPr marL="169863">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107505" lvl="1" indent="1005" defTabSz="578720" fontAlgn="base">
              <a:spcBef>
                <a:spcPct val="0"/>
              </a:spcBef>
              <a:spcAft>
                <a:spcPct val="0"/>
              </a:spcAft>
              <a:defRPr/>
            </a:pPr>
            <a:r>
              <a:rPr lang="en-CA" altLang="en-US" i="1" dirty="0">
                <a:solidFill>
                  <a:srgbClr val="001965"/>
                </a:solidFill>
                <a:latin typeface="Calibri" panose="020F0502020204030204" pitchFamily="34" charset="0"/>
                <a:cs typeface="Calibri" panose="020F0502020204030204" pitchFamily="34" charset="0"/>
              </a:rPr>
              <a:t>“What you are saying makes complete sense.</a:t>
            </a:r>
          </a:p>
          <a:p>
            <a:pPr marL="107505" lvl="1" indent="1005" defTabSz="578720" fontAlgn="base">
              <a:spcBef>
                <a:spcPct val="0"/>
              </a:spcBef>
              <a:spcAft>
                <a:spcPct val="0"/>
              </a:spcAft>
              <a:defRPr/>
            </a:pPr>
            <a:r>
              <a:rPr lang="en-CA" altLang="en-US" i="1" dirty="0">
                <a:solidFill>
                  <a:srgbClr val="001965"/>
                </a:solidFill>
                <a:latin typeface="Calibri" panose="020F0502020204030204" pitchFamily="34" charset="0"/>
                <a:cs typeface="Calibri" panose="020F0502020204030204" pitchFamily="34" charset="0"/>
              </a:rPr>
              <a:t>The good news is that you are not alone on this journey of discovery.  We will keep checking in on a regular basis and you can always make an appointment if you feel stuck.</a:t>
            </a:r>
          </a:p>
          <a:p>
            <a:pPr marL="107505" lvl="1" indent="1005" defTabSz="578720" fontAlgn="base">
              <a:spcBef>
                <a:spcPct val="0"/>
              </a:spcBef>
              <a:spcAft>
                <a:spcPct val="0"/>
              </a:spcAft>
              <a:defRPr/>
            </a:pPr>
            <a:r>
              <a:rPr lang="en-CA" altLang="en-US" i="1" dirty="0">
                <a:solidFill>
                  <a:srgbClr val="001965"/>
                </a:solidFill>
                <a:latin typeface="Calibri" panose="020F0502020204030204" pitchFamily="34" charset="0"/>
                <a:cs typeface="Calibri" panose="020F0502020204030204" pitchFamily="34" charset="0"/>
              </a:rPr>
              <a:t>Diabetes changes over time and we will keep needing to adjust the approach to match you.</a:t>
            </a:r>
          </a:p>
        </p:txBody>
      </p:sp>
      <p:sp>
        <p:nvSpPr>
          <p:cNvPr id="640002" name="Rectangle 2">
            <a:extLst>
              <a:ext uri="{FF2B5EF4-FFF2-40B4-BE49-F238E27FC236}">
                <a16:creationId xmlns:a16="http://schemas.microsoft.com/office/drawing/2014/main" id="{FD23DE06-472C-FE4A-9EA2-37BE762EDC24}"/>
              </a:ext>
            </a:extLst>
          </p:cNvPr>
          <p:cNvSpPr>
            <a:spLocks noChangeArrowheads="1"/>
          </p:cNvSpPr>
          <p:nvPr/>
        </p:nvSpPr>
        <p:spPr bwMode="auto">
          <a:xfrm>
            <a:off x="1618097" y="1312017"/>
            <a:ext cx="6461523" cy="48220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57261" tIns="28129" rIns="57261" bIns="28129" anchor="ctr"/>
          <a:lstStyle/>
          <a:p>
            <a:pPr algn="ctr" defTabSz="578720" eaLnBrk="0" fontAlgn="base" hangingPunct="0">
              <a:spcBef>
                <a:spcPct val="0"/>
              </a:spcBef>
              <a:spcAft>
                <a:spcPct val="0"/>
              </a:spcAft>
              <a:defRPr/>
            </a:pPr>
            <a:endParaRPr lang="en-US" sz="3300" dirty="0">
              <a:solidFill>
                <a:srgbClr val="CFAE46"/>
              </a:solidFill>
              <a:latin typeface="Century Gothic"/>
              <a:ea typeface="ＭＳ Ｐゴシック" pitchFamily="-65" charset="-128"/>
              <a:cs typeface="Century Gothic"/>
            </a:endParaRPr>
          </a:p>
        </p:txBody>
      </p:sp>
    </p:spTree>
    <p:extLst>
      <p:ext uri="{BB962C8B-B14F-4D97-AF65-F5344CB8AC3E}">
        <p14:creationId xmlns:p14="http://schemas.microsoft.com/office/powerpoint/2010/main" val="36358558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48008" y="1001436"/>
            <a:ext cx="767908" cy="767908"/>
          </a:xfrm>
          <a:prstGeom prst="rect">
            <a:avLst/>
          </a:prstGeom>
        </p:spPr>
      </p:pic>
      <p:sp>
        <p:nvSpPr>
          <p:cNvPr id="2" name="Title 1">
            <a:extLst>
              <a:ext uri="{FF2B5EF4-FFF2-40B4-BE49-F238E27FC236}">
                <a16:creationId xmlns:a16="http://schemas.microsoft.com/office/drawing/2014/main" id="{8527057D-282F-3D7D-AEE6-171E5F419A5F}"/>
              </a:ext>
            </a:extLst>
          </p:cNvPr>
          <p:cNvSpPr>
            <a:spLocks noGrp="1"/>
          </p:cNvSpPr>
          <p:nvPr>
            <p:ph type="title"/>
          </p:nvPr>
        </p:nvSpPr>
        <p:spPr>
          <a:xfrm>
            <a:off x="457200" y="228600"/>
            <a:ext cx="8229600" cy="1273314"/>
          </a:xfrm>
        </p:spPr>
        <p:txBody>
          <a:bodyPr>
            <a:normAutofit fontScale="90000"/>
          </a:bodyPr>
          <a:lstStyle/>
          <a:p>
            <a:r>
              <a:rPr lang="en-US" dirty="0"/>
              <a:t>Quick Review: What is Type 1 Diabetes?</a:t>
            </a:r>
          </a:p>
        </p:txBody>
      </p:sp>
      <p:sp>
        <p:nvSpPr>
          <p:cNvPr id="7" name="Content Placeholder 13"/>
          <p:cNvSpPr>
            <a:spLocks noGrp="1"/>
          </p:cNvSpPr>
          <p:nvPr>
            <p:ph sz="quarter" idx="2"/>
          </p:nvPr>
        </p:nvSpPr>
        <p:spPr>
          <a:xfrm>
            <a:off x="391247" y="1675615"/>
            <a:ext cx="5943600" cy="4556760"/>
          </a:xfrm>
        </p:spPr>
        <p:txBody>
          <a:bodyPr>
            <a:noAutofit/>
          </a:bodyPr>
          <a:lstStyle/>
          <a:p>
            <a:pPr marL="0" indent="0">
              <a:buNone/>
            </a:pPr>
            <a:r>
              <a:rPr lang="en-US" sz="2701" dirty="0">
                <a:latin typeface="Calibri" panose="020F0502020204030204" pitchFamily="34" charset="0"/>
                <a:cs typeface="Calibri" panose="020F0502020204030204" pitchFamily="34" charset="0"/>
              </a:rPr>
              <a:t>Simply stated:</a:t>
            </a:r>
            <a:endParaRPr lang="en-US" sz="1800" u="sng" dirty="0">
              <a:latin typeface="Calibri" panose="020F0502020204030204" pitchFamily="34" charset="0"/>
              <a:cs typeface="Calibri" panose="020F0502020204030204" pitchFamily="34" charset="0"/>
            </a:endParaRPr>
          </a:p>
          <a:p>
            <a:pPr marL="0" indent="0">
              <a:buNone/>
            </a:pPr>
            <a:r>
              <a:rPr lang="en-US" sz="2401" dirty="0">
                <a:cs typeface="Calibri" panose="020F0502020204030204" pitchFamily="34" charset="0"/>
              </a:rPr>
              <a:t>Type 1</a:t>
            </a:r>
            <a:r>
              <a:rPr lang="en-US" sz="2401" dirty="0">
                <a:latin typeface="Calibri" panose="020F0502020204030204" pitchFamily="34" charset="0"/>
                <a:cs typeface="Calibri" panose="020F0502020204030204" pitchFamily="34" charset="0"/>
              </a:rPr>
              <a:t> is an autoimmune condition.</a:t>
            </a:r>
          </a:p>
          <a:p>
            <a:r>
              <a:rPr lang="en-US" sz="2401" dirty="0">
                <a:cs typeface="Calibri" panose="020F0502020204030204" pitchFamily="34" charset="0"/>
              </a:rPr>
              <a:t>Due to a combination of genes and unknown triggers, the pancreas no longer makes insulin.</a:t>
            </a:r>
            <a:endParaRPr lang="en-US" sz="2401" dirty="0">
              <a:latin typeface="Calibri" panose="020F0502020204030204" pitchFamily="34" charset="0"/>
              <a:cs typeface="Calibri" panose="020F0502020204030204" pitchFamily="34" charset="0"/>
            </a:endParaRPr>
          </a:p>
          <a:p>
            <a:pPr>
              <a:buClr>
                <a:srgbClr val="005959"/>
              </a:buClr>
              <a:buFont typeface="Wingdings" panose="05000000000000000000" pitchFamily="2" charset="2"/>
              <a:buChar char="§"/>
            </a:pPr>
            <a:r>
              <a:rPr lang="en-US" sz="2401" dirty="0">
                <a:latin typeface="Calibri" panose="020F0502020204030204" pitchFamily="34" charset="0"/>
                <a:cs typeface="Calibri" panose="020F0502020204030204" pitchFamily="34" charset="0"/>
              </a:rPr>
              <a:t>Since there is not enough insuli</a:t>
            </a:r>
            <a:r>
              <a:rPr lang="en-US" sz="2401" dirty="0">
                <a:cs typeface="Calibri" panose="020F0502020204030204" pitchFamily="34" charset="0"/>
              </a:rPr>
              <a:t>n, blood sugars elevate</a:t>
            </a:r>
            <a:r>
              <a:rPr lang="en-US" sz="2401" dirty="0">
                <a:latin typeface="Calibri" panose="020F0502020204030204" pitchFamily="34" charset="0"/>
                <a:cs typeface="Calibri" panose="020F0502020204030204" pitchFamily="34" charset="0"/>
              </a:rPr>
              <a:t>.</a:t>
            </a:r>
          </a:p>
          <a:p>
            <a:pPr>
              <a:buClr>
                <a:srgbClr val="005959"/>
              </a:buClr>
              <a:buFont typeface="Wingdings" panose="05000000000000000000" pitchFamily="2" charset="2"/>
              <a:buChar char="§"/>
            </a:pPr>
            <a:r>
              <a:rPr lang="en-US" sz="2401" dirty="0">
                <a:latin typeface="Calibri" panose="020F0502020204030204" pitchFamily="34" charset="0"/>
                <a:cs typeface="Calibri" panose="020F0502020204030204" pitchFamily="34" charset="0"/>
              </a:rPr>
              <a:t> </a:t>
            </a:r>
            <a:r>
              <a:rPr lang="en-US" sz="2401" dirty="0">
                <a:cs typeface="Calibri" panose="020F0502020204030204" pitchFamily="34" charset="0"/>
              </a:rPr>
              <a:t>A person with type 1 imitates the work of a very complex organ, while preventing blood sugars from going too high or too low 24 hours a day, 365 days a year.</a:t>
            </a:r>
          </a:p>
          <a:p>
            <a:pPr>
              <a:buClr>
                <a:srgbClr val="005959"/>
              </a:buClr>
              <a:buFont typeface="Wingdings" panose="05000000000000000000" pitchFamily="2" charset="2"/>
              <a:buChar char="§"/>
            </a:pPr>
            <a:r>
              <a:rPr lang="en-US" sz="2401" dirty="0">
                <a:cs typeface="Calibri" panose="020F0502020204030204" pitchFamily="34" charset="0"/>
              </a:rPr>
              <a:t>T</a:t>
            </a:r>
            <a:r>
              <a:rPr lang="en-US" sz="2401" dirty="0">
                <a:latin typeface="Calibri" panose="020F0502020204030204" pitchFamily="34" charset="0"/>
                <a:cs typeface="Calibri" panose="020F0502020204030204" pitchFamily="34" charset="0"/>
              </a:rPr>
              <a:t>he</a:t>
            </a:r>
            <a:r>
              <a:rPr lang="en-US" sz="2401" dirty="0">
                <a:cs typeface="Calibri" panose="020F0502020204030204" pitchFamily="34" charset="0"/>
              </a:rPr>
              <a:t>re are no vacation days.</a:t>
            </a:r>
            <a:endParaRPr lang="en-US" sz="2401" dirty="0">
              <a:latin typeface="Calibri" panose="020F0502020204030204" pitchFamily="34" charset="0"/>
              <a:cs typeface="Calibri" panose="020F0502020204030204" pitchFamily="34" charset="0"/>
            </a:endParaRPr>
          </a:p>
        </p:txBody>
      </p:sp>
      <p:pic>
        <p:nvPicPr>
          <p:cNvPr id="8" name="Picture 7">
            <a:extLst>
              <a:ext uri="{FF2B5EF4-FFF2-40B4-BE49-F238E27FC236}">
                <a16:creationId xmlns:a16="http://schemas.microsoft.com/office/drawing/2014/main" id="{AC4E43FE-9F32-281E-F765-3A69202D7B74}"/>
              </a:ext>
            </a:extLst>
          </p:cNvPr>
          <p:cNvPicPr>
            <a:picLocks noChangeAspect="1"/>
          </p:cNvPicPr>
          <p:nvPr/>
        </p:nvPicPr>
        <p:blipFill>
          <a:blip r:embed="rId4"/>
          <a:stretch>
            <a:fillRect/>
          </a:stretch>
        </p:blipFill>
        <p:spPr>
          <a:xfrm>
            <a:off x="6495976" y="1677186"/>
            <a:ext cx="2153902" cy="1954056"/>
          </a:xfrm>
          <a:prstGeom prst="rect">
            <a:avLst/>
          </a:prstGeom>
        </p:spPr>
      </p:pic>
      <p:sp>
        <p:nvSpPr>
          <p:cNvPr id="4" name="TextBox 3">
            <a:extLst>
              <a:ext uri="{FF2B5EF4-FFF2-40B4-BE49-F238E27FC236}">
                <a16:creationId xmlns:a16="http://schemas.microsoft.com/office/drawing/2014/main" id="{1B7ABDB7-0250-9F1D-3C72-DFB367EC3F8E}"/>
              </a:ext>
            </a:extLst>
          </p:cNvPr>
          <p:cNvSpPr txBox="1"/>
          <p:nvPr/>
        </p:nvSpPr>
        <p:spPr>
          <a:xfrm>
            <a:off x="6248400" y="3602962"/>
            <a:ext cx="2534902" cy="707886"/>
          </a:xfrm>
          <a:prstGeom prst="rect">
            <a:avLst/>
          </a:prstGeom>
          <a:noFill/>
        </p:spPr>
        <p:txBody>
          <a:bodyPr wrap="square" rtlCol="0">
            <a:spAutoFit/>
          </a:bodyPr>
          <a:lstStyle/>
          <a:p>
            <a:pPr algn="ctr"/>
            <a:r>
              <a:rPr lang="en-US" sz="2000" dirty="0">
                <a:solidFill>
                  <a:srgbClr val="0949C9"/>
                </a:solidFill>
              </a:rPr>
              <a:t>Diabetes isn’t your fault.</a:t>
            </a:r>
          </a:p>
        </p:txBody>
      </p:sp>
    </p:spTree>
    <p:extLst>
      <p:ext uri="{BB962C8B-B14F-4D97-AF65-F5344CB8AC3E}">
        <p14:creationId xmlns:p14="http://schemas.microsoft.com/office/powerpoint/2010/main" val="6592385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75533" y="944672"/>
            <a:ext cx="857473" cy="857473"/>
          </a:xfrm>
          <a:prstGeom prst="rect">
            <a:avLst/>
          </a:prstGeom>
        </p:spPr>
      </p:pic>
      <p:sp>
        <p:nvSpPr>
          <p:cNvPr id="12" name="TextBox 11"/>
          <p:cNvSpPr txBox="1"/>
          <p:nvPr/>
        </p:nvSpPr>
        <p:spPr>
          <a:xfrm>
            <a:off x="627623" y="1775436"/>
            <a:ext cx="4801850" cy="706988"/>
          </a:xfrm>
          <a:prstGeom prst="rect">
            <a:avLst/>
          </a:prstGeom>
          <a:noFill/>
        </p:spPr>
        <p:txBody>
          <a:bodyPr wrap="square" rtlCol="0">
            <a:spAutoFit/>
          </a:bodyPr>
          <a:lstStyle/>
          <a:p>
            <a:pPr>
              <a:lnSpc>
                <a:spcPts val="1275"/>
              </a:lnSpc>
            </a:pPr>
            <a:endParaRPr lang="en-US" sz="1350" b="1" dirty="0">
              <a:latin typeface="Baskerville Old Face" panose="02020602080505020303" pitchFamily="18" charset="0"/>
            </a:endParaRPr>
          </a:p>
          <a:p>
            <a:pPr>
              <a:lnSpc>
                <a:spcPts val="2251"/>
              </a:lnSpc>
            </a:pPr>
            <a:endParaRPr lang="en-US" sz="2101" dirty="0"/>
          </a:p>
          <a:p>
            <a:pPr algn="ctr">
              <a:lnSpc>
                <a:spcPts val="1125"/>
              </a:lnSpc>
            </a:pPr>
            <a:endParaRPr lang="en-US" sz="1350" b="1" dirty="0">
              <a:latin typeface="Baskerville Old Face" panose="02020602080505020303" pitchFamily="18" charset="0"/>
            </a:endParaRPr>
          </a:p>
        </p:txBody>
      </p:sp>
      <p:sp>
        <p:nvSpPr>
          <p:cNvPr id="2" name="Title 1">
            <a:extLst>
              <a:ext uri="{FF2B5EF4-FFF2-40B4-BE49-F238E27FC236}">
                <a16:creationId xmlns:a16="http://schemas.microsoft.com/office/drawing/2014/main" id="{BB43C1EA-9083-6154-A0A1-52E11B4DD00E}"/>
              </a:ext>
            </a:extLst>
          </p:cNvPr>
          <p:cNvSpPr>
            <a:spLocks noGrp="1"/>
          </p:cNvSpPr>
          <p:nvPr>
            <p:ph type="title"/>
          </p:nvPr>
        </p:nvSpPr>
        <p:spPr/>
        <p:txBody>
          <a:bodyPr>
            <a:normAutofit fontScale="90000"/>
          </a:bodyPr>
          <a:lstStyle/>
          <a:p>
            <a:r>
              <a:rPr lang="en-US" dirty="0" err="1"/>
              <a:t>ReVive</a:t>
            </a:r>
            <a:r>
              <a:rPr lang="en-US" dirty="0"/>
              <a:t> 5 Program – Fresh Perspective</a:t>
            </a:r>
          </a:p>
        </p:txBody>
      </p:sp>
      <p:sp>
        <p:nvSpPr>
          <p:cNvPr id="4" name="Content Placeholder 3">
            <a:extLst>
              <a:ext uri="{FF2B5EF4-FFF2-40B4-BE49-F238E27FC236}">
                <a16:creationId xmlns:a16="http://schemas.microsoft.com/office/drawing/2014/main" id="{C23A53DF-24CD-486E-35DC-005120CE1D08}"/>
              </a:ext>
            </a:extLst>
          </p:cNvPr>
          <p:cNvSpPr>
            <a:spLocks noGrp="1"/>
          </p:cNvSpPr>
          <p:nvPr>
            <p:ph sz="quarter" idx="1"/>
          </p:nvPr>
        </p:nvSpPr>
        <p:spPr>
          <a:xfrm>
            <a:off x="381000" y="1275753"/>
            <a:ext cx="3419533" cy="5557894"/>
          </a:xfrm>
        </p:spPr>
        <p:txBody>
          <a:bodyPr>
            <a:normAutofit/>
          </a:bodyPr>
          <a:lstStyle/>
          <a:p>
            <a:pPr marL="342991" indent="-342991">
              <a:buFont typeface="Wingdings" pitchFamily="2" charset="2"/>
              <a:buChar char="§"/>
            </a:pPr>
            <a:r>
              <a:rPr lang="en-US" sz="3200" dirty="0"/>
              <a:t>To help look at things differently.</a:t>
            </a:r>
          </a:p>
          <a:p>
            <a:pPr marL="342991" indent="-342991">
              <a:buFont typeface="Wingdings" pitchFamily="2" charset="2"/>
              <a:buChar char="§"/>
            </a:pPr>
            <a:r>
              <a:rPr lang="en-US" sz="3200" dirty="0"/>
              <a:t>To gain a new perspective.</a:t>
            </a:r>
          </a:p>
          <a:p>
            <a:pPr marL="342991" indent="-342991">
              <a:buFont typeface="Wingdings" pitchFamily="2" charset="2"/>
              <a:buChar char="§"/>
            </a:pPr>
            <a:r>
              <a:rPr lang="en-US" sz="3200" dirty="0"/>
              <a:t>To get out of a blood glucose rut.</a:t>
            </a:r>
          </a:p>
          <a:p>
            <a:endParaRPr lang="en-US" sz="3200" b="1" dirty="0"/>
          </a:p>
          <a:p>
            <a:endParaRPr lang="en-US" dirty="0"/>
          </a:p>
        </p:txBody>
      </p:sp>
      <p:pic>
        <p:nvPicPr>
          <p:cNvPr id="6" name="Picture 5" descr="Child in pirate costume">
            <a:extLst>
              <a:ext uri="{FF2B5EF4-FFF2-40B4-BE49-F238E27FC236}">
                <a16:creationId xmlns:a16="http://schemas.microsoft.com/office/drawing/2014/main" id="{972DA373-0B0C-8912-6B1A-BD1FCB05778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95800" y="1345843"/>
            <a:ext cx="3597333" cy="2627943"/>
          </a:xfrm>
          <a:prstGeom prst="rect">
            <a:avLst/>
          </a:prstGeom>
        </p:spPr>
      </p:pic>
      <p:sp>
        <p:nvSpPr>
          <p:cNvPr id="8" name="TextBox 7">
            <a:extLst>
              <a:ext uri="{FF2B5EF4-FFF2-40B4-BE49-F238E27FC236}">
                <a16:creationId xmlns:a16="http://schemas.microsoft.com/office/drawing/2014/main" id="{A1CC43CC-CA04-E4CB-51ED-1CF74F973CB6}"/>
              </a:ext>
            </a:extLst>
          </p:cNvPr>
          <p:cNvSpPr txBox="1"/>
          <p:nvPr/>
        </p:nvSpPr>
        <p:spPr>
          <a:xfrm>
            <a:off x="3974608" y="4176629"/>
            <a:ext cx="4801850" cy="2246769"/>
          </a:xfrm>
          <a:prstGeom prst="rect">
            <a:avLst/>
          </a:prstGeom>
          <a:noFill/>
        </p:spPr>
        <p:txBody>
          <a:bodyPr wrap="square">
            <a:spAutoFit/>
          </a:bodyPr>
          <a:lstStyle/>
          <a:p>
            <a:r>
              <a:rPr lang="en-US" sz="2800" dirty="0">
                <a:solidFill>
                  <a:srgbClr val="0070C0"/>
                </a:solidFill>
              </a:rPr>
              <a:t>With this new perspective, we partner with the person with diabetes, who is the expert in their lives, to figure out next steps.</a:t>
            </a:r>
            <a:endParaRPr lang="en-US" sz="2000" dirty="0">
              <a:solidFill>
                <a:srgbClr val="0070C0"/>
              </a:solidFill>
            </a:endParaRPr>
          </a:p>
        </p:txBody>
      </p:sp>
    </p:spTree>
    <p:extLst>
      <p:ext uri="{BB962C8B-B14F-4D97-AF65-F5344CB8AC3E}">
        <p14:creationId xmlns:p14="http://schemas.microsoft.com/office/powerpoint/2010/main" val="25372692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71F469-A70D-E002-CE33-1A9926DDD296}"/>
              </a:ext>
            </a:extLst>
          </p:cNvPr>
          <p:cNvSpPr>
            <a:spLocks noGrp="1"/>
          </p:cNvSpPr>
          <p:nvPr>
            <p:ph type="title"/>
          </p:nvPr>
        </p:nvSpPr>
        <p:spPr/>
        <p:txBody>
          <a:bodyPr/>
          <a:lstStyle/>
          <a:p>
            <a:r>
              <a:rPr lang="en-US" dirty="0"/>
              <a:t>ReVive 5 Steps</a:t>
            </a:r>
          </a:p>
        </p:txBody>
      </p:sp>
      <p:sp>
        <p:nvSpPr>
          <p:cNvPr id="14" name="Content Placeholder 13"/>
          <p:cNvSpPr>
            <a:spLocks noGrp="1"/>
          </p:cNvSpPr>
          <p:nvPr>
            <p:ph sz="quarter" idx="1"/>
          </p:nvPr>
        </p:nvSpPr>
        <p:spPr/>
        <p:txBody>
          <a:bodyPr>
            <a:normAutofit fontScale="92500"/>
          </a:bodyPr>
          <a:lstStyle/>
          <a:p>
            <a:pPr marL="0" indent="0">
              <a:lnSpc>
                <a:spcPct val="110000"/>
              </a:lnSpc>
              <a:spcBef>
                <a:spcPts val="0"/>
              </a:spcBef>
              <a:buNone/>
            </a:pPr>
            <a:r>
              <a:rPr lang="en-US" b="1" dirty="0">
                <a:latin typeface="Calibri" panose="020F0502020204030204" pitchFamily="34" charset="0"/>
                <a:ea typeface="Calibri" panose="020F0502020204030204" pitchFamily="34" charset="0"/>
              </a:rPr>
              <a:t>5 Steps to Address Distress Diabetes and Enhance Management</a:t>
            </a:r>
            <a:endParaRPr lang="en-US" dirty="0">
              <a:latin typeface="Calibri" panose="020F0502020204030204" pitchFamily="34" charset="0"/>
              <a:ea typeface="Calibri" panose="020F0502020204030204" pitchFamily="34" charset="0"/>
            </a:endParaRPr>
          </a:p>
          <a:p>
            <a:pPr marL="385865" indent="-385865">
              <a:lnSpc>
                <a:spcPct val="110000"/>
              </a:lnSpc>
              <a:spcBef>
                <a:spcPts val="0"/>
              </a:spcBef>
              <a:buAutoNum type="arabicPeriod"/>
            </a:pPr>
            <a:r>
              <a:rPr lang="en-US" dirty="0">
                <a:latin typeface="Calibri" panose="020F0502020204030204" pitchFamily="34" charset="0"/>
                <a:ea typeface="Calibri" panose="020F0502020204030204" pitchFamily="34" charset="0"/>
              </a:rPr>
              <a:t>Assess diabetes distress </a:t>
            </a:r>
          </a:p>
          <a:p>
            <a:pPr marL="385865" indent="-385865">
              <a:lnSpc>
                <a:spcPct val="110000"/>
              </a:lnSpc>
              <a:spcBef>
                <a:spcPts val="0"/>
              </a:spcBef>
              <a:buAutoNum type="arabicPeriod"/>
            </a:pPr>
            <a:r>
              <a:rPr lang="en-US" dirty="0">
                <a:latin typeface="Calibri" panose="020F0502020204030204" pitchFamily="34" charset="0"/>
                <a:ea typeface="Calibri" panose="020F0502020204030204" pitchFamily="34" charset="0"/>
              </a:rPr>
              <a:t>Begin a conversation to foster a new perspective </a:t>
            </a:r>
          </a:p>
          <a:p>
            <a:pPr marL="385865" indent="-385865">
              <a:lnSpc>
                <a:spcPct val="110000"/>
              </a:lnSpc>
              <a:spcBef>
                <a:spcPts val="0"/>
              </a:spcBef>
              <a:buAutoNum type="arabicPeriod"/>
            </a:pPr>
            <a:r>
              <a:rPr lang="en-US" dirty="0">
                <a:latin typeface="Calibri" panose="020F0502020204030204" pitchFamily="34" charset="0"/>
                <a:ea typeface="Calibri" panose="020F0502020204030204" pitchFamily="34" charset="0"/>
              </a:rPr>
              <a:t>Consider different management choices that are not driven by tough thoughts and feelings  </a:t>
            </a:r>
          </a:p>
          <a:p>
            <a:pPr marL="385865" indent="-385865">
              <a:lnSpc>
                <a:spcPct val="110000"/>
              </a:lnSpc>
              <a:spcBef>
                <a:spcPts val="0"/>
              </a:spcBef>
              <a:buAutoNum type="arabicPeriod"/>
            </a:pPr>
            <a:r>
              <a:rPr lang="en-US" dirty="0">
                <a:latin typeface="Calibri" panose="020F0502020204030204" pitchFamily="34" charset="0"/>
                <a:ea typeface="Calibri" panose="020F0502020204030204" pitchFamily="34" charset="0"/>
              </a:rPr>
              <a:t>Optimize self-care based on personal choice and values—”find the expert within.”</a:t>
            </a:r>
          </a:p>
          <a:p>
            <a:pPr marL="385865" indent="-385865">
              <a:lnSpc>
                <a:spcPct val="110000"/>
              </a:lnSpc>
              <a:spcBef>
                <a:spcPts val="0"/>
              </a:spcBef>
              <a:buAutoNum type="arabicPeriod"/>
            </a:pPr>
            <a:r>
              <a:rPr lang="en-US" dirty="0">
                <a:latin typeface="Calibri" panose="020F0502020204030204" pitchFamily="34" charset="0"/>
                <a:ea typeface="Calibri" panose="020F0502020204030204" pitchFamily="34" charset="0"/>
              </a:rPr>
              <a:t>Make changes and plan for next steps.  </a:t>
            </a:r>
          </a:p>
          <a:p>
            <a:pPr marL="0" indent="0">
              <a:buClr>
                <a:srgbClr val="005959"/>
              </a:buClr>
              <a:buNone/>
            </a:pPr>
            <a:endParaRPr lang="en-US" sz="2701" b="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27908462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4">
                                            <p:txEl>
                                              <p:pRg st="1" end="1"/>
                                            </p:txEl>
                                          </p:spTgt>
                                        </p:tgtEl>
                                        <p:attrNameLst>
                                          <p:attrName>style.visibility</p:attrName>
                                        </p:attrNameLst>
                                      </p:cBhvr>
                                      <p:to>
                                        <p:strVal val="visible"/>
                                      </p:to>
                                    </p:set>
                                    <p:anim calcmode="lin" valueType="num">
                                      <p:cBhvr additive="base">
                                        <p:cTn id="7" dur="500" fill="hold"/>
                                        <p:tgtEl>
                                          <p:spTgt spid="14">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4">
                                            <p:txEl>
                                              <p:pRg st="2" end="2"/>
                                            </p:txEl>
                                          </p:spTgt>
                                        </p:tgtEl>
                                        <p:attrNameLst>
                                          <p:attrName>style.visibility</p:attrName>
                                        </p:attrNameLst>
                                      </p:cBhvr>
                                      <p:to>
                                        <p:strVal val="visible"/>
                                      </p:to>
                                    </p:set>
                                    <p:anim calcmode="lin" valueType="num">
                                      <p:cBhvr additive="base">
                                        <p:cTn id="13" dur="500" fill="hold"/>
                                        <p:tgtEl>
                                          <p:spTgt spid="14">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4">
                                            <p:txEl>
                                              <p:pRg st="3" end="3"/>
                                            </p:txEl>
                                          </p:spTgt>
                                        </p:tgtEl>
                                        <p:attrNameLst>
                                          <p:attrName>style.visibility</p:attrName>
                                        </p:attrNameLst>
                                      </p:cBhvr>
                                      <p:to>
                                        <p:strVal val="visible"/>
                                      </p:to>
                                    </p:set>
                                    <p:anim calcmode="lin" valueType="num">
                                      <p:cBhvr additive="base">
                                        <p:cTn id="19" dur="500" fill="hold"/>
                                        <p:tgtEl>
                                          <p:spTgt spid="14">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4">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4">
                                            <p:txEl>
                                              <p:pRg st="4" end="4"/>
                                            </p:txEl>
                                          </p:spTgt>
                                        </p:tgtEl>
                                        <p:attrNameLst>
                                          <p:attrName>style.visibility</p:attrName>
                                        </p:attrNameLst>
                                      </p:cBhvr>
                                      <p:to>
                                        <p:strVal val="visible"/>
                                      </p:to>
                                    </p:set>
                                    <p:anim calcmode="lin" valueType="num">
                                      <p:cBhvr additive="base">
                                        <p:cTn id="25" dur="500" fill="hold"/>
                                        <p:tgtEl>
                                          <p:spTgt spid="14">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4">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4">
                                            <p:txEl>
                                              <p:pRg st="5" end="5"/>
                                            </p:txEl>
                                          </p:spTgt>
                                        </p:tgtEl>
                                        <p:attrNameLst>
                                          <p:attrName>style.visibility</p:attrName>
                                        </p:attrNameLst>
                                      </p:cBhvr>
                                      <p:to>
                                        <p:strVal val="visible"/>
                                      </p:to>
                                    </p:set>
                                    <p:anim calcmode="lin" valueType="num">
                                      <p:cBhvr additive="base">
                                        <p:cTn id="31" dur="500" fill="hold"/>
                                        <p:tgtEl>
                                          <p:spTgt spid="14">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4">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28600"/>
            <a:ext cx="8401050" cy="1067846"/>
          </a:xfrm>
        </p:spPr>
        <p:txBody>
          <a:bodyPr>
            <a:normAutofit/>
          </a:bodyPr>
          <a:lstStyle/>
          <a:p>
            <a:r>
              <a:rPr lang="en-US" dirty="0"/>
              <a:t>Thank you!</a:t>
            </a:r>
          </a:p>
        </p:txBody>
      </p:sp>
      <p:sp>
        <p:nvSpPr>
          <p:cNvPr id="7" name="TextBox 6">
            <a:extLst>
              <a:ext uri="{FF2B5EF4-FFF2-40B4-BE49-F238E27FC236}">
                <a16:creationId xmlns:a16="http://schemas.microsoft.com/office/drawing/2014/main" id="{F8B48604-9563-4702-A02B-EA0E80D52F6D}"/>
              </a:ext>
            </a:extLst>
          </p:cNvPr>
          <p:cNvSpPr txBox="1"/>
          <p:nvPr/>
        </p:nvSpPr>
        <p:spPr>
          <a:xfrm>
            <a:off x="509587" y="4766101"/>
            <a:ext cx="7839076" cy="830997"/>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ＭＳ Ｐゴシック" panose="020B0600070205080204" pitchFamily="34" charset="-128"/>
                <a:cs typeface="Calibri" panose="020F0502020204030204" pitchFamily="34" charset="0"/>
              </a:rPr>
              <a:t>We are here to help!</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ＭＳ Ｐゴシック" panose="020B0600070205080204" pitchFamily="34" charset="-128"/>
                <a:cs typeface="Calibri" panose="020F0502020204030204" pitchFamily="34" charset="0"/>
                <a:hlinkClick r:id="rId2"/>
              </a:rPr>
              <a:t>www.DiabetesEd.net</a:t>
            </a: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ＭＳ Ｐゴシック" panose="020B0600070205080204" pitchFamily="34" charset="-128"/>
                <a:cs typeface="Calibri" panose="020F0502020204030204" pitchFamily="34" charset="0"/>
              </a:rPr>
              <a:t>  | </a:t>
            </a: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ＭＳ Ｐゴシック" panose="020B0600070205080204" pitchFamily="34" charset="-128"/>
                <a:cs typeface="Calibri" panose="020F0502020204030204" pitchFamily="34" charset="0"/>
                <a:hlinkClick r:id="rId3"/>
              </a:rPr>
              <a:t>info@diabetesed.net</a:t>
            </a: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ＭＳ Ｐゴシック" panose="020B0600070205080204" pitchFamily="34" charset="-128"/>
                <a:cs typeface="Calibri" panose="020F0502020204030204" pitchFamily="34" charset="0"/>
              </a:rPr>
              <a:t> | 530-893-8635</a:t>
            </a:r>
          </a:p>
        </p:txBody>
      </p:sp>
      <p:sp>
        <p:nvSpPr>
          <p:cNvPr id="9" name="TextBox 8">
            <a:extLst>
              <a:ext uri="{FF2B5EF4-FFF2-40B4-BE49-F238E27FC236}">
                <a16:creationId xmlns:a16="http://schemas.microsoft.com/office/drawing/2014/main" id="{D2C28DA7-F71F-365D-86A4-4594F2604B97}"/>
              </a:ext>
            </a:extLst>
          </p:cNvPr>
          <p:cNvSpPr txBox="1"/>
          <p:nvPr/>
        </p:nvSpPr>
        <p:spPr>
          <a:xfrm>
            <a:off x="762000" y="1676400"/>
            <a:ext cx="7304826" cy="2554545"/>
          </a:xfrm>
          <a:prstGeom prst="rect">
            <a:avLst/>
          </a:prstGeom>
          <a:no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fr-FR" sz="3200" b="0" i="0" u="none" strike="noStrike" kern="1200" cap="none" spc="0" normalizeH="0" baseline="0" noProof="0" dirty="0" err="1">
                <a:ln>
                  <a:noFill/>
                </a:ln>
                <a:effectLst/>
                <a:uLnTx/>
                <a:uFillTx/>
                <a:latin typeface="Calibri" panose="020F0502020204030204" pitchFamily="34" charset="0"/>
                <a:ea typeface="ＭＳ Ｐゴシック" panose="020B0600070205080204" pitchFamily="34" charset="-128"/>
                <a:cs typeface="Calibri" panose="020F0502020204030204" pitchFamily="34" charset="0"/>
              </a:rPr>
              <a:t>Thank</a:t>
            </a:r>
            <a:r>
              <a:rPr kumimoji="0" lang="fr-FR" sz="3200" b="0" i="0" u="none" strike="noStrike" kern="1200" cap="none" spc="0" normalizeH="0" baseline="0" noProof="0" dirty="0">
                <a:ln>
                  <a:noFill/>
                </a:ln>
                <a:effectLst/>
                <a:uLnTx/>
                <a:uFillTx/>
                <a:latin typeface="Calibri" panose="020F0502020204030204" pitchFamily="34" charset="0"/>
                <a:ea typeface="ＭＳ Ｐゴシック" panose="020B0600070205080204" pitchFamily="34" charset="-128"/>
                <a:cs typeface="Calibri" panose="020F0502020204030204" pitchFamily="34" charset="0"/>
              </a:rPr>
              <a:t> you for </a:t>
            </a:r>
            <a:r>
              <a:rPr kumimoji="0" lang="fr-FR" sz="3200" b="0" i="0" u="none" strike="noStrike" kern="1200" cap="none" spc="0" normalizeH="0" baseline="0" noProof="0" dirty="0" err="1">
                <a:ln>
                  <a:noFill/>
                </a:ln>
                <a:effectLst/>
                <a:uLnTx/>
                <a:uFillTx/>
                <a:latin typeface="Calibri" panose="020F0502020204030204" pitchFamily="34" charset="0"/>
                <a:ea typeface="ＭＳ Ｐゴシック" panose="020B0600070205080204" pitchFamily="34" charset="-128"/>
                <a:cs typeface="Calibri" panose="020F0502020204030204" pitchFamily="34" charset="0"/>
              </a:rPr>
              <a:t>joining</a:t>
            </a:r>
            <a:r>
              <a:rPr kumimoji="0" lang="fr-FR" sz="3200" b="0" i="0" u="none" strike="noStrike" kern="1200" cap="none" spc="0" normalizeH="0" baseline="0" noProof="0" dirty="0">
                <a:ln>
                  <a:noFill/>
                </a:ln>
                <a:effectLst/>
                <a:uLnTx/>
                <a:uFillTx/>
                <a:latin typeface="Calibri" panose="020F0502020204030204" pitchFamily="34" charset="0"/>
                <a:ea typeface="ＭＳ Ｐゴシック" panose="020B0600070205080204" pitchFamily="34" charset="-128"/>
                <a:cs typeface="Calibri" panose="020F0502020204030204" pitchFamily="34" charset="0"/>
              </a:rPr>
              <a:t> us!</a:t>
            </a:r>
          </a:p>
          <a:p>
            <a:pPr marL="0" marR="0" lvl="0" indent="0" algn="ctr" defTabSz="914400" rtl="0" eaLnBrk="0" fontAlgn="base" latinLnBrk="0" hangingPunct="0">
              <a:lnSpc>
                <a:spcPct val="100000"/>
              </a:lnSpc>
              <a:spcBef>
                <a:spcPct val="0"/>
              </a:spcBef>
              <a:spcAft>
                <a:spcPct val="0"/>
              </a:spcAft>
              <a:buClrTx/>
              <a:buSzTx/>
              <a:buFontTx/>
              <a:buNone/>
              <a:tabLst/>
              <a:defRPr/>
            </a:pPr>
            <a:endParaRPr lang="fr-FR" sz="3200" dirty="0">
              <a:latin typeface="Calibri" panose="020F0502020204030204" pitchFamily="34" charset="0"/>
              <a:ea typeface="ＭＳ Ｐゴシック" panose="020B0600070205080204" pitchFamily="34" charset="-128"/>
              <a:cs typeface="Calibri" panose="020F050202020403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fr-FR" sz="3200" b="0" i="0" u="none" strike="noStrike" kern="1200" cap="none" spc="0" normalizeH="0" baseline="0" noProof="0" dirty="0">
              <a:ln>
                <a:noFill/>
              </a:ln>
              <a:effectLst/>
              <a:uLnTx/>
              <a:uFillTx/>
              <a:latin typeface="Calibri" panose="020F0502020204030204" pitchFamily="34" charset="0"/>
              <a:ea typeface="ＭＳ Ｐゴシック" panose="020B0600070205080204" pitchFamily="34" charset="-128"/>
              <a:cs typeface="Calibri" panose="020F050202020403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fr-FR" sz="3200" b="0" i="0" u="none" strike="noStrike" kern="1200" cap="none" spc="0" normalizeH="0" baseline="0" noProof="0" dirty="0" err="1">
                <a:ln>
                  <a:noFill/>
                </a:ln>
                <a:effectLst/>
                <a:uLnTx/>
                <a:uFillTx/>
                <a:latin typeface="Calibri" panose="020F0502020204030204" pitchFamily="34" charset="0"/>
                <a:ea typeface="ＭＳ Ｐゴシック" panose="020B0600070205080204" pitchFamily="34" charset="-128"/>
                <a:cs typeface="Calibri" panose="020F0502020204030204" pitchFamily="34" charset="0"/>
              </a:rPr>
              <a:t>Please</a:t>
            </a:r>
            <a:r>
              <a:rPr kumimoji="0" lang="fr-FR" sz="3200" b="0" i="0" u="none" strike="noStrike" kern="1200" cap="none" spc="0" normalizeH="0" baseline="0" noProof="0" dirty="0">
                <a:ln>
                  <a:noFill/>
                </a:ln>
                <a:effectLst/>
                <a:uLnTx/>
                <a:uFillTx/>
                <a:latin typeface="Calibri" panose="020F0502020204030204" pitchFamily="34" charset="0"/>
                <a:ea typeface="ＭＳ Ｐゴシック" panose="020B0600070205080204" pitchFamily="34" charset="-128"/>
                <a:cs typeface="Calibri" panose="020F0502020204030204" pitchFamily="34" charset="0"/>
              </a:rPr>
              <a:t> let us know if </a:t>
            </a:r>
            <a:r>
              <a:rPr kumimoji="0" lang="fr-FR" sz="3200" b="0" i="0" u="none" strike="noStrike" kern="1200" cap="none" spc="0" normalizeH="0" baseline="0" noProof="0" dirty="0" err="1">
                <a:ln>
                  <a:noFill/>
                </a:ln>
                <a:effectLst/>
                <a:uLnTx/>
                <a:uFillTx/>
                <a:latin typeface="Calibri" panose="020F0502020204030204" pitchFamily="34" charset="0"/>
                <a:ea typeface="ＭＳ Ｐゴシック" panose="020B0600070205080204" pitchFamily="34" charset="-128"/>
                <a:cs typeface="Calibri" panose="020F0502020204030204" pitchFamily="34" charset="0"/>
              </a:rPr>
              <a:t>we</a:t>
            </a:r>
            <a:r>
              <a:rPr kumimoji="0" lang="fr-FR" sz="3200" b="0" i="0" u="none" strike="noStrike" kern="1200" cap="none" spc="0" normalizeH="0" baseline="0" noProof="0" dirty="0">
                <a:ln>
                  <a:noFill/>
                </a:ln>
                <a:effectLst/>
                <a:uLnTx/>
                <a:uFillTx/>
                <a:latin typeface="Calibri" panose="020F0502020204030204" pitchFamily="34" charset="0"/>
                <a:ea typeface="ＭＳ Ｐゴシック" panose="020B0600070205080204" pitchFamily="34" charset="-128"/>
                <a:cs typeface="Calibri" panose="020F0502020204030204" pitchFamily="34" charset="0"/>
              </a:rPr>
              <a:t> can </a:t>
            </a:r>
            <a:r>
              <a:rPr kumimoji="0" lang="fr-FR" sz="3200" b="0" i="0" u="none" strike="noStrike" kern="1200" cap="none" spc="0" normalizeH="0" baseline="0" noProof="0" dirty="0" err="1">
                <a:ln>
                  <a:noFill/>
                </a:ln>
                <a:effectLst/>
                <a:uLnTx/>
                <a:uFillTx/>
                <a:latin typeface="Calibri" panose="020F0502020204030204" pitchFamily="34" charset="0"/>
                <a:ea typeface="ＭＳ Ｐゴシック" panose="020B0600070205080204" pitchFamily="34" charset="-128"/>
                <a:cs typeface="Calibri" panose="020F0502020204030204" pitchFamily="34" charset="0"/>
              </a:rPr>
              <a:t>answer</a:t>
            </a:r>
            <a:r>
              <a:rPr kumimoji="0" lang="fr-FR" sz="3200" b="0" i="0" u="none" strike="noStrike" kern="1200" cap="none" spc="0" normalizeH="0" baseline="0" noProof="0" dirty="0">
                <a:ln>
                  <a:noFill/>
                </a:ln>
                <a:effectLst/>
                <a:uLnTx/>
                <a:uFillTx/>
                <a:latin typeface="Calibri" panose="020F0502020204030204" pitchFamily="34" charset="0"/>
                <a:ea typeface="ＭＳ Ｐゴシック" panose="020B0600070205080204" pitchFamily="34" charset="-128"/>
                <a:cs typeface="Calibri" panose="020F0502020204030204" pitchFamily="34" charset="0"/>
              </a:rPr>
              <a:t> </a:t>
            </a:r>
            <a:r>
              <a:rPr kumimoji="0" lang="fr-FR" sz="3200" b="0" i="0" u="none" strike="noStrike" kern="1200" cap="none" spc="0" normalizeH="0" baseline="0" noProof="0" dirty="0" err="1">
                <a:ln>
                  <a:noFill/>
                </a:ln>
                <a:effectLst/>
                <a:uLnTx/>
                <a:uFillTx/>
                <a:latin typeface="Calibri" panose="020F0502020204030204" pitchFamily="34" charset="0"/>
                <a:ea typeface="ＭＳ Ｐゴシック" panose="020B0600070205080204" pitchFamily="34" charset="-128"/>
                <a:cs typeface="Calibri" panose="020F0502020204030204" pitchFamily="34" charset="0"/>
              </a:rPr>
              <a:t>any</a:t>
            </a:r>
            <a:r>
              <a:rPr kumimoji="0" lang="fr-FR" sz="3200" b="0" i="0" u="none" strike="noStrike" kern="1200" cap="none" spc="0" normalizeH="0" baseline="0" noProof="0" dirty="0">
                <a:ln>
                  <a:noFill/>
                </a:ln>
                <a:effectLst/>
                <a:uLnTx/>
                <a:uFillTx/>
                <a:latin typeface="Calibri" panose="020F0502020204030204" pitchFamily="34" charset="0"/>
                <a:ea typeface="ＭＳ Ｐゴシック" panose="020B0600070205080204" pitchFamily="34" charset="-128"/>
                <a:cs typeface="Calibri" panose="020F0502020204030204" pitchFamily="34" charset="0"/>
              </a:rPr>
              <a:t> questions.</a:t>
            </a:r>
          </a:p>
        </p:txBody>
      </p:sp>
    </p:spTree>
    <p:extLst>
      <p:ext uri="{BB962C8B-B14F-4D97-AF65-F5344CB8AC3E}">
        <p14:creationId xmlns:p14="http://schemas.microsoft.com/office/powerpoint/2010/main" val="27712005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42DDA0-10CC-02DD-3F8B-E928850C5C93}"/>
              </a:ext>
            </a:extLst>
          </p:cNvPr>
          <p:cNvSpPr>
            <a:spLocks noGrp="1"/>
          </p:cNvSpPr>
          <p:nvPr>
            <p:ph type="title"/>
          </p:nvPr>
        </p:nvSpPr>
        <p:spPr>
          <a:xfrm>
            <a:off x="457200" y="228600"/>
            <a:ext cx="8229600" cy="914400"/>
          </a:xfrm>
        </p:spPr>
        <p:txBody>
          <a:bodyPr anchor="b">
            <a:normAutofit/>
          </a:bodyPr>
          <a:lstStyle/>
          <a:p>
            <a:pPr>
              <a:lnSpc>
                <a:spcPct val="90000"/>
              </a:lnSpc>
            </a:pPr>
            <a:r>
              <a:rPr lang="en-US" sz="3700"/>
              <a:t>~30% of People with Type 2 use Insulin</a:t>
            </a:r>
          </a:p>
        </p:txBody>
      </p:sp>
      <p:pic>
        <p:nvPicPr>
          <p:cNvPr id="5" name="Picture 4" descr="Woman wearing eyeglasses">
            <a:extLst>
              <a:ext uri="{FF2B5EF4-FFF2-40B4-BE49-F238E27FC236}">
                <a16:creationId xmlns:a16="http://schemas.microsoft.com/office/drawing/2014/main" id="{F18A0857-0FE9-71D4-4FB9-DA67B84FB45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3307" r="22055" b="-3"/>
          <a:stretch/>
        </p:blipFill>
        <p:spPr>
          <a:xfrm>
            <a:off x="457200" y="1219200"/>
            <a:ext cx="4041648" cy="4937760"/>
          </a:xfrm>
          <a:prstGeom prst="rect">
            <a:avLst/>
          </a:prstGeom>
          <a:noFill/>
        </p:spPr>
      </p:pic>
      <p:sp>
        <p:nvSpPr>
          <p:cNvPr id="3" name="Content Placeholder 2">
            <a:extLst>
              <a:ext uri="{FF2B5EF4-FFF2-40B4-BE49-F238E27FC236}">
                <a16:creationId xmlns:a16="http://schemas.microsoft.com/office/drawing/2014/main" id="{22D8B945-03A6-216F-6A42-25CC0F030185}"/>
              </a:ext>
            </a:extLst>
          </p:cNvPr>
          <p:cNvSpPr>
            <a:spLocks noGrp="1"/>
          </p:cNvSpPr>
          <p:nvPr>
            <p:ph sz="quarter" idx="2"/>
          </p:nvPr>
        </p:nvSpPr>
        <p:spPr>
          <a:xfrm>
            <a:off x="4632198" y="1216152"/>
            <a:ext cx="4041648" cy="4937760"/>
          </a:xfrm>
        </p:spPr>
        <p:txBody>
          <a:bodyPr>
            <a:normAutofit/>
          </a:bodyPr>
          <a:lstStyle/>
          <a:p>
            <a:r>
              <a:rPr lang="en-US" dirty="0"/>
              <a:t>Insulin Resistance Coupled with Insulin Deficiency</a:t>
            </a:r>
          </a:p>
          <a:p>
            <a:endParaRPr lang="en-US" dirty="0"/>
          </a:p>
        </p:txBody>
      </p:sp>
    </p:spTree>
    <p:extLst>
      <p:ext uri="{BB962C8B-B14F-4D97-AF65-F5344CB8AC3E}">
        <p14:creationId xmlns:p14="http://schemas.microsoft.com/office/powerpoint/2010/main" val="12098986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Poll question 1</a:t>
            </a:r>
          </a:p>
        </p:txBody>
      </p:sp>
      <p:sp>
        <p:nvSpPr>
          <p:cNvPr id="3" name="Content Placeholder 2"/>
          <p:cNvSpPr>
            <a:spLocks noGrp="1"/>
          </p:cNvSpPr>
          <p:nvPr>
            <p:ph sz="quarter" idx="1"/>
          </p:nvPr>
        </p:nvSpPr>
        <p:spPr/>
        <p:txBody>
          <a:bodyPr/>
          <a:lstStyle/>
          <a:p>
            <a:r>
              <a:rPr lang="en-US" dirty="0"/>
              <a:t>What best describes the role of bolus insulins?</a:t>
            </a:r>
          </a:p>
          <a:p>
            <a:pPr marL="274320" lvl="1" indent="0">
              <a:buNone/>
            </a:pPr>
            <a:r>
              <a:rPr lang="en-US" sz="3200" dirty="0"/>
              <a:t>a. cover carbs at meals and hyperglycemia</a:t>
            </a:r>
          </a:p>
          <a:p>
            <a:pPr marL="274320" lvl="1" indent="0">
              <a:buNone/>
            </a:pPr>
            <a:r>
              <a:rPr lang="en-US" sz="3200" dirty="0"/>
              <a:t>b. helps to lower fasting blood glucose</a:t>
            </a:r>
          </a:p>
          <a:p>
            <a:pPr marL="274320" lvl="1" indent="0">
              <a:buNone/>
            </a:pPr>
            <a:r>
              <a:rPr lang="en-US" sz="3200" dirty="0"/>
              <a:t>c. keeps overnight blood sugars under control</a:t>
            </a:r>
          </a:p>
          <a:p>
            <a:pPr marL="274320" lvl="1" indent="0">
              <a:buNone/>
            </a:pPr>
            <a:r>
              <a:rPr lang="en-US" sz="3200" dirty="0"/>
              <a:t>d. best used during hypoglycemic episodes</a:t>
            </a:r>
          </a:p>
          <a:p>
            <a:endParaRPr lang="en-US" dirty="0"/>
          </a:p>
        </p:txBody>
      </p:sp>
      <p:pic>
        <p:nvPicPr>
          <p:cNvPr id="5" name="Picture 4"/>
          <p:cNvPicPr>
            <a:picLocks noChangeAspect="1"/>
          </p:cNvPicPr>
          <p:nvPr/>
        </p:nvPicPr>
        <p:blipFill>
          <a:blip r:embed="rId3"/>
          <a:stretch>
            <a:fillRect/>
          </a:stretch>
        </p:blipFill>
        <p:spPr>
          <a:xfrm>
            <a:off x="6711916" y="3962399"/>
            <a:ext cx="2136809" cy="2194561"/>
          </a:xfrm>
          <a:prstGeom prst="rect">
            <a:avLst/>
          </a:prstGeom>
        </p:spPr>
      </p:pic>
      <p:sp>
        <p:nvSpPr>
          <p:cNvPr id="4" name="Oval 3">
            <a:extLst>
              <a:ext uri="{FF2B5EF4-FFF2-40B4-BE49-F238E27FC236}">
                <a16:creationId xmlns:a16="http://schemas.microsoft.com/office/drawing/2014/main" id="{CC304C08-2116-F73F-C1DC-9F1F08E5A59D}"/>
              </a:ext>
            </a:extLst>
          </p:cNvPr>
          <p:cNvSpPr/>
          <p:nvPr/>
        </p:nvSpPr>
        <p:spPr>
          <a:xfrm>
            <a:off x="685800" y="1676400"/>
            <a:ext cx="7543800" cy="762000"/>
          </a:xfrm>
          <a:prstGeom prst="ellipse">
            <a:avLst/>
          </a:prstGeom>
          <a:noFill/>
          <a:ln w="38100">
            <a:solidFill>
              <a:srgbClr val="7030A0"/>
            </a:solidFill>
          </a:ln>
          <a:effectLst>
            <a:outerShdw blurRad="50800" dist="38100" dir="18900000" algn="b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a:solidFill>
                  <a:srgbClr val="7030A0"/>
                </a:solidFill>
              </a:ln>
            </a:endParaRPr>
          </a:p>
        </p:txBody>
      </p:sp>
    </p:spTree>
    <p:custDataLst>
      <p:tags r:id="rId1"/>
    </p:custDataLst>
    <p:extLst>
      <p:ext uri="{BB962C8B-B14F-4D97-AF65-F5344CB8AC3E}">
        <p14:creationId xmlns:p14="http://schemas.microsoft.com/office/powerpoint/2010/main" val="10148781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20C4F2-0870-42DE-AD7A-FB06E066E923}"/>
              </a:ext>
            </a:extLst>
          </p:cNvPr>
          <p:cNvSpPr>
            <a:spLocks noGrp="1"/>
          </p:cNvSpPr>
          <p:nvPr>
            <p:ph type="title"/>
          </p:nvPr>
        </p:nvSpPr>
        <p:spPr/>
        <p:txBody>
          <a:bodyPr>
            <a:normAutofit/>
          </a:bodyPr>
          <a:lstStyle/>
          <a:p>
            <a:r>
              <a:rPr lang="en-US" dirty="0"/>
              <a:t>“How to Think Like a Pancreas”</a:t>
            </a:r>
          </a:p>
        </p:txBody>
      </p:sp>
      <p:pic>
        <p:nvPicPr>
          <p:cNvPr id="5" name="Picture 4" descr="Diagram&#10;&#10;Description automatically generated">
            <a:extLst>
              <a:ext uri="{FF2B5EF4-FFF2-40B4-BE49-F238E27FC236}">
                <a16:creationId xmlns:a16="http://schemas.microsoft.com/office/drawing/2014/main" id="{E73E9D49-8395-426B-87FE-DD92EBFC6FA7}"/>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5715000" y="1420867"/>
            <a:ext cx="3200400" cy="2000250"/>
          </a:xfrm>
          <a:prstGeom prst="rect">
            <a:avLst/>
          </a:prstGeom>
        </p:spPr>
      </p:pic>
      <p:sp>
        <p:nvSpPr>
          <p:cNvPr id="3" name="Content Placeholder 2">
            <a:extLst>
              <a:ext uri="{FF2B5EF4-FFF2-40B4-BE49-F238E27FC236}">
                <a16:creationId xmlns:a16="http://schemas.microsoft.com/office/drawing/2014/main" id="{EF3A7DE4-8B1F-4A7B-9B85-986C2D06F9F2}"/>
              </a:ext>
            </a:extLst>
          </p:cNvPr>
          <p:cNvSpPr>
            <a:spLocks noGrp="1"/>
          </p:cNvSpPr>
          <p:nvPr>
            <p:ph sz="quarter" idx="1"/>
          </p:nvPr>
        </p:nvSpPr>
        <p:spPr>
          <a:xfrm>
            <a:off x="375745" y="1219200"/>
            <a:ext cx="5562600" cy="5486400"/>
          </a:xfrm>
        </p:spPr>
        <p:txBody>
          <a:bodyPr>
            <a:normAutofit lnSpcReduction="10000"/>
          </a:bodyPr>
          <a:lstStyle/>
          <a:p>
            <a:r>
              <a:rPr lang="en-US" dirty="0"/>
              <a:t>We are going to try and imitate the work of your pancreas.</a:t>
            </a:r>
          </a:p>
          <a:p>
            <a:r>
              <a:rPr lang="en-US" dirty="0"/>
              <a:t>Your pancreas releases little doses of insulin through out the day and night. </a:t>
            </a:r>
          </a:p>
          <a:p>
            <a:pPr lvl="1"/>
            <a:r>
              <a:rPr lang="en-US" dirty="0"/>
              <a:t>This is called basal insulin</a:t>
            </a:r>
          </a:p>
          <a:p>
            <a:r>
              <a:rPr lang="en-US" dirty="0"/>
              <a:t>Your pancreas also releases a squirt of insulin with meals or if your blood sugars are running above target</a:t>
            </a:r>
          </a:p>
          <a:p>
            <a:pPr lvl="1"/>
            <a:r>
              <a:rPr lang="en-US" dirty="0"/>
              <a:t>This is called bolus insulin</a:t>
            </a:r>
          </a:p>
        </p:txBody>
      </p:sp>
      <p:pic>
        <p:nvPicPr>
          <p:cNvPr id="6" name="Picture 5">
            <a:extLst>
              <a:ext uri="{FF2B5EF4-FFF2-40B4-BE49-F238E27FC236}">
                <a16:creationId xmlns:a16="http://schemas.microsoft.com/office/drawing/2014/main" id="{FE0EB6D3-8652-408D-9200-B9DD0406E2D1}"/>
              </a:ext>
            </a:extLst>
          </p:cNvPr>
          <p:cNvPicPr>
            <a:picLocks noChangeAspect="1"/>
          </p:cNvPicPr>
          <p:nvPr/>
        </p:nvPicPr>
        <p:blipFill>
          <a:blip r:embed="rId4"/>
          <a:stretch>
            <a:fillRect/>
          </a:stretch>
        </p:blipFill>
        <p:spPr>
          <a:xfrm rot="19832526">
            <a:off x="5820445" y="4246796"/>
            <a:ext cx="2571750" cy="1104900"/>
          </a:xfrm>
          <a:prstGeom prst="rect">
            <a:avLst/>
          </a:prstGeom>
        </p:spPr>
      </p:pic>
    </p:spTree>
    <p:extLst>
      <p:ext uri="{BB962C8B-B14F-4D97-AF65-F5344CB8AC3E}">
        <p14:creationId xmlns:p14="http://schemas.microsoft.com/office/powerpoint/2010/main" val="16546498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5714" name="Rectangle 2"/>
          <p:cNvSpPr>
            <a:spLocks noChangeArrowheads="1"/>
          </p:cNvSpPr>
          <p:nvPr/>
        </p:nvSpPr>
        <p:spPr bwMode="auto">
          <a:xfrm>
            <a:off x="1558925" y="2259013"/>
            <a:ext cx="1101725" cy="698500"/>
          </a:xfrm>
          <a:prstGeom prst="rect">
            <a:avLst/>
          </a:prstGeom>
          <a:noFill/>
          <a:ln w="12700">
            <a:noFill/>
            <a:miter lim="800000"/>
            <a:headEnd/>
            <a:tailEnd/>
          </a:ln>
          <a:effectLst/>
        </p:spPr>
        <p:txBody>
          <a:bodyPr wrap="none" lIns="90488" tIns="44450" rIns="90488" bIns="44450">
            <a:spAutoFit/>
          </a:bodyPr>
          <a:lstStyle/>
          <a:p>
            <a:pPr algn="ctr" eaLnBrk="0" hangingPunct="0">
              <a:defRPr/>
            </a:pPr>
            <a:r>
              <a:rPr lang="en-US" sz="2000">
                <a:effectLst>
                  <a:outerShdw blurRad="38100" dist="38100" dir="2700000" algn="tl">
                    <a:srgbClr val="000000"/>
                  </a:outerShdw>
                </a:effectLst>
                <a:latin typeface="Arial" pitchFamily="34" charset="0"/>
              </a:rPr>
              <a:t>Insulin</a:t>
            </a:r>
          </a:p>
          <a:p>
            <a:pPr algn="ctr" eaLnBrk="0" hangingPunct="0">
              <a:defRPr/>
            </a:pPr>
            <a:r>
              <a:rPr lang="en-US" sz="2000">
                <a:effectLst>
                  <a:outerShdw blurRad="38100" dist="38100" dir="2700000" algn="tl">
                    <a:srgbClr val="000000"/>
                  </a:outerShdw>
                </a:effectLst>
                <a:latin typeface="Arial" pitchFamily="34" charset="0"/>
              </a:rPr>
              <a:t>(µU/mL)</a:t>
            </a:r>
            <a:endParaRPr lang="en-US" sz="2000">
              <a:solidFill>
                <a:srgbClr val="FFFFFF"/>
              </a:solidFill>
              <a:effectLst>
                <a:outerShdw blurRad="38100" dist="38100" dir="2700000" algn="tl">
                  <a:srgbClr val="000000"/>
                </a:outerShdw>
              </a:effectLst>
              <a:latin typeface="Arial" pitchFamily="34" charset="0"/>
            </a:endParaRPr>
          </a:p>
        </p:txBody>
      </p:sp>
      <p:sp>
        <p:nvSpPr>
          <p:cNvPr id="1395715" name="Rectangle 3"/>
          <p:cNvSpPr>
            <a:spLocks noChangeArrowheads="1"/>
          </p:cNvSpPr>
          <p:nvPr/>
        </p:nvSpPr>
        <p:spPr bwMode="auto">
          <a:xfrm>
            <a:off x="1554163" y="4284663"/>
            <a:ext cx="1112837" cy="698500"/>
          </a:xfrm>
          <a:prstGeom prst="rect">
            <a:avLst/>
          </a:prstGeom>
          <a:noFill/>
          <a:ln w="12700">
            <a:noFill/>
            <a:miter lim="800000"/>
            <a:headEnd/>
            <a:tailEnd/>
          </a:ln>
          <a:effectLst/>
        </p:spPr>
        <p:txBody>
          <a:bodyPr wrap="none" lIns="90488" tIns="44450" rIns="90488" bIns="44450">
            <a:spAutoFit/>
          </a:bodyPr>
          <a:lstStyle/>
          <a:p>
            <a:pPr algn="ctr" eaLnBrk="0" hangingPunct="0">
              <a:defRPr/>
            </a:pPr>
            <a:r>
              <a:rPr lang="en-US" sz="2000">
                <a:effectLst>
                  <a:outerShdw blurRad="38100" dist="38100" dir="2700000" algn="tl">
                    <a:srgbClr val="000000"/>
                  </a:outerShdw>
                </a:effectLst>
                <a:latin typeface="Arial" pitchFamily="34" charset="0"/>
              </a:rPr>
              <a:t>Glucose</a:t>
            </a:r>
          </a:p>
          <a:p>
            <a:pPr algn="ctr" eaLnBrk="0" hangingPunct="0">
              <a:defRPr/>
            </a:pPr>
            <a:r>
              <a:rPr lang="en-US" sz="2000">
                <a:effectLst>
                  <a:outerShdw blurRad="38100" dist="38100" dir="2700000" algn="tl">
                    <a:srgbClr val="000000"/>
                  </a:outerShdw>
                </a:effectLst>
                <a:latin typeface="Arial" pitchFamily="34" charset="0"/>
              </a:rPr>
              <a:t>(mg/dL)</a:t>
            </a:r>
            <a:endParaRPr lang="en-US" sz="2000">
              <a:solidFill>
                <a:srgbClr val="FFFFFF"/>
              </a:solidFill>
              <a:effectLst>
                <a:outerShdw blurRad="38100" dist="38100" dir="2700000" algn="tl">
                  <a:srgbClr val="000000"/>
                </a:outerShdw>
              </a:effectLst>
              <a:latin typeface="Arial" pitchFamily="34" charset="0"/>
            </a:endParaRPr>
          </a:p>
        </p:txBody>
      </p:sp>
      <p:sp>
        <p:nvSpPr>
          <p:cNvPr id="121860" name="Rectangle 4"/>
          <p:cNvSpPr>
            <a:spLocks noGrp="1" noChangeArrowheads="1"/>
          </p:cNvSpPr>
          <p:nvPr>
            <p:ph type="title"/>
          </p:nvPr>
        </p:nvSpPr>
        <p:spPr>
          <a:xfrm>
            <a:off x="457200" y="97230"/>
            <a:ext cx="8229600" cy="990600"/>
          </a:xfrm>
        </p:spPr>
        <p:txBody>
          <a:bodyPr>
            <a:normAutofit fontScale="90000"/>
          </a:bodyPr>
          <a:lstStyle/>
          <a:p>
            <a:pPr eaLnBrk="1" hangingPunct="1"/>
            <a:r>
              <a:rPr lang="en-US" sz="3700"/>
              <a:t>Physiologic Insulin Secretion:    24-Hour Profile </a:t>
            </a:r>
            <a:endParaRPr lang="en-US"/>
          </a:p>
        </p:txBody>
      </p:sp>
      <p:sp>
        <p:nvSpPr>
          <p:cNvPr id="121861" name="Rectangle 5"/>
          <p:cNvSpPr>
            <a:spLocks noChangeArrowheads="1"/>
          </p:cNvSpPr>
          <p:nvPr/>
        </p:nvSpPr>
        <p:spPr bwMode="auto">
          <a:xfrm>
            <a:off x="3394075" y="4800600"/>
            <a:ext cx="3054350" cy="620713"/>
          </a:xfrm>
          <a:prstGeom prst="rect">
            <a:avLst/>
          </a:prstGeom>
          <a:solidFill>
            <a:srgbClr val="FF0066"/>
          </a:solidFill>
          <a:ln w="9525">
            <a:solidFill>
              <a:schemeClr val="tx1"/>
            </a:solidFill>
            <a:miter lim="800000"/>
            <a:headEnd/>
            <a:tailEnd/>
          </a:ln>
        </p:spPr>
        <p:txBody>
          <a:bodyPr wrap="none" anchor="ctr"/>
          <a:lstStyle/>
          <a:p>
            <a:endParaRPr lang="en-US"/>
          </a:p>
        </p:txBody>
      </p:sp>
      <p:sp>
        <p:nvSpPr>
          <p:cNvPr id="1395718" name="Rectangle 6"/>
          <p:cNvSpPr>
            <a:spLocks noChangeArrowheads="1"/>
          </p:cNvSpPr>
          <p:nvPr/>
        </p:nvSpPr>
        <p:spPr bwMode="auto">
          <a:xfrm>
            <a:off x="2655888" y="3805238"/>
            <a:ext cx="608012" cy="396875"/>
          </a:xfrm>
          <a:prstGeom prst="rect">
            <a:avLst/>
          </a:prstGeom>
          <a:noFill/>
          <a:ln w="9525">
            <a:noFill/>
            <a:miter lim="800000"/>
            <a:headEnd/>
            <a:tailEnd/>
          </a:ln>
          <a:effectLst/>
        </p:spPr>
        <p:txBody>
          <a:bodyPr wrap="none" lIns="92075" tIns="46038" rIns="92075" bIns="46038">
            <a:spAutoFit/>
          </a:bodyPr>
          <a:lstStyle/>
          <a:p>
            <a:pPr algn="r" eaLnBrk="0" hangingPunct="0">
              <a:defRPr/>
            </a:pPr>
            <a:r>
              <a:rPr lang="en-US" sz="2000">
                <a:effectLst>
                  <a:outerShdw blurRad="38100" dist="38100" dir="2700000" algn="tl">
                    <a:srgbClr val="000000"/>
                  </a:outerShdw>
                </a:effectLst>
                <a:latin typeface="Arial" pitchFamily="34" charset="0"/>
              </a:rPr>
              <a:t>150</a:t>
            </a:r>
            <a:endParaRPr lang="en-US" sz="2000">
              <a:solidFill>
                <a:srgbClr val="FFFFFF"/>
              </a:solidFill>
              <a:effectLst>
                <a:outerShdw blurRad="38100" dist="38100" dir="2700000" algn="tl">
                  <a:srgbClr val="000000"/>
                </a:outerShdw>
              </a:effectLst>
              <a:latin typeface="Arial" pitchFamily="34" charset="0"/>
            </a:endParaRPr>
          </a:p>
        </p:txBody>
      </p:sp>
      <p:sp>
        <p:nvSpPr>
          <p:cNvPr id="1395719" name="Rectangle 7"/>
          <p:cNvSpPr>
            <a:spLocks noChangeArrowheads="1"/>
          </p:cNvSpPr>
          <p:nvPr/>
        </p:nvSpPr>
        <p:spPr bwMode="auto">
          <a:xfrm>
            <a:off x="2655888" y="4265613"/>
            <a:ext cx="608012" cy="396875"/>
          </a:xfrm>
          <a:prstGeom prst="rect">
            <a:avLst/>
          </a:prstGeom>
          <a:noFill/>
          <a:ln w="9525">
            <a:noFill/>
            <a:miter lim="800000"/>
            <a:headEnd/>
            <a:tailEnd/>
          </a:ln>
          <a:effectLst/>
        </p:spPr>
        <p:txBody>
          <a:bodyPr wrap="none" lIns="92075" tIns="46038" rIns="92075" bIns="46038">
            <a:spAutoFit/>
          </a:bodyPr>
          <a:lstStyle/>
          <a:p>
            <a:pPr algn="r" eaLnBrk="0" hangingPunct="0">
              <a:defRPr/>
            </a:pPr>
            <a:r>
              <a:rPr lang="en-US" sz="2000">
                <a:effectLst>
                  <a:outerShdw blurRad="38100" dist="38100" dir="2700000" algn="tl">
                    <a:srgbClr val="000000"/>
                  </a:outerShdw>
                </a:effectLst>
                <a:latin typeface="Arial" pitchFamily="34" charset="0"/>
              </a:rPr>
              <a:t>100</a:t>
            </a:r>
            <a:endParaRPr lang="en-US" sz="2000">
              <a:solidFill>
                <a:srgbClr val="FFFFFF"/>
              </a:solidFill>
              <a:effectLst>
                <a:outerShdw blurRad="38100" dist="38100" dir="2700000" algn="tl">
                  <a:srgbClr val="000000"/>
                </a:outerShdw>
              </a:effectLst>
              <a:latin typeface="Arial" pitchFamily="34" charset="0"/>
            </a:endParaRPr>
          </a:p>
        </p:txBody>
      </p:sp>
      <p:sp>
        <p:nvSpPr>
          <p:cNvPr id="1395720" name="Rectangle 8"/>
          <p:cNvSpPr>
            <a:spLocks noChangeArrowheads="1"/>
          </p:cNvSpPr>
          <p:nvPr/>
        </p:nvSpPr>
        <p:spPr bwMode="auto">
          <a:xfrm>
            <a:off x="2797175" y="4725988"/>
            <a:ext cx="466725" cy="396875"/>
          </a:xfrm>
          <a:prstGeom prst="rect">
            <a:avLst/>
          </a:prstGeom>
          <a:noFill/>
          <a:ln w="9525">
            <a:noFill/>
            <a:miter lim="800000"/>
            <a:headEnd/>
            <a:tailEnd/>
          </a:ln>
          <a:effectLst/>
        </p:spPr>
        <p:txBody>
          <a:bodyPr wrap="none" lIns="92075" tIns="46038" rIns="92075" bIns="46038">
            <a:spAutoFit/>
          </a:bodyPr>
          <a:lstStyle/>
          <a:p>
            <a:pPr algn="r" eaLnBrk="0" hangingPunct="0">
              <a:defRPr/>
            </a:pPr>
            <a:r>
              <a:rPr lang="en-US" sz="2000">
                <a:effectLst>
                  <a:outerShdw blurRad="38100" dist="38100" dir="2700000" algn="tl">
                    <a:srgbClr val="000000"/>
                  </a:outerShdw>
                </a:effectLst>
                <a:latin typeface="Arial" pitchFamily="34" charset="0"/>
              </a:rPr>
              <a:t>50</a:t>
            </a:r>
            <a:endParaRPr lang="en-US" sz="2000">
              <a:solidFill>
                <a:srgbClr val="FFFFFF"/>
              </a:solidFill>
              <a:effectLst>
                <a:outerShdw blurRad="38100" dist="38100" dir="2700000" algn="tl">
                  <a:srgbClr val="000000"/>
                </a:outerShdw>
              </a:effectLst>
              <a:latin typeface="Arial" pitchFamily="34" charset="0"/>
            </a:endParaRPr>
          </a:p>
        </p:txBody>
      </p:sp>
      <p:sp>
        <p:nvSpPr>
          <p:cNvPr id="1395721" name="Rectangle 9"/>
          <p:cNvSpPr>
            <a:spLocks noChangeArrowheads="1"/>
          </p:cNvSpPr>
          <p:nvPr/>
        </p:nvSpPr>
        <p:spPr bwMode="auto">
          <a:xfrm>
            <a:off x="2938463" y="5183188"/>
            <a:ext cx="325437" cy="396875"/>
          </a:xfrm>
          <a:prstGeom prst="rect">
            <a:avLst/>
          </a:prstGeom>
          <a:noFill/>
          <a:ln w="9525">
            <a:noFill/>
            <a:miter lim="800000"/>
            <a:headEnd/>
            <a:tailEnd/>
          </a:ln>
          <a:effectLst/>
        </p:spPr>
        <p:txBody>
          <a:bodyPr wrap="none" lIns="92075" tIns="46038" rIns="92075" bIns="46038">
            <a:spAutoFit/>
          </a:bodyPr>
          <a:lstStyle/>
          <a:p>
            <a:pPr algn="r" eaLnBrk="0" hangingPunct="0">
              <a:defRPr/>
            </a:pPr>
            <a:r>
              <a:rPr lang="en-US" sz="2000">
                <a:effectLst>
                  <a:outerShdw blurRad="38100" dist="38100" dir="2700000" algn="tl">
                    <a:srgbClr val="000000"/>
                  </a:outerShdw>
                </a:effectLst>
                <a:latin typeface="Arial" pitchFamily="34" charset="0"/>
              </a:rPr>
              <a:t>0</a:t>
            </a:r>
            <a:endParaRPr lang="en-US" sz="2000">
              <a:solidFill>
                <a:srgbClr val="FFFFFF"/>
              </a:solidFill>
              <a:effectLst>
                <a:outerShdw blurRad="38100" dist="38100" dir="2700000" algn="tl">
                  <a:srgbClr val="000000"/>
                </a:outerShdw>
              </a:effectLst>
              <a:latin typeface="Arial" pitchFamily="34" charset="0"/>
            </a:endParaRPr>
          </a:p>
        </p:txBody>
      </p:sp>
      <p:sp>
        <p:nvSpPr>
          <p:cNvPr id="121866" name="Freeform 10"/>
          <p:cNvSpPr>
            <a:spLocks/>
          </p:cNvSpPr>
          <p:nvPr/>
        </p:nvSpPr>
        <p:spPr bwMode="auto">
          <a:xfrm>
            <a:off x="3297238" y="4033838"/>
            <a:ext cx="3149600" cy="1397000"/>
          </a:xfrm>
          <a:custGeom>
            <a:avLst/>
            <a:gdLst>
              <a:gd name="T0" fmla="*/ 0 w 2232"/>
              <a:gd name="T1" fmla="*/ 0 h 880"/>
              <a:gd name="T2" fmla="*/ 0 w 2232"/>
              <a:gd name="T3" fmla="*/ 2147483647 h 880"/>
              <a:gd name="T4" fmla="*/ 2147483647 w 2232"/>
              <a:gd name="T5" fmla="*/ 2147483647 h 880"/>
              <a:gd name="T6" fmla="*/ 0 60000 65536"/>
              <a:gd name="T7" fmla="*/ 0 60000 65536"/>
              <a:gd name="T8" fmla="*/ 0 60000 65536"/>
              <a:gd name="T9" fmla="*/ 0 w 2232"/>
              <a:gd name="T10" fmla="*/ 0 h 880"/>
              <a:gd name="T11" fmla="*/ 2232 w 2232"/>
              <a:gd name="T12" fmla="*/ 880 h 880"/>
            </a:gdLst>
            <a:ahLst/>
            <a:cxnLst>
              <a:cxn ang="T6">
                <a:pos x="T0" y="T1"/>
              </a:cxn>
              <a:cxn ang="T7">
                <a:pos x="T2" y="T3"/>
              </a:cxn>
              <a:cxn ang="T8">
                <a:pos x="T4" y="T5"/>
              </a:cxn>
            </a:cxnLst>
            <a:rect l="T9" t="T10" r="T11" b="T12"/>
            <a:pathLst>
              <a:path w="2232" h="880">
                <a:moveTo>
                  <a:pt x="0" y="0"/>
                </a:moveTo>
                <a:lnTo>
                  <a:pt x="0" y="879"/>
                </a:lnTo>
                <a:lnTo>
                  <a:pt x="2231" y="879"/>
                </a:lnTo>
              </a:path>
            </a:pathLst>
          </a:custGeom>
          <a:noFill/>
          <a:ln w="25400" cap="rnd">
            <a:solidFill>
              <a:srgbClr val="FFFFFF"/>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21867" name="Line 11"/>
          <p:cNvSpPr>
            <a:spLocks noChangeShapeType="1"/>
          </p:cNvSpPr>
          <p:nvPr/>
        </p:nvSpPr>
        <p:spPr bwMode="auto">
          <a:xfrm>
            <a:off x="3249613" y="4033838"/>
            <a:ext cx="41275" cy="0"/>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868" name="Line 12"/>
          <p:cNvSpPr>
            <a:spLocks noChangeShapeType="1"/>
          </p:cNvSpPr>
          <p:nvPr/>
        </p:nvSpPr>
        <p:spPr bwMode="auto">
          <a:xfrm>
            <a:off x="3249613" y="4498975"/>
            <a:ext cx="41275" cy="0"/>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869" name="Line 13"/>
          <p:cNvSpPr>
            <a:spLocks noChangeShapeType="1"/>
          </p:cNvSpPr>
          <p:nvPr/>
        </p:nvSpPr>
        <p:spPr bwMode="auto">
          <a:xfrm>
            <a:off x="3249613" y="4964113"/>
            <a:ext cx="41275" cy="0"/>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grpSp>
        <p:nvGrpSpPr>
          <p:cNvPr id="121870" name="Group 14"/>
          <p:cNvGrpSpPr>
            <a:grpSpLocks/>
          </p:cNvGrpSpPr>
          <p:nvPr/>
        </p:nvGrpSpPr>
        <p:grpSpPr bwMode="auto">
          <a:xfrm>
            <a:off x="3511550" y="5427663"/>
            <a:ext cx="2927350" cy="57150"/>
            <a:chOff x="2488" y="3449"/>
            <a:chExt cx="2075" cy="36"/>
          </a:xfrm>
        </p:grpSpPr>
        <p:sp>
          <p:nvSpPr>
            <p:cNvPr id="121925" name="Line 15"/>
            <p:cNvSpPr>
              <a:spLocks noChangeShapeType="1"/>
            </p:cNvSpPr>
            <p:nvPr/>
          </p:nvSpPr>
          <p:spPr bwMode="auto">
            <a:xfrm>
              <a:off x="2488" y="3449"/>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926" name="Line 16"/>
            <p:cNvSpPr>
              <a:spLocks noChangeShapeType="1"/>
            </p:cNvSpPr>
            <p:nvPr/>
          </p:nvSpPr>
          <p:spPr bwMode="auto">
            <a:xfrm>
              <a:off x="2648" y="3449"/>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927" name="Line 17"/>
            <p:cNvSpPr>
              <a:spLocks noChangeShapeType="1"/>
            </p:cNvSpPr>
            <p:nvPr/>
          </p:nvSpPr>
          <p:spPr bwMode="auto">
            <a:xfrm>
              <a:off x="2808" y="3449"/>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928" name="Line 18"/>
            <p:cNvSpPr>
              <a:spLocks noChangeShapeType="1"/>
            </p:cNvSpPr>
            <p:nvPr/>
          </p:nvSpPr>
          <p:spPr bwMode="auto">
            <a:xfrm>
              <a:off x="2967" y="3449"/>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929" name="Line 19"/>
            <p:cNvSpPr>
              <a:spLocks noChangeShapeType="1"/>
            </p:cNvSpPr>
            <p:nvPr/>
          </p:nvSpPr>
          <p:spPr bwMode="auto">
            <a:xfrm>
              <a:off x="3127" y="3449"/>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930" name="Line 20"/>
            <p:cNvSpPr>
              <a:spLocks noChangeShapeType="1"/>
            </p:cNvSpPr>
            <p:nvPr/>
          </p:nvSpPr>
          <p:spPr bwMode="auto">
            <a:xfrm>
              <a:off x="3286" y="3449"/>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931" name="Line 21"/>
            <p:cNvSpPr>
              <a:spLocks noChangeShapeType="1"/>
            </p:cNvSpPr>
            <p:nvPr/>
          </p:nvSpPr>
          <p:spPr bwMode="auto">
            <a:xfrm>
              <a:off x="3446" y="3449"/>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932" name="Line 22"/>
            <p:cNvSpPr>
              <a:spLocks noChangeShapeType="1"/>
            </p:cNvSpPr>
            <p:nvPr/>
          </p:nvSpPr>
          <p:spPr bwMode="auto">
            <a:xfrm>
              <a:off x="3606" y="3449"/>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933" name="Line 23"/>
            <p:cNvSpPr>
              <a:spLocks noChangeShapeType="1"/>
            </p:cNvSpPr>
            <p:nvPr/>
          </p:nvSpPr>
          <p:spPr bwMode="auto">
            <a:xfrm>
              <a:off x="3765" y="3449"/>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934" name="Line 24"/>
            <p:cNvSpPr>
              <a:spLocks noChangeShapeType="1"/>
            </p:cNvSpPr>
            <p:nvPr/>
          </p:nvSpPr>
          <p:spPr bwMode="auto">
            <a:xfrm>
              <a:off x="3924" y="3449"/>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935" name="Line 25"/>
            <p:cNvSpPr>
              <a:spLocks noChangeShapeType="1"/>
            </p:cNvSpPr>
            <p:nvPr/>
          </p:nvSpPr>
          <p:spPr bwMode="auto">
            <a:xfrm>
              <a:off x="4085" y="3449"/>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936" name="Line 26"/>
            <p:cNvSpPr>
              <a:spLocks noChangeShapeType="1"/>
            </p:cNvSpPr>
            <p:nvPr/>
          </p:nvSpPr>
          <p:spPr bwMode="auto">
            <a:xfrm>
              <a:off x="4244" y="3449"/>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937" name="Line 27"/>
            <p:cNvSpPr>
              <a:spLocks noChangeShapeType="1"/>
            </p:cNvSpPr>
            <p:nvPr/>
          </p:nvSpPr>
          <p:spPr bwMode="auto">
            <a:xfrm>
              <a:off x="4403" y="3449"/>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938" name="Line 28"/>
            <p:cNvSpPr>
              <a:spLocks noChangeShapeType="1"/>
            </p:cNvSpPr>
            <p:nvPr/>
          </p:nvSpPr>
          <p:spPr bwMode="auto">
            <a:xfrm>
              <a:off x="4563" y="3449"/>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grpSp>
      <p:sp>
        <p:nvSpPr>
          <p:cNvPr id="1395741" name="Rectangle 29"/>
          <p:cNvSpPr>
            <a:spLocks noChangeArrowheads="1"/>
          </p:cNvSpPr>
          <p:nvPr/>
        </p:nvSpPr>
        <p:spPr bwMode="auto">
          <a:xfrm>
            <a:off x="3165475" y="5478463"/>
            <a:ext cx="282575" cy="304800"/>
          </a:xfrm>
          <a:prstGeom prst="rect">
            <a:avLst/>
          </a:prstGeom>
          <a:noFill/>
          <a:ln w="9525">
            <a:noFill/>
            <a:miter lim="800000"/>
            <a:headEnd/>
            <a:tailEnd/>
          </a:ln>
          <a:effectLst/>
        </p:spPr>
        <p:txBody>
          <a:bodyPr wrap="none" lIns="92075" tIns="46038" rIns="92075" bIns="46038">
            <a:spAutoFit/>
          </a:bodyPr>
          <a:lstStyle/>
          <a:p>
            <a:pPr algn="ctr" eaLnBrk="0" hangingPunct="0">
              <a:defRPr/>
            </a:pPr>
            <a:r>
              <a:rPr lang="en-US" sz="1400">
                <a:effectLst>
                  <a:outerShdw blurRad="38100" dist="38100" dir="2700000" algn="tl">
                    <a:srgbClr val="000000"/>
                  </a:outerShdw>
                </a:effectLst>
                <a:latin typeface="Arial" pitchFamily="34" charset="0"/>
              </a:rPr>
              <a:t>7</a:t>
            </a:r>
            <a:endParaRPr lang="en-US" sz="1400">
              <a:solidFill>
                <a:srgbClr val="FFFFFF"/>
              </a:solidFill>
              <a:effectLst>
                <a:outerShdw blurRad="38100" dist="38100" dir="2700000" algn="tl">
                  <a:srgbClr val="000000"/>
                </a:outerShdw>
              </a:effectLst>
              <a:latin typeface="Arial" pitchFamily="34" charset="0"/>
            </a:endParaRPr>
          </a:p>
        </p:txBody>
      </p:sp>
      <p:sp>
        <p:nvSpPr>
          <p:cNvPr id="1395742" name="Rectangle 30"/>
          <p:cNvSpPr>
            <a:spLocks noChangeArrowheads="1"/>
          </p:cNvSpPr>
          <p:nvPr/>
        </p:nvSpPr>
        <p:spPr bwMode="auto">
          <a:xfrm>
            <a:off x="3365500" y="5478463"/>
            <a:ext cx="282575" cy="304800"/>
          </a:xfrm>
          <a:prstGeom prst="rect">
            <a:avLst/>
          </a:prstGeom>
          <a:noFill/>
          <a:ln w="9525">
            <a:noFill/>
            <a:miter lim="800000"/>
            <a:headEnd/>
            <a:tailEnd/>
          </a:ln>
          <a:effectLst/>
        </p:spPr>
        <p:txBody>
          <a:bodyPr wrap="none" lIns="92075" tIns="46038" rIns="92075" bIns="46038">
            <a:spAutoFit/>
          </a:bodyPr>
          <a:lstStyle/>
          <a:p>
            <a:pPr algn="ctr" eaLnBrk="0" hangingPunct="0">
              <a:defRPr/>
            </a:pPr>
            <a:r>
              <a:rPr lang="en-US" sz="1400">
                <a:effectLst>
                  <a:outerShdw blurRad="38100" dist="38100" dir="2700000" algn="tl">
                    <a:srgbClr val="000000"/>
                  </a:outerShdw>
                </a:effectLst>
                <a:latin typeface="Arial" pitchFamily="34" charset="0"/>
              </a:rPr>
              <a:t>8</a:t>
            </a:r>
          </a:p>
        </p:txBody>
      </p:sp>
      <p:sp>
        <p:nvSpPr>
          <p:cNvPr id="1395743" name="Rectangle 31"/>
          <p:cNvSpPr>
            <a:spLocks noChangeArrowheads="1"/>
          </p:cNvSpPr>
          <p:nvPr/>
        </p:nvSpPr>
        <p:spPr bwMode="auto">
          <a:xfrm>
            <a:off x="3590925" y="5478463"/>
            <a:ext cx="282575" cy="304800"/>
          </a:xfrm>
          <a:prstGeom prst="rect">
            <a:avLst/>
          </a:prstGeom>
          <a:noFill/>
          <a:ln w="9525">
            <a:noFill/>
            <a:miter lim="800000"/>
            <a:headEnd/>
            <a:tailEnd/>
          </a:ln>
          <a:effectLst/>
        </p:spPr>
        <p:txBody>
          <a:bodyPr wrap="none" lIns="92075" tIns="46038" rIns="92075" bIns="46038">
            <a:spAutoFit/>
          </a:bodyPr>
          <a:lstStyle/>
          <a:p>
            <a:pPr algn="ctr" eaLnBrk="0" hangingPunct="0">
              <a:defRPr/>
            </a:pPr>
            <a:r>
              <a:rPr lang="en-US" sz="1400">
                <a:effectLst>
                  <a:outerShdw blurRad="38100" dist="38100" dir="2700000" algn="tl">
                    <a:srgbClr val="000000"/>
                  </a:outerShdw>
                </a:effectLst>
                <a:latin typeface="Arial" pitchFamily="34" charset="0"/>
              </a:rPr>
              <a:t>9</a:t>
            </a:r>
            <a:endParaRPr lang="en-US" sz="1400">
              <a:solidFill>
                <a:srgbClr val="FFFFFF"/>
              </a:solidFill>
              <a:effectLst>
                <a:outerShdw blurRad="38100" dist="38100" dir="2700000" algn="tl">
                  <a:srgbClr val="000000"/>
                </a:outerShdw>
              </a:effectLst>
              <a:latin typeface="Arial" pitchFamily="34" charset="0"/>
            </a:endParaRPr>
          </a:p>
        </p:txBody>
      </p:sp>
      <p:sp>
        <p:nvSpPr>
          <p:cNvPr id="1395744" name="Rectangle 32"/>
          <p:cNvSpPr>
            <a:spLocks noChangeArrowheads="1"/>
          </p:cNvSpPr>
          <p:nvPr/>
        </p:nvSpPr>
        <p:spPr bwMode="auto">
          <a:xfrm>
            <a:off x="3756025" y="5478463"/>
            <a:ext cx="381000" cy="304800"/>
          </a:xfrm>
          <a:prstGeom prst="rect">
            <a:avLst/>
          </a:prstGeom>
          <a:noFill/>
          <a:ln w="9525">
            <a:noFill/>
            <a:miter lim="800000"/>
            <a:headEnd/>
            <a:tailEnd/>
          </a:ln>
          <a:effectLst/>
        </p:spPr>
        <p:txBody>
          <a:bodyPr wrap="none" lIns="92075" tIns="46038" rIns="92075" bIns="46038">
            <a:spAutoFit/>
          </a:bodyPr>
          <a:lstStyle/>
          <a:p>
            <a:pPr algn="ctr" eaLnBrk="0" hangingPunct="0">
              <a:defRPr/>
            </a:pPr>
            <a:r>
              <a:rPr lang="en-US" sz="1400">
                <a:effectLst>
                  <a:outerShdw blurRad="38100" dist="38100" dir="2700000" algn="tl">
                    <a:srgbClr val="000000"/>
                  </a:outerShdw>
                </a:effectLst>
                <a:latin typeface="Arial" pitchFamily="34" charset="0"/>
              </a:rPr>
              <a:t>10</a:t>
            </a:r>
          </a:p>
        </p:txBody>
      </p:sp>
      <p:sp>
        <p:nvSpPr>
          <p:cNvPr id="1395745" name="Rectangle 33"/>
          <p:cNvSpPr>
            <a:spLocks noChangeArrowheads="1"/>
          </p:cNvSpPr>
          <p:nvPr/>
        </p:nvSpPr>
        <p:spPr bwMode="auto">
          <a:xfrm>
            <a:off x="3992563" y="5478463"/>
            <a:ext cx="381000" cy="304800"/>
          </a:xfrm>
          <a:prstGeom prst="rect">
            <a:avLst/>
          </a:prstGeom>
          <a:noFill/>
          <a:ln w="9525">
            <a:noFill/>
            <a:miter lim="800000"/>
            <a:headEnd/>
            <a:tailEnd/>
          </a:ln>
          <a:effectLst/>
        </p:spPr>
        <p:txBody>
          <a:bodyPr wrap="none" lIns="92075" tIns="46038" rIns="92075" bIns="46038">
            <a:spAutoFit/>
          </a:bodyPr>
          <a:lstStyle/>
          <a:p>
            <a:pPr algn="ctr" eaLnBrk="0" hangingPunct="0">
              <a:defRPr/>
            </a:pPr>
            <a:r>
              <a:rPr lang="en-US" sz="1400">
                <a:effectLst>
                  <a:outerShdw blurRad="38100" dist="38100" dir="2700000" algn="tl">
                    <a:srgbClr val="000000"/>
                  </a:outerShdw>
                </a:effectLst>
                <a:latin typeface="Arial" pitchFamily="34" charset="0"/>
              </a:rPr>
              <a:t>11</a:t>
            </a:r>
          </a:p>
        </p:txBody>
      </p:sp>
      <p:sp>
        <p:nvSpPr>
          <p:cNvPr id="1395746" name="Rectangle 34"/>
          <p:cNvSpPr>
            <a:spLocks noChangeArrowheads="1"/>
          </p:cNvSpPr>
          <p:nvPr/>
        </p:nvSpPr>
        <p:spPr bwMode="auto">
          <a:xfrm>
            <a:off x="4230688" y="5478463"/>
            <a:ext cx="381000" cy="304800"/>
          </a:xfrm>
          <a:prstGeom prst="rect">
            <a:avLst/>
          </a:prstGeom>
          <a:noFill/>
          <a:ln w="9525">
            <a:noFill/>
            <a:miter lim="800000"/>
            <a:headEnd/>
            <a:tailEnd/>
          </a:ln>
          <a:effectLst/>
        </p:spPr>
        <p:txBody>
          <a:bodyPr wrap="none" lIns="92075" tIns="46038" rIns="92075" bIns="46038">
            <a:spAutoFit/>
          </a:bodyPr>
          <a:lstStyle/>
          <a:p>
            <a:pPr algn="ctr" eaLnBrk="0" hangingPunct="0">
              <a:defRPr/>
            </a:pPr>
            <a:r>
              <a:rPr lang="en-US" sz="1400">
                <a:effectLst>
                  <a:outerShdw blurRad="38100" dist="38100" dir="2700000" algn="tl">
                    <a:srgbClr val="000000"/>
                  </a:outerShdw>
                </a:effectLst>
                <a:latin typeface="Arial" pitchFamily="34" charset="0"/>
              </a:rPr>
              <a:t>12</a:t>
            </a:r>
            <a:endParaRPr lang="en-US" sz="1400">
              <a:solidFill>
                <a:srgbClr val="FFFFFF"/>
              </a:solidFill>
              <a:effectLst>
                <a:outerShdw blurRad="38100" dist="38100" dir="2700000" algn="tl">
                  <a:srgbClr val="000000"/>
                </a:outerShdw>
              </a:effectLst>
              <a:latin typeface="Arial" pitchFamily="34" charset="0"/>
            </a:endParaRPr>
          </a:p>
        </p:txBody>
      </p:sp>
      <p:sp>
        <p:nvSpPr>
          <p:cNvPr id="1395747" name="Rectangle 35"/>
          <p:cNvSpPr>
            <a:spLocks noChangeArrowheads="1"/>
          </p:cNvSpPr>
          <p:nvPr/>
        </p:nvSpPr>
        <p:spPr bwMode="auto">
          <a:xfrm>
            <a:off x="4492625" y="5478463"/>
            <a:ext cx="282575" cy="304800"/>
          </a:xfrm>
          <a:prstGeom prst="rect">
            <a:avLst/>
          </a:prstGeom>
          <a:noFill/>
          <a:ln w="9525">
            <a:noFill/>
            <a:miter lim="800000"/>
            <a:headEnd/>
            <a:tailEnd/>
          </a:ln>
          <a:effectLst/>
        </p:spPr>
        <p:txBody>
          <a:bodyPr wrap="none" lIns="92075" tIns="46038" rIns="92075" bIns="46038">
            <a:spAutoFit/>
          </a:bodyPr>
          <a:lstStyle/>
          <a:p>
            <a:pPr algn="ctr" eaLnBrk="0" hangingPunct="0">
              <a:defRPr/>
            </a:pPr>
            <a:r>
              <a:rPr lang="en-US" sz="1400">
                <a:effectLst>
                  <a:outerShdw blurRad="38100" dist="38100" dir="2700000" algn="tl">
                    <a:srgbClr val="000000"/>
                  </a:outerShdw>
                </a:effectLst>
                <a:latin typeface="Arial" pitchFamily="34" charset="0"/>
              </a:rPr>
              <a:t>1</a:t>
            </a:r>
            <a:endParaRPr lang="en-US" sz="1400">
              <a:solidFill>
                <a:srgbClr val="FFFFFF"/>
              </a:solidFill>
              <a:effectLst>
                <a:outerShdw blurRad="38100" dist="38100" dir="2700000" algn="tl">
                  <a:srgbClr val="000000"/>
                </a:outerShdw>
              </a:effectLst>
              <a:latin typeface="Arial" pitchFamily="34" charset="0"/>
            </a:endParaRPr>
          </a:p>
        </p:txBody>
      </p:sp>
      <p:sp>
        <p:nvSpPr>
          <p:cNvPr id="1395748" name="Rectangle 36"/>
          <p:cNvSpPr>
            <a:spLocks noChangeArrowheads="1"/>
          </p:cNvSpPr>
          <p:nvPr/>
        </p:nvSpPr>
        <p:spPr bwMode="auto">
          <a:xfrm>
            <a:off x="4732338" y="5478463"/>
            <a:ext cx="282575" cy="304800"/>
          </a:xfrm>
          <a:prstGeom prst="rect">
            <a:avLst/>
          </a:prstGeom>
          <a:noFill/>
          <a:ln w="9525">
            <a:noFill/>
            <a:miter lim="800000"/>
            <a:headEnd/>
            <a:tailEnd/>
          </a:ln>
          <a:effectLst/>
        </p:spPr>
        <p:txBody>
          <a:bodyPr wrap="none" lIns="92075" tIns="46038" rIns="92075" bIns="46038">
            <a:spAutoFit/>
          </a:bodyPr>
          <a:lstStyle/>
          <a:p>
            <a:pPr algn="ctr" eaLnBrk="0" hangingPunct="0">
              <a:defRPr/>
            </a:pPr>
            <a:r>
              <a:rPr lang="en-US" sz="1400">
                <a:effectLst>
                  <a:outerShdw blurRad="38100" dist="38100" dir="2700000" algn="tl">
                    <a:srgbClr val="000000"/>
                  </a:outerShdw>
                </a:effectLst>
                <a:latin typeface="Arial" pitchFamily="34" charset="0"/>
              </a:rPr>
              <a:t>2</a:t>
            </a:r>
            <a:endParaRPr lang="en-US" sz="1400">
              <a:solidFill>
                <a:srgbClr val="FFFFFF"/>
              </a:solidFill>
              <a:effectLst>
                <a:outerShdw blurRad="38100" dist="38100" dir="2700000" algn="tl">
                  <a:srgbClr val="000000"/>
                </a:outerShdw>
              </a:effectLst>
              <a:latin typeface="Arial" pitchFamily="34" charset="0"/>
            </a:endParaRPr>
          </a:p>
        </p:txBody>
      </p:sp>
      <p:sp>
        <p:nvSpPr>
          <p:cNvPr id="1395749" name="Rectangle 37"/>
          <p:cNvSpPr>
            <a:spLocks noChangeArrowheads="1"/>
          </p:cNvSpPr>
          <p:nvPr/>
        </p:nvSpPr>
        <p:spPr bwMode="auto">
          <a:xfrm>
            <a:off x="4943475" y="5478463"/>
            <a:ext cx="282575" cy="304800"/>
          </a:xfrm>
          <a:prstGeom prst="rect">
            <a:avLst/>
          </a:prstGeom>
          <a:noFill/>
          <a:ln w="9525">
            <a:noFill/>
            <a:miter lim="800000"/>
            <a:headEnd/>
            <a:tailEnd/>
          </a:ln>
          <a:effectLst/>
        </p:spPr>
        <p:txBody>
          <a:bodyPr wrap="none" lIns="92075" tIns="46038" rIns="92075" bIns="46038">
            <a:spAutoFit/>
          </a:bodyPr>
          <a:lstStyle/>
          <a:p>
            <a:pPr algn="ctr" eaLnBrk="0" hangingPunct="0">
              <a:defRPr/>
            </a:pPr>
            <a:r>
              <a:rPr lang="en-US" sz="1400">
                <a:effectLst>
                  <a:outerShdw blurRad="38100" dist="38100" dir="2700000" algn="tl">
                    <a:srgbClr val="000000"/>
                  </a:outerShdw>
                </a:effectLst>
                <a:latin typeface="Arial" pitchFamily="34" charset="0"/>
              </a:rPr>
              <a:t>3</a:t>
            </a:r>
            <a:endParaRPr lang="en-US" sz="1400">
              <a:solidFill>
                <a:srgbClr val="FFFFFF"/>
              </a:solidFill>
              <a:effectLst>
                <a:outerShdw blurRad="38100" dist="38100" dir="2700000" algn="tl">
                  <a:srgbClr val="000000"/>
                </a:outerShdw>
              </a:effectLst>
              <a:latin typeface="Arial" pitchFamily="34" charset="0"/>
            </a:endParaRPr>
          </a:p>
        </p:txBody>
      </p:sp>
      <p:sp>
        <p:nvSpPr>
          <p:cNvPr id="1395750" name="Rectangle 38"/>
          <p:cNvSpPr>
            <a:spLocks noChangeArrowheads="1"/>
          </p:cNvSpPr>
          <p:nvPr/>
        </p:nvSpPr>
        <p:spPr bwMode="auto">
          <a:xfrm>
            <a:off x="5170488" y="5478463"/>
            <a:ext cx="282575" cy="304800"/>
          </a:xfrm>
          <a:prstGeom prst="rect">
            <a:avLst/>
          </a:prstGeom>
          <a:noFill/>
          <a:ln w="9525">
            <a:noFill/>
            <a:miter lim="800000"/>
            <a:headEnd/>
            <a:tailEnd/>
          </a:ln>
          <a:effectLst/>
        </p:spPr>
        <p:txBody>
          <a:bodyPr wrap="none" lIns="92075" tIns="46038" rIns="92075" bIns="46038">
            <a:spAutoFit/>
          </a:bodyPr>
          <a:lstStyle/>
          <a:p>
            <a:pPr algn="ctr" eaLnBrk="0" hangingPunct="0">
              <a:defRPr/>
            </a:pPr>
            <a:r>
              <a:rPr lang="en-US" sz="1400">
                <a:effectLst>
                  <a:outerShdw blurRad="38100" dist="38100" dir="2700000" algn="tl">
                    <a:srgbClr val="000000"/>
                  </a:outerShdw>
                </a:effectLst>
                <a:latin typeface="Arial" pitchFamily="34" charset="0"/>
              </a:rPr>
              <a:t>4</a:t>
            </a:r>
          </a:p>
        </p:txBody>
      </p:sp>
      <p:sp>
        <p:nvSpPr>
          <p:cNvPr id="1395751" name="Rectangle 39"/>
          <p:cNvSpPr>
            <a:spLocks noChangeArrowheads="1"/>
          </p:cNvSpPr>
          <p:nvPr/>
        </p:nvSpPr>
        <p:spPr bwMode="auto">
          <a:xfrm>
            <a:off x="5394325" y="5478463"/>
            <a:ext cx="282575" cy="304800"/>
          </a:xfrm>
          <a:prstGeom prst="rect">
            <a:avLst/>
          </a:prstGeom>
          <a:noFill/>
          <a:ln w="9525">
            <a:noFill/>
            <a:miter lim="800000"/>
            <a:headEnd/>
            <a:tailEnd/>
          </a:ln>
          <a:effectLst/>
        </p:spPr>
        <p:txBody>
          <a:bodyPr wrap="none" lIns="92075" tIns="46038" rIns="92075" bIns="46038">
            <a:spAutoFit/>
          </a:bodyPr>
          <a:lstStyle/>
          <a:p>
            <a:pPr algn="ctr" eaLnBrk="0" hangingPunct="0">
              <a:defRPr/>
            </a:pPr>
            <a:r>
              <a:rPr lang="en-US" sz="1400">
                <a:effectLst>
                  <a:outerShdw blurRad="38100" dist="38100" dir="2700000" algn="tl">
                    <a:srgbClr val="000000"/>
                  </a:outerShdw>
                </a:effectLst>
                <a:latin typeface="Arial" pitchFamily="34" charset="0"/>
              </a:rPr>
              <a:t>5</a:t>
            </a:r>
          </a:p>
        </p:txBody>
      </p:sp>
      <p:sp>
        <p:nvSpPr>
          <p:cNvPr id="1395752" name="Rectangle 40"/>
          <p:cNvSpPr>
            <a:spLocks noChangeArrowheads="1"/>
          </p:cNvSpPr>
          <p:nvPr/>
        </p:nvSpPr>
        <p:spPr bwMode="auto">
          <a:xfrm>
            <a:off x="5634038" y="5478463"/>
            <a:ext cx="282575" cy="304800"/>
          </a:xfrm>
          <a:prstGeom prst="rect">
            <a:avLst/>
          </a:prstGeom>
          <a:noFill/>
          <a:ln w="9525">
            <a:noFill/>
            <a:miter lim="800000"/>
            <a:headEnd/>
            <a:tailEnd/>
          </a:ln>
          <a:effectLst/>
        </p:spPr>
        <p:txBody>
          <a:bodyPr wrap="none" lIns="92075" tIns="46038" rIns="92075" bIns="46038">
            <a:spAutoFit/>
          </a:bodyPr>
          <a:lstStyle/>
          <a:p>
            <a:pPr algn="ctr" eaLnBrk="0" hangingPunct="0">
              <a:defRPr/>
            </a:pPr>
            <a:r>
              <a:rPr lang="en-US" sz="1400">
                <a:effectLst>
                  <a:outerShdw blurRad="38100" dist="38100" dir="2700000" algn="tl">
                    <a:srgbClr val="000000"/>
                  </a:outerShdw>
                </a:effectLst>
                <a:latin typeface="Arial" pitchFamily="34" charset="0"/>
              </a:rPr>
              <a:t>6</a:t>
            </a:r>
          </a:p>
        </p:txBody>
      </p:sp>
      <p:sp>
        <p:nvSpPr>
          <p:cNvPr id="1395753" name="Rectangle 41"/>
          <p:cNvSpPr>
            <a:spLocks noChangeArrowheads="1"/>
          </p:cNvSpPr>
          <p:nvPr/>
        </p:nvSpPr>
        <p:spPr bwMode="auto">
          <a:xfrm>
            <a:off x="5859463" y="5478463"/>
            <a:ext cx="282575" cy="304800"/>
          </a:xfrm>
          <a:prstGeom prst="rect">
            <a:avLst/>
          </a:prstGeom>
          <a:noFill/>
          <a:ln w="9525">
            <a:noFill/>
            <a:miter lim="800000"/>
            <a:headEnd/>
            <a:tailEnd/>
          </a:ln>
          <a:effectLst/>
        </p:spPr>
        <p:txBody>
          <a:bodyPr wrap="none" lIns="92075" tIns="46038" rIns="92075" bIns="46038">
            <a:spAutoFit/>
          </a:bodyPr>
          <a:lstStyle/>
          <a:p>
            <a:pPr algn="ctr" eaLnBrk="0" hangingPunct="0">
              <a:defRPr/>
            </a:pPr>
            <a:r>
              <a:rPr lang="en-US" sz="1400">
                <a:effectLst>
                  <a:outerShdw blurRad="38100" dist="38100" dir="2700000" algn="tl">
                    <a:srgbClr val="000000"/>
                  </a:outerShdw>
                </a:effectLst>
                <a:latin typeface="Arial" pitchFamily="34" charset="0"/>
              </a:rPr>
              <a:t>7</a:t>
            </a:r>
            <a:endParaRPr lang="en-US" sz="1400">
              <a:solidFill>
                <a:srgbClr val="FFFFFF"/>
              </a:solidFill>
              <a:effectLst>
                <a:outerShdw blurRad="38100" dist="38100" dir="2700000" algn="tl">
                  <a:srgbClr val="000000"/>
                </a:outerShdw>
              </a:effectLst>
              <a:latin typeface="Arial" pitchFamily="34" charset="0"/>
            </a:endParaRPr>
          </a:p>
        </p:txBody>
      </p:sp>
      <p:sp>
        <p:nvSpPr>
          <p:cNvPr id="1395754" name="Rectangle 42"/>
          <p:cNvSpPr>
            <a:spLocks noChangeArrowheads="1"/>
          </p:cNvSpPr>
          <p:nvPr/>
        </p:nvSpPr>
        <p:spPr bwMode="auto">
          <a:xfrm>
            <a:off x="6084888" y="5478463"/>
            <a:ext cx="282575" cy="304800"/>
          </a:xfrm>
          <a:prstGeom prst="rect">
            <a:avLst/>
          </a:prstGeom>
          <a:noFill/>
          <a:ln w="9525">
            <a:noFill/>
            <a:miter lim="800000"/>
            <a:headEnd/>
            <a:tailEnd/>
          </a:ln>
          <a:effectLst/>
        </p:spPr>
        <p:txBody>
          <a:bodyPr wrap="none" lIns="92075" tIns="46038" rIns="92075" bIns="46038">
            <a:spAutoFit/>
          </a:bodyPr>
          <a:lstStyle/>
          <a:p>
            <a:pPr algn="ctr" eaLnBrk="0" hangingPunct="0">
              <a:defRPr/>
            </a:pPr>
            <a:r>
              <a:rPr lang="en-US" sz="1400">
                <a:effectLst>
                  <a:outerShdw blurRad="38100" dist="38100" dir="2700000" algn="tl">
                    <a:srgbClr val="000000"/>
                  </a:outerShdw>
                </a:effectLst>
                <a:latin typeface="Arial" pitchFamily="34" charset="0"/>
              </a:rPr>
              <a:t>8</a:t>
            </a:r>
            <a:endParaRPr lang="en-US" sz="1400">
              <a:solidFill>
                <a:srgbClr val="FFFFFF"/>
              </a:solidFill>
              <a:effectLst>
                <a:outerShdw blurRad="38100" dist="38100" dir="2700000" algn="tl">
                  <a:srgbClr val="000000"/>
                </a:outerShdw>
              </a:effectLst>
              <a:latin typeface="Arial" pitchFamily="34" charset="0"/>
            </a:endParaRPr>
          </a:p>
        </p:txBody>
      </p:sp>
      <p:sp>
        <p:nvSpPr>
          <p:cNvPr id="1395755" name="Rectangle 43"/>
          <p:cNvSpPr>
            <a:spLocks noChangeArrowheads="1"/>
          </p:cNvSpPr>
          <p:nvPr/>
        </p:nvSpPr>
        <p:spPr bwMode="auto">
          <a:xfrm>
            <a:off x="6308725" y="5478463"/>
            <a:ext cx="282575" cy="304800"/>
          </a:xfrm>
          <a:prstGeom prst="rect">
            <a:avLst/>
          </a:prstGeom>
          <a:noFill/>
          <a:ln w="9525">
            <a:noFill/>
            <a:miter lim="800000"/>
            <a:headEnd/>
            <a:tailEnd/>
          </a:ln>
          <a:effectLst/>
        </p:spPr>
        <p:txBody>
          <a:bodyPr wrap="none" lIns="92075" tIns="46038" rIns="92075" bIns="46038">
            <a:spAutoFit/>
          </a:bodyPr>
          <a:lstStyle/>
          <a:p>
            <a:pPr algn="ctr" eaLnBrk="0" hangingPunct="0">
              <a:defRPr/>
            </a:pPr>
            <a:r>
              <a:rPr lang="en-US" sz="1400">
                <a:effectLst>
                  <a:outerShdw blurRad="38100" dist="38100" dir="2700000" algn="tl">
                    <a:srgbClr val="000000"/>
                  </a:outerShdw>
                </a:effectLst>
                <a:latin typeface="Arial" pitchFamily="34" charset="0"/>
              </a:rPr>
              <a:t>9</a:t>
            </a:r>
            <a:endParaRPr lang="en-US" sz="1400">
              <a:solidFill>
                <a:srgbClr val="FFFFFF"/>
              </a:solidFill>
              <a:effectLst>
                <a:outerShdw blurRad="38100" dist="38100" dir="2700000" algn="tl">
                  <a:srgbClr val="000000"/>
                </a:outerShdw>
              </a:effectLst>
              <a:latin typeface="Arial" pitchFamily="34" charset="0"/>
            </a:endParaRPr>
          </a:p>
        </p:txBody>
      </p:sp>
      <p:sp>
        <p:nvSpPr>
          <p:cNvPr id="1395756" name="Rectangle 44"/>
          <p:cNvSpPr>
            <a:spLocks noChangeArrowheads="1"/>
          </p:cNvSpPr>
          <p:nvPr/>
        </p:nvSpPr>
        <p:spPr bwMode="auto">
          <a:xfrm>
            <a:off x="3500438" y="5703888"/>
            <a:ext cx="549275" cy="304800"/>
          </a:xfrm>
          <a:prstGeom prst="rect">
            <a:avLst/>
          </a:prstGeom>
          <a:noFill/>
          <a:ln w="9525">
            <a:noFill/>
            <a:miter lim="800000"/>
            <a:headEnd/>
            <a:tailEnd/>
          </a:ln>
          <a:effectLst/>
        </p:spPr>
        <p:txBody>
          <a:bodyPr wrap="none" lIns="92075" tIns="46038" rIns="92075" bIns="46038">
            <a:spAutoFit/>
          </a:bodyPr>
          <a:lstStyle/>
          <a:p>
            <a:pPr algn="ctr" eaLnBrk="0" hangingPunct="0">
              <a:defRPr/>
            </a:pPr>
            <a:r>
              <a:rPr lang="en-US" sz="1400">
                <a:effectLst>
                  <a:outerShdw blurRad="38100" dist="38100" dir="2700000" algn="tl">
                    <a:srgbClr val="000000"/>
                  </a:outerShdw>
                </a:effectLst>
                <a:latin typeface="Arial" pitchFamily="34" charset="0"/>
              </a:rPr>
              <a:t>A.M.</a:t>
            </a:r>
          </a:p>
        </p:txBody>
      </p:sp>
      <p:sp>
        <p:nvSpPr>
          <p:cNvPr id="1395757" name="Rectangle 45"/>
          <p:cNvSpPr>
            <a:spLocks noChangeArrowheads="1"/>
          </p:cNvSpPr>
          <p:nvPr/>
        </p:nvSpPr>
        <p:spPr bwMode="auto">
          <a:xfrm>
            <a:off x="5646738" y="5703888"/>
            <a:ext cx="549275" cy="304800"/>
          </a:xfrm>
          <a:prstGeom prst="rect">
            <a:avLst/>
          </a:prstGeom>
          <a:noFill/>
          <a:ln w="9525">
            <a:noFill/>
            <a:miter lim="800000"/>
            <a:headEnd/>
            <a:tailEnd/>
          </a:ln>
          <a:effectLst/>
        </p:spPr>
        <p:txBody>
          <a:bodyPr wrap="none" lIns="92075" tIns="46038" rIns="92075" bIns="46038">
            <a:spAutoFit/>
          </a:bodyPr>
          <a:lstStyle/>
          <a:p>
            <a:pPr algn="ctr" eaLnBrk="0" hangingPunct="0">
              <a:defRPr/>
            </a:pPr>
            <a:r>
              <a:rPr lang="en-US" sz="1400">
                <a:effectLst>
                  <a:outerShdw blurRad="38100" dist="38100" dir="2700000" algn="tl">
                    <a:srgbClr val="000000"/>
                  </a:outerShdw>
                </a:effectLst>
                <a:latin typeface="Arial" pitchFamily="34" charset="0"/>
              </a:rPr>
              <a:t>P.M.</a:t>
            </a:r>
          </a:p>
        </p:txBody>
      </p:sp>
      <p:sp>
        <p:nvSpPr>
          <p:cNvPr id="121888" name="Freeform 46"/>
          <p:cNvSpPr>
            <a:spLocks/>
          </p:cNvSpPr>
          <p:nvPr/>
        </p:nvSpPr>
        <p:spPr bwMode="auto">
          <a:xfrm>
            <a:off x="3414713" y="4160838"/>
            <a:ext cx="3032125" cy="582612"/>
          </a:xfrm>
          <a:custGeom>
            <a:avLst/>
            <a:gdLst>
              <a:gd name="T0" fmla="*/ 2147483647 w 2149"/>
              <a:gd name="T1" fmla="*/ 2147483647 h 367"/>
              <a:gd name="T2" fmla="*/ 2147483647 w 2149"/>
              <a:gd name="T3" fmla="*/ 2147483647 h 367"/>
              <a:gd name="T4" fmla="*/ 2147483647 w 2149"/>
              <a:gd name="T5" fmla="*/ 2147483647 h 367"/>
              <a:gd name="T6" fmla="*/ 2147483647 w 2149"/>
              <a:gd name="T7" fmla="*/ 2147483647 h 367"/>
              <a:gd name="T8" fmla="*/ 2147483647 w 2149"/>
              <a:gd name="T9" fmla="*/ 2147483647 h 367"/>
              <a:gd name="T10" fmla="*/ 2147483647 w 2149"/>
              <a:gd name="T11" fmla="*/ 2147483647 h 367"/>
              <a:gd name="T12" fmla="*/ 2147483647 w 2149"/>
              <a:gd name="T13" fmla="*/ 2147483647 h 367"/>
              <a:gd name="T14" fmla="*/ 2147483647 w 2149"/>
              <a:gd name="T15" fmla="*/ 2147483647 h 367"/>
              <a:gd name="T16" fmla="*/ 2147483647 w 2149"/>
              <a:gd name="T17" fmla="*/ 2147483647 h 367"/>
              <a:gd name="T18" fmla="*/ 2147483647 w 2149"/>
              <a:gd name="T19" fmla="*/ 2147483647 h 367"/>
              <a:gd name="T20" fmla="*/ 2147483647 w 2149"/>
              <a:gd name="T21" fmla="*/ 2147483647 h 367"/>
              <a:gd name="T22" fmla="*/ 2147483647 w 2149"/>
              <a:gd name="T23" fmla="*/ 2147483647 h 367"/>
              <a:gd name="T24" fmla="*/ 2147483647 w 2149"/>
              <a:gd name="T25" fmla="*/ 2147483647 h 367"/>
              <a:gd name="T26" fmla="*/ 2147483647 w 2149"/>
              <a:gd name="T27" fmla="*/ 2147483647 h 367"/>
              <a:gd name="T28" fmla="*/ 2147483647 w 2149"/>
              <a:gd name="T29" fmla="*/ 2147483647 h 367"/>
              <a:gd name="T30" fmla="*/ 2147483647 w 2149"/>
              <a:gd name="T31" fmla="*/ 2147483647 h 367"/>
              <a:gd name="T32" fmla="*/ 2147483647 w 2149"/>
              <a:gd name="T33" fmla="*/ 2147483647 h 367"/>
              <a:gd name="T34" fmla="*/ 2147483647 w 2149"/>
              <a:gd name="T35" fmla="*/ 2147483647 h 367"/>
              <a:gd name="T36" fmla="*/ 2147483647 w 2149"/>
              <a:gd name="T37" fmla="*/ 2147483647 h 367"/>
              <a:gd name="T38" fmla="*/ 2147483647 w 2149"/>
              <a:gd name="T39" fmla="*/ 2147483647 h 367"/>
              <a:gd name="T40" fmla="*/ 2147483647 w 2149"/>
              <a:gd name="T41" fmla="*/ 2147483647 h 367"/>
              <a:gd name="T42" fmla="*/ 2147483647 w 2149"/>
              <a:gd name="T43" fmla="*/ 2147483647 h 367"/>
              <a:gd name="T44" fmla="*/ 2147483647 w 2149"/>
              <a:gd name="T45" fmla="*/ 2147483647 h 367"/>
              <a:gd name="T46" fmla="*/ 2147483647 w 2149"/>
              <a:gd name="T47" fmla="*/ 2147483647 h 367"/>
              <a:gd name="T48" fmla="*/ 2147483647 w 2149"/>
              <a:gd name="T49" fmla="*/ 2147483647 h 367"/>
              <a:gd name="T50" fmla="*/ 2147483647 w 2149"/>
              <a:gd name="T51" fmla="*/ 2147483647 h 367"/>
              <a:gd name="T52" fmla="*/ 2147483647 w 2149"/>
              <a:gd name="T53" fmla="*/ 2147483647 h 367"/>
              <a:gd name="T54" fmla="*/ 2147483647 w 2149"/>
              <a:gd name="T55" fmla="*/ 2147483647 h 367"/>
              <a:gd name="T56" fmla="*/ 2147483647 w 2149"/>
              <a:gd name="T57" fmla="*/ 2147483647 h 367"/>
              <a:gd name="T58" fmla="*/ 2147483647 w 2149"/>
              <a:gd name="T59" fmla="*/ 2147483647 h 367"/>
              <a:gd name="T60" fmla="*/ 2147483647 w 2149"/>
              <a:gd name="T61" fmla="*/ 2147483647 h 367"/>
              <a:gd name="T62" fmla="*/ 2147483647 w 2149"/>
              <a:gd name="T63" fmla="*/ 2147483647 h 367"/>
              <a:gd name="T64" fmla="*/ 2147483647 w 2149"/>
              <a:gd name="T65" fmla="*/ 2147483647 h 367"/>
              <a:gd name="T66" fmla="*/ 2147483647 w 2149"/>
              <a:gd name="T67" fmla="*/ 2147483647 h 367"/>
              <a:gd name="T68" fmla="*/ 2147483647 w 2149"/>
              <a:gd name="T69" fmla="*/ 2147483647 h 367"/>
              <a:gd name="T70" fmla="*/ 2147483647 w 2149"/>
              <a:gd name="T71" fmla="*/ 2147483647 h 367"/>
              <a:gd name="T72" fmla="*/ 2147483647 w 2149"/>
              <a:gd name="T73" fmla="*/ 2147483647 h 367"/>
              <a:gd name="T74" fmla="*/ 2147483647 w 2149"/>
              <a:gd name="T75" fmla="*/ 2147483647 h 367"/>
              <a:gd name="T76" fmla="*/ 2147483647 w 2149"/>
              <a:gd name="T77" fmla="*/ 2147483647 h 367"/>
              <a:gd name="T78" fmla="*/ 2147483647 w 2149"/>
              <a:gd name="T79" fmla="*/ 2147483647 h 367"/>
              <a:gd name="T80" fmla="*/ 2147483647 w 2149"/>
              <a:gd name="T81" fmla="*/ 2147483647 h 367"/>
              <a:gd name="T82" fmla="*/ 2147483647 w 2149"/>
              <a:gd name="T83" fmla="*/ 2147483647 h 367"/>
              <a:gd name="T84" fmla="*/ 2147483647 w 2149"/>
              <a:gd name="T85" fmla="*/ 2147483647 h 367"/>
              <a:gd name="T86" fmla="*/ 2147483647 w 2149"/>
              <a:gd name="T87" fmla="*/ 2147483647 h 367"/>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2149"/>
              <a:gd name="T133" fmla="*/ 0 h 367"/>
              <a:gd name="T134" fmla="*/ 2149 w 2149"/>
              <a:gd name="T135" fmla="*/ 367 h 367"/>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2149" h="367">
                <a:moveTo>
                  <a:pt x="2" y="351"/>
                </a:moveTo>
                <a:lnTo>
                  <a:pt x="57" y="346"/>
                </a:lnTo>
                <a:lnTo>
                  <a:pt x="74" y="336"/>
                </a:lnTo>
                <a:lnTo>
                  <a:pt x="87" y="321"/>
                </a:lnTo>
                <a:lnTo>
                  <a:pt x="109" y="318"/>
                </a:lnTo>
                <a:lnTo>
                  <a:pt x="117" y="312"/>
                </a:lnTo>
                <a:lnTo>
                  <a:pt x="132" y="308"/>
                </a:lnTo>
                <a:lnTo>
                  <a:pt x="160" y="267"/>
                </a:lnTo>
                <a:lnTo>
                  <a:pt x="167" y="254"/>
                </a:lnTo>
                <a:lnTo>
                  <a:pt x="167" y="224"/>
                </a:lnTo>
                <a:lnTo>
                  <a:pt x="175" y="211"/>
                </a:lnTo>
                <a:lnTo>
                  <a:pt x="177" y="192"/>
                </a:lnTo>
                <a:lnTo>
                  <a:pt x="182" y="173"/>
                </a:lnTo>
                <a:lnTo>
                  <a:pt x="184" y="145"/>
                </a:lnTo>
                <a:lnTo>
                  <a:pt x="190" y="128"/>
                </a:lnTo>
                <a:lnTo>
                  <a:pt x="201" y="111"/>
                </a:lnTo>
                <a:lnTo>
                  <a:pt x="212" y="104"/>
                </a:lnTo>
                <a:lnTo>
                  <a:pt x="214" y="55"/>
                </a:lnTo>
                <a:lnTo>
                  <a:pt x="216" y="42"/>
                </a:lnTo>
                <a:lnTo>
                  <a:pt x="222" y="23"/>
                </a:lnTo>
                <a:lnTo>
                  <a:pt x="231" y="6"/>
                </a:lnTo>
                <a:lnTo>
                  <a:pt x="250" y="6"/>
                </a:lnTo>
                <a:lnTo>
                  <a:pt x="254" y="27"/>
                </a:lnTo>
                <a:lnTo>
                  <a:pt x="265" y="44"/>
                </a:lnTo>
                <a:lnTo>
                  <a:pt x="274" y="53"/>
                </a:lnTo>
                <a:lnTo>
                  <a:pt x="276" y="83"/>
                </a:lnTo>
                <a:lnTo>
                  <a:pt x="282" y="96"/>
                </a:lnTo>
                <a:lnTo>
                  <a:pt x="284" y="117"/>
                </a:lnTo>
                <a:lnTo>
                  <a:pt x="295" y="130"/>
                </a:lnTo>
                <a:lnTo>
                  <a:pt x="297" y="149"/>
                </a:lnTo>
                <a:lnTo>
                  <a:pt x="308" y="169"/>
                </a:lnTo>
                <a:lnTo>
                  <a:pt x="319" y="184"/>
                </a:lnTo>
                <a:lnTo>
                  <a:pt x="325" y="205"/>
                </a:lnTo>
                <a:lnTo>
                  <a:pt x="331" y="222"/>
                </a:lnTo>
                <a:lnTo>
                  <a:pt x="340" y="233"/>
                </a:lnTo>
                <a:lnTo>
                  <a:pt x="353" y="235"/>
                </a:lnTo>
                <a:lnTo>
                  <a:pt x="361" y="254"/>
                </a:lnTo>
                <a:lnTo>
                  <a:pt x="379" y="269"/>
                </a:lnTo>
                <a:lnTo>
                  <a:pt x="394" y="291"/>
                </a:lnTo>
                <a:lnTo>
                  <a:pt x="406" y="297"/>
                </a:lnTo>
                <a:lnTo>
                  <a:pt x="430" y="295"/>
                </a:lnTo>
                <a:lnTo>
                  <a:pt x="445" y="288"/>
                </a:lnTo>
                <a:lnTo>
                  <a:pt x="464" y="295"/>
                </a:lnTo>
                <a:lnTo>
                  <a:pt x="477" y="288"/>
                </a:lnTo>
                <a:lnTo>
                  <a:pt x="486" y="293"/>
                </a:lnTo>
                <a:lnTo>
                  <a:pt x="501" y="297"/>
                </a:lnTo>
                <a:lnTo>
                  <a:pt x="556" y="299"/>
                </a:lnTo>
                <a:lnTo>
                  <a:pt x="571" y="303"/>
                </a:lnTo>
                <a:lnTo>
                  <a:pt x="616" y="310"/>
                </a:lnTo>
                <a:lnTo>
                  <a:pt x="636" y="316"/>
                </a:lnTo>
                <a:lnTo>
                  <a:pt x="653" y="316"/>
                </a:lnTo>
                <a:lnTo>
                  <a:pt x="676" y="323"/>
                </a:lnTo>
                <a:lnTo>
                  <a:pt x="685" y="325"/>
                </a:lnTo>
                <a:lnTo>
                  <a:pt x="700" y="333"/>
                </a:lnTo>
                <a:lnTo>
                  <a:pt x="708" y="333"/>
                </a:lnTo>
                <a:lnTo>
                  <a:pt x="723" y="342"/>
                </a:lnTo>
                <a:lnTo>
                  <a:pt x="740" y="340"/>
                </a:lnTo>
                <a:lnTo>
                  <a:pt x="762" y="323"/>
                </a:lnTo>
                <a:lnTo>
                  <a:pt x="777" y="303"/>
                </a:lnTo>
                <a:lnTo>
                  <a:pt x="779" y="280"/>
                </a:lnTo>
                <a:lnTo>
                  <a:pt x="792" y="258"/>
                </a:lnTo>
                <a:lnTo>
                  <a:pt x="798" y="239"/>
                </a:lnTo>
                <a:lnTo>
                  <a:pt x="807" y="218"/>
                </a:lnTo>
                <a:lnTo>
                  <a:pt x="822" y="203"/>
                </a:lnTo>
                <a:lnTo>
                  <a:pt x="826" y="173"/>
                </a:lnTo>
                <a:lnTo>
                  <a:pt x="843" y="166"/>
                </a:lnTo>
                <a:lnTo>
                  <a:pt x="863" y="166"/>
                </a:lnTo>
                <a:lnTo>
                  <a:pt x="869" y="184"/>
                </a:lnTo>
                <a:lnTo>
                  <a:pt x="878" y="209"/>
                </a:lnTo>
                <a:lnTo>
                  <a:pt x="888" y="246"/>
                </a:lnTo>
                <a:lnTo>
                  <a:pt x="905" y="278"/>
                </a:lnTo>
                <a:lnTo>
                  <a:pt x="914" y="295"/>
                </a:lnTo>
                <a:lnTo>
                  <a:pt x="931" y="295"/>
                </a:lnTo>
                <a:lnTo>
                  <a:pt x="950" y="284"/>
                </a:lnTo>
                <a:lnTo>
                  <a:pt x="961" y="269"/>
                </a:lnTo>
                <a:lnTo>
                  <a:pt x="972" y="254"/>
                </a:lnTo>
                <a:lnTo>
                  <a:pt x="987" y="244"/>
                </a:lnTo>
                <a:lnTo>
                  <a:pt x="1012" y="248"/>
                </a:lnTo>
                <a:lnTo>
                  <a:pt x="1060" y="246"/>
                </a:lnTo>
                <a:lnTo>
                  <a:pt x="1079" y="256"/>
                </a:lnTo>
                <a:lnTo>
                  <a:pt x="1105" y="263"/>
                </a:lnTo>
                <a:lnTo>
                  <a:pt x="1135" y="276"/>
                </a:lnTo>
                <a:lnTo>
                  <a:pt x="1156" y="288"/>
                </a:lnTo>
                <a:lnTo>
                  <a:pt x="1194" y="291"/>
                </a:lnTo>
                <a:lnTo>
                  <a:pt x="1216" y="299"/>
                </a:lnTo>
                <a:lnTo>
                  <a:pt x="1327" y="301"/>
                </a:lnTo>
                <a:lnTo>
                  <a:pt x="1347" y="310"/>
                </a:lnTo>
                <a:lnTo>
                  <a:pt x="1407" y="306"/>
                </a:lnTo>
                <a:lnTo>
                  <a:pt x="1424" y="299"/>
                </a:lnTo>
                <a:lnTo>
                  <a:pt x="1451" y="299"/>
                </a:lnTo>
                <a:lnTo>
                  <a:pt x="1479" y="308"/>
                </a:lnTo>
                <a:lnTo>
                  <a:pt x="1496" y="297"/>
                </a:lnTo>
                <a:lnTo>
                  <a:pt x="1524" y="301"/>
                </a:lnTo>
                <a:lnTo>
                  <a:pt x="1546" y="303"/>
                </a:lnTo>
                <a:lnTo>
                  <a:pt x="1559" y="291"/>
                </a:lnTo>
                <a:lnTo>
                  <a:pt x="1565" y="256"/>
                </a:lnTo>
                <a:lnTo>
                  <a:pt x="1569" y="226"/>
                </a:lnTo>
                <a:lnTo>
                  <a:pt x="1576" y="207"/>
                </a:lnTo>
                <a:lnTo>
                  <a:pt x="1586" y="186"/>
                </a:lnTo>
                <a:lnTo>
                  <a:pt x="1591" y="149"/>
                </a:lnTo>
                <a:lnTo>
                  <a:pt x="1604" y="124"/>
                </a:lnTo>
                <a:lnTo>
                  <a:pt x="1612" y="102"/>
                </a:lnTo>
                <a:lnTo>
                  <a:pt x="1614" y="51"/>
                </a:lnTo>
                <a:lnTo>
                  <a:pt x="1623" y="34"/>
                </a:lnTo>
                <a:lnTo>
                  <a:pt x="1627" y="2"/>
                </a:lnTo>
                <a:lnTo>
                  <a:pt x="1646" y="0"/>
                </a:lnTo>
                <a:lnTo>
                  <a:pt x="1666" y="2"/>
                </a:lnTo>
                <a:lnTo>
                  <a:pt x="1676" y="21"/>
                </a:lnTo>
                <a:lnTo>
                  <a:pt x="1691" y="38"/>
                </a:lnTo>
                <a:lnTo>
                  <a:pt x="1700" y="55"/>
                </a:lnTo>
                <a:lnTo>
                  <a:pt x="1704" y="87"/>
                </a:lnTo>
                <a:lnTo>
                  <a:pt x="1723" y="107"/>
                </a:lnTo>
                <a:lnTo>
                  <a:pt x="1728" y="128"/>
                </a:lnTo>
                <a:lnTo>
                  <a:pt x="1745" y="141"/>
                </a:lnTo>
                <a:lnTo>
                  <a:pt x="1756" y="160"/>
                </a:lnTo>
                <a:lnTo>
                  <a:pt x="1783" y="175"/>
                </a:lnTo>
                <a:lnTo>
                  <a:pt x="1798" y="192"/>
                </a:lnTo>
                <a:lnTo>
                  <a:pt x="1816" y="211"/>
                </a:lnTo>
                <a:lnTo>
                  <a:pt x="1835" y="222"/>
                </a:lnTo>
                <a:lnTo>
                  <a:pt x="1858" y="237"/>
                </a:lnTo>
                <a:lnTo>
                  <a:pt x="1876" y="250"/>
                </a:lnTo>
                <a:lnTo>
                  <a:pt x="1899" y="261"/>
                </a:lnTo>
                <a:lnTo>
                  <a:pt x="1916" y="280"/>
                </a:lnTo>
                <a:lnTo>
                  <a:pt x="1929" y="301"/>
                </a:lnTo>
                <a:lnTo>
                  <a:pt x="1948" y="321"/>
                </a:lnTo>
                <a:lnTo>
                  <a:pt x="1968" y="333"/>
                </a:lnTo>
                <a:lnTo>
                  <a:pt x="2045" y="338"/>
                </a:lnTo>
                <a:lnTo>
                  <a:pt x="2068" y="340"/>
                </a:lnTo>
                <a:lnTo>
                  <a:pt x="2105" y="342"/>
                </a:lnTo>
                <a:lnTo>
                  <a:pt x="2126" y="333"/>
                </a:lnTo>
                <a:lnTo>
                  <a:pt x="2148" y="323"/>
                </a:lnTo>
                <a:lnTo>
                  <a:pt x="2148" y="363"/>
                </a:lnTo>
                <a:lnTo>
                  <a:pt x="4" y="363"/>
                </a:lnTo>
                <a:lnTo>
                  <a:pt x="0" y="366"/>
                </a:lnTo>
              </a:path>
            </a:pathLst>
          </a:custGeom>
          <a:solidFill>
            <a:srgbClr val="FF0000"/>
          </a:solidFill>
          <a:ln w="9525" cap="rnd">
            <a:solidFill>
              <a:schemeClr val="tx1"/>
            </a:solidFill>
            <a:round/>
            <a:headEnd type="none" w="sm" len="sm"/>
            <a:tailEnd type="none" w="sm" len="sm"/>
          </a:ln>
        </p:spPr>
        <p:txBody>
          <a:bodyPr/>
          <a:lstStyle/>
          <a:p>
            <a:endParaRPr lang="en-US"/>
          </a:p>
        </p:txBody>
      </p:sp>
      <p:sp>
        <p:nvSpPr>
          <p:cNvPr id="1395759" name="Rectangle 47"/>
          <p:cNvSpPr>
            <a:spLocks noChangeArrowheads="1"/>
          </p:cNvSpPr>
          <p:nvPr/>
        </p:nvSpPr>
        <p:spPr bwMode="auto">
          <a:xfrm>
            <a:off x="6516688" y="4962525"/>
            <a:ext cx="1840247" cy="400752"/>
          </a:xfrm>
          <a:prstGeom prst="rect">
            <a:avLst/>
          </a:prstGeom>
          <a:noFill/>
          <a:ln w="9525">
            <a:noFill/>
            <a:miter lim="800000"/>
            <a:headEnd/>
            <a:tailEnd/>
          </a:ln>
          <a:effectLst/>
        </p:spPr>
        <p:txBody>
          <a:bodyPr wrap="none" lIns="92075" tIns="46038" rIns="92075" bIns="46038">
            <a:spAutoFit/>
          </a:bodyPr>
          <a:lstStyle/>
          <a:p>
            <a:pPr eaLnBrk="0" hangingPunct="0">
              <a:defRPr/>
            </a:pPr>
            <a:r>
              <a:rPr lang="en-US" sz="2000" dirty="0">
                <a:latin typeface="Arial" pitchFamily="34" charset="0"/>
              </a:rPr>
              <a:t>Basal Glucose</a:t>
            </a:r>
            <a:endParaRPr lang="en-US" sz="2000" dirty="0">
              <a:solidFill>
                <a:srgbClr val="FFFFFF"/>
              </a:solidFill>
              <a:latin typeface="Arial" pitchFamily="34" charset="0"/>
            </a:endParaRPr>
          </a:p>
        </p:txBody>
      </p:sp>
      <p:sp>
        <p:nvSpPr>
          <p:cNvPr id="1395760" name="Rectangle 48"/>
          <p:cNvSpPr>
            <a:spLocks noChangeArrowheads="1"/>
          </p:cNvSpPr>
          <p:nvPr/>
        </p:nvSpPr>
        <p:spPr bwMode="auto">
          <a:xfrm>
            <a:off x="4102101" y="5904548"/>
            <a:ext cx="1552575" cy="396875"/>
          </a:xfrm>
          <a:prstGeom prst="rect">
            <a:avLst/>
          </a:prstGeom>
          <a:noFill/>
          <a:ln w="9525">
            <a:noFill/>
            <a:miter lim="800000"/>
            <a:headEnd/>
            <a:tailEnd/>
          </a:ln>
          <a:effectLst/>
        </p:spPr>
        <p:txBody>
          <a:bodyPr wrap="none" lIns="92075" tIns="46038" rIns="92075" bIns="46038">
            <a:spAutoFit/>
          </a:bodyPr>
          <a:lstStyle/>
          <a:p>
            <a:pPr algn="ctr" eaLnBrk="0" hangingPunct="0">
              <a:defRPr/>
            </a:pPr>
            <a:r>
              <a:rPr lang="en-US" sz="2000" dirty="0">
                <a:effectLst>
                  <a:outerShdw blurRad="38100" dist="38100" dir="2700000" algn="tl">
                    <a:srgbClr val="000000"/>
                  </a:outerShdw>
                </a:effectLst>
                <a:latin typeface="Arial" pitchFamily="34" charset="0"/>
              </a:rPr>
              <a:t>Time</a:t>
            </a:r>
            <a:r>
              <a:rPr lang="en-US" sz="2000" dirty="0">
                <a:solidFill>
                  <a:srgbClr val="FFFFFF"/>
                </a:solidFill>
                <a:effectLst>
                  <a:outerShdw blurRad="38100" dist="38100" dir="2700000" algn="tl">
                    <a:srgbClr val="000000"/>
                  </a:outerShdw>
                </a:effectLst>
                <a:latin typeface="Arial" pitchFamily="34" charset="0"/>
              </a:rPr>
              <a:t> </a:t>
            </a:r>
            <a:r>
              <a:rPr lang="en-US" sz="2000" dirty="0">
                <a:effectLst>
                  <a:outerShdw blurRad="38100" dist="38100" dir="2700000" algn="tl">
                    <a:srgbClr val="000000"/>
                  </a:outerShdw>
                </a:effectLst>
                <a:latin typeface="Arial" pitchFamily="34" charset="0"/>
              </a:rPr>
              <a:t>of Day</a:t>
            </a:r>
            <a:endParaRPr lang="en-US" sz="2000" dirty="0">
              <a:solidFill>
                <a:srgbClr val="FFFFFF"/>
              </a:solidFill>
              <a:effectLst>
                <a:outerShdw blurRad="38100" dist="38100" dir="2700000" algn="tl">
                  <a:srgbClr val="000000"/>
                </a:outerShdw>
              </a:effectLst>
              <a:latin typeface="Arial" pitchFamily="34" charset="0"/>
            </a:endParaRPr>
          </a:p>
        </p:txBody>
      </p:sp>
      <p:sp>
        <p:nvSpPr>
          <p:cNvPr id="121891" name="Rectangle 49"/>
          <p:cNvSpPr>
            <a:spLocks noChangeArrowheads="1"/>
          </p:cNvSpPr>
          <p:nvPr/>
        </p:nvSpPr>
        <p:spPr bwMode="auto">
          <a:xfrm>
            <a:off x="3405188" y="3030538"/>
            <a:ext cx="3030537" cy="196850"/>
          </a:xfrm>
          <a:prstGeom prst="rect">
            <a:avLst/>
          </a:prstGeom>
          <a:solidFill>
            <a:srgbClr val="00CC00"/>
          </a:solidFill>
          <a:ln w="9525">
            <a:solidFill>
              <a:schemeClr val="tx1"/>
            </a:solidFill>
            <a:miter lim="800000"/>
            <a:headEnd/>
            <a:tailEnd/>
          </a:ln>
        </p:spPr>
        <p:txBody>
          <a:bodyPr wrap="none" anchor="ctr"/>
          <a:lstStyle/>
          <a:p>
            <a:endParaRPr lang="en-US"/>
          </a:p>
        </p:txBody>
      </p:sp>
      <p:sp>
        <p:nvSpPr>
          <p:cNvPr id="121892" name="Freeform 50"/>
          <p:cNvSpPr>
            <a:spLocks/>
          </p:cNvSpPr>
          <p:nvPr/>
        </p:nvSpPr>
        <p:spPr bwMode="auto">
          <a:xfrm>
            <a:off x="3554413" y="2147888"/>
            <a:ext cx="2886075" cy="849312"/>
          </a:xfrm>
          <a:custGeom>
            <a:avLst/>
            <a:gdLst>
              <a:gd name="T0" fmla="*/ 2147483647 w 2045"/>
              <a:gd name="T1" fmla="*/ 2147483647 h 535"/>
              <a:gd name="T2" fmla="*/ 2147483647 w 2045"/>
              <a:gd name="T3" fmla="*/ 2147483647 h 535"/>
              <a:gd name="T4" fmla="*/ 2147483647 w 2045"/>
              <a:gd name="T5" fmla="*/ 2147483647 h 535"/>
              <a:gd name="T6" fmla="*/ 2147483647 w 2045"/>
              <a:gd name="T7" fmla="*/ 2147483647 h 535"/>
              <a:gd name="T8" fmla="*/ 2147483647 w 2045"/>
              <a:gd name="T9" fmla="*/ 2147483647 h 535"/>
              <a:gd name="T10" fmla="*/ 2147483647 w 2045"/>
              <a:gd name="T11" fmla="*/ 0 h 535"/>
              <a:gd name="T12" fmla="*/ 2147483647 w 2045"/>
              <a:gd name="T13" fmla="*/ 2147483647 h 535"/>
              <a:gd name="T14" fmla="*/ 2147483647 w 2045"/>
              <a:gd name="T15" fmla="*/ 2147483647 h 535"/>
              <a:gd name="T16" fmla="*/ 2147483647 w 2045"/>
              <a:gd name="T17" fmla="*/ 2147483647 h 535"/>
              <a:gd name="T18" fmla="*/ 2147483647 w 2045"/>
              <a:gd name="T19" fmla="*/ 2147483647 h 535"/>
              <a:gd name="T20" fmla="*/ 2147483647 w 2045"/>
              <a:gd name="T21" fmla="*/ 2147483647 h 535"/>
              <a:gd name="T22" fmla="*/ 2147483647 w 2045"/>
              <a:gd name="T23" fmla="*/ 2147483647 h 535"/>
              <a:gd name="T24" fmla="*/ 2147483647 w 2045"/>
              <a:gd name="T25" fmla="*/ 2147483647 h 535"/>
              <a:gd name="T26" fmla="*/ 2147483647 w 2045"/>
              <a:gd name="T27" fmla="*/ 2147483647 h 535"/>
              <a:gd name="T28" fmla="*/ 2147483647 w 2045"/>
              <a:gd name="T29" fmla="*/ 2147483647 h 535"/>
              <a:gd name="T30" fmla="*/ 2147483647 w 2045"/>
              <a:gd name="T31" fmla="*/ 2147483647 h 535"/>
              <a:gd name="T32" fmla="*/ 2147483647 w 2045"/>
              <a:gd name="T33" fmla="*/ 2147483647 h 535"/>
              <a:gd name="T34" fmla="*/ 2147483647 w 2045"/>
              <a:gd name="T35" fmla="*/ 2147483647 h 535"/>
              <a:gd name="T36" fmla="*/ 2147483647 w 2045"/>
              <a:gd name="T37" fmla="*/ 2147483647 h 535"/>
              <a:gd name="T38" fmla="*/ 2147483647 w 2045"/>
              <a:gd name="T39" fmla="*/ 2147483647 h 535"/>
              <a:gd name="T40" fmla="*/ 2147483647 w 2045"/>
              <a:gd name="T41" fmla="*/ 2147483647 h 535"/>
              <a:gd name="T42" fmla="*/ 2147483647 w 2045"/>
              <a:gd name="T43" fmla="*/ 2147483647 h 535"/>
              <a:gd name="T44" fmla="*/ 2147483647 w 2045"/>
              <a:gd name="T45" fmla="*/ 2147483647 h 535"/>
              <a:gd name="T46" fmla="*/ 2147483647 w 2045"/>
              <a:gd name="T47" fmla="*/ 2147483647 h 535"/>
              <a:gd name="T48" fmla="*/ 2147483647 w 2045"/>
              <a:gd name="T49" fmla="*/ 2147483647 h 535"/>
              <a:gd name="T50" fmla="*/ 2147483647 w 2045"/>
              <a:gd name="T51" fmla="*/ 2147483647 h 535"/>
              <a:gd name="T52" fmla="*/ 2147483647 w 2045"/>
              <a:gd name="T53" fmla="*/ 2147483647 h 535"/>
              <a:gd name="T54" fmla="*/ 2147483647 w 2045"/>
              <a:gd name="T55" fmla="*/ 2147483647 h 535"/>
              <a:gd name="T56" fmla="*/ 2147483647 w 2045"/>
              <a:gd name="T57" fmla="*/ 2147483647 h 535"/>
              <a:gd name="T58" fmla="*/ 2147483647 w 2045"/>
              <a:gd name="T59" fmla="*/ 2147483647 h 535"/>
              <a:gd name="T60" fmla="*/ 2147483647 w 2045"/>
              <a:gd name="T61" fmla="*/ 2147483647 h 535"/>
              <a:gd name="T62" fmla="*/ 2147483647 w 2045"/>
              <a:gd name="T63" fmla="*/ 2147483647 h 535"/>
              <a:gd name="T64" fmla="*/ 2147483647 w 2045"/>
              <a:gd name="T65" fmla="*/ 2147483647 h 535"/>
              <a:gd name="T66" fmla="*/ 2147483647 w 2045"/>
              <a:gd name="T67" fmla="*/ 2147483647 h 535"/>
              <a:gd name="T68" fmla="*/ 2147483647 w 2045"/>
              <a:gd name="T69" fmla="*/ 2147483647 h 535"/>
              <a:gd name="T70" fmla="*/ 2147483647 w 2045"/>
              <a:gd name="T71" fmla="*/ 2147483647 h 535"/>
              <a:gd name="T72" fmla="*/ 2147483647 w 2045"/>
              <a:gd name="T73" fmla="*/ 2147483647 h 535"/>
              <a:gd name="T74" fmla="*/ 2147483647 w 2045"/>
              <a:gd name="T75" fmla="*/ 2147483647 h 535"/>
              <a:gd name="T76" fmla="*/ 2147483647 w 2045"/>
              <a:gd name="T77" fmla="*/ 2147483647 h 535"/>
              <a:gd name="T78" fmla="*/ 2147483647 w 2045"/>
              <a:gd name="T79" fmla="*/ 2147483647 h 535"/>
              <a:gd name="T80" fmla="*/ 2147483647 w 2045"/>
              <a:gd name="T81" fmla="*/ 2147483647 h 535"/>
              <a:gd name="T82" fmla="*/ 2147483647 w 2045"/>
              <a:gd name="T83" fmla="*/ 2147483647 h 535"/>
              <a:gd name="T84" fmla="*/ 2147483647 w 2045"/>
              <a:gd name="T85" fmla="*/ 2147483647 h 535"/>
              <a:gd name="T86" fmla="*/ 2147483647 w 2045"/>
              <a:gd name="T87" fmla="*/ 2147483647 h 535"/>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2045"/>
              <a:gd name="T133" fmla="*/ 0 h 535"/>
              <a:gd name="T134" fmla="*/ 2045 w 2045"/>
              <a:gd name="T135" fmla="*/ 535 h 535"/>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2045" h="535">
                <a:moveTo>
                  <a:pt x="0" y="523"/>
                </a:moveTo>
                <a:lnTo>
                  <a:pt x="32" y="501"/>
                </a:lnTo>
                <a:lnTo>
                  <a:pt x="51" y="484"/>
                </a:lnTo>
                <a:lnTo>
                  <a:pt x="59" y="472"/>
                </a:lnTo>
                <a:lnTo>
                  <a:pt x="68" y="440"/>
                </a:lnTo>
                <a:lnTo>
                  <a:pt x="74" y="393"/>
                </a:lnTo>
                <a:lnTo>
                  <a:pt x="94" y="241"/>
                </a:lnTo>
                <a:lnTo>
                  <a:pt x="102" y="173"/>
                </a:lnTo>
                <a:lnTo>
                  <a:pt x="113" y="153"/>
                </a:lnTo>
                <a:lnTo>
                  <a:pt x="115" y="85"/>
                </a:lnTo>
                <a:lnTo>
                  <a:pt x="117" y="74"/>
                </a:lnTo>
                <a:lnTo>
                  <a:pt x="119" y="66"/>
                </a:lnTo>
                <a:lnTo>
                  <a:pt x="128" y="64"/>
                </a:lnTo>
                <a:lnTo>
                  <a:pt x="136" y="57"/>
                </a:lnTo>
                <a:lnTo>
                  <a:pt x="141" y="44"/>
                </a:lnTo>
                <a:lnTo>
                  <a:pt x="143" y="23"/>
                </a:lnTo>
                <a:lnTo>
                  <a:pt x="147" y="6"/>
                </a:lnTo>
                <a:lnTo>
                  <a:pt x="154" y="0"/>
                </a:lnTo>
                <a:lnTo>
                  <a:pt x="160" y="0"/>
                </a:lnTo>
                <a:lnTo>
                  <a:pt x="164" y="38"/>
                </a:lnTo>
                <a:lnTo>
                  <a:pt x="177" y="44"/>
                </a:lnTo>
                <a:lnTo>
                  <a:pt x="181" y="83"/>
                </a:lnTo>
                <a:lnTo>
                  <a:pt x="184" y="100"/>
                </a:lnTo>
                <a:lnTo>
                  <a:pt x="196" y="119"/>
                </a:lnTo>
                <a:lnTo>
                  <a:pt x="201" y="140"/>
                </a:lnTo>
                <a:lnTo>
                  <a:pt x="201" y="168"/>
                </a:lnTo>
                <a:lnTo>
                  <a:pt x="214" y="185"/>
                </a:lnTo>
                <a:lnTo>
                  <a:pt x="222" y="207"/>
                </a:lnTo>
                <a:lnTo>
                  <a:pt x="222" y="222"/>
                </a:lnTo>
                <a:lnTo>
                  <a:pt x="229" y="241"/>
                </a:lnTo>
                <a:lnTo>
                  <a:pt x="248" y="273"/>
                </a:lnTo>
                <a:lnTo>
                  <a:pt x="256" y="299"/>
                </a:lnTo>
                <a:lnTo>
                  <a:pt x="265" y="328"/>
                </a:lnTo>
                <a:lnTo>
                  <a:pt x="282" y="343"/>
                </a:lnTo>
                <a:lnTo>
                  <a:pt x="284" y="365"/>
                </a:lnTo>
                <a:lnTo>
                  <a:pt x="295" y="384"/>
                </a:lnTo>
                <a:lnTo>
                  <a:pt x="303" y="407"/>
                </a:lnTo>
                <a:lnTo>
                  <a:pt x="333" y="416"/>
                </a:lnTo>
                <a:lnTo>
                  <a:pt x="344" y="420"/>
                </a:lnTo>
                <a:lnTo>
                  <a:pt x="361" y="416"/>
                </a:lnTo>
                <a:lnTo>
                  <a:pt x="391" y="414"/>
                </a:lnTo>
                <a:lnTo>
                  <a:pt x="404" y="429"/>
                </a:lnTo>
                <a:lnTo>
                  <a:pt x="425" y="440"/>
                </a:lnTo>
                <a:lnTo>
                  <a:pt x="451" y="467"/>
                </a:lnTo>
                <a:lnTo>
                  <a:pt x="473" y="482"/>
                </a:lnTo>
                <a:lnTo>
                  <a:pt x="500" y="484"/>
                </a:lnTo>
                <a:lnTo>
                  <a:pt x="520" y="491"/>
                </a:lnTo>
                <a:lnTo>
                  <a:pt x="554" y="491"/>
                </a:lnTo>
                <a:lnTo>
                  <a:pt x="577" y="484"/>
                </a:lnTo>
                <a:lnTo>
                  <a:pt x="601" y="480"/>
                </a:lnTo>
                <a:lnTo>
                  <a:pt x="635" y="489"/>
                </a:lnTo>
                <a:lnTo>
                  <a:pt x="650" y="461"/>
                </a:lnTo>
                <a:lnTo>
                  <a:pt x="667" y="457"/>
                </a:lnTo>
                <a:lnTo>
                  <a:pt x="687" y="386"/>
                </a:lnTo>
                <a:lnTo>
                  <a:pt x="697" y="360"/>
                </a:lnTo>
                <a:lnTo>
                  <a:pt x="697" y="339"/>
                </a:lnTo>
                <a:lnTo>
                  <a:pt x="712" y="316"/>
                </a:lnTo>
                <a:lnTo>
                  <a:pt x="714" y="288"/>
                </a:lnTo>
                <a:lnTo>
                  <a:pt x="729" y="273"/>
                </a:lnTo>
                <a:lnTo>
                  <a:pt x="736" y="207"/>
                </a:lnTo>
                <a:lnTo>
                  <a:pt x="740" y="192"/>
                </a:lnTo>
                <a:lnTo>
                  <a:pt x="761" y="185"/>
                </a:lnTo>
                <a:lnTo>
                  <a:pt x="770" y="222"/>
                </a:lnTo>
                <a:lnTo>
                  <a:pt x="772" y="254"/>
                </a:lnTo>
                <a:lnTo>
                  <a:pt x="783" y="277"/>
                </a:lnTo>
                <a:lnTo>
                  <a:pt x="791" y="333"/>
                </a:lnTo>
                <a:lnTo>
                  <a:pt x="804" y="354"/>
                </a:lnTo>
                <a:lnTo>
                  <a:pt x="817" y="369"/>
                </a:lnTo>
                <a:lnTo>
                  <a:pt x="836" y="367"/>
                </a:lnTo>
                <a:lnTo>
                  <a:pt x="866" y="331"/>
                </a:lnTo>
                <a:lnTo>
                  <a:pt x="896" y="328"/>
                </a:lnTo>
                <a:lnTo>
                  <a:pt x="920" y="328"/>
                </a:lnTo>
                <a:lnTo>
                  <a:pt x="935" y="341"/>
                </a:lnTo>
                <a:lnTo>
                  <a:pt x="954" y="354"/>
                </a:lnTo>
                <a:lnTo>
                  <a:pt x="969" y="373"/>
                </a:lnTo>
                <a:lnTo>
                  <a:pt x="1010" y="422"/>
                </a:lnTo>
                <a:lnTo>
                  <a:pt x="1033" y="444"/>
                </a:lnTo>
                <a:lnTo>
                  <a:pt x="1072" y="463"/>
                </a:lnTo>
                <a:lnTo>
                  <a:pt x="1110" y="472"/>
                </a:lnTo>
                <a:lnTo>
                  <a:pt x="1170" y="484"/>
                </a:lnTo>
                <a:lnTo>
                  <a:pt x="1194" y="495"/>
                </a:lnTo>
                <a:lnTo>
                  <a:pt x="1219" y="493"/>
                </a:lnTo>
                <a:lnTo>
                  <a:pt x="1239" y="504"/>
                </a:lnTo>
                <a:lnTo>
                  <a:pt x="1260" y="499"/>
                </a:lnTo>
                <a:lnTo>
                  <a:pt x="1279" y="506"/>
                </a:lnTo>
                <a:lnTo>
                  <a:pt x="1284" y="521"/>
                </a:lnTo>
                <a:lnTo>
                  <a:pt x="1303" y="525"/>
                </a:lnTo>
                <a:lnTo>
                  <a:pt x="1324" y="514"/>
                </a:lnTo>
                <a:lnTo>
                  <a:pt x="1350" y="510"/>
                </a:lnTo>
                <a:lnTo>
                  <a:pt x="1374" y="510"/>
                </a:lnTo>
                <a:lnTo>
                  <a:pt x="1404" y="516"/>
                </a:lnTo>
                <a:lnTo>
                  <a:pt x="1431" y="510"/>
                </a:lnTo>
                <a:lnTo>
                  <a:pt x="1453" y="489"/>
                </a:lnTo>
                <a:lnTo>
                  <a:pt x="1468" y="457"/>
                </a:lnTo>
                <a:lnTo>
                  <a:pt x="1472" y="407"/>
                </a:lnTo>
                <a:lnTo>
                  <a:pt x="1476" y="363"/>
                </a:lnTo>
                <a:lnTo>
                  <a:pt x="1489" y="348"/>
                </a:lnTo>
                <a:lnTo>
                  <a:pt x="1493" y="277"/>
                </a:lnTo>
                <a:lnTo>
                  <a:pt x="1493" y="249"/>
                </a:lnTo>
                <a:lnTo>
                  <a:pt x="1504" y="211"/>
                </a:lnTo>
                <a:lnTo>
                  <a:pt x="1506" y="187"/>
                </a:lnTo>
                <a:lnTo>
                  <a:pt x="1526" y="173"/>
                </a:lnTo>
                <a:lnTo>
                  <a:pt x="1536" y="149"/>
                </a:lnTo>
                <a:lnTo>
                  <a:pt x="1564" y="115"/>
                </a:lnTo>
                <a:lnTo>
                  <a:pt x="1588" y="108"/>
                </a:lnTo>
                <a:lnTo>
                  <a:pt x="1609" y="108"/>
                </a:lnTo>
                <a:lnTo>
                  <a:pt x="1626" y="123"/>
                </a:lnTo>
                <a:lnTo>
                  <a:pt x="1641" y="134"/>
                </a:lnTo>
                <a:lnTo>
                  <a:pt x="1641" y="170"/>
                </a:lnTo>
                <a:lnTo>
                  <a:pt x="1641" y="196"/>
                </a:lnTo>
                <a:lnTo>
                  <a:pt x="1652" y="220"/>
                </a:lnTo>
                <a:lnTo>
                  <a:pt x="1658" y="241"/>
                </a:lnTo>
                <a:lnTo>
                  <a:pt x="1663" y="284"/>
                </a:lnTo>
                <a:lnTo>
                  <a:pt x="1673" y="301"/>
                </a:lnTo>
                <a:lnTo>
                  <a:pt x="1680" y="316"/>
                </a:lnTo>
                <a:lnTo>
                  <a:pt x="1695" y="324"/>
                </a:lnTo>
                <a:lnTo>
                  <a:pt x="1707" y="339"/>
                </a:lnTo>
                <a:lnTo>
                  <a:pt x="1729" y="356"/>
                </a:lnTo>
                <a:lnTo>
                  <a:pt x="1748" y="365"/>
                </a:lnTo>
                <a:lnTo>
                  <a:pt x="1774" y="367"/>
                </a:lnTo>
                <a:lnTo>
                  <a:pt x="1795" y="380"/>
                </a:lnTo>
                <a:lnTo>
                  <a:pt x="1810" y="399"/>
                </a:lnTo>
                <a:lnTo>
                  <a:pt x="1840" y="422"/>
                </a:lnTo>
                <a:lnTo>
                  <a:pt x="1853" y="440"/>
                </a:lnTo>
                <a:lnTo>
                  <a:pt x="1870" y="454"/>
                </a:lnTo>
                <a:lnTo>
                  <a:pt x="1896" y="472"/>
                </a:lnTo>
                <a:lnTo>
                  <a:pt x="1911" y="484"/>
                </a:lnTo>
                <a:lnTo>
                  <a:pt x="1936" y="497"/>
                </a:lnTo>
                <a:lnTo>
                  <a:pt x="1966" y="504"/>
                </a:lnTo>
                <a:lnTo>
                  <a:pt x="1990" y="501"/>
                </a:lnTo>
                <a:lnTo>
                  <a:pt x="2014" y="506"/>
                </a:lnTo>
                <a:lnTo>
                  <a:pt x="2044" y="495"/>
                </a:lnTo>
                <a:lnTo>
                  <a:pt x="2044" y="534"/>
                </a:lnTo>
                <a:lnTo>
                  <a:pt x="0" y="531"/>
                </a:lnTo>
              </a:path>
            </a:pathLst>
          </a:custGeom>
          <a:solidFill>
            <a:srgbClr val="00FF00"/>
          </a:solidFill>
          <a:ln w="9525" cap="rnd">
            <a:solidFill>
              <a:schemeClr val="tx1"/>
            </a:solidFill>
            <a:round/>
            <a:headEnd type="none" w="sm" len="sm"/>
            <a:tailEnd type="none" w="sm" len="sm"/>
          </a:ln>
        </p:spPr>
        <p:txBody>
          <a:bodyPr/>
          <a:lstStyle/>
          <a:p>
            <a:endParaRPr lang="en-US"/>
          </a:p>
        </p:txBody>
      </p:sp>
      <p:sp>
        <p:nvSpPr>
          <p:cNvPr id="1395763" name="Rectangle 51"/>
          <p:cNvSpPr>
            <a:spLocks noChangeArrowheads="1"/>
          </p:cNvSpPr>
          <p:nvPr/>
        </p:nvSpPr>
        <p:spPr bwMode="auto">
          <a:xfrm>
            <a:off x="2840037" y="2101849"/>
            <a:ext cx="466725" cy="396875"/>
          </a:xfrm>
          <a:prstGeom prst="rect">
            <a:avLst/>
          </a:prstGeom>
          <a:noFill/>
          <a:ln w="9525">
            <a:noFill/>
            <a:miter lim="800000"/>
            <a:headEnd/>
            <a:tailEnd/>
          </a:ln>
          <a:effectLst/>
        </p:spPr>
        <p:txBody>
          <a:bodyPr wrap="none" lIns="92075" tIns="46038" rIns="92075" bIns="46038">
            <a:spAutoFit/>
          </a:bodyPr>
          <a:lstStyle/>
          <a:p>
            <a:pPr algn="r" eaLnBrk="0" hangingPunct="0">
              <a:defRPr/>
            </a:pPr>
            <a:r>
              <a:rPr lang="en-US" sz="2000">
                <a:effectLst>
                  <a:outerShdw blurRad="38100" dist="38100" dir="2700000" algn="tl">
                    <a:srgbClr val="000000"/>
                  </a:outerShdw>
                </a:effectLst>
                <a:latin typeface="Arial" pitchFamily="34" charset="0"/>
              </a:rPr>
              <a:t>50</a:t>
            </a:r>
            <a:endParaRPr lang="en-US" sz="2000">
              <a:solidFill>
                <a:srgbClr val="FFFFFF"/>
              </a:solidFill>
              <a:effectLst>
                <a:outerShdw blurRad="38100" dist="38100" dir="2700000" algn="tl">
                  <a:srgbClr val="000000"/>
                </a:outerShdw>
              </a:effectLst>
              <a:latin typeface="Arial" pitchFamily="34" charset="0"/>
            </a:endParaRPr>
          </a:p>
        </p:txBody>
      </p:sp>
      <p:sp>
        <p:nvSpPr>
          <p:cNvPr id="1395764" name="Rectangle 52"/>
          <p:cNvSpPr>
            <a:spLocks noChangeArrowheads="1"/>
          </p:cNvSpPr>
          <p:nvPr/>
        </p:nvSpPr>
        <p:spPr bwMode="auto">
          <a:xfrm>
            <a:off x="2797175" y="2549525"/>
            <a:ext cx="466725" cy="396875"/>
          </a:xfrm>
          <a:prstGeom prst="rect">
            <a:avLst/>
          </a:prstGeom>
          <a:noFill/>
          <a:ln w="9525">
            <a:noFill/>
            <a:miter lim="800000"/>
            <a:headEnd/>
            <a:tailEnd/>
          </a:ln>
          <a:effectLst/>
        </p:spPr>
        <p:txBody>
          <a:bodyPr wrap="none" lIns="92075" tIns="46038" rIns="92075" bIns="46038">
            <a:spAutoFit/>
          </a:bodyPr>
          <a:lstStyle/>
          <a:p>
            <a:pPr algn="r" eaLnBrk="0" hangingPunct="0">
              <a:defRPr/>
            </a:pPr>
            <a:r>
              <a:rPr lang="en-US" sz="2000">
                <a:effectLst>
                  <a:outerShdw blurRad="38100" dist="38100" dir="2700000" algn="tl">
                    <a:srgbClr val="000000"/>
                  </a:outerShdw>
                </a:effectLst>
                <a:latin typeface="Arial" pitchFamily="34" charset="0"/>
              </a:rPr>
              <a:t>25</a:t>
            </a:r>
            <a:endParaRPr lang="en-US" sz="2000">
              <a:solidFill>
                <a:srgbClr val="FFFFFF"/>
              </a:solidFill>
              <a:effectLst>
                <a:outerShdw blurRad="38100" dist="38100" dir="2700000" algn="tl">
                  <a:srgbClr val="000000"/>
                </a:outerShdw>
              </a:effectLst>
              <a:latin typeface="Arial" pitchFamily="34" charset="0"/>
            </a:endParaRPr>
          </a:p>
        </p:txBody>
      </p:sp>
      <p:sp>
        <p:nvSpPr>
          <p:cNvPr id="1395765" name="Rectangle 53"/>
          <p:cNvSpPr>
            <a:spLocks noChangeArrowheads="1"/>
          </p:cNvSpPr>
          <p:nvPr/>
        </p:nvSpPr>
        <p:spPr bwMode="auto">
          <a:xfrm>
            <a:off x="2938463" y="2992438"/>
            <a:ext cx="325437" cy="396875"/>
          </a:xfrm>
          <a:prstGeom prst="rect">
            <a:avLst/>
          </a:prstGeom>
          <a:noFill/>
          <a:ln w="9525">
            <a:noFill/>
            <a:miter lim="800000"/>
            <a:headEnd/>
            <a:tailEnd/>
          </a:ln>
          <a:effectLst/>
        </p:spPr>
        <p:txBody>
          <a:bodyPr wrap="none" lIns="92075" tIns="46038" rIns="92075" bIns="46038">
            <a:spAutoFit/>
          </a:bodyPr>
          <a:lstStyle/>
          <a:p>
            <a:pPr algn="r" eaLnBrk="0" hangingPunct="0">
              <a:defRPr/>
            </a:pPr>
            <a:r>
              <a:rPr lang="en-US" sz="2000">
                <a:effectLst>
                  <a:outerShdw blurRad="38100" dist="38100" dir="2700000" algn="tl">
                    <a:srgbClr val="000000"/>
                  </a:outerShdw>
                </a:effectLst>
                <a:latin typeface="Arial" pitchFamily="34" charset="0"/>
              </a:rPr>
              <a:t>0</a:t>
            </a:r>
            <a:endParaRPr lang="en-US" sz="2000">
              <a:solidFill>
                <a:srgbClr val="FFFFFF"/>
              </a:solidFill>
              <a:effectLst>
                <a:outerShdw blurRad="38100" dist="38100" dir="2700000" algn="tl">
                  <a:srgbClr val="000000"/>
                </a:outerShdw>
              </a:effectLst>
              <a:latin typeface="Arial" pitchFamily="34" charset="0"/>
            </a:endParaRPr>
          </a:p>
        </p:txBody>
      </p:sp>
      <p:sp>
        <p:nvSpPr>
          <p:cNvPr id="121896" name="Freeform 54"/>
          <p:cNvSpPr>
            <a:spLocks/>
          </p:cNvSpPr>
          <p:nvPr/>
        </p:nvSpPr>
        <p:spPr bwMode="auto">
          <a:xfrm>
            <a:off x="3249613" y="1881188"/>
            <a:ext cx="3149600" cy="1355725"/>
          </a:xfrm>
          <a:custGeom>
            <a:avLst/>
            <a:gdLst>
              <a:gd name="T0" fmla="*/ 0 w 2232"/>
              <a:gd name="T1" fmla="*/ 0 h 854"/>
              <a:gd name="T2" fmla="*/ 0 w 2232"/>
              <a:gd name="T3" fmla="*/ 2147483647 h 854"/>
              <a:gd name="T4" fmla="*/ 2147483647 w 2232"/>
              <a:gd name="T5" fmla="*/ 2147483647 h 854"/>
              <a:gd name="T6" fmla="*/ 0 60000 65536"/>
              <a:gd name="T7" fmla="*/ 0 60000 65536"/>
              <a:gd name="T8" fmla="*/ 0 60000 65536"/>
              <a:gd name="T9" fmla="*/ 0 w 2232"/>
              <a:gd name="T10" fmla="*/ 0 h 854"/>
              <a:gd name="T11" fmla="*/ 2232 w 2232"/>
              <a:gd name="T12" fmla="*/ 854 h 854"/>
            </a:gdLst>
            <a:ahLst/>
            <a:cxnLst>
              <a:cxn ang="T6">
                <a:pos x="T0" y="T1"/>
              </a:cxn>
              <a:cxn ang="T7">
                <a:pos x="T2" y="T3"/>
              </a:cxn>
              <a:cxn ang="T8">
                <a:pos x="T4" y="T5"/>
              </a:cxn>
            </a:cxnLst>
            <a:rect l="T9" t="T10" r="T11" b="T12"/>
            <a:pathLst>
              <a:path w="2232" h="854">
                <a:moveTo>
                  <a:pt x="0" y="0"/>
                </a:moveTo>
                <a:lnTo>
                  <a:pt x="0" y="853"/>
                </a:lnTo>
                <a:lnTo>
                  <a:pt x="2231" y="853"/>
                </a:lnTo>
              </a:path>
            </a:pathLst>
          </a:custGeom>
          <a:noFill/>
          <a:ln w="25400" cap="rnd">
            <a:solidFill>
              <a:srgbClr val="FFFFFF"/>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21897" name="Line 55"/>
          <p:cNvSpPr>
            <a:spLocks noChangeShapeType="1"/>
          </p:cNvSpPr>
          <p:nvPr/>
        </p:nvSpPr>
        <p:spPr bwMode="auto">
          <a:xfrm>
            <a:off x="3249613" y="1881188"/>
            <a:ext cx="41275" cy="0"/>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898" name="Line 56"/>
          <p:cNvSpPr>
            <a:spLocks noChangeShapeType="1"/>
          </p:cNvSpPr>
          <p:nvPr/>
        </p:nvSpPr>
        <p:spPr bwMode="auto">
          <a:xfrm>
            <a:off x="3249613" y="2332038"/>
            <a:ext cx="41275" cy="0"/>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899" name="Line 57"/>
          <p:cNvSpPr>
            <a:spLocks noChangeShapeType="1"/>
          </p:cNvSpPr>
          <p:nvPr/>
        </p:nvSpPr>
        <p:spPr bwMode="auto">
          <a:xfrm>
            <a:off x="3249613" y="2784475"/>
            <a:ext cx="41275" cy="0"/>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grpSp>
        <p:nvGrpSpPr>
          <p:cNvPr id="121900" name="Group 58"/>
          <p:cNvGrpSpPr>
            <a:grpSpLocks/>
          </p:cNvGrpSpPr>
          <p:nvPr/>
        </p:nvGrpSpPr>
        <p:grpSpPr bwMode="auto">
          <a:xfrm>
            <a:off x="3511550" y="3230563"/>
            <a:ext cx="2927350" cy="57150"/>
            <a:chOff x="2489" y="2294"/>
            <a:chExt cx="2074" cy="36"/>
          </a:xfrm>
        </p:grpSpPr>
        <p:sp>
          <p:nvSpPr>
            <p:cNvPr id="121911" name="Line 59"/>
            <p:cNvSpPr>
              <a:spLocks noChangeShapeType="1"/>
            </p:cNvSpPr>
            <p:nvPr/>
          </p:nvSpPr>
          <p:spPr bwMode="auto">
            <a:xfrm>
              <a:off x="2489" y="2294"/>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912" name="Line 60"/>
            <p:cNvSpPr>
              <a:spLocks noChangeShapeType="1"/>
            </p:cNvSpPr>
            <p:nvPr/>
          </p:nvSpPr>
          <p:spPr bwMode="auto">
            <a:xfrm>
              <a:off x="2649" y="2294"/>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913" name="Line 61"/>
            <p:cNvSpPr>
              <a:spLocks noChangeShapeType="1"/>
            </p:cNvSpPr>
            <p:nvPr/>
          </p:nvSpPr>
          <p:spPr bwMode="auto">
            <a:xfrm>
              <a:off x="2809" y="2294"/>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914" name="Line 62"/>
            <p:cNvSpPr>
              <a:spLocks noChangeShapeType="1"/>
            </p:cNvSpPr>
            <p:nvPr/>
          </p:nvSpPr>
          <p:spPr bwMode="auto">
            <a:xfrm>
              <a:off x="2968" y="2294"/>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915" name="Line 63"/>
            <p:cNvSpPr>
              <a:spLocks noChangeShapeType="1"/>
            </p:cNvSpPr>
            <p:nvPr/>
          </p:nvSpPr>
          <p:spPr bwMode="auto">
            <a:xfrm>
              <a:off x="3128" y="2294"/>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916" name="Line 64"/>
            <p:cNvSpPr>
              <a:spLocks noChangeShapeType="1"/>
            </p:cNvSpPr>
            <p:nvPr/>
          </p:nvSpPr>
          <p:spPr bwMode="auto">
            <a:xfrm>
              <a:off x="3287" y="2294"/>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917" name="Line 65"/>
            <p:cNvSpPr>
              <a:spLocks noChangeShapeType="1"/>
            </p:cNvSpPr>
            <p:nvPr/>
          </p:nvSpPr>
          <p:spPr bwMode="auto">
            <a:xfrm>
              <a:off x="3447" y="2294"/>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918" name="Line 66"/>
            <p:cNvSpPr>
              <a:spLocks noChangeShapeType="1"/>
            </p:cNvSpPr>
            <p:nvPr/>
          </p:nvSpPr>
          <p:spPr bwMode="auto">
            <a:xfrm>
              <a:off x="3606" y="2294"/>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919" name="Line 67"/>
            <p:cNvSpPr>
              <a:spLocks noChangeShapeType="1"/>
            </p:cNvSpPr>
            <p:nvPr/>
          </p:nvSpPr>
          <p:spPr bwMode="auto">
            <a:xfrm>
              <a:off x="3765" y="2294"/>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920" name="Line 68"/>
            <p:cNvSpPr>
              <a:spLocks noChangeShapeType="1"/>
            </p:cNvSpPr>
            <p:nvPr/>
          </p:nvSpPr>
          <p:spPr bwMode="auto">
            <a:xfrm>
              <a:off x="3924" y="2294"/>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921" name="Line 69"/>
            <p:cNvSpPr>
              <a:spLocks noChangeShapeType="1"/>
            </p:cNvSpPr>
            <p:nvPr/>
          </p:nvSpPr>
          <p:spPr bwMode="auto">
            <a:xfrm>
              <a:off x="4085" y="2294"/>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922" name="Line 70"/>
            <p:cNvSpPr>
              <a:spLocks noChangeShapeType="1"/>
            </p:cNvSpPr>
            <p:nvPr/>
          </p:nvSpPr>
          <p:spPr bwMode="auto">
            <a:xfrm>
              <a:off x="4244" y="2294"/>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923" name="Line 71"/>
            <p:cNvSpPr>
              <a:spLocks noChangeShapeType="1"/>
            </p:cNvSpPr>
            <p:nvPr/>
          </p:nvSpPr>
          <p:spPr bwMode="auto">
            <a:xfrm>
              <a:off x="4403" y="2294"/>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924" name="Line 72"/>
            <p:cNvSpPr>
              <a:spLocks noChangeShapeType="1"/>
            </p:cNvSpPr>
            <p:nvPr/>
          </p:nvSpPr>
          <p:spPr bwMode="auto">
            <a:xfrm>
              <a:off x="4563" y="2294"/>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grpSp>
      <p:sp>
        <p:nvSpPr>
          <p:cNvPr id="1395785" name="Rectangle 73"/>
          <p:cNvSpPr>
            <a:spLocks noChangeArrowheads="1"/>
          </p:cNvSpPr>
          <p:nvPr/>
        </p:nvSpPr>
        <p:spPr bwMode="auto">
          <a:xfrm>
            <a:off x="6516688" y="2941638"/>
            <a:ext cx="1625600" cy="396875"/>
          </a:xfrm>
          <a:prstGeom prst="rect">
            <a:avLst/>
          </a:prstGeom>
          <a:noFill/>
          <a:ln w="9525">
            <a:noFill/>
            <a:miter lim="800000"/>
            <a:headEnd/>
            <a:tailEnd/>
          </a:ln>
          <a:effectLst/>
        </p:spPr>
        <p:txBody>
          <a:bodyPr wrap="none" lIns="92075" tIns="46038" rIns="92075" bIns="46038">
            <a:spAutoFit/>
          </a:bodyPr>
          <a:lstStyle/>
          <a:p>
            <a:pPr eaLnBrk="0" hangingPunct="0">
              <a:defRPr/>
            </a:pPr>
            <a:r>
              <a:rPr lang="en-US" sz="2000">
                <a:effectLst>
                  <a:outerShdw blurRad="38100" dist="38100" dir="2700000" algn="tl">
                    <a:srgbClr val="000000"/>
                  </a:outerShdw>
                </a:effectLst>
                <a:latin typeface="Arial" pitchFamily="34" charset="0"/>
              </a:rPr>
              <a:t>Basal Insulin</a:t>
            </a:r>
            <a:endParaRPr lang="en-US" sz="2000">
              <a:solidFill>
                <a:srgbClr val="FFFFFF"/>
              </a:solidFill>
              <a:effectLst>
                <a:outerShdw blurRad="38100" dist="38100" dir="2700000" algn="tl">
                  <a:srgbClr val="000000"/>
                </a:outerShdw>
              </a:effectLst>
              <a:latin typeface="Arial" pitchFamily="34" charset="0"/>
            </a:endParaRPr>
          </a:p>
        </p:txBody>
      </p:sp>
      <p:sp>
        <p:nvSpPr>
          <p:cNvPr id="1395786" name="Text Box 74"/>
          <p:cNvSpPr txBox="1">
            <a:spLocks noChangeArrowheads="1"/>
          </p:cNvSpPr>
          <p:nvPr/>
        </p:nvSpPr>
        <p:spPr bwMode="auto">
          <a:xfrm>
            <a:off x="2900363" y="3497263"/>
            <a:ext cx="4419600" cy="336550"/>
          </a:xfrm>
          <a:prstGeom prst="rect">
            <a:avLst/>
          </a:prstGeom>
          <a:noFill/>
          <a:ln w="9525">
            <a:noFill/>
            <a:miter lim="800000"/>
            <a:headEnd/>
            <a:tailEnd/>
          </a:ln>
          <a:effectLst/>
        </p:spPr>
        <p:txBody>
          <a:bodyPr>
            <a:spAutoFit/>
          </a:bodyPr>
          <a:lstStyle/>
          <a:p>
            <a:pPr eaLnBrk="0" hangingPunct="0">
              <a:spcBef>
                <a:spcPct val="50000"/>
              </a:spcBef>
              <a:defRPr/>
            </a:pPr>
            <a:r>
              <a:rPr lang="en-US" sz="1600">
                <a:solidFill>
                  <a:srgbClr val="FFFFFF"/>
                </a:solidFill>
                <a:effectLst>
                  <a:outerShdw blurRad="38100" dist="38100" dir="2700000" algn="tl">
                    <a:srgbClr val="000000"/>
                  </a:outerShdw>
                </a:effectLst>
                <a:latin typeface="Arial" pitchFamily="34" charset="0"/>
              </a:rPr>
              <a:t>   </a:t>
            </a:r>
            <a:r>
              <a:rPr lang="en-US" sz="1600">
                <a:effectLst>
                  <a:outerShdw blurRad="38100" dist="38100" dir="2700000" algn="tl">
                    <a:srgbClr val="000000"/>
                  </a:outerShdw>
                </a:effectLst>
                <a:latin typeface="Arial" pitchFamily="34" charset="0"/>
              </a:rPr>
              <a:t>Breakfast     Lunch          Dinner</a:t>
            </a:r>
            <a:endParaRPr lang="en-US" sz="1600">
              <a:solidFill>
                <a:srgbClr val="FFFFFF"/>
              </a:solidFill>
              <a:effectLst>
                <a:outerShdw blurRad="38100" dist="38100" dir="2700000" algn="tl">
                  <a:srgbClr val="000000"/>
                </a:outerShdw>
              </a:effectLst>
              <a:latin typeface="Arial" pitchFamily="34" charset="0"/>
            </a:endParaRPr>
          </a:p>
        </p:txBody>
      </p:sp>
      <p:sp>
        <p:nvSpPr>
          <p:cNvPr id="121903" name="AutoShape 75"/>
          <p:cNvSpPr>
            <a:spLocks noChangeArrowheads="1"/>
          </p:cNvSpPr>
          <p:nvPr/>
        </p:nvSpPr>
        <p:spPr bwMode="auto">
          <a:xfrm>
            <a:off x="3505200" y="3352800"/>
            <a:ext cx="76200" cy="152400"/>
          </a:xfrm>
          <a:prstGeom prst="upArrow">
            <a:avLst>
              <a:gd name="adj1" fmla="val 50000"/>
              <a:gd name="adj2" fmla="val 50000"/>
            </a:avLst>
          </a:prstGeom>
          <a:solidFill>
            <a:srgbClr val="FFFF00"/>
          </a:solidFill>
          <a:ln w="9525">
            <a:solidFill>
              <a:srgbClr val="FFFF00"/>
            </a:solidFill>
            <a:miter lim="800000"/>
            <a:headEnd/>
            <a:tailEnd/>
          </a:ln>
        </p:spPr>
        <p:txBody>
          <a:bodyPr wrap="none" anchor="ctr"/>
          <a:lstStyle/>
          <a:p>
            <a:endParaRPr lang="en-US"/>
          </a:p>
        </p:txBody>
      </p:sp>
      <p:sp>
        <p:nvSpPr>
          <p:cNvPr id="121904" name="AutoShape 76"/>
          <p:cNvSpPr>
            <a:spLocks noChangeArrowheads="1"/>
          </p:cNvSpPr>
          <p:nvPr/>
        </p:nvSpPr>
        <p:spPr bwMode="auto">
          <a:xfrm>
            <a:off x="4419600" y="3352800"/>
            <a:ext cx="76200" cy="152400"/>
          </a:xfrm>
          <a:prstGeom prst="upArrow">
            <a:avLst>
              <a:gd name="adj1" fmla="val 50000"/>
              <a:gd name="adj2" fmla="val 50000"/>
            </a:avLst>
          </a:prstGeom>
          <a:solidFill>
            <a:srgbClr val="FFFF00"/>
          </a:solidFill>
          <a:ln w="9525">
            <a:solidFill>
              <a:srgbClr val="FFFF00"/>
            </a:solidFill>
            <a:miter lim="800000"/>
            <a:headEnd/>
            <a:tailEnd/>
          </a:ln>
        </p:spPr>
        <p:txBody>
          <a:bodyPr wrap="none" anchor="ctr"/>
          <a:lstStyle/>
          <a:p>
            <a:endParaRPr lang="en-US"/>
          </a:p>
        </p:txBody>
      </p:sp>
      <p:sp>
        <p:nvSpPr>
          <p:cNvPr id="121905" name="AutoShape 77"/>
          <p:cNvSpPr>
            <a:spLocks noChangeArrowheads="1"/>
          </p:cNvSpPr>
          <p:nvPr/>
        </p:nvSpPr>
        <p:spPr bwMode="auto">
          <a:xfrm>
            <a:off x="5486400" y="3352800"/>
            <a:ext cx="76200" cy="152400"/>
          </a:xfrm>
          <a:prstGeom prst="upArrow">
            <a:avLst>
              <a:gd name="adj1" fmla="val 50000"/>
              <a:gd name="adj2" fmla="val 50000"/>
            </a:avLst>
          </a:prstGeom>
          <a:solidFill>
            <a:srgbClr val="FFFF00"/>
          </a:solidFill>
          <a:ln w="9525">
            <a:solidFill>
              <a:srgbClr val="FFFF00"/>
            </a:solidFill>
            <a:miter lim="800000"/>
            <a:headEnd/>
            <a:tailEnd/>
          </a:ln>
        </p:spPr>
        <p:txBody>
          <a:bodyPr wrap="none" anchor="ctr"/>
          <a:lstStyle/>
          <a:p>
            <a:endParaRPr lang="en-US"/>
          </a:p>
        </p:txBody>
      </p:sp>
      <p:sp>
        <p:nvSpPr>
          <p:cNvPr id="121906" name="Line 78"/>
          <p:cNvSpPr>
            <a:spLocks noChangeShapeType="1"/>
          </p:cNvSpPr>
          <p:nvPr/>
        </p:nvSpPr>
        <p:spPr bwMode="auto">
          <a:xfrm>
            <a:off x="3249613" y="3233738"/>
            <a:ext cx="41275" cy="0"/>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907" name="Line 79"/>
          <p:cNvSpPr>
            <a:spLocks noChangeShapeType="1"/>
          </p:cNvSpPr>
          <p:nvPr/>
        </p:nvSpPr>
        <p:spPr bwMode="auto">
          <a:xfrm>
            <a:off x="3249613" y="5427663"/>
            <a:ext cx="41275" cy="0"/>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395792" name="Rectangle 80"/>
          <p:cNvSpPr>
            <a:spLocks noChangeArrowheads="1"/>
          </p:cNvSpPr>
          <p:nvPr/>
        </p:nvSpPr>
        <p:spPr bwMode="auto">
          <a:xfrm>
            <a:off x="6826250" y="6311900"/>
            <a:ext cx="2100263" cy="457200"/>
          </a:xfrm>
          <a:prstGeom prst="rect">
            <a:avLst/>
          </a:prstGeom>
          <a:noFill/>
          <a:ln w="12700">
            <a:noFill/>
            <a:miter lim="800000"/>
            <a:headEnd/>
            <a:tailEnd/>
          </a:ln>
          <a:effectLst/>
        </p:spPr>
        <p:txBody>
          <a:bodyPr/>
          <a:lstStyle/>
          <a:p>
            <a:pPr algn="r" eaLnBrk="0" hangingPunct="0">
              <a:defRPr/>
            </a:pPr>
            <a:r>
              <a:rPr lang="en-US" sz="1400" b="1">
                <a:solidFill>
                  <a:srgbClr val="CCFFCC"/>
                </a:solidFill>
                <a:effectLst>
                  <a:outerShdw blurRad="38100" dist="38100" dir="2700000" algn="tl">
                    <a:srgbClr val="000000"/>
                  </a:outerShdw>
                </a:effectLst>
                <a:latin typeface="Arial" pitchFamily="34" charset="0"/>
              </a:rPr>
              <a:t> </a:t>
            </a:r>
            <a:endParaRPr lang="en-US" sz="1400"/>
          </a:p>
        </p:txBody>
      </p:sp>
      <p:sp>
        <p:nvSpPr>
          <p:cNvPr id="1395793" name="Rectangle 81"/>
          <p:cNvSpPr>
            <a:spLocks noChangeArrowheads="1"/>
          </p:cNvSpPr>
          <p:nvPr/>
        </p:nvSpPr>
        <p:spPr bwMode="auto">
          <a:xfrm>
            <a:off x="6477000" y="2362200"/>
            <a:ext cx="2057400" cy="396875"/>
          </a:xfrm>
          <a:prstGeom prst="rect">
            <a:avLst/>
          </a:prstGeom>
          <a:noFill/>
          <a:ln w="9525">
            <a:noFill/>
            <a:miter lim="800000"/>
            <a:headEnd/>
            <a:tailEnd/>
          </a:ln>
          <a:effectLst/>
        </p:spPr>
        <p:txBody>
          <a:bodyPr lIns="92075" tIns="46038" rIns="92075" bIns="46038">
            <a:spAutoFit/>
          </a:bodyPr>
          <a:lstStyle/>
          <a:p>
            <a:pPr eaLnBrk="0" hangingPunct="0">
              <a:defRPr/>
            </a:pPr>
            <a:r>
              <a:rPr lang="en-US" sz="2000">
                <a:effectLst>
                  <a:outerShdw blurRad="38100" dist="38100" dir="2700000" algn="tl">
                    <a:srgbClr val="000000"/>
                  </a:outerShdw>
                </a:effectLst>
                <a:latin typeface="Arial" pitchFamily="34" charset="0"/>
              </a:rPr>
              <a:t>Bolus Insulin</a:t>
            </a:r>
            <a:endParaRPr lang="en-US" sz="2000">
              <a:solidFill>
                <a:srgbClr val="FFFFFF"/>
              </a:solidFill>
              <a:effectLst>
                <a:outerShdw blurRad="38100" dist="38100" dir="2700000" algn="tl">
                  <a:srgbClr val="000000"/>
                </a:outerShdw>
              </a:effectLst>
              <a:latin typeface="Arial" pitchFamily="34" charset="0"/>
            </a:endParaRPr>
          </a:p>
        </p:txBody>
      </p:sp>
      <p:sp>
        <p:nvSpPr>
          <p:cNvPr id="1395794" name="Rectangle 82"/>
          <p:cNvSpPr>
            <a:spLocks noChangeArrowheads="1"/>
          </p:cNvSpPr>
          <p:nvPr/>
        </p:nvSpPr>
        <p:spPr bwMode="auto">
          <a:xfrm>
            <a:off x="6142038" y="4135438"/>
            <a:ext cx="2237792" cy="400752"/>
          </a:xfrm>
          <a:prstGeom prst="rect">
            <a:avLst/>
          </a:prstGeom>
          <a:noFill/>
          <a:ln w="9525">
            <a:noFill/>
            <a:miter lim="800000"/>
            <a:headEnd/>
            <a:tailEnd/>
          </a:ln>
          <a:effectLst/>
        </p:spPr>
        <p:txBody>
          <a:bodyPr wrap="none" lIns="92075" tIns="46038" rIns="92075" bIns="46038">
            <a:spAutoFit/>
          </a:bodyPr>
          <a:lstStyle/>
          <a:p>
            <a:pPr eaLnBrk="0" hangingPunct="0">
              <a:defRPr/>
            </a:pPr>
            <a:r>
              <a:rPr lang="en-US" sz="2000" dirty="0">
                <a:latin typeface="Arial" pitchFamily="34" charset="0"/>
              </a:rPr>
              <a:t>Mealtime Glucose</a:t>
            </a:r>
            <a:endParaRPr lang="en-US" sz="2000" dirty="0">
              <a:solidFill>
                <a:srgbClr val="FFFFFF"/>
              </a:solidFill>
              <a:latin typeface="Arial" pitchFamily="34" charset="0"/>
            </a:endParaRPr>
          </a:p>
        </p:txBody>
      </p:sp>
    </p:spTree>
    <p:custDataLst>
      <p:tags r:id="rId1"/>
    </p:custDataLst>
    <p:extLst>
      <p:ext uri="{BB962C8B-B14F-4D97-AF65-F5344CB8AC3E}">
        <p14:creationId xmlns:p14="http://schemas.microsoft.com/office/powerpoint/2010/main" val="1541387513"/>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395793"/>
                                        </p:tgtEl>
                                        <p:attrNameLst>
                                          <p:attrName>style.visibility</p:attrName>
                                        </p:attrNameLst>
                                      </p:cBhvr>
                                      <p:to>
                                        <p:strVal val="visible"/>
                                      </p:to>
                                    </p:set>
                                    <p:anim calcmode="lin" valueType="num">
                                      <p:cBhvr additive="base">
                                        <p:cTn id="7" dur="1000" fill="hold"/>
                                        <p:tgtEl>
                                          <p:spTgt spid="1395793"/>
                                        </p:tgtEl>
                                        <p:attrNameLst>
                                          <p:attrName>ppt_x</p:attrName>
                                        </p:attrNameLst>
                                      </p:cBhvr>
                                      <p:tavLst>
                                        <p:tav tm="0">
                                          <p:val>
                                            <p:strVal val="0-#ppt_w/2"/>
                                          </p:val>
                                        </p:tav>
                                        <p:tav tm="100000">
                                          <p:val>
                                            <p:strVal val="#ppt_x"/>
                                          </p:val>
                                        </p:tav>
                                      </p:tavLst>
                                    </p:anim>
                                    <p:anim calcmode="lin" valueType="num">
                                      <p:cBhvr additive="base">
                                        <p:cTn id="8" dur="1000" fill="hold"/>
                                        <p:tgtEl>
                                          <p:spTgt spid="1395793"/>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6" fill="hold" grpId="0" nodeType="clickEffect">
                                  <p:stCondLst>
                                    <p:cond delay="0"/>
                                  </p:stCondLst>
                                  <p:childTnLst>
                                    <p:set>
                                      <p:cBhvr>
                                        <p:cTn id="12" dur="1" fill="hold">
                                          <p:stCondLst>
                                            <p:cond delay="0"/>
                                          </p:stCondLst>
                                        </p:cTn>
                                        <p:tgtEl>
                                          <p:spTgt spid="1395785"/>
                                        </p:tgtEl>
                                        <p:attrNameLst>
                                          <p:attrName>style.visibility</p:attrName>
                                        </p:attrNameLst>
                                      </p:cBhvr>
                                      <p:to>
                                        <p:strVal val="visible"/>
                                      </p:to>
                                    </p:set>
                                    <p:anim calcmode="lin" valueType="num">
                                      <p:cBhvr additive="base">
                                        <p:cTn id="13" dur="3000" fill="hold"/>
                                        <p:tgtEl>
                                          <p:spTgt spid="1395785"/>
                                        </p:tgtEl>
                                        <p:attrNameLst>
                                          <p:attrName>ppt_x</p:attrName>
                                        </p:attrNameLst>
                                      </p:cBhvr>
                                      <p:tavLst>
                                        <p:tav tm="0">
                                          <p:val>
                                            <p:strVal val="1+#ppt_w/2"/>
                                          </p:val>
                                        </p:tav>
                                        <p:tav tm="100000">
                                          <p:val>
                                            <p:strVal val="#ppt_x"/>
                                          </p:val>
                                        </p:tav>
                                      </p:tavLst>
                                    </p:anim>
                                    <p:anim calcmode="lin" valueType="num">
                                      <p:cBhvr additive="base">
                                        <p:cTn id="14" dur="3000" fill="hold"/>
                                        <p:tgtEl>
                                          <p:spTgt spid="139578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95785" grpId="0"/>
      <p:bldP spid="139579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87101" y="987300"/>
            <a:ext cx="628814" cy="628814"/>
          </a:xfrm>
          <a:prstGeom prst="rect">
            <a:avLst/>
          </a:prstGeom>
        </p:spPr>
      </p:pic>
      <p:pic>
        <p:nvPicPr>
          <p:cNvPr id="8" name="Picture 7">
            <a:extLst>
              <a:ext uri="{FF2B5EF4-FFF2-40B4-BE49-F238E27FC236}">
                <a16:creationId xmlns:a16="http://schemas.microsoft.com/office/drawing/2014/main" id="{873398FF-F990-C647-9C68-43066024919B}"/>
              </a:ext>
            </a:extLst>
          </p:cNvPr>
          <p:cNvPicPr>
            <a:picLocks noChangeAspect="1"/>
          </p:cNvPicPr>
          <p:nvPr/>
        </p:nvPicPr>
        <p:blipFill>
          <a:blip r:embed="rId4"/>
          <a:stretch>
            <a:fillRect/>
          </a:stretch>
        </p:blipFill>
        <p:spPr>
          <a:xfrm>
            <a:off x="401838" y="1295400"/>
            <a:ext cx="8284962" cy="4660291"/>
          </a:xfrm>
          <a:prstGeom prst="rect">
            <a:avLst/>
          </a:prstGeom>
        </p:spPr>
      </p:pic>
      <p:sp>
        <p:nvSpPr>
          <p:cNvPr id="2" name="Title 1">
            <a:extLst>
              <a:ext uri="{FF2B5EF4-FFF2-40B4-BE49-F238E27FC236}">
                <a16:creationId xmlns:a16="http://schemas.microsoft.com/office/drawing/2014/main" id="{9401FCEB-10A0-29C2-7362-A251221C294B}"/>
              </a:ext>
            </a:extLst>
          </p:cNvPr>
          <p:cNvSpPr>
            <a:spLocks noGrp="1"/>
          </p:cNvSpPr>
          <p:nvPr>
            <p:ph type="title"/>
          </p:nvPr>
        </p:nvSpPr>
        <p:spPr/>
        <p:txBody>
          <a:bodyPr/>
          <a:lstStyle/>
          <a:p>
            <a:r>
              <a:rPr lang="en-US" dirty="0"/>
              <a:t>Blood Sugars with Diabetes</a:t>
            </a:r>
          </a:p>
        </p:txBody>
      </p:sp>
    </p:spTree>
    <p:extLst>
      <p:ext uri="{BB962C8B-B14F-4D97-AF65-F5344CB8AC3E}">
        <p14:creationId xmlns:p14="http://schemas.microsoft.com/office/powerpoint/2010/main" val="40150435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7" name="Freeform 25"/>
          <p:cNvSpPr>
            <a:spLocks/>
          </p:cNvSpPr>
          <p:nvPr/>
        </p:nvSpPr>
        <p:spPr bwMode="auto">
          <a:xfrm>
            <a:off x="1524001" y="2389909"/>
            <a:ext cx="7000523" cy="2632364"/>
          </a:xfrm>
          <a:custGeom>
            <a:avLst/>
            <a:gdLst>
              <a:gd name="T0" fmla="*/ 0 w 4944"/>
              <a:gd name="T1" fmla="*/ 1734 h 1740"/>
              <a:gd name="T2" fmla="*/ 0 w 4944"/>
              <a:gd name="T3" fmla="*/ 1638 h 1740"/>
              <a:gd name="T4" fmla="*/ 294 w 4944"/>
              <a:gd name="T5" fmla="*/ 1638 h 1740"/>
              <a:gd name="T6" fmla="*/ 576 w 4944"/>
              <a:gd name="T7" fmla="*/ 1572 h 1740"/>
              <a:gd name="T8" fmla="*/ 714 w 4944"/>
              <a:gd name="T9" fmla="*/ 1416 h 1740"/>
              <a:gd name="T10" fmla="*/ 786 w 4944"/>
              <a:gd name="T11" fmla="*/ 930 h 1740"/>
              <a:gd name="T12" fmla="*/ 888 w 4944"/>
              <a:gd name="T13" fmla="*/ 0 h 1740"/>
              <a:gd name="T14" fmla="*/ 942 w 4944"/>
              <a:gd name="T15" fmla="*/ 984 h 1740"/>
              <a:gd name="T16" fmla="*/ 1038 w 4944"/>
              <a:gd name="T17" fmla="*/ 1098 h 1740"/>
              <a:gd name="T18" fmla="*/ 1140 w 4944"/>
              <a:gd name="T19" fmla="*/ 1392 h 1740"/>
              <a:gd name="T20" fmla="*/ 1362 w 4944"/>
              <a:gd name="T21" fmla="*/ 1518 h 1740"/>
              <a:gd name="T22" fmla="*/ 1536 w 4944"/>
              <a:gd name="T23" fmla="*/ 1506 h 1740"/>
              <a:gd name="T24" fmla="*/ 1716 w 4944"/>
              <a:gd name="T25" fmla="*/ 594 h 1740"/>
              <a:gd name="T26" fmla="*/ 1776 w 4944"/>
              <a:gd name="T27" fmla="*/ 594 h 1740"/>
              <a:gd name="T28" fmla="*/ 1866 w 4944"/>
              <a:gd name="T29" fmla="*/ 1062 h 1740"/>
              <a:gd name="T30" fmla="*/ 1986 w 4944"/>
              <a:gd name="T31" fmla="*/ 1146 h 1740"/>
              <a:gd name="T32" fmla="*/ 2016 w 4944"/>
              <a:gd name="T33" fmla="*/ 1326 h 1740"/>
              <a:gd name="T34" fmla="*/ 2118 w 4944"/>
              <a:gd name="T35" fmla="*/ 1380 h 1740"/>
              <a:gd name="T36" fmla="*/ 2250 w 4944"/>
              <a:gd name="T37" fmla="*/ 1542 h 1740"/>
              <a:gd name="T38" fmla="*/ 2628 w 4944"/>
              <a:gd name="T39" fmla="*/ 1560 h 1740"/>
              <a:gd name="T40" fmla="*/ 2808 w 4944"/>
              <a:gd name="T41" fmla="*/ 666 h 1740"/>
              <a:gd name="T42" fmla="*/ 2916 w 4944"/>
              <a:gd name="T43" fmla="*/ 660 h 1740"/>
              <a:gd name="T44" fmla="*/ 3060 w 4944"/>
              <a:gd name="T45" fmla="*/ 1110 h 1740"/>
              <a:gd name="T46" fmla="*/ 3312 w 4944"/>
              <a:gd name="T47" fmla="*/ 1404 h 1740"/>
              <a:gd name="T48" fmla="*/ 3762 w 4944"/>
              <a:gd name="T49" fmla="*/ 1542 h 1740"/>
              <a:gd name="T50" fmla="*/ 4182 w 4944"/>
              <a:gd name="T51" fmla="*/ 1608 h 1740"/>
              <a:gd name="T52" fmla="*/ 4536 w 4944"/>
              <a:gd name="T53" fmla="*/ 1638 h 1740"/>
              <a:gd name="T54" fmla="*/ 4890 w 4944"/>
              <a:gd name="T55" fmla="*/ 1536 h 1740"/>
              <a:gd name="T56" fmla="*/ 4944 w 4944"/>
              <a:gd name="T57" fmla="*/ 1638 h 1740"/>
              <a:gd name="T58" fmla="*/ 4938 w 4944"/>
              <a:gd name="T59" fmla="*/ 1740 h 1740"/>
              <a:gd name="T60" fmla="*/ 0 w 4944"/>
              <a:gd name="T61" fmla="*/ 1734 h 1740"/>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4944"/>
              <a:gd name="T94" fmla="*/ 0 h 1740"/>
              <a:gd name="T95" fmla="*/ 4944 w 4944"/>
              <a:gd name="T96" fmla="*/ 1740 h 1740"/>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4944" h="1740">
                <a:moveTo>
                  <a:pt x="0" y="1734"/>
                </a:moveTo>
                <a:lnTo>
                  <a:pt x="0" y="1638"/>
                </a:lnTo>
                <a:lnTo>
                  <a:pt x="294" y="1638"/>
                </a:lnTo>
                <a:lnTo>
                  <a:pt x="576" y="1572"/>
                </a:lnTo>
                <a:lnTo>
                  <a:pt x="714" y="1416"/>
                </a:lnTo>
                <a:lnTo>
                  <a:pt x="786" y="930"/>
                </a:lnTo>
                <a:lnTo>
                  <a:pt x="888" y="0"/>
                </a:lnTo>
                <a:lnTo>
                  <a:pt x="942" y="984"/>
                </a:lnTo>
                <a:lnTo>
                  <a:pt x="1038" y="1098"/>
                </a:lnTo>
                <a:lnTo>
                  <a:pt x="1140" y="1392"/>
                </a:lnTo>
                <a:lnTo>
                  <a:pt x="1362" y="1518"/>
                </a:lnTo>
                <a:lnTo>
                  <a:pt x="1536" y="1506"/>
                </a:lnTo>
                <a:lnTo>
                  <a:pt x="1716" y="594"/>
                </a:lnTo>
                <a:lnTo>
                  <a:pt x="1776" y="594"/>
                </a:lnTo>
                <a:lnTo>
                  <a:pt x="1866" y="1062"/>
                </a:lnTo>
                <a:lnTo>
                  <a:pt x="1986" y="1146"/>
                </a:lnTo>
                <a:lnTo>
                  <a:pt x="2016" y="1326"/>
                </a:lnTo>
                <a:lnTo>
                  <a:pt x="2118" y="1380"/>
                </a:lnTo>
                <a:lnTo>
                  <a:pt x="2250" y="1542"/>
                </a:lnTo>
                <a:lnTo>
                  <a:pt x="2628" y="1560"/>
                </a:lnTo>
                <a:lnTo>
                  <a:pt x="2808" y="666"/>
                </a:lnTo>
                <a:lnTo>
                  <a:pt x="2916" y="660"/>
                </a:lnTo>
                <a:lnTo>
                  <a:pt x="3060" y="1110"/>
                </a:lnTo>
                <a:lnTo>
                  <a:pt x="3312" y="1404"/>
                </a:lnTo>
                <a:lnTo>
                  <a:pt x="3762" y="1542"/>
                </a:lnTo>
                <a:lnTo>
                  <a:pt x="4182" y="1608"/>
                </a:lnTo>
                <a:lnTo>
                  <a:pt x="4536" y="1638"/>
                </a:lnTo>
                <a:lnTo>
                  <a:pt x="4890" y="1536"/>
                </a:lnTo>
                <a:lnTo>
                  <a:pt x="4944" y="1638"/>
                </a:lnTo>
                <a:lnTo>
                  <a:pt x="4938" y="1740"/>
                </a:lnTo>
                <a:lnTo>
                  <a:pt x="0" y="1734"/>
                </a:lnTo>
                <a:close/>
              </a:path>
            </a:pathLst>
          </a:custGeom>
          <a:solidFill>
            <a:schemeClr val="hlink"/>
          </a:solidFill>
          <a:ln w="4826">
            <a:solidFill>
              <a:schemeClr val="hlink"/>
            </a:solidFill>
            <a:round/>
            <a:headEnd/>
            <a:tailEnd/>
          </a:ln>
        </p:spPr>
        <p:txBody>
          <a:bodyPr anchor="ctr"/>
          <a:lstStyle>
            <a:lvl1pPr>
              <a:defRPr sz="2400">
                <a:solidFill>
                  <a:srgbClr val="FFFFFF"/>
                </a:solidFill>
                <a:latin typeface="Times New Roman" pitchFamily="18" charset="0"/>
                <a:ea typeface="MS PGothic" pitchFamily="34" charset="-128"/>
              </a:defRPr>
            </a:lvl1pPr>
            <a:lvl2pPr marL="37931725" indent="-37474525">
              <a:defRPr sz="2400">
                <a:solidFill>
                  <a:srgbClr val="FFFFFF"/>
                </a:solidFill>
                <a:latin typeface="Times New Roman" pitchFamily="18" charset="0"/>
                <a:ea typeface="MS PGothic" pitchFamily="34" charset="-128"/>
              </a:defRPr>
            </a:lvl2pPr>
            <a:lvl3pPr>
              <a:defRPr sz="2400">
                <a:solidFill>
                  <a:srgbClr val="FFFFFF"/>
                </a:solidFill>
                <a:latin typeface="Times New Roman" pitchFamily="18" charset="0"/>
                <a:ea typeface="MS PGothic" pitchFamily="34" charset="-128"/>
              </a:defRPr>
            </a:lvl3pPr>
            <a:lvl4pPr>
              <a:defRPr sz="2400">
                <a:solidFill>
                  <a:srgbClr val="FFFFFF"/>
                </a:solidFill>
                <a:latin typeface="Times New Roman" pitchFamily="18" charset="0"/>
                <a:ea typeface="MS PGothic" pitchFamily="34" charset="-128"/>
              </a:defRPr>
            </a:lvl4pPr>
            <a:lvl5pPr>
              <a:defRPr sz="2400">
                <a:solidFill>
                  <a:srgbClr val="FFFFFF"/>
                </a:solidFill>
                <a:latin typeface="Times New Roman" pitchFamily="18" charset="0"/>
                <a:ea typeface="MS PGothic" pitchFamily="34" charset="-128"/>
              </a:defRPr>
            </a:lvl5pPr>
            <a:lvl6pPr marL="457200" eaLnBrk="0" fontAlgn="base" hangingPunct="0">
              <a:spcBef>
                <a:spcPct val="0"/>
              </a:spcBef>
              <a:spcAft>
                <a:spcPct val="0"/>
              </a:spcAft>
              <a:defRPr sz="2400">
                <a:solidFill>
                  <a:srgbClr val="FFFFFF"/>
                </a:solidFill>
                <a:latin typeface="Times New Roman" pitchFamily="18" charset="0"/>
                <a:ea typeface="MS PGothic" pitchFamily="34" charset="-128"/>
              </a:defRPr>
            </a:lvl6pPr>
            <a:lvl7pPr marL="914400" eaLnBrk="0" fontAlgn="base" hangingPunct="0">
              <a:spcBef>
                <a:spcPct val="0"/>
              </a:spcBef>
              <a:spcAft>
                <a:spcPct val="0"/>
              </a:spcAft>
              <a:defRPr sz="2400">
                <a:solidFill>
                  <a:srgbClr val="FFFFFF"/>
                </a:solidFill>
                <a:latin typeface="Times New Roman" pitchFamily="18" charset="0"/>
                <a:ea typeface="MS PGothic" pitchFamily="34" charset="-128"/>
              </a:defRPr>
            </a:lvl7pPr>
            <a:lvl8pPr marL="1371600" eaLnBrk="0" fontAlgn="base" hangingPunct="0">
              <a:spcBef>
                <a:spcPct val="0"/>
              </a:spcBef>
              <a:spcAft>
                <a:spcPct val="0"/>
              </a:spcAft>
              <a:defRPr sz="2400">
                <a:solidFill>
                  <a:srgbClr val="FFFFFF"/>
                </a:solidFill>
                <a:latin typeface="Times New Roman" pitchFamily="18" charset="0"/>
                <a:ea typeface="MS PGothic" pitchFamily="34" charset="-128"/>
              </a:defRPr>
            </a:lvl8pPr>
            <a:lvl9pPr marL="1828800" eaLnBrk="0" fontAlgn="base" hangingPunct="0">
              <a:spcBef>
                <a:spcPct val="0"/>
              </a:spcBef>
              <a:spcAft>
                <a:spcPct val="0"/>
              </a:spcAft>
              <a:defRPr sz="2400">
                <a:solidFill>
                  <a:srgbClr val="FFFFFF"/>
                </a:solidFill>
                <a:latin typeface="Times New Roman" pitchFamily="18" charset="0"/>
                <a:ea typeface="MS PGothic" pitchFamily="34" charset="-128"/>
              </a:defRPr>
            </a:lvl9pPr>
          </a:lstStyle>
          <a:p>
            <a:endParaRPr lang="en-US" altLang="en-US" sz="2182" b="1">
              <a:solidFill>
                <a:schemeClr val="tx1"/>
              </a:solidFill>
              <a:latin typeface="Arial" pitchFamily="34" charset="0"/>
            </a:endParaRPr>
          </a:p>
        </p:txBody>
      </p:sp>
      <p:sp>
        <p:nvSpPr>
          <p:cNvPr id="237570" name="Rectangle 2"/>
          <p:cNvSpPr>
            <a:spLocks noGrp="1" noChangeArrowheads="1"/>
          </p:cNvSpPr>
          <p:nvPr>
            <p:ph type="title"/>
          </p:nvPr>
        </p:nvSpPr>
        <p:spPr>
          <a:xfrm>
            <a:off x="457200" y="450272"/>
            <a:ext cx="8229600" cy="1108363"/>
          </a:xfrm>
        </p:spPr>
        <p:txBody>
          <a:bodyPr vert="horz" lIns="82262" tIns="40409" rIns="82262" bIns="40409" anchor="b" anchorCtr="0">
            <a:normAutofit fontScale="90000"/>
          </a:bodyPr>
          <a:lstStyle/>
          <a:p>
            <a:pPr algn="ctr"/>
            <a:r>
              <a:rPr lang="en-US" altLang="en-US" b="1" dirty="0"/>
              <a:t> Insulin Release:</a:t>
            </a:r>
            <a:br>
              <a:rPr lang="en-US" altLang="en-US" sz="2909" b="1" dirty="0"/>
            </a:br>
            <a:r>
              <a:rPr lang="en-US" altLang="en-US" sz="2909" dirty="0"/>
              <a:t> </a:t>
            </a:r>
            <a:r>
              <a:rPr lang="en-US" altLang="en-US" sz="3273" dirty="0"/>
              <a:t>Individuals without diabetes</a:t>
            </a:r>
          </a:p>
        </p:txBody>
      </p:sp>
      <p:sp>
        <p:nvSpPr>
          <p:cNvPr id="93189" name="Line 3"/>
          <p:cNvSpPr>
            <a:spLocks noChangeShapeType="1"/>
          </p:cNvSpPr>
          <p:nvPr/>
        </p:nvSpPr>
        <p:spPr bwMode="auto">
          <a:xfrm>
            <a:off x="649111" y="4537364"/>
            <a:ext cx="2635956" cy="0"/>
          </a:xfrm>
          <a:prstGeom prst="line">
            <a:avLst/>
          </a:prstGeom>
          <a:noFill/>
          <a:ln w="76200">
            <a:solidFill>
              <a:schemeClr val="tx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3190" name="Line 6"/>
          <p:cNvSpPr>
            <a:spLocks noChangeShapeType="1"/>
          </p:cNvSpPr>
          <p:nvPr/>
        </p:nvSpPr>
        <p:spPr bwMode="auto">
          <a:xfrm>
            <a:off x="3222978" y="4537364"/>
            <a:ext cx="1349022" cy="0"/>
          </a:xfrm>
          <a:prstGeom prst="line">
            <a:avLst/>
          </a:prstGeom>
          <a:noFill/>
          <a:ln w="76200">
            <a:solidFill>
              <a:schemeClr val="tx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3191" name="Freeform 7"/>
          <p:cNvSpPr>
            <a:spLocks/>
          </p:cNvSpPr>
          <p:nvPr/>
        </p:nvSpPr>
        <p:spPr bwMode="auto">
          <a:xfrm>
            <a:off x="3623735" y="3013363"/>
            <a:ext cx="382412" cy="1525444"/>
          </a:xfrm>
          <a:custGeom>
            <a:avLst/>
            <a:gdLst>
              <a:gd name="T0" fmla="*/ 0 w 241"/>
              <a:gd name="T1" fmla="*/ 1056 h 1057"/>
              <a:gd name="T2" fmla="*/ 240 w 241"/>
              <a:gd name="T3" fmla="*/ 0 h 1057"/>
              <a:gd name="T4" fmla="*/ 0 60000 65536"/>
              <a:gd name="T5" fmla="*/ 0 60000 65536"/>
              <a:gd name="T6" fmla="*/ 0 w 241"/>
              <a:gd name="T7" fmla="*/ 0 h 1057"/>
              <a:gd name="T8" fmla="*/ 241 w 241"/>
              <a:gd name="T9" fmla="*/ 1057 h 1057"/>
            </a:gdLst>
            <a:ahLst/>
            <a:cxnLst>
              <a:cxn ang="T4">
                <a:pos x="T0" y="T1"/>
              </a:cxn>
              <a:cxn ang="T5">
                <a:pos x="T2" y="T3"/>
              </a:cxn>
            </a:cxnLst>
            <a:rect l="T6" t="T7" r="T8" b="T9"/>
            <a:pathLst>
              <a:path w="241" h="1057">
                <a:moveTo>
                  <a:pt x="0" y="1056"/>
                </a:moveTo>
                <a:lnTo>
                  <a:pt x="240" y="0"/>
                </a:lnTo>
              </a:path>
            </a:pathLst>
          </a:custGeom>
          <a:noFill/>
          <a:ln w="76200" cap="rnd">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a:defRPr sz="2400">
                <a:solidFill>
                  <a:srgbClr val="FFFFFF"/>
                </a:solidFill>
                <a:latin typeface="Times New Roman" pitchFamily="18" charset="0"/>
                <a:ea typeface="MS PGothic" pitchFamily="34" charset="-128"/>
              </a:defRPr>
            </a:lvl1pPr>
            <a:lvl2pPr marL="37931725" indent="-37474525">
              <a:defRPr sz="2400">
                <a:solidFill>
                  <a:srgbClr val="FFFFFF"/>
                </a:solidFill>
                <a:latin typeface="Times New Roman" pitchFamily="18" charset="0"/>
                <a:ea typeface="MS PGothic" pitchFamily="34" charset="-128"/>
              </a:defRPr>
            </a:lvl2pPr>
            <a:lvl3pPr>
              <a:defRPr sz="2400">
                <a:solidFill>
                  <a:srgbClr val="FFFFFF"/>
                </a:solidFill>
                <a:latin typeface="Times New Roman" pitchFamily="18" charset="0"/>
                <a:ea typeface="MS PGothic" pitchFamily="34" charset="-128"/>
              </a:defRPr>
            </a:lvl3pPr>
            <a:lvl4pPr>
              <a:defRPr sz="2400">
                <a:solidFill>
                  <a:srgbClr val="FFFFFF"/>
                </a:solidFill>
                <a:latin typeface="Times New Roman" pitchFamily="18" charset="0"/>
                <a:ea typeface="MS PGothic" pitchFamily="34" charset="-128"/>
              </a:defRPr>
            </a:lvl4pPr>
            <a:lvl5pPr>
              <a:defRPr sz="2400">
                <a:solidFill>
                  <a:srgbClr val="FFFFFF"/>
                </a:solidFill>
                <a:latin typeface="Times New Roman" pitchFamily="18" charset="0"/>
                <a:ea typeface="MS PGothic" pitchFamily="34" charset="-128"/>
              </a:defRPr>
            </a:lvl5pPr>
            <a:lvl6pPr marL="457200" eaLnBrk="0" fontAlgn="base" hangingPunct="0">
              <a:spcBef>
                <a:spcPct val="0"/>
              </a:spcBef>
              <a:spcAft>
                <a:spcPct val="0"/>
              </a:spcAft>
              <a:defRPr sz="2400">
                <a:solidFill>
                  <a:srgbClr val="FFFFFF"/>
                </a:solidFill>
                <a:latin typeface="Times New Roman" pitchFamily="18" charset="0"/>
                <a:ea typeface="MS PGothic" pitchFamily="34" charset="-128"/>
              </a:defRPr>
            </a:lvl6pPr>
            <a:lvl7pPr marL="914400" eaLnBrk="0" fontAlgn="base" hangingPunct="0">
              <a:spcBef>
                <a:spcPct val="0"/>
              </a:spcBef>
              <a:spcAft>
                <a:spcPct val="0"/>
              </a:spcAft>
              <a:defRPr sz="2400">
                <a:solidFill>
                  <a:srgbClr val="FFFFFF"/>
                </a:solidFill>
                <a:latin typeface="Times New Roman" pitchFamily="18" charset="0"/>
                <a:ea typeface="MS PGothic" pitchFamily="34" charset="-128"/>
              </a:defRPr>
            </a:lvl7pPr>
            <a:lvl8pPr marL="1371600" eaLnBrk="0" fontAlgn="base" hangingPunct="0">
              <a:spcBef>
                <a:spcPct val="0"/>
              </a:spcBef>
              <a:spcAft>
                <a:spcPct val="0"/>
              </a:spcAft>
              <a:defRPr sz="2400">
                <a:solidFill>
                  <a:srgbClr val="FFFFFF"/>
                </a:solidFill>
                <a:latin typeface="Times New Roman" pitchFamily="18" charset="0"/>
                <a:ea typeface="MS PGothic" pitchFamily="34" charset="-128"/>
              </a:defRPr>
            </a:lvl8pPr>
            <a:lvl9pPr marL="1828800" eaLnBrk="0" fontAlgn="base" hangingPunct="0">
              <a:spcBef>
                <a:spcPct val="0"/>
              </a:spcBef>
              <a:spcAft>
                <a:spcPct val="0"/>
              </a:spcAft>
              <a:defRPr sz="2400">
                <a:solidFill>
                  <a:srgbClr val="FFFFFF"/>
                </a:solidFill>
                <a:latin typeface="Times New Roman" pitchFamily="18" charset="0"/>
                <a:ea typeface="MS PGothic" pitchFamily="34" charset="-128"/>
              </a:defRPr>
            </a:lvl9pPr>
          </a:lstStyle>
          <a:p>
            <a:endParaRPr lang="en-US" altLang="en-US" sz="2182" b="1">
              <a:solidFill>
                <a:schemeClr val="tx1"/>
              </a:solidFill>
              <a:latin typeface="Arial" pitchFamily="34" charset="0"/>
            </a:endParaRPr>
          </a:p>
        </p:txBody>
      </p:sp>
      <p:sp>
        <p:nvSpPr>
          <p:cNvPr id="93192" name="Freeform 8"/>
          <p:cNvSpPr>
            <a:spLocks/>
          </p:cNvSpPr>
          <p:nvPr/>
        </p:nvSpPr>
        <p:spPr bwMode="auto">
          <a:xfrm>
            <a:off x="5249334" y="3221182"/>
            <a:ext cx="338667" cy="1317625"/>
          </a:xfrm>
          <a:custGeom>
            <a:avLst/>
            <a:gdLst>
              <a:gd name="T0" fmla="*/ 0 w 241"/>
              <a:gd name="T1" fmla="*/ 1056 h 1057"/>
              <a:gd name="T2" fmla="*/ 240 w 241"/>
              <a:gd name="T3" fmla="*/ 0 h 1057"/>
              <a:gd name="T4" fmla="*/ 0 60000 65536"/>
              <a:gd name="T5" fmla="*/ 0 60000 65536"/>
              <a:gd name="T6" fmla="*/ 0 w 241"/>
              <a:gd name="T7" fmla="*/ 0 h 1057"/>
              <a:gd name="T8" fmla="*/ 241 w 241"/>
              <a:gd name="T9" fmla="*/ 1057 h 1057"/>
            </a:gdLst>
            <a:ahLst/>
            <a:cxnLst>
              <a:cxn ang="T4">
                <a:pos x="T0" y="T1"/>
              </a:cxn>
              <a:cxn ang="T5">
                <a:pos x="T2" y="T3"/>
              </a:cxn>
            </a:cxnLst>
            <a:rect l="T6" t="T7" r="T8" b="T9"/>
            <a:pathLst>
              <a:path w="241" h="1057">
                <a:moveTo>
                  <a:pt x="0" y="1056"/>
                </a:moveTo>
                <a:lnTo>
                  <a:pt x="240" y="0"/>
                </a:lnTo>
              </a:path>
            </a:pathLst>
          </a:custGeom>
          <a:noFill/>
          <a:ln w="76200" cap="rnd">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a:defRPr sz="2400">
                <a:solidFill>
                  <a:srgbClr val="FFFFFF"/>
                </a:solidFill>
                <a:latin typeface="Times New Roman" pitchFamily="18" charset="0"/>
                <a:ea typeface="MS PGothic" pitchFamily="34" charset="-128"/>
              </a:defRPr>
            </a:lvl1pPr>
            <a:lvl2pPr marL="37931725" indent="-37474525">
              <a:defRPr sz="2400">
                <a:solidFill>
                  <a:srgbClr val="FFFFFF"/>
                </a:solidFill>
                <a:latin typeface="Times New Roman" pitchFamily="18" charset="0"/>
                <a:ea typeface="MS PGothic" pitchFamily="34" charset="-128"/>
              </a:defRPr>
            </a:lvl2pPr>
            <a:lvl3pPr>
              <a:defRPr sz="2400">
                <a:solidFill>
                  <a:srgbClr val="FFFFFF"/>
                </a:solidFill>
                <a:latin typeface="Times New Roman" pitchFamily="18" charset="0"/>
                <a:ea typeface="MS PGothic" pitchFamily="34" charset="-128"/>
              </a:defRPr>
            </a:lvl3pPr>
            <a:lvl4pPr>
              <a:defRPr sz="2400">
                <a:solidFill>
                  <a:srgbClr val="FFFFFF"/>
                </a:solidFill>
                <a:latin typeface="Times New Roman" pitchFamily="18" charset="0"/>
                <a:ea typeface="MS PGothic" pitchFamily="34" charset="-128"/>
              </a:defRPr>
            </a:lvl4pPr>
            <a:lvl5pPr>
              <a:defRPr sz="2400">
                <a:solidFill>
                  <a:srgbClr val="FFFFFF"/>
                </a:solidFill>
                <a:latin typeface="Times New Roman" pitchFamily="18" charset="0"/>
                <a:ea typeface="MS PGothic" pitchFamily="34" charset="-128"/>
              </a:defRPr>
            </a:lvl5pPr>
            <a:lvl6pPr marL="457200" eaLnBrk="0" fontAlgn="base" hangingPunct="0">
              <a:spcBef>
                <a:spcPct val="0"/>
              </a:spcBef>
              <a:spcAft>
                <a:spcPct val="0"/>
              </a:spcAft>
              <a:defRPr sz="2400">
                <a:solidFill>
                  <a:srgbClr val="FFFFFF"/>
                </a:solidFill>
                <a:latin typeface="Times New Roman" pitchFamily="18" charset="0"/>
                <a:ea typeface="MS PGothic" pitchFamily="34" charset="-128"/>
              </a:defRPr>
            </a:lvl6pPr>
            <a:lvl7pPr marL="914400" eaLnBrk="0" fontAlgn="base" hangingPunct="0">
              <a:spcBef>
                <a:spcPct val="0"/>
              </a:spcBef>
              <a:spcAft>
                <a:spcPct val="0"/>
              </a:spcAft>
              <a:defRPr sz="2400">
                <a:solidFill>
                  <a:srgbClr val="FFFFFF"/>
                </a:solidFill>
                <a:latin typeface="Times New Roman" pitchFamily="18" charset="0"/>
                <a:ea typeface="MS PGothic" pitchFamily="34" charset="-128"/>
              </a:defRPr>
            </a:lvl7pPr>
            <a:lvl8pPr marL="1371600" eaLnBrk="0" fontAlgn="base" hangingPunct="0">
              <a:spcBef>
                <a:spcPct val="0"/>
              </a:spcBef>
              <a:spcAft>
                <a:spcPct val="0"/>
              </a:spcAft>
              <a:defRPr sz="2400">
                <a:solidFill>
                  <a:srgbClr val="FFFFFF"/>
                </a:solidFill>
                <a:latin typeface="Times New Roman" pitchFamily="18" charset="0"/>
                <a:ea typeface="MS PGothic" pitchFamily="34" charset="-128"/>
              </a:defRPr>
            </a:lvl8pPr>
            <a:lvl9pPr marL="1828800" eaLnBrk="0" fontAlgn="base" hangingPunct="0">
              <a:spcBef>
                <a:spcPct val="0"/>
              </a:spcBef>
              <a:spcAft>
                <a:spcPct val="0"/>
              </a:spcAft>
              <a:defRPr sz="2400">
                <a:solidFill>
                  <a:srgbClr val="FFFFFF"/>
                </a:solidFill>
                <a:latin typeface="Times New Roman" pitchFamily="18" charset="0"/>
                <a:ea typeface="MS PGothic" pitchFamily="34" charset="-128"/>
              </a:defRPr>
            </a:lvl9pPr>
          </a:lstStyle>
          <a:p>
            <a:endParaRPr lang="en-US" altLang="en-US" sz="2182" b="1">
              <a:solidFill>
                <a:schemeClr val="tx1"/>
              </a:solidFill>
              <a:latin typeface="Arial" pitchFamily="34" charset="0"/>
            </a:endParaRPr>
          </a:p>
        </p:txBody>
      </p:sp>
      <p:sp>
        <p:nvSpPr>
          <p:cNvPr id="93193" name="Freeform 9"/>
          <p:cNvSpPr>
            <a:spLocks/>
          </p:cNvSpPr>
          <p:nvPr/>
        </p:nvSpPr>
        <p:spPr bwMode="auto">
          <a:xfrm>
            <a:off x="4030133" y="3013364"/>
            <a:ext cx="383822" cy="1490807"/>
          </a:xfrm>
          <a:custGeom>
            <a:avLst/>
            <a:gdLst>
              <a:gd name="T0" fmla="*/ 0 w 241"/>
              <a:gd name="T1" fmla="*/ 0 h 1033"/>
              <a:gd name="T2" fmla="*/ 240 w 241"/>
              <a:gd name="T3" fmla="*/ 1032 h 1033"/>
              <a:gd name="T4" fmla="*/ 0 60000 65536"/>
              <a:gd name="T5" fmla="*/ 0 60000 65536"/>
              <a:gd name="T6" fmla="*/ 0 w 241"/>
              <a:gd name="T7" fmla="*/ 0 h 1033"/>
              <a:gd name="T8" fmla="*/ 241 w 241"/>
              <a:gd name="T9" fmla="*/ 1033 h 1033"/>
            </a:gdLst>
            <a:ahLst/>
            <a:cxnLst>
              <a:cxn ang="T4">
                <a:pos x="T0" y="T1"/>
              </a:cxn>
              <a:cxn ang="T5">
                <a:pos x="T2" y="T3"/>
              </a:cxn>
            </a:cxnLst>
            <a:rect l="T6" t="T7" r="T8" b="T9"/>
            <a:pathLst>
              <a:path w="241" h="1033">
                <a:moveTo>
                  <a:pt x="0" y="0"/>
                </a:moveTo>
                <a:lnTo>
                  <a:pt x="240" y="1032"/>
                </a:lnTo>
              </a:path>
            </a:pathLst>
          </a:custGeom>
          <a:noFill/>
          <a:ln w="76200">
            <a:solidFill>
              <a:schemeClr val="tx1"/>
            </a:solidFill>
            <a:prstDash val="dash"/>
            <a:round/>
            <a:headEnd/>
            <a:tailEnd/>
          </a:ln>
          <a:extLst>
            <a:ext uri="{909E8E84-426E-40DD-AFC4-6F175D3DCCD1}">
              <a14:hiddenFill xmlns:a14="http://schemas.microsoft.com/office/drawing/2010/main">
                <a:solidFill>
                  <a:srgbClr val="FFFFFF"/>
                </a:solidFill>
              </a14:hiddenFill>
            </a:ext>
          </a:extLst>
        </p:spPr>
        <p:txBody>
          <a:bodyPr/>
          <a:lstStyle>
            <a:lvl1pPr>
              <a:defRPr sz="2400">
                <a:solidFill>
                  <a:srgbClr val="FFFFFF"/>
                </a:solidFill>
                <a:latin typeface="Times New Roman" pitchFamily="18" charset="0"/>
                <a:ea typeface="MS PGothic" pitchFamily="34" charset="-128"/>
              </a:defRPr>
            </a:lvl1pPr>
            <a:lvl2pPr marL="37931725" indent="-37474525">
              <a:defRPr sz="2400">
                <a:solidFill>
                  <a:srgbClr val="FFFFFF"/>
                </a:solidFill>
                <a:latin typeface="Times New Roman" pitchFamily="18" charset="0"/>
                <a:ea typeface="MS PGothic" pitchFamily="34" charset="-128"/>
              </a:defRPr>
            </a:lvl2pPr>
            <a:lvl3pPr>
              <a:defRPr sz="2400">
                <a:solidFill>
                  <a:srgbClr val="FFFFFF"/>
                </a:solidFill>
                <a:latin typeface="Times New Roman" pitchFamily="18" charset="0"/>
                <a:ea typeface="MS PGothic" pitchFamily="34" charset="-128"/>
              </a:defRPr>
            </a:lvl3pPr>
            <a:lvl4pPr>
              <a:defRPr sz="2400">
                <a:solidFill>
                  <a:srgbClr val="FFFFFF"/>
                </a:solidFill>
                <a:latin typeface="Times New Roman" pitchFamily="18" charset="0"/>
                <a:ea typeface="MS PGothic" pitchFamily="34" charset="-128"/>
              </a:defRPr>
            </a:lvl4pPr>
            <a:lvl5pPr>
              <a:defRPr sz="2400">
                <a:solidFill>
                  <a:srgbClr val="FFFFFF"/>
                </a:solidFill>
                <a:latin typeface="Times New Roman" pitchFamily="18" charset="0"/>
                <a:ea typeface="MS PGothic" pitchFamily="34" charset="-128"/>
              </a:defRPr>
            </a:lvl5pPr>
            <a:lvl6pPr marL="457200" eaLnBrk="0" fontAlgn="base" hangingPunct="0">
              <a:spcBef>
                <a:spcPct val="0"/>
              </a:spcBef>
              <a:spcAft>
                <a:spcPct val="0"/>
              </a:spcAft>
              <a:defRPr sz="2400">
                <a:solidFill>
                  <a:srgbClr val="FFFFFF"/>
                </a:solidFill>
                <a:latin typeface="Times New Roman" pitchFamily="18" charset="0"/>
                <a:ea typeface="MS PGothic" pitchFamily="34" charset="-128"/>
              </a:defRPr>
            </a:lvl6pPr>
            <a:lvl7pPr marL="914400" eaLnBrk="0" fontAlgn="base" hangingPunct="0">
              <a:spcBef>
                <a:spcPct val="0"/>
              </a:spcBef>
              <a:spcAft>
                <a:spcPct val="0"/>
              </a:spcAft>
              <a:defRPr sz="2400">
                <a:solidFill>
                  <a:srgbClr val="FFFFFF"/>
                </a:solidFill>
                <a:latin typeface="Times New Roman" pitchFamily="18" charset="0"/>
                <a:ea typeface="MS PGothic" pitchFamily="34" charset="-128"/>
              </a:defRPr>
            </a:lvl7pPr>
            <a:lvl8pPr marL="1371600" eaLnBrk="0" fontAlgn="base" hangingPunct="0">
              <a:spcBef>
                <a:spcPct val="0"/>
              </a:spcBef>
              <a:spcAft>
                <a:spcPct val="0"/>
              </a:spcAft>
              <a:defRPr sz="2400">
                <a:solidFill>
                  <a:srgbClr val="FFFFFF"/>
                </a:solidFill>
                <a:latin typeface="Times New Roman" pitchFamily="18" charset="0"/>
                <a:ea typeface="MS PGothic" pitchFamily="34" charset="-128"/>
              </a:defRPr>
            </a:lvl8pPr>
            <a:lvl9pPr marL="1828800" eaLnBrk="0" fontAlgn="base" hangingPunct="0">
              <a:spcBef>
                <a:spcPct val="0"/>
              </a:spcBef>
              <a:spcAft>
                <a:spcPct val="0"/>
              </a:spcAft>
              <a:defRPr sz="2400">
                <a:solidFill>
                  <a:srgbClr val="FFFFFF"/>
                </a:solidFill>
                <a:latin typeface="Times New Roman" pitchFamily="18" charset="0"/>
                <a:ea typeface="MS PGothic" pitchFamily="34" charset="-128"/>
              </a:defRPr>
            </a:lvl9pPr>
          </a:lstStyle>
          <a:p>
            <a:endParaRPr lang="en-US" altLang="en-US" sz="2182" b="1">
              <a:solidFill>
                <a:schemeClr val="tx1"/>
              </a:solidFill>
              <a:latin typeface="Arial" pitchFamily="34" charset="0"/>
            </a:endParaRPr>
          </a:p>
        </p:txBody>
      </p:sp>
      <p:sp>
        <p:nvSpPr>
          <p:cNvPr id="93194" name="Line 10"/>
          <p:cNvSpPr>
            <a:spLocks noChangeShapeType="1"/>
          </p:cNvSpPr>
          <p:nvPr/>
        </p:nvSpPr>
        <p:spPr bwMode="auto">
          <a:xfrm>
            <a:off x="4572001" y="4537364"/>
            <a:ext cx="1693333" cy="0"/>
          </a:xfrm>
          <a:prstGeom prst="line">
            <a:avLst/>
          </a:prstGeom>
          <a:noFill/>
          <a:ln w="76200">
            <a:solidFill>
              <a:schemeClr val="tx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3195" name="Freeform 11"/>
          <p:cNvSpPr>
            <a:spLocks/>
          </p:cNvSpPr>
          <p:nvPr/>
        </p:nvSpPr>
        <p:spPr bwMode="auto">
          <a:xfrm>
            <a:off x="5588001" y="3221182"/>
            <a:ext cx="474133" cy="1316182"/>
          </a:xfrm>
          <a:custGeom>
            <a:avLst/>
            <a:gdLst>
              <a:gd name="T0" fmla="*/ 0 w 241"/>
              <a:gd name="T1" fmla="*/ 0 h 1033"/>
              <a:gd name="T2" fmla="*/ 240 w 241"/>
              <a:gd name="T3" fmla="*/ 1032 h 1033"/>
              <a:gd name="T4" fmla="*/ 0 60000 65536"/>
              <a:gd name="T5" fmla="*/ 0 60000 65536"/>
              <a:gd name="T6" fmla="*/ 0 w 241"/>
              <a:gd name="T7" fmla="*/ 0 h 1033"/>
              <a:gd name="T8" fmla="*/ 241 w 241"/>
              <a:gd name="T9" fmla="*/ 1033 h 1033"/>
            </a:gdLst>
            <a:ahLst/>
            <a:cxnLst>
              <a:cxn ang="T4">
                <a:pos x="T0" y="T1"/>
              </a:cxn>
              <a:cxn ang="T5">
                <a:pos x="T2" y="T3"/>
              </a:cxn>
            </a:cxnLst>
            <a:rect l="T6" t="T7" r="T8" b="T9"/>
            <a:pathLst>
              <a:path w="241" h="1033">
                <a:moveTo>
                  <a:pt x="0" y="0"/>
                </a:moveTo>
                <a:lnTo>
                  <a:pt x="240" y="1032"/>
                </a:lnTo>
              </a:path>
            </a:pathLst>
          </a:custGeom>
          <a:noFill/>
          <a:ln w="76200">
            <a:solidFill>
              <a:schemeClr val="tx1"/>
            </a:solidFill>
            <a:prstDash val="dash"/>
            <a:round/>
            <a:headEnd/>
            <a:tailEnd/>
          </a:ln>
          <a:extLst>
            <a:ext uri="{909E8E84-426E-40DD-AFC4-6F175D3DCCD1}">
              <a14:hiddenFill xmlns:a14="http://schemas.microsoft.com/office/drawing/2010/main">
                <a:solidFill>
                  <a:srgbClr val="FFFFFF"/>
                </a:solidFill>
              </a14:hiddenFill>
            </a:ext>
          </a:extLst>
        </p:spPr>
        <p:txBody>
          <a:bodyPr/>
          <a:lstStyle>
            <a:lvl1pPr>
              <a:defRPr sz="2400">
                <a:solidFill>
                  <a:srgbClr val="FFFFFF"/>
                </a:solidFill>
                <a:latin typeface="Times New Roman" pitchFamily="18" charset="0"/>
                <a:ea typeface="MS PGothic" pitchFamily="34" charset="-128"/>
              </a:defRPr>
            </a:lvl1pPr>
            <a:lvl2pPr marL="37931725" indent="-37474525">
              <a:defRPr sz="2400">
                <a:solidFill>
                  <a:srgbClr val="FFFFFF"/>
                </a:solidFill>
                <a:latin typeface="Times New Roman" pitchFamily="18" charset="0"/>
                <a:ea typeface="MS PGothic" pitchFamily="34" charset="-128"/>
              </a:defRPr>
            </a:lvl2pPr>
            <a:lvl3pPr>
              <a:defRPr sz="2400">
                <a:solidFill>
                  <a:srgbClr val="FFFFFF"/>
                </a:solidFill>
                <a:latin typeface="Times New Roman" pitchFamily="18" charset="0"/>
                <a:ea typeface="MS PGothic" pitchFamily="34" charset="-128"/>
              </a:defRPr>
            </a:lvl3pPr>
            <a:lvl4pPr>
              <a:defRPr sz="2400">
                <a:solidFill>
                  <a:srgbClr val="FFFFFF"/>
                </a:solidFill>
                <a:latin typeface="Times New Roman" pitchFamily="18" charset="0"/>
                <a:ea typeface="MS PGothic" pitchFamily="34" charset="-128"/>
              </a:defRPr>
            </a:lvl4pPr>
            <a:lvl5pPr>
              <a:defRPr sz="2400">
                <a:solidFill>
                  <a:srgbClr val="FFFFFF"/>
                </a:solidFill>
                <a:latin typeface="Times New Roman" pitchFamily="18" charset="0"/>
                <a:ea typeface="MS PGothic" pitchFamily="34" charset="-128"/>
              </a:defRPr>
            </a:lvl5pPr>
            <a:lvl6pPr marL="457200" eaLnBrk="0" fontAlgn="base" hangingPunct="0">
              <a:spcBef>
                <a:spcPct val="0"/>
              </a:spcBef>
              <a:spcAft>
                <a:spcPct val="0"/>
              </a:spcAft>
              <a:defRPr sz="2400">
                <a:solidFill>
                  <a:srgbClr val="FFFFFF"/>
                </a:solidFill>
                <a:latin typeface="Times New Roman" pitchFamily="18" charset="0"/>
                <a:ea typeface="MS PGothic" pitchFamily="34" charset="-128"/>
              </a:defRPr>
            </a:lvl6pPr>
            <a:lvl7pPr marL="914400" eaLnBrk="0" fontAlgn="base" hangingPunct="0">
              <a:spcBef>
                <a:spcPct val="0"/>
              </a:spcBef>
              <a:spcAft>
                <a:spcPct val="0"/>
              </a:spcAft>
              <a:defRPr sz="2400">
                <a:solidFill>
                  <a:srgbClr val="FFFFFF"/>
                </a:solidFill>
                <a:latin typeface="Times New Roman" pitchFamily="18" charset="0"/>
                <a:ea typeface="MS PGothic" pitchFamily="34" charset="-128"/>
              </a:defRPr>
            </a:lvl7pPr>
            <a:lvl8pPr marL="1371600" eaLnBrk="0" fontAlgn="base" hangingPunct="0">
              <a:spcBef>
                <a:spcPct val="0"/>
              </a:spcBef>
              <a:spcAft>
                <a:spcPct val="0"/>
              </a:spcAft>
              <a:defRPr sz="2400">
                <a:solidFill>
                  <a:srgbClr val="FFFFFF"/>
                </a:solidFill>
                <a:latin typeface="Times New Roman" pitchFamily="18" charset="0"/>
                <a:ea typeface="MS PGothic" pitchFamily="34" charset="-128"/>
              </a:defRPr>
            </a:lvl8pPr>
            <a:lvl9pPr marL="1828800" eaLnBrk="0" fontAlgn="base" hangingPunct="0">
              <a:spcBef>
                <a:spcPct val="0"/>
              </a:spcBef>
              <a:spcAft>
                <a:spcPct val="0"/>
              </a:spcAft>
              <a:defRPr sz="2400">
                <a:solidFill>
                  <a:srgbClr val="FFFFFF"/>
                </a:solidFill>
                <a:latin typeface="Times New Roman" pitchFamily="18" charset="0"/>
                <a:ea typeface="MS PGothic" pitchFamily="34" charset="-128"/>
              </a:defRPr>
            </a:lvl9pPr>
          </a:lstStyle>
          <a:p>
            <a:endParaRPr lang="en-US" altLang="en-US" sz="2182" b="1">
              <a:solidFill>
                <a:schemeClr val="tx1"/>
              </a:solidFill>
              <a:latin typeface="Arial" pitchFamily="34" charset="0"/>
            </a:endParaRPr>
          </a:p>
        </p:txBody>
      </p:sp>
      <p:sp>
        <p:nvSpPr>
          <p:cNvPr id="93196" name="Line 12"/>
          <p:cNvSpPr>
            <a:spLocks noChangeShapeType="1"/>
          </p:cNvSpPr>
          <p:nvPr/>
        </p:nvSpPr>
        <p:spPr bwMode="auto">
          <a:xfrm>
            <a:off x="6265334" y="4537364"/>
            <a:ext cx="2370667" cy="0"/>
          </a:xfrm>
          <a:prstGeom prst="line">
            <a:avLst/>
          </a:prstGeom>
          <a:noFill/>
          <a:ln w="76200">
            <a:solidFill>
              <a:schemeClr val="tx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3198" name="Line 14"/>
          <p:cNvSpPr>
            <a:spLocks noChangeShapeType="1"/>
          </p:cNvSpPr>
          <p:nvPr/>
        </p:nvSpPr>
        <p:spPr bwMode="auto">
          <a:xfrm>
            <a:off x="548924" y="5160818"/>
            <a:ext cx="8183033"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3199" name="Rectangle 15"/>
          <p:cNvSpPr>
            <a:spLocks noChangeArrowheads="1"/>
          </p:cNvSpPr>
          <p:nvPr/>
        </p:nvSpPr>
        <p:spPr bwMode="auto">
          <a:xfrm>
            <a:off x="1981200" y="5160819"/>
            <a:ext cx="914400" cy="4174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82262" tIns="40409" rIns="82262" bIns="40409">
            <a:spAutoFit/>
          </a:bodyPr>
          <a:lstStyle>
            <a:lvl1pPr>
              <a:defRPr sz="2400">
                <a:solidFill>
                  <a:srgbClr val="FFFFFF"/>
                </a:solidFill>
                <a:latin typeface="Times New Roman" pitchFamily="18" charset="0"/>
                <a:ea typeface="MS PGothic" pitchFamily="34" charset="-128"/>
              </a:defRPr>
            </a:lvl1pPr>
            <a:lvl2pPr marL="37931725" indent="-37474525">
              <a:defRPr sz="2400">
                <a:solidFill>
                  <a:srgbClr val="FFFFFF"/>
                </a:solidFill>
                <a:latin typeface="Times New Roman" pitchFamily="18" charset="0"/>
                <a:ea typeface="MS PGothic" pitchFamily="34" charset="-128"/>
              </a:defRPr>
            </a:lvl2pPr>
            <a:lvl3pPr>
              <a:defRPr sz="2400">
                <a:solidFill>
                  <a:srgbClr val="FFFFFF"/>
                </a:solidFill>
                <a:latin typeface="Times New Roman" pitchFamily="18" charset="0"/>
                <a:ea typeface="MS PGothic" pitchFamily="34" charset="-128"/>
              </a:defRPr>
            </a:lvl3pPr>
            <a:lvl4pPr>
              <a:defRPr sz="2400">
                <a:solidFill>
                  <a:srgbClr val="FFFFFF"/>
                </a:solidFill>
                <a:latin typeface="Times New Roman" pitchFamily="18" charset="0"/>
                <a:ea typeface="MS PGothic" pitchFamily="34" charset="-128"/>
              </a:defRPr>
            </a:lvl4pPr>
            <a:lvl5pPr>
              <a:defRPr sz="2400">
                <a:solidFill>
                  <a:srgbClr val="FFFFFF"/>
                </a:solidFill>
                <a:latin typeface="Times New Roman" pitchFamily="18" charset="0"/>
                <a:ea typeface="MS PGothic" pitchFamily="34" charset="-128"/>
              </a:defRPr>
            </a:lvl5pPr>
            <a:lvl6pPr marL="457200" eaLnBrk="0" fontAlgn="base" hangingPunct="0">
              <a:spcBef>
                <a:spcPct val="0"/>
              </a:spcBef>
              <a:spcAft>
                <a:spcPct val="0"/>
              </a:spcAft>
              <a:defRPr sz="2400">
                <a:solidFill>
                  <a:srgbClr val="FFFFFF"/>
                </a:solidFill>
                <a:latin typeface="Times New Roman" pitchFamily="18" charset="0"/>
                <a:ea typeface="MS PGothic" pitchFamily="34" charset="-128"/>
              </a:defRPr>
            </a:lvl6pPr>
            <a:lvl7pPr marL="914400" eaLnBrk="0" fontAlgn="base" hangingPunct="0">
              <a:spcBef>
                <a:spcPct val="0"/>
              </a:spcBef>
              <a:spcAft>
                <a:spcPct val="0"/>
              </a:spcAft>
              <a:defRPr sz="2400">
                <a:solidFill>
                  <a:srgbClr val="FFFFFF"/>
                </a:solidFill>
                <a:latin typeface="Times New Roman" pitchFamily="18" charset="0"/>
                <a:ea typeface="MS PGothic" pitchFamily="34" charset="-128"/>
              </a:defRPr>
            </a:lvl7pPr>
            <a:lvl8pPr marL="1371600" eaLnBrk="0" fontAlgn="base" hangingPunct="0">
              <a:spcBef>
                <a:spcPct val="0"/>
              </a:spcBef>
              <a:spcAft>
                <a:spcPct val="0"/>
              </a:spcAft>
              <a:defRPr sz="2400">
                <a:solidFill>
                  <a:srgbClr val="FFFFFF"/>
                </a:solidFill>
                <a:latin typeface="Times New Roman" pitchFamily="18" charset="0"/>
                <a:ea typeface="MS PGothic" pitchFamily="34" charset="-128"/>
              </a:defRPr>
            </a:lvl8pPr>
            <a:lvl9pPr marL="1828800" eaLnBrk="0" fontAlgn="base" hangingPunct="0">
              <a:spcBef>
                <a:spcPct val="0"/>
              </a:spcBef>
              <a:spcAft>
                <a:spcPct val="0"/>
              </a:spcAft>
              <a:defRPr sz="2400">
                <a:solidFill>
                  <a:srgbClr val="FFFFFF"/>
                </a:solidFill>
                <a:latin typeface="Times New Roman" pitchFamily="18" charset="0"/>
                <a:ea typeface="MS PGothic" pitchFamily="34" charset="-128"/>
              </a:defRPr>
            </a:lvl9pPr>
          </a:lstStyle>
          <a:p>
            <a:r>
              <a:rPr lang="en-US" altLang="en-US" sz="2182">
                <a:solidFill>
                  <a:schemeClr val="tx1"/>
                </a:solidFill>
                <a:latin typeface="Arial" pitchFamily="34" charset="0"/>
              </a:rPr>
              <a:t>Meal</a:t>
            </a:r>
            <a:endParaRPr lang="en-US" altLang="en-US" sz="1818">
              <a:solidFill>
                <a:schemeClr val="tx1"/>
              </a:solidFill>
              <a:latin typeface="Arial" pitchFamily="34" charset="0"/>
            </a:endParaRPr>
          </a:p>
        </p:txBody>
      </p:sp>
      <p:sp>
        <p:nvSpPr>
          <p:cNvPr id="93200" name="Rectangle 16"/>
          <p:cNvSpPr>
            <a:spLocks noChangeArrowheads="1"/>
          </p:cNvSpPr>
          <p:nvPr/>
        </p:nvSpPr>
        <p:spPr bwMode="auto">
          <a:xfrm>
            <a:off x="3759200" y="5160819"/>
            <a:ext cx="842434" cy="4174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82262" tIns="40409" rIns="82262" bIns="40409">
            <a:spAutoFit/>
          </a:bodyPr>
          <a:lstStyle>
            <a:lvl1pPr>
              <a:defRPr sz="2400">
                <a:solidFill>
                  <a:srgbClr val="FFFFFF"/>
                </a:solidFill>
                <a:latin typeface="Times New Roman" pitchFamily="18" charset="0"/>
                <a:ea typeface="MS PGothic" pitchFamily="34" charset="-128"/>
              </a:defRPr>
            </a:lvl1pPr>
            <a:lvl2pPr marL="37931725" indent="-37474525">
              <a:defRPr sz="2400">
                <a:solidFill>
                  <a:srgbClr val="FFFFFF"/>
                </a:solidFill>
                <a:latin typeface="Times New Roman" pitchFamily="18" charset="0"/>
                <a:ea typeface="MS PGothic" pitchFamily="34" charset="-128"/>
              </a:defRPr>
            </a:lvl2pPr>
            <a:lvl3pPr>
              <a:defRPr sz="2400">
                <a:solidFill>
                  <a:srgbClr val="FFFFFF"/>
                </a:solidFill>
                <a:latin typeface="Times New Roman" pitchFamily="18" charset="0"/>
                <a:ea typeface="MS PGothic" pitchFamily="34" charset="-128"/>
              </a:defRPr>
            </a:lvl3pPr>
            <a:lvl4pPr>
              <a:defRPr sz="2400">
                <a:solidFill>
                  <a:srgbClr val="FFFFFF"/>
                </a:solidFill>
                <a:latin typeface="Times New Roman" pitchFamily="18" charset="0"/>
                <a:ea typeface="MS PGothic" pitchFamily="34" charset="-128"/>
              </a:defRPr>
            </a:lvl4pPr>
            <a:lvl5pPr>
              <a:defRPr sz="2400">
                <a:solidFill>
                  <a:srgbClr val="FFFFFF"/>
                </a:solidFill>
                <a:latin typeface="Times New Roman" pitchFamily="18" charset="0"/>
                <a:ea typeface="MS PGothic" pitchFamily="34" charset="-128"/>
              </a:defRPr>
            </a:lvl5pPr>
            <a:lvl6pPr marL="457200" eaLnBrk="0" fontAlgn="base" hangingPunct="0">
              <a:spcBef>
                <a:spcPct val="0"/>
              </a:spcBef>
              <a:spcAft>
                <a:spcPct val="0"/>
              </a:spcAft>
              <a:defRPr sz="2400">
                <a:solidFill>
                  <a:srgbClr val="FFFFFF"/>
                </a:solidFill>
                <a:latin typeface="Times New Roman" pitchFamily="18" charset="0"/>
                <a:ea typeface="MS PGothic" pitchFamily="34" charset="-128"/>
              </a:defRPr>
            </a:lvl6pPr>
            <a:lvl7pPr marL="914400" eaLnBrk="0" fontAlgn="base" hangingPunct="0">
              <a:spcBef>
                <a:spcPct val="0"/>
              </a:spcBef>
              <a:spcAft>
                <a:spcPct val="0"/>
              </a:spcAft>
              <a:defRPr sz="2400">
                <a:solidFill>
                  <a:srgbClr val="FFFFFF"/>
                </a:solidFill>
                <a:latin typeface="Times New Roman" pitchFamily="18" charset="0"/>
                <a:ea typeface="MS PGothic" pitchFamily="34" charset="-128"/>
              </a:defRPr>
            </a:lvl7pPr>
            <a:lvl8pPr marL="1371600" eaLnBrk="0" fontAlgn="base" hangingPunct="0">
              <a:spcBef>
                <a:spcPct val="0"/>
              </a:spcBef>
              <a:spcAft>
                <a:spcPct val="0"/>
              </a:spcAft>
              <a:defRPr sz="2400">
                <a:solidFill>
                  <a:srgbClr val="FFFFFF"/>
                </a:solidFill>
                <a:latin typeface="Times New Roman" pitchFamily="18" charset="0"/>
                <a:ea typeface="MS PGothic" pitchFamily="34" charset="-128"/>
              </a:defRPr>
            </a:lvl8pPr>
            <a:lvl9pPr marL="1828800" eaLnBrk="0" fontAlgn="base" hangingPunct="0">
              <a:spcBef>
                <a:spcPct val="0"/>
              </a:spcBef>
              <a:spcAft>
                <a:spcPct val="0"/>
              </a:spcAft>
              <a:defRPr sz="2400">
                <a:solidFill>
                  <a:srgbClr val="FFFFFF"/>
                </a:solidFill>
                <a:latin typeface="Times New Roman" pitchFamily="18" charset="0"/>
                <a:ea typeface="MS PGothic" pitchFamily="34" charset="-128"/>
              </a:defRPr>
            </a:lvl9pPr>
          </a:lstStyle>
          <a:p>
            <a:r>
              <a:rPr lang="en-US" altLang="en-US" sz="2182">
                <a:solidFill>
                  <a:schemeClr val="tx1"/>
                </a:solidFill>
                <a:latin typeface="Arial" pitchFamily="34" charset="0"/>
              </a:rPr>
              <a:t>Meal</a:t>
            </a:r>
            <a:endParaRPr lang="en-US" altLang="en-US" sz="1818">
              <a:solidFill>
                <a:schemeClr val="tx1"/>
              </a:solidFill>
              <a:latin typeface="Arial" pitchFamily="34" charset="0"/>
            </a:endParaRPr>
          </a:p>
        </p:txBody>
      </p:sp>
      <p:sp>
        <p:nvSpPr>
          <p:cNvPr id="93201" name="Rectangle 17"/>
          <p:cNvSpPr>
            <a:spLocks noChangeArrowheads="1"/>
          </p:cNvSpPr>
          <p:nvPr/>
        </p:nvSpPr>
        <p:spPr bwMode="auto">
          <a:xfrm>
            <a:off x="5384800" y="5160819"/>
            <a:ext cx="908756" cy="4174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82262" tIns="40409" rIns="82262" bIns="40409">
            <a:spAutoFit/>
          </a:bodyPr>
          <a:lstStyle>
            <a:lvl1pPr>
              <a:defRPr sz="2400">
                <a:solidFill>
                  <a:srgbClr val="FFFFFF"/>
                </a:solidFill>
                <a:latin typeface="Times New Roman" pitchFamily="18" charset="0"/>
                <a:ea typeface="MS PGothic" pitchFamily="34" charset="-128"/>
              </a:defRPr>
            </a:lvl1pPr>
            <a:lvl2pPr marL="37931725" indent="-37474525">
              <a:defRPr sz="2400">
                <a:solidFill>
                  <a:srgbClr val="FFFFFF"/>
                </a:solidFill>
                <a:latin typeface="Times New Roman" pitchFamily="18" charset="0"/>
                <a:ea typeface="MS PGothic" pitchFamily="34" charset="-128"/>
              </a:defRPr>
            </a:lvl2pPr>
            <a:lvl3pPr>
              <a:defRPr sz="2400">
                <a:solidFill>
                  <a:srgbClr val="FFFFFF"/>
                </a:solidFill>
                <a:latin typeface="Times New Roman" pitchFamily="18" charset="0"/>
                <a:ea typeface="MS PGothic" pitchFamily="34" charset="-128"/>
              </a:defRPr>
            </a:lvl3pPr>
            <a:lvl4pPr>
              <a:defRPr sz="2400">
                <a:solidFill>
                  <a:srgbClr val="FFFFFF"/>
                </a:solidFill>
                <a:latin typeface="Times New Roman" pitchFamily="18" charset="0"/>
                <a:ea typeface="MS PGothic" pitchFamily="34" charset="-128"/>
              </a:defRPr>
            </a:lvl4pPr>
            <a:lvl5pPr>
              <a:defRPr sz="2400">
                <a:solidFill>
                  <a:srgbClr val="FFFFFF"/>
                </a:solidFill>
                <a:latin typeface="Times New Roman" pitchFamily="18" charset="0"/>
                <a:ea typeface="MS PGothic" pitchFamily="34" charset="-128"/>
              </a:defRPr>
            </a:lvl5pPr>
            <a:lvl6pPr marL="457200" eaLnBrk="0" fontAlgn="base" hangingPunct="0">
              <a:spcBef>
                <a:spcPct val="0"/>
              </a:spcBef>
              <a:spcAft>
                <a:spcPct val="0"/>
              </a:spcAft>
              <a:defRPr sz="2400">
                <a:solidFill>
                  <a:srgbClr val="FFFFFF"/>
                </a:solidFill>
                <a:latin typeface="Times New Roman" pitchFamily="18" charset="0"/>
                <a:ea typeface="MS PGothic" pitchFamily="34" charset="-128"/>
              </a:defRPr>
            </a:lvl6pPr>
            <a:lvl7pPr marL="914400" eaLnBrk="0" fontAlgn="base" hangingPunct="0">
              <a:spcBef>
                <a:spcPct val="0"/>
              </a:spcBef>
              <a:spcAft>
                <a:spcPct val="0"/>
              </a:spcAft>
              <a:defRPr sz="2400">
                <a:solidFill>
                  <a:srgbClr val="FFFFFF"/>
                </a:solidFill>
                <a:latin typeface="Times New Roman" pitchFamily="18" charset="0"/>
                <a:ea typeface="MS PGothic" pitchFamily="34" charset="-128"/>
              </a:defRPr>
            </a:lvl7pPr>
            <a:lvl8pPr marL="1371600" eaLnBrk="0" fontAlgn="base" hangingPunct="0">
              <a:spcBef>
                <a:spcPct val="0"/>
              </a:spcBef>
              <a:spcAft>
                <a:spcPct val="0"/>
              </a:spcAft>
              <a:defRPr sz="2400">
                <a:solidFill>
                  <a:srgbClr val="FFFFFF"/>
                </a:solidFill>
                <a:latin typeface="Times New Roman" pitchFamily="18" charset="0"/>
                <a:ea typeface="MS PGothic" pitchFamily="34" charset="-128"/>
              </a:defRPr>
            </a:lvl8pPr>
            <a:lvl9pPr marL="1828800" eaLnBrk="0" fontAlgn="base" hangingPunct="0">
              <a:spcBef>
                <a:spcPct val="0"/>
              </a:spcBef>
              <a:spcAft>
                <a:spcPct val="0"/>
              </a:spcAft>
              <a:defRPr sz="2400">
                <a:solidFill>
                  <a:srgbClr val="FFFFFF"/>
                </a:solidFill>
                <a:latin typeface="Times New Roman" pitchFamily="18" charset="0"/>
                <a:ea typeface="MS PGothic" pitchFamily="34" charset="-128"/>
              </a:defRPr>
            </a:lvl9pPr>
          </a:lstStyle>
          <a:p>
            <a:r>
              <a:rPr lang="en-US" altLang="en-US" sz="2182">
                <a:solidFill>
                  <a:schemeClr val="tx1"/>
                </a:solidFill>
                <a:latin typeface="Arial" pitchFamily="34" charset="0"/>
              </a:rPr>
              <a:t>Meal</a:t>
            </a:r>
          </a:p>
        </p:txBody>
      </p:sp>
      <p:sp>
        <p:nvSpPr>
          <p:cNvPr id="237586" name="Rectangle 18"/>
          <p:cNvSpPr>
            <a:spLocks noChangeArrowheads="1"/>
          </p:cNvSpPr>
          <p:nvPr/>
        </p:nvSpPr>
        <p:spPr bwMode="auto">
          <a:xfrm>
            <a:off x="333402" y="1766455"/>
            <a:ext cx="8065531" cy="4174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82262" tIns="40409" rIns="82262" bIns="40409">
            <a:spAutoFit/>
          </a:bodyPr>
          <a:lstStyle>
            <a:lvl1pPr>
              <a:defRPr sz="2400">
                <a:solidFill>
                  <a:srgbClr val="FFFFFF"/>
                </a:solidFill>
                <a:latin typeface="Times New Roman" pitchFamily="18" charset="0"/>
                <a:ea typeface="MS PGothic" pitchFamily="34" charset="-128"/>
              </a:defRPr>
            </a:lvl1pPr>
            <a:lvl2pPr marL="37931725" indent="-37474525">
              <a:defRPr sz="2400">
                <a:solidFill>
                  <a:srgbClr val="FFFFFF"/>
                </a:solidFill>
                <a:latin typeface="Times New Roman" pitchFamily="18" charset="0"/>
                <a:ea typeface="MS PGothic" pitchFamily="34" charset="-128"/>
              </a:defRPr>
            </a:lvl2pPr>
            <a:lvl3pPr>
              <a:defRPr sz="2400">
                <a:solidFill>
                  <a:srgbClr val="FFFFFF"/>
                </a:solidFill>
                <a:latin typeface="Times New Roman" pitchFamily="18" charset="0"/>
                <a:ea typeface="MS PGothic" pitchFamily="34" charset="-128"/>
              </a:defRPr>
            </a:lvl3pPr>
            <a:lvl4pPr>
              <a:defRPr sz="2400">
                <a:solidFill>
                  <a:srgbClr val="FFFFFF"/>
                </a:solidFill>
                <a:latin typeface="Times New Roman" pitchFamily="18" charset="0"/>
                <a:ea typeface="MS PGothic" pitchFamily="34" charset="-128"/>
              </a:defRPr>
            </a:lvl4pPr>
            <a:lvl5pPr>
              <a:defRPr sz="2400">
                <a:solidFill>
                  <a:srgbClr val="FFFFFF"/>
                </a:solidFill>
                <a:latin typeface="Times New Roman" pitchFamily="18" charset="0"/>
                <a:ea typeface="MS PGothic" pitchFamily="34" charset="-128"/>
              </a:defRPr>
            </a:lvl5pPr>
            <a:lvl6pPr marL="457200" eaLnBrk="0" fontAlgn="base" hangingPunct="0">
              <a:spcBef>
                <a:spcPct val="0"/>
              </a:spcBef>
              <a:spcAft>
                <a:spcPct val="0"/>
              </a:spcAft>
              <a:defRPr sz="2400">
                <a:solidFill>
                  <a:srgbClr val="FFFFFF"/>
                </a:solidFill>
                <a:latin typeface="Times New Roman" pitchFamily="18" charset="0"/>
                <a:ea typeface="MS PGothic" pitchFamily="34" charset="-128"/>
              </a:defRPr>
            </a:lvl6pPr>
            <a:lvl7pPr marL="914400" eaLnBrk="0" fontAlgn="base" hangingPunct="0">
              <a:spcBef>
                <a:spcPct val="0"/>
              </a:spcBef>
              <a:spcAft>
                <a:spcPct val="0"/>
              </a:spcAft>
              <a:defRPr sz="2400">
                <a:solidFill>
                  <a:srgbClr val="FFFFFF"/>
                </a:solidFill>
                <a:latin typeface="Times New Roman" pitchFamily="18" charset="0"/>
                <a:ea typeface="MS PGothic" pitchFamily="34" charset="-128"/>
              </a:defRPr>
            </a:lvl7pPr>
            <a:lvl8pPr marL="1371600" eaLnBrk="0" fontAlgn="base" hangingPunct="0">
              <a:spcBef>
                <a:spcPct val="0"/>
              </a:spcBef>
              <a:spcAft>
                <a:spcPct val="0"/>
              </a:spcAft>
              <a:defRPr sz="2400">
                <a:solidFill>
                  <a:srgbClr val="FFFFFF"/>
                </a:solidFill>
                <a:latin typeface="Times New Roman" pitchFamily="18" charset="0"/>
                <a:ea typeface="MS PGothic" pitchFamily="34" charset="-128"/>
              </a:defRPr>
            </a:lvl8pPr>
            <a:lvl9pPr marL="1828800" eaLnBrk="0" fontAlgn="base" hangingPunct="0">
              <a:spcBef>
                <a:spcPct val="0"/>
              </a:spcBef>
              <a:spcAft>
                <a:spcPct val="0"/>
              </a:spcAft>
              <a:defRPr sz="2400">
                <a:solidFill>
                  <a:srgbClr val="FFFFFF"/>
                </a:solidFill>
                <a:latin typeface="Times New Roman" pitchFamily="18" charset="0"/>
                <a:ea typeface="MS PGothic" pitchFamily="34" charset="-128"/>
              </a:defRPr>
            </a:lvl9pPr>
          </a:lstStyle>
          <a:p>
            <a:r>
              <a:rPr lang="en-US" altLang="en-US" sz="2182" dirty="0">
                <a:solidFill>
                  <a:schemeClr val="tx1"/>
                </a:solidFill>
                <a:latin typeface="Arial" pitchFamily="34" charset="0"/>
              </a:rPr>
              <a:t>Insulin bolus occurs in the first 10 minutes after eating</a:t>
            </a:r>
          </a:p>
        </p:txBody>
      </p:sp>
      <p:sp>
        <p:nvSpPr>
          <p:cNvPr id="237587" name="Rectangle 19"/>
          <p:cNvSpPr>
            <a:spLocks noChangeArrowheads="1"/>
          </p:cNvSpPr>
          <p:nvPr/>
        </p:nvSpPr>
        <p:spPr bwMode="auto">
          <a:xfrm>
            <a:off x="1388534" y="4606637"/>
            <a:ext cx="6786533" cy="473253"/>
          </a:xfrm>
          <a:prstGeom prst="rect">
            <a:avLst/>
          </a:prstGeom>
          <a:noFill/>
          <a:ln w="12700">
            <a:noFill/>
            <a:miter lim="800000"/>
            <a:headEnd/>
            <a:tailEnd/>
          </a:ln>
          <a:effectLst/>
        </p:spPr>
        <p:txBody>
          <a:bodyPr wrap="none" lIns="82262" tIns="40409" rIns="82262" bIns="40409">
            <a:spAutoFit/>
          </a:bodyPr>
          <a:lstStyle>
            <a:lvl1pPr>
              <a:defRPr sz="2400">
                <a:solidFill>
                  <a:srgbClr val="FFFFFF"/>
                </a:solidFill>
                <a:latin typeface="Times New Roman" pitchFamily="18" charset="0"/>
                <a:ea typeface="MS PGothic" pitchFamily="34" charset="-128"/>
              </a:defRPr>
            </a:lvl1pPr>
            <a:lvl2pPr marL="37931725" indent="-37474525">
              <a:defRPr sz="2400">
                <a:solidFill>
                  <a:srgbClr val="FFFFFF"/>
                </a:solidFill>
                <a:latin typeface="Times New Roman" pitchFamily="18" charset="0"/>
                <a:ea typeface="MS PGothic" pitchFamily="34" charset="-128"/>
              </a:defRPr>
            </a:lvl2pPr>
            <a:lvl3pPr>
              <a:defRPr sz="2400">
                <a:solidFill>
                  <a:srgbClr val="FFFFFF"/>
                </a:solidFill>
                <a:latin typeface="Times New Roman" pitchFamily="18" charset="0"/>
                <a:ea typeface="MS PGothic" pitchFamily="34" charset="-128"/>
              </a:defRPr>
            </a:lvl3pPr>
            <a:lvl4pPr>
              <a:defRPr sz="2400">
                <a:solidFill>
                  <a:srgbClr val="FFFFFF"/>
                </a:solidFill>
                <a:latin typeface="Times New Roman" pitchFamily="18" charset="0"/>
                <a:ea typeface="MS PGothic" pitchFamily="34" charset="-128"/>
              </a:defRPr>
            </a:lvl4pPr>
            <a:lvl5pPr>
              <a:defRPr sz="2400">
                <a:solidFill>
                  <a:srgbClr val="FFFFFF"/>
                </a:solidFill>
                <a:latin typeface="Times New Roman" pitchFamily="18" charset="0"/>
                <a:ea typeface="MS PGothic" pitchFamily="34" charset="-128"/>
              </a:defRPr>
            </a:lvl5pPr>
            <a:lvl6pPr marL="457200" eaLnBrk="0" fontAlgn="base" hangingPunct="0">
              <a:spcBef>
                <a:spcPct val="0"/>
              </a:spcBef>
              <a:spcAft>
                <a:spcPct val="0"/>
              </a:spcAft>
              <a:defRPr sz="2400">
                <a:solidFill>
                  <a:srgbClr val="FFFFFF"/>
                </a:solidFill>
                <a:latin typeface="Times New Roman" pitchFamily="18" charset="0"/>
                <a:ea typeface="MS PGothic" pitchFamily="34" charset="-128"/>
              </a:defRPr>
            </a:lvl6pPr>
            <a:lvl7pPr marL="914400" eaLnBrk="0" fontAlgn="base" hangingPunct="0">
              <a:spcBef>
                <a:spcPct val="0"/>
              </a:spcBef>
              <a:spcAft>
                <a:spcPct val="0"/>
              </a:spcAft>
              <a:defRPr sz="2400">
                <a:solidFill>
                  <a:srgbClr val="FFFFFF"/>
                </a:solidFill>
                <a:latin typeface="Times New Roman" pitchFamily="18" charset="0"/>
                <a:ea typeface="MS PGothic" pitchFamily="34" charset="-128"/>
              </a:defRPr>
            </a:lvl7pPr>
            <a:lvl8pPr marL="1371600" eaLnBrk="0" fontAlgn="base" hangingPunct="0">
              <a:spcBef>
                <a:spcPct val="0"/>
              </a:spcBef>
              <a:spcAft>
                <a:spcPct val="0"/>
              </a:spcAft>
              <a:defRPr sz="2400">
                <a:solidFill>
                  <a:srgbClr val="FFFFFF"/>
                </a:solidFill>
                <a:latin typeface="Times New Roman" pitchFamily="18" charset="0"/>
                <a:ea typeface="MS PGothic" pitchFamily="34" charset="-128"/>
              </a:defRPr>
            </a:lvl8pPr>
            <a:lvl9pPr marL="1828800" eaLnBrk="0" fontAlgn="base" hangingPunct="0">
              <a:spcBef>
                <a:spcPct val="0"/>
              </a:spcBef>
              <a:spcAft>
                <a:spcPct val="0"/>
              </a:spcAft>
              <a:defRPr sz="2400">
                <a:solidFill>
                  <a:srgbClr val="FFFFFF"/>
                </a:solidFill>
                <a:latin typeface="Times New Roman" pitchFamily="18" charset="0"/>
                <a:ea typeface="MS PGothic" pitchFamily="34" charset="-128"/>
              </a:defRPr>
            </a:lvl9pPr>
          </a:lstStyle>
          <a:p>
            <a:r>
              <a:rPr lang="en-US" altLang="en-US" sz="2545" b="1" dirty="0">
                <a:solidFill>
                  <a:schemeClr val="tx1"/>
                </a:solidFill>
                <a:effectLst>
                  <a:outerShdw blurRad="38100" dist="38100" dir="2700000" algn="tl">
                    <a:srgbClr val="000000"/>
                  </a:outerShdw>
                </a:effectLst>
                <a:latin typeface="Arial" pitchFamily="34" charset="0"/>
              </a:rPr>
              <a:t>Basal  insulin is released every 12 minutes</a:t>
            </a:r>
          </a:p>
        </p:txBody>
      </p:sp>
      <p:sp>
        <p:nvSpPr>
          <p:cNvPr id="93204" name="Line 20"/>
          <p:cNvSpPr>
            <a:spLocks noChangeShapeType="1"/>
          </p:cNvSpPr>
          <p:nvPr/>
        </p:nvSpPr>
        <p:spPr bwMode="auto">
          <a:xfrm>
            <a:off x="1371600" y="2805545"/>
            <a:ext cx="838200" cy="76200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93205" name="Line 21"/>
          <p:cNvSpPr>
            <a:spLocks noChangeShapeType="1"/>
          </p:cNvSpPr>
          <p:nvPr/>
        </p:nvSpPr>
        <p:spPr bwMode="auto">
          <a:xfrm>
            <a:off x="3149600" y="2805545"/>
            <a:ext cx="609600" cy="554182"/>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93206" name="Line 22"/>
          <p:cNvSpPr>
            <a:spLocks noChangeShapeType="1"/>
          </p:cNvSpPr>
          <p:nvPr/>
        </p:nvSpPr>
        <p:spPr bwMode="auto">
          <a:xfrm>
            <a:off x="4504267" y="2874818"/>
            <a:ext cx="838200" cy="76200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93207" name="AutoShape 23"/>
          <p:cNvSpPr>
            <a:spLocks noChangeArrowheads="1"/>
          </p:cNvSpPr>
          <p:nvPr/>
        </p:nvSpPr>
        <p:spPr bwMode="auto">
          <a:xfrm>
            <a:off x="8094133" y="4675909"/>
            <a:ext cx="609600" cy="277091"/>
          </a:xfrm>
          <a:custGeom>
            <a:avLst/>
            <a:gdLst>
              <a:gd name="T0" fmla="*/ 489871 w 21600"/>
              <a:gd name="T1" fmla="*/ 0 h 21600"/>
              <a:gd name="T2" fmla="*/ 293910 w 21600"/>
              <a:gd name="T3" fmla="*/ 101600 h 21600"/>
              <a:gd name="T4" fmla="*/ 0 w 21600"/>
              <a:gd name="T5" fmla="*/ 254014 h 21600"/>
              <a:gd name="T6" fmla="*/ 293910 w 21600"/>
              <a:gd name="T7" fmla="*/ 304800 h 21600"/>
              <a:gd name="T8" fmla="*/ 587820 w 21600"/>
              <a:gd name="T9" fmla="*/ 211667 h 21600"/>
              <a:gd name="T10" fmla="*/ 685800 w 21600"/>
              <a:gd name="T11" fmla="*/ 101600 h 21600"/>
              <a:gd name="T12" fmla="*/ 3 60000 65536"/>
              <a:gd name="T13" fmla="*/ 2 60000 65536"/>
              <a:gd name="T14" fmla="*/ 2 60000 65536"/>
              <a:gd name="T15" fmla="*/ 1 60000 65536"/>
              <a:gd name="T16" fmla="*/ 0 60000 65536"/>
              <a:gd name="T17" fmla="*/ 0 60000 65536"/>
              <a:gd name="T18" fmla="*/ 0 w 21600"/>
              <a:gd name="T19" fmla="*/ 14400 h 21600"/>
              <a:gd name="T20" fmla="*/ 18514 w 21600"/>
              <a:gd name="T21" fmla="*/ 21600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5429" y="0"/>
                </a:moveTo>
                <a:lnTo>
                  <a:pt x="9257" y="7200"/>
                </a:lnTo>
                <a:lnTo>
                  <a:pt x="12343" y="7200"/>
                </a:lnTo>
                <a:lnTo>
                  <a:pt x="12343" y="14400"/>
                </a:lnTo>
                <a:lnTo>
                  <a:pt x="0" y="14400"/>
                </a:lnTo>
                <a:lnTo>
                  <a:pt x="0" y="21600"/>
                </a:lnTo>
                <a:lnTo>
                  <a:pt x="18514" y="21600"/>
                </a:lnTo>
                <a:lnTo>
                  <a:pt x="18514" y="7200"/>
                </a:lnTo>
                <a:lnTo>
                  <a:pt x="21600" y="7200"/>
                </a:lnTo>
                <a:close/>
              </a:path>
            </a:pathLst>
          </a:custGeom>
          <a:solidFill>
            <a:schemeClr val="tx1"/>
          </a:solidFill>
          <a:ln w="12700">
            <a:solidFill>
              <a:schemeClr val="tx1"/>
            </a:solidFill>
            <a:miter lim="800000"/>
            <a:headEnd/>
            <a:tailEnd/>
          </a:ln>
        </p:spPr>
        <p:txBody>
          <a:bodyPr wrap="none" anchor="ctr"/>
          <a:lstStyle>
            <a:lvl1pPr>
              <a:defRPr sz="2400">
                <a:solidFill>
                  <a:srgbClr val="FFFFFF"/>
                </a:solidFill>
                <a:latin typeface="Times New Roman" pitchFamily="18" charset="0"/>
                <a:ea typeface="MS PGothic" pitchFamily="34" charset="-128"/>
              </a:defRPr>
            </a:lvl1pPr>
            <a:lvl2pPr marL="37931725" indent="-37474525">
              <a:defRPr sz="2400">
                <a:solidFill>
                  <a:srgbClr val="FFFFFF"/>
                </a:solidFill>
                <a:latin typeface="Times New Roman" pitchFamily="18" charset="0"/>
                <a:ea typeface="MS PGothic" pitchFamily="34" charset="-128"/>
              </a:defRPr>
            </a:lvl2pPr>
            <a:lvl3pPr>
              <a:defRPr sz="2400">
                <a:solidFill>
                  <a:srgbClr val="FFFFFF"/>
                </a:solidFill>
                <a:latin typeface="Times New Roman" pitchFamily="18" charset="0"/>
                <a:ea typeface="MS PGothic" pitchFamily="34" charset="-128"/>
              </a:defRPr>
            </a:lvl3pPr>
            <a:lvl4pPr>
              <a:defRPr sz="2400">
                <a:solidFill>
                  <a:srgbClr val="FFFFFF"/>
                </a:solidFill>
                <a:latin typeface="Times New Roman" pitchFamily="18" charset="0"/>
                <a:ea typeface="MS PGothic" pitchFamily="34" charset="-128"/>
              </a:defRPr>
            </a:lvl4pPr>
            <a:lvl5pPr>
              <a:defRPr sz="2400">
                <a:solidFill>
                  <a:srgbClr val="FFFFFF"/>
                </a:solidFill>
                <a:latin typeface="Times New Roman" pitchFamily="18" charset="0"/>
                <a:ea typeface="MS PGothic" pitchFamily="34" charset="-128"/>
              </a:defRPr>
            </a:lvl5pPr>
            <a:lvl6pPr marL="457200" eaLnBrk="0" fontAlgn="base" hangingPunct="0">
              <a:spcBef>
                <a:spcPct val="0"/>
              </a:spcBef>
              <a:spcAft>
                <a:spcPct val="0"/>
              </a:spcAft>
              <a:defRPr sz="2400">
                <a:solidFill>
                  <a:srgbClr val="FFFFFF"/>
                </a:solidFill>
                <a:latin typeface="Times New Roman" pitchFamily="18" charset="0"/>
                <a:ea typeface="MS PGothic" pitchFamily="34" charset="-128"/>
              </a:defRPr>
            </a:lvl6pPr>
            <a:lvl7pPr marL="914400" eaLnBrk="0" fontAlgn="base" hangingPunct="0">
              <a:spcBef>
                <a:spcPct val="0"/>
              </a:spcBef>
              <a:spcAft>
                <a:spcPct val="0"/>
              </a:spcAft>
              <a:defRPr sz="2400">
                <a:solidFill>
                  <a:srgbClr val="FFFFFF"/>
                </a:solidFill>
                <a:latin typeface="Times New Roman" pitchFamily="18" charset="0"/>
                <a:ea typeface="MS PGothic" pitchFamily="34" charset="-128"/>
              </a:defRPr>
            </a:lvl7pPr>
            <a:lvl8pPr marL="1371600" eaLnBrk="0" fontAlgn="base" hangingPunct="0">
              <a:spcBef>
                <a:spcPct val="0"/>
              </a:spcBef>
              <a:spcAft>
                <a:spcPct val="0"/>
              </a:spcAft>
              <a:defRPr sz="2400">
                <a:solidFill>
                  <a:srgbClr val="FFFFFF"/>
                </a:solidFill>
                <a:latin typeface="Times New Roman" pitchFamily="18" charset="0"/>
                <a:ea typeface="MS PGothic" pitchFamily="34" charset="-128"/>
              </a:defRPr>
            </a:lvl8pPr>
            <a:lvl9pPr marL="1828800" eaLnBrk="0" fontAlgn="base" hangingPunct="0">
              <a:spcBef>
                <a:spcPct val="0"/>
              </a:spcBef>
              <a:spcAft>
                <a:spcPct val="0"/>
              </a:spcAft>
              <a:defRPr sz="2400">
                <a:solidFill>
                  <a:srgbClr val="FFFFFF"/>
                </a:solidFill>
                <a:latin typeface="Times New Roman" pitchFamily="18" charset="0"/>
                <a:ea typeface="MS PGothic" pitchFamily="34" charset="-128"/>
              </a:defRPr>
            </a:lvl9pPr>
          </a:lstStyle>
          <a:p>
            <a:endParaRPr lang="en-US" altLang="en-US" sz="2182" b="1">
              <a:solidFill>
                <a:schemeClr val="tx1"/>
              </a:solidFill>
              <a:latin typeface="Arial" pitchFamily="34" charset="0"/>
            </a:endParaRPr>
          </a:p>
        </p:txBody>
      </p:sp>
      <p:sp>
        <p:nvSpPr>
          <p:cNvPr id="93208" name="AutoShape 24"/>
          <p:cNvSpPr>
            <a:spLocks noChangeArrowheads="1"/>
          </p:cNvSpPr>
          <p:nvPr/>
        </p:nvSpPr>
        <p:spPr bwMode="auto">
          <a:xfrm flipH="1">
            <a:off x="643467" y="4675909"/>
            <a:ext cx="609600" cy="277091"/>
          </a:xfrm>
          <a:custGeom>
            <a:avLst/>
            <a:gdLst>
              <a:gd name="T0" fmla="*/ 489871 w 21600"/>
              <a:gd name="T1" fmla="*/ 0 h 21600"/>
              <a:gd name="T2" fmla="*/ 293910 w 21600"/>
              <a:gd name="T3" fmla="*/ 101600 h 21600"/>
              <a:gd name="T4" fmla="*/ 0 w 21600"/>
              <a:gd name="T5" fmla="*/ 254014 h 21600"/>
              <a:gd name="T6" fmla="*/ 293910 w 21600"/>
              <a:gd name="T7" fmla="*/ 304800 h 21600"/>
              <a:gd name="T8" fmla="*/ 587820 w 21600"/>
              <a:gd name="T9" fmla="*/ 211667 h 21600"/>
              <a:gd name="T10" fmla="*/ 685800 w 21600"/>
              <a:gd name="T11" fmla="*/ 101600 h 21600"/>
              <a:gd name="T12" fmla="*/ 3 60000 65536"/>
              <a:gd name="T13" fmla="*/ 2 60000 65536"/>
              <a:gd name="T14" fmla="*/ 2 60000 65536"/>
              <a:gd name="T15" fmla="*/ 1 60000 65536"/>
              <a:gd name="T16" fmla="*/ 0 60000 65536"/>
              <a:gd name="T17" fmla="*/ 0 60000 65536"/>
              <a:gd name="T18" fmla="*/ 0 w 21600"/>
              <a:gd name="T19" fmla="*/ 14400 h 21600"/>
              <a:gd name="T20" fmla="*/ 18514 w 21600"/>
              <a:gd name="T21" fmla="*/ 21600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5429" y="0"/>
                </a:moveTo>
                <a:lnTo>
                  <a:pt x="9257" y="7200"/>
                </a:lnTo>
                <a:lnTo>
                  <a:pt x="12343" y="7200"/>
                </a:lnTo>
                <a:lnTo>
                  <a:pt x="12343" y="14400"/>
                </a:lnTo>
                <a:lnTo>
                  <a:pt x="0" y="14400"/>
                </a:lnTo>
                <a:lnTo>
                  <a:pt x="0" y="21600"/>
                </a:lnTo>
                <a:lnTo>
                  <a:pt x="18514" y="21600"/>
                </a:lnTo>
                <a:lnTo>
                  <a:pt x="18514" y="7200"/>
                </a:lnTo>
                <a:lnTo>
                  <a:pt x="21600" y="7200"/>
                </a:lnTo>
                <a:close/>
              </a:path>
            </a:pathLst>
          </a:custGeom>
          <a:solidFill>
            <a:schemeClr val="tx1"/>
          </a:solidFill>
          <a:ln w="12700">
            <a:solidFill>
              <a:schemeClr val="tx1"/>
            </a:solidFill>
            <a:miter lim="800000"/>
            <a:headEnd/>
            <a:tailEnd/>
          </a:ln>
        </p:spPr>
        <p:txBody>
          <a:bodyPr wrap="none" anchor="ctr"/>
          <a:lstStyle>
            <a:lvl1pPr>
              <a:defRPr sz="2400">
                <a:solidFill>
                  <a:srgbClr val="FFFFFF"/>
                </a:solidFill>
                <a:latin typeface="Times New Roman" pitchFamily="18" charset="0"/>
                <a:ea typeface="MS PGothic" pitchFamily="34" charset="-128"/>
              </a:defRPr>
            </a:lvl1pPr>
            <a:lvl2pPr marL="37931725" indent="-37474525">
              <a:defRPr sz="2400">
                <a:solidFill>
                  <a:srgbClr val="FFFFFF"/>
                </a:solidFill>
                <a:latin typeface="Times New Roman" pitchFamily="18" charset="0"/>
                <a:ea typeface="MS PGothic" pitchFamily="34" charset="-128"/>
              </a:defRPr>
            </a:lvl2pPr>
            <a:lvl3pPr>
              <a:defRPr sz="2400">
                <a:solidFill>
                  <a:srgbClr val="FFFFFF"/>
                </a:solidFill>
                <a:latin typeface="Times New Roman" pitchFamily="18" charset="0"/>
                <a:ea typeface="MS PGothic" pitchFamily="34" charset="-128"/>
              </a:defRPr>
            </a:lvl3pPr>
            <a:lvl4pPr>
              <a:defRPr sz="2400">
                <a:solidFill>
                  <a:srgbClr val="FFFFFF"/>
                </a:solidFill>
                <a:latin typeface="Times New Roman" pitchFamily="18" charset="0"/>
                <a:ea typeface="MS PGothic" pitchFamily="34" charset="-128"/>
              </a:defRPr>
            </a:lvl4pPr>
            <a:lvl5pPr>
              <a:defRPr sz="2400">
                <a:solidFill>
                  <a:srgbClr val="FFFFFF"/>
                </a:solidFill>
                <a:latin typeface="Times New Roman" pitchFamily="18" charset="0"/>
                <a:ea typeface="MS PGothic" pitchFamily="34" charset="-128"/>
              </a:defRPr>
            </a:lvl5pPr>
            <a:lvl6pPr marL="457200" eaLnBrk="0" fontAlgn="base" hangingPunct="0">
              <a:spcBef>
                <a:spcPct val="0"/>
              </a:spcBef>
              <a:spcAft>
                <a:spcPct val="0"/>
              </a:spcAft>
              <a:defRPr sz="2400">
                <a:solidFill>
                  <a:srgbClr val="FFFFFF"/>
                </a:solidFill>
                <a:latin typeface="Times New Roman" pitchFamily="18" charset="0"/>
                <a:ea typeface="MS PGothic" pitchFamily="34" charset="-128"/>
              </a:defRPr>
            </a:lvl6pPr>
            <a:lvl7pPr marL="914400" eaLnBrk="0" fontAlgn="base" hangingPunct="0">
              <a:spcBef>
                <a:spcPct val="0"/>
              </a:spcBef>
              <a:spcAft>
                <a:spcPct val="0"/>
              </a:spcAft>
              <a:defRPr sz="2400">
                <a:solidFill>
                  <a:srgbClr val="FFFFFF"/>
                </a:solidFill>
                <a:latin typeface="Times New Roman" pitchFamily="18" charset="0"/>
                <a:ea typeface="MS PGothic" pitchFamily="34" charset="-128"/>
              </a:defRPr>
            </a:lvl7pPr>
            <a:lvl8pPr marL="1371600" eaLnBrk="0" fontAlgn="base" hangingPunct="0">
              <a:spcBef>
                <a:spcPct val="0"/>
              </a:spcBef>
              <a:spcAft>
                <a:spcPct val="0"/>
              </a:spcAft>
              <a:defRPr sz="2400">
                <a:solidFill>
                  <a:srgbClr val="FFFFFF"/>
                </a:solidFill>
                <a:latin typeface="Times New Roman" pitchFamily="18" charset="0"/>
                <a:ea typeface="MS PGothic" pitchFamily="34" charset="-128"/>
              </a:defRPr>
            </a:lvl8pPr>
            <a:lvl9pPr marL="1828800" eaLnBrk="0" fontAlgn="base" hangingPunct="0">
              <a:spcBef>
                <a:spcPct val="0"/>
              </a:spcBef>
              <a:spcAft>
                <a:spcPct val="0"/>
              </a:spcAft>
              <a:defRPr sz="2400">
                <a:solidFill>
                  <a:srgbClr val="FFFFFF"/>
                </a:solidFill>
                <a:latin typeface="Times New Roman" pitchFamily="18" charset="0"/>
                <a:ea typeface="MS PGothic" pitchFamily="34" charset="-128"/>
              </a:defRPr>
            </a:lvl9pPr>
          </a:lstStyle>
          <a:p>
            <a:endParaRPr lang="en-US" altLang="en-US" sz="2182" b="1">
              <a:solidFill>
                <a:schemeClr val="tx1"/>
              </a:solidFill>
              <a:latin typeface="Arial" pitchFamily="34" charset="0"/>
            </a:endParaRPr>
          </a:p>
        </p:txBody>
      </p:sp>
      <p:sp>
        <p:nvSpPr>
          <p:cNvPr id="93209" name="Text Box 28"/>
          <p:cNvSpPr txBox="1">
            <a:spLocks noChangeArrowheads="1"/>
          </p:cNvSpPr>
          <p:nvPr/>
        </p:nvSpPr>
        <p:spPr bwMode="auto">
          <a:xfrm>
            <a:off x="2540000" y="5853547"/>
            <a:ext cx="4639412" cy="428131"/>
          </a:xfrm>
          <a:prstGeom prst="rect">
            <a:avLst/>
          </a:prstGeom>
          <a:solidFill>
            <a:srgbClr val="000000"/>
          </a:solidFill>
          <a:ln w="12700">
            <a:solidFill>
              <a:schemeClr val="hlink"/>
            </a:solidFill>
            <a:miter lim="800000"/>
            <a:headEnd/>
            <a:tailEnd/>
          </a:ln>
        </p:spPr>
        <p:txBody>
          <a:bodyPr wrap="none">
            <a:spAutoFit/>
          </a:bodyPr>
          <a:lstStyle>
            <a:lvl1pPr>
              <a:defRPr sz="2400">
                <a:solidFill>
                  <a:srgbClr val="FFFFFF"/>
                </a:solidFill>
                <a:latin typeface="Times New Roman" pitchFamily="18" charset="0"/>
                <a:ea typeface="MS PGothic" pitchFamily="34" charset="-128"/>
              </a:defRPr>
            </a:lvl1pPr>
            <a:lvl2pPr marL="37931725" indent="-37474525">
              <a:defRPr sz="2400">
                <a:solidFill>
                  <a:srgbClr val="FFFFFF"/>
                </a:solidFill>
                <a:latin typeface="Times New Roman" pitchFamily="18" charset="0"/>
                <a:ea typeface="MS PGothic" pitchFamily="34" charset="-128"/>
              </a:defRPr>
            </a:lvl2pPr>
            <a:lvl3pPr>
              <a:defRPr sz="2400">
                <a:solidFill>
                  <a:srgbClr val="FFFFFF"/>
                </a:solidFill>
                <a:latin typeface="Times New Roman" pitchFamily="18" charset="0"/>
                <a:ea typeface="MS PGothic" pitchFamily="34" charset="-128"/>
              </a:defRPr>
            </a:lvl3pPr>
            <a:lvl4pPr>
              <a:defRPr sz="2400">
                <a:solidFill>
                  <a:srgbClr val="FFFFFF"/>
                </a:solidFill>
                <a:latin typeface="Times New Roman" pitchFamily="18" charset="0"/>
                <a:ea typeface="MS PGothic" pitchFamily="34" charset="-128"/>
              </a:defRPr>
            </a:lvl4pPr>
            <a:lvl5pPr>
              <a:defRPr sz="2400">
                <a:solidFill>
                  <a:srgbClr val="FFFFFF"/>
                </a:solidFill>
                <a:latin typeface="Times New Roman" pitchFamily="18" charset="0"/>
                <a:ea typeface="MS PGothic" pitchFamily="34" charset="-128"/>
              </a:defRPr>
            </a:lvl5pPr>
            <a:lvl6pPr marL="457200" eaLnBrk="0" fontAlgn="base" hangingPunct="0">
              <a:spcBef>
                <a:spcPct val="0"/>
              </a:spcBef>
              <a:spcAft>
                <a:spcPct val="0"/>
              </a:spcAft>
              <a:defRPr sz="2400">
                <a:solidFill>
                  <a:srgbClr val="FFFFFF"/>
                </a:solidFill>
                <a:latin typeface="Times New Roman" pitchFamily="18" charset="0"/>
                <a:ea typeface="MS PGothic" pitchFamily="34" charset="-128"/>
              </a:defRPr>
            </a:lvl6pPr>
            <a:lvl7pPr marL="914400" eaLnBrk="0" fontAlgn="base" hangingPunct="0">
              <a:spcBef>
                <a:spcPct val="0"/>
              </a:spcBef>
              <a:spcAft>
                <a:spcPct val="0"/>
              </a:spcAft>
              <a:defRPr sz="2400">
                <a:solidFill>
                  <a:srgbClr val="FFFFFF"/>
                </a:solidFill>
                <a:latin typeface="Times New Roman" pitchFamily="18" charset="0"/>
                <a:ea typeface="MS PGothic" pitchFamily="34" charset="-128"/>
              </a:defRPr>
            </a:lvl7pPr>
            <a:lvl8pPr marL="1371600" eaLnBrk="0" fontAlgn="base" hangingPunct="0">
              <a:spcBef>
                <a:spcPct val="0"/>
              </a:spcBef>
              <a:spcAft>
                <a:spcPct val="0"/>
              </a:spcAft>
              <a:defRPr sz="2400">
                <a:solidFill>
                  <a:srgbClr val="FFFFFF"/>
                </a:solidFill>
                <a:latin typeface="Times New Roman" pitchFamily="18" charset="0"/>
                <a:ea typeface="MS PGothic" pitchFamily="34" charset="-128"/>
              </a:defRPr>
            </a:lvl8pPr>
            <a:lvl9pPr marL="1828800" eaLnBrk="0" fontAlgn="base" hangingPunct="0">
              <a:spcBef>
                <a:spcPct val="0"/>
              </a:spcBef>
              <a:spcAft>
                <a:spcPct val="0"/>
              </a:spcAft>
              <a:defRPr sz="2400">
                <a:solidFill>
                  <a:srgbClr val="FFFFFF"/>
                </a:solidFill>
                <a:latin typeface="Times New Roman" pitchFamily="18" charset="0"/>
                <a:ea typeface="MS PGothic" pitchFamily="34" charset="-128"/>
              </a:defRPr>
            </a:lvl9pPr>
          </a:lstStyle>
          <a:p>
            <a:r>
              <a:rPr lang="en-US" altLang="en-US" sz="2182" dirty="0">
                <a:solidFill>
                  <a:schemeClr val="bg2"/>
                </a:solidFill>
                <a:latin typeface="Arial" pitchFamily="34" charset="0"/>
              </a:rPr>
              <a:t>Blood glucose– goes up after eating</a:t>
            </a:r>
          </a:p>
        </p:txBody>
      </p:sp>
      <p:sp>
        <p:nvSpPr>
          <p:cNvPr id="93210" name="Line 31"/>
          <p:cNvSpPr>
            <a:spLocks noChangeShapeType="1"/>
          </p:cNvSpPr>
          <p:nvPr/>
        </p:nvSpPr>
        <p:spPr bwMode="auto">
          <a:xfrm>
            <a:off x="5342467" y="2389911"/>
            <a:ext cx="474133"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3211" name="Text Box 33"/>
          <p:cNvSpPr txBox="1">
            <a:spLocks noChangeArrowheads="1"/>
          </p:cNvSpPr>
          <p:nvPr/>
        </p:nvSpPr>
        <p:spPr bwMode="auto">
          <a:xfrm>
            <a:off x="6062134" y="2265754"/>
            <a:ext cx="1939955" cy="7639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defRPr sz="2400">
                <a:solidFill>
                  <a:srgbClr val="FFFFFF"/>
                </a:solidFill>
                <a:latin typeface="Times New Roman" pitchFamily="18" charset="0"/>
                <a:ea typeface="MS PGothic" pitchFamily="34" charset="-128"/>
              </a:defRPr>
            </a:lvl1pPr>
            <a:lvl2pPr marL="37931725" indent="-37474525">
              <a:defRPr sz="2400">
                <a:solidFill>
                  <a:srgbClr val="FFFFFF"/>
                </a:solidFill>
                <a:latin typeface="Times New Roman" pitchFamily="18" charset="0"/>
                <a:ea typeface="MS PGothic" pitchFamily="34" charset="-128"/>
              </a:defRPr>
            </a:lvl2pPr>
            <a:lvl3pPr>
              <a:defRPr sz="2400">
                <a:solidFill>
                  <a:srgbClr val="FFFFFF"/>
                </a:solidFill>
                <a:latin typeface="Times New Roman" pitchFamily="18" charset="0"/>
                <a:ea typeface="MS PGothic" pitchFamily="34" charset="-128"/>
              </a:defRPr>
            </a:lvl3pPr>
            <a:lvl4pPr>
              <a:defRPr sz="2400">
                <a:solidFill>
                  <a:srgbClr val="FFFFFF"/>
                </a:solidFill>
                <a:latin typeface="Times New Roman" pitchFamily="18" charset="0"/>
                <a:ea typeface="MS PGothic" pitchFamily="34" charset="-128"/>
              </a:defRPr>
            </a:lvl4pPr>
            <a:lvl5pPr>
              <a:defRPr sz="2400">
                <a:solidFill>
                  <a:srgbClr val="FFFFFF"/>
                </a:solidFill>
                <a:latin typeface="Times New Roman" pitchFamily="18" charset="0"/>
                <a:ea typeface="MS PGothic" pitchFamily="34" charset="-128"/>
              </a:defRPr>
            </a:lvl5pPr>
            <a:lvl6pPr marL="457200" eaLnBrk="0" fontAlgn="base" hangingPunct="0">
              <a:spcBef>
                <a:spcPct val="0"/>
              </a:spcBef>
              <a:spcAft>
                <a:spcPct val="0"/>
              </a:spcAft>
              <a:defRPr sz="2400">
                <a:solidFill>
                  <a:srgbClr val="FFFFFF"/>
                </a:solidFill>
                <a:latin typeface="Times New Roman" pitchFamily="18" charset="0"/>
                <a:ea typeface="MS PGothic" pitchFamily="34" charset="-128"/>
              </a:defRPr>
            </a:lvl6pPr>
            <a:lvl7pPr marL="914400" eaLnBrk="0" fontAlgn="base" hangingPunct="0">
              <a:spcBef>
                <a:spcPct val="0"/>
              </a:spcBef>
              <a:spcAft>
                <a:spcPct val="0"/>
              </a:spcAft>
              <a:defRPr sz="2400">
                <a:solidFill>
                  <a:srgbClr val="FFFFFF"/>
                </a:solidFill>
                <a:latin typeface="Times New Roman" pitchFamily="18" charset="0"/>
                <a:ea typeface="MS PGothic" pitchFamily="34" charset="-128"/>
              </a:defRPr>
            </a:lvl7pPr>
            <a:lvl8pPr marL="1371600" eaLnBrk="0" fontAlgn="base" hangingPunct="0">
              <a:spcBef>
                <a:spcPct val="0"/>
              </a:spcBef>
              <a:spcAft>
                <a:spcPct val="0"/>
              </a:spcAft>
              <a:defRPr sz="2400">
                <a:solidFill>
                  <a:srgbClr val="FFFFFF"/>
                </a:solidFill>
                <a:latin typeface="Times New Roman" pitchFamily="18" charset="0"/>
                <a:ea typeface="MS PGothic" pitchFamily="34" charset="-128"/>
              </a:defRPr>
            </a:lvl8pPr>
            <a:lvl9pPr marL="1828800" eaLnBrk="0" fontAlgn="base" hangingPunct="0">
              <a:spcBef>
                <a:spcPct val="0"/>
              </a:spcBef>
              <a:spcAft>
                <a:spcPct val="0"/>
              </a:spcAft>
              <a:defRPr sz="2400">
                <a:solidFill>
                  <a:srgbClr val="FFFFFF"/>
                </a:solidFill>
                <a:latin typeface="Times New Roman" pitchFamily="18" charset="0"/>
                <a:ea typeface="MS PGothic" pitchFamily="34" charset="-128"/>
              </a:defRPr>
            </a:lvl9pPr>
          </a:lstStyle>
          <a:p>
            <a:r>
              <a:rPr lang="en-US" altLang="en-US" sz="2182" dirty="0">
                <a:solidFill>
                  <a:schemeClr val="tx1"/>
                </a:solidFill>
                <a:latin typeface="Arial" pitchFamily="34" charset="0"/>
              </a:rPr>
              <a:t>Insulin</a:t>
            </a:r>
          </a:p>
          <a:p>
            <a:r>
              <a:rPr lang="en-US" altLang="en-US" sz="2182" dirty="0">
                <a:solidFill>
                  <a:schemeClr val="tx1"/>
                </a:solidFill>
                <a:latin typeface="Arial" pitchFamily="34" charset="0"/>
              </a:rPr>
              <a:t>Blood glucose</a:t>
            </a:r>
          </a:p>
        </p:txBody>
      </p:sp>
      <p:sp>
        <p:nvSpPr>
          <p:cNvPr id="93212" name="Line 34"/>
          <p:cNvSpPr>
            <a:spLocks noChangeShapeType="1"/>
          </p:cNvSpPr>
          <p:nvPr/>
        </p:nvSpPr>
        <p:spPr bwMode="auto">
          <a:xfrm>
            <a:off x="5477933" y="2667000"/>
            <a:ext cx="338667" cy="0"/>
          </a:xfrm>
          <a:prstGeom prst="line">
            <a:avLst/>
          </a:prstGeom>
          <a:noFill/>
          <a:ln w="76200">
            <a:solidFill>
              <a:schemeClr val="hlink"/>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3213" name="Text Box 35"/>
          <p:cNvSpPr txBox="1">
            <a:spLocks noChangeArrowheads="1"/>
          </p:cNvSpPr>
          <p:nvPr/>
        </p:nvSpPr>
        <p:spPr bwMode="auto">
          <a:xfrm>
            <a:off x="6305925" y="3978744"/>
            <a:ext cx="1754006" cy="4281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defRPr sz="2400">
                <a:solidFill>
                  <a:srgbClr val="FFFFFF"/>
                </a:solidFill>
                <a:latin typeface="Times New Roman" pitchFamily="18" charset="0"/>
                <a:ea typeface="MS PGothic" pitchFamily="34" charset="-128"/>
              </a:defRPr>
            </a:lvl1pPr>
            <a:lvl2pPr marL="37931725" indent="-37474525">
              <a:defRPr sz="2400">
                <a:solidFill>
                  <a:srgbClr val="FFFFFF"/>
                </a:solidFill>
                <a:latin typeface="Times New Roman" pitchFamily="18" charset="0"/>
                <a:ea typeface="MS PGothic" pitchFamily="34" charset="-128"/>
              </a:defRPr>
            </a:lvl2pPr>
            <a:lvl3pPr>
              <a:defRPr sz="2400">
                <a:solidFill>
                  <a:srgbClr val="FFFFFF"/>
                </a:solidFill>
                <a:latin typeface="Times New Roman" pitchFamily="18" charset="0"/>
                <a:ea typeface="MS PGothic" pitchFamily="34" charset="-128"/>
              </a:defRPr>
            </a:lvl3pPr>
            <a:lvl4pPr>
              <a:defRPr sz="2400">
                <a:solidFill>
                  <a:srgbClr val="FFFFFF"/>
                </a:solidFill>
                <a:latin typeface="Times New Roman" pitchFamily="18" charset="0"/>
                <a:ea typeface="MS PGothic" pitchFamily="34" charset="-128"/>
              </a:defRPr>
            </a:lvl4pPr>
            <a:lvl5pPr>
              <a:defRPr sz="2400">
                <a:solidFill>
                  <a:srgbClr val="FFFFFF"/>
                </a:solidFill>
                <a:latin typeface="Times New Roman" pitchFamily="18" charset="0"/>
                <a:ea typeface="MS PGothic" pitchFamily="34" charset="-128"/>
              </a:defRPr>
            </a:lvl5pPr>
            <a:lvl6pPr marL="457200" eaLnBrk="0" fontAlgn="base" hangingPunct="0">
              <a:spcBef>
                <a:spcPct val="0"/>
              </a:spcBef>
              <a:spcAft>
                <a:spcPct val="0"/>
              </a:spcAft>
              <a:defRPr sz="2400">
                <a:solidFill>
                  <a:srgbClr val="FFFFFF"/>
                </a:solidFill>
                <a:latin typeface="Times New Roman" pitchFamily="18" charset="0"/>
                <a:ea typeface="MS PGothic" pitchFamily="34" charset="-128"/>
              </a:defRPr>
            </a:lvl6pPr>
            <a:lvl7pPr marL="914400" eaLnBrk="0" fontAlgn="base" hangingPunct="0">
              <a:spcBef>
                <a:spcPct val="0"/>
              </a:spcBef>
              <a:spcAft>
                <a:spcPct val="0"/>
              </a:spcAft>
              <a:defRPr sz="2400">
                <a:solidFill>
                  <a:srgbClr val="FFFFFF"/>
                </a:solidFill>
                <a:latin typeface="Times New Roman" pitchFamily="18" charset="0"/>
                <a:ea typeface="MS PGothic" pitchFamily="34" charset="-128"/>
              </a:defRPr>
            </a:lvl7pPr>
            <a:lvl8pPr marL="1371600" eaLnBrk="0" fontAlgn="base" hangingPunct="0">
              <a:spcBef>
                <a:spcPct val="0"/>
              </a:spcBef>
              <a:spcAft>
                <a:spcPct val="0"/>
              </a:spcAft>
              <a:defRPr sz="2400">
                <a:solidFill>
                  <a:srgbClr val="FFFFFF"/>
                </a:solidFill>
                <a:latin typeface="Times New Roman" pitchFamily="18" charset="0"/>
                <a:ea typeface="MS PGothic" pitchFamily="34" charset="-128"/>
              </a:defRPr>
            </a:lvl8pPr>
            <a:lvl9pPr marL="1828800" eaLnBrk="0" fontAlgn="base" hangingPunct="0">
              <a:spcBef>
                <a:spcPct val="0"/>
              </a:spcBef>
              <a:spcAft>
                <a:spcPct val="0"/>
              </a:spcAft>
              <a:defRPr sz="2400">
                <a:solidFill>
                  <a:srgbClr val="FFFFFF"/>
                </a:solidFill>
                <a:latin typeface="Times New Roman" pitchFamily="18" charset="0"/>
                <a:ea typeface="MS PGothic" pitchFamily="34" charset="-128"/>
              </a:defRPr>
            </a:lvl9pPr>
          </a:lstStyle>
          <a:p>
            <a:r>
              <a:rPr lang="en-US" altLang="en-US" sz="2182" dirty="0">
                <a:solidFill>
                  <a:schemeClr val="tx1"/>
                </a:solidFill>
                <a:latin typeface="Arial" pitchFamily="34" charset="0"/>
              </a:rPr>
              <a:t>Basal insulin</a:t>
            </a:r>
          </a:p>
        </p:txBody>
      </p:sp>
      <p:sp>
        <p:nvSpPr>
          <p:cNvPr id="93214" name="Line 36"/>
          <p:cNvSpPr>
            <a:spLocks noChangeShapeType="1"/>
          </p:cNvSpPr>
          <p:nvPr/>
        </p:nvSpPr>
        <p:spPr bwMode="auto">
          <a:xfrm flipH="1" flipV="1">
            <a:off x="2810934" y="4329545"/>
            <a:ext cx="1151467" cy="152400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grpSp>
        <p:nvGrpSpPr>
          <p:cNvPr id="93215" name="Group 31"/>
          <p:cNvGrpSpPr>
            <a:grpSpLocks/>
          </p:cNvGrpSpPr>
          <p:nvPr/>
        </p:nvGrpSpPr>
        <p:grpSpPr bwMode="auto">
          <a:xfrm>
            <a:off x="2404534" y="2528455"/>
            <a:ext cx="843844" cy="1939636"/>
            <a:chOff x="1682" y="1632"/>
            <a:chExt cx="598" cy="1344"/>
          </a:xfrm>
        </p:grpSpPr>
        <p:sp>
          <p:nvSpPr>
            <p:cNvPr id="93216" name="Freeform 5"/>
            <p:cNvSpPr>
              <a:spLocks/>
            </p:cNvSpPr>
            <p:nvPr/>
          </p:nvSpPr>
          <p:spPr bwMode="auto">
            <a:xfrm>
              <a:off x="1944" y="1632"/>
              <a:ext cx="336" cy="1344"/>
            </a:xfrm>
            <a:custGeom>
              <a:avLst/>
              <a:gdLst>
                <a:gd name="T0" fmla="*/ 0 w 289"/>
                <a:gd name="T1" fmla="*/ 0 h 1033"/>
                <a:gd name="T2" fmla="*/ 288 w 289"/>
                <a:gd name="T3" fmla="*/ 1032 h 1033"/>
                <a:gd name="T4" fmla="*/ 0 60000 65536"/>
                <a:gd name="T5" fmla="*/ 0 60000 65536"/>
                <a:gd name="T6" fmla="*/ 0 w 289"/>
                <a:gd name="T7" fmla="*/ 0 h 1033"/>
                <a:gd name="T8" fmla="*/ 289 w 289"/>
                <a:gd name="T9" fmla="*/ 1033 h 1033"/>
              </a:gdLst>
              <a:ahLst/>
              <a:cxnLst>
                <a:cxn ang="T4">
                  <a:pos x="T0" y="T1"/>
                </a:cxn>
                <a:cxn ang="T5">
                  <a:pos x="T2" y="T3"/>
                </a:cxn>
              </a:cxnLst>
              <a:rect l="T6" t="T7" r="T8" b="T9"/>
              <a:pathLst>
                <a:path w="289" h="1033">
                  <a:moveTo>
                    <a:pt x="0" y="0"/>
                  </a:moveTo>
                  <a:lnTo>
                    <a:pt x="288" y="1032"/>
                  </a:lnTo>
                </a:path>
              </a:pathLst>
            </a:custGeom>
            <a:noFill/>
            <a:ln w="76200">
              <a:solidFill>
                <a:schemeClr val="tx1"/>
              </a:solidFill>
              <a:prstDash val="dash"/>
              <a:round/>
              <a:headEnd/>
              <a:tailEnd/>
            </a:ln>
            <a:extLst>
              <a:ext uri="{909E8E84-426E-40DD-AFC4-6F175D3DCCD1}">
                <a14:hiddenFill xmlns:a14="http://schemas.microsoft.com/office/drawing/2010/main">
                  <a:solidFill>
                    <a:srgbClr val="FFFFFF"/>
                  </a:solidFill>
                </a14:hiddenFill>
              </a:ext>
            </a:extLst>
          </p:spPr>
          <p:txBody>
            <a:bodyPr/>
            <a:lstStyle>
              <a:lvl1pPr>
                <a:defRPr sz="2400">
                  <a:solidFill>
                    <a:srgbClr val="FFFFFF"/>
                  </a:solidFill>
                  <a:latin typeface="Times New Roman" pitchFamily="18" charset="0"/>
                  <a:ea typeface="MS PGothic" pitchFamily="34" charset="-128"/>
                </a:defRPr>
              </a:lvl1pPr>
              <a:lvl2pPr marL="37931725" indent="-37474525">
                <a:defRPr sz="2400">
                  <a:solidFill>
                    <a:srgbClr val="FFFFFF"/>
                  </a:solidFill>
                  <a:latin typeface="Times New Roman" pitchFamily="18" charset="0"/>
                  <a:ea typeface="MS PGothic" pitchFamily="34" charset="-128"/>
                </a:defRPr>
              </a:lvl2pPr>
              <a:lvl3pPr>
                <a:defRPr sz="2400">
                  <a:solidFill>
                    <a:srgbClr val="FFFFFF"/>
                  </a:solidFill>
                  <a:latin typeface="Times New Roman" pitchFamily="18" charset="0"/>
                  <a:ea typeface="MS PGothic" pitchFamily="34" charset="-128"/>
                </a:defRPr>
              </a:lvl3pPr>
              <a:lvl4pPr>
                <a:defRPr sz="2400">
                  <a:solidFill>
                    <a:srgbClr val="FFFFFF"/>
                  </a:solidFill>
                  <a:latin typeface="Times New Roman" pitchFamily="18" charset="0"/>
                  <a:ea typeface="MS PGothic" pitchFamily="34" charset="-128"/>
                </a:defRPr>
              </a:lvl4pPr>
              <a:lvl5pPr>
                <a:defRPr sz="2400">
                  <a:solidFill>
                    <a:srgbClr val="FFFFFF"/>
                  </a:solidFill>
                  <a:latin typeface="Times New Roman" pitchFamily="18" charset="0"/>
                  <a:ea typeface="MS PGothic" pitchFamily="34" charset="-128"/>
                </a:defRPr>
              </a:lvl5pPr>
              <a:lvl6pPr marL="457200" eaLnBrk="0" fontAlgn="base" hangingPunct="0">
                <a:spcBef>
                  <a:spcPct val="0"/>
                </a:spcBef>
                <a:spcAft>
                  <a:spcPct val="0"/>
                </a:spcAft>
                <a:defRPr sz="2400">
                  <a:solidFill>
                    <a:srgbClr val="FFFFFF"/>
                  </a:solidFill>
                  <a:latin typeface="Times New Roman" pitchFamily="18" charset="0"/>
                  <a:ea typeface="MS PGothic" pitchFamily="34" charset="-128"/>
                </a:defRPr>
              </a:lvl6pPr>
              <a:lvl7pPr marL="914400" eaLnBrk="0" fontAlgn="base" hangingPunct="0">
                <a:spcBef>
                  <a:spcPct val="0"/>
                </a:spcBef>
                <a:spcAft>
                  <a:spcPct val="0"/>
                </a:spcAft>
                <a:defRPr sz="2400">
                  <a:solidFill>
                    <a:srgbClr val="FFFFFF"/>
                  </a:solidFill>
                  <a:latin typeface="Times New Roman" pitchFamily="18" charset="0"/>
                  <a:ea typeface="MS PGothic" pitchFamily="34" charset="-128"/>
                </a:defRPr>
              </a:lvl7pPr>
              <a:lvl8pPr marL="1371600" eaLnBrk="0" fontAlgn="base" hangingPunct="0">
                <a:spcBef>
                  <a:spcPct val="0"/>
                </a:spcBef>
                <a:spcAft>
                  <a:spcPct val="0"/>
                </a:spcAft>
                <a:defRPr sz="2400">
                  <a:solidFill>
                    <a:srgbClr val="FFFFFF"/>
                  </a:solidFill>
                  <a:latin typeface="Times New Roman" pitchFamily="18" charset="0"/>
                  <a:ea typeface="MS PGothic" pitchFamily="34" charset="-128"/>
                </a:defRPr>
              </a:lvl8pPr>
              <a:lvl9pPr marL="1828800" eaLnBrk="0" fontAlgn="base" hangingPunct="0">
                <a:spcBef>
                  <a:spcPct val="0"/>
                </a:spcBef>
                <a:spcAft>
                  <a:spcPct val="0"/>
                </a:spcAft>
                <a:defRPr sz="2400">
                  <a:solidFill>
                    <a:srgbClr val="FFFFFF"/>
                  </a:solidFill>
                  <a:latin typeface="Times New Roman" pitchFamily="18" charset="0"/>
                  <a:ea typeface="MS PGothic" pitchFamily="34" charset="-128"/>
                </a:defRPr>
              </a:lvl9pPr>
            </a:lstStyle>
            <a:p>
              <a:endParaRPr lang="en-US" altLang="en-US" sz="2182" b="1">
                <a:solidFill>
                  <a:schemeClr val="tx1"/>
                </a:solidFill>
                <a:latin typeface="Arial" pitchFamily="34" charset="0"/>
              </a:endParaRPr>
            </a:p>
          </p:txBody>
        </p:sp>
        <p:sp>
          <p:nvSpPr>
            <p:cNvPr id="93217" name="Freeform 4"/>
            <p:cNvSpPr>
              <a:spLocks/>
            </p:cNvSpPr>
            <p:nvPr/>
          </p:nvSpPr>
          <p:spPr bwMode="auto">
            <a:xfrm>
              <a:off x="1682" y="1632"/>
              <a:ext cx="270" cy="1297"/>
            </a:xfrm>
            <a:custGeom>
              <a:avLst/>
              <a:gdLst>
                <a:gd name="T0" fmla="*/ 0 w 241"/>
                <a:gd name="T1" fmla="*/ 1056 h 1057"/>
                <a:gd name="T2" fmla="*/ 240 w 241"/>
                <a:gd name="T3" fmla="*/ 0 h 1057"/>
                <a:gd name="T4" fmla="*/ 0 60000 65536"/>
                <a:gd name="T5" fmla="*/ 0 60000 65536"/>
                <a:gd name="T6" fmla="*/ 0 w 241"/>
                <a:gd name="T7" fmla="*/ 0 h 1057"/>
                <a:gd name="T8" fmla="*/ 241 w 241"/>
                <a:gd name="T9" fmla="*/ 1057 h 1057"/>
              </a:gdLst>
              <a:ahLst/>
              <a:cxnLst>
                <a:cxn ang="T4">
                  <a:pos x="T0" y="T1"/>
                </a:cxn>
                <a:cxn ang="T5">
                  <a:pos x="T2" y="T3"/>
                </a:cxn>
              </a:cxnLst>
              <a:rect l="T6" t="T7" r="T8" b="T9"/>
              <a:pathLst>
                <a:path w="241" h="1057">
                  <a:moveTo>
                    <a:pt x="0" y="1056"/>
                  </a:moveTo>
                  <a:lnTo>
                    <a:pt x="240" y="0"/>
                  </a:lnTo>
                </a:path>
              </a:pathLst>
            </a:custGeom>
            <a:solidFill>
              <a:schemeClr val="tx2"/>
            </a:solidFill>
            <a:ln w="76200" cap="rnd">
              <a:solidFill>
                <a:schemeClr val="tx1"/>
              </a:solidFill>
              <a:round/>
              <a:headEnd/>
              <a:tailEnd/>
            </a:ln>
          </p:spPr>
          <p:txBody>
            <a:bodyPr/>
            <a:lstStyle>
              <a:lvl1pPr>
                <a:defRPr sz="2400">
                  <a:solidFill>
                    <a:srgbClr val="FFFFFF"/>
                  </a:solidFill>
                  <a:latin typeface="Times New Roman" pitchFamily="18" charset="0"/>
                  <a:ea typeface="MS PGothic" pitchFamily="34" charset="-128"/>
                </a:defRPr>
              </a:lvl1pPr>
              <a:lvl2pPr marL="37931725" indent="-37474525">
                <a:defRPr sz="2400">
                  <a:solidFill>
                    <a:srgbClr val="FFFFFF"/>
                  </a:solidFill>
                  <a:latin typeface="Times New Roman" pitchFamily="18" charset="0"/>
                  <a:ea typeface="MS PGothic" pitchFamily="34" charset="-128"/>
                </a:defRPr>
              </a:lvl2pPr>
              <a:lvl3pPr>
                <a:defRPr sz="2400">
                  <a:solidFill>
                    <a:srgbClr val="FFFFFF"/>
                  </a:solidFill>
                  <a:latin typeface="Times New Roman" pitchFamily="18" charset="0"/>
                  <a:ea typeface="MS PGothic" pitchFamily="34" charset="-128"/>
                </a:defRPr>
              </a:lvl3pPr>
              <a:lvl4pPr>
                <a:defRPr sz="2400">
                  <a:solidFill>
                    <a:srgbClr val="FFFFFF"/>
                  </a:solidFill>
                  <a:latin typeface="Times New Roman" pitchFamily="18" charset="0"/>
                  <a:ea typeface="MS PGothic" pitchFamily="34" charset="-128"/>
                </a:defRPr>
              </a:lvl4pPr>
              <a:lvl5pPr>
                <a:defRPr sz="2400">
                  <a:solidFill>
                    <a:srgbClr val="FFFFFF"/>
                  </a:solidFill>
                  <a:latin typeface="Times New Roman" pitchFamily="18" charset="0"/>
                  <a:ea typeface="MS PGothic" pitchFamily="34" charset="-128"/>
                </a:defRPr>
              </a:lvl5pPr>
              <a:lvl6pPr marL="457200" eaLnBrk="0" fontAlgn="base" hangingPunct="0">
                <a:spcBef>
                  <a:spcPct val="0"/>
                </a:spcBef>
                <a:spcAft>
                  <a:spcPct val="0"/>
                </a:spcAft>
                <a:defRPr sz="2400">
                  <a:solidFill>
                    <a:srgbClr val="FFFFFF"/>
                  </a:solidFill>
                  <a:latin typeface="Times New Roman" pitchFamily="18" charset="0"/>
                  <a:ea typeface="MS PGothic" pitchFamily="34" charset="-128"/>
                </a:defRPr>
              </a:lvl6pPr>
              <a:lvl7pPr marL="914400" eaLnBrk="0" fontAlgn="base" hangingPunct="0">
                <a:spcBef>
                  <a:spcPct val="0"/>
                </a:spcBef>
                <a:spcAft>
                  <a:spcPct val="0"/>
                </a:spcAft>
                <a:defRPr sz="2400">
                  <a:solidFill>
                    <a:srgbClr val="FFFFFF"/>
                  </a:solidFill>
                  <a:latin typeface="Times New Roman" pitchFamily="18" charset="0"/>
                  <a:ea typeface="MS PGothic" pitchFamily="34" charset="-128"/>
                </a:defRPr>
              </a:lvl7pPr>
              <a:lvl8pPr marL="1371600" eaLnBrk="0" fontAlgn="base" hangingPunct="0">
                <a:spcBef>
                  <a:spcPct val="0"/>
                </a:spcBef>
                <a:spcAft>
                  <a:spcPct val="0"/>
                </a:spcAft>
                <a:defRPr sz="2400">
                  <a:solidFill>
                    <a:srgbClr val="FFFFFF"/>
                  </a:solidFill>
                  <a:latin typeface="Times New Roman" pitchFamily="18" charset="0"/>
                  <a:ea typeface="MS PGothic" pitchFamily="34" charset="-128"/>
                </a:defRPr>
              </a:lvl8pPr>
              <a:lvl9pPr marL="1828800" eaLnBrk="0" fontAlgn="base" hangingPunct="0">
                <a:spcBef>
                  <a:spcPct val="0"/>
                </a:spcBef>
                <a:spcAft>
                  <a:spcPct val="0"/>
                </a:spcAft>
                <a:defRPr sz="2400">
                  <a:solidFill>
                    <a:srgbClr val="FFFFFF"/>
                  </a:solidFill>
                  <a:latin typeface="Times New Roman" pitchFamily="18" charset="0"/>
                  <a:ea typeface="MS PGothic" pitchFamily="34" charset="-128"/>
                </a:defRPr>
              </a:lvl9pPr>
            </a:lstStyle>
            <a:p>
              <a:endParaRPr lang="en-US" altLang="en-US" sz="2182" b="1">
                <a:solidFill>
                  <a:schemeClr val="tx1"/>
                </a:solidFill>
                <a:latin typeface="Arial" pitchFamily="34" charset="0"/>
              </a:endParaRPr>
            </a:p>
          </p:txBody>
        </p:sp>
      </p:grpSp>
    </p:spTree>
    <p:extLst>
      <p:ext uri="{BB962C8B-B14F-4D97-AF65-F5344CB8AC3E}">
        <p14:creationId xmlns:p14="http://schemas.microsoft.com/office/powerpoint/2010/main" val="1448829468"/>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7" presetClass="entr" presetSubtype="10" fill="hold" grpId="0" nodeType="clickEffect">
                                  <p:stCondLst>
                                    <p:cond delay="0"/>
                                  </p:stCondLst>
                                  <p:childTnLst>
                                    <p:set>
                                      <p:cBhvr>
                                        <p:cTn id="6" dur="1" fill="hold">
                                          <p:stCondLst>
                                            <p:cond delay="0"/>
                                          </p:stCondLst>
                                        </p:cTn>
                                        <p:tgtEl>
                                          <p:spTgt spid="237587"/>
                                        </p:tgtEl>
                                        <p:attrNameLst>
                                          <p:attrName>style.visibility</p:attrName>
                                        </p:attrNameLst>
                                      </p:cBhvr>
                                      <p:to>
                                        <p:strVal val="visible"/>
                                      </p:to>
                                    </p:set>
                                    <p:anim calcmode="lin" valueType="num">
                                      <p:cBhvr>
                                        <p:cTn id="7" dur="500" fill="hold"/>
                                        <p:tgtEl>
                                          <p:spTgt spid="237587"/>
                                        </p:tgtEl>
                                        <p:attrNameLst>
                                          <p:attrName>ppt_w</p:attrName>
                                        </p:attrNameLst>
                                      </p:cBhvr>
                                      <p:tavLst>
                                        <p:tav tm="0">
                                          <p:val>
                                            <p:fltVal val="0"/>
                                          </p:val>
                                        </p:tav>
                                        <p:tav tm="100000">
                                          <p:val>
                                            <p:strVal val="#ppt_w"/>
                                          </p:val>
                                        </p:tav>
                                      </p:tavLst>
                                    </p:anim>
                                    <p:anim calcmode="lin" valueType="num">
                                      <p:cBhvr>
                                        <p:cTn id="8" dur="500" fill="hold"/>
                                        <p:tgtEl>
                                          <p:spTgt spid="237587"/>
                                        </p:tgtEl>
                                        <p:attrNameLst>
                                          <p:attrName>ppt_h</p:attrName>
                                        </p:attrNameLst>
                                      </p:cBhvr>
                                      <p:tavLst>
                                        <p:tav tm="0">
                                          <p:val>
                                            <p:strVal val="#ppt_h"/>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499"/>
                                          </p:stCondLst>
                                        </p:cTn>
                                        <p:tgtEl>
                                          <p:spTgt spid="23758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7586" grpId="0" autoUpdateAnimBg="0"/>
      <p:bldP spid="237587" grpId="0" autoUpdateAnimBg="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598930-84EC-A951-D678-720FD16949EC}"/>
              </a:ext>
            </a:extLst>
          </p:cNvPr>
          <p:cNvSpPr>
            <a:spLocks noGrp="1"/>
          </p:cNvSpPr>
          <p:nvPr>
            <p:ph type="title"/>
          </p:nvPr>
        </p:nvSpPr>
        <p:spPr>
          <a:xfrm>
            <a:off x="457200" y="228600"/>
            <a:ext cx="8229600" cy="914400"/>
          </a:xfrm>
        </p:spPr>
        <p:txBody>
          <a:bodyPr anchor="b">
            <a:normAutofit/>
          </a:bodyPr>
          <a:lstStyle/>
          <a:p>
            <a:r>
              <a:rPr lang="en-US" dirty="0"/>
              <a:t>Land Acknowledgment</a:t>
            </a:r>
          </a:p>
        </p:txBody>
      </p:sp>
      <p:sp>
        <p:nvSpPr>
          <p:cNvPr id="3" name="Content Placeholder 2">
            <a:extLst>
              <a:ext uri="{FF2B5EF4-FFF2-40B4-BE49-F238E27FC236}">
                <a16:creationId xmlns:a16="http://schemas.microsoft.com/office/drawing/2014/main" id="{FA14FD4F-1D09-A468-FFA9-024915A6116D}"/>
              </a:ext>
            </a:extLst>
          </p:cNvPr>
          <p:cNvSpPr>
            <a:spLocks noGrp="1"/>
          </p:cNvSpPr>
          <p:nvPr>
            <p:ph sz="quarter" idx="1"/>
          </p:nvPr>
        </p:nvSpPr>
        <p:spPr>
          <a:xfrm>
            <a:off x="457200" y="1219200"/>
            <a:ext cx="8229600" cy="5486400"/>
          </a:xfrm>
        </p:spPr>
        <p:txBody>
          <a:bodyPr>
            <a:normAutofit/>
          </a:bodyPr>
          <a:lstStyle/>
          <a:p>
            <a:pPr>
              <a:lnSpc>
                <a:spcPct val="110000"/>
              </a:lnSpc>
            </a:pPr>
            <a:r>
              <a:rPr lang="en-US" sz="3200" b="0" i="0" dirty="0">
                <a:effectLst/>
              </a:rPr>
              <a:t>We acknowledge and are mindful that Diabetes Education Services stands on lands that were originally occupied by the first people of this area, the Mechoopda, and we recognize their distinctive spiritual relationship with this land, the flora, the fauna, and the waters that run through this area.</a:t>
            </a:r>
            <a:endParaRPr lang="en-US" sz="3200" dirty="0"/>
          </a:p>
        </p:txBody>
      </p:sp>
    </p:spTree>
    <p:extLst>
      <p:ext uri="{BB962C8B-B14F-4D97-AF65-F5344CB8AC3E}">
        <p14:creationId xmlns:p14="http://schemas.microsoft.com/office/powerpoint/2010/main" val="11050648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bwMode="auto">
          <a:xfrm>
            <a:off x="6553200" y="1654039"/>
            <a:ext cx="2124450" cy="1321929"/>
          </a:xfrm>
          <a:prstGeom prst="rect">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68580" tIns="34290" rIns="68580" bIns="34290" numCol="1" rtlCol="0" anchor="t" anchorCtr="0" compatLnSpc="1">
            <a:prstTxWarp prst="textNoShape">
              <a:avLst/>
            </a:prstTxWarp>
          </a:bodyPr>
          <a:lstStyle/>
          <a:p>
            <a:pPr eaLnBrk="0" fontAlgn="base" hangingPunct="0">
              <a:spcBef>
                <a:spcPct val="0"/>
              </a:spcBef>
              <a:spcAft>
                <a:spcPct val="0"/>
              </a:spcAft>
            </a:pPr>
            <a:endParaRPr lang="en-US" dirty="0">
              <a:solidFill>
                <a:srgbClr val="000000"/>
              </a:solidFill>
              <a:latin typeface="Arial" charset="0"/>
            </a:endParaRPr>
          </a:p>
        </p:txBody>
      </p:sp>
      <p:sp>
        <p:nvSpPr>
          <p:cNvPr id="2" name="Title 1"/>
          <p:cNvSpPr>
            <a:spLocks noGrp="1"/>
          </p:cNvSpPr>
          <p:nvPr>
            <p:ph type="title"/>
          </p:nvPr>
        </p:nvSpPr>
        <p:spPr>
          <a:xfrm>
            <a:off x="266700" y="523819"/>
            <a:ext cx="8610600" cy="971550"/>
          </a:xfrm>
        </p:spPr>
        <p:txBody>
          <a:bodyPr>
            <a:normAutofit fontScale="90000"/>
          </a:bodyPr>
          <a:lstStyle/>
          <a:p>
            <a:r>
              <a:rPr lang="en-US" dirty="0"/>
              <a:t>Long-acting Insulin with Insulin analog</a:t>
            </a:r>
          </a:p>
        </p:txBody>
      </p:sp>
      <p:sp>
        <p:nvSpPr>
          <p:cNvPr id="4" name="Text Placeholder 3"/>
          <p:cNvSpPr>
            <a:spLocks noGrp="1"/>
          </p:cNvSpPr>
          <p:nvPr>
            <p:ph type="body" sz="quarter" idx="10"/>
          </p:nvPr>
        </p:nvSpPr>
        <p:spPr>
          <a:xfrm>
            <a:off x="3657600" y="6214211"/>
            <a:ext cx="4572000" cy="381000"/>
          </a:xfrm>
        </p:spPr>
        <p:txBody>
          <a:bodyPr/>
          <a:lstStyle/>
          <a:p>
            <a:pPr lvl="0"/>
            <a:r>
              <a:rPr lang="en-US" sz="800" dirty="0" err="1">
                <a:solidFill>
                  <a:srgbClr val="000000"/>
                </a:solidFill>
              </a:rPr>
              <a:t>Dipiro</a:t>
            </a:r>
            <a:r>
              <a:rPr lang="en-US" sz="800" dirty="0">
                <a:solidFill>
                  <a:srgbClr val="000000"/>
                </a:solidFill>
              </a:rPr>
              <a:t> JT et al, eds. Pharmacotherapy: a pathophysiologic approach. 11</a:t>
            </a:r>
            <a:r>
              <a:rPr lang="en-US" sz="800" baseline="30000" dirty="0">
                <a:solidFill>
                  <a:srgbClr val="000000"/>
                </a:solidFill>
              </a:rPr>
              <a:t>th</a:t>
            </a:r>
            <a:r>
              <a:rPr lang="en-US" sz="800" dirty="0">
                <a:solidFill>
                  <a:srgbClr val="000000"/>
                </a:solidFill>
              </a:rPr>
              <a:t> ed. 2020.</a:t>
            </a:r>
          </a:p>
        </p:txBody>
      </p:sp>
      <p:pic>
        <p:nvPicPr>
          <p:cNvPr id="1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6350" y="1799165"/>
            <a:ext cx="6086850" cy="426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6553200" y="1658387"/>
            <a:ext cx="2090157" cy="1200329"/>
          </a:xfrm>
          <a:prstGeom prst="rect">
            <a:avLst/>
          </a:prstGeom>
          <a:noFill/>
        </p:spPr>
        <p:txBody>
          <a:bodyPr wrap="square" rtlCol="0">
            <a:spAutoFit/>
          </a:bodyPr>
          <a:lstStyle/>
          <a:p>
            <a:pPr algn="ctr" fontAlgn="base">
              <a:spcBef>
                <a:spcPct val="0"/>
              </a:spcBef>
              <a:spcAft>
                <a:spcPct val="0"/>
              </a:spcAft>
            </a:pPr>
            <a:r>
              <a:rPr lang="en-US" dirty="0">
                <a:solidFill>
                  <a:schemeClr val="bg1"/>
                </a:solidFill>
                <a:latin typeface="+mn-lt"/>
              </a:rPr>
              <a:t>Long-acting serves as basal</a:t>
            </a:r>
          </a:p>
          <a:p>
            <a:pPr algn="ctr" fontAlgn="base">
              <a:spcBef>
                <a:spcPct val="0"/>
              </a:spcBef>
              <a:spcAft>
                <a:spcPct val="0"/>
              </a:spcAft>
            </a:pPr>
            <a:r>
              <a:rPr lang="en-US" dirty="0">
                <a:solidFill>
                  <a:schemeClr val="bg1"/>
                </a:solidFill>
                <a:latin typeface="+mn-lt"/>
              </a:rPr>
              <a:t>insulin analog serves as bolus</a:t>
            </a:r>
          </a:p>
        </p:txBody>
      </p:sp>
    </p:spTree>
    <p:extLst>
      <p:ext uri="{BB962C8B-B14F-4D97-AF65-F5344CB8AC3E}">
        <p14:creationId xmlns:p14="http://schemas.microsoft.com/office/powerpoint/2010/main" val="127658593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8AC53F-7E34-6185-A61F-38E669DEF0AA}"/>
              </a:ext>
            </a:extLst>
          </p:cNvPr>
          <p:cNvSpPr>
            <a:spLocks noGrp="1"/>
          </p:cNvSpPr>
          <p:nvPr>
            <p:ph type="title"/>
          </p:nvPr>
        </p:nvSpPr>
        <p:spPr/>
        <p:txBody>
          <a:bodyPr/>
          <a:lstStyle/>
          <a:p>
            <a:r>
              <a:rPr lang="en-US" dirty="0"/>
              <a:t>ReVive Step 4</a:t>
            </a:r>
          </a:p>
        </p:txBody>
      </p:sp>
      <p:sp>
        <p:nvSpPr>
          <p:cNvPr id="14" name="Content Placeholder 13"/>
          <p:cNvSpPr>
            <a:spLocks noGrp="1"/>
          </p:cNvSpPr>
          <p:nvPr>
            <p:ph sz="quarter" idx="1"/>
          </p:nvPr>
        </p:nvSpPr>
        <p:spPr/>
        <p:txBody>
          <a:bodyPr>
            <a:normAutofit/>
          </a:bodyPr>
          <a:lstStyle/>
          <a:p>
            <a:pPr marL="0" indent="0" algn="ctr">
              <a:lnSpc>
                <a:spcPct val="110000"/>
              </a:lnSpc>
              <a:spcBef>
                <a:spcPts val="0"/>
              </a:spcBef>
              <a:buNone/>
            </a:pPr>
            <a:r>
              <a:rPr lang="en-US" sz="2800" b="1" dirty="0">
                <a:solidFill>
                  <a:srgbClr val="0070C0"/>
                </a:solidFill>
                <a:latin typeface="Calibri" panose="020F0502020204030204" pitchFamily="34" charset="0"/>
                <a:cs typeface="Calibri" panose="020F0502020204030204" pitchFamily="34" charset="0"/>
              </a:rPr>
              <a:t>Problem solve and enhance glucose management</a:t>
            </a:r>
          </a:p>
          <a:p>
            <a:pPr marL="0" indent="0">
              <a:lnSpc>
                <a:spcPct val="110000"/>
              </a:lnSpc>
              <a:spcBef>
                <a:spcPts val="0"/>
              </a:spcBef>
              <a:buNone/>
            </a:pPr>
            <a:endParaRPr lang="en-US" sz="2401" b="1" dirty="0">
              <a:latin typeface="Calibri" panose="020F0502020204030204" pitchFamily="34" charset="0"/>
              <a:ea typeface="Calibri" panose="020F0502020204030204" pitchFamily="34" charset="0"/>
            </a:endParaRPr>
          </a:p>
          <a:p>
            <a:pPr marL="0" indent="0">
              <a:lnSpc>
                <a:spcPct val="110000"/>
              </a:lnSpc>
              <a:spcBef>
                <a:spcPts val="0"/>
              </a:spcBef>
              <a:buNone/>
            </a:pPr>
            <a:r>
              <a:rPr lang="en-US" sz="2800" b="1" dirty="0">
                <a:latin typeface="Calibri" panose="020F0502020204030204" pitchFamily="34" charset="0"/>
                <a:ea typeface="Calibri" panose="020F0502020204030204" pitchFamily="34" charset="0"/>
              </a:rPr>
              <a:t>Step 4: Optimize self-management based on personal choice and values—”find the expert within.”</a:t>
            </a:r>
          </a:p>
          <a:p>
            <a:pPr marL="0" indent="0">
              <a:lnSpc>
                <a:spcPct val="110000"/>
              </a:lnSpc>
              <a:spcBef>
                <a:spcPts val="0"/>
              </a:spcBef>
              <a:buNone/>
            </a:pPr>
            <a:endParaRPr lang="en-US" sz="2800" dirty="0">
              <a:latin typeface="Calibri" panose="020F0502020204030204" pitchFamily="34" charset="0"/>
              <a:ea typeface="Calibri" panose="020F0502020204030204" pitchFamily="34" charset="0"/>
            </a:endParaRPr>
          </a:p>
          <a:p>
            <a:pPr marL="0" indent="0">
              <a:lnSpc>
                <a:spcPct val="110000"/>
              </a:lnSpc>
              <a:spcBef>
                <a:spcPts val="0"/>
              </a:spcBef>
              <a:buNone/>
            </a:pPr>
            <a:r>
              <a:rPr lang="en-US" sz="2800" dirty="0">
                <a:latin typeface="Calibri" panose="020F0502020204030204" pitchFamily="34" charset="0"/>
                <a:ea typeface="Calibri" panose="020F0502020204030204" pitchFamily="34" charset="0"/>
              </a:rPr>
              <a:t>This step has several elements.</a:t>
            </a:r>
          </a:p>
          <a:p>
            <a:pPr marL="0" indent="0">
              <a:lnSpc>
                <a:spcPct val="110000"/>
              </a:lnSpc>
              <a:spcBef>
                <a:spcPts val="0"/>
              </a:spcBef>
              <a:buNone/>
            </a:pPr>
            <a:r>
              <a:rPr lang="en-US" sz="2800" dirty="0">
                <a:latin typeface="Calibri" panose="020F0502020204030204" pitchFamily="34" charset="0"/>
                <a:ea typeface="Calibri" panose="020F0502020204030204" pitchFamily="34" charset="0"/>
              </a:rPr>
              <a:t>	</a:t>
            </a:r>
            <a:r>
              <a:rPr lang="en-US" sz="2800" dirty="0">
                <a:solidFill>
                  <a:srgbClr val="7030A0"/>
                </a:solidFill>
                <a:latin typeface="Calibri" panose="020F0502020204030204" pitchFamily="34" charset="0"/>
                <a:ea typeface="Calibri" panose="020F0502020204030204" pitchFamily="34" charset="0"/>
              </a:rPr>
              <a:t>- </a:t>
            </a:r>
            <a:r>
              <a:rPr lang="en-US" sz="2800" dirty="0">
                <a:solidFill>
                  <a:srgbClr val="0070C0"/>
                </a:solidFill>
                <a:latin typeface="Calibri" panose="020F0502020204030204" pitchFamily="34" charset="0"/>
                <a:ea typeface="Calibri" panose="020F0502020204030204" pitchFamily="34" charset="0"/>
              </a:rPr>
              <a:t>Organize diabetes tool kit         </a:t>
            </a:r>
            <a:r>
              <a:rPr lang="en-US" sz="2800" dirty="0">
                <a:latin typeface="Calibri" panose="020F0502020204030204" pitchFamily="34" charset="0"/>
                <a:ea typeface="Calibri" panose="020F0502020204030204" pitchFamily="34" charset="0"/>
              </a:rPr>
              <a:t>    </a:t>
            </a:r>
          </a:p>
          <a:p>
            <a:pPr marL="0" indent="0">
              <a:lnSpc>
                <a:spcPct val="110000"/>
              </a:lnSpc>
              <a:spcBef>
                <a:spcPts val="0"/>
              </a:spcBef>
              <a:buNone/>
            </a:pPr>
            <a:r>
              <a:rPr lang="en-US" sz="2800" dirty="0">
                <a:latin typeface="Calibri" panose="020F0502020204030204" pitchFamily="34" charset="0"/>
                <a:ea typeface="Calibri" panose="020F0502020204030204" pitchFamily="34" charset="0"/>
              </a:rPr>
              <a:t>	- Collect data and identify most pressing problem </a:t>
            </a:r>
          </a:p>
          <a:p>
            <a:pPr marL="0" indent="0">
              <a:lnSpc>
                <a:spcPct val="110000"/>
              </a:lnSpc>
              <a:spcBef>
                <a:spcPts val="0"/>
              </a:spcBef>
              <a:buNone/>
            </a:pPr>
            <a:r>
              <a:rPr lang="en-US" sz="2800" dirty="0">
                <a:latin typeface="Calibri" panose="020F0502020204030204" pitchFamily="34" charset="0"/>
                <a:ea typeface="Calibri" panose="020F0502020204030204" pitchFamily="34" charset="0"/>
              </a:rPr>
              <a:t>	- Explore problem and identify patterns </a:t>
            </a:r>
          </a:p>
          <a:p>
            <a:pPr marL="0" indent="0">
              <a:lnSpc>
                <a:spcPct val="110000"/>
              </a:lnSpc>
              <a:spcBef>
                <a:spcPts val="0"/>
              </a:spcBef>
              <a:buNone/>
            </a:pPr>
            <a:endParaRPr lang="en-US" sz="2701" b="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08606239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9" presetClass="emph" presetSubtype="0" fill="hold" nodeType="clickEffect">
                                  <p:stCondLst>
                                    <p:cond delay="0"/>
                                  </p:stCondLst>
                                  <p:childTnLst>
                                    <p:animClr clrSpc="rgb" dir="cw">
                                      <p:cBhvr override="childStyle">
                                        <p:cTn id="6" dur="500" fill="hold"/>
                                        <p:tgtEl>
                                          <p:spTgt spid="14">
                                            <p:txEl>
                                              <p:pRg st="5" end="5"/>
                                            </p:txEl>
                                          </p:spTgt>
                                        </p:tgtEl>
                                        <p:attrNameLst>
                                          <p:attrName>style.color</p:attrName>
                                        </p:attrNameLst>
                                      </p:cBhvr>
                                      <p:to>
                                        <a:schemeClr val="accent2"/>
                                      </p:to>
                                    </p:animClr>
                                    <p:animClr clrSpc="rgb" dir="cw">
                                      <p:cBhvr>
                                        <p:cTn id="7" dur="500" fill="hold"/>
                                        <p:tgtEl>
                                          <p:spTgt spid="14">
                                            <p:txEl>
                                              <p:pRg st="5" end="5"/>
                                            </p:txEl>
                                          </p:spTgt>
                                        </p:tgtEl>
                                        <p:attrNameLst>
                                          <p:attrName>fillcolor</p:attrName>
                                        </p:attrNameLst>
                                      </p:cBhvr>
                                      <p:to>
                                        <a:schemeClr val="accent2"/>
                                      </p:to>
                                    </p:animClr>
                                    <p:set>
                                      <p:cBhvr>
                                        <p:cTn id="8" dur="500" fill="hold"/>
                                        <p:tgtEl>
                                          <p:spTgt spid="14">
                                            <p:txEl>
                                              <p:pRg st="5" end="5"/>
                                            </p:txEl>
                                          </p:spTgt>
                                        </p:tgtEl>
                                        <p:attrNameLst>
                                          <p:attrName>fill.type</p:attrName>
                                        </p:attrNameLst>
                                      </p:cBhvr>
                                      <p:to>
                                        <p:strVal val="solid"/>
                                      </p:to>
                                    </p:set>
                                    <p:set>
                                      <p:cBhvr>
                                        <p:cTn id="9" dur="500" fill="hold"/>
                                        <p:tgtEl>
                                          <p:spTgt spid="14">
                                            <p:txEl>
                                              <p:pRg st="5" end="5"/>
                                            </p:txEl>
                                          </p:spTgt>
                                        </p:tgtEl>
                                        <p:attrNameLst>
                                          <p:attrName>fill.on</p:attrName>
                                        </p:attrNameLst>
                                      </p:cBhvr>
                                      <p:to>
                                        <p:strVal val="true"/>
                                      </p:to>
                                    </p:set>
                                  </p:childTnLst>
                                </p:cTn>
                              </p:par>
                            </p:childTnLst>
                          </p:cTn>
                        </p:par>
                      </p:childTnLst>
                    </p:cTn>
                  </p:par>
                  <p:par>
                    <p:cTn id="10" fill="hold">
                      <p:stCondLst>
                        <p:cond delay="indefinite"/>
                      </p:stCondLst>
                      <p:childTnLst>
                        <p:par>
                          <p:cTn id="11" fill="hold">
                            <p:stCondLst>
                              <p:cond delay="0"/>
                            </p:stCondLst>
                            <p:childTnLst>
                              <p:par>
                                <p:cTn id="12" presetID="19" presetClass="emph" presetSubtype="0" fill="hold" nodeType="clickEffect">
                                  <p:stCondLst>
                                    <p:cond delay="0"/>
                                  </p:stCondLst>
                                  <p:childTnLst>
                                    <p:animClr clrSpc="rgb" dir="cw">
                                      <p:cBhvr override="childStyle">
                                        <p:cTn id="13" dur="500" fill="hold"/>
                                        <p:tgtEl>
                                          <p:spTgt spid="14">
                                            <p:txEl>
                                              <p:pRg st="6" end="6"/>
                                            </p:txEl>
                                          </p:spTgt>
                                        </p:tgtEl>
                                        <p:attrNameLst>
                                          <p:attrName>style.color</p:attrName>
                                        </p:attrNameLst>
                                      </p:cBhvr>
                                      <p:to>
                                        <a:schemeClr val="accent2"/>
                                      </p:to>
                                    </p:animClr>
                                    <p:animClr clrSpc="rgb" dir="cw">
                                      <p:cBhvr>
                                        <p:cTn id="14" dur="500" fill="hold"/>
                                        <p:tgtEl>
                                          <p:spTgt spid="14">
                                            <p:txEl>
                                              <p:pRg st="6" end="6"/>
                                            </p:txEl>
                                          </p:spTgt>
                                        </p:tgtEl>
                                        <p:attrNameLst>
                                          <p:attrName>fillcolor</p:attrName>
                                        </p:attrNameLst>
                                      </p:cBhvr>
                                      <p:to>
                                        <a:schemeClr val="accent2"/>
                                      </p:to>
                                    </p:animClr>
                                    <p:set>
                                      <p:cBhvr>
                                        <p:cTn id="15" dur="500" fill="hold"/>
                                        <p:tgtEl>
                                          <p:spTgt spid="14">
                                            <p:txEl>
                                              <p:pRg st="6" end="6"/>
                                            </p:txEl>
                                          </p:spTgt>
                                        </p:tgtEl>
                                        <p:attrNameLst>
                                          <p:attrName>fill.type</p:attrName>
                                        </p:attrNameLst>
                                      </p:cBhvr>
                                      <p:to>
                                        <p:strVal val="solid"/>
                                      </p:to>
                                    </p:set>
                                    <p:set>
                                      <p:cBhvr>
                                        <p:cTn id="16" dur="500" fill="hold"/>
                                        <p:tgtEl>
                                          <p:spTgt spid="14">
                                            <p:txEl>
                                              <p:pRg st="6" end="6"/>
                                            </p:txEl>
                                          </p:spTgt>
                                        </p:tgtEl>
                                        <p:attrNameLst>
                                          <p:attrName>fill.on</p:attrName>
                                        </p:attrNameLst>
                                      </p:cBhvr>
                                      <p:to>
                                        <p:strVal val="true"/>
                                      </p:to>
                                    </p:set>
                                  </p:childTnLst>
                                </p:cTn>
                              </p:par>
                            </p:childTnLst>
                          </p:cTn>
                        </p:par>
                      </p:childTnLst>
                    </p:cTn>
                  </p:par>
                  <p:par>
                    <p:cTn id="17" fill="hold">
                      <p:stCondLst>
                        <p:cond delay="indefinite"/>
                      </p:stCondLst>
                      <p:childTnLst>
                        <p:par>
                          <p:cTn id="18" fill="hold">
                            <p:stCondLst>
                              <p:cond delay="0"/>
                            </p:stCondLst>
                            <p:childTnLst>
                              <p:par>
                                <p:cTn id="19" presetID="19" presetClass="emph" presetSubtype="0" fill="hold" nodeType="clickEffect">
                                  <p:stCondLst>
                                    <p:cond delay="0"/>
                                  </p:stCondLst>
                                  <p:childTnLst>
                                    <p:animClr clrSpc="rgb" dir="cw">
                                      <p:cBhvr override="childStyle">
                                        <p:cTn id="20" dur="500" fill="hold"/>
                                        <p:tgtEl>
                                          <p:spTgt spid="14">
                                            <p:txEl>
                                              <p:pRg st="7" end="7"/>
                                            </p:txEl>
                                          </p:spTgt>
                                        </p:tgtEl>
                                        <p:attrNameLst>
                                          <p:attrName>style.color</p:attrName>
                                        </p:attrNameLst>
                                      </p:cBhvr>
                                      <p:to>
                                        <a:schemeClr val="accent2"/>
                                      </p:to>
                                    </p:animClr>
                                    <p:animClr clrSpc="rgb" dir="cw">
                                      <p:cBhvr>
                                        <p:cTn id="21" dur="500" fill="hold"/>
                                        <p:tgtEl>
                                          <p:spTgt spid="14">
                                            <p:txEl>
                                              <p:pRg st="7" end="7"/>
                                            </p:txEl>
                                          </p:spTgt>
                                        </p:tgtEl>
                                        <p:attrNameLst>
                                          <p:attrName>fillcolor</p:attrName>
                                        </p:attrNameLst>
                                      </p:cBhvr>
                                      <p:to>
                                        <a:schemeClr val="accent2"/>
                                      </p:to>
                                    </p:animClr>
                                    <p:set>
                                      <p:cBhvr>
                                        <p:cTn id="22" dur="500" fill="hold"/>
                                        <p:tgtEl>
                                          <p:spTgt spid="14">
                                            <p:txEl>
                                              <p:pRg st="7" end="7"/>
                                            </p:txEl>
                                          </p:spTgt>
                                        </p:tgtEl>
                                        <p:attrNameLst>
                                          <p:attrName>fill.type</p:attrName>
                                        </p:attrNameLst>
                                      </p:cBhvr>
                                      <p:to>
                                        <p:strVal val="solid"/>
                                      </p:to>
                                    </p:set>
                                    <p:set>
                                      <p:cBhvr>
                                        <p:cTn id="23" dur="500" fill="hold"/>
                                        <p:tgtEl>
                                          <p:spTgt spid="14">
                                            <p:txEl>
                                              <p:pRg st="7" end="7"/>
                                            </p:txEl>
                                          </p:spTgt>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72617" y="966426"/>
            <a:ext cx="800308" cy="800308"/>
          </a:xfrm>
          <a:prstGeom prst="rect">
            <a:avLst/>
          </a:prstGeom>
        </p:spPr>
      </p:pic>
      <p:sp>
        <p:nvSpPr>
          <p:cNvPr id="4" name="Title 3">
            <a:extLst>
              <a:ext uri="{FF2B5EF4-FFF2-40B4-BE49-F238E27FC236}">
                <a16:creationId xmlns:a16="http://schemas.microsoft.com/office/drawing/2014/main" id="{E480F37E-9C84-940C-968A-D88E4A744039}"/>
              </a:ext>
            </a:extLst>
          </p:cNvPr>
          <p:cNvSpPr>
            <a:spLocks noGrp="1"/>
          </p:cNvSpPr>
          <p:nvPr>
            <p:ph type="title"/>
          </p:nvPr>
        </p:nvSpPr>
        <p:spPr/>
        <p:txBody>
          <a:bodyPr/>
          <a:lstStyle/>
          <a:p>
            <a:r>
              <a:rPr lang="en-US" dirty="0"/>
              <a:t> Start Here - Organize Tool Kit</a:t>
            </a:r>
          </a:p>
        </p:txBody>
      </p:sp>
      <p:sp>
        <p:nvSpPr>
          <p:cNvPr id="7" name="Content Placeholder 6">
            <a:extLst>
              <a:ext uri="{FF2B5EF4-FFF2-40B4-BE49-F238E27FC236}">
                <a16:creationId xmlns:a16="http://schemas.microsoft.com/office/drawing/2014/main" id="{5315FFC0-C1DD-C600-8DB0-37149AB72036}"/>
              </a:ext>
            </a:extLst>
          </p:cNvPr>
          <p:cNvSpPr>
            <a:spLocks noGrp="1"/>
          </p:cNvSpPr>
          <p:nvPr>
            <p:ph sz="quarter" idx="1"/>
          </p:nvPr>
        </p:nvSpPr>
        <p:spPr>
          <a:xfrm>
            <a:off x="457200" y="1344584"/>
            <a:ext cx="8229600" cy="5132416"/>
          </a:xfrm>
        </p:spPr>
        <p:txBody>
          <a:bodyPr>
            <a:normAutofit/>
          </a:bodyPr>
          <a:lstStyle/>
          <a:p>
            <a:pPr marL="274320" lvl="1" indent="0">
              <a:lnSpc>
                <a:spcPct val="120000"/>
              </a:lnSpc>
              <a:buClr>
                <a:srgbClr val="005959"/>
              </a:buClr>
              <a:buNone/>
            </a:pPr>
            <a:r>
              <a:rPr lang="en-US" sz="2800" b="1" dirty="0">
                <a:solidFill>
                  <a:srgbClr val="0070C0"/>
                </a:solidFill>
                <a:cs typeface="Calibri" panose="020F0502020204030204" pitchFamily="34" charset="0"/>
              </a:rPr>
              <a:t>Organizing the </a:t>
            </a:r>
            <a:r>
              <a:rPr lang="en-US" sz="2800" b="1" dirty="0">
                <a:solidFill>
                  <a:srgbClr val="0070C0"/>
                </a:solidFill>
                <a:latin typeface="Calibri" panose="020F0502020204030204" pitchFamily="34" charset="0"/>
                <a:cs typeface="Calibri" panose="020F0502020204030204" pitchFamily="34" charset="0"/>
              </a:rPr>
              <a:t>Toolkit is the MOST frequently omitted step</a:t>
            </a:r>
            <a:r>
              <a:rPr lang="en-US" sz="2800" b="1" dirty="0">
                <a:solidFill>
                  <a:srgbClr val="0070C0"/>
                </a:solidFill>
                <a:cs typeface="Calibri" panose="020F0502020204030204" pitchFamily="34" charset="0"/>
              </a:rPr>
              <a:t>, y</a:t>
            </a:r>
            <a:r>
              <a:rPr lang="en-US" sz="2800" b="1" dirty="0">
                <a:solidFill>
                  <a:srgbClr val="0070C0"/>
                </a:solidFill>
                <a:latin typeface="Calibri" panose="020F0502020204030204" pitchFamily="34" charset="0"/>
                <a:cs typeface="Calibri" panose="020F0502020204030204" pitchFamily="34" charset="0"/>
              </a:rPr>
              <a:t>et it may be the MOST important one!</a:t>
            </a:r>
          </a:p>
          <a:p>
            <a:pPr marL="617311" lvl="1" indent="-342991">
              <a:lnSpc>
                <a:spcPct val="120000"/>
              </a:lnSpc>
              <a:buClr>
                <a:srgbClr val="005959"/>
              </a:buClr>
              <a:buFont typeface="Wingdings" panose="05000000000000000000" pitchFamily="2" charset="2"/>
              <a:buChar char="§"/>
            </a:pPr>
            <a:r>
              <a:rPr lang="en-US" dirty="0">
                <a:latin typeface="Calibri" panose="020F0502020204030204" pitchFamily="34" charset="0"/>
                <a:cs typeface="Calibri" panose="020F0502020204030204" pitchFamily="34" charset="0"/>
              </a:rPr>
              <a:t>Gather all insulin devices and medications in one place.</a:t>
            </a:r>
          </a:p>
          <a:p>
            <a:pPr marL="617311" lvl="1" indent="-342991">
              <a:lnSpc>
                <a:spcPct val="120000"/>
              </a:lnSpc>
              <a:buClr>
                <a:srgbClr val="005959"/>
              </a:buClr>
              <a:buFont typeface="Wingdings" panose="05000000000000000000" pitchFamily="2" charset="2"/>
              <a:buChar char="§"/>
            </a:pPr>
            <a:r>
              <a:rPr lang="en-US" dirty="0">
                <a:latin typeface="Calibri" panose="020F0502020204030204" pitchFamily="34" charset="0"/>
                <a:cs typeface="Calibri" panose="020F0502020204030204" pitchFamily="34" charset="0"/>
              </a:rPr>
              <a:t>Check everything systematically to make sure that everything is working  the way it should.</a:t>
            </a:r>
          </a:p>
          <a:p>
            <a:pPr marL="617311" lvl="1" indent="-342991">
              <a:lnSpc>
                <a:spcPct val="120000"/>
              </a:lnSpc>
              <a:buClr>
                <a:srgbClr val="005959"/>
              </a:buClr>
              <a:buFont typeface="Wingdings" panose="05000000000000000000" pitchFamily="2" charset="2"/>
              <a:buChar char="§"/>
            </a:pPr>
            <a:r>
              <a:rPr lang="en-US" dirty="0">
                <a:latin typeface="Calibri" panose="020F0502020204030204" pitchFamily="34" charset="0"/>
                <a:cs typeface="Calibri" panose="020F0502020204030204" pitchFamily="34" charset="0"/>
              </a:rPr>
              <a:t>Make sure supplies and insulin are not out of date.</a:t>
            </a:r>
          </a:p>
          <a:p>
            <a:pPr marL="617311" lvl="1" indent="-342991">
              <a:lnSpc>
                <a:spcPct val="120000"/>
              </a:lnSpc>
              <a:buClr>
                <a:srgbClr val="005959"/>
              </a:buClr>
              <a:buFont typeface="Wingdings" panose="05000000000000000000" pitchFamily="2" charset="2"/>
              <a:buChar char="§"/>
            </a:pPr>
            <a:r>
              <a:rPr lang="en-US" dirty="0">
                <a:cs typeface="Calibri" panose="020F0502020204030204" pitchFamily="34" charset="0"/>
              </a:rPr>
              <a:t>Evaluate</a:t>
            </a:r>
            <a:r>
              <a:rPr lang="en-US" dirty="0">
                <a:latin typeface="Calibri" panose="020F0502020204030204" pitchFamily="34" charset="0"/>
                <a:cs typeface="Calibri" panose="020F0502020204030204" pitchFamily="34" charset="0"/>
              </a:rPr>
              <a:t> injection sites.</a:t>
            </a:r>
          </a:p>
          <a:p>
            <a:pPr marL="617311" lvl="1" indent="-342991">
              <a:lnSpc>
                <a:spcPct val="120000"/>
              </a:lnSpc>
              <a:buClr>
                <a:srgbClr val="005959"/>
              </a:buClr>
              <a:buFont typeface="Wingdings" panose="05000000000000000000" pitchFamily="2" charset="2"/>
              <a:buChar char="§"/>
            </a:pPr>
            <a:r>
              <a:rPr lang="en-US" dirty="0">
                <a:cs typeface="Calibri" panose="020F0502020204030204" pitchFamily="34" charset="0"/>
              </a:rPr>
              <a:t>Then move on</a:t>
            </a:r>
            <a:r>
              <a:rPr lang="en-US" dirty="0">
                <a:latin typeface="Calibri" panose="020F0502020204030204" pitchFamily="34" charset="0"/>
                <a:cs typeface="Calibri" panose="020F0502020204030204" pitchFamily="34" charset="0"/>
              </a:rPr>
              <a:t>to checking insulin dosing</a:t>
            </a:r>
          </a:p>
          <a:p>
            <a:pPr lvl="1"/>
            <a:endParaRPr lang="en-US" b="1" dirty="0">
              <a:latin typeface="Calibri" panose="020F0502020204030204" pitchFamily="34" charset="0"/>
              <a:cs typeface="Calibri" panose="020F0502020204030204" pitchFamily="34" charset="0"/>
            </a:endParaRPr>
          </a:p>
          <a:p>
            <a:endParaRPr lang="en-US" sz="3200" b="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64527454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Content Placeholder 10">
            <a:extLst>
              <a:ext uri="{FF2B5EF4-FFF2-40B4-BE49-F238E27FC236}">
                <a16:creationId xmlns:a16="http://schemas.microsoft.com/office/drawing/2014/main" id="{EE25F20C-B371-4ADB-DF66-D34939C50A81}"/>
              </a:ext>
            </a:extLst>
          </p:cNvPr>
          <p:cNvPicPr>
            <a:picLocks noGrp="1" noChangeAspect="1"/>
          </p:cNvPicPr>
          <p:nvPr>
            <p:ph sz="quarter" idx="1"/>
          </p:nvPr>
        </p:nvPicPr>
        <p:blipFill>
          <a:blip r:embed="rId2"/>
          <a:stretch>
            <a:fillRect/>
          </a:stretch>
        </p:blipFill>
        <p:spPr>
          <a:xfrm>
            <a:off x="857925" y="1133475"/>
            <a:ext cx="7428149" cy="5426075"/>
          </a:xfrm>
        </p:spPr>
      </p:pic>
      <p:sp>
        <p:nvSpPr>
          <p:cNvPr id="2" name="Title 1">
            <a:extLst>
              <a:ext uri="{FF2B5EF4-FFF2-40B4-BE49-F238E27FC236}">
                <a16:creationId xmlns:a16="http://schemas.microsoft.com/office/drawing/2014/main" id="{18B8B9FB-5689-5B73-64DF-B9BB1C352FCD}"/>
              </a:ext>
            </a:extLst>
          </p:cNvPr>
          <p:cNvSpPr>
            <a:spLocks noGrp="1"/>
          </p:cNvSpPr>
          <p:nvPr>
            <p:ph type="title"/>
          </p:nvPr>
        </p:nvSpPr>
        <p:spPr>
          <a:xfrm>
            <a:off x="457200" y="152400"/>
            <a:ext cx="8229600" cy="990600"/>
          </a:xfrm>
        </p:spPr>
        <p:txBody>
          <a:bodyPr>
            <a:normAutofit/>
          </a:bodyPr>
          <a:lstStyle/>
          <a:p>
            <a:r>
              <a:rPr lang="en-US" dirty="0"/>
              <a:t>ReVive 5 Tool Kit Assessment Sheet</a:t>
            </a:r>
          </a:p>
        </p:txBody>
      </p:sp>
      <p:sp>
        <p:nvSpPr>
          <p:cNvPr id="4" name="Rectangle 3">
            <a:extLst>
              <a:ext uri="{FF2B5EF4-FFF2-40B4-BE49-F238E27FC236}">
                <a16:creationId xmlns:a16="http://schemas.microsoft.com/office/drawing/2014/main" id="{B267F8EE-0C69-86F1-8E80-0833FF6131ED}"/>
              </a:ext>
            </a:extLst>
          </p:cNvPr>
          <p:cNvSpPr/>
          <p:nvPr/>
        </p:nvSpPr>
        <p:spPr>
          <a:xfrm>
            <a:off x="1219200" y="1310555"/>
            <a:ext cx="6905625" cy="73342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err="1">
                <a:solidFill>
                  <a:schemeClr val="tx1"/>
                </a:solidFill>
              </a:rPr>
              <a:t>ReVive</a:t>
            </a:r>
            <a:r>
              <a:rPr lang="en-US" b="1" dirty="0">
                <a:solidFill>
                  <a:schemeClr val="tx1"/>
                </a:solidFill>
              </a:rPr>
              <a:t> 5 </a:t>
            </a:r>
            <a:r>
              <a:rPr lang="en-US" b="1" err="1">
                <a:solidFill>
                  <a:schemeClr val="tx1"/>
                </a:solidFill>
              </a:rPr>
              <a:t>Diabets</a:t>
            </a:r>
            <a:r>
              <a:rPr lang="en-US" b="1" dirty="0">
                <a:solidFill>
                  <a:schemeClr val="tx1"/>
                </a:solidFill>
              </a:rPr>
              <a:t> – Toolkit Assessment</a:t>
            </a:r>
          </a:p>
        </p:txBody>
      </p:sp>
    </p:spTree>
    <p:extLst>
      <p:ext uri="{BB962C8B-B14F-4D97-AF65-F5344CB8AC3E}">
        <p14:creationId xmlns:p14="http://schemas.microsoft.com/office/powerpoint/2010/main" val="26781695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35EA1083-3E6F-4C7C-8FED-2B0968834EA7}"/>
              </a:ext>
            </a:extLst>
          </p:cNvPr>
          <p:cNvSpPr>
            <a:spLocks noGrp="1"/>
          </p:cNvSpPr>
          <p:nvPr>
            <p:ph type="title"/>
          </p:nvPr>
        </p:nvSpPr>
        <p:spPr>
          <a:xfrm>
            <a:off x="457200" y="228600"/>
            <a:ext cx="8229600" cy="914400"/>
          </a:xfrm>
        </p:spPr>
        <p:txBody>
          <a:bodyPr anchor="b">
            <a:normAutofit/>
          </a:bodyPr>
          <a:lstStyle/>
          <a:p>
            <a:r>
              <a:rPr lang="en-US" dirty="0"/>
              <a:t>Diabetes Toolkit</a:t>
            </a:r>
          </a:p>
        </p:txBody>
      </p:sp>
      <p:sp>
        <p:nvSpPr>
          <p:cNvPr id="16" name="Content Placeholder 3">
            <a:extLst>
              <a:ext uri="{FF2B5EF4-FFF2-40B4-BE49-F238E27FC236}">
                <a16:creationId xmlns:a16="http://schemas.microsoft.com/office/drawing/2014/main" id="{A7D1FE0D-B53C-4ABB-9774-DD520B024668}"/>
              </a:ext>
            </a:extLst>
          </p:cNvPr>
          <p:cNvSpPr>
            <a:spLocks noGrp="1"/>
          </p:cNvSpPr>
          <p:nvPr>
            <p:ph sz="quarter" idx="2"/>
          </p:nvPr>
        </p:nvSpPr>
        <p:spPr>
          <a:xfrm>
            <a:off x="4632198" y="1216152"/>
            <a:ext cx="4041648" cy="4937760"/>
          </a:xfrm>
        </p:spPr>
        <p:txBody>
          <a:bodyPr>
            <a:normAutofit fontScale="92500" lnSpcReduction="10000"/>
          </a:bodyPr>
          <a:lstStyle/>
          <a:p>
            <a:r>
              <a:rPr lang="en-US" dirty="0"/>
              <a:t>Can access glucose reports?</a:t>
            </a:r>
          </a:p>
          <a:p>
            <a:r>
              <a:rPr lang="en-US" dirty="0"/>
              <a:t>Diabetes ID</a:t>
            </a:r>
          </a:p>
          <a:p>
            <a:pPr lvl="1"/>
            <a:r>
              <a:rPr lang="en-US" sz="3200" dirty="0"/>
              <a:t>Phone, medic alert, on person</a:t>
            </a:r>
          </a:p>
          <a:p>
            <a:r>
              <a:rPr lang="en-US" dirty="0"/>
              <a:t>Carbohydrate source</a:t>
            </a:r>
          </a:p>
          <a:p>
            <a:pPr lvl="1"/>
            <a:r>
              <a:rPr lang="en-US" sz="3200" dirty="0"/>
              <a:t>Granola bar, glucose tabs, GU, gummy bears</a:t>
            </a:r>
          </a:p>
          <a:p>
            <a:r>
              <a:rPr lang="en-US" dirty="0"/>
              <a:t>Glucagon Rescue Meds</a:t>
            </a:r>
          </a:p>
        </p:txBody>
      </p:sp>
      <p:graphicFrame>
        <p:nvGraphicFramePr>
          <p:cNvPr id="18" name="Text Placeholder 2">
            <a:extLst>
              <a:ext uri="{FF2B5EF4-FFF2-40B4-BE49-F238E27FC236}">
                <a16:creationId xmlns:a16="http://schemas.microsoft.com/office/drawing/2014/main" id="{3C26DB38-6B84-49FA-BC5D-9BE5769D6F3E}"/>
              </a:ext>
            </a:extLst>
          </p:cNvPr>
          <p:cNvGraphicFramePr/>
          <p:nvPr/>
        </p:nvGraphicFramePr>
        <p:xfrm>
          <a:off x="457200" y="1219200"/>
          <a:ext cx="4041648" cy="493776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5330276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1767C3F9-938C-4427-888C-44CCAFDAFDF7}"/>
              </a:ext>
            </a:extLst>
          </p:cNvPr>
          <p:cNvSpPr>
            <a:spLocks noGrp="1"/>
          </p:cNvSpPr>
          <p:nvPr>
            <p:ph type="title"/>
          </p:nvPr>
        </p:nvSpPr>
        <p:spPr>
          <a:xfrm>
            <a:off x="457200" y="152400"/>
            <a:ext cx="8229600" cy="990600"/>
          </a:xfrm>
        </p:spPr>
        <p:txBody>
          <a:bodyPr/>
          <a:lstStyle/>
          <a:p>
            <a:r>
              <a:rPr lang="en-US" dirty="0"/>
              <a:t>Devices to Inject insulin</a:t>
            </a:r>
          </a:p>
        </p:txBody>
      </p:sp>
      <p:pic>
        <p:nvPicPr>
          <p:cNvPr id="10" name="Content Placeholder 9" descr="Diagram, engineering drawing&#10;&#10;Description automatically generated">
            <a:extLst>
              <a:ext uri="{FF2B5EF4-FFF2-40B4-BE49-F238E27FC236}">
                <a16:creationId xmlns:a16="http://schemas.microsoft.com/office/drawing/2014/main" id="{F607F8C2-BFE4-44A5-B6CC-F23855AAAEFA}"/>
              </a:ext>
            </a:extLst>
          </p:cNvPr>
          <p:cNvPicPr>
            <a:picLocks noGrp="1" noChangeAspect="1"/>
          </p:cNvPicPr>
          <p:nvPr>
            <p:ph sz="quarter" idx="1"/>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304800" y="1676400"/>
            <a:ext cx="8229600" cy="2743199"/>
          </a:xfrm>
        </p:spPr>
      </p:pic>
      <p:sp>
        <p:nvSpPr>
          <p:cNvPr id="11" name="TextBox 10">
            <a:extLst>
              <a:ext uri="{FF2B5EF4-FFF2-40B4-BE49-F238E27FC236}">
                <a16:creationId xmlns:a16="http://schemas.microsoft.com/office/drawing/2014/main" id="{5DE1D94B-CB0D-4E7C-8131-0DFED5353F0B}"/>
              </a:ext>
            </a:extLst>
          </p:cNvPr>
          <p:cNvSpPr txBox="1"/>
          <p:nvPr/>
        </p:nvSpPr>
        <p:spPr>
          <a:xfrm>
            <a:off x="304800" y="4419599"/>
            <a:ext cx="8229600" cy="230832"/>
          </a:xfrm>
          <a:prstGeom prst="rect">
            <a:avLst/>
          </a:prstGeom>
          <a:noFill/>
        </p:spPr>
        <p:txBody>
          <a:bodyPr wrap="square" rtlCol="0">
            <a:spAutoFit/>
          </a:bodyPr>
          <a:lstStyle/>
          <a:p>
            <a:r>
              <a:rPr lang="en-US" sz="900">
                <a:hlinkClick r:id="rId3" tooltip="https://commons.wikimedia.org/wiki/File:Insulin_Delivery_Devices-es.png"/>
              </a:rPr>
              <a:t>This Photo</a:t>
            </a:r>
            <a:r>
              <a:rPr lang="en-US" sz="900"/>
              <a:t> by Unknown Author is licensed under </a:t>
            </a:r>
            <a:r>
              <a:rPr lang="en-US" sz="900">
                <a:hlinkClick r:id="rId4" tooltip="https://creativecommons.org/licenses/by-sa/3.0/"/>
              </a:rPr>
              <a:t>CC BY-SA</a:t>
            </a:r>
            <a:endParaRPr lang="en-US" sz="900"/>
          </a:p>
        </p:txBody>
      </p:sp>
      <p:sp>
        <p:nvSpPr>
          <p:cNvPr id="12" name="TextBox 11">
            <a:extLst>
              <a:ext uri="{FF2B5EF4-FFF2-40B4-BE49-F238E27FC236}">
                <a16:creationId xmlns:a16="http://schemas.microsoft.com/office/drawing/2014/main" id="{D8597F84-F570-41C3-89E3-40488464186F}"/>
              </a:ext>
            </a:extLst>
          </p:cNvPr>
          <p:cNvSpPr txBox="1"/>
          <p:nvPr/>
        </p:nvSpPr>
        <p:spPr>
          <a:xfrm>
            <a:off x="1371600" y="1524000"/>
            <a:ext cx="6248400" cy="609600"/>
          </a:xfrm>
          <a:prstGeom prst="rect">
            <a:avLst/>
          </a:prstGeom>
          <a:solidFill>
            <a:schemeClr val="bg1"/>
          </a:solidFill>
        </p:spPr>
        <p:txBody>
          <a:bodyPr wrap="square" rtlCol="0">
            <a:spAutoFit/>
          </a:bodyPr>
          <a:lstStyle/>
          <a:p>
            <a:endParaRPr lang="en-US" dirty="0"/>
          </a:p>
        </p:txBody>
      </p:sp>
      <p:sp>
        <p:nvSpPr>
          <p:cNvPr id="14" name="TextBox 13">
            <a:extLst>
              <a:ext uri="{FF2B5EF4-FFF2-40B4-BE49-F238E27FC236}">
                <a16:creationId xmlns:a16="http://schemas.microsoft.com/office/drawing/2014/main" id="{9A004006-3330-41D1-BC70-D9B569A17BC7}"/>
              </a:ext>
            </a:extLst>
          </p:cNvPr>
          <p:cNvSpPr txBox="1"/>
          <p:nvPr/>
        </p:nvSpPr>
        <p:spPr>
          <a:xfrm>
            <a:off x="304800" y="3886200"/>
            <a:ext cx="8229600" cy="1200329"/>
          </a:xfrm>
          <a:prstGeom prst="rect">
            <a:avLst/>
          </a:prstGeom>
          <a:solidFill>
            <a:schemeClr val="bg2"/>
          </a:solidFill>
        </p:spPr>
        <p:txBody>
          <a:bodyPr wrap="square" rtlCol="0">
            <a:spAutoFit/>
          </a:bodyPr>
          <a:lstStyle/>
          <a:p>
            <a:r>
              <a:rPr lang="en-US" sz="2400" dirty="0"/>
              <a:t>Syringe	  	Pen		 Injector		Pump</a:t>
            </a:r>
            <a:br>
              <a:rPr lang="en-US" sz="2400" dirty="0"/>
            </a:br>
            <a:endParaRPr lang="en-US" sz="2400" dirty="0"/>
          </a:p>
          <a:p>
            <a:pPr algn="ctr"/>
            <a:r>
              <a:rPr lang="en-US" sz="2400" dirty="0">
                <a:solidFill>
                  <a:srgbClr val="005959"/>
                </a:solidFill>
              </a:rPr>
              <a:t>30% of People with Type 1, use injections</a:t>
            </a:r>
          </a:p>
        </p:txBody>
      </p:sp>
      <p:sp>
        <p:nvSpPr>
          <p:cNvPr id="16" name="TextBox 15">
            <a:extLst>
              <a:ext uri="{FF2B5EF4-FFF2-40B4-BE49-F238E27FC236}">
                <a16:creationId xmlns:a16="http://schemas.microsoft.com/office/drawing/2014/main" id="{41936B1F-530E-49D7-8875-7D899C6779F2}"/>
              </a:ext>
            </a:extLst>
          </p:cNvPr>
          <p:cNvSpPr txBox="1"/>
          <p:nvPr/>
        </p:nvSpPr>
        <p:spPr>
          <a:xfrm>
            <a:off x="990600" y="5429070"/>
            <a:ext cx="7924800" cy="1200329"/>
          </a:xfrm>
          <a:prstGeom prst="rect">
            <a:avLst/>
          </a:prstGeom>
          <a:noFill/>
        </p:spPr>
        <p:txBody>
          <a:bodyPr wrap="square" rtlCol="0">
            <a:spAutoFit/>
          </a:bodyPr>
          <a:lstStyle/>
          <a:p>
            <a:r>
              <a:rPr lang="en-US" b="1" dirty="0"/>
              <a:t>Choice of device is person centered and based on:</a:t>
            </a:r>
          </a:p>
          <a:p>
            <a:pPr marL="285750" indent="-285750">
              <a:buFont typeface="Arial" panose="020B0604020202020204" pitchFamily="34" charset="0"/>
              <a:buChar char="•"/>
            </a:pPr>
            <a:r>
              <a:rPr lang="en-US" dirty="0"/>
              <a:t>Preference</a:t>
            </a:r>
          </a:p>
          <a:p>
            <a:pPr marL="285750" indent="-285750">
              <a:buFont typeface="Arial" panose="020B0604020202020204" pitchFamily="34" charset="0"/>
              <a:buChar char="•"/>
            </a:pPr>
            <a:r>
              <a:rPr lang="en-US" dirty="0"/>
              <a:t>Cost</a:t>
            </a:r>
          </a:p>
          <a:p>
            <a:pPr marL="285750" indent="-285750">
              <a:buFont typeface="Arial" panose="020B0604020202020204" pitchFamily="34" charset="0"/>
              <a:buChar char="•"/>
            </a:pPr>
            <a:r>
              <a:rPr lang="en-US" dirty="0"/>
              <a:t>Convenience 	</a:t>
            </a:r>
          </a:p>
        </p:txBody>
      </p:sp>
    </p:spTree>
    <p:extLst>
      <p:ext uri="{BB962C8B-B14F-4D97-AF65-F5344CB8AC3E}">
        <p14:creationId xmlns:p14="http://schemas.microsoft.com/office/powerpoint/2010/main" val="30199414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852931-7257-8B46-D8CD-B61C3751497A}"/>
              </a:ext>
            </a:extLst>
          </p:cNvPr>
          <p:cNvSpPr>
            <a:spLocks noGrp="1"/>
          </p:cNvSpPr>
          <p:nvPr>
            <p:ph type="title"/>
          </p:nvPr>
        </p:nvSpPr>
        <p:spPr/>
        <p:txBody>
          <a:bodyPr/>
          <a:lstStyle/>
          <a:p>
            <a:r>
              <a:rPr lang="en-US" dirty="0"/>
              <a:t>Poll Question 2</a:t>
            </a:r>
          </a:p>
        </p:txBody>
      </p:sp>
      <p:sp>
        <p:nvSpPr>
          <p:cNvPr id="3" name="Content Placeholder 2">
            <a:extLst>
              <a:ext uri="{FF2B5EF4-FFF2-40B4-BE49-F238E27FC236}">
                <a16:creationId xmlns:a16="http://schemas.microsoft.com/office/drawing/2014/main" id="{CABF8731-7E0E-9452-EC7D-B48C9BA6F4AA}"/>
              </a:ext>
            </a:extLst>
          </p:cNvPr>
          <p:cNvSpPr>
            <a:spLocks noGrp="1"/>
          </p:cNvSpPr>
          <p:nvPr>
            <p:ph sz="quarter" idx="1"/>
          </p:nvPr>
        </p:nvSpPr>
        <p:spPr/>
        <p:txBody>
          <a:bodyPr/>
          <a:lstStyle/>
          <a:p>
            <a:r>
              <a:rPr lang="en-US" dirty="0"/>
              <a:t>RT says they keep using the same site for their insulin pump, since it doesn’t hurt as much. When you evaluate their abdomen, you notice a large lump at the site.  Why are you worried about this practice?</a:t>
            </a:r>
          </a:p>
          <a:p>
            <a:r>
              <a:rPr lang="en-US" dirty="0"/>
              <a:t>A. Magnified risk of hypoglycemia</a:t>
            </a:r>
          </a:p>
          <a:p>
            <a:r>
              <a:rPr lang="en-US" dirty="0"/>
              <a:t>B. Acanthosis nigricans</a:t>
            </a:r>
          </a:p>
          <a:p>
            <a:r>
              <a:rPr lang="en-US" dirty="0"/>
              <a:t>C. Development of a lipoma</a:t>
            </a:r>
          </a:p>
          <a:p>
            <a:r>
              <a:rPr lang="en-US" dirty="0"/>
              <a:t>D. Decreased insulin absorption</a:t>
            </a:r>
          </a:p>
        </p:txBody>
      </p:sp>
      <p:sp>
        <p:nvSpPr>
          <p:cNvPr id="4" name="Oval 3">
            <a:extLst>
              <a:ext uri="{FF2B5EF4-FFF2-40B4-BE49-F238E27FC236}">
                <a16:creationId xmlns:a16="http://schemas.microsoft.com/office/drawing/2014/main" id="{155FAB9D-CDE4-700C-D5DF-44D654FE43F8}"/>
              </a:ext>
            </a:extLst>
          </p:cNvPr>
          <p:cNvSpPr/>
          <p:nvPr/>
        </p:nvSpPr>
        <p:spPr>
          <a:xfrm>
            <a:off x="304800" y="5334000"/>
            <a:ext cx="6324600" cy="870585"/>
          </a:xfrm>
          <a:prstGeom prst="ellipse">
            <a:avLst/>
          </a:prstGeom>
          <a:noFill/>
          <a:ln w="38100">
            <a:solidFill>
              <a:srgbClr val="7030A0"/>
            </a:solidFill>
          </a:ln>
          <a:effectLst>
            <a:outerShdw blurRad="50800" dist="38100" dir="18900000" algn="b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a:solidFill>
                  <a:srgbClr val="7030A0"/>
                </a:solidFill>
              </a:ln>
            </a:endParaRPr>
          </a:p>
        </p:txBody>
      </p:sp>
    </p:spTree>
    <p:extLst>
      <p:ext uri="{BB962C8B-B14F-4D97-AF65-F5344CB8AC3E}">
        <p14:creationId xmlns:p14="http://schemas.microsoft.com/office/powerpoint/2010/main" val="21918391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Evaluate Insulin &amp; Injection Sites</a:t>
            </a:r>
          </a:p>
        </p:txBody>
      </p:sp>
      <p:sp>
        <p:nvSpPr>
          <p:cNvPr id="1419267" name="Rectangle 3"/>
          <p:cNvSpPr>
            <a:spLocks noGrp="1" noChangeArrowheads="1"/>
          </p:cNvSpPr>
          <p:nvPr>
            <p:ph sz="quarter" idx="1"/>
          </p:nvPr>
        </p:nvSpPr>
        <p:spPr>
          <a:xfrm>
            <a:off x="342899" y="1230131"/>
            <a:ext cx="3692593" cy="5354528"/>
          </a:xfrm>
        </p:spPr>
        <p:txBody>
          <a:bodyPr vert="horz" lIns="90488" tIns="44450" rIns="90488" bIns="44450">
            <a:normAutofit/>
          </a:bodyPr>
          <a:lstStyle/>
          <a:p>
            <a:pPr eaLnBrk="1" hangingPunct="1">
              <a:defRPr/>
            </a:pPr>
            <a:r>
              <a:rPr lang="en-US" sz="2800" dirty="0"/>
              <a:t>Keep unopened insulin in refrigerator</a:t>
            </a:r>
          </a:p>
          <a:p>
            <a:pPr>
              <a:defRPr/>
            </a:pPr>
            <a:r>
              <a:rPr lang="en-US" sz="2800" dirty="0"/>
              <a:t>Look for:</a:t>
            </a:r>
          </a:p>
          <a:p>
            <a:pPr lvl="1">
              <a:defRPr/>
            </a:pPr>
            <a:r>
              <a:rPr lang="en-US" sz="2800" dirty="0"/>
              <a:t>Lipodystrophy (a)</a:t>
            </a:r>
          </a:p>
          <a:p>
            <a:pPr lvl="1">
              <a:defRPr/>
            </a:pPr>
            <a:r>
              <a:rPr lang="en-US" sz="2800" dirty="0" err="1"/>
              <a:t>Lipohypertrophy</a:t>
            </a:r>
            <a:r>
              <a:rPr lang="en-US" sz="2800" dirty="0"/>
              <a:t> (b)</a:t>
            </a:r>
            <a:endParaRPr lang="en-US" sz="2000" dirty="0"/>
          </a:p>
          <a:p>
            <a:pPr marL="0" indent="0" eaLnBrk="1" hangingPunct="1">
              <a:buNone/>
              <a:defRPr/>
            </a:pPr>
            <a:endParaRPr lang="en-US" sz="2400" dirty="0"/>
          </a:p>
        </p:txBody>
      </p:sp>
      <p:sp>
        <p:nvSpPr>
          <p:cNvPr id="1419268" name="Rectangle 4"/>
          <p:cNvSpPr>
            <a:spLocks noGrp="1" noChangeArrowheads="1"/>
          </p:cNvSpPr>
          <p:nvPr>
            <p:ph sz="quarter" idx="2"/>
          </p:nvPr>
        </p:nvSpPr>
        <p:spPr>
          <a:xfrm>
            <a:off x="3829050" y="1298448"/>
            <a:ext cx="4857750" cy="4629912"/>
          </a:xfrm>
        </p:spPr>
        <p:txBody>
          <a:bodyPr vert="horz" lIns="90488" tIns="44450" rIns="90488" bIns="44450">
            <a:normAutofit/>
          </a:bodyPr>
          <a:lstStyle/>
          <a:p>
            <a:pPr eaLnBrk="1" hangingPunct="1">
              <a:lnSpc>
                <a:spcPct val="90000"/>
              </a:lnSpc>
              <a:defRPr/>
            </a:pPr>
            <a:r>
              <a:rPr lang="en-US" sz="2800" dirty="0">
                <a:solidFill>
                  <a:schemeClr val="tx2">
                    <a:lumMod val="75000"/>
                  </a:schemeClr>
                </a:solidFill>
              </a:rPr>
              <a:t>Make sure insulin isn’t expired</a:t>
            </a:r>
          </a:p>
          <a:p>
            <a:pPr eaLnBrk="1" hangingPunct="1">
              <a:lnSpc>
                <a:spcPct val="90000"/>
              </a:lnSpc>
              <a:defRPr/>
            </a:pPr>
            <a:r>
              <a:rPr lang="en-US" sz="2800" dirty="0">
                <a:solidFill>
                  <a:schemeClr val="tx2">
                    <a:lumMod val="75000"/>
                  </a:schemeClr>
                </a:solidFill>
              </a:rPr>
              <a:t>Proper disposal</a:t>
            </a:r>
          </a:p>
          <a:p>
            <a:pPr eaLnBrk="1" hangingPunct="1">
              <a:lnSpc>
                <a:spcPct val="90000"/>
              </a:lnSpc>
              <a:defRPr/>
            </a:pPr>
            <a:r>
              <a:rPr lang="en-US" sz="2800" dirty="0"/>
              <a:t>Review person’s ability to in insert and rotate sites for CGM, Pumps, injections</a:t>
            </a:r>
          </a:p>
          <a:p>
            <a:pPr marL="594360" lvl="2" indent="0" eaLnBrk="1" hangingPunct="1">
              <a:lnSpc>
                <a:spcPct val="90000"/>
              </a:lnSpc>
              <a:buNone/>
              <a:defRPr/>
            </a:pPr>
            <a:endParaRPr lang="en-US" sz="1800" dirty="0"/>
          </a:p>
          <a:p>
            <a:pPr lvl="2" eaLnBrk="1" hangingPunct="1">
              <a:lnSpc>
                <a:spcPct val="90000"/>
              </a:lnSpc>
              <a:defRPr/>
            </a:pPr>
            <a:endParaRPr lang="en-US" sz="1600" dirty="0"/>
          </a:p>
        </p:txBody>
      </p:sp>
      <p:pic>
        <p:nvPicPr>
          <p:cNvPr id="4" name="Picture 3"/>
          <p:cNvPicPr>
            <a:picLocks noChangeAspect="1"/>
          </p:cNvPicPr>
          <p:nvPr/>
        </p:nvPicPr>
        <p:blipFill>
          <a:blip r:embed="rId4"/>
          <a:stretch>
            <a:fillRect/>
          </a:stretch>
        </p:blipFill>
        <p:spPr>
          <a:xfrm>
            <a:off x="576395" y="3680126"/>
            <a:ext cx="4495800" cy="2949274"/>
          </a:xfrm>
          <a:prstGeom prst="rect">
            <a:avLst/>
          </a:prstGeom>
        </p:spPr>
      </p:pic>
    </p:spTree>
    <p:custDataLst>
      <p:tags r:id="rId1"/>
    </p:custDataLst>
    <p:extLst>
      <p:ext uri="{BB962C8B-B14F-4D97-AF65-F5344CB8AC3E}">
        <p14:creationId xmlns:p14="http://schemas.microsoft.com/office/powerpoint/2010/main" val="675596686"/>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419268">
                                            <p:txEl>
                                              <p:pRg st="0" end="0"/>
                                            </p:txEl>
                                          </p:spTgt>
                                        </p:tgtEl>
                                        <p:attrNameLst>
                                          <p:attrName>style.visibility</p:attrName>
                                        </p:attrNameLst>
                                      </p:cBhvr>
                                      <p:to>
                                        <p:strVal val="visible"/>
                                      </p:to>
                                    </p:set>
                                    <p:anim calcmode="lin" valueType="num">
                                      <p:cBhvr additive="base">
                                        <p:cTn id="7" dur="2000" fill="hold"/>
                                        <p:tgtEl>
                                          <p:spTgt spid="1419268">
                                            <p:txEl>
                                              <p:pRg st="0" end="0"/>
                                            </p:txEl>
                                          </p:spTgt>
                                        </p:tgtEl>
                                        <p:attrNameLst>
                                          <p:attrName>ppt_x</p:attrName>
                                        </p:attrNameLst>
                                      </p:cBhvr>
                                      <p:tavLst>
                                        <p:tav tm="0">
                                          <p:val>
                                            <p:strVal val="#ppt_x"/>
                                          </p:val>
                                        </p:tav>
                                        <p:tav tm="100000">
                                          <p:val>
                                            <p:strVal val="#ppt_x"/>
                                          </p:val>
                                        </p:tav>
                                      </p:tavLst>
                                    </p:anim>
                                    <p:anim calcmode="lin" valueType="num">
                                      <p:cBhvr additive="base">
                                        <p:cTn id="8" dur="2000" fill="hold"/>
                                        <p:tgtEl>
                                          <p:spTgt spid="141926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419268">
                                            <p:txEl>
                                              <p:pRg st="1" end="1"/>
                                            </p:txEl>
                                          </p:spTgt>
                                        </p:tgtEl>
                                        <p:attrNameLst>
                                          <p:attrName>style.visibility</p:attrName>
                                        </p:attrNameLst>
                                      </p:cBhvr>
                                      <p:to>
                                        <p:strVal val="visible"/>
                                      </p:to>
                                    </p:set>
                                    <p:anim calcmode="lin" valueType="num">
                                      <p:cBhvr additive="base">
                                        <p:cTn id="13" dur="2000" fill="hold"/>
                                        <p:tgtEl>
                                          <p:spTgt spid="1419268">
                                            <p:txEl>
                                              <p:pRg st="1" end="1"/>
                                            </p:txEl>
                                          </p:spTgt>
                                        </p:tgtEl>
                                        <p:attrNameLst>
                                          <p:attrName>ppt_x</p:attrName>
                                        </p:attrNameLst>
                                      </p:cBhvr>
                                      <p:tavLst>
                                        <p:tav tm="0">
                                          <p:val>
                                            <p:strVal val="#ppt_x"/>
                                          </p:val>
                                        </p:tav>
                                        <p:tav tm="100000">
                                          <p:val>
                                            <p:strVal val="#ppt_x"/>
                                          </p:val>
                                        </p:tav>
                                      </p:tavLst>
                                    </p:anim>
                                    <p:anim calcmode="lin" valueType="num">
                                      <p:cBhvr additive="base">
                                        <p:cTn id="14" dur="2000" fill="hold"/>
                                        <p:tgtEl>
                                          <p:spTgt spid="1419268">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419268">
                                            <p:txEl>
                                              <p:pRg st="2" end="2"/>
                                            </p:txEl>
                                          </p:spTgt>
                                        </p:tgtEl>
                                        <p:attrNameLst>
                                          <p:attrName>style.visibility</p:attrName>
                                        </p:attrNameLst>
                                      </p:cBhvr>
                                      <p:to>
                                        <p:strVal val="visible"/>
                                      </p:to>
                                    </p:set>
                                    <p:anim calcmode="lin" valueType="num">
                                      <p:cBhvr additive="base">
                                        <p:cTn id="19" dur="2000" fill="hold"/>
                                        <p:tgtEl>
                                          <p:spTgt spid="1419268">
                                            <p:txEl>
                                              <p:pRg st="2" end="2"/>
                                            </p:txEl>
                                          </p:spTgt>
                                        </p:tgtEl>
                                        <p:attrNameLst>
                                          <p:attrName>ppt_x</p:attrName>
                                        </p:attrNameLst>
                                      </p:cBhvr>
                                      <p:tavLst>
                                        <p:tav tm="0">
                                          <p:val>
                                            <p:strVal val="#ppt_x"/>
                                          </p:val>
                                        </p:tav>
                                        <p:tav tm="100000">
                                          <p:val>
                                            <p:strVal val="#ppt_x"/>
                                          </p:val>
                                        </p:tav>
                                      </p:tavLst>
                                    </p:anim>
                                    <p:anim calcmode="lin" valueType="num">
                                      <p:cBhvr additive="base">
                                        <p:cTn id="20" dur="2000" fill="hold"/>
                                        <p:tgtEl>
                                          <p:spTgt spid="1419268">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8" presetClass="emph" presetSubtype="0" fill="hold" nodeType="clickEffect">
                                  <p:stCondLst>
                                    <p:cond delay="0"/>
                                  </p:stCondLst>
                                  <p:childTnLst>
                                    <p:animRot by="21600000">
                                      <p:cBhvr>
                                        <p:cTn id="24" dur="2000" fill="hold"/>
                                        <p:tgtEl>
                                          <p:spTgt spid="1419268">
                                            <p:txEl>
                                              <p:pRg st="0" end="0"/>
                                            </p:txEl>
                                          </p:spTgt>
                                        </p:tgtEl>
                                        <p:attrNameLst>
                                          <p:attrName>r</p:attrName>
                                        </p:attrNameLst>
                                      </p:cBhvr>
                                    </p:animRot>
                                  </p:childTnLst>
                                </p:cTn>
                              </p:par>
                              <p:par>
                                <p:cTn id="25" presetID="8" presetClass="emph" presetSubtype="0" fill="hold" nodeType="withEffect">
                                  <p:stCondLst>
                                    <p:cond delay="0"/>
                                  </p:stCondLst>
                                  <p:childTnLst>
                                    <p:animRot by="21600000">
                                      <p:cBhvr>
                                        <p:cTn id="26" dur="2000" fill="hold"/>
                                        <p:tgtEl>
                                          <p:spTgt spid="1419268">
                                            <p:txEl>
                                              <p:pRg st="1" end="1"/>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19268"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ED7784-A094-C480-4F5E-06D88A78EDFC}"/>
              </a:ext>
            </a:extLst>
          </p:cNvPr>
          <p:cNvSpPr>
            <a:spLocks noGrp="1"/>
          </p:cNvSpPr>
          <p:nvPr>
            <p:ph type="title"/>
          </p:nvPr>
        </p:nvSpPr>
        <p:spPr>
          <a:xfrm>
            <a:off x="457200" y="228600"/>
            <a:ext cx="8229600" cy="914400"/>
          </a:xfrm>
        </p:spPr>
        <p:txBody>
          <a:bodyPr anchor="b">
            <a:normAutofit/>
          </a:bodyPr>
          <a:lstStyle/>
          <a:p>
            <a:r>
              <a:rPr lang="en-US" dirty="0"/>
              <a:t>RT not sure what to tell partner</a:t>
            </a:r>
          </a:p>
        </p:txBody>
      </p:sp>
      <p:sp>
        <p:nvSpPr>
          <p:cNvPr id="3" name="Content Placeholder 2">
            <a:extLst>
              <a:ext uri="{FF2B5EF4-FFF2-40B4-BE49-F238E27FC236}">
                <a16:creationId xmlns:a16="http://schemas.microsoft.com/office/drawing/2014/main" id="{A58907CB-5479-ED5F-AFE7-7002BA83B6DF}"/>
              </a:ext>
            </a:extLst>
          </p:cNvPr>
          <p:cNvSpPr>
            <a:spLocks noGrp="1"/>
          </p:cNvSpPr>
          <p:nvPr>
            <p:ph sz="quarter" idx="1"/>
          </p:nvPr>
        </p:nvSpPr>
        <p:spPr>
          <a:xfrm>
            <a:off x="457200" y="1219200"/>
            <a:ext cx="4648200" cy="5486400"/>
          </a:xfrm>
        </p:spPr>
        <p:txBody>
          <a:bodyPr>
            <a:normAutofit lnSpcReduction="10000"/>
          </a:bodyPr>
          <a:lstStyle/>
          <a:p>
            <a:pPr>
              <a:lnSpc>
                <a:spcPct val="110000"/>
              </a:lnSpc>
            </a:pPr>
            <a:r>
              <a:rPr lang="en-US" sz="2800" dirty="0"/>
              <a:t>RK has lived with type 1 diabetes for over 20 years. After a divorce, RT started surfing and dating.</a:t>
            </a:r>
          </a:p>
          <a:p>
            <a:pPr>
              <a:lnSpc>
                <a:spcPct val="110000"/>
              </a:lnSpc>
            </a:pPr>
            <a:r>
              <a:rPr lang="en-US" sz="2800" dirty="0"/>
              <a:t>RK has told their partner they have diabetes but has not told them what to do in case of a low blood sugar emergency.</a:t>
            </a:r>
          </a:p>
          <a:p>
            <a:pPr>
              <a:lnSpc>
                <a:spcPct val="110000"/>
              </a:lnSpc>
            </a:pPr>
            <a:r>
              <a:rPr lang="en-US" sz="2800" dirty="0"/>
              <a:t>RT asks about treatment options.</a:t>
            </a:r>
          </a:p>
          <a:p>
            <a:pPr>
              <a:lnSpc>
                <a:spcPct val="110000"/>
              </a:lnSpc>
            </a:pPr>
            <a:r>
              <a:rPr lang="en-US" sz="2800" dirty="0"/>
              <a:t>How might you respond? </a:t>
            </a:r>
          </a:p>
        </p:txBody>
      </p:sp>
      <p:pic>
        <p:nvPicPr>
          <p:cNvPr id="5" name="Picture 4" descr="Woman laying on surfboard floating in the sea">
            <a:extLst>
              <a:ext uri="{FF2B5EF4-FFF2-40B4-BE49-F238E27FC236}">
                <a16:creationId xmlns:a16="http://schemas.microsoft.com/office/drawing/2014/main" id="{50265838-16B9-76D9-9902-711CAA4A0252}"/>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9741" r="25622" b="-3"/>
          <a:stretch/>
        </p:blipFill>
        <p:spPr>
          <a:xfrm>
            <a:off x="5365682" y="1216152"/>
            <a:ext cx="3308164" cy="4041648"/>
          </a:xfrm>
          <a:prstGeom prst="rect">
            <a:avLst/>
          </a:prstGeom>
          <a:noFill/>
        </p:spPr>
      </p:pic>
    </p:spTree>
    <p:extLst>
      <p:ext uri="{BB962C8B-B14F-4D97-AF65-F5344CB8AC3E}">
        <p14:creationId xmlns:p14="http://schemas.microsoft.com/office/powerpoint/2010/main" val="37961571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75B36744-EFBE-7D20-4BEA-C0915621618C}"/>
              </a:ext>
            </a:extLst>
          </p:cNvPr>
          <p:cNvPicPr>
            <a:picLocks noGrp="1" noChangeAspect="1"/>
          </p:cNvPicPr>
          <p:nvPr>
            <p:ph sz="quarter" idx="1"/>
          </p:nvPr>
        </p:nvPicPr>
        <p:blipFill>
          <a:blip r:embed="rId2"/>
          <a:stretch>
            <a:fillRect/>
          </a:stretch>
        </p:blipFill>
        <p:spPr>
          <a:xfrm>
            <a:off x="180975" y="838200"/>
            <a:ext cx="8080269" cy="6019800"/>
          </a:xfrm>
          <a:noFill/>
        </p:spPr>
      </p:pic>
      <p:sp>
        <p:nvSpPr>
          <p:cNvPr id="10" name="Title 1">
            <a:extLst>
              <a:ext uri="{FF2B5EF4-FFF2-40B4-BE49-F238E27FC236}">
                <a16:creationId xmlns:a16="http://schemas.microsoft.com/office/drawing/2014/main" id="{CFE9C795-BB20-A47A-B148-2C5BBB410220}"/>
              </a:ext>
            </a:extLst>
          </p:cNvPr>
          <p:cNvSpPr>
            <a:spLocks noGrp="1"/>
          </p:cNvSpPr>
          <p:nvPr>
            <p:ph type="title"/>
          </p:nvPr>
        </p:nvSpPr>
        <p:spPr>
          <a:xfrm>
            <a:off x="457200" y="152400"/>
            <a:ext cx="8229600" cy="838200"/>
          </a:xfrm>
        </p:spPr>
        <p:txBody>
          <a:bodyPr/>
          <a:lstStyle/>
          <a:p>
            <a:r>
              <a:rPr lang="en-US" dirty="0"/>
              <a:t>Having the Conversation</a:t>
            </a:r>
          </a:p>
        </p:txBody>
      </p:sp>
      <p:sp>
        <p:nvSpPr>
          <p:cNvPr id="4" name="TextBox 3">
            <a:extLst>
              <a:ext uri="{FF2B5EF4-FFF2-40B4-BE49-F238E27FC236}">
                <a16:creationId xmlns:a16="http://schemas.microsoft.com/office/drawing/2014/main" id="{C51A71EA-22F2-D2D0-7B3A-F1CA981373BC}"/>
              </a:ext>
            </a:extLst>
          </p:cNvPr>
          <p:cNvSpPr txBox="1"/>
          <p:nvPr/>
        </p:nvSpPr>
        <p:spPr>
          <a:xfrm>
            <a:off x="457199" y="1037896"/>
            <a:ext cx="8229599" cy="3157339"/>
          </a:xfrm>
          <a:prstGeom prst="rect">
            <a:avLst/>
          </a:prstGeom>
          <a:solidFill>
            <a:schemeClr val="accent2">
              <a:lumMod val="20000"/>
              <a:lumOff val="80000"/>
            </a:schemeClr>
          </a:solidFill>
        </p:spPr>
        <p:txBody>
          <a:bodyPr wrap="square">
            <a:spAutoFit/>
          </a:bodyPr>
          <a:lstStyle/>
          <a:p>
            <a:pPr>
              <a:lnSpc>
                <a:spcPct val="120000"/>
              </a:lnSpc>
              <a:buFont typeface="Wingdings" pitchFamily="2" charset="2"/>
              <a:buChar char="§"/>
            </a:pPr>
            <a:r>
              <a:rPr lang="en-US" sz="2400" dirty="0"/>
              <a:t> Eliciting a diabetes story</a:t>
            </a:r>
          </a:p>
          <a:p>
            <a:pPr>
              <a:lnSpc>
                <a:spcPct val="120000"/>
              </a:lnSpc>
              <a:buFont typeface="Wingdings" pitchFamily="2" charset="2"/>
              <a:buChar char="§"/>
            </a:pPr>
            <a:r>
              <a:rPr lang="en-US" sz="2400" dirty="0"/>
              <a:t> Listening for the major DD themes</a:t>
            </a:r>
          </a:p>
          <a:p>
            <a:pPr>
              <a:lnSpc>
                <a:spcPct val="120000"/>
              </a:lnSpc>
              <a:buFont typeface="Wingdings" pitchFamily="2" charset="2"/>
              <a:buChar char="§"/>
            </a:pPr>
            <a:r>
              <a:rPr lang="en-US" sz="2400" dirty="0"/>
              <a:t>Three approaches to fostering a new perspective</a:t>
            </a:r>
          </a:p>
          <a:p>
            <a:pPr lvl="1">
              <a:lnSpc>
                <a:spcPct val="120000"/>
              </a:lnSpc>
              <a:buFont typeface="Wingdings" pitchFamily="2" charset="2"/>
              <a:buChar char="§"/>
            </a:pPr>
            <a:r>
              <a:rPr lang="en-US" sz="2400" dirty="0"/>
              <a:t> Distinguish between thoughts/feelings &amp; actions</a:t>
            </a:r>
          </a:p>
          <a:p>
            <a:pPr lvl="1">
              <a:lnSpc>
                <a:spcPct val="120000"/>
              </a:lnSpc>
              <a:buFont typeface="Wingdings" pitchFamily="2" charset="2"/>
              <a:buChar char="§"/>
            </a:pPr>
            <a:r>
              <a:rPr lang="en-US" sz="2400" dirty="0"/>
              <a:t> Address inaccurate beliefs</a:t>
            </a:r>
          </a:p>
          <a:p>
            <a:pPr lvl="1">
              <a:lnSpc>
                <a:spcPct val="120000"/>
              </a:lnSpc>
              <a:buFont typeface="Wingdings" pitchFamily="2" charset="2"/>
              <a:buChar char="§"/>
            </a:pPr>
            <a:r>
              <a:rPr lang="en-US" sz="2400" dirty="0"/>
              <a:t> Establish more realistic expectations</a:t>
            </a:r>
          </a:p>
          <a:p>
            <a:pPr>
              <a:lnSpc>
                <a:spcPct val="120000"/>
              </a:lnSpc>
              <a:buFont typeface="Wingdings" pitchFamily="2" charset="2"/>
              <a:buChar char="§"/>
            </a:pPr>
            <a:r>
              <a:rPr lang="en-US" sz="2400" dirty="0"/>
              <a:t>Considering different management choices</a:t>
            </a:r>
            <a:endParaRPr lang="en-US" dirty="0"/>
          </a:p>
        </p:txBody>
      </p:sp>
      <p:sp>
        <p:nvSpPr>
          <p:cNvPr id="8" name="Rectangle 7">
            <a:extLst>
              <a:ext uri="{FF2B5EF4-FFF2-40B4-BE49-F238E27FC236}">
                <a16:creationId xmlns:a16="http://schemas.microsoft.com/office/drawing/2014/main" id="{42B83EF0-FC52-EBE0-D836-0E35AFBCFFB1}"/>
              </a:ext>
            </a:extLst>
          </p:cNvPr>
          <p:cNvSpPr/>
          <p:nvPr/>
        </p:nvSpPr>
        <p:spPr>
          <a:xfrm>
            <a:off x="245603" y="6357346"/>
            <a:ext cx="1123950" cy="48577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913667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7A9201-18FB-BCCE-A759-E98E52B57578}"/>
              </a:ext>
            </a:extLst>
          </p:cNvPr>
          <p:cNvSpPr>
            <a:spLocks noGrp="1"/>
          </p:cNvSpPr>
          <p:nvPr>
            <p:ph type="title"/>
          </p:nvPr>
        </p:nvSpPr>
        <p:spPr>
          <a:xfrm>
            <a:off x="457200" y="228600"/>
            <a:ext cx="8229600" cy="1295400"/>
          </a:xfrm>
        </p:spPr>
        <p:txBody>
          <a:bodyPr>
            <a:normAutofit fontScale="90000"/>
          </a:bodyPr>
          <a:lstStyle/>
          <a:p>
            <a:r>
              <a:rPr lang="en-US" dirty="0"/>
              <a:t>Diabetes Education Services Inclusion Statement</a:t>
            </a:r>
          </a:p>
        </p:txBody>
      </p:sp>
      <p:sp>
        <p:nvSpPr>
          <p:cNvPr id="3" name="Content Placeholder 2">
            <a:extLst>
              <a:ext uri="{FF2B5EF4-FFF2-40B4-BE49-F238E27FC236}">
                <a16:creationId xmlns:a16="http://schemas.microsoft.com/office/drawing/2014/main" id="{9A1A2DBB-19E5-E8DB-1087-6A0CE30D875A}"/>
              </a:ext>
            </a:extLst>
          </p:cNvPr>
          <p:cNvSpPr>
            <a:spLocks noGrp="1"/>
          </p:cNvSpPr>
          <p:nvPr>
            <p:ph sz="quarter" idx="1"/>
          </p:nvPr>
        </p:nvSpPr>
        <p:spPr>
          <a:xfrm>
            <a:off x="3810000" y="1524001"/>
            <a:ext cx="4906945" cy="5334000"/>
          </a:xfrm>
        </p:spPr>
        <p:txBody>
          <a:bodyPr>
            <a:normAutofit fontScale="47500" lnSpcReduction="20000"/>
          </a:bodyPr>
          <a:lstStyle/>
          <a:p>
            <a:pPr>
              <a:lnSpc>
                <a:spcPct val="120000"/>
              </a:lnSpc>
            </a:pPr>
            <a:r>
              <a:rPr lang="en-US" sz="3800" dirty="0"/>
              <a:t>We are committed to promoting diversity and inclusion in our educational offerings.</a:t>
            </a:r>
          </a:p>
          <a:p>
            <a:pPr>
              <a:lnSpc>
                <a:spcPct val="120000"/>
              </a:lnSpc>
            </a:pPr>
            <a:r>
              <a:rPr lang="en-US" sz="3800" dirty="0"/>
              <a:t>We recognize, respect, and include differences in ability, age, culture, ethnicity, gender, gender identity, sexual orientation, size, and socioeconomic characteristics.</a:t>
            </a:r>
          </a:p>
          <a:p>
            <a:pPr>
              <a:lnSpc>
                <a:spcPct val="120000"/>
              </a:lnSpc>
            </a:pPr>
            <a:r>
              <a:rPr lang="en-US" sz="3800" dirty="0"/>
              <a:t>Our goal is to promote equity and access, acknowledging historical and institutional inequities.</a:t>
            </a:r>
          </a:p>
          <a:p>
            <a:pPr>
              <a:lnSpc>
                <a:spcPct val="120000"/>
              </a:lnSpc>
            </a:pPr>
            <a:r>
              <a:rPr lang="en-US" sz="3800" dirty="0">
                <a:effectLst/>
                <a:ea typeface="Calibri" panose="020F0502020204030204" pitchFamily="34" charset="0"/>
                <a:cs typeface="Calibri" panose="020F0502020204030204" pitchFamily="34" charset="0"/>
              </a:rPr>
              <a:t>We are committed to practicing cultural humility and cultivating our cultural competence. </a:t>
            </a:r>
          </a:p>
          <a:p>
            <a:pPr>
              <a:lnSpc>
                <a:spcPct val="120000"/>
              </a:lnSpc>
            </a:pPr>
            <a:r>
              <a:rPr lang="en-US" sz="3800" dirty="0">
                <a:effectLst/>
                <a:ea typeface="Calibri" panose="020F0502020204030204" pitchFamily="34" charset="0"/>
                <a:cs typeface="Calibri" panose="020F0502020204030204" pitchFamily="34" charset="0"/>
              </a:rPr>
              <a:t>We wish to create a safe space within our community where one's beliefs, experiences, identity, and differences in ability, age, size, socio-cultural/socioeconomic characteristics, and political affiliations are considered and respected.</a:t>
            </a:r>
          </a:p>
        </p:txBody>
      </p:sp>
      <p:sp>
        <p:nvSpPr>
          <p:cNvPr id="4" name="Content Placeholder 3">
            <a:extLst>
              <a:ext uri="{FF2B5EF4-FFF2-40B4-BE49-F238E27FC236}">
                <a16:creationId xmlns:a16="http://schemas.microsoft.com/office/drawing/2014/main" id="{ED766A46-2110-B0D1-BDD4-DAA1AA3B99BB}"/>
              </a:ext>
            </a:extLst>
          </p:cNvPr>
          <p:cNvSpPr>
            <a:spLocks noGrp="1"/>
          </p:cNvSpPr>
          <p:nvPr>
            <p:ph sz="quarter" idx="2"/>
          </p:nvPr>
        </p:nvSpPr>
        <p:spPr>
          <a:xfrm>
            <a:off x="457200" y="1600200"/>
            <a:ext cx="3352800" cy="4450750"/>
          </a:xfrm>
        </p:spPr>
        <p:txBody>
          <a:bodyPr>
            <a:normAutofit fontScale="47500" lnSpcReduction="20000"/>
          </a:bodyPr>
          <a:lstStyle/>
          <a:p>
            <a:pPr marL="0" indent="0">
              <a:buNone/>
            </a:pPr>
            <a:r>
              <a:rPr lang="en-US" sz="5100" dirty="0"/>
              <a:t>Based on the IDEA Initiative inspired by CDR</a:t>
            </a:r>
          </a:p>
          <a:p>
            <a:r>
              <a:rPr lang="en-US" sz="4400" dirty="0"/>
              <a:t>Inclusion </a:t>
            </a:r>
          </a:p>
          <a:p>
            <a:r>
              <a:rPr lang="en-US" sz="4400" dirty="0"/>
              <a:t>Diversity </a:t>
            </a:r>
          </a:p>
          <a:p>
            <a:r>
              <a:rPr lang="en-US" sz="4400" dirty="0"/>
              <a:t>Equity </a:t>
            </a:r>
          </a:p>
          <a:p>
            <a:r>
              <a:rPr lang="en-US" sz="4400" dirty="0"/>
              <a:t>Access</a:t>
            </a:r>
            <a:endParaRPr lang="en-US" dirty="0"/>
          </a:p>
        </p:txBody>
      </p:sp>
      <p:pic>
        <p:nvPicPr>
          <p:cNvPr id="7" name="Content Placeholder 6" descr="Sea of hands in the middle">
            <a:extLst>
              <a:ext uri="{FF2B5EF4-FFF2-40B4-BE49-F238E27FC236}">
                <a16:creationId xmlns:a16="http://schemas.microsoft.com/office/drawing/2014/main" id="{11D65934-27AF-E27E-9E1F-AD2DB1DCE5E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4865" r="20497" b="-3"/>
          <a:stretch/>
        </p:blipFill>
        <p:spPr>
          <a:xfrm>
            <a:off x="762000" y="3635076"/>
            <a:ext cx="2307732" cy="2819400"/>
          </a:xfrm>
          <a:prstGeom prst="rect">
            <a:avLst/>
          </a:prstGeom>
          <a:noFill/>
        </p:spPr>
      </p:pic>
    </p:spTree>
    <p:extLst>
      <p:ext uri="{BB962C8B-B14F-4D97-AF65-F5344CB8AC3E}">
        <p14:creationId xmlns:p14="http://schemas.microsoft.com/office/powerpoint/2010/main" val="1079207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484221" y="1046223"/>
            <a:ext cx="628814" cy="628814"/>
          </a:xfrm>
          <a:prstGeom prst="rect">
            <a:avLst/>
          </a:prstGeom>
        </p:spPr>
      </p:pic>
      <p:sp>
        <p:nvSpPr>
          <p:cNvPr id="2" name="Title 1">
            <a:extLst>
              <a:ext uri="{FF2B5EF4-FFF2-40B4-BE49-F238E27FC236}">
                <a16:creationId xmlns:a16="http://schemas.microsoft.com/office/drawing/2014/main" id="{B3A2AED3-ED0E-FE6F-1D27-875DEAD316CB}"/>
              </a:ext>
            </a:extLst>
          </p:cNvPr>
          <p:cNvSpPr>
            <a:spLocks noGrp="1"/>
          </p:cNvSpPr>
          <p:nvPr>
            <p:ph type="title"/>
          </p:nvPr>
        </p:nvSpPr>
        <p:spPr/>
        <p:txBody>
          <a:bodyPr/>
          <a:lstStyle/>
          <a:p>
            <a:r>
              <a:rPr lang="en-US" dirty="0"/>
              <a:t>Hypoglycemia Conversation</a:t>
            </a:r>
          </a:p>
        </p:txBody>
      </p:sp>
      <p:sp>
        <p:nvSpPr>
          <p:cNvPr id="3" name="Content Placeholder 2">
            <a:extLst>
              <a:ext uri="{FF2B5EF4-FFF2-40B4-BE49-F238E27FC236}">
                <a16:creationId xmlns:a16="http://schemas.microsoft.com/office/drawing/2014/main" id="{7FCE9A90-1C68-5DD3-0D6F-935E06A50A90}"/>
              </a:ext>
            </a:extLst>
          </p:cNvPr>
          <p:cNvSpPr>
            <a:spLocks noGrp="1"/>
          </p:cNvSpPr>
          <p:nvPr>
            <p:ph sz="quarter" idx="1"/>
          </p:nvPr>
        </p:nvSpPr>
        <p:spPr>
          <a:xfrm>
            <a:off x="457200" y="1219200"/>
            <a:ext cx="5638800" cy="5334000"/>
          </a:xfrm>
        </p:spPr>
        <p:txBody>
          <a:bodyPr>
            <a:normAutofit/>
          </a:bodyPr>
          <a:lstStyle/>
          <a:p>
            <a:pPr>
              <a:lnSpc>
                <a:spcPct val="120000"/>
              </a:lnSpc>
            </a:pPr>
            <a:r>
              <a:rPr lang="en-US" sz="2400" dirty="0"/>
              <a:t>What is the story you are telling yourself?</a:t>
            </a:r>
          </a:p>
          <a:p>
            <a:pPr>
              <a:lnSpc>
                <a:spcPct val="120000"/>
              </a:lnSpc>
            </a:pPr>
            <a:r>
              <a:rPr lang="en-US" sz="2400" dirty="0"/>
              <a:t>It sounds like you are afraid that if you tell your boyfriend about your risk of low blood sugar, he might feel uncomfortable? Did I get that right? </a:t>
            </a:r>
            <a:r>
              <a:rPr lang="en-US" sz="2400" dirty="0">
                <a:solidFill>
                  <a:srgbClr val="C00000"/>
                </a:solidFill>
              </a:rPr>
              <a:t>(R, S)</a:t>
            </a:r>
          </a:p>
          <a:p>
            <a:pPr>
              <a:lnSpc>
                <a:spcPct val="120000"/>
              </a:lnSpc>
            </a:pPr>
            <a:r>
              <a:rPr lang="en-US" sz="2400" dirty="0"/>
              <a:t>That makes sense to me. </a:t>
            </a:r>
            <a:r>
              <a:rPr lang="en-US" sz="2400" dirty="0">
                <a:solidFill>
                  <a:srgbClr val="C00000"/>
                </a:solidFill>
              </a:rPr>
              <a:t>(N)</a:t>
            </a:r>
          </a:p>
          <a:p>
            <a:pPr>
              <a:lnSpc>
                <a:spcPct val="120000"/>
              </a:lnSpc>
            </a:pPr>
            <a:r>
              <a:rPr lang="en-US" sz="2400" dirty="0"/>
              <a:t>Would you be interested in exploring some newer treatment options for low blood sugar?</a:t>
            </a:r>
          </a:p>
          <a:p>
            <a:pPr>
              <a:lnSpc>
                <a:spcPct val="120000"/>
              </a:lnSpc>
            </a:pPr>
            <a:r>
              <a:rPr lang="en-US" sz="2400" dirty="0"/>
              <a:t>What do you think would be the next best step? </a:t>
            </a:r>
            <a:r>
              <a:rPr lang="en-US" sz="2400" dirty="0">
                <a:solidFill>
                  <a:srgbClr val="C00000"/>
                </a:solidFill>
              </a:rPr>
              <a:t>(O)</a:t>
            </a:r>
          </a:p>
        </p:txBody>
      </p:sp>
      <p:pic>
        <p:nvPicPr>
          <p:cNvPr id="8" name="Picture 7">
            <a:extLst>
              <a:ext uri="{FF2B5EF4-FFF2-40B4-BE49-F238E27FC236}">
                <a16:creationId xmlns:a16="http://schemas.microsoft.com/office/drawing/2014/main" id="{ABF4A38C-B6EF-ECFD-D807-B38C75101554}"/>
              </a:ext>
            </a:extLst>
          </p:cNvPr>
          <p:cNvPicPr>
            <a:picLocks noChangeAspect="1"/>
          </p:cNvPicPr>
          <p:nvPr/>
        </p:nvPicPr>
        <p:blipFill>
          <a:blip r:embed="rId4"/>
          <a:stretch>
            <a:fillRect/>
          </a:stretch>
        </p:blipFill>
        <p:spPr>
          <a:xfrm>
            <a:off x="6553200" y="1415188"/>
            <a:ext cx="1931021" cy="2307343"/>
          </a:xfrm>
          <a:prstGeom prst="rect">
            <a:avLst/>
          </a:prstGeom>
        </p:spPr>
      </p:pic>
      <p:sp>
        <p:nvSpPr>
          <p:cNvPr id="4" name="TextBox 3">
            <a:extLst>
              <a:ext uri="{FF2B5EF4-FFF2-40B4-BE49-F238E27FC236}">
                <a16:creationId xmlns:a16="http://schemas.microsoft.com/office/drawing/2014/main" id="{6BA87602-086B-F726-2EEC-191A7A39A10D}"/>
              </a:ext>
            </a:extLst>
          </p:cNvPr>
          <p:cNvSpPr txBox="1"/>
          <p:nvPr/>
        </p:nvSpPr>
        <p:spPr>
          <a:xfrm>
            <a:off x="6858000" y="3722531"/>
            <a:ext cx="1828800" cy="461665"/>
          </a:xfrm>
          <a:prstGeom prst="rect">
            <a:avLst/>
          </a:prstGeom>
          <a:noFill/>
        </p:spPr>
        <p:txBody>
          <a:bodyPr wrap="square" rtlCol="0">
            <a:spAutoFit/>
          </a:bodyPr>
          <a:lstStyle/>
          <a:p>
            <a:r>
              <a:rPr lang="en-US" sz="2400" dirty="0">
                <a:solidFill>
                  <a:srgbClr val="0070C0"/>
                </a:solidFill>
              </a:rPr>
              <a:t> </a:t>
            </a:r>
          </a:p>
        </p:txBody>
      </p:sp>
    </p:spTree>
    <p:extLst>
      <p:ext uri="{BB962C8B-B14F-4D97-AF65-F5344CB8AC3E}">
        <p14:creationId xmlns:p14="http://schemas.microsoft.com/office/powerpoint/2010/main" val="89121937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EDF5C2-DD8D-43D1-ABE5-C6482B3F67A6}"/>
              </a:ext>
            </a:extLst>
          </p:cNvPr>
          <p:cNvSpPr>
            <a:spLocks noGrp="1"/>
          </p:cNvSpPr>
          <p:nvPr>
            <p:ph type="title"/>
          </p:nvPr>
        </p:nvSpPr>
        <p:spPr/>
        <p:txBody>
          <a:bodyPr/>
          <a:lstStyle/>
          <a:p>
            <a:endParaRPr lang="en-US" dirty="0"/>
          </a:p>
        </p:txBody>
      </p:sp>
      <p:sp>
        <p:nvSpPr>
          <p:cNvPr id="3" name="Content Placeholder 2">
            <a:extLst>
              <a:ext uri="{FF2B5EF4-FFF2-40B4-BE49-F238E27FC236}">
                <a16:creationId xmlns:a16="http://schemas.microsoft.com/office/drawing/2014/main" id="{5BB90F21-3CFB-4347-A8C7-DEAB64D15C09}"/>
              </a:ext>
            </a:extLst>
          </p:cNvPr>
          <p:cNvSpPr>
            <a:spLocks noGrp="1"/>
          </p:cNvSpPr>
          <p:nvPr>
            <p:ph sz="quarter" idx="1"/>
          </p:nvPr>
        </p:nvSpPr>
        <p:spPr/>
        <p:txBody>
          <a:bodyPr/>
          <a:lstStyle/>
          <a:p>
            <a:endParaRPr lang="en-US" dirty="0"/>
          </a:p>
        </p:txBody>
      </p:sp>
      <p:pic>
        <p:nvPicPr>
          <p:cNvPr id="5" name="Picture 4">
            <a:extLst>
              <a:ext uri="{FF2B5EF4-FFF2-40B4-BE49-F238E27FC236}">
                <a16:creationId xmlns:a16="http://schemas.microsoft.com/office/drawing/2014/main" id="{FE1EFF9B-ECA4-AF75-3312-ECB218F139F8}"/>
              </a:ext>
            </a:extLst>
          </p:cNvPr>
          <p:cNvPicPr>
            <a:picLocks noChangeAspect="1"/>
          </p:cNvPicPr>
          <p:nvPr/>
        </p:nvPicPr>
        <p:blipFill>
          <a:blip r:embed="rId3"/>
          <a:stretch>
            <a:fillRect/>
          </a:stretch>
        </p:blipFill>
        <p:spPr>
          <a:xfrm>
            <a:off x="228600" y="142875"/>
            <a:ext cx="8534400" cy="6030811"/>
          </a:xfrm>
          <a:prstGeom prst="rect">
            <a:avLst/>
          </a:prstGeom>
        </p:spPr>
      </p:pic>
      <p:sp>
        <p:nvSpPr>
          <p:cNvPr id="4" name="Rectangle 3">
            <a:extLst>
              <a:ext uri="{FF2B5EF4-FFF2-40B4-BE49-F238E27FC236}">
                <a16:creationId xmlns:a16="http://schemas.microsoft.com/office/drawing/2014/main" id="{0D650C30-CF89-58A6-0B13-94BB23B097F1}"/>
              </a:ext>
            </a:extLst>
          </p:cNvPr>
          <p:cNvSpPr/>
          <p:nvPr/>
        </p:nvSpPr>
        <p:spPr>
          <a:xfrm>
            <a:off x="5638800" y="304800"/>
            <a:ext cx="2819400" cy="6096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592399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974D4C-1945-4071-8878-49DAF0ECB7C2}"/>
              </a:ext>
            </a:extLst>
          </p:cNvPr>
          <p:cNvSpPr>
            <a:spLocks noGrp="1"/>
          </p:cNvSpPr>
          <p:nvPr>
            <p:ph type="title"/>
          </p:nvPr>
        </p:nvSpPr>
        <p:spPr/>
        <p:txBody>
          <a:bodyPr/>
          <a:lstStyle/>
          <a:p>
            <a:endParaRPr lang="en-US" dirty="0"/>
          </a:p>
        </p:txBody>
      </p:sp>
      <p:pic>
        <p:nvPicPr>
          <p:cNvPr id="5" name="Picture 4">
            <a:extLst>
              <a:ext uri="{FF2B5EF4-FFF2-40B4-BE49-F238E27FC236}">
                <a16:creationId xmlns:a16="http://schemas.microsoft.com/office/drawing/2014/main" id="{229B6A33-62DA-AB3C-15EC-76F511AE60BC}"/>
              </a:ext>
            </a:extLst>
          </p:cNvPr>
          <p:cNvPicPr>
            <a:picLocks noChangeAspect="1"/>
          </p:cNvPicPr>
          <p:nvPr/>
        </p:nvPicPr>
        <p:blipFill>
          <a:blip r:embed="rId2"/>
          <a:stretch>
            <a:fillRect/>
          </a:stretch>
        </p:blipFill>
        <p:spPr>
          <a:xfrm>
            <a:off x="321551" y="152400"/>
            <a:ext cx="8766312" cy="5915393"/>
          </a:xfrm>
          <a:prstGeom prst="rect">
            <a:avLst/>
          </a:prstGeom>
        </p:spPr>
      </p:pic>
      <p:sp>
        <p:nvSpPr>
          <p:cNvPr id="3" name="Rectangle 2">
            <a:extLst>
              <a:ext uri="{FF2B5EF4-FFF2-40B4-BE49-F238E27FC236}">
                <a16:creationId xmlns:a16="http://schemas.microsoft.com/office/drawing/2014/main" id="{49F08695-6F06-A6CE-928D-570623001665}"/>
              </a:ext>
            </a:extLst>
          </p:cNvPr>
          <p:cNvSpPr/>
          <p:nvPr/>
        </p:nvSpPr>
        <p:spPr>
          <a:xfrm>
            <a:off x="6003049" y="342900"/>
            <a:ext cx="2819400" cy="6096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806233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484221" y="1046223"/>
            <a:ext cx="628814" cy="628814"/>
          </a:xfrm>
          <a:prstGeom prst="rect">
            <a:avLst/>
          </a:prstGeom>
        </p:spPr>
      </p:pic>
      <p:graphicFrame>
        <p:nvGraphicFramePr>
          <p:cNvPr id="8" name="Table 7"/>
          <p:cNvGraphicFramePr>
            <a:graphicFrameLocks noGrp="1"/>
          </p:cNvGraphicFramePr>
          <p:nvPr>
            <p:extLst>
              <p:ext uri="{D42A27DB-BD31-4B8C-83A1-F6EECF244321}">
                <p14:modId xmlns:p14="http://schemas.microsoft.com/office/powerpoint/2010/main" val="2839825765"/>
              </p:ext>
            </p:extLst>
          </p:nvPr>
        </p:nvGraphicFramePr>
        <p:xfrm>
          <a:off x="457201" y="1226766"/>
          <a:ext cx="8229600" cy="4541889"/>
        </p:xfrm>
        <a:graphic>
          <a:graphicData uri="http://schemas.openxmlformats.org/drawingml/2006/table">
            <a:tbl>
              <a:tblPr firstRow="1" bandRow="1">
                <a:tableStyleId>{5C22544A-7EE6-4342-B048-85BDC9FD1C3A}</a:tableStyleId>
              </a:tblPr>
              <a:tblGrid>
                <a:gridCol w="2886492">
                  <a:extLst>
                    <a:ext uri="{9D8B030D-6E8A-4147-A177-3AD203B41FA5}">
                      <a16:colId xmlns:a16="http://schemas.microsoft.com/office/drawing/2014/main" val="1054303528"/>
                    </a:ext>
                  </a:extLst>
                </a:gridCol>
                <a:gridCol w="5343108">
                  <a:extLst>
                    <a:ext uri="{9D8B030D-6E8A-4147-A177-3AD203B41FA5}">
                      <a16:colId xmlns:a16="http://schemas.microsoft.com/office/drawing/2014/main" val="1835198482"/>
                    </a:ext>
                  </a:extLst>
                </a:gridCol>
              </a:tblGrid>
              <a:tr h="379215">
                <a:tc>
                  <a:txBody>
                    <a:bodyPr/>
                    <a:lstStyle/>
                    <a:p>
                      <a:r>
                        <a:rPr lang="en-US" sz="2800" dirty="0">
                          <a:solidFill>
                            <a:srgbClr val="0070C0"/>
                          </a:solidFill>
                          <a:latin typeface="Calibri" panose="020F0502020204030204" pitchFamily="34" charset="0"/>
                          <a:ea typeface="Calibri" panose="020F0502020204030204" pitchFamily="34" charset="0"/>
                          <a:cs typeface="Calibri" panose="020F0502020204030204" pitchFamily="34" charset="0"/>
                        </a:rPr>
                        <a:t>Device/Med</a:t>
                      </a:r>
                    </a:p>
                  </a:txBody>
                  <a:tcPr marL="68598" marR="68598" marT="34299" marB="34299">
                    <a:solidFill>
                      <a:schemeClr val="accent2">
                        <a:lumMod val="40000"/>
                        <a:lumOff val="60000"/>
                      </a:schemeClr>
                    </a:solidFill>
                  </a:tcPr>
                </a:tc>
                <a:tc>
                  <a:txBody>
                    <a:bodyPr/>
                    <a:lstStyle/>
                    <a:p>
                      <a:r>
                        <a:rPr lang="en-US" sz="2800" dirty="0">
                          <a:solidFill>
                            <a:srgbClr val="0070C0"/>
                          </a:solidFill>
                          <a:latin typeface="Calibri" panose="020F0502020204030204" pitchFamily="34" charset="0"/>
                          <a:ea typeface="Calibri" panose="020F0502020204030204" pitchFamily="34" charset="0"/>
                          <a:cs typeface="Calibri" panose="020F0502020204030204" pitchFamily="34" charset="0"/>
                        </a:rPr>
                        <a:t>Tips</a:t>
                      </a:r>
                    </a:p>
                  </a:txBody>
                  <a:tcPr marL="68598" marR="68598" marT="34299" marB="34299">
                    <a:solidFill>
                      <a:schemeClr val="accent2">
                        <a:lumMod val="40000"/>
                        <a:lumOff val="60000"/>
                      </a:schemeClr>
                    </a:solidFill>
                  </a:tcPr>
                </a:tc>
                <a:extLst>
                  <a:ext uri="{0D108BD9-81ED-4DB2-BD59-A6C34878D82A}">
                    <a16:rowId xmlns:a16="http://schemas.microsoft.com/office/drawing/2014/main" val="2838066123"/>
                  </a:ext>
                </a:extLst>
              </a:tr>
              <a:tr h="884625">
                <a:tc>
                  <a:txBody>
                    <a:bodyPr/>
                    <a:lstStyle/>
                    <a:p>
                      <a:r>
                        <a:rPr lang="en-US" sz="1800" dirty="0">
                          <a:latin typeface="Calibri" panose="020F0502020204030204" pitchFamily="34" charset="0"/>
                          <a:ea typeface="Calibri" panose="020F0502020204030204" pitchFamily="34" charset="0"/>
                          <a:cs typeface="Calibri" panose="020F0502020204030204" pitchFamily="34" charset="0"/>
                        </a:rPr>
                        <a:t>Meter</a:t>
                      </a:r>
                    </a:p>
                  </a:txBody>
                  <a:tcPr marL="68598" marR="68598" marT="34299" marB="34299">
                    <a:solidFill>
                      <a:schemeClr val="accent2">
                        <a:lumMod val="40000"/>
                        <a:lumOff val="60000"/>
                      </a:schemeClr>
                    </a:solidFill>
                  </a:tcPr>
                </a:tc>
                <a:tc>
                  <a:txBody>
                    <a:bodyPr/>
                    <a:lstStyle/>
                    <a:p>
                      <a:pPr marL="285750" indent="-285750">
                        <a:buFont typeface="Wingdings" panose="05000000000000000000" pitchFamily="2" charset="2"/>
                        <a:buChar char="§"/>
                      </a:pPr>
                      <a:r>
                        <a:rPr lang="en-US" sz="1800" dirty="0">
                          <a:latin typeface="Calibri" panose="020F0502020204030204" pitchFamily="34" charset="0"/>
                          <a:ea typeface="Calibri" panose="020F0502020204030204" pitchFamily="34" charset="0"/>
                          <a:cs typeface="Calibri" panose="020F0502020204030204" pitchFamily="34" charset="0"/>
                        </a:rPr>
                        <a:t>Ensure that strips are stored properly and are not expired. </a:t>
                      </a:r>
                    </a:p>
                    <a:p>
                      <a:pPr marL="285750" indent="-285750">
                        <a:buFont typeface="Wingdings" panose="05000000000000000000" pitchFamily="2" charset="2"/>
                        <a:buChar char="§"/>
                      </a:pPr>
                      <a:r>
                        <a:rPr lang="en-US" sz="1800" dirty="0">
                          <a:latin typeface="Calibri" panose="020F0502020204030204" pitchFamily="34" charset="0"/>
                          <a:ea typeface="Calibri" panose="020F0502020204030204" pitchFamily="34" charset="0"/>
                          <a:cs typeface="Calibri" panose="020F0502020204030204" pitchFamily="34" charset="0"/>
                        </a:rPr>
                        <a:t>Ensure sample is not contaminated</a:t>
                      </a:r>
                      <a:r>
                        <a:rPr lang="en-US" sz="1800" baseline="0" dirty="0">
                          <a:latin typeface="Calibri" panose="020F0502020204030204" pitchFamily="34" charset="0"/>
                          <a:ea typeface="Calibri" panose="020F0502020204030204" pitchFamily="34" charset="0"/>
                          <a:cs typeface="Calibri" panose="020F0502020204030204" pitchFamily="34" charset="0"/>
                        </a:rPr>
                        <a:t> – fruit juice, lotion, etc.</a:t>
                      </a:r>
                    </a:p>
                    <a:p>
                      <a:pPr marL="285750" indent="-285750">
                        <a:buFont typeface="Wingdings" panose="05000000000000000000" pitchFamily="2" charset="2"/>
                        <a:buChar char="§"/>
                      </a:pPr>
                      <a:r>
                        <a:rPr lang="en-US" sz="1800" baseline="0" dirty="0">
                          <a:latin typeface="Calibri" panose="020F0502020204030204" pitchFamily="34" charset="0"/>
                          <a:ea typeface="Calibri" panose="020F0502020204030204" pitchFamily="34" charset="0"/>
                          <a:cs typeface="Calibri" panose="020F0502020204030204" pitchFamily="34" charset="0"/>
                        </a:rPr>
                        <a:t>Use to double check CGM or if CGM is not in use</a:t>
                      </a:r>
                      <a:endParaRPr lang="en-US" sz="1800" dirty="0">
                        <a:latin typeface="Calibri" panose="020F0502020204030204" pitchFamily="34" charset="0"/>
                        <a:ea typeface="Calibri" panose="020F0502020204030204" pitchFamily="34" charset="0"/>
                        <a:cs typeface="Calibri" panose="020F0502020204030204" pitchFamily="34" charset="0"/>
                      </a:endParaRPr>
                    </a:p>
                  </a:txBody>
                  <a:tcPr marL="68598" marR="68598" marT="34299" marB="34299">
                    <a:solidFill>
                      <a:schemeClr val="accent2">
                        <a:lumMod val="40000"/>
                        <a:lumOff val="60000"/>
                      </a:schemeClr>
                    </a:solidFill>
                  </a:tcPr>
                </a:tc>
                <a:extLst>
                  <a:ext uri="{0D108BD9-81ED-4DB2-BD59-A6C34878D82A}">
                    <a16:rowId xmlns:a16="http://schemas.microsoft.com/office/drawing/2014/main" val="3320053697"/>
                  </a:ext>
                </a:extLst>
              </a:tr>
              <a:tr h="480339">
                <a:tc>
                  <a:txBody>
                    <a:bodyPr/>
                    <a:lstStyle/>
                    <a:p>
                      <a:r>
                        <a:rPr lang="en-US" sz="1800" dirty="0">
                          <a:latin typeface="Calibri" panose="020F0502020204030204" pitchFamily="34" charset="0"/>
                          <a:ea typeface="Calibri" panose="020F0502020204030204" pitchFamily="34" charset="0"/>
                          <a:cs typeface="Calibri" panose="020F0502020204030204" pitchFamily="34" charset="0"/>
                        </a:rPr>
                        <a:t>Insulin</a:t>
                      </a:r>
                    </a:p>
                  </a:txBody>
                  <a:tcPr marL="68598" marR="68598" marT="34299" marB="34299">
                    <a:solidFill>
                      <a:schemeClr val="accent2">
                        <a:lumMod val="40000"/>
                        <a:lumOff val="60000"/>
                      </a:schemeClr>
                    </a:solidFill>
                  </a:tcPr>
                </a:tc>
                <a:tc>
                  <a:txBody>
                    <a:bodyPr/>
                    <a:lstStyle/>
                    <a:p>
                      <a:pPr marL="285750" indent="-285750">
                        <a:buFont typeface="Wingdings" panose="05000000000000000000" pitchFamily="2" charset="2"/>
                        <a:buChar char="§"/>
                      </a:pPr>
                      <a:r>
                        <a:rPr lang="en-US" sz="1800" dirty="0">
                          <a:latin typeface="Calibri" panose="020F0502020204030204" pitchFamily="34" charset="0"/>
                          <a:ea typeface="Calibri" panose="020F0502020204030204" pitchFamily="34" charset="0"/>
                          <a:cs typeface="Calibri" panose="020F0502020204030204" pitchFamily="34" charset="0"/>
                        </a:rPr>
                        <a:t>Check storage temperature and expiration date.</a:t>
                      </a:r>
                    </a:p>
                    <a:p>
                      <a:pPr marL="285750" indent="-285750">
                        <a:buFont typeface="Wingdings" panose="05000000000000000000" pitchFamily="2" charset="2"/>
                        <a:buChar char="§"/>
                      </a:pPr>
                      <a:r>
                        <a:rPr lang="en-US" sz="1800" dirty="0">
                          <a:latin typeface="Calibri" panose="020F0502020204030204" pitchFamily="34" charset="0"/>
                          <a:ea typeface="Calibri" panose="020F0502020204030204" pitchFamily="34" charset="0"/>
                          <a:cs typeface="Calibri" panose="020F0502020204030204" pitchFamily="34" charset="0"/>
                        </a:rPr>
                        <a:t>Start</a:t>
                      </a:r>
                      <a:r>
                        <a:rPr lang="en-US" sz="1800" baseline="0" dirty="0">
                          <a:latin typeface="Calibri" panose="020F0502020204030204" pitchFamily="34" charset="0"/>
                          <a:ea typeface="Calibri" panose="020F0502020204030204" pitchFamily="34" charset="0"/>
                          <a:cs typeface="Calibri" panose="020F0502020204030204" pitchFamily="34" charset="0"/>
                        </a:rPr>
                        <a:t> new vial/pen at least once each month.</a:t>
                      </a:r>
                      <a:endParaRPr lang="en-US" sz="1800" dirty="0">
                        <a:latin typeface="Calibri" panose="020F0502020204030204" pitchFamily="34" charset="0"/>
                        <a:ea typeface="Calibri" panose="020F0502020204030204" pitchFamily="34" charset="0"/>
                        <a:cs typeface="Calibri" panose="020F0502020204030204" pitchFamily="34" charset="0"/>
                      </a:endParaRPr>
                    </a:p>
                  </a:txBody>
                  <a:tcPr marL="68598" marR="68598" marT="34299" marB="34299">
                    <a:solidFill>
                      <a:schemeClr val="accent2">
                        <a:lumMod val="40000"/>
                        <a:lumOff val="60000"/>
                      </a:schemeClr>
                    </a:solidFill>
                  </a:tcPr>
                </a:tc>
                <a:extLst>
                  <a:ext uri="{0D108BD9-81ED-4DB2-BD59-A6C34878D82A}">
                    <a16:rowId xmlns:a16="http://schemas.microsoft.com/office/drawing/2014/main" val="3506421628"/>
                  </a:ext>
                </a:extLst>
              </a:tr>
              <a:tr h="682587">
                <a:tc>
                  <a:txBody>
                    <a:bodyPr/>
                    <a:lstStyle/>
                    <a:p>
                      <a:r>
                        <a:rPr lang="en-US" sz="1800" dirty="0">
                          <a:latin typeface="Calibri" panose="020F0502020204030204" pitchFamily="34" charset="0"/>
                          <a:ea typeface="Calibri" panose="020F0502020204030204" pitchFamily="34" charset="0"/>
                          <a:cs typeface="Calibri" panose="020F0502020204030204" pitchFamily="34" charset="0"/>
                        </a:rPr>
                        <a:t>Insulin Pump</a:t>
                      </a:r>
                    </a:p>
                  </a:txBody>
                  <a:tcPr marL="68598" marR="68598" marT="34299" marB="34299">
                    <a:solidFill>
                      <a:schemeClr val="accent2">
                        <a:lumMod val="40000"/>
                        <a:lumOff val="60000"/>
                      </a:schemeClr>
                    </a:solidFill>
                  </a:tcPr>
                </a:tc>
                <a:tc>
                  <a:txBody>
                    <a:bodyPr/>
                    <a:lstStyle/>
                    <a:p>
                      <a:pPr marL="285750" indent="-285750">
                        <a:buFont typeface="Wingdings" panose="05000000000000000000" pitchFamily="2" charset="2"/>
                        <a:buChar char="§"/>
                      </a:pPr>
                      <a:r>
                        <a:rPr lang="en-US" sz="1800" dirty="0">
                          <a:latin typeface="Calibri" panose="020F0502020204030204" pitchFamily="34" charset="0"/>
                          <a:ea typeface="Calibri" panose="020F0502020204030204" pitchFamily="34" charset="0"/>
                          <a:cs typeface="Calibri" panose="020F0502020204030204" pitchFamily="34" charset="0"/>
                        </a:rPr>
                        <a:t>Check tubing</a:t>
                      </a:r>
                      <a:r>
                        <a:rPr lang="en-US" sz="1800" baseline="0" dirty="0">
                          <a:latin typeface="Calibri" panose="020F0502020204030204" pitchFamily="34" charset="0"/>
                          <a:ea typeface="Calibri" panose="020F0502020204030204" pitchFamily="34" charset="0"/>
                          <a:cs typeface="Calibri" panose="020F0502020204030204" pitchFamily="34" charset="0"/>
                        </a:rPr>
                        <a:t> for air.</a:t>
                      </a:r>
                    </a:p>
                    <a:p>
                      <a:pPr marL="285750" indent="-285750">
                        <a:buFont typeface="Wingdings" panose="05000000000000000000" pitchFamily="2" charset="2"/>
                        <a:buChar char="§"/>
                      </a:pPr>
                      <a:r>
                        <a:rPr lang="en-US" sz="1800" baseline="0" dirty="0">
                          <a:latin typeface="Calibri" panose="020F0502020204030204" pitchFamily="34" charset="0"/>
                          <a:ea typeface="Calibri" panose="020F0502020204030204" pitchFamily="34" charset="0"/>
                          <a:cs typeface="Calibri" panose="020F0502020204030204" pitchFamily="34" charset="0"/>
                        </a:rPr>
                        <a:t>Change set site every 3 days.</a:t>
                      </a:r>
                    </a:p>
                    <a:p>
                      <a:pPr marL="285750" indent="-285750">
                        <a:buFont typeface="Wingdings" panose="05000000000000000000" pitchFamily="2" charset="2"/>
                        <a:buChar char="§"/>
                      </a:pPr>
                      <a:r>
                        <a:rPr lang="en-US" sz="1800" baseline="0" dirty="0">
                          <a:latin typeface="Calibri" panose="020F0502020204030204" pitchFamily="34" charset="0"/>
                          <a:ea typeface="Calibri" panose="020F0502020204030204" pitchFamily="34" charset="0"/>
                          <a:cs typeface="Calibri" panose="020F0502020204030204" pitchFamily="34" charset="0"/>
                        </a:rPr>
                        <a:t>Consider insulin flow interruption – crimped set.</a:t>
                      </a:r>
                    </a:p>
                  </a:txBody>
                  <a:tcPr marL="68598" marR="68598" marT="34299" marB="34299">
                    <a:solidFill>
                      <a:schemeClr val="accent2">
                        <a:lumMod val="40000"/>
                        <a:lumOff val="60000"/>
                      </a:schemeClr>
                    </a:solidFill>
                  </a:tcPr>
                </a:tc>
                <a:extLst>
                  <a:ext uri="{0D108BD9-81ED-4DB2-BD59-A6C34878D82A}">
                    <a16:rowId xmlns:a16="http://schemas.microsoft.com/office/drawing/2014/main" val="699098176"/>
                  </a:ext>
                </a:extLst>
              </a:tr>
              <a:tr h="480339">
                <a:tc>
                  <a:txBody>
                    <a:bodyPr/>
                    <a:lstStyle/>
                    <a:p>
                      <a:r>
                        <a:rPr lang="en-US" sz="1800" dirty="0">
                          <a:latin typeface="Calibri" panose="020F0502020204030204" pitchFamily="34" charset="0"/>
                          <a:ea typeface="Calibri" panose="020F0502020204030204" pitchFamily="34" charset="0"/>
                          <a:cs typeface="Calibri" panose="020F0502020204030204" pitchFamily="34" charset="0"/>
                        </a:rPr>
                        <a:t>Injection Site</a:t>
                      </a:r>
                    </a:p>
                  </a:txBody>
                  <a:tcPr marL="68598" marR="68598" marT="34299" marB="34299">
                    <a:solidFill>
                      <a:schemeClr val="accent2">
                        <a:lumMod val="40000"/>
                        <a:lumOff val="60000"/>
                      </a:schemeClr>
                    </a:solidFill>
                  </a:tcPr>
                </a:tc>
                <a:tc>
                  <a:txBody>
                    <a:bodyPr/>
                    <a:lstStyle/>
                    <a:p>
                      <a:pPr marL="285750" indent="-285750">
                        <a:buFont typeface="Wingdings" panose="05000000000000000000" pitchFamily="2" charset="2"/>
                        <a:buChar char="§"/>
                      </a:pPr>
                      <a:r>
                        <a:rPr lang="en-US" sz="1800" dirty="0">
                          <a:latin typeface="Calibri" panose="020F0502020204030204" pitchFamily="34" charset="0"/>
                          <a:ea typeface="Calibri" panose="020F0502020204030204" pitchFamily="34" charset="0"/>
                          <a:cs typeface="Calibri" panose="020F0502020204030204" pitchFamily="34" charset="0"/>
                        </a:rPr>
                        <a:t>Rotate sites</a:t>
                      </a:r>
                    </a:p>
                    <a:p>
                      <a:pPr marL="285750" indent="-285750">
                        <a:buFont typeface="Wingdings" panose="05000000000000000000" pitchFamily="2" charset="2"/>
                        <a:buChar char="§"/>
                      </a:pPr>
                      <a:r>
                        <a:rPr lang="en-US" sz="1800" dirty="0">
                          <a:latin typeface="Calibri" panose="020F0502020204030204" pitchFamily="34" charset="0"/>
                          <a:ea typeface="Calibri" panose="020F0502020204030204" pitchFamily="34" charset="0"/>
                          <a:cs typeface="Calibri" panose="020F0502020204030204" pitchFamily="34" charset="0"/>
                        </a:rPr>
                        <a:t>Avoid</a:t>
                      </a:r>
                      <a:r>
                        <a:rPr lang="en-US" sz="1800" baseline="0" dirty="0">
                          <a:latin typeface="Calibri" panose="020F0502020204030204" pitchFamily="34" charset="0"/>
                          <a:ea typeface="Calibri" panose="020F0502020204030204" pitchFamily="34" charset="0"/>
                          <a:cs typeface="Calibri" panose="020F0502020204030204" pitchFamily="34" charset="0"/>
                        </a:rPr>
                        <a:t> overused areas</a:t>
                      </a:r>
                    </a:p>
                  </a:txBody>
                  <a:tcPr marL="68598" marR="68598" marT="34299" marB="34299">
                    <a:solidFill>
                      <a:schemeClr val="accent2">
                        <a:lumMod val="40000"/>
                        <a:lumOff val="60000"/>
                      </a:schemeClr>
                    </a:solidFill>
                  </a:tcPr>
                </a:tc>
                <a:extLst>
                  <a:ext uri="{0D108BD9-81ED-4DB2-BD59-A6C34878D82A}">
                    <a16:rowId xmlns:a16="http://schemas.microsoft.com/office/drawing/2014/main" val="2087054453"/>
                  </a:ext>
                </a:extLst>
              </a:tr>
              <a:tr h="480339">
                <a:tc>
                  <a:txBody>
                    <a:bodyPr/>
                    <a:lstStyle/>
                    <a:p>
                      <a:r>
                        <a:rPr lang="en-US" sz="1800" dirty="0">
                          <a:latin typeface="Calibri" panose="020F0502020204030204" pitchFamily="34" charset="0"/>
                          <a:ea typeface="Calibri" panose="020F0502020204030204" pitchFamily="34" charset="0"/>
                          <a:cs typeface="Calibri" panose="020F0502020204030204" pitchFamily="34" charset="0"/>
                        </a:rPr>
                        <a:t>CGM</a:t>
                      </a:r>
                    </a:p>
                  </a:txBody>
                  <a:tcPr marL="68598" marR="68598" marT="34299" marB="34299">
                    <a:solidFill>
                      <a:schemeClr val="accent2">
                        <a:lumMod val="40000"/>
                        <a:lumOff val="60000"/>
                      </a:schemeClr>
                    </a:solidFill>
                  </a:tcPr>
                </a:tc>
                <a:tc>
                  <a:txBody>
                    <a:bodyPr/>
                    <a:lstStyle/>
                    <a:p>
                      <a:pPr marL="285750" indent="-285750">
                        <a:buFont typeface="Wingdings" panose="05000000000000000000" pitchFamily="2" charset="2"/>
                        <a:buChar char="§"/>
                      </a:pPr>
                      <a:r>
                        <a:rPr lang="en-US" sz="1800" dirty="0">
                          <a:latin typeface="Calibri" panose="020F0502020204030204" pitchFamily="34" charset="0"/>
                          <a:ea typeface="Calibri" panose="020F0502020204030204" pitchFamily="34" charset="0"/>
                          <a:cs typeface="Calibri" panose="020F0502020204030204" pitchFamily="34" charset="0"/>
                        </a:rPr>
                        <a:t>Calibrate if needed – best to</a:t>
                      </a:r>
                      <a:r>
                        <a:rPr lang="en-US" sz="1800" baseline="0" dirty="0">
                          <a:latin typeface="Calibri" panose="020F0502020204030204" pitchFamily="34" charset="0"/>
                          <a:ea typeface="Calibri" panose="020F0502020204030204" pitchFamily="34" charset="0"/>
                          <a:cs typeface="Calibri" panose="020F0502020204030204" pitchFamily="34" charset="0"/>
                        </a:rPr>
                        <a:t> do when BG is stable.</a:t>
                      </a:r>
                    </a:p>
                  </a:txBody>
                  <a:tcPr marL="68598" marR="68598" marT="34299" marB="34299">
                    <a:solidFill>
                      <a:schemeClr val="accent2">
                        <a:lumMod val="40000"/>
                        <a:lumOff val="60000"/>
                      </a:schemeClr>
                    </a:solidFill>
                  </a:tcPr>
                </a:tc>
                <a:extLst>
                  <a:ext uri="{0D108BD9-81ED-4DB2-BD59-A6C34878D82A}">
                    <a16:rowId xmlns:a16="http://schemas.microsoft.com/office/drawing/2014/main" val="7224262"/>
                  </a:ext>
                </a:extLst>
              </a:tr>
            </a:tbl>
          </a:graphicData>
        </a:graphic>
      </p:graphicFrame>
      <p:sp>
        <p:nvSpPr>
          <p:cNvPr id="2" name="Title 1">
            <a:extLst>
              <a:ext uri="{FF2B5EF4-FFF2-40B4-BE49-F238E27FC236}">
                <a16:creationId xmlns:a16="http://schemas.microsoft.com/office/drawing/2014/main" id="{EA2CC4BA-7128-7F3F-3066-CDD4D2880BED}"/>
              </a:ext>
            </a:extLst>
          </p:cNvPr>
          <p:cNvSpPr>
            <a:spLocks noGrp="1"/>
          </p:cNvSpPr>
          <p:nvPr>
            <p:ph type="title"/>
          </p:nvPr>
        </p:nvSpPr>
        <p:spPr/>
        <p:txBody>
          <a:bodyPr/>
          <a:lstStyle/>
          <a:p>
            <a:r>
              <a:rPr lang="en-US" dirty="0"/>
              <a:t>Toolkit Detail Summary</a:t>
            </a:r>
          </a:p>
        </p:txBody>
      </p:sp>
    </p:spTree>
    <p:extLst>
      <p:ext uri="{BB962C8B-B14F-4D97-AF65-F5344CB8AC3E}">
        <p14:creationId xmlns:p14="http://schemas.microsoft.com/office/powerpoint/2010/main" val="37549551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72771" y="917962"/>
            <a:ext cx="857473" cy="857473"/>
          </a:xfrm>
          <a:prstGeom prst="rect">
            <a:avLst/>
          </a:prstGeom>
        </p:spPr>
      </p:pic>
      <p:sp>
        <p:nvSpPr>
          <p:cNvPr id="2" name="Title 1">
            <a:extLst>
              <a:ext uri="{FF2B5EF4-FFF2-40B4-BE49-F238E27FC236}">
                <a16:creationId xmlns:a16="http://schemas.microsoft.com/office/drawing/2014/main" id="{193AA4D0-C8E5-72BA-55F3-AE1D14F562D8}"/>
              </a:ext>
            </a:extLst>
          </p:cNvPr>
          <p:cNvSpPr>
            <a:spLocks noGrp="1"/>
          </p:cNvSpPr>
          <p:nvPr>
            <p:ph type="title"/>
          </p:nvPr>
        </p:nvSpPr>
        <p:spPr/>
        <p:txBody>
          <a:bodyPr/>
          <a:lstStyle/>
          <a:p>
            <a:r>
              <a:rPr lang="en-US" dirty="0"/>
              <a:t>Getting to Glucose Target</a:t>
            </a:r>
          </a:p>
        </p:txBody>
      </p:sp>
      <p:sp>
        <p:nvSpPr>
          <p:cNvPr id="4" name="Content Placeholder 3">
            <a:extLst>
              <a:ext uri="{FF2B5EF4-FFF2-40B4-BE49-F238E27FC236}">
                <a16:creationId xmlns:a16="http://schemas.microsoft.com/office/drawing/2014/main" id="{C02A88FF-06CF-48CF-B499-647C3A7E53F8}"/>
              </a:ext>
            </a:extLst>
          </p:cNvPr>
          <p:cNvSpPr>
            <a:spLocks noGrp="1"/>
          </p:cNvSpPr>
          <p:nvPr>
            <p:ph sz="quarter" idx="1"/>
          </p:nvPr>
        </p:nvSpPr>
        <p:spPr>
          <a:xfrm>
            <a:off x="457200" y="1346698"/>
            <a:ext cx="8229600" cy="4937760"/>
          </a:xfrm>
        </p:spPr>
        <p:txBody>
          <a:bodyPr>
            <a:normAutofit fontScale="85000" lnSpcReduction="10000"/>
          </a:bodyPr>
          <a:lstStyle/>
          <a:p>
            <a:r>
              <a:rPr lang="en-US" sz="3600" b="1" dirty="0">
                <a:solidFill>
                  <a:srgbClr val="005959"/>
                </a:solidFill>
              </a:rPr>
              <a:t>ADA Glucose guidelines: </a:t>
            </a:r>
            <a:r>
              <a:rPr lang="en-US" sz="3600" b="1" dirty="0"/>
              <a:t> </a:t>
            </a:r>
          </a:p>
          <a:p>
            <a:pPr algn="ctr"/>
            <a:endParaRPr lang="en-US" sz="3200" b="1" u="sng" dirty="0"/>
          </a:p>
          <a:p>
            <a:pPr marL="342991" indent="-342991">
              <a:lnSpc>
                <a:spcPct val="120000"/>
              </a:lnSpc>
              <a:buClr>
                <a:srgbClr val="005959"/>
              </a:buClr>
              <a:buFont typeface="Wingdings" panose="05000000000000000000" pitchFamily="2" charset="2"/>
              <a:buChar char="§"/>
            </a:pPr>
            <a:r>
              <a:rPr lang="en-US" sz="3200" dirty="0"/>
              <a:t>Pre-meal </a:t>
            </a:r>
            <a:r>
              <a:rPr lang="en-US" sz="3200" dirty="0">
                <a:sym typeface="Wingdings" panose="05000000000000000000" pitchFamily="2" charset="2"/>
              </a:rPr>
              <a:t> 80 to 130 mg/dl</a:t>
            </a:r>
          </a:p>
          <a:p>
            <a:pPr marL="342991" indent="-342991">
              <a:lnSpc>
                <a:spcPct val="120000"/>
              </a:lnSpc>
              <a:buClr>
                <a:srgbClr val="005959"/>
              </a:buClr>
              <a:buFont typeface="Wingdings" panose="05000000000000000000" pitchFamily="2" charset="2"/>
              <a:buChar char="§"/>
            </a:pPr>
            <a:r>
              <a:rPr lang="en-US" sz="3200" dirty="0">
                <a:sym typeface="Wingdings" panose="05000000000000000000" pitchFamily="2" charset="2"/>
              </a:rPr>
              <a:t>Post-meal peak  130 to 180 mg/dl</a:t>
            </a:r>
          </a:p>
          <a:p>
            <a:pPr marL="342991" indent="-342991">
              <a:lnSpc>
                <a:spcPct val="120000"/>
              </a:lnSpc>
              <a:buClr>
                <a:srgbClr val="005959"/>
              </a:buClr>
              <a:buFont typeface="Wingdings" panose="05000000000000000000" pitchFamily="2" charset="2"/>
              <a:buChar char="§"/>
            </a:pPr>
            <a:r>
              <a:rPr lang="en-US" dirty="0">
                <a:sym typeface="Wingdings" panose="05000000000000000000" pitchFamily="2" charset="2"/>
              </a:rPr>
              <a:t>Time in range: </a:t>
            </a:r>
          </a:p>
          <a:p>
            <a:pPr marL="617311" lvl="1" indent="-342991">
              <a:lnSpc>
                <a:spcPct val="120000"/>
              </a:lnSpc>
              <a:buClr>
                <a:srgbClr val="005959"/>
              </a:buClr>
              <a:buFont typeface="Wingdings" panose="05000000000000000000" pitchFamily="2" charset="2"/>
              <a:buChar char="§"/>
            </a:pPr>
            <a:r>
              <a:rPr lang="en-US" sz="3000" dirty="0">
                <a:sym typeface="Wingdings" panose="05000000000000000000" pitchFamily="2" charset="2"/>
              </a:rPr>
              <a:t>70% time in target range and less than 5% below target</a:t>
            </a:r>
          </a:p>
          <a:p>
            <a:pPr marL="342991" indent="-342991" algn="ctr">
              <a:lnSpc>
                <a:spcPct val="120000"/>
              </a:lnSpc>
              <a:buFont typeface="Wingdings" panose="05000000000000000000" pitchFamily="2" charset="2"/>
              <a:buChar char="§"/>
            </a:pPr>
            <a:endParaRPr lang="en-US" sz="3200" dirty="0">
              <a:sym typeface="Wingdings" panose="05000000000000000000" pitchFamily="2" charset="2"/>
            </a:endParaRPr>
          </a:p>
          <a:p>
            <a:pPr algn="ctr"/>
            <a:r>
              <a:rPr lang="en-US" sz="3200" dirty="0">
                <a:sym typeface="Wingdings" panose="05000000000000000000" pitchFamily="2" charset="2"/>
              </a:rPr>
              <a:t>Modify to fit individual </a:t>
            </a:r>
            <a:r>
              <a:rPr lang="en-US" dirty="0">
                <a:sym typeface="Wingdings" panose="05000000000000000000" pitchFamily="2" charset="2"/>
              </a:rPr>
              <a:t>value</a:t>
            </a:r>
            <a:r>
              <a:rPr lang="en-US" sz="3200" dirty="0">
                <a:sym typeface="Wingdings" panose="05000000000000000000" pitchFamily="2" charset="2"/>
              </a:rPr>
              <a:t>s and preferences – goals are a combination of what the person and the team feel are right!</a:t>
            </a:r>
          </a:p>
          <a:p>
            <a:endParaRPr lang="en-US" dirty="0"/>
          </a:p>
        </p:txBody>
      </p:sp>
    </p:spTree>
    <p:extLst>
      <p:ext uri="{BB962C8B-B14F-4D97-AF65-F5344CB8AC3E}">
        <p14:creationId xmlns:p14="http://schemas.microsoft.com/office/powerpoint/2010/main" val="119212357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68D05A79-3344-14BD-5920-5B44EE7F523C}"/>
              </a:ext>
            </a:extLst>
          </p:cNvPr>
          <p:cNvPicPr>
            <a:picLocks noGrp="1" noChangeAspect="1"/>
          </p:cNvPicPr>
          <p:nvPr>
            <p:ph sz="quarter" idx="1"/>
          </p:nvPr>
        </p:nvPicPr>
        <p:blipFill>
          <a:blip r:embed="rId2"/>
          <a:stretch>
            <a:fillRect/>
          </a:stretch>
        </p:blipFill>
        <p:spPr>
          <a:xfrm>
            <a:off x="466725" y="1298334"/>
            <a:ext cx="8290790" cy="5378691"/>
          </a:xfrm>
        </p:spPr>
      </p:pic>
      <p:sp>
        <p:nvSpPr>
          <p:cNvPr id="3" name="Rectangle 2">
            <a:extLst>
              <a:ext uri="{FF2B5EF4-FFF2-40B4-BE49-F238E27FC236}">
                <a16:creationId xmlns:a16="http://schemas.microsoft.com/office/drawing/2014/main" id="{BA2D9A91-10F2-16F7-30E8-20427E307FD0}"/>
              </a:ext>
            </a:extLst>
          </p:cNvPr>
          <p:cNvSpPr/>
          <p:nvPr/>
        </p:nvSpPr>
        <p:spPr>
          <a:xfrm>
            <a:off x="914400" y="1466850"/>
            <a:ext cx="6991350" cy="62865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err="1">
                <a:solidFill>
                  <a:schemeClr val="tx1"/>
                </a:solidFill>
              </a:rPr>
              <a:t>ReVive</a:t>
            </a:r>
            <a:r>
              <a:rPr lang="en-US" b="1" dirty="0">
                <a:solidFill>
                  <a:schemeClr val="tx1"/>
                </a:solidFill>
              </a:rPr>
              <a:t> 5 Diabetes – Toolkit Assessment</a:t>
            </a:r>
          </a:p>
        </p:txBody>
      </p:sp>
      <p:sp>
        <p:nvSpPr>
          <p:cNvPr id="2" name="Title 1">
            <a:extLst>
              <a:ext uri="{FF2B5EF4-FFF2-40B4-BE49-F238E27FC236}">
                <a16:creationId xmlns:a16="http://schemas.microsoft.com/office/drawing/2014/main" id="{18B8B9FB-5689-5B73-64DF-B9BB1C352FCD}"/>
              </a:ext>
            </a:extLst>
          </p:cNvPr>
          <p:cNvSpPr>
            <a:spLocks noGrp="1"/>
          </p:cNvSpPr>
          <p:nvPr>
            <p:ph type="title"/>
          </p:nvPr>
        </p:nvSpPr>
        <p:spPr>
          <a:xfrm>
            <a:off x="457200" y="152400"/>
            <a:ext cx="8229600" cy="1295400"/>
          </a:xfrm>
        </p:spPr>
        <p:txBody>
          <a:bodyPr>
            <a:normAutofit fontScale="90000"/>
          </a:bodyPr>
          <a:lstStyle/>
          <a:p>
            <a:r>
              <a:rPr lang="en-US" dirty="0"/>
              <a:t>ReVive 5 Tool Kit Assessment</a:t>
            </a:r>
            <a:br>
              <a:rPr lang="en-US" dirty="0"/>
            </a:br>
            <a:r>
              <a:rPr lang="en-US" dirty="0"/>
              <a:t>Safety Focus First</a:t>
            </a:r>
          </a:p>
        </p:txBody>
      </p:sp>
    </p:spTree>
    <p:extLst>
      <p:ext uri="{BB962C8B-B14F-4D97-AF65-F5344CB8AC3E}">
        <p14:creationId xmlns:p14="http://schemas.microsoft.com/office/powerpoint/2010/main" val="35981407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D9E6B8-817E-AFD6-1819-546361D3B6C2}"/>
              </a:ext>
            </a:extLst>
          </p:cNvPr>
          <p:cNvSpPr>
            <a:spLocks noGrp="1"/>
          </p:cNvSpPr>
          <p:nvPr>
            <p:ph type="title"/>
          </p:nvPr>
        </p:nvSpPr>
        <p:spPr>
          <a:xfrm>
            <a:off x="457200" y="152400"/>
            <a:ext cx="8229600" cy="990600"/>
          </a:xfrm>
        </p:spPr>
        <p:txBody>
          <a:bodyPr anchor="b">
            <a:normAutofit fontScale="90000"/>
          </a:bodyPr>
          <a:lstStyle/>
          <a:p>
            <a:pPr>
              <a:lnSpc>
                <a:spcPct val="90000"/>
              </a:lnSpc>
            </a:pPr>
            <a:r>
              <a:rPr lang="en-US" sz="3700" dirty="0"/>
              <a:t>Stretch and Question Break</a:t>
            </a:r>
            <a:br>
              <a:rPr lang="en-US" sz="3700" dirty="0"/>
            </a:br>
            <a:r>
              <a:rPr lang="en-US" sz="3700" dirty="0"/>
              <a:t>Next: Checking Basal and Bolus Insulin </a:t>
            </a:r>
          </a:p>
        </p:txBody>
      </p:sp>
      <p:pic>
        <p:nvPicPr>
          <p:cNvPr id="5" name="Content Placeholder 4" descr="Boy in park holding magnifying glass to eye with friends">
            <a:extLst>
              <a:ext uri="{FF2B5EF4-FFF2-40B4-BE49-F238E27FC236}">
                <a16:creationId xmlns:a16="http://schemas.microsoft.com/office/drawing/2014/main" id="{2E46ED58-B1BA-C925-D980-9BC21C4A632E}"/>
              </a:ext>
            </a:extLst>
          </p:cNvPr>
          <p:cNvPicPr>
            <a:picLocks noGrp="1" noChangeAspect="1"/>
          </p:cNvPicPr>
          <p:nvPr>
            <p:ph sz="quarter" idx="1"/>
          </p:nvPr>
        </p:nvPicPr>
        <p:blipFill rotWithShape="1">
          <a:blip r:embed="rId2" cstate="print">
            <a:extLst>
              <a:ext uri="{28A0092B-C50C-407E-A947-70E740481C1C}">
                <a14:useLocalDpi xmlns:a14="http://schemas.microsoft.com/office/drawing/2010/main" val="0"/>
              </a:ext>
            </a:extLst>
          </a:blip>
          <a:srcRect b="10112"/>
          <a:stretch/>
        </p:blipFill>
        <p:spPr>
          <a:xfrm>
            <a:off x="457200" y="1219200"/>
            <a:ext cx="8229600" cy="4937760"/>
          </a:xfrm>
          <a:noFill/>
        </p:spPr>
      </p:pic>
    </p:spTree>
    <p:extLst>
      <p:ext uri="{BB962C8B-B14F-4D97-AF65-F5344CB8AC3E}">
        <p14:creationId xmlns:p14="http://schemas.microsoft.com/office/powerpoint/2010/main" val="29246751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8AC53F-7E34-6185-A61F-38E669DEF0AA}"/>
              </a:ext>
            </a:extLst>
          </p:cNvPr>
          <p:cNvSpPr>
            <a:spLocks noGrp="1"/>
          </p:cNvSpPr>
          <p:nvPr>
            <p:ph type="title"/>
          </p:nvPr>
        </p:nvSpPr>
        <p:spPr/>
        <p:txBody>
          <a:bodyPr/>
          <a:lstStyle/>
          <a:p>
            <a:r>
              <a:rPr lang="en-US" dirty="0"/>
              <a:t>ReVive Step 4</a:t>
            </a:r>
          </a:p>
        </p:txBody>
      </p:sp>
      <p:sp>
        <p:nvSpPr>
          <p:cNvPr id="14" name="Content Placeholder 13"/>
          <p:cNvSpPr>
            <a:spLocks noGrp="1"/>
          </p:cNvSpPr>
          <p:nvPr>
            <p:ph sz="quarter" idx="1"/>
          </p:nvPr>
        </p:nvSpPr>
        <p:spPr/>
        <p:txBody>
          <a:bodyPr>
            <a:normAutofit/>
          </a:bodyPr>
          <a:lstStyle/>
          <a:p>
            <a:pPr marL="0" indent="0" algn="ctr">
              <a:lnSpc>
                <a:spcPct val="110000"/>
              </a:lnSpc>
              <a:spcBef>
                <a:spcPts val="0"/>
              </a:spcBef>
              <a:buNone/>
            </a:pPr>
            <a:r>
              <a:rPr lang="en-US" sz="2800" b="1" dirty="0">
                <a:solidFill>
                  <a:srgbClr val="0070C0"/>
                </a:solidFill>
                <a:latin typeface="Calibri" panose="020F0502020204030204" pitchFamily="34" charset="0"/>
                <a:cs typeface="Calibri" panose="020F0502020204030204" pitchFamily="34" charset="0"/>
              </a:rPr>
              <a:t>Problem solve and enhance glucose management</a:t>
            </a:r>
          </a:p>
          <a:p>
            <a:pPr marL="0" indent="0">
              <a:lnSpc>
                <a:spcPct val="110000"/>
              </a:lnSpc>
              <a:spcBef>
                <a:spcPts val="0"/>
              </a:spcBef>
              <a:buNone/>
            </a:pPr>
            <a:endParaRPr lang="en-US" sz="2401" b="1" dirty="0">
              <a:latin typeface="Calibri" panose="020F0502020204030204" pitchFamily="34" charset="0"/>
              <a:ea typeface="Calibri" panose="020F0502020204030204" pitchFamily="34" charset="0"/>
            </a:endParaRPr>
          </a:p>
          <a:p>
            <a:pPr marL="0" indent="0">
              <a:lnSpc>
                <a:spcPct val="110000"/>
              </a:lnSpc>
              <a:spcBef>
                <a:spcPts val="0"/>
              </a:spcBef>
              <a:buNone/>
            </a:pPr>
            <a:r>
              <a:rPr lang="en-US" sz="2800" b="1" dirty="0">
                <a:latin typeface="Calibri" panose="020F0502020204030204" pitchFamily="34" charset="0"/>
                <a:ea typeface="Calibri" panose="020F0502020204030204" pitchFamily="34" charset="0"/>
              </a:rPr>
              <a:t>Step 4: Optimize self-management based on personal choice and values—”find the expert within.”</a:t>
            </a:r>
          </a:p>
          <a:p>
            <a:pPr marL="0" indent="0">
              <a:lnSpc>
                <a:spcPct val="110000"/>
              </a:lnSpc>
              <a:spcBef>
                <a:spcPts val="0"/>
              </a:spcBef>
              <a:buNone/>
            </a:pPr>
            <a:endParaRPr lang="en-US" sz="2800" dirty="0">
              <a:latin typeface="Calibri" panose="020F0502020204030204" pitchFamily="34" charset="0"/>
              <a:ea typeface="Calibri" panose="020F0502020204030204" pitchFamily="34" charset="0"/>
            </a:endParaRPr>
          </a:p>
          <a:p>
            <a:pPr marL="0" indent="0">
              <a:lnSpc>
                <a:spcPct val="110000"/>
              </a:lnSpc>
              <a:spcBef>
                <a:spcPts val="0"/>
              </a:spcBef>
              <a:buNone/>
            </a:pPr>
            <a:r>
              <a:rPr lang="en-US" sz="2800" dirty="0">
                <a:latin typeface="Calibri" panose="020F0502020204030204" pitchFamily="34" charset="0"/>
                <a:ea typeface="Calibri" panose="020F0502020204030204" pitchFamily="34" charset="0"/>
              </a:rPr>
              <a:t>This step has several elements.</a:t>
            </a:r>
          </a:p>
          <a:p>
            <a:pPr marL="0" indent="0">
              <a:lnSpc>
                <a:spcPct val="110000"/>
              </a:lnSpc>
              <a:spcBef>
                <a:spcPts val="0"/>
              </a:spcBef>
              <a:buNone/>
            </a:pPr>
            <a:r>
              <a:rPr lang="en-US" sz="2800" dirty="0">
                <a:latin typeface="Calibri" panose="020F0502020204030204" pitchFamily="34" charset="0"/>
                <a:ea typeface="Calibri" panose="020F0502020204030204" pitchFamily="34" charset="0"/>
              </a:rPr>
              <a:t>	</a:t>
            </a:r>
            <a:r>
              <a:rPr lang="en-US" sz="2800" dirty="0">
                <a:solidFill>
                  <a:srgbClr val="7030A0"/>
                </a:solidFill>
                <a:latin typeface="Calibri" panose="020F0502020204030204" pitchFamily="34" charset="0"/>
                <a:ea typeface="Calibri" panose="020F0502020204030204" pitchFamily="34" charset="0"/>
              </a:rPr>
              <a:t>- </a:t>
            </a:r>
            <a:r>
              <a:rPr lang="en-US" sz="2800" dirty="0">
                <a:latin typeface="Calibri" panose="020F0502020204030204" pitchFamily="34" charset="0"/>
                <a:ea typeface="Calibri" panose="020F0502020204030204" pitchFamily="34" charset="0"/>
              </a:rPr>
              <a:t>Organize diabetes tool kit    </a:t>
            </a:r>
            <a:r>
              <a:rPr lang="en-US" sz="2800" dirty="0">
                <a:solidFill>
                  <a:srgbClr val="0070C0"/>
                </a:solidFill>
                <a:latin typeface="Calibri" panose="020F0502020204030204" pitchFamily="34" charset="0"/>
                <a:ea typeface="Calibri" panose="020F0502020204030204" pitchFamily="34" charset="0"/>
              </a:rPr>
              <a:t>     </a:t>
            </a:r>
            <a:r>
              <a:rPr lang="en-US" sz="2800" dirty="0">
                <a:latin typeface="Calibri" panose="020F0502020204030204" pitchFamily="34" charset="0"/>
                <a:ea typeface="Calibri" panose="020F0502020204030204" pitchFamily="34" charset="0"/>
              </a:rPr>
              <a:t>    </a:t>
            </a:r>
          </a:p>
          <a:p>
            <a:pPr marL="0" indent="0">
              <a:lnSpc>
                <a:spcPct val="110000"/>
              </a:lnSpc>
              <a:spcBef>
                <a:spcPts val="0"/>
              </a:spcBef>
              <a:buNone/>
            </a:pPr>
            <a:r>
              <a:rPr lang="en-US" sz="2800" dirty="0">
                <a:latin typeface="Calibri" panose="020F0502020204030204" pitchFamily="34" charset="0"/>
                <a:ea typeface="Calibri" panose="020F0502020204030204" pitchFamily="34" charset="0"/>
              </a:rPr>
              <a:t>	- </a:t>
            </a:r>
            <a:r>
              <a:rPr lang="en-US" sz="2800" dirty="0">
                <a:solidFill>
                  <a:srgbClr val="0070C0"/>
                </a:solidFill>
                <a:latin typeface="Calibri" panose="020F0502020204030204" pitchFamily="34" charset="0"/>
                <a:ea typeface="Calibri" panose="020F0502020204030204" pitchFamily="34" charset="0"/>
              </a:rPr>
              <a:t>Collect data and identify most pressing problem</a:t>
            </a:r>
            <a:r>
              <a:rPr lang="en-US" sz="2800" dirty="0">
                <a:solidFill>
                  <a:srgbClr val="00B0F0"/>
                </a:solidFill>
                <a:latin typeface="Calibri" panose="020F0502020204030204" pitchFamily="34" charset="0"/>
                <a:ea typeface="Calibri" panose="020F0502020204030204" pitchFamily="34" charset="0"/>
              </a:rPr>
              <a:t> </a:t>
            </a:r>
          </a:p>
          <a:p>
            <a:pPr marL="0" indent="0">
              <a:lnSpc>
                <a:spcPct val="110000"/>
              </a:lnSpc>
              <a:spcBef>
                <a:spcPts val="0"/>
              </a:spcBef>
              <a:buNone/>
            </a:pPr>
            <a:r>
              <a:rPr lang="en-US" sz="2800" dirty="0">
                <a:latin typeface="Calibri" panose="020F0502020204030204" pitchFamily="34" charset="0"/>
                <a:ea typeface="Calibri" panose="020F0502020204030204" pitchFamily="34" charset="0"/>
              </a:rPr>
              <a:t>	- Explore problem and identify patterns </a:t>
            </a:r>
          </a:p>
          <a:p>
            <a:pPr marL="0" indent="0">
              <a:lnSpc>
                <a:spcPct val="110000"/>
              </a:lnSpc>
              <a:spcBef>
                <a:spcPts val="0"/>
              </a:spcBef>
              <a:buNone/>
            </a:pPr>
            <a:endParaRPr lang="en-US" sz="2701" b="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88901458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9" presetClass="emph" presetSubtype="0" fill="hold" nodeType="clickEffect">
                                  <p:stCondLst>
                                    <p:cond delay="0"/>
                                  </p:stCondLst>
                                  <p:childTnLst>
                                    <p:animClr clrSpc="rgb" dir="cw">
                                      <p:cBhvr override="childStyle">
                                        <p:cTn id="6" dur="500" fill="hold"/>
                                        <p:tgtEl>
                                          <p:spTgt spid="14">
                                            <p:txEl>
                                              <p:pRg st="5" end="5"/>
                                            </p:txEl>
                                          </p:spTgt>
                                        </p:tgtEl>
                                        <p:attrNameLst>
                                          <p:attrName>style.color</p:attrName>
                                        </p:attrNameLst>
                                      </p:cBhvr>
                                      <p:to>
                                        <a:schemeClr val="accent2"/>
                                      </p:to>
                                    </p:animClr>
                                    <p:animClr clrSpc="rgb" dir="cw">
                                      <p:cBhvr>
                                        <p:cTn id="7" dur="500" fill="hold"/>
                                        <p:tgtEl>
                                          <p:spTgt spid="14">
                                            <p:txEl>
                                              <p:pRg st="5" end="5"/>
                                            </p:txEl>
                                          </p:spTgt>
                                        </p:tgtEl>
                                        <p:attrNameLst>
                                          <p:attrName>fillcolor</p:attrName>
                                        </p:attrNameLst>
                                      </p:cBhvr>
                                      <p:to>
                                        <a:schemeClr val="accent2"/>
                                      </p:to>
                                    </p:animClr>
                                    <p:set>
                                      <p:cBhvr>
                                        <p:cTn id="8" dur="500" fill="hold"/>
                                        <p:tgtEl>
                                          <p:spTgt spid="14">
                                            <p:txEl>
                                              <p:pRg st="5" end="5"/>
                                            </p:txEl>
                                          </p:spTgt>
                                        </p:tgtEl>
                                        <p:attrNameLst>
                                          <p:attrName>fill.type</p:attrName>
                                        </p:attrNameLst>
                                      </p:cBhvr>
                                      <p:to>
                                        <p:strVal val="solid"/>
                                      </p:to>
                                    </p:set>
                                    <p:set>
                                      <p:cBhvr>
                                        <p:cTn id="9" dur="500" fill="hold"/>
                                        <p:tgtEl>
                                          <p:spTgt spid="14">
                                            <p:txEl>
                                              <p:pRg st="5" end="5"/>
                                            </p:txEl>
                                          </p:spTgt>
                                        </p:tgtEl>
                                        <p:attrNameLst>
                                          <p:attrName>fill.on</p:attrName>
                                        </p:attrNameLst>
                                      </p:cBhvr>
                                      <p:to>
                                        <p:strVal val="true"/>
                                      </p:to>
                                    </p:set>
                                  </p:childTnLst>
                                </p:cTn>
                              </p:par>
                            </p:childTnLst>
                          </p:cTn>
                        </p:par>
                      </p:childTnLst>
                    </p:cTn>
                  </p:par>
                  <p:par>
                    <p:cTn id="10" fill="hold">
                      <p:stCondLst>
                        <p:cond delay="indefinite"/>
                      </p:stCondLst>
                      <p:childTnLst>
                        <p:par>
                          <p:cTn id="11" fill="hold">
                            <p:stCondLst>
                              <p:cond delay="0"/>
                            </p:stCondLst>
                            <p:childTnLst>
                              <p:par>
                                <p:cTn id="12" presetID="19" presetClass="emph" presetSubtype="0" fill="hold" nodeType="clickEffect">
                                  <p:stCondLst>
                                    <p:cond delay="0"/>
                                  </p:stCondLst>
                                  <p:childTnLst>
                                    <p:animClr clrSpc="rgb" dir="cw">
                                      <p:cBhvr override="childStyle">
                                        <p:cTn id="13" dur="500" fill="hold"/>
                                        <p:tgtEl>
                                          <p:spTgt spid="14">
                                            <p:txEl>
                                              <p:pRg st="6" end="6"/>
                                            </p:txEl>
                                          </p:spTgt>
                                        </p:tgtEl>
                                        <p:attrNameLst>
                                          <p:attrName>style.color</p:attrName>
                                        </p:attrNameLst>
                                      </p:cBhvr>
                                      <p:to>
                                        <a:schemeClr val="accent2"/>
                                      </p:to>
                                    </p:animClr>
                                    <p:animClr clrSpc="rgb" dir="cw">
                                      <p:cBhvr>
                                        <p:cTn id="14" dur="500" fill="hold"/>
                                        <p:tgtEl>
                                          <p:spTgt spid="14">
                                            <p:txEl>
                                              <p:pRg st="6" end="6"/>
                                            </p:txEl>
                                          </p:spTgt>
                                        </p:tgtEl>
                                        <p:attrNameLst>
                                          <p:attrName>fillcolor</p:attrName>
                                        </p:attrNameLst>
                                      </p:cBhvr>
                                      <p:to>
                                        <a:schemeClr val="accent2"/>
                                      </p:to>
                                    </p:animClr>
                                    <p:set>
                                      <p:cBhvr>
                                        <p:cTn id="15" dur="500" fill="hold"/>
                                        <p:tgtEl>
                                          <p:spTgt spid="14">
                                            <p:txEl>
                                              <p:pRg st="6" end="6"/>
                                            </p:txEl>
                                          </p:spTgt>
                                        </p:tgtEl>
                                        <p:attrNameLst>
                                          <p:attrName>fill.type</p:attrName>
                                        </p:attrNameLst>
                                      </p:cBhvr>
                                      <p:to>
                                        <p:strVal val="solid"/>
                                      </p:to>
                                    </p:set>
                                    <p:set>
                                      <p:cBhvr>
                                        <p:cTn id="16" dur="500" fill="hold"/>
                                        <p:tgtEl>
                                          <p:spTgt spid="14">
                                            <p:txEl>
                                              <p:pRg st="6" end="6"/>
                                            </p:txEl>
                                          </p:spTgt>
                                        </p:tgtEl>
                                        <p:attrNameLst>
                                          <p:attrName>fill.on</p:attrName>
                                        </p:attrNameLst>
                                      </p:cBhvr>
                                      <p:to>
                                        <p:strVal val="true"/>
                                      </p:to>
                                    </p:set>
                                  </p:childTnLst>
                                </p:cTn>
                              </p:par>
                            </p:childTnLst>
                          </p:cTn>
                        </p:par>
                      </p:childTnLst>
                    </p:cTn>
                  </p:par>
                  <p:par>
                    <p:cTn id="17" fill="hold">
                      <p:stCondLst>
                        <p:cond delay="indefinite"/>
                      </p:stCondLst>
                      <p:childTnLst>
                        <p:par>
                          <p:cTn id="18" fill="hold">
                            <p:stCondLst>
                              <p:cond delay="0"/>
                            </p:stCondLst>
                            <p:childTnLst>
                              <p:par>
                                <p:cTn id="19" presetID="19" presetClass="emph" presetSubtype="0" fill="hold" nodeType="clickEffect">
                                  <p:stCondLst>
                                    <p:cond delay="0"/>
                                  </p:stCondLst>
                                  <p:childTnLst>
                                    <p:animClr clrSpc="rgb" dir="cw">
                                      <p:cBhvr override="childStyle">
                                        <p:cTn id="20" dur="500" fill="hold"/>
                                        <p:tgtEl>
                                          <p:spTgt spid="14">
                                            <p:txEl>
                                              <p:pRg st="7" end="7"/>
                                            </p:txEl>
                                          </p:spTgt>
                                        </p:tgtEl>
                                        <p:attrNameLst>
                                          <p:attrName>style.color</p:attrName>
                                        </p:attrNameLst>
                                      </p:cBhvr>
                                      <p:to>
                                        <a:schemeClr val="accent2"/>
                                      </p:to>
                                    </p:animClr>
                                    <p:animClr clrSpc="rgb" dir="cw">
                                      <p:cBhvr>
                                        <p:cTn id="21" dur="500" fill="hold"/>
                                        <p:tgtEl>
                                          <p:spTgt spid="14">
                                            <p:txEl>
                                              <p:pRg st="7" end="7"/>
                                            </p:txEl>
                                          </p:spTgt>
                                        </p:tgtEl>
                                        <p:attrNameLst>
                                          <p:attrName>fillcolor</p:attrName>
                                        </p:attrNameLst>
                                      </p:cBhvr>
                                      <p:to>
                                        <a:schemeClr val="accent2"/>
                                      </p:to>
                                    </p:animClr>
                                    <p:set>
                                      <p:cBhvr>
                                        <p:cTn id="22" dur="500" fill="hold"/>
                                        <p:tgtEl>
                                          <p:spTgt spid="14">
                                            <p:txEl>
                                              <p:pRg st="7" end="7"/>
                                            </p:txEl>
                                          </p:spTgt>
                                        </p:tgtEl>
                                        <p:attrNameLst>
                                          <p:attrName>fill.type</p:attrName>
                                        </p:attrNameLst>
                                      </p:cBhvr>
                                      <p:to>
                                        <p:strVal val="solid"/>
                                      </p:to>
                                    </p:set>
                                    <p:set>
                                      <p:cBhvr>
                                        <p:cTn id="23" dur="500" fill="hold"/>
                                        <p:tgtEl>
                                          <p:spTgt spid="14">
                                            <p:txEl>
                                              <p:pRg st="7" end="7"/>
                                            </p:txEl>
                                          </p:spTgt>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88978" y="915686"/>
            <a:ext cx="784101" cy="784101"/>
          </a:xfrm>
          <a:prstGeom prst="rect">
            <a:avLst/>
          </a:prstGeom>
        </p:spPr>
      </p:pic>
      <p:sp>
        <p:nvSpPr>
          <p:cNvPr id="4" name="Title 3">
            <a:extLst>
              <a:ext uri="{FF2B5EF4-FFF2-40B4-BE49-F238E27FC236}">
                <a16:creationId xmlns:a16="http://schemas.microsoft.com/office/drawing/2014/main" id="{17DBF480-495A-38DB-20F3-3768CD2A74D4}"/>
              </a:ext>
            </a:extLst>
          </p:cNvPr>
          <p:cNvSpPr>
            <a:spLocks noGrp="1"/>
          </p:cNvSpPr>
          <p:nvPr>
            <p:ph type="title"/>
          </p:nvPr>
        </p:nvSpPr>
        <p:spPr/>
        <p:txBody>
          <a:bodyPr/>
          <a:lstStyle/>
          <a:p>
            <a:r>
              <a:rPr lang="en-US" dirty="0"/>
              <a:t>Basal and Bolus Keep BG in Range</a:t>
            </a:r>
          </a:p>
        </p:txBody>
      </p:sp>
      <p:sp>
        <p:nvSpPr>
          <p:cNvPr id="8" name="Content Placeholder 7">
            <a:extLst>
              <a:ext uri="{FF2B5EF4-FFF2-40B4-BE49-F238E27FC236}">
                <a16:creationId xmlns:a16="http://schemas.microsoft.com/office/drawing/2014/main" id="{9F8E3551-5CB0-E0BB-CDC2-ED80C7773C6E}"/>
              </a:ext>
            </a:extLst>
          </p:cNvPr>
          <p:cNvSpPr>
            <a:spLocks noGrp="1"/>
          </p:cNvSpPr>
          <p:nvPr>
            <p:ph sz="quarter" idx="1"/>
          </p:nvPr>
        </p:nvSpPr>
        <p:spPr>
          <a:xfrm>
            <a:off x="513293" y="1219200"/>
            <a:ext cx="7944907" cy="4937760"/>
          </a:xfrm>
        </p:spPr>
        <p:txBody>
          <a:bodyPr>
            <a:normAutofit fontScale="85000" lnSpcReduction="20000"/>
          </a:bodyPr>
          <a:lstStyle/>
          <a:p>
            <a:r>
              <a:rPr lang="en-US" sz="3200" dirty="0">
                <a:latin typeface="Calibri" panose="020F0502020204030204" pitchFamily="34" charset="0"/>
                <a:cs typeface="Calibri" panose="020F0502020204030204" pitchFamily="34" charset="0"/>
              </a:rPr>
              <a:t>There are two basic </a:t>
            </a:r>
            <a:r>
              <a:rPr lang="en-US" dirty="0">
                <a:cs typeface="Calibri" panose="020F0502020204030204" pitchFamily="34" charset="0"/>
              </a:rPr>
              <a:t>strategies </a:t>
            </a:r>
            <a:r>
              <a:rPr lang="en-US" sz="3200" dirty="0">
                <a:latin typeface="Calibri" panose="020F0502020204030204" pitchFamily="34" charset="0"/>
                <a:cs typeface="Calibri" panose="020F0502020204030204" pitchFamily="34" charset="0"/>
              </a:rPr>
              <a:t>that help keep BG levels in range:</a:t>
            </a:r>
          </a:p>
          <a:p>
            <a:endParaRPr lang="en-US" sz="1600" dirty="0">
              <a:latin typeface="Calibri" panose="020F0502020204030204" pitchFamily="34" charset="0"/>
              <a:cs typeface="Calibri" panose="020F0502020204030204" pitchFamily="34" charset="0"/>
            </a:endParaRPr>
          </a:p>
          <a:p>
            <a:pPr marL="385865" indent="-385865">
              <a:buClr>
                <a:srgbClr val="005959"/>
              </a:buClr>
              <a:buFont typeface="+mj-lt"/>
              <a:buAutoNum type="arabicPeriod"/>
            </a:pPr>
            <a:r>
              <a:rPr lang="en-US" sz="3200" u="sng" dirty="0">
                <a:latin typeface="Calibri" panose="020F0502020204030204" pitchFamily="34" charset="0"/>
                <a:cs typeface="Calibri" panose="020F0502020204030204" pitchFamily="34" charset="0"/>
              </a:rPr>
              <a:t>Basal</a:t>
            </a:r>
            <a:r>
              <a:rPr lang="en-US" sz="3200" dirty="0">
                <a:latin typeface="Calibri" panose="020F0502020204030204" pitchFamily="34" charset="0"/>
                <a:cs typeface="Calibri" panose="020F0502020204030204" pitchFamily="34" charset="0"/>
              </a:rPr>
              <a:t> insulin dose and timing.</a:t>
            </a:r>
          </a:p>
          <a:p>
            <a:pPr marL="385865" indent="-385865">
              <a:buClr>
                <a:srgbClr val="005959"/>
              </a:buClr>
              <a:buFont typeface="+mj-lt"/>
              <a:buAutoNum type="arabicPeriod"/>
            </a:pPr>
            <a:r>
              <a:rPr lang="en-US" sz="3200" u="sng" dirty="0">
                <a:latin typeface="Calibri" panose="020F0502020204030204" pitchFamily="34" charset="0"/>
                <a:cs typeface="Calibri" panose="020F0502020204030204" pitchFamily="34" charset="0"/>
              </a:rPr>
              <a:t>Bolus</a:t>
            </a:r>
            <a:r>
              <a:rPr lang="en-US" sz="3200" dirty="0">
                <a:latin typeface="Calibri" panose="020F0502020204030204" pitchFamily="34" charset="0"/>
                <a:cs typeface="Calibri" panose="020F0502020204030204" pitchFamily="34" charset="0"/>
              </a:rPr>
              <a:t> insulin dose and timing. </a:t>
            </a:r>
          </a:p>
          <a:p>
            <a:endParaRPr lang="en-US" sz="800" dirty="0">
              <a:latin typeface="Calibri" panose="020F0502020204030204" pitchFamily="34" charset="0"/>
              <a:cs typeface="Calibri" panose="020F0502020204030204" pitchFamily="34" charset="0"/>
            </a:endParaRPr>
          </a:p>
          <a:p>
            <a:r>
              <a:rPr lang="en-US" dirty="0">
                <a:cs typeface="Calibri" panose="020F0502020204030204" pitchFamily="34" charset="0"/>
              </a:rPr>
              <a:t>Bolus insulin</a:t>
            </a:r>
            <a:r>
              <a:rPr lang="en-US" sz="3200" dirty="0">
                <a:latin typeface="Calibri" panose="020F0502020204030204" pitchFamily="34" charset="0"/>
                <a:cs typeface="Calibri" panose="020F0502020204030204" pitchFamily="34" charset="0"/>
              </a:rPr>
              <a:t> involves: </a:t>
            </a:r>
          </a:p>
          <a:p>
            <a:pPr marL="617311" lvl="1" indent="-342991">
              <a:buClr>
                <a:srgbClr val="005959"/>
              </a:buClr>
              <a:buFont typeface="Wingdings" panose="05000000000000000000" pitchFamily="2" charset="2"/>
              <a:buChar char="§"/>
            </a:pPr>
            <a:r>
              <a:rPr lang="en-US" sz="2800" dirty="0">
                <a:latin typeface="Calibri" panose="020F0502020204030204" pitchFamily="34" charset="0"/>
                <a:cs typeface="Calibri" panose="020F0502020204030204" pitchFamily="34" charset="0"/>
              </a:rPr>
              <a:t>Deter</a:t>
            </a:r>
            <a:r>
              <a:rPr lang="en-US" sz="2800" dirty="0">
                <a:cs typeface="Calibri" panose="020F0502020204030204" pitchFamily="34" charset="0"/>
              </a:rPr>
              <a:t>mining </a:t>
            </a:r>
            <a:r>
              <a:rPr lang="en-US" sz="2800" dirty="0">
                <a:latin typeface="Calibri" panose="020F0502020204030204" pitchFamily="34" charset="0"/>
                <a:cs typeface="Calibri" panose="020F0502020204030204" pitchFamily="34" charset="0"/>
              </a:rPr>
              <a:t>amount of carbs eaten</a:t>
            </a:r>
          </a:p>
          <a:p>
            <a:pPr marL="617311" lvl="1" indent="-342991">
              <a:buClr>
                <a:srgbClr val="005959"/>
              </a:buClr>
              <a:buFont typeface="Wingdings" panose="05000000000000000000" pitchFamily="2" charset="2"/>
              <a:buChar char="§"/>
            </a:pPr>
            <a:r>
              <a:rPr lang="en-US" sz="2800" dirty="0">
                <a:latin typeface="Calibri" panose="020F0502020204030204" pitchFamily="34" charset="0"/>
                <a:cs typeface="Calibri" panose="020F0502020204030204" pitchFamily="34" charset="0"/>
              </a:rPr>
              <a:t>Using carb/insulin ratios</a:t>
            </a:r>
          </a:p>
          <a:p>
            <a:pPr marL="617311" lvl="1" indent="-342991">
              <a:buClr>
                <a:srgbClr val="005959"/>
              </a:buClr>
              <a:buFont typeface="Wingdings" panose="05000000000000000000" pitchFamily="2" charset="2"/>
              <a:buChar char="§"/>
            </a:pPr>
            <a:r>
              <a:rPr lang="en-US" sz="2800" dirty="0">
                <a:latin typeface="Calibri" panose="020F0502020204030204" pitchFamily="34" charset="0"/>
                <a:cs typeface="Calibri" panose="020F0502020204030204" pitchFamily="34" charset="0"/>
              </a:rPr>
              <a:t>Using insulin correction factors</a:t>
            </a:r>
          </a:p>
          <a:p>
            <a:pPr marL="0" indent="0" algn="ctr">
              <a:lnSpc>
                <a:spcPts val="1876"/>
              </a:lnSpc>
              <a:buNone/>
            </a:pPr>
            <a:endParaRPr lang="en-US" sz="3200" i="1" u="sng" dirty="0">
              <a:solidFill>
                <a:srgbClr val="005959"/>
              </a:solidFill>
              <a:latin typeface="Calibri" panose="020F0502020204030204" pitchFamily="34" charset="0"/>
              <a:cs typeface="Calibri" panose="020F0502020204030204" pitchFamily="34" charset="0"/>
            </a:endParaRPr>
          </a:p>
          <a:p>
            <a:pPr algn="ctr">
              <a:lnSpc>
                <a:spcPct val="120000"/>
              </a:lnSpc>
            </a:pPr>
            <a:r>
              <a:rPr lang="en-US" sz="3200" i="1" dirty="0">
                <a:solidFill>
                  <a:srgbClr val="0070C0"/>
                </a:solidFill>
                <a:latin typeface="Calibri" panose="020F0502020204030204" pitchFamily="34" charset="0"/>
                <a:cs typeface="Calibri" panose="020F0502020204030204" pitchFamily="34" charset="0"/>
              </a:rPr>
              <a:t>More information on each of these can be found in the resource </a:t>
            </a:r>
            <a:r>
              <a:rPr lang="en-US" i="1" dirty="0">
                <a:solidFill>
                  <a:srgbClr val="0070C0"/>
                </a:solidFill>
                <a:cs typeface="Calibri" panose="020F0502020204030204" pitchFamily="34" charset="0"/>
              </a:rPr>
              <a:t>page</a:t>
            </a:r>
            <a:r>
              <a:rPr lang="en-US" sz="3200" i="1" dirty="0">
                <a:solidFill>
                  <a:srgbClr val="0070C0"/>
                </a:solidFill>
                <a:latin typeface="Calibri" panose="020F0502020204030204" pitchFamily="34" charset="0"/>
                <a:cs typeface="Calibri" panose="020F0502020204030204" pitchFamily="34" charset="0"/>
              </a:rPr>
              <a:t> provided.</a:t>
            </a:r>
          </a:p>
          <a:p>
            <a:endParaRPr lang="en-US" dirty="0"/>
          </a:p>
        </p:txBody>
      </p:sp>
    </p:spTree>
    <p:extLst>
      <p:ext uri="{BB962C8B-B14F-4D97-AF65-F5344CB8AC3E}">
        <p14:creationId xmlns:p14="http://schemas.microsoft.com/office/powerpoint/2010/main" val="141714946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87101" y="931535"/>
            <a:ext cx="800308" cy="800308"/>
          </a:xfrm>
          <a:prstGeom prst="rect">
            <a:avLst/>
          </a:prstGeom>
        </p:spPr>
      </p:pic>
      <p:sp>
        <p:nvSpPr>
          <p:cNvPr id="7" name="TextBox 6"/>
          <p:cNvSpPr txBox="1"/>
          <p:nvPr/>
        </p:nvSpPr>
        <p:spPr>
          <a:xfrm>
            <a:off x="495300" y="1143000"/>
            <a:ext cx="8153400" cy="2862579"/>
          </a:xfrm>
          <a:prstGeom prst="rect">
            <a:avLst/>
          </a:prstGeom>
          <a:noFill/>
        </p:spPr>
        <p:txBody>
          <a:bodyPr wrap="square" rtlCol="0">
            <a:spAutoFit/>
          </a:bodyPr>
          <a:lstStyle/>
          <a:p>
            <a:pPr>
              <a:buClr>
                <a:srgbClr val="005959"/>
              </a:buClr>
            </a:pPr>
            <a:r>
              <a:rPr lang="en-US" sz="2000" dirty="0">
                <a:latin typeface="Calibri" panose="020F0502020204030204" pitchFamily="34" charset="0"/>
                <a:cs typeface="Calibri" panose="020F0502020204030204" pitchFamily="34" charset="0"/>
              </a:rPr>
              <a:t>Another name is background insulin</a:t>
            </a:r>
          </a:p>
          <a:p>
            <a:pPr marL="342991" indent="-342991">
              <a:buClr>
                <a:srgbClr val="005959"/>
              </a:buClr>
              <a:buFont typeface="Wingdings" panose="05000000000000000000" pitchFamily="2" charset="2"/>
              <a:buChar char="§"/>
            </a:pPr>
            <a:r>
              <a:rPr lang="en-US" sz="2000" dirty="0">
                <a:latin typeface="Calibri" panose="020F0502020204030204" pitchFamily="34" charset="0"/>
                <a:cs typeface="Calibri" panose="020F0502020204030204" pitchFamily="34" charset="0"/>
              </a:rPr>
              <a:t>For those on an insulin pump, rapid acting insulin is infused through the pump 24 hours a day and referred to as the </a:t>
            </a:r>
            <a:r>
              <a:rPr lang="en-US" sz="2000" b="1" dirty="0">
                <a:latin typeface="Calibri" panose="020F0502020204030204" pitchFamily="34" charset="0"/>
                <a:cs typeface="Calibri" panose="020F0502020204030204" pitchFamily="34" charset="0"/>
              </a:rPr>
              <a:t>basal insulin.</a:t>
            </a:r>
          </a:p>
          <a:p>
            <a:pPr marL="342991" indent="-342991">
              <a:buClr>
                <a:srgbClr val="005959"/>
              </a:buClr>
              <a:buFont typeface="Wingdings" panose="05000000000000000000" pitchFamily="2" charset="2"/>
              <a:buChar char="§"/>
            </a:pPr>
            <a:r>
              <a:rPr lang="en-US" sz="2000" dirty="0">
                <a:latin typeface="Calibri" panose="020F0502020204030204" pitchFamily="34" charset="0"/>
                <a:cs typeface="Calibri" panose="020F0502020204030204" pitchFamily="34" charset="0"/>
              </a:rPr>
              <a:t>For those on injections they may use NPH, glargine, degludec.</a:t>
            </a:r>
          </a:p>
          <a:p>
            <a:pPr marL="342991" indent="-342991">
              <a:buClr>
                <a:srgbClr val="005959"/>
              </a:buClr>
              <a:buFont typeface="Wingdings" panose="05000000000000000000" pitchFamily="2" charset="2"/>
              <a:buChar char="§"/>
            </a:pPr>
            <a:r>
              <a:rPr lang="en-US" sz="2000" dirty="0">
                <a:latin typeface="Calibri" panose="020F0502020204030204" pitchFamily="34" charset="0"/>
                <a:cs typeface="Calibri" panose="020F0502020204030204" pitchFamily="34" charset="0"/>
              </a:rPr>
              <a:t>A person with a working pancreas, releases about 0.5 units of insulin an hour.</a:t>
            </a:r>
          </a:p>
          <a:p>
            <a:pPr>
              <a:buClr>
                <a:srgbClr val="005959"/>
              </a:buClr>
            </a:pPr>
            <a:endParaRPr lang="en-US" sz="2401" b="1" dirty="0">
              <a:latin typeface="Calibri" panose="020F0502020204030204" pitchFamily="34" charset="0"/>
              <a:cs typeface="Calibri" panose="020F0502020204030204" pitchFamily="34" charset="0"/>
            </a:endParaRPr>
          </a:p>
          <a:p>
            <a:pPr marL="342991" indent="-342991">
              <a:buClr>
                <a:srgbClr val="005959"/>
              </a:buClr>
              <a:buFont typeface="Wingdings" panose="05000000000000000000" pitchFamily="2" charset="2"/>
              <a:buChar char="§"/>
            </a:pPr>
            <a:endParaRPr lang="en-US" sz="2401" b="1" dirty="0">
              <a:latin typeface="Calibri" panose="020F0502020204030204" pitchFamily="34" charset="0"/>
              <a:cs typeface="Calibri" panose="020F0502020204030204" pitchFamily="34" charset="0"/>
            </a:endParaRPr>
          </a:p>
          <a:p>
            <a:pPr marL="342991" indent="-342991">
              <a:buClr>
                <a:srgbClr val="005959"/>
              </a:buClr>
              <a:buFont typeface="Wingdings" panose="05000000000000000000" pitchFamily="2" charset="2"/>
              <a:buChar char="§"/>
            </a:pPr>
            <a:endParaRPr lang="en-US" sz="1200" b="1" dirty="0">
              <a:latin typeface="Baskerville Old Face" panose="02020602080505020303" pitchFamily="18" charset="0"/>
            </a:endParaRPr>
          </a:p>
        </p:txBody>
      </p:sp>
      <p:sp>
        <p:nvSpPr>
          <p:cNvPr id="2" name="Title 1">
            <a:extLst>
              <a:ext uri="{FF2B5EF4-FFF2-40B4-BE49-F238E27FC236}">
                <a16:creationId xmlns:a16="http://schemas.microsoft.com/office/drawing/2014/main" id="{EDCE0ED9-FBE0-93B9-117C-B8E4FBC1A6EF}"/>
              </a:ext>
            </a:extLst>
          </p:cNvPr>
          <p:cNvSpPr>
            <a:spLocks noGrp="1"/>
          </p:cNvSpPr>
          <p:nvPr>
            <p:ph type="title"/>
          </p:nvPr>
        </p:nvSpPr>
        <p:spPr/>
        <p:txBody>
          <a:bodyPr/>
          <a:lstStyle/>
          <a:p>
            <a:r>
              <a:rPr lang="en-US" dirty="0"/>
              <a:t>Basal Insulin</a:t>
            </a:r>
          </a:p>
        </p:txBody>
      </p:sp>
      <p:pic>
        <p:nvPicPr>
          <p:cNvPr id="10" name="Picture 9">
            <a:extLst>
              <a:ext uri="{FF2B5EF4-FFF2-40B4-BE49-F238E27FC236}">
                <a16:creationId xmlns:a16="http://schemas.microsoft.com/office/drawing/2014/main" id="{A53309B5-AF81-28D2-89C4-9FDC486C708C}"/>
              </a:ext>
            </a:extLst>
          </p:cNvPr>
          <p:cNvPicPr>
            <a:picLocks noChangeAspect="1"/>
          </p:cNvPicPr>
          <p:nvPr/>
        </p:nvPicPr>
        <p:blipFill>
          <a:blip r:embed="rId4"/>
          <a:stretch>
            <a:fillRect/>
          </a:stretch>
        </p:blipFill>
        <p:spPr>
          <a:xfrm>
            <a:off x="1295400" y="3127828"/>
            <a:ext cx="6852391" cy="3642947"/>
          </a:xfrm>
          <a:prstGeom prst="rect">
            <a:avLst/>
          </a:prstGeom>
        </p:spPr>
      </p:pic>
      <p:sp>
        <p:nvSpPr>
          <p:cNvPr id="3" name="Rectangle 2">
            <a:extLst>
              <a:ext uri="{FF2B5EF4-FFF2-40B4-BE49-F238E27FC236}">
                <a16:creationId xmlns:a16="http://schemas.microsoft.com/office/drawing/2014/main" id="{234177A3-039B-702C-06A2-B7D3339165D3}"/>
              </a:ext>
            </a:extLst>
          </p:cNvPr>
          <p:cNvSpPr/>
          <p:nvPr/>
        </p:nvSpPr>
        <p:spPr>
          <a:xfrm>
            <a:off x="4438649" y="2971800"/>
            <a:ext cx="3709141" cy="6096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7122721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64C9A76-D6B1-B85C-ED10-1811BB5C3431}"/>
              </a:ext>
            </a:extLst>
          </p:cNvPr>
          <p:cNvSpPr/>
          <p:nvPr/>
        </p:nvSpPr>
        <p:spPr>
          <a:xfrm>
            <a:off x="377851" y="6149528"/>
            <a:ext cx="1504950" cy="70485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8C3D9F4F-F155-5379-5891-58126FCDA9E9}"/>
              </a:ext>
            </a:extLst>
          </p:cNvPr>
          <p:cNvSpPr>
            <a:spLocks noGrp="1"/>
          </p:cNvSpPr>
          <p:nvPr>
            <p:ph type="title"/>
          </p:nvPr>
        </p:nvSpPr>
        <p:spPr/>
        <p:txBody>
          <a:bodyPr/>
          <a:lstStyle/>
          <a:p>
            <a:r>
              <a:rPr lang="en-US" dirty="0"/>
              <a:t>Introducing the ReVive Team</a:t>
            </a:r>
          </a:p>
        </p:txBody>
      </p:sp>
      <p:sp>
        <p:nvSpPr>
          <p:cNvPr id="3" name="Content Placeholder 2">
            <a:extLst>
              <a:ext uri="{FF2B5EF4-FFF2-40B4-BE49-F238E27FC236}">
                <a16:creationId xmlns:a16="http://schemas.microsoft.com/office/drawing/2014/main" id="{FC65A63E-370B-5D97-FB37-4EEBC9A9AAE5}"/>
              </a:ext>
            </a:extLst>
          </p:cNvPr>
          <p:cNvSpPr>
            <a:spLocks noGrp="1"/>
          </p:cNvSpPr>
          <p:nvPr>
            <p:ph sz="quarter" idx="1"/>
          </p:nvPr>
        </p:nvSpPr>
        <p:spPr>
          <a:xfrm>
            <a:off x="457200" y="1219200"/>
            <a:ext cx="5181600" cy="4937760"/>
          </a:xfrm>
        </p:spPr>
        <p:txBody>
          <a:bodyPr>
            <a:normAutofit/>
          </a:bodyPr>
          <a:lstStyle/>
          <a:p>
            <a:pPr algn="l">
              <a:lnSpc>
                <a:spcPct val="110000"/>
              </a:lnSpc>
            </a:pPr>
            <a:r>
              <a:rPr lang="en-US" sz="2800" b="1" dirty="0">
                <a:solidFill>
                  <a:schemeClr val="bg2">
                    <a:lumMod val="25000"/>
                  </a:schemeClr>
                </a:solidFill>
                <a:cs typeface="Calibri" panose="020F0502020204030204" pitchFamily="34" charset="0"/>
              </a:rPr>
              <a:t>R</a:t>
            </a:r>
            <a:r>
              <a:rPr lang="en-US" sz="2800" b="1" i="0" dirty="0">
                <a:solidFill>
                  <a:schemeClr val="bg2">
                    <a:lumMod val="25000"/>
                  </a:schemeClr>
                </a:solidFill>
                <a:effectLst/>
                <a:cs typeface="Calibri" panose="020F0502020204030204" pitchFamily="34" charset="0"/>
              </a:rPr>
              <a:t>eVive 5 is taught by a team of 3 </a:t>
            </a:r>
            <a:r>
              <a:rPr lang="en-US" sz="2800" b="1" i="0" u="none" strike="noStrike" dirty="0">
                <a:solidFill>
                  <a:schemeClr val="bg2">
                    <a:lumMod val="25000"/>
                  </a:schemeClr>
                </a:solidFill>
                <a:effectLst/>
                <a:cs typeface="Calibri" panose="020F0502020204030204" pitchFamily="34" charset="0"/>
              </a:rPr>
              <a:t>Interdisciplinary Experts</a:t>
            </a:r>
            <a:r>
              <a:rPr lang="en-US" sz="2800" b="1" i="0" dirty="0">
                <a:solidFill>
                  <a:schemeClr val="bg2">
                    <a:lumMod val="25000"/>
                  </a:schemeClr>
                </a:solidFill>
                <a:effectLst/>
                <a:cs typeface="Calibri" panose="020F0502020204030204" pitchFamily="34" charset="0"/>
              </a:rPr>
              <a:t>:</a:t>
            </a:r>
          </a:p>
          <a:p>
            <a:pPr algn="l">
              <a:lnSpc>
                <a:spcPct val="110000"/>
              </a:lnSpc>
              <a:buFont typeface="Arial" panose="020B0604020202020204" pitchFamily="34" charset="0"/>
              <a:buChar char="•"/>
            </a:pPr>
            <a:r>
              <a:rPr lang="en-US" sz="2400" i="0" dirty="0">
                <a:solidFill>
                  <a:schemeClr val="bg2">
                    <a:lumMod val="25000"/>
                  </a:schemeClr>
                </a:solidFill>
                <a:effectLst/>
                <a:cs typeface="Calibri" panose="020F0502020204030204" pitchFamily="34" charset="0"/>
              </a:rPr>
              <a:t>Beverly Thomassian, RN, MPH, </a:t>
            </a:r>
            <a:br>
              <a:rPr lang="en-US" sz="2400" i="0" dirty="0">
                <a:solidFill>
                  <a:schemeClr val="bg2">
                    <a:lumMod val="25000"/>
                  </a:schemeClr>
                </a:solidFill>
                <a:effectLst/>
                <a:cs typeface="Calibri" panose="020F0502020204030204" pitchFamily="34" charset="0"/>
              </a:rPr>
            </a:br>
            <a:r>
              <a:rPr lang="en-US" sz="2400" i="0" dirty="0">
                <a:solidFill>
                  <a:schemeClr val="bg2">
                    <a:lumMod val="25000"/>
                  </a:schemeClr>
                </a:solidFill>
                <a:effectLst/>
                <a:cs typeface="Calibri" panose="020F0502020204030204" pitchFamily="34" charset="0"/>
              </a:rPr>
              <a:t>CDCES, BC-ADM</a:t>
            </a:r>
          </a:p>
          <a:p>
            <a:pPr algn="l">
              <a:lnSpc>
                <a:spcPct val="110000"/>
              </a:lnSpc>
              <a:buFont typeface="Arial" panose="020B0604020202020204" pitchFamily="34" charset="0"/>
              <a:buChar char="•"/>
            </a:pPr>
            <a:r>
              <a:rPr lang="en-US" sz="2400" i="0" dirty="0">
                <a:solidFill>
                  <a:schemeClr val="bg2">
                    <a:lumMod val="25000"/>
                  </a:schemeClr>
                </a:solidFill>
                <a:effectLst/>
                <a:cs typeface="Calibri" panose="020F0502020204030204" pitchFamily="34" charset="0"/>
              </a:rPr>
              <a:t>Susan Guzman, PhD</a:t>
            </a:r>
          </a:p>
          <a:p>
            <a:pPr algn="l">
              <a:lnSpc>
                <a:spcPct val="110000"/>
              </a:lnSpc>
              <a:buFont typeface="Arial" panose="020B0604020202020204" pitchFamily="34" charset="0"/>
              <a:buChar char="•"/>
            </a:pPr>
            <a:r>
              <a:rPr lang="en-US" sz="2400" i="0" dirty="0">
                <a:solidFill>
                  <a:schemeClr val="bg2">
                    <a:lumMod val="25000"/>
                  </a:schemeClr>
                </a:solidFill>
                <a:effectLst/>
                <a:cs typeface="Calibri" panose="020F0502020204030204" pitchFamily="34" charset="0"/>
              </a:rPr>
              <a:t>Lawrence Fisher, Ph.D., ABPP, Professor Emeritus, UCSF</a:t>
            </a:r>
          </a:p>
          <a:p>
            <a:endParaRPr lang="en-US" dirty="0"/>
          </a:p>
        </p:txBody>
      </p:sp>
      <p:pic>
        <p:nvPicPr>
          <p:cNvPr id="2050" name="Picture 2">
            <a:extLst>
              <a:ext uri="{FF2B5EF4-FFF2-40B4-BE49-F238E27FC236}">
                <a16:creationId xmlns:a16="http://schemas.microsoft.com/office/drawing/2014/main" id="{2969BB75-D572-37AD-B3F9-39F158CEE081}"/>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486400" y="1207476"/>
            <a:ext cx="1772243" cy="1772243"/>
          </a:xfrm>
          <a:prstGeom prst="rect">
            <a:avLst/>
          </a:prstGeom>
          <a:noFill/>
          <a:extLst>
            <a:ext uri="{909E8E84-426E-40DD-AFC4-6F175D3DCCD1}">
              <a14:hiddenFill xmlns:a14="http://schemas.microsoft.com/office/drawing/2010/main">
                <a:solidFill>
                  <a:srgbClr val="FFFFFF"/>
                </a:solidFill>
              </a14:hiddenFill>
            </a:ext>
          </a:extLst>
        </p:spPr>
      </p:pic>
      <p:sp>
        <p:nvSpPr>
          <p:cNvPr id="4" name="Title 1">
            <a:extLst>
              <a:ext uri="{FF2B5EF4-FFF2-40B4-BE49-F238E27FC236}">
                <a16:creationId xmlns:a16="http://schemas.microsoft.com/office/drawing/2014/main" id="{7579D509-88D0-8BAB-6FB6-11A8436A51CA}"/>
              </a:ext>
            </a:extLst>
          </p:cNvPr>
          <p:cNvSpPr txBox="1">
            <a:spLocks/>
          </p:cNvSpPr>
          <p:nvPr/>
        </p:nvSpPr>
        <p:spPr>
          <a:xfrm>
            <a:off x="457200" y="5004807"/>
            <a:ext cx="8229600" cy="1640022"/>
          </a:xfrm>
          <a:prstGeom prst="rect">
            <a:avLst/>
          </a:prstGeom>
          <a:solidFill>
            <a:srgbClr val="0070C0"/>
          </a:solidFill>
        </p:spPr>
        <p:txBody>
          <a:bodyPr vert="horz" anchor="b" anchorCtr="0">
            <a:normAutofit/>
          </a:bodyPr>
          <a:lstStyle>
            <a:lvl1pPr algn="l" rtl="0" eaLnBrk="1" latinLnBrk="0" hangingPunct="1">
              <a:spcBef>
                <a:spcPct val="0"/>
              </a:spcBef>
              <a:buNone/>
              <a:defRPr kumimoji="0" sz="3300" kern="1200">
                <a:solidFill>
                  <a:schemeClr val="bg1"/>
                </a:solidFill>
                <a:latin typeface="Calibri" panose="020F0502020204030204" pitchFamily="34" charset="0"/>
                <a:ea typeface="+mj-ea"/>
                <a:cs typeface="+mj-cs"/>
              </a:defRPr>
            </a:lvl1pPr>
          </a:lstStyle>
          <a:p>
            <a:endParaRPr lang="en-US" dirty="0"/>
          </a:p>
        </p:txBody>
      </p:sp>
      <p:pic>
        <p:nvPicPr>
          <p:cNvPr id="2052" name="Picture 4">
            <a:extLst>
              <a:ext uri="{FF2B5EF4-FFF2-40B4-BE49-F238E27FC236}">
                <a16:creationId xmlns:a16="http://schemas.microsoft.com/office/drawing/2014/main" id="{ECF9738B-8CE2-94D7-36FB-FEDD2AF96C7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15200" y="2215857"/>
            <a:ext cx="1600200" cy="1918641"/>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78C6F2B3-60BD-B8FD-AF90-7B847A264806}"/>
              </a:ext>
            </a:extLst>
          </p:cNvPr>
          <p:cNvSpPr txBox="1"/>
          <p:nvPr/>
        </p:nvSpPr>
        <p:spPr>
          <a:xfrm>
            <a:off x="786479" y="5042118"/>
            <a:ext cx="7571041" cy="1431161"/>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chemeClr val="bg1"/>
                </a:solidFill>
                <a:effectLst/>
                <a:uLnTx/>
                <a:uFillTx/>
                <a:latin typeface="Calibri" panose="020F0502020204030204" pitchFamily="34" charset="0"/>
                <a:ea typeface="ＭＳ Ｐゴシック" panose="020B0600070205080204" pitchFamily="34" charset="-128"/>
                <a:cs typeface="Calibri" panose="020F0502020204030204" pitchFamily="34" charset="0"/>
              </a:rPr>
              <a:t>All speakers have no conflict of interest to report.</a:t>
            </a:r>
          </a:p>
          <a:p>
            <a:pPr marL="285750" marR="0" lvl="0" indent="-285750" algn="ctr"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lang="en-US" sz="1100" dirty="0">
              <a:solidFill>
                <a:schemeClr val="bg1"/>
              </a:solidFill>
              <a:latin typeface="Calibri" panose="020F0502020204030204" pitchFamily="34" charset="0"/>
              <a:ea typeface="ＭＳ Ｐゴシック" panose="020B0600070205080204" pitchFamily="34" charset="-128"/>
              <a:cs typeface="Calibri" panose="020F0502020204030204" pitchFamily="34" charset="0"/>
            </a:endParaRPr>
          </a:p>
          <a:p>
            <a:pPr marL="285750" marR="0" lvl="0" indent="-285750"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lang="en-US" sz="1600" dirty="0">
                <a:solidFill>
                  <a:schemeClr val="bg1"/>
                </a:solidFill>
                <a:latin typeface="Calibri" panose="020F0502020204030204" pitchFamily="34" charset="0"/>
                <a:ea typeface="ＭＳ Ｐゴシック" panose="020B0600070205080204" pitchFamily="34" charset="-128"/>
                <a:cs typeface="Calibri" panose="020F0502020204030204" pitchFamily="34" charset="0"/>
              </a:rPr>
              <a:t>Speakers</a:t>
            </a:r>
            <a:r>
              <a:rPr kumimoji="0" lang="en-US" sz="1600" b="0" i="0" u="none" strike="noStrike" kern="1200" cap="none" spc="0" normalizeH="0" baseline="0" noProof="0" dirty="0">
                <a:ln>
                  <a:noFill/>
                </a:ln>
                <a:solidFill>
                  <a:schemeClr val="bg1"/>
                </a:solidFill>
                <a:effectLst/>
                <a:uLnTx/>
                <a:uFillTx/>
                <a:latin typeface="Calibri" panose="020F0502020204030204" pitchFamily="34" charset="0"/>
                <a:ea typeface="ＭＳ Ｐゴシック" panose="020B0600070205080204" pitchFamily="34" charset="-128"/>
                <a:cs typeface="Calibri" panose="020F0502020204030204" pitchFamily="34" charset="0"/>
              </a:rPr>
              <a:t> are not on any speaker's bureau</a:t>
            </a:r>
          </a:p>
          <a:p>
            <a:pPr marL="285750" marR="0" lvl="0" indent="-285750"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chemeClr val="bg1"/>
                </a:solidFill>
                <a:effectLst/>
                <a:uLnTx/>
                <a:uFillTx/>
                <a:latin typeface="Calibri" panose="020F0502020204030204" pitchFamily="34" charset="0"/>
                <a:ea typeface="ＭＳ Ｐゴシック" panose="020B0600070205080204" pitchFamily="34" charset="-128"/>
                <a:cs typeface="Calibri" panose="020F0502020204030204" pitchFamily="34" charset="0"/>
              </a:rPr>
              <a:t>They not invest or have any financial relationships with diabetes related companies.</a:t>
            </a:r>
          </a:p>
          <a:p>
            <a:pPr marL="285750" marR="0" lvl="0" indent="-285750"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chemeClr val="bg1"/>
                </a:solidFill>
                <a:effectLst/>
                <a:uLnTx/>
                <a:uFillTx/>
                <a:latin typeface="Calibri" panose="020F0502020204030204" pitchFamily="34" charset="0"/>
                <a:ea typeface="ＭＳ Ｐゴシック" panose="020B0600070205080204" pitchFamily="34" charset="-128"/>
                <a:cs typeface="Calibri" panose="020F0502020204030204" pitchFamily="34" charset="0"/>
              </a:rPr>
              <a:t>All information in program are from reading package inserts, research and articles.</a:t>
            </a:r>
            <a:endParaRPr kumimoji="0" lang="en-US" sz="2800" b="0" i="0" u="none" strike="noStrike" kern="1200" cap="none" spc="0" normalizeH="0" baseline="0" noProof="0" dirty="0">
              <a:ln>
                <a:noFill/>
              </a:ln>
              <a:solidFill>
                <a:schemeClr val="bg1"/>
              </a:solidFill>
              <a:effectLst/>
              <a:uLnTx/>
              <a:uFillTx/>
              <a:latin typeface="Calibri" panose="020F0502020204030204" pitchFamily="34" charset="0"/>
              <a:ea typeface="ＭＳ Ｐゴシック" panose="020B0600070205080204" pitchFamily="34" charset="-128"/>
              <a:cs typeface="Calibri" panose="020F0502020204030204" pitchFamily="34" charset="0"/>
            </a:endParaRPr>
          </a:p>
        </p:txBody>
      </p:sp>
      <p:pic>
        <p:nvPicPr>
          <p:cNvPr id="1026" name="Picture 2">
            <a:extLst>
              <a:ext uri="{FF2B5EF4-FFF2-40B4-BE49-F238E27FC236}">
                <a16:creationId xmlns:a16="http://schemas.microsoft.com/office/drawing/2014/main" id="{57712765-73A4-AF6D-0957-586C1E877F3C}"/>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76800" y="3075068"/>
            <a:ext cx="1863426" cy="18634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703728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44266" y="1031932"/>
            <a:ext cx="800308" cy="800308"/>
          </a:xfrm>
          <a:prstGeom prst="rect">
            <a:avLst/>
          </a:prstGeom>
        </p:spPr>
      </p:pic>
      <p:sp>
        <p:nvSpPr>
          <p:cNvPr id="2" name="Title 1">
            <a:extLst>
              <a:ext uri="{FF2B5EF4-FFF2-40B4-BE49-F238E27FC236}">
                <a16:creationId xmlns:a16="http://schemas.microsoft.com/office/drawing/2014/main" id="{66AC1CA5-BE58-5CAF-3FBF-F6ADDE527851}"/>
              </a:ext>
            </a:extLst>
          </p:cNvPr>
          <p:cNvSpPr>
            <a:spLocks noGrp="1"/>
          </p:cNvSpPr>
          <p:nvPr>
            <p:ph type="title"/>
          </p:nvPr>
        </p:nvSpPr>
        <p:spPr/>
        <p:txBody>
          <a:bodyPr/>
          <a:lstStyle/>
          <a:p>
            <a:r>
              <a:rPr lang="en-US" dirty="0"/>
              <a:t>Think Basal Insulin First</a:t>
            </a:r>
          </a:p>
        </p:txBody>
      </p:sp>
      <p:sp>
        <p:nvSpPr>
          <p:cNvPr id="4" name="Content Placeholder 3">
            <a:extLst>
              <a:ext uri="{FF2B5EF4-FFF2-40B4-BE49-F238E27FC236}">
                <a16:creationId xmlns:a16="http://schemas.microsoft.com/office/drawing/2014/main" id="{F82D897E-D987-4767-3E40-E777C294D97C}"/>
              </a:ext>
            </a:extLst>
          </p:cNvPr>
          <p:cNvSpPr>
            <a:spLocks noGrp="1"/>
          </p:cNvSpPr>
          <p:nvPr>
            <p:ph sz="quarter" idx="1"/>
          </p:nvPr>
        </p:nvSpPr>
        <p:spPr>
          <a:xfrm>
            <a:off x="457200" y="1143000"/>
            <a:ext cx="4724400" cy="5090160"/>
          </a:xfrm>
        </p:spPr>
        <p:txBody>
          <a:bodyPr/>
          <a:lstStyle/>
          <a:p>
            <a:r>
              <a:rPr lang="en-US" sz="2800" dirty="0">
                <a:latin typeface="Calibri" panose="020F0502020204030204" pitchFamily="34" charset="0"/>
                <a:cs typeface="Calibri" panose="020F0502020204030204" pitchFamily="34" charset="0"/>
              </a:rPr>
              <a:t>Basal insulin provides the foundation of glucose management.</a:t>
            </a:r>
          </a:p>
          <a:p>
            <a:r>
              <a:rPr lang="en-US" sz="2800" dirty="0">
                <a:latin typeface="Calibri" panose="020F0502020204030204" pitchFamily="34" charset="0"/>
                <a:cs typeface="Calibri" panose="020F0502020204030204" pitchFamily="34" charset="0"/>
              </a:rPr>
              <a:t>Basal insulin is the platform from which everything else works – including how effective bolus insulin works.</a:t>
            </a:r>
          </a:p>
          <a:p>
            <a:endParaRPr lang="en-US" dirty="0"/>
          </a:p>
        </p:txBody>
      </p:sp>
      <p:pic>
        <p:nvPicPr>
          <p:cNvPr id="6" name="Picture 5" descr="Young woman thinking">
            <a:extLst>
              <a:ext uri="{FF2B5EF4-FFF2-40B4-BE49-F238E27FC236}">
                <a16:creationId xmlns:a16="http://schemas.microsoft.com/office/drawing/2014/main" id="{9D17C4AA-32D3-EA9F-3482-310C6B9D86A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95400" y="4486239"/>
            <a:ext cx="3276600" cy="2187123"/>
          </a:xfrm>
          <a:prstGeom prst="rect">
            <a:avLst/>
          </a:prstGeom>
        </p:spPr>
      </p:pic>
      <p:sp>
        <p:nvSpPr>
          <p:cNvPr id="3" name="TextBox 2">
            <a:extLst>
              <a:ext uri="{FF2B5EF4-FFF2-40B4-BE49-F238E27FC236}">
                <a16:creationId xmlns:a16="http://schemas.microsoft.com/office/drawing/2014/main" id="{228A0D72-0AA4-DB8F-143C-6F2D38278B4A}"/>
              </a:ext>
            </a:extLst>
          </p:cNvPr>
          <p:cNvSpPr txBox="1"/>
          <p:nvPr/>
        </p:nvSpPr>
        <p:spPr>
          <a:xfrm>
            <a:off x="5434737" y="1267905"/>
            <a:ext cx="3276600" cy="5386090"/>
          </a:xfrm>
          <a:prstGeom prst="rect">
            <a:avLst/>
          </a:prstGeom>
          <a:noFill/>
          <a:ln w="19050">
            <a:solidFill>
              <a:srgbClr val="92D050"/>
            </a:solidFill>
          </a:ln>
        </p:spPr>
        <p:txBody>
          <a:bodyPr wrap="square" rtlCol="0">
            <a:spAutoFit/>
          </a:bodyPr>
          <a:lstStyle/>
          <a:p>
            <a:r>
              <a:rPr lang="en-US" sz="2400" b="1" dirty="0"/>
              <a:t>For those on insulin pumps, ask them for their current basal rates.</a:t>
            </a:r>
          </a:p>
          <a:p>
            <a:endParaRPr lang="en-US" sz="1600" dirty="0"/>
          </a:p>
          <a:p>
            <a:r>
              <a:rPr lang="en-US" sz="2400" dirty="0"/>
              <a:t>If they don’t know, ask them to scroll through their pump to discover the time segments and basal rates.</a:t>
            </a:r>
          </a:p>
          <a:p>
            <a:endParaRPr lang="en-US" sz="1400" dirty="0"/>
          </a:p>
          <a:p>
            <a:r>
              <a:rPr lang="en-US" sz="2400" dirty="0"/>
              <a:t>Have them write or type this info, take a photo, and save for future reference.</a:t>
            </a:r>
          </a:p>
        </p:txBody>
      </p:sp>
    </p:spTree>
    <p:extLst>
      <p:ext uri="{BB962C8B-B14F-4D97-AF65-F5344CB8AC3E}">
        <p14:creationId xmlns:p14="http://schemas.microsoft.com/office/powerpoint/2010/main" val="260216355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95905" y="958054"/>
            <a:ext cx="628814" cy="628814"/>
          </a:xfrm>
          <a:prstGeom prst="rect">
            <a:avLst/>
          </a:prstGeom>
        </p:spPr>
      </p:pic>
      <p:pic>
        <p:nvPicPr>
          <p:cNvPr id="9" name="Picture 8" descr="Icons Windows Timer For #7809 - Free Icons and PNG Backgrounds"/>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283185" y="2873397"/>
            <a:ext cx="1272466" cy="1339805"/>
          </a:xfrm>
          <a:prstGeom prst="rect">
            <a:avLst/>
          </a:prstGeom>
        </p:spPr>
      </p:pic>
      <p:sp>
        <p:nvSpPr>
          <p:cNvPr id="2" name="Title 1">
            <a:extLst>
              <a:ext uri="{FF2B5EF4-FFF2-40B4-BE49-F238E27FC236}">
                <a16:creationId xmlns:a16="http://schemas.microsoft.com/office/drawing/2014/main" id="{41184C45-E8E2-BE9F-4B87-6C2A9B82940C}"/>
              </a:ext>
            </a:extLst>
          </p:cNvPr>
          <p:cNvSpPr>
            <a:spLocks noGrp="1"/>
          </p:cNvSpPr>
          <p:nvPr>
            <p:ph type="title"/>
          </p:nvPr>
        </p:nvSpPr>
        <p:spPr/>
        <p:txBody>
          <a:bodyPr/>
          <a:lstStyle/>
          <a:p>
            <a:r>
              <a:rPr lang="en-US" dirty="0"/>
              <a:t>Basal Insulin Dosing Options</a:t>
            </a:r>
          </a:p>
        </p:txBody>
      </p:sp>
      <p:sp>
        <p:nvSpPr>
          <p:cNvPr id="4" name="Content Placeholder 3">
            <a:extLst>
              <a:ext uri="{FF2B5EF4-FFF2-40B4-BE49-F238E27FC236}">
                <a16:creationId xmlns:a16="http://schemas.microsoft.com/office/drawing/2014/main" id="{8323A63F-A1D6-3EB9-F706-7C611DEBF89A}"/>
              </a:ext>
            </a:extLst>
          </p:cNvPr>
          <p:cNvSpPr>
            <a:spLocks noGrp="1"/>
          </p:cNvSpPr>
          <p:nvPr>
            <p:ph sz="quarter" idx="1"/>
          </p:nvPr>
        </p:nvSpPr>
        <p:spPr>
          <a:xfrm>
            <a:off x="402353" y="1272460"/>
            <a:ext cx="6822366" cy="5585539"/>
          </a:xfrm>
        </p:spPr>
        <p:txBody>
          <a:bodyPr>
            <a:normAutofit fontScale="70000" lnSpcReduction="20000"/>
          </a:bodyPr>
          <a:lstStyle/>
          <a:p>
            <a:pPr>
              <a:lnSpc>
                <a:spcPct val="120000"/>
              </a:lnSpc>
            </a:pPr>
            <a:r>
              <a:rPr lang="en-US" sz="4000" b="1" dirty="0">
                <a:cs typeface="Calibri" panose="020F0502020204030204" pitchFamily="34" charset="0"/>
              </a:rPr>
              <a:t>Basal </a:t>
            </a:r>
            <a:r>
              <a:rPr lang="en-US" sz="4000" b="1" dirty="0">
                <a:latin typeface="Calibri" panose="020F0502020204030204" pitchFamily="34" charset="0"/>
                <a:cs typeface="Calibri" panose="020F0502020204030204" pitchFamily="34" charset="0"/>
              </a:rPr>
              <a:t>insulin injections:</a:t>
            </a:r>
            <a:br>
              <a:rPr lang="en-US" sz="4000" dirty="0">
                <a:latin typeface="Calibri" panose="020F0502020204030204" pitchFamily="34" charset="0"/>
                <a:cs typeface="Calibri" panose="020F0502020204030204" pitchFamily="34" charset="0"/>
              </a:rPr>
            </a:br>
            <a:r>
              <a:rPr lang="en-US" sz="4000" dirty="0">
                <a:latin typeface="Calibri" panose="020F0502020204030204" pitchFamily="34" charset="0"/>
                <a:cs typeface="Calibri" panose="020F0502020204030204" pitchFamily="34" charset="0"/>
              </a:rPr>
              <a:t>Basal insulin can be delivered once a day; sometimes it work best if taken twice a day. </a:t>
            </a:r>
          </a:p>
          <a:p>
            <a:pPr>
              <a:lnSpc>
                <a:spcPct val="120000"/>
              </a:lnSpc>
            </a:pPr>
            <a:r>
              <a:rPr lang="en-US" sz="4000" b="1" dirty="0">
                <a:latin typeface="Calibri" panose="020F0502020204030204" pitchFamily="34" charset="0"/>
                <a:cs typeface="Calibri" panose="020F0502020204030204" pitchFamily="34" charset="0"/>
              </a:rPr>
              <a:t>Insulin Pump Therapy:</a:t>
            </a:r>
            <a:br>
              <a:rPr lang="en-US" sz="4000" b="1" dirty="0">
                <a:latin typeface="Calibri" panose="020F0502020204030204" pitchFamily="34" charset="0"/>
                <a:cs typeface="Calibri" panose="020F0502020204030204" pitchFamily="34" charset="0"/>
              </a:rPr>
            </a:br>
            <a:r>
              <a:rPr lang="en-US" sz="4000" dirty="0">
                <a:latin typeface="Calibri" panose="020F0502020204030204" pitchFamily="34" charset="0"/>
                <a:cs typeface="Calibri" panose="020F0502020204030204" pitchFamily="34" charset="0"/>
              </a:rPr>
              <a:t>provides continuous subcutaneous insulin using rapid-acting insulin.</a:t>
            </a:r>
          </a:p>
          <a:p>
            <a:pPr>
              <a:lnSpc>
                <a:spcPct val="120000"/>
              </a:lnSpc>
            </a:pPr>
            <a:r>
              <a:rPr lang="en-US" sz="4000" dirty="0">
                <a:latin typeface="Calibri" panose="020F0502020204030204" pitchFamily="34" charset="0"/>
                <a:cs typeface="Calibri" panose="020F0502020204030204" pitchFamily="34" charset="0"/>
              </a:rPr>
              <a:t>Since it is infused all day/night, the rapid insulin acts as a basal insulin.  </a:t>
            </a:r>
          </a:p>
          <a:p>
            <a:pPr>
              <a:lnSpc>
                <a:spcPct val="120000"/>
              </a:lnSpc>
            </a:pPr>
            <a:r>
              <a:rPr lang="en-US" sz="4000" dirty="0">
                <a:latin typeface="Calibri" panose="020F0502020204030204" pitchFamily="34" charset="0"/>
                <a:cs typeface="Calibri" panose="020F0502020204030204" pitchFamily="34" charset="0"/>
              </a:rPr>
              <a:t>People may </a:t>
            </a:r>
            <a:r>
              <a:rPr lang="en-US" sz="4000" dirty="0">
                <a:cs typeface="Calibri" panose="020F0502020204030204" pitchFamily="34" charset="0"/>
              </a:rPr>
              <a:t>be using hybrid closed loop technology that auto adjusts their basal insulin dose based on CGM data.</a:t>
            </a:r>
            <a:endParaRPr lang="en-US" sz="4000" dirty="0">
              <a:latin typeface="Calibri" panose="020F0502020204030204" pitchFamily="34" charset="0"/>
              <a:cs typeface="Calibri" panose="020F0502020204030204" pitchFamily="34" charset="0"/>
            </a:endParaRPr>
          </a:p>
          <a:p>
            <a:endParaRPr lang="en-US" sz="4000" dirty="0">
              <a:latin typeface="Calibri" panose="020F0502020204030204" pitchFamily="34" charset="0"/>
              <a:cs typeface="Calibri" panose="020F0502020204030204" pitchFamily="34" charset="0"/>
            </a:endParaRPr>
          </a:p>
          <a:p>
            <a:endParaRPr lang="en-US" dirty="0"/>
          </a:p>
        </p:txBody>
      </p:sp>
    </p:spTree>
    <p:extLst>
      <p:ext uri="{BB962C8B-B14F-4D97-AF65-F5344CB8AC3E}">
        <p14:creationId xmlns:p14="http://schemas.microsoft.com/office/powerpoint/2010/main" val="309578371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72771" y="930816"/>
            <a:ext cx="628814" cy="628814"/>
          </a:xfrm>
          <a:prstGeom prst="rect">
            <a:avLst/>
          </a:prstGeom>
        </p:spPr>
      </p:pic>
      <p:pic>
        <p:nvPicPr>
          <p:cNvPr id="7" name="Picture 6" descr="Businesswoman brainstorming at board in office">
            <a:extLst>
              <a:ext uri="{FF2B5EF4-FFF2-40B4-BE49-F238E27FC236}">
                <a16:creationId xmlns:a16="http://schemas.microsoft.com/office/drawing/2014/main" id="{36BB2E60-BCDC-4878-8704-D22491BA905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5258392" y="4724400"/>
            <a:ext cx="2815171" cy="2080778"/>
          </a:xfrm>
          <a:prstGeom prst="rect">
            <a:avLst/>
          </a:prstGeom>
        </p:spPr>
      </p:pic>
      <p:sp>
        <p:nvSpPr>
          <p:cNvPr id="2" name="Title 1">
            <a:extLst>
              <a:ext uri="{FF2B5EF4-FFF2-40B4-BE49-F238E27FC236}">
                <a16:creationId xmlns:a16="http://schemas.microsoft.com/office/drawing/2014/main" id="{58ED20BA-97F3-512D-EB42-2B5686E188D7}"/>
              </a:ext>
            </a:extLst>
          </p:cNvPr>
          <p:cNvSpPr>
            <a:spLocks noGrp="1"/>
          </p:cNvSpPr>
          <p:nvPr>
            <p:ph type="title"/>
          </p:nvPr>
        </p:nvSpPr>
        <p:spPr/>
        <p:txBody>
          <a:bodyPr>
            <a:normAutofit/>
          </a:bodyPr>
          <a:lstStyle/>
          <a:p>
            <a:r>
              <a:rPr lang="en-US" sz="4400" dirty="0"/>
              <a:t>Basal Insulin Dose Evaluation</a:t>
            </a:r>
          </a:p>
        </p:txBody>
      </p:sp>
      <p:sp>
        <p:nvSpPr>
          <p:cNvPr id="4" name="Content Placeholder 3">
            <a:extLst>
              <a:ext uri="{FF2B5EF4-FFF2-40B4-BE49-F238E27FC236}">
                <a16:creationId xmlns:a16="http://schemas.microsoft.com/office/drawing/2014/main" id="{EB6B855C-A161-6424-C6A7-EF4089F56853}"/>
              </a:ext>
            </a:extLst>
          </p:cNvPr>
          <p:cNvSpPr>
            <a:spLocks noGrp="1"/>
          </p:cNvSpPr>
          <p:nvPr>
            <p:ph sz="quarter" idx="1"/>
          </p:nvPr>
        </p:nvSpPr>
        <p:spPr/>
        <p:txBody>
          <a:bodyPr>
            <a:normAutofit fontScale="92500"/>
          </a:bodyPr>
          <a:lstStyle/>
          <a:p>
            <a:r>
              <a:rPr lang="en-US" sz="3600" dirty="0">
                <a:latin typeface="Calibri" panose="020F0502020204030204" pitchFamily="34" charset="0"/>
                <a:cs typeface="Calibri" panose="020F0502020204030204" pitchFamily="34" charset="0"/>
              </a:rPr>
              <a:t>If basal dose is too high, glucose levels drift down.</a:t>
            </a:r>
            <a:br>
              <a:rPr lang="en-US" sz="3600" dirty="0">
                <a:latin typeface="Calibri" panose="020F0502020204030204" pitchFamily="34" charset="0"/>
                <a:cs typeface="Calibri" panose="020F0502020204030204" pitchFamily="34" charset="0"/>
              </a:rPr>
            </a:br>
            <a:r>
              <a:rPr lang="en-US" sz="3600" dirty="0">
                <a:latin typeface="Calibri" panose="020F0502020204030204" pitchFamily="34" charset="0"/>
                <a:cs typeface="Calibri" panose="020F0502020204030204" pitchFamily="34" charset="0"/>
              </a:rPr>
              <a:t>The person will find themselves needing to eat snacks to avoid going too low. Often called “feeding the insulin”.</a:t>
            </a:r>
          </a:p>
          <a:p>
            <a:endParaRPr lang="en-US" dirty="0"/>
          </a:p>
        </p:txBody>
      </p:sp>
      <p:sp>
        <p:nvSpPr>
          <p:cNvPr id="10" name="Content Placeholder 9">
            <a:extLst>
              <a:ext uri="{FF2B5EF4-FFF2-40B4-BE49-F238E27FC236}">
                <a16:creationId xmlns:a16="http://schemas.microsoft.com/office/drawing/2014/main" id="{32E23E57-6666-4F34-0CDB-58185A083AC2}"/>
              </a:ext>
            </a:extLst>
          </p:cNvPr>
          <p:cNvSpPr>
            <a:spLocks noGrp="1"/>
          </p:cNvSpPr>
          <p:nvPr>
            <p:ph sz="quarter" idx="2"/>
          </p:nvPr>
        </p:nvSpPr>
        <p:spPr>
          <a:xfrm>
            <a:off x="4645154" y="1219200"/>
            <a:ext cx="4041648" cy="5090160"/>
          </a:xfrm>
        </p:spPr>
        <p:txBody>
          <a:bodyPr>
            <a:normAutofit fontScale="92500"/>
          </a:bodyPr>
          <a:lstStyle/>
          <a:p>
            <a:r>
              <a:rPr lang="en-US" sz="2800" dirty="0">
                <a:latin typeface="Calibri" panose="020F0502020204030204" pitchFamily="34" charset="0"/>
                <a:cs typeface="Calibri" panose="020F0502020204030204" pitchFamily="34" charset="0"/>
              </a:rPr>
              <a:t>If basal dose is too low, glucose levels will tend to drift up. </a:t>
            </a:r>
          </a:p>
          <a:p>
            <a:r>
              <a:rPr lang="en-US" sz="2800" dirty="0">
                <a:cs typeface="Calibri" panose="020F0502020204030204" pitchFamily="34" charset="0"/>
              </a:rPr>
              <a:t>A person will find themselves taking c</a:t>
            </a:r>
            <a:r>
              <a:rPr lang="en-US" sz="2800" dirty="0">
                <a:latin typeface="Calibri" panose="020F0502020204030204" pitchFamily="34" charset="0"/>
                <a:cs typeface="Calibri" panose="020F0502020204030204" pitchFamily="34" charset="0"/>
              </a:rPr>
              <a:t>orrective doses of rapid acting insulin to lower glucose levels.</a:t>
            </a:r>
          </a:p>
          <a:p>
            <a:endParaRPr lang="en-US" dirty="0"/>
          </a:p>
        </p:txBody>
      </p:sp>
      <p:sp>
        <p:nvSpPr>
          <p:cNvPr id="3" name="Rectangle 2">
            <a:extLst>
              <a:ext uri="{FF2B5EF4-FFF2-40B4-BE49-F238E27FC236}">
                <a16:creationId xmlns:a16="http://schemas.microsoft.com/office/drawing/2014/main" id="{85632ECF-5193-EED1-B5C3-9CA2FC7DABF2}"/>
              </a:ext>
            </a:extLst>
          </p:cNvPr>
          <p:cNvSpPr/>
          <p:nvPr/>
        </p:nvSpPr>
        <p:spPr>
          <a:xfrm>
            <a:off x="425082" y="6177867"/>
            <a:ext cx="1381125" cy="63817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5951535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44112" y="1028293"/>
            <a:ext cx="800308" cy="800308"/>
          </a:xfrm>
          <a:prstGeom prst="rect">
            <a:avLst/>
          </a:prstGeom>
        </p:spPr>
      </p:pic>
      <p:sp>
        <p:nvSpPr>
          <p:cNvPr id="4" name="Title 3">
            <a:extLst>
              <a:ext uri="{FF2B5EF4-FFF2-40B4-BE49-F238E27FC236}">
                <a16:creationId xmlns:a16="http://schemas.microsoft.com/office/drawing/2014/main" id="{D3DEF561-C442-8BB9-FA49-3D00688ED40D}"/>
              </a:ext>
            </a:extLst>
          </p:cNvPr>
          <p:cNvSpPr>
            <a:spLocks noGrp="1"/>
          </p:cNvSpPr>
          <p:nvPr>
            <p:ph type="title"/>
          </p:nvPr>
        </p:nvSpPr>
        <p:spPr/>
        <p:txBody>
          <a:bodyPr/>
          <a:lstStyle/>
          <a:p>
            <a:r>
              <a:rPr lang="en-US" dirty="0"/>
              <a:t>Basal Insulin Dose Evaluation</a:t>
            </a:r>
          </a:p>
        </p:txBody>
      </p:sp>
      <p:sp>
        <p:nvSpPr>
          <p:cNvPr id="7" name="Content Placeholder 6">
            <a:extLst>
              <a:ext uri="{FF2B5EF4-FFF2-40B4-BE49-F238E27FC236}">
                <a16:creationId xmlns:a16="http://schemas.microsoft.com/office/drawing/2014/main" id="{23B32BB0-A69C-D888-A7F5-E00DB85FEC13}"/>
              </a:ext>
            </a:extLst>
          </p:cNvPr>
          <p:cNvSpPr>
            <a:spLocks noGrp="1"/>
          </p:cNvSpPr>
          <p:nvPr>
            <p:ph sz="quarter" idx="1"/>
          </p:nvPr>
        </p:nvSpPr>
        <p:spPr>
          <a:xfrm>
            <a:off x="427892" y="1282045"/>
            <a:ext cx="8229600" cy="5410200"/>
          </a:xfrm>
        </p:spPr>
        <p:txBody>
          <a:bodyPr>
            <a:normAutofit fontScale="85000" lnSpcReduction="20000"/>
          </a:bodyPr>
          <a:lstStyle/>
          <a:p>
            <a:pPr marL="0" indent="0">
              <a:buClr>
                <a:srgbClr val="005959"/>
              </a:buClr>
              <a:buNone/>
            </a:pPr>
            <a:r>
              <a:rPr lang="en-US" b="1" dirty="0"/>
              <a:t>1. Start with overnight first:</a:t>
            </a:r>
          </a:p>
          <a:p>
            <a:pPr marL="617311" lvl="1" indent="-342991">
              <a:lnSpc>
                <a:spcPct val="120000"/>
              </a:lnSpc>
              <a:buClr>
                <a:srgbClr val="005959"/>
              </a:buClr>
              <a:buFont typeface="Wingdings" panose="05000000000000000000" pitchFamily="2" charset="2"/>
              <a:buChar char="§"/>
            </a:pPr>
            <a:r>
              <a:rPr lang="en-US" sz="3000" dirty="0">
                <a:latin typeface="Calibri" panose="020F0502020204030204" pitchFamily="34" charset="0"/>
                <a:cs typeface="Calibri" panose="020F0502020204030204" pitchFamily="34" charset="0"/>
              </a:rPr>
              <a:t>Eat dinner early (by 7:00 P.M.); no evening snacks; check at bedtime.</a:t>
            </a:r>
          </a:p>
          <a:p>
            <a:pPr marL="617311" lvl="1" indent="-342991">
              <a:lnSpc>
                <a:spcPct val="120000"/>
              </a:lnSpc>
              <a:buClr>
                <a:srgbClr val="005959"/>
              </a:buClr>
              <a:buFont typeface="Wingdings" panose="05000000000000000000" pitchFamily="2" charset="2"/>
              <a:buChar char="§"/>
            </a:pPr>
            <a:r>
              <a:rPr lang="en-US" sz="3000" dirty="0">
                <a:latin typeface="Calibri" panose="020F0502020204030204" pitchFamily="34" charset="0"/>
                <a:cs typeface="Calibri" panose="020F0502020204030204" pitchFamily="34" charset="0"/>
              </a:rPr>
              <a:t>If bedtime glucose is reasonable ~ 120 to 150 mg/dL – don’t do anything;</a:t>
            </a:r>
          </a:p>
          <a:p>
            <a:pPr marL="617311" lvl="1" indent="-342991">
              <a:lnSpc>
                <a:spcPct val="120000"/>
              </a:lnSpc>
              <a:buClr>
                <a:srgbClr val="005959"/>
              </a:buClr>
              <a:buFont typeface="Wingdings" panose="05000000000000000000" pitchFamily="2" charset="2"/>
              <a:buChar char="§"/>
            </a:pPr>
            <a:r>
              <a:rPr lang="en-US" sz="3000" dirty="0">
                <a:latin typeface="Calibri" panose="020F0502020204030204" pitchFamily="34" charset="0"/>
                <a:cs typeface="Calibri" panose="020F0502020204030204" pitchFamily="34" charset="0"/>
              </a:rPr>
              <a:t>Recheck: 2am and morning</a:t>
            </a:r>
          </a:p>
          <a:p>
            <a:pPr marL="617311" lvl="1" indent="-342991">
              <a:lnSpc>
                <a:spcPct val="120000"/>
              </a:lnSpc>
              <a:buClr>
                <a:srgbClr val="005959"/>
              </a:buClr>
              <a:buFont typeface="Wingdings" panose="05000000000000000000" pitchFamily="2" charset="2"/>
              <a:buChar char="§"/>
            </a:pPr>
            <a:r>
              <a:rPr lang="en-US" sz="3000" dirty="0">
                <a:latin typeface="Calibri" panose="020F0502020204030204" pitchFamily="34" charset="0"/>
                <a:cs typeface="Calibri" panose="020F0502020204030204" pitchFamily="34" charset="0"/>
              </a:rPr>
              <a:t>If minimal drift (less than ~30 points), overnight basal is set correctly.</a:t>
            </a:r>
          </a:p>
          <a:p>
            <a:pPr marL="617311" lvl="1" indent="-342991">
              <a:lnSpc>
                <a:spcPct val="120000"/>
              </a:lnSpc>
              <a:buClr>
                <a:srgbClr val="005959"/>
              </a:buClr>
              <a:buFont typeface="Wingdings" panose="05000000000000000000" pitchFamily="2" charset="2"/>
              <a:buChar char="§"/>
            </a:pPr>
            <a:r>
              <a:rPr lang="en-US" sz="3000" dirty="0">
                <a:latin typeface="Calibri" panose="020F0502020204030204" pitchFamily="34" charset="0"/>
                <a:cs typeface="Calibri" panose="020F0502020204030204" pitchFamily="34" charset="0"/>
              </a:rPr>
              <a:t>If glucose above or below target, consider dose adjustment.</a:t>
            </a:r>
          </a:p>
          <a:p>
            <a:pPr marL="0" indent="0">
              <a:buClr>
                <a:srgbClr val="005959"/>
              </a:buClr>
              <a:buNone/>
            </a:pPr>
            <a:endParaRPr lang="en-US" sz="4000" b="1" i="1" dirty="0">
              <a:solidFill>
                <a:srgbClr val="005959"/>
              </a:solidFill>
              <a:latin typeface="Calibri" panose="020F0502020204030204" pitchFamily="34" charset="0"/>
              <a:cs typeface="Calibri" panose="020F0502020204030204" pitchFamily="34" charset="0"/>
            </a:endParaRPr>
          </a:p>
          <a:p>
            <a:pPr marL="0" indent="0" algn="ctr">
              <a:buClr>
                <a:srgbClr val="005959"/>
              </a:buClr>
              <a:buNone/>
            </a:pPr>
            <a:r>
              <a:rPr lang="en-US" sz="3300" b="1" i="1" dirty="0">
                <a:solidFill>
                  <a:srgbClr val="0070C0"/>
                </a:solidFill>
                <a:latin typeface="Calibri" panose="020F0502020204030204" pitchFamily="34" charset="0"/>
                <a:cs typeface="Calibri" panose="020F0502020204030204" pitchFamily="34" charset="0"/>
              </a:rPr>
              <a:t>Repeat next day to confirm.</a:t>
            </a:r>
          </a:p>
          <a:p>
            <a:pPr marL="342991" indent="-342991">
              <a:buClr>
                <a:srgbClr val="005959"/>
              </a:buClr>
              <a:buFont typeface="Wingdings" panose="05000000000000000000" pitchFamily="2" charset="2"/>
              <a:buChar char="§"/>
            </a:pPr>
            <a:endParaRPr lang="en-US" sz="3600" dirty="0">
              <a:latin typeface="Calibri" panose="020F0502020204030204" pitchFamily="34" charset="0"/>
              <a:cs typeface="Calibri" panose="020F0502020204030204" pitchFamily="34" charset="0"/>
            </a:endParaRPr>
          </a:p>
          <a:p>
            <a:pPr marL="0" indent="0">
              <a:buNone/>
            </a:pPr>
            <a:endParaRPr lang="en-US" dirty="0"/>
          </a:p>
        </p:txBody>
      </p:sp>
    </p:spTree>
    <p:extLst>
      <p:ext uri="{BB962C8B-B14F-4D97-AF65-F5344CB8AC3E}">
        <p14:creationId xmlns:p14="http://schemas.microsoft.com/office/powerpoint/2010/main" val="237781380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04467" y="1036861"/>
            <a:ext cx="785398" cy="785398"/>
          </a:xfrm>
          <a:prstGeom prst="rect">
            <a:avLst/>
          </a:prstGeom>
        </p:spPr>
      </p:pic>
      <p:sp>
        <p:nvSpPr>
          <p:cNvPr id="9" name="TextBox 8"/>
          <p:cNvSpPr txBox="1"/>
          <p:nvPr/>
        </p:nvSpPr>
        <p:spPr>
          <a:xfrm>
            <a:off x="913447" y="2447484"/>
            <a:ext cx="5398509" cy="738920"/>
          </a:xfrm>
          <a:prstGeom prst="rect">
            <a:avLst/>
          </a:prstGeom>
          <a:noFill/>
        </p:spPr>
        <p:txBody>
          <a:bodyPr wrap="square" rtlCol="0">
            <a:spAutoFit/>
          </a:bodyPr>
          <a:lstStyle/>
          <a:p>
            <a:endParaRPr lang="en-US" sz="2101" i="1" dirty="0">
              <a:latin typeface="Calibri" panose="020F0502020204030204" pitchFamily="34" charset="0"/>
              <a:cs typeface="Calibri" panose="020F0502020204030204" pitchFamily="34" charset="0"/>
            </a:endParaRPr>
          </a:p>
          <a:p>
            <a:endParaRPr lang="en-US" sz="2101" dirty="0"/>
          </a:p>
        </p:txBody>
      </p:sp>
      <p:sp>
        <p:nvSpPr>
          <p:cNvPr id="2" name="Title 1">
            <a:extLst>
              <a:ext uri="{FF2B5EF4-FFF2-40B4-BE49-F238E27FC236}">
                <a16:creationId xmlns:a16="http://schemas.microsoft.com/office/drawing/2014/main" id="{5A204B29-A640-789E-243E-C2650018AB0C}"/>
              </a:ext>
            </a:extLst>
          </p:cNvPr>
          <p:cNvSpPr>
            <a:spLocks noGrp="1"/>
          </p:cNvSpPr>
          <p:nvPr>
            <p:ph type="title"/>
          </p:nvPr>
        </p:nvSpPr>
        <p:spPr/>
        <p:txBody>
          <a:bodyPr/>
          <a:lstStyle/>
          <a:p>
            <a:r>
              <a:rPr lang="en-US" dirty="0"/>
              <a:t>Basal Insulin Evaluation</a:t>
            </a:r>
          </a:p>
        </p:txBody>
      </p:sp>
      <p:sp>
        <p:nvSpPr>
          <p:cNvPr id="8" name="Text Placeholder 7">
            <a:extLst>
              <a:ext uri="{FF2B5EF4-FFF2-40B4-BE49-F238E27FC236}">
                <a16:creationId xmlns:a16="http://schemas.microsoft.com/office/drawing/2014/main" id="{667BAF60-3150-2A0D-9DAD-5E0F1CB65F38}"/>
              </a:ext>
            </a:extLst>
          </p:cNvPr>
          <p:cNvSpPr>
            <a:spLocks noGrp="1"/>
          </p:cNvSpPr>
          <p:nvPr>
            <p:ph type="body" idx="1"/>
          </p:nvPr>
        </p:nvSpPr>
        <p:spPr>
          <a:xfrm>
            <a:off x="457200" y="1285875"/>
            <a:ext cx="4040188" cy="466725"/>
          </a:xfrm>
        </p:spPr>
        <p:txBody>
          <a:bodyPr/>
          <a:lstStyle/>
          <a:p>
            <a:r>
              <a:rPr lang="en-US" sz="2400" b="1" dirty="0">
                <a:latin typeface="Calibri" panose="020F0502020204030204" pitchFamily="34" charset="0"/>
                <a:cs typeface="Calibri" panose="020F0502020204030204" pitchFamily="34" charset="0"/>
              </a:rPr>
              <a:t>2. Check basal in the morning</a:t>
            </a:r>
            <a:r>
              <a:rPr lang="en-US" b="1" dirty="0">
                <a:latin typeface="Calibri" panose="020F0502020204030204" pitchFamily="34" charset="0"/>
                <a:cs typeface="Calibri" panose="020F0502020204030204" pitchFamily="34" charset="0"/>
              </a:rPr>
              <a:t>: </a:t>
            </a:r>
            <a:endParaRPr lang="en-US" sz="2000" b="1" i="1" dirty="0">
              <a:latin typeface="Calibri" panose="020F0502020204030204" pitchFamily="34" charset="0"/>
              <a:cs typeface="Calibri" panose="020F0502020204030204" pitchFamily="34" charset="0"/>
            </a:endParaRPr>
          </a:p>
        </p:txBody>
      </p:sp>
      <p:sp>
        <p:nvSpPr>
          <p:cNvPr id="4" name="Content Placeholder 3">
            <a:extLst>
              <a:ext uri="{FF2B5EF4-FFF2-40B4-BE49-F238E27FC236}">
                <a16:creationId xmlns:a16="http://schemas.microsoft.com/office/drawing/2014/main" id="{964EED68-AE49-5B56-C8C7-F9CC66695F83}"/>
              </a:ext>
            </a:extLst>
          </p:cNvPr>
          <p:cNvSpPr>
            <a:spLocks noGrp="1"/>
          </p:cNvSpPr>
          <p:nvPr>
            <p:ph sz="quarter" idx="2"/>
          </p:nvPr>
        </p:nvSpPr>
        <p:spPr>
          <a:xfrm>
            <a:off x="457994" y="1822258"/>
            <a:ext cx="4038600" cy="4883341"/>
          </a:xfrm>
        </p:spPr>
        <p:txBody>
          <a:bodyPr>
            <a:normAutofit fontScale="55000" lnSpcReduction="20000"/>
          </a:bodyPr>
          <a:lstStyle/>
          <a:p>
            <a:pPr>
              <a:lnSpc>
                <a:spcPct val="120000"/>
              </a:lnSpc>
            </a:pPr>
            <a:r>
              <a:rPr lang="en-US" sz="4400" dirty="0">
                <a:latin typeface="Calibri" panose="020F0502020204030204" pitchFamily="34" charset="0"/>
                <a:cs typeface="Calibri" panose="020F0502020204030204" pitchFamily="34" charset="0"/>
              </a:rPr>
              <a:t>If morning glucose is on target – delay breakfast for one to two hours.</a:t>
            </a:r>
          </a:p>
          <a:p>
            <a:pPr>
              <a:lnSpc>
                <a:spcPct val="120000"/>
              </a:lnSpc>
            </a:pPr>
            <a:r>
              <a:rPr lang="en-US" sz="4400" dirty="0">
                <a:cs typeface="Calibri" panose="020F0502020204030204" pitchFamily="34" charset="0"/>
              </a:rPr>
              <a:t>T</a:t>
            </a:r>
            <a:r>
              <a:rPr lang="en-US" sz="4400" dirty="0">
                <a:latin typeface="Calibri" panose="020F0502020204030204" pitchFamily="34" charset="0"/>
                <a:cs typeface="Calibri" panose="020F0502020204030204" pitchFamily="34" charset="0"/>
              </a:rPr>
              <a:t>here will be minimal drift in the morning if basal is set correctly. </a:t>
            </a:r>
          </a:p>
          <a:p>
            <a:pPr>
              <a:lnSpc>
                <a:spcPct val="120000"/>
              </a:lnSpc>
            </a:pPr>
            <a:r>
              <a:rPr lang="en-US" sz="4400" i="1" dirty="0">
                <a:latin typeface="Calibri" panose="020F0502020204030204" pitchFamily="34" charset="0"/>
                <a:cs typeface="Calibri" panose="020F0502020204030204" pitchFamily="34" charset="0"/>
              </a:rPr>
              <a:t>Do this more than once to confirm.</a:t>
            </a:r>
          </a:p>
          <a:p>
            <a:pPr>
              <a:lnSpc>
                <a:spcPct val="120000"/>
              </a:lnSpc>
            </a:pPr>
            <a:r>
              <a:rPr lang="en-US" sz="4400" dirty="0">
                <a:cs typeface="Calibri" panose="020F0502020204030204" pitchFamily="34" charset="0"/>
              </a:rPr>
              <a:t>If not on target, explore solutions and implement</a:t>
            </a:r>
            <a:r>
              <a:rPr lang="en-US" sz="4400" b="1" i="1" dirty="0">
                <a:cs typeface="Calibri" panose="020F0502020204030204" pitchFamily="34" charset="0"/>
              </a:rPr>
              <a:t>.</a:t>
            </a:r>
          </a:p>
          <a:p>
            <a:pPr>
              <a:lnSpc>
                <a:spcPct val="120000"/>
              </a:lnSpc>
            </a:pPr>
            <a:r>
              <a:rPr lang="en-US" sz="4400" i="1" dirty="0">
                <a:cs typeface="Calibri" panose="020F0502020204030204" pitchFamily="34" charset="0"/>
              </a:rPr>
              <a:t>Recheck. </a:t>
            </a:r>
          </a:p>
          <a:p>
            <a:endParaRPr lang="en-US" dirty="0"/>
          </a:p>
        </p:txBody>
      </p:sp>
      <p:sp>
        <p:nvSpPr>
          <p:cNvPr id="11" name="Content Placeholder 10">
            <a:extLst>
              <a:ext uri="{FF2B5EF4-FFF2-40B4-BE49-F238E27FC236}">
                <a16:creationId xmlns:a16="http://schemas.microsoft.com/office/drawing/2014/main" id="{3D497554-3608-87E4-9B02-6BAE6F71B5EE}"/>
              </a:ext>
            </a:extLst>
          </p:cNvPr>
          <p:cNvSpPr>
            <a:spLocks noGrp="1"/>
          </p:cNvSpPr>
          <p:nvPr>
            <p:ph sz="quarter" idx="4"/>
          </p:nvPr>
        </p:nvSpPr>
        <p:spPr>
          <a:xfrm>
            <a:off x="4648199" y="1519237"/>
            <a:ext cx="4038600" cy="4038600"/>
          </a:xfrm>
        </p:spPr>
        <p:txBody>
          <a:bodyPr>
            <a:normAutofit fontScale="55000" lnSpcReduction="20000"/>
          </a:bodyPr>
          <a:lstStyle/>
          <a:p>
            <a:endParaRPr lang="en-US" sz="1000" b="1" i="1" dirty="0">
              <a:latin typeface="Calibri" panose="020F0502020204030204" pitchFamily="34" charset="0"/>
              <a:cs typeface="Calibri" panose="020F0502020204030204" pitchFamily="34" charset="0"/>
            </a:endParaRPr>
          </a:p>
          <a:p>
            <a:pPr marL="0" indent="0" algn="ctr">
              <a:buNone/>
            </a:pPr>
            <a:r>
              <a:rPr lang="en-US" sz="4400" b="1" i="1" dirty="0">
                <a:solidFill>
                  <a:srgbClr val="0070C0"/>
                </a:solidFill>
                <a:latin typeface="Calibri" panose="020F0502020204030204" pitchFamily="34" charset="0"/>
                <a:cs typeface="Calibri" panose="020F0502020204030204" pitchFamily="34" charset="0"/>
              </a:rPr>
              <a:t>Always repeat to confirm.</a:t>
            </a:r>
          </a:p>
          <a:p>
            <a:endParaRPr lang="en-US" dirty="0"/>
          </a:p>
        </p:txBody>
      </p:sp>
      <p:pic>
        <p:nvPicPr>
          <p:cNvPr id="13" name="Picture 12" descr="Elderly couple preparing meal">
            <a:extLst>
              <a:ext uri="{FF2B5EF4-FFF2-40B4-BE49-F238E27FC236}">
                <a16:creationId xmlns:a16="http://schemas.microsoft.com/office/drawing/2014/main" id="{7D8A607A-5195-41C0-A6EE-236C1723683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57786" y="2413162"/>
            <a:ext cx="3372767" cy="2250749"/>
          </a:xfrm>
          <a:prstGeom prst="rect">
            <a:avLst/>
          </a:prstGeom>
        </p:spPr>
      </p:pic>
      <p:sp>
        <p:nvSpPr>
          <p:cNvPr id="15" name="TextBox 14">
            <a:extLst>
              <a:ext uri="{FF2B5EF4-FFF2-40B4-BE49-F238E27FC236}">
                <a16:creationId xmlns:a16="http://schemas.microsoft.com/office/drawing/2014/main" id="{7F847077-D288-C7B0-A48E-20290F56FA0A}"/>
              </a:ext>
            </a:extLst>
          </p:cNvPr>
          <p:cNvSpPr txBox="1"/>
          <p:nvPr/>
        </p:nvSpPr>
        <p:spPr>
          <a:xfrm>
            <a:off x="4720716" y="4708741"/>
            <a:ext cx="4152899" cy="1015663"/>
          </a:xfrm>
          <a:prstGeom prst="rect">
            <a:avLst/>
          </a:prstGeom>
          <a:noFill/>
        </p:spPr>
        <p:txBody>
          <a:bodyPr wrap="square">
            <a:spAutoFit/>
          </a:bodyPr>
          <a:lstStyle/>
          <a:p>
            <a:pPr algn="ctr"/>
            <a:r>
              <a:rPr lang="en-US" sz="2000" dirty="0">
                <a:latin typeface="Calibri" panose="020F0502020204030204" pitchFamily="34" charset="0"/>
                <a:cs typeface="Calibri" panose="020F0502020204030204" pitchFamily="34" charset="0"/>
              </a:rPr>
              <a:t>If basal dose and timing are correct, then there should be minimal drift during non-eating segments</a:t>
            </a:r>
            <a:r>
              <a:rPr lang="en-US" sz="2000" b="1" dirty="0">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268474475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A541BD-E869-6DD1-D905-EAD4AF8051D0}"/>
              </a:ext>
            </a:extLst>
          </p:cNvPr>
          <p:cNvSpPr>
            <a:spLocks noGrp="1"/>
          </p:cNvSpPr>
          <p:nvPr>
            <p:ph type="title"/>
          </p:nvPr>
        </p:nvSpPr>
        <p:spPr>
          <a:xfrm>
            <a:off x="6096000" y="304800"/>
            <a:ext cx="2743200" cy="838200"/>
          </a:xfrm>
        </p:spPr>
        <p:txBody>
          <a:bodyPr anchor="b">
            <a:normAutofit fontScale="90000"/>
          </a:bodyPr>
          <a:lstStyle/>
          <a:p>
            <a:pPr algn="ctr"/>
            <a:r>
              <a:rPr lang="en-US" sz="2800" dirty="0"/>
              <a:t>Making insulin changes</a:t>
            </a:r>
          </a:p>
        </p:txBody>
      </p:sp>
      <p:sp>
        <p:nvSpPr>
          <p:cNvPr id="3" name="Content Placeholder 2">
            <a:extLst>
              <a:ext uri="{FF2B5EF4-FFF2-40B4-BE49-F238E27FC236}">
                <a16:creationId xmlns:a16="http://schemas.microsoft.com/office/drawing/2014/main" id="{843CF2F1-B87C-8A69-3F74-A9F5DCF41320}"/>
              </a:ext>
            </a:extLst>
          </p:cNvPr>
          <p:cNvSpPr>
            <a:spLocks noGrp="1"/>
          </p:cNvSpPr>
          <p:nvPr>
            <p:ph type="body" idx="2"/>
          </p:nvPr>
        </p:nvSpPr>
        <p:spPr>
          <a:xfrm>
            <a:off x="6096000" y="1219200"/>
            <a:ext cx="2743200" cy="5486400"/>
          </a:xfrm>
        </p:spPr>
        <p:txBody>
          <a:bodyPr>
            <a:normAutofit/>
          </a:bodyPr>
          <a:lstStyle/>
          <a:p>
            <a:pPr algn="ctr"/>
            <a:r>
              <a:rPr lang="en-US" dirty="0"/>
              <a:t>ReVive 5 is designed to encourage the person with diabetes to “find their expert within”.</a:t>
            </a:r>
          </a:p>
          <a:p>
            <a:pPr algn="ctr"/>
            <a:r>
              <a:rPr lang="en-US" dirty="0"/>
              <a:t>We want them to feel confident and comfortable talking to their medical team about insulin adjustments.</a:t>
            </a:r>
          </a:p>
          <a:p>
            <a:pPr algn="ctr"/>
            <a:r>
              <a:rPr lang="en-US" dirty="0"/>
              <a:t>As the diabetes coach, you are helping them discover what insulin changes might be helpful.</a:t>
            </a:r>
          </a:p>
          <a:p>
            <a:pPr algn="ctr"/>
            <a:r>
              <a:rPr lang="en-US" dirty="0"/>
              <a:t>The person with diabetes is responsible for sharing these changes with their health care team.</a:t>
            </a:r>
          </a:p>
        </p:txBody>
      </p:sp>
      <p:pic>
        <p:nvPicPr>
          <p:cNvPr id="5" name="Picture 4" descr="Woman talking to a doctor">
            <a:extLst>
              <a:ext uri="{FF2B5EF4-FFF2-40B4-BE49-F238E27FC236}">
                <a16:creationId xmlns:a16="http://schemas.microsoft.com/office/drawing/2014/main" id="{445F082C-23FB-6CE2-EED1-2F15C6495BB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7480" r="5768" b="-2"/>
          <a:stretch/>
        </p:blipFill>
        <p:spPr>
          <a:xfrm>
            <a:off x="304800" y="304800"/>
            <a:ext cx="5715000" cy="5715000"/>
          </a:xfrm>
          <a:prstGeom prst="rect">
            <a:avLst/>
          </a:prstGeom>
          <a:noFill/>
        </p:spPr>
      </p:pic>
    </p:spTree>
    <p:extLst>
      <p:ext uri="{BB962C8B-B14F-4D97-AF65-F5344CB8AC3E}">
        <p14:creationId xmlns:p14="http://schemas.microsoft.com/office/powerpoint/2010/main" val="21232356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C6D2729-5FD6-2010-53D9-3FB778BA4C1C}"/>
              </a:ext>
            </a:extLst>
          </p:cNvPr>
          <p:cNvPicPr>
            <a:picLocks noChangeAspect="1"/>
          </p:cNvPicPr>
          <p:nvPr/>
        </p:nvPicPr>
        <p:blipFill>
          <a:blip r:embed="rId3"/>
          <a:stretch>
            <a:fillRect/>
          </a:stretch>
        </p:blipFill>
        <p:spPr>
          <a:xfrm>
            <a:off x="457200" y="3061840"/>
            <a:ext cx="6852391" cy="3642947"/>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687101" y="931535"/>
            <a:ext cx="800308" cy="800308"/>
          </a:xfrm>
          <a:prstGeom prst="rect">
            <a:avLst/>
          </a:prstGeom>
        </p:spPr>
      </p:pic>
      <p:sp>
        <p:nvSpPr>
          <p:cNvPr id="7" name="TextBox 6"/>
          <p:cNvSpPr txBox="1"/>
          <p:nvPr/>
        </p:nvSpPr>
        <p:spPr>
          <a:xfrm>
            <a:off x="495300" y="1143000"/>
            <a:ext cx="8153400" cy="2493247"/>
          </a:xfrm>
          <a:prstGeom prst="rect">
            <a:avLst/>
          </a:prstGeom>
          <a:noFill/>
        </p:spPr>
        <p:txBody>
          <a:bodyPr wrap="square" rtlCol="0">
            <a:spAutoFit/>
          </a:bodyPr>
          <a:lstStyle/>
          <a:p>
            <a:pPr marL="342991" indent="-342991">
              <a:buClr>
                <a:srgbClr val="005959"/>
              </a:buClr>
              <a:buFont typeface="Wingdings" panose="05000000000000000000" pitchFamily="2" charset="2"/>
              <a:buChar char="§"/>
            </a:pPr>
            <a:r>
              <a:rPr lang="en-US" sz="2400" dirty="0">
                <a:latin typeface="Calibri" panose="020F0502020204030204" pitchFamily="34" charset="0"/>
                <a:cs typeface="Calibri" panose="020F0502020204030204" pitchFamily="34" charset="0"/>
              </a:rPr>
              <a:t>These rapid acting insulins are used to cover the carbs in a meal or correct a high blood sugar.</a:t>
            </a:r>
          </a:p>
          <a:p>
            <a:pPr marL="342991" indent="-342991">
              <a:buClr>
                <a:srgbClr val="005959"/>
              </a:buClr>
              <a:buFont typeface="Wingdings" panose="05000000000000000000" pitchFamily="2" charset="2"/>
              <a:buChar char="§"/>
            </a:pPr>
            <a:r>
              <a:rPr lang="en-US" sz="2400" dirty="0">
                <a:latin typeface="Calibri" panose="020F0502020204030204" pitchFamily="34" charset="0"/>
                <a:cs typeface="Calibri" panose="020F0502020204030204" pitchFamily="34" charset="0"/>
              </a:rPr>
              <a:t>People with diabetes imitate the bolus release of insulin by injecting insulin or taking a bolus using a pump.</a:t>
            </a:r>
          </a:p>
          <a:p>
            <a:pPr>
              <a:buClr>
                <a:srgbClr val="005959"/>
              </a:buClr>
            </a:pPr>
            <a:endParaRPr lang="en-US" sz="2401" b="1" dirty="0">
              <a:latin typeface="Calibri" panose="020F0502020204030204" pitchFamily="34" charset="0"/>
              <a:cs typeface="Calibri" panose="020F0502020204030204" pitchFamily="34" charset="0"/>
            </a:endParaRPr>
          </a:p>
          <a:p>
            <a:pPr marL="342991" indent="-342991">
              <a:buClr>
                <a:srgbClr val="005959"/>
              </a:buClr>
              <a:buFont typeface="Wingdings" panose="05000000000000000000" pitchFamily="2" charset="2"/>
              <a:buChar char="§"/>
            </a:pPr>
            <a:endParaRPr lang="en-US" sz="2401" b="1" dirty="0">
              <a:latin typeface="Calibri" panose="020F0502020204030204" pitchFamily="34" charset="0"/>
              <a:cs typeface="Calibri" panose="020F0502020204030204" pitchFamily="34" charset="0"/>
            </a:endParaRPr>
          </a:p>
          <a:p>
            <a:pPr marL="342991" indent="-342991">
              <a:buClr>
                <a:srgbClr val="005959"/>
              </a:buClr>
              <a:buFont typeface="Wingdings" panose="05000000000000000000" pitchFamily="2" charset="2"/>
              <a:buChar char="§"/>
            </a:pPr>
            <a:endParaRPr lang="en-US" sz="1200" b="1" dirty="0">
              <a:latin typeface="Baskerville Old Face" panose="02020602080505020303" pitchFamily="18" charset="0"/>
            </a:endParaRPr>
          </a:p>
        </p:txBody>
      </p:sp>
      <p:sp>
        <p:nvSpPr>
          <p:cNvPr id="2" name="Title 1">
            <a:extLst>
              <a:ext uri="{FF2B5EF4-FFF2-40B4-BE49-F238E27FC236}">
                <a16:creationId xmlns:a16="http://schemas.microsoft.com/office/drawing/2014/main" id="{EDCE0ED9-FBE0-93B9-117C-B8E4FBC1A6EF}"/>
              </a:ext>
            </a:extLst>
          </p:cNvPr>
          <p:cNvSpPr>
            <a:spLocks noGrp="1"/>
          </p:cNvSpPr>
          <p:nvPr>
            <p:ph type="title"/>
          </p:nvPr>
        </p:nvSpPr>
        <p:spPr/>
        <p:txBody>
          <a:bodyPr/>
          <a:lstStyle/>
          <a:p>
            <a:r>
              <a:rPr lang="en-US" dirty="0"/>
              <a:t>Let’s Move to Bolus Insulin</a:t>
            </a:r>
          </a:p>
        </p:txBody>
      </p:sp>
      <p:pic>
        <p:nvPicPr>
          <p:cNvPr id="4" name="Picture 3" descr="Graphical user interface&#10;&#10;Description automatically generated">
            <a:extLst>
              <a:ext uri="{FF2B5EF4-FFF2-40B4-BE49-F238E27FC236}">
                <a16:creationId xmlns:a16="http://schemas.microsoft.com/office/drawing/2014/main" id="{B74D059E-7BBE-5989-E42C-6FC90C1C53D7}"/>
              </a:ext>
            </a:extLst>
          </p:cNvPr>
          <p:cNvPicPr>
            <a:picLocks noChangeAspect="1"/>
          </p:cNvPicPr>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6154855" y="4289751"/>
            <a:ext cx="2665108" cy="2425248"/>
          </a:xfrm>
          <a:prstGeom prst="rect">
            <a:avLst/>
          </a:prstGeom>
        </p:spPr>
      </p:pic>
      <p:sp>
        <p:nvSpPr>
          <p:cNvPr id="3" name="Rectangle 2">
            <a:extLst>
              <a:ext uri="{FF2B5EF4-FFF2-40B4-BE49-F238E27FC236}">
                <a16:creationId xmlns:a16="http://schemas.microsoft.com/office/drawing/2014/main" id="{98B00457-EE02-0295-1B8B-431C6FDF637A}"/>
              </a:ext>
            </a:extLst>
          </p:cNvPr>
          <p:cNvSpPr/>
          <p:nvPr/>
        </p:nvSpPr>
        <p:spPr>
          <a:xfrm>
            <a:off x="3657600" y="2961313"/>
            <a:ext cx="3651991" cy="6096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0564633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08125" y="931536"/>
            <a:ext cx="829610" cy="829610"/>
          </a:xfrm>
          <a:prstGeom prst="rect">
            <a:avLst/>
          </a:prstGeom>
        </p:spPr>
      </p:pic>
      <p:sp>
        <p:nvSpPr>
          <p:cNvPr id="2" name="Title 1">
            <a:extLst>
              <a:ext uri="{FF2B5EF4-FFF2-40B4-BE49-F238E27FC236}">
                <a16:creationId xmlns:a16="http://schemas.microsoft.com/office/drawing/2014/main" id="{CE929EF9-6DF2-8E11-E0E8-EA78EBD40908}"/>
              </a:ext>
            </a:extLst>
          </p:cNvPr>
          <p:cNvSpPr>
            <a:spLocks noGrp="1"/>
          </p:cNvSpPr>
          <p:nvPr>
            <p:ph type="title"/>
          </p:nvPr>
        </p:nvSpPr>
        <p:spPr>
          <a:xfrm>
            <a:off x="513293" y="119226"/>
            <a:ext cx="8402107" cy="1252374"/>
          </a:xfrm>
        </p:spPr>
        <p:txBody>
          <a:bodyPr>
            <a:normAutofit fontScale="90000"/>
          </a:bodyPr>
          <a:lstStyle/>
          <a:p>
            <a:r>
              <a:rPr lang="en-US" dirty="0"/>
              <a:t>Bolus Insulin – Getting to the Right Dose</a:t>
            </a:r>
          </a:p>
        </p:txBody>
      </p:sp>
      <p:sp>
        <p:nvSpPr>
          <p:cNvPr id="8" name="Text Placeholder 7">
            <a:extLst>
              <a:ext uri="{FF2B5EF4-FFF2-40B4-BE49-F238E27FC236}">
                <a16:creationId xmlns:a16="http://schemas.microsoft.com/office/drawing/2014/main" id="{716D98FB-B202-CD2A-F13C-DF6BF4ED817F}"/>
              </a:ext>
            </a:extLst>
          </p:cNvPr>
          <p:cNvSpPr>
            <a:spLocks noGrp="1"/>
          </p:cNvSpPr>
          <p:nvPr>
            <p:ph type="body" sz="half" idx="1"/>
          </p:nvPr>
        </p:nvSpPr>
        <p:spPr>
          <a:xfrm>
            <a:off x="4917930" y="1447800"/>
            <a:ext cx="3921270" cy="5029200"/>
          </a:xfrm>
        </p:spPr>
        <p:txBody>
          <a:bodyPr>
            <a:normAutofit fontScale="92500"/>
          </a:bodyPr>
          <a:lstStyle/>
          <a:p>
            <a:r>
              <a:rPr lang="en-US" sz="3000" dirty="0">
                <a:solidFill>
                  <a:srgbClr val="0070C0"/>
                </a:solidFill>
              </a:rPr>
              <a:t>Ask person with diabetes to discover:</a:t>
            </a:r>
          </a:p>
          <a:p>
            <a:r>
              <a:rPr lang="en-US" sz="3000" dirty="0"/>
              <a:t>Their insulin to carb ratios.</a:t>
            </a:r>
          </a:p>
          <a:p>
            <a:pPr lvl="1"/>
            <a:r>
              <a:rPr lang="en-US" sz="2200" dirty="0"/>
              <a:t>This includes for meals, snacks and different times of day.</a:t>
            </a:r>
          </a:p>
          <a:p>
            <a:r>
              <a:rPr lang="en-US" sz="3000" dirty="0"/>
              <a:t>Correction scales</a:t>
            </a:r>
          </a:p>
          <a:p>
            <a:pPr lvl="1"/>
            <a:r>
              <a:rPr lang="en-US" sz="2200" dirty="0"/>
              <a:t>This may vary by time of day</a:t>
            </a:r>
          </a:p>
          <a:p>
            <a:r>
              <a:rPr lang="en-US" sz="3000" dirty="0"/>
              <a:t>Make a record of this info and add to assessment sheet</a:t>
            </a:r>
          </a:p>
          <a:p>
            <a:pPr lvl="1"/>
            <a:endParaRPr lang="en-US" dirty="0"/>
          </a:p>
        </p:txBody>
      </p:sp>
      <p:sp>
        <p:nvSpPr>
          <p:cNvPr id="4" name="Content Placeholder 3">
            <a:extLst>
              <a:ext uri="{FF2B5EF4-FFF2-40B4-BE49-F238E27FC236}">
                <a16:creationId xmlns:a16="http://schemas.microsoft.com/office/drawing/2014/main" id="{8D4F6BE4-7CD6-8B4F-2B40-A9E45A8F75E7}"/>
              </a:ext>
            </a:extLst>
          </p:cNvPr>
          <p:cNvSpPr>
            <a:spLocks noGrp="1"/>
          </p:cNvSpPr>
          <p:nvPr>
            <p:ph sz="half" idx="2"/>
          </p:nvPr>
        </p:nvSpPr>
        <p:spPr>
          <a:xfrm>
            <a:off x="525077" y="1524000"/>
            <a:ext cx="3810000" cy="4724400"/>
          </a:xfrm>
        </p:spPr>
        <p:txBody>
          <a:bodyPr>
            <a:normAutofit fontScale="77500" lnSpcReduction="20000"/>
          </a:bodyPr>
          <a:lstStyle/>
          <a:p>
            <a:r>
              <a:rPr lang="en-US" sz="3600" dirty="0">
                <a:latin typeface="Calibri" panose="020F0502020204030204" pitchFamily="34" charset="0"/>
                <a:cs typeface="Calibri" panose="020F0502020204030204" pitchFamily="34" charset="0"/>
              </a:rPr>
              <a:t>Getting to the right bolus dose requires 3 things:</a:t>
            </a:r>
          </a:p>
          <a:p>
            <a:endParaRPr lang="en-US" sz="3600" dirty="0">
              <a:latin typeface="Calibri" panose="020F0502020204030204" pitchFamily="34" charset="0"/>
              <a:cs typeface="Calibri" panose="020F0502020204030204" pitchFamily="34" charset="0"/>
            </a:endParaRPr>
          </a:p>
          <a:p>
            <a:pPr marL="274320" lvl="1" indent="0">
              <a:buNone/>
            </a:pPr>
            <a:r>
              <a:rPr lang="en-US" sz="3000" dirty="0">
                <a:solidFill>
                  <a:srgbClr val="005959"/>
                </a:solidFill>
                <a:latin typeface="Calibri" panose="020F0502020204030204" pitchFamily="34" charset="0"/>
                <a:cs typeface="Calibri" panose="020F0502020204030204" pitchFamily="34" charset="0"/>
              </a:rPr>
              <a:t>1.  </a:t>
            </a:r>
            <a:r>
              <a:rPr lang="en-US" sz="3100" dirty="0">
                <a:latin typeface="Calibri" panose="020F0502020204030204" pitchFamily="34" charset="0"/>
                <a:cs typeface="Calibri" panose="020F0502020204030204" pitchFamily="34" charset="0"/>
              </a:rPr>
              <a:t>Accurate carb counting</a:t>
            </a:r>
          </a:p>
          <a:p>
            <a:pPr marL="274320" lvl="1" indent="0">
              <a:buNone/>
            </a:pPr>
            <a:r>
              <a:rPr lang="en-US" sz="3100" dirty="0">
                <a:solidFill>
                  <a:srgbClr val="005959"/>
                </a:solidFill>
                <a:latin typeface="Calibri" panose="020F0502020204030204" pitchFamily="34" charset="0"/>
                <a:cs typeface="Calibri" panose="020F0502020204030204" pitchFamily="34" charset="0"/>
              </a:rPr>
              <a:t>2.  </a:t>
            </a:r>
            <a:r>
              <a:rPr lang="en-US" sz="3100" dirty="0">
                <a:latin typeface="Calibri" panose="020F0502020204030204" pitchFamily="34" charset="0"/>
                <a:cs typeface="Calibri" panose="020F0502020204030204" pitchFamily="34" charset="0"/>
              </a:rPr>
              <a:t>Accurate bolus ratio</a:t>
            </a:r>
          </a:p>
          <a:p>
            <a:pPr marL="274320" lvl="1" indent="0">
              <a:buNone/>
            </a:pPr>
            <a:r>
              <a:rPr lang="en-US" sz="3100" dirty="0">
                <a:solidFill>
                  <a:srgbClr val="005959"/>
                </a:solidFill>
                <a:latin typeface="Calibri" panose="020F0502020204030204" pitchFamily="34" charset="0"/>
                <a:cs typeface="Calibri" panose="020F0502020204030204" pitchFamily="34" charset="0"/>
              </a:rPr>
              <a:t>3.  </a:t>
            </a:r>
            <a:r>
              <a:rPr lang="en-US" sz="3100" dirty="0">
                <a:latin typeface="Calibri" panose="020F0502020204030204" pitchFamily="34" charset="0"/>
                <a:cs typeface="Calibri" panose="020F0502020204030204" pitchFamily="34" charset="0"/>
              </a:rPr>
              <a:t>Accurate correction bolus</a:t>
            </a:r>
          </a:p>
          <a:p>
            <a:pPr marL="0" indent="0">
              <a:buNone/>
            </a:pPr>
            <a:endParaRPr lang="en-US" sz="3600" dirty="0">
              <a:latin typeface="Calibri" panose="020F0502020204030204" pitchFamily="34" charset="0"/>
              <a:cs typeface="Calibri" panose="020F0502020204030204" pitchFamily="34" charset="0"/>
            </a:endParaRPr>
          </a:p>
          <a:p>
            <a:pPr marL="342991" indent="-342991">
              <a:buAutoNum type="arabicPeriod"/>
            </a:pPr>
            <a:endParaRPr lang="en-US" sz="3600" dirty="0">
              <a:latin typeface="Calibri" panose="020F0502020204030204" pitchFamily="34" charset="0"/>
              <a:cs typeface="Calibri" panose="020F0502020204030204" pitchFamily="34" charset="0"/>
            </a:endParaRPr>
          </a:p>
          <a:p>
            <a:pPr marL="0" indent="0" algn="ctr">
              <a:buNone/>
            </a:pPr>
            <a:r>
              <a:rPr lang="en-US" sz="4100" i="1" dirty="0">
                <a:solidFill>
                  <a:srgbClr val="0070C0"/>
                </a:solidFill>
                <a:latin typeface="Calibri" panose="020F0502020204030204" pitchFamily="34" charset="0"/>
                <a:cs typeface="Calibri" panose="020F0502020204030204" pitchFamily="34" charset="0"/>
              </a:rPr>
              <a:t>Let’s review each</a:t>
            </a:r>
            <a:r>
              <a:rPr lang="en-US" sz="3600" i="1" dirty="0">
                <a:solidFill>
                  <a:srgbClr val="0070C0"/>
                </a:solidFill>
                <a:latin typeface="Calibri" panose="020F0502020204030204" pitchFamily="34" charset="0"/>
                <a:cs typeface="Calibri" panose="020F0502020204030204" pitchFamily="34" charset="0"/>
              </a:rPr>
              <a:t>.</a:t>
            </a:r>
          </a:p>
          <a:p>
            <a:pPr marL="0" indent="0">
              <a:buNone/>
            </a:pPr>
            <a:endParaRPr lang="en-US" dirty="0"/>
          </a:p>
        </p:txBody>
      </p:sp>
    </p:spTree>
    <p:extLst>
      <p:ext uri="{BB962C8B-B14F-4D97-AF65-F5344CB8AC3E}">
        <p14:creationId xmlns:p14="http://schemas.microsoft.com/office/powerpoint/2010/main" val="422553057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86947" y="974769"/>
            <a:ext cx="800308" cy="800308"/>
          </a:xfrm>
          <a:prstGeom prst="rect">
            <a:avLst/>
          </a:prstGeom>
        </p:spPr>
      </p:pic>
      <p:sp>
        <p:nvSpPr>
          <p:cNvPr id="4" name="Title 3">
            <a:extLst>
              <a:ext uri="{FF2B5EF4-FFF2-40B4-BE49-F238E27FC236}">
                <a16:creationId xmlns:a16="http://schemas.microsoft.com/office/drawing/2014/main" id="{37C7B586-9B2E-8E35-D8BC-FEFED3FF518E}"/>
              </a:ext>
            </a:extLst>
          </p:cNvPr>
          <p:cNvSpPr>
            <a:spLocks noGrp="1"/>
          </p:cNvSpPr>
          <p:nvPr>
            <p:ph type="title"/>
          </p:nvPr>
        </p:nvSpPr>
        <p:spPr/>
        <p:txBody>
          <a:bodyPr/>
          <a:lstStyle/>
          <a:p>
            <a:r>
              <a:rPr lang="en-US" dirty="0"/>
              <a:t>Bolus Insulin and Carb Counting</a:t>
            </a:r>
          </a:p>
        </p:txBody>
      </p:sp>
      <p:sp>
        <p:nvSpPr>
          <p:cNvPr id="7" name="Content Placeholder 6">
            <a:extLst>
              <a:ext uri="{FF2B5EF4-FFF2-40B4-BE49-F238E27FC236}">
                <a16:creationId xmlns:a16="http://schemas.microsoft.com/office/drawing/2014/main" id="{6D1AE760-63BC-36F5-E52C-C544EE1CC14E}"/>
              </a:ext>
            </a:extLst>
          </p:cNvPr>
          <p:cNvSpPr>
            <a:spLocks noGrp="1"/>
          </p:cNvSpPr>
          <p:nvPr>
            <p:ph sz="quarter" idx="2"/>
          </p:nvPr>
        </p:nvSpPr>
        <p:spPr>
          <a:xfrm>
            <a:off x="436075" y="1219200"/>
            <a:ext cx="4041648" cy="4937760"/>
          </a:xfrm>
        </p:spPr>
        <p:txBody>
          <a:bodyPr>
            <a:normAutofit fontScale="55000" lnSpcReduction="20000"/>
          </a:bodyPr>
          <a:lstStyle/>
          <a:p>
            <a:pPr marL="342991" indent="-342991">
              <a:lnSpc>
                <a:spcPct val="120000"/>
              </a:lnSpc>
              <a:buClr>
                <a:srgbClr val="005959"/>
              </a:buClr>
              <a:buFont typeface="Wingdings" panose="05000000000000000000" pitchFamily="2" charset="2"/>
              <a:buChar char="§"/>
            </a:pPr>
            <a:r>
              <a:rPr lang="en-US" sz="4400" dirty="0">
                <a:cs typeface="Calibri" panose="020F0502020204030204" pitchFamily="34" charset="0"/>
              </a:rPr>
              <a:t>The insulin bolus covers the carbs consumed as evidenced by post meal glucose levels on target.</a:t>
            </a:r>
          </a:p>
          <a:p>
            <a:pPr>
              <a:lnSpc>
                <a:spcPct val="120000"/>
              </a:lnSpc>
            </a:pPr>
            <a:endParaRPr lang="en-US" sz="4400" dirty="0">
              <a:cs typeface="Calibri" panose="020F0502020204030204" pitchFamily="34" charset="0"/>
            </a:endParaRPr>
          </a:p>
          <a:p>
            <a:pPr marL="342991" indent="-342991">
              <a:lnSpc>
                <a:spcPct val="120000"/>
              </a:lnSpc>
              <a:buClr>
                <a:srgbClr val="005959"/>
              </a:buClr>
              <a:buFont typeface="Wingdings" panose="05000000000000000000" pitchFamily="2" charset="2"/>
              <a:buChar char="§"/>
            </a:pPr>
            <a:r>
              <a:rPr lang="en-US" sz="4400" dirty="0">
                <a:cs typeface="Calibri" panose="020F0502020204030204" pitchFamily="34" charset="0"/>
              </a:rPr>
              <a:t>Th</a:t>
            </a:r>
            <a:r>
              <a:rPr lang="en-US" sz="4400" dirty="0">
                <a:latin typeface="Calibri" panose="020F0502020204030204" pitchFamily="34" charset="0"/>
                <a:cs typeface="Calibri" panose="020F0502020204030204" pitchFamily="34" charset="0"/>
              </a:rPr>
              <a:t>e goal is to make sure that carb count </a:t>
            </a:r>
            <a:r>
              <a:rPr lang="en-US" sz="4400" dirty="0">
                <a:cs typeface="Calibri" panose="020F0502020204030204" pitchFamily="34" charset="0"/>
              </a:rPr>
              <a:t>is accurate, or else the</a:t>
            </a:r>
            <a:r>
              <a:rPr lang="en-US" sz="4400" dirty="0">
                <a:latin typeface="Calibri" panose="020F0502020204030204" pitchFamily="34" charset="0"/>
                <a:cs typeface="Calibri" panose="020F0502020204030204" pitchFamily="34" charset="0"/>
              </a:rPr>
              <a:t> person either </a:t>
            </a:r>
          </a:p>
          <a:p>
            <a:pPr marL="617311" lvl="1" indent="-342991">
              <a:lnSpc>
                <a:spcPct val="120000"/>
              </a:lnSpc>
              <a:buClr>
                <a:srgbClr val="005959"/>
              </a:buClr>
              <a:buFont typeface="Wingdings" panose="05000000000000000000" pitchFamily="2" charset="2"/>
              <a:buChar char="§"/>
            </a:pPr>
            <a:r>
              <a:rPr lang="en-US" sz="4400" dirty="0">
                <a:latin typeface="Calibri" panose="020F0502020204030204" pitchFamily="34" charset="0"/>
                <a:cs typeface="Calibri" panose="020F0502020204030204" pitchFamily="34" charset="0"/>
              </a:rPr>
              <a:t>ends up taking too much or too little insulin</a:t>
            </a:r>
          </a:p>
          <a:p>
            <a:pPr marL="617311" lvl="1" indent="-342991">
              <a:lnSpc>
                <a:spcPct val="120000"/>
              </a:lnSpc>
              <a:buClr>
                <a:srgbClr val="005959"/>
              </a:buClr>
              <a:buFont typeface="Wingdings" panose="05000000000000000000" pitchFamily="2" charset="2"/>
              <a:buChar char="§"/>
            </a:pPr>
            <a:r>
              <a:rPr lang="en-US" sz="4400" dirty="0">
                <a:latin typeface="Calibri" panose="020F0502020204030204" pitchFamily="34" charset="0"/>
                <a:cs typeface="Calibri" panose="020F0502020204030204" pitchFamily="34" charset="0"/>
              </a:rPr>
              <a:t>and glucose levels are above or below target.</a:t>
            </a:r>
          </a:p>
          <a:p>
            <a:endParaRPr lang="en-US" dirty="0"/>
          </a:p>
        </p:txBody>
      </p:sp>
      <p:pic>
        <p:nvPicPr>
          <p:cNvPr id="12" name="Picture 11" descr="Food on a bowl">
            <a:extLst>
              <a:ext uri="{FF2B5EF4-FFF2-40B4-BE49-F238E27FC236}">
                <a16:creationId xmlns:a16="http://schemas.microsoft.com/office/drawing/2014/main" id="{52975C9F-A408-0E89-97ED-57D1B9018A4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4666279" y="1374923"/>
            <a:ext cx="4041648" cy="2693926"/>
          </a:xfrm>
          <a:prstGeom prst="rect">
            <a:avLst/>
          </a:prstGeom>
        </p:spPr>
      </p:pic>
      <p:sp>
        <p:nvSpPr>
          <p:cNvPr id="3" name="TextBox 2">
            <a:extLst>
              <a:ext uri="{FF2B5EF4-FFF2-40B4-BE49-F238E27FC236}">
                <a16:creationId xmlns:a16="http://schemas.microsoft.com/office/drawing/2014/main" id="{4733ECDE-D32C-592E-10AA-9A9F52EF3802}"/>
              </a:ext>
            </a:extLst>
          </p:cNvPr>
          <p:cNvSpPr txBox="1"/>
          <p:nvPr/>
        </p:nvSpPr>
        <p:spPr>
          <a:xfrm>
            <a:off x="5010701" y="4300772"/>
            <a:ext cx="3352800" cy="923330"/>
          </a:xfrm>
          <a:prstGeom prst="rect">
            <a:avLst/>
          </a:prstGeom>
          <a:noFill/>
        </p:spPr>
        <p:txBody>
          <a:bodyPr wrap="square" rtlCol="0">
            <a:spAutoFit/>
          </a:bodyPr>
          <a:lstStyle/>
          <a:p>
            <a:pPr algn="ctr"/>
            <a:r>
              <a:rPr lang="en-US" dirty="0">
                <a:solidFill>
                  <a:srgbClr val="0070C0"/>
                </a:solidFill>
              </a:rPr>
              <a:t>During the Embark Trial, many people were struggling with carb counting.</a:t>
            </a:r>
          </a:p>
        </p:txBody>
      </p:sp>
    </p:spTree>
    <p:extLst>
      <p:ext uri="{BB962C8B-B14F-4D97-AF65-F5344CB8AC3E}">
        <p14:creationId xmlns:p14="http://schemas.microsoft.com/office/powerpoint/2010/main" val="279639413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58443" y="1031933"/>
            <a:ext cx="815718" cy="815718"/>
          </a:xfrm>
          <a:prstGeom prst="rect">
            <a:avLst/>
          </a:prstGeom>
        </p:spPr>
      </p:pic>
      <p:sp>
        <p:nvSpPr>
          <p:cNvPr id="2" name="Title 1">
            <a:extLst>
              <a:ext uri="{FF2B5EF4-FFF2-40B4-BE49-F238E27FC236}">
                <a16:creationId xmlns:a16="http://schemas.microsoft.com/office/drawing/2014/main" id="{5A7199D4-9C62-6FE2-558A-AAAB3E4F9305}"/>
              </a:ext>
            </a:extLst>
          </p:cNvPr>
          <p:cNvSpPr>
            <a:spLocks noGrp="1"/>
          </p:cNvSpPr>
          <p:nvPr>
            <p:ph type="title"/>
          </p:nvPr>
        </p:nvSpPr>
        <p:spPr/>
        <p:txBody>
          <a:bodyPr/>
          <a:lstStyle/>
          <a:p>
            <a:r>
              <a:rPr lang="en-US" dirty="0"/>
              <a:t>Tips on Accurate Carb Counting</a:t>
            </a:r>
          </a:p>
        </p:txBody>
      </p:sp>
      <p:sp>
        <p:nvSpPr>
          <p:cNvPr id="4" name="Content Placeholder 3">
            <a:extLst>
              <a:ext uri="{FF2B5EF4-FFF2-40B4-BE49-F238E27FC236}">
                <a16:creationId xmlns:a16="http://schemas.microsoft.com/office/drawing/2014/main" id="{9F4B678E-E1AF-5DFA-0DD7-CEEAAAFB8943}"/>
              </a:ext>
            </a:extLst>
          </p:cNvPr>
          <p:cNvSpPr>
            <a:spLocks noGrp="1"/>
          </p:cNvSpPr>
          <p:nvPr>
            <p:ph sz="quarter" idx="1"/>
          </p:nvPr>
        </p:nvSpPr>
        <p:spPr>
          <a:xfrm>
            <a:off x="381000" y="1098349"/>
            <a:ext cx="8229600" cy="5410200"/>
          </a:xfrm>
        </p:spPr>
        <p:txBody>
          <a:bodyPr>
            <a:normAutofit fontScale="85000" lnSpcReduction="20000"/>
          </a:bodyPr>
          <a:lstStyle/>
          <a:p>
            <a:pPr>
              <a:lnSpc>
                <a:spcPct val="120000"/>
              </a:lnSpc>
            </a:pPr>
            <a:r>
              <a:rPr lang="en-US" sz="3100" dirty="0">
                <a:cs typeface="Calibri" panose="020F0502020204030204" pitchFamily="34" charset="0"/>
              </a:rPr>
              <a:t>Here are some strategies p</a:t>
            </a:r>
            <a:r>
              <a:rPr lang="en-US" sz="3100" dirty="0">
                <a:latin typeface="Calibri" panose="020F0502020204030204" pitchFamily="34" charset="0"/>
                <a:cs typeface="Calibri" panose="020F0502020204030204" pitchFamily="34" charset="0"/>
              </a:rPr>
              <a:t>eople can use to count carbs accurately (or come up with a really good estimate).</a:t>
            </a:r>
          </a:p>
          <a:p>
            <a:pPr>
              <a:lnSpc>
                <a:spcPct val="120000"/>
              </a:lnSpc>
            </a:pPr>
            <a:r>
              <a:rPr lang="en-US" sz="3100" dirty="0">
                <a:latin typeface="Calibri" panose="020F0502020204030204" pitchFamily="34" charset="0"/>
                <a:cs typeface="Calibri" panose="020F0502020204030204" pitchFamily="34" charset="0"/>
              </a:rPr>
              <a:t>Most people use a “best guess,” but for checking the accuracy of carb ratios, the count needs to be very accurate.</a:t>
            </a:r>
          </a:p>
          <a:p>
            <a:pPr>
              <a:lnSpc>
                <a:spcPct val="120000"/>
              </a:lnSpc>
            </a:pPr>
            <a:r>
              <a:rPr lang="en-US" sz="3300" b="1" dirty="0">
                <a:latin typeface="Calibri" panose="020F0502020204030204" pitchFamily="34" charset="0"/>
                <a:cs typeface="Calibri" panose="020F0502020204030204" pitchFamily="34" charset="0"/>
              </a:rPr>
              <a:t>Here are some helpful tools:</a:t>
            </a:r>
          </a:p>
          <a:p>
            <a:pPr marL="257244" indent="-257244">
              <a:buClr>
                <a:srgbClr val="005959"/>
              </a:buClr>
              <a:buFont typeface="Wingdings" panose="05000000000000000000" pitchFamily="2" charset="2"/>
              <a:buChar char="§"/>
            </a:pPr>
            <a:r>
              <a:rPr lang="en-US" sz="2800" dirty="0">
                <a:latin typeface="Calibri" panose="020F0502020204030204" pitchFamily="34" charset="0"/>
                <a:cs typeface="Calibri" panose="020F0502020204030204" pitchFamily="34" charset="0"/>
              </a:rPr>
              <a:t>Food labels</a:t>
            </a:r>
          </a:p>
          <a:p>
            <a:pPr marL="257244" indent="-257244">
              <a:buClr>
                <a:srgbClr val="005959"/>
              </a:buClr>
              <a:buFont typeface="Wingdings" panose="05000000000000000000" pitchFamily="2" charset="2"/>
              <a:buChar char="§"/>
            </a:pPr>
            <a:r>
              <a:rPr lang="en-US" sz="2800" dirty="0">
                <a:latin typeface="Calibri" panose="020F0502020204030204" pitchFamily="34" charset="0"/>
                <a:cs typeface="Calibri" panose="020F0502020204030204" pitchFamily="34" charset="0"/>
              </a:rPr>
              <a:t>Phone apps</a:t>
            </a:r>
            <a:r>
              <a:rPr lang="en-US" sz="2800" dirty="0"/>
              <a:t> (Calorie King, My Fitness Pal,</a:t>
            </a:r>
            <a:br>
              <a:rPr lang="en-US" sz="2800" dirty="0"/>
            </a:br>
            <a:r>
              <a:rPr lang="en-US" sz="2800" dirty="0" err="1"/>
              <a:t>UnderMyFork</a:t>
            </a:r>
            <a:r>
              <a:rPr lang="en-US" sz="2800" dirty="0"/>
              <a:t>)</a:t>
            </a:r>
            <a:endParaRPr lang="en-US" sz="2800" dirty="0">
              <a:latin typeface="Calibri" panose="020F0502020204030204" pitchFamily="34" charset="0"/>
              <a:cs typeface="Calibri" panose="020F0502020204030204" pitchFamily="34" charset="0"/>
            </a:endParaRPr>
          </a:p>
          <a:p>
            <a:pPr marL="257244" indent="-257244">
              <a:buClr>
                <a:srgbClr val="005959"/>
              </a:buClr>
              <a:buFont typeface="Wingdings" panose="05000000000000000000" pitchFamily="2" charset="2"/>
              <a:buChar char="§"/>
            </a:pPr>
            <a:r>
              <a:rPr lang="en-US" sz="2800" dirty="0">
                <a:latin typeface="Calibri" panose="020F0502020204030204" pitchFamily="34" charset="0"/>
                <a:cs typeface="Calibri" panose="020F0502020204030204" pitchFamily="34" charset="0"/>
              </a:rPr>
              <a:t>Websites</a:t>
            </a:r>
          </a:p>
          <a:p>
            <a:pPr marL="257244" indent="-257244">
              <a:buClr>
                <a:srgbClr val="005959"/>
              </a:buClr>
              <a:buFont typeface="Wingdings" panose="05000000000000000000" pitchFamily="2" charset="2"/>
              <a:buChar char="§"/>
            </a:pPr>
            <a:r>
              <a:rPr lang="en-US" sz="2800" dirty="0">
                <a:latin typeface="Calibri" panose="020F0502020204030204" pitchFamily="34" charset="0"/>
                <a:cs typeface="Calibri" panose="020F0502020204030204" pitchFamily="34" charset="0"/>
              </a:rPr>
              <a:t>Carb counting books</a:t>
            </a:r>
          </a:p>
          <a:p>
            <a:pPr marL="257244" indent="-257244">
              <a:buClr>
                <a:srgbClr val="005959"/>
              </a:buClr>
              <a:buFont typeface="Wingdings" panose="05000000000000000000" pitchFamily="2" charset="2"/>
              <a:buChar char="§"/>
            </a:pPr>
            <a:r>
              <a:rPr lang="en-US" sz="2800" dirty="0">
                <a:latin typeface="Calibri" panose="020F0502020204030204" pitchFamily="34" charset="0"/>
                <a:cs typeface="Calibri" panose="020F0502020204030204" pitchFamily="34" charset="0"/>
              </a:rPr>
              <a:t>Cookbooks</a:t>
            </a:r>
          </a:p>
          <a:p>
            <a:pPr marL="257244" indent="-257244">
              <a:buClr>
                <a:srgbClr val="005959"/>
              </a:buClr>
              <a:buFont typeface="Wingdings" panose="05000000000000000000" pitchFamily="2" charset="2"/>
              <a:buChar char="§"/>
            </a:pPr>
            <a:r>
              <a:rPr lang="en-US" sz="2800" dirty="0">
                <a:latin typeface="Calibri" panose="020F0502020204030204" pitchFamily="34" charset="0"/>
                <a:cs typeface="Calibri" panose="020F0502020204030204" pitchFamily="34" charset="0"/>
              </a:rPr>
              <a:t>Fast food and chain restaurant brochures</a:t>
            </a:r>
            <a:endParaRPr lang="en-US" dirty="0">
              <a:latin typeface="Calibri" panose="020F0502020204030204" pitchFamily="34" charset="0"/>
              <a:cs typeface="Calibri" panose="020F0502020204030204" pitchFamily="34" charset="0"/>
            </a:endParaRPr>
          </a:p>
        </p:txBody>
      </p:sp>
      <p:pic>
        <p:nvPicPr>
          <p:cNvPr id="10" name="Picture 9" descr="&lt;strong&gt;Nutrition&lt;/strong&gt; facts &lt;strong&gt;label&lt;/strong&gt; - Wikipedia">
            <a:extLst>
              <a:ext uri="{FF2B5EF4-FFF2-40B4-BE49-F238E27FC236}">
                <a16:creationId xmlns:a16="http://schemas.microsoft.com/office/drawing/2014/main" id="{877B81C2-C98E-F390-67E4-F6B9BDEA21A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48400" y="3063788"/>
            <a:ext cx="1873747" cy="3594187"/>
          </a:xfrm>
          <a:prstGeom prst="rect">
            <a:avLst/>
          </a:prstGeom>
        </p:spPr>
      </p:pic>
      <p:sp>
        <p:nvSpPr>
          <p:cNvPr id="11" name="TextBox 10">
            <a:extLst>
              <a:ext uri="{FF2B5EF4-FFF2-40B4-BE49-F238E27FC236}">
                <a16:creationId xmlns:a16="http://schemas.microsoft.com/office/drawing/2014/main" id="{19BBB00B-AA2C-BB1F-1CAE-ADBF9091A535}"/>
              </a:ext>
            </a:extLst>
          </p:cNvPr>
          <p:cNvSpPr txBox="1"/>
          <p:nvPr/>
        </p:nvSpPr>
        <p:spPr>
          <a:xfrm>
            <a:off x="1669565" y="6339272"/>
            <a:ext cx="4648200" cy="338554"/>
          </a:xfrm>
          <a:prstGeom prst="rect">
            <a:avLst/>
          </a:prstGeom>
          <a:noFill/>
        </p:spPr>
        <p:txBody>
          <a:bodyPr wrap="square" rtlCol="0">
            <a:spAutoFit/>
          </a:bodyPr>
          <a:lstStyle/>
          <a:p>
            <a:r>
              <a:rPr lang="en-US" sz="1600" b="1" i="1" dirty="0">
                <a:solidFill>
                  <a:srgbClr val="0070C0"/>
                </a:solidFill>
                <a:latin typeface="Calibri" panose="020F0502020204030204" pitchFamily="34" charset="0"/>
                <a:cs typeface="Calibri" panose="020F0502020204030204" pitchFamily="34" charset="0"/>
              </a:rPr>
              <a:t>Refer to resource page for tips on carb counting</a:t>
            </a:r>
            <a:r>
              <a:rPr lang="en-US" sz="1600" b="1" i="1" dirty="0">
                <a:solidFill>
                  <a:srgbClr val="005959"/>
                </a:solidFill>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339868025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3D9F4F-F155-5379-5891-58126FCDA9E9}"/>
              </a:ext>
            </a:extLst>
          </p:cNvPr>
          <p:cNvSpPr>
            <a:spLocks noGrp="1"/>
          </p:cNvSpPr>
          <p:nvPr>
            <p:ph type="title"/>
          </p:nvPr>
        </p:nvSpPr>
        <p:spPr/>
        <p:txBody>
          <a:bodyPr>
            <a:normAutofit fontScale="90000"/>
          </a:bodyPr>
          <a:lstStyle/>
          <a:p>
            <a:r>
              <a:rPr lang="en-US" dirty="0"/>
              <a:t> Coach Beverly - Speaker for Session 2</a:t>
            </a:r>
          </a:p>
        </p:txBody>
      </p:sp>
      <p:sp>
        <p:nvSpPr>
          <p:cNvPr id="7" name="TextBox 6">
            <a:extLst>
              <a:ext uri="{FF2B5EF4-FFF2-40B4-BE49-F238E27FC236}">
                <a16:creationId xmlns:a16="http://schemas.microsoft.com/office/drawing/2014/main" id="{ACD0EB28-6C3B-47A5-FE37-2C020AA93175}"/>
              </a:ext>
            </a:extLst>
          </p:cNvPr>
          <p:cNvSpPr txBox="1"/>
          <p:nvPr/>
        </p:nvSpPr>
        <p:spPr>
          <a:xfrm>
            <a:off x="599984" y="1463248"/>
            <a:ext cx="4886416" cy="3139321"/>
          </a:xfrm>
          <a:prstGeom prst="rect">
            <a:avLst/>
          </a:prstGeom>
          <a:noFill/>
        </p:spPr>
        <p:txBody>
          <a:bodyPr wrap="square">
            <a:spAutoFit/>
          </a:bodyPr>
          <a:lstStyle/>
          <a:p>
            <a:pPr algn="l"/>
            <a:r>
              <a:rPr lang="en-US" dirty="0">
                <a:solidFill>
                  <a:srgbClr val="000000"/>
                </a:solidFill>
                <a:latin typeface="signika_negativeregular"/>
              </a:rPr>
              <a:t>Beverly Thomassian is president and CEO of Diabetes Education Services. She served as a lead coach in the Embark Study and provided hundreds of calls to people living with type 1 as part of the study</a:t>
            </a:r>
            <a:r>
              <a:rPr lang="en-US" b="0" i="0" dirty="0">
                <a:solidFill>
                  <a:srgbClr val="000000"/>
                </a:solidFill>
                <a:effectLst/>
                <a:latin typeface="signika_negativeregular"/>
              </a:rPr>
              <a:t>.</a:t>
            </a:r>
          </a:p>
          <a:p>
            <a:pPr algn="l"/>
            <a:endParaRPr lang="en-US" b="0" i="0" dirty="0">
              <a:solidFill>
                <a:srgbClr val="000000"/>
              </a:solidFill>
              <a:effectLst/>
              <a:latin typeface="signika_negativeregular"/>
            </a:endParaRPr>
          </a:p>
          <a:p>
            <a:pPr algn="l"/>
            <a:r>
              <a:rPr lang="en-US" dirty="0">
                <a:solidFill>
                  <a:srgbClr val="000000"/>
                </a:solidFill>
                <a:latin typeface="signika_negativeregular"/>
              </a:rPr>
              <a:t>She transformed her approach and increased her confidence during this one -year study, and now incorporates the strategies learned in her clinical practice.</a:t>
            </a:r>
            <a:endParaRPr lang="en-US" b="0" i="0" dirty="0">
              <a:solidFill>
                <a:srgbClr val="000000"/>
              </a:solidFill>
              <a:effectLst/>
              <a:latin typeface="signika_negativeregular"/>
            </a:endParaRPr>
          </a:p>
          <a:p>
            <a:endParaRPr lang="en-US" dirty="0">
              <a:solidFill>
                <a:srgbClr val="000000"/>
              </a:solidFill>
              <a:latin typeface="signika_negativeregular"/>
            </a:endParaRPr>
          </a:p>
        </p:txBody>
      </p:sp>
      <p:pic>
        <p:nvPicPr>
          <p:cNvPr id="1026" name="Picture 2">
            <a:extLst>
              <a:ext uri="{FF2B5EF4-FFF2-40B4-BE49-F238E27FC236}">
                <a16:creationId xmlns:a16="http://schemas.microsoft.com/office/drawing/2014/main" id="{F88B8E7F-F640-BAB5-AACC-0016F2DF6750}"/>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120340" y="1453723"/>
            <a:ext cx="1778000" cy="1984231"/>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B695CCB2-55DD-358A-D00A-43532923B934}"/>
              </a:ext>
            </a:extLst>
          </p:cNvPr>
          <p:cNvSpPr txBox="1"/>
          <p:nvPr/>
        </p:nvSpPr>
        <p:spPr>
          <a:xfrm>
            <a:off x="5828240" y="4398750"/>
            <a:ext cx="2362200" cy="646331"/>
          </a:xfrm>
          <a:prstGeom prst="rect">
            <a:avLst/>
          </a:prstGeom>
          <a:noFill/>
        </p:spPr>
        <p:txBody>
          <a:bodyPr wrap="square" rtlCol="0">
            <a:spAutoFit/>
          </a:bodyPr>
          <a:lstStyle/>
          <a:p>
            <a:r>
              <a:rPr lang="en-US" dirty="0">
                <a:solidFill>
                  <a:srgbClr val="0070C0"/>
                </a:solidFill>
              </a:rPr>
              <a:t>Beverly has no conflict of interest to disclose</a:t>
            </a:r>
            <a:r>
              <a:rPr lang="en-US" dirty="0"/>
              <a:t>.</a:t>
            </a:r>
          </a:p>
        </p:txBody>
      </p:sp>
      <p:sp>
        <p:nvSpPr>
          <p:cNvPr id="8" name="TextBox 7">
            <a:extLst>
              <a:ext uri="{FF2B5EF4-FFF2-40B4-BE49-F238E27FC236}">
                <a16:creationId xmlns:a16="http://schemas.microsoft.com/office/drawing/2014/main" id="{64DB3DB5-0CCD-333D-6E8E-70D6FCEC01CC}"/>
              </a:ext>
            </a:extLst>
          </p:cNvPr>
          <p:cNvSpPr txBox="1"/>
          <p:nvPr/>
        </p:nvSpPr>
        <p:spPr>
          <a:xfrm>
            <a:off x="5257800" y="3575758"/>
            <a:ext cx="3350683" cy="685188"/>
          </a:xfrm>
          <a:prstGeom prst="rect">
            <a:avLst/>
          </a:prstGeom>
          <a:noFill/>
        </p:spPr>
        <p:txBody>
          <a:bodyPr wrap="square">
            <a:spAutoFit/>
          </a:bodyPr>
          <a:lstStyle/>
          <a:p>
            <a:pPr marL="0" indent="0" algn="ctr">
              <a:lnSpc>
                <a:spcPct val="110000"/>
              </a:lnSpc>
              <a:buNone/>
            </a:pPr>
            <a:r>
              <a:rPr lang="en-US" sz="1800" i="0" dirty="0">
                <a:solidFill>
                  <a:schemeClr val="bg2">
                    <a:lumMod val="25000"/>
                  </a:schemeClr>
                </a:solidFill>
                <a:effectLst/>
                <a:cs typeface="Calibri" panose="020F0502020204030204" pitchFamily="34" charset="0"/>
              </a:rPr>
              <a:t>Beverl</a:t>
            </a:r>
            <a:r>
              <a:rPr lang="en-US" sz="1800" dirty="0">
                <a:solidFill>
                  <a:schemeClr val="bg2">
                    <a:lumMod val="25000"/>
                  </a:schemeClr>
                </a:solidFill>
                <a:cs typeface="Calibri" panose="020F0502020204030204" pitchFamily="34" charset="0"/>
              </a:rPr>
              <a:t>y Thomassian (She/her)</a:t>
            </a:r>
            <a:br>
              <a:rPr lang="en-US" sz="1800" dirty="0">
                <a:solidFill>
                  <a:schemeClr val="bg2">
                    <a:lumMod val="25000"/>
                  </a:schemeClr>
                </a:solidFill>
                <a:cs typeface="Calibri" panose="020F0502020204030204" pitchFamily="34" charset="0"/>
              </a:rPr>
            </a:br>
            <a:r>
              <a:rPr lang="en-US" sz="1800" dirty="0">
                <a:solidFill>
                  <a:schemeClr val="bg2">
                    <a:lumMod val="25000"/>
                  </a:schemeClr>
                </a:solidFill>
                <a:cs typeface="Calibri" panose="020F0502020204030204" pitchFamily="34" charset="0"/>
              </a:rPr>
              <a:t> RN, MPH, CDCES, BC-ADM</a:t>
            </a:r>
            <a:endParaRPr lang="en-US" sz="1600" dirty="0">
              <a:effectLst/>
              <a:latin typeface="Calibri" panose="020F0502020204030204" pitchFamily="34" charset="0"/>
              <a:ea typeface="Calibri" panose="020F0502020204030204" pitchFamily="34" charset="0"/>
            </a:endParaRPr>
          </a:p>
        </p:txBody>
      </p:sp>
      <p:pic>
        <p:nvPicPr>
          <p:cNvPr id="4" name="Picture 3">
            <a:extLst>
              <a:ext uri="{FF2B5EF4-FFF2-40B4-BE49-F238E27FC236}">
                <a16:creationId xmlns:a16="http://schemas.microsoft.com/office/drawing/2014/main" id="{BE5736FB-49F7-0A43-00D8-66D38B000469}"/>
              </a:ext>
            </a:extLst>
          </p:cNvPr>
          <p:cNvPicPr>
            <a:picLocks noChangeAspect="1"/>
          </p:cNvPicPr>
          <p:nvPr/>
        </p:nvPicPr>
        <p:blipFill>
          <a:blip r:embed="rId3"/>
          <a:stretch>
            <a:fillRect/>
          </a:stretch>
        </p:blipFill>
        <p:spPr>
          <a:xfrm>
            <a:off x="304800" y="5441370"/>
            <a:ext cx="6158516" cy="1273709"/>
          </a:xfrm>
          <a:prstGeom prst="rect">
            <a:avLst/>
          </a:prstGeom>
        </p:spPr>
      </p:pic>
    </p:spTree>
    <p:extLst>
      <p:ext uri="{BB962C8B-B14F-4D97-AF65-F5344CB8AC3E}">
        <p14:creationId xmlns:p14="http://schemas.microsoft.com/office/powerpoint/2010/main" val="15485074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74442" y="931950"/>
            <a:ext cx="784309" cy="784309"/>
          </a:xfrm>
          <a:prstGeom prst="rect">
            <a:avLst/>
          </a:prstGeom>
        </p:spPr>
      </p:pic>
      <p:pic>
        <p:nvPicPr>
          <p:cNvPr id="9" name="Shape 1574"/>
          <p:cNvPicPr preferRelativeResize="0">
            <a:picLocks/>
          </p:cNvPicPr>
          <p:nvPr/>
        </p:nvPicPr>
        <p:blipFill rotWithShape="1">
          <a:blip r:embed="rId4">
            <a:alphaModFix/>
          </a:blip>
          <a:srcRect l="1748" t="3885"/>
          <a:stretch/>
        </p:blipFill>
        <p:spPr>
          <a:xfrm>
            <a:off x="1143000" y="4167990"/>
            <a:ext cx="3193416" cy="2106101"/>
          </a:xfrm>
          <a:prstGeom prst="rect">
            <a:avLst/>
          </a:prstGeom>
          <a:noFill/>
          <a:ln>
            <a:noFill/>
          </a:ln>
        </p:spPr>
      </p:pic>
      <p:pic>
        <p:nvPicPr>
          <p:cNvPr id="10" name="Shape 1584"/>
          <p:cNvPicPr preferRelativeResize="0">
            <a:picLocks/>
          </p:cNvPicPr>
          <p:nvPr/>
        </p:nvPicPr>
        <p:blipFill rotWithShape="1">
          <a:blip r:embed="rId5">
            <a:alphaModFix/>
          </a:blip>
          <a:srcRect t="1727" r="2913" b="2590"/>
          <a:stretch/>
        </p:blipFill>
        <p:spPr>
          <a:xfrm>
            <a:off x="5312586" y="4170423"/>
            <a:ext cx="3108020" cy="2103668"/>
          </a:xfrm>
          <a:prstGeom prst="rect">
            <a:avLst/>
          </a:prstGeom>
          <a:noFill/>
          <a:ln>
            <a:noFill/>
          </a:ln>
        </p:spPr>
      </p:pic>
      <p:sp>
        <p:nvSpPr>
          <p:cNvPr id="2" name="Title 1">
            <a:extLst>
              <a:ext uri="{FF2B5EF4-FFF2-40B4-BE49-F238E27FC236}">
                <a16:creationId xmlns:a16="http://schemas.microsoft.com/office/drawing/2014/main" id="{D4C4B7F9-1C5B-0630-0F10-6380EF3AB3E8}"/>
              </a:ext>
            </a:extLst>
          </p:cNvPr>
          <p:cNvSpPr>
            <a:spLocks noGrp="1"/>
          </p:cNvSpPr>
          <p:nvPr>
            <p:ph type="title"/>
          </p:nvPr>
        </p:nvSpPr>
        <p:spPr/>
        <p:txBody>
          <a:bodyPr>
            <a:normAutofit fontScale="90000"/>
          </a:bodyPr>
          <a:lstStyle/>
          <a:p>
            <a:r>
              <a:rPr lang="en-US" dirty="0"/>
              <a:t>Bolus Dosing for Carbs – How Much?</a:t>
            </a:r>
          </a:p>
        </p:txBody>
      </p:sp>
      <p:sp>
        <p:nvSpPr>
          <p:cNvPr id="4" name="Content Placeholder 3">
            <a:extLst>
              <a:ext uri="{FF2B5EF4-FFF2-40B4-BE49-F238E27FC236}">
                <a16:creationId xmlns:a16="http://schemas.microsoft.com/office/drawing/2014/main" id="{4C6B8F0C-26FA-5ED8-BDD3-97AF7931115B}"/>
              </a:ext>
            </a:extLst>
          </p:cNvPr>
          <p:cNvSpPr>
            <a:spLocks noGrp="1"/>
          </p:cNvSpPr>
          <p:nvPr>
            <p:ph sz="quarter" idx="1"/>
          </p:nvPr>
        </p:nvSpPr>
        <p:spPr>
          <a:xfrm>
            <a:off x="457201" y="1219200"/>
            <a:ext cx="8305800" cy="4937760"/>
          </a:xfrm>
        </p:spPr>
        <p:txBody>
          <a:bodyPr/>
          <a:lstStyle/>
          <a:p>
            <a:pPr marL="0" indent="0">
              <a:buNone/>
            </a:pPr>
            <a:r>
              <a:rPr lang="en-US" dirty="0"/>
              <a:t>You might want to ask the person you are working with, how much insulin would they give for each example. </a:t>
            </a:r>
          </a:p>
        </p:txBody>
      </p:sp>
      <p:sp>
        <p:nvSpPr>
          <p:cNvPr id="11" name="TextBox 10">
            <a:extLst>
              <a:ext uri="{FF2B5EF4-FFF2-40B4-BE49-F238E27FC236}">
                <a16:creationId xmlns:a16="http://schemas.microsoft.com/office/drawing/2014/main" id="{DEAE9B2A-8B6C-60BC-198A-E24C1FE5E493}"/>
              </a:ext>
            </a:extLst>
          </p:cNvPr>
          <p:cNvSpPr txBox="1"/>
          <p:nvPr/>
        </p:nvSpPr>
        <p:spPr>
          <a:xfrm>
            <a:off x="838200" y="2874874"/>
            <a:ext cx="8198904" cy="554126"/>
          </a:xfrm>
          <a:prstGeom prst="rect">
            <a:avLst/>
          </a:prstGeom>
          <a:noFill/>
        </p:spPr>
        <p:txBody>
          <a:bodyPr wrap="square" rtlCol="0">
            <a:spAutoFit/>
          </a:bodyPr>
          <a:lstStyle/>
          <a:p>
            <a:r>
              <a:rPr lang="en-US" sz="3001" b="1" dirty="0">
                <a:latin typeface="Calibri Light" panose="020F0302020204030204" pitchFamily="34" charset="0"/>
                <a:cs typeface="Calibri Light" panose="020F0302020204030204" pitchFamily="34" charset="0"/>
              </a:rPr>
              <a:t>Example: If carb ratio is 1 unit for each 15g CHO</a:t>
            </a:r>
          </a:p>
        </p:txBody>
      </p:sp>
      <p:sp>
        <p:nvSpPr>
          <p:cNvPr id="6" name="TextBox 5">
            <a:extLst>
              <a:ext uri="{FF2B5EF4-FFF2-40B4-BE49-F238E27FC236}">
                <a16:creationId xmlns:a16="http://schemas.microsoft.com/office/drawing/2014/main" id="{AAF3A6BC-E062-2E1B-BA71-52ACDE977F74}"/>
              </a:ext>
            </a:extLst>
          </p:cNvPr>
          <p:cNvSpPr txBox="1"/>
          <p:nvPr/>
        </p:nvSpPr>
        <p:spPr>
          <a:xfrm>
            <a:off x="1143000" y="3505200"/>
            <a:ext cx="2895600" cy="646331"/>
          </a:xfrm>
          <a:prstGeom prst="rect">
            <a:avLst/>
          </a:prstGeom>
          <a:noFill/>
        </p:spPr>
        <p:txBody>
          <a:bodyPr wrap="square" rtlCol="0">
            <a:spAutoFit/>
          </a:bodyPr>
          <a:lstStyle/>
          <a:p>
            <a:pPr algn="ctr"/>
            <a:r>
              <a:rPr lang="en-US" dirty="0">
                <a:solidFill>
                  <a:srgbClr val="0070C0"/>
                </a:solidFill>
              </a:rPr>
              <a:t>Poll 3: How many grams of carb in this breakfast?</a:t>
            </a:r>
          </a:p>
        </p:txBody>
      </p:sp>
      <p:sp>
        <p:nvSpPr>
          <p:cNvPr id="7" name="TextBox 6">
            <a:extLst>
              <a:ext uri="{FF2B5EF4-FFF2-40B4-BE49-F238E27FC236}">
                <a16:creationId xmlns:a16="http://schemas.microsoft.com/office/drawing/2014/main" id="{CB191BBE-B97C-4BF7-343A-7745A076F69D}"/>
              </a:ext>
            </a:extLst>
          </p:cNvPr>
          <p:cNvSpPr txBox="1"/>
          <p:nvPr/>
        </p:nvSpPr>
        <p:spPr>
          <a:xfrm>
            <a:off x="5322111" y="3521659"/>
            <a:ext cx="2895600" cy="646331"/>
          </a:xfrm>
          <a:prstGeom prst="rect">
            <a:avLst/>
          </a:prstGeom>
          <a:noFill/>
        </p:spPr>
        <p:txBody>
          <a:bodyPr wrap="square" rtlCol="0">
            <a:spAutoFit/>
          </a:bodyPr>
          <a:lstStyle/>
          <a:p>
            <a:pPr algn="ctr"/>
            <a:r>
              <a:rPr lang="en-US" dirty="0">
                <a:solidFill>
                  <a:srgbClr val="0070C0"/>
                </a:solidFill>
              </a:rPr>
              <a:t>Poll 4: How many units of insulin for this breakfast?</a:t>
            </a:r>
          </a:p>
        </p:txBody>
      </p:sp>
    </p:spTree>
    <p:extLst>
      <p:ext uri="{BB962C8B-B14F-4D97-AF65-F5344CB8AC3E}">
        <p14:creationId xmlns:p14="http://schemas.microsoft.com/office/powerpoint/2010/main" val="60649356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84524" y="917129"/>
            <a:ext cx="829610" cy="829610"/>
          </a:xfrm>
          <a:prstGeom prst="rect">
            <a:avLst/>
          </a:prstGeom>
        </p:spPr>
      </p:pic>
      <p:sp>
        <p:nvSpPr>
          <p:cNvPr id="7" name="TextBox 6"/>
          <p:cNvSpPr txBox="1"/>
          <p:nvPr/>
        </p:nvSpPr>
        <p:spPr>
          <a:xfrm>
            <a:off x="457200" y="1242477"/>
            <a:ext cx="7888754" cy="584775"/>
          </a:xfrm>
          <a:prstGeom prst="rect">
            <a:avLst/>
          </a:prstGeom>
          <a:noFill/>
        </p:spPr>
        <p:txBody>
          <a:bodyPr wrap="square" rtlCol="0">
            <a:spAutoFit/>
          </a:bodyPr>
          <a:lstStyle/>
          <a:p>
            <a:r>
              <a:rPr lang="en-US" sz="3200" b="1" dirty="0">
                <a:latin typeface="Calibri" panose="020F0502020204030204" pitchFamily="34" charset="0"/>
                <a:cs typeface="Calibri" panose="020F0502020204030204" pitchFamily="34" charset="0"/>
              </a:rPr>
              <a:t>What is the right insulin/CHO ratio?</a:t>
            </a:r>
          </a:p>
        </p:txBody>
      </p:sp>
      <p:sp>
        <p:nvSpPr>
          <p:cNvPr id="8" name="TextBox 7"/>
          <p:cNvSpPr txBox="1"/>
          <p:nvPr/>
        </p:nvSpPr>
        <p:spPr>
          <a:xfrm>
            <a:off x="685800" y="2050306"/>
            <a:ext cx="7391399" cy="738920"/>
          </a:xfrm>
          <a:prstGeom prst="rect">
            <a:avLst/>
          </a:prstGeom>
          <a:noFill/>
        </p:spPr>
        <p:txBody>
          <a:bodyPr wrap="square" rtlCol="0">
            <a:spAutoFit/>
          </a:bodyPr>
          <a:lstStyle/>
          <a:p>
            <a:pPr algn="ctr"/>
            <a:r>
              <a:rPr lang="en-US" sz="2101" b="1" dirty="0">
                <a:latin typeface="Calibri" panose="020F0502020204030204" pitchFamily="34" charset="0"/>
                <a:cs typeface="Calibri" panose="020F0502020204030204" pitchFamily="34" charset="0"/>
              </a:rPr>
              <a:t>Generally, these guideline ratios vary by time of day and by a person’s age. </a:t>
            </a:r>
          </a:p>
        </p:txBody>
      </p:sp>
      <p:graphicFrame>
        <p:nvGraphicFramePr>
          <p:cNvPr id="9" name="Table 8"/>
          <p:cNvGraphicFramePr>
            <a:graphicFrameLocks noGrp="1"/>
          </p:cNvGraphicFramePr>
          <p:nvPr>
            <p:extLst>
              <p:ext uri="{D42A27DB-BD31-4B8C-83A1-F6EECF244321}">
                <p14:modId xmlns:p14="http://schemas.microsoft.com/office/powerpoint/2010/main" val="461264759"/>
              </p:ext>
            </p:extLst>
          </p:nvPr>
        </p:nvGraphicFramePr>
        <p:xfrm>
          <a:off x="685800" y="2789227"/>
          <a:ext cx="7391400" cy="3147966"/>
        </p:xfrm>
        <a:graphic>
          <a:graphicData uri="http://schemas.openxmlformats.org/drawingml/2006/table">
            <a:tbl>
              <a:tblPr firstRow="1" bandRow="1">
                <a:tableStyleId>{5C22544A-7EE6-4342-B048-85BDC9FD1C3A}</a:tableStyleId>
              </a:tblPr>
              <a:tblGrid>
                <a:gridCol w="2909381">
                  <a:extLst>
                    <a:ext uri="{9D8B030D-6E8A-4147-A177-3AD203B41FA5}">
                      <a16:colId xmlns:a16="http://schemas.microsoft.com/office/drawing/2014/main" val="30429794"/>
                    </a:ext>
                  </a:extLst>
                </a:gridCol>
                <a:gridCol w="4482019">
                  <a:extLst>
                    <a:ext uri="{9D8B030D-6E8A-4147-A177-3AD203B41FA5}">
                      <a16:colId xmlns:a16="http://schemas.microsoft.com/office/drawing/2014/main" val="1803651350"/>
                    </a:ext>
                  </a:extLst>
                </a:gridCol>
              </a:tblGrid>
              <a:tr h="586962">
                <a:tc>
                  <a:txBody>
                    <a:bodyPr/>
                    <a:lstStyle/>
                    <a:p>
                      <a:r>
                        <a:rPr lang="en-US" sz="1800" dirty="0">
                          <a:latin typeface="Calibri" panose="020F0502020204030204" pitchFamily="34" charset="0"/>
                          <a:cs typeface="Calibri" panose="020F0502020204030204" pitchFamily="34" charset="0"/>
                        </a:rPr>
                        <a:t>Age:</a:t>
                      </a:r>
                    </a:p>
                  </a:txBody>
                  <a:tcPr marL="68598" marR="68598" marT="34299" marB="34299"/>
                </a:tc>
                <a:tc>
                  <a:txBody>
                    <a:bodyPr/>
                    <a:lstStyle/>
                    <a:p>
                      <a:r>
                        <a:rPr lang="en-US" sz="1800" dirty="0">
                          <a:latin typeface="Calibri" panose="020F0502020204030204" pitchFamily="34" charset="0"/>
                          <a:cs typeface="Calibri" panose="020F0502020204030204" pitchFamily="34" charset="0"/>
                        </a:rPr>
                        <a:t>Ratio:</a:t>
                      </a:r>
                    </a:p>
                  </a:txBody>
                  <a:tcPr marL="68598" marR="68598" marT="34299" marB="34299"/>
                </a:tc>
                <a:extLst>
                  <a:ext uri="{0D108BD9-81ED-4DB2-BD59-A6C34878D82A}">
                    <a16:rowId xmlns:a16="http://schemas.microsoft.com/office/drawing/2014/main" val="3667203064"/>
                  </a:ext>
                </a:extLst>
              </a:tr>
              <a:tr h="586962">
                <a:tc>
                  <a:txBody>
                    <a:bodyPr/>
                    <a:lstStyle/>
                    <a:p>
                      <a:r>
                        <a:rPr lang="en-US" sz="2400" dirty="0">
                          <a:latin typeface="Calibri" panose="020F0502020204030204" pitchFamily="34" charset="0"/>
                          <a:cs typeface="Calibri" panose="020F0502020204030204" pitchFamily="34" charset="0"/>
                        </a:rPr>
                        <a:t>Early 20’s</a:t>
                      </a:r>
                    </a:p>
                  </a:txBody>
                  <a:tcPr marL="68598" marR="68598" marT="34299" marB="34299"/>
                </a:tc>
                <a:tc>
                  <a:txBody>
                    <a:bodyPr/>
                    <a:lstStyle/>
                    <a:p>
                      <a:r>
                        <a:rPr lang="en-US" sz="2400" dirty="0">
                          <a:latin typeface="Calibri" panose="020F0502020204030204" pitchFamily="34" charset="0"/>
                          <a:cs typeface="Calibri" panose="020F0502020204030204" pitchFamily="34" charset="0"/>
                        </a:rPr>
                        <a:t>1:10</a:t>
                      </a:r>
                    </a:p>
                  </a:txBody>
                  <a:tcPr marL="68598" marR="68598" marT="34299" marB="34299"/>
                </a:tc>
                <a:extLst>
                  <a:ext uri="{0D108BD9-81ED-4DB2-BD59-A6C34878D82A}">
                    <a16:rowId xmlns:a16="http://schemas.microsoft.com/office/drawing/2014/main" val="3553836297"/>
                  </a:ext>
                </a:extLst>
              </a:tr>
              <a:tr h="570566">
                <a:tc>
                  <a:txBody>
                    <a:bodyPr/>
                    <a:lstStyle/>
                    <a:p>
                      <a:r>
                        <a:rPr lang="en-US" sz="2400" dirty="0">
                          <a:latin typeface="Calibri" panose="020F0502020204030204" pitchFamily="34" charset="0"/>
                          <a:cs typeface="Calibri" panose="020F0502020204030204" pitchFamily="34" charset="0"/>
                        </a:rPr>
                        <a:t>Late 20’s/early 30’s</a:t>
                      </a:r>
                    </a:p>
                  </a:txBody>
                  <a:tcPr marL="68598" marR="68598" marT="34299" marB="34299"/>
                </a:tc>
                <a:tc>
                  <a:txBody>
                    <a:bodyPr/>
                    <a:lstStyle/>
                    <a:p>
                      <a:r>
                        <a:rPr lang="en-US" sz="2400" dirty="0">
                          <a:latin typeface="Calibri" panose="020F0502020204030204" pitchFamily="34" charset="0"/>
                          <a:cs typeface="Calibri" panose="020F0502020204030204" pitchFamily="34" charset="0"/>
                        </a:rPr>
                        <a:t>Breakfast and dinner 1:10; Lunch 1:12</a:t>
                      </a:r>
                    </a:p>
                  </a:txBody>
                  <a:tcPr marL="68598" marR="68598" marT="34299" marB="34299"/>
                </a:tc>
                <a:extLst>
                  <a:ext uri="{0D108BD9-81ED-4DB2-BD59-A6C34878D82A}">
                    <a16:rowId xmlns:a16="http://schemas.microsoft.com/office/drawing/2014/main" val="3007827034"/>
                  </a:ext>
                </a:extLst>
              </a:tr>
              <a:tr h="586962">
                <a:tc>
                  <a:txBody>
                    <a:bodyPr/>
                    <a:lstStyle/>
                    <a:p>
                      <a:r>
                        <a:rPr lang="en-US" sz="2400" dirty="0">
                          <a:latin typeface="Calibri" panose="020F0502020204030204" pitchFamily="34" charset="0"/>
                          <a:cs typeface="Calibri" panose="020F0502020204030204" pitchFamily="34" charset="0"/>
                        </a:rPr>
                        <a:t>Late 30’s</a:t>
                      </a:r>
                    </a:p>
                  </a:txBody>
                  <a:tcPr marL="68598" marR="68598" marT="34299" marB="34299"/>
                </a:tc>
                <a:tc>
                  <a:txBody>
                    <a:bodyPr/>
                    <a:lstStyle/>
                    <a:p>
                      <a:r>
                        <a:rPr lang="en-US" sz="2400" dirty="0">
                          <a:latin typeface="Calibri" panose="020F0502020204030204" pitchFamily="34" charset="0"/>
                          <a:cs typeface="Calibri" panose="020F0502020204030204" pitchFamily="34" charset="0"/>
                        </a:rPr>
                        <a:t>Breakfast and dinner 1:12</a:t>
                      </a:r>
                    </a:p>
                  </a:txBody>
                  <a:tcPr marL="68598" marR="68598" marT="34299" marB="34299"/>
                </a:tc>
                <a:extLst>
                  <a:ext uri="{0D108BD9-81ED-4DB2-BD59-A6C34878D82A}">
                    <a16:rowId xmlns:a16="http://schemas.microsoft.com/office/drawing/2014/main" val="1258644435"/>
                  </a:ext>
                </a:extLst>
              </a:tr>
              <a:tr h="586962">
                <a:tc>
                  <a:txBody>
                    <a:bodyPr/>
                    <a:lstStyle/>
                    <a:p>
                      <a:r>
                        <a:rPr lang="en-US" sz="2400" dirty="0">
                          <a:latin typeface="Calibri" panose="020F0502020204030204" pitchFamily="34" charset="0"/>
                          <a:cs typeface="Calibri" panose="020F0502020204030204" pitchFamily="34" charset="0"/>
                        </a:rPr>
                        <a:t>40’s and older</a:t>
                      </a:r>
                    </a:p>
                  </a:txBody>
                  <a:tcPr marL="68598" marR="68598" marT="34299" marB="34299"/>
                </a:tc>
                <a:tc>
                  <a:txBody>
                    <a:bodyPr/>
                    <a:lstStyle/>
                    <a:p>
                      <a:r>
                        <a:rPr lang="en-US" sz="2400" dirty="0">
                          <a:latin typeface="Calibri" panose="020F0502020204030204" pitchFamily="34" charset="0"/>
                          <a:cs typeface="Calibri" panose="020F0502020204030204" pitchFamily="34" charset="0"/>
                        </a:rPr>
                        <a:t>1:15 all meals</a:t>
                      </a:r>
                    </a:p>
                  </a:txBody>
                  <a:tcPr marL="68598" marR="68598" marT="34299" marB="34299"/>
                </a:tc>
                <a:extLst>
                  <a:ext uri="{0D108BD9-81ED-4DB2-BD59-A6C34878D82A}">
                    <a16:rowId xmlns:a16="http://schemas.microsoft.com/office/drawing/2014/main" val="2110494318"/>
                  </a:ext>
                </a:extLst>
              </a:tr>
            </a:tbl>
          </a:graphicData>
        </a:graphic>
      </p:graphicFrame>
      <p:sp>
        <p:nvSpPr>
          <p:cNvPr id="10" name="TextBox 9"/>
          <p:cNvSpPr txBox="1"/>
          <p:nvPr/>
        </p:nvSpPr>
        <p:spPr>
          <a:xfrm>
            <a:off x="647700" y="6096000"/>
            <a:ext cx="7617187" cy="338554"/>
          </a:xfrm>
          <a:prstGeom prst="rect">
            <a:avLst/>
          </a:prstGeom>
          <a:noFill/>
        </p:spPr>
        <p:txBody>
          <a:bodyPr wrap="square" rtlCol="0">
            <a:spAutoFit/>
          </a:bodyPr>
          <a:lstStyle/>
          <a:p>
            <a:pPr algn="ctr"/>
            <a:r>
              <a:rPr lang="en-US" sz="1600" b="1" i="1" dirty="0">
                <a:solidFill>
                  <a:srgbClr val="0070C0"/>
                </a:solidFill>
              </a:rPr>
              <a:t>These guidelines vary from individual to individual and within individuals over time. </a:t>
            </a:r>
          </a:p>
        </p:txBody>
      </p:sp>
      <p:sp>
        <p:nvSpPr>
          <p:cNvPr id="2" name="Title 1">
            <a:extLst>
              <a:ext uri="{FF2B5EF4-FFF2-40B4-BE49-F238E27FC236}">
                <a16:creationId xmlns:a16="http://schemas.microsoft.com/office/drawing/2014/main" id="{A9D25F1D-0E9D-47BF-09D5-D24C39C22B45}"/>
              </a:ext>
            </a:extLst>
          </p:cNvPr>
          <p:cNvSpPr>
            <a:spLocks noGrp="1"/>
          </p:cNvSpPr>
          <p:nvPr>
            <p:ph type="title"/>
          </p:nvPr>
        </p:nvSpPr>
        <p:spPr/>
        <p:txBody>
          <a:bodyPr>
            <a:normAutofit fontScale="90000"/>
          </a:bodyPr>
          <a:lstStyle/>
          <a:p>
            <a:r>
              <a:rPr lang="en-US" dirty="0"/>
              <a:t>Determining best insulin/carb ratios</a:t>
            </a:r>
          </a:p>
        </p:txBody>
      </p:sp>
    </p:spTree>
    <p:extLst>
      <p:ext uri="{BB962C8B-B14F-4D97-AF65-F5344CB8AC3E}">
        <p14:creationId xmlns:p14="http://schemas.microsoft.com/office/powerpoint/2010/main" val="116717870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FC60FE-B422-8C1A-187A-CC795BF9EC6F}"/>
              </a:ext>
            </a:extLst>
          </p:cNvPr>
          <p:cNvSpPr>
            <a:spLocks noGrp="1"/>
          </p:cNvSpPr>
          <p:nvPr>
            <p:ph type="title"/>
          </p:nvPr>
        </p:nvSpPr>
        <p:spPr/>
        <p:txBody>
          <a:bodyPr/>
          <a:lstStyle/>
          <a:p>
            <a:r>
              <a:rPr lang="en-US" dirty="0"/>
              <a:t>Poll Question 3</a:t>
            </a:r>
          </a:p>
        </p:txBody>
      </p:sp>
      <p:sp>
        <p:nvSpPr>
          <p:cNvPr id="3" name="Content Placeholder 2">
            <a:extLst>
              <a:ext uri="{FF2B5EF4-FFF2-40B4-BE49-F238E27FC236}">
                <a16:creationId xmlns:a16="http://schemas.microsoft.com/office/drawing/2014/main" id="{A4C40C59-74F8-AE77-B6ED-AD103C3CEEAD}"/>
              </a:ext>
            </a:extLst>
          </p:cNvPr>
          <p:cNvSpPr>
            <a:spLocks noGrp="1"/>
          </p:cNvSpPr>
          <p:nvPr>
            <p:ph sz="quarter" idx="1"/>
          </p:nvPr>
        </p:nvSpPr>
        <p:spPr/>
        <p:txBody>
          <a:bodyPr>
            <a:normAutofit lnSpcReduction="10000"/>
          </a:bodyPr>
          <a:lstStyle/>
          <a:p>
            <a:r>
              <a:rPr lang="en-US" dirty="0"/>
              <a:t>JT tells you, if I have a steak and salad for dinner, I will give myself 2-3 units of bolus insulin.  What is the best response?</a:t>
            </a:r>
          </a:p>
          <a:p>
            <a:r>
              <a:rPr lang="en-US" dirty="0"/>
              <a:t>A. That could be dangerous.</a:t>
            </a:r>
          </a:p>
          <a:p>
            <a:r>
              <a:rPr lang="en-US" dirty="0"/>
              <a:t>B. How many times has your glucose dropped using that approach?</a:t>
            </a:r>
          </a:p>
          <a:p>
            <a:r>
              <a:rPr lang="en-US" dirty="0"/>
              <a:t>C. I am curious to know how that has affected  your post meal glucose.</a:t>
            </a:r>
          </a:p>
          <a:p>
            <a:r>
              <a:rPr lang="en-US" dirty="0"/>
              <a:t>D. Giving the insulin after the meal would be a better idea.</a:t>
            </a:r>
          </a:p>
          <a:p>
            <a:endParaRPr lang="en-US" dirty="0"/>
          </a:p>
        </p:txBody>
      </p:sp>
      <p:sp>
        <p:nvSpPr>
          <p:cNvPr id="4" name="Oval 3">
            <a:extLst>
              <a:ext uri="{FF2B5EF4-FFF2-40B4-BE49-F238E27FC236}">
                <a16:creationId xmlns:a16="http://schemas.microsoft.com/office/drawing/2014/main" id="{45ED7B19-C6F0-D265-CAAE-5BBA301D848B}"/>
              </a:ext>
            </a:extLst>
          </p:cNvPr>
          <p:cNvSpPr/>
          <p:nvPr/>
        </p:nvSpPr>
        <p:spPr>
          <a:xfrm>
            <a:off x="190500" y="3810000"/>
            <a:ext cx="8763000" cy="1371600"/>
          </a:xfrm>
          <a:prstGeom prst="ellipse">
            <a:avLst/>
          </a:prstGeom>
          <a:noFill/>
          <a:ln w="38100">
            <a:solidFill>
              <a:srgbClr val="7030A0"/>
            </a:solidFill>
          </a:ln>
          <a:effectLst>
            <a:outerShdw blurRad="50800" dist="38100" dir="18900000" algn="b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a:solidFill>
                  <a:srgbClr val="7030A0"/>
                </a:solidFill>
              </a:ln>
            </a:endParaRPr>
          </a:p>
        </p:txBody>
      </p:sp>
    </p:spTree>
    <p:extLst>
      <p:ext uri="{BB962C8B-B14F-4D97-AF65-F5344CB8AC3E}">
        <p14:creationId xmlns:p14="http://schemas.microsoft.com/office/powerpoint/2010/main" val="32575075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58443" y="945827"/>
            <a:ext cx="802804" cy="802804"/>
          </a:xfrm>
          <a:prstGeom prst="rect">
            <a:avLst/>
          </a:prstGeom>
        </p:spPr>
      </p:pic>
      <p:sp>
        <p:nvSpPr>
          <p:cNvPr id="2" name="Title 1">
            <a:extLst>
              <a:ext uri="{FF2B5EF4-FFF2-40B4-BE49-F238E27FC236}">
                <a16:creationId xmlns:a16="http://schemas.microsoft.com/office/drawing/2014/main" id="{CFA9E654-486D-596C-9076-18323013591B}"/>
              </a:ext>
            </a:extLst>
          </p:cNvPr>
          <p:cNvSpPr>
            <a:spLocks noGrp="1"/>
          </p:cNvSpPr>
          <p:nvPr>
            <p:ph type="title"/>
          </p:nvPr>
        </p:nvSpPr>
        <p:spPr>
          <a:xfrm>
            <a:off x="304800" y="341563"/>
            <a:ext cx="8458200" cy="990600"/>
          </a:xfrm>
        </p:spPr>
        <p:txBody>
          <a:bodyPr/>
          <a:lstStyle/>
          <a:p>
            <a:r>
              <a:rPr lang="en-US" dirty="0"/>
              <a:t>Bolus Coverage for Protein and Fat</a:t>
            </a:r>
          </a:p>
        </p:txBody>
      </p:sp>
      <p:sp>
        <p:nvSpPr>
          <p:cNvPr id="4" name="Content Placeholder 3">
            <a:extLst>
              <a:ext uri="{FF2B5EF4-FFF2-40B4-BE49-F238E27FC236}">
                <a16:creationId xmlns:a16="http://schemas.microsoft.com/office/drawing/2014/main" id="{673AC0AC-FD63-99C3-251A-2062785469C2}"/>
              </a:ext>
            </a:extLst>
          </p:cNvPr>
          <p:cNvSpPr>
            <a:spLocks noGrp="1"/>
          </p:cNvSpPr>
          <p:nvPr>
            <p:ph sz="quarter" idx="1"/>
          </p:nvPr>
        </p:nvSpPr>
        <p:spPr>
          <a:xfrm>
            <a:off x="304800" y="1447800"/>
            <a:ext cx="5486400" cy="5257800"/>
          </a:xfrm>
        </p:spPr>
        <p:txBody>
          <a:bodyPr>
            <a:normAutofit fontScale="92500"/>
          </a:bodyPr>
          <a:lstStyle/>
          <a:p>
            <a:r>
              <a:rPr lang="en-US" b="1" dirty="0"/>
              <a:t>What about Protein and Fat?</a:t>
            </a:r>
          </a:p>
          <a:p>
            <a:pPr marL="342991" indent="-342991">
              <a:buClr>
                <a:srgbClr val="005959"/>
              </a:buClr>
              <a:buFont typeface="Wingdings" panose="05000000000000000000" pitchFamily="2" charset="2"/>
              <a:buChar char="§"/>
            </a:pPr>
            <a:r>
              <a:rPr lang="en-US" sz="2800" dirty="0"/>
              <a:t>Foods high in protein and fat can cause delayed post meal spikes.</a:t>
            </a:r>
          </a:p>
          <a:p>
            <a:pPr marL="342991" indent="-342991">
              <a:buClr>
                <a:srgbClr val="005959"/>
              </a:buClr>
              <a:buFont typeface="Wingdings" panose="05000000000000000000" pitchFamily="2" charset="2"/>
              <a:buChar char="§"/>
            </a:pPr>
            <a:r>
              <a:rPr lang="en-US" sz="2800" dirty="0"/>
              <a:t>There is no consensus on how much insulin is needed to cover for protein and fat</a:t>
            </a:r>
          </a:p>
          <a:p>
            <a:pPr marL="342991" indent="-342991">
              <a:buClr>
                <a:srgbClr val="005959"/>
              </a:buClr>
              <a:buFont typeface="Wingdings" panose="05000000000000000000" pitchFamily="2" charset="2"/>
              <a:buChar char="§"/>
            </a:pPr>
            <a:r>
              <a:rPr lang="en-US" sz="2800" dirty="0"/>
              <a:t>Some people might add extra insulin to prevent post meal spikes</a:t>
            </a:r>
          </a:p>
          <a:p>
            <a:pPr marL="342991" indent="-342991">
              <a:buClr>
                <a:srgbClr val="005959"/>
              </a:buClr>
              <a:buFont typeface="Wingdings" panose="05000000000000000000" pitchFamily="2" charset="2"/>
              <a:buChar char="§"/>
            </a:pPr>
            <a:r>
              <a:rPr lang="en-US" sz="2800" dirty="0"/>
              <a:t>Other might split the bolus dose and take some before the meal and the rest a few hours after the meal</a:t>
            </a:r>
          </a:p>
          <a:p>
            <a:endParaRPr lang="en-US" dirty="0"/>
          </a:p>
        </p:txBody>
      </p:sp>
      <p:pic>
        <p:nvPicPr>
          <p:cNvPr id="12" name="Picture 11" descr="Souvlaki meat skewer kebabs">
            <a:extLst>
              <a:ext uri="{FF2B5EF4-FFF2-40B4-BE49-F238E27FC236}">
                <a16:creationId xmlns:a16="http://schemas.microsoft.com/office/drawing/2014/main" id="{EBFD4A7F-AFC2-545D-533D-2780B1B4606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89647" y="1457325"/>
            <a:ext cx="2743200" cy="1828800"/>
          </a:xfrm>
          <a:prstGeom prst="rect">
            <a:avLst/>
          </a:prstGeom>
        </p:spPr>
      </p:pic>
    </p:spTree>
    <p:extLst>
      <p:ext uri="{BB962C8B-B14F-4D97-AF65-F5344CB8AC3E}">
        <p14:creationId xmlns:p14="http://schemas.microsoft.com/office/powerpoint/2010/main" val="9797276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58443" y="945827"/>
            <a:ext cx="802804" cy="802804"/>
          </a:xfrm>
          <a:prstGeom prst="rect">
            <a:avLst/>
          </a:prstGeom>
        </p:spPr>
      </p:pic>
      <p:sp>
        <p:nvSpPr>
          <p:cNvPr id="2" name="Title 1">
            <a:extLst>
              <a:ext uri="{FF2B5EF4-FFF2-40B4-BE49-F238E27FC236}">
                <a16:creationId xmlns:a16="http://schemas.microsoft.com/office/drawing/2014/main" id="{4C5FA3A4-33F7-5D66-3524-CD6AE6406137}"/>
              </a:ext>
            </a:extLst>
          </p:cNvPr>
          <p:cNvSpPr>
            <a:spLocks noGrp="1"/>
          </p:cNvSpPr>
          <p:nvPr>
            <p:ph type="title"/>
          </p:nvPr>
        </p:nvSpPr>
        <p:spPr/>
        <p:txBody>
          <a:bodyPr/>
          <a:lstStyle/>
          <a:p>
            <a:r>
              <a:rPr lang="en-US" dirty="0"/>
              <a:t>Testing Insulin to Carb Ratio</a:t>
            </a:r>
          </a:p>
        </p:txBody>
      </p:sp>
      <p:sp>
        <p:nvSpPr>
          <p:cNvPr id="4" name="Content Placeholder 3">
            <a:extLst>
              <a:ext uri="{FF2B5EF4-FFF2-40B4-BE49-F238E27FC236}">
                <a16:creationId xmlns:a16="http://schemas.microsoft.com/office/drawing/2014/main" id="{D8BAB5A6-50AE-E343-5268-0FC719F88C9B}"/>
              </a:ext>
            </a:extLst>
          </p:cNvPr>
          <p:cNvSpPr>
            <a:spLocks noGrp="1"/>
          </p:cNvSpPr>
          <p:nvPr>
            <p:ph sz="quarter" idx="2"/>
          </p:nvPr>
        </p:nvSpPr>
        <p:spPr>
          <a:xfrm>
            <a:off x="457200" y="1295400"/>
            <a:ext cx="4499490" cy="4876800"/>
          </a:xfrm>
        </p:spPr>
        <p:txBody>
          <a:bodyPr>
            <a:normAutofit fontScale="70000" lnSpcReduction="20000"/>
          </a:bodyPr>
          <a:lstStyle/>
          <a:p>
            <a:pPr marL="0" indent="0">
              <a:buClr>
                <a:srgbClr val="005959"/>
              </a:buClr>
              <a:buNone/>
            </a:pPr>
            <a:r>
              <a:rPr lang="en-US" sz="3200" b="1" dirty="0">
                <a:latin typeface="Calibri" panose="020F0502020204030204" pitchFamily="34" charset="0"/>
                <a:cs typeface="Calibri" panose="020F0502020204030204" pitchFamily="34" charset="0"/>
              </a:rPr>
              <a:t>A simple way to test the carb ratio </a:t>
            </a:r>
          </a:p>
          <a:p>
            <a:pPr marL="342991" indent="-342991">
              <a:lnSpc>
                <a:spcPct val="120000"/>
              </a:lnSpc>
              <a:buClr>
                <a:srgbClr val="005959"/>
              </a:buClr>
              <a:buFont typeface="Wingdings" panose="05000000000000000000" pitchFamily="2" charset="2"/>
              <a:buChar char="§"/>
            </a:pPr>
            <a:r>
              <a:rPr lang="en-US" sz="3200" dirty="0"/>
              <a:t>When pre-meal glucose is at goal (around 100),</a:t>
            </a:r>
            <a:r>
              <a:rPr lang="en-US" sz="3200" dirty="0">
                <a:cs typeface="Arial" panose="020B0604020202020204" pitchFamily="34" charset="0"/>
              </a:rPr>
              <a:t> eat a meal with carbs.</a:t>
            </a:r>
            <a:endParaRPr lang="en-US" sz="3200" dirty="0"/>
          </a:p>
          <a:p>
            <a:pPr marL="342991" indent="-342991">
              <a:lnSpc>
                <a:spcPct val="120000"/>
              </a:lnSpc>
              <a:buClr>
                <a:srgbClr val="005959"/>
              </a:buClr>
              <a:buFont typeface="Wingdings" panose="05000000000000000000" pitchFamily="2" charset="2"/>
              <a:buChar char="§"/>
            </a:pPr>
            <a:r>
              <a:rPr lang="en-US" sz="3200" dirty="0"/>
              <a:t>Know the exact carb content (use label, app etc.)</a:t>
            </a:r>
          </a:p>
          <a:p>
            <a:pPr marL="342991" indent="-342991">
              <a:lnSpc>
                <a:spcPct val="120000"/>
              </a:lnSpc>
              <a:buClr>
                <a:srgbClr val="005959"/>
              </a:buClr>
              <a:buFont typeface="Wingdings" panose="05000000000000000000" pitchFamily="2" charset="2"/>
              <a:buChar char="§"/>
            </a:pPr>
            <a:r>
              <a:rPr lang="en-US" dirty="0"/>
              <a:t>G</a:t>
            </a:r>
            <a:r>
              <a:rPr lang="en-US" sz="3200" dirty="0"/>
              <a:t>ive the bolus insulin based on current ratio.</a:t>
            </a:r>
          </a:p>
          <a:p>
            <a:pPr marL="342991" indent="-342991">
              <a:lnSpc>
                <a:spcPct val="120000"/>
              </a:lnSpc>
              <a:buClr>
                <a:srgbClr val="005959"/>
              </a:buClr>
              <a:buFont typeface="Wingdings" panose="05000000000000000000" pitchFamily="2" charset="2"/>
              <a:buChar char="§"/>
            </a:pPr>
            <a:r>
              <a:rPr lang="en-US" sz="3200" dirty="0"/>
              <a:t>Wait 1 1/2 to 2 hours and re-check glucose.</a:t>
            </a:r>
          </a:p>
          <a:p>
            <a:pPr marL="342991" indent="-342991">
              <a:lnSpc>
                <a:spcPct val="120000"/>
              </a:lnSpc>
              <a:buClr>
                <a:srgbClr val="005959"/>
              </a:buClr>
              <a:buFont typeface="Wingdings" panose="05000000000000000000" pitchFamily="2" charset="2"/>
              <a:buChar char="§"/>
            </a:pPr>
            <a:r>
              <a:rPr lang="en-US" sz="3200" dirty="0"/>
              <a:t>If carb ratio is correct, post meal glucose will be within target </a:t>
            </a:r>
          </a:p>
          <a:p>
            <a:pPr marL="342991" indent="-342991">
              <a:lnSpc>
                <a:spcPct val="120000"/>
              </a:lnSpc>
              <a:buClr>
                <a:srgbClr val="005959"/>
              </a:buClr>
              <a:buFont typeface="Wingdings" panose="05000000000000000000" pitchFamily="2" charset="2"/>
              <a:buChar char="§"/>
            </a:pPr>
            <a:r>
              <a:rPr lang="en-US" sz="3200" dirty="0"/>
              <a:t>(ADA guideline 130 to 180 mg/dl). </a:t>
            </a:r>
          </a:p>
          <a:p>
            <a:pPr marL="342991" indent="-342991">
              <a:buClr>
                <a:srgbClr val="005959"/>
              </a:buClr>
              <a:buFont typeface="Wingdings" panose="05000000000000000000" pitchFamily="2" charset="2"/>
              <a:buChar char="§"/>
            </a:pPr>
            <a:endParaRPr lang="en-US" sz="3200" dirty="0"/>
          </a:p>
          <a:p>
            <a:endParaRPr lang="en-US" dirty="0"/>
          </a:p>
        </p:txBody>
      </p:sp>
      <p:sp>
        <p:nvSpPr>
          <p:cNvPr id="12" name="Content Placeholder 11">
            <a:extLst>
              <a:ext uri="{FF2B5EF4-FFF2-40B4-BE49-F238E27FC236}">
                <a16:creationId xmlns:a16="http://schemas.microsoft.com/office/drawing/2014/main" id="{9D0DF514-AD5D-39F4-E5B2-3279D8335C1F}"/>
              </a:ext>
            </a:extLst>
          </p:cNvPr>
          <p:cNvSpPr>
            <a:spLocks noGrp="1"/>
          </p:cNvSpPr>
          <p:nvPr>
            <p:ph sz="quarter" idx="4"/>
          </p:nvPr>
        </p:nvSpPr>
        <p:spPr>
          <a:xfrm>
            <a:off x="5410200" y="1295400"/>
            <a:ext cx="3352800" cy="4038600"/>
          </a:xfrm>
        </p:spPr>
        <p:txBody>
          <a:bodyPr>
            <a:normAutofit fontScale="70000" lnSpcReduction="20000"/>
          </a:bodyPr>
          <a:lstStyle/>
          <a:p>
            <a:pPr marL="0" indent="0">
              <a:buNone/>
            </a:pPr>
            <a:r>
              <a:rPr lang="en-US" sz="3400" b="1" dirty="0">
                <a:solidFill>
                  <a:schemeClr val="accent1">
                    <a:lumMod val="50000"/>
                  </a:schemeClr>
                </a:solidFill>
                <a:latin typeface="Calibri" panose="020F0502020204030204" pitchFamily="34" charset="0"/>
                <a:cs typeface="Calibri" panose="020F0502020204030204" pitchFamily="34" charset="0"/>
              </a:rPr>
              <a:t>Important note:</a:t>
            </a:r>
          </a:p>
          <a:p>
            <a:pPr>
              <a:lnSpc>
                <a:spcPct val="120000"/>
              </a:lnSpc>
            </a:pPr>
            <a:r>
              <a:rPr lang="en-US" sz="3200" dirty="0">
                <a:solidFill>
                  <a:schemeClr val="accent1">
                    <a:lumMod val="50000"/>
                  </a:schemeClr>
                </a:solidFill>
                <a:latin typeface="Calibri" panose="020F0502020204030204" pitchFamily="34" charset="0"/>
                <a:cs typeface="Calibri" panose="020F0502020204030204" pitchFamily="34" charset="0"/>
              </a:rPr>
              <a:t>Repeat experiment</a:t>
            </a:r>
          </a:p>
          <a:p>
            <a:pPr>
              <a:lnSpc>
                <a:spcPct val="120000"/>
              </a:lnSpc>
            </a:pPr>
            <a:r>
              <a:rPr lang="en-US" sz="3200" dirty="0">
                <a:solidFill>
                  <a:schemeClr val="accent1">
                    <a:lumMod val="50000"/>
                  </a:schemeClr>
                </a:solidFill>
                <a:latin typeface="Calibri" panose="020F0502020204030204" pitchFamily="34" charset="0"/>
                <a:cs typeface="Calibri" panose="020F0502020204030204" pitchFamily="34" charset="0"/>
              </a:rPr>
              <a:t>Remember, the numbers are approximate.</a:t>
            </a:r>
          </a:p>
          <a:p>
            <a:pPr>
              <a:lnSpc>
                <a:spcPct val="120000"/>
              </a:lnSpc>
            </a:pPr>
            <a:r>
              <a:rPr lang="en-US" sz="3200" dirty="0">
                <a:solidFill>
                  <a:schemeClr val="accent1">
                    <a:lumMod val="50000"/>
                  </a:schemeClr>
                </a:solidFill>
                <a:latin typeface="Calibri" panose="020F0502020204030204" pitchFamily="34" charset="0"/>
                <a:cs typeface="Calibri" panose="020F0502020204030204" pitchFamily="34" charset="0"/>
              </a:rPr>
              <a:t>Individualize targets based on person</a:t>
            </a:r>
            <a:r>
              <a:rPr lang="en-US" dirty="0">
                <a:solidFill>
                  <a:schemeClr val="accent1">
                    <a:lumMod val="50000"/>
                  </a:schemeClr>
                </a:solidFill>
                <a:cs typeface="Calibri" panose="020F0502020204030204" pitchFamily="34" charset="0"/>
              </a:rPr>
              <a:t>’s goals</a:t>
            </a:r>
            <a:r>
              <a:rPr lang="en-US" sz="3200" dirty="0">
                <a:solidFill>
                  <a:schemeClr val="accent1">
                    <a:lumMod val="50000"/>
                  </a:schemeClr>
                </a:solidFill>
                <a:latin typeface="Calibri" panose="020F0502020204030204" pitchFamily="34" charset="0"/>
                <a:cs typeface="Calibri" panose="020F0502020204030204" pitchFamily="34" charset="0"/>
              </a:rPr>
              <a:t> .</a:t>
            </a:r>
          </a:p>
          <a:p>
            <a:endParaRPr lang="en-US" dirty="0"/>
          </a:p>
        </p:txBody>
      </p:sp>
      <p:pic>
        <p:nvPicPr>
          <p:cNvPr id="14" name="Picture 13" descr="Red retro alarm clock on red background">
            <a:extLst>
              <a:ext uri="{FF2B5EF4-FFF2-40B4-BE49-F238E27FC236}">
                <a16:creationId xmlns:a16="http://schemas.microsoft.com/office/drawing/2014/main" id="{EAEF837A-F724-C371-0B4A-9822C91FD7D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64223" y="3886200"/>
            <a:ext cx="2644753" cy="1763169"/>
          </a:xfrm>
          <a:prstGeom prst="rect">
            <a:avLst/>
          </a:prstGeom>
        </p:spPr>
      </p:pic>
    </p:spTree>
    <p:extLst>
      <p:ext uri="{BB962C8B-B14F-4D97-AF65-F5344CB8AC3E}">
        <p14:creationId xmlns:p14="http://schemas.microsoft.com/office/powerpoint/2010/main" val="376477801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71813" y="981394"/>
            <a:ext cx="794041" cy="794041"/>
          </a:xfrm>
          <a:prstGeom prst="rect">
            <a:avLst/>
          </a:prstGeom>
        </p:spPr>
      </p:pic>
      <p:sp>
        <p:nvSpPr>
          <p:cNvPr id="2" name="Title 1">
            <a:extLst>
              <a:ext uri="{FF2B5EF4-FFF2-40B4-BE49-F238E27FC236}">
                <a16:creationId xmlns:a16="http://schemas.microsoft.com/office/drawing/2014/main" id="{4BF7772C-41A4-9F7F-BE85-D431630652F9}"/>
              </a:ext>
            </a:extLst>
          </p:cNvPr>
          <p:cNvSpPr>
            <a:spLocks noGrp="1"/>
          </p:cNvSpPr>
          <p:nvPr>
            <p:ph type="title"/>
          </p:nvPr>
        </p:nvSpPr>
        <p:spPr/>
        <p:txBody>
          <a:bodyPr/>
          <a:lstStyle/>
          <a:p>
            <a:r>
              <a:rPr lang="en-US" dirty="0"/>
              <a:t>Bolus Timing Makes a Difference</a:t>
            </a:r>
          </a:p>
        </p:txBody>
      </p:sp>
      <p:sp>
        <p:nvSpPr>
          <p:cNvPr id="4" name="Content Placeholder 3">
            <a:extLst>
              <a:ext uri="{FF2B5EF4-FFF2-40B4-BE49-F238E27FC236}">
                <a16:creationId xmlns:a16="http://schemas.microsoft.com/office/drawing/2014/main" id="{A06216A2-6758-C6D3-806D-0983FD816F9C}"/>
              </a:ext>
            </a:extLst>
          </p:cNvPr>
          <p:cNvSpPr>
            <a:spLocks noGrp="1"/>
          </p:cNvSpPr>
          <p:nvPr>
            <p:ph sz="quarter" idx="1"/>
          </p:nvPr>
        </p:nvSpPr>
        <p:spPr>
          <a:xfrm>
            <a:off x="390525" y="1295400"/>
            <a:ext cx="5334000" cy="4937760"/>
          </a:xfrm>
        </p:spPr>
        <p:txBody>
          <a:bodyPr>
            <a:normAutofit/>
          </a:bodyPr>
          <a:lstStyle/>
          <a:p>
            <a:r>
              <a:rPr lang="en-US" b="1" dirty="0"/>
              <a:t>Timing: Insulin boluses can be taken:</a:t>
            </a:r>
          </a:p>
          <a:p>
            <a:pPr marL="617311" lvl="1" indent="-342991">
              <a:buClr>
                <a:srgbClr val="005959"/>
              </a:buClr>
              <a:buFont typeface="Wingdings" panose="05000000000000000000" pitchFamily="2" charset="2"/>
              <a:buChar char="§"/>
            </a:pPr>
            <a:r>
              <a:rPr lang="en-US" dirty="0">
                <a:latin typeface="Calibri" panose="020F0502020204030204" pitchFamily="34" charset="0"/>
                <a:cs typeface="Calibri" panose="020F0502020204030204" pitchFamily="34" charset="0"/>
              </a:rPr>
              <a:t>Right before the meal.</a:t>
            </a:r>
          </a:p>
          <a:p>
            <a:pPr marL="617311" lvl="1" indent="-342991">
              <a:buClr>
                <a:srgbClr val="005959"/>
              </a:buClr>
              <a:buFont typeface="Wingdings" panose="05000000000000000000" pitchFamily="2" charset="2"/>
              <a:buChar char="§"/>
            </a:pPr>
            <a:r>
              <a:rPr lang="en-US" dirty="0">
                <a:latin typeface="Calibri" panose="020F0502020204030204" pitchFamily="34" charset="0"/>
                <a:cs typeface="Calibri" panose="020F0502020204030204" pitchFamily="34" charset="0"/>
              </a:rPr>
              <a:t>During the meal.</a:t>
            </a:r>
          </a:p>
          <a:p>
            <a:pPr marL="617311" lvl="1" indent="-342991">
              <a:buClr>
                <a:srgbClr val="005959"/>
              </a:buClr>
              <a:buFont typeface="Wingdings" panose="05000000000000000000" pitchFamily="2" charset="2"/>
              <a:buChar char="§"/>
            </a:pPr>
            <a:r>
              <a:rPr lang="en-US" dirty="0">
                <a:latin typeface="Calibri" panose="020F0502020204030204" pitchFamily="34" charset="0"/>
                <a:cs typeface="Calibri" panose="020F0502020204030204" pitchFamily="34" charset="0"/>
              </a:rPr>
              <a:t>Right after the meal.</a:t>
            </a:r>
          </a:p>
          <a:p>
            <a:pPr marL="617311" lvl="1" indent="-342991">
              <a:buClr>
                <a:srgbClr val="005959"/>
              </a:buClr>
              <a:buFont typeface="Wingdings" panose="05000000000000000000" pitchFamily="2" charset="2"/>
              <a:buChar char="§"/>
            </a:pPr>
            <a:r>
              <a:rPr lang="en-US" dirty="0">
                <a:latin typeface="Calibri" panose="020F0502020204030204" pitchFamily="34" charset="0"/>
                <a:cs typeface="Calibri" panose="020F0502020204030204" pitchFamily="34" charset="0"/>
              </a:rPr>
              <a:t>30 minutes after finishing the meal.</a:t>
            </a:r>
          </a:p>
          <a:p>
            <a:r>
              <a:rPr lang="en-US" sz="2800" dirty="0">
                <a:solidFill>
                  <a:srgbClr val="0070C0"/>
                </a:solidFill>
                <a:latin typeface="Calibri" panose="020F0502020204030204" pitchFamily="34" charset="0"/>
                <a:cs typeface="Calibri" panose="020F0502020204030204" pitchFamily="34" charset="0"/>
              </a:rPr>
              <a:t>Boluses can be taken at different times. </a:t>
            </a:r>
          </a:p>
          <a:p>
            <a:endParaRPr lang="en-US" dirty="0"/>
          </a:p>
        </p:txBody>
      </p:sp>
      <p:pic>
        <p:nvPicPr>
          <p:cNvPr id="11" name="Picture 10" descr="Old couple preparing dinner">
            <a:extLst>
              <a:ext uri="{FF2B5EF4-FFF2-40B4-BE49-F238E27FC236}">
                <a16:creationId xmlns:a16="http://schemas.microsoft.com/office/drawing/2014/main" id="{1757F182-CD27-A591-0485-6B5BB8274A3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62600" y="1295400"/>
            <a:ext cx="3124200" cy="2082800"/>
          </a:xfrm>
          <a:prstGeom prst="rect">
            <a:avLst/>
          </a:prstGeom>
        </p:spPr>
      </p:pic>
      <p:sp>
        <p:nvSpPr>
          <p:cNvPr id="7" name="TextBox 6">
            <a:extLst>
              <a:ext uri="{FF2B5EF4-FFF2-40B4-BE49-F238E27FC236}">
                <a16:creationId xmlns:a16="http://schemas.microsoft.com/office/drawing/2014/main" id="{F60F3764-9CCE-7484-1B56-CD0F1B8DD12D}"/>
              </a:ext>
            </a:extLst>
          </p:cNvPr>
          <p:cNvSpPr txBox="1"/>
          <p:nvPr/>
        </p:nvSpPr>
        <p:spPr>
          <a:xfrm>
            <a:off x="5701744" y="3479801"/>
            <a:ext cx="2667000" cy="1015663"/>
          </a:xfrm>
          <a:prstGeom prst="rect">
            <a:avLst/>
          </a:prstGeom>
          <a:noFill/>
        </p:spPr>
        <p:txBody>
          <a:bodyPr wrap="square">
            <a:spAutoFit/>
          </a:bodyPr>
          <a:lstStyle/>
          <a:p>
            <a:pPr algn="ctr"/>
            <a:r>
              <a:rPr lang="en-US" sz="2000" b="1" dirty="0">
                <a:solidFill>
                  <a:schemeClr val="accent1">
                    <a:lumMod val="50000"/>
                  </a:schemeClr>
                </a:solidFill>
                <a:cs typeface="Calibri" panose="020F0502020204030204" pitchFamily="34" charset="0"/>
              </a:rPr>
              <a:t>T</a:t>
            </a:r>
            <a:r>
              <a:rPr lang="en-US" sz="2000" b="1" dirty="0">
                <a:solidFill>
                  <a:schemeClr val="accent1">
                    <a:lumMod val="50000"/>
                  </a:schemeClr>
                </a:solidFill>
                <a:latin typeface="Calibri" panose="020F0502020204030204" pitchFamily="34" charset="0"/>
                <a:cs typeface="Calibri" panose="020F0502020204030204" pitchFamily="34" charset="0"/>
              </a:rPr>
              <a:t>iming is based on what works best for the individual</a:t>
            </a:r>
          </a:p>
        </p:txBody>
      </p:sp>
    </p:spTree>
    <p:extLst>
      <p:ext uri="{BB962C8B-B14F-4D97-AF65-F5344CB8AC3E}">
        <p14:creationId xmlns:p14="http://schemas.microsoft.com/office/powerpoint/2010/main" val="186739478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01FB77-0C09-8FD9-D4F7-CDD762E7D6EF}"/>
              </a:ext>
            </a:extLst>
          </p:cNvPr>
          <p:cNvSpPr>
            <a:spLocks noGrp="1"/>
          </p:cNvSpPr>
          <p:nvPr>
            <p:ph type="title"/>
          </p:nvPr>
        </p:nvSpPr>
        <p:spPr/>
        <p:txBody>
          <a:bodyPr/>
          <a:lstStyle/>
          <a:p>
            <a:r>
              <a:rPr lang="en-US" dirty="0"/>
              <a:t>Alcohol and Diabetes</a:t>
            </a:r>
          </a:p>
        </p:txBody>
      </p:sp>
      <p:sp>
        <p:nvSpPr>
          <p:cNvPr id="5" name="Content Placeholder 4">
            <a:extLst>
              <a:ext uri="{FF2B5EF4-FFF2-40B4-BE49-F238E27FC236}">
                <a16:creationId xmlns:a16="http://schemas.microsoft.com/office/drawing/2014/main" id="{0F14B8C6-7924-D74B-01EA-7061EEF3E048}"/>
              </a:ext>
            </a:extLst>
          </p:cNvPr>
          <p:cNvSpPr>
            <a:spLocks noGrp="1"/>
          </p:cNvSpPr>
          <p:nvPr>
            <p:ph sz="quarter" idx="2"/>
          </p:nvPr>
        </p:nvSpPr>
        <p:spPr>
          <a:xfrm>
            <a:off x="457200" y="1295400"/>
            <a:ext cx="4145060" cy="4876800"/>
          </a:xfrm>
        </p:spPr>
        <p:txBody>
          <a:bodyPr>
            <a:normAutofit lnSpcReduction="10000"/>
          </a:bodyPr>
          <a:lstStyle/>
          <a:p>
            <a:r>
              <a:rPr lang="en-US" dirty="0"/>
              <a:t>Alcohol intake can lead to hypoglycemia and sometimes hyperglycemia.</a:t>
            </a:r>
          </a:p>
          <a:p>
            <a:r>
              <a:rPr lang="en-US" dirty="0"/>
              <a:t>Help individual consider how alcohol impacts their glucose.</a:t>
            </a:r>
          </a:p>
          <a:p>
            <a:r>
              <a:rPr lang="en-US" dirty="0"/>
              <a:t>Assess and provide coaching with safety in mind.</a:t>
            </a:r>
          </a:p>
        </p:txBody>
      </p:sp>
      <p:pic>
        <p:nvPicPr>
          <p:cNvPr id="9" name="Picture 8" descr="Two glasses of mulled wine with star anise, cinnamon, and orange slices in drink and on tablecloth with pinecones">
            <a:extLst>
              <a:ext uri="{FF2B5EF4-FFF2-40B4-BE49-F238E27FC236}">
                <a16:creationId xmlns:a16="http://schemas.microsoft.com/office/drawing/2014/main" id="{FEB260D2-6D82-A6A2-19CE-7611F8DFA52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737604" y="1300900"/>
            <a:ext cx="3949196" cy="2819400"/>
          </a:xfrm>
          <a:prstGeom prst="rect">
            <a:avLst/>
          </a:prstGeom>
        </p:spPr>
      </p:pic>
    </p:spTree>
    <p:extLst>
      <p:ext uri="{BB962C8B-B14F-4D97-AF65-F5344CB8AC3E}">
        <p14:creationId xmlns:p14="http://schemas.microsoft.com/office/powerpoint/2010/main" val="24797499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86947" y="1046223"/>
            <a:ext cx="800308" cy="800308"/>
          </a:xfrm>
          <a:prstGeom prst="rect">
            <a:avLst/>
          </a:prstGeom>
        </p:spPr>
      </p:pic>
      <p:sp>
        <p:nvSpPr>
          <p:cNvPr id="2" name="Title 1">
            <a:extLst>
              <a:ext uri="{FF2B5EF4-FFF2-40B4-BE49-F238E27FC236}">
                <a16:creationId xmlns:a16="http://schemas.microsoft.com/office/drawing/2014/main" id="{DB058D0E-589F-6C6E-217D-92A5396BEC41}"/>
              </a:ext>
            </a:extLst>
          </p:cNvPr>
          <p:cNvSpPr>
            <a:spLocks noGrp="1"/>
          </p:cNvSpPr>
          <p:nvPr>
            <p:ph type="title"/>
          </p:nvPr>
        </p:nvSpPr>
        <p:spPr/>
        <p:txBody>
          <a:bodyPr/>
          <a:lstStyle/>
          <a:p>
            <a:r>
              <a:rPr lang="en-US" dirty="0"/>
              <a:t>Bolus Timing and Dose</a:t>
            </a:r>
          </a:p>
        </p:txBody>
      </p:sp>
      <p:sp>
        <p:nvSpPr>
          <p:cNvPr id="4" name="Content Placeholder 3">
            <a:extLst>
              <a:ext uri="{FF2B5EF4-FFF2-40B4-BE49-F238E27FC236}">
                <a16:creationId xmlns:a16="http://schemas.microsoft.com/office/drawing/2014/main" id="{EB26D719-A7B9-5AF6-4BD1-6D8AC6F69AF9}"/>
              </a:ext>
            </a:extLst>
          </p:cNvPr>
          <p:cNvSpPr>
            <a:spLocks noGrp="1"/>
          </p:cNvSpPr>
          <p:nvPr>
            <p:ph sz="quarter" idx="1"/>
          </p:nvPr>
        </p:nvSpPr>
        <p:spPr>
          <a:xfrm>
            <a:off x="428625" y="1371600"/>
            <a:ext cx="6810375" cy="4937760"/>
          </a:xfrm>
        </p:spPr>
        <p:txBody>
          <a:bodyPr>
            <a:normAutofit lnSpcReduction="10000"/>
          </a:bodyPr>
          <a:lstStyle/>
          <a:p>
            <a:r>
              <a:rPr lang="en-US" dirty="0"/>
              <a:t>Despite best efforts, glucose levels sometimes go over target.</a:t>
            </a:r>
          </a:p>
          <a:p>
            <a:pPr marL="617311" lvl="1" indent="-342991">
              <a:buClr>
                <a:srgbClr val="005959"/>
              </a:buClr>
              <a:buFont typeface="Wingdings" panose="05000000000000000000" pitchFamily="2" charset="2"/>
              <a:buChar char="§"/>
            </a:pPr>
            <a:r>
              <a:rPr lang="en-US" dirty="0">
                <a:latin typeface="Calibri" panose="020F0502020204030204" pitchFamily="34" charset="0"/>
                <a:cs typeface="Calibri" panose="020F0502020204030204" pitchFamily="34" charset="0"/>
              </a:rPr>
              <a:t>Miscounted carb</a:t>
            </a:r>
          </a:p>
          <a:p>
            <a:pPr marL="617311" lvl="1" indent="-342991">
              <a:buClr>
                <a:srgbClr val="005959"/>
              </a:buClr>
              <a:buFont typeface="Wingdings" panose="05000000000000000000" pitchFamily="2" charset="2"/>
              <a:buChar char="§"/>
            </a:pPr>
            <a:r>
              <a:rPr lang="en-US" dirty="0">
                <a:latin typeface="Calibri" panose="020F0502020204030204" pitchFamily="34" charset="0"/>
                <a:cs typeface="Calibri" panose="020F0502020204030204" pitchFamily="34" charset="0"/>
              </a:rPr>
              <a:t>High protein or fat meal</a:t>
            </a:r>
          </a:p>
          <a:p>
            <a:pPr marL="617311" lvl="1" indent="-342991">
              <a:buClr>
                <a:srgbClr val="005959"/>
              </a:buClr>
              <a:buFont typeface="Wingdings" panose="05000000000000000000" pitchFamily="2" charset="2"/>
              <a:buChar char="§"/>
            </a:pPr>
            <a:r>
              <a:rPr lang="en-US" dirty="0">
                <a:latin typeface="Calibri" panose="020F0502020204030204" pitchFamily="34" charset="0"/>
                <a:cs typeface="Calibri" panose="020F0502020204030204" pitchFamily="34" charset="0"/>
              </a:rPr>
              <a:t>Wrong insulin/carb ratio</a:t>
            </a:r>
          </a:p>
          <a:p>
            <a:pPr marL="617311" lvl="1" indent="-342991">
              <a:buClr>
                <a:srgbClr val="005959"/>
              </a:buClr>
              <a:buFont typeface="Wingdings" panose="05000000000000000000" pitchFamily="2" charset="2"/>
              <a:buChar char="§"/>
            </a:pPr>
            <a:r>
              <a:rPr lang="en-US" dirty="0">
                <a:latin typeface="Calibri" panose="020F0502020204030204" pitchFamily="34" charset="0"/>
                <a:cs typeface="Calibri" panose="020F0502020204030204" pitchFamily="34" charset="0"/>
              </a:rPr>
              <a:t>Stress</a:t>
            </a:r>
          </a:p>
          <a:p>
            <a:pPr marL="617311" lvl="1" indent="-342991">
              <a:buClr>
                <a:srgbClr val="005959"/>
              </a:buClr>
              <a:buFont typeface="Wingdings" panose="05000000000000000000" pitchFamily="2" charset="2"/>
              <a:buChar char="§"/>
            </a:pPr>
            <a:r>
              <a:rPr lang="en-US" dirty="0">
                <a:latin typeface="Calibri" panose="020F0502020204030204" pitchFamily="34" charset="0"/>
                <a:cs typeface="Calibri" panose="020F0502020204030204" pitchFamily="34" charset="0"/>
              </a:rPr>
              <a:t>Rebound from a low</a:t>
            </a:r>
          </a:p>
          <a:p>
            <a:pPr marL="617311" lvl="1" indent="-342991">
              <a:buClr>
                <a:srgbClr val="005959"/>
              </a:buClr>
              <a:buFont typeface="Wingdings" panose="05000000000000000000" pitchFamily="2" charset="2"/>
              <a:buChar char="§"/>
            </a:pPr>
            <a:r>
              <a:rPr lang="en-US" dirty="0">
                <a:latin typeface="Calibri" panose="020F0502020204030204" pitchFamily="34" charset="0"/>
                <a:cs typeface="Calibri" panose="020F0502020204030204" pitchFamily="34" charset="0"/>
              </a:rPr>
              <a:t>Overused sites</a:t>
            </a:r>
          </a:p>
          <a:p>
            <a:pPr marL="617311" lvl="1" indent="-342991">
              <a:buClr>
                <a:srgbClr val="005959"/>
              </a:buClr>
              <a:buFont typeface="Wingdings" panose="05000000000000000000" pitchFamily="2" charset="2"/>
              <a:buChar char="§"/>
            </a:pPr>
            <a:r>
              <a:rPr lang="en-US" dirty="0">
                <a:latin typeface="Calibri" panose="020F0502020204030204" pitchFamily="34" charset="0"/>
                <a:cs typeface="Calibri" panose="020F0502020204030204" pitchFamily="34" charset="0"/>
              </a:rPr>
              <a:t>Pump problems</a:t>
            </a:r>
          </a:p>
          <a:p>
            <a:pPr marL="617311" lvl="1" indent="-342991">
              <a:buClr>
                <a:srgbClr val="005959"/>
              </a:buClr>
              <a:buFont typeface="Wingdings" panose="05000000000000000000" pitchFamily="2" charset="2"/>
              <a:buChar char="§"/>
            </a:pPr>
            <a:r>
              <a:rPr lang="en-US" dirty="0">
                <a:latin typeface="Calibri" panose="020F0502020204030204" pitchFamily="34" charset="0"/>
                <a:cs typeface="Calibri" panose="020F0502020204030204" pitchFamily="34" charset="0"/>
              </a:rPr>
              <a:t>Expired insulin</a:t>
            </a:r>
          </a:p>
          <a:p>
            <a:pPr marL="617311" lvl="1" indent="-342991">
              <a:buClr>
                <a:srgbClr val="005959"/>
              </a:buClr>
              <a:buFont typeface="Wingdings" panose="05000000000000000000" pitchFamily="2" charset="2"/>
              <a:buChar char="§"/>
            </a:pPr>
            <a:r>
              <a:rPr lang="en-US" dirty="0">
                <a:latin typeface="Calibri" panose="020F0502020204030204" pitchFamily="34" charset="0"/>
                <a:cs typeface="Calibri" panose="020F0502020204030204" pitchFamily="34" charset="0"/>
              </a:rPr>
              <a:t>Other reasons</a:t>
            </a:r>
            <a:endParaRPr lang="en-US" dirty="0"/>
          </a:p>
        </p:txBody>
      </p:sp>
      <p:pic>
        <p:nvPicPr>
          <p:cNvPr id="8" name="Picture 7">
            <a:extLst>
              <a:ext uri="{FF2B5EF4-FFF2-40B4-BE49-F238E27FC236}">
                <a16:creationId xmlns:a16="http://schemas.microsoft.com/office/drawing/2014/main" id="{D6A684CC-11BF-FA57-AC1D-F68A69177ECE}"/>
              </a:ext>
            </a:extLst>
          </p:cNvPr>
          <p:cNvPicPr>
            <a:picLocks noChangeAspect="1"/>
          </p:cNvPicPr>
          <p:nvPr/>
        </p:nvPicPr>
        <p:blipFill>
          <a:blip r:embed="rId4"/>
          <a:stretch>
            <a:fillRect/>
          </a:stretch>
        </p:blipFill>
        <p:spPr>
          <a:xfrm>
            <a:off x="5257800" y="2590800"/>
            <a:ext cx="3252236" cy="3309937"/>
          </a:xfrm>
          <a:prstGeom prst="rect">
            <a:avLst/>
          </a:prstGeom>
        </p:spPr>
      </p:pic>
    </p:spTree>
    <p:extLst>
      <p:ext uri="{BB962C8B-B14F-4D97-AF65-F5344CB8AC3E}">
        <p14:creationId xmlns:p14="http://schemas.microsoft.com/office/powerpoint/2010/main" val="382298639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Google Shape;447;p75">
            <a:extLst>
              <a:ext uri="{FF2B5EF4-FFF2-40B4-BE49-F238E27FC236}">
                <a16:creationId xmlns:a16="http://schemas.microsoft.com/office/drawing/2014/main" id="{A8320742-F8F3-449B-A479-93AF5D605C68}"/>
              </a:ext>
            </a:extLst>
          </p:cNvPr>
          <p:cNvSpPr>
            <a:spLocks noGrp="1"/>
          </p:cNvSpPr>
          <p:nvPr>
            <p:ph type="title"/>
          </p:nvPr>
        </p:nvSpPr>
        <p:spPr/>
        <p:txBody>
          <a:bodyPr vert="horz" lIns="68569" tIns="34275" rIns="68569" bIns="34275" rtlCol="0" anchor="ctr">
            <a:normAutofit/>
          </a:bodyPr>
          <a:lstStyle/>
          <a:p>
            <a:pPr>
              <a:buClr>
                <a:srgbClr val="000000"/>
              </a:buClr>
              <a:buSzPts val="4400"/>
              <a:buFont typeface="Calibri" panose="020F0502020204030204" pitchFamily="34" charset="0"/>
              <a:buNone/>
            </a:pPr>
            <a:r>
              <a:rPr lang="en-US" altLang="en-US"/>
              <a:t>At least 42 factors affect glucose!</a:t>
            </a:r>
          </a:p>
        </p:txBody>
      </p:sp>
      <p:sp>
        <p:nvSpPr>
          <p:cNvPr id="114691" name="Content Placeholder 1">
            <a:extLst>
              <a:ext uri="{FF2B5EF4-FFF2-40B4-BE49-F238E27FC236}">
                <a16:creationId xmlns:a16="http://schemas.microsoft.com/office/drawing/2014/main" id="{D4802FB3-2390-41E9-9AE0-24720F984F07}"/>
              </a:ext>
            </a:extLst>
          </p:cNvPr>
          <p:cNvSpPr>
            <a:spLocks noGrp="1"/>
          </p:cNvSpPr>
          <p:nvPr>
            <p:ph idx="1"/>
          </p:nvPr>
        </p:nvSpPr>
        <p:spPr/>
        <p:txBody>
          <a:bodyPr/>
          <a:lstStyle/>
          <a:p>
            <a:endParaRPr lang="en-US" altLang="en-US" dirty="0"/>
          </a:p>
        </p:txBody>
      </p:sp>
      <p:sp>
        <p:nvSpPr>
          <p:cNvPr id="453" name="Google Shape;453;p75">
            <a:extLst>
              <a:ext uri="{FF2B5EF4-FFF2-40B4-BE49-F238E27FC236}">
                <a16:creationId xmlns:a16="http://schemas.microsoft.com/office/drawing/2014/main" id="{E870646F-E7BD-4062-BC97-94E64122C1E7}"/>
              </a:ext>
            </a:extLst>
          </p:cNvPr>
          <p:cNvSpPr txBox="1"/>
          <p:nvPr/>
        </p:nvSpPr>
        <p:spPr>
          <a:xfrm>
            <a:off x="609600" y="5850312"/>
            <a:ext cx="7924800" cy="315516"/>
          </a:xfrm>
          <a:prstGeom prst="rect">
            <a:avLst/>
          </a:prstGeom>
          <a:noFill/>
          <a:ln>
            <a:noFill/>
          </a:ln>
        </p:spPr>
        <p:txBody>
          <a:bodyPr spcFirstLastPara="1" lIns="68569" tIns="34275" rIns="68569" bIns="34275"/>
          <a:lstStyle/>
          <a:p>
            <a:pPr>
              <a:buClr>
                <a:srgbClr val="000000"/>
              </a:buClr>
              <a:defRPr/>
            </a:pPr>
            <a:r>
              <a:rPr lang="en-US" sz="1600" kern="0" dirty="0">
                <a:solidFill>
                  <a:srgbClr val="000000"/>
                </a:solidFill>
                <a:latin typeface="Calibri" panose="020F0502020204030204" pitchFamily="34" charset="0"/>
                <a:ea typeface="Calibri"/>
                <a:cs typeface="Calibri" panose="020F0502020204030204" pitchFamily="34" charset="0"/>
                <a:sym typeface="Calibri"/>
              </a:rPr>
              <a:t>Adapted from Brown A. </a:t>
            </a:r>
            <a:r>
              <a:rPr lang="en-US" sz="1600" kern="0" dirty="0" err="1">
                <a:solidFill>
                  <a:srgbClr val="000000"/>
                </a:solidFill>
                <a:latin typeface="Calibri" panose="020F0502020204030204" pitchFamily="34" charset="0"/>
                <a:ea typeface="Calibri"/>
                <a:cs typeface="Calibri" panose="020F0502020204030204" pitchFamily="34" charset="0"/>
                <a:sym typeface="Calibri"/>
              </a:rPr>
              <a:t>DiaTribe</a:t>
            </a:r>
            <a:r>
              <a:rPr lang="en-US" sz="1600" kern="0" dirty="0">
                <a:solidFill>
                  <a:srgbClr val="000000"/>
                </a:solidFill>
                <a:latin typeface="Calibri" panose="020F0502020204030204" pitchFamily="34" charset="0"/>
                <a:ea typeface="Calibri"/>
                <a:cs typeface="Calibri" panose="020F0502020204030204" pitchFamily="34" charset="0"/>
                <a:sym typeface="Calibri"/>
              </a:rPr>
              <a:t> Learn: Making sense of diabetes... diatribe.org/42factors</a:t>
            </a:r>
            <a:endParaRPr sz="1600" kern="0" dirty="0">
              <a:solidFill>
                <a:srgbClr val="000000"/>
              </a:solidFill>
              <a:latin typeface="Calibri" panose="020F0502020204030204" pitchFamily="34" charset="0"/>
              <a:cs typeface="Calibri" panose="020F0502020204030204" pitchFamily="34" charset="0"/>
              <a:sym typeface="Arial"/>
            </a:endParaRPr>
          </a:p>
        </p:txBody>
      </p:sp>
      <p:sp>
        <p:nvSpPr>
          <p:cNvPr id="7" name="Rectangle: Rounded Corners 6">
            <a:extLst>
              <a:ext uri="{FF2B5EF4-FFF2-40B4-BE49-F238E27FC236}">
                <a16:creationId xmlns:a16="http://schemas.microsoft.com/office/drawing/2014/main" id="{CB353E82-867D-4AED-B9BF-A92003B8FB2B}"/>
              </a:ext>
            </a:extLst>
          </p:cNvPr>
          <p:cNvSpPr/>
          <p:nvPr/>
        </p:nvSpPr>
        <p:spPr>
          <a:xfrm>
            <a:off x="67866" y="2871787"/>
            <a:ext cx="1345406" cy="2301479"/>
          </a:xfrm>
          <a:prstGeom prst="roundRect">
            <a:avLst/>
          </a:prstGeom>
          <a:ln>
            <a:solidFill>
              <a:srgbClr val="2F528F"/>
            </a:solidFill>
          </a:ln>
        </p:spPr>
        <p:style>
          <a:lnRef idx="2">
            <a:schemeClr val="accent1"/>
          </a:lnRef>
          <a:fillRef idx="1">
            <a:schemeClr val="lt1"/>
          </a:fillRef>
          <a:effectRef idx="0">
            <a:schemeClr val="accent1"/>
          </a:effectRef>
          <a:fontRef idx="minor">
            <a:schemeClr val="dk1"/>
          </a:fontRef>
        </p:style>
        <p:txBody>
          <a:bodyPr anchor="ctr"/>
          <a:lstStyle/>
          <a:p>
            <a:pPr marL="257166" indent="-257166">
              <a:buClr>
                <a:srgbClr val="000000"/>
              </a:buClr>
              <a:buFont typeface="+mj-lt"/>
              <a:buAutoNum type="arabicPeriod"/>
              <a:defRPr/>
            </a:pPr>
            <a:r>
              <a:rPr lang="en-US" sz="1050" b="1" kern="0" dirty="0">
                <a:solidFill>
                  <a:srgbClr val="C00000"/>
                </a:solidFill>
                <a:cs typeface="Calibri" panose="020F0502020204030204" pitchFamily="34" charset="0"/>
                <a:sym typeface="Arial"/>
              </a:rPr>
              <a:t>↑↑ </a:t>
            </a:r>
            <a:r>
              <a:rPr lang="en-US" sz="1050" kern="0" dirty="0">
                <a:solidFill>
                  <a:srgbClr val="000000"/>
                </a:solidFill>
                <a:cs typeface="Calibri" panose="020F0502020204030204" pitchFamily="34" charset="0"/>
                <a:sym typeface="Arial"/>
              </a:rPr>
              <a:t>Carbo-hydrate quantity</a:t>
            </a:r>
          </a:p>
          <a:p>
            <a:pPr marL="257166" indent="-257166">
              <a:buClr>
                <a:srgbClr val="000000"/>
              </a:buClr>
              <a:buFont typeface="+mj-lt"/>
              <a:buAutoNum type="arabicPeriod"/>
              <a:defRPr/>
            </a:pPr>
            <a:r>
              <a:rPr lang="en-US" sz="1050" b="1" kern="0" dirty="0">
                <a:solidFill>
                  <a:srgbClr val="FFC000">
                    <a:lumMod val="75000"/>
                  </a:srgbClr>
                </a:solidFill>
                <a:cs typeface="Calibri" panose="020F0502020204030204" pitchFamily="34" charset="0"/>
                <a:sym typeface="Arial"/>
              </a:rPr>
              <a:t>→</a:t>
            </a:r>
            <a:r>
              <a:rPr lang="en-US" sz="1050" b="1" kern="0" dirty="0">
                <a:solidFill>
                  <a:srgbClr val="C00000"/>
                </a:solidFill>
                <a:cs typeface="Calibri" panose="020F0502020204030204" pitchFamily="34" charset="0"/>
                <a:sym typeface="Arial"/>
              </a:rPr>
              <a:t>↑</a:t>
            </a:r>
            <a:r>
              <a:rPr lang="en-US" sz="1050" kern="0" dirty="0">
                <a:solidFill>
                  <a:srgbClr val="000000"/>
                </a:solidFill>
                <a:cs typeface="Calibri" panose="020F0502020204030204" pitchFamily="34" charset="0"/>
                <a:sym typeface="Arial"/>
              </a:rPr>
              <a:t>Carbo-hydrate type</a:t>
            </a:r>
          </a:p>
          <a:p>
            <a:pPr marL="257166" indent="-257166">
              <a:buClr>
                <a:srgbClr val="000000"/>
              </a:buClr>
              <a:buFont typeface="+mj-lt"/>
              <a:buAutoNum type="arabicPeriod"/>
              <a:defRPr/>
            </a:pPr>
            <a:r>
              <a:rPr lang="en-US" sz="1050" b="1" kern="0" dirty="0">
                <a:solidFill>
                  <a:srgbClr val="FFC000">
                    <a:lumMod val="75000"/>
                  </a:srgbClr>
                </a:solidFill>
                <a:cs typeface="Calibri" panose="020F0502020204030204" pitchFamily="34" charset="0"/>
                <a:sym typeface="Arial"/>
              </a:rPr>
              <a:t>→</a:t>
            </a:r>
            <a:r>
              <a:rPr lang="en-US" sz="1050" b="1" kern="0" dirty="0">
                <a:solidFill>
                  <a:srgbClr val="C00000"/>
                </a:solidFill>
                <a:cs typeface="Calibri" panose="020F0502020204030204" pitchFamily="34" charset="0"/>
                <a:sym typeface="Arial"/>
              </a:rPr>
              <a:t>↑</a:t>
            </a:r>
            <a:r>
              <a:rPr lang="en-US" sz="1050" kern="0" dirty="0">
                <a:solidFill>
                  <a:srgbClr val="000000"/>
                </a:solidFill>
                <a:cs typeface="Calibri" panose="020F0502020204030204" pitchFamily="34" charset="0"/>
                <a:sym typeface="Arial"/>
              </a:rPr>
              <a:t> Fat</a:t>
            </a:r>
          </a:p>
          <a:p>
            <a:pPr marL="257166" indent="-257166">
              <a:buClr>
                <a:srgbClr val="000000"/>
              </a:buClr>
              <a:buFont typeface="+mj-lt"/>
              <a:buAutoNum type="arabicPeriod"/>
              <a:defRPr/>
            </a:pPr>
            <a:r>
              <a:rPr lang="en-US" sz="1050" b="1" kern="0" dirty="0">
                <a:solidFill>
                  <a:srgbClr val="FFC000">
                    <a:lumMod val="75000"/>
                  </a:srgbClr>
                </a:solidFill>
                <a:cs typeface="Calibri" panose="020F0502020204030204" pitchFamily="34" charset="0"/>
                <a:sym typeface="Arial"/>
              </a:rPr>
              <a:t>→</a:t>
            </a:r>
            <a:r>
              <a:rPr lang="en-US" sz="1050" b="1" kern="0" dirty="0">
                <a:solidFill>
                  <a:srgbClr val="C00000"/>
                </a:solidFill>
                <a:cs typeface="Calibri" panose="020F0502020204030204" pitchFamily="34" charset="0"/>
                <a:sym typeface="Arial"/>
              </a:rPr>
              <a:t>↑</a:t>
            </a:r>
            <a:r>
              <a:rPr lang="en-US" sz="1050" kern="0" dirty="0">
                <a:solidFill>
                  <a:srgbClr val="000000"/>
                </a:solidFill>
                <a:cs typeface="Calibri" panose="020F0502020204030204" pitchFamily="34" charset="0"/>
                <a:sym typeface="Arial"/>
              </a:rPr>
              <a:t> Protein</a:t>
            </a:r>
          </a:p>
          <a:p>
            <a:pPr marL="257166" indent="-257166">
              <a:buClr>
                <a:srgbClr val="000000"/>
              </a:buClr>
              <a:buFont typeface="+mj-lt"/>
              <a:buAutoNum type="arabicPeriod"/>
              <a:defRPr/>
            </a:pPr>
            <a:r>
              <a:rPr lang="en-US" sz="1050" b="1" kern="0" dirty="0">
                <a:solidFill>
                  <a:srgbClr val="FFC000">
                    <a:lumMod val="75000"/>
                  </a:srgbClr>
                </a:solidFill>
                <a:cs typeface="Calibri" panose="020F0502020204030204" pitchFamily="34" charset="0"/>
                <a:sym typeface="Arial"/>
              </a:rPr>
              <a:t>→</a:t>
            </a:r>
            <a:r>
              <a:rPr lang="en-US" sz="1050" b="1" kern="0" dirty="0">
                <a:solidFill>
                  <a:srgbClr val="C00000"/>
                </a:solidFill>
                <a:cs typeface="Calibri" panose="020F0502020204030204" pitchFamily="34" charset="0"/>
                <a:sym typeface="Arial"/>
              </a:rPr>
              <a:t>↑</a:t>
            </a:r>
            <a:r>
              <a:rPr lang="en-US" sz="1050" kern="0" dirty="0">
                <a:solidFill>
                  <a:srgbClr val="000000"/>
                </a:solidFill>
                <a:cs typeface="Calibri" panose="020F0502020204030204" pitchFamily="34" charset="0"/>
                <a:sym typeface="Arial"/>
              </a:rPr>
              <a:t> Caffeine</a:t>
            </a:r>
          </a:p>
          <a:p>
            <a:pPr marL="257166" indent="-257166">
              <a:buClr>
                <a:srgbClr val="000000"/>
              </a:buClr>
              <a:buFont typeface="+mj-lt"/>
              <a:buAutoNum type="arabicPeriod"/>
              <a:defRPr/>
            </a:pPr>
            <a:r>
              <a:rPr lang="en-US" sz="1050" b="1" kern="0" dirty="0">
                <a:solidFill>
                  <a:srgbClr val="5B9BD5">
                    <a:lumMod val="50000"/>
                  </a:srgbClr>
                </a:solidFill>
                <a:cs typeface="Calibri" panose="020F0502020204030204" pitchFamily="34" charset="0"/>
                <a:sym typeface="Arial"/>
              </a:rPr>
              <a:t>↓</a:t>
            </a:r>
            <a:r>
              <a:rPr lang="en-US" sz="1050" b="1" kern="0" dirty="0">
                <a:solidFill>
                  <a:srgbClr val="C00000"/>
                </a:solidFill>
                <a:cs typeface="Calibri" panose="020F0502020204030204" pitchFamily="34" charset="0"/>
                <a:sym typeface="Arial"/>
              </a:rPr>
              <a:t>↑</a:t>
            </a:r>
            <a:r>
              <a:rPr lang="en-US" sz="1050" kern="0" dirty="0">
                <a:solidFill>
                  <a:srgbClr val="000000"/>
                </a:solidFill>
                <a:cs typeface="Calibri" panose="020F0502020204030204" pitchFamily="34" charset="0"/>
                <a:sym typeface="Arial"/>
              </a:rPr>
              <a:t>Alcohol</a:t>
            </a:r>
          </a:p>
          <a:p>
            <a:pPr marL="257166" indent="-257166">
              <a:buClr>
                <a:srgbClr val="000000"/>
              </a:buClr>
              <a:buFont typeface="+mj-lt"/>
              <a:buAutoNum type="arabicPeriod"/>
              <a:defRPr/>
            </a:pPr>
            <a:r>
              <a:rPr lang="en-US" sz="1050" b="1" kern="0" dirty="0">
                <a:solidFill>
                  <a:srgbClr val="5B9BD5">
                    <a:lumMod val="50000"/>
                  </a:srgbClr>
                </a:solidFill>
                <a:cs typeface="Calibri" panose="020F0502020204030204" pitchFamily="34" charset="0"/>
                <a:sym typeface="Arial"/>
              </a:rPr>
              <a:t>↓</a:t>
            </a:r>
            <a:r>
              <a:rPr lang="en-US" sz="1050" b="1" kern="0" dirty="0">
                <a:solidFill>
                  <a:srgbClr val="C00000"/>
                </a:solidFill>
                <a:cs typeface="Calibri" panose="020F0502020204030204" pitchFamily="34" charset="0"/>
                <a:sym typeface="Arial"/>
              </a:rPr>
              <a:t>↑</a:t>
            </a:r>
            <a:r>
              <a:rPr lang="en-US" sz="1050" kern="0" dirty="0">
                <a:solidFill>
                  <a:srgbClr val="000000"/>
                </a:solidFill>
                <a:cs typeface="Calibri" panose="020F0502020204030204" pitchFamily="34" charset="0"/>
                <a:sym typeface="Arial"/>
              </a:rPr>
              <a:t> Meal timing</a:t>
            </a:r>
          </a:p>
          <a:p>
            <a:pPr marL="257166" indent="-257166">
              <a:buClr>
                <a:srgbClr val="000000"/>
              </a:buClr>
              <a:buFont typeface="+mj-lt"/>
              <a:buAutoNum type="arabicPeriod"/>
              <a:defRPr/>
            </a:pPr>
            <a:r>
              <a:rPr lang="en-US" sz="1050" b="1" kern="0" dirty="0">
                <a:solidFill>
                  <a:srgbClr val="C00000"/>
                </a:solidFill>
                <a:cs typeface="Calibri" panose="020F0502020204030204" pitchFamily="34" charset="0"/>
                <a:sym typeface="Arial"/>
              </a:rPr>
              <a:t>↑</a:t>
            </a:r>
            <a:r>
              <a:rPr lang="en-US" sz="1050" kern="0" dirty="0">
                <a:solidFill>
                  <a:srgbClr val="000000"/>
                </a:solidFill>
                <a:cs typeface="Calibri" panose="020F0502020204030204" pitchFamily="34" charset="0"/>
                <a:sym typeface="Arial"/>
              </a:rPr>
              <a:t>Dehydration</a:t>
            </a:r>
          </a:p>
          <a:p>
            <a:pPr marL="257166" indent="-257166">
              <a:buClr>
                <a:srgbClr val="000000"/>
              </a:buClr>
              <a:buFont typeface="+mj-lt"/>
              <a:buAutoNum type="arabicPeriod"/>
              <a:defRPr/>
            </a:pPr>
            <a:r>
              <a:rPr lang="en-US" sz="1050" b="1" kern="0" dirty="0">
                <a:solidFill>
                  <a:srgbClr val="000000"/>
                </a:solidFill>
                <a:cs typeface="Calibri" panose="020F0502020204030204" pitchFamily="34" charset="0"/>
                <a:sym typeface="Arial"/>
              </a:rPr>
              <a:t>?</a:t>
            </a:r>
            <a:r>
              <a:rPr lang="en-US" sz="1050" kern="0" dirty="0">
                <a:solidFill>
                  <a:srgbClr val="000000"/>
                </a:solidFill>
                <a:cs typeface="Calibri" panose="020F0502020204030204" pitchFamily="34" charset="0"/>
                <a:sym typeface="Arial"/>
              </a:rPr>
              <a:t> Personal microbiome</a:t>
            </a:r>
          </a:p>
        </p:txBody>
      </p:sp>
      <p:sp>
        <p:nvSpPr>
          <p:cNvPr id="15" name="Rectangle: Rounded Corners 14">
            <a:extLst>
              <a:ext uri="{FF2B5EF4-FFF2-40B4-BE49-F238E27FC236}">
                <a16:creationId xmlns:a16="http://schemas.microsoft.com/office/drawing/2014/main" id="{20541497-C35C-4DDE-8D56-874AF7F9EA6C}"/>
              </a:ext>
            </a:extLst>
          </p:cNvPr>
          <p:cNvSpPr/>
          <p:nvPr/>
        </p:nvSpPr>
        <p:spPr>
          <a:xfrm>
            <a:off x="1413274" y="2906318"/>
            <a:ext cx="1329928" cy="1379934"/>
          </a:xfrm>
          <a:prstGeom prst="roundRect">
            <a:avLst/>
          </a:prstGeom>
          <a:ln>
            <a:solidFill>
              <a:srgbClr val="4A6FBE"/>
            </a:solidFill>
          </a:ln>
        </p:spPr>
        <p:style>
          <a:lnRef idx="2">
            <a:schemeClr val="accent1"/>
          </a:lnRef>
          <a:fillRef idx="1">
            <a:schemeClr val="lt1"/>
          </a:fillRef>
          <a:effectRef idx="0">
            <a:schemeClr val="accent1"/>
          </a:effectRef>
          <a:fontRef idx="minor">
            <a:schemeClr val="dk1"/>
          </a:fontRef>
        </p:style>
        <p:txBody>
          <a:bodyPr anchor="ctr"/>
          <a:lstStyle/>
          <a:p>
            <a:pPr marL="257166" indent="-257166">
              <a:buClr>
                <a:srgbClr val="000000"/>
              </a:buClr>
              <a:buFont typeface="+mj-lt"/>
              <a:buAutoNum type="arabicPeriod" startAt="10"/>
              <a:defRPr/>
            </a:pPr>
            <a:r>
              <a:rPr lang="en-US" sz="1050" b="1" kern="0" dirty="0">
                <a:solidFill>
                  <a:srgbClr val="FFC000">
                    <a:lumMod val="75000"/>
                  </a:srgbClr>
                </a:solidFill>
                <a:cs typeface="Calibri" panose="020F0502020204030204" pitchFamily="34" charset="0"/>
                <a:sym typeface="Arial"/>
              </a:rPr>
              <a:t>→</a:t>
            </a:r>
            <a:r>
              <a:rPr lang="en-US" sz="1050" b="1" kern="0" dirty="0">
                <a:solidFill>
                  <a:srgbClr val="5B9BD5">
                    <a:lumMod val="50000"/>
                  </a:srgbClr>
                </a:solidFill>
                <a:cs typeface="Calibri" panose="020F0502020204030204" pitchFamily="34" charset="0"/>
                <a:sym typeface="Arial"/>
              </a:rPr>
              <a:t>↓</a:t>
            </a:r>
            <a:r>
              <a:rPr lang="en-US" sz="1050" kern="0" dirty="0">
                <a:solidFill>
                  <a:srgbClr val="000000"/>
                </a:solidFill>
                <a:cs typeface="Calibri" panose="020F0502020204030204" pitchFamily="34" charset="0"/>
                <a:sym typeface="Arial"/>
              </a:rPr>
              <a:t>Dose</a:t>
            </a:r>
          </a:p>
          <a:p>
            <a:pPr marL="257166" indent="-257166">
              <a:buClr>
                <a:srgbClr val="000000"/>
              </a:buClr>
              <a:buFont typeface="+mj-lt"/>
              <a:buAutoNum type="arabicPeriod" startAt="10"/>
              <a:defRPr/>
            </a:pPr>
            <a:r>
              <a:rPr lang="en-US" sz="1050" b="1" kern="0" dirty="0">
                <a:solidFill>
                  <a:srgbClr val="5B9BD5">
                    <a:lumMod val="50000"/>
                  </a:srgbClr>
                </a:solidFill>
                <a:cs typeface="Calibri" panose="020F0502020204030204" pitchFamily="34" charset="0"/>
                <a:sym typeface="Arial"/>
              </a:rPr>
              <a:t>↓</a:t>
            </a:r>
            <a:r>
              <a:rPr lang="en-US" sz="1050" b="1" kern="0" dirty="0">
                <a:solidFill>
                  <a:srgbClr val="C00000"/>
                </a:solidFill>
                <a:cs typeface="Calibri" panose="020F0502020204030204" pitchFamily="34" charset="0"/>
                <a:sym typeface="Arial"/>
              </a:rPr>
              <a:t>↑</a:t>
            </a:r>
            <a:r>
              <a:rPr lang="en-US" sz="1050" kern="0" dirty="0">
                <a:solidFill>
                  <a:srgbClr val="000000"/>
                </a:solidFill>
                <a:cs typeface="Calibri" panose="020F0502020204030204" pitchFamily="34" charset="0"/>
                <a:sym typeface="Arial"/>
              </a:rPr>
              <a:t> Timing</a:t>
            </a:r>
          </a:p>
          <a:p>
            <a:pPr marL="257166" indent="-257166">
              <a:buClr>
                <a:srgbClr val="000000"/>
              </a:buClr>
              <a:buFont typeface="+mj-lt"/>
              <a:buAutoNum type="arabicPeriod" startAt="10"/>
              <a:defRPr/>
            </a:pPr>
            <a:r>
              <a:rPr lang="en-US" sz="1050" b="1" kern="0" dirty="0">
                <a:solidFill>
                  <a:srgbClr val="5B9BD5">
                    <a:lumMod val="50000"/>
                  </a:srgbClr>
                </a:solidFill>
                <a:cs typeface="Calibri" panose="020F0502020204030204" pitchFamily="34" charset="0"/>
                <a:sym typeface="Arial"/>
              </a:rPr>
              <a:t>↓</a:t>
            </a:r>
            <a:r>
              <a:rPr lang="en-US" sz="1050" b="1" kern="0" dirty="0">
                <a:solidFill>
                  <a:srgbClr val="C00000"/>
                </a:solidFill>
                <a:cs typeface="Calibri" panose="020F0502020204030204" pitchFamily="34" charset="0"/>
                <a:sym typeface="Arial"/>
              </a:rPr>
              <a:t>↑</a:t>
            </a:r>
            <a:r>
              <a:rPr lang="en-US" sz="1050" kern="0" dirty="0">
                <a:solidFill>
                  <a:srgbClr val="000000"/>
                </a:solidFill>
                <a:cs typeface="Calibri" panose="020F0502020204030204" pitchFamily="34" charset="0"/>
                <a:sym typeface="Arial"/>
              </a:rPr>
              <a:t> Inter-actions</a:t>
            </a:r>
          </a:p>
          <a:p>
            <a:pPr marL="257166" indent="-257166">
              <a:buClr>
                <a:srgbClr val="000000"/>
              </a:buClr>
              <a:buFont typeface="+mj-lt"/>
              <a:buAutoNum type="arabicPeriod" startAt="10"/>
              <a:defRPr/>
            </a:pPr>
            <a:r>
              <a:rPr lang="en-US" sz="1050" b="1" kern="0" dirty="0">
                <a:solidFill>
                  <a:srgbClr val="C00000"/>
                </a:solidFill>
                <a:cs typeface="Calibri" panose="020F0502020204030204" pitchFamily="34" charset="0"/>
                <a:sym typeface="Arial"/>
              </a:rPr>
              <a:t>↑↑</a:t>
            </a:r>
            <a:r>
              <a:rPr lang="en-US" sz="1050" kern="0" dirty="0">
                <a:solidFill>
                  <a:srgbClr val="000000"/>
                </a:solidFill>
                <a:cs typeface="Calibri" panose="020F0502020204030204" pitchFamily="34" charset="0"/>
                <a:sym typeface="Arial"/>
              </a:rPr>
              <a:t> Steroid administration</a:t>
            </a:r>
          </a:p>
          <a:p>
            <a:pPr marL="257166" indent="-257166">
              <a:buClr>
                <a:srgbClr val="000000"/>
              </a:buClr>
              <a:buFont typeface="+mj-lt"/>
              <a:buAutoNum type="arabicPeriod" startAt="10"/>
              <a:defRPr/>
            </a:pPr>
            <a:r>
              <a:rPr lang="en-US" sz="1050" b="1" kern="0" dirty="0">
                <a:solidFill>
                  <a:srgbClr val="C00000"/>
                </a:solidFill>
                <a:cs typeface="Calibri" panose="020F0502020204030204" pitchFamily="34" charset="0"/>
                <a:sym typeface="Arial"/>
              </a:rPr>
              <a:t>↑</a:t>
            </a:r>
            <a:r>
              <a:rPr lang="en-US" sz="1050" kern="0" dirty="0">
                <a:solidFill>
                  <a:srgbClr val="000000"/>
                </a:solidFill>
                <a:cs typeface="Calibri" panose="020F0502020204030204" pitchFamily="34" charset="0"/>
                <a:sym typeface="Arial"/>
              </a:rPr>
              <a:t> Niacin (vitamin B3)</a:t>
            </a:r>
          </a:p>
        </p:txBody>
      </p:sp>
      <p:sp>
        <p:nvSpPr>
          <p:cNvPr id="16" name="Rectangle: Rounded Corners 15">
            <a:extLst>
              <a:ext uri="{FF2B5EF4-FFF2-40B4-BE49-F238E27FC236}">
                <a16:creationId xmlns:a16="http://schemas.microsoft.com/office/drawing/2014/main" id="{B8DFB08F-DB99-4884-9EA7-5073387F78A1}"/>
              </a:ext>
            </a:extLst>
          </p:cNvPr>
          <p:cNvSpPr/>
          <p:nvPr/>
        </p:nvSpPr>
        <p:spPr>
          <a:xfrm>
            <a:off x="2758679" y="2906317"/>
            <a:ext cx="1483519" cy="1679972"/>
          </a:xfrm>
          <a:prstGeom prst="roundRect">
            <a:avLst/>
          </a:prstGeom>
          <a:ln>
            <a:solidFill>
              <a:srgbClr val="8298CE"/>
            </a:solidFill>
          </a:ln>
        </p:spPr>
        <p:style>
          <a:lnRef idx="2">
            <a:schemeClr val="accent1"/>
          </a:lnRef>
          <a:fillRef idx="1">
            <a:schemeClr val="lt1"/>
          </a:fillRef>
          <a:effectRef idx="0">
            <a:schemeClr val="accent1"/>
          </a:effectRef>
          <a:fontRef idx="minor">
            <a:schemeClr val="dk1"/>
          </a:fontRef>
        </p:style>
        <p:txBody>
          <a:bodyPr anchor="ctr"/>
          <a:lstStyle/>
          <a:p>
            <a:pPr marL="257166" indent="-257166">
              <a:buClr>
                <a:srgbClr val="000000"/>
              </a:buClr>
              <a:buFont typeface="+mj-lt"/>
              <a:buAutoNum type="arabicPeriod" startAt="15"/>
              <a:defRPr/>
            </a:pPr>
            <a:r>
              <a:rPr lang="en-US" sz="1050" b="1" kern="0" dirty="0">
                <a:solidFill>
                  <a:srgbClr val="FFC000">
                    <a:lumMod val="75000"/>
                  </a:srgbClr>
                </a:solidFill>
                <a:cs typeface="Calibri" panose="020F0502020204030204" pitchFamily="34" charset="0"/>
                <a:sym typeface="Arial"/>
              </a:rPr>
              <a:t>→</a:t>
            </a:r>
            <a:r>
              <a:rPr lang="en-US" sz="1050" b="1" kern="0" dirty="0">
                <a:solidFill>
                  <a:srgbClr val="5B9BD5">
                    <a:lumMod val="50000"/>
                  </a:srgbClr>
                </a:solidFill>
                <a:cs typeface="Calibri" panose="020F0502020204030204" pitchFamily="34" charset="0"/>
                <a:sym typeface="Arial"/>
              </a:rPr>
              <a:t>↓</a:t>
            </a:r>
            <a:r>
              <a:rPr lang="en-US" sz="1050" kern="0" dirty="0">
                <a:solidFill>
                  <a:srgbClr val="000000"/>
                </a:solidFill>
                <a:cs typeface="Calibri" panose="020F0502020204030204" pitchFamily="34" charset="0"/>
                <a:sym typeface="Arial"/>
              </a:rPr>
              <a:t> Light exercise</a:t>
            </a:r>
          </a:p>
          <a:p>
            <a:pPr marL="257166" indent="-257166">
              <a:buClr>
                <a:srgbClr val="000000"/>
              </a:buClr>
              <a:buFont typeface="+mj-lt"/>
              <a:buAutoNum type="arabicPeriod" startAt="15"/>
              <a:defRPr/>
            </a:pPr>
            <a:r>
              <a:rPr lang="en-US" sz="1050" b="1" kern="0" dirty="0">
                <a:solidFill>
                  <a:srgbClr val="5B9BD5">
                    <a:lumMod val="50000"/>
                  </a:srgbClr>
                </a:solidFill>
                <a:cs typeface="Calibri" panose="020F0502020204030204" pitchFamily="34" charset="0"/>
                <a:sym typeface="Arial"/>
              </a:rPr>
              <a:t>↓</a:t>
            </a:r>
            <a:r>
              <a:rPr lang="en-US" sz="1050" b="1" kern="0" dirty="0">
                <a:solidFill>
                  <a:srgbClr val="C00000"/>
                </a:solidFill>
                <a:cs typeface="Calibri" panose="020F0502020204030204" pitchFamily="34" charset="0"/>
                <a:sym typeface="Arial"/>
              </a:rPr>
              <a:t>↑</a:t>
            </a:r>
            <a:r>
              <a:rPr lang="en-US" sz="1050" kern="0" dirty="0">
                <a:solidFill>
                  <a:srgbClr val="C00000"/>
                </a:solidFill>
                <a:cs typeface="Calibri" panose="020F0502020204030204" pitchFamily="34" charset="0"/>
                <a:sym typeface="Arial"/>
              </a:rPr>
              <a:t> </a:t>
            </a:r>
            <a:r>
              <a:rPr lang="en-US" sz="1050" kern="0" dirty="0">
                <a:solidFill>
                  <a:srgbClr val="000000"/>
                </a:solidFill>
                <a:cs typeface="Calibri" panose="020F0502020204030204" pitchFamily="34" charset="0"/>
                <a:sym typeface="Arial"/>
              </a:rPr>
              <a:t>High/ moderate exercise</a:t>
            </a:r>
          </a:p>
          <a:p>
            <a:pPr marL="257166" indent="-257166">
              <a:buClr>
                <a:srgbClr val="000000"/>
              </a:buClr>
              <a:buFont typeface="+mj-lt"/>
              <a:buAutoNum type="arabicPeriod" startAt="15"/>
              <a:defRPr/>
            </a:pPr>
            <a:r>
              <a:rPr lang="en-US" sz="1050" b="1" kern="0" dirty="0">
                <a:solidFill>
                  <a:srgbClr val="FFC000">
                    <a:lumMod val="75000"/>
                  </a:srgbClr>
                </a:solidFill>
                <a:cs typeface="Calibri" panose="020F0502020204030204" pitchFamily="34" charset="0"/>
                <a:sym typeface="Arial"/>
              </a:rPr>
              <a:t>→</a:t>
            </a:r>
            <a:r>
              <a:rPr lang="en-US" sz="1050" b="1" kern="0" dirty="0">
                <a:solidFill>
                  <a:srgbClr val="5B9BD5">
                    <a:lumMod val="50000"/>
                  </a:srgbClr>
                </a:solidFill>
                <a:cs typeface="Calibri" panose="020F0502020204030204" pitchFamily="34" charset="0"/>
                <a:sym typeface="Arial"/>
              </a:rPr>
              <a:t>↓</a:t>
            </a:r>
            <a:r>
              <a:rPr lang="en-US" sz="1050" kern="0" dirty="0">
                <a:solidFill>
                  <a:srgbClr val="000000"/>
                </a:solidFill>
                <a:cs typeface="Calibri" panose="020F0502020204030204" pitchFamily="34" charset="0"/>
                <a:sym typeface="Arial"/>
              </a:rPr>
              <a:t> Level of fitness/training</a:t>
            </a:r>
          </a:p>
          <a:p>
            <a:pPr marL="257166" indent="-257166">
              <a:buClr>
                <a:srgbClr val="000000"/>
              </a:buClr>
              <a:buFont typeface="+mj-lt"/>
              <a:buAutoNum type="arabicPeriod" startAt="15"/>
              <a:defRPr/>
            </a:pPr>
            <a:r>
              <a:rPr lang="en-US" sz="1050" b="1" kern="0" dirty="0">
                <a:solidFill>
                  <a:srgbClr val="5B9BD5">
                    <a:lumMod val="50000"/>
                  </a:srgbClr>
                </a:solidFill>
                <a:cs typeface="Calibri" panose="020F0502020204030204" pitchFamily="34" charset="0"/>
                <a:sym typeface="Arial"/>
              </a:rPr>
              <a:t>↓</a:t>
            </a:r>
            <a:r>
              <a:rPr lang="en-US" sz="1050" b="1" kern="0" dirty="0">
                <a:solidFill>
                  <a:srgbClr val="C00000"/>
                </a:solidFill>
                <a:cs typeface="Calibri" panose="020F0502020204030204" pitchFamily="34" charset="0"/>
                <a:sym typeface="Arial"/>
              </a:rPr>
              <a:t>↑</a:t>
            </a:r>
            <a:r>
              <a:rPr lang="en-US" sz="1050" kern="0" dirty="0">
                <a:solidFill>
                  <a:srgbClr val="000000"/>
                </a:solidFill>
                <a:cs typeface="Calibri" panose="020F0502020204030204" pitchFamily="34" charset="0"/>
                <a:sym typeface="Arial"/>
              </a:rPr>
              <a:t> Time of day</a:t>
            </a:r>
          </a:p>
          <a:p>
            <a:pPr marL="257166" indent="-257166">
              <a:buClr>
                <a:srgbClr val="000000"/>
              </a:buClr>
              <a:buFont typeface="+mj-lt"/>
              <a:buAutoNum type="arabicPeriod" startAt="15"/>
              <a:defRPr/>
            </a:pPr>
            <a:r>
              <a:rPr lang="en-US" sz="1050" b="1" kern="0" dirty="0">
                <a:solidFill>
                  <a:srgbClr val="5B9BD5">
                    <a:lumMod val="50000"/>
                  </a:srgbClr>
                </a:solidFill>
                <a:cs typeface="Calibri" panose="020F0502020204030204" pitchFamily="34" charset="0"/>
                <a:sym typeface="Arial"/>
              </a:rPr>
              <a:t>↓</a:t>
            </a:r>
            <a:r>
              <a:rPr lang="en-US" sz="1050" b="1" kern="0" dirty="0">
                <a:solidFill>
                  <a:srgbClr val="C00000"/>
                </a:solidFill>
                <a:cs typeface="Calibri" panose="020F0502020204030204" pitchFamily="34" charset="0"/>
                <a:sym typeface="Arial"/>
              </a:rPr>
              <a:t>↑</a:t>
            </a:r>
            <a:r>
              <a:rPr lang="en-US" sz="1050" kern="0" dirty="0">
                <a:solidFill>
                  <a:srgbClr val="000000"/>
                </a:solidFill>
                <a:cs typeface="Calibri" panose="020F0502020204030204" pitchFamily="34" charset="0"/>
                <a:sym typeface="Arial"/>
              </a:rPr>
              <a:t> Food and insulin timing</a:t>
            </a:r>
          </a:p>
        </p:txBody>
      </p:sp>
      <p:sp>
        <p:nvSpPr>
          <p:cNvPr id="17" name="Rectangle: Rounded Corners 16">
            <a:extLst>
              <a:ext uri="{FF2B5EF4-FFF2-40B4-BE49-F238E27FC236}">
                <a16:creationId xmlns:a16="http://schemas.microsoft.com/office/drawing/2014/main" id="{92F124A3-022A-4732-B73D-5AC0DD9EB09D}"/>
              </a:ext>
            </a:extLst>
          </p:cNvPr>
          <p:cNvSpPr/>
          <p:nvPr/>
        </p:nvSpPr>
        <p:spPr>
          <a:xfrm>
            <a:off x="4242199" y="2775347"/>
            <a:ext cx="1930003" cy="2774156"/>
          </a:xfrm>
          <a:prstGeom prst="roundRect">
            <a:avLst/>
          </a:prstGeom>
          <a:ln>
            <a:solidFill>
              <a:srgbClr val="B8C2E1"/>
            </a:solidFill>
          </a:ln>
        </p:spPr>
        <p:style>
          <a:lnRef idx="2">
            <a:schemeClr val="accent1"/>
          </a:lnRef>
          <a:fillRef idx="1">
            <a:schemeClr val="lt1"/>
          </a:fillRef>
          <a:effectRef idx="0">
            <a:schemeClr val="accent1"/>
          </a:effectRef>
          <a:fontRef idx="minor">
            <a:schemeClr val="dk1"/>
          </a:fontRef>
        </p:style>
        <p:txBody>
          <a:bodyPr anchor="ctr"/>
          <a:lstStyle/>
          <a:p>
            <a:pPr marL="257166" indent="-257166">
              <a:buClr>
                <a:srgbClr val="000000"/>
              </a:buClr>
              <a:buFont typeface="+mj-lt"/>
              <a:buAutoNum type="arabicPeriod" startAt="20"/>
              <a:defRPr/>
            </a:pPr>
            <a:r>
              <a:rPr lang="en-US" sz="1050" b="1" kern="0" dirty="0">
                <a:solidFill>
                  <a:srgbClr val="C00000"/>
                </a:solidFill>
                <a:cs typeface="Calibri" panose="020F0502020204030204" pitchFamily="34" charset="0"/>
                <a:sym typeface="Arial"/>
              </a:rPr>
              <a:t>↑</a:t>
            </a:r>
            <a:r>
              <a:rPr lang="en-US" sz="1050" b="1" kern="0" dirty="0">
                <a:solidFill>
                  <a:srgbClr val="000000"/>
                </a:solidFill>
                <a:cs typeface="Calibri" panose="020F0502020204030204" pitchFamily="34" charset="0"/>
                <a:sym typeface="Arial"/>
              </a:rPr>
              <a:t> </a:t>
            </a:r>
            <a:r>
              <a:rPr lang="en-US" sz="1050" kern="0" dirty="0">
                <a:solidFill>
                  <a:srgbClr val="000000"/>
                </a:solidFill>
                <a:cs typeface="Calibri" panose="020F0502020204030204" pitchFamily="34" charset="0"/>
                <a:sym typeface="Arial"/>
              </a:rPr>
              <a:t>Insufficient sleep</a:t>
            </a:r>
          </a:p>
          <a:p>
            <a:pPr marL="257166" indent="-257166">
              <a:buClr>
                <a:srgbClr val="000000"/>
              </a:buClr>
              <a:buFont typeface="+mj-lt"/>
              <a:buAutoNum type="arabicPeriod" startAt="20"/>
              <a:defRPr/>
            </a:pPr>
            <a:r>
              <a:rPr lang="en-US" sz="1050" b="1" kern="0" dirty="0">
                <a:solidFill>
                  <a:srgbClr val="C00000"/>
                </a:solidFill>
                <a:cs typeface="Calibri" panose="020F0502020204030204" pitchFamily="34" charset="0"/>
                <a:sym typeface="Arial"/>
              </a:rPr>
              <a:t>↑</a:t>
            </a:r>
            <a:r>
              <a:rPr lang="en-US" sz="1050" kern="0" dirty="0">
                <a:solidFill>
                  <a:srgbClr val="000000"/>
                </a:solidFill>
                <a:cs typeface="Calibri" panose="020F0502020204030204" pitchFamily="34" charset="0"/>
                <a:sym typeface="Arial"/>
              </a:rPr>
              <a:t> Stress and illness</a:t>
            </a:r>
          </a:p>
          <a:p>
            <a:pPr marL="257166" indent="-257166">
              <a:buClr>
                <a:srgbClr val="000000"/>
              </a:buClr>
              <a:buFont typeface="+mj-lt"/>
              <a:buAutoNum type="arabicPeriod" startAt="20"/>
              <a:defRPr/>
            </a:pPr>
            <a:r>
              <a:rPr lang="en-US" sz="1050" b="1" kern="0" dirty="0">
                <a:solidFill>
                  <a:srgbClr val="5B9BD5">
                    <a:lumMod val="50000"/>
                  </a:srgbClr>
                </a:solidFill>
                <a:cs typeface="Calibri" panose="020F0502020204030204" pitchFamily="34" charset="0"/>
                <a:sym typeface="Arial"/>
              </a:rPr>
              <a:t>↓</a:t>
            </a:r>
            <a:r>
              <a:rPr lang="en-US" sz="1050" b="1" kern="0" dirty="0">
                <a:solidFill>
                  <a:srgbClr val="000000"/>
                </a:solidFill>
                <a:cs typeface="Calibri" panose="020F0502020204030204" pitchFamily="34" charset="0"/>
                <a:sym typeface="Arial"/>
              </a:rPr>
              <a:t> </a:t>
            </a:r>
            <a:r>
              <a:rPr lang="en-US" sz="1050" kern="0" dirty="0">
                <a:solidFill>
                  <a:srgbClr val="000000"/>
                </a:solidFill>
                <a:cs typeface="Calibri" panose="020F0502020204030204" pitchFamily="34" charset="0"/>
                <a:sym typeface="Arial"/>
              </a:rPr>
              <a:t>Recent hypoglycemia</a:t>
            </a:r>
          </a:p>
          <a:p>
            <a:pPr marL="257166" indent="-257166">
              <a:buClr>
                <a:srgbClr val="000000"/>
              </a:buClr>
              <a:buFont typeface="+mj-lt"/>
              <a:buAutoNum type="arabicPeriod" startAt="20"/>
              <a:defRPr/>
            </a:pPr>
            <a:r>
              <a:rPr lang="en-US" sz="1050" b="1" kern="0" dirty="0">
                <a:solidFill>
                  <a:srgbClr val="FFC000">
                    <a:lumMod val="75000"/>
                  </a:srgbClr>
                </a:solidFill>
                <a:cs typeface="Calibri" panose="020F0502020204030204" pitchFamily="34" charset="0"/>
                <a:sym typeface="Arial"/>
              </a:rPr>
              <a:t>→</a:t>
            </a:r>
            <a:r>
              <a:rPr lang="en-US" sz="1050" b="1" kern="0" dirty="0">
                <a:solidFill>
                  <a:srgbClr val="C00000"/>
                </a:solidFill>
                <a:cs typeface="Calibri" panose="020F0502020204030204" pitchFamily="34" charset="0"/>
                <a:sym typeface="Arial"/>
              </a:rPr>
              <a:t>↑</a:t>
            </a:r>
            <a:r>
              <a:rPr lang="en-US" sz="1050" kern="0" dirty="0">
                <a:solidFill>
                  <a:srgbClr val="C00000"/>
                </a:solidFill>
                <a:cs typeface="Calibri" panose="020F0502020204030204" pitchFamily="34" charset="0"/>
                <a:sym typeface="Arial"/>
              </a:rPr>
              <a:t> </a:t>
            </a:r>
            <a:r>
              <a:rPr lang="en-US" sz="1050" kern="0" dirty="0">
                <a:solidFill>
                  <a:srgbClr val="000000"/>
                </a:solidFill>
                <a:cs typeface="Calibri" panose="020F0502020204030204" pitchFamily="34" charset="0"/>
                <a:sym typeface="Arial"/>
              </a:rPr>
              <a:t>During-sleep blood sugars</a:t>
            </a:r>
          </a:p>
          <a:p>
            <a:pPr marL="257166" indent="-257166">
              <a:buClr>
                <a:srgbClr val="000000"/>
              </a:buClr>
              <a:buFont typeface="+mj-lt"/>
              <a:buAutoNum type="arabicPeriod" startAt="20"/>
              <a:defRPr/>
            </a:pPr>
            <a:r>
              <a:rPr lang="en-US" sz="1050" b="1" kern="0" dirty="0">
                <a:solidFill>
                  <a:srgbClr val="C00000"/>
                </a:solidFill>
                <a:cs typeface="Calibri" panose="020F0502020204030204" pitchFamily="34" charset="0"/>
                <a:sym typeface="Arial"/>
              </a:rPr>
              <a:t>↑</a:t>
            </a:r>
            <a:r>
              <a:rPr lang="en-US" sz="1050" kern="0" dirty="0">
                <a:solidFill>
                  <a:srgbClr val="000000"/>
                </a:solidFill>
                <a:cs typeface="Calibri" panose="020F0502020204030204" pitchFamily="34" charset="0"/>
                <a:sym typeface="Arial"/>
              </a:rPr>
              <a:t> Dawn phenomenon</a:t>
            </a:r>
          </a:p>
          <a:p>
            <a:pPr marL="257166" indent="-257166">
              <a:buClr>
                <a:srgbClr val="000000"/>
              </a:buClr>
              <a:buFont typeface="+mj-lt"/>
              <a:buAutoNum type="arabicPeriod" startAt="20"/>
              <a:defRPr/>
            </a:pPr>
            <a:r>
              <a:rPr lang="en-US" sz="1050" b="1" kern="0" dirty="0">
                <a:solidFill>
                  <a:srgbClr val="C00000"/>
                </a:solidFill>
                <a:cs typeface="Calibri" panose="020F0502020204030204" pitchFamily="34" charset="0"/>
                <a:sym typeface="Arial"/>
              </a:rPr>
              <a:t>↑</a:t>
            </a:r>
            <a:r>
              <a:rPr lang="en-US" sz="1050" kern="0" dirty="0">
                <a:solidFill>
                  <a:srgbClr val="000000"/>
                </a:solidFill>
                <a:cs typeface="Calibri" panose="020F0502020204030204" pitchFamily="34" charset="0"/>
                <a:sym typeface="Arial"/>
              </a:rPr>
              <a:t> Infusion set issues</a:t>
            </a:r>
          </a:p>
          <a:p>
            <a:pPr marL="257166" indent="-257166">
              <a:buClr>
                <a:srgbClr val="000000"/>
              </a:buClr>
              <a:buFont typeface="+mj-lt"/>
              <a:buAutoNum type="arabicPeriod" startAt="20"/>
              <a:defRPr/>
            </a:pPr>
            <a:r>
              <a:rPr lang="en-US" sz="1050" b="1" kern="0" dirty="0">
                <a:solidFill>
                  <a:srgbClr val="C00000"/>
                </a:solidFill>
                <a:cs typeface="Calibri" panose="020F0502020204030204" pitchFamily="34" charset="0"/>
                <a:sym typeface="Arial"/>
              </a:rPr>
              <a:t>↑</a:t>
            </a:r>
            <a:r>
              <a:rPr lang="en-US" sz="1050" kern="0" dirty="0">
                <a:solidFill>
                  <a:srgbClr val="000000"/>
                </a:solidFill>
                <a:cs typeface="Calibri" panose="020F0502020204030204" pitchFamily="34" charset="0"/>
                <a:sym typeface="Arial"/>
              </a:rPr>
              <a:t> Scar tissue and lipodystrophy</a:t>
            </a:r>
          </a:p>
          <a:p>
            <a:pPr marL="257166" indent="-257166">
              <a:buClr>
                <a:srgbClr val="000000"/>
              </a:buClr>
              <a:buFont typeface="+mj-lt"/>
              <a:buAutoNum type="arabicPeriod" startAt="20"/>
              <a:defRPr/>
            </a:pPr>
            <a:r>
              <a:rPr lang="en-US" sz="1050" b="1" kern="0" dirty="0">
                <a:solidFill>
                  <a:srgbClr val="5B9BD5">
                    <a:lumMod val="50000"/>
                  </a:srgbClr>
                </a:solidFill>
                <a:cs typeface="Calibri" panose="020F0502020204030204" pitchFamily="34" charset="0"/>
                <a:sym typeface="Arial"/>
              </a:rPr>
              <a:t>↓↓</a:t>
            </a:r>
            <a:r>
              <a:rPr lang="en-US" sz="1050" kern="0" dirty="0">
                <a:solidFill>
                  <a:srgbClr val="000000"/>
                </a:solidFill>
                <a:cs typeface="Calibri" panose="020F0502020204030204" pitchFamily="34" charset="0"/>
                <a:sym typeface="Arial"/>
              </a:rPr>
              <a:t> Intramuscular insulin delivery</a:t>
            </a:r>
          </a:p>
          <a:p>
            <a:pPr marL="257166" indent="-257166">
              <a:buClr>
                <a:srgbClr val="000000"/>
              </a:buClr>
              <a:buFont typeface="+mj-lt"/>
              <a:buAutoNum type="arabicPeriod" startAt="20"/>
              <a:defRPr/>
            </a:pPr>
            <a:r>
              <a:rPr lang="en-US" sz="1050" b="1" kern="0" dirty="0">
                <a:solidFill>
                  <a:srgbClr val="C00000"/>
                </a:solidFill>
                <a:cs typeface="Calibri" panose="020F0502020204030204" pitchFamily="34" charset="0"/>
                <a:sym typeface="Arial"/>
              </a:rPr>
              <a:t>↑</a:t>
            </a:r>
            <a:r>
              <a:rPr lang="en-US" sz="1050" kern="0" dirty="0">
                <a:solidFill>
                  <a:srgbClr val="000000"/>
                </a:solidFill>
                <a:cs typeface="Calibri" panose="020F0502020204030204" pitchFamily="34" charset="0"/>
                <a:sym typeface="Arial"/>
              </a:rPr>
              <a:t> Allergies</a:t>
            </a:r>
          </a:p>
          <a:p>
            <a:pPr marL="257166" indent="-257166">
              <a:buClr>
                <a:srgbClr val="000000"/>
              </a:buClr>
              <a:buFont typeface="+mj-lt"/>
              <a:buAutoNum type="arabicPeriod" startAt="20"/>
              <a:defRPr/>
            </a:pPr>
            <a:r>
              <a:rPr lang="en-US" sz="1050" b="1" kern="0" dirty="0">
                <a:solidFill>
                  <a:srgbClr val="C00000"/>
                </a:solidFill>
                <a:cs typeface="Calibri" panose="020F0502020204030204" pitchFamily="34" charset="0"/>
                <a:sym typeface="Arial"/>
              </a:rPr>
              <a:t>↑</a:t>
            </a:r>
            <a:r>
              <a:rPr lang="en-US" sz="1050" kern="0" dirty="0">
                <a:solidFill>
                  <a:srgbClr val="000000"/>
                </a:solidFill>
                <a:cs typeface="Calibri" panose="020F0502020204030204" pitchFamily="34" charset="0"/>
                <a:sym typeface="Arial"/>
              </a:rPr>
              <a:t> A higher glucose level</a:t>
            </a:r>
          </a:p>
          <a:p>
            <a:pPr marL="257166" indent="-257166">
              <a:buClr>
                <a:srgbClr val="000000"/>
              </a:buClr>
              <a:buFont typeface="+mj-lt"/>
              <a:buAutoNum type="arabicPeriod" startAt="20"/>
              <a:defRPr/>
            </a:pPr>
            <a:r>
              <a:rPr lang="en-US" sz="1050" b="1" kern="0" dirty="0">
                <a:solidFill>
                  <a:srgbClr val="5B9BD5">
                    <a:lumMod val="50000"/>
                  </a:srgbClr>
                </a:solidFill>
                <a:cs typeface="Calibri" panose="020F0502020204030204" pitchFamily="34" charset="0"/>
                <a:sym typeface="Arial"/>
              </a:rPr>
              <a:t>↓</a:t>
            </a:r>
            <a:r>
              <a:rPr lang="en-US" sz="1050" b="1" kern="0" dirty="0">
                <a:solidFill>
                  <a:srgbClr val="C00000"/>
                </a:solidFill>
                <a:cs typeface="Calibri" panose="020F0502020204030204" pitchFamily="34" charset="0"/>
                <a:sym typeface="Arial"/>
              </a:rPr>
              <a:t>↑</a:t>
            </a:r>
            <a:r>
              <a:rPr lang="en-US" sz="1050" kern="0" dirty="0">
                <a:solidFill>
                  <a:srgbClr val="000000"/>
                </a:solidFill>
                <a:cs typeface="Calibri" panose="020F0502020204030204" pitchFamily="34" charset="0"/>
                <a:sym typeface="Arial"/>
              </a:rPr>
              <a:t> Menstruation</a:t>
            </a:r>
          </a:p>
          <a:p>
            <a:pPr marL="257166" indent="-257166">
              <a:buClr>
                <a:srgbClr val="000000"/>
              </a:buClr>
              <a:buFont typeface="+mj-lt"/>
              <a:buAutoNum type="arabicPeriod" startAt="20"/>
              <a:defRPr/>
            </a:pPr>
            <a:r>
              <a:rPr lang="en-US" sz="1050" b="1" kern="0" dirty="0">
                <a:solidFill>
                  <a:srgbClr val="C00000"/>
                </a:solidFill>
                <a:cs typeface="Calibri" panose="020F0502020204030204" pitchFamily="34" charset="0"/>
                <a:sym typeface="Arial"/>
              </a:rPr>
              <a:t>↑↑ </a:t>
            </a:r>
            <a:r>
              <a:rPr lang="en-US" sz="1050" kern="0" dirty="0">
                <a:solidFill>
                  <a:srgbClr val="000000"/>
                </a:solidFill>
                <a:cs typeface="Calibri" panose="020F0502020204030204" pitchFamily="34" charset="0"/>
                <a:sym typeface="Arial"/>
              </a:rPr>
              <a:t> Puberty</a:t>
            </a:r>
          </a:p>
          <a:p>
            <a:pPr marL="257166" indent="-257166">
              <a:buClr>
                <a:srgbClr val="000000"/>
              </a:buClr>
              <a:buFont typeface="+mj-lt"/>
              <a:buAutoNum type="arabicPeriod" startAt="20"/>
              <a:defRPr/>
            </a:pPr>
            <a:r>
              <a:rPr lang="en-US" sz="1050" b="1" kern="0" dirty="0">
                <a:solidFill>
                  <a:srgbClr val="5B9BD5">
                    <a:lumMod val="50000"/>
                  </a:srgbClr>
                </a:solidFill>
                <a:cs typeface="Calibri" panose="020F0502020204030204" pitchFamily="34" charset="0"/>
                <a:sym typeface="Arial"/>
              </a:rPr>
              <a:t>↓</a:t>
            </a:r>
            <a:r>
              <a:rPr lang="en-US" sz="1050" kern="0" dirty="0">
                <a:solidFill>
                  <a:srgbClr val="000000"/>
                </a:solidFill>
                <a:cs typeface="Calibri" panose="020F0502020204030204" pitchFamily="34" charset="0"/>
                <a:sym typeface="Arial"/>
              </a:rPr>
              <a:t> Celiac disease</a:t>
            </a:r>
          </a:p>
          <a:p>
            <a:pPr marL="257166" indent="-257166">
              <a:buClr>
                <a:srgbClr val="000000"/>
              </a:buClr>
              <a:buFont typeface="+mj-lt"/>
              <a:buAutoNum type="arabicPeriod" startAt="20"/>
              <a:defRPr/>
            </a:pPr>
            <a:r>
              <a:rPr lang="en-US" sz="1050" b="1" kern="0" dirty="0">
                <a:solidFill>
                  <a:srgbClr val="C00000"/>
                </a:solidFill>
                <a:cs typeface="Calibri" panose="020F0502020204030204" pitchFamily="34" charset="0"/>
                <a:sym typeface="Arial"/>
              </a:rPr>
              <a:t>↑</a:t>
            </a:r>
            <a:r>
              <a:rPr lang="en-US" sz="1050" kern="0" dirty="0">
                <a:solidFill>
                  <a:srgbClr val="000000"/>
                </a:solidFill>
                <a:cs typeface="Calibri" panose="020F0502020204030204" pitchFamily="34" charset="0"/>
                <a:sym typeface="Arial"/>
              </a:rPr>
              <a:t> Smoking</a:t>
            </a:r>
          </a:p>
        </p:txBody>
      </p:sp>
      <p:sp>
        <p:nvSpPr>
          <p:cNvPr id="18" name="Rectangle: Rounded Corners 17">
            <a:extLst>
              <a:ext uri="{FF2B5EF4-FFF2-40B4-BE49-F238E27FC236}">
                <a16:creationId xmlns:a16="http://schemas.microsoft.com/office/drawing/2014/main" id="{3C5790A1-B35C-479A-A655-1A1E3EF1B457}"/>
              </a:ext>
            </a:extLst>
          </p:cNvPr>
          <p:cNvSpPr/>
          <p:nvPr/>
        </p:nvSpPr>
        <p:spPr>
          <a:xfrm>
            <a:off x="6179344" y="2906318"/>
            <a:ext cx="1306116" cy="1296590"/>
          </a:xfrm>
          <a:prstGeom prst="roundRect">
            <a:avLst/>
          </a:prstGeom>
          <a:ln>
            <a:solidFill>
              <a:srgbClr val="8298CE"/>
            </a:solidFill>
          </a:ln>
        </p:spPr>
        <p:style>
          <a:lnRef idx="2">
            <a:schemeClr val="accent1"/>
          </a:lnRef>
          <a:fillRef idx="1">
            <a:schemeClr val="lt1"/>
          </a:fillRef>
          <a:effectRef idx="0">
            <a:schemeClr val="accent1"/>
          </a:effectRef>
          <a:fontRef idx="minor">
            <a:schemeClr val="dk1"/>
          </a:fontRef>
        </p:style>
        <p:txBody>
          <a:bodyPr anchor="ctr"/>
          <a:lstStyle/>
          <a:p>
            <a:pPr marL="257166" indent="-257166">
              <a:buClr>
                <a:srgbClr val="000000"/>
              </a:buClr>
              <a:buFont typeface="+mj-lt"/>
              <a:buAutoNum type="arabicPeriod" startAt="34"/>
              <a:defRPr/>
            </a:pPr>
            <a:r>
              <a:rPr lang="en-US" sz="1050" b="1" kern="0" dirty="0">
                <a:solidFill>
                  <a:srgbClr val="C00000"/>
                </a:solidFill>
                <a:cs typeface="Calibri" panose="020F0502020204030204" pitchFamily="34" charset="0"/>
                <a:sym typeface="Arial"/>
              </a:rPr>
              <a:t>↑</a:t>
            </a:r>
            <a:r>
              <a:rPr lang="en-US" sz="1050" kern="0" dirty="0">
                <a:solidFill>
                  <a:srgbClr val="000000"/>
                </a:solidFill>
                <a:cs typeface="Calibri" panose="020F0502020204030204" pitchFamily="34" charset="0"/>
                <a:sym typeface="Arial"/>
              </a:rPr>
              <a:t> Expired insulin</a:t>
            </a:r>
          </a:p>
          <a:p>
            <a:pPr marL="257166" indent="-257166">
              <a:buClr>
                <a:srgbClr val="000000"/>
              </a:buClr>
              <a:buFont typeface="+mj-lt"/>
              <a:buAutoNum type="arabicPeriod" startAt="34"/>
              <a:defRPr/>
            </a:pPr>
            <a:r>
              <a:rPr lang="en-US" sz="1050" b="1" kern="0" dirty="0">
                <a:solidFill>
                  <a:srgbClr val="C00000"/>
                </a:solidFill>
                <a:cs typeface="Calibri" panose="020F0502020204030204" pitchFamily="34" charset="0"/>
                <a:sym typeface="Arial"/>
              </a:rPr>
              <a:t>↑</a:t>
            </a:r>
            <a:r>
              <a:rPr lang="en-US" sz="1050" kern="0" dirty="0">
                <a:solidFill>
                  <a:srgbClr val="000000"/>
                </a:solidFill>
                <a:cs typeface="Calibri" panose="020F0502020204030204" pitchFamily="34" charset="0"/>
                <a:sym typeface="Arial"/>
              </a:rPr>
              <a:t> Inaccurate BG reading</a:t>
            </a:r>
          </a:p>
          <a:p>
            <a:pPr marL="257166" indent="-257166">
              <a:buClr>
                <a:srgbClr val="000000"/>
              </a:buClr>
              <a:buFont typeface="+mj-lt"/>
              <a:buAutoNum type="arabicPeriod" startAt="34"/>
              <a:defRPr/>
            </a:pPr>
            <a:r>
              <a:rPr lang="en-US" sz="1050" b="1" kern="0" dirty="0">
                <a:solidFill>
                  <a:srgbClr val="5B9BD5">
                    <a:lumMod val="50000"/>
                  </a:srgbClr>
                </a:solidFill>
                <a:cs typeface="Calibri" panose="020F0502020204030204" pitchFamily="34" charset="0"/>
                <a:sym typeface="Arial"/>
              </a:rPr>
              <a:t>↓</a:t>
            </a:r>
            <a:r>
              <a:rPr lang="en-US" sz="1050" b="1" kern="0" dirty="0">
                <a:solidFill>
                  <a:srgbClr val="C00000"/>
                </a:solidFill>
                <a:cs typeface="Calibri" panose="020F0502020204030204" pitchFamily="34" charset="0"/>
                <a:sym typeface="Arial"/>
              </a:rPr>
              <a:t>↑</a:t>
            </a:r>
            <a:r>
              <a:rPr lang="en-US" sz="1050" kern="0" dirty="0">
                <a:solidFill>
                  <a:srgbClr val="000000"/>
                </a:solidFill>
                <a:cs typeface="Calibri" panose="020F0502020204030204" pitchFamily="34" charset="0"/>
                <a:sym typeface="Arial"/>
              </a:rPr>
              <a:t> Outside temperature</a:t>
            </a:r>
          </a:p>
          <a:p>
            <a:pPr marL="257166" indent="-257166">
              <a:buClr>
                <a:srgbClr val="000000"/>
              </a:buClr>
              <a:buFont typeface="+mj-lt"/>
              <a:buAutoNum type="arabicPeriod" startAt="34"/>
              <a:defRPr/>
            </a:pPr>
            <a:r>
              <a:rPr lang="en-US" sz="1050" b="1" kern="0" dirty="0">
                <a:solidFill>
                  <a:srgbClr val="C00000"/>
                </a:solidFill>
                <a:cs typeface="Calibri" panose="020F0502020204030204" pitchFamily="34" charset="0"/>
                <a:sym typeface="Arial"/>
              </a:rPr>
              <a:t>↑</a:t>
            </a:r>
            <a:r>
              <a:rPr lang="en-US" sz="1050" kern="0" dirty="0">
                <a:solidFill>
                  <a:srgbClr val="000000"/>
                </a:solidFill>
                <a:cs typeface="Calibri" panose="020F0502020204030204" pitchFamily="34" charset="0"/>
                <a:sym typeface="Arial"/>
              </a:rPr>
              <a:t> Sunburn</a:t>
            </a:r>
          </a:p>
          <a:p>
            <a:pPr marL="257166" indent="-257166">
              <a:buClr>
                <a:srgbClr val="000000"/>
              </a:buClr>
              <a:buFont typeface="+mj-lt"/>
              <a:buAutoNum type="arabicPeriod" startAt="34"/>
              <a:defRPr/>
            </a:pPr>
            <a:r>
              <a:rPr lang="en-US" sz="1050" b="1" kern="0" dirty="0">
                <a:solidFill>
                  <a:srgbClr val="000000"/>
                </a:solidFill>
                <a:cs typeface="Calibri" panose="020F0502020204030204" pitchFamily="34" charset="0"/>
                <a:sym typeface="Arial"/>
              </a:rPr>
              <a:t>?</a:t>
            </a:r>
            <a:r>
              <a:rPr lang="en-US" sz="1050" kern="0" dirty="0">
                <a:solidFill>
                  <a:srgbClr val="000000"/>
                </a:solidFill>
                <a:cs typeface="Calibri" panose="020F0502020204030204" pitchFamily="34" charset="0"/>
                <a:sym typeface="Arial"/>
              </a:rPr>
              <a:t> Altitude</a:t>
            </a:r>
          </a:p>
        </p:txBody>
      </p:sp>
      <p:sp>
        <p:nvSpPr>
          <p:cNvPr id="19" name="Rectangle: Rounded Corners 18">
            <a:extLst>
              <a:ext uri="{FF2B5EF4-FFF2-40B4-BE49-F238E27FC236}">
                <a16:creationId xmlns:a16="http://schemas.microsoft.com/office/drawing/2014/main" id="{794F20FD-7366-440C-B461-F368DBEF20FF}"/>
              </a:ext>
            </a:extLst>
          </p:cNvPr>
          <p:cNvSpPr/>
          <p:nvPr/>
        </p:nvSpPr>
        <p:spPr>
          <a:xfrm>
            <a:off x="7493796" y="2906317"/>
            <a:ext cx="1508522" cy="1679972"/>
          </a:xfrm>
          <a:prstGeom prst="roundRect">
            <a:avLst/>
          </a:prstGeom>
          <a:ln>
            <a:solidFill>
              <a:srgbClr val="4A6FBE"/>
            </a:solidFill>
          </a:ln>
        </p:spPr>
        <p:style>
          <a:lnRef idx="2">
            <a:schemeClr val="accent1"/>
          </a:lnRef>
          <a:fillRef idx="1">
            <a:schemeClr val="lt1"/>
          </a:fillRef>
          <a:effectRef idx="0">
            <a:schemeClr val="accent1"/>
          </a:effectRef>
          <a:fontRef idx="minor">
            <a:schemeClr val="dk1"/>
          </a:fontRef>
        </p:style>
        <p:txBody>
          <a:bodyPr anchor="ctr"/>
          <a:lstStyle/>
          <a:p>
            <a:pPr marL="257166" indent="-257166">
              <a:buClr>
                <a:srgbClr val="000000"/>
              </a:buClr>
              <a:buFont typeface="+mj-lt"/>
              <a:buAutoNum type="arabicPeriod" startAt="39"/>
              <a:defRPr/>
            </a:pPr>
            <a:r>
              <a:rPr lang="en-US" sz="1050" b="1" kern="0" dirty="0">
                <a:solidFill>
                  <a:srgbClr val="5B9BD5">
                    <a:lumMod val="50000"/>
                  </a:srgbClr>
                </a:solidFill>
                <a:cs typeface="Calibri" panose="020F0502020204030204" pitchFamily="34" charset="0"/>
                <a:sym typeface="Arial"/>
              </a:rPr>
              <a:t>↓</a:t>
            </a:r>
            <a:r>
              <a:rPr lang="en-US" sz="1050" kern="0" dirty="0">
                <a:solidFill>
                  <a:srgbClr val="000000"/>
                </a:solidFill>
                <a:cs typeface="Calibri" panose="020F0502020204030204" pitchFamily="34" charset="0"/>
                <a:sym typeface="Arial"/>
              </a:rPr>
              <a:t> Frequency of glucose checks</a:t>
            </a:r>
          </a:p>
          <a:p>
            <a:pPr marL="257166" indent="-257166">
              <a:buClr>
                <a:srgbClr val="000000"/>
              </a:buClr>
              <a:buFont typeface="+mj-lt"/>
              <a:buAutoNum type="arabicPeriod" startAt="39"/>
              <a:defRPr/>
            </a:pPr>
            <a:r>
              <a:rPr lang="en-US" sz="1050" b="1" kern="0" dirty="0">
                <a:solidFill>
                  <a:srgbClr val="5B9BD5">
                    <a:lumMod val="50000"/>
                  </a:srgbClr>
                </a:solidFill>
                <a:cs typeface="Calibri" panose="020F0502020204030204" pitchFamily="34" charset="0"/>
                <a:sym typeface="Arial"/>
              </a:rPr>
              <a:t>↓</a:t>
            </a:r>
            <a:r>
              <a:rPr lang="en-US" sz="1050" b="1" kern="0" dirty="0">
                <a:solidFill>
                  <a:srgbClr val="C00000"/>
                </a:solidFill>
                <a:cs typeface="Calibri" panose="020F0502020204030204" pitchFamily="34" charset="0"/>
                <a:sym typeface="Arial"/>
              </a:rPr>
              <a:t>↑</a:t>
            </a:r>
            <a:r>
              <a:rPr lang="en-US" sz="1050" b="1" kern="0" dirty="0">
                <a:solidFill>
                  <a:srgbClr val="000000"/>
                </a:solidFill>
                <a:cs typeface="Calibri" panose="020F0502020204030204" pitchFamily="34" charset="0"/>
                <a:sym typeface="Arial"/>
              </a:rPr>
              <a:t> </a:t>
            </a:r>
            <a:r>
              <a:rPr lang="en-US" sz="1050" kern="0" dirty="0">
                <a:solidFill>
                  <a:srgbClr val="000000"/>
                </a:solidFill>
                <a:cs typeface="Calibri" panose="020F0502020204030204" pitchFamily="34" charset="0"/>
                <a:sym typeface="Arial"/>
              </a:rPr>
              <a:t>Default options and choices</a:t>
            </a:r>
          </a:p>
          <a:p>
            <a:pPr marL="257166" indent="-257166">
              <a:buClr>
                <a:srgbClr val="000000"/>
              </a:buClr>
              <a:buFont typeface="+mj-lt"/>
              <a:buAutoNum type="arabicPeriod" startAt="39"/>
              <a:defRPr/>
            </a:pPr>
            <a:r>
              <a:rPr lang="en-US" sz="1050" b="1" kern="0" dirty="0">
                <a:solidFill>
                  <a:srgbClr val="5B9BD5">
                    <a:lumMod val="50000"/>
                  </a:srgbClr>
                </a:solidFill>
                <a:cs typeface="Calibri" panose="020F0502020204030204" pitchFamily="34" charset="0"/>
                <a:sym typeface="Arial"/>
              </a:rPr>
              <a:t>↓</a:t>
            </a:r>
            <a:r>
              <a:rPr lang="en-US" sz="1050" b="1" kern="0" dirty="0">
                <a:solidFill>
                  <a:srgbClr val="C00000"/>
                </a:solidFill>
                <a:cs typeface="Calibri" panose="020F0502020204030204" pitchFamily="34" charset="0"/>
                <a:sym typeface="Arial"/>
              </a:rPr>
              <a:t>↑</a:t>
            </a:r>
            <a:r>
              <a:rPr lang="en-US" sz="1050" b="1" kern="0" dirty="0">
                <a:solidFill>
                  <a:srgbClr val="000000"/>
                </a:solidFill>
                <a:cs typeface="Calibri" panose="020F0502020204030204" pitchFamily="34" charset="0"/>
                <a:sym typeface="Arial"/>
              </a:rPr>
              <a:t> </a:t>
            </a:r>
            <a:r>
              <a:rPr lang="en-US" sz="1050" kern="0" dirty="0">
                <a:solidFill>
                  <a:srgbClr val="000000"/>
                </a:solidFill>
                <a:cs typeface="Calibri" panose="020F0502020204030204" pitchFamily="34" charset="0"/>
                <a:sym typeface="Arial"/>
              </a:rPr>
              <a:t>Decision-making biases</a:t>
            </a:r>
          </a:p>
          <a:p>
            <a:pPr marL="257166" indent="-257166">
              <a:buClr>
                <a:srgbClr val="000000"/>
              </a:buClr>
              <a:buFont typeface="+mj-lt"/>
              <a:buAutoNum type="arabicPeriod" startAt="39"/>
              <a:defRPr/>
            </a:pPr>
            <a:r>
              <a:rPr lang="en-US" sz="1050" b="1" kern="0" dirty="0">
                <a:solidFill>
                  <a:srgbClr val="5B9BD5">
                    <a:lumMod val="50000"/>
                  </a:srgbClr>
                </a:solidFill>
                <a:cs typeface="Calibri" panose="020F0502020204030204" pitchFamily="34" charset="0"/>
                <a:sym typeface="Arial"/>
              </a:rPr>
              <a:t>↓</a:t>
            </a:r>
            <a:r>
              <a:rPr lang="en-US" sz="1050" b="1" kern="0" dirty="0">
                <a:solidFill>
                  <a:srgbClr val="C00000"/>
                </a:solidFill>
                <a:cs typeface="Calibri" panose="020F0502020204030204" pitchFamily="34" charset="0"/>
                <a:sym typeface="Arial"/>
              </a:rPr>
              <a:t>↑</a:t>
            </a:r>
            <a:r>
              <a:rPr lang="en-US" sz="1050" b="1" kern="0" dirty="0">
                <a:solidFill>
                  <a:srgbClr val="000000"/>
                </a:solidFill>
                <a:cs typeface="Calibri" panose="020F0502020204030204" pitchFamily="34" charset="0"/>
                <a:sym typeface="Arial"/>
              </a:rPr>
              <a:t> </a:t>
            </a:r>
            <a:r>
              <a:rPr lang="en-US" sz="1050" kern="0" dirty="0">
                <a:solidFill>
                  <a:srgbClr val="000000"/>
                </a:solidFill>
                <a:cs typeface="Calibri" panose="020F0502020204030204" pitchFamily="34" charset="0"/>
                <a:sym typeface="Arial"/>
              </a:rPr>
              <a:t>Family relationships and social pressures</a:t>
            </a:r>
          </a:p>
        </p:txBody>
      </p:sp>
      <p:graphicFrame>
        <p:nvGraphicFramePr>
          <p:cNvPr id="8" name="Diagram 7">
            <a:extLst>
              <a:ext uri="{FF2B5EF4-FFF2-40B4-BE49-F238E27FC236}">
                <a16:creationId xmlns:a16="http://schemas.microsoft.com/office/drawing/2014/main" id="{EB7DC175-3C94-46AB-A4C7-5F02DCC4E8D7}"/>
              </a:ext>
            </a:extLst>
          </p:cNvPr>
          <p:cNvGraphicFramePr/>
          <p:nvPr>
            <p:extLst>
              <p:ext uri="{D42A27DB-BD31-4B8C-83A1-F6EECF244321}">
                <p14:modId xmlns:p14="http://schemas.microsoft.com/office/powerpoint/2010/main" val="993851912"/>
              </p:ext>
            </p:extLst>
          </p:nvPr>
        </p:nvGraphicFramePr>
        <p:xfrm>
          <a:off x="0" y="1781713"/>
          <a:ext cx="9144000" cy="79003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0" name="Arrow: Down 9">
            <a:extLst>
              <a:ext uri="{FF2B5EF4-FFF2-40B4-BE49-F238E27FC236}">
                <a16:creationId xmlns:a16="http://schemas.microsoft.com/office/drawing/2014/main" id="{9CC185A2-45E7-49FE-988E-2B4461D57EBF}"/>
              </a:ext>
            </a:extLst>
          </p:cNvPr>
          <p:cNvSpPr/>
          <p:nvPr/>
        </p:nvSpPr>
        <p:spPr>
          <a:xfrm>
            <a:off x="628651" y="2571750"/>
            <a:ext cx="232172" cy="248841"/>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Clr>
                <a:srgbClr val="000000"/>
              </a:buClr>
              <a:defRPr/>
            </a:pPr>
            <a:endParaRPr lang="en-US" sz="1050" kern="0">
              <a:solidFill>
                <a:srgbClr val="FFFFFF"/>
              </a:solidFill>
              <a:latin typeface="Arial"/>
              <a:sym typeface="Arial"/>
            </a:endParaRPr>
          </a:p>
        </p:txBody>
      </p:sp>
      <p:sp>
        <p:nvSpPr>
          <p:cNvPr id="23" name="Arrow: Down 22">
            <a:extLst>
              <a:ext uri="{FF2B5EF4-FFF2-40B4-BE49-F238E27FC236}">
                <a16:creationId xmlns:a16="http://schemas.microsoft.com/office/drawing/2014/main" id="{1C580518-EB74-465E-9698-BB65EA4158FC}"/>
              </a:ext>
            </a:extLst>
          </p:cNvPr>
          <p:cNvSpPr/>
          <p:nvPr/>
        </p:nvSpPr>
        <p:spPr>
          <a:xfrm>
            <a:off x="1962151" y="2613424"/>
            <a:ext cx="232172" cy="248841"/>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Clr>
                <a:srgbClr val="000000"/>
              </a:buClr>
              <a:defRPr/>
            </a:pPr>
            <a:endParaRPr lang="en-US" sz="1050" kern="0">
              <a:solidFill>
                <a:srgbClr val="FFFFFF"/>
              </a:solidFill>
              <a:latin typeface="Arial"/>
              <a:sym typeface="Arial"/>
            </a:endParaRPr>
          </a:p>
        </p:txBody>
      </p:sp>
      <p:sp>
        <p:nvSpPr>
          <p:cNvPr id="24" name="Arrow: Down 23">
            <a:extLst>
              <a:ext uri="{FF2B5EF4-FFF2-40B4-BE49-F238E27FC236}">
                <a16:creationId xmlns:a16="http://schemas.microsoft.com/office/drawing/2014/main" id="{28B0DA42-91BE-4D61-99BC-EBD282736F29}"/>
              </a:ext>
            </a:extLst>
          </p:cNvPr>
          <p:cNvSpPr/>
          <p:nvPr/>
        </p:nvSpPr>
        <p:spPr>
          <a:xfrm>
            <a:off x="3458768" y="2613424"/>
            <a:ext cx="232171" cy="248841"/>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Clr>
                <a:srgbClr val="000000"/>
              </a:buClr>
              <a:defRPr/>
            </a:pPr>
            <a:endParaRPr lang="en-US" sz="1050" kern="0">
              <a:solidFill>
                <a:srgbClr val="FFFFFF"/>
              </a:solidFill>
              <a:latin typeface="Arial"/>
              <a:sym typeface="Arial"/>
            </a:endParaRPr>
          </a:p>
        </p:txBody>
      </p:sp>
      <p:sp>
        <p:nvSpPr>
          <p:cNvPr id="25" name="Arrow: Down 24">
            <a:extLst>
              <a:ext uri="{FF2B5EF4-FFF2-40B4-BE49-F238E27FC236}">
                <a16:creationId xmlns:a16="http://schemas.microsoft.com/office/drawing/2014/main" id="{8E5F0AB5-6DC2-41F3-8875-90DBBBE42D7C}"/>
              </a:ext>
            </a:extLst>
          </p:cNvPr>
          <p:cNvSpPr/>
          <p:nvPr/>
        </p:nvSpPr>
        <p:spPr>
          <a:xfrm>
            <a:off x="5074444" y="2528887"/>
            <a:ext cx="232172" cy="248841"/>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Clr>
                <a:srgbClr val="000000"/>
              </a:buClr>
              <a:defRPr/>
            </a:pPr>
            <a:endParaRPr lang="en-US" sz="1050" kern="0">
              <a:solidFill>
                <a:srgbClr val="FFFFFF"/>
              </a:solidFill>
              <a:latin typeface="Arial"/>
              <a:sym typeface="Arial"/>
            </a:endParaRPr>
          </a:p>
        </p:txBody>
      </p:sp>
      <p:sp>
        <p:nvSpPr>
          <p:cNvPr id="26" name="Arrow: Down 25">
            <a:extLst>
              <a:ext uri="{FF2B5EF4-FFF2-40B4-BE49-F238E27FC236}">
                <a16:creationId xmlns:a16="http://schemas.microsoft.com/office/drawing/2014/main" id="{009EDDAF-DF84-4D67-9F12-B7DEA09330A0}"/>
              </a:ext>
            </a:extLst>
          </p:cNvPr>
          <p:cNvSpPr/>
          <p:nvPr/>
        </p:nvSpPr>
        <p:spPr>
          <a:xfrm>
            <a:off x="6716318" y="2611043"/>
            <a:ext cx="232171" cy="248841"/>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Clr>
                <a:srgbClr val="000000"/>
              </a:buClr>
              <a:defRPr/>
            </a:pPr>
            <a:endParaRPr lang="en-US" sz="1050" kern="0">
              <a:solidFill>
                <a:srgbClr val="FFFFFF"/>
              </a:solidFill>
              <a:latin typeface="Arial"/>
              <a:sym typeface="Arial"/>
            </a:endParaRPr>
          </a:p>
        </p:txBody>
      </p:sp>
      <p:sp>
        <p:nvSpPr>
          <p:cNvPr id="27" name="Arrow: Down 26">
            <a:extLst>
              <a:ext uri="{FF2B5EF4-FFF2-40B4-BE49-F238E27FC236}">
                <a16:creationId xmlns:a16="http://schemas.microsoft.com/office/drawing/2014/main" id="{423BD033-3174-4C37-93D1-FFBF52939E28}"/>
              </a:ext>
            </a:extLst>
          </p:cNvPr>
          <p:cNvSpPr/>
          <p:nvPr/>
        </p:nvSpPr>
        <p:spPr>
          <a:xfrm>
            <a:off x="8126017" y="2611041"/>
            <a:ext cx="232171" cy="248841"/>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Clr>
                <a:srgbClr val="000000"/>
              </a:buClr>
              <a:defRPr/>
            </a:pPr>
            <a:endParaRPr lang="en-US" sz="1050" kern="0">
              <a:solidFill>
                <a:srgbClr val="FFFFFF"/>
              </a:solidFill>
              <a:latin typeface="Arial"/>
              <a:sym typeface="Arial"/>
            </a:endParaRPr>
          </a:p>
        </p:txBody>
      </p:sp>
    </p:spTree>
    <p:extLst>
      <p:ext uri="{BB962C8B-B14F-4D97-AF65-F5344CB8AC3E}">
        <p14:creationId xmlns:p14="http://schemas.microsoft.com/office/powerpoint/2010/main" val="15399146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8271FE-A257-3060-9E6C-D19388E34127}"/>
              </a:ext>
            </a:extLst>
          </p:cNvPr>
          <p:cNvSpPr>
            <a:spLocks noGrp="1"/>
          </p:cNvSpPr>
          <p:nvPr>
            <p:ph type="title"/>
          </p:nvPr>
        </p:nvSpPr>
        <p:spPr/>
        <p:txBody>
          <a:bodyPr/>
          <a:lstStyle/>
          <a:p>
            <a:r>
              <a:rPr lang="en-US" dirty="0"/>
              <a:t>Determining Bolus Ratios</a:t>
            </a:r>
          </a:p>
        </p:txBody>
      </p:sp>
      <p:sp>
        <p:nvSpPr>
          <p:cNvPr id="4" name="Content Placeholder 3">
            <a:extLst>
              <a:ext uri="{FF2B5EF4-FFF2-40B4-BE49-F238E27FC236}">
                <a16:creationId xmlns:a16="http://schemas.microsoft.com/office/drawing/2014/main" id="{BB7B89FB-4853-678A-DDD4-D393E10FC9B8}"/>
              </a:ext>
            </a:extLst>
          </p:cNvPr>
          <p:cNvSpPr>
            <a:spLocks noGrp="1"/>
          </p:cNvSpPr>
          <p:nvPr>
            <p:ph sz="quarter" idx="1"/>
          </p:nvPr>
        </p:nvSpPr>
        <p:spPr>
          <a:xfrm>
            <a:off x="457200" y="1295400"/>
            <a:ext cx="5638800" cy="5791200"/>
          </a:xfrm>
        </p:spPr>
        <p:txBody>
          <a:bodyPr>
            <a:normAutofit fontScale="40000" lnSpcReduction="20000"/>
          </a:bodyPr>
          <a:lstStyle/>
          <a:p>
            <a:pPr>
              <a:lnSpc>
                <a:spcPct val="120000"/>
              </a:lnSpc>
              <a:buClr>
                <a:srgbClr val="005959"/>
              </a:buClr>
            </a:pPr>
            <a:r>
              <a:rPr lang="en-US" sz="6000" b="1" dirty="0">
                <a:latin typeface="Calibri" panose="020F0502020204030204" pitchFamily="34" charset="0"/>
                <a:cs typeface="Calibri" panose="020F0502020204030204" pitchFamily="34" charset="0"/>
              </a:rPr>
              <a:t>Carb ratio</a:t>
            </a:r>
            <a:r>
              <a:rPr lang="en-US" sz="6000" dirty="0">
                <a:latin typeface="Calibri" panose="020F0502020204030204" pitchFamily="34" charset="0"/>
                <a:cs typeface="Calibri" panose="020F0502020204030204" pitchFamily="34" charset="0"/>
              </a:rPr>
              <a:t>: determines how many carbs one unit of rapid insulin will cover.</a:t>
            </a:r>
          </a:p>
          <a:p>
            <a:pPr marL="617311" lvl="1" indent="-342991">
              <a:lnSpc>
                <a:spcPct val="120000"/>
              </a:lnSpc>
              <a:buClr>
                <a:srgbClr val="005959"/>
              </a:buClr>
              <a:buFont typeface="Wingdings" panose="05000000000000000000" pitchFamily="2" charset="2"/>
              <a:buChar char="§"/>
            </a:pPr>
            <a:r>
              <a:rPr lang="en-US" sz="5000" dirty="0">
                <a:latin typeface="Calibri" panose="020F0502020204030204" pitchFamily="34" charset="0"/>
                <a:cs typeface="Calibri" panose="020F0502020204030204" pitchFamily="34" charset="0"/>
              </a:rPr>
              <a:t>The ratio is different for each person and can vary at different times of the day for the same person.</a:t>
            </a:r>
          </a:p>
          <a:p>
            <a:pPr marL="342991" indent="-342991">
              <a:lnSpc>
                <a:spcPct val="120000"/>
              </a:lnSpc>
              <a:buClr>
                <a:srgbClr val="005959"/>
              </a:buClr>
              <a:buFont typeface="Wingdings" panose="05000000000000000000" pitchFamily="2" charset="2"/>
              <a:buChar char="§"/>
            </a:pPr>
            <a:r>
              <a:rPr lang="en-US" sz="6000" dirty="0">
                <a:latin typeface="Calibri" panose="020F0502020204030204" pitchFamily="34" charset="0"/>
                <a:cs typeface="Calibri" panose="020F0502020204030204" pitchFamily="34" charset="0"/>
              </a:rPr>
              <a:t>Variation is based on insulin sensitivity.</a:t>
            </a:r>
          </a:p>
          <a:p>
            <a:pPr>
              <a:lnSpc>
                <a:spcPct val="120000"/>
              </a:lnSpc>
              <a:buClr>
                <a:srgbClr val="005959"/>
              </a:buClr>
            </a:pPr>
            <a:r>
              <a:rPr lang="en-US" sz="6000" b="1" dirty="0">
                <a:latin typeface="Calibri" panose="020F0502020204030204" pitchFamily="34" charset="0"/>
                <a:cs typeface="Calibri" panose="020F0502020204030204" pitchFamily="34" charset="0"/>
              </a:rPr>
              <a:t>Insulin sensitivity </a:t>
            </a:r>
            <a:r>
              <a:rPr lang="en-US" sz="6000" dirty="0">
                <a:latin typeface="Calibri" panose="020F0502020204030204" pitchFamily="34" charset="0"/>
                <a:cs typeface="Calibri" panose="020F0502020204030204" pitchFamily="34" charset="0"/>
              </a:rPr>
              <a:t>is how much effect 1 unit of insulin has on an individual’s BG level.</a:t>
            </a:r>
          </a:p>
          <a:p>
            <a:pPr marL="342991" indent="-342991">
              <a:lnSpc>
                <a:spcPct val="120000"/>
              </a:lnSpc>
              <a:buClr>
                <a:srgbClr val="005959"/>
              </a:buClr>
              <a:buFont typeface="Wingdings" panose="05000000000000000000" pitchFamily="2" charset="2"/>
              <a:buChar char="§"/>
            </a:pPr>
            <a:r>
              <a:rPr lang="en-US" sz="6000" dirty="0">
                <a:latin typeface="Calibri" panose="020F0502020204030204" pitchFamily="34" charset="0"/>
                <a:cs typeface="Calibri" panose="020F0502020204030204" pitchFamily="34" charset="0"/>
              </a:rPr>
              <a:t>Several factors play a role in determining which ratio is best for a person: </a:t>
            </a:r>
          </a:p>
          <a:p>
            <a:pPr marL="617311" lvl="1" indent="-342991">
              <a:lnSpc>
                <a:spcPct val="120000"/>
              </a:lnSpc>
              <a:buClr>
                <a:srgbClr val="005959"/>
              </a:buClr>
              <a:buFont typeface="Wingdings" panose="05000000000000000000" pitchFamily="2" charset="2"/>
              <a:buChar char="§"/>
            </a:pPr>
            <a:r>
              <a:rPr lang="en-US" sz="6000" dirty="0">
                <a:latin typeface="Calibri" panose="020F0502020204030204" pitchFamily="34" charset="0"/>
                <a:cs typeface="Calibri" panose="020F0502020204030204" pitchFamily="34" charset="0"/>
              </a:rPr>
              <a:t>example, age, weight, genetics, physical activity.</a:t>
            </a:r>
          </a:p>
          <a:p>
            <a:endParaRPr lang="en-US" dirty="0"/>
          </a:p>
        </p:txBody>
      </p:sp>
      <p:pic>
        <p:nvPicPr>
          <p:cNvPr id="5" name="Picture 4" descr="Woman sitting on stairs playing with her hair">
            <a:extLst>
              <a:ext uri="{FF2B5EF4-FFF2-40B4-BE49-F238E27FC236}">
                <a16:creationId xmlns:a16="http://schemas.microsoft.com/office/drawing/2014/main" id="{F42693DE-7B53-93EF-E449-93AD84B4B95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53200" y="1447800"/>
            <a:ext cx="1908698" cy="2858423"/>
          </a:xfrm>
          <a:prstGeom prst="rect">
            <a:avLst/>
          </a:prstGeom>
        </p:spPr>
      </p:pic>
    </p:spTree>
    <p:extLst>
      <p:ext uri="{BB962C8B-B14F-4D97-AF65-F5344CB8AC3E}">
        <p14:creationId xmlns:p14="http://schemas.microsoft.com/office/powerpoint/2010/main" val="370637859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57ADBD42-AD5A-8245-8245-91AD3260B513}"/>
              </a:ext>
            </a:extLst>
          </p:cNvPr>
          <p:cNvSpPr>
            <a:spLocks noGrp="1"/>
          </p:cNvSpPr>
          <p:nvPr>
            <p:ph type="title"/>
          </p:nvPr>
        </p:nvSpPr>
        <p:spPr>
          <a:xfrm>
            <a:off x="228600" y="425002"/>
            <a:ext cx="8398565" cy="734561"/>
          </a:xfrm>
        </p:spPr>
        <p:txBody>
          <a:bodyPr/>
          <a:lstStyle/>
          <a:p>
            <a:r>
              <a:rPr lang="en-US" sz="4000" dirty="0">
                <a:latin typeface="Calibri" panose="020F0502020204030204" pitchFamily="34" charset="0"/>
                <a:ea typeface="Calibri" panose="020F0502020204030204" pitchFamily="34" charset="0"/>
                <a:cs typeface="Calibri" panose="020F0502020204030204" pitchFamily="34" charset="0"/>
              </a:rPr>
              <a:t>What Have We Covered? Session 1</a:t>
            </a:r>
          </a:p>
        </p:txBody>
      </p:sp>
      <p:sp>
        <p:nvSpPr>
          <p:cNvPr id="5" name="Slide Number Placeholder 4">
            <a:extLst>
              <a:ext uri="{FF2B5EF4-FFF2-40B4-BE49-F238E27FC236}">
                <a16:creationId xmlns:a16="http://schemas.microsoft.com/office/drawing/2014/main" id="{AC1E07E3-81DE-3746-A4F4-E99A6F108D23}"/>
              </a:ext>
            </a:extLst>
          </p:cNvPr>
          <p:cNvSpPr>
            <a:spLocks noGrp="1"/>
          </p:cNvSpPr>
          <p:nvPr>
            <p:ph type="sldNum" sz="quarter" idx="13"/>
          </p:nvPr>
        </p:nvSpPr>
        <p:spPr/>
        <p:txBody>
          <a:bodyPr/>
          <a:lstStyle/>
          <a:p>
            <a:endParaRPr lang="en-US" dirty="0"/>
          </a:p>
        </p:txBody>
      </p:sp>
      <p:sp>
        <p:nvSpPr>
          <p:cNvPr id="7" name="Content Placeholder 6">
            <a:extLst>
              <a:ext uri="{FF2B5EF4-FFF2-40B4-BE49-F238E27FC236}">
                <a16:creationId xmlns:a16="http://schemas.microsoft.com/office/drawing/2014/main" id="{41399C48-461D-54E1-6802-52B33FE63C5E}"/>
              </a:ext>
            </a:extLst>
          </p:cNvPr>
          <p:cNvSpPr>
            <a:spLocks noGrp="1"/>
          </p:cNvSpPr>
          <p:nvPr>
            <p:ph sz="quarter" idx="18"/>
          </p:nvPr>
        </p:nvSpPr>
        <p:spPr>
          <a:xfrm>
            <a:off x="453585" y="1285875"/>
            <a:ext cx="3585015" cy="5257800"/>
          </a:xfrm>
        </p:spPr>
        <p:txBody>
          <a:bodyPr>
            <a:normAutofit/>
          </a:bodyPr>
          <a:lstStyle/>
          <a:p>
            <a:pPr lvl="1">
              <a:lnSpc>
                <a:spcPct val="120000"/>
              </a:lnSpc>
            </a:pPr>
            <a:r>
              <a:rPr lang="en-US" sz="2000" dirty="0"/>
              <a:t>Defined Diabetes Distress (DD)</a:t>
            </a:r>
          </a:p>
          <a:p>
            <a:pPr lvl="1">
              <a:lnSpc>
                <a:spcPct val="120000"/>
              </a:lnSpc>
            </a:pPr>
            <a:r>
              <a:rPr lang="en-US" sz="2000" dirty="0"/>
              <a:t>Reviewed how it presents itself</a:t>
            </a:r>
          </a:p>
          <a:p>
            <a:pPr lvl="1">
              <a:lnSpc>
                <a:spcPct val="120000"/>
              </a:lnSpc>
            </a:pPr>
            <a:r>
              <a:rPr lang="en-US" sz="2000" dirty="0"/>
              <a:t>Described its prevalence</a:t>
            </a:r>
          </a:p>
          <a:p>
            <a:pPr lvl="1">
              <a:lnSpc>
                <a:spcPct val="120000"/>
              </a:lnSpc>
            </a:pPr>
            <a:r>
              <a:rPr lang="en-US" sz="2000" dirty="0"/>
              <a:t>Indicated its clinical impact</a:t>
            </a:r>
          </a:p>
          <a:p>
            <a:pPr lvl="1">
              <a:lnSpc>
                <a:spcPct val="120000"/>
              </a:lnSpc>
            </a:pPr>
            <a:r>
              <a:rPr lang="en-US" sz="2000" dirty="0"/>
              <a:t>Differentiated it from ”depression”</a:t>
            </a:r>
          </a:p>
          <a:p>
            <a:pPr lvl="1">
              <a:lnSpc>
                <a:spcPct val="120000"/>
              </a:lnSpc>
            </a:pPr>
            <a:r>
              <a:rPr lang="en-US" sz="2000" dirty="0"/>
              <a:t>Described how it works as a barrier</a:t>
            </a:r>
          </a:p>
          <a:p>
            <a:pPr lvl="1">
              <a:lnSpc>
                <a:spcPct val="120000"/>
              </a:lnSpc>
            </a:pPr>
            <a:r>
              <a:rPr lang="en-US" sz="2000" dirty="0"/>
              <a:t>Provided tools for a new kind of clinical conversation</a:t>
            </a:r>
          </a:p>
          <a:p>
            <a:pPr lvl="1">
              <a:lnSpc>
                <a:spcPct val="120000"/>
              </a:lnSpc>
            </a:pPr>
            <a:endParaRPr lang="en-US" sz="2000" dirty="0"/>
          </a:p>
        </p:txBody>
      </p:sp>
      <p:sp>
        <p:nvSpPr>
          <p:cNvPr id="3" name="Content Placeholder 6">
            <a:extLst>
              <a:ext uri="{FF2B5EF4-FFF2-40B4-BE49-F238E27FC236}">
                <a16:creationId xmlns:a16="http://schemas.microsoft.com/office/drawing/2014/main" id="{F5F31683-D2AD-54F0-A9F9-6D413087225A}"/>
              </a:ext>
            </a:extLst>
          </p:cNvPr>
          <p:cNvSpPr txBox="1">
            <a:spLocks/>
          </p:cNvSpPr>
          <p:nvPr/>
        </p:nvSpPr>
        <p:spPr>
          <a:xfrm>
            <a:off x="4571999" y="1295400"/>
            <a:ext cx="4074215" cy="4876800"/>
          </a:xfrm>
          <a:prstGeom prst="rect">
            <a:avLst/>
          </a:prstGeom>
        </p:spPr>
        <p:txBody>
          <a:bodyPr vert="horz">
            <a:normAutofit fontScale="77500" lnSpcReduction="20000"/>
          </a:bodyPr>
          <a:lstStyle>
            <a:lvl1pPr marL="274320" indent="-274320" algn="l" rtl="0" eaLnBrk="1" latinLnBrk="0" hangingPunct="1">
              <a:spcBef>
                <a:spcPts val="600"/>
              </a:spcBef>
              <a:buClr>
                <a:schemeClr val="accent1"/>
              </a:buClr>
              <a:buSzPct val="76000"/>
              <a:buFont typeface="Wingdings 3"/>
              <a:buChar char=""/>
              <a:defRPr kumimoji="0" sz="3200" b="0" i="0" kern="1200">
                <a:solidFill>
                  <a:schemeClr val="tx1"/>
                </a:solidFill>
                <a:latin typeface="Calibri" panose="020F0502020204030204" pitchFamily="34" charset="0"/>
                <a:ea typeface="+mn-ea"/>
                <a:cs typeface="+mn-cs"/>
              </a:defRPr>
            </a:lvl1pPr>
            <a:lvl2pPr marL="548640" indent="-274320" algn="l" rtl="0" eaLnBrk="1" latinLnBrk="0" hangingPunct="1">
              <a:spcBef>
                <a:spcPts val="500"/>
              </a:spcBef>
              <a:buClr>
                <a:schemeClr val="accent1"/>
              </a:buClr>
              <a:buSzPct val="76000"/>
              <a:buFont typeface="Wingdings 3"/>
              <a:buChar char=""/>
              <a:defRPr kumimoji="0" sz="2600" b="0" i="0" kern="1200">
                <a:solidFill>
                  <a:schemeClr val="tx1"/>
                </a:solidFill>
                <a:latin typeface="Calibri" panose="020F0502020204030204" pitchFamily="34" charset="0"/>
                <a:ea typeface="+mn-ea"/>
                <a:cs typeface="+mn-cs"/>
              </a:defRPr>
            </a:lvl2pPr>
            <a:lvl3pPr marL="822960" indent="-228600" algn="l" rtl="0" eaLnBrk="1" latinLnBrk="0" hangingPunct="1">
              <a:spcBef>
                <a:spcPts val="500"/>
              </a:spcBef>
              <a:buClr>
                <a:schemeClr val="accent1"/>
              </a:buClr>
              <a:buSzPct val="76000"/>
              <a:buFont typeface="Wingdings 3"/>
              <a:buChar char=""/>
              <a:defRPr kumimoji="0" sz="2200" b="0" i="0" kern="1200">
                <a:solidFill>
                  <a:schemeClr val="tx1"/>
                </a:solidFill>
                <a:latin typeface="Calibri" panose="020F0502020204030204" pitchFamily="34" charset="0"/>
                <a:ea typeface="+mn-ea"/>
                <a:cs typeface="+mn-cs"/>
              </a:defRPr>
            </a:lvl3pPr>
            <a:lvl4pPr marL="1097280" indent="-228600" algn="l" rtl="0" eaLnBrk="1" latinLnBrk="0" hangingPunct="1">
              <a:spcBef>
                <a:spcPts val="400"/>
              </a:spcBef>
              <a:buClr>
                <a:schemeClr val="accent1"/>
              </a:buClr>
              <a:buSzPct val="70000"/>
              <a:buFont typeface="Wingdings"/>
              <a:buChar char=""/>
              <a:defRPr kumimoji="0" sz="1800" b="0" i="0" kern="1200">
                <a:solidFill>
                  <a:schemeClr val="tx1"/>
                </a:solidFill>
                <a:latin typeface="Calibri" panose="020F0502020204030204" pitchFamily="34" charset="0"/>
                <a:ea typeface="+mn-ea"/>
                <a:cs typeface="+mn-cs"/>
              </a:defRPr>
            </a:lvl4pPr>
            <a:lvl5pPr marL="1371600" indent="-228600" algn="l" rtl="0" eaLnBrk="1" latinLnBrk="0" hangingPunct="1">
              <a:spcBef>
                <a:spcPts val="300"/>
              </a:spcBef>
              <a:buClr>
                <a:srgbClr val="86AA2C"/>
              </a:buClr>
              <a:buSzPct val="70000"/>
              <a:buFont typeface="Wingdings"/>
              <a:buChar char=""/>
              <a:defRPr kumimoji="0" sz="1600" kern="1200">
                <a:solidFill>
                  <a:schemeClr val="tx1"/>
                </a:solidFill>
                <a:latin typeface="Calibri" panose="020F0502020204030204" pitchFamily="34" charset="0"/>
                <a:ea typeface="+mn-ea"/>
                <a:cs typeface="+mn-cs"/>
              </a:defRPr>
            </a:lvl5pPr>
            <a:lvl6pPr marL="1645920" indent="-182880" algn="l" rtl="0" eaLnBrk="1" latinLnBrk="0" hangingPunct="1">
              <a:spcBef>
                <a:spcPts val="300"/>
              </a:spcBef>
              <a:buClr>
                <a:srgbClr val="9FB8CD">
                  <a:shade val="75000"/>
                </a:srgbClr>
              </a:buClr>
              <a:buSzPct val="75000"/>
              <a:buFont typeface="Wingdings 3"/>
              <a:buChar char=""/>
              <a:defRPr kumimoji="0" lang="en-US" sz="1600" kern="1200" smtClean="0">
                <a:solidFill>
                  <a:schemeClr val="tx1"/>
                </a:solidFill>
                <a:latin typeface="+mn-lt"/>
                <a:ea typeface="+mn-ea"/>
                <a:cs typeface="+mn-cs"/>
              </a:defRPr>
            </a:lvl6pPr>
            <a:lvl7pPr marL="1828800" indent="-182880" algn="l" rtl="0" eaLnBrk="1" latinLnBrk="0" hangingPunct="1">
              <a:spcBef>
                <a:spcPts val="300"/>
              </a:spcBef>
              <a:buClr>
                <a:srgbClr val="727CA3">
                  <a:shade val="75000"/>
                </a:srgbClr>
              </a:buClr>
              <a:buSzPct val="75000"/>
              <a:buFont typeface="Wingdings 3"/>
              <a:buChar char=""/>
              <a:defRPr kumimoji="0" lang="en-US" sz="1400" kern="1200" smtClean="0">
                <a:solidFill>
                  <a:schemeClr val="tx1"/>
                </a:solidFill>
                <a:latin typeface="+mn-lt"/>
                <a:ea typeface="+mn-ea"/>
                <a:cs typeface="+mn-cs"/>
              </a:defRPr>
            </a:lvl7pPr>
            <a:lvl8pPr marL="2011680" indent="-182880" algn="l" rtl="0" eaLnBrk="1" latinLnBrk="0" hangingPunct="1">
              <a:spcBef>
                <a:spcPts val="300"/>
              </a:spcBef>
              <a:buClr>
                <a:prstClr val="white">
                  <a:shade val="50000"/>
                </a:prstClr>
              </a:buClr>
              <a:buSzPct val="75000"/>
              <a:buFont typeface="Wingdings 3"/>
              <a:buChar char=""/>
              <a:defRPr kumimoji="0" lang="en-US" sz="1400" kern="1200" smtClean="0">
                <a:solidFill>
                  <a:schemeClr val="tx1"/>
                </a:solidFill>
                <a:latin typeface="+mn-lt"/>
                <a:ea typeface="+mn-ea"/>
                <a:cs typeface="+mn-cs"/>
              </a:defRPr>
            </a:lvl8pPr>
            <a:lvl9pPr marL="2194560" indent="-182880" algn="l" rtl="0" eaLnBrk="1" latinLnBrk="0" hangingPunct="1">
              <a:spcBef>
                <a:spcPts val="300"/>
              </a:spcBef>
              <a:buClr>
                <a:srgbClr val="9FB8CD"/>
              </a:buClr>
              <a:buSzPct val="75000"/>
              <a:buFont typeface="Wingdings 3"/>
              <a:buChar char=""/>
              <a:defRPr kumimoji="0" lang="en-US" sz="1200" kern="1200" smtClean="0">
                <a:solidFill>
                  <a:schemeClr val="tx1"/>
                </a:solidFill>
                <a:latin typeface="+mn-lt"/>
                <a:ea typeface="+mn-ea"/>
                <a:cs typeface="+mn-cs"/>
              </a:defRPr>
            </a:lvl9pPr>
          </a:lstStyle>
          <a:p>
            <a:pPr>
              <a:lnSpc>
                <a:spcPct val="120000"/>
              </a:lnSpc>
              <a:buFont typeface="Wingdings" pitchFamily="2" charset="2"/>
              <a:buChar char="§"/>
            </a:pPr>
            <a:r>
              <a:rPr lang="en-US" dirty="0"/>
              <a:t>Eliciting a diabetes story</a:t>
            </a:r>
          </a:p>
          <a:p>
            <a:pPr>
              <a:lnSpc>
                <a:spcPct val="120000"/>
              </a:lnSpc>
              <a:buFont typeface="Wingdings" pitchFamily="2" charset="2"/>
              <a:buChar char="§"/>
            </a:pPr>
            <a:r>
              <a:rPr lang="en-US" dirty="0"/>
              <a:t>Listening for the major DD themes</a:t>
            </a:r>
          </a:p>
          <a:p>
            <a:pPr>
              <a:lnSpc>
                <a:spcPct val="120000"/>
              </a:lnSpc>
              <a:buFont typeface="Wingdings" pitchFamily="2" charset="2"/>
              <a:buChar char="§"/>
            </a:pPr>
            <a:r>
              <a:rPr lang="en-US" dirty="0"/>
              <a:t>Three approaches to fostering a new perspective</a:t>
            </a:r>
          </a:p>
          <a:p>
            <a:pPr lvl="1">
              <a:lnSpc>
                <a:spcPct val="120000"/>
              </a:lnSpc>
              <a:buFont typeface="Wingdings" pitchFamily="2" charset="2"/>
              <a:buChar char="§"/>
            </a:pPr>
            <a:r>
              <a:rPr lang="en-US" dirty="0"/>
              <a:t>Distinguish between thoughts/feelings &amp; actions</a:t>
            </a:r>
          </a:p>
          <a:p>
            <a:pPr lvl="1">
              <a:lnSpc>
                <a:spcPct val="120000"/>
              </a:lnSpc>
              <a:buFont typeface="Wingdings" pitchFamily="2" charset="2"/>
              <a:buChar char="§"/>
            </a:pPr>
            <a:r>
              <a:rPr lang="en-US" dirty="0"/>
              <a:t>Address inaccurate beliefs</a:t>
            </a:r>
          </a:p>
          <a:p>
            <a:pPr lvl="1">
              <a:lnSpc>
                <a:spcPct val="120000"/>
              </a:lnSpc>
              <a:buFont typeface="Wingdings" pitchFamily="2" charset="2"/>
              <a:buChar char="§"/>
            </a:pPr>
            <a:r>
              <a:rPr lang="en-US" dirty="0"/>
              <a:t>Establish more realistic expectations</a:t>
            </a:r>
          </a:p>
          <a:p>
            <a:pPr>
              <a:lnSpc>
                <a:spcPct val="120000"/>
              </a:lnSpc>
              <a:buFont typeface="Wingdings" pitchFamily="2" charset="2"/>
              <a:buChar char="§"/>
            </a:pPr>
            <a:r>
              <a:rPr lang="en-US" dirty="0"/>
              <a:t>Considering different management choices</a:t>
            </a:r>
          </a:p>
          <a:p>
            <a:pPr marL="0" indent="0">
              <a:buFont typeface="Wingdings 3"/>
              <a:buNone/>
            </a:pPr>
            <a:endParaRPr lang="en-US" dirty="0"/>
          </a:p>
          <a:p>
            <a:endParaRPr lang="en-US" dirty="0"/>
          </a:p>
        </p:txBody>
      </p:sp>
    </p:spTree>
    <p:extLst>
      <p:ext uri="{BB962C8B-B14F-4D97-AF65-F5344CB8AC3E}">
        <p14:creationId xmlns:p14="http://schemas.microsoft.com/office/powerpoint/2010/main" val="1494465927"/>
      </p:ext>
    </p:extLst>
  </p:cSld>
  <p:clrMapOvr>
    <a:masterClrMapping/>
  </p:clrMapOvr>
  <p:transition>
    <p:fade/>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86948" y="934041"/>
            <a:ext cx="829610" cy="829610"/>
          </a:xfrm>
          <a:prstGeom prst="rect">
            <a:avLst/>
          </a:prstGeom>
        </p:spPr>
      </p:pic>
      <p:sp>
        <p:nvSpPr>
          <p:cNvPr id="2" name="Title 1">
            <a:extLst>
              <a:ext uri="{FF2B5EF4-FFF2-40B4-BE49-F238E27FC236}">
                <a16:creationId xmlns:a16="http://schemas.microsoft.com/office/drawing/2014/main" id="{E795EEB2-3C82-769E-C1CB-7FE8084243DC}"/>
              </a:ext>
            </a:extLst>
          </p:cNvPr>
          <p:cNvSpPr>
            <a:spLocks noGrp="1"/>
          </p:cNvSpPr>
          <p:nvPr>
            <p:ph type="title"/>
          </p:nvPr>
        </p:nvSpPr>
        <p:spPr/>
        <p:txBody>
          <a:bodyPr/>
          <a:lstStyle/>
          <a:p>
            <a:r>
              <a:rPr lang="en-US" dirty="0"/>
              <a:t>Correction bolus insulin dosing</a:t>
            </a:r>
          </a:p>
        </p:txBody>
      </p:sp>
      <p:sp>
        <p:nvSpPr>
          <p:cNvPr id="4" name="Content Placeholder 3">
            <a:extLst>
              <a:ext uri="{FF2B5EF4-FFF2-40B4-BE49-F238E27FC236}">
                <a16:creationId xmlns:a16="http://schemas.microsoft.com/office/drawing/2014/main" id="{BF8DAB4A-7489-31C2-5AAA-197C111BD3B8}"/>
              </a:ext>
            </a:extLst>
          </p:cNvPr>
          <p:cNvSpPr>
            <a:spLocks noGrp="1"/>
          </p:cNvSpPr>
          <p:nvPr>
            <p:ph sz="quarter" idx="1"/>
          </p:nvPr>
        </p:nvSpPr>
        <p:spPr>
          <a:xfrm>
            <a:off x="438150" y="1339320"/>
            <a:ext cx="5581650" cy="5213879"/>
          </a:xfrm>
        </p:spPr>
        <p:txBody>
          <a:bodyPr>
            <a:normAutofit fontScale="85000" lnSpcReduction="10000"/>
          </a:bodyPr>
          <a:lstStyle/>
          <a:p>
            <a:r>
              <a:rPr lang="en-US" sz="3500" b="1" dirty="0"/>
              <a:t>Why is a correction insulin dose needed?</a:t>
            </a:r>
          </a:p>
          <a:p>
            <a:pPr lvl="1">
              <a:lnSpc>
                <a:spcPct val="120000"/>
              </a:lnSpc>
            </a:pPr>
            <a:r>
              <a:rPr lang="en-US" dirty="0">
                <a:latin typeface="Calibri" panose="020F0502020204030204" pitchFamily="34" charset="0"/>
                <a:cs typeface="Calibri" panose="020F0502020204030204" pitchFamily="34" charset="0"/>
              </a:rPr>
              <a:t>A bolus correction is added to insulin bolus based on glucose level before eating.</a:t>
            </a:r>
          </a:p>
          <a:p>
            <a:pPr lvl="1">
              <a:lnSpc>
                <a:spcPct val="120000"/>
              </a:lnSpc>
              <a:buClr>
                <a:srgbClr val="005959"/>
              </a:buClr>
            </a:pPr>
            <a:r>
              <a:rPr lang="en-US" dirty="0">
                <a:latin typeface="Calibri" panose="020F0502020204030204" pitchFamily="34" charset="0"/>
                <a:cs typeface="Calibri" panose="020F0502020204030204" pitchFamily="34" charset="0"/>
              </a:rPr>
              <a:t>If </a:t>
            </a:r>
            <a:r>
              <a:rPr lang="en-US" u="sng" dirty="0">
                <a:latin typeface="Calibri" panose="020F0502020204030204" pitchFamily="34" charset="0"/>
                <a:cs typeface="Calibri" panose="020F0502020204030204" pitchFamily="34" charset="0"/>
              </a:rPr>
              <a:t>above</a:t>
            </a:r>
            <a:r>
              <a:rPr lang="en-US" dirty="0">
                <a:latin typeface="Calibri" panose="020F0502020204030204" pitchFamily="34" charset="0"/>
                <a:cs typeface="Calibri" panose="020F0502020204030204" pitchFamily="34" charset="0"/>
              </a:rPr>
              <a:t> range before a meal, more insulin is needed during the meal to achieve post meal target </a:t>
            </a:r>
          </a:p>
          <a:p>
            <a:pPr lvl="1">
              <a:lnSpc>
                <a:spcPct val="120000"/>
              </a:lnSpc>
            </a:pPr>
            <a:endParaRPr lang="en-US" sz="600" dirty="0">
              <a:latin typeface="Calibri" panose="020F0502020204030204" pitchFamily="34" charset="0"/>
              <a:cs typeface="Calibri" panose="020F0502020204030204" pitchFamily="34" charset="0"/>
            </a:endParaRPr>
          </a:p>
          <a:p>
            <a:pPr lvl="1">
              <a:lnSpc>
                <a:spcPct val="120000"/>
              </a:lnSpc>
              <a:buClr>
                <a:srgbClr val="005959"/>
              </a:buClr>
            </a:pPr>
            <a:r>
              <a:rPr lang="en-US" dirty="0">
                <a:latin typeface="Calibri" panose="020F0502020204030204" pitchFamily="34" charset="0"/>
                <a:cs typeface="Calibri" panose="020F0502020204030204" pitchFamily="34" charset="0"/>
              </a:rPr>
              <a:t>If glucose </a:t>
            </a:r>
            <a:r>
              <a:rPr lang="en-US" u="sng" dirty="0">
                <a:latin typeface="Calibri" panose="020F0502020204030204" pitchFamily="34" charset="0"/>
                <a:cs typeface="Calibri" panose="020F0502020204030204" pitchFamily="34" charset="0"/>
              </a:rPr>
              <a:t>in</a:t>
            </a:r>
            <a:r>
              <a:rPr lang="en-US" dirty="0">
                <a:latin typeface="Calibri" panose="020F0502020204030204" pitchFamily="34" charset="0"/>
                <a:cs typeface="Calibri" panose="020F0502020204030204" pitchFamily="34" charset="0"/>
              </a:rPr>
              <a:t> range, a correction isn’t needed.</a:t>
            </a:r>
          </a:p>
          <a:p>
            <a:pPr lvl="1">
              <a:lnSpc>
                <a:spcPct val="120000"/>
              </a:lnSpc>
              <a:buClr>
                <a:srgbClr val="005959"/>
              </a:buClr>
            </a:pPr>
            <a:endParaRPr lang="en-US" sz="600" dirty="0">
              <a:latin typeface="Calibri" panose="020F0502020204030204" pitchFamily="34" charset="0"/>
              <a:cs typeface="Calibri" panose="020F0502020204030204" pitchFamily="34" charset="0"/>
            </a:endParaRPr>
          </a:p>
          <a:p>
            <a:pPr lvl="1">
              <a:lnSpc>
                <a:spcPct val="120000"/>
              </a:lnSpc>
              <a:buClr>
                <a:srgbClr val="005959"/>
              </a:buClr>
            </a:pPr>
            <a:r>
              <a:rPr lang="en-US" dirty="0">
                <a:latin typeface="Calibri" panose="020F0502020204030204" pitchFamily="34" charset="0"/>
                <a:cs typeface="Calibri" panose="020F0502020204030204" pitchFamily="34" charset="0"/>
              </a:rPr>
              <a:t>If </a:t>
            </a:r>
            <a:r>
              <a:rPr lang="en-US" u="sng" dirty="0">
                <a:latin typeface="Calibri" panose="020F0502020204030204" pitchFamily="34" charset="0"/>
                <a:cs typeface="Calibri" panose="020F0502020204030204" pitchFamily="34" charset="0"/>
              </a:rPr>
              <a:t>below</a:t>
            </a:r>
            <a:r>
              <a:rPr lang="en-US" dirty="0">
                <a:latin typeface="Calibri" panose="020F0502020204030204" pitchFamily="34" charset="0"/>
                <a:cs typeface="Calibri" panose="020F0502020204030204" pitchFamily="34" charset="0"/>
              </a:rPr>
              <a:t> range, treat the low with carbs and/or take less bolus insulin for the meal.</a:t>
            </a:r>
          </a:p>
          <a:p>
            <a:endParaRPr lang="en-US" dirty="0"/>
          </a:p>
        </p:txBody>
      </p:sp>
      <p:pic>
        <p:nvPicPr>
          <p:cNvPr id="7" name="Picture 6" descr="Buildings underwater">
            <a:extLst>
              <a:ext uri="{FF2B5EF4-FFF2-40B4-BE49-F238E27FC236}">
                <a16:creationId xmlns:a16="http://schemas.microsoft.com/office/drawing/2014/main" id="{2AEC7FDE-0BCC-C6B3-6FFC-ADC29CA8CD0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00800" y="1524000"/>
            <a:ext cx="2209800" cy="2209800"/>
          </a:xfrm>
          <a:prstGeom prst="rect">
            <a:avLst/>
          </a:prstGeom>
        </p:spPr>
      </p:pic>
    </p:spTree>
    <p:extLst>
      <p:ext uri="{BB962C8B-B14F-4D97-AF65-F5344CB8AC3E}">
        <p14:creationId xmlns:p14="http://schemas.microsoft.com/office/powerpoint/2010/main" val="256148867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86947" y="959804"/>
            <a:ext cx="800308" cy="800308"/>
          </a:xfrm>
          <a:prstGeom prst="rect">
            <a:avLst/>
          </a:prstGeom>
        </p:spPr>
      </p:pic>
      <p:sp>
        <p:nvSpPr>
          <p:cNvPr id="2" name="Title 1">
            <a:extLst>
              <a:ext uri="{FF2B5EF4-FFF2-40B4-BE49-F238E27FC236}">
                <a16:creationId xmlns:a16="http://schemas.microsoft.com/office/drawing/2014/main" id="{3008F519-6871-2AE4-17A0-82DE96AC6332}"/>
              </a:ext>
            </a:extLst>
          </p:cNvPr>
          <p:cNvSpPr>
            <a:spLocks noGrp="1"/>
          </p:cNvSpPr>
          <p:nvPr>
            <p:ph type="title"/>
          </p:nvPr>
        </p:nvSpPr>
        <p:spPr/>
        <p:txBody>
          <a:bodyPr/>
          <a:lstStyle/>
          <a:p>
            <a:r>
              <a:rPr lang="en-US" dirty="0"/>
              <a:t>Correction Insulin </a:t>
            </a:r>
          </a:p>
        </p:txBody>
      </p:sp>
      <p:sp>
        <p:nvSpPr>
          <p:cNvPr id="4" name="Content Placeholder 3">
            <a:extLst>
              <a:ext uri="{FF2B5EF4-FFF2-40B4-BE49-F238E27FC236}">
                <a16:creationId xmlns:a16="http://schemas.microsoft.com/office/drawing/2014/main" id="{17B35391-6E4E-50B5-BB39-BBABB2394631}"/>
              </a:ext>
            </a:extLst>
          </p:cNvPr>
          <p:cNvSpPr>
            <a:spLocks noGrp="1"/>
          </p:cNvSpPr>
          <p:nvPr>
            <p:ph sz="quarter" idx="1"/>
          </p:nvPr>
        </p:nvSpPr>
        <p:spPr>
          <a:xfrm>
            <a:off x="566421" y="1359958"/>
            <a:ext cx="5562600" cy="4937760"/>
          </a:xfrm>
        </p:spPr>
        <p:txBody>
          <a:bodyPr>
            <a:normAutofit fontScale="85000" lnSpcReduction="10000"/>
          </a:bodyPr>
          <a:lstStyle/>
          <a:p>
            <a:pPr marL="0" indent="0">
              <a:lnSpc>
                <a:spcPct val="120000"/>
              </a:lnSpc>
              <a:buClr>
                <a:srgbClr val="005959"/>
              </a:buClr>
              <a:buNone/>
            </a:pPr>
            <a:r>
              <a:rPr lang="en-US" sz="3200" dirty="0">
                <a:latin typeface="Calibri" panose="020F0502020204030204" pitchFamily="34" charset="0"/>
                <a:cs typeface="Calibri" panose="020F0502020204030204" pitchFamily="34" charset="0"/>
              </a:rPr>
              <a:t>Different people have different targets and different insulin sensitivities.</a:t>
            </a:r>
            <a:br>
              <a:rPr lang="en-US" sz="3200" dirty="0">
                <a:latin typeface="Calibri" panose="020F0502020204030204" pitchFamily="34" charset="0"/>
                <a:cs typeface="Calibri" panose="020F0502020204030204" pitchFamily="34" charset="0"/>
              </a:rPr>
            </a:br>
            <a:endParaRPr lang="en-US" sz="3200" dirty="0">
              <a:latin typeface="Calibri" panose="020F0502020204030204" pitchFamily="34" charset="0"/>
              <a:cs typeface="Calibri" panose="020F0502020204030204" pitchFamily="34" charset="0"/>
            </a:endParaRPr>
          </a:p>
          <a:p>
            <a:pPr marL="0" indent="0">
              <a:lnSpc>
                <a:spcPct val="120000"/>
              </a:lnSpc>
              <a:buNone/>
            </a:pPr>
            <a:r>
              <a:rPr lang="en-US" sz="3200" dirty="0">
                <a:solidFill>
                  <a:srgbClr val="005959"/>
                </a:solidFill>
                <a:latin typeface="Calibri" panose="020F0502020204030204" pitchFamily="34" charset="0"/>
                <a:cs typeface="Calibri" panose="020F0502020204030204" pitchFamily="34" charset="0"/>
              </a:rPr>
              <a:t> </a:t>
            </a:r>
            <a:r>
              <a:rPr lang="en-US" sz="3200" u="sng" dirty="0">
                <a:solidFill>
                  <a:srgbClr val="0070C0"/>
                </a:solidFill>
                <a:latin typeface="Calibri" panose="020F0502020204030204" pitchFamily="34" charset="0"/>
                <a:cs typeface="Calibri" panose="020F0502020204030204" pitchFamily="34" charset="0"/>
              </a:rPr>
              <a:t>EXAMPLE</a:t>
            </a:r>
          </a:p>
          <a:p>
            <a:pPr lvl="1">
              <a:lnSpc>
                <a:spcPct val="120000"/>
              </a:lnSpc>
            </a:pPr>
            <a:r>
              <a:rPr lang="en-US" dirty="0">
                <a:latin typeface="Calibri" panose="020F0502020204030204" pitchFamily="34" charset="0"/>
                <a:cs typeface="Calibri" panose="020F0502020204030204" pitchFamily="34" charset="0"/>
              </a:rPr>
              <a:t> Let’s say a correction formula is 1 unit of extra insulin per 50 points over 120 mg/dl.</a:t>
            </a:r>
          </a:p>
          <a:p>
            <a:pPr>
              <a:lnSpc>
                <a:spcPct val="120000"/>
              </a:lnSpc>
            </a:pPr>
            <a:endParaRPr lang="en-US" sz="3200" dirty="0">
              <a:latin typeface="Calibri" panose="020F0502020204030204" pitchFamily="34" charset="0"/>
              <a:cs typeface="Calibri" panose="020F0502020204030204" pitchFamily="34" charset="0"/>
            </a:endParaRPr>
          </a:p>
          <a:p>
            <a:pPr lvl="1">
              <a:lnSpc>
                <a:spcPct val="120000"/>
              </a:lnSpc>
            </a:pPr>
            <a:r>
              <a:rPr lang="en-US" dirty="0">
                <a:latin typeface="Calibri" panose="020F0502020204030204" pitchFamily="34" charset="0"/>
                <a:cs typeface="Calibri" panose="020F0502020204030204" pitchFamily="34" charset="0"/>
              </a:rPr>
              <a:t>This means that 1 unit of rapid insulin lowers glucose about 50 points to reach glucose target of 120 mg/dl</a:t>
            </a:r>
          </a:p>
          <a:p>
            <a:endParaRPr lang="en-US" dirty="0"/>
          </a:p>
        </p:txBody>
      </p:sp>
      <p:pic>
        <p:nvPicPr>
          <p:cNvPr id="8" name="Picture 7" descr="Colored beads on a skewer">
            <a:extLst>
              <a:ext uri="{FF2B5EF4-FFF2-40B4-BE49-F238E27FC236}">
                <a16:creationId xmlns:a16="http://schemas.microsoft.com/office/drawing/2014/main" id="{E010087B-2F24-A69D-D1D8-83C62F750D0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5923279" y="2057400"/>
            <a:ext cx="3200400" cy="2133600"/>
          </a:xfrm>
          <a:prstGeom prst="rect">
            <a:avLst/>
          </a:prstGeom>
        </p:spPr>
      </p:pic>
    </p:spTree>
    <p:extLst>
      <p:ext uri="{BB962C8B-B14F-4D97-AF65-F5344CB8AC3E}">
        <p14:creationId xmlns:p14="http://schemas.microsoft.com/office/powerpoint/2010/main" val="189707400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33DD125-0EC9-8D88-63CF-28667A4DFD24}"/>
              </a:ext>
            </a:extLst>
          </p:cNvPr>
          <p:cNvSpPr>
            <a:spLocks noGrp="1"/>
          </p:cNvSpPr>
          <p:nvPr>
            <p:ph type="title"/>
          </p:nvPr>
        </p:nvSpPr>
        <p:spPr/>
        <p:txBody>
          <a:bodyPr>
            <a:normAutofit fontScale="90000"/>
          </a:bodyPr>
          <a:lstStyle/>
          <a:p>
            <a:r>
              <a:rPr lang="en-US" dirty="0"/>
              <a:t>Bolus – Correction Ratio Calculations</a:t>
            </a:r>
          </a:p>
        </p:txBody>
      </p:sp>
      <p:sp>
        <p:nvSpPr>
          <p:cNvPr id="10" name="Content Placeholder 9">
            <a:extLst>
              <a:ext uri="{FF2B5EF4-FFF2-40B4-BE49-F238E27FC236}">
                <a16:creationId xmlns:a16="http://schemas.microsoft.com/office/drawing/2014/main" id="{1958F72C-9042-4D8E-1096-0D71A319BAB5}"/>
              </a:ext>
            </a:extLst>
          </p:cNvPr>
          <p:cNvSpPr txBox="1">
            <a:spLocks noGrp="1"/>
          </p:cNvSpPr>
          <p:nvPr>
            <p:ph sz="quarter" idx="1"/>
          </p:nvPr>
        </p:nvSpPr>
        <p:spPr>
          <a:xfrm>
            <a:off x="381000" y="1219200"/>
            <a:ext cx="8229600" cy="2293064"/>
          </a:xfrm>
          <a:prstGeom prst="rect">
            <a:avLst/>
          </a:prstGeom>
          <a:noFill/>
        </p:spPr>
        <p:txBody>
          <a:bodyPr wrap="square" rtlCol="0">
            <a:spAutoFit/>
          </a:bodyPr>
          <a:lstStyle/>
          <a:p>
            <a:r>
              <a:rPr lang="en-US" sz="2400" dirty="0">
                <a:latin typeface="Calibri" panose="020F0502020204030204" pitchFamily="34" charset="0"/>
                <a:cs typeface="Calibri" panose="020F0502020204030204" pitchFamily="34" charset="0"/>
              </a:rPr>
              <a:t>The correction ratio </a:t>
            </a:r>
            <a:r>
              <a:rPr lang="en-US" sz="2400" dirty="0">
                <a:cs typeface="Calibri" panose="020F0502020204030204" pitchFamily="34" charset="0"/>
              </a:rPr>
              <a:t>can be guesstimated </a:t>
            </a:r>
            <a:r>
              <a:rPr lang="en-US" sz="2400" dirty="0">
                <a:latin typeface="Calibri" panose="020F0502020204030204" pitchFamily="34" charset="0"/>
                <a:cs typeface="Calibri" panose="020F0502020204030204" pitchFamily="34" charset="0"/>
              </a:rPr>
              <a:t>based on their insulin to carb ratio.</a:t>
            </a:r>
          </a:p>
          <a:p>
            <a:pPr algn="ctr"/>
            <a:endParaRPr lang="en-US" sz="1100" u="sng" dirty="0">
              <a:latin typeface="Calibri" panose="020F0502020204030204" pitchFamily="34" charset="0"/>
              <a:cs typeface="Calibri" panose="020F0502020204030204" pitchFamily="34" charset="0"/>
            </a:endParaRPr>
          </a:p>
          <a:p>
            <a:r>
              <a:rPr lang="en-US" sz="2400" u="sng" dirty="0">
                <a:latin typeface="Calibri" panose="020F0502020204030204" pitchFamily="34" charset="0"/>
                <a:cs typeface="Calibri" panose="020F0502020204030204" pitchFamily="34" charset="0"/>
              </a:rPr>
              <a:t>For example</a:t>
            </a:r>
            <a:r>
              <a:rPr lang="en-US" sz="2400" dirty="0">
                <a:latin typeface="Calibri" panose="020F0502020204030204" pitchFamily="34" charset="0"/>
                <a:cs typeface="Calibri" panose="020F0502020204030204" pitchFamily="34" charset="0"/>
              </a:rPr>
              <a:t>: if one unit of insulin covers 15 grams of carbs, then one unit of insulin will lower blood sugar about 50 points. </a:t>
            </a:r>
          </a:p>
          <a:p>
            <a:pPr algn="ctr"/>
            <a:endParaRPr lang="en-US" sz="2101" b="1" dirty="0">
              <a:latin typeface="Baskerville Old Face" panose="02020602080505020303" pitchFamily="18" charset="77"/>
            </a:endParaRPr>
          </a:p>
        </p:txBody>
      </p:sp>
      <p:graphicFrame>
        <p:nvGraphicFramePr>
          <p:cNvPr id="11" name="Table 10">
            <a:extLst>
              <a:ext uri="{FF2B5EF4-FFF2-40B4-BE49-F238E27FC236}">
                <a16:creationId xmlns:a16="http://schemas.microsoft.com/office/drawing/2014/main" id="{7F2C8181-4647-2CD9-7987-3448017F2D86}"/>
              </a:ext>
            </a:extLst>
          </p:cNvPr>
          <p:cNvGraphicFramePr>
            <a:graphicFrameLocks noGrp="1"/>
          </p:cNvGraphicFramePr>
          <p:nvPr>
            <p:extLst>
              <p:ext uri="{D42A27DB-BD31-4B8C-83A1-F6EECF244321}">
                <p14:modId xmlns:p14="http://schemas.microsoft.com/office/powerpoint/2010/main" val="1900679183"/>
              </p:ext>
            </p:extLst>
          </p:nvPr>
        </p:nvGraphicFramePr>
        <p:xfrm>
          <a:off x="1477097" y="3477408"/>
          <a:ext cx="6544129" cy="2161392"/>
        </p:xfrm>
        <a:graphic>
          <a:graphicData uri="http://schemas.openxmlformats.org/drawingml/2006/table">
            <a:tbl>
              <a:tblPr firstRow="1" bandRow="1">
                <a:tableStyleId>{72833802-FEF1-4C79-8D5D-14CF1EAF98D9}</a:tableStyleId>
              </a:tblPr>
              <a:tblGrid>
                <a:gridCol w="1467610">
                  <a:extLst>
                    <a:ext uri="{9D8B030D-6E8A-4147-A177-3AD203B41FA5}">
                      <a16:colId xmlns:a16="http://schemas.microsoft.com/office/drawing/2014/main" val="20000"/>
                    </a:ext>
                  </a:extLst>
                </a:gridCol>
                <a:gridCol w="5076519">
                  <a:extLst>
                    <a:ext uri="{9D8B030D-6E8A-4147-A177-3AD203B41FA5}">
                      <a16:colId xmlns:a16="http://schemas.microsoft.com/office/drawing/2014/main" val="20001"/>
                    </a:ext>
                  </a:extLst>
                </a:gridCol>
              </a:tblGrid>
              <a:tr h="662828">
                <a:tc>
                  <a:txBody>
                    <a:bodyPr/>
                    <a:lstStyle/>
                    <a:p>
                      <a:r>
                        <a:rPr lang="en-US" sz="1500" dirty="0">
                          <a:latin typeface="Calibri" panose="020F0502020204030204" pitchFamily="34" charset="0"/>
                          <a:cs typeface="Calibri" panose="020F0502020204030204" pitchFamily="34" charset="0"/>
                        </a:rPr>
                        <a:t>CHO</a:t>
                      </a:r>
                      <a:r>
                        <a:rPr lang="en-US" sz="1500" baseline="0" dirty="0">
                          <a:latin typeface="Calibri" panose="020F0502020204030204" pitchFamily="34" charset="0"/>
                          <a:cs typeface="Calibri" panose="020F0502020204030204" pitchFamily="34" charset="0"/>
                        </a:rPr>
                        <a:t> ratio</a:t>
                      </a:r>
                      <a:endParaRPr lang="en-US" sz="1500" dirty="0">
                        <a:latin typeface="Calibri" panose="020F0502020204030204" pitchFamily="34" charset="0"/>
                        <a:cs typeface="Calibri" panose="020F0502020204030204" pitchFamily="34" charset="0"/>
                      </a:endParaRPr>
                    </a:p>
                  </a:txBody>
                  <a:tcPr marL="68598" marR="68598" marT="34299" marB="34299">
                    <a:solidFill>
                      <a:schemeClr val="accent1">
                        <a:lumMod val="50000"/>
                      </a:schemeClr>
                    </a:solidFill>
                  </a:tcPr>
                </a:tc>
                <a:tc>
                  <a:txBody>
                    <a:bodyPr/>
                    <a:lstStyle/>
                    <a:p>
                      <a:r>
                        <a:rPr lang="en-US" sz="1500" b="1" dirty="0">
                          <a:latin typeface="Calibri" panose="020F0502020204030204" pitchFamily="34" charset="0"/>
                          <a:cs typeface="Calibri" panose="020F0502020204030204" pitchFamily="34" charset="0"/>
                        </a:rPr>
                        <a:t>Correction</a:t>
                      </a:r>
                      <a:r>
                        <a:rPr lang="en-US" sz="1500" b="1" baseline="0" dirty="0">
                          <a:latin typeface="Calibri" panose="020F0502020204030204" pitchFamily="34" charset="0"/>
                          <a:cs typeface="Calibri" panose="020F0502020204030204" pitchFamily="34" charset="0"/>
                        </a:rPr>
                        <a:t> ratio</a:t>
                      </a:r>
                    </a:p>
                    <a:p>
                      <a:r>
                        <a:rPr lang="en-US" sz="1500" baseline="0" dirty="0">
                          <a:latin typeface="Calibri" panose="020F0502020204030204" pitchFamily="34" charset="0"/>
                          <a:cs typeface="Calibri" panose="020F0502020204030204" pitchFamily="34" charset="0"/>
                        </a:rPr>
                        <a:t>(over target of 100 or 120 or 150 – depending on person)</a:t>
                      </a:r>
                      <a:endParaRPr lang="en-US" sz="1500" b="0" i="1" dirty="0">
                        <a:latin typeface="Calibri" panose="020F0502020204030204" pitchFamily="34" charset="0"/>
                        <a:cs typeface="Calibri" panose="020F0502020204030204" pitchFamily="34" charset="0"/>
                      </a:endParaRPr>
                    </a:p>
                  </a:txBody>
                  <a:tcPr marL="68598" marR="68598" marT="34299" marB="34299">
                    <a:solidFill>
                      <a:schemeClr val="accent1">
                        <a:lumMod val="50000"/>
                      </a:schemeClr>
                    </a:solidFill>
                  </a:tcPr>
                </a:tc>
                <a:extLst>
                  <a:ext uri="{0D108BD9-81ED-4DB2-BD59-A6C34878D82A}">
                    <a16:rowId xmlns:a16="http://schemas.microsoft.com/office/drawing/2014/main" val="10000"/>
                  </a:ext>
                </a:extLst>
              </a:tr>
              <a:tr h="374641">
                <a:tc>
                  <a:txBody>
                    <a:bodyPr/>
                    <a:lstStyle/>
                    <a:p>
                      <a:r>
                        <a:rPr lang="en-US" sz="1500" b="1" dirty="0">
                          <a:solidFill>
                            <a:schemeClr val="tx1"/>
                          </a:solidFill>
                          <a:latin typeface="Calibri" panose="020F0502020204030204" pitchFamily="34" charset="0"/>
                          <a:cs typeface="Calibri" panose="020F0502020204030204" pitchFamily="34" charset="0"/>
                        </a:rPr>
                        <a:t>1 /15 g CHO</a:t>
                      </a:r>
                    </a:p>
                  </a:txBody>
                  <a:tcPr marL="68598" marR="68598" marT="34299" marB="34299"/>
                </a:tc>
                <a:tc>
                  <a:txBody>
                    <a:bodyPr/>
                    <a:lstStyle/>
                    <a:p>
                      <a:r>
                        <a:rPr lang="en-US" sz="1500" b="1" dirty="0">
                          <a:solidFill>
                            <a:schemeClr val="tx1"/>
                          </a:solidFill>
                          <a:latin typeface="Calibri" panose="020F0502020204030204" pitchFamily="34" charset="0"/>
                          <a:cs typeface="Calibri" panose="020F0502020204030204" pitchFamily="34" charset="0"/>
                        </a:rPr>
                        <a:t>1/50</a:t>
                      </a:r>
                    </a:p>
                  </a:txBody>
                  <a:tcPr marL="68598" marR="68598" marT="34299" marB="34299"/>
                </a:tc>
                <a:extLst>
                  <a:ext uri="{0D108BD9-81ED-4DB2-BD59-A6C34878D82A}">
                    <a16:rowId xmlns:a16="http://schemas.microsoft.com/office/drawing/2014/main" val="10001"/>
                  </a:ext>
                </a:extLst>
              </a:tr>
              <a:tr h="374641">
                <a:tc>
                  <a:txBody>
                    <a:bodyPr/>
                    <a:lstStyle/>
                    <a:p>
                      <a:r>
                        <a:rPr lang="en-US" sz="1500" b="1" dirty="0">
                          <a:solidFill>
                            <a:schemeClr val="tx1"/>
                          </a:solidFill>
                          <a:latin typeface="Calibri" panose="020F0502020204030204" pitchFamily="34" charset="0"/>
                          <a:cs typeface="Calibri" panose="020F0502020204030204" pitchFamily="34" charset="0"/>
                        </a:rPr>
                        <a:t>1/12</a:t>
                      </a:r>
                      <a:r>
                        <a:rPr lang="en-US" sz="1500" b="1" baseline="0" dirty="0">
                          <a:solidFill>
                            <a:schemeClr val="tx1"/>
                          </a:solidFill>
                          <a:latin typeface="Calibri" panose="020F0502020204030204" pitchFamily="34" charset="0"/>
                          <a:cs typeface="Calibri" panose="020F0502020204030204" pitchFamily="34" charset="0"/>
                        </a:rPr>
                        <a:t> g CHO</a:t>
                      </a:r>
                      <a:endParaRPr lang="en-US" sz="1500" b="1" dirty="0">
                        <a:solidFill>
                          <a:schemeClr val="tx1"/>
                        </a:solidFill>
                        <a:latin typeface="Calibri" panose="020F0502020204030204" pitchFamily="34" charset="0"/>
                        <a:cs typeface="Calibri" panose="020F0502020204030204" pitchFamily="34" charset="0"/>
                      </a:endParaRPr>
                    </a:p>
                  </a:txBody>
                  <a:tcPr marL="68598" marR="68598" marT="34299" marB="34299"/>
                </a:tc>
                <a:tc>
                  <a:txBody>
                    <a:bodyPr/>
                    <a:lstStyle/>
                    <a:p>
                      <a:r>
                        <a:rPr lang="en-US" sz="1500" b="1" dirty="0">
                          <a:solidFill>
                            <a:schemeClr val="tx1"/>
                          </a:solidFill>
                          <a:latin typeface="Calibri" panose="020F0502020204030204" pitchFamily="34" charset="0"/>
                          <a:cs typeface="Calibri" panose="020F0502020204030204" pitchFamily="34" charset="0"/>
                        </a:rPr>
                        <a:t>1/40</a:t>
                      </a:r>
                    </a:p>
                  </a:txBody>
                  <a:tcPr marL="68598" marR="68598" marT="34299" marB="34299"/>
                </a:tc>
                <a:extLst>
                  <a:ext uri="{0D108BD9-81ED-4DB2-BD59-A6C34878D82A}">
                    <a16:rowId xmlns:a16="http://schemas.microsoft.com/office/drawing/2014/main" val="10002"/>
                  </a:ext>
                </a:extLst>
              </a:tr>
              <a:tr h="374641">
                <a:tc>
                  <a:txBody>
                    <a:bodyPr/>
                    <a:lstStyle/>
                    <a:p>
                      <a:r>
                        <a:rPr lang="en-US" sz="1500" b="1" dirty="0">
                          <a:solidFill>
                            <a:schemeClr val="tx1"/>
                          </a:solidFill>
                          <a:latin typeface="Calibri" panose="020F0502020204030204" pitchFamily="34" charset="0"/>
                          <a:cs typeface="Calibri" panose="020F0502020204030204" pitchFamily="34" charset="0"/>
                        </a:rPr>
                        <a:t>1/10 g CHO</a:t>
                      </a:r>
                    </a:p>
                  </a:txBody>
                  <a:tcPr marL="68598" marR="68598" marT="34299" marB="34299"/>
                </a:tc>
                <a:tc>
                  <a:txBody>
                    <a:bodyPr/>
                    <a:lstStyle/>
                    <a:p>
                      <a:r>
                        <a:rPr lang="en-US" sz="1500" b="1" dirty="0">
                          <a:solidFill>
                            <a:schemeClr val="tx1"/>
                          </a:solidFill>
                          <a:latin typeface="Calibri" panose="020F0502020204030204" pitchFamily="34" charset="0"/>
                          <a:cs typeface="Calibri" panose="020F0502020204030204" pitchFamily="34" charset="0"/>
                        </a:rPr>
                        <a:t>1/33 – can round</a:t>
                      </a:r>
                      <a:r>
                        <a:rPr lang="en-US" sz="1500" b="1" baseline="0" dirty="0">
                          <a:solidFill>
                            <a:schemeClr val="tx1"/>
                          </a:solidFill>
                          <a:latin typeface="Calibri" panose="020F0502020204030204" pitchFamily="34" charset="0"/>
                          <a:cs typeface="Calibri" panose="020F0502020204030204" pitchFamily="34" charset="0"/>
                        </a:rPr>
                        <a:t> to 1/30</a:t>
                      </a:r>
                      <a:endParaRPr lang="en-US" sz="1500" b="1" dirty="0">
                        <a:solidFill>
                          <a:schemeClr val="tx1"/>
                        </a:solidFill>
                        <a:latin typeface="Calibri" panose="020F0502020204030204" pitchFamily="34" charset="0"/>
                        <a:cs typeface="Calibri" panose="020F0502020204030204" pitchFamily="34" charset="0"/>
                      </a:endParaRPr>
                    </a:p>
                  </a:txBody>
                  <a:tcPr marL="68598" marR="68598" marT="34299" marB="34299"/>
                </a:tc>
                <a:extLst>
                  <a:ext uri="{0D108BD9-81ED-4DB2-BD59-A6C34878D82A}">
                    <a16:rowId xmlns:a16="http://schemas.microsoft.com/office/drawing/2014/main" val="10003"/>
                  </a:ext>
                </a:extLst>
              </a:tr>
              <a:tr h="374641">
                <a:tc>
                  <a:txBody>
                    <a:bodyPr/>
                    <a:lstStyle/>
                    <a:p>
                      <a:r>
                        <a:rPr lang="en-US" sz="1500" b="1" dirty="0">
                          <a:solidFill>
                            <a:schemeClr val="tx1"/>
                          </a:solidFill>
                          <a:latin typeface="Calibri" panose="020F0502020204030204" pitchFamily="34" charset="0"/>
                          <a:cs typeface="Calibri" panose="020F0502020204030204" pitchFamily="34" charset="0"/>
                        </a:rPr>
                        <a:t>1/8 g</a:t>
                      </a:r>
                      <a:r>
                        <a:rPr lang="en-US" sz="1500" b="1" baseline="0" dirty="0">
                          <a:solidFill>
                            <a:schemeClr val="tx1"/>
                          </a:solidFill>
                          <a:latin typeface="Calibri" panose="020F0502020204030204" pitchFamily="34" charset="0"/>
                          <a:cs typeface="Calibri" panose="020F0502020204030204" pitchFamily="34" charset="0"/>
                        </a:rPr>
                        <a:t> CHO</a:t>
                      </a:r>
                      <a:endParaRPr lang="en-US" sz="1500" b="1" dirty="0">
                        <a:solidFill>
                          <a:schemeClr val="tx1"/>
                        </a:solidFill>
                        <a:latin typeface="Calibri" panose="020F0502020204030204" pitchFamily="34" charset="0"/>
                        <a:cs typeface="Calibri" panose="020F0502020204030204" pitchFamily="34" charset="0"/>
                      </a:endParaRPr>
                    </a:p>
                  </a:txBody>
                  <a:tcPr marL="68598" marR="68598" marT="34299" marB="34299"/>
                </a:tc>
                <a:tc>
                  <a:txBody>
                    <a:bodyPr/>
                    <a:lstStyle/>
                    <a:p>
                      <a:r>
                        <a:rPr lang="en-US" sz="1500" b="1" dirty="0">
                          <a:solidFill>
                            <a:schemeClr val="tx1"/>
                          </a:solidFill>
                          <a:latin typeface="Calibri" panose="020F0502020204030204" pitchFamily="34" charset="0"/>
                          <a:cs typeface="Calibri" panose="020F0502020204030204" pitchFamily="34" charset="0"/>
                        </a:rPr>
                        <a:t>1/27 – can round to 1/25</a:t>
                      </a:r>
                      <a:r>
                        <a:rPr lang="en-US" sz="1500" b="1" baseline="0" dirty="0">
                          <a:solidFill>
                            <a:schemeClr val="tx1"/>
                          </a:solidFill>
                          <a:latin typeface="Calibri" panose="020F0502020204030204" pitchFamily="34" charset="0"/>
                          <a:cs typeface="Calibri" panose="020F0502020204030204" pitchFamily="34" charset="0"/>
                        </a:rPr>
                        <a:t> or 1/30</a:t>
                      </a:r>
                      <a:endParaRPr lang="en-US" sz="1500" b="1" dirty="0">
                        <a:solidFill>
                          <a:schemeClr val="tx1"/>
                        </a:solidFill>
                        <a:latin typeface="Calibri" panose="020F0502020204030204" pitchFamily="34" charset="0"/>
                        <a:cs typeface="Calibri" panose="020F0502020204030204" pitchFamily="34" charset="0"/>
                      </a:endParaRPr>
                    </a:p>
                  </a:txBody>
                  <a:tcPr marL="68598" marR="68598" marT="34299" marB="34299"/>
                </a:tc>
                <a:extLst>
                  <a:ext uri="{0D108BD9-81ED-4DB2-BD59-A6C34878D82A}">
                    <a16:rowId xmlns:a16="http://schemas.microsoft.com/office/drawing/2014/main" val="10004"/>
                  </a:ext>
                </a:extLst>
              </a:tr>
            </a:tbl>
          </a:graphicData>
        </a:graphic>
      </p:graphicFrame>
      <p:sp>
        <p:nvSpPr>
          <p:cNvPr id="12" name="TextBox 11">
            <a:extLst>
              <a:ext uri="{FF2B5EF4-FFF2-40B4-BE49-F238E27FC236}">
                <a16:creationId xmlns:a16="http://schemas.microsoft.com/office/drawing/2014/main" id="{DEBB1347-A438-BC3A-7AFB-4C139DFA6B5D}"/>
              </a:ext>
            </a:extLst>
          </p:cNvPr>
          <p:cNvSpPr txBox="1"/>
          <p:nvPr/>
        </p:nvSpPr>
        <p:spPr>
          <a:xfrm>
            <a:off x="3505200" y="6102583"/>
            <a:ext cx="4516026" cy="738920"/>
          </a:xfrm>
          <a:prstGeom prst="rect">
            <a:avLst/>
          </a:prstGeom>
          <a:noFill/>
        </p:spPr>
        <p:txBody>
          <a:bodyPr wrap="square" rtlCol="0">
            <a:spAutoFit/>
          </a:bodyPr>
          <a:lstStyle/>
          <a:p>
            <a:r>
              <a:rPr lang="en-US" sz="2101" b="1" dirty="0">
                <a:latin typeface="Calibri" panose="020F0502020204030204" pitchFamily="34" charset="0"/>
                <a:cs typeface="Calibri" panose="020F0502020204030204" pitchFamily="34" charset="0"/>
              </a:rPr>
              <a:t>(More info in resource page)</a:t>
            </a:r>
          </a:p>
          <a:p>
            <a:endParaRPr lang="en-US" sz="2101" dirty="0"/>
          </a:p>
        </p:txBody>
      </p:sp>
    </p:spTree>
    <p:extLst>
      <p:ext uri="{BB962C8B-B14F-4D97-AF65-F5344CB8AC3E}">
        <p14:creationId xmlns:p14="http://schemas.microsoft.com/office/powerpoint/2010/main" val="100834605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58443" y="945826"/>
            <a:ext cx="782632" cy="782632"/>
          </a:xfrm>
          <a:prstGeom prst="rect">
            <a:avLst/>
          </a:prstGeom>
        </p:spPr>
      </p:pic>
      <p:sp>
        <p:nvSpPr>
          <p:cNvPr id="2" name="Title 1">
            <a:extLst>
              <a:ext uri="{FF2B5EF4-FFF2-40B4-BE49-F238E27FC236}">
                <a16:creationId xmlns:a16="http://schemas.microsoft.com/office/drawing/2014/main" id="{57A58E30-30CD-380D-FC2E-C006884332BC}"/>
              </a:ext>
            </a:extLst>
          </p:cNvPr>
          <p:cNvSpPr>
            <a:spLocks noGrp="1"/>
          </p:cNvSpPr>
          <p:nvPr>
            <p:ph type="title"/>
          </p:nvPr>
        </p:nvSpPr>
        <p:spPr>
          <a:xfrm>
            <a:off x="457200" y="152400"/>
            <a:ext cx="8229600" cy="1295400"/>
          </a:xfrm>
        </p:spPr>
        <p:txBody>
          <a:bodyPr>
            <a:normAutofit fontScale="90000"/>
          </a:bodyPr>
          <a:lstStyle/>
          <a:p>
            <a:r>
              <a:rPr lang="en-US" dirty="0"/>
              <a:t>Bolus Correction Dose May need adjustment</a:t>
            </a:r>
          </a:p>
        </p:txBody>
      </p:sp>
      <p:sp>
        <p:nvSpPr>
          <p:cNvPr id="4" name="Content Placeholder 3">
            <a:extLst>
              <a:ext uri="{FF2B5EF4-FFF2-40B4-BE49-F238E27FC236}">
                <a16:creationId xmlns:a16="http://schemas.microsoft.com/office/drawing/2014/main" id="{00304E2A-BCBE-3A3D-57DE-03F791914FCD}"/>
              </a:ext>
            </a:extLst>
          </p:cNvPr>
          <p:cNvSpPr>
            <a:spLocks noGrp="1"/>
          </p:cNvSpPr>
          <p:nvPr>
            <p:ph sz="quarter" idx="1"/>
          </p:nvPr>
        </p:nvSpPr>
        <p:spPr>
          <a:xfrm>
            <a:off x="304800" y="1600200"/>
            <a:ext cx="4876800" cy="4672342"/>
          </a:xfrm>
        </p:spPr>
        <p:txBody>
          <a:bodyPr>
            <a:normAutofit/>
          </a:bodyPr>
          <a:lstStyle/>
          <a:p>
            <a:r>
              <a:rPr lang="en-US" sz="3200" dirty="0">
                <a:latin typeface="Calibri" panose="020F0502020204030204" pitchFamily="34" charset="0"/>
                <a:cs typeface="Calibri" panose="020F0502020204030204" pitchFamily="34" charset="0"/>
              </a:rPr>
              <a:t>If basal insulin and insulin to carb ratio seem right and blood glucose is still above or below target.</a:t>
            </a:r>
          </a:p>
          <a:p>
            <a:r>
              <a:rPr lang="en-US" dirty="0">
                <a:cs typeface="Calibri" panose="020F0502020204030204" pitchFamily="34" charset="0"/>
              </a:rPr>
              <a:t>Correction insulin may need to be adjusted.</a:t>
            </a:r>
            <a:endParaRPr lang="en-US" sz="3200" dirty="0">
              <a:latin typeface="Calibri" panose="020F0502020204030204" pitchFamily="34" charset="0"/>
              <a:cs typeface="Calibri" panose="020F0502020204030204" pitchFamily="34" charset="0"/>
            </a:endParaRPr>
          </a:p>
        </p:txBody>
      </p:sp>
      <p:sp>
        <p:nvSpPr>
          <p:cNvPr id="7" name="TextBox 6">
            <a:extLst>
              <a:ext uri="{FF2B5EF4-FFF2-40B4-BE49-F238E27FC236}">
                <a16:creationId xmlns:a16="http://schemas.microsoft.com/office/drawing/2014/main" id="{7E002F36-129D-1D14-3931-975B1838E32B}"/>
              </a:ext>
            </a:extLst>
          </p:cNvPr>
          <p:cNvSpPr txBox="1"/>
          <p:nvPr/>
        </p:nvSpPr>
        <p:spPr>
          <a:xfrm>
            <a:off x="5638800" y="1600200"/>
            <a:ext cx="2743200" cy="3108543"/>
          </a:xfrm>
          <a:prstGeom prst="rect">
            <a:avLst/>
          </a:prstGeom>
          <a:noFill/>
        </p:spPr>
        <p:txBody>
          <a:bodyPr wrap="square" rtlCol="0">
            <a:spAutoFit/>
          </a:bodyPr>
          <a:lstStyle/>
          <a:p>
            <a:r>
              <a:rPr lang="en-US" sz="2800" i="1" dirty="0">
                <a:solidFill>
                  <a:srgbClr val="0070C0"/>
                </a:solidFill>
              </a:rPr>
              <a:t>Explore how they feel most comfortable sharing or suggesting these dose adjustments with their provider.</a:t>
            </a:r>
          </a:p>
        </p:txBody>
      </p:sp>
    </p:spTree>
    <p:extLst>
      <p:ext uri="{BB962C8B-B14F-4D97-AF65-F5344CB8AC3E}">
        <p14:creationId xmlns:p14="http://schemas.microsoft.com/office/powerpoint/2010/main" val="408717039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92372" y="993704"/>
            <a:ext cx="780553" cy="780553"/>
          </a:xfrm>
          <a:prstGeom prst="rect">
            <a:avLst/>
          </a:prstGeom>
        </p:spPr>
      </p:pic>
      <p:sp>
        <p:nvSpPr>
          <p:cNvPr id="2" name="Title 1">
            <a:extLst>
              <a:ext uri="{FF2B5EF4-FFF2-40B4-BE49-F238E27FC236}">
                <a16:creationId xmlns:a16="http://schemas.microsoft.com/office/drawing/2014/main" id="{22BB6750-19E7-B29A-8568-73284E6464BB}"/>
              </a:ext>
            </a:extLst>
          </p:cNvPr>
          <p:cNvSpPr>
            <a:spLocks noGrp="1"/>
          </p:cNvSpPr>
          <p:nvPr>
            <p:ph type="title"/>
          </p:nvPr>
        </p:nvSpPr>
        <p:spPr/>
        <p:txBody>
          <a:bodyPr/>
          <a:lstStyle/>
          <a:p>
            <a:r>
              <a:rPr lang="en-US" dirty="0"/>
              <a:t>Insulin Duration and Stacking</a:t>
            </a:r>
          </a:p>
        </p:txBody>
      </p:sp>
      <p:sp>
        <p:nvSpPr>
          <p:cNvPr id="4" name="Content Placeholder 3">
            <a:extLst>
              <a:ext uri="{FF2B5EF4-FFF2-40B4-BE49-F238E27FC236}">
                <a16:creationId xmlns:a16="http://schemas.microsoft.com/office/drawing/2014/main" id="{8F9645C9-6756-B5F0-8D3F-4F38DD0483B4}"/>
              </a:ext>
            </a:extLst>
          </p:cNvPr>
          <p:cNvSpPr>
            <a:spLocks noGrp="1"/>
          </p:cNvSpPr>
          <p:nvPr>
            <p:ph sz="quarter" idx="1"/>
          </p:nvPr>
        </p:nvSpPr>
        <p:spPr>
          <a:xfrm>
            <a:off x="580557" y="1295400"/>
            <a:ext cx="3839043" cy="5562600"/>
          </a:xfrm>
        </p:spPr>
        <p:txBody>
          <a:bodyPr>
            <a:normAutofit fontScale="62500" lnSpcReduction="20000"/>
          </a:bodyPr>
          <a:lstStyle/>
          <a:p>
            <a:r>
              <a:rPr lang="en-US" sz="4500" b="1" dirty="0">
                <a:solidFill>
                  <a:srgbClr val="005959"/>
                </a:solidFill>
                <a:latin typeface="Calibri" panose="020F0502020204030204" pitchFamily="34" charset="0"/>
                <a:cs typeface="Calibri" panose="020F0502020204030204" pitchFamily="34" charset="0"/>
              </a:rPr>
              <a:t>TIPS:</a:t>
            </a:r>
          </a:p>
          <a:p>
            <a:pPr marL="342991" indent="-342991">
              <a:lnSpc>
                <a:spcPct val="120000"/>
              </a:lnSpc>
              <a:buClr>
                <a:srgbClr val="005959"/>
              </a:buClr>
              <a:buFont typeface="Wingdings" panose="05000000000000000000" pitchFamily="2" charset="2"/>
              <a:buChar char="§"/>
            </a:pPr>
            <a:r>
              <a:rPr lang="en-US" sz="4000" dirty="0">
                <a:latin typeface="Calibri" panose="020F0502020204030204" pitchFamily="34" charset="0"/>
                <a:cs typeface="Calibri" panose="020F0502020204030204" pitchFamily="34" charset="0"/>
              </a:rPr>
              <a:t>Some people may bolus in between meals if they see their glucose </a:t>
            </a:r>
            <a:r>
              <a:rPr lang="en-US" sz="4000" dirty="0">
                <a:cs typeface="Calibri" panose="020F0502020204030204" pitchFamily="34" charset="0"/>
              </a:rPr>
              <a:t>rising</a:t>
            </a:r>
            <a:endParaRPr lang="en-US" sz="4000" dirty="0">
              <a:latin typeface="Calibri" panose="020F0502020204030204" pitchFamily="34" charset="0"/>
              <a:cs typeface="Calibri" panose="020F0502020204030204" pitchFamily="34" charset="0"/>
            </a:endParaRPr>
          </a:p>
          <a:p>
            <a:pPr marL="342991" indent="-342991">
              <a:lnSpc>
                <a:spcPct val="120000"/>
              </a:lnSpc>
              <a:buClr>
                <a:srgbClr val="005959"/>
              </a:buClr>
              <a:buFont typeface="Wingdings" panose="05000000000000000000" pitchFamily="2" charset="2"/>
              <a:buChar char="§"/>
            </a:pPr>
            <a:r>
              <a:rPr lang="en-US" sz="4000" dirty="0">
                <a:latin typeface="Calibri" panose="020F0502020204030204" pitchFamily="34" charset="0"/>
                <a:cs typeface="Calibri" panose="020F0502020204030204" pitchFamily="34" charset="0"/>
              </a:rPr>
              <a:t>Duration of ra</a:t>
            </a:r>
            <a:r>
              <a:rPr lang="en-US" sz="4000" dirty="0">
                <a:cs typeface="Calibri" panose="020F0502020204030204" pitchFamily="34" charset="0"/>
              </a:rPr>
              <a:t>pid</a:t>
            </a:r>
            <a:r>
              <a:rPr lang="en-US" sz="4000" dirty="0">
                <a:latin typeface="Calibri" panose="020F0502020204030204" pitchFamily="34" charset="0"/>
                <a:cs typeface="Calibri" panose="020F0502020204030204" pitchFamily="34" charset="0"/>
              </a:rPr>
              <a:t> insulin action is about 4 hours. </a:t>
            </a:r>
          </a:p>
          <a:p>
            <a:pPr marL="342991" indent="-342991">
              <a:lnSpc>
                <a:spcPct val="120000"/>
              </a:lnSpc>
              <a:buClr>
                <a:srgbClr val="005959"/>
              </a:buClr>
              <a:buFont typeface="Wingdings" panose="05000000000000000000" pitchFamily="2" charset="2"/>
              <a:buChar char="§"/>
            </a:pPr>
            <a:r>
              <a:rPr lang="en-US" sz="4000" dirty="0">
                <a:latin typeface="Calibri" panose="020F0502020204030204" pitchFamily="34" charset="0"/>
                <a:cs typeface="Calibri" panose="020F0502020204030204" pitchFamily="34" charset="0"/>
              </a:rPr>
              <a:t>Important to wait for the correction dose to work.</a:t>
            </a:r>
          </a:p>
          <a:p>
            <a:pPr marL="342991" indent="-342991">
              <a:lnSpc>
                <a:spcPct val="120000"/>
              </a:lnSpc>
              <a:buClr>
                <a:srgbClr val="005959"/>
              </a:buClr>
              <a:buFont typeface="Wingdings" panose="05000000000000000000" pitchFamily="2" charset="2"/>
              <a:buChar char="§"/>
            </a:pPr>
            <a:r>
              <a:rPr lang="en-US" sz="4000" dirty="0">
                <a:latin typeface="Calibri" panose="020F0502020204030204" pitchFamily="34" charset="0"/>
                <a:cs typeface="Calibri" panose="020F0502020204030204" pitchFamily="34" charset="0"/>
              </a:rPr>
              <a:t>Taking more insulin during that time, is called “stacking” the insulin and can lead to hypoglycemia</a:t>
            </a:r>
            <a:r>
              <a:rPr lang="en-US" sz="4000" dirty="0">
                <a:cs typeface="Calibri" panose="020F0502020204030204" pitchFamily="34" charset="0"/>
              </a:rPr>
              <a:t>.</a:t>
            </a:r>
            <a:endParaRPr lang="en-US" sz="4000" dirty="0">
              <a:latin typeface="Calibri" panose="020F0502020204030204" pitchFamily="34" charset="0"/>
              <a:cs typeface="Calibri" panose="020F0502020204030204" pitchFamily="34" charset="0"/>
            </a:endParaRPr>
          </a:p>
        </p:txBody>
      </p:sp>
      <p:pic>
        <p:nvPicPr>
          <p:cNvPr id="6" name="Picture 5" descr="Person with orange hair">
            <a:extLst>
              <a:ext uri="{FF2B5EF4-FFF2-40B4-BE49-F238E27FC236}">
                <a16:creationId xmlns:a16="http://schemas.microsoft.com/office/drawing/2014/main" id="{167D0785-D40C-1B6D-F589-2FA07DE68F9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5303745" y="1283616"/>
            <a:ext cx="3002054" cy="1978710"/>
          </a:xfrm>
          <a:prstGeom prst="rect">
            <a:avLst/>
          </a:prstGeom>
        </p:spPr>
      </p:pic>
      <p:sp>
        <p:nvSpPr>
          <p:cNvPr id="7" name="TextBox 6">
            <a:extLst>
              <a:ext uri="{FF2B5EF4-FFF2-40B4-BE49-F238E27FC236}">
                <a16:creationId xmlns:a16="http://schemas.microsoft.com/office/drawing/2014/main" id="{79A07B74-7901-6EB4-8A0B-51462200B2F6}"/>
              </a:ext>
            </a:extLst>
          </p:cNvPr>
          <p:cNvSpPr txBox="1"/>
          <p:nvPr/>
        </p:nvSpPr>
        <p:spPr>
          <a:xfrm>
            <a:off x="5303745" y="3443275"/>
            <a:ext cx="3002054" cy="1754326"/>
          </a:xfrm>
          <a:prstGeom prst="rect">
            <a:avLst/>
          </a:prstGeom>
          <a:noFill/>
        </p:spPr>
        <p:txBody>
          <a:bodyPr wrap="square" rtlCol="0">
            <a:spAutoFit/>
          </a:bodyPr>
          <a:lstStyle/>
          <a:p>
            <a:r>
              <a:rPr lang="en-US" dirty="0">
                <a:solidFill>
                  <a:srgbClr val="0070C0"/>
                </a:solidFill>
              </a:rPr>
              <a:t>“After eating, when I see my blood sugar rising, I keep blousing to bring it down.  Then I crash and I have to eat a ton of carbs to bring it up again.”</a:t>
            </a:r>
          </a:p>
        </p:txBody>
      </p:sp>
    </p:spTree>
    <p:extLst>
      <p:ext uri="{BB962C8B-B14F-4D97-AF65-F5344CB8AC3E}">
        <p14:creationId xmlns:p14="http://schemas.microsoft.com/office/powerpoint/2010/main" val="180157683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75B36744-EFBE-7D20-4BEA-C0915621618C}"/>
              </a:ext>
            </a:extLst>
          </p:cNvPr>
          <p:cNvPicPr>
            <a:picLocks noGrp="1" noChangeAspect="1"/>
          </p:cNvPicPr>
          <p:nvPr>
            <p:ph sz="quarter" idx="1"/>
          </p:nvPr>
        </p:nvPicPr>
        <p:blipFill>
          <a:blip r:embed="rId2"/>
          <a:stretch>
            <a:fillRect/>
          </a:stretch>
        </p:blipFill>
        <p:spPr>
          <a:xfrm>
            <a:off x="457200" y="847725"/>
            <a:ext cx="8080269" cy="6019800"/>
          </a:xfrm>
          <a:noFill/>
        </p:spPr>
      </p:pic>
      <p:sp>
        <p:nvSpPr>
          <p:cNvPr id="10" name="Title 1">
            <a:extLst>
              <a:ext uri="{FF2B5EF4-FFF2-40B4-BE49-F238E27FC236}">
                <a16:creationId xmlns:a16="http://schemas.microsoft.com/office/drawing/2014/main" id="{CFE9C795-BB20-A47A-B148-2C5BBB410220}"/>
              </a:ext>
            </a:extLst>
          </p:cNvPr>
          <p:cNvSpPr>
            <a:spLocks noGrp="1"/>
          </p:cNvSpPr>
          <p:nvPr>
            <p:ph type="title"/>
          </p:nvPr>
        </p:nvSpPr>
        <p:spPr>
          <a:xfrm>
            <a:off x="457200" y="152400"/>
            <a:ext cx="8229600" cy="838200"/>
          </a:xfrm>
        </p:spPr>
        <p:txBody>
          <a:bodyPr/>
          <a:lstStyle/>
          <a:p>
            <a:r>
              <a:rPr lang="en-US" dirty="0"/>
              <a:t>Having the Conversation</a:t>
            </a:r>
          </a:p>
        </p:txBody>
      </p:sp>
      <p:pic>
        <p:nvPicPr>
          <p:cNvPr id="3" name="Picture 2">
            <a:extLst>
              <a:ext uri="{FF2B5EF4-FFF2-40B4-BE49-F238E27FC236}">
                <a16:creationId xmlns:a16="http://schemas.microsoft.com/office/drawing/2014/main" id="{B6C0D896-4BB7-4B14-7710-9956AA1EDB2F}"/>
              </a:ext>
            </a:extLst>
          </p:cNvPr>
          <p:cNvPicPr>
            <a:picLocks noChangeAspect="1"/>
          </p:cNvPicPr>
          <p:nvPr/>
        </p:nvPicPr>
        <p:blipFill>
          <a:blip r:embed="rId3"/>
          <a:stretch>
            <a:fillRect/>
          </a:stretch>
        </p:blipFill>
        <p:spPr>
          <a:xfrm>
            <a:off x="457200" y="1009650"/>
            <a:ext cx="7391400" cy="3271421"/>
          </a:xfrm>
          <a:prstGeom prst="rect">
            <a:avLst/>
          </a:prstGeom>
        </p:spPr>
      </p:pic>
      <p:sp>
        <p:nvSpPr>
          <p:cNvPr id="4" name="Rectangle 3">
            <a:extLst>
              <a:ext uri="{FF2B5EF4-FFF2-40B4-BE49-F238E27FC236}">
                <a16:creationId xmlns:a16="http://schemas.microsoft.com/office/drawing/2014/main" id="{AF5910E6-E7A9-E00A-E32C-C83AE90931C5}"/>
              </a:ext>
            </a:extLst>
          </p:cNvPr>
          <p:cNvSpPr/>
          <p:nvPr/>
        </p:nvSpPr>
        <p:spPr>
          <a:xfrm>
            <a:off x="491206" y="6300669"/>
            <a:ext cx="1362075" cy="4953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376915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484221" y="1046223"/>
            <a:ext cx="628814" cy="628814"/>
          </a:xfrm>
          <a:prstGeom prst="rect">
            <a:avLst/>
          </a:prstGeom>
        </p:spPr>
      </p:pic>
      <p:sp>
        <p:nvSpPr>
          <p:cNvPr id="2" name="Title 1">
            <a:extLst>
              <a:ext uri="{FF2B5EF4-FFF2-40B4-BE49-F238E27FC236}">
                <a16:creationId xmlns:a16="http://schemas.microsoft.com/office/drawing/2014/main" id="{B3A2AED3-ED0E-FE6F-1D27-875DEAD316CB}"/>
              </a:ext>
            </a:extLst>
          </p:cNvPr>
          <p:cNvSpPr>
            <a:spLocks noGrp="1"/>
          </p:cNvSpPr>
          <p:nvPr>
            <p:ph type="title"/>
          </p:nvPr>
        </p:nvSpPr>
        <p:spPr/>
        <p:txBody>
          <a:bodyPr/>
          <a:lstStyle/>
          <a:p>
            <a:r>
              <a:rPr lang="en-US" dirty="0"/>
              <a:t>Stacking Conversation</a:t>
            </a:r>
          </a:p>
        </p:txBody>
      </p:sp>
      <p:sp>
        <p:nvSpPr>
          <p:cNvPr id="3" name="Content Placeholder 2">
            <a:extLst>
              <a:ext uri="{FF2B5EF4-FFF2-40B4-BE49-F238E27FC236}">
                <a16:creationId xmlns:a16="http://schemas.microsoft.com/office/drawing/2014/main" id="{7FCE9A90-1C68-5DD3-0D6F-935E06A50A90}"/>
              </a:ext>
            </a:extLst>
          </p:cNvPr>
          <p:cNvSpPr>
            <a:spLocks noGrp="1"/>
          </p:cNvSpPr>
          <p:nvPr>
            <p:ph sz="quarter" idx="1"/>
          </p:nvPr>
        </p:nvSpPr>
        <p:spPr>
          <a:xfrm>
            <a:off x="457200" y="1219200"/>
            <a:ext cx="5181600" cy="5486400"/>
          </a:xfrm>
        </p:spPr>
        <p:txBody>
          <a:bodyPr>
            <a:normAutofit fontScale="92500" lnSpcReduction="20000"/>
          </a:bodyPr>
          <a:lstStyle/>
          <a:p>
            <a:pPr>
              <a:lnSpc>
                <a:spcPct val="120000"/>
              </a:lnSpc>
            </a:pPr>
            <a:r>
              <a:rPr lang="en-US" sz="2400" dirty="0"/>
              <a:t>What is the story you are telling yourself?</a:t>
            </a:r>
          </a:p>
          <a:p>
            <a:pPr>
              <a:lnSpc>
                <a:spcPct val="120000"/>
              </a:lnSpc>
            </a:pPr>
            <a:r>
              <a:rPr lang="en-US" sz="2400" dirty="0">
                <a:solidFill>
                  <a:srgbClr val="095C81"/>
                </a:solidFill>
              </a:rPr>
              <a:t>It sounds like </a:t>
            </a:r>
            <a:r>
              <a:rPr lang="en-US" sz="2400" dirty="0"/>
              <a:t>you may be </a:t>
            </a:r>
            <a:r>
              <a:rPr lang="en-US" sz="2400" i="1" dirty="0"/>
              <a:t>worried</a:t>
            </a:r>
            <a:r>
              <a:rPr lang="en-US" sz="2400" dirty="0"/>
              <a:t> you will get complications if your blood sugars go too high and so you are giving extra bolus insulin? </a:t>
            </a:r>
            <a:r>
              <a:rPr lang="en-US" sz="2400" dirty="0">
                <a:solidFill>
                  <a:srgbClr val="C00000"/>
                </a:solidFill>
              </a:rPr>
              <a:t>(R)</a:t>
            </a:r>
          </a:p>
          <a:p>
            <a:pPr>
              <a:lnSpc>
                <a:spcPct val="120000"/>
              </a:lnSpc>
            </a:pPr>
            <a:r>
              <a:rPr lang="en-US" sz="2400" dirty="0">
                <a:solidFill>
                  <a:srgbClr val="095C81"/>
                </a:solidFill>
              </a:rPr>
              <a:t>You’re not alone</a:t>
            </a:r>
            <a:r>
              <a:rPr lang="en-US" sz="2400" dirty="0"/>
              <a:t>, I have talked to lots of people who do the same thing. </a:t>
            </a:r>
            <a:r>
              <a:rPr lang="en-US" sz="2400" dirty="0">
                <a:solidFill>
                  <a:srgbClr val="C00000"/>
                </a:solidFill>
              </a:rPr>
              <a:t>(N)</a:t>
            </a:r>
          </a:p>
          <a:p>
            <a:pPr>
              <a:lnSpc>
                <a:spcPct val="120000"/>
              </a:lnSpc>
            </a:pPr>
            <a:r>
              <a:rPr lang="en-US" sz="2400" dirty="0"/>
              <a:t>It sounds like you want to work on avoiding low blood sugars due to stacking?</a:t>
            </a:r>
            <a:r>
              <a:rPr lang="en-US" sz="2400" dirty="0">
                <a:solidFill>
                  <a:srgbClr val="C00000"/>
                </a:solidFill>
              </a:rPr>
              <a:t> (S) </a:t>
            </a:r>
            <a:r>
              <a:rPr lang="en-US" sz="2400" dirty="0">
                <a:solidFill>
                  <a:srgbClr val="095C81"/>
                </a:solidFill>
              </a:rPr>
              <a:t>Is that right?</a:t>
            </a:r>
          </a:p>
          <a:p>
            <a:pPr>
              <a:lnSpc>
                <a:spcPct val="120000"/>
              </a:lnSpc>
            </a:pPr>
            <a:r>
              <a:rPr lang="en-US" sz="2400" dirty="0">
                <a:solidFill>
                  <a:srgbClr val="095C81"/>
                </a:solidFill>
              </a:rPr>
              <a:t>I am curious</a:t>
            </a:r>
            <a:r>
              <a:rPr lang="en-US" sz="2400" dirty="0"/>
              <a:t>. Next time you see your arrows pointing up and you want to give an extra bolus of insulin before 4 hours, what could be an alternate plan?</a:t>
            </a:r>
            <a:r>
              <a:rPr lang="en-US" sz="2400" dirty="0">
                <a:solidFill>
                  <a:srgbClr val="C00000"/>
                </a:solidFill>
              </a:rPr>
              <a:t> (O)</a:t>
            </a:r>
          </a:p>
        </p:txBody>
      </p:sp>
      <p:pic>
        <p:nvPicPr>
          <p:cNvPr id="8" name="Picture 7">
            <a:extLst>
              <a:ext uri="{FF2B5EF4-FFF2-40B4-BE49-F238E27FC236}">
                <a16:creationId xmlns:a16="http://schemas.microsoft.com/office/drawing/2014/main" id="{ABF4A38C-B6EF-ECFD-D807-B38C75101554}"/>
              </a:ext>
            </a:extLst>
          </p:cNvPr>
          <p:cNvPicPr>
            <a:picLocks noChangeAspect="1"/>
          </p:cNvPicPr>
          <p:nvPr/>
        </p:nvPicPr>
        <p:blipFill>
          <a:blip r:embed="rId4"/>
          <a:stretch>
            <a:fillRect/>
          </a:stretch>
        </p:blipFill>
        <p:spPr>
          <a:xfrm>
            <a:off x="6553200" y="1415188"/>
            <a:ext cx="1931021" cy="2307343"/>
          </a:xfrm>
          <a:prstGeom prst="rect">
            <a:avLst/>
          </a:prstGeom>
        </p:spPr>
      </p:pic>
      <p:sp>
        <p:nvSpPr>
          <p:cNvPr id="4" name="TextBox 3">
            <a:extLst>
              <a:ext uri="{FF2B5EF4-FFF2-40B4-BE49-F238E27FC236}">
                <a16:creationId xmlns:a16="http://schemas.microsoft.com/office/drawing/2014/main" id="{6BA87602-086B-F726-2EEC-191A7A39A10D}"/>
              </a:ext>
            </a:extLst>
          </p:cNvPr>
          <p:cNvSpPr txBox="1"/>
          <p:nvPr/>
        </p:nvSpPr>
        <p:spPr>
          <a:xfrm>
            <a:off x="6858000" y="3722531"/>
            <a:ext cx="1828800" cy="1938992"/>
          </a:xfrm>
          <a:prstGeom prst="rect">
            <a:avLst/>
          </a:prstGeom>
          <a:noFill/>
        </p:spPr>
        <p:txBody>
          <a:bodyPr wrap="square" rtlCol="0">
            <a:spAutoFit/>
          </a:bodyPr>
          <a:lstStyle/>
          <a:p>
            <a:r>
              <a:rPr lang="en-US" sz="2400" dirty="0">
                <a:solidFill>
                  <a:srgbClr val="0070C0"/>
                </a:solidFill>
              </a:rPr>
              <a:t>Stacking is sometimes referred to as “rage blousing”</a:t>
            </a:r>
          </a:p>
        </p:txBody>
      </p:sp>
    </p:spTree>
    <p:extLst>
      <p:ext uri="{BB962C8B-B14F-4D97-AF65-F5344CB8AC3E}">
        <p14:creationId xmlns:p14="http://schemas.microsoft.com/office/powerpoint/2010/main" val="210507483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44112" y="945827"/>
            <a:ext cx="771793" cy="771793"/>
          </a:xfrm>
          <a:prstGeom prst="rect">
            <a:avLst/>
          </a:prstGeom>
        </p:spPr>
      </p:pic>
      <p:pic>
        <p:nvPicPr>
          <p:cNvPr id="9" name="Picture 8">
            <a:extLst>
              <a:ext uri="{FF2B5EF4-FFF2-40B4-BE49-F238E27FC236}">
                <a16:creationId xmlns:a16="http://schemas.microsoft.com/office/drawing/2014/main" id="{2A884069-78AB-554A-ABEC-BA2FF482999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72568" y="1591975"/>
            <a:ext cx="2486673" cy="2324705"/>
          </a:xfrm>
          <a:prstGeom prst="rect">
            <a:avLst/>
          </a:prstGeom>
        </p:spPr>
      </p:pic>
      <p:sp>
        <p:nvSpPr>
          <p:cNvPr id="2" name="Title 1">
            <a:extLst>
              <a:ext uri="{FF2B5EF4-FFF2-40B4-BE49-F238E27FC236}">
                <a16:creationId xmlns:a16="http://schemas.microsoft.com/office/drawing/2014/main" id="{9563665C-2452-02A8-4453-99DD3F4CBC4C}"/>
              </a:ext>
            </a:extLst>
          </p:cNvPr>
          <p:cNvSpPr>
            <a:spLocks noGrp="1"/>
          </p:cNvSpPr>
          <p:nvPr>
            <p:ph type="title"/>
          </p:nvPr>
        </p:nvSpPr>
        <p:spPr/>
        <p:txBody>
          <a:bodyPr/>
          <a:lstStyle/>
          <a:p>
            <a:r>
              <a:rPr lang="en-US" dirty="0"/>
              <a:t>Calculating Bolus Insulin Summary</a:t>
            </a:r>
          </a:p>
        </p:txBody>
      </p:sp>
      <p:sp>
        <p:nvSpPr>
          <p:cNvPr id="4" name="Content Placeholder 3">
            <a:extLst>
              <a:ext uri="{FF2B5EF4-FFF2-40B4-BE49-F238E27FC236}">
                <a16:creationId xmlns:a16="http://schemas.microsoft.com/office/drawing/2014/main" id="{5B6F8013-06A3-E0D8-74E9-B240B345D7F2}"/>
              </a:ext>
            </a:extLst>
          </p:cNvPr>
          <p:cNvSpPr>
            <a:spLocks noGrp="1"/>
          </p:cNvSpPr>
          <p:nvPr>
            <p:ph sz="quarter" idx="1"/>
          </p:nvPr>
        </p:nvSpPr>
        <p:spPr>
          <a:xfrm>
            <a:off x="457200" y="1447800"/>
            <a:ext cx="5181600" cy="4937760"/>
          </a:xfrm>
        </p:spPr>
        <p:txBody>
          <a:bodyPr>
            <a:normAutofit/>
          </a:bodyPr>
          <a:lstStyle/>
          <a:p>
            <a:r>
              <a:rPr lang="en-US" sz="3600" dirty="0">
                <a:latin typeface="Calibri" panose="020F0502020204030204" pitchFamily="34" charset="0"/>
                <a:cs typeface="Calibri" panose="020F0502020204030204" pitchFamily="34" charset="0"/>
              </a:rPr>
              <a:t>Three topics to discuss and clarify:</a:t>
            </a:r>
          </a:p>
          <a:p>
            <a:pPr marL="274320" lvl="1" indent="0">
              <a:buNone/>
            </a:pPr>
            <a:r>
              <a:rPr lang="en-US" sz="3000" dirty="0">
                <a:solidFill>
                  <a:srgbClr val="005959"/>
                </a:solidFill>
                <a:latin typeface="Calibri" panose="020F0502020204030204" pitchFamily="34" charset="0"/>
                <a:cs typeface="Calibri" panose="020F0502020204030204" pitchFamily="34" charset="0"/>
              </a:rPr>
              <a:t>1.  </a:t>
            </a:r>
            <a:r>
              <a:rPr lang="en-US" sz="3000" dirty="0">
                <a:latin typeface="Calibri" panose="020F0502020204030204" pitchFamily="34" charset="0"/>
                <a:cs typeface="Calibri" panose="020F0502020204030204" pitchFamily="34" charset="0"/>
              </a:rPr>
              <a:t>Accurate carb counting</a:t>
            </a:r>
          </a:p>
          <a:p>
            <a:pPr marL="274320" lvl="1" indent="0">
              <a:buNone/>
            </a:pPr>
            <a:r>
              <a:rPr lang="en-US" sz="3000" dirty="0">
                <a:solidFill>
                  <a:srgbClr val="005959"/>
                </a:solidFill>
                <a:latin typeface="Calibri" panose="020F0502020204030204" pitchFamily="34" charset="0"/>
                <a:cs typeface="Calibri" panose="020F0502020204030204" pitchFamily="34" charset="0"/>
              </a:rPr>
              <a:t>2.  </a:t>
            </a:r>
            <a:r>
              <a:rPr lang="en-US" sz="3000" dirty="0">
                <a:latin typeface="Calibri" panose="020F0502020204030204" pitchFamily="34" charset="0"/>
                <a:cs typeface="Calibri" panose="020F0502020204030204" pitchFamily="34" charset="0"/>
              </a:rPr>
              <a:t>Accurate bolus ratio</a:t>
            </a:r>
          </a:p>
          <a:p>
            <a:pPr marL="274320" lvl="1" indent="0">
              <a:buNone/>
            </a:pPr>
            <a:r>
              <a:rPr lang="en-US" sz="3000" dirty="0">
                <a:solidFill>
                  <a:srgbClr val="005959"/>
                </a:solidFill>
                <a:latin typeface="Calibri" panose="020F0502020204030204" pitchFamily="34" charset="0"/>
                <a:cs typeface="Calibri" panose="020F0502020204030204" pitchFamily="34" charset="0"/>
              </a:rPr>
              <a:t>3.  </a:t>
            </a:r>
            <a:r>
              <a:rPr lang="en-US" sz="3000" dirty="0">
                <a:latin typeface="Calibri" panose="020F0502020204030204" pitchFamily="34" charset="0"/>
                <a:cs typeface="Calibri" panose="020F0502020204030204" pitchFamily="34" charset="0"/>
              </a:rPr>
              <a:t>Accurate correction bolus</a:t>
            </a:r>
          </a:p>
          <a:p>
            <a:pPr algn="ctr"/>
            <a:endParaRPr lang="en-US" sz="3600" dirty="0">
              <a:latin typeface="Calibri" panose="020F0502020204030204" pitchFamily="34" charset="0"/>
              <a:cs typeface="Calibri" panose="020F0502020204030204" pitchFamily="34" charset="0"/>
            </a:endParaRPr>
          </a:p>
          <a:p>
            <a:pPr marL="0" indent="0" algn="ctr">
              <a:buNone/>
            </a:pPr>
            <a:r>
              <a:rPr lang="en-US" i="1" dirty="0">
                <a:solidFill>
                  <a:srgbClr val="0070C0"/>
                </a:solidFill>
                <a:latin typeface="Calibri" panose="020F0502020204030204" pitchFamily="34" charset="0"/>
                <a:cs typeface="Calibri" panose="020F0502020204030204" pitchFamily="34" charset="0"/>
              </a:rPr>
              <a:t>Each part depends on the accuracy of the previous part(s).</a:t>
            </a:r>
          </a:p>
          <a:p>
            <a:endParaRPr lang="en-US" dirty="0"/>
          </a:p>
        </p:txBody>
      </p:sp>
    </p:spTree>
    <p:extLst>
      <p:ext uri="{BB962C8B-B14F-4D97-AF65-F5344CB8AC3E}">
        <p14:creationId xmlns:p14="http://schemas.microsoft.com/office/powerpoint/2010/main" val="288126070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86948" y="982919"/>
            <a:ext cx="829610" cy="829610"/>
          </a:xfrm>
          <a:prstGeom prst="rect">
            <a:avLst/>
          </a:prstGeom>
        </p:spPr>
      </p:pic>
      <p:sp>
        <p:nvSpPr>
          <p:cNvPr id="9" name="Title 8">
            <a:extLst>
              <a:ext uri="{FF2B5EF4-FFF2-40B4-BE49-F238E27FC236}">
                <a16:creationId xmlns:a16="http://schemas.microsoft.com/office/drawing/2014/main" id="{760CB1E7-CDFF-1F41-EF6E-1F66EFA0648B}"/>
              </a:ext>
            </a:extLst>
          </p:cNvPr>
          <p:cNvSpPr>
            <a:spLocks noGrp="1"/>
          </p:cNvSpPr>
          <p:nvPr>
            <p:ph type="title"/>
          </p:nvPr>
        </p:nvSpPr>
        <p:spPr/>
        <p:txBody>
          <a:bodyPr>
            <a:normAutofit fontScale="90000"/>
          </a:bodyPr>
          <a:lstStyle/>
          <a:p>
            <a:r>
              <a:rPr lang="en-US" dirty="0"/>
              <a:t>Toolkit &amp; Basal Bolus Insulin Summary</a:t>
            </a:r>
          </a:p>
        </p:txBody>
      </p:sp>
      <p:sp>
        <p:nvSpPr>
          <p:cNvPr id="10" name="Content Placeholder 9">
            <a:extLst>
              <a:ext uri="{FF2B5EF4-FFF2-40B4-BE49-F238E27FC236}">
                <a16:creationId xmlns:a16="http://schemas.microsoft.com/office/drawing/2014/main" id="{E194BBB7-0C39-249E-4E76-2015BC5A5511}"/>
              </a:ext>
            </a:extLst>
          </p:cNvPr>
          <p:cNvSpPr>
            <a:spLocks noGrp="1"/>
          </p:cNvSpPr>
          <p:nvPr>
            <p:ph sz="quarter" idx="1"/>
          </p:nvPr>
        </p:nvSpPr>
        <p:spPr>
          <a:xfrm>
            <a:off x="609600" y="1219199"/>
            <a:ext cx="5105400" cy="5484351"/>
          </a:xfrm>
        </p:spPr>
        <p:txBody>
          <a:bodyPr>
            <a:normAutofit/>
          </a:bodyPr>
          <a:lstStyle/>
          <a:p>
            <a:pPr marL="0" indent="0">
              <a:buNone/>
            </a:pPr>
            <a:r>
              <a:rPr lang="en-US" sz="3600" dirty="0">
                <a:cs typeface="Calibri" panose="020F0502020204030204" pitchFamily="34" charset="0"/>
              </a:rPr>
              <a:t>Clarify and Review</a:t>
            </a:r>
            <a:r>
              <a:rPr lang="en-US" dirty="0">
                <a:cs typeface="Calibri" panose="020F0502020204030204" pitchFamily="34" charset="0"/>
              </a:rPr>
              <a:t>:</a:t>
            </a:r>
          </a:p>
          <a:p>
            <a:pPr marL="0" indent="0">
              <a:buNone/>
            </a:pPr>
            <a:r>
              <a:rPr lang="en-US" sz="3200" dirty="0">
                <a:latin typeface="Calibri" panose="020F0502020204030204" pitchFamily="34" charset="0"/>
                <a:cs typeface="Calibri" panose="020F0502020204030204" pitchFamily="34" charset="0"/>
              </a:rPr>
              <a:t>1.  Check Toolkit</a:t>
            </a:r>
          </a:p>
          <a:p>
            <a:pPr marL="0" indent="0">
              <a:buNone/>
            </a:pPr>
            <a:r>
              <a:rPr lang="en-US" dirty="0">
                <a:cs typeface="Calibri" panose="020F0502020204030204" pitchFamily="34" charset="0"/>
              </a:rPr>
              <a:t>2</a:t>
            </a:r>
            <a:r>
              <a:rPr lang="en-US" sz="3200" dirty="0">
                <a:latin typeface="Calibri" panose="020F0502020204030204" pitchFamily="34" charset="0"/>
                <a:cs typeface="Calibri" panose="020F0502020204030204" pitchFamily="34" charset="0"/>
              </a:rPr>
              <a:t>.  Basal and bolus insulin dosing and timing.</a:t>
            </a:r>
          </a:p>
          <a:p>
            <a:r>
              <a:rPr lang="en-US" sz="3200" dirty="0"/>
              <a:t>Determine best timin</a:t>
            </a:r>
            <a:r>
              <a:rPr lang="en-US" dirty="0"/>
              <a:t>g, r</a:t>
            </a:r>
            <a:r>
              <a:rPr lang="en-US" sz="3200" dirty="0"/>
              <a:t>atio and dose:</a:t>
            </a:r>
          </a:p>
          <a:p>
            <a:pPr marL="617311" lvl="1" indent="-342991">
              <a:buClr>
                <a:srgbClr val="005959"/>
              </a:buClr>
              <a:buFont typeface="Wingdings" panose="05000000000000000000" pitchFamily="2" charset="2"/>
              <a:buChar char="§"/>
            </a:pPr>
            <a:r>
              <a:rPr lang="en-US" dirty="0"/>
              <a:t>accurate carb counting</a:t>
            </a:r>
          </a:p>
          <a:p>
            <a:pPr marL="617311" lvl="1" indent="-342991">
              <a:buClr>
                <a:srgbClr val="005959"/>
              </a:buClr>
              <a:buFont typeface="Wingdings" panose="05000000000000000000" pitchFamily="2" charset="2"/>
              <a:buChar char="§"/>
            </a:pPr>
            <a:r>
              <a:rPr lang="en-US" dirty="0"/>
              <a:t>correct insulin/carb ratios</a:t>
            </a:r>
          </a:p>
          <a:p>
            <a:pPr marL="617311" lvl="1" indent="-342991">
              <a:buClr>
                <a:srgbClr val="005959"/>
              </a:buClr>
              <a:buFont typeface="Wingdings" panose="05000000000000000000" pitchFamily="2" charset="2"/>
              <a:buChar char="§"/>
            </a:pPr>
            <a:r>
              <a:rPr lang="en-US" dirty="0"/>
              <a:t>correct insulin correction factors</a:t>
            </a:r>
          </a:p>
          <a:p>
            <a:endParaRPr lang="en-US" sz="3200" dirty="0">
              <a:latin typeface="Calibri" panose="020F0502020204030204" pitchFamily="34" charset="0"/>
              <a:cs typeface="Calibri" panose="020F0502020204030204" pitchFamily="34" charset="0"/>
            </a:endParaRPr>
          </a:p>
          <a:p>
            <a:endParaRPr lang="en-US" dirty="0"/>
          </a:p>
        </p:txBody>
      </p:sp>
      <p:pic>
        <p:nvPicPr>
          <p:cNvPr id="7" name="Picture 6">
            <a:extLst>
              <a:ext uri="{FF2B5EF4-FFF2-40B4-BE49-F238E27FC236}">
                <a16:creationId xmlns:a16="http://schemas.microsoft.com/office/drawing/2014/main" id="{1D76F703-12E9-D254-D945-D1C70129B843}"/>
              </a:ext>
            </a:extLst>
          </p:cNvPr>
          <p:cNvPicPr>
            <a:picLocks noChangeAspect="1"/>
          </p:cNvPicPr>
          <p:nvPr/>
        </p:nvPicPr>
        <p:blipFill>
          <a:blip r:embed="rId4"/>
          <a:stretch>
            <a:fillRect/>
          </a:stretch>
        </p:blipFill>
        <p:spPr>
          <a:xfrm>
            <a:off x="6172200" y="1432289"/>
            <a:ext cx="2366128" cy="2953504"/>
          </a:xfrm>
          <a:prstGeom prst="rect">
            <a:avLst/>
          </a:prstGeom>
        </p:spPr>
      </p:pic>
    </p:spTree>
    <p:extLst>
      <p:ext uri="{BB962C8B-B14F-4D97-AF65-F5344CB8AC3E}">
        <p14:creationId xmlns:p14="http://schemas.microsoft.com/office/powerpoint/2010/main" val="374488928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4F8466-C162-9303-278F-5DA3BE29E855}"/>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4C13B730-39AB-04D2-F92C-50D9C9052E6A}"/>
              </a:ext>
            </a:extLst>
          </p:cNvPr>
          <p:cNvPicPr>
            <a:picLocks noGrp="1" noChangeAspect="1"/>
          </p:cNvPicPr>
          <p:nvPr>
            <p:ph sz="quarter" idx="1"/>
          </p:nvPr>
        </p:nvPicPr>
        <p:blipFill>
          <a:blip r:embed="rId2"/>
          <a:stretch>
            <a:fillRect/>
          </a:stretch>
        </p:blipFill>
        <p:spPr>
          <a:xfrm>
            <a:off x="630659" y="1295400"/>
            <a:ext cx="8174072" cy="5027567"/>
          </a:xfrm>
        </p:spPr>
      </p:pic>
      <p:pic>
        <p:nvPicPr>
          <p:cNvPr id="7" name="Picture 6">
            <a:extLst>
              <a:ext uri="{FF2B5EF4-FFF2-40B4-BE49-F238E27FC236}">
                <a16:creationId xmlns:a16="http://schemas.microsoft.com/office/drawing/2014/main" id="{77B7E227-9CD2-6D0D-0F1C-5558E9E29A82}"/>
              </a:ext>
            </a:extLst>
          </p:cNvPr>
          <p:cNvPicPr>
            <a:picLocks noChangeAspect="1"/>
          </p:cNvPicPr>
          <p:nvPr/>
        </p:nvPicPr>
        <p:blipFill>
          <a:blip r:embed="rId3"/>
          <a:stretch>
            <a:fillRect/>
          </a:stretch>
        </p:blipFill>
        <p:spPr>
          <a:xfrm>
            <a:off x="351837" y="152400"/>
            <a:ext cx="8440325" cy="1220833"/>
          </a:xfrm>
          <a:prstGeom prst="rect">
            <a:avLst/>
          </a:prstGeom>
        </p:spPr>
      </p:pic>
      <p:sp>
        <p:nvSpPr>
          <p:cNvPr id="3" name="Rectangle 2">
            <a:extLst>
              <a:ext uri="{FF2B5EF4-FFF2-40B4-BE49-F238E27FC236}">
                <a16:creationId xmlns:a16="http://schemas.microsoft.com/office/drawing/2014/main" id="{97AC9CCB-ED3D-E73E-47EB-C17993074D53}"/>
              </a:ext>
            </a:extLst>
          </p:cNvPr>
          <p:cNvSpPr/>
          <p:nvPr/>
        </p:nvSpPr>
        <p:spPr>
          <a:xfrm>
            <a:off x="538438" y="236156"/>
            <a:ext cx="8134350" cy="88582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err="1">
                <a:solidFill>
                  <a:schemeClr val="tx1"/>
                </a:solidFill>
              </a:rPr>
              <a:t>ReVive</a:t>
            </a:r>
            <a:r>
              <a:rPr lang="en-US" b="1" dirty="0">
                <a:solidFill>
                  <a:schemeClr val="tx1"/>
                </a:solidFill>
              </a:rPr>
              <a:t> 5 Diabetes – Toolkit Assessment</a:t>
            </a:r>
          </a:p>
        </p:txBody>
      </p:sp>
    </p:spTree>
    <p:extLst>
      <p:ext uri="{BB962C8B-B14F-4D97-AF65-F5344CB8AC3E}">
        <p14:creationId xmlns:p14="http://schemas.microsoft.com/office/powerpoint/2010/main" val="25557652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CD74DC-5868-07FC-9664-202D9A7298BC}"/>
              </a:ext>
            </a:extLst>
          </p:cNvPr>
          <p:cNvSpPr>
            <a:spLocks noGrp="1"/>
          </p:cNvSpPr>
          <p:nvPr>
            <p:ph type="title"/>
          </p:nvPr>
        </p:nvSpPr>
        <p:spPr/>
        <p:txBody>
          <a:bodyPr/>
          <a:lstStyle/>
          <a:p>
            <a:r>
              <a:rPr lang="en-US" dirty="0"/>
              <a:t>ReVive 5 – Welcome to Session 2</a:t>
            </a:r>
            <a:endParaRPr lang="en-US" dirty="0">
              <a:highlight>
                <a:srgbClr val="FFFF00"/>
              </a:highlight>
            </a:endParaRPr>
          </a:p>
        </p:txBody>
      </p:sp>
      <p:sp>
        <p:nvSpPr>
          <p:cNvPr id="3" name="Content Placeholder 2">
            <a:extLst>
              <a:ext uri="{FF2B5EF4-FFF2-40B4-BE49-F238E27FC236}">
                <a16:creationId xmlns:a16="http://schemas.microsoft.com/office/drawing/2014/main" id="{D532518B-B466-4DB4-67D1-F10F076C681D}"/>
              </a:ext>
            </a:extLst>
          </p:cNvPr>
          <p:cNvSpPr>
            <a:spLocks noGrp="1"/>
          </p:cNvSpPr>
          <p:nvPr>
            <p:ph sz="quarter" idx="2"/>
          </p:nvPr>
        </p:nvSpPr>
        <p:spPr>
          <a:xfrm>
            <a:off x="4632198" y="1216152"/>
            <a:ext cx="4041648" cy="5260848"/>
          </a:xfrm>
        </p:spPr>
        <p:txBody>
          <a:bodyPr>
            <a:normAutofit fontScale="40000" lnSpcReduction="20000"/>
          </a:bodyPr>
          <a:lstStyle/>
          <a:p>
            <a:pPr algn="l">
              <a:lnSpc>
                <a:spcPct val="120000"/>
              </a:lnSpc>
            </a:pPr>
            <a:r>
              <a:rPr lang="en-US" sz="4000" b="1" i="0" dirty="0">
                <a:solidFill>
                  <a:srgbClr val="0070C0"/>
                </a:solidFill>
                <a:effectLst/>
                <a:cs typeface="Calibri" panose="020F0502020204030204" pitchFamily="34" charset="0"/>
              </a:rPr>
              <a:t>Session 2</a:t>
            </a:r>
            <a:r>
              <a:rPr lang="en-US" sz="4000" b="0" i="0" dirty="0">
                <a:solidFill>
                  <a:srgbClr val="0070C0"/>
                </a:solidFill>
                <a:effectLst/>
                <a:cs typeface="Calibri" panose="020F0502020204030204" pitchFamily="34" charset="0"/>
              </a:rPr>
              <a:t>| </a:t>
            </a:r>
            <a:r>
              <a:rPr lang="en-US" sz="4000" b="1" i="0" dirty="0">
                <a:solidFill>
                  <a:srgbClr val="0070C0"/>
                </a:solidFill>
                <a:effectLst/>
                <a:cs typeface="Calibri" panose="020F0502020204030204" pitchFamily="34" charset="0"/>
              </a:rPr>
              <a:t>Finding the Expert Within </a:t>
            </a:r>
            <a:r>
              <a:rPr lang="en-US" sz="4000" b="0" i="0" dirty="0">
                <a:solidFill>
                  <a:srgbClr val="0070C0"/>
                </a:solidFill>
                <a:effectLst/>
                <a:cs typeface="Calibri" panose="020F0502020204030204" pitchFamily="34" charset="0"/>
              </a:rPr>
              <a:t>– </a:t>
            </a:r>
            <a:r>
              <a:rPr lang="en-US" sz="4000" b="1" i="0" dirty="0">
                <a:solidFill>
                  <a:srgbClr val="0070C0"/>
                </a:solidFill>
                <a:effectLst/>
                <a:cs typeface="Calibri" panose="020F0502020204030204" pitchFamily="34" charset="0"/>
              </a:rPr>
              <a:t>Helping individuals discover their expertise to improve glucose and feelings of self-efficacy</a:t>
            </a:r>
            <a:endParaRPr lang="en-US" sz="4000" b="0" i="0" dirty="0">
              <a:solidFill>
                <a:srgbClr val="0070C0"/>
              </a:solidFill>
              <a:effectLst/>
              <a:cs typeface="Calibri" panose="020F0502020204030204" pitchFamily="34" charset="0"/>
            </a:endParaRPr>
          </a:p>
          <a:p>
            <a:pPr algn="l">
              <a:lnSpc>
                <a:spcPct val="120000"/>
              </a:lnSpc>
              <a:buFont typeface="Arial" panose="020B0604020202020204" pitchFamily="34" charset="0"/>
              <a:buChar char="•"/>
            </a:pPr>
            <a:r>
              <a:rPr lang="en-US" sz="3500" b="0" i="0" dirty="0">
                <a:effectLst/>
                <a:cs typeface="Calibri" panose="020F0502020204030204" pitchFamily="34" charset="0"/>
              </a:rPr>
              <a:t>Reviewing the diabetes knowledge and toolkit</a:t>
            </a:r>
          </a:p>
          <a:p>
            <a:pPr algn="l">
              <a:lnSpc>
                <a:spcPct val="120000"/>
              </a:lnSpc>
              <a:buFont typeface="Arial" panose="020B0604020202020204" pitchFamily="34" charset="0"/>
              <a:buChar char="•"/>
            </a:pPr>
            <a:r>
              <a:rPr lang="en-US" sz="3500" b="0" i="0" dirty="0">
                <a:effectLst/>
                <a:cs typeface="Calibri" panose="020F0502020204030204" pitchFamily="34" charset="0"/>
              </a:rPr>
              <a:t>How to evaluate insulin and glucose balance</a:t>
            </a:r>
          </a:p>
          <a:p>
            <a:pPr algn="l">
              <a:lnSpc>
                <a:spcPct val="120000"/>
              </a:lnSpc>
              <a:buFont typeface="Arial" panose="020B0604020202020204" pitchFamily="34" charset="0"/>
              <a:buChar char="•"/>
            </a:pPr>
            <a:r>
              <a:rPr lang="en-US" sz="3500" b="0" i="0" dirty="0">
                <a:effectLst/>
                <a:cs typeface="Calibri" panose="020F0502020204030204" pitchFamily="34" charset="0"/>
              </a:rPr>
              <a:t>Discovering the impact of diet, exercise, stress, insulin,  on glucose levels.</a:t>
            </a:r>
          </a:p>
          <a:p>
            <a:pPr algn="l">
              <a:lnSpc>
                <a:spcPct val="120000"/>
              </a:lnSpc>
              <a:buFont typeface="Arial" panose="020B0604020202020204" pitchFamily="34" charset="0"/>
              <a:buChar char="•"/>
            </a:pPr>
            <a:endParaRPr lang="en-US" sz="3000" b="0" i="0" dirty="0">
              <a:effectLst/>
              <a:cs typeface="Calibri" panose="020F0502020204030204" pitchFamily="34" charset="0"/>
            </a:endParaRPr>
          </a:p>
          <a:p>
            <a:pPr algn="l">
              <a:lnSpc>
                <a:spcPct val="120000"/>
              </a:lnSpc>
            </a:pPr>
            <a:r>
              <a:rPr lang="en-US" sz="4000" b="1" i="0" dirty="0">
                <a:effectLst/>
                <a:cs typeface="Calibri" panose="020F0502020204030204" pitchFamily="34" charset="0"/>
              </a:rPr>
              <a:t>Session 2 </a:t>
            </a:r>
            <a:r>
              <a:rPr lang="en-US" sz="4000" b="0" i="0" dirty="0">
                <a:effectLst/>
                <a:cs typeface="Calibri" panose="020F0502020204030204" pitchFamily="34" charset="0"/>
              </a:rPr>
              <a:t>| </a:t>
            </a:r>
            <a:r>
              <a:rPr lang="en-US" sz="4000" b="1" i="0" dirty="0">
                <a:effectLst/>
                <a:cs typeface="Calibri" panose="020F0502020204030204" pitchFamily="34" charset="0"/>
              </a:rPr>
              <a:t>Using ReVive 5 Step approach to integrate the Whole Person Intensive Case Study </a:t>
            </a:r>
            <a:r>
              <a:rPr lang="en-US" sz="4000" b="0" i="0" dirty="0">
                <a:effectLst/>
                <a:cs typeface="Calibri" panose="020F0502020204030204" pitchFamily="34" charset="0"/>
              </a:rPr>
              <a:t>  </a:t>
            </a:r>
          </a:p>
          <a:p>
            <a:pPr algn="l">
              <a:lnSpc>
                <a:spcPct val="120000"/>
              </a:lnSpc>
              <a:buFont typeface="Arial" panose="020B0604020202020204" pitchFamily="34" charset="0"/>
              <a:buChar char="•"/>
            </a:pPr>
            <a:r>
              <a:rPr lang="en-US" sz="3500" b="0" i="0" dirty="0">
                <a:effectLst/>
                <a:cs typeface="Calibri" panose="020F0502020204030204" pitchFamily="34" charset="0"/>
              </a:rPr>
              <a:t>Explore glucose patterns and identifying issues.</a:t>
            </a:r>
          </a:p>
          <a:p>
            <a:pPr algn="l">
              <a:lnSpc>
                <a:spcPct val="120000"/>
              </a:lnSpc>
              <a:buFont typeface="Arial" panose="020B0604020202020204" pitchFamily="34" charset="0"/>
              <a:buChar char="•"/>
            </a:pPr>
            <a:r>
              <a:rPr lang="en-US" sz="3500" b="0" i="0" dirty="0">
                <a:effectLst/>
                <a:cs typeface="Calibri" panose="020F0502020204030204" pitchFamily="34" charset="0"/>
              </a:rPr>
              <a:t>Using an integrated log sheet as a powerful tool to identify what needs fixing: pattern recognition.</a:t>
            </a:r>
          </a:p>
          <a:p>
            <a:pPr algn="l">
              <a:lnSpc>
                <a:spcPct val="120000"/>
              </a:lnSpc>
              <a:buFont typeface="Arial" panose="020B0604020202020204" pitchFamily="34" charset="0"/>
              <a:buChar char="•"/>
            </a:pPr>
            <a:r>
              <a:rPr lang="en-US" sz="3500" b="0" i="0" dirty="0">
                <a:effectLst/>
                <a:cs typeface="Calibri" panose="020F0502020204030204" pitchFamily="34" charset="0"/>
              </a:rPr>
              <a:t>Case reviews that exemplify common glucose problems and enhance problem solving skills.</a:t>
            </a:r>
          </a:p>
          <a:p>
            <a:pPr marL="0" indent="0">
              <a:buNone/>
            </a:pPr>
            <a:endParaRPr lang="en-US" dirty="0"/>
          </a:p>
        </p:txBody>
      </p:sp>
      <p:sp>
        <p:nvSpPr>
          <p:cNvPr id="4" name="Content Placeholder 2">
            <a:extLst>
              <a:ext uri="{FF2B5EF4-FFF2-40B4-BE49-F238E27FC236}">
                <a16:creationId xmlns:a16="http://schemas.microsoft.com/office/drawing/2014/main" id="{1D4C7D55-70F2-1B28-360F-B051E2E14596}"/>
              </a:ext>
            </a:extLst>
          </p:cNvPr>
          <p:cNvSpPr txBox="1">
            <a:spLocks/>
          </p:cNvSpPr>
          <p:nvPr/>
        </p:nvSpPr>
        <p:spPr>
          <a:xfrm>
            <a:off x="438150" y="1216152"/>
            <a:ext cx="4041648" cy="4937760"/>
          </a:xfrm>
          <a:prstGeom prst="rect">
            <a:avLst/>
          </a:prstGeom>
        </p:spPr>
        <p:txBody>
          <a:bodyPr vert="horz">
            <a:normAutofit fontScale="62500" lnSpcReduction="20000"/>
          </a:bodyPr>
          <a:lstStyle>
            <a:lvl1pPr marL="243843" indent="-243843" algn="l" rtl="0" eaLnBrk="1" latinLnBrk="0" hangingPunct="1">
              <a:spcBef>
                <a:spcPts val="533"/>
              </a:spcBef>
              <a:buClr>
                <a:srgbClr val="86AA2C"/>
              </a:buClr>
              <a:buSzPct val="76000"/>
              <a:buFont typeface="Wingdings 3"/>
              <a:buChar char=""/>
              <a:defRPr kumimoji="0" sz="2844" kern="1200">
                <a:solidFill>
                  <a:schemeClr val="tx1"/>
                </a:solidFill>
                <a:latin typeface="Calibri" panose="020F0502020204030204" pitchFamily="34" charset="0"/>
                <a:ea typeface="+mn-ea"/>
                <a:cs typeface="+mn-cs"/>
              </a:defRPr>
            </a:lvl1pPr>
            <a:lvl2pPr marL="487686" indent="-243843" algn="l" rtl="0" eaLnBrk="1" latinLnBrk="0" hangingPunct="1">
              <a:spcBef>
                <a:spcPts val="444"/>
              </a:spcBef>
              <a:buClr>
                <a:srgbClr val="86AA2C"/>
              </a:buClr>
              <a:buSzPct val="76000"/>
              <a:buFont typeface="Wingdings 3"/>
              <a:buChar char=""/>
              <a:defRPr kumimoji="0" sz="2311" kern="1200">
                <a:solidFill>
                  <a:schemeClr val="tx1"/>
                </a:solidFill>
                <a:latin typeface="Calibri" panose="020F0502020204030204" pitchFamily="34" charset="0"/>
                <a:ea typeface="+mn-ea"/>
                <a:cs typeface="+mn-cs"/>
              </a:defRPr>
            </a:lvl2pPr>
            <a:lvl3pPr marL="731529" indent="-203203" algn="l" rtl="0" eaLnBrk="1" latinLnBrk="0" hangingPunct="1">
              <a:spcBef>
                <a:spcPts val="444"/>
              </a:spcBef>
              <a:buClr>
                <a:srgbClr val="86AA2C"/>
              </a:buClr>
              <a:buSzPct val="76000"/>
              <a:buFont typeface="Wingdings 3"/>
              <a:buChar char=""/>
              <a:defRPr kumimoji="0" sz="1956" kern="1200">
                <a:solidFill>
                  <a:schemeClr val="tx1"/>
                </a:solidFill>
                <a:latin typeface="Calibri" panose="020F0502020204030204" pitchFamily="34" charset="0"/>
                <a:ea typeface="+mn-ea"/>
                <a:cs typeface="+mn-cs"/>
              </a:defRPr>
            </a:lvl3pPr>
            <a:lvl4pPr marL="975372" indent="-203203" algn="l" rtl="0" eaLnBrk="1" latinLnBrk="0" hangingPunct="1">
              <a:spcBef>
                <a:spcPts val="356"/>
              </a:spcBef>
              <a:buClr>
                <a:srgbClr val="86AA2C"/>
              </a:buClr>
              <a:buSzPct val="70000"/>
              <a:buFont typeface="Wingdings"/>
              <a:buChar char=""/>
              <a:defRPr kumimoji="0" sz="1600" kern="1200">
                <a:solidFill>
                  <a:schemeClr val="tx1"/>
                </a:solidFill>
                <a:latin typeface="Calibri" panose="020F0502020204030204" pitchFamily="34" charset="0"/>
                <a:ea typeface="+mn-ea"/>
                <a:cs typeface="+mn-cs"/>
              </a:defRPr>
            </a:lvl4pPr>
            <a:lvl5pPr marL="1219215" indent="-203203" algn="l" rtl="0" eaLnBrk="1" latinLnBrk="0" hangingPunct="1">
              <a:spcBef>
                <a:spcPts val="267"/>
              </a:spcBef>
              <a:buClr>
                <a:srgbClr val="86AA2C"/>
              </a:buClr>
              <a:buSzPct val="70000"/>
              <a:buFont typeface="Wingdings"/>
              <a:buChar char=""/>
              <a:defRPr kumimoji="0" sz="1422" kern="1200">
                <a:solidFill>
                  <a:schemeClr val="tx1"/>
                </a:solidFill>
                <a:latin typeface="Calibri" panose="020F0502020204030204" pitchFamily="34" charset="0"/>
                <a:ea typeface="+mn-ea"/>
                <a:cs typeface="+mn-cs"/>
              </a:defRPr>
            </a:lvl5pPr>
            <a:lvl6pPr marL="1463058" indent="-162562" algn="l" rtl="0" eaLnBrk="1" latinLnBrk="0" hangingPunct="1">
              <a:spcBef>
                <a:spcPts val="267"/>
              </a:spcBef>
              <a:buClr>
                <a:srgbClr val="9FB8CD">
                  <a:shade val="75000"/>
                </a:srgbClr>
              </a:buClr>
              <a:buSzPct val="75000"/>
              <a:buFont typeface="Wingdings 3"/>
              <a:buChar char=""/>
              <a:defRPr kumimoji="0" lang="en-US" sz="1422" kern="1200" smtClean="0">
                <a:solidFill>
                  <a:schemeClr val="tx1"/>
                </a:solidFill>
                <a:latin typeface="+mn-lt"/>
                <a:ea typeface="+mn-ea"/>
                <a:cs typeface="+mn-cs"/>
              </a:defRPr>
            </a:lvl6pPr>
            <a:lvl7pPr marL="1625620" indent="-162562" algn="l" rtl="0" eaLnBrk="1" latinLnBrk="0" hangingPunct="1">
              <a:spcBef>
                <a:spcPts val="267"/>
              </a:spcBef>
              <a:buClr>
                <a:srgbClr val="727CA3">
                  <a:shade val="75000"/>
                </a:srgbClr>
              </a:buClr>
              <a:buSzPct val="75000"/>
              <a:buFont typeface="Wingdings 3"/>
              <a:buChar char=""/>
              <a:defRPr kumimoji="0" lang="en-US" sz="1244" kern="1200" smtClean="0">
                <a:solidFill>
                  <a:schemeClr val="tx1"/>
                </a:solidFill>
                <a:latin typeface="+mn-lt"/>
                <a:ea typeface="+mn-ea"/>
                <a:cs typeface="+mn-cs"/>
              </a:defRPr>
            </a:lvl7pPr>
            <a:lvl8pPr marL="1788182" indent="-162562" algn="l" rtl="0" eaLnBrk="1" latinLnBrk="0" hangingPunct="1">
              <a:spcBef>
                <a:spcPts val="267"/>
              </a:spcBef>
              <a:buClr>
                <a:prstClr val="white">
                  <a:shade val="50000"/>
                </a:prstClr>
              </a:buClr>
              <a:buSzPct val="75000"/>
              <a:buFont typeface="Wingdings 3"/>
              <a:buChar char=""/>
              <a:defRPr kumimoji="0" lang="en-US" sz="1244" kern="1200" smtClean="0">
                <a:solidFill>
                  <a:schemeClr val="tx1"/>
                </a:solidFill>
                <a:latin typeface="+mn-lt"/>
                <a:ea typeface="+mn-ea"/>
                <a:cs typeface="+mn-cs"/>
              </a:defRPr>
            </a:lvl8pPr>
            <a:lvl9pPr marL="1950744" indent="-162562" algn="l" rtl="0" eaLnBrk="1" latinLnBrk="0" hangingPunct="1">
              <a:spcBef>
                <a:spcPts val="267"/>
              </a:spcBef>
              <a:buClr>
                <a:srgbClr val="9FB8CD"/>
              </a:buClr>
              <a:buSzPct val="75000"/>
              <a:buFont typeface="Wingdings 3"/>
              <a:buChar char=""/>
              <a:defRPr kumimoji="0" lang="en-US" sz="1067" kern="1200" smtClean="0">
                <a:solidFill>
                  <a:schemeClr val="tx1"/>
                </a:solidFill>
                <a:latin typeface="+mn-lt"/>
                <a:ea typeface="+mn-ea"/>
                <a:cs typeface="+mn-cs"/>
              </a:defRPr>
            </a:lvl9pPr>
          </a:lstStyle>
          <a:p>
            <a:pPr marL="243843" marR="0" lvl="0" indent="-243843" algn="l" defTabSz="914400" rtl="0" eaLnBrk="1" fontAlgn="auto" latinLnBrk="0" hangingPunct="1">
              <a:lnSpc>
                <a:spcPct val="120000"/>
              </a:lnSpc>
              <a:spcBef>
                <a:spcPts val="533"/>
              </a:spcBef>
              <a:spcAft>
                <a:spcPts val="0"/>
              </a:spcAft>
              <a:buClr>
                <a:srgbClr val="86AA2C"/>
              </a:buClr>
              <a:buSzPct val="76000"/>
              <a:buFont typeface="Wingdings 3"/>
              <a:buChar char=""/>
              <a:tabLst/>
              <a:defRPr/>
            </a:pPr>
            <a:r>
              <a:rPr kumimoji="0" lang="en-US" sz="2844" b="1" i="0" u="none" strike="noStrike" kern="1200" cap="none" spc="0" normalizeH="0" baseline="0" noProof="0" dirty="0">
                <a:ln>
                  <a:noFill/>
                </a:ln>
                <a:effectLst/>
                <a:uLnTx/>
                <a:uFillTx/>
                <a:latin typeface="Calibri" panose="020F0502020204030204" pitchFamily="34" charset="0"/>
                <a:ea typeface="+mn-ea"/>
                <a:cs typeface="Calibri" panose="020F0502020204030204" pitchFamily="34" charset="0"/>
              </a:rPr>
              <a:t>Session 1 | What is Diabetes Distress, and what do we know about it?</a:t>
            </a:r>
            <a:endParaRPr kumimoji="0" lang="en-US" sz="2844" b="0" i="0" u="none" strike="noStrike" kern="1200" cap="none" spc="0" normalizeH="0" baseline="0" noProof="0" dirty="0">
              <a:ln>
                <a:noFill/>
              </a:ln>
              <a:effectLst/>
              <a:uLnTx/>
              <a:uFillTx/>
              <a:latin typeface="Calibri" panose="020F0502020204030204" pitchFamily="34" charset="0"/>
              <a:ea typeface="+mn-ea"/>
              <a:cs typeface="Calibri" panose="020F0502020204030204" pitchFamily="34" charset="0"/>
            </a:endParaRPr>
          </a:p>
          <a:p>
            <a:pPr marL="243843" marR="0" lvl="0" indent="-243843" algn="l" defTabSz="914400" rtl="0" eaLnBrk="1" fontAlgn="auto" latinLnBrk="0" hangingPunct="1">
              <a:lnSpc>
                <a:spcPct val="120000"/>
              </a:lnSpc>
              <a:spcBef>
                <a:spcPts val="533"/>
              </a:spcBef>
              <a:spcAft>
                <a:spcPts val="0"/>
              </a:spcAft>
              <a:buClr>
                <a:srgbClr val="86AA2C"/>
              </a:buClr>
              <a:buSzPct val="76000"/>
              <a:buFont typeface="Arial" panose="020B0604020202020204" pitchFamily="34" charset="0"/>
              <a:buChar char="•"/>
              <a:tabLst/>
              <a:defRPr/>
            </a:pPr>
            <a:r>
              <a:rPr kumimoji="0" lang="en-US" sz="2600" b="0" i="0" u="none" strike="noStrike" kern="1200" cap="none" spc="0" normalizeH="0" baseline="0" noProof="0" dirty="0">
                <a:ln>
                  <a:noFill/>
                </a:ln>
                <a:effectLst/>
                <a:uLnTx/>
                <a:uFillTx/>
                <a:latin typeface="Calibri" panose="020F0502020204030204" pitchFamily="34" charset="0"/>
                <a:ea typeface="+mn-ea"/>
                <a:cs typeface="Calibri" panose="020F0502020204030204" pitchFamily="34" charset="0"/>
              </a:rPr>
              <a:t>How does diabetes distress affect self-care?</a:t>
            </a:r>
          </a:p>
          <a:p>
            <a:pPr marL="243843" marR="0" lvl="0" indent="-243843" algn="l" defTabSz="914400" rtl="0" eaLnBrk="1" fontAlgn="auto" latinLnBrk="0" hangingPunct="1">
              <a:lnSpc>
                <a:spcPct val="120000"/>
              </a:lnSpc>
              <a:spcBef>
                <a:spcPts val="533"/>
              </a:spcBef>
              <a:spcAft>
                <a:spcPts val="0"/>
              </a:spcAft>
              <a:buClr>
                <a:srgbClr val="86AA2C"/>
              </a:buClr>
              <a:buSzPct val="76000"/>
              <a:buFont typeface="Arial" panose="020B0604020202020204" pitchFamily="34" charset="0"/>
              <a:buChar char="•"/>
              <a:tabLst/>
              <a:defRPr/>
            </a:pPr>
            <a:r>
              <a:rPr kumimoji="0" lang="en-US" sz="2600" b="0" i="0" u="none" strike="noStrike" kern="1200" cap="none" spc="0" normalizeH="0" baseline="0" noProof="0" dirty="0">
                <a:ln>
                  <a:noFill/>
                </a:ln>
                <a:effectLst/>
                <a:uLnTx/>
                <a:uFillTx/>
                <a:latin typeface="Calibri" panose="020F0502020204030204" pitchFamily="34" charset="0"/>
                <a:ea typeface="+mn-ea"/>
                <a:cs typeface="Calibri" panose="020F0502020204030204" pitchFamily="34" charset="0"/>
              </a:rPr>
              <a:t>How is diabetes distress different from depression?</a:t>
            </a:r>
          </a:p>
          <a:p>
            <a:pPr marL="243843" marR="0" lvl="0" indent="-243843" algn="l" defTabSz="914400" rtl="0" eaLnBrk="1" fontAlgn="auto" latinLnBrk="0" hangingPunct="1">
              <a:lnSpc>
                <a:spcPct val="120000"/>
              </a:lnSpc>
              <a:spcBef>
                <a:spcPts val="533"/>
              </a:spcBef>
              <a:spcAft>
                <a:spcPts val="0"/>
              </a:spcAft>
              <a:buClr>
                <a:srgbClr val="86AA2C"/>
              </a:buClr>
              <a:buSzPct val="76000"/>
              <a:buFont typeface="Arial" panose="020B0604020202020204" pitchFamily="34" charset="0"/>
              <a:buChar char="•"/>
              <a:tabLst/>
              <a:defRPr/>
            </a:pPr>
            <a:r>
              <a:rPr kumimoji="0" lang="en-US" sz="2600" b="0" i="0" u="none" strike="noStrike" kern="1200" cap="none" spc="0" normalizeH="0" baseline="0" noProof="0" dirty="0">
                <a:ln>
                  <a:noFill/>
                </a:ln>
                <a:effectLst/>
                <a:uLnTx/>
                <a:uFillTx/>
                <a:latin typeface="Calibri" panose="020F0502020204030204" pitchFamily="34" charset="0"/>
                <a:ea typeface="+mn-ea"/>
                <a:cs typeface="Calibri" panose="020F0502020204030204" pitchFamily="34" charset="0"/>
              </a:rPr>
              <a:t>How can diabetes distress be assessed practically in clinical care?</a:t>
            </a:r>
          </a:p>
          <a:p>
            <a:pPr marL="243843" marR="0" lvl="0" indent="-243843" algn="l" defTabSz="914400" rtl="0" eaLnBrk="1" fontAlgn="auto" latinLnBrk="0" hangingPunct="1">
              <a:lnSpc>
                <a:spcPct val="120000"/>
              </a:lnSpc>
              <a:spcBef>
                <a:spcPts val="533"/>
              </a:spcBef>
              <a:spcAft>
                <a:spcPts val="0"/>
              </a:spcAft>
              <a:buClr>
                <a:srgbClr val="86AA2C"/>
              </a:buClr>
              <a:buSzPct val="76000"/>
              <a:buFont typeface="Arial" panose="020B0604020202020204" pitchFamily="34" charset="0"/>
              <a:buChar char="•"/>
              <a:tabLst/>
              <a:defRPr/>
            </a:pPr>
            <a:endParaRPr kumimoji="0" lang="en-US" sz="2500" b="0" i="0" u="none" strike="noStrike" kern="1200" cap="none" spc="0" normalizeH="0" baseline="0" noProof="0" dirty="0">
              <a:ln>
                <a:noFill/>
              </a:ln>
              <a:effectLst/>
              <a:uLnTx/>
              <a:uFillTx/>
              <a:latin typeface="Calibri" panose="020F0502020204030204" pitchFamily="34" charset="0"/>
              <a:ea typeface="+mn-ea"/>
              <a:cs typeface="Calibri" panose="020F0502020204030204" pitchFamily="34" charset="0"/>
            </a:endParaRPr>
          </a:p>
          <a:p>
            <a:pPr marL="243843" marR="0" lvl="0" indent="-243843" algn="l" defTabSz="914400" rtl="0" eaLnBrk="1" fontAlgn="auto" latinLnBrk="0" hangingPunct="1">
              <a:lnSpc>
                <a:spcPct val="120000"/>
              </a:lnSpc>
              <a:spcBef>
                <a:spcPts val="533"/>
              </a:spcBef>
              <a:spcAft>
                <a:spcPts val="0"/>
              </a:spcAft>
              <a:buClr>
                <a:srgbClr val="86AA2C"/>
              </a:buClr>
              <a:buSzPct val="76000"/>
              <a:buFont typeface="Wingdings 3"/>
              <a:buChar char=""/>
              <a:tabLst/>
              <a:defRPr/>
            </a:pPr>
            <a:r>
              <a:rPr kumimoji="0" lang="en-US" sz="2844" b="1" i="0" u="none" strike="noStrike" kern="1200" cap="none" spc="0" normalizeH="0" baseline="0" noProof="0" dirty="0">
                <a:ln>
                  <a:noFill/>
                </a:ln>
                <a:effectLst/>
                <a:uLnTx/>
                <a:uFillTx/>
                <a:latin typeface="Calibri" panose="020F0502020204030204" pitchFamily="34" charset="0"/>
                <a:ea typeface="+mn-ea"/>
                <a:cs typeface="Calibri" panose="020F0502020204030204" pitchFamily="34" charset="0"/>
              </a:rPr>
              <a:t>Session 1</a:t>
            </a:r>
            <a:r>
              <a:rPr kumimoji="0" lang="en-US" sz="2844" b="0" i="0" u="none" strike="noStrike" kern="1200" cap="none" spc="0" normalizeH="0" baseline="0" noProof="0" dirty="0">
                <a:ln>
                  <a:noFill/>
                </a:ln>
                <a:effectLst/>
                <a:uLnTx/>
                <a:uFillTx/>
                <a:latin typeface="Calibri" panose="020F0502020204030204" pitchFamily="34" charset="0"/>
                <a:ea typeface="+mn-ea"/>
                <a:cs typeface="Calibri" panose="020F0502020204030204" pitchFamily="34" charset="0"/>
              </a:rPr>
              <a:t> | </a:t>
            </a:r>
            <a:r>
              <a:rPr kumimoji="0" lang="en-US" sz="2844" b="1" i="0" u="none" strike="noStrike" kern="1200" cap="none" spc="0" normalizeH="0" baseline="0" noProof="0" dirty="0">
                <a:ln>
                  <a:noFill/>
                </a:ln>
                <a:effectLst/>
                <a:uLnTx/>
                <a:uFillTx/>
                <a:latin typeface="Calibri" panose="020F0502020204030204" pitchFamily="34" charset="0"/>
                <a:ea typeface="+mn-ea"/>
                <a:cs typeface="Calibri" panose="020F0502020204030204" pitchFamily="34" charset="0"/>
              </a:rPr>
              <a:t>Using the ReVive 5 step approach to address distress and support behavior change</a:t>
            </a:r>
            <a:endParaRPr kumimoji="0" lang="en-US" sz="2844" b="0" i="0" u="none" strike="noStrike" kern="1200" cap="none" spc="0" normalizeH="0" baseline="0" noProof="0" dirty="0">
              <a:ln>
                <a:noFill/>
              </a:ln>
              <a:effectLst/>
              <a:uLnTx/>
              <a:uFillTx/>
              <a:latin typeface="Calibri" panose="020F0502020204030204" pitchFamily="34" charset="0"/>
              <a:ea typeface="+mn-ea"/>
              <a:cs typeface="Calibri" panose="020F0502020204030204" pitchFamily="34" charset="0"/>
            </a:endParaRPr>
          </a:p>
          <a:p>
            <a:pPr marL="243843" marR="0" lvl="0" indent="-243843" algn="l" defTabSz="914400" rtl="0" eaLnBrk="1" fontAlgn="auto" latinLnBrk="0" hangingPunct="1">
              <a:lnSpc>
                <a:spcPct val="120000"/>
              </a:lnSpc>
              <a:spcBef>
                <a:spcPts val="533"/>
              </a:spcBef>
              <a:spcAft>
                <a:spcPts val="0"/>
              </a:spcAft>
              <a:buClr>
                <a:srgbClr val="86AA2C"/>
              </a:buClr>
              <a:buSzPct val="76000"/>
              <a:buFont typeface="Arial" panose="020B0604020202020204" pitchFamily="34" charset="0"/>
              <a:buChar char="•"/>
              <a:tabLst/>
              <a:defRPr/>
            </a:pPr>
            <a:r>
              <a:rPr kumimoji="0" lang="en-US" sz="2500" b="0" i="0" u="none" strike="noStrike" kern="1200" cap="none" spc="0" normalizeH="0" baseline="0" noProof="0" dirty="0">
                <a:ln>
                  <a:noFill/>
                </a:ln>
                <a:effectLst/>
                <a:uLnTx/>
                <a:uFillTx/>
                <a:latin typeface="Calibri" panose="020F0502020204030204" pitchFamily="34" charset="0"/>
                <a:ea typeface="+mn-ea"/>
                <a:cs typeface="Calibri" panose="020F0502020204030204" pitchFamily="34" charset="0"/>
              </a:rPr>
              <a:t>Specific tools to enhance effective communication strategies to address diabetes distress.</a:t>
            </a:r>
          </a:p>
          <a:p>
            <a:pPr marL="243843" marR="0" lvl="0" indent="-243843" algn="l" defTabSz="914400" rtl="0" eaLnBrk="1" fontAlgn="auto" latinLnBrk="0" hangingPunct="1">
              <a:lnSpc>
                <a:spcPct val="120000"/>
              </a:lnSpc>
              <a:spcBef>
                <a:spcPts val="533"/>
              </a:spcBef>
              <a:spcAft>
                <a:spcPts val="0"/>
              </a:spcAft>
              <a:buClr>
                <a:srgbClr val="86AA2C"/>
              </a:buClr>
              <a:buSzPct val="76000"/>
              <a:buFont typeface="Arial" panose="020B0604020202020204" pitchFamily="34" charset="0"/>
              <a:buChar char="•"/>
              <a:tabLst/>
              <a:defRPr/>
            </a:pPr>
            <a:r>
              <a:rPr kumimoji="0" lang="en-US" sz="2500" b="0" i="0" u="none" strike="noStrike" kern="1200" cap="none" spc="0" normalizeH="0" baseline="0" noProof="0" dirty="0">
                <a:ln>
                  <a:noFill/>
                </a:ln>
                <a:effectLst/>
                <a:uLnTx/>
                <a:uFillTx/>
                <a:latin typeface="Calibri" panose="020F0502020204030204" pitchFamily="34" charset="0"/>
                <a:ea typeface="+mn-ea"/>
                <a:cs typeface="Calibri" panose="020F0502020204030204" pitchFamily="34" charset="0"/>
              </a:rPr>
              <a:t>Four practical steps to address diabetes distress as a barrier to self-care.</a:t>
            </a:r>
          </a:p>
          <a:p>
            <a:pPr marL="243843" marR="0" lvl="0" indent="-243843" algn="l" defTabSz="914400" rtl="0" eaLnBrk="1" fontAlgn="auto" latinLnBrk="0" hangingPunct="1">
              <a:lnSpc>
                <a:spcPct val="100000"/>
              </a:lnSpc>
              <a:spcBef>
                <a:spcPts val="533"/>
              </a:spcBef>
              <a:spcAft>
                <a:spcPts val="0"/>
              </a:spcAft>
              <a:buClr>
                <a:srgbClr val="86AA2C"/>
              </a:buClr>
              <a:buSzPct val="76000"/>
              <a:buFont typeface="Wingdings 3"/>
              <a:buChar char=""/>
              <a:tabLst/>
              <a:defRPr/>
            </a:pPr>
            <a:endParaRPr kumimoji="0" lang="en-US" sz="2844"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17122800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15606" y="917962"/>
            <a:ext cx="857473" cy="857473"/>
          </a:xfrm>
          <a:prstGeom prst="rect">
            <a:avLst/>
          </a:prstGeom>
        </p:spPr>
      </p:pic>
      <p:sp>
        <p:nvSpPr>
          <p:cNvPr id="2" name="Title 1">
            <a:extLst>
              <a:ext uri="{FF2B5EF4-FFF2-40B4-BE49-F238E27FC236}">
                <a16:creationId xmlns:a16="http://schemas.microsoft.com/office/drawing/2014/main" id="{3BCA524E-EFD4-8C39-0D57-8E18AC2EA22A}"/>
              </a:ext>
            </a:extLst>
          </p:cNvPr>
          <p:cNvSpPr>
            <a:spLocks noGrp="1"/>
          </p:cNvSpPr>
          <p:nvPr>
            <p:ph type="title"/>
          </p:nvPr>
        </p:nvSpPr>
        <p:spPr/>
        <p:txBody>
          <a:bodyPr/>
          <a:lstStyle/>
          <a:p>
            <a:r>
              <a:rPr lang="en-US" dirty="0"/>
              <a:t>Summary and Tips</a:t>
            </a:r>
          </a:p>
        </p:txBody>
      </p:sp>
      <p:sp>
        <p:nvSpPr>
          <p:cNvPr id="4" name="Content Placeholder 3">
            <a:extLst>
              <a:ext uri="{FF2B5EF4-FFF2-40B4-BE49-F238E27FC236}">
                <a16:creationId xmlns:a16="http://schemas.microsoft.com/office/drawing/2014/main" id="{916E9E32-6424-4558-03F8-7CBB4AA145F0}"/>
              </a:ext>
            </a:extLst>
          </p:cNvPr>
          <p:cNvSpPr>
            <a:spLocks noGrp="1"/>
          </p:cNvSpPr>
          <p:nvPr>
            <p:ph sz="quarter" idx="1"/>
          </p:nvPr>
        </p:nvSpPr>
        <p:spPr>
          <a:xfrm>
            <a:off x="277971" y="1143000"/>
            <a:ext cx="4700847" cy="4937760"/>
          </a:xfrm>
        </p:spPr>
        <p:txBody>
          <a:bodyPr>
            <a:normAutofit fontScale="92500"/>
          </a:bodyPr>
          <a:lstStyle/>
          <a:p>
            <a:pPr marL="0" indent="0">
              <a:buNone/>
            </a:pPr>
            <a:endParaRPr lang="en-US" sz="1000" b="1" dirty="0">
              <a:latin typeface="Baskerville Old Face" panose="02020602080505020303" pitchFamily="18" charset="0"/>
            </a:endParaRPr>
          </a:p>
          <a:p>
            <a:pPr marL="342991" indent="-342991">
              <a:buClr>
                <a:srgbClr val="005959"/>
              </a:buClr>
              <a:buFont typeface="Wingdings" panose="05000000000000000000" pitchFamily="2" charset="2"/>
              <a:buChar char="§"/>
            </a:pPr>
            <a:r>
              <a:rPr lang="en-US" sz="3200" dirty="0">
                <a:latin typeface="Calibri" panose="020F0502020204030204" pitchFamily="34" charset="0"/>
                <a:cs typeface="Calibri" panose="020F0502020204030204" pitchFamily="34" charset="0"/>
              </a:rPr>
              <a:t>Encourage </a:t>
            </a:r>
            <a:r>
              <a:rPr lang="en-US" dirty="0">
                <a:cs typeface="Calibri" panose="020F0502020204030204" pitchFamily="34" charset="0"/>
              </a:rPr>
              <a:t>individual</a:t>
            </a:r>
            <a:r>
              <a:rPr lang="en-US" sz="3200" dirty="0">
                <a:latin typeface="Calibri" panose="020F0502020204030204" pitchFamily="34" charset="0"/>
                <a:cs typeface="Calibri" panose="020F0502020204030204" pitchFamily="34" charset="0"/>
              </a:rPr>
              <a:t> to go through these steps on an ongoing basis, to make sure that the toolkit is current and insulin dosing and ratios are on target.</a:t>
            </a:r>
          </a:p>
          <a:p>
            <a:pPr>
              <a:buClr>
                <a:srgbClr val="005959"/>
              </a:buClr>
            </a:pPr>
            <a:endParaRPr lang="en-US" sz="1600" dirty="0">
              <a:latin typeface="Calibri" panose="020F0502020204030204" pitchFamily="34" charset="0"/>
              <a:cs typeface="Calibri" panose="020F0502020204030204" pitchFamily="34" charset="0"/>
            </a:endParaRPr>
          </a:p>
          <a:p>
            <a:pPr marL="342991" indent="-342991">
              <a:buClr>
                <a:srgbClr val="005959"/>
              </a:buClr>
              <a:buFont typeface="Wingdings" panose="05000000000000000000" pitchFamily="2" charset="2"/>
              <a:buChar char="§"/>
            </a:pPr>
            <a:r>
              <a:rPr lang="en-US" sz="3200" dirty="0">
                <a:latin typeface="Calibri" panose="020F0502020204030204" pitchFamily="34" charset="0"/>
                <a:cs typeface="Calibri" panose="020F0502020204030204" pitchFamily="34" charset="0"/>
              </a:rPr>
              <a:t>Expect that over time, ratios and corrections need to be adjusted.</a:t>
            </a:r>
          </a:p>
          <a:p>
            <a:endParaRPr lang="en-US" dirty="0"/>
          </a:p>
        </p:txBody>
      </p:sp>
      <p:pic>
        <p:nvPicPr>
          <p:cNvPr id="8" name="Picture 7">
            <a:extLst>
              <a:ext uri="{FF2B5EF4-FFF2-40B4-BE49-F238E27FC236}">
                <a16:creationId xmlns:a16="http://schemas.microsoft.com/office/drawing/2014/main" id="{227CAD35-59C4-9DFE-F2B0-E21929642953}"/>
              </a:ext>
            </a:extLst>
          </p:cNvPr>
          <p:cNvPicPr>
            <a:picLocks noChangeAspect="1"/>
          </p:cNvPicPr>
          <p:nvPr/>
        </p:nvPicPr>
        <p:blipFill>
          <a:blip r:embed="rId4"/>
          <a:stretch>
            <a:fillRect/>
          </a:stretch>
        </p:blipFill>
        <p:spPr>
          <a:xfrm>
            <a:off x="5622182" y="1676400"/>
            <a:ext cx="2967381" cy="4079296"/>
          </a:xfrm>
          <a:prstGeom prst="rect">
            <a:avLst/>
          </a:prstGeom>
        </p:spPr>
      </p:pic>
    </p:spTree>
    <p:extLst>
      <p:ext uri="{BB962C8B-B14F-4D97-AF65-F5344CB8AC3E}">
        <p14:creationId xmlns:p14="http://schemas.microsoft.com/office/powerpoint/2010/main" val="271391172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75533" y="944672"/>
            <a:ext cx="857473" cy="857473"/>
          </a:xfrm>
          <a:prstGeom prst="rect">
            <a:avLst/>
          </a:prstGeom>
        </p:spPr>
      </p:pic>
      <p:sp>
        <p:nvSpPr>
          <p:cNvPr id="12" name="TextBox 11"/>
          <p:cNvSpPr txBox="1"/>
          <p:nvPr/>
        </p:nvSpPr>
        <p:spPr>
          <a:xfrm>
            <a:off x="627623" y="1775436"/>
            <a:ext cx="4801850" cy="706988"/>
          </a:xfrm>
          <a:prstGeom prst="rect">
            <a:avLst/>
          </a:prstGeom>
          <a:noFill/>
        </p:spPr>
        <p:txBody>
          <a:bodyPr wrap="square" rtlCol="0">
            <a:spAutoFit/>
          </a:bodyPr>
          <a:lstStyle/>
          <a:p>
            <a:pPr>
              <a:lnSpc>
                <a:spcPts val="1275"/>
              </a:lnSpc>
            </a:pPr>
            <a:endParaRPr lang="en-US" sz="1350" b="1" dirty="0">
              <a:latin typeface="Baskerville Old Face" panose="02020602080505020303" pitchFamily="18" charset="0"/>
            </a:endParaRPr>
          </a:p>
          <a:p>
            <a:pPr>
              <a:lnSpc>
                <a:spcPts val="2251"/>
              </a:lnSpc>
            </a:pPr>
            <a:endParaRPr lang="en-US" sz="2101" dirty="0"/>
          </a:p>
          <a:p>
            <a:pPr algn="ctr">
              <a:lnSpc>
                <a:spcPts val="1125"/>
              </a:lnSpc>
            </a:pPr>
            <a:endParaRPr lang="en-US" sz="1350" b="1" dirty="0">
              <a:latin typeface="Baskerville Old Face" panose="02020602080505020303" pitchFamily="18" charset="0"/>
            </a:endParaRPr>
          </a:p>
        </p:txBody>
      </p:sp>
      <p:sp>
        <p:nvSpPr>
          <p:cNvPr id="2" name="Title 1">
            <a:extLst>
              <a:ext uri="{FF2B5EF4-FFF2-40B4-BE49-F238E27FC236}">
                <a16:creationId xmlns:a16="http://schemas.microsoft.com/office/drawing/2014/main" id="{BB43C1EA-9083-6154-A0A1-52E11B4DD00E}"/>
              </a:ext>
            </a:extLst>
          </p:cNvPr>
          <p:cNvSpPr>
            <a:spLocks noGrp="1"/>
          </p:cNvSpPr>
          <p:nvPr>
            <p:ph type="title"/>
          </p:nvPr>
        </p:nvSpPr>
        <p:spPr/>
        <p:txBody>
          <a:bodyPr>
            <a:normAutofit fontScale="90000"/>
          </a:bodyPr>
          <a:lstStyle/>
          <a:p>
            <a:r>
              <a:rPr lang="en-US" dirty="0"/>
              <a:t>ReVive 5 Program – Fresh Perspective</a:t>
            </a:r>
          </a:p>
        </p:txBody>
      </p:sp>
      <p:sp>
        <p:nvSpPr>
          <p:cNvPr id="4" name="Content Placeholder 3">
            <a:extLst>
              <a:ext uri="{FF2B5EF4-FFF2-40B4-BE49-F238E27FC236}">
                <a16:creationId xmlns:a16="http://schemas.microsoft.com/office/drawing/2014/main" id="{C23A53DF-24CD-486E-35DC-005120CE1D08}"/>
              </a:ext>
            </a:extLst>
          </p:cNvPr>
          <p:cNvSpPr>
            <a:spLocks noGrp="1"/>
          </p:cNvSpPr>
          <p:nvPr>
            <p:ph sz="quarter" idx="1"/>
          </p:nvPr>
        </p:nvSpPr>
        <p:spPr>
          <a:xfrm>
            <a:off x="381000" y="1275753"/>
            <a:ext cx="5048473" cy="5557894"/>
          </a:xfrm>
        </p:spPr>
        <p:txBody>
          <a:bodyPr>
            <a:normAutofit/>
          </a:bodyPr>
          <a:lstStyle/>
          <a:p>
            <a:pPr marL="0" indent="0">
              <a:buNone/>
            </a:pPr>
            <a:r>
              <a:rPr lang="en-US" sz="3200" b="1" dirty="0"/>
              <a:t>The purpose of ReVive 5 Program:</a:t>
            </a:r>
          </a:p>
          <a:p>
            <a:pPr marL="342991" indent="-342991">
              <a:buFont typeface="Wingdings" pitchFamily="2" charset="2"/>
              <a:buChar char="§"/>
            </a:pPr>
            <a:r>
              <a:rPr lang="en-US" sz="3200" dirty="0"/>
              <a:t>To help look at things differently.</a:t>
            </a:r>
          </a:p>
          <a:p>
            <a:pPr marL="342991" indent="-342991">
              <a:buFont typeface="Wingdings" pitchFamily="2" charset="2"/>
              <a:buChar char="§"/>
            </a:pPr>
            <a:r>
              <a:rPr lang="en-US" sz="3200" dirty="0"/>
              <a:t>To gain a new perspective.</a:t>
            </a:r>
          </a:p>
          <a:p>
            <a:pPr marL="342991" indent="-342991">
              <a:buFont typeface="Wingdings" pitchFamily="2" charset="2"/>
              <a:buChar char="§"/>
            </a:pPr>
            <a:r>
              <a:rPr lang="en-US" sz="3200" dirty="0"/>
              <a:t>To get out of a self-management rut.</a:t>
            </a:r>
          </a:p>
          <a:p>
            <a:endParaRPr lang="en-US" sz="3200" b="1" dirty="0"/>
          </a:p>
          <a:p>
            <a:endParaRPr lang="en-US" dirty="0"/>
          </a:p>
        </p:txBody>
      </p:sp>
      <p:pic>
        <p:nvPicPr>
          <p:cNvPr id="6" name="Picture 5" descr="Child in pirate costume">
            <a:extLst>
              <a:ext uri="{FF2B5EF4-FFF2-40B4-BE49-F238E27FC236}">
                <a16:creationId xmlns:a16="http://schemas.microsoft.com/office/drawing/2014/main" id="{972DA373-0B0C-8912-6B1A-BD1FCB05778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600346" y="1275753"/>
            <a:ext cx="3111681" cy="2273162"/>
          </a:xfrm>
          <a:prstGeom prst="rect">
            <a:avLst/>
          </a:prstGeom>
        </p:spPr>
      </p:pic>
      <p:sp>
        <p:nvSpPr>
          <p:cNvPr id="8" name="TextBox 7">
            <a:extLst>
              <a:ext uri="{FF2B5EF4-FFF2-40B4-BE49-F238E27FC236}">
                <a16:creationId xmlns:a16="http://schemas.microsoft.com/office/drawing/2014/main" id="{A1CC43CC-CA04-E4CB-51ED-1CF74F973CB6}"/>
              </a:ext>
            </a:extLst>
          </p:cNvPr>
          <p:cNvSpPr txBox="1"/>
          <p:nvPr/>
        </p:nvSpPr>
        <p:spPr>
          <a:xfrm>
            <a:off x="5455397" y="3548915"/>
            <a:ext cx="3562127" cy="2677656"/>
          </a:xfrm>
          <a:prstGeom prst="rect">
            <a:avLst/>
          </a:prstGeom>
          <a:noFill/>
        </p:spPr>
        <p:txBody>
          <a:bodyPr wrap="square">
            <a:spAutoFit/>
          </a:bodyPr>
          <a:lstStyle/>
          <a:p>
            <a:pPr algn="ctr"/>
            <a:r>
              <a:rPr lang="en-US" sz="2400" dirty="0">
                <a:solidFill>
                  <a:srgbClr val="0070C0"/>
                </a:solidFill>
              </a:rPr>
              <a:t>With new perspective, we </a:t>
            </a:r>
            <a:r>
              <a:rPr lang="en-US" sz="2400" i="1" dirty="0">
                <a:solidFill>
                  <a:srgbClr val="0070C0"/>
                </a:solidFill>
              </a:rPr>
              <a:t>partner with the person with diabetes </a:t>
            </a:r>
          </a:p>
          <a:p>
            <a:pPr algn="ctr"/>
            <a:r>
              <a:rPr lang="en-US" sz="2400" i="1" dirty="0">
                <a:solidFill>
                  <a:srgbClr val="0070C0"/>
                </a:solidFill>
              </a:rPr>
              <a:t>Who is the expert in their lives</a:t>
            </a:r>
          </a:p>
          <a:p>
            <a:pPr algn="ctr"/>
            <a:r>
              <a:rPr lang="en-US" sz="2400" i="1" dirty="0">
                <a:solidFill>
                  <a:srgbClr val="0070C0"/>
                </a:solidFill>
              </a:rPr>
              <a:t>To figure out what to do about it.</a:t>
            </a:r>
            <a:endParaRPr lang="en-US" sz="1800" dirty="0">
              <a:solidFill>
                <a:srgbClr val="0070C0"/>
              </a:solidFill>
            </a:endParaRPr>
          </a:p>
        </p:txBody>
      </p:sp>
    </p:spTree>
    <p:extLst>
      <p:ext uri="{BB962C8B-B14F-4D97-AF65-F5344CB8AC3E}">
        <p14:creationId xmlns:p14="http://schemas.microsoft.com/office/powerpoint/2010/main" val="26527324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57ADBD42-AD5A-8245-8245-91AD3260B513}"/>
              </a:ext>
            </a:extLst>
          </p:cNvPr>
          <p:cNvSpPr>
            <a:spLocks noGrp="1"/>
          </p:cNvSpPr>
          <p:nvPr>
            <p:ph type="title"/>
          </p:nvPr>
        </p:nvSpPr>
        <p:spPr>
          <a:xfrm>
            <a:off x="304800" y="304800"/>
            <a:ext cx="8534400" cy="1295400"/>
          </a:xfrm>
        </p:spPr>
        <p:txBody>
          <a:bodyPr anchor="b">
            <a:normAutofit/>
          </a:bodyPr>
          <a:lstStyle/>
          <a:p>
            <a:pPr>
              <a:lnSpc>
                <a:spcPct val="90000"/>
              </a:lnSpc>
            </a:pPr>
            <a:r>
              <a:rPr lang="en-US" sz="3700" dirty="0"/>
              <a:t>Glycemic Management and Discovering the Expert Within – So Far…</a:t>
            </a:r>
          </a:p>
        </p:txBody>
      </p:sp>
      <p:sp>
        <p:nvSpPr>
          <p:cNvPr id="7" name="Content Placeholder 6">
            <a:extLst>
              <a:ext uri="{FF2B5EF4-FFF2-40B4-BE49-F238E27FC236}">
                <a16:creationId xmlns:a16="http://schemas.microsoft.com/office/drawing/2014/main" id="{41399C48-461D-54E1-6802-52B33FE63C5E}"/>
              </a:ext>
            </a:extLst>
          </p:cNvPr>
          <p:cNvSpPr>
            <a:spLocks noGrp="1"/>
          </p:cNvSpPr>
          <p:nvPr>
            <p:ph type="body" sz="half" idx="1"/>
          </p:nvPr>
        </p:nvSpPr>
        <p:spPr>
          <a:xfrm>
            <a:off x="304800" y="1752600"/>
            <a:ext cx="4675188" cy="4724400"/>
          </a:xfrm>
        </p:spPr>
        <p:txBody>
          <a:bodyPr>
            <a:normAutofit/>
          </a:bodyPr>
          <a:lstStyle/>
          <a:p>
            <a:pPr>
              <a:lnSpc>
                <a:spcPct val="90000"/>
              </a:lnSpc>
            </a:pPr>
            <a:r>
              <a:rPr lang="en-US" sz="2400" dirty="0"/>
              <a:t>Diabetes review</a:t>
            </a:r>
          </a:p>
          <a:p>
            <a:pPr>
              <a:lnSpc>
                <a:spcPct val="90000"/>
              </a:lnSpc>
            </a:pPr>
            <a:r>
              <a:rPr lang="en-US" sz="2400" dirty="0"/>
              <a:t>Organize and optimize diabetes tool kit</a:t>
            </a:r>
          </a:p>
          <a:p>
            <a:pPr>
              <a:lnSpc>
                <a:spcPct val="90000"/>
              </a:lnSpc>
            </a:pPr>
            <a:r>
              <a:rPr lang="en-US" sz="2400" dirty="0"/>
              <a:t>The basics of basal and bolus insulin</a:t>
            </a:r>
          </a:p>
          <a:p>
            <a:pPr>
              <a:lnSpc>
                <a:spcPct val="90000"/>
              </a:lnSpc>
            </a:pPr>
            <a:r>
              <a:rPr lang="en-US" sz="2400" dirty="0"/>
              <a:t>Practical tips for accurate carb counting</a:t>
            </a:r>
          </a:p>
          <a:p>
            <a:pPr>
              <a:lnSpc>
                <a:spcPct val="90000"/>
              </a:lnSpc>
            </a:pPr>
            <a:r>
              <a:rPr lang="en-US" sz="2400" dirty="0"/>
              <a:t>Carb ratios and corrections</a:t>
            </a:r>
          </a:p>
          <a:p>
            <a:pPr>
              <a:lnSpc>
                <a:spcPct val="90000"/>
              </a:lnSpc>
            </a:pPr>
            <a:r>
              <a:rPr lang="en-US" sz="2400" dirty="0"/>
              <a:t>ReVive 5 Conversation Tools</a:t>
            </a:r>
          </a:p>
          <a:p>
            <a:pPr>
              <a:lnSpc>
                <a:spcPct val="90000"/>
              </a:lnSpc>
            </a:pPr>
            <a:r>
              <a:rPr lang="en-US" sz="2400" dirty="0"/>
              <a:t>Optimize management based on personal goals (not ours)</a:t>
            </a:r>
          </a:p>
          <a:p>
            <a:pPr>
              <a:lnSpc>
                <a:spcPct val="90000"/>
              </a:lnSpc>
            </a:pPr>
            <a:endParaRPr lang="en-US" sz="2200" dirty="0"/>
          </a:p>
        </p:txBody>
      </p:sp>
      <p:pic>
        <p:nvPicPr>
          <p:cNvPr id="3" name="Picture 2" descr="Elderly man in counseling">
            <a:extLst>
              <a:ext uri="{FF2B5EF4-FFF2-40B4-BE49-F238E27FC236}">
                <a16:creationId xmlns:a16="http://schemas.microsoft.com/office/drawing/2014/main" id="{043E5EF0-C8BE-B583-2428-775652F4608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0722" r="17471" b="-2"/>
          <a:stretch/>
        </p:blipFill>
        <p:spPr>
          <a:xfrm>
            <a:off x="5008563" y="1774825"/>
            <a:ext cx="3810000" cy="4114800"/>
          </a:xfrm>
          <a:prstGeom prst="rect">
            <a:avLst/>
          </a:prstGeom>
          <a:noFill/>
        </p:spPr>
      </p:pic>
      <p:sp>
        <p:nvSpPr>
          <p:cNvPr id="4" name="Footer Placeholder 3">
            <a:extLst>
              <a:ext uri="{FF2B5EF4-FFF2-40B4-BE49-F238E27FC236}">
                <a16:creationId xmlns:a16="http://schemas.microsoft.com/office/drawing/2014/main" id="{81738DB7-ACA5-E242-B895-5D3DEFE69010}"/>
              </a:ext>
            </a:extLst>
          </p:cNvPr>
          <p:cNvSpPr>
            <a:spLocks noGrp="1"/>
          </p:cNvSpPr>
          <p:nvPr>
            <p:ph type="ftr" sz="quarter" idx="4294967295"/>
          </p:nvPr>
        </p:nvSpPr>
        <p:spPr/>
        <p:txBody>
          <a:bodyPr/>
          <a:lstStyle/>
          <a:p>
            <a:pPr>
              <a:spcAft>
                <a:spcPts val="600"/>
              </a:spcAft>
            </a:pPr>
            <a:r>
              <a:rPr lang="en-US" dirty="0"/>
              <a:t>Presentation Title</a:t>
            </a:r>
            <a:endParaRPr lang="en-US"/>
          </a:p>
        </p:txBody>
      </p:sp>
      <p:sp>
        <p:nvSpPr>
          <p:cNvPr id="5" name="Slide Number Placeholder 4">
            <a:extLst>
              <a:ext uri="{FF2B5EF4-FFF2-40B4-BE49-F238E27FC236}">
                <a16:creationId xmlns:a16="http://schemas.microsoft.com/office/drawing/2014/main" id="{AC1E07E3-81DE-3746-A4F4-E99A6F108D23}"/>
              </a:ext>
            </a:extLst>
          </p:cNvPr>
          <p:cNvSpPr>
            <a:spLocks noGrp="1"/>
          </p:cNvSpPr>
          <p:nvPr>
            <p:ph type="sldNum" sz="quarter" idx="4294967295"/>
          </p:nvPr>
        </p:nvSpPr>
        <p:spPr/>
        <p:txBody>
          <a:bodyPr/>
          <a:lstStyle/>
          <a:p>
            <a:pPr>
              <a:spcAft>
                <a:spcPts val="600"/>
              </a:spcAft>
            </a:pPr>
            <a:fld id="{7BCC8D0D-EAEC-449D-9161-023DFF90F2E2}" type="slidenum">
              <a:rPr lang="en-US" smtClean="0"/>
              <a:pPr>
                <a:spcAft>
                  <a:spcPts val="600"/>
                </a:spcAft>
              </a:pPr>
              <a:t>72</a:t>
            </a:fld>
            <a:endParaRPr lang="en-US"/>
          </a:p>
        </p:txBody>
      </p:sp>
    </p:spTree>
    <p:extLst>
      <p:ext uri="{BB962C8B-B14F-4D97-AF65-F5344CB8AC3E}">
        <p14:creationId xmlns:p14="http://schemas.microsoft.com/office/powerpoint/2010/main" val="3220921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71F469-A70D-E002-CE33-1A9926DDD296}"/>
              </a:ext>
            </a:extLst>
          </p:cNvPr>
          <p:cNvSpPr>
            <a:spLocks noGrp="1"/>
          </p:cNvSpPr>
          <p:nvPr>
            <p:ph type="title"/>
          </p:nvPr>
        </p:nvSpPr>
        <p:spPr/>
        <p:txBody>
          <a:bodyPr/>
          <a:lstStyle/>
          <a:p>
            <a:r>
              <a:rPr lang="en-US" dirty="0"/>
              <a:t>ReVive 5 Steps</a:t>
            </a:r>
          </a:p>
        </p:txBody>
      </p:sp>
      <p:sp>
        <p:nvSpPr>
          <p:cNvPr id="14" name="Content Placeholder 13"/>
          <p:cNvSpPr>
            <a:spLocks noGrp="1"/>
          </p:cNvSpPr>
          <p:nvPr>
            <p:ph sz="quarter" idx="1"/>
          </p:nvPr>
        </p:nvSpPr>
        <p:spPr/>
        <p:txBody>
          <a:bodyPr>
            <a:normAutofit fontScale="92500"/>
          </a:bodyPr>
          <a:lstStyle/>
          <a:p>
            <a:pPr marL="0" indent="0">
              <a:lnSpc>
                <a:spcPct val="110000"/>
              </a:lnSpc>
              <a:spcBef>
                <a:spcPts val="0"/>
              </a:spcBef>
              <a:buNone/>
            </a:pPr>
            <a:r>
              <a:rPr lang="en-US" b="1" dirty="0">
                <a:latin typeface="Calibri" panose="020F0502020204030204" pitchFamily="34" charset="0"/>
                <a:ea typeface="Calibri" panose="020F0502020204030204" pitchFamily="34" charset="0"/>
              </a:rPr>
              <a:t>5 Steps to Address Distress Diabetes and Enhance Management</a:t>
            </a:r>
            <a:endParaRPr lang="en-US" dirty="0">
              <a:latin typeface="Calibri" panose="020F0502020204030204" pitchFamily="34" charset="0"/>
              <a:ea typeface="Calibri" panose="020F0502020204030204" pitchFamily="34" charset="0"/>
            </a:endParaRPr>
          </a:p>
          <a:p>
            <a:pPr marL="385865" indent="-385865">
              <a:lnSpc>
                <a:spcPct val="110000"/>
              </a:lnSpc>
              <a:spcBef>
                <a:spcPts val="0"/>
              </a:spcBef>
              <a:buAutoNum type="arabicPeriod"/>
            </a:pPr>
            <a:r>
              <a:rPr lang="en-US" dirty="0">
                <a:latin typeface="Calibri" panose="020F0502020204030204" pitchFamily="34" charset="0"/>
                <a:ea typeface="Calibri" panose="020F0502020204030204" pitchFamily="34" charset="0"/>
              </a:rPr>
              <a:t>Assess diabetes distress </a:t>
            </a:r>
          </a:p>
          <a:p>
            <a:pPr marL="385865" indent="-385865">
              <a:lnSpc>
                <a:spcPct val="110000"/>
              </a:lnSpc>
              <a:spcBef>
                <a:spcPts val="0"/>
              </a:spcBef>
              <a:buAutoNum type="arabicPeriod"/>
            </a:pPr>
            <a:r>
              <a:rPr lang="en-US" dirty="0">
                <a:latin typeface="Calibri" panose="020F0502020204030204" pitchFamily="34" charset="0"/>
                <a:ea typeface="Calibri" panose="020F0502020204030204" pitchFamily="34" charset="0"/>
              </a:rPr>
              <a:t>Begin a conversation to foster a new perspective </a:t>
            </a:r>
          </a:p>
          <a:p>
            <a:pPr marL="385865" indent="-385865">
              <a:lnSpc>
                <a:spcPct val="110000"/>
              </a:lnSpc>
              <a:spcBef>
                <a:spcPts val="0"/>
              </a:spcBef>
              <a:buAutoNum type="arabicPeriod"/>
            </a:pPr>
            <a:r>
              <a:rPr lang="en-US" dirty="0">
                <a:latin typeface="Calibri" panose="020F0502020204030204" pitchFamily="34" charset="0"/>
                <a:ea typeface="Calibri" panose="020F0502020204030204" pitchFamily="34" charset="0"/>
              </a:rPr>
              <a:t>Consider different management choices that are not driven by tough thoughts and feelings  </a:t>
            </a:r>
          </a:p>
          <a:p>
            <a:pPr marL="385865" indent="-385865">
              <a:lnSpc>
                <a:spcPct val="110000"/>
              </a:lnSpc>
              <a:spcBef>
                <a:spcPts val="0"/>
              </a:spcBef>
              <a:buAutoNum type="arabicPeriod"/>
            </a:pPr>
            <a:r>
              <a:rPr lang="en-US" dirty="0">
                <a:solidFill>
                  <a:srgbClr val="0070C0"/>
                </a:solidFill>
                <a:latin typeface="Calibri" panose="020F0502020204030204" pitchFamily="34" charset="0"/>
                <a:ea typeface="Calibri" panose="020F0502020204030204" pitchFamily="34" charset="0"/>
              </a:rPr>
              <a:t>Optimize self-care based on personal choice and values—”find the expert within.”</a:t>
            </a:r>
          </a:p>
          <a:p>
            <a:pPr marL="385865" indent="-385865">
              <a:lnSpc>
                <a:spcPct val="110000"/>
              </a:lnSpc>
              <a:spcBef>
                <a:spcPts val="0"/>
              </a:spcBef>
              <a:buAutoNum type="arabicPeriod"/>
            </a:pPr>
            <a:r>
              <a:rPr lang="en-US" dirty="0">
                <a:solidFill>
                  <a:srgbClr val="0070C0"/>
                </a:solidFill>
                <a:latin typeface="Calibri" panose="020F0502020204030204" pitchFamily="34" charset="0"/>
                <a:ea typeface="Calibri" panose="020F0502020204030204" pitchFamily="34" charset="0"/>
              </a:rPr>
              <a:t>Make changes and plan for next steps.  </a:t>
            </a:r>
          </a:p>
          <a:p>
            <a:pPr marL="0" indent="0">
              <a:buClr>
                <a:srgbClr val="005959"/>
              </a:buClr>
              <a:buNone/>
            </a:pPr>
            <a:endParaRPr lang="en-US" sz="2701" b="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7184209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1DA569-F7C7-1627-3944-F4A2D06444E5}"/>
              </a:ext>
            </a:extLst>
          </p:cNvPr>
          <p:cNvSpPr>
            <a:spLocks noGrp="1"/>
          </p:cNvSpPr>
          <p:nvPr>
            <p:ph type="title"/>
          </p:nvPr>
        </p:nvSpPr>
        <p:spPr/>
        <p:txBody>
          <a:bodyPr/>
          <a:lstStyle/>
          <a:p>
            <a:r>
              <a:rPr lang="en-US" dirty="0" err="1"/>
              <a:t>ReVive</a:t>
            </a:r>
            <a:r>
              <a:rPr lang="en-US" dirty="0"/>
              <a:t> 5 approach works </a:t>
            </a:r>
          </a:p>
        </p:txBody>
      </p:sp>
      <p:sp>
        <p:nvSpPr>
          <p:cNvPr id="3" name="Content Placeholder 2">
            <a:extLst>
              <a:ext uri="{FF2B5EF4-FFF2-40B4-BE49-F238E27FC236}">
                <a16:creationId xmlns:a16="http://schemas.microsoft.com/office/drawing/2014/main" id="{13162762-0828-615A-B8E2-07E4E5A17D93}"/>
              </a:ext>
            </a:extLst>
          </p:cNvPr>
          <p:cNvSpPr>
            <a:spLocks noGrp="1"/>
          </p:cNvSpPr>
          <p:nvPr>
            <p:ph sz="quarter" idx="1"/>
          </p:nvPr>
        </p:nvSpPr>
        <p:spPr/>
        <p:txBody>
          <a:bodyPr/>
          <a:lstStyle/>
          <a:p>
            <a:r>
              <a:rPr lang="en-US" sz="3200" dirty="0">
                <a:solidFill>
                  <a:schemeClr val="accent1">
                    <a:lumMod val="50000"/>
                  </a:schemeClr>
                </a:solidFill>
                <a:latin typeface="Calibri" panose="020F0502020204030204" pitchFamily="34" charset="0"/>
                <a:cs typeface="Calibri" panose="020F0502020204030204" pitchFamily="34" charset="0"/>
              </a:rPr>
              <a:t>We are going to use a few common </a:t>
            </a:r>
            <a:r>
              <a:rPr lang="en-US" dirty="0">
                <a:solidFill>
                  <a:schemeClr val="accent1">
                    <a:lumMod val="50000"/>
                  </a:schemeClr>
                </a:solidFill>
                <a:cs typeface="Calibri" panose="020F0502020204030204" pitchFamily="34" charset="0"/>
              </a:rPr>
              <a:t>situations </a:t>
            </a:r>
            <a:r>
              <a:rPr lang="en-US" sz="3200" dirty="0">
                <a:solidFill>
                  <a:schemeClr val="accent1">
                    <a:lumMod val="50000"/>
                  </a:schemeClr>
                </a:solidFill>
                <a:latin typeface="Calibri" panose="020F0502020204030204" pitchFamily="34" charset="0"/>
                <a:cs typeface="Calibri" panose="020F0502020204030204" pitchFamily="34" charset="0"/>
              </a:rPr>
              <a:t>as a way of demonstrating the 5-step approach, -- but the same process can be applied to a variety of problems or issues, whether </a:t>
            </a:r>
            <a:r>
              <a:rPr lang="en-US" dirty="0">
                <a:solidFill>
                  <a:schemeClr val="accent1">
                    <a:lumMod val="50000"/>
                  </a:schemeClr>
                </a:solidFill>
                <a:cs typeface="Calibri" panose="020F0502020204030204" pitchFamily="34" charset="0"/>
              </a:rPr>
              <a:t>they </a:t>
            </a:r>
            <a:r>
              <a:rPr lang="en-US" sz="3200" dirty="0">
                <a:solidFill>
                  <a:schemeClr val="accent1">
                    <a:lumMod val="50000"/>
                  </a:schemeClr>
                </a:solidFill>
                <a:latin typeface="Calibri" panose="020F0502020204030204" pitchFamily="34" charset="0"/>
                <a:cs typeface="Calibri" panose="020F0502020204030204" pitchFamily="34" charset="0"/>
              </a:rPr>
              <a:t>occur frequently or only occasionally.</a:t>
            </a:r>
          </a:p>
          <a:p>
            <a:endParaRPr lang="en-US" dirty="0"/>
          </a:p>
        </p:txBody>
      </p:sp>
      <p:pic>
        <p:nvPicPr>
          <p:cNvPr id="6" name="Picture 5" descr="Child jumping up">
            <a:extLst>
              <a:ext uri="{FF2B5EF4-FFF2-40B4-BE49-F238E27FC236}">
                <a16:creationId xmlns:a16="http://schemas.microsoft.com/office/drawing/2014/main" id="{80C4CD29-8F9F-4022-5BF2-B9CC5B61D5D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124200" y="4246101"/>
            <a:ext cx="3276600" cy="2457450"/>
          </a:xfrm>
          <a:prstGeom prst="rect">
            <a:avLst/>
          </a:prstGeom>
        </p:spPr>
      </p:pic>
    </p:spTree>
    <p:extLst>
      <p:ext uri="{BB962C8B-B14F-4D97-AF65-F5344CB8AC3E}">
        <p14:creationId xmlns:p14="http://schemas.microsoft.com/office/powerpoint/2010/main" val="32711794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29936" y="895567"/>
            <a:ext cx="857473" cy="857473"/>
          </a:xfrm>
          <a:prstGeom prst="rect">
            <a:avLst/>
          </a:prstGeom>
        </p:spPr>
      </p:pic>
      <p:sp>
        <p:nvSpPr>
          <p:cNvPr id="2" name="Title 1">
            <a:extLst>
              <a:ext uri="{FF2B5EF4-FFF2-40B4-BE49-F238E27FC236}">
                <a16:creationId xmlns:a16="http://schemas.microsoft.com/office/drawing/2014/main" id="{5B36B03B-B7D6-FBAE-4E00-8CD80D3F404E}"/>
              </a:ext>
            </a:extLst>
          </p:cNvPr>
          <p:cNvSpPr>
            <a:spLocks noGrp="1"/>
          </p:cNvSpPr>
          <p:nvPr>
            <p:ph type="title"/>
          </p:nvPr>
        </p:nvSpPr>
        <p:spPr/>
        <p:txBody>
          <a:bodyPr>
            <a:normAutofit/>
          </a:bodyPr>
          <a:lstStyle/>
          <a:p>
            <a:r>
              <a:rPr lang="en-US" dirty="0"/>
              <a:t>Integrating the DD Story</a:t>
            </a:r>
          </a:p>
        </p:txBody>
      </p:sp>
      <p:sp>
        <p:nvSpPr>
          <p:cNvPr id="7" name="Content Placeholder 6">
            <a:extLst>
              <a:ext uri="{FF2B5EF4-FFF2-40B4-BE49-F238E27FC236}">
                <a16:creationId xmlns:a16="http://schemas.microsoft.com/office/drawing/2014/main" id="{8BE20B62-00B0-26C6-232B-D7F9BDB365EF}"/>
              </a:ext>
            </a:extLst>
          </p:cNvPr>
          <p:cNvSpPr>
            <a:spLocks noGrp="1"/>
          </p:cNvSpPr>
          <p:nvPr>
            <p:ph sz="quarter" idx="1"/>
          </p:nvPr>
        </p:nvSpPr>
        <p:spPr>
          <a:xfrm>
            <a:off x="533400" y="1262532"/>
            <a:ext cx="5486400" cy="5443068"/>
          </a:xfrm>
        </p:spPr>
        <p:txBody>
          <a:bodyPr>
            <a:normAutofit fontScale="92500"/>
          </a:bodyPr>
          <a:lstStyle/>
          <a:p>
            <a:pPr marL="0" indent="0">
              <a:lnSpc>
                <a:spcPct val="120000"/>
              </a:lnSpc>
              <a:buClr>
                <a:srgbClr val="005959"/>
              </a:buClr>
              <a:buNone/>
            </a:pPr>
            <a:r>
              <a:rPr lang="en-US" b="1" dirty="0"/>
              <a:t>Anticipate the DD Story will come up during the conversation.</a:t>
            </a:r>
          </a:p>
          <a:p>
            <a:pPr>
              <a:lnSpc>
                <a:spcPct val="120000"/>
              </a:lnSpc>
              <a:buClr>
                <a:srgbClr val="005959"/>
              </a:buClr>
            </a:pPr>
            <a:r>
              <a:rPr lang="en-US" sz="3200" dirty="0"/>
              <a:t>Normalize emotional responses (fear, frustration, hopelessness).</a:t>
            </a:r>
          </a:p>
          <a:p>
            <a:pPr>
              <a:lnSpc>
                <a:spcPct val="120000"/>
              </a:lnSpc>
              <a:buClr>
                <a:srgbClr val="005959"/>
              </a:buClr>
            </a:pPr>
            <a:r>
              <a:rPr lang="en-US" sz="3200" dirty="0"/>
              <a:t>Refer back to their DD Story often.</a:t>
            </a:r>
          </a:p>
          <a:p>
            <a:pPr>
              <a:lnSpc>
                <a:spcPct val="120000"/>
              </a:lnSpc>
              <a:buClr>
                <a:srgbClr val="005959"/>
              </a:buClr>
            </a:pPr>
            <a:r>
              <a:rPr lang="en-US" sz="3200" dirty="0"/>
              <a:t>Encourage them to stand with the DD to help make a different choice.</a:t>
            </a:r>
          </a:p>
          <a:p>
            <a:endParaRPr lang="en-US" sz="1800" dirty="0">
              <a:latin typeface="Baskerville Old Face" panose="02020602080505020303" pitchFamily="18" charset="0"/>
            </a:endParaRPr>
          </a:p>
          <a:p>
            <a:endParaRPr lang="en-US" dirty="0"/>
          </a:p>
        </p:txBody>
      </p:sp>
      <p:pic>
        <p:nvPicPr>
          <p:cNvPr id="8" name="Picture 7">
            <a:extLst>
              <a:ext uri="{FF2B5EF4-FFF2-40B4-BE49-F238E27FC236}">
                <a16:creationId xmlns:a16="http://schemas.microsoft.com/office/drawing/2014/main" id="{DAC1A5D9-DE82-9D7D-B1B7-64C45EC1BC60}"/>
              </a:ext>
            </a:extLst>
          </p:cNvPr>
          <p:cNvPicPr>
            <a:picLocks noChangeAspect="1"/>
          </p:cNvPicPr>
          <p:nvPr/>
        </p:nvPicPr>
        <p:blipFill>
          <a:blip r:embed="rId4"/>
          <a:stretch>
            <a:fillRect/>
          </a:stretch>
        </p:blipFill>
        <p:spPr>
          <a:xfrm>
            <a:off x="6324600" y="1272057"/>
            <a:ext cx="2429974" cy="2605472"/>
          </a:xfrm>
          <a:prstGeom prst="rect">
            <a:avLst/>
          </a:prstGeom>
        </p:spPr>
      </p:pic>
    </p:spTree>
    <p:extLst>
      <p:ext uri="{BB962C8B-B14F-4D97-AF65-F5344CB8AC3E}">
        <p14:creationId xmlns:p14="http://schemas.microsoft.com/office/powerpoint/2010/main" val="288817958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29936" y="895567"/>
            <a:ext cx="857473" cy="857473"/>
          </a:xfrm>
          <a:prstGeom prst="rect">
            <a:avLst/>
          </a:prstGeom>
        </p:spPr>
      </p:pic>
      <p:pic>
        <p:nvPicPr>
          <p:cNvPr id="4" name="Picture 3" descr="Hand holding piece of white puzzle on blue background">
            <a:extLst>
              <a:ext uri="{FF2B5EF4-FFF2-40B4-BE49-F238E27FC236}">
                <a16:creationId xmlns:a16="http://schemas.microsoft.com/office/drawing/2014/main" id="{483063C6-82DC-4387-8AF8-21B3FF17D5D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5551520" y="1861303"/>
            <a:ext cx="3222559" cy="2148560"/>
          </a:xfrm>
          <a:prstGeom prst="rect">
            <a:avLst/>
          </a:prstGeom>
        </p:spPr>
      </p:pic>
      <p:sp>
        <p:nvSpPr>
          <p:cNvPr id="2" name="Title 1">
            <a:extLst>
              <a:ext uri="{FF2B5EF4-FFF2-40B4-BE49-F238E27FC236}">
                <a16:creationId xmlns:a16="http://schemas.microsoft.com/office/drawing/2014/main" id="{5B36B03B-B7D6-FBAE-4E00-8CD80D3F404E}"/>
              </a:ext>
            </a:extLst>
          </p:cNvPr>
          <p:cNvSpPr>
            <a:spLocks noGrp="1"/>
          </p:cNvSpPr>
          <p:nvPr>
            <p:ph type="title"/>
          </p:nvPr>
        </p:nvSpPr>
        <p:spPr/>
        <p:txBody>
          <a:bodyPr>
            <a:normAutofit/>
          </a:bodyPr>
          <a:lstStyle/>
          <a:p>
            <a:r>
              <a:rPr lang="en-US" dirty="0"/>
              <a:t>Next: Narrow Down the Problem</a:t>
            </a:r>
          </a:p>
        </p:txBody>
      </p:sp>
      <p:sp>
        <p:nvSpPr>
          <p:cNvPr id="7" name="Content Placeholder 6">
            <a:extLst>
              <a:ext uri="{FF2B5EF4-FFF2-40B4-BE49-F238E27FC236}">
                <a16:creationId xmlns:a16="http://schemas.microsoft.com/office/drawing/2014/main" id="{8BE20B62-00B0-26C6-232B-D7F9BDB365EF}"/>
              </a:ext>
            </a:extLst>
          </p:cNvPr>
          <p:cNvSpPr>
            <a:spLocks noGrp="1"/>
          </p:cNvSpPr>
          <p:nvPr>
            <p:ph sz="quarter" idx="1"/>
          </p:nvPr>
        </p:nvSpPr>
        <p:spPr>
          <a:xfrm>
            <a:off x="401107" y="1262532"/>
            <a:ext cx="4856693" cy="5443068"/>
          </a:xfrm>
        </p:spPr>
        <p:txBody>
          <a:bodyPr>
            <a:normAutofit fontScale="77500" lnSpcReduction="20000"/>
          </a:bodyPr>
          <a:lstStyle/>
          <a:p>
            <a:pPr>
              <a:lnSpc>
                <a:spcPct val="120000"/>
              </a:lnSpc>
            </a:pPr>
            <a:r>
              <a:rPr lang="en-US" sz="4000" dirty="0">
                <a:cs typeface="Calibri" panose="020F0502020204030204" pitchFamily="34" charset="0"/>
              </a:rPr>
              <a:t>Everyone has a different BG issue – some are very specific (“morning highs”) and some are less specific  (“BG is out of control”).</a:t>
            </a:r>
          </a:p>
          <a:p>
            <a:pPr>
              <a:lnSpc>
                <a:spcPct val="120000"/>
              </a:lnSpc>
            </a:pPr>
            <a:r>
              <a:rPr lang="en-US" sz="4000" dirty="0">
                <a:cs typeface="Calibri" panose="020F0502020204030204" pitchFamily="34" charset="0"/>
              </a:rPr>
              <a:t>Our job is to be curious, ask questions and help the person determine </a:t>
            </a:r>
            <a:r>
              <a:rPr lang="en-US" sz="4000" i="1" dirty="0">
                <a:cs typeface="Calibri" panose="020F0502020204030204" pitchFamily="34" charset="0"/>
              </a:rPr>
              <a:t>their</a:t>
            </a:r>
            <a:r>
              <a:rPr lang="en-US" sz="4000" dirty="0">
                <a:cs typeface="Calibri" panose="020F0502020204030204" pitchFamily="34" charset="0"/>
              </a:rPr>
              <a:t> most pressing issue.</a:t>
            </a:r>
            <a:endParaRPr lang="en-US" sz="1800" dirty="0">
              <a:cs typeface="Calibri" panose="020F0502020204030204" pitchFamily="34" charset="0"/>
            </a:endParaRPr>
          </a:p>
          <a:p>
            <a:endParaRPr lang="en-US" dirty="0"/>
          </a:p>
        </p:txBody>
      </p:sp>
    </p:spTree>
    <p:extLst>
      <p:ext uri="{BB962C8B-B14F-4D97-AF65-F5344CB8AC3E}">
        <p14:creationId xmlns:p14="http://schemas.microsoft.com/office/powerpoint/2010/main" val="32981878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58441" y="923856"/>
            <a:ext cx="857473" cy="857473"/>
          </a:xfrm>
          <a:prstGeom prst="rect">
            <a:avLst/>
          </a:prstGeom>
        </p:spPr>
      </p:pic>
      <p:sp>
        <p:nvSpPr>
          <p:cNvPr id="2" name="Title 1">
            <a:extLst>
              <a:ext uri="{FF2B5EF4-FFF2-40B4-BE49-F238E27FC236}">
                <a16:creationId xmlns:a16="http://schemas.microsoft.com/office/drawing/2014/main" id="{7B76684C-1E5D-B632-4D0F-EDD5CFA4D9B2}"/>
              </a:ext>
            </a:extLst>
          </p:cNvPr>
          <p:cNvSpPr>
            <a:spLocks noGrp="1"/>
          </p:cNvSpPr>
          <p:nvPr>
            <p:ph type="title"/>
          </p:nvPr>
        </p:nvSpPr>
        <p:spPr/>
        <p:txBody>
          <a:bodyPr/>
          <a:lstStyle/>
          <a:p>
            <a:r>
              <a:rPr lang="en-US" dirty="0"/>
              <a:t>Common Blood Glucose Comments</a:t>
            </a:r>
          </a:p>
        </p:txBody>
      </p:sp>
      <p:sp>
        <p:nvSpPr>
          <p:cNvPr id="4" name="Content Placeholder 3">
            <a:extLst>
              <a:ext uri="{FF2B5EF4-FFF2-40B4-BE49-F238E27FC236}">
                <a16:creationId xmlns:a16="http://schemas.microsoft.com/office/drawing/2014/main" id="{1127D5E3-F034-3FDE-5A3F-4636EFCDE7DB}"/>
              </a:ext>
            </a:extLst>
          </p:cNvPr>
          <p:cNvSpPr>
            <a:spLocks noGrp="1"/>
          </p:cNvSpPr>
          <p:nvPr>
            <p:ph sz="quarter" idx="1"/>
          </p:nvPr>
        </p:nvSpPr>
        <p:spPr>
          <a:xfrm>
            <a:off x="457200" y="1219200"/>
            <a:ext cx="8229600" cy="4937760"/>
          </a:xfrm>
        </p:spPr>
        <p:txBody>
          <a:bodyPr>
            <a:normAutofit/>
          </a:bodyPr>
          <a:lstStyle/>
          <a:p>
            <a:r>
              <a:rPr lang="en-US" sz="3200" dirty="0"/>
              <a:t>“My BG values are all over the place.”</a:t>
            </a:r>
          </a:p>
          <a:p>
            <a:r>
              <a:rPr lang="en-US" sz="3200" dirty="0"/>
              <a:t>“I am having problems with exercise; unexplained highs, lows.”</a:t>
            </a:r>
          </a:p>
          <a:p>
            <a:r>
              <a:rPr lang="en-US" sz="3200" dirty="0"/>
              <a:t>“I can’t seem to control my BG.”</a:t>
            </a:r>
          </a:p>
          <a:p>
            <a:r>
              <a:rPr lang="en-US" sz="3200" dirty="0"/>
              <a:t>“When should I bolus? How does type of meal affect bolus timing?”</a:t>
            </a:r>
          </a:p>
          <a:p>
            <a:r>
              <a:rPr lang="en-US" sz="3200" dirty="0"/>
              <a:t>“Are my meal bolus doses correct?”</a:t>
            </a:r>
          </a:p>
          <a:p>
            <a:r>
              <a:rPr lang="en-US" sz="3200" dirty="0"/>
              <a:t>“I get tired of being hooke</a:t>
            </a:r>
            <a:r>
              <a:rPr lang="en-US" dirty="0"/>
              <a:t>d up to so much stuff</a:t>
            </a:r>
            <a:r>
              <a:rPr lang="en-US" sz="3200" dirty="0"/>
              <a:t>.”</a:t>
            </a:r>
          </a:p>
          <a:p>
            <a:endParaRPr lang="en-US" sz="1800" dirty="0"/>
          </a:p>
          <a:p>
            <a:endParaRPr lang="en-US" sz="1800" dirty="0"/>
          </a:p>
          <a:p>
            <a:endParaRPr lang="en-US" sz="1800" dirty="0"/>
          </a:p>
          <a:p>
            <a:endParaRPr lang="en-US" sz="1800" dirty="0"/>
          </a:p>
          <a:p>
            <a:endParaRPr lang="en-US" dirty="0"/>
          </a:p>
        </p:txBody>
      </p:sp>
    </p:spTree>
    <p:extLst>
      <p:ext uri="{BB962C8B-B14F-4D97-AF65-F5344CB8AC3E}">
        <p14:creationId xmlns:p14="http://schemas.microsoft.com/office/powerpoint/2010/main" val="126990141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6390B7-B2D1-70AD-A630-94E40A31E544}"/>
              </a:ext>
            </a:extLst>
          </p:cNvPr>
          <p:cNvSpPr>
            <a:spLocks noGrp="1"/>
          </p:cNvSpPr>
          <p:nvPr>
            <p:ph type="title"/>
          </p:nvPr>
        </p:nvSpPr>
        <p:spPr/>
        <p:txBody>
          <a:bodyPr>
            <a:normAutofit/>
          </a:bodyPr>
          <a:lstStyle/>
          <a:p>
            <a:r>
              <a:rPr lang="en-US" dirty="0" err="1"/>
              <a:t>ReVive</a:t>
            </a:r>
            <a:r>
              <a:rPr lang="en-US" dirty="0"/>
              <a:t> Step 4</a:t>
            </a:r>
          </a:p>
        </p:txBody>
      </p:sp>
      <p:sp>
        <p:nvSpPr>
          <p:cNvPr id="14" name="Content Placeholder 13"/>
          <p:cNvSpPr>
            <a:spLocks noGrp="1"/>
          </p:cNvSpPr>
          <p:nvPr>
            <p:ph sz="quarter" idx="1"/>
          </p:nvPr>
        </p:nvSpPr>
        <p:spPr>
          <a:xfrm>
            <a:off x="457200" y="1295400"/>
            <a:ext cx="8229600" cy="5334000"/>
          </a:xfrm>
        </p:spPr>
        <p:txBody>
          <a:bodyPr>
            <a:normAutofit/>
          </a:bodyPr>
          <a:lstStyle/>
          <a:p>
            <a:pPr marL="0" indent="0" algn="ctr">
              <a:lnSpc>
                <a:spcPct val="110000"/>
              </a:lnSpc>
              <a:spcBef>
                <a:spcPts val="0"/>
              </a:spcBef>
              <a:buNone/>
            </a:pPr>
            <a:r>
              <a:rPr lang="en-US" sz="2600" b="1" dirty="0">
                <a:latin typeface="Calibri" panose="020F0502020204030204" pitchFamily="34" charset="0"/>
                <a:cs typeface="Calibri" panose="020F0502020204030204" pitchFamily="34" charset="0"/>
              </a:rPr>
              <a:t>Problem solve and enhance glucose management</a:t>
            </a:r>
          </a:p>
          <a:p>
            <a:pPr marL="0" indent="0">
              <a:lnSpc>
                <a:spcPct val="110000"/>
              </a:lnSpc>
              <a:spcBef>
                <a:spcPts val="0"/>
              </a:spcBef>
              <a:buNone/>
            </a:pPr>
            <a:endParaRPr lang="en-US" sz="2401" b="1" dirty="0">
              <a:latin typeface="Calibri" panose="020F0502020204030204" pitchFamily="34" charset="0"/>
              <a:ea typeface="Calibri" panose="020F0502020204030204" pitchFamily="34" charset="0"/>
            </a:endParaRPr>
          </a:p>
          <a:p>
            <a:pPr marL="0" indent="0">
              <a:lnSpc>
                <a:spcPct val="110000"/>
              </a:lnSpc>
              <a:spcBef>
                <a:spcPts val="0"/>
              </a:spcBef>
              <a:buNone/>
            </a:pPr>
            <a:r>
              <a:rPr lang="en-US" sz="2600" b="1" dirty="0">
                <a:latin typeface="Calibri" panose="020F0502020204030204" pitchFamily="34" charset="0"/>
                <a:ea typeface="Calibri" panose="020F0502020204030204" pitchFamily="34" charset="0"/>
              </a:rPr>
              <a:t>Step 4: Optimize self-management based on personal choice and values—”find the expert within.”</a:t>
            </a:r>
            <a:endParaRPr lang="en-US" sz="2401" dirty="0">
              <a:latin typeface="Calibri" panose="020F0502020204030204" pitchFamily="34" charset="0"/>
              <a:ea typeface="Calibri" panose="020F0502020204030204" pitchFamily="34" charset="0"/>
            </a:endParaRPr>
          </a:p>
          <a:p>
            <a:pPr marL="0" indent="0">
              <a:lnSpc>
                <a:spcPct val="110000"/>
              </a:lnSpc>
              <a:spcBef>
                <a:spcPts val="0"/>
              </a:spcBef>
              <a:buNone/>
            </a:pPr>
            <a:endParaRPr lang="en-US" sz="2800" dirty="0">
              <a:solidFill>
                <a:srgbClr val="0070C0"/>
              </a:solidFill>
            </a:endParaRPr>
          </a:p>
          <a:p>
            <a:pPr marL="0" indent="0">
              <a:lnSpc>
                <a:spcPct val="110000"/>
              </a:lnSpc>
              <a:spcBef>
                <a:spcPts val="0"/>
              </a:spcBef>
              <a:buNone/>
            </a:pPr>
            <a:r>
              <a:rPr lang="en-US" sz="2800" dirty="0">
                <a:solidFill>
                  <a:srgbClr val="0070C0"/>
                </a:solidFill>
              </a:rPr>
              <a:t>Identify most pressing problem &amp; collect data</a:t>
            </a:r>
          </a:p>
          <a:p>
            <a:pPr marL="0" indent="0">
              <a:lnSpc>
                <a:spcPct val="110000"/>
              </a:lnSpc>
              <a:spcBef>
                <a:spcPts val="0"/>
              </a:spcBef>
              <a:buNone/>
            </a:pPr>
            <a:endParaRPr lang="en-US" sz="2401" dirty="0">
              <a:latin typeface="Calibri" panose="020F0502020204030204" pitchFamily="34" charset="0"/>
              <a:ea typeface="Calibri" panose="020F0502020204030204" pitchFamily="34" charset="0"/>
            </a:endParaRPr>
          </a:p>
          <a:p>
            <a:r>
              <a:rPr lang="en-US" sz="2400" dirty="0">
                <a:solidFill>
                  <a:schemeClr val="accent1">
                    <a:lumMod val="50000"/>
                  </a:schemeClr>
                </a:solidFill>
                <a:cs typeface="Calibri" panose="020F0502020204030204" pitchFamily="34" charset="0"/>
              </a:rPr>
              <a:t>Go through each step</a:t>
            </a:r>
          </a:p>
          <a:p>
            <a:r>
              <a:rPr lang="en-US" sz="2400" dirty="0">
                <a:solidFill>
                  <a:schemeClr val="accent1">
                    <a:lumMod val="50000"/>
                  </a:schemeClr>
                </a:solidFill>
                <a:latin typeface="Calibri" panose="020F0502020204030204" pitchFamily="34" charset="0"/>
                <a:cs typeface="Calibri" panose="020F0502020204030204" pitchFamily="34" charset="0"/>
              </a:rPr>
              <a:t>Help practice using </a:t>
            </a:r>
            <a:r>
              <a:rPr lang="en-US" sz="2400" dirty="0">
                <a:solidFill>
                  <a:schemeClr val="accent1">
                    <a:lumMod val="50000"/>
                  </a:schemeClr>
                </a:solidFill>
                <a:cs typeface="Calibri" panose="020F0502020204030204" pitchFamily="34" charset="0"/>
              </a:rPr>
              <a:t>log sheets</a:t>
            </a:r>
            <a:r>
              <a:rPr lang="en-US" sz="2400" dirty="0">
                <a:solidFill>
                  <a:schemeClr val="accent1">
                    <a:lumMod val="50000"/>
                  </a:schemeClr>
                </a:solidFill>
                <a:latin typeface="Calibri" panose="020F0502020204030204" pitchFamily="34" charset="0"/>
                <a:cs typeface="Calibri" panose="020F0502020204030204" pitchFamily="34" charset="0"/>
              </a:rPr>
              <a:t> and collecting data </a:t>
            </a:r>
          </a:p>
          <a:p>
            <a:r>
              <a:rPr lang="en-US" sz="2400" dirty="0">
                <a:solidFill>
                  <a:schemeClr val="accent1">
                    <a:lumMod val="50000"/>
                  </a:schemeClr>
                </a:solidFill>
                <a:cs typeface="Calibri" panose="020F0502020204030204" pitchFamily="34" charset="0"/>
              </a:rPr>
              <a:t>Help individual Identify their most pressing </a:t>
            </a:r>
            <a:r>
              <a:rPr lang="en-US" sz="2400" dirty="0">
                <a:solidFill>
                  <a:schemeClr val="accent1">
                    <a:lumMod val="50000"/>
                  </a:schemeClr>
                </a:solidFill>
                <a:latin typeface="Calibri" panose="020F0502020204030204" pitchFamily="34" charset="0"/>
                <a:cs typeface="Calibri" panose="020F0502020204030204" pitchFamily="34" charset="0"/>
              </a:rPr>
              <a:t>BG problem. </a:t>
            </a:r>
          </a:p>
          <a:p>
            <a:r>
              <a:rPr lang="en-US" sz="2400" dirty="0">
                <a:solidFill>
                  <a:schemeClr val="accent1">
                    <a:lumMod val="50000"/>
                  </a:schemeClr>
                </a:solidFill>
                <a:latin typeface="Calibri" panose="020F0502020204030204" pitchFamily="34" charset="0"/>
                <a:cs typeface="Calibri" panose="020F0502020204030204" pitchFamily="34" charset="0"/>
              </a:rPr>
              <a:t>Then help the individual to figure out a way to resolve it.</a:t>
            </a:r>
          </a:p>
          <a:p>
            <a:pPr marL="0" indent="0">
              <a:spcBef>
                <a:spcPts val="0"/>
              </a:spcBef>
              <a:buNone/>
            </a:pPr>
            <a:r>
              <a:rPr lang="en-US" sz="2401" dirty="0">
                <a:latin typeface="Calibri" panose="020F0502020204030204" pitchFamily="34" charset="0"/>
                <a:ea typeface="Calibri" panose="020F0502020204030204" pitchFamily="34" charset="0"/>
              </a:rPr>
              <a:t> </a:t>
            </a:r>
          </a:p>
          <a:p>
            <a:pPr marL="0" indent="0">
              <a:lnSpc>
                <a:spcPct val="110000"/>
              </a:lnSpc>
              <a:spcBef>
                <a:spcPts val="0"/>
              </a:spcBef>
              <a:buNone/>
            </a:pPr>
            <a:endParaRPr lang="en-US" sz="2701" b="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85209998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3A68BDD7-7A0D-089E-8132-E84ED83C37C6}"/>
              </a:ext>
            </a:extLst>
          </p:cNvPr>
          <p:cNvPicPr>
            <a:picLocks noChangeAspect="1"/>
          </p:cNvPicPr>
          <p:nvPr/>
        </p:nvPicPr>
        <p:blipFill>
          <a:blip r:embed="rId3"/>
          <a:stretch>
            <a:fillRect/>
          </a:stretch>
        </p:blipFill>
        <p:spPr>
          <a:xfrm>
            <a:off x="5686279" y="1411453"/>
            <a:ext cx="3247423" cy="3770147"/>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11519" y="975584"/>
            <a:ext cx="767202" cy="767202"/>
          </a:xfrm>
          <a:prstGeom prst="rect">
            <a:avLst/>
          </a:prstGeom>
        </p:spPr>
      </p:pic>
      <p:sp>
        <p:nvSpPr>
          <p:cNvPr id="2" name="Title 1">
            <a:extLst>
              <a:ext uri="{FF2B5EF4-FFF2-40B4-BE49-F238E27FC236}">
                <a16:creationId xmlns:a16="http://schemas.microsoft.com/office/drawing/2014/main" id="{CD48626E-F18B-48B5-B81B-C38BA014C3AD}"/>
              </a:ext>
            </a:extLst>
          </p:cNvPr>
          <p:cNvSpPr>
            <a:spLocks noGrp="1"/>
          </p:cNvSpPr>
          <p:nvPr>
            <p:ph type="title"/>
          </p:nvPr>
        </p:nvSpPr>
        <p:spPr>
          <a:xfrm>
            <a:off x="457200" y="152400"/>
            <a:ext cx="8229600" cy="1066800"/>
          </a:xfrm>
        </p:spPr>
        <p:txBody>
          <a:bodyPr>
            <a:normAutofit/>
          </a:bodyPr>
          <a:lstStyle/>
          <a:p>
            <a:r>
              <a:rPr lang="en-US" sz="4400" dirty="0"/>
              <a:t>Choosing the Right Problem</a:t>
            </a:r>
            <a:endParaRPr lang="en-US" dirty="0"/>
          </a:p>
        </p:txBody>
      </p:sp>
      <p:sp>
        <p:nvSpPr>
          <p:cNvPr id="4" name="Content Placeholder 3">
            <a:extLst>
              <a:ext uri="{FF2B5EF4-FFF2-40B4-BE49-F238E27FC236}">
                <a16:creationId xmlns:a16="http://schemas.microsoft.com/office/drawing/2014/main" id="{B621058C-6AC0-C404-AE02-BFC0F60EC668}"/>
              </a:ext>
            </a:extLst>
          </p:cNvPr>
          <p:cNvSpPr>
            <a:spLocks noGrp="1"/>
          </p:cNvSpPr>
          <p:nvPr>
            <p:ph sz="quarter" idx="1"/>
          </p:nvPr>
        </p:nvSpPr>
        <p:spPr>
          <a:xfrm>
            <a:off x="457200" y="1371600"/>
            <a:ext cx="5334000" cy="5334000"/>
          </a:xfrm>
        </p:spPr>
        <p:txBody>
          <a:bodyPr>
            <a:normAutofit fontScale="85000" lnSpcReduction="20000"/>
          </a:bodyPr>
          <a:lstStyle/>
          <a:p>
            <a:pPr>
              <a:lnSpc>
                <a:spcPct val="120000"/>
              </a:lnSpc>
            </a:pPr>
            <a:r>
              <a:rPr lang="en-US" sz="3600" dirty="0">
                <a:latin typeface="Calibri" panose="020F0502020204030204" pitchFamily="34" charset="0"/>
                <a:cs typeface="Calibri" panose="020F0502020204030204" pitchFamily="34" charset="0"/>
              </a:rPr>
              <a:t>No matter what problem, make sure that:</a:t>
            </a:r>
          </a:p>
          <a:p>
            <a:pPr marL="617311" lvl="1" indent="-342991">
              <a:lnSpc>
                <a:spcPct val="120000"/>
              </a:lnSpc>
              <a:buClr>
                <a:srgbClr val="005959"/>
              </a:buClr>
              <a:buFont typeface="Wingdings" panose="05000000000000000000" pitchFamily="2" charset="2"/>
              <a:buChar char="§"/>
            </a:pPr>
            <a:r>
              <a:rPr lang="en-US" sz="3100" dirty="0">
                <a:latin typeface="Calibri" panose="020F0502020204030204" pitchFamily="34" charset="0"/>
                <a:cs typeface="Calibri" panose="020F0502020204030204" pitchFamily="34" charset="0"/>
              </a:rPr>
              <a:t>It is important to the individual</a:t>
            </a:r>
          </a:p>
          <a:p>
            <a:pPr marL="617311" lvl="1" indent="-342991">
              <a:lnSpc>
                <a:spcPct val="120000"/>
              </a:lnSpc>
              <a:buClr>
                <a:srgbClr val="005959"/>
              </a:buClr>
              <a:buFont typeface="Wingdings" panose="05000000000000000000" pitchFamily="2" charset="2"/>
              <a:buChar char="§"/>
            </a:pPr>
            <a:r>
              <a:rPr lang="en-US" sz="3100" dirty="0">
                <a:latin typeface="Calibri" panose="020F0502020204030204" pitchFamily="34" charset="0"/>
                <a:cs typeface="Calibri" panose="020F0502020204030204" pitchFamily="34" charset="0"/>
              </a:rPr>
              <a:t>It occurs frequently (not a random event)</a:t>
            </a:r>
          </a:p>
          <a:p>
            <a:pPr marL="617311" lvl="1" indent="-342991">
              <a:lnSpc>
                <a:spcPct val="120000"/>
              </a:lnSpc>
              <a:buClr>
                <a:srgbClr val="005959"/>
              </a:buClr>
              <a:buFont typeface="Wingdings" panose="05000000000000000000" pitchFamily="2" charset="2"/>
              <a:buChar char="§"/>
            </a:pPr>
            <a:r>
              <a:rPr lang="en-US" sz="3100" dirty="0">
                <a:latin typeface="Calibri" panose="020F0502020204030204" pitchFamily="34" charset="0"/>
                <a:cs typeface="Calibri" panose="020F0502020204030204" pitchFamily="34" charset="0"/>
              </a:rPr>
              <a:t>They are willing to tolerate some distress in order in order to take new action</a:t>
            </a:r>
          </a:p>
          <a:p>
            <a:pPr marL="617311" lvl="1" indent="-342991">
              <a:lnSpc>
                <a:spcPct val="120000"/>
              </a:lnSpc>
              <a:buClr>
                <a:srgbClr val="005959"/>
              </a:buClr>
              <a:buFont typeface="Wingdings" panose="05000000000000000000" pitchFamily="2" charset="2"/>
              <a:buChar char="§"/>
            </a:pPr>
            <a:r>
              <a:rPr lang="en-US" sz="3600" dirty="0">
                <a:solidFill>
                  <a:srgbClr val="0070C0"/>
                </a:solidFill>
                <a:latin typeface="Calibri" panose="020F0502020204030204" pitchFamily="34" charset="0"/>
                <a:cs typeface="Calibri" panose="020F0502020204030204" pitchFamily="34" charset="0"/>
              </a:rPr>
              <a:t>Otherwise, individuals will probably not complete the problem-solving tasks</a:t>
            </a:r>
            <a:r>
              <a:rPr lang="en-US" sz="3200" dirty="0">
                <a:solidFill>
                  <a:srgbClr val="0070C0"/>
                </a:solidFill>
                <a:latin typeface="Calibri" panose="020F0502020204030204" pitchFamily="34" charset="0"/>
                <a:cs typeface="Calibri" panose="020F0502020204030204" pitchFamily="34" charset="0"/>
              </a:rPr>
              <a:t>.</a:t>
            </a:r>
            <a:endParaRPr lang="en-US" dirty="0">
              <a:solidFill>
                <a:srgbClr val="0070C0"/>
              </a:solidFill>
            </a:endParaRPr>
          </a:p>
        </p:txBody>
      </p:sp>
    </p:spTree>
    <p:extLst>
      <p:ext uri="{BB962C8B-B14F-4D97-AF65-F5344CB8AC3E}">
        <p14:creationId xmlns:p14="http://schemas.microsoft.com/office/powerpoint/2010/main" val="171826787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06746" y="463593"/>
            <a:ext cx="743144" cy="743144"/>
          </a:xfrm>
          <a:prstGeom prst="rect">
            <a:avLst/>
          </a:prstGeom>
        </p:spPr>
      </p:pic>
      <p:pic>
        <p:nvPicPr>
          <p:cNvPr id="7" name="Picture 6" descr="Stones balancing on a wood">
            <a:extLst>
              <a:ext uri="{FF2B5EF4-FFF2-40B4-BE49-F238E27FC236}">
                <a16:creationId xmlns:a16="http://schemas.microsoft.com/office/drawing/2014/main" id="{5AC0AE7F-4788-45C9-8E68-2EACB64B602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81800" y="1517930"/>
            <a:ext cx="1996192" cy="1200463"/>
          </a:xfrm>
          <a:prstGeom prst="rect">
            <a:avLst/>
          </a:prstGeom>
        </p:spPr>
      </p:pic>
      <p:sp>
        <p:nvSpPr>
          <p:cNvPr id="4" name="Title 3">
            <a:extLst>
              <a:ext uri="{FF2B5EF4-FFF2-40B4-BE49-F238E27FC236}">
                <a16:creationId xmlns:a16="http://schemas.microsoft.com/office/drawing/2014/main" id="{5CBA44FF-D88A-1BCF-4124-D813D95A0325}"/>
              </a:ext>
            </a:extLst>
          </p:cNvPr>
          <p:cNvSpPr>
            <a:spLocks noGrp="1"/>
          </p:cNvSpPr>
          <p:nvPr>
            <p:ph type="title"/>
          </p:nvPr>
        </p:nvSpPr>
        <p:spPr/>
        <p:txBody>
          <a:bodyPr/>
          <a:lstStyle/>
          <a:p>
            <a:r>
              <a:rPr lang="en-US" dirty="0"/>
              <a:t>Goals of the ReVive 5 Approach</a:t>
            </a:r>
          </a:p>
        </p:txBody>
      </p:sp>
      <p:sp>
        <p:nvSpPr>
          <p:cNvPr id="12" name="Content Placeholder 13"/>
          <p:cNvSpPr>
            <a:spLocks noGrp="1"/>
          </p:cNvSpPr>
          <p:nvPr>
            <p:ph sz="quarter" idx="1"/>
          </p:nvPr>
        </p:nvSpPr>
        <p:spPr>
          <a:xfrm>
            <a:off x="457200" y="1219200"/>
            <a:ext cx="6992690" cy="4937760"/>
          </a:xfrm>
        </p:spPr>
        <p:txBody>
          <a:bodyPr>
            <a:noAutofit/>
          </a:bodyPr>
          <a:lstStyle/>
          <a:p>
            <a:pPr>
              <a:lnSpc>
                <a:spcPct val="100000"/>
              </a:lnSpc>
              <a:buClr>
                <a:srgbClr val="005959"/>
              </a:buClr>
              <a:buFont typeface="Wingdings" panose="05000000000000000000" pitchFamily="2" charset="2"/>
              <a:buChar char="§"/>
            </a:pPr>
            <a:r>
              <a:rPr lang="en-US" sz="2800" dirty="0">
                <a:latin typeface="Calibri" panose="020F0502020204030204" pitchFamily="34" charset="0"/>
                <a:cs typeface="Calibri" panose="020F0502020204030204" pitchFamily="34" charset="0"/>
              </a:rPr>
              <a:t>Work with individuals to identify their values and goals.</a:t>
            </a:r>
          </a:p>
          <a:p>
            <a:pPr>
              <a:lnSpc>
                <a:spcPct val="100000"/>
              </a:lnSpc>
              <a:buClr>
                <a:srgbClr val="005959"/>
              </a:buClr>
              <a:buFont typeface="Wingdings" panose="05000000000000000000" pitchFamily="2" charset="2"/>
              <a:buChar char="§"/>
            </a:pPr>
            <a:r>
              <a:rPr lang="en-US" sz="2800" dirty="0">
                <a:latin typeface="Calibri" panose="020F0502020204030204" pitchFamily="34" charset="0"/>
                <a:cs typeface="Calibri" panose="020F0502020204030204" pitchFamily="34" charset="0"/>
              </a:rPr>
              <a:t> Utilize ReVive 5 problem solving strategies to help individuals reach their goals.</a:t>
            </a:r>
          </a:p>
          <a:p>
            <a:pPr>
              <a:lnSpc>
                <a:spcPct val="100000"/>
              </a:lnSpc>
              <a:buClr>
                <a:srgbClr val="005959"/>
              </a:buClr>
              <a:buFont typeface="Wingdings" panose="05000000000000000000" pitchFamily="2" charset="2"/>
              <a:buChar char="§"/>
            </a:pPr>
            <a:r>
              <a:rPr lang="en-US" sz="2800" dirty="0">
                <a:latin typeface="Calibri" panose="020F0502020204030204" pitchFamily="34" charset="0"/>
                <a:cs typeface="Calibri" panose="020F0502020204030204" pitchFamily="34" charset="0"/>
              </a:rPr>
              <a:t>Apply problem-solving skills learned in ReVive 5 to diabetes-related problems that individuals will encounter in the future.</a:t>
            </a:r>
          </a:p>
          <a:p>
            <a:pPr>
              <a:lnSpc>
                <a:spcPct val="100000"/>
              </a:lnSpc>
              <a:buClr>
                <a:srgbClr val="005959"/>
              </a:buClr>
              <a:buFont typeface="Wingdings" panose="05000000000000000000" pitchFamily="2" charset="2"/>
              <a:buChar char="§"/>
            </a:pPr>
            <a:r>
              <a:rPr lang="en-US" sz="2800" dirty="0">
                <a:latin typeface="Calibri" panose="020F0502020204030204" pitchFamily="34" charset="0"/>
                <a:cs typeface="Calibri" panose="020F0502020204030204" pitchFamily="34" charset="0"/>
              </a:rPr>
              <a:t>Focus on problem solving strategies to </a:t>
            </a:r>
            <a:r>
              <a:rPr lang="en-US" sz="2800" dirty="0">
                <a:solidFill>
                  <a:srgbClr val="0949C9"/>
                </a:solidFill>
                <a:latin typeface="Calibri" panose="020F0502020204030204" pitchFamily="34" charset="0"/>
                <a:cs typeface="Calibri" panose="020F0502020204030204" pitchFamily="34" charset="0"/>
              </a:rPr>
              <a:t>find the expert within </a:t>
            </a:r>
            <a:r>
              <a:rPr lang="en-US" sz="2800" dirty="0">
                <a:latin typeface="Calibri" panose="020F0502020204030204" pitchFamily="34" charset="0"/>
                <a:cs typeface="Calibri" panose="020F0502020204030204" pitchFamily="34" charset="0"/>
              </a:rPr>
              <a:t>and enhance diabetes management for a lifetime.</a:t>
            </a:r>
          </a:p>
          <a:p>
            <a:pPr>
              <a:lnSpc>
                <a:spcPct val="100000"/>
              </a:lnSpc>
              <a:buClr>
                <a:srgbClr val="005959"/>
              </a:buClr>
              <a:buFont typeface="Wingdings" panose="05000000000000000000" pitchFamily="2" charset="2"/>
              <a:buChar char="§"/>
            </a:pPr>
            <a:endParaRPr lang="en-US" sz="2400" dirty="0">
              <a:cs typeface="Calibri" panose="020F0502020204030204" pitchFamily="34" charset="0"/>
            </a:endParaRPr>
          </a:p>
        </p:txBody>
      </p:sp>
    </p:spTree>
    <p:extLst>
      <p:ext uri="{BB962C8B-B14F-4D97-AF65-F5344CB8AC3E}">
        <p14:creationId xmlns:p14="http://schemas.microsoft.com/office/powerpoint/2010/main" val="208839455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29782" y="945825"/>
            <a:ext cx="800308" cy="800308"/>
          </a:xfrm>
          <a:prstGeom prst="rect">
            <a:avLst/>
          </a:prstGeom>
        </p:spPr>
      </p:pic>
      <p:grpSp>
        <p:nvGrpSpPr>
          <p:cNvPr id="8" name="Group 7"/>
          <p:cNvGrpSpPr/>
          <p:nvPr/>
        </p:nvGrpSpPr>
        <p:grpSpPr>
          <a:xfrm>
            <a:off x="3096519" y="1796194"/>
            <a:ext cx="3456681" cy="3432163"/>
            <a:chOff x="1994799" y="332181"/>
            <a:chExt cx="3676904" cy="3676904"/>
          </a:xfrm>
        </p:grpSpPr>
        <p:sp>
          <p:nvSpPr>
            <p:cNvPr id="10" name="Pie 9"/>
            <p:cNvSpPr/>
            <p:nvPr/>
          </p:nvSpPr>
          <p:spPr>
            <a:xfrm>
              <a:off x="1994799" y="332181"/>
              <a:ext cx="3676904" cy="3676904"/>
            </a:xfrm>
            <a:prstGeom prst="pie">
              <a:avLst>
                <a:gd name="adj1" fmla="val 16200000"/>
                <a:gd name="adj2" fmla="val 5400000"/>
              </a:avLst>
            </a:pr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a:lstStyle/>
            <a:p>
              <a:endParaRPr lang="en-US"/>
            </a:p>
          </p:txBody>
        </p:sp>
        <p:sp>
          <p:nvSpPr>
            <p:cNvPr id="11" name="Pie 4"/>
            <p:cNvSpPr txBox="1"/>
            <p:nvPr/>
          </p:nvSpPr>
          <p:spPr>
            <a:xfrm>
              <a:off x="3920504" y="1053535"/>
              <a:ext cx="1313180" cy="175090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9055" tIns="19055" rIns="19055" bIns="19055" numCol="1" spcCol="1270" anchor="ctr" anchorCtr="0">
              <a:noAutofit/>
            </a:bodyPr>
            <a:lstStyle/>
            <a:p>
              <a:pPr algn="ctr" defTabSz="666928">
                <a:lnSpc>
                  <a:spcPct val="90000"/>
                </a:lnSpc>
                <a:spcBef>
                  <a:spcPct val="0"/>
                </a:spcBef>
                <a:spcAft>
                  <a:spcPct val="35000"/>
                </a:spcAft>
              </a:pPr>
              <a:r>
                <a:rPr lang="en-US" sz="2400" dirty="0">
                  <a:latin typeface="Calibri" panose="020F0502020204030204" pitchFamily="34" charset="0"/>
                  <a:cs typeface="Calibri" panose="020F0502020204030204" pitchFamily="34" charset="0"/>
                </a:rPr>
                <a:t>Identify the Problem</a:t>
              </a:r>
            </a:p>
          </p:txBody>
        </p:sp>
      </p:grpSp>
      <p:grpSp>
        <p:nvGrpSpPr>
          <p:cNvPr id="12" name="Group 11"/>
          <p:cNvGrpSpPr/>
          <p:nvPr/>
        </p:nvGrpSpPr>
        <p:grpSpPr>
          <a:xfrm>
            <a:off x="3057522" y="1746133"/>
            <a:ext cx="3263642" cy="3532287"/>
            <a:chOff x="1819708" y="332181"/>
            <a:chExt cx="3676904" cy="3676904"/>
          </a:xfrm>
        </p:grpSpPr>
        <p:sp>
          <p:nvSpPr>
            <p:cNvPr id="13" name="Pie 12"/>
            <p:cNvSpPr/>
            <p:nvPr/>
          </p:nvSpPr>
          <p:spPr>
            <a:xfrm>
              <a:off x="1819708" y="332181"/>
              <a:ext cx="3676904" cy="3676904"/>
            </a:xfrm>
            <a:prstGeom prst="pie">
              <a:avLst>
                <a:gd name="adj1" fmla="val 5400000"/>
                <a:gd name="adj2" fmla="val 16200000"/>
              </a:avLst>
            </a:pr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a:lstStyle/>
            <a:p>
              <a:endParaRPr lang="en-US"/>
            </a:p>
          </p:txBody>
        </p:sp>
        <p:sp>
          <p:nvSpPr>
            <p:cNvPr id="14" name="Pie 4"/>
            <p:cNvSpPr txBox="1"/>
            <p:nvPr/>
          </p:nvSpPr>
          <p:spPr>
            <a:xfrm>
              <a:off x="2171343" y="1058674"/>
              <a:ext cx="1509680" cy="175090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9055" tIns="19055" rIns="19055" bIns="19055" numCol="1" spcCol="1270" anchor="ctr" anchorCtr="0">
              <a:noAutofit/>
            </a:bodyPr>
            <a:lstStyle/>
            <a:p>
              <a:pPr algn="ctr" defTabSz="666928">
                <a:lnSpc>
                  <a:spcPct val="90000"/>
                </a:lnSpc>
                <a:spcBef>
                  <a:spcPct val="0"/>
                </a:spcBef>
                <a:spcAft>
                  <a:spcPct val="35000"/>
                </a:spcAft>
              </a:pPr>
              <a:r>
                <a:rPr lang="en-US" sz="2000" b="1" dirty="0">
                  <a:latin typeface="Calibri" panose="020F0502020204030204" pitchFamily="34" charset="0"/>
                  <a:cs typeface="Calibri" panose="020F0502020204030204" pitchFamily="34" charset="0"/>
                </a:rPr>
                <a:t>Collect Information “data”</a:t>
              </a:r>
            </a:p>
          </p:txBody>
        </p:sp>
      </p:grpSp>
      <p:sp>
        <p:nvSpPr>
          <p:cNvPr id="15" name="Circular Arrow 14"/>
          <p:cNvSpPr/>
          <p:nvPr/>
        </p:nvSpPr>
        <p:spPr>
          <a:xfrm>
            <a:off x="3057522" y="1994810"/>
            <a:ext cx="3099912" cy="3099912"/>
          </a:xfrm>
          <a:prstGeom prst="circularArrow">
            <a:avLst>
              <a:gd name="adj1" fmla="val 5085"/>
              <a:gd name="adj2" fmla="val 327528"/>
              <a:gd name="adj3" fmla="val 15872472"/>
              <a:gd name="adj4" fmla="val 5400000"/>
              <a:gd name="adj5" fmla="val 5932"/>
            </a:avLst>
          </a:prstGeom>
        </p:spPr>
        <p:style>
          <a:lnRef idx="0">
            <a:schemeClr val="accent2">
              <a:tint val="60000"/>
              <a:hueOff val="0"/>
              <a:satOff val="0"/>
              <a:lumOff val="0"/>
              <a:alphaOff val="0"/>
            </a:schemeClr>
          </a:lnRef>
          <a:fillRef idx="1">
            <a:schemeClr val="accent2">
              <a:tint val="60000"/>
              <a:hueOff val="0"/>
              <a:satOff val="0"/>
              <a:lumOff val="0"/>
              <a:alphaOff val="0"/>
            </a:schemeClr>
          </a:fillRef>
          <a:effectRef idx="0">
            <a:schemeClr val="accent2">
              <a:tint val="60000"/>
              <a:hueOff val="0"/>
              <a:satOff val="0"/>
              <a:lumOff val="0"/>
              <a:alphaOff val="0"/>
            </a:schemeClr>
          </a:effectRef>
          <a:fontRef idx="minor">
            <a:schemeClr val="lt1"/>
          </a:fontRef>
        </p:style>
        <p:txBody>
          <a:bodyPr/>
          <a:lstStyle/>
          <a:p>
            <a:endParaRPr lang="en-US"/>
          </a:p>
        </p:txBody>
      </p:sp>
      <p:sp>
        <p:nvSpPr>
          <p:cNvPr id="16" name="Circular Arrow 15"/>
          <p:cNvSpPr/>
          <p:nvPr/>
        </p:nvSpPr>
        <p:spPr>
          <a:xfrm>
            <a:off x="3372231" y="1936425"/>
            <a:ext cx="3099912" cy="3099912"/>
          </a:xfrm>
          <a:prstGeom prst="circularArrow">
            <a:avLst>
              <a:gd name="adj1" fmla="val 5085"/>
              <a:gd name="adj2" fmla="val 327528"/>
              <a:gd name="adj3" fmla="val 5072472"/>
              <a:gd name="adj4" fmla="val 16200000"/>
              <a:gd name="adj5" fmla="val 5932"/>
            </a:avLst>
          </a:prstGeom>
        </p:spPr>
        <p:style>
          <a:lnRef idx="0">
            <a:schemeClr val="accent2">
              <a:tint val="60000"/>
              <a:hueOff val="0"/>
              <a:satOff val="0"/>
              <a:lumOff val="0"/>
              <a:alphaOff val="0"/>
            </a:schemeClr>
          </a:lnRef>
          <a:fillRef idx="1">
            <a:schemeClr val="accent2">
              <a:tint val="60000"/>
              <a:hueOff val="0"/>
              <a:satOff val="0"/>
              <a:lumOff val="0"/>
              <a:alphaOff val="0"/>
            </a:schemeClr>
          </a:fillRef>
          <a:effectRef idx="0">
            <a:schemeClr val="accent2">
              <a:tint val="60000"/>
              <a:hueOff val="0"/>
              <a:satOff val="0"/>
              <a:lumOff val="0"/>
              <a:alphaOff val="0"/>
            </a:schemeClr>
          </a:effectRef>
          <a:fontRef idx="minor">
            <a:schemeClr val="lt1"/>
          </a:fontRef>
        </p:style>
        <p:txBody>
          <a:bodyPr/>
          <a:lstStyle/>
          <a:p>
            <a:endParaRPr lang="en-US" dirty="0"/>
          </a:p>
        </p:txBody>
      </p:sp>
      <p:sp>
        <p:nvSpPr>
          <p:cNvPr id="17" name="Curved Right Arrow 16"/>
          <p:cNvSpPr/>
          <p:nvPr/>
        </p:nvSpPr>
        <p:spPr>
          <a:xfrm>
            <a:off x="2543007" y="1958306"/>
            <a:ext cx="1163544" cy="3056147"/>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tx1"/>
              </a:solidFill>
            </a:endParaRPr>
          </a:p>
        </p:txBody>
      </p:sp>
      <p:sp>
        <p:nvSpPr>
          <p:cNvPr id="18" name="Curved Right Arrow 17"/>
          <p:cNvSpPr/>
          <p:nvPr/>
        </p:nvSpPr>
        <p:spPr>
          <a:xfrm rot="10800000">
            <a:off x="5946766" y="1916520"/>
            <a:ext cx="1143298" cy="3056148"/>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tx1"/>
              </a:solidFill>
            </a:endParaRPr>
          </a:p>
        </p:txBody>
      </p:sp>
      <p:sp>
        <p:nvSpPr>
          <p:cNvPr id="2" name="Title 1">
            <a:extLst>
              <a:ext uri="{FF2B5EF4-FFF2-40B4-BE49-F238E27FC236}">
                <a16:creationId xmlns:a16="http://schemas.microsoft.com/office/drawing/2014/main" id="{7BA39DAA-24F9-8BD1-28F6-93C14E8F7612}"/>
              </a:ext>
            </a:extLst>
          </p:cNvPr>
          <p:cNvSpPr>
            <a:spLocks noGrp="1"/>
          </p:cNvSpPr>
          <p:nvPr>
            <p:ph type="title"/>
          </p:nvPr>
        </p:nvSpPr>
        <p:spPr/>
        <p:txBody>
          <a:bodyPr/>
          <a:lstStyle/>
          <a:p>
            <a:r>
              <a:rPr lang="en-US" dirty="0"/>
              <a:t>A Circle of Self-Discovery</a:t>
            </a:r>
          </a:p>
        </p:txBody>
      </p:sp>
      <p:sp>
        <p:nvSpPr>
          <p:cNvPr id="3" name="TextBox 2">
            <a:extLst>
              <a:ext uri="{FF2B5EF4-FFF2-40B4-BE49-F238E27FC236}">
                <a16:creationId xmlns:a16="http://schemas.microsoft.com/office/drawing/2014/main" id="{931EC7E5-7CB9-33C9-F153-D5EDA990D067}"/>
              </a:ext>
            </a:extLst>
          </p:cNvPr>
          <p:cNvSpPr txBox="1"/>
          <p:nvPr/>
        </p:nvSpPr>
        <p:spPr>
          <a:xfrm>
            <a:off x="1905001" y="5389978"/>
            <a:ext cx="6781799" cy="461665"/>
          </a:xfrm>
          <a:prstGeom prst="rect">
            <a:avLst/>
          </a:prstGeom>
          <a:noFill/>
        </p:spPr>
        <p:txBody>
          <a:bodyPr wrap="square" rtlCol="0">
            <a:spAutoFit/>
          </a:bodyPr>
          <a:lstStyle/>
          <a:p>
            <a:r>
              <a:rPr lang="en-US" sz="2400" dirty="0"/>
              <a:t>Helping Individuals Identify their “expert within”</a:t>
            </a:r>
          </a:p>
        </p:txBody>
      </p:sp>
    </p:spTree>
    <p:extLst>
      <p:ext uri="{BB962C8B-B14F-4D97-AF65-F5344CB8AC3E}">
        <p14:creationId xmlns:p14="http://schemas.microsoft.com/office/powerpoint/2010/main" val="423975731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51456" y="941608"/>
            <a:ext cx="743144" cy="743144"/>
          </a:xfrm>
          <a:prstGeom prst="rect">
            <a:avLst/>
          </a:prstGeom>
        </p:spPr>
      </p:pic>
      <p:sp>
        <p:nvSpPr>
          <p:cNvPr id="2" name="Title 1">
            <a:extLst>
              <a:ext uri="{FF2B5EF4-FFF2-40B4-BE49-F238E27FC236}">
                <a16:creationId xmlns:a16="http://schemas.microsoft.com/office/drawing/2014/main" id="{02EAABC8-B2C3-C2E3-D395-4957DAE25EEE}"/>
              </a:ext>
            </a:extLst>
          </p:cNvPr>
          <p:cNvSpPr>
            <a:spLocks noGrp="1"/>
          </p:cNvSpPr>
          <p:nvPr>
            <p:ph type="title"/>
          </p:nvPr>
        </p:nvSpPr>
        <p:spPr>
          <a:xfrm>
            <a:off x="457200" y="152400"/>
            <a:ext cx="8229600" cy="1219200"/>
          </a:xfrm>
        </p:spPr>
        <p:txBody>
          <a:bodyPr>
            <a:normAutofit fontScale="90000"/>
          </a:bodyPr>
          <a:lstStyle/>
          <a:p>
            <a:r>
              <a:rPr lang="en-US" sz="4400" dirty="0"/>
              <a:t>Identify Management </a:t>
            </a:r>
            <a:r>
              <a:rPr lang="en-US" dirty="0"/>
              <a:t>Issues</a:t>
            </a:r>
            <a:r>
              <a:rPr lang="en-US" sz="4400" dirty="0"/>
              <a:t> and Collect Info</a:t>
            </a:r>
            <a:endParaRPr lang="en-US" dirty="0"/>
          </a:p>
        </p:txBody>
      </p:sp>
      <p:sp>
        <p:nvSpPr>
          <p:cNvPr id="4" name="Content Placeholder 3">
            <a:extLst>
              <a:ext uri="{FF2B5EF4-FFF2-40B4-BE49-F238E27FC236}">
                <a16:creationId xmlns:a16="http://schemas.microsoft.com/office/drawing/2014/main" id="{62D1A687-CCEF-C090-5BDF-F72D050810EA}"/>
              </a:ext>
            </a:extLst>
          </p:cNvPr>
          <p:cNvSpPr>
            <a:spLocks noGrp="1"/>
          </p:cNvSpPr>
          <p:nvPr>
            <p:ph sz="quarter" idx="1"/>
          </p:nvPr>
        </p:nvSpPr>
        <p:spPr>
          <a:xfrm>
            <a:off x="486266" y="1382598"/>
            <a:ext cx="8229600" cy="4937760"/>
          </a:xfrm>
        </p:spPr>
        <p:txBody>
          <a:bodyPr>
            <a:normAutofit fontScale="77500" lnSpcReduction="20000"/>
          </a:bodyPr>
          <a:lstStyle/>
          <a:p>
            <a:pPr>
              <a:lnSpc>
                <a:spcPct val="120000"/>
              </a:lnSpc>
            </a:pPr>
            <a:r>
              <a:rPr lang="en-US" sz="3600" dirty="0">
                <a:latin typeface="Calibri" panose="020F0502020204030204" pitchFamily="34" charset="0"/>
                <a:cs typeface="Calibri" panose="020F0502020204030204" pitchFamily="34" charset="0"/>
              </a:rPr>
              <a:t>Once the </a:t>
            </a:r>
            <a:r>
              <a:rPr lang="en-US" sz="3600" dirty="0">
                <a:cs typeface="Calibri" panose="020F0502020204030204" pitchFamily="34" charset="0"/>
              </a:rPr>
              <a:t>issue</a:t>
            </a:r>
            <a:r>
              <a:rPr lang="en-US" sz="3600" dirty="0">
                <a:latin typeface="Calibri" panose="020F0502020204030204" pitchFamily="34" charset="0"/>
                <a:cs typeface="Calibri" panose="020F0502020204030204" pitchFamily="34" charset="0"/>
              </a:rPr>
              <a:t> has been Identified it is time to collect information.</a:t>
            </a:r>
          </a:p>
          <a:p>
            <a:pPr marL="342991" indent="-342991">
              <a:lnSpc>
                <a:spcPct val="120000"/>
              </a:lnSpc>
              <a:buClr>
                <a:srgbClr val="005959"/>
              </a:buClr>
              <a:buFont typeface="Wingdings" panose="05000000000000000000" pitchFamily="2" charset="2"/>
              <a:buChar char="§"/>
            </a:pPr>
            <a:r>
              <a:rPr lang="en-US" sz="3600" dirty="0">
                <a:cs typeface="Calibri" panose="020F0502020204030204" pitchFamily="34" charset="0"/>
              </a:rPr>
              <a:t>C</a:t>
            </a:r>
            <a:r>
              <a:rPr lang="en-US" sz="3600" dirty="0">
                <a:latin typeface="Calibri" panose="020F0502020204030204" pitchFamily="34" charset="0"/>
                <a:cs typeface="Calibri" panose="020F0502020204030204" pitchFamily="34" charset="0"/>
              </a:rPr>
              <a:t>ollect accurate information so the </a:t>
            </a:r>
            <a:r>
              <a:rPr lang="en-US" sz="3600" dirty="0">
                <a:solidFill>
                  <a:srgbClr val="0070C0"/>
                </a:solidFill>
                <a:latin typeface="Calibri" panose="020F0502020204030204" pitchFamily="34" charset="0"/>
                <a:cs typeface="Calibri" panose="020F0502020204030204" pitchFamily="34" charset="0"/>
              </a:rPr>
              <a:t>Individual can clearly</a:t>
            </a:r>
            <a:r>
              <a:rPr lang="en-US" sz="3600" dirty="0">
                <a:latin typeface="Calibri" panose="020F0502020204030204" pitchFamily="34" charset="0"/>
                <a:cs typeface="Calibri" panose="020F0502020204030204" pitchFamily="34" charset="0"/>
              </a:rPr>
              <a:t> recognize what is happening.</a:t>
            </a:r>
          </a:p>
          <a:p>
            <a:pPr marL="342991" indent="-342991">
              <a:lnSpc>
                <a:spcPct val="120000"/>
              </a:lnSpc>
              <a:buClr>
                <a:srgbClr val="005959"/>
              </a:buClr>
              <a:buFont typeface="Wingdings" panose="05000000000000000000" pitchFamily="2" charset="2"/>
              <a:buChar char="§"/>
            </a:pPr>
            <a:r>
              <a:rPr lang="en-US" sz="3600" dirty="0">
                <a:latin typeface="Calibri" panose="020F0502020204030204" pitchFamily="34" charset="0"/>
                <a:cs typeface="Calibri" panose="020F0502020204030204" pitchFamily="34" charset="0"/>
              </a:rPr>
              <a:t>Yes, medical teams may want to see the information, but since the individual lives with diabetes every day, it is mostly for the INDIVIDUALS USE. </a:t>
            </a:r>
          </a:p>
          <a:p>
            <a:pPr marL="342991" indent="-342991">
              <a:lnSpc>
                <a:spcPct val="120000"/>
              </a:lnSpc>
              <a:buClr>
                <a:srgbClr val="005959"/>
              </a:buClr>
              <a:buFont typeface="Wingdings" panose="05000000000000000000" pitchFamily="2" charset="2"/>
              <a:buChar char="§"/>
            </a:pPr>
            <a:endParaRPr lang="en-US" sz="3600" dirty="0">
              <a:solidFill>
                <a:srgbClr val="0070C0"/>
              </a:solidFill>
              <a:latin typeface="Calibri" panose="020F0502020204030204" pitchFamily="34" charset="0"/>
              <a:cs typeface="Calibri" panose="020F0502020204030204" pitchFamily="34" charset="0"/>
            </a:endParaRPr>
          </a:p>
          <a:p>
            <a:pPr marL="0" indent="0" algn="ctr">
              <a:lnSpc>
                <a:spcPct val="120000"/>
              </a:lnSpc>
              <a:buClr>
                <a:srgbClr val="005959"/>
              </a:buClr>
              <a:buNone/>
            </a:pPr>
            <a:r>
              <a:rPr lang="en-US" sz="3600" dirty="0">
                <a:solidFill>
                  <a:srgbClr val="0070C0"/>
                </a:solidFill>
                <a:cs typeface="Calibri" panose="020F0502020204030204" pitchFamily="34" charset="0"/>
              </a:rPr>
              <a:t>Empower the individual to b</a:t>
            </a:r>
            <a:r>
              <a:rPr lang="en-US" sz="3600" dirty="0">
                <a:solidFill>
                  <a:srgbClr val="0070C0"/>
                </a:solidFill>
                <a:latin typeface="Calibri" panose="020F0502020204030204" pitchFamily="34" charset="0"/>
                <a:cs typeface="Calibri" panose="020F0502020204030204" pitchFamily="34" charset="0"/>
              </a:rPr>
              <a:t>e the primary diabetes problem solver!</a:t>
            </a:r>
            <a:endParaRPr lang="en-US" dirty="0">
              <a:solidFill>
                <a:srgbClr val="0070C0"/>
              </a:solidFill>
            </a:endParaRPr>
          </a:p>
        </p:txBody>
      </p:sp>
    </p:spTree>
    <p:extLst>
      <p:ext uri="{BB962C8B-B14F-4D97-AF65-F5344CB8AC3E}">
        <p14:creationId xmlns:p14="http://schemas.microsoft.com/office/powerpoint/2010/main" val="70508328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3314" name="Rectangle 2">
            <a:extLst>
              <a:ext uri="{FF2B5EF4-FFF2-40B4-BE49-F238E27FC236}">
                <a16:creationId xmlns:a16="http://schemas.microsoft.com/office/drawing/2014/main" id="{C6616064-5969-774A-B4C9-DA46A9D14CFE}"/>
              </a:ext>
            </a:extLst>
          </p:cNvPr>
          <p:cNvSpPr>
            <a:spLocks noGrp="1" noChangeArrowheads="1"/>
          </p:cNvSpPr>
          <p:nvPr>
            <p:ph type="title"/>
          </p:nvPr>
        </p:nvSpPr>
        <p:spPr>
          <a:xfrm>
            <a:off x="440266" y="278550"/>
            <a:ext cx="8263468" cy="1169250"/>
          </a:xfrm>
        </p:spPr>
        <p:txBody>
          <a:bodyPr>
            <a:normAutofit fontScale="90000"/>
          </a:bodyPr>
          <a:lstStyle/>
          <a:p>
            <a:pPr>
              <a:defRPr/>
            </a:pPr>
            <a:br>
              <a:rPr lang="en-US" altLang="en-US" sz="3911" dirty="0">
                <a:ea typeface="ＭＳ Ｐゴシック" panose="020B0600070205080204" pitchFamily="34" charset="-128"/>
              </a:rPr>
            </a:br>
            <a:r>
              <a:rPr lang="en-US" altLang="en-US" sz="3911" dirty="0">
                <a:ea typeface="ＭＳ Ｐゴシック" panose="020B0600070205080204" pitchFamily="34" charset="-128"/>
              </a:rPr>
              <a:t>Gathering Data to Determine Issue and Make Changes</a:t>
            </a:r>
            <a:endParaRPr lang="en-US" altLang="en-US" sz="4700" dirty="0">
              <a:ea typeface="ＭＳ Ｐゴシック" panose="020B0600070205080204" pitchFamily="34" charset="-128"/>
            </a:endParaRPr>
          </a:p>
        </p:txBody>
      </p:sp>
      <p:sp>
        <p:nvSpPr>
          <p:cNvPr id="25602" name="Rectangle 4">
            <a:extLst>
              <a:ext uri="{FF2B5EF4-FFF2-40B4-BE49-F238E27FC236}">
                <a16:creationId xmlns:a16="http://schemas.microsoft.com/office/drawing/2014/main" id="{36C3EB3F-7F32-4D4A-92BF-93147C18B19F}"/>
              </a:ext>
            </a:extLst>
          </p:cNvPr>
          <p:cNvSpPr>
            <a:spLocks noChangeArrowheads="1"/>
          </p:cNvSpPr>
          <p:nvPr/>
        </p:nvSpPr>
        <p:spPr bwMode="auto">
          <a:xfrm>
            <a:off x="4809069" y="3053644"/>
            <a:ext cx="3318933" cy="4205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100000"/>
              <a:buChar char="•"/>
              <a:defRPr sz="3200" b="1">
                <a:solidFill>
                  <a:srgbClr val="FFFFFF"/>
                </a:solidFill>
                <a:latin typeface="Arial" panose="020B0604020202020204" pitchFamily="34" charset="0"/>
                <a:ea typeface="ＭＳ Ｐゴシック" panose="020B0600070205080204" pitchFamily="34" charset="-128"/>
              </a:defRPr>
            </a:lvl1pPr>
            <a:lvl2pPr marL="742950" indent="-285750">
              <a:spcBef>
                <a:spcPct val="20000"/>
              </a:spcBef>
              <a:buSzPct val="100000"/>
              <a:buChar char="–"/>
              <a:defRPr sz="2800" b="1">
                <a:solidFill>
                  <a:srgbClr val="FFFFFF"/>
                </a:solidFill>
                <a:latin typeface="Arial" panose="020B0604020202020204" pitchFamily="34" charset="0"/>
                <a:ea typeface="ＭＳ Ｐゴシック" panose="020B0600070205080204" pitchFamily="34" charset="-128"/>
              </a:defRPr>
            </a:lvl2pPr>
            <a:lvl3pPr marL="1143000" indent="-228600">
              <a:spcBef>
                <a:spcPct val="20000"/>
              </a:spcBef>
              <a:buSzPct val="100000"/>
              <a:buChar char="•"/>
              <a:defRPr sz="2400" b="1">
                <a:solidFill>
                  <a:srgbClr val="FFFFFF"/>
                </a:solidFill>
                <a:latin typeface="Arial" panose="020B0604020202020204" pitchFamily="34" charset="0"/>
                <a:ea typeface="ＭＳ Ｐゴシック" panose="020B0600070205080204" pitchFamily="34" charset="-128"/>
              </a:defRPr>
            </a:lvl3pPr>
            <a:lvl4pPr marL="1600200" indent="-228600">
              <a:spcBef>
                <a:spcPct val="20000"/>
              </a:spcBef>
              <a:buSzPct val="100000"/>
              <a:buChar char="–"/>
              <a:defRPr sz="2000" b="1">
                <a:solidFill>
                  <a:srgbClr val="FFFFFF"/>
                </a:solidFill>
                <a:latin typeface="Arial" panose="020B0604020202020204" pitchFamily="34" charset="0"/>
                <a:ea typeface="ＭＳ Ｐゴシック" panose="020B0600070205080204" pitchFamily="34" charset="-128"/>
              </a:defRPr>
            </a:lvl4pPr>
            <a:lvl5pPr marL="2057400" indent="-228600">
              <a:spcBef>
                <a:spcPct val="20000"/>
              </a:spcBef>
              <a:buSzPct val="100000"/>
              <a:buChar char="•"/>
              <a:defRPr sz="2000" b="1">
                <a:solidFill>
                  <a:srgbClr val="FFFFFF"/>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9pPr>
          </a:lstStyle>
          <a:p>
            <a:pPr>
              <a:spcBef>
                <a:spcPct val="0"/>
              </a:spcBef>
              <a:buSzTx/>
              <a:buNone/>
            </a:pPr>
            <a:endParaRPr lang="en-US" altLang="en-US" sz="2133" b="0">
              <a:solidFill>
                <a:prstClr val="black"/>
              </a:solidFill>
              <a:latin typeface="Times New Roman" panose="02020603050405020304" pitchFamily="18" charset="0"/>
            </a:endParaRPr>
          </a:p>
        </p:txBody>
      </p:sp>
      <p:sp>
        <p:nvSpPr>
          <p:cNvPr id="3" name="TextBox 2">
            <a:extLst>
              <a:ext uri="{FF2B5EF4-FFF2-40B4-BE49-F238E27FC236}">
                <a16:creationId xmlns:a16="http://schemas.microsoft.com/office/drawing/2014/main" id="{455EFA74-7849-ED4D-8E77-5235A0ECE24C}"/>
              </a:ext>
            </a:extLst>
          </p:cNvPr>
          <p:cNvSpPr txBox="1"/>
          <p:nvPr/>
        </p:nvSpPr>
        <p:spPr>
          <a:xfrm>
            <a:off x="982136" y="1845471"/>
            <a:ext cx="6773333" cy="475387"/>
          </a:xfrm>
          <a:prstGeom prst="rect">
            <a:avLst/>
          </a:prstGeom>
          <a:noFill/>
        </p:spPr>
        <p:txBody>
          <a:bodyPr>
            <a:spAutoFit/>
          </a:bodyPr>
          <a:lstStyle/>
          <a:p>
            <a:pPr>
              <a:defRPr/>
            </a:pPr>
            <a:endParaRPr lang="en-US" sz="2489" dirty="0">
              <a:solidFill>
                <a:srgbClr val="FFFFFF"/>
              </a:solidFill>
              <a:latin typeface="Bookman Old Style"/>
              <a:ea typeface="ＭＳ Ｐゴシック" charset="0"/>
              <a:cs typeface="ＭＳ Ｐゴシック" charset="0"/>
            </a:endParaRPr>
          </a:p>
        </p:txBody>
      </p:sp>
      <p:sp>
        <p:nvSpPr>
          <p:cNvPr id="4" name="TextBox 3">
            <a:extLst>
              <a:ext uri="{FF2B5EF4-FFF2-40B4-BE49-F238E27FC236}">
                <a16:creationId xmlns:a16="http://schemas.microsoft.com/office/drawing/2014/main" id="{E75FBBE1-E81B-924D-8E30-097D9C482AA6}"/>
              </a:ext>
            </a:extLst>
          </p:cNvPr>
          <p:cNvSpPr txBox="1"/>
          <p:nvPr/>
        </p:nvSpPr>
        <p:spPr>
          <a:xfrm>
            <a:off x="555545" y="1574826"/>
            <a:ext cx="4969929" cy="4832092"/>
          </a:xfrm>
          <a:prstGeom prst="rect">
            <a:avLst/>
          </a:prstGeom>
          <a:noFill/>
        </p:spPr>
        <p:txBody>
          <a:bodyPr wrap="square" rtlCol="0">
            <a:spAutoFit/>
          </a:bodyPr>
          <a:lstStyle/>
          <a:p>
            <a:pPr marL="406405" indent="-406405">
              <a:buFont typeface="Wingdings" pitchFamily="2" charset="2"/>
              <a:buChar char="§"/>
            </a:pPr>
            <a:r>
              <a:rPr lang="en-US" sz="2800" dirty="0">
                <a:solidFill>
                  <a:prstClr val="black"/>
                </a:solidFill>
                <a:latin typeface="Calibri" panose="020F0502020204030204" pitchFamily="34" charset="0"/>
                <a:cs typeface="Calibri" panose="020F0502020204030204" pitchFamily="34" charset="0"/>
              </a:rPr>
              <a:t>Keep 3 days of glucose/ food/insulin logs</a:t>
            </a:r>
          </a:p>
          <a:p>
            <a:pPr marL="406405" indent="-406405">
              <a:buFont typeface="Wingdings" pitchFamily="2" charset="2"/>
              <a:buChar char="§"/>
            </a:pPr>
            <a:r>
              <a:rPr lang="en-US" sz="2800" dirty="0">
                <a:solidFill>
                  <a:prstClr val="black"/>
                </a:solidFill>
                <a:latin typeface="Calibri" panose="020F0502020204030204" pitchFamily="34" charset="0"/>
                <a:cs typeface="Calibri" panose="020F0502020204030204" pitchFamily="34" charset="0"/>
              </a:rPr>
              <a:t>Identify problem areas</a:t>
            </a:r>
          </a:p>
          <a:p>
            <a:pPr marL="406405" indent="-406405">
              <a:buFont typeface="Wingdings" pitchFamily="2" charset="2"/>
              <a:buChar char="§"/>
            </a:pPr>
            <a:r>
              <a:rPr lang="en-US" sz="2800" i="1" dirty="0">
                <a:solidFill>
                  <a:prstClr val="black"/>
                </a:solidFill>
                <a:latin typeface="Calibri" panose="020F0502020204030204" pitchFamily="34" charset="0"/>
                <a:cs typeface="Calibri" panose="020F0502020204030204" pitchFamily="34" charset="0"/>
              </a:rPr>
              <a:t>Remind them that their story and tough thoughts and feelings might emerge, and that is okay</a:t>
            </a:r>
            <a:r>
              <a:rPr lang="en-US" sz="2800" dirty="0">
                <a:solidFill>
                  <a:prstClr val="black"/>
                </a:solidFill>
                <a:latin typeface="Calibri" panose="020F0502020204030204" pitchFamily="34" charset="0"/>
                <a:cs typeface="Calibri" panose="020F0502020204030204" pitchFamily="34" charset="0"/>
              </a:rPr>
              <a:t>.</a:t>
            </a:r>
          </a:p>
          <a:p>
            <a:pPr marL="406405" indent="-406405">
              <a:buFont typeface="Wingdings" pitchFamily="2" charset="2"/>
              <a:buChar char="§"/>
            </a:pPr>
            <a:r>
              <a:rPr lang="en-US" sz="2800" dirty="0">
                <a:solidFill>
                  <a:prstClr val="black"/>
                </a:solidFill>
                <a:latin typeface="Calibri" panose="020F0502020204030204" pitchFamily="34" charset="0"/>
                <a:cs typeface="Calibri" panose="020F0502020204030204" pitchFamily="34" charset="0"/>
              </a:rPr>
              <a:t>Focus on recognition of issues and progress</a:t>
            </a:r>
          </a:p>
          <a:p>
            <a:pPr marL="406405" indent="-406405">
              <a:buFont typeface="Wingdings" pitchFamily="2" charset="2"/>
              <a:buChar char="§"/>
            </a:pPr>
            <a:r>
              <a:rPr lang="en-US" sz="2800" dirty="0">
                <a:solidFill>
                  <a:prstClr val="black"/>
                </a:solidFill>
                <a:latin typeface="Calibri" panose="020F0502020204030204" pitchFamily="34" charset="0"/>
                <a:cs typeface="Calibri" panose="020F0502020204030204" pitchFamily="34" charset="0"/>
              </a:rPr>
              <a:t>Help them decide on next steps for making changes</a:t>
            </a:r>
            <a:endParaRPr lang="en-US" b="1" dirty="0">
              <a:solidFill>
                <a:srgbClr val="727CA3">
                  <a:lumMod val="20000"/>
                  <a:lumOff val="80000"/>
                </a:srgbClr>
              </a:solidFill>
              <a:latin typeface="Bookman Old Style"/>
            </a:endParaRPr>
          </a:p>
        </p:txBody>
      </p:sp>
      <p:pic>
        <p:nvPicPr>
          <p:cNvPr id="10" name="Picture 9">
            <a:extLst>
              <a:ext uri="{FF2B5EF4-FFF2-40B4-BE49-F238E27FC236}">
                <a16:creationId xmlns:a16="http://schemas.microsoft.com/office/drawing/2014/main" id="{4D1EBE24-D3BF-B86F-B664-ADD90B061FE9}"/>
              </a:ext>
            </a:extLst>
          </p:cNvPr>
          <p:cNvPicPr>
            <a:picLocks noChangeAspect="1"/>
          </p:cNvPicPr>
          <p:nvPr/>
        </p:nvPicPr>
        <p:blipFill>
          <a:blip r:embed="rId3"/>
          <a:stretch>
            <a:fillRect/>
          </a:stretch>
        </p:blipFill>
        <p:spPr>
          <a:xfrm>
            <a:off x="5858663" y="1447800"/>
            <a:ext cx="2845071" cy="2745160"/>
          </a:xfrm>
          <a:prstGeom prst="rect">
            <a:avLst/>
          </a:prstGeom>
        </p:spPr>
      </p:pic>
    </p:spTree>
    <p:extLst>
      <p:ext uri="{BB962C8B-B14F-4D97-AF65-F5344CB8AC3E}">
        <p14:creationId xmlns:p14="http://schemas.microsoft.com/office/powerpoint/2010/main" val="34505796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73712" y="974768"/>
            <a:ext cx="743144" cy="743144"/>
          </a:xfrm>
          <a:prstGeom prst="rect">
            <a:avLst/>
          </a:prstGeom>
        </p:spPr>
      </p:pic>
      <p:sp>
        <p:nvSpPr>
          <p:cNvPr id="2" name="Title 1">
            <a:extLst>
              <a:ext uri="{FF2B5EF4-FFF2-40B4-BE49-F238E27FC236}">
                <a16:creationId xmlns:a16="http://schemas.microsoft.com/office/drawing/2014/main" id="{E6BDAF9B-115B-D4D8-D256-2B4C993AB241}"/>
              </a:ext>
            </a:extLst>
          </p:cNvPr>
          <p:cNvSpPr>
            <a:spLocks noGrp="1"/>
          </p:cNvSpPr>
          <p:nvPr>
            <p:ph type="title"/>
          </p:nvPr>
        </p:nvSpPr>
        <p:spPr/>
        <p:txBody>
          <a:bodyPr/>
          <a:lstStyle/>
          <a:p>
            <a:r>
              <a:rPr lang="en-US" dirty="0"/>
              <a:t>Log Sheets | What info to collect</a:t>
            </a:r>
          </a:p>
        </p:txBody>
      </p:sp>
      <p:sp>
        <p:nvSpPr>
          <p:cNvPr id="4" name="Content Placeholder 3">
            <a:extLst>
              <a:ext uri="{FF2B5EF4-FFF2-40B4-BE49-F238E27FC236}">
                <a16:creationId xmlns:a16="http://schemas.microsoft.com/office/drawing/2014/main" id="{4FD2D50D-2B4B-A5ED-7C76-E8F1695F4BE3}"/>
              </a:ext>
            </a:extLst>
          </p:cNvPr>
          <p:cNvSpPr>
            <a:spLocks noGrp="1"/>
          </p:cNvSpPr>
          <p:nvPr>
            <p:ph sz="quarter" idx="1"/>
          </p:nvPr>
        </p:nvSpPr>
        <p:spPr>
          <a:xfrm>
            <a:off x="533400" y="1346340"/>
            <a:ext cx="8229600" cy="4937760"/>
          </a:xfrm>
        </p:spPr>
        <p:txBody>
          <a:bodyPr/>
          <a:lstStyle/>
          <a:p>
            <a:pPr marL="342991" indent="-342991">
              <a:buClr>
                <a:srgbClr val="005959"/>
              </a:buClr>
              <a:buFont typeface="Wingdings" panose="05000000000000000000" pitchFamily="2" charset="2"/>
              <a:buChar char="§"/>
            </a:pPr>
            <a:r>
              <a:rPr lang="en-US" sz="3200" dirty="0">
                <a:latin typeface="Calibri" panose="020F0502020204030204" pitchFamily="34" charset="0"/>
                <a:cs typeface="Calibri" panose="020F0502020204030204" pitchFamily="34" charset="0"/>
              </a:rPr>
              <a:t>BG information from finger stick (7 per day) or CGM/flash monitor.</a:t>
            </a:r>
          </a:p>
          <a:p>
            <a:pPr marL="342991" indent="-342991">
              <a:buClr>
                <a:srgbClr val="005959"/>
              </a:buClr>
              <a:buFont typeface="Wingdings" panose="05000000000000000000" pitchFamily="2" charset="2"/>
              <a:buChar char="§"/>
            </a:pPr>
            <a:r>
              <a:rPr lang="en-US" sz="3200" dirty="0">
                <a:latin typeface="Calibri" panose="020F0502020204030204" pitchFamily="34" charset="0"/>
                <a:cs typeface="Calibri" panose="020F0502020204030204" pitchFamily="34" charset="0"/>
              </a:rPr>
              <a:t>Basal insulin units taken and timing.</a:t>
            </a:r>
          </a:p>
          <a:p>
            <a:pPr marL="342991" indent="-342991">
              <a:buClr>
                <a:srgbClr val="005959"/>
              </a:buClr>
              <a:buFont typeface="Wingdings" panose="05000000000000000000" pitchFamily="2" charset="2"/>
              <a:buChar char="§"/>
            </a:pPr>
            <a:r>
              <a:rPr lang="en-US" sz="3200" dirty="0">
                <a:latin typeface="Calibri" panose="020F0502020204030204" pitchFamily="34" charset="0"/>
                <a:cs typeface="Calibri" panose="020F0502020204030204" pitchFamily="34" charset="0"/>
              </a:rPr>
              <a:t>Bolus insulin units taken and timing.</a:t>
            </a:r>
          </a:p>
          <a:p>
            <a:pPr marL="342991" indent="-342991">
              <a:buClr>
                <a:srgbClr val="005959"/>
              </a:buClr>
              <a:buFont typeface="Wingdings" panose="05000000000000000000" pitchFamily="2" charset="2"/>
              <a:buChar char="§"/>
            </a:pPr>
            <a:r>
              <a:rPr lang="en-US" sz="3200" dirty="0">
                <a:latin typeface="Calibri" panose="020F0502020204030204" pitchFamily="34" charset="0"/>
                <a:cs typeface="Calibri" panose="020F0502020204030204" pitchFamily="34" charset="0"/>
              </a:rPr>
              <a:t>Number of carbs consumed – when and what food?</a:t>
            </a:r>
          </a:p>
          <a:p>
            <a:r>
              <a:rPr lang="en-US" dirty="0"/>
              <a:t>Insulin to Carb Ratios and Correction Ratios</a:t>
            </a:r>
          </a:p>
          <a:p>
            <a:r>
              <a:rPr lang="en-US" dirty="0"/>
              <a:t>Exercise and Other events (stress, alcohol).</a:t>
            </a:r>
          </a:p>
          <a:p>
            <a:r>
              <a:rPr lang="en-US" dirty="0">
                <a:solidFill>
                  <a:srgbClr val="0070C0"/>
                </a:solidFill>
              </a:rPr>
              <a:t>Collect for 3 days</a:t>
            </a:r>
          </a:p>
        </p:txBody>
      </p:sp>
    </p:spTree>
    <p:extLst>
      <p:ext uri="{BB962C8B-B14F-4D97-AF65-F5344CB8AC3E}">
        <p14:creationId xmlns:p14="http://schemas.microsoft.com/office/powerpoint/2010/main" val="187845150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B31A45-51C2-A10E-524E-6EC52A9AAEC9}"/>
              </a:ext>
            </a:extLst>
          </p:cNvPr>
          <p:cNvSpPr>
            <a:spLocks noGrp="1"/>
          </p:cNvSpPr>
          <p:nvPr>
            <p:ph type="title"/>
          </p:nvPr>
        </p:nvSpPr>
        <p:spPr>
          <a:xfrm>
            <a:off x="457200" y="152400"/>
            <a:ext cx="8229600" cy="762000"/>
          </a:xfrm>
        </p:spPr>
        <p:txBody>
          <a:bodyPr/>
          <a:lstStyle/>
          <a:p>
            <a:r>
              <a:rPr lang="en-US" dirty="0"/>
              <a:t>ReVive 5 Log Sheet Overview</a:t>
            </a:r>
          </a:p>
        </p:txBody>
      </p:sp>
      <p:pic>
        <p:nvPicPr>
          <p:cNvPr id="5" name="Content Placeholder 4">
            <a:extLst>
              <a:ext uri="{FF2B5EF4-FFF2-40B4-BE49-F238E27FC236}">
                <a16:creationId xmlns:a16="http://schemas.microsoft.com/office/drawing/2014/main" id="{6EA2725A-B6EE-FD04-F0DA-D9EE5914089A}"/>
              </a:ext>
            </a:extLst>
          </p:cNvPr>
          <p:cNvPicPr>
            <a:picLocks noGrp="1" noChangeAspect="1"/>
          </p:cNvPicPr>
          <p:nvPr>
            <p:ph sz="quarter" idx="1"/>
          </p:nvPr>
        </p:nvPicPr>
        <p:blipFill>
          <a:blip r:embed="rId2"/>
          <a:stretch>
            <a:fillRect/>
          </a:stretch>
        </p:blipFill>
        <p:spPr>
          <a:xfrm>
            <a:off x="762000" y="914400"/>
            <a:ext cx="7543800" cy="5853334"/>
          </a:xfrm>
        </p:spPr>
      </p:pic>
      <p:sp>
        <p:nvSpPr>
          <p:cNvPr id="3" name="Oval 2">
            <a:extLst>
              <a:ext uri="{FF2B5EF4-FFF2-40B4-BE49-F238E27FC236}">
                <a16:creationId xmlns:a16="http://schemas.microsoft.com/office/drawing/2014/main" id="{C9E87659-0856-B05F-4396-683D4194CA07}"/>
              </a:ext>
            </a:extLst>
          </p:cNvPr>
          <p:cNvSpPr/>
          <p:nvPr/>
        </p:nvSpPr>
        <p:spPr>
          <a:xfrm>
            <a:off x="838200" y="1371600"/>
            <a:ext cx="1371600" cy="609600"/>
          </a:xfrm>
          <a:prstGeom prst="ellipse">
            <a:avLst/>
          </a:prstGeom>
          <a:noFill/>
          <a:ln w="28575">
            <a:solidFill>
              <a:srgbClr val="0070C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rgbClr val="C00000"/>
                </a:solidFill>
              </a:ln>
            </a:endParaRPr>
          </a:p>
        </p:txBody>
      </p:sp>
      <p:sp>
        <p:nvSpPr>
          <p:cNvPr id="4" name="Oval 3">
            <a:extLst>
              <a:ext uri="{FF2B5EF4-FFF2-40B4-BE49-F238E27FC236}">
                <a16:creationId xmlns:a16="http://schemas.microsoft.com/office/drawing/2014/main" id="{7E2503EB-0FAA-E9DA-91A4-4AE284F10FA6}"/>
              </a:ext>
            </a:extLst>
          </p:cNvPr>
          <p:cNvSpPr/>
          <p:nvPr/>
        </p:nvSpPr>
        <p:spPr>
          <a:xfrm>
            <a:off x="429260" y="5334000"/>
            <a:ext cx="2771140" cy="1371600"/>
          </a:xfrm>
          <a:prstGeom prst="ellipse">
            <a:avLst/>
          </a:prstGeom>
          <a:noFill/>
          <a:ln w="28575">
            <a:solidFill>
              <a:srgbClr val="0070C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rgbClr val="C00000"/>
                </a:solidFill>
              </a:ln>
            </a:endParaRPr>
          </a:p>
        </p:txBody>
      </p:sp>
      <p:sp>
        <p:nvSpPr>
          <p:cNvPr id="8" name="Oval 7">
            <a:extLst>
              <a:ext uri="{FF2B5EF4-FFF2-40B4-BE49-F238E27FC236}">
                <a16:creationId xmlns:a16="http://schemas.microsoft.com/office/drawing/2014/main" id="{B5ADD5C9-1ABD-BD2D-2C28-1E5FBDC0FD49}"/>
              </a:ext>
            </a:extLst>
          </p:cNvPr>
          <p:cNvSpPr/>
          <p:nvPr/>
        </p:nvSpPr>
        <p:spPr>
          <a:xfrm>
            <a:off x="5410200" y="5806440"/>
            <a:ext cx="1676400" cy="762000"/>
          </a:xfrm>
          <a:prstGeom prst="ellipse">
            <a:avLst/>
          </a:prstGeom>
          <a:noFill/>
          <a:ln w="28575">
            <a:solidFill>
              <a:srgbClr val="0070C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rgbClr val="C00000"/>
                </a:solidFill>
              </a:ln>
            </a:endParaRPr>
          </a:p>
        </p:txBody>
      </p:sp>
    </p:spTree>
    <p:extLst>
      <p:ext uri="{BB962C8B-B14F-4D97-AF65-F5344CB8AC3E}">
        <p14:creationId xmlns:p14="http://schemas.microsoft.com/office/powerpoint/2010/main" val="41006430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p:cTn id="15" dur="1000" fill="hold"/>
                                        <p:tgtEl>
                                          <p:spTgt spid="4"/>
                                        </p:tgtEl>
                                        <p:attrNameLst>
                                          <p:attrName>ppt_w</p:attrName>
                                        </p:attrNameLst>
                                      </p:cBhvr>
                                      <p:tavLst>
                                        <p:tav tm="0">
                                          <p:val>
                                            <p:fltVal val="0"/>
                                          </p:val>
                                        </p:tav>
                                        <p:tav tm="100000">
                                          <p:val>
                                            <p:strVal val="#ppt_w"/>
                                          </p:val>
                                        </p:tav>
                                      </p:tavLst>
                                    </p:anim>
                                    <p:anim calcmode="lin" valueType="num">
                                      <p:cBhvr>
                                        <p:cTn id="16" dur="1000" fill="hold"/>
                                        <p:tgtEl>
                                          <p:spTgt spid="4"/>
                                        </p:tgtEl>
                                        <p:attrNameLst>
                                          <p:attrName>ppt_h</p:attrName>
                                        </p:attrNameLst>
                                      </p:cBhvr>
                                      <p:tavLst>
                                        <p:tav tm="0">
                                          <p:val>
                                            <p:fltVal val="0"/>
                                          </p:val>
                                        </p:tav>
                                        <p:tav tm="100000">
                                          <p:val>
                                            <p:strVal val="#ppt_h"/>
                                          </p:val>
                                        </p:tav>
                                      </p:tavLst>
                                    </p:anim>
                                    <p:anim calcmode="lin" valueType="num">
                                      <p:cBhvr>
                                        <p:cTn id="17" dur="1000" fill="hold"/>
                                        <p:tgtEl>
                                          <p:spTgt spid="4"/>
                                        </p:tgtEl>
                                        <p:attrNameLst>
                                          <p:attrName>style.rotation</p:attrName>
                                        </p:attrNameLst>
                                      </p:cBhvr>
                                      <p:tavLst>
                                        <p:tav tm="0">
                                          <p:val>
                                            <p:fltVal val="90"/>
                                          </p:val>
                                        </p:tav>
                                        <p:tav tm="100000">
                                          <p:val>
                                            <p:fltVal val="0"/>
                                          </p:val>
                                        </p:tav>
                                      </p:tavLst>
                                    </p:anim>
                                    <p:animEffect transition="in" filter="fade">
                                      <p:cBhvr>
                                        <p:cTn id="18" dur="10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p:cTn id="23" dur="1000" fill="hold"/>
                                        <p:tgtEl>
                                          <p:spTgt spid="8"/>
                                        </p:tgtEl>
                                        <p:attrNameLst>
                                          <p:attrName>ppt_w</p:attrName>
                                        </p:attrNameLst>
                                      </p:cBhvr>
                                      <p:tavLst>
                                        <p:tav tm="0">
                                          <p:val>
                                            <p:fltVal val="0"/>
                                          </p:val>
                                        </p:tav>
                                        <p:tav tm="100000">
                                          <p:val>
                                            <p:strVal val="#ppt_w"/>
                                          </p:val>
                                        </p:tav>
                                      </p:tavLst>
                                    </p:anim>
                                    <p:anim calcmode="lin" valueType="num">
                                      <p:cBhvr>
                                        <p:cTn id="24" dur="1000" fill="hold"/>
                                        <p:tgtEl>
                                          <p:spTgt spid="8"/>
                                        </p:tgtEl>
                                        <p:attrNameLst>
                                          <p:attrName>ppt_h</p:attrName>
                                        </p:attrNameLst>
                                      </p:cBhvr>
                                      <p:tavLst>
                                        <p:tav tm="0">
                                          <p:val>
                                            <p:fltVal val="0"/>
                                          </p:val>
                                        </p:tav>
                                        <p:tav tm="100000">
                                          <p:val>
                                            <p:strVal val="#ppt_h"/>
                                          </p:val>
                                        </p:tav>
                                      </p:tavLst>
                                    </p:anim>
                                    <p:anim calcmode="lin" valueType="num">
                                      <p:cBhvr>
                                        <p:cTn id="25" dur="1000" fill="hold"/>
                                        <p:tgtEl>
                                          <p:spTgt spid="8"/>
                                        </p:tgtEl>
                                        <p:attrNameLst>
                                          <p:attrName>style.rotation</p:attrName>
                                        </p:attrNameLst>
                                      </p:cBhvr>
                                      <p:tavLst>
                                        <p:tav tm="0">
                                          <p:val>
                                            <p:fltVal val="90"/>
                                          </p:val>
                                        </p:tav>
                                        <p:tav tm="100000">
                                          <p:val>
                                            <p:fltVal val="0"/>
                                          </p:val>
                                        </p:tav>
                                      </p:tavLst>
                                    </p:anim>
                                    <p:animEffect transition="in" filter="fade">
                                      <p:cBhvr>
                                        <p:cTn id="26"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8" grpId="0" animBg="1"/>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4F8466-C162-9303-278F-5DA3BE29E855}"/>
              </a:ext>
            </a:extLst>
          </p:cNvPr>
          <p:cNvSpPr>
            <a:spLocks noGrp="1"/>
          </p:cNvSpPr>
          <p:nvPr>
            <p:ph type="title"/>
          </p:nvPr>
        </p:nvSpPr>
        <p:spPr/>
        <p:txBody>
          <a:bodyPr/>
          <a:lstStyle/>
          <a:p>
            <a:r>
              <a:rPr lang="en-US" dirty="0"/>
              <a:t>RT</a:t>
            </a:r>
          </a:p>
        </p:txBody>
      </p:sp>
      <p:pic>
        <p:nvPicPr>
          <p:cNvPr id="5" name="Content Placeholder 4">
            <a:extLst>
              <a:ext uri="{FF2B5EF4-FFF2-40B4-BE49-F238E27FC236}">
                <a16:creationId xmlns:a16="http://schemas.microsoft.com/office/drawing/2014/main" id="{4C13B730-39AB-04D2-F92C-50D9C9052E6A}"/>
              </a:ext>
            </a:extLst>
          </p:cNvPr>
          <p:cNvPicPr>
            <a:picLocks noGrp="1" noChangeAspect="1"/>
          </p:cNvPicPr>
          <p:nvPr>
            <p:ph sz="quarter" idx="1"/>
          </p:nvPr>
        </p:nvPicPr>
        <p:blipFill>
          <a:blip r:embed="rId2"/>
          <a:stretch>
            <a:fillRect/>
          </a:stretch>
        </p:blipFill>
        <p:spPr>
          <a:xfrm>
            <a:off x="630659" y="1295400"/>
            <a:ext cx="8174072" cy="5027567"/>
          </a:xfrm>
        </p:spPr>
      </p:pic>
      <p:pic>
        <p:nvPicPr>
          <p:cNvPr id="7" name="Picture 6">
            <a:extLst>
              <a:ext uri="{FF2B5EF4-FFF2-40B4-BE49-F238E27FC236}">
                <a16:creationId xmlns:a16="http://schemas.microsoft.com/office/drawing/2014/main" id="{77B7E227-9CD2-6D0D-0F1C-5558E9E29A82}"/>
              </a:ext>
            </a:extLst>
          </p:cNvPr>
          <p:cNvPicPr>
            <a:picLocks noChangeAspect="1"/>
          </p:cNvPicPr>
          <p:nvPr/>
        </p:nvPicPr>
        <p:blipFill>
          <a:blip r:embed="rId3"/>
          <a:stretch>
            <a:fillRect/>
          </a:stretch>
        </p:blipFill>
        <p:spPr>
          <a:xfrm>
            <a:off x="361362" y="152400"/>
            <a:ext cx="8440325" cy="1220833"/>
          </a:xfrm>
          <a:prstGeom prst="rect">
            <a:avLst/>
          </a:prstGeom>
        </p:spPr>
      </p:pic>
      <p:sp>
        <p:nvSpPr>
          <p:cNvPr id="3" name="Rectangle 2">
            <a:extLst>
              <a:ext uri="{FF2B5EF4-FFF2-40B4-BE49-F238E27FC236}">
                <a16:creationId xmlns:a16="http://schemas.microsoft.com/office/drawing/2014/main" id="{BD43A807-EAF9-07FC-4F88-3305584DF103}"/>
              </a:ext>
            </a:extLst>
          </p:cNvPr>
          <p:cNvSpPr/>
          <p:nvPr/>
        </p:nvSpPr>
        <p:spPr>
          <a:xfrm>
            <a:off x="632349" y="359036"/>
            <a:ext cx="7810500" cy="80962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err="1">
                <a:solidFill>
                  <a:schemeClr val="tx1"/>
                </a:solidFill>
              </a:rPr>
              <a:t>ReVive</a:t>
            </a:r>
            <a:r>
              <a:rPr lang="en-US" b="1" dirty="0">
                <a:solidFill>
                  <a:schemeClr val="tx1"/>
                </a:solidFill>
              </a:rPr>
              <a:t> 5 Diabetes – Toolkit Assessment</a:t>
            </a:r>
          </a:p>
        </p:txBody>
      </p:sp>
    </p:spTree>
    <p:extLst>
      <p:ext uri="{BB962C8B-B14F-4D97-AF65-F5344CB8AC3E}">
        <p14:creationId xmlns:p14="http://schemas.microsoft.com/office/powerpoint/2010/main" val="4499216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Content Placeholder 14">
            <a:extLst>
              <a:ext uri="{FF2B5EF4-FFF2-40B4-BE49-F238E27FC236}">
                <a16:creationId xmlns:a16="http://schemas.microsoft.com/office/drawing/2014/main" id="{AF46EE3E-28FE-49A4-B266-C7527C550ED1}"/>
              </a:ext>
            </a:extLst>
          </p:cNvPr>
          <p:cNvPicPr>
            <a:picLocks noGrp="1" noChangeAspect="1"/>
          </p:cNvPicPr>
          <p:nvPr>
            <p:ph sz="quarter" idx="1"/>
          </p:nvPr>
        </p:nvPicPr>
        <p:blipFill>
          <a:blip r:embed="rId2"/>
          <a:stretch>
            <a:fillRect/>
          </a:stretch>
        </p:blipFill>
        <p:spPr>
          <a:xfrm>
            <a:off x="457200" y="177905"/>
            <a:ext cx="7848600" cy="6502189"/>
          </a:xfrm>
        </p:spPr>
      </p:pic>
      <p:sp>
        <p:nvSpPr>
          <p:cNvPr id="8" name="Oval 7">
            <a:extLst>
              <a:ext uri="{FF2B5EF4-FFF2-40B4-BE49-F238E27FC236}">
                <a16:creationId xmlns:a16="http://schemas.microsoft.com/office/drawing/2014/main" id="{BA66ECF5-9203-A735-7974-FEEA173B47B1}"/>
              </a:ext>
            </a:extLst>
          </p:cNvPr>
          <p:cNvSpPr/>
          <p:nvPr/>
        </p:nvSpPr>
        <p:spPr>
          <a:xfrm>
            <a:off x="762000" y="457200"/>
            <a:ext cx="914400" cy="838200"/>
          </a:xfrm>
          <a:prstGeom prst="ellipse">
            <a:avLst/>
          </a:prstGeom>
          <a:noFill/>
          <a:ln w="28575">
            <a:solidFill>
              <a:srgbClr val="0070C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rgbClr val="C00000"/>
                </a:solidFill>
              </a:ln>
            </a:endParaRPr>
          </a:p>
        </p:txBody>
      </p:sp>
      <p:sp>
        <p:nvSpPr>
          <p:cNvPr id="9" name="Oval 8">
            <a:extLst>
              <a:ext uri="{FF2B5EF4-FFF2-40B4-BE49-F238E27FC236}">
                <a16:creationId xmlns:a16="http://schemas.microsoft.com/office/drawing/2014/main" id="{9495CE1B-BA04-87E7-2082-3FB6F4760B23}"/>
              </a:ext>
            </a:extLst>
          </p:cNvPr>
          <p:cNvSpPr/>
          <p:nvPr/>
        </p:nvSpPr>
        <p:spPr>
          <a:xfrm>
            <a:off x="1447800" y="5248275"/>
            <a:ext cx="1447800" cy="838200"/>
          </a:xfrm>
          <a:prstGeom prst="ellipse">
            <a:avLst/>
          </a:prstGeom>
          <a:noFill/>
          <a:ln w="28575">
            <a:solidFill>
              <a:srgbClr val="0070C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rgbClr val="C00000"/>
                </a:solidFill>
              </a:ln>
            </a:endParaRPr>
          </a:p>
        </p:txBody>
      </p:sp>
      <p:sp>
        <p:nvSpPr>
          <p:cNvPr id="10" name="Oval 9">
            <a:extLst>
              <a:ext uri="{FF2B5EF4-FFF2-40B4-BE49-F238E27FC236}">
                <a16:creationId xmlns:a16="http://schemas.microsoft.com/office/drawing/2014/main" id="{307D6DE6-5950-3861-FA0E-A5C091E33D5B}"/>
              </a:ext>
            </a:extLst>
          </p:cNvPr>
          <p:cNvSpPr/>
          <p:nvPr/>
        </p:nvSpPr>
        <p:spPr>
          <a:xfrm>
            <a:off x="5867400" y="5753100"/>
            <a:ext cx="1905000" cy="571500"/>
          </a:xfrm>
          <a:prstGeom prst="ellipse">
            <a:avLst/>
          </a:prstGeom>
          <a:noFill/>
          <a:ln w="28575">
            <a:solidFill>
              <a:srgbClr val="0070C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rgbClr val="C00000"/>
                </a:solidFill>
              </a:ln>
            </a:endParaRPr>
          </a:p>
        </p:txBody>
      </p:sp>
    </p:spTree>
    <p:extLst>
      <p:ext uri="{BB962C8B-B14F-4D97-AF65-F5344CB8AC3E}">
        <p14:creationId xmlns:p14="http://schemas.microsoft.com/office/powerpoint/2010/main" val="11395471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fltVal val="0"/>
                                          </p:val>
                                        </p:tav>
                                        <p:tav tm="100000">
                                          <p:val>
                                            <p:strVal val="#ppt_w"/>
                                          </p:val>
                                        </p:tav>
                                      </p:tavLst>
                                    </p:anim>
                                    <p:anim calcmode="lin" valueType="num">
                                      <p:cBhvr>
                                        <p:cTn id="8" dur="1000" fill="hold"/>
                                        <p:tgtEl>
                                          <p:spTgt spid="8"/>
                                        </p:tgtEl>
                                        <p:attrNameLst>
                                          <p:attrName>ppt_h</p:attrName>
                                        </p:attrNameLst>
                                      </p:cBhvr>
                                      <p:tavLst>
                                        <p:tav tm="0">
                                          <p:val>
                                            <p:fltVal val="0"/>
                                          </p:val>
                                        </p:tav>
                                        <p:tav tm="100000">
                                          <p:val>
                                            <p:strVal val="#ppt_h"/>
                                          </p:val>
                                        </p:tav>
                                      </p:tavLst>
                                    </p:anim>
                                    <p:anim calcmode="lin" valueType="num">
                                      <p:cBhvr>
                                        <p:cTn id="9" dur="1000" fill="hold"/>
                                        <p:tgtEl>
                                          <p:spTgt spid="8"/>
                                        </p:tgtEl>
                                        <p:attrNameLst>
                                          <p:attrName>style.rotation</p:attrName>
                                        </p:attrNameLst>
                                      </p:cBhvr>
                                      <p:tavLst>
                                        <p:tav tm="0">
                                          <p:val>
                                            <p:fltVal val="90"/>
                                          </p:val>
                                        </p:tav>
                                        <p:tav tm="100000">
                                          <p:val>
                                            <p:fltVal val="0"/>
                                          </p:val>
                                        </p:tav>
                                      </p:tavLst>
                                    </p:anim>
                                    <p:animEffect transition="in" filter="fade">
                                      <p:cBhvr>
                                        <p:cTn id="10" dur="10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p:cTn id="15" dur="1000" fill="hold"/>
                                        <p:tgtEl>
                                          <p:spTgt spid="9"/>
                                        </p:tgtEl>
                                        <p:attrNameLst>
                                          <p:attrName>ppt_w</p:attrName>
                                        </p:attrNameLst>
                                      </p:cBhvr>
                                      <p:tavLst>
                                        <p:tav tm="0">
                                          <p:val>
                                            <p:fltVal val="0"/>
                                          </p:val>
                                        </p:tav>
                                        <p:tav tm="100000">
                                          <p:val>
                                            <p:strVal val="#ppt_w"/>
                                          </p:val>
                                        </p:tav>
                                      </p:tavLst>
                                    </p:anim>
                                    <p:anim calcmode="lin" valueType="num">
                                      <p:cBhvr>
                                        <p:cTn id="16" dur="1000" fill="hold"/>
                                        <p:tgtEl>
                                          <p:spTgt spid="9"/>
                                        </p:tgtEl>
                                        <p:attrNameLst>
                                          <p:attrName>ppt_h</p:attrName>
                                        </p:attrNameLst>
                                      </p:cBhvr>
                                      <p:tavLst>
                                        <p:tav tm="0">
                                          <p:val>
                                            <p:fltVal val="0"/>
                                          </p:val>
                                        </p:tav>
                                        <p:tav tm="100000">
                                          <p:val>
                                            <p:strVal val="#ppt_h"/>
                                          </p:val>
                                        </p:tav>
                                      </p:tavLst>
                                    </p:anim>
                                    <p:anim calcmode="lin" valueType="num">
                                      <p:cBhvr>
                                        <p:cTn id="17" dur="1000" fill="hold"/>
                                        <p:tgtEl>
                                          <p:spTgt spid="9"/>
                                        </p:tgtEl>
                                        <p:attrNameLst>
                                          <p:attrName>style.rotation</p:attrName>
                                        </p:attrNameLst>
                                      </p:cBhvr>
                                      <p:tavLst>
                                        <p:tav tm="0">
                                          <p:val>
                                            <p:fltVal val="90"/>
                                          </p:val>
                                        </p:tav>
                                        <p:tav tm="100000">
                                          <p:val>
                                            <p:fltVal val="0"/>
                                          </p:val>
                                        </p:tav>
                                      </p:tavLst>
                                    </p:anim>
                                    <p:animEffect transition="in" filter="fade">
                                      <p:cBhvr>
                                        <p:cTn id="18" dur="10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p:cTn id="23" dur="1000" fill="hold"/>
                                        <p:tgtEl>
                                          <p:spTgt spid="10"/>
                                        </p:tgtEl>
                                        <p:attrNameLst>
                                          <p:attrName>ppt_w</p:attrName>
                                        </p:attrNameLst>
                                      </p:cBhvr>
                                      <p:tavLst>
                                        <p:tav tm="0">
                                          <p:val>
                                            <p:fltVal val="0"/>
                                          </p:val>
                                        </p:tav>
                                        <p:tav tm="100000">
                                          <p:val>
                                            <p:strVal val="#ppt_w"/>
                                          </p:val>
                                        </p:tav>
                                      </p:tavLst>
                                    </p:anim>
                                    <p:anim calcmode="lin" valueType="num">
                                      <p:cBhvr>
                                        <p:cTn id="24" dur="1000" fill="hold"/>
                                        <p:tgtEl>
                                          <p:spTgt spid="10"/>
                                        </p:tgtEl>
                                        <p:attrNameLst>
                                          <p:attrName>ppt_h</p:attrName>
                                        </p:attrNameLst>
                                      </p:cBhvr>
                                      <p:tavLst>
                                        <p:tav tm="0">
                                          <p:val>
                                            <p:fltVal val="0"/>
                                          </p:val>
                                        </p:tav>
                                        <p:tav tm="100000">
                                          <p:val>
                                            <p:strVal val="#ppt_h"/>
                                          </p:val>
                                        </p:tav>
                                      </p:tavLst>
                                    </p:anim>
                                    <p:anim calcmode="lin" valueType="num">
                                      <p:cBhvr>
                                        <p:cTn id="25" dur="1000" fill="hold"/>
                                        <p:tgtEl>
                                          <p:spTgt spid="10"/>
                                        </p:tgtEl>
                                        <p:attrNameLst>
                                          <p:attrName>style.rotation</p:attrName>
                                        </p:attrNameLst>
                                      </p:cBhvr>
                                      <p:tavLst>
                                        <p:tav tm="0">
                                          <p:val>
                                            <p:fltVal val="90"/>
                                          </p:val>
                                        </p:tav>
                                        <p:tav tm="100000">
                                          <p:val>
                                            <p:fltVal val="0"/>
                                          </p:val>
                                        </p:tav>
                                      </p:tavLst>
                                    </p:anim>
                                    <p:animEffect transition="in" filter="fade">
                                      <p:cBhvr>
                                        <p:cTn id="26"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484221" y="1046223"/>
            <a:ext cx="628814" cy="628814"/>
          </a:xfrm>
          <a:prstGeom prst="rect">
            <a:avLst/>
          </a:prstGeom>
        </p:spPr>
      </p:pic>
      <p:sp>
        <p:nvSpPr>
          <p:cNvPr id="2" name="Title 1">
            <a:extLst>
              <a:ext uri="{FF2B5EF4-FFF2-40B4-BE49-F238E27FC236}">
                <a16:creationId xmlns:a16="http://schemas.microsoft.com/office/drawing/2014/main" id="{48E58312-791F-3D43-BB8B-EAAA37A6D52C}"/>
              </a:ext>
            </a:extLst>
          </p:cNvPr>
          <p:cNvSpPr>
            <a:spLocks noGrp="1"/>
          </p:cNvSpPr>
          <p:nvPr>
            <p:ph type="title"/>
          </p:nvPr>
        </p:nvSpPr>
        <p:spPr/>
        <p:txBody>
          <a:bodyPr/>
          <a:lstStyle/>
          <a:p>
            <a:r>
              <a:rPr lang="en-US" dirty="0"/>
              <a:t>How To Use Log Sheets</a:t>
            </a:r>
          </a:p>
        </p:txBody>
      </p:sp>
      <p:sp>
        <p:nvSpPr>
          <p:cNvPr id="4" name="Content Placeholder 3">
            <a:extLst>
              <a:ext uri="{FF2B5EF4-FFF2-40B4-BE49-F238E27FC236}">
                <a16:creationId xmlns:a16="http://schemas.microsoft.com/office/drawing/2014/main" id="{D858AEDD-8870-D882-4CF1-9F19D9D0B36F}"/>
              </a:ext>
            </a:extLst>
          </p:cNvPr>
          <p:cNvSpPr>
            <a:spLocks noGrp="1"/>
          </p:cNvSpPr>
          <p:nvPr>
            <p:ph sz="quarter" idx="1"/>
          </p:nvPr>
        </p:nvSpPr>
        <p:spPr>
          <a:xfrm>
            <a:off x="374961" y="1341580"/>
            <a:ext cx="5111439" cy="4937760"/>
          </a:xfrm>
        </p:spPr>
        <p:txBody>
          <a:bodyPr>
            <a:normAutofit/>
          </a:bodyPr>
          <a:lstStyle/>
          <a:p>
            <a:r>
              <a:rPr lang="en-US" sz="3600" dirty="0">
                <a:solidFill>
                  <a:schemeClr val="accent1">
                    <a:lumMod val="50000"/>
                  </a:schemeClr>
                </a:solidFill>
                <a:ea typeface="Calibri" panose="020F0502020204030204" pitchFamily="34" charset="0"/>
                <a:cs typeface="Calibri" panose="020F0502020204030204" pitchFamily="34" charset="0"/>
              </a:rPr>
              <a:t>The Individual as Detective- Four Tasks:</a:t>
            </a:r>
          </a:p>
          <a:p>
            <a:pPr marL="660185" lvl="1" indent="-385865">
              <a:buAutoNum type="arabicPeriod"/>
            </a:pPr>
            <a:r>
              <a:rPr lang="en-US" sz="2800" dirty="0">
                <a:ea typeface="Calibri" panose="020F0502020204030204" pitchFamily="34" charset="0"/>
                <a:cs typeface="Calibri" panose="020F0502020204030204" pitchFamily="34" charset="0"/>
              </a:rPr>
              <a:t>Scan at the </a:t>
            </a:r>
            <a:r>
              <a:rPr lang="en-US" sz="2800" u="sng" dirty="0">
                <a:ea typeface="Calibri" panose="020F0502020204030204" pitchFamily="34" charset="0"/>
                <a:cs typeface="Calibri" panose="020F0502020204030204" pitchFamily="34" charset="0"/>
              </a:rPr>
              <a:t>BG line</a:t>
            </a:r>
            <a:r>
              <a:rPr lang="en-US" sz="2800" dirty="0">
                <a:ea typeface="Calibri" panose="020F0502020204030204" pitchFamily="34" charset="0"/>
                <a:cs typeface="Calibri" panose="020F0502020204030204" pitchFamily="34" charset="0"/>
              </a:rPr>
              <a:t> for the first day and night and look for above and below target results.</a:t>
            </a:r>
          </a:p>
          <a:p>
            <a:pPr marL="660185" lvl="1" indent="-385865">
              <a:buAutoNum type="arabicPeriod"/>
            </a:pPr>
            <a:r>
              <a:rPr lang="en-US" sz="2800" dirty="0">
                <a:ea typeface="Calibri" panose="020F0502020204030204" pitchFamily="34" charset="0"/>
                <a:cs typeface="Calibri" panose="020F0502020204030204" pitchFamily="34" charset="0"/>
              </a:rPr>
              <a:t>Check basal and bolus insulin dose and timing.</a:t>
            </a:r>
          </a:p>
          <a:p>
            <a:pPr marL="660185" lvl="1" indent="-385865">
              <a:buAutoNum type="arabicPeriod"/>
            </a:pPr>
            <a:r>
              <a:rPr lang="en-US" sz="2800" dirty="0">
                <a:ea typeface="Calibri" panose="020F0502020204030204" pitchFamily="34" charset="0"/>
                <a:cs typeface="Calibri" panose="020F0502020204030204" pitchFamily="34" charset="0"/>
              </a:rPr>
              <a:t>Check food and carbs.</a:t>
            </a:r>
          </a:p>
          <a:p>
            <a:pPr marL="660185" lvl="1" indent="-385865">
              <a:buAutoNum type="arabicPeriod"/>
            </a:pPr>
            <a:r>
              <a:rPr lang="en-US" sz="2800" dirty="0">
                <a:ea typeface="Calibri" panose="020F0502020204030204" pitchFamily="34" charset="0"/>
                <a:cs typeface="Calibri" panose="020F0502020204030204" pitchFamily="34" charset="0"/>
              </a:rPr>
              <a:t>Put it all together.</a:t>
            </a:r>
          </a:p>
          <a:p>
            <a:endParaRPr lang="en-US" sz="3200" dirty="0">
              <a:solidFill>
                <a:srgbClr val="005959"/>
              </a:solidFill>
              <a:ea typeface="Calibri" panose="020F0502020204030204" pitchFamily="34" charset="0"/>
              <a:cs typeface="Calibri" panose="020F0502020204030204" pitchFamily="34" charset="0"/>
            </a:endParaRPr>
          </a:p>
        </p:txBody>
      </p:sp>
      <p:pic>
        <p:nvPicPr>
          <p:cNvPr id="3" name="Picture 2" descr="Woman talking to a doctor">
            <a:extLst>
              <a:ext uri="{FF2B5EF4-FFF2-40B4-BE49-F238E27FC236}">
                <a16:creationId xmlns:a16="http://schemas.microsoft.com/office/drawing/2014/main" id="{1BA01EE0-0F75-909E-4461-893F77B723C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7480" r="5768" b="-2"/>
          <a:stretch/>
        </p:blipFill>
        <p:spPr>
          <a:xfrm>
            <a:off x="5677820" y="1380950"/>
            <a:ext cx="2993740" cy="2993740"/>
          </a:xfrm>
          <a:prstGeom prst="rect">
            <a:avLst/>
          </a:prstGeom>
          <a:noFill/>
        </p:spPr>
      </p:pic>
    </p:spTree>
    <p:extLst>
      <p:ext uri="{BB962C8B-B14F-4D97-AF65-F5344CB8AC3E}">
        <p14:creationId xmlns:p14="http://schemas.microsoft.com/office/powerpoint/2010/main" val="388152595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484221" y="1046223"/>
            <a:ext cx="628814" cy="628814"/>
          </a:xfrm>
          <a:prstGeom prst="rect">
            <a:avLst/>
          </a:prstGeom>
        </p:spPr>
      </p:pic>
      <p:sp>
        <p:nvSpPr>
          <p:cNvPr id="2" name="Title 1">
            <a:extLst>
              <a:ext uri="{FF2B5EF4-FFF2-40B4-BE49-F238E27FC236}">
                <a16:creationId xmlns:a16="http://schemas.microsoft.com/office/drawing/2014/main" id="{DB39D96A-3E21-526F-5EDB-694CC8EFEC6A}"/>
              </a:ext>
            </a:extLst>
          </p:cNvPr>
          <p:cNvSpPr>
            <a:spLocks noGrp="1"/>
          </p:cNvSpPr>
          <p:nvPr>
            <p:ph type="title"/>
          </p:nvPr>
        </p:nvSpPr>
        <p:spPr/>
        <p:txBody>
          <a:bodyPr/>
          <a:lstStyle/>
          <a:p>
            <a:r>
              <a:rPr lang="en-US" dirty="0"/>
              <a:t>Log Sheets: Looking at BG</a:t>
            </a:r>
          </a:p>
        </p:txBody>
      </p:sp>
      <p:sp>
        <p:nvSpPr>
          <p:cNvPr id="3" name="Content Placeholder 2">
            <a:extLst>
              <a:ext uri="{FF2B5EF4-FFF2-40B4-BE49-F238E27FC236}">
                <a16:creationId xmlns:a16="http://schemas.microsoft.com/office/drawing/2014/main" id="{C71793BC-98C1-C09E-4F6B-0EBD2C665D7C}"/>
              </a:ext>
            </a:extLst>
          </p:cNvPr>
          <p:cNvSpPr>
            <a:spLocks noGrp="1"/>
          </p:cNvSpPr>
          <p:nvPr>
            <p:ph sz="quarter" idx="1"/>
          </p:nvPr>
        </p:nvSpPr>
        <p:spPr>
          <a:xfrm>
            <a:off x="355911" y="1360630"/>
            <a:ext cx="8229600" cy="4937760"/>
          </a:xfrm>
        </p:spPr>
        <p:txBody>
          <a:bodyPr>
            <a:normAutofit lnSpcReduction="10000"/>
          </a:bodyPr>
          <a:lstStyle/>
          <a:p>
            <a:pPr marL="0" indent="0">
              <a:buNone/>
            </a:pPr>
            <a:r>
              <a:rPr lang="en-US" sz="3200" dirty="0">
                <a:ea typeface="Calibri" panose="020F0502020204030204" pitchFamily="34" charset="0"/>
                <a:cs typeface="Calibri" panose="020F0502020204030204" pitchFamily="34" charset="0"/>
              </a:rPr>
              <a:t>Scan at the </a:t>
            </a:r>
            <a:r>
              <a:rPr lang="en-US" sz="3200" u="sng" dirty="0">
                <a:ea typeface="Calibri" panose="020F0502020204030204" pitchFamily="34" charset="0"/>
                <a:cs typeface="Calibri" panose="020F0502020204030204" pitchFamily="34" charset="0"/>
              </a:rPr>
              <a:t>BG line</a:t>
            </a:r>
            <a:r>
              <a:rPr lang="en-US" sz="3200" dirty="0">
                <a:ea typeface="Calibri" panose="020F0502020204030204" pitchFamily="34" charset="0"/>
                <a:cs typeface="Calibri" panose="020F0502020204030204" pitchFamily="34" charset="0"/>
              </a:rPr>
              <a:t> for the first day and night:</a:t>
            </a:r>
            <a:endParaRPr lang="en-US" dirty="0">
              <a:ea typeface="Calibri" panose="020F0502020204030204" pitchFamily="34" charset="0"/>
              <a:cs typeface="Calibri" panose="020F0502020204030204" pitchFamily="34" charset="0"/>
            </a:endParaRPr>
          </a:p>
          <a:p>
            <a:r>
              <a:rPr lang="en-US" sz="3200" dirty="0">
                <a:solidFill>
                  <a:srgbClr val="0070C0"/>
                </a:solidFill>
                <a:ea typeface="Calibri" panose="020F0502020204030204" pitchFamily="34" charset="0"/>
                <a:cs typeface="Calibri" panose="020F0502020204030204" pitchFamily="34" charset="0"/>
              </a:rPr>
              <a:t>Start with basal- </a:t>
            </a:r>
            <a:r>
              <a:rPr lang="en-US" dirty="0">
                <a:solidFill>
                  <a:srgbClr val="0070C0"/>
                </a:solidFill>
                <a:ea typeface="Calibri" panose="020F0502020204030204" pitchFamily="34" charset="0"/>
                <a:cs typeface="Calibri" panose="020F0502020204030204" pitchFamily="34" charset="0"/>
              </a:rPr>
              <a:t>blood glucose drifting up or down?</a:t>
            </a:r>
          </a:p>
          <a:p>
            <a:r>
              <a:rPr lang="en-US" sz="3200" dirty="0">
                <a:ea typeface="Calibri" panose="020F0502020204030204" pitchFamily="34" charset="0"/>
                <a:cs typeface="Calibri" panose="020F0502020204030204" pitchFamily="34" charset="0"/>
              </a:rPr>
              <a:t>Look at the ups and downs </a:t>
            </a:r>
            <a:r>
              <a:rPr lang="en-US" dirty="0">
                <a:ea typeface="Calibri" panose="020F0502020204030204" pitchFamily="34" charset="0"/>
                <a:cs typeface="Calibri" panose="020F0502020204030204" pitchFamily="34" charset="0"/>
              </a:rPr>
              <a:t>during the day- w</a:t>
            </a:r>
            <a:r>
              <a:rPr lang="en-US" sz="3200" dirty="0">
                <a:ea typeface="Calibri" panose="020F0502020204030204" pitchFamily="34" charset="0"/>
                <a:cs typeface="Calibri" panose="020F0502020204030204" pitchFamily="34" charset="0"/>
              </a:rPr>
              <a:t>hen is it below target or above target?</a:t>
            </a:r>
          </a:p>
          <a:p>
            <a:r>
              <a:rPr lang="en-US" sz="3200" dirty="0">
                <a:ea typeface="Calibri" panose="020F0502020204030204" pitchFamily="34" charset="0"/>
                <a:cs typeface="Calibri" panose="020F0502020204030204" pitchFamily="34" charset="0"/>
              </a:rPr>
              <a:t>Look across days to see how the glucose levels change during the same time period.</a:t>
            </a:r>
          </a:p>
          <a:p>
            <a:r>
              <a:rPr lang="en-US" sz="3200" dirty="0">
                <a:ea typeface="Calibri" panose="020F0502020204030204" pitchFamily="34" charset="0"/>
                <a:cs typeface="Calibri" panose="020F0502020204030204" pitchFamily="34" charset="0"/>
              </a:rPr>
              <a:t>What does the </a:t>
            </a:r>
            <a:r>
              <a:rPr lang="en-US" dirty="0">
                <a:ea typeface="Calibri" panose="020F0502020204030204" pitchFamily="34" charset="0"/>
                <a:cs typeface="Calibri" panose="020F0502020204030204" pitchFamily="34" charset="0"/>
              </a:rPr>
              <a:t>individual think </a:t>
            </a:r>
            <a:r>
              <a:rPr lang="en-US" sz="3200" dirty="0">
                <a:ea typeface="Calibri" panose="020F0502020204030204" pitchFamily="34" charset="0"/>
                <a:cs typeface="Calibri" panose="020F0502020204030204" pitchFamily="34" charset="0"/>
              </a:rPr>
              <a:t>is the main problem and when does it occur? (</a:t>
            </a:r>
            <a:r>
              <a:rPr lang="en-US" dirty="0">
                <a:ea typeface="Calibri" panose="020F0502020204030204" pitchFamily="34" charset="0"/>
                <a:cs typeface="Calibri" panose="020F0502020204030204" pitchFamily="34" charset="0"/>
              </a:rPr>
              <a:t>there</a:t>
            </a:r>
            <a:r>
              <a:rPr lang="en-US" sz="3200" dirty="0">
                <a:ea typeface="Calibri" panose="020F0502020204030204" pitchFamily="34" charset="0"/>
                <a:cs typeface="Calibri" panose="020F0502020204030204" pitchFamily="34" charset="0"/>
              </a:rPr>
              <a:t> may </a:t>
            </a:r>
            <a:r>
              <a:rPr lang="en-US" dirty="0">
                <a:ea typeface="Calibri" panose="020F0502020204030204" pitchFamily="34" charset="0"/>
                <a:cs typeface="Calibri" panose="020F0502020204030204" pitchFamily="34" charset="0"/>
              </a:rPr>
              <a:t>be </a:t>
            </a:r>
            <a:r>
              <a:rPr lang="en-US" sz="3200" dirty="0">
                <a:ea typeface="Calibri" panose="020F0502020204030204" pitchFamily="34" charset="0"/>
                <a:cs typeface="Calibri" panose="020F0502020204030204" pitchFamily="34" charset="0"/>
              </a:rPr>
              <a:t>more than one)</a:t>
            </a:r>
          </a:p>
          <a:p>
            <a:endParaRPr lang="en-US" dirty="0"/>
          </a:p>
        </p:txBody>
      </p:sp>
    </p:spTree>
    <p:extLst>
      <p:ext uri="{BB962C8B-B14F-4D97-AF65-F5344CB8AC3E}">
        <p14:creationId xmlns:p14="http://schemas.microsoft.com/office/powerpoint/2010/main" val="349808551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Content Placeholder 12">
            <a:extLst>
              <a:ext uri="{FF2B5EF4-FFF2-40B4-BE49-F238E27FC236}">
                <a16:creationId xmlns:a16="http://schemas.microsoft.com/office/drawing/2014/main" id="{417D7137-EF8F-7746-FE90-C504B9B9F3A0}"/>
              </a:ext>
            </a:extLst>
          </p:cNvPr>
          <p:cNvPicPr>
            <a:picLocks noGrp="1" noChangeAspect="1"/>
          </p:cNvPicPr>
          <p:nvPr>
            <p:ph sz="quarter" idx="1"/>
          </p:nvPr>
        </p:nvPicPr>
        <p:blipFill>
          <a:blip r:embed="rId2"/>
          <a:stretch>
            <a:fillRect/>
          </a:stretch>
        </p:blipFill>
        <p:spPr>
          <a:xfrm>
            <a:off x="480541" y="142114"/>
            <a:ext cx="7935005" cy="6573771"/>
          </a:xfrm>
        </p:spPr>
      </p:pic>
      <p:sp>
        <p:nvSpPr>
          <p:cNvPr id="4" name="Oval 3">
            <a:extLst>
              <a:ext uri="{FF2B5EF4-FFF2-40B4-BE49-F238E27FC236}">
                <a16:creationId xmlns:a16="http://schemas.microsoft.com/office/drawing/2014/main" id="{D45FF405-0B68-CC8A-4AE3-BF6B36B3BF57}"/>
              </a:ext>
            </a:extLst>
          </p:cNvPr>
          <p:cNvSpPr/>
          <p:nvPr/>
        </p:nvSpPr>
        <p:spPr>
          <a:xfrm>
            <a:off x="690354" y="533400"/>
            <a:ext cx="7615445" cy="457200"/>
          </a:xfrm>
          <a:prstGeom prst="ellipse">
            <a:avLst/>
          </a:prstGeom>
          <a:noFill/>
          <a:ln w="28575">
            <a:solidFill>
              <a:srgbClr val="0070C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rgbClr val="C00000"/>
                </a:solidFill>
              </a:ln>
            </a:endParaRPr>
          </a:p>
        </p:txBody>
      </p:sp>
      <p:sp>
        <p:nvSpPr>
          <p:cNvPr id="6" name="Oval 5">
            <a:extLst>
              <a:ext uri="{FF2B5EF4-FFF2-40B4-BE49-F238E27FC236}">
                <a16:creationId xmlns:a16="http://schemas.microsoft.com/office/drawing/2014/main" id="{8DA5B229-0280-9447-B8C2-2BA47F7E61D4}"/>
              </a:ext>
            </a:extLst>
          </p:cNvPr>
          <p:cNvSpPr/>
          <p:nvPr/>
        </p:nvSpPr>
        <p:spPr>
          <a:xfrm>
            <a:off x="1295399" y="2590800"/>
            <a:ext cx="7010400" cy="2057400"/>
          </a:xfrm>
          <a:prstGeom prst="ellipse">
            <a:avLst/>
          </a:prstGeom>
          <a:noFill/>
          <a:ln w="28575">
            <a:solidFill>
              <a:srgbClr val="0070C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rgbClr val="C00000"/>
                </a:solidFill>
              </a:ln>
            </a:endParaRPr>
          </a:p>
        </p:txBody>
      </p:sp>
    </p:spTree>
    <p:extLst>
      <p:ext uri="{BB962C8B-B14F-4D97-AF65-F5344CB8AC3E}">
        <p14:creationId xmlns:p14="http://schemas.microsoft.com/office/powerpoint/2010/main" val="30471870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p:cTn id="15" dur="1000" fill="hold"/>
                                        <p:tgtEl>
                                          <p:spTgt spid="6"/>
                                        </p:tgtEl>
                                        <p:attrNameLst>
                                          <p:attrName>ppt_w</p:attrName>
                                        </p:attrNameLst>
                                      </p:cBhvr>
                                      <p:tavLst>
                                        <p:tav tm="0">
                                          <p:val>
                                            <p:fltVal val="0"/>
                                          </p:val>
                                        </p:tav>
                                        <p:tav tm="100000">
                                          <p:val>
                                            <p:strVal val="#ppt_w"/>
                                          </p:val>
                                        </p:tav>
                                      </p:tavLst>
                                    </p:anim>
                                    <p:anim calcmode="lin" valueType="num">
                                      <p:cBhvr>
                                        <p:cTn id="16" dur="1000" fill="hold"/>
                                        <p:tgtEl>
                                          <p:spTgt spid="6"/>
                                        </p:tgtEl>
                                        <p:attrNameLst>
                                          <p:attrName>ppt_h</p:attrName>
                                        </p:attrNameLst>
                                      </p:cBhvr>
                                      <p:tavLst>
                                        <p:tav tm="0">
                                          <p:val>
                                            <p:fltVal val="0"/>
                                          </p:val>
                                        </p:tav>
                                        <p:tav tm="100000">
                                          <p:val>
                                            <p:strVal val="#ppt_h"/>
                                          </p:val>
                                        </p:tav>
                                      </p:tavLst>
                                    </p:anim>
                                    <p:anim calcmode="lin" valueType="num">
                                      <p:cBhvr>
                                        <p:cTn id="17" dur="1000" fill="hold"/>
                                        <p:tgtEl>
                                          <p:spTgt spid="6"/>
                                        </p:tgtEl>
                                        <p:attrNameLst>
                                          <p:attrName>style.rotation</p:attrName>
                                        </p:attrNameLst>
                                      </p:cBhvr>
                                      <p:tavLst>
                                        <p:tav tm="0">
                                          <p:val>
                                            <p:fltVal val="90"/>
                                          </p:val>
                                        </p:tav>
                                        <p:tav tm="100000">
                                          <p:val>
                                            <p:fltVal val="0"/>
                                          </p:val>
                                        </p:tav>
                                      </p:tavLst>
                                    </p:anim>
                                    <p:animEffect transition="in" filter="fade">
                                      <p:cBhvr>
                                        <p:cTn id="18"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71F469-A70D-E002-CE33-1A9926DDD296}"/>
              </a:ext>
            </a:extLst>
          </p:cNvPr>
          <p:cNvSpPr>
            <a:spLocks noGrp="1"/>
          </p:cNvSpPr>
          <p:nvPr>
            <p:ph type="title"/>
          </p:nvPr>
        </p:nvSpPr>
        <p:spPr/>
        <p:txBody>
          <a:bodyPr/>
          <a:lstStyle/>
          <a:p>
            <a:r>
              <a:rPr lang="en-US" dirty="0"/>
              <a:t>ReVive 5 Steps</a:t>
            </a:r>
          </a:p>
        </p:txBody>
      </p:sp>
      <p:sp>
        <p:nvSpPr>
          <p:cNvPr id="14" name="Content Placeholder 13"/>
          <p:cNvSpPr>
            <a:spLocks noGrp="1"/>
          </p:cNvSpPr>
          <p:nvPr>
            <p:ph sz="quarter" idx="1"/>
          </p:nvPr>
        </p:nvSpPr>
        <p:spPr/>
        <p:txBody>
          <a:bodyPr>
            <a:normAutofit fontScale="92500"/>
          </a:bodyPr>
          <a:lstStyle/>
          <a:p>
            <a:pPr marL="0" indent="0">
              <a:lnSpc>
                <a:spcPct val="110000"/>
              </a:lnSpc>
              <a:spcBef>
                <a:spcPts val="0"/>
              </a:spcBef>
              <a:buNone/>
            </a:pPr>
            <a:r>
              <a:rPr lang="en-US" b="1" dirty="0">
                <a:latin typeface="Calibri" panose="020F0502020204030204" pitchFamily="34" charset="0"/>
                <a:ea typeface="Calibri" panose="020F0502020204030204" pitchFamily="34" charset="0"/>
              </a:rPr>
              <a:t>5 Steps to Address Distress Diabetes and Enhance Management</a:t>
            </a:r>
            <a:endParaRPr lang="en-US" dirty="0">
              <a:latin typeface="Calibri" panose="020F0502020204030204" pitchFamily="34" charset="0"/>
              <a:ea typeface="Calibri" panose="020F0502020204030204" pitchFamily="34" charset="0"/>
            </a:endParaRPr>
          </a:p>
          <a:p>
            <a:pPr marL="385865" indent="-385865">
              <a:lnSpc>
                <a:spcPct val="110000"/>
              </a:lnSpc>
              <a:spcBef>
                <a:spcPts val="0"/>
              </a:spcBef>
              <a:buAutoNum type="arabicPeriod"/>
            </a:pPr>
            <a:r>
              <a:rPr lang="en-US" dirty="0">
                <a:latin typeface="Calibri" panose="020F0502020204030204" pitchFamily="34" charset="0"/>
                <a:ea typeface="Calibri" panose="020F0502020204030204" pitchFamily="34" charset="0"/>
              </a:rPr>
              <a:t>Assess diabetes distress </a:t>
            </a:r>
          </a:p>
          <a:p>
            <a:pPr marL="385865" indent="-385865">
              <a:lnSpc>
                <a:spcPct val="110000"/>
              </a:lnSpc>
              <a:spcBef>
                <a:spcPts val="0"/>
              </a:spcBef>
              <a:buAutoNum type="arabicPeriod"/>
            </a:pPr>
            <a:r>
              <a:rPr lang="en-US" dirty="0">
                <a:latin typeface="Calibri" panose="020F0502020204030204" pitchFamily="34" charset="0"/>
                <a:ea typeface="Calibri" panose="020F0502020204030204" pitchFamily="34" charset="0"/>
              </a:rPr>
              <a:t>Begin a conversation to foster a new perspective </a:t>
            </a:r>
          </a:p>
          <a:p>
            <a:pPr marL="385865" indent="-385865">
              <a:lnSpc>
                <a:spcPct val="110000"/>
              </a:lnSpc>
              <a:spcBef>
                <a:spcPts val="0"/>
              </a:spcBef>
              <a:buAutoNum type="arabicPeriod"/>
            </a:pPr>
            <a:r>
              <a:rPr lang="en-US" dirty="0">
                <a:latin typeface="Calibri" panose="020F0502020204030204" pitchFamily="34" charset="0"/>
                <a:ea typeface="Calibri" panose="020F0502020204030204" pitchFamily="34" charset="0"/>
              </a:rPr>
              <a:t>Consider different management choices that are not driven by tough thoughts and feelings  </a:t>
            </a:r>
          </a:p>
          <a:p>
            <a:pPr marL="385865" indent="-385865">
              <a:lnSpc>
                <a:spcPct val="110000"/>
              </a:lnSpc>
              <a:spcBef>
                <a:spcPts val="0"/>
              </a:spcBef>
              <a:buAutoNum type="arabicPeriod"/>
            </a:pPr>
            <a:r>
              <a:rPr lang="en-US" dirty="0">
                <a:solidFill>
                  <a:srgbClr val="0070C0"/>
                </a:solidFill>
                <a:latin typeface="Calibri" panose="020F0502020204030204" pitchFamily="34" charset="0"/>
                <a:ea typeface="Calibri" panose="020F0502020204030204" pitchFamily="34" charset="0"/>
              </a:rPr>
              <a:t>Optimize self-management based on personal choice and values—”find the expert within.”</a:t>
            </a:r>
          </a:p>
          <a:p>
            <a:pPr marL="385865" indent="-385865">
              <a:lnSpc>
                <a:spcPct val="110000"/>
              </a:lnSpc>
              <a:spcBef>
                <a:spcPts val="0"/>
              </a:spcBef>
              <a:buAutoNum type="arabicPeriod"/>
            </a:pPr>
            <a:r>
              <a:rPr lang="en-US" dirty="0">
                <a:latin typeface="Calibri" panose="020F0502020204030204" pitchFamily="34" charset="0"/>
                <a:ea typeface="Calibri" panose="020F0502020204030204" pitchFamily="34" charset="0"/>
              </a:rPr>
              <a:t>Make changes and plan for next steps.  </a:t>
            </a:r>
          </a:p>
          <a:p>
            <a:pPr marL="0" indent="0">
              <a:buClr>
                <a:srgbClr val="005959"/>
              </a:buClr>
              <a:buNone/>
            </a:pPr>
            <a:endParaRPr lang="en-US" sz="2701" b="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85144184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484221" y="1046223"/>
            <a:ext cx="628814" cy="628814"/>
          </a:xfrm>
          <a:prstGeom prst="rect">
            <a:avLst/>
          </a:prstGeom>
        </p:spPr>
      </p:pic>
      <p:sp>
        <p:nvSpPr>
          <p:cNvPr id="8" name="Title 7">
            <a:extLst>
              <a:ext uri="{FF2B5EF4-FFF2-40B4-BE49-F238E27FC236}">
                <a16:creationId xmlns:a16="http://schemas.microsoft.com/office/drawing/2014/main" id="{6427617F-1ECA-C36F-2CF7-A6E5BC2B6743}"/>
              </a:ext>
            </a:extLst>
          </p:cNvPr>
          <p:cNvSpPr>
            <a:spLocks noGrp="1"/>
          </p:cNvSpPr>
          <p:nvPr>
            <p:ph type="title"/>
          </p:nvPr>
        </p:nvSpPr>
        <p:spPr/>
        <p:txBody>
          <a:bodyPr/>
          <a:lstStyle/>
          <a:p>
            <a:r>
              <a:rPr lang="en-US" dirty="0"/>
              <a:t>Diabetes Detective – Basal Insulin</a:t>
            </a:r>
          </a:p>
        </p:txBody>
      </p:sp>
      <p:sp>
        <p:nvSpPr>
          <p:cNvPr id="11" name="Content Placeholder 10">
            <a:extLst>
              <a:ext uri="{FF2B5EF4-FFF2-40B4-BE49-F238E27FC236}">
                <a16:creationId xmlns:a16="http://schemas.microsoft.com/office/drawing/2014/main" id="{0289BC04-554F-F584-4895-CD3BBCA2562F}"/>
              </a:ext>
            </a:extLst>
          </p:cNvPr>
          <p:cNvSpPr>
            <a:spLocks noGrp="1"/>
          </p:cNvSpPr>
          <p:nvPr>
            <p:ph sz="quarter" idx="1"/>
          </p:nvPr>
        </p:nvSpPr>
        <p:spPr>
          <a:xfrm>
            <a:off x="30965" y="1219200"/>
            <a:ext cx="6065035" cy="5744038"/>
          </a:xfrm>
        </p:spPr>
        <p:txBody>
          <a:bodyPr>
            <a:normAutofit/>
          </a:bodyPr>
          <a:lstStyle/>
          <a:p>
            <a:pPr marL="0" indent="0">
              <a:buClr>
                <a:srgbClr val="005959"/>
              </a:buClr>
              <a:buNone/>
            </a:pPr>
            <a:r>
              <a:rPr lang="en-US" sz="2400" b="1" dirty="0">
                <a:solidFill>
                  <a:srgbClr val="0070C0"/>
                </a:solidFill>
                <a:cs typeface="Calibri" panose="020F0502020204030204" pitchFamily="34" charset="0"/>
              </a:rPr>
              <a:t>   Assess basal insulin injected or delivered</a:t>
            </a:r>
          </a:p>
          <a:p>
            <a:pPr marL="617311" lvl="1" indent="-342991">
              <a:buClr>
                <a:srgbClr val="005959"/>
              </a:buClr>
              <a:buFont typeface="Wingdings" panose="05000000000000000000" pitchFamily="2" charset="2"/>
              <a:buChar char="§"/>
            </a:pPr>
            <a:r>
              <a:rPr lang="en-US" sz="2400" dirty="0">
                <a:cs typeface="Calibri" panose="020F0502020204030204" pitchFamily="34" charset="0"/>
              </a:rPr>
              <a:t>Confirm timing and units of basal insulin taken.</a:t>
            </a:r>
          </a:p>
          <a:p>
            <a:pPr marL="617311" lvl="1" indent="-342991">
              <a:buClr>
                <a:srgbClr val="005959"/>
              </a:buClr>
              <a:buFont typeface="Wingdings" panose="05000000000000000000" pitchFamily="2" charset="2"/>
              <a:buChar char="§"/>
            </a:pPr>
            <a:r>
              <a:rPr lang="en-US" sz="2400" dirty="0">
                <a:cs typeface="Calibri" panose="020F0502020204030204" pitchFamily="34" charset="0"/>
              </a:rPr>
              <a:t>Evaluate morning glucose and in-between meal drifts.</a:t>
            </a:r>
          </a:p>
          <a:p>
            <a:pPr marL="617311" lvl="1" indent="-342991">
              <a:buClr>
                <a:srgbClr val="005959"/>
              </a:buClr>
              <a:buFont typeface="Wingdings" panose="05000000000000000000" pitchFamily="2" charset="2"/>
              <a:buChar char="§"/>
            </a:pPr>
            <a:r>
              <a:rPr lang="en-US" sz="2400" dirty="0">
                <a:cs typeface="Calibri" panose="020F0502020204030204" pitchFamily="34" charset="0"/>
              </a:rPr>
              <a:t>Considerations:</a:t>
            </a:r>
          </a:p>
          <a:p>
            <a:pPr marL="891631" lvl="2" indent="-342991">
              <a:buClr>
                <a:srgbClr val="005959"/>
              </a:buClr>
              <a:buFont typeface="Wingdings" panose="05000000000000000000" pitchFamily="2" charset="2"/>
              <a:buChar char="§"/>
            </a:pPr>
            <a:r>
              <a:rPr lang="en-US" sz="2400" dirty="0">
                <a:cs typeface="Calibri" panose="020F0502020204030204" pitchFamily="34" charset="0"/>
              </a:rPr>
              <a:t>Using hybrid closed loop system that adjusts basal insulin based on CGM results?</a:t>
            </a:r>
          </a:p>
          <a:p>
            <a:pPr marL="891631" lvl="2" indent="-342991">
              <a:buClr>
                <a:srgbClr val="005959"/>
              </a:buClr>
              <a:buFont typeface="Wingdings" panose="05000000000000000000" pitchFamily="2" charset="2"/>
              <a:buChar char="§"/>
            </a:pPr>
            <a:r>
              <a:rPr lang="en-US" sz="2400" dirty="0">
                <a:cs typeface="Calibri" panose="020F0502020204030204" pitchFamily="34" charset="0"/>
              </a:rPr>
              <a:t>Using pump without closed loop system?</a:t>
            </a:r>
          </a:p>
          <a:p>
            <a:pPr marL="891631" lvl="2" indent="-342991">
              <a:buClr>
                <a:srgbClr val="005959"/>
              </a:buClr>
              <a:buFont typeface="Wingdings" panose="05000000000000000000" pitchFamily="2" charset="2"/>
              <a:buChar char="§"/>
            </a:pPr>
            <a:r>
              <a:rPr lang="en-US" sz="2400" dirty="0">
                <a:cs typeface="Calibri" panose="020F0502020204030204" pitchFamily="34" charset="0"/>
              </a:rPr>
              <a:t>Injecting basal insulin?</a:t>
            </a:r>
          </a:p>
          <a:p>
            <a:pPr marL="891631" lvl="2" indent="-342991">
              <a:buClr>
                <a:srgbClr val="005959"/>
              </a:buClr>
              <a:buFont typeface="Wingdings" panose="05000000000000000000" pitchFamily="2" charset="2"/>
              <a:buChar char="§"/>
            </a:pPr>
            <a:r>
              <a:rPr lang="en-US" sz="2400" dirty="0">
                <a:cs typeface="Calibri" panose="020F0502020204030204" pitchFamily="34" charset="0"/>
              </a:rPr>
              <a:t>Sites and insulin type</a:t>
            </a:r>
          </a:p>
          <a:p>
            <a:endParaRPr lang="en-US" dirty="0"/>
          </a:p>
        </p:txBody>
      </p:sp>
      <p:pic>
        <p:nvPicPr>
          <p:cNvPr id="4" name="Picture 3" descr="Notepad, eyeglasses and coffee still life">
            <a:extLst>
              <a:ext uri="{FF2B5EF4-FFF2-40B4-BE49-F238E27FC236}">
                <a16:creationId xmlns:a16="http://schemas.microsoft.com/office/drawing/2014/main" id="{1A5F5C81-5A6A-6DAD-0DFA-2F61A178EB3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5365750" y="1908175"/>
            <a:ext cx="3962400" cy="2641600"/>
          </a:xfrm>
          <a:prstGeom prst="rect">
            <a:avLst/>
          </a:prstGeom>
        </p:spPr>
      </p:pic>
      <p:sp>
        <p:nvSpPr>
          <p:cNvPr id="3" name="TextBox 2">
            <a:extLst>
              <a:ext uri="{FF2B5EF4-FFF2-40B4-BE49-F238E27FC236}">
                <a16:creationId xmlns:a16="http://schemas.microsoft.com/office/drawing/2014/main" id="{91C6AA90-F833-6B89-C838-AB85CBBDFB67}"/>
              </a:ext>
            </a:extLst>
          </p:cNvPr>
          <p:cNvSpPr txBox="1"/>
          <p:nvPr/>
        </p:nvSpPr>
        <p:spPr>
          <a:xfrm>
            <a:off x="6680510" y="2590800"/>
            <a:ext cx="1066800" cy="923330"/>
          </a:xfrm>
          <a:prstGeom prst="rect">
            <a:avLst/>
          </a:prstGeom>
          <a:noFill/>
        </p:spPr>
        <p:txBody>
          <a:bodyPr wrap="square" rtlCol="0">
            <a:spAutoFit/>
          </a:bodyPr>
          <a:lstStyle/>
          <a:p>
            <a:r>
              <a:rPr lang="en-US" dirty="0">
                <a:solidFill>
                  <a:schemeClr val="accent2">
                    <a:lumMod val="75000"/>
                  </a:schemeClr>
                </a:solidFill>
              </a:rPr>
              <a:t>Check </a:t>
            </a:r>
            <a:r>
              <a:rPr lang="en-US" dirty="0" err="1">
                <a:solidFill>
                  <a:schemeClr val="accent2">
                    <a:lumMod val="75000"/>
                  </a:schemeClr>
                </a:solidFill>
              </a:rPr>
              <a:t>DiabetesToolkit</a:t>
            </a:r>
            <a:r>
              <a:rPr lang="en-US" dirty="0">
                <a:solidFill>
                  <a:schemeClr val="accent2">
                    <a:lumMod val="75000"/>
                  </a:schemeClr>
                </a:solidFill>
              </a:rPr>
              <a:t> </a:t>
            </a:r>
          </a:p>
        </p:txBody>
      </p:sp>
    </p:spTree>
    <p:extLst>
      <p:ext uri="{BB962C8B-B14F-4D97-AF65-F5344CB8AC3E}">
        <p14:creationId xmlns:p14="http://schemas.microsoft.com/office/powerpoint/2010/main" val="142182367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484221" y="1046223"/>
            <a:ext cx="628814" cy="628814"/>
          </a:xfrm>
          <a:prstGeom prst="rect">
            <a:avLst/>
          </a:prstGeom>
        </p:spPr>
      </p:pic>
      <p:pic>
        <p:nvPicPr>
          <p:cNvPr id="2" name="Picture 1"/>
          <p:cNvPicPr>
            <a:picLocks noChangeAspect="1"/>
          </p:cNvPicPr>
          <p:nvPr/>
        </p:nvPicPr>
        <p:blipFill>
          <a:blip r:embed="rId4"/>
          <a:stretch>
            <a:fillRect/>
          </a:stretch>
        </p:blipFill>
        <p:spPr>
          <a:xfrm>
            <a:off x="672005" y="1077062"/>
            <a:ext cx="7543800" cy="5593973"/>
          </a:xfrm>
          <a:prstGeom prst="rect">
            <a:avLst/>
          </a:prstGeom>
        </p:spPr>
      </p:pic>
      <p:sp>
        <p:nvSpPr>
          <p:cNvPr id="7" name="Title 6">
            <a:extLst>
              <a:ext uri="{FF2B5EF4-FFF2-40B4-BE49-F238E27FC236}">
                <a16:creationId xmlns:a16="http://schemas.microsoft.com/office/drawing/2014/main" id="{483FFE6C-66C2-858F-4AE8-26603395CFA5}"/>
              </a:ext>
            </a:extLst>
          </p:cNvPr>
          <p:cNvSpPr>
            <a:spLocks noGrp="1"/>
          </p:cNvSpPr>
          <p:nvPr>
            <p:ph type="title"/>
          </p:nvPr>
        </p:nvSpPr>
        <p:spPr/>
        <p:txBody>
          <a:bodyPr/>
          <a:lstStyle/>
          <a:p>
            <a:r>
              <a:rPr lang="en-US" dirty="0"/>
              <a:t>Log Sheet – What is the Issue?</a:t>
            </a:r>
          </a:p>
        </p:txBody>
      </p:sp>
      <p:sp>
        <p:nvSpPr>
          <p:cNvPr id="3" name="Oval 2">
            <a:extLst>
              <a:ext uri="{FF2B5EF4-FFF2-40B4-BE49-F238E27FC236}">
                <a16:creationId xmlns:a16="http://schemas.microsoft.com/office/drawing/2014/main" id="{D7D76D0E-DC55-F19B-9B01-184A6BCAF00C}"/>
              </a:ext>
            </a:extLst>
          </p:cNvPr>
          <p:cNvSpPr/>
          <p:nvPr/>
        </p:nvSpPr>
        <p:spPr>
          <a:xfrm>
            <a:off x="1524000" y="3429000"/>
            <a:ext cx="6248400" cy="1600200"/>
          </a:xfrm>
          <a:prstGeom prst="ellipse">
            <a:avLst/>
          </a:prstGeom>
          <a:noFill/>
          <a:ln w="28575">
            <a:solidFill>
              <a:srgbClr val="0070C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rgbClr val="C00000"/>
                </a:solidFill>
              </a:ln>
            </a:endParaRPr>
          </a:p>
        </p:txBody>
      </p:sp>
      <p:sp>
        <p:nvSpPr>
          <p:cNvPr id="4" name="Oval 3">
            <a:extLst>
              <a:ext uri="{FF2B5EF4-FFF2-40B4-BE49-F238E27FC236}">
                <a16:creationId xmlns:a16="http://schemas.microsoft.com/office/drawing/2014/main" id="{7AD89654-7BF8-C6D1-63A7-15F8562F5C89}"/>
              </a:ext>
            </a:extLst>
          </p:cNvPr>
          <p:cNvSpPr/>
          <p:nvPr/>
        </p:nvSpPr>
        <p:spPr>
          <a:xfrm>
            <a:off x="6878852" y="1443436"/>
            <a:ext cx="914400" cy="620570"/>
          </a:xfrm>
          <a:prstGeom prst="ellipse">
            <a:avLst/>
          </a:prstGeom>
          <a:noFill/>
          <a:ln w="28575">
            <a:solidFill>
              <a:srgbClr val="0070C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rgbClr val="C00000"/>
                </a:solidFill>
              </a:ln>
            </a:endParaRPr>
          </a:p>
        </p:txBody>
      </p:sp>
      <p:sp>
        <p:nvSpPr>
          <p:cNvPr id="6" name="Oval 5">
            <a:extLst>
              <a:ext uri="{FF2B5EF4-FFF2-40B4-BE49-F238E27FC236}">
                <a16:creationId xmlns:a16="http://schemas.microsoft.com/office/drawing/2014/main" id="{D6A79C9A-A01A-12ED-B043-97550468B282}"/>
              </a:ext>
            </a:extLst>
          </p:cNvPr>
          <p:cNvSpPr/>
          <p:nvPr/>
        </p:nvSpPr>
        <p:spPr>
          <a:xfrm>
            <a:off x="2657721" y="5347031"/>
            <a:ext cx="1066800" cy="1133393"/>
          </a:xfrm>
          <a:prstGeom prst="ellipse">
            <a:avLst/>
          </a:prstGeom>
          <a:noFill/>
          <a:ln w="28575">
            <a:solidFill>
              <a:srgbClr val="0070C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rgbClr val="C00000"/>
                </a:solidFill>
              </a:ln>
            </a:endParaRPr>
          </a:p>
        </p:txBody>
      </p:sp>
      <p:sp>
        <p:nvSpPr>
          <p:cNvPr id="8" name="Oval 7">
            <a:extLst>
              <a:ext uri="{FF2B5EF4-FFF2-40B4-BE49-F238E27FC236}">
                <a16:creationId xmlns:a16="http://schemas.microsoft.com/office/drawing/2014/main" id="{961932DA-E768-508E-E378-DE15F097FBDD}"/>
              </a:ext>
            </a:extLst>
          </p:cNvPr>
          <p:cNvSpPr/>
          <p:nvPr/>
        </p:nvSpPr>
        <p:spPr>
          <a:xfrm>
            <a:off x="4200281" y="5268001"/>
            <a:ext cx="1219200" cy="1212423"/>
          </a:xfrm>
          <a:prstGeom prst="ellipse">
            <a:avLst/>
          </a:prstGeom>
          <a:noFill/>
          <a:ln w="28575">
            <a:solidFill>
              <a:srgbClr val="0070C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rgbClr val="C00000"/>
                </a:solidFill>
              </a:ln>
            </a:endParaRPr>
          </a:p>
        </p:txBody>
      </p:sp>
      <p:sp>
        <p:nvSpPr>
          <p:cNvPr id="9" name="Oval 8">
            <a:extLst>
              <a:ext uri="{FF2B5EF4-FFF2-40B4-BE49-F238E27FC236}">
                <a16:creationId xmlns:a16="http://schemas.microsoft.com/office/drawing/2014/main" id="{9079F6D9-9635-4B65-BFAD-55DB0E0EDABF}"/>
              </a:ext>
            </a:extLst>
          </p:cNvPr>
          <p:cNvSpPr/>
          <p:nvPr/>
        </p:nvSpPr>
        <p:spPr>
          <a:xfrm>
            <a:off x="5895241" y="5248423"/>
            <a:ext cx="1384823" cy="1247270"/>
          </a:xfrm>
          <a:prstGeom prst="ellipse">
            <a:avLst/>
          </a:prstGeom>
          <a:noFill/>
          <a:ln w="28575">
            <a:solidFill>
              <a:srgbClr val="0070C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rgbClr val="C00000"/>
                </a:solidFill>
              </a:ln>
            </a:endParaRPr>
          </a:p>
        </p:txBody>
      </p:sp>
      <p:sp>
        <p:nvSpPr>
          <p:cNvPr id="10" name="TextBox 9">
            <a:extLst>
              <a:ext uri="{FF2B5EF4-FFF2-40B4-BE49-F238E27FC236}">
                <a16:creationId xmlns:a16="http://schemas.microsoft.com/office/drawing/2014/main" id="{8FFC2180-85AD-0DB4-2323-2798FAD8AEC4}"/>
              </a:ext>
            </a:extLst>
          </p:cNvPr>
          <p:cNvSpPr txBox="1"/>
          <p:nvPr/>
        </p:nvSpPr>
        <p:spPr>
          <a:xfrm>
            <a:off x="8077200" y="1524000"/>
            <a:ext cx="914400" cy="1200329"/>
          </a:xfrm>
          <a:prstGeom prst="rect">
            <a:avLst/>
          </a:prstGeom>
          <a:noFill/>
        </p:spPr>
        <p:txBody>
          <a:bodyPr wrap="square" rtlCol="0">
            <a:spAutoFit/>
          </a:bodyPr>
          <a:lstStyle/>
          <a:p>
            <a:r>
              <a:rPr lang="en-US" dirty="0">
                <a:solidFill>
                  <a:srgbClr val="0070C0"/>
                </a:solidFill>
              </a:rPr>
              <a:t>Not enough basal insulin</a:t>
            </a:r>
          </a:p>
        </p:txBody>
      </p:sp>
    </p:spTree>
    <p:extLst>
      <p:ext uri="{BB962C8B-B14F-4D97-AF65-F5344CB8AC3E}">
        <p14:creationId xmlns:p14="http://schemas.microsoft.com/office/powerpoint/2010/main" val="397233983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p:cTn id="15" dur="1000" fill="hold"/>
                                        <p:tgtEl>
                                          <p:spTgt spid="3"/>
                                        </p:tgtEl>
                                        <p:attrNameLst>
                                          <p:attrName>ppt_w</p:attrName>
                                        </p:attrNameLst>
                                      </p:cBhvr>
                                      <p:tavLst>
                                        <p:tav tm="0">
                                          <p:val>
                                            <p:fltVal val="0"/>
                                          </p:val>
                                        </p:tav>
                                        <p:tav tm="100000">
                                          <p:val>
                                            <p:strVal val="#ppt_w"/>
                                          </p:val>
                                        </p:tav>
                                      </p:tavLst>
                                    </p:anim>
                                    <p:anim calcmode="lin" valueType="num">
                                      <p:cBhvr>
                                        <p:cTn id="16" dur="1000" fill="hold"/>
                                        <p:tgtEl>
                                          <p:spTgt spid="3"/>
                                        </p:tgtEl>
                                        <p:attrNameLst>
                                          <p:attrName>ppt_h</p:attrName>
                                        </p:attrNameLst>
                                      </p:cBhvr>
                                      <p:tavLst>
                                        <p:tav tm="0">
                                          <p:val>
                                            <p:fltVal val="0"/>
                                          </p:val>
                                        </p:tav>
                                        <p:tav tm="100000">
                                          <p:val>
                                            <p:strVal val="#ppt_h"/>
                                          </p:val>
                                        </p:tav>
                                      </p:tavLst>
                                    </p:anim>
                                    <p:anim calcmode="lin" valueType="num">
                                      <p:cBhvr>
                                        <p:cTn id="17" dur="1000" fill="hold"/>
                                        <p:tgtEl>
                                          <p:spTgt spid="3"/>
                                        </p:tgtEl>
                                        <p:attrNameLst>
                                          <p:attrName>style.rotation</p:attrName>
                                        </p:attrNameLst>
                                      </p:cBhvr>
                                      <p:tavLst>
                                        <p:tav tm="0">
                                          <p:val>
                                            <p:fltVal val="90"/>
                                          </p:val>
                                        </p:tav>
                                        <p:tav tm="100000">
                                          <p:val>
                                            <p:fltVal val="0"/>
                                          </p:val>
                                        </p:tav>
                                      </p:tavLst>
                                    </p:anim>
                                    <p:animEffect transition="in" filter="fade">
                                      <p:cBhvr>
                                        <p:cTn id="18" dur="10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p:cTn id="23" dur="1000" fill="hold"/>
                                        <p:tgtEl>
                                          <p:spTgt spid="6"/>
                                        </p:tgtEl>
                                        <p:attrNameLst>
                                          <p:attrName>ppt_w</p:attrName>
                                        </p:attrNameLst>
                                      </p:cBhvr>
                                      <p:tavLst>
                                        <p:tav tm="0">
                                          <p:val>
                                            <p:fltVal val="0"/>
                                          </p:val>
                                        </p:tav>
                                        <p:tav tm="100000">
                                          <p:val>
                                            <p:strVal val="#ppt_w"/>
                                          </p:val>
                                        </p:tav>
                                      </p:tavLst>
                                    </p:anim>
                                    <p:anim calcmode="lin" valueType="num">
                                      <p:cBhvr>
                                        <p:cTn id="24" dur="1000" fill="hold"/>
                                        <p:tgtEl>
                                          <p:spTgt spid="6"/>
                                        </p:tgtEl>
                                        <p:attrNameLst>
                                          <p:attrName>ppt_h</p:attrName>
                                        </p:attrNameLst>
                                      </p:cBhvr>
                                      <p:tavLst>
                                        <p:tav tm="0">
                                          <p:val>
                                            <p:fltVal val="0"/>
                                          </p:val>
                                        </p:tav>
                                        <p:tav tm="100000">
                                          <p:val>
                                            <p:strVal val="#ppt_h"/>
                                          </p:val>
                                        </p:tav>
                                      </p:tavLst>
                                    </p:anim>
                                    <p:anim calcmode="lin" valueType="num">
                                      <p:cBhvr>
                                        <p:cTn id="25" dur="1000" fill="hold"/>
                                        <p:tgtEl>
                                          <p:spTgt spid="6"/>
                                        </p:tgtEl>
                                        <p:attrNameLst>
                                          <p:attrName>style.rotation</p:attrName>
                                        </p:attrNameLst>
                                      </p:cBhvr>
                                      <p:tavLst>
                                        <p:tav tm="0">
                                          <p:val>
                                            <p:fltVal val="90"/>
                                          </p:val>
                                        </p:tav>
                                        <p:tav tm="100000">
                                          <p:val>
                                            <p:fltVal val="0"/>
                                          </p:val>
                                        </p:tav>
                                      </p:tavLst>
                                    </p:anim>
                                    <p:animEffect transition="in" filter="fade">
                                      <p:cBhvr>
                                        <p:cTn id="26" dur="1000"/>
                                        <p:tgtEl>
                                          <p:spTgt spid="6"/>
                                        </p:tgtEl>
                                      </p:cBhvr>
                                    </p:animEffect>
                                  </p:childTnLst>
                                </p:cTn>
                              </p:par>
                            </p:childTnLst>
                          </p:cTn>
                        </p:par>
                      </p:childTnLst>
                    </p:cTn>
                  </p:par>
                  <p:par>
                    <p:cTn id="27" fill="hold">
                      <p:stCondLst>
                        <p:cond delay="indefinite"/>
                      </p:stCondLst>
                      <p:childTnLst>
                        <p:par>
                          <p:cTn id="28" fill="hold">
                            <p:stCondLst>
                              <p:cond delay="0"/>
                            </p:stCondLst>
                            <p:childTnLst>
                              <p:par>
                                <p:cTn id="29" presetID="31" presetClass="entr" presetSubtype="0"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p:cTn id="31" dur="1000" fill="hold"/>
                                        <p:tgtEl>
                                          <p:spTgt spid="8"/>
                                        </p:tgtEl>
                                        <p:attrNameLst>
                                          <p:attrName>ppt_w</p:attrName>
                                        </p:attrNameLst>
                                      </p:cBhvr>
                                      <p:tavLst>
                                        <p:tav tm="0">
                                          <p:val>
                                            <p:fltVal val="0"/>
                                          </p:val>
                                        </p:tav>
                                        <p:tav tm="100000">
                                          <p:val>
                                            <p:strVal val="#ppt_w"/>
                                          </p:val>
                                        </p:tav>
                                      </p:tavLst>
                                    </p:anim>
                                    <p:anim calcmode="lin" valueType="num">
                                      <p:cBhvr>
                                        <p:cTn id="32" dur="1000" fill="hold"/>
                                        <p:tgtEl>
                                          <p:spTgt spid="8"/>
                                        </p:tgtEl>
                                        <p:attrNameLst>
                                          <p:attrName>ppt_h</p:attrName>
                                        </p:attrNameLst>
                                      </p:cBhvr>
                                      <p:tavLst>
                                        <p:tav tm="0">
                                          <p:val>
                                            <p:fltVal val="0"/>
                                          </p:val>
                                        </p:tav>
                                        <p:tav tm="100000">
                                          <p:val>
                                            <p:strVal val="#ppt_h"/>
                                          </p:val>
                                        </p:tav>
                                      </p:tavLst>
                                    </p:anim>
                                    <p:anim calcmode="lin" valueType="num">
                                      <p:cBhvr>
                                        <p:cTn id="33" dur="1000" fill="hold"/>
                                        <p:tgtEl>
                                          <p:spTgt spid="8"/>
                                        </p:tgtEl>
                                        <p:attrNameLst>
                                          <p:attrName>style.rotation</p:attrName>
                                        </p:attrNameLst>
                                      </p:cBhvr>
                                      <p:tavLst>
                                        <p:tav tm="0">
                                          <p:val>
                                            <p:fltVal val="90"/>
                                          </p:val>
                                        </p:tav>
                                        <p:tav tm="100000">
                                          <p:val>
                                            <p:fltVal val="0"/>
                                          </p:val>
                                        </p:tav>
                                      </p:tavLst>
                                    </p:anim>
                                    <p:animEffect transition="in" filter="fade">
                                      <p:cBhvr>
                                        <p:cTn id="34" dur="1000"/>
                                        <p:tgtEl>
                                          <p:spTgt spid="8"/>
                                        </p:tgtEl>
                                      </p:cBhvr>
                                    </p:animEffect>
                                  </p:childTnLst>
                                </p:cTn>
                              </p:par>
                            </p:childTnLst>
                          </p:cTn>
                        </p:par>
                      </p:childTnLst>
                    </p:cTn>
                  </p:par>
                  <p:par>
                    <p:cTn id="35" fill="hold">
                      <p:stCondLst>
                        <p:cond delay="indefinite"/>
                      </p:stCondLst>
                      <p:childTnLst>
                        <p:par>
                          <p:cTn id="36" fill="hold">
                            <p:stCondLst>
                              <p:cond delay="0"/>
                            </p:stCondLst>
                            <p:childTnLst>
                              <p:par>
                                <p:cTn id="37" presetID="31" presetClass="entr" presetSubtype="0" fill="hold" grpId="0" nodeType="clickEffect">
                                  <p:stCondLst>
                                    <p:cond delay="0"/>
                                  </p:stCondLst>
                                  <p:childTnLst>
                                    <p:set>
                                      <p:cBhvr>
                                        <p:cTn id="38" dur="1" fill="hold">
                                          <p:stCondLst>
                                            <p:cond delay="0"/>
                                          </p:stCondLst>
                                        </p:cTn>
                                        <p:tgtEl>
                                          <p:spTgt spid="9"/>
                                        </p:tgtEl>
                                        <p:attrNameLst>
                                          <p:attrName>style.visibility</p:attrName>
                                        </p:attrNameLst>
                                      </p:cBhvr>
                                      <p:to>
                                        <p:strVal val="visible"/>
                                      </p:to>
                                    </p:set>
                                    <p:anim calcmode="lin" valueType="num">
                                      <p:cBhvr>
                                        <p:cTn id="39" dur="1000" fill="hold"/>
                                        <p:tgtEl>
                                          <p:spTgt spid="9"/>
                                        </p:tgtEl>
                                        <p:attrNameLst>
                                          <p:attrName>ppt_w</p:attrName>
                                        </p:attrNameLst>
                                      </p:cBhvr>
                                      <p:tavLst>
                                        <p:tav tm="0">
                                          <p:val>
                                            <p:fltVal val="0"/>
                                          </p:val>
                                        </p:tav>
                                        <p:tav tm="100000">
                                          <p:val>
                                            <p:strVal val="#ppt_w"/>
                                          </p:val>
                                        </p:tav>
                                      </p:tavLst>
                                    </p:anim>
                                    <p:anim calcmode="lin" valueType="num">
                                      <p:cBhvr>
                                        <p:cTn id="40" dur="1000" fill="hold"/>
                                        <p:tgtEl>
                                          <p:spTgt spid="9"/>
                                        </p:tgtEl>
                                        <p:attrNameLst>
                                          <p:attrName>ppt_h</p:attrName>
                                        </p:attrNameLst>
                                      </p:cBhvr>
                                      <p:tavLst>
                                        <p:tav tm="0">
                                          <p:val>
                                            <p:fltVal val="0"/>
                                          </p:val>
                                        </p:tav>
                                        <p:tav tm="100000">
                                          <p:val>
                                            <p:strVal val="#ppt_h"/>
                                          </p:val>
                                        </p:tav>
                                      </p:tavLst>
                                    </p:anim>
                                    <p:anim calcmode="lin" valueType="num">
                                      <p:cBhvr>
                                        <p:cTn id="41" dur="1000" fill="hold"/>
                                        <p:tgtEl>
                                          <p:spTgt spid="9"/>
                                        </p:tgtEl>
                                        <p:attrNameLst>
                                          <p:attrName>style.rotation</p:attrName>
                                        </p:attrNameLst>
                                      </p:cBhvr>
                                      <p:tavLst>
                                        <p:tav tm="0">
                                          <p:val>
                                            <p:fltVal val="90"/>
                                          </p:val>
                                        </p:tav>
                                        <p:tav tm="100000">
                                          <p:val>
                                            <p:fltVal val="0"/>
                                          </p:val>
                                        </p:tav>
                                      </p:tavLst>
                                    </p:anim>
                                    <p:animEffect transition="in" filter="fade">
                                      <p:cBhvr>
                                        <p:cTn id="42" dur="1000"/>
                                        <p:tgtEl>
                                          <p:spTgt spid="9"/>
                                        </p:tgtEl>
                                      </p:cBhvr>
                                    </p:animEffect>
                                  </p:childTnLst>
                                </p:cTn>
                              </p:par>
                            </p:childTnLst>
                          </p:cTn>
                        </p:par>
                      </p:childTnLst>
                    </p:cTn>
                  </p:par>
                  <p:par>
                    <p:cTn id="43" fill="hold">
                      <p:stCondLst>
                        <p:cond delay="indefinite"/>
                      </p:stCondLst>
                      <p:childTnLst>
                        <p:par>
                          <p:cTn id="44" fill="hold">
                            <p:stCondLst>
                              <p:cond delay="0"/>
                            </p:stCondLst>
                            <p:childTnLst>
                              <p:par>
                                <p:cTn id="45" presetID="31" presetClass="entr" presetSubtype="0" fill="hold" grpId="0" nodeType="clickEffect">
                                  <p:stCondLst>
                                    <p:cond delay="0"/>
                                  </p:stCondLst>
                                  <p:childTnLst>
                                    <p:set>
                                      <p:cBhvr>
                                        <p:cTn id="46" dur="1" fill="hold">
                                          <p:stCondLst>
                                            <p:cond delay="0"/>
                                          </p:stCondLst>
                                        </p:cTn>
                                        <p:tgtEl>
                                          <p:spTgt spid="10"/>
                                        </p:tgtEl>
                                        <p:attrNameLst>
                                          <p:attrName>style.visibility</p:attrName>
                                        </p:attrNameLst>
                                      </p:cBhvr>
                                      <p:to>
                                        <p:strVal val="visible"/>
                                      </p:to>
                                    </p:set>
                                    <p:anim calcmode="lin" valueType="num">
                                      <p:cBhvr>
                                        <p:cTn id="47" dur="1000" fill="hold"/>
                                        <p:tgtEl>
                                          <p:spTgt spid="10"/>
                                        </p:tgtEl>
                                        <p:attrNameLst>
                                          <p:attrName>ppt_w</p:attrName>
                                        </p:attrNameLst>
                                      </p:cBhvr>
                                      <p:tavLst>
                                        <p:tav tm="0">
                                          <p:val>
                                            <p:fltVal val="0"/>
                                          </p:val>
                                        </p:tav>
                                        <p:tav tm="100000">
                                          <p:val>
                                            <p:strVal val="#ppt_w"/>
                                          </p:val>
                                        </p:tav>
                                      </p:tavLst>
                                    </p:anim>
                                    <p:anim calcmode="lin" valueType="num">
                                      <p:cBhvr>
                                        <p:cTn id="48" dur="1000" fill="hold"/>
                                        <p:tgtEl>
                                          <p:spTgt spid="10"/>
                                        </p:tgtEl>
                                        <p:attrNameLst>
                                          <p:attrName>ppt_h</p:attrName>
                                        </p:attrNameLst>
                                      </p:cBhvr>
                                      <p:tavLst>
                                        <p:tav tm="0">
                                          <p:val>
                                            <p:fltVal val="0"/>
                                          </p:val>
                                        </p:tav>
                                        <p:tav tm="100000">
                                          <p:val>
                                            <p:strVal val="#ppt_h"/>
                                          </p:val>
                                        </p:tav>
                                      </p:tavLst>
                                    </p:anim>
                                    <p:anim calcmode="lin" valueType="num">
                                      <p:cBhvr>
                                        <p:cTn id="49" dur="1000" fill="hold"/>
                                        <p:tgtEl>
                                          <p:spTgt spid="10"/>
                                        </p:tgtEl>
                                        <p:attrNameLst>
                                          <p:attrName>style.rotation</p:attrName>
                                        </p:attrNameLst>
                                      </p:cBhvr>
                                      <p:tavLst>
                                        <p:tav tm="0">
                                          <p:val>
                                            <p:fltVal val="90"/>
                                          </p:val>
                                        </p:tav>
                                        <p:tav tm="100000">
                                          <p:val>
                                            <p:fltVal val="0"/>
                                          </p:val>
                                        </p:tav>
                                      </p:tavLst>
                                    </p:anim>
                                    <p:animEffect transition="in" filter="fade">
                                      <p:cBhvr>
                                        <p:cTn id="50"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6" grpId="0" animBg="1"/>
      <p:bldP spid="8" grpId="0" animBg="1"/>
      <p:bldP spid="9" grpId="0" animBg="1"/>
      <p:bldP spid="10" grpId="0"/>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484221" y="1046223"/>
            <a:ext cx="628814" cy="628814"/>
          </a:xfrm>
          <a:prstGeom prst="rect">
            <a:avLst/>
          </a:prstGeom>
        </p:spPr>
      </p:pic>
      <p:pic>
        <p:nvPicPr>
          <p:cNvPr id="2" name="Picture 1"/>
          <p:cNvPicPr>
            <a:picLocks noChangeAspect="1"/>
          </p:cNvPicPr>
          <p:nvPr/>
        </p:nvPicPr>
        <p:blipFill>
          <a:blip r:embed="rId4"/>
          <a:stretch>
            <a:fillRect/>
          </a:stretch>
        </p:blipFill>
        <p:spPr>
          <a:xfrm>
            <a:off x="914400" y="1156355"/>
            <a:ext cx="6934200" cy="5493223"/>
          </a:xfrm>
          <a:prstGeom prst="rect">
            <a:avLst/>
          </a:prstGeom>
        </p:spPr>
      </p:pic>
      <p:sp>
        <p:nvSpPr>
          <p:cNvPr id="7" name="Title 6">
            <a:extLst>
              <a:ext uri="{FF2B5EF4-FFF2-40B4-BE49-F238E27FC236}">
                <a16:creationId xmlns:a16="http://schemas.microsoft.com/office/drawing/2014/main" id="{99A40B2B-5A56-66E1-818F-23D3B2C39EA2}"/>
              </a:ext>
            </a:extLst>
          </p:cNvPr>
          <p:cNvSpPr>
            <a:spLocks noGrp="1"/>
          </p:cNvSpPr>
          <p:nvPr>
            <p:ph type="title"/>
          </p:nvPr>
        </p:nvSpPr>
        <p:spPr/>
        <p:txBody>
          <a:bodyPr/>
          <a:lstStyle/>
          <a:p>
            <a:r>
              <a:rPr lang="en-US" dirty="0"/>
              <a:t>Log Sheet – What is Issue?</a:t>
            </a:r>
          </a:p>
        </p:txBody>
      </p:sp>
      <p:sp>
        <p:nvSpPr>
          <p:cNvPr id="3" name="TextBox 2">
            <a:extLst>
              <a:ext uri="{FF2B5EF4-FFF2-40B4-BE49-F238E27FC236}">
                <a16:creationId xmlns:a16="http://schemas.microsoft.com/office/drawing/2014/main" id="{7DC3E34C-4FAF-4754-4AC9-C5903C4AAC63}"/>
              </a:ext>
            </a:extLst>
          </p:cNvPr>
          <p:cNvSpPr txBox="1"/>
          <p:nvPr/>
        </p:nvSpPr>
        <p:spPr>
          <a:xfrm>
            <a:off x="8077200" y="1524000"/>
            <a:ext cx="914400" cy="1200329"/>
          </a:xfrm>
          <a:prstGeom prst="rect">
            <a:avLst/>
          </a:prstGeom>
          <a:noFill/>
        </p:spPr>
        <p:txBody>
          <a:bodyPr wrap="square" rtlCol="0">
            <a:spAutoFit/>
          </a:bodyPr>
          <a:lstStyle/>
          <a:p>
            <a:r>
              <a:rPr lang="en-US" dirty="0">
                <a:solidFill>
                  <a:srgbClr val="0070C0"/>
                </a:solidFill>
              </a:rPr>
              <a:t>Too much basal insulin</a:t>
            </a:r>
          </a:p>
        </p:txBody>
      </p:sp>
      <p:sp>
        <p:nvSpPr>
          <p:cNvPr id="4" name="Oval 3">
            <a:extLst>
              <a:ext uri="{FF2B5EF4-FFF2-40B4-BE49-F238E27FC236}">
                <a16:creationId xmlns:a16="http://schemas.microsoft.com/office/drawing/2014/main" id="{84279B6D-5444-80E4-138B-718A6C226711}"/>
              </a:ext>
            </a:extLst>
          </p:cNvPr>
          <p:cNvSpPr/>
          <p:nvPr/>
        </p:nvSpPr>
        <p:spPr>
          <a:xfrm>
            <a:off x="6878852" y="1443436"/>
            <a:ext cx="914400" cy="620570"/>
          </a:xfrm>
          <a:prstGeom prst="ellipse">
            <a:avLst/>
          </a:prstGeom>
          <a:noFill/>
          <a:ln w="28575">
            <a:solidFill>
              <a:srgbClr val="0070C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rgbClr val="C00000"/>
                </a:solidFill>
              </a:ln>
            </a:endParaRPr>
          </a:p>
        </p:txBody>
      </p:sp>
      <p:sp>
        <p:nvSpPr>
          <p:cNvPr id="6" name="Oval 5">
            <a:extLst>
              <a:ext uri="{FF2B5EF4-FFF2-40B4-BE49-F238E27FC236}">
                <a16:creationId xmlns:a16="http://schemas.microsoft.com/office/drawing/2014/main" id="{517E007F-F19A-B6CE-6D47-FEE3BB7B603F}"/>
              </a:ext>
            </a:extLst>
          </p:cNvPr>
          <p:cNvSpPr/>
          <p:nvPr/>
        </p:nvSpPr>
        <p:spPr>
          <a:xfrm>
            <a:off x="1371600" y="3592680"/>
            <a:ext cx="6705600" cy="1284119"/>
          </a:xfrm>
          <a:prstGeom prst="ellipse">
            <a:avLst/>
          </a:prstGeom>
          <a:noFill/>
          <a:ln w="28575">
            <a:solidFill>
              <a:srgbClr val="0070C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rgbClr val="C00000"/>
                </a:solidFill>
              </a:ln>
            </a:endParaRPr>
          </a:p>
        </p:txBody>
      </p:sp>
    </p:spTree>
    <p:extLst>
      <p:ext uri="{BB962C8B-B14F-4D97-AF65-F5344CB8AC3E}">
        <p14:creationId xmlns:p14="http://schemas.microsoft.com/office/powerpoint/2010/main" val="195537408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p:cTn id="15" dur="1000" fill="hold"/>
                                        <p:tgtEl>
                                          <p:spTgt spid="6"/>
                                        </p:tgtEl>
                                        <p:attrNameLst>
                                          <p:attrName>ppt_w</p:attrName>
                                        </p:attrNameLst>
                                      </p:cBhvr>
                                      <p:tavLst>
                                        <p:tav tm="0">
                                          <p:val>
                                            <p:fltVal val="0"/>
                                          </p:val>
                                        </p:tav>
                                        <p:tav tm="100000">
                                          <p:val>
                                            <p:strVal val="#ppt_w"/>
                                          </p:val>
                                        </p:tav>
                                      </p:tavLst>
                                    </p:anim>
                                    <p:anim calcmode="lin" valueType="num">
                                      <p:cBhvr>
                                        <p:cTn id="16" dur="1000" fill="hold"/>
                                        <p:tgtEl>
                                          <p:spTgt spid="6"/>
                                        </p:tgtEl>
                                        <p:attrNameLst>
                                          <p:attrName>ppt_h</p:attrName>
                                        </p:attrNameLst>
                                      </p:cBhvr>
                                      <p:tavLst>
                                        <p:tav tm="0">
                                          <p:val>
                                            <p:fltVal val="0"/>
                                          </p:val>
                                        </p:tav>
                                        <p:tav tm="100000">
                                          <p:val>
                                            <p:strVal val="#ppt_h"/>
                                          </p:val>
                                        </p:tav>
                                      </p:tavLst>
                                    </p:anim>
                                    <p:anim calcmode="lin" valueType="num">
                                      <p:cBhvr>
                                        <p:cTn id="17" dur="1000" fill="hold"/>
                                        <p:tgtEl>
                                          <p:spTgt spid="6"/>
                                        </p:tgtEl>
                                        <p:attrNameLst>
                                          <p:attrName>style.rotation</p:attrName>
                                        </p:attrNameLst>
                                      </p:cBhvr>
                                      <p:tavLst>
                                        <p:tav tm="0">
                                          <p:val>
                                            <p:fltVal val="90"/>
                                          </p:val>
                                        </p:tav>
                                        <p:tav tm="100000">
                                          <p:val>
                                            <p:fltVal val="0"/>
                                          </p:val>
                                        </p:tav>
                                      </p:tavLst>
                                    </p:anim>
                                    <p:animEffect transition="in" filter="fade">
                                      <p:cBhvr>
                                        <p:cTn id="18" dur="10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grpId="0" nodeType="clickEffect">
                                  <p:stCondLst>
                                    <p:cond delay="0"/>
                                  </p:stCondLst>
                                  <p:childTnLst>
                                    <p:set>
                                      <p:cBhvr>
                                        <p:cTn id="22" dur="1" fill="hold">
                                          <p:stCondLst>
                                            <p:cond delay="0"/>
                                          </p:stCondLst>
                                        </p:cTn>
                                        <p:tgtEl>
                                          <p:spTgt spid="3"/>
                                        </p:tgtEl>
                                        <p:attrNameLst>
                                          <p:attrName>style.visibility</p:attrName>
                                        </p:attrNameLst>
                                      </p:cBhvr>
                                      <p:to>
                                        <p:strVal val="visible"/>
                                      </p:to>
                                    </p:set>
                                    <p:anim calcmode="lin" valueType="num">
                                      <p:cBhvr>
                                        <p:cTn id="23" dur="1000" fill="hold"/>
                                        <p:tgtEl>
                                          <p:spTgt spid="3"/>
                                        </p:tgtEl>
                                        <p:attrNameLst>
                                          <p:attrName>ppt_w</p:attrName>
                                        </p:attrNameLst>
                                      </p:cBhvr>
                                      <p:tavLst>
                                        <p:tav tm="0">
                                          <p:val>
                                            <p:fltVal val="0"/>
                                          </p:val>
                                        </p:tav>
                                        <p:tav tm="100000">
                                          <p:val>
                                            <p:strVal val="#ppt_w"/>
                                          </p:val>
                                        </p:tav>
                                      </p:tavLst>
                                    </p:anim>
                                    <p:anim calcmode="lin" valueType="num">
                                      <p:cBhvr>
                                        <p:cTn id="24" dur="1000" fill="hold"/>
                                        <p:tgtEl>
                                          <p:spTgt spid="3"/>
                                        </p:tgtEl>
                                        <p:attrNameLst>
                                          <p:attrName>ppt_h</p:attrName>
                                        </p:attrNameLst>
                                      </p:cBhvr>
                                      <p:tavLst>
                                        <p:tav tm="0">
                                          <p:val>
                                            <p:fltVal val="0"/>
                                          </p:val>
                                        </p:tav>
                                        <p:tav tm="100000">
                                          <p:val>
                                            <p:strVal val="#ppt_h"/>
                                          </p:val>
                                        </p:tav>
                                      </p:tavLst>
                                    </p:anim>
                                    <p:anim calcmode="lin" valueType="num">
                                      <p:cBhvr>
                                        <p:cTn id="25" dur="1000" fill="hold"/>
                                        <p:tgtEl>
                                          <p:spTgt spid="3"/>
                                        </p:tgtEl>
                                        <p:attrNameLst>
                                          <p:attrName>style.rotation</p:attrName>
                                        </p:attrNameLst>
                                      </p:cBhvr>
                                      <p:tavLst>
                                        <p:tav tm="0">
                                          <p:val>
                                            <p:fltVal val="90"/>
                                          </p:val>
                                        </p:tav>
                                        <p:tav tm="100000">
                                          <p:val>
                                            <p:fltVal val="0"/>
                                          </p:val>
                                        </p:tav>
                                      </p:tavLst>
                                    </p:anim>
                                    <p:animEffect transition="in" filter="fade">
                                      <p:cBhvr>
                                        <p:cTn id="26"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P spid="6" grpId="0" animBg="1"/>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484221" y="1046223"/>
            <a:ext cx="628814" cy="628814"/>
          </a:xfrm>
          <a:prstGeom prst="rect">
            <a:avLst/>
          </a:prstGeom>
        </p:spPr>
      </p:pic>
      <p:sp>
        <p:nvSpPr>
          <p:cNvPr id="8" name="Title 7">
            <a:extLst>
              <a:ext uri="{FF2B5EF4-FFF2-40B4-BE49-F238E27FC236}">
                <a16:creationId xmlns:a16="http://schemas.microsoft.com/office/drawing/2014/main" id="{6427617F-1ECA-C36F-2CF7-A6E5BC2B6743}"/>
              </a:ext>
            </a:extLst>
          </p:cNvPr>
          <p:cNvSpPr>
            <a:spLocks noGrp="1"/>
          </p:cNvSpPr>
          <p:nvPr>
            <p:ph type="title"/>
          </p:nvPr>
        </p:nvSpPr>
        <p:spPr/>
        <p:txBody>
          <a:bodyPr/>
          <a:lstStyle/>
          <a:p>
            <a:r>
              <a:rPr lang="en-US" dirty="0"/>
              <a:t>Diabetes Detective – Bolus Insulin </a:t>
            </a:r>
          </a:p>
        </p:txBody>
      </p:sp>
      <p:sp>
        <p:nvSpPr>
          <p:cNvPr id="11" name="Content Placeholder 10">
            <a:extLst>
              <a:ext uri="{FF2B5EF4-FFF2-40B4-BE49-F238E27FC236}">
                <a16:creationId xmlns:a16="http://schemas.microsoft.com/office/drawing/2014/main" id="{0289BC04-554F-F584-4895-CD3BBCA2562F}"/>
              </a:ext>
            </a:extLst>
          </p:cNvPr>
          <p:cNvSpPr>
            <a:spLocks noGrp="1"/>
          </p:cNvSpPr>
          <p:nvPr>
            <p:ph sz="quarter" idx="1"/>
          </p:nvPr>
        </p:nvSpPr>
        <p:spPr>
          <a:xfrm>
            <a:off x="457200" y="1219200"/>
            <a:ext cx="5486400" cy="5744038"/>
          </a:xfrm>
        </p:spPr>
        <p:txBody>
          <a:bodyPr>
            <a:normAutofit/>
          </a:bodyPr>
          <a:lstStyle/>
          <a:p>
            <a:pPr marL="0" indent="0">
              <a:buClr>
                <a:srgbClr val="005959"/>
              </a:buClr>
              <a:buNone/>
            </a:pPr>
            <a:r>
              <a:rPr lang="en-US" sz="2800" b="1" dirty="0">
                <a:solidFill>
                  <a:srgbClr val="0070C0"/>
                </a:solidFill>
                <a:cs typeface="Calibri" panose="020F0502020204030204" pitchFamily="34" charset="0"/>
              </a:rPr>
              <a:t>Bolus insulin assessment</a:t>
            </a:r>
          </a:p>
          <a:p>
            <a:pPr marL="800233" lvl="1" indent="-342991">
              <a:buClr>
                <a:srgbClr val="005959"/>
              </a:buClr>
              <a:buFont typeface="Wingdings" panose="05000000000000000000" pitchFamily="2" charset="2"/>
              <a:buChar char="§"/>
            </a:pPr>
            <a:r>
              <a:rPr lang="en-US" sz="2800" dirty="0">
                <a:cs typeface="Calibri" panose="020F0502020204030204" pitchFamily="34" charset="0"/>
              </a:rPr>
              <a:t>Is the amount of bolus insulin taken enough to cover the carbs eaten?</a:t>
            </a:r>
          </a:p>
          <a:p>
            <a:pPr marL="800233" lvl="1" indent="-342991">
              <a:buClr>
                <a:srgbClr val="005959"/>
              </a:buClr>
              <a:buFont typeface="Wingdings" panose="05000000000000000000" pitchFamily="2" charset="2"/>
              <a:buChar char="§"/>
            </a:pPr>
            <a:r>
              <a:rPr lang="en-US" sz="2800" dirty="0">
                <a:cs typeface="Calibri" panose="020F0502020204030204" pitchFamily="34" charset="0"/>
              </a:rPr>
              <a:t>Carbs count accurate?</a:t>
            </a:r>
          </a:p>
          <a:p>
            <a:pPr marL="800233" lvl="1" indent="-342991">
              <a:buClr>
                <a:srgbClr val="005959"/>
              </a:buClr>
              <a:buFont typeface="Wingdings" panose="05000000000000000000" pitchFamily="2" charset="2"/>
              <a:buChar char="§"/>
            </a:pPr>
            <a:r>
              <a:rPr lang="en-US" sz="2800" dirty="0">
                <a:cs typeface="Calibri" panose="020F0502020204030204" pitchFamily="34" charset="0"/>
              </a:rPr>
              <a:t>What carb ratio used?</a:t>
            </a:r>
          </a:p>
          <a:p>
            <a:pPr marL="800233" lvl="1" indent="-342991">
              <a:buClr>
                <a:srgbClr val="005959"/>
              </a:buClr>
              <a:buFont typeface="Wingdings" panose="05000000000000000000" pitchFamily="2" charset="2"/>
              <a:buChar char="§"/>
            </a:pPr>
            <a:r>
              <a:rPr lang="en-US" sz="2800" dirty="0">
                <a:cs typeface="Calibri" panose="020F0502020204030204" pitchFamily="34" charset="0"/>
              </a:rPr>
              <a:t>Bolus insulin timing?</a:t>
            </a:r>
          </a:p>
          <a:p>
            <a:pPr marL="800233" lvl="1" indent="-342991">
              <a:buClr>
                <a:srgbClr val="005959"/>
              </a:buClr>
              <a:buFont typeface="Wingdings" panose="05000000000000000000" pitchFamily="2" charset="2"/>
              <a:buChar char="§"/>
            </a:pPr>
            <a:r>
              <a:rPr lang="en-US" sz="2800" dirty="0">
                <a:cs typeface="Calibri" panose="020F0502020204030204" pitchFamily="34" charset="0"/>
              </a:rPr>
              <a:t>Too little/too much bolus insulin taken, given the carbs eaten?</a:t>
            </a:r>
          </a:p>
          <a:p>
            <a:pPr marL="800233" lvl="1" indent="-342991">
              <a:buClr>
                <a:srgbClr val="005959"/>
              </a:buClr>
              <a:buFont typeface="Wingdings" panose="05000000000000000000" pitchFamily="2" charset="2"/>
              <a:buChar char="§"/>
            </a:pPr>
            <a:r>
              <a:rPr lang="en-US" sz="2800" dirty="0">
                <a:cs typeface="Calibri" panose="020F0502020204030204" pitchFamily="34" charset="0"/>
              </a:rPr>
              <a:t>Correction needed? Was it taken?</a:t>
            </a:r>
          </a:p>
          <a:p>
            <a:endParaRPr lang="en-US" dirty="0"/>
          </a:p>
        </p:txBody>
      </p:sp>
      <p:pic>
        <p:nvPicPr>
          <p:cNvPr id="3" name="Picture 2" descr="Notepad, eyeglasses and coffee still life">
            <a:extLst>
              <a:ext uri="{FF2B5EF4-FFF2-40B4-BE49-F238E27FC236}">
                <a16:creationId xmlns:a16="http://schemas.microsoft.com/office/drawing/2014/main" id="{2285C461-57FC-5AC6-DEF9-DCF32B2A096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5365750" y="1908175"/>
            <a:ext cx="3962400" cy="2641600"/>
          </a:xfrm>
          <a:prstGeom prst="rect">
            <a:avLst/>
          </a:prstGeom>
        </p:spPr>
      </p:pic>
      <p:sp>
        <p:nvSpPr>
          <p:cNvPr id="4" name="TextBox 3">
            <a:extLst>
              <a:ext uri="{FF2B5EF4-FFF2-40B4-BE49-F238E27FC236}">
                <a16:creationId xmlns:a16="http://schemas.microsoft.com/office/drawing/2014/main" id="{4D383A19-9935-227A-6A58-8E10B640A83E}"/>
              </a:ext>
            </a:extLst>
          </p:cNvPr>
          <p:cNvSpPr txBox="1"/>
          <p:nvPr/>
        </p:nvSpPr>
        <p:spPr>
          <a:xfrm>
            <a:off x="6553200" y="2667000"/>
            <a:ext cx="1447800" cy="923330"/>
          </a:xfrm>
          <a:prstGeom prst="rect">
            <a:avLst/>
          </a:prstGeom>
          <a:noFill/>
        </p:spPr>
        <p:txBody>
          <a:bodyPr wrap="square" rtlCol="0">
            <a:spAutoFit/>
          </a:bodyPr>
          <a:lstStyle/>
          <a:p>
            <a:r>
              <a:rPr lang="en-US" dirty="0">
                <a:solidFill>
                  <a:schemeClr val="accent2">
                    <a:lumMod val="75000"/>
                  </a:schemeClr>
                </a:solidFill>
              </a:rPr>
              <a:t>Check out carb counting apps</a:t>
            </a:r>
          </a:p>
        </p:txBody>
      </p:sp>
    </p:spTree>
    <p:extLst>
      <p:ext uri="{BB962C8B-B14F-4D97-AF65-F5344CB8AC3E}">
        <p14:creationId xmlns:p14="http://schemas.microsoft.com/office/powerpoint/2010/main" val="183906204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Content Placeholder 12">
            <a:extLst>
              <a:ext uri="{FF2B5EF4-FFF2-40B4-BE49-F238E27FC236}">
                <a16:creationId xmlns:a16="http://schemas.microsoft.com/office/drawing/2014/main" id="{417D7137-EF8F-7746-FE90-C504B9B9F3A0}"/>
              </a:ext>
            </a:extLst>
          </p:cNvPr>
          <p:cNvPicPr>
            <a:picLocks noGrp="1" noChangeAspect="1"/>
          </p:cNvPicPr>
          <p:nvPr>
            <p:ph sz="quarter" idx="1"/>
          </p:nvPr>
        </p:nvPicPr>
        <p:blipFill>
          <a:blip r:embed="rId2"/>
          <a:stretch>
            <a:fillRect/>
          </a:stretch>
        </p:blipFill>
        <p:spPr>
          <a:xfrm>
            <a:off x="480541" y="142114"/>
            <a:ext cx="7935005" cy="6573771"/>
          </a:xfrm>
        </p:spPr>
      </p:pic>
      <p:sp>
        <p:nvSpPr>
          <p:cNvPr id="4" name="Oval 3">
            <a:extLst>
              <a:ext uri="{FF2B5EF4-FFF2-40B4-BE49-F238E27FC236}">
                <a16:creationId xmlns:a16="http://schemas.microsoft.com/office/drawing/2014/main" id="{D45FF405-0B68-CC8A-4AE3-BF6B36B3BF57}"/>
              </a:ext>
            </a:extLst>
          </p:cNvPr>
          <p:cNvSpPr/>
          <p:nvPr/>
        </p:nvSpPr>
        <p:spPr>
          <a:xfrm>
            <a:off x="728454" y="838200"/>
            <a:ext cx="7615445" cy="457200"/>
          </a:xfrm>
          <a:prstGeom prst="ellipse">
            <a:avLst/>
          </a:prstGeom>
          <a:noFill/>
          <a:ln w="28575">
            <a:solidFill>
              <a:srgbClr val="0070C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rgbClr val="C00000"/>
                </a:solidFill>
              </a:ln>
            </a:endParaRPr>
          </a:p>
        </p:txBody>
      </p:sp>
      <p:sp>
        <p:nvSpPr>
          <p:cNvPr id="6" name="Oval 5">
            <a:extLst>
              <a:ext uri="{FF2B5EF4-FFF2-40B4-BE49-F238E27FC236}">
                <a16:creationId xmlns:a16="http://schemas.microsoft.com/office/drawing/2014/main" id="{8DA5B229-0280-9447-B8C2-2BA47F7E61D4}"/>
              </a:ext>
            </a:extLst>
          </p:cNvPr>
          <p:cNvSpPr/>
          <p:nvPr/>
        </p:nvSpPr>
        <p:spPr>
          <a:xfrm>
            <a:off x="1295399" y="2590800"/>
            <a:ext cx="7010400" cy="2057400"/>
          </a:xfrm>
          <a:prstGeom prst="ellipse">
            <a:avLst/>
          </a:prstGeom>
          <a:noFill/>
          <a:ln w="28575">
            <a:solidFill>
              <a:srgbClr val="0070C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rgbClr val="C00000"/>
                </a:solidFill>
              </a:ln>
            </a:endParaRPr>
          </a:p>
        </p:txBody>
      </p:sp>
      <p:sp>
        <p:nvSpPr>
          <p:cNvPr id="2" name="Oval 1">
            <a:extLst>
              <a:ext uri="{FF2B5EF4-FFF2-40B4-BE49-F238E27FC236}">
                <a16:creationId xmlns:a16="http://schemas.microsoft.com/office/drawing/2014/main" id="{BAE5F25C-AEFE-A2E6-38BF-7FE1F30348FD}"/>
              </a:ext>
            </a:extLst>
          </p:cNvPr>
          <p:cNvSpPr/>
          <p:nvPr/>
        </p:nvSpPr>
        <p:spPr>
          <a:xfrm>
            <a:off x="1647824" y="4730302"/>
            <a:ext cx="6705600" cy="2019300"/>
          </a:xfrm>
          <a:prstGeom prst="ellipse">
            <a:avLst/>
          </a:prstGeom>
          <a:noFill/>
          <a:ln w="28575">
            <a:solidFill>
              <a:srgbClr val="0070C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rgbClr val="C00000"/>
                </a:solidFill>
              </a:ln>
            </a:endParaRPr>
          </a:p>
        </p:txBody>
      </p:sp>
    </p:spTree>
    <p:extLst>
      <p:ext uri="{BB962C8B-B14F-4D97-AF65-F5344CB8AC3E}">
        <p14:creationId xmlns:p14="http://schemas.microsoft.com/office/powerpoint/2010/main" val="36432101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p:cTn id="15" dur="1000" fill="hold"/>
                                        <p:tgtEl>
                                          <p:spTgt spid="6"/>
                                        </p:tgtEl>
                                        <p:attrNameLst>
                                          <p:attrName>ppt_w</p:attrName>
                                        </p:attrNameLst>
                                      </p:cBhvr>
                                      <p:tavLst>
                                        <p:tav tm="0">
                                          <p:val>
                                            <p:fltVal val="0"/>
                                          </p:val>
                                        </p:tav>
                                        <p:tav tm="100000">
                                          <p:val>
                                            <p:strVal val="#ppt_w"/>
                                          </p:val>
                                        </p:tav>
                                      </p:tavLst>
                                    </p:anim>
                                    <p:anim calcmode="lin" valueType="num">
                                      <p:cBhvr>
                                        <p:cTn id="16" dur="1000" fill="hold"/>
                                        <p:tgtEl>
                                          <p:spTgt spid="6"/>
                                        </p:tgtEl>
                                        <p:attrNameLst>
                                          <p:attrName>ppt_h</p:attrName>
                                        </p:attrNameLst>
                                      </p:cBhvr>
                                      <p:tavLst>
                                        <p:tav tm="0">
                                          <p:val>
                                            <p:fltVal val="0"/>
                                          </p:val>
                                        </p:tav>
                                        <p:tav tm="100000">
                                          <p:val>
                                            <p:strVal val="#ppt_h"/>
                                          </p:val>
                                        </p:tav>
                                      </p:tavLst>
                                    </p:anim>
                                    <p:anim calcmode="lin" valueType="num">
                                      <p:cBhvr>
                                        <p:cTn id="17" dur="1000" fill="hold"/>
                                        <p:tgtEl>
                                          <p:spTgt spid="6"/>
                                        </p:tgtEl>
                                        <p:attrNameLst>
                                          <p:attrName>style.rotation</p:attrName>
                                        </p:attrNameLst>
                                      </p:cBhvr>
                                      <p:tavLst>
                                        <p:tav tm="0">
                                          <p:val>
                                            <p:fltVal val="90"/>
                                          </p:val>
                                        </p:tav>
                                        <p:tav tm="100000">
                                          <p:val>
                                            <p:fltVal val="0"/>
                                          </p:val>
                                        </p:tav>
                                      </p:tavLst>
                                    </p:anim>
                                    <p:animEffect transition="in" filter="fade">
                                      <p:cBhvr>
                                        <p:cTn id="18" dur="10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grpId="0" nodeType="clickEffect">
                                  <p:stCondLst>
                                    <p:cond delay="0"/>
                                  </p:stCondLst>
                                  <p:childTnLst>
                                    <p:set>
                                      <p:cBhvr>
                                        <p:cTn id="22" dur="1" fill="hold">
                                          <p:stCondLst>
                                            <p:cond delay="0"/>
                                          </p:stCondLst>
                                        </p:cTn>
                                        <p:tgtEl>
                                          <p:spTgt spid="2"/>
                                        </p:tgtEl>
                                        <p:attrNameLst>
                                          <p:attrName>style.visibility</p:attrName>
                                        </p:attrNameLst>
                                      </p:cBhvr>
                                      <p:to>
                                        <p:strVal val="visible"/>
                                      </p:to>
                                    </p:set>
                                    <p:anim calcmode="lin" valueType="num">
                                      <p:cBhvr>
                                        <p:cTn id="23" dur="1000" fill="hold"/>
                                        <p:tgtEl>
                                          <p:spTgt spid="2"/>
                                        </p:tgtEl>
                                        <p:attrNameLst>
                                          <p:attrName>ppt_w</p:attrName>
                                        </p:attrNameLst>
                                      </p:cBhvr>
                                      <p:tavLst>
                                        <p:tav tm="0">
                                          <p:val>
                                            <p:fltVal val="0"/>
                                          </p:val>
                                        </p:tav>
                                        <p:tav tm="100000">
                                          <p:val>
                                            <p:strVal val="#ppt_w"/>
                                          </p:val>
                                        </p:tav>
                                      </p:tavLst>
                                    </p:anim>
                                    <p:anim calcmode="lin" valueType="num">
                                      <p:cBhvr>
                                        <p:cTn id="24" dur="1000" fill="hold"/>
                                        <p:tgtEl>
                                          <p:spTgt spid="2"/>
                                        </p:tgtEl>
                                        <p:attrNameLst>
                                          <p:attrName>ppt_h</p:attrName>
                                        </p:attrNameLst>
                                      </p:cBhvr>
                                      <p:tavLst>
                                        <p:tav tm="0">
                                          <p:val>
                                            <p:fltVal val="0"/>
                                          </p:val>
                                        </p:tav>
                                        <p:tav tm="100000">
                                          <p:val>
                                            <p:strVal val="#ppt_h"/>
                                          </p:val>
                                        </p:tav>
                                      </p:tavLst>
                                    </p:anim>
                                    <p:anim calcmode="lin" valueType="num">
                                      <p:cBhvr>
                                        <p:cTn id="25" dur="1000" fill="hold"/>
                                        <p:tgtEl>
                                          <p:spTgt spid="2"/>
                                        </p:tgtEl>
                                        <p:attrNameLst>
                                          <p:attrName>style.rotation</p:attrName>
                                        </p:attrNameLst>
                                      </p:cBhvr>
                                      <p:tavLst>
                                        <p:tav tm="0">
                                          <p:val>
                                            <p:fltVal val="90"/>
                                          </p:val>
                                        </p:tav>
                                        <p:tav tm="100000">
                                          <p:val>
                                            <p:fltVal val="0"/>
                                          </p:val>
                                        </p:tav>
                                      </p:tavLst>
                                    </p:anim>
                                    <p:animEffect transition="in" filter="fade">
                                      <p:cBhvr>
                                        <p:cTn id="26"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2" grpId="0" animBg="1"/>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484221" y="1046223"/>
            <a:ext cx="628814" cy="628814"/>
          </a:xfrm>
          <a:prstGeom prst="rect">
            <a:avLst/>
          </a:prstGeom>
        </p:spPr>
      </p:pic>
      <p:sp>
        <p:nvSpPr>
          <p:cNvPr id="2" name="Title 1">
            <a:extLst>
              <a:ext uri="{FF2B5EF4-FFF2-40B4-BE49-F238E27FC236}">
                <a16:creationId xmlns:a16="http://schemas.microsoft.com/office/drawing/2014/main" id="{424ACBFD-5EE4-6E3F-40D6-A454D06E0A5B}"/>
              </a:ext>
            </a:extLst>
          </p:cNvPr>
          <p:cNvSpPr>
            <a:spLocks noGrp="1"/>
          </p:cNvSpPr>
          <p:nvPr>
            <p:ph type="title"/>
          </p:nvPr>
        </p:nvSpPr>
        <p:spPr/>
        <p:txBody>
          <a:bodyPr>
            <a:normAutofit fontScale="90000"/>
          </a:bodyPr>
          <a:lstStyle/>
          <a:p>
            <a:r>
              <a:rPr lang="en-US" sz="4800" b="1" dirty="0">
                <a:ea typeface="Calibri" panose="020F0502020204030204" pitchFamily="34" charset="0"/>
                <a:cs typeface="Calibri" panose="020F0502020204030204" pitchFamily="34" charset="0"/>
              </a:rPr>
              <a:t>List of typical “Problem Causers.”</a:t>
            </a:r>
            <a:endParaRPr lang="en-US" dirty="0">
              <a:ea typeface="Calibri" panose="020F0502020204030204" pitchFamily="34" charset="0"/>
              <a:cs typeface="Calibri" panose="020F0502020204030204" pitchFamily="34" charset="0"/>
            </a:endParaRPr>
          </a:p>
        </p:txBody>
      </p:sp>
      <p:sp>
        <p:nvSpPr>
          <p:cNvPr id="7" name="Content Placeholder 6">
            <a:extLst>
              <a:ext uri="{FF2B5EF4-FFF2-40B4-BE49-F238E27FC236}">
                <a16:creationId xmlns:a16="http://schemas.microsoft.com/office/drawing/2014/main" id="{FC2A8D5C-B2B5-A5F0-461A-CE076A1EFB07}"/>
              </a:ext>
            </a:extLst>
          </p:cNvPr>
          <p:cNvSpPr>
            <a:spLocks noGrp="1"/>
          </p:cNvSpPr>
          <p:nvPr>
            <p:ph sz="quarter" idx="1"/>
          </p:nvPr>
        </p:nvSpPr>
        <p:spPr>
          <a:xfrm>
            <a:off x="460341" y="2136278"/>
            <a:ext cx="4041648" cy="4343400"/>
          </a:xfrm>
        </p:spPr>
        <p:txBody>
          <a:bodyPr>
            <a:normAutofit/>
          </a:bodyPr>
          <a:lstStyle/>
          <a:p>
            <a:pPr marL="342991" lvl="1" indent="-342991">
              <a:buClr>
                <a:srgbClr val="005959"/>
              </a:buClr>
              <a:buFont typeface="Wingdings" panose="05000000000000000000" pitchFamily="2" charset="2"/>
              <a:buChar char="§"/>
            </a:pPr>
            <a:r>
              <a:rPr lang="en-US" sz="2600" dirty="0">
                <a:ea typeface="Calibri" panose="020F0502020204030204" pitchFamily="34" charset="0"/>
                <a:cs typeface="Calibri" panose="020F0502020204030204" pitchFamily="34" charset="0"/>
              </a:rPr>
              <a:t>Basal insulin dose or rates may need adjusting. </a:t>
            </a:r>
          </a:p>
          <a:p>
            <a:pPr marL="342991" lvl="1" indent="-342991">
              <a:buClr>
                <a:srgbClr val="005959"/>
              </a:buClr>
              <a:buFont typeface="Wingdings" panose="05000000000000000000" pitchFamily="2" charset="2"/>
              <a:buChar char="§"/>
            </a:pPr>
            <a:r>
              <a:rPr lang="en-US" sz="2600" dirty="0">
                <a:ea typeface="Calibri" panose="020F0502020204030204" pitchFamily="34" charset="0"/>
                <a:cs typeface="Calibri" panose="020F0502020204030204" pitchFamily="34" charset="0"/>
              </a:rPr>
              <a:t>Carb count accurate?</a:t>
            </a:r>
          </a:p>
          <a:p>
            <a:pPr marL="342991" lvl="1" indent="-342991">
              <a:buClr>
                <a:srgbClr val="005959"/>
              </a:buClr>
              <a:buFont typeface="Wingdings" panose="05000000000000000000" pitchFamily="2" charset="2"/>
              <a:buChar char="§"/>
            </a:pPr>
            <a:r>
              <a:rPr lang="en-US" sz="2600" dirty="0">
                <a:ea typeface="Calibri" panose="020F0502020204030204" pitchFamily="34" charset="0"/>
                <a:cs typeface="Calibri" panose="020F0502020204030204" pitchFamily="34" charset="0"/>
              </a:rPr>
              <a:t>Right meal carb ratio? </a:t>
            </a:r>
          </a:p>
          <a:p>
            <a:pPr marL="342991" lvl="1" indent="-342991">
              <a:buClr>
                <a:srgbClr val="005959"/>
              </a:buClr>
              <a:buFont typeface="Wingdings" panose="05000000000000000000" pitchFamily="2" charset="2"/>
              <a:buChar char="§"/>
            </a:pPr>
            <a:r>
              <a:rPr lang="en-US" sz="2600" dirty="0">
                <a:ea typeface="Calibri" panose="020F0502020204030204" pitchFamily="34" charset="0"/>
                <a:cs typeface="Calibri" panose="020F0502020204030204" pitchFamily="34" charset="0"/>
              </a:rPr>
              <a:t>Right correction bolus insulin? </a:t>
            </a:r>
          </a:p>
          <a:p>
            <a:pPr marL="342991" lvl="1" indent="-342991">
              <a:buClr>
                <a:srgbClr val="005959"/>
              </a:buClr>
              <a:buFont typeface="Wingdings" panose="05000000000000000000" pitchFamily="2" charset="2"/>
              <a:buChar char="§"/>
            </a:pPr>
            <a:r>
              <a:rPr lang="en-US" sz="2600" dirty="0">
                <a:ea typeface="Calibri" panose="020F0502020204030204" pitchFamily="34" charset="0"/>
                <a:cs typeface="Calibri" panose="020F0502020204030204" pitchFamily="34" charset="0"/>
              </a:rPr>
              <a:t>Timing of insulin dosing may need adjustment- insulin taken early or late.</a:t>
            </a:r>
          </a:p>
        </p:txBody>
      </p:sp>
      <p:sp>
        <p:nvSpPr>
          <p:cNvPr id="3" name="Content Placeholder 2">
            <a:extLst>
              <a:ext uri="{FF2B5EF4-FFF2-40B4-BE49-F238E27FC236}">
                <a16:creationId xmlns:a16="http://schemas.microsoft.com/office/drawing/2014/main" id="{889203E7-64E2-33E2-E483-9A8D1EBC9807}"/>
              </a:ext>
            </a:extLst>
          </p:cNvPr>
          <p:cNvSpPr>
            <a:spLocks noGrp="1"/>
          </p:cNvSpPr>
          <p:nvPr>
            <p:ph sz="quarter" idx="2"/>
          </p:nvPr>
        </p:nvSpPr>
        <p:spPr>
          <a:xfrm>
            <a:off x="4572000" y="2068304"/>
            <a:ext cx="4041648" cy="4937760"/>
          </a:xfrm>
        </p:spPr>
        <p:txBody>
          <a:bodyPr>
            <a:normAutofit/>
          </a:bodyPr>
          <a:lstStyle/>
          <a:p>
            <a:pPr marL="342991" lvl="1" indent="-342991">
              <a:buClr>
                <a:srgbClr val="005959"/>
              </a:buClr>
              <a:buFont typeface="Wingdings" panose="05000000000000000000" pitchFamily="2" charset="2"/>
              <a:buChar char="§"/>
            </a:pPr>
            <a:r>
              <a:rPr lang="en-US" sz="2600" dirty="0">
                <a:ea typeface="Calibri" panose="020F0502020204030204" pitchFamily="34" charset="0"/>
                <a:cs typeface="Calibri" panose="020F0502020204030204" pitchFamily="34" charset="0"/>
              </a:rPr>
              <a:t>Type of food consumed  affected glucose response (fats, protein, fiber).</a:t>
            </a:r>
          </a:p>
          <a:p>
            <a:pPr marL="342991" lvl="1" indent="-342991">
              <a:buClr>
                <a:srgbClr val="005959"/>
              </a:buClr>
              <a:buFont typeface="Wingdings" panose="05000000000000000000" pitchFamily="2" charset="2"/>
              <a:buChar char="§"/>
            </a:pPr>
            <a:r>
              <a:rPr lang="en-US" sz="2600" dirty="0">
                <a:ea typeface="Calibri" panose="020F0502020204030204" pitchFamily="34" charset="0"/>
                <a:cs typeface="Calibri" panose="020F0502020204030204" pitchFamily="34" charset="0"/>
              </a:rPr>
              <a:t>Effects of exercise and physical activity.</a:t>
            </a:r>
          </a:p>
          <a:p>
            <a:pPr marL="342991" lvl="1" indent="-342991">
              <a:buClr>
                <a:srgbClr val="005959"/>
              </a:buClr>
              <a:buFont typeface="Wingdings" panose="05000000000000000000" pitchFamily="2" charset="2"/>
              <a:buChar char="§"/>
            </a:pPr>
            <a:r>
              <a:rPr lang="en-US" sz="2600" dirty="0">
                <a:ea typeface="Calibri" panose="020F0502020204030204" pitchFamily="34" charset="0"/>
                <a:cs typeface="Calibri" panose="020F0502020204030204" pitchFamily="34" charset="0"/>
              </a:rPr>
              <a:t>‘Stacking’ insulin boluses. </a:t>
            </a:r>
          </a:p>
          <a:p>
            <a:pPr marL="342991" lvl="1" indent="-342991">
              <a:buClr>
                <a:srgbClr val="005959"/>
              </a:buClr>
              <a:buFont typeface="Wingdings" panose="05000000000000000000" pitchFamily="2" charset="2"/>
              <a:buChar char="§"/>
            </a:pPr>
            <a:r>
              <a:rPr lang="en-US" sz="2600" dirty="0">
                <a:ea typeface="Calibri" panose="020F0502020204030204" pitchFamily="34" charset="0"/>
                <a:cs typeface="Calibri" panose="020F0502020204030204" pitchFamily="34" charset="0"/>
              </a:rPr>
              <a:t>Response to concerns about hypoglycemia.</a:t>
            </a:r>
          </a:p>
          <a:p>
            <a:pPr marL="342991" lvl="1" indent="-342991">
              <a:buClr>
                <a:srgbClr val="005959"/>
              </a:buClr>
              <a:buFont typeface="Wingdings" panose="05000000000000000000" pitchFamily="2" charset="2"/>
              <a:buChar char="§"/>
            </a:pPr>
            <a:r>
              <a:rPr lang="en-US" sz="2600" dirty="0">
                <a:ea typeface="Calibri" panose="020F0502020204030204" pitchFamily="34" charset="0"/>
                <a:cs typeface="Calibri" panose="020F0502020204030204" pitchFamily="34" charset="0"/>
              </a:rPr>
              <a:t>Stress: family, work, financial, etc.</a:t>
            </a:r>
          </a:p>
          <a:p>
            <a:pPr marL="0" lvl="1" indent="0">
              <a:buClr>
                <a:srgbClr val="005959"/>
              </a:buClr>
              <a:buNone/>
            </a:pPr>
            <a:endParaRPr lang="en-US" sz="2600" dirty="0">
              <a:ea typeface="Calibri" panose="020F0502020204030204" pitchFamily="34" charset="0"/>
              <a:cs typeface="Calibri" panose="020F0502020204030204" pitchFamily="34" charset="0"/>
            </a:endParaRPr>
          </a:p>
          <a:p>
            <a:endParaRPr lang="en-US" dirty="0"/>
          </a:p>
        </p:txBody>
      </p:sp>
      <p:sp>
        <p:nvSpPr>
          <p:cNvPr id="4" name="TextBox 3">
            <a:extLst>
              <a:ext uri="{FF2B5EF4-FFF2-40B4-BE49-F238E27FC236}">
                <a16:creationId xmlns:a16="http://schemas.microsoft.com/office/drawing/2014/main" id="{760A1FD3-0C2C-4CC7-B3A6-904C641A761E}"/>
              </a:ext>
            </a:extLst>
          </p:cNvPr>
          <p:cNvSpPr txBox="1"/>
          <p:nvPr/>
        </p:nvSpPr>
        <p:spPr>
          <a:xfrm>
            <a:off x="457201" y="1114197"/>
            <a:ext cx="8458200" cy="954107"/>
          </a:xfrm>
          <a:prstGeom prst="rect">
            <a:avLst/>
          </a:prstGeom>
          <a:noFill/>
        </p:spPr>
        <p:txBody>
          <a:bodyPr wrap="square" rtlCol="0">
            <a:spAutoFit/>
          </a:bodyPr>
          <a:lstStyle/>
          <a:p>
            <a:r>
              <a:rPr lang="en-US" sz="2800" b="1" dirty="0">
                <a:latin typeface="Calibri" panose="020F0502020204030204" pitchFamily="34" charset="0"/>
                <a:cs typeface="Calibri" panose="020F0502020204030204" pitchFamily="34" charset="0"/>
              </a:rPr>
              <a:t>Knowing the DD Story helps you anticipate the causes of BG problems</a:t>
            </a:r>
          </a:p>
        </p:txBody>
      </p:sp>
    </p:spTree>
    <p:extLst>
      <p:ext uri="{BB962C8B-B14F-4D97-AF65-F5344CB8AC3E}">
        <p14:creationId xmlns:p14="http://schemas.microsoft.com/office/powerpoint/2010/main" val="181536848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484221" y="1046223"/>
            <a:ext cx="628814" cy="628814"/>
          </a:xfrm>
          <a:prstGeom prst="rect">
            <a:avLst/>
          </a:prstGeom>
        </p:spPr>
      </p:pic>
      <p:sp>
        <p:nvSpPr>
          <p:cNvPr id="2" name="Title 1">
            <a:extLst>
              <a:ext uri="{FF2B5EF4-FFF2-40B4-BE49-F238E27FC236}">
                <a16:creationId xmlns:a16="http://schemas.microsoft.com/office/drawing/2014/main" id="{C26DD221-EF92-CF7A-AEEB-2955D4108701}"/>
              </a:ext>
            </a:extLst>
          </p:cNvPr>
          <p:cNvSpPr>
            <a:spLocks noGrp="1"/>
          </p:cNvSpPr>
          <p:nvPr>
            <p:ph type="title"/>
          </p:nvPr>
        </p:nvSpPr>
        <p:spPr/>
        <p:txBody>
          <a:bodyPr>
            <a:normAutofit/>
          </a:bodyPr>
          <a:lstStyle/>
          <a:p>
            <a:r>
              <a:rPr lang="en-US" dirty="0">
                <a:ea typeface="Calibri" panose="020F0502020204030204" pitchFamily="34" charset="0"/>
                <a:cs typeface="Calibri" panose="020F0502020204030204" pitchFamily="34" charset="0"/>
              </a:rPr>
              <a:t>Be a Detective – What is the Issue?</a:t>
            </a:r>
            <a:endParaRPr lang="en-US" dirty="0"/>
          </a:p>
        </p:txBody>
      </p:sp>
      <p:sp>
        <p:nvSpPr>
          <p:cNvPr id="8" name="Content Placeholder 7">
            <a:extLst>
              <a:ext uri="{FF2B5EF4-FFF2-40B4-BE49-F238E27FC236}">
                <a16:creationId xmlns:a16="http://schemas.microsoft.com/office/drawing/2014/main" id="{5B20BFAC-A242-4CA9-E5B6-1AB8CAD4ADB7}"/>
              </a:ext>
            </a:extLst>
          </p:cNvPr>
          <p:cNvSpPr>
            <a:spLocks noGrp="1"/>
          </p:cNvSpPr>
          <p:nvPr>
            <p:ph sz="quarter" idx="1"/>
          </p:nvPr>
        </p:nvSpPr>
        <p:spPr>
          <a:xfrm>
            <a:off x="355911" y="1295400"/>
            <a:ext cx="5282889" cy="4937760"/>
          </a:xfrm>
        </p:spPr>
        <p:txBody>
          <a:bodyPr>
            <a:normAutofit/>
          </a:bodyPr>
          <a:lstStyle/>
          <a:p>
            <a:r>
              <a:rPr lang="en-US" dirty="0">
                <a:solidFill>
                  <a:srgbClr val="0070C0"/>
                </a:solidFill>
                <a:ea typeface="Calibri" panose="020F0502020204030204" pitchFamily="34" charset="0"/>
                <a:cs typeface="Calibri" panose="020F0502020204030204" pitchFamily="34" charset="0"/>
              </a:rPr>
              <a:t>Put it all together: What do THEY think might be going on based on the DD Story?</a:t>
            </a:r>
          </a:p>
          <a:p>
            <a:pPr marL="617311" lvl="1" indent="-342991">
              <a:buClr>
                <a:srgbClr val="005959"/>
              </a:buClr>
              <a:buFont typeface="Wingdings" panose="05000000000000000000" pitchFamily="2" charset="2"/>
              <a:buChar char="§"/>
            </a:pPr>
            <a:r>
              <a:rPr lang="en-US" dirty="0">
                <a:ea typeface="Calibri" panose="020F0502020204030204" pitchFamily="34" charset="0"/>
                <a:cs typeface="Calibri" panose="020F0502020204030204" pitchFamily="34" charset="0"/>
              </a:rPr>
              <a:t>Get as specific as possible.</a:t>
            </a:r>
          </a:p>
          <a:p>
            <a:pPr marL="617311" lvl="1" indent="-342991">
              <a:buClr>
                <a:srgbClr val="005959"/>
              </a:buClr>
              <a:buFont typeface="Wingdings" panose="05000000000000000000" pitchFamily="2" charset="2"/>
              <a:buChar char="§"/>
            </a:pPr>
            <a:r>
              <a:rPr lang="en-US" dirty="0">
                <a:ea typeface="Calibri" panose="020F0502020204030204" pitchFamily="34" charset="0"/>
                <a:cs typeface="Calibri" panose="020F0502020204030204" pitchFamily="34" charset="0"/>
              </a:rPr>
              <a:t>This is a best guess – it might not be a correct guess, but it is a place to start.</a:t>
            </a:r>
          </a:p>
          <a:p>
            <a:pPr marL="617311" lvl="1" indent="-342991">
              <a:buClr>
                <a:srgbClr val="005959"/>
              </a:buClr>
              <a:buFont typeface="Wingdings" panose="05000000000000000000" pitchFamily="2" charset="2"/>
              <a:buChar char="§"/>
            </a:pPr>
            <a:r>
              <a:rPr lang="en-US" dirty="0">
                <a:ea typeface="Calibri" panose="020F0502020204030204" pitchFamily="34" charset="0"/>
                <a:cs typeface="Calibri" panose="020F0502020204030204" pitchFamily="34" charset="0"/>
              </a:rPr>
              <a:t>Usually, the first guess may be correct in perhaps 50% of the cases, so be prepared to use this only as a place to start.</a:t>
            </a:r>
          </a:p>
          <a:p>
            <a:endParaRPr lang="en-US" dirty="0"/>
          </a:p>
        </p:txBody>
      </p:sp>
      <p:pic>
        <p:nvPicPr>
          <p:cNvPr id="7" name="Picture 6">
            <a:extLst>
              <a:ext uri="{FF2B5EF4-FFF2-40B4-BE49-F238E27FC236}">
                <a16:creationId xmlns:a16="http://schemas.microsoft.com/office/drawing/2014/main" id="{43D8D086-B259-DCCC-DBC9-BC2CA7EC4968}"/>
              </a:ext>
            </a:extLst>
          </p:cNvPr>
          <p:cNvPicPr>
            <a:picLocks noChangeAspect="1"/>
          </p:cNvPicPr>
          <p:nvPr/>
        </p:nvPicPr>
        <p:blipFill>
          <a:blip r:embed="rId4"/>
          <a:stretch>
            <a:fillRect/>
          </a:stretch>
        </p:blipFill>
        <p:spPr>
          <a:xfrm>
            <a:off x="5791200" y="1295400"/>
            <a:ext cx="2800726" cy="2638425"/>
          </a:xfrm>
          <a:prstGeom prst="rect">
            <a:avLst/>
          </a:prstGeom>
        </p:spPr>
      </p:pic>
    </p:spTree>
    <p:extLst>
      <p:ext uri="{BB962C8B-B14F-4D97-AF65-F5344CB8AC3E}">
        <p14:creationId xmlns:p14="http://schemas.microsoft.com/office/powerpoint/2010/main" val="337717183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8AC53F-7E34-6185-A61F-38E669DEF0AA}"/>
              </a:ext>
            </a:extLst>
          </p:cNvPr>
          <p:cNvSpPr>
            <a:spLocks noGrp="1"/>
          </p:cNvSpPr>
          <p:nvPr>
            <p:ph type="title"/>
          </p:nvPr>
        </p:nvSpPr>
        <p:spPr>
          <a:xfrm>
            <a:off x="457200" y="152400"/>
            <a:ext cx="8229600" cy="1371600"/>
          </a:xfrm>
        </p:spPr>
        <p:txBody>
          <a:bodyPr>
            <a:normAutofit fontScale="90000"/>
          </a:bodyPr>
          <a:lstStyle/>
          <a:p>
            <a:r>
              <a:rPr lang="en-US" dirty="0"/>
              <a:t>ReVive 5 – Explore Problem &amp; Identify Patterns</a:t>
            </a:r>
          </a:p>
        </p:txBody>
      </p:sp>
      <p:sp>
        <p:nvSpPr>
          <p:cNvPr id="14" name="Content Placeholder 13"/>
          <p:cNvSpPr>
            <a:spLocks noGrp="1"/>
          </p:cNvSpPr>
          <p:nvPr>
            <p:ph sz="quarter" idx="1"/>
          </p:nvPr>
        </p:nvSpPr>
        <p:spPr>
          <a:xfrm>
            <a:off x="457200" y="1752600"/>
            <a:ext cx="8229600" cy="4404360"/>
          </a:xfrm>
        </p:spPr>
        <p:txBody>
          <a:bodyPr>
            <a:normAutofit lnSpcReduction="10000"/>
          </a:bodyPr>
          <a:lstStyle/>
          <a:p>
            <a:pPr marL="0" indent="0" algn="ctr">
              <a:lnSpc>
                <a:spcPct val="110000"/>
              </a:lnSpc>
              <a:spcBef>
                <a:spcPts val="0"/>
              </a:spcBef>
              <a:buNone/>
            </a:pPr>
            <a:r>
              <a:rPr lang="en-US" sz="1800" b="1" dirty="0">
                <a:latin typeface="Calibri" panose="020F0502020204030204" pitchFamily="34" charset="0"/>
                <a:cs typeface="Calibri" panose="020F0502020204030204" pitchFamily="34" charset="0"/>
              </a:rPr>
              <a:t>Problem solve and enhance glucose management</a:t>
            </a:r>
          </a:p>
          <a:p>
            <a:pPr marL="0" indent="0">
              <a:lnSpc>
                <a:spcPct val="110000"/>
              </a:lnSpc>
              <a:spcBef>
                <a:spcPts val="0"/>
              </a:spcBef>
              <a:buNone/>
            </a:pPr>
            <a:endParaRPr lang="en-US" sz="2401" b="1" dirty="0">
              <a:latin typeface="Calibri" panose="020F0502020204030204" pitchFamily="34" charset="0"/>
              <a:ea typeface="Calibri" panose="020F0502020204030204" pitchFamily="34" charset="0"/>
            </a:endParaRPr>
          </a:p>
          <a:p>
            <a:pPr marL="0" indent="0">
              <a:lnSpc>
                <a:spcPct val="110000"/>
              </a:lnSpc>
              <a:spcBef>
                <a:spcPts val="0"/>
              </a:spcBef>
              <a:buNone/>
            </a:pPr>
            <a:r>
              <a:rPr lang="en-US" sz="2401" b="1" dirty="0">
                <a:latin typeface="Calibri" panose="020F0502020204030204" pitchFamily="34" charset="0"/>
                <a:ea typeface="Calibri" panose="020F0502020204030204" pitchFamily="34" charset="0"/>
              </a:rPr>
              <a:t>Step 4: Optimize self-management based on personal choice and values—”find the expert within.”</a:t>
            </a:r>
          </a:p>
          <a:p>
            <a:pPr marL="0" indent="0">
              <a:lnSpc>
                <a:spcPct val="110000"/>
              </a:lnSpc>
              <a:spcBef>
                <a:spcPts val="0"/>
              </a:spcBef>
              <a:buNone/>
            </a:pPr>
            <a:endParaRPr lang="en-US" sz="2401" dirty="0">
              <a:latin typeface="Calibri" panose="020F0502020204030204" pitchFamily="34" charset="0"/>
              <a:ea typeface="Calibri" panose="020F0502020204030204" pitchFamily="34" charset="0"/>
            </a:endParaRPr>
          </a:p>
          <a:p>
            <a:pPr marL="0" indent="0">
              <a:lnSpc>
                <a:spcPct val="110000"/>
              </a:lnSpc>
              <a:spcBef>
                <a:spcPts val="0"/>
              </a:spcBef>
              <a:buNone/>
            </a:pPr>
            <a:r>
              <a:rPr lang="en-US" sz="2401" dirty="0">
                <a:latin typeface="Calibri" panose="020F0502020204030204" pitchFamily="34" charset="0"/>
                <a:ea typeface="Calibri" panose="020F0502020204030204" pitchFamily="34" charset="0"/>
              </a:rPr>
              <a:t>This step has several elements.</a:t>
            </a:r>
          </a:p>
          <a:p>
            <a:pPr marL="0" indent="0">
              <a:lnSpc>
                <a:spcPct val="110000"/>
              </a:lnSpc>
              <a:spcBef>
                <a:spcPts val="0"/>
              </a:spcBef>
              <a:buNone/>
            </a:pPr>
            <a:r>
              <a:rPr lang="en-US" sz="2401" dirty="0">
                <a:latin typeface="Calibri" panose="020F0502020204030204" pitchFamily="34" charset="0"/>
                <a:ea typeface="Calibri" panose="020F0502020204030204" pitchFamily="34" charset="0"/>
              </a:rPr>
              <a:t>	</a:t>
            </a:r>
            <a:r>
              <a:rPr lang="en-US" sz="2401" dirty="0">
                <a:solidFill>
                  <a:srgbClr val="7030A0"/>
                </a:solidFill>
                <a:latin typeface="Calibri" panose="020F0502020204030204" pitchFamily="34" charset="0"/>
                <a:ea typeface="Calibri" panose="020F0502020204030204" pitchFamily="34" charset="0"/>
              </a:rPr>
              <a:t>- </a:t>
            </a:r>
            <a:r>
              <a:rPr lang="en-US" sz="2401" dirty="0">
                <a:solidFill>
                  <a:schemeClr val="bg1">
                    <a:lumMod val="65000"/>
                  </a:schemeClr>
                </a:solidFill>
                <a:latin typeface="Calibri" panose="020F0502020204030204" pitchFamily="34" charset="0"/>
                <a:ea typeface="Calibri" panose="020F0502020204030204" pitchFamily="34" charset="0"/>
              </a:rPr>
              <a:t>Organize diabetes tool kit     </a:t>
            </a:r>
            <a:r>
              <a:rPr lang="en-US" sz="2401" dirty="0">
                <a:solidFill>
                  <a:srgbClr val="7030A0"/>
                </a:solidFill>
                <a:latin typeface="Calibri" panose="020F0502020204030204" pitchFamily="34" charset="0"/>
                <a:ea typeface="Calibri" panose="020F0502020204030204" pitchFamily="34" charset="0"/>
              </a:rPr>
              <a:t>    </a:t>
            </a:r>
            <a:r>
              <a:rPr lang="en-US" sz="2401" dirty="0">
                <a:latin typeface="Calibri" panose="020F0502020204030204" pitchFamily="34" charset="0"/>
                <a:ea typeface="Calibri" panose="020F0502020204030204" pitchFamily="34" charset="0"/>
              </a:rPr>
              <a:t>    </a:t>
            </a:r>
          </a:p>
          <a:p>
            <a:pPr marL="0" indent="0">
              <a:lnSpc>
                <a:spcPct val="110000"/>
              </a:lnSpc>
              <a:spcBef>
                <a:spcPts val="0"/>
              </a:spcBef>
              <a:buNone/>
            </a:pPr>
            <a:r>
              <a:rPr lang="en-US" sz="2401" dirty="0">
                <a:latin typeface="Calibri" panose="020F0502020204030204" pitchFamily="34" charset="0"/>
                <a:ea typeface="Calibri" panose="020F0502020204030204" pitchFamily="34" charset="0"/>
              </a:rPr>
              <a:t>	- </a:t>
            </a:r>
            <a:r>
              <a:rPr lang="en-US" sz="2401" dirty="0">
                <a:solidFill>
                  <a:schemeClr val="accent1">
                    <a:lumMod val="60000"/>
                    <a:lumOff val="40000"/>
                  </a:schemeClr>
                </a:solidFill>
                <a:latin typeface="Calibri" panose="020F0502020204030204" pitchFamily="34" charset="0"/>
                <a:ea typeface="Calibri" panose="020F0502020204030204" pitchFamily="34" charset="0"/>
              </a:rPr>
              <a:t>Collect data and identify most pressing problem </a:t>
            </a:r>
          </a:p>
          <a:p>
            <a:pPr marL="0" indent="0">
              <a:lnSpc>
                <a:spcPct val="110000"/>
              </a:lnSpc>
              <a:spcBef>
                <a:spcPts val="0"/>
              </a:spcBef>
              <a:buNone/>
            </a:pPr>
            <a:r>
              <a:rPr lang="en-US" sz="2401" dirty="0">
                <a:latin typeface="Calibri" panose="020F0502020204030204" pitchFamily="34" charset="0"/>
                <a:ea typeface="Calibri" panose="020F0502020204030204" pitchFamily="34" charset="0"/>
              </a:rPr>
              <a:t>	- </a:t>
            </a:r>
            <a:r>
              <a:rPr lang="en-US" sz="2401" dirty="0">
                <a:solidFill>
                  <a:srgbClr val="0070C0"/>
                </a:solidFill>
                <a:latin typeface="Calibri" panose="020F0502020204030204" pitchFamily="34" charset="0"/>
                <a:ea typeface="Calibri" panose="020F0502020204030204" pitchFamily="34" charset="0"/>
              </a:rPr>
              <a:t>Explore problem and identify patterns </a:t>
            </a:r>
          </a:p>
          <a:p>
            <a:pPr marL="0" indent="0">
              <a:lnSpc>
                <a:spcPct val="110000"/>
              </a:lnSpc>
              <a:spcBef>
                <a:spcPts val="0"/>
              </a:spcBef>
              <a:buNone/>
            </a:pPr>
            <a:endParaRPr lang="en-US" sz="2400" dirty="0">
              <a:latin typeface="Calibri" panose="020F0502020204030204" pitchFamily="34" charset="0"/>
              <a:ea typeface="Calibri" panose="020F0502020204030204" pitchFamily="34" charset="0"/>
            </a:endParaRPr>
          </a:p>
          <a:p>
            <a:pPr marL="0" indent="0">
              <a:lnSpc>
                <a:spcPct val="110000"/>
              </a:lnSpc>
              <a:spcBef>
                <a:spcPts val="0"/>
              </a:spcBef>
              <a:buNone/>
            </a:pPr>
            <a:r>
              <a:rPr lang="en-US" sz="2400" b="1" dirty="0">
                <a:ea typeface="Calibri" panose="020F0502020204030204" pitchFamily="34" charset="0"/>
              </a:rPr>
              <a:t>Step 5: </a:t>
            </a:r>
            <a:r>
              <a:rPr lang="en-US" sz="2400" b="1" dirty="0">
                <a:latin typeface="Calibri" panose="020F0502020204030204" pitchFamily="34" charset="0"/>
                <a:ea typeface="Calibri" panose="020F0502020204030204" pitchFamily="34" charset="0"/>
              </a:rPr>
              <a:t>Make changes and plan for next steps.  </a:t>
            </a:r>
          </a:p>
          <a:p>
            <a:pPr marL="0" indent="0">
              <a:lnSpc>
                <a:spcPct val="110000"/>
              </a:lnSpc>
              <a:spcBef>
                <a:spcPts val="0"/>
              </a:spcBef>
              <a:buNone/>
            </a:pPr>
            <a:endParaRPr lang="en-US" sz="2400" b="1" dirty="0">
              <a:solidFill>
                <a:srgbClr val="C00000"/>
              </a:solidFill>
              <a:latin typeface="Calibri" panose="020F0502020204030204" pitchFamily="34" charset="0"/>
              <a:ea typeface="Calibri" panose="020F0502020204030204" pitchFamily="34" charset="0"/>
            </a:endParaRPr>
          </a:p>
          <a:p>
            <a:pPr marL="0" indent="0">
              <a:lnSpc>
                <a:spcPct val="110000"/>
              </a:lnSpc>
              <a:spcBef>
                <a:spcPts val="0"/>
              </a:spcBef>
              <a:buNone/>
            </a:pPr>
            <a:endParaRPr lang="en-US" sz="2701" b="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11187836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832422-A596-B073-38E9-02DC7B48DD2C}"/>
              </a:ext>
            </a:extLst>
          </p:cNvPr>
          <p:cNvSpPr>
            <a:spLocks noGrp="1"/>
          </p:cNvSpPr>
          <p:nvPr>
            <p:ph type="title"/>
          </p:nvPr>
        </p:nvSpPr>
        <p:spPr>
          <a:xfrm>
            <a:off x="6324600" y="304800"/>
            <a:ext cx="2514600" cy="1295400"/>
          </a:xfrm>
        </p:spPr>
        <p:txBody>
          <a:bodyPr anchor="b">
            <a:normAutofit/>
          </a:bodyPr>
          <a:lstStyle/>
          <a:p>
            <a:r>
              <a:rPr lang="en-US" sz="2400" dirty="0"/>
              <a:t>JR keeps getting low when bike riding</a:t>
            </a:r>
          </a:p>
        </p:txBody>
      </p:sp>
      <p:sp>
        <p:nvSpPr>
          <p:cNvPr id="11" name="Text Placeholder 2">
            <a:extLst>
              <a:ext uri="{FF2B5EF4-FFF2-40B4-BE49-F238E27FC236}">
                <a16:creationId xmlns:a16="http://schemas.microsoft.com/office/drawing/2014/main" id="{AA3BEE66-2343-04CE-574A-AA2D164E2A04}"/>
              </a:ext>
            </a:extLst>
          </p:cNvPr>
          <p:cNvSpPr>
            <a:spLocks noGrp="1"/>
          </p:cNvSpPr>
          <p:nvPr>
            <p:ph type="body" idx="2"/>
          </p:nvPr>
        </p:nvSpPr>
        <p:spPr>
          <a:xfrm>
            <a:off x="6324600" y="1709737"/>
            <a:ext cx="2514600" cy="4843463"/>
          </a:xfrm>
        </p:spPr>
        <p:txBody>
          <a:bodyPr>
            <a:normAutofit/>
          </a:bodyPr>
          <a:lstStyle/>
          <a:p>
            <a:pPr>
              <a:lnSpc>
                <a:spcPct val="100000"/>
              </a:lnSpc>
            </a:pPr>
            <a:r>
              <a:rPr lang="en-US" sz="2400" dirty="0"/>
              <a:t>Over the past month, JR’s blood sugar has dropped below 70 while bike riding at least 3 times.</a:t>
            </a:r>
          </a:p>
          <a:p>
            <a:pPr>
              <a:lnSpc>
                <a:spcPct val="100000"/>
              </a:lnSpc>
            </a:pPr>
            <a:r>
              <a:rPr lang="en-US" sz="2400" dirty="0"/>
              <a:t>What questions would help you support problem solving? </a:t>
            </a:r>
          </a:p>
        </p:txBody>
      </p:sp>
      <p:graphicFrame>
        <p:nvGraphicFramePr>
          <p:cNvPr id="7" name="Text Placeholder 3">
            <a:extLst>
              <a:ext uri="{FF2B5EF4-FFF2-40B4-BE49-F238E27FC236}">
                <a16:creationId xmlns:a16="http://schemas.microsoft.com/office/drawing/2014/main" id="{F7495A67-EE94-360E-2E75-2A5D736F4D9C}"/>
              </a:ext>
            </a:extLst>
          </p:cNvPr>
          <p:cNvGraphicFramePr/>
          <p:nvPr/>
        </p:nvGraphicFramePr>
        <p:xfrm>
          <a:off x="304800" y="304800"/>
          <a:ext cx="5715000" cy="5715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84667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92372" y="993704"/>
            <a:ext cx="780553" cy="780553"/>
          </a:xfrm>
          <a:prstGeom prst="rect">
            <a:avLst/>
          </a:prstGeom>
        </p:spPr>
      </p:pic>
      <p:sp>
        <p:nvSpPr>
          <p:cNvPr id="2" name="Title 1">
            <a:extLst>
              <a:ext uri="{FF2B5EF4-FFF2-40B4-BE49-F238E27FC236}">
                <a16:creationId xmlns:a16="http://schemas.microsoft.com/office/drawing/2014/main" id="{FEC7FE59-BC44-E0C1-503B-A4D302384ADA}"/>
              </a:ext>
            </a:extLst>
          </p:cNvPr>
          <p:cNvSpPr>
            <a:spLocks noGrp="1"/>
          </p:cNvSpPr>
          <p:nvPr>
            <p:ph type="title"/>
          </p:nvPr>
        </p:nvSpPr>
        <p:spPr/>
        <p:txBody>
          <a:bodyPr/>
          <a:lstStyle/>
          <a:p>
            <a:r>
              <a:rPr lang="en-US" dirty="0"/>
              <a:t> Adjustments for Activity</a:t>
            </a:r>
          </a:p>
        </p:txBody>
      </p:sp>
      <p:sp>
        <p:nvSpPr>
          <p:cNvPr id="4" name="Content Placeholder 3">
            <a:extLst>
              <a:ext uri="{FF2B5EF4-FFF2-40B4-BE49-F238E27FC236}">
                <a16:creationId xmlns:a16="http://schemas.microsoft.com/office/drawing/2014/main" id="{BF1A28E7-DA83-44FE-267B-DC6EE3177E85}"/>
              </a:ext>
            </a:extLst>
          </p:cNvPr>
          <p:cNvSpPr>
            <a:spLocks noGrp="1"/>
          </p:cNvSpPr>
          <p:nvPr>
            <p:ph sz="quarter" idx="1"/>
          </p:nvPr>
        </p:nvSpPr>
        <p:spPr>
          <a:xfrm>
            <a:off x="457200" y="1219200"/>
            <a:ext cx="5735172" cy="6172200"/>
          </a:xfrm>
        </p:spPr>
        <p:txBody>
          <a:bodyPr>
            <a:normAutofit fontScale="77500" lnSpcReduction="20000"/>
          </a:bodyPr>
          <a:lstStyle/>
          <a:p>
            <a:pPr>
              <a:lnSpc>
                <a:spcPct val="120000"/>
              </a:lnSpc>
            </a:pPr>
            <a:r>
              <a:rPr lang="en-US" sz="2800" b="1" dirty="0">
                <a:solidFill>
                  <a:srgbClr val="005959"/>
                </a:solidFill>
                <a:latin typeface="Calibri" panose="020F0502020204030204" pitchFamily="34" charset="0"/>
                <a:cs typeface="Calibri" panose="020F0502020204030204" pitchFamily="34" charset="0"/>
              </a:rPr>
              <a:t>People may decide to:</a:t>
            </a:r>
          </a:p>
          <a:p>
            <a:pPr marL="617311" lvl="1" indent="-342991">
              <a:lnSpc>
                <a:spcPct val="120000"/>
              </a:lnSpc>
              <a:buClr>
                <a:srgbClr val="005959"/>
              </a:buClr>
              <a:buFont typeface="Wingdings" panose="05000000000000000000" pitchFamily="2" charset="2"/>
              <a:buChar char="§"/>
            </a:pPr>
            <a:r>
              <a:rPr lang="en-US" dirty="0">
                <a:cs typeface="Calibri" panose="020F0502020204030204" pitchFamily="34" charset="0"/>
              </a:rPr>
              <a:t>A</a:t>
            </a:r>
            <a:r>
              <a:rPr lang="en-US" dirty="0">
                <a:latin typeface="Calibri" panose="020F0502020204030204" pitchFamily="34" charset="0"/>
                <a:cs typeface="Calibri" panose="020F0502020204030204" pitchFamily="34" charset="0"/>
              </a:rPr>
              <a:t>djust their basal insulin or bolus insulin </a:t>
            </a:r>
            <a:endParaRPr lang="en-US" dirty="0">
              <a:cs typeface="Calibri" panose="020F0502020204030204" pitchFamily="34" charset="0"/>
            </a:endParaRPr>
          </a:p>
          <a:p>
            <a:pPr marL="617311" lvl="1" indent="-342991">
              <a:lnSpc>
                <a:spcPct val="120000"/>
              </a:lnSpc>
              <a:buClr>
                <a:srgbClr val="005959"/>
              </a:buClr>
              <a:buFont typeface="Wingdings" panose="05000000000000000000" pitchFamily="2" charset="2"/>
              <a:buChar char="§"/>
            </a:pPr>
            <a:r>
              <a:rPr lang="en-US" dirty="0">
                <a:cs typeface="Calibri" panose="020F0502020204030204" pitchFamily="34" charset="0"/>
              </a:rPr>
              <a:t>Adjust </a:t>
            </a:r>
            <a:r>
              <a:rPr lang="en-US" dirty="0">
                <a:latin typeface="Calibri" panose="020F0502020204030204" pitchFamily="34" charset="0"/>
                <a:cs typeface="Calibri" panose="020F0502020204030204" pitchFamily="34" charset="0"/>
              </a:rPr>
              <a:t>food intake in anticipation of activity</a:t>
            </a:r>
          </a:p>
          <a:p>
            <a:pPr marL="617311" lvl="1" indent="-342991">
              <a:lnSpc>
                <a:spcPct val="120000"/>
              </a:lnSpc>
              <a:buClr>
                <a:srgbClr val="005959"/>
              </a:buClr>
              <a:buFont typeface="Wingdings" panose="05000000000000000000" pitchFamily="2" charset="2"/>
              <a:buChar char="§"/>
            </a:pPr>
            <a:r>
              <a:rPr lang="en-US" dirty="0">
                <a:cs typeface="Calibri" panose="020F0502020204030204" pitchFamily="34" charset="0"/>
              </a:rPr>
              <a:t>Set higher blood glucose goal before activity</a:t>
            </a:r>
            <a:endParaRPr lang="en-US" dirty="0">
              <a:latin typeface="Calibri" panose="020F0502020204030204" pitchFamily="34" charset="0"/>
              <a:cs typeface="Calibri" panose="020F0502020204030204" pitchFamily="34" charset="0"/>
            </a:endParaRPr>
          </a:p>
          <a:p>
            <a:pPr marL="342991" indent="-342991">
              <a:lnSpc>
                <a:spcPct val="120000"/>
              </a:lnSpc>
              <a:buClr>
                <a:srgbClr val="005959"/>
              </a:buClr>
              <a:buFont typeface="Wingdings" panose="05000000000000000000" pitchFamily="2" charset="2"/>
              <a:buChar char="§"/>
            </a:pPr>
            <a:r>
              <a:rPr lang="en-US" sz="2800" dirty="0">
                <a:cs typeface="Calibri" panose="020F0502020204030204" pitchFamily="34" charset="0"/>
              </a:rPr>
              <a:t>Assess and provide coaching to</a:t>
            </a:r>
            <a:r>
              <a:rPr lang="en-US" sz="2800" dirty="0">
                <a:latin typeface="Calibri" panose="020F0502020204030204" pitchFamily="34" charset="0"/>
                <a:cs typeface="Calibri" panose="020F0502020204030204" pitchFamily="34" charset="0"/>
              </a:rPr>
              <a:t> explore what approach works best for them.</a:t>
            </a:r>
          </a:p>
          <a:p>
            <a:pPr marL="342991" indent="-342991">
              <a:lnSpc>
                <a:spcPct val="120000"/>
              </a:lnSpc>
              <a:buClr>
                <a:srgbClr val="005959"/>
              </a:buClr>
              <a:buFont typeface="Wingdings" panose="05000000000000000000" pitchFamily="2" charset="2"/>
              <a:buChar char="§"/>
            </a:pPr>
            <a:r>
              <a:rPr lang="en-US" sz="2800" dirty="0">
                <a:latin typeface="Calibri" panose="020F0502020204030204" pitchFamily="34" charset="0"/>
                <a:cs typeface="Calibri" panose="020F0502020204030204" pitchFamily="34" charset="0"/>
              </a:rPr>
              <a:t>Consider spontaneous and planned activity. </a:t>
            </a:r>
          </a:p>
          <a:p>
            <a:pPr marL="342991" indent="-342991">
              <a:lnSpc>
                <a:spcPct val="120000"/>
              </a:lnSpc>
              <a:buClr>
                <a:srgbClr val="005959"/>
              </a:buClr>
              <a:buFont typeface="Wingdings" panose="05000000000000000000" pitchFamily="2" charset="2"/>
              <a:buChar char="§"/>
            </a:pPr>
            <a:r>
              <a:rPr lang="en-US" sz="2800" dirty="0">
                <a:latin typeface="Calibri" panose="020F0502020204030204" pitchFamily="34" charset="0"/>
                <a:cs typeface="Calibri" panose="020F0502020204030204" pitchFamily="34" charset="0"/>
              </a:rPr>
              <a:t>Options include:</a:t>
            </a:r>
          </a:p>
          <a:p>
            <a:pPr marL="685983" lvl="1" indent="-342991">
              <a:lnSpc>
                <a:spcPct val="120000"/>
              </a:lnSpc>
              <a:buClr>
                <a:srgbClr val="005959"/>
              </a:buClr>
              <a:buFont typeface="Wingdings" panose="05000000000000000000" pitchFamily="2" charset="2"/>
              <a:buChar char="§"/>
            </a:pPr>
            <a:r>
              <a:rPr lang="en-US" sz="2800" dirty="0">
                <a:latin typeface="Calibri" panose="020F0502020204030204" pitchFamily="34" charset="0"/>
                <a:cs typeface="Calibri" panose="020F0502020204030204" pitchFamily="34" charset="0"/>
              </a:rPr>
              <a:t>Reducing bolus coverage for previous meal</a:t>
            </a:r>
          </a:p>
          <a:p>
            <a:pPr marL="685983" lvl="1" indent="-342991">
              <a:lnSpc>
                <a:spcPct val="120000"/>
              </a:lnSpc>
              <a:buClr>
                <a:srgbClr val="005959"/>
              </a:buClr>
              <a:buFont typeface="Wingdings" panose="05000000000000000000" pitchFamily="2" charset="2"/>
              <a:buChar char="§"/>
            </a:pPr>
            <a:r>
              <a:rPr lang="en-US" sz="2800" dirty="0">
                <a:latin typeface="Calibri" panose="020F0502020204030204" pitchFamily="34" charset="0"/>
                <a:cs typeface="Calibri" panose="020F0502020204030204" pitchFamily="34" charset="0"/>
              </a:rPr>
              <a:t>Creating a temporary basal rate</a:t>
            </a:r>
          </a:p>
          <a:p>
            <a:pPr marL="685983" lvl="1" indent="-342991">
              <a:lnSpc>
                <a:spcPct val="120000"/>
              </a:lnSpc>
              <a:buClr>
                <a:srgbClr val="005959"/>
              </a:buClr>
              <a:buFont typeface="Wingdings" panose="05000000000000000000" pitchFamily="2" charset="2"/>
              <a:buChar char="§"/>
            </a:pPr>
            <a:r>
              <a:rPr lang="en-US" sz="2800" dirty="0">
                <a:latin typeface="Calibri" panose="020F0502020204030204" pitchFamily="34" charset="0"/>
                <a:cs typeface="Calibri" panose="020F0502020204030204" pitchFamily="34" charset="0"/>
              </a:rPr>
              <a:t>Eating additional carbs before or during activity</a:t>
            </a:r>
          </a:p>
          <a:p>
            <a:pPr marL="685983" lvl="1" indent="-342991">
              <a:lnSpc>
                <a:spcPct val="120000"/>
              </a:lnSpc>
              <a:buClr>
                <a:srgbClr val="005959"/>
              </a:buClr>
              <a:buFont typeface="Wingdings" panose="05000000000000000000" pitchFamily="2" charset="2"/>
              <a:buChar char="§"/>
            </a:pPr>
            <a:r>
              <a:rPr lang="en-US" sz="2800" dirty="0">
                <a:cs typeface="Calibri" panose="020F0502020204030204" pitchFamily="34" charset="0"/>
              </a:rPr>
              <a:t>Other?</a:t>
            </a:r>
            <a:endParaRPr lang="en-US" sz="1400" dirty="0">
              <a:latin typeface="Baskerville Old Face" panose="02020602080505020303" pitchFamily="18" charset="0"/>
            </a:endParaRPr>
          </a:p>
          <a:p>
            <a:endParaRPr lang="en-US" dirty="0"/>
          </a:p>
        </p:txBody>
      </p:sp>
      <p:pic>
        <p:nvPicPr>
          <p:cNvPr id="8" name="Picture 7">
            <a:extLst>
              <a:ext uri="{FF2B5EF4-FFF2-40B4-BE49-F238E27FC236}">
                <a16:creationId xmlns:a16="http://schemas.microsoft.com/office/drawing/2014/main" id="{F8A3F65D-A8B0-AB71-70F1-C727C43FAD2D}"/>
              </a:ext>
            </a:extLst>
          </p:cNvPr>
          <p:cNvPicPr>
            <a:picLocks noChangeAspect="1"/>
          </p:cNvPicPr>
          <p:nvPr/>
        </p:nvPicPr>
        <p:blipFill>
          <a:blip r:embed="rId4"/>
          <a:stretch>
            <a:fillRect/>
          </a:stretch>
        </p:blipFill>
        <p:spPr>
          <a:xfrm>
            <a:off x="6400800" y="1233340"/>
            <a:ext cx="2361078" cy="3966865"/>
          </a:xfrm>
          <a:prstGeom prst="rect">
            <a:avLst/>
          </a:prstGeom>
        </p:spPr>
      </p:pic>
    </p:spTree>
    <p:extLst>
      <p:ext uri="{BB962C8B-B14F-4D97-AF65-F5344CB8AC3E}">
        <p14:creationId xmlns:p14="http://schemas.microsoft.com/office/powerpoint/2010/main" val="363689818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_rels/theme3.xml.rels><?xml version="1.0" encoding="UTF-8" standalone="yes"?>
<Relationships xmlns="http://schemas.openxmlformats.org/package/2006/relationships"><Relationship Id="rId1" Type="http://schemas.openxmlformats.org/officeDocument/2006/relationships/image" Target="../media/image1.jpeg"/></Relationships>
</file>

<file path=ppt/theme/_rels/theme4.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rigin">
  <a:themeElements>
    <a:clrScheme name="Origin">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fontScheme name="Origin">
      <a:majorFont>
        <a:latin typeface="Bookman Old Style"/>
        <a:ea typeface=""/>
        <a:cs typeface=""/>
        <a:font script="Grek" typeface="Cambria"/>
        <a:font script="Cyrl" typeface="Cambria"/>
        <a:font script="Jpan" typeface="HG明朝E"/>
        <a:font script="Hang" typeface="돋움"/>
        <a:font script="Hans" typeface="宋体"/>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a:ea typeface=""/>
        <a:cs typeface=""/>
        <a:font script="Grek" typeface="Calibri"/>
        <a:font script="Cyrl" typeface="Calibri"/>
        <a:font script="Jpan" typeface="ＭＳ Ｐゴシック"/>
        <a:font script="Hang" typeface="맑은 고딕"/>
        <a:font script="Hans" typeface="华文新魏"/>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rigin">
      <a:fillStyleLst>
        <a:solidFill>
          <a:schemeClr val="phClr"/>
        </a:solidFill>
        <a:gradFill rotWithShape="1">
          <a:gsLst>
            <a:gs pos="0">
              <a:schemeClr val="phClr">
                <a:tint val="45000"/>
                <a:satMod val="200000"/>
              </a:schemeClr>
            </a:gs>
            <a:gs pos="30000">
              <a:schemeClr val="phClr">
                <a:tint val="61000"/>
                <a:satMod val="200000"/>
              </a:schemeClr>
            </a:gs>
            <a:gs pos="45000">
              <a:schemeClr val="phClr">
                <a:tint val="66000"/>
                <a:satMod val="200000"/>
              </a:schemeClr>
            </a:gs>
            <a:gs pos="55000">
              <a:schemeClr val="phClr">
                <a:tint val="66000"/>
                <a:satMod val="200000"/>
              </a:schemeClr>
            </a:gs>
            <a:gs pos="73000">
              <a:schemeClr val="phClr">
                <a:tint val="61000"/>
                <a:satMod val="200000"/>
              </a:schemeClr>
            </a:gs>
            <a:gs pos="100000">
              <a:schemeClr val="phClr">
                <a:tint val="45000"/>
                <a:satMod val="200000"/>
              </a:schemeClr>
            </a:gs>
          </a:gsLst>
          <a:lin ang="950000" scaled="1"/>
        </a:gradFill>
        <a:gradFill rotWithShape="1">
          <a:gsLst>
            <a:gs pos="0">
              <a:schemeClr val="phClr">
                <a:shade val="63000"/>
              </a:schemeClr>
            </a:gs>
            <a:gs pos="30000">
              <a:schemeClr val="phClr">
                <a:shade val="90000"/>
                <a:satMod val="110000"/>
              </a:schemeClr>
            </a:gs>
            <a:gs pos="45000">
              <a:schemeClr val="phClr">
                <a:shade val="100000"/>
                <a:satMod val="118000"/>
              </a:schemeClr>
            </a:gs>
            <a:gs pos="55000">
              <a:schemeClr val="phClr">
                <a:shade val="100000"/>
                <a:satMod val="118000"/>
              </a:schemeClr>
            </a:gs>
            <a:gs pos="73000">
              <a:schemeClr val="phClr">
                <a:shade val="90000"/>
                <a:satMod val="110000"/>
              </a:schemeClr>
            </a:gs>
            <a:gs pos="100000">
              <a:schemeClr val="phClr">
                <a:shade val="63000"/>
              </a:schemeClr>
            </a:gs>
          </a:gsLst>
          <a:lin ang="950000" scaled="1"/>
        </a:gradFill>
      </a:fillStyleLst>
      <a:lnStyleLst>
        <a:ln w="9525"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3000" dir="5400000" rotWithShape="0">
              <a:srgbClr val="000000">
                <a:alpha val="40000"/>
              </a:srgbClr>
            </a:outerShdw>
          </a:effectLst>
          <a:scene3d>
            <a:camera prst="orthographicFront" fov="0">
              <a:rot lat="0" lon="0" rev="0"/>
            </a:camera>
            <a:lightRig rig="balanced" dir="t">
              <a:rot lat="0" lon="0" rev="0"/>
            </a:lightRig>
          </a:scene3d>
          <a:sp3d prstMaterial="matte">
            <a:bevelT w="0" h="0"/>
            <a:contourClr>
              <a:schemeClr val="phClr">
                <a:tint val="100000"/>
                <a:shade val="100000"/>
                <a:hueMod val="100000"/>
                <a:satMod val="100000"/>
              </a:schemeClr>
            </a:contourClr>
          </a:sp3d>
        </a:effectStyle>
        <a:effectStyle>
          <a:effectLst>
            <a:outerShdw blurRad="50800" dist="25400" dir="5400000" rotWithShape="0">
              <a:srgbClr val="000000">
                <a:alpha val="50000"/>
              </a:srgbClr>
            </a:outerShdw>
          </a:effectLst>
          <a:scene3d>
            <a:camera prst="orthographicFront" fov="0">
              <a:rot lat="0" lon="0" rev="0"/>
            </a:camera>
            <a:lightRig rig="soft" dir="t">
              <a:rot lat="0" lon="0" rev="2700000"/>
            </a:lightRig>
          </a:scene3d>
          <a:sp3d prstMaterial="matte">
            <a:bevelT w="50800" h="50800"/>
            <a:contourClr>
              <a:schemeClr val="phClr"/>
            </a:contourClr>
          </a:sp3d>
        </a:effectStyle>
      </a:effectStyleLst>
      <a:bgFillStyleLst>
        <a:solidFill>
          <a:schemeClr val="phClr"/>
        </a:solidFill>
        <a:gradFill rotWithShape="1">
          <a:gsLst>
            <a:gs pos="0">
              <a:schemeClr val="phClr">
                <a:shade val="60000"/>
                <a:satMod val="300000"/>
              </a:schemeClr>
            </a:gs>
            <a:gs pos="30000">
              <a:schemeClr val="phClr">
                <a:shade val="80000"/>
                <a:satMod val="230000"/>
              </a:schemeClr>
            </a:gs>
            <a:gs pos="100000">
              <a:schemeClr val="phClr">
                <a:tint val="97000"/>
                <a:satMod val="220000"/>
              </a:schemeClr>
            </a:gs>
          </a:gsLst>
          <a:lin ang="16200000" scaled="1"/>
        </a:gradFill>
        <a:blipFill>
          <a:blip xmlns:r="http://schemas.openxmlformats.org/officeDocument/2006/relationships" r:embed="rId1">
            <a:duotone>
              <a:schemeClr val="phClr">
                <a:shade val="6000"/>
                <a:satMod val="120000"/>
              </a:schemeClr>
              <a:schemeClr val="phClr">
                <a:tint val="90000"/>
              </a:schemeClr>
            </a:duotone>
          </a:blip>
          <a:tile tx="0" ty="0" sx="35000" sy="40000" flip="x" algn="tl"/>
        </a:blipFill>
      </a:bgFillStyleLst>
    </a:fmtScheme>
  </a:themeElements>
  <a:objectDefaults/>
  <a:extraClrSchemeLst/>
</a:theme>
</file>

<file path=ppt/theme/theme3.xml><?xml version="1.0" encoding="utf-8"?>
<a:theme xmlns:a="http://schemas.openxmlformats.org/drawingml/2006/main" name="2_Origin">
  <a:themeElements>
    <a:clrScheme name="Origin">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fontScheme name="Origin">
      <a:majorFont>
        <a:latin typeface="Bookman Old Style"/>
        <a:ea typeface=""/>
        <a:cs typeface=""/>
        <a:font script="Grek" typeface="Cambria"/>
        <a:font script="Cyrl" typeface="Cambria"/>
        <a:font script="Jpan" typeface="HG明朝E"/>
        <a:font script="Hang" typeface="돋움"/>
        <a:font script="Hans" typeface="宋体"/>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a:ea typeface=""/>
        <a:cs typeface=""/>
        <a:font script="Grek" typeface="Calibri"/>
        <a:font script="Cyrl" typeface="Calibri"/>
        <a:font script="Jpan" typeface="ＭＳ Ｐゴシック"/>
        <a:font script="Hang" typeface="맑은 고딕"/>
        <a:font script="Hans" typeface="华文新魏"/>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rigin">
      <a:fillStyleLst>
        <a:solidFill>
          <a:schemeClr val="phClr"/>
        </a:solidFill>
        <a:gradFill rotWithShape="1">
          <a:gsLst>
            <a:gs pos="0">
              <a:schemeClr val="phClr">
                <a:tint val="45000"/>
                <a:satMod val="200000"/>
              </a:schemeClr>
            </a:gs>
            <a:gs pos="30000">
              <a:schemeClr val="phClr">
                <a:tint val="61000"/>
                <a:satMod val="200000"/>
              </a:schemeClr>
            </a:gs>
            <a:gs pos="45000">
              <a:schemeClr val="phClr">
                <a:tint val="66000"/>
                <a:satMod val="200000"/>
              </a:schemeClr>
            </a:gs>
            <a:gs pos="55000">
              <a:schemeClr val="phClr">
                <a:tint val="66000"/>
                <a:satMod val="200000"/>
              </a:schemeClr>
            </a:gs>
            <a:gs pos="73000">
              <a:schemeClr val="phClr">
                <a:tint val="61000"/>
                <a:satMod val="200000"/>
              </a:schemeClr>
            </a:gs>
            <a:gs pos="100000">
              <a:schemeClr val="phClr">
                <a:tint val="45000"/>
                <a:satMod val="200000"/>
              </a:schemeClr>
            </a:gs>
          </a:gsLst>
          <a:lin ang="950000" scaled="1"/>
        </a:gradFill>
        <a:gradFill rotWithShape="1">
          <a:gsLst>
            <a:gs pos="0">
              <a:schemeClr val="phClr">
                <a:shade val="63000"/>
              </a:schemeClr>
            </a:gs>
            <a:gs pos="30000">
              <a:schemeClr val="phClr">
                <a:shade val="90000"/>
                <a:satMod val="110000"/>
              </a:schemeClr>
            </a:gs>
            <a:gs pos="45000">
              <a:schemeClr val="phClr">
                <a:shade val="100000"/>
                <a:satMod val="118000"/>
              </a:schemeClr>
            </a:gs>
            <a:gs pos="55000">
              <a:schemeClr val="phClr">
                <a:shade val="100000"/>
                <a:satMod val="118000"/>
              </a:schemeClr>
            </a:gs>
            <a:gs pos="73000">
              <a:schemeClr val="phClr">
                <a:shade val="90000"/>
                <a:satMod val="110000"/>
              </a:schemeClr>
            </a:gs>
            <a:gs pos="100000">
              <a:schemeClr val="phClr">
                <a:shade val="63000"/>
              </a:schemeClr>
            </a:gs>
          </a:gsLst>
          <a:lin ang="950000" scaled="1"/>
        </a:gradFill>
      </a:fillStyleLst>
      <a:lnStyleLst>
        <a:ln w="9525"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3000" dir="5400000" rotWithShape="0">
              <a:srgbClr val="000000">
                <a:alpha val="40000"/>
              </a:srgbClr>
            </a:outerShdw>
          </a:effectLst>
          <a:scene3d>
            <a:camera prst="orthographicFront" fov="0">
              <a:rot lat="0" lon="0" rev="0"/>
            </a:camera>
            <a:lightRig rig="balanced" dir="t">
              <a:rot lat="0" lon="0" rev="0"/>
            </a:lightRig>
          </a:scene3d>
          <a:sp3d prstMaterial="matte">
            <a:bevelT w="0" h="0"/>
            <a:contourClr>
              <a:schemeClr val="phClr">
                <a:tint val="100000"/>
                <a:shade val="100000"/>
                <a:hueMod val="100000"/>
                <a:satMod val="100000"/>
              </a:schemeClr>
            </a:contourClr>
          </a:sp3d>
        </a:effectStyle>
        <a:effectStyle>
          <a:effectLst>
            <a:outerShdw blurRad="50800" dist="25400" dir="5400000" rotWithShape="0">
              <a:srgbClr val="000000">
                <a:alpha val="50000"/>
              </a:srgbClr>
            </a:outerShdw>
          </a:effectLst>
          <a:scene3d>
            <a:camera prst="orthographicFront" fov="0">
              <a:rot lat="0" lon="0" rev="0"/>
            </a:camera>
            <a:lightRig rig="soft" dir="t">
              <a:rot lat="0" lon="0" rev="2700000"/>
            </a:lightRig>
          </a:scene3d>
          <a:sp3d prstMaterial="matte">
            <a:bevelT w="50800" h="50800"/>
            <a:contourClr>
              <a:schemeClr val="phClr"/>
            </a:contourClr>
          </a:sp3d>
        </a:effectStyle>
      </a:effectStyleLst>
      <a:bgFillStyleLst>
        <a:solidFill>
          <a:schemeClr val="phClr"/>
        </a:solidFill>
        <a:gradFill rotWithShape="1">
          <a:gsLst>
            <a:gs pos="0">
              <a:schemeClr val="phClr">
                <a:shade val="60000"/>
                <a:satMod val="300000"/>
              </a:schemeClr>
            </a:gs>
            <a:gs pos="30000">
              <a:schemeClr val="phClr">
                <a:shade val="80000"/>
                <a:satMod val="230000"/>
              </a:schemeClr>
            </a:gs>
            <a:gs pos="100000">
              <a:schemeClr val="phClr">
                <a:tint val="97000"/>
                <a:satMod val="220000"/>
              </a:schemeClr>
            </a:gs>
          </a:gsLst>
          <a:lin ang="16200000" scaled="1"/>
        </a:gradFill>
        <a:blipFill>
          <a:blip xmlns:r="http://schemas.openxmlformats.org/officeDocument/2006/relationships" r:embed="rId1">
            <a:duotone>
              <a:schemeClr val="phClr">
                <a:shade val="6000"/>
                <a:satMod val="120000"/>
              </a:schemeClr>
              <a:schemeClr val="phClr">
                <a:tint val="90000"/>
              </a:schemeClr>
            </a:duotone>
          </a:blip>
          <a:tile tx="0" ty="0" sx="35000" sy="40000" flip="x" algn="tl"/>
        </a:blipFill>
      </a:bgFillStyleLst>
    </a:fmtScheme>
  </a:themeElements>
  <a:objectDefaults/>
  <a:extraClrSchemeLst/>
</a:theme>
</file>

<file path=ppt/theme/theme4.xml><?xml version="1.0" encoding="utf-8"?>
<a:theme xmlns:a="http://schemas.openxmlformats.org/drawingml/2006/main" name="3_Origin">
  <a:themeElements>
    <a:clrScheme name="Origin">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fontScheme name="Origin">
      <a:majorFont>
        <a:latin typeface="Bookman Old Style"/>
        <a:ea typeface=""/>
        <a:cs typeface=""/>
        <a:font script="Grek" typeface="Cambria"/>
        <a:font script="Cyrl" typeface="Cambria"/>
        <a:font script="Jpan" typeface="HG明朝E"/>
        <a:font script="Hang" typeface="돋움"/>
        <a:font script="Hans" typeface="宋体"/>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a:ea typeface=""/>
        <a:cs typeface=""/>
        <a:font script="Grek" typeface="Calibri"/>
        <a:font script="Cyrl" typeface="Calibri"/>
        <a:font script="Jpan" typeface="ＭＳ Ｐゴシック"/>
        <a:font script="Hang" typeface="맑은 고딕"/>
        <a:font script="Hans" typeface="华文新魏"/>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rigin">
      <a:fillStyleLst>
        <a:solidFill>
          <a:schemeClr val="phClr"/>
        </a:solidFill>
        <a:gradFill rotWithShape="1">
          <a:gsLst>
            <a:gs pos="0">
              <a:schemeClr val="phClr">
                <a:tint val="45000"/>
                <a:satMod val="200000"/>
              </a:schemeClr>
            </a:gs>
            <a:gs pos="30000">
              <a:schemeClr val="phClr">
                <a:tint val="61000"/>
                <a:satMod val="200000"/>
              </a:schemeClr>
            </a:gs>
            <a:gs pos="45000">
              <a:schemeClr val="phClr">
                <a:tint val="66000"/>
                <a:satMod val="200000"/>
              </a:schemeClr>
            </a:gs>
            <a:gs pos="55000">
              <a:schemeClr val="phClr">
                <a:tint val="66000"/>
                <a:satMod val="200000"/>
              </a:schemeClr>
            </a:gs>
            <a:gs pos="73000">
              <a:schemeClr val="phClr">
                <a:tint val="61000"/>
                <a:satMod val="200000"/>
              </a:schemeClr>
            </a:gs>
            <a:gs pos="100000">
              <a:schemeClr val="phClr">
                <a:tint val="45000"/>
                <a:satMod val="200000"/>
              </a:schemeClr>
            </a:gs>
          </a:gsLst>
          <a:lin ang="950000" scaled="1"/>
        </a:gradFill>
        <a:gradFill rotWithShape="1">
          <a:gsLst>
            <a:gs pos="0">
              <a:schemeClr val="phClr">
                <a:shade val="63000"/>
              </a:schemeClr>
            </a:gs>
            <a:gs pos="30000">
              <a:schemeClr val="phClr">
                <a:shade val="90000"/>
                <a:satMod val="110000"/>
              </a:schemeClr>
            </a:gs>
            <a:gs pos="45000">
              <a:schemeClr val="phClr">
                <a:shade val="100000"/>
                <a:satMod val="118000"/>
              </a:schemeClr>
            </a:gs>
            <a:gs pos="55000">
              <a:schemeClr val="phClr">
                <a:shade val="100000"/>
                <a:satMod val="118000"/>
              </a:schemeClr>
            </a:gs>
            <a:gs pos="73000">
              <a:schemeClr val="phClr">
                <a:shade val="90000"/>
                <a:satMod val="110000"/>
              </a:schemeClr>
            </a:gs>
            <a:gs pos="100000">
              <a:schemeClr val="phClr">
                <a:shade val="63000"/>
              </a:schemeClr>
            </a:gs>
          </a:gsLst>
          <a:lin ang="950000" scaled="1"/>
        </a:gradFill>
      </a:fillStyleLst>
      <a:lnStyleLst>
        <a:ln w="9525"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3000" dir="5400000" rotWithShape="0">
              <a:srgbClr val="000000">
                <a:alpha val="40000"/>
              </a:srgbClr>
            </a:outerShdw>
          </a:effectLst>
          <a:scene3d>
            <a:camera prst="orthographicFront" fov="0">
              <a:rot lat="0" lon="0" rev="0"/>
            </a:camera>
            <a:lightRig rig="balanced" dir="t">
              <a:rot lat="0" lon="0" rev="0"/>
            </a:lightRig>
          </a:scene3d>
          <a:sp3d prstMaterial="matte">
            <a:bevelT w="0" h="0"/>
            <a:contourClr>
              <a:schemeClr val="phClr">
                <a:tint val="100000"/>
                <a:shade val="100000"/>
                <a:hueMod val="100000"/>
                <a:satMod val="100000"/>
              </a:schemeClr>
            </a:contourClr>
          </a:sp3d>
        </a:effectStyle>
        <a:effectStyle>
          <a:effectLst>
            <a:outerShdw blurRad="50800" dist="25400" dir="5400000" rotWithShape="0">
              <a:srgbClr val="000000">
                <a:alpha val="50000"/>
              </a:srgbClr>
            </a:outerShdw>
          </a:effectLst>
          <a:scene3d>
            <a:camera prst="orthographicFront" fov="0">
              <a:rot lat="0" lon="0" rev="0"/>
            </a:camera>
            <a:lightRig rig="soft" dir="t">
              <a:rot lat="0" lon="0" rev="2700000"/>
            </a:lightRig>
          </a:scene3d>
          <a:sp3d prstMaterial="matte">
            <a:bevelT w="50800" h="50800"/>
            <a:contourClr>
              <a:schemeClr val="phClr"/>
            </a:contourClr>
          </a:sp3d>
        </a:effectStyle>
      </a:effectStyleLst>
      <a:bgFillStyleLst>
        <a:solidFill>
          <a:schemeClr val="phClr"/>
        </a:solidFill>
        <a:gradFill rotWithShape="1">
          <a:gsLst>
            <a:gs pos="0">
              <a:schemeClr val="phClr">
                <a:shade val="60000"/>
                <a:satMod val="300000"/>
              </a:schemeClr>
            </a:gs>
            <a:gs pos="30000">
              <a:schemeClr val="phClr">
                <a:shade val="80000"/>
                <a:satMod val="230000"/>
              </a:schemeClr>
            </a:gs>
            <a:gs pos="100000">
              <a:schemeClr val="phClr">
                <a:tint val="97000"/>
                <a:satMod val="220000"/>
              </a:schemeClr>
            </a:gs>
          </a:gsLst>
          <a:lin ang="16200000" scaled="1"/>
        </a:gradFill>
        <a:blipFill>
          <a:blip xmlns:r="http://schemas.openxmlformats.org/officeDocument/2006/relationships" r:embed="rId1">
            <a:duotone>
              <a:schemeClr val="phClr">
                <a:shade val="6000"/>
                <a:satMod val="120000"/>
              </a:schemeClr>
              <a:schemeClr val="phClr">
                <a:tint val="90000"/>
              </a:schemeClr>
            </a:duotone>
          </a:blip>
          <a:tile tx="0" ty="0" sx="35000" sy="40000" flip="x" algn="tl"/>
        </a:blipFill>
      </a:bgFillStyleLst>
    </a:fmtScheme>
  </a:themeElements>
  <a:objectDefaults/>
  <a:extraClrSchemeLst/>
</a:theme>
</file>

<file path=ppt/theme/theme5.xml><?xml version="1.0" encoding="utf-8"?>
<a:theme xmlns:a="http://schemas.openxmlformats.org/drawingml/2006/main" name="Office Theme">
  <a:themeElements>
    <a:clrScheme name="Tech_16x9">
      <a:dk1>
        <a:sysClr val="windowText" lastClr="000000"/>
      </a:dk1>
      <a:lt1>
        <a:sysClr val="window" lastClr="FFFFFF"/>
      </a:lt1>
      <a:dk2>
        <a:srgbClr val="192A52"/>
      </a:dk2>
      <a:lt2>
        <a:srgbClr val="C0C0C0"/>
      </a:lt2>
      <a:accent1>
        <a:srgbClr val="009999"/>
      </a:accent1>
      <a:accent2>
        <a:srgbClr val="E98915"/>
      </a:accent2>
      <a:accent3>
        <a:srgbClr val="A419A7"/>
      </a:accent3>
      <a:accent4>
        <a:srgbClr val="AFC34D"/>
      </a:accent4>
      <a:accent5>
        <a:srgbClr val="E5572B"/>
      </a:accent5>
      <a:accent6>
        <a:srgbClr val="6868C4"/>
      </a:accent6>
      <a:hlink>
        <a:srgbClr val="009999"/>
      </a:hlink>
      <a:folHlink>
        <a:srgbClr val="7F7F7F"/>
      </a:folHlink>
    </a:clrScheme>
    <a:fontScheme name="Calibri">
      <a:majorFont>
        <a:latin typeface="Calibri"/>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Tech_16x9">
      <a:fillStyleLst>
        <a:solidFill>
          <a:schemeClr val="phClr"/>
        </a:solidFill>
        <a:gradFill rotWithShape="1">
          <a:gsLst>
            <a:gs pos="0">
              <a:schemeClr val="phClr">
                <a:tint val="20000"/>
                <a:satMod val="180000"/>
                <a:lumMod val="98000"/>
              </a:schemeClr>
            </a:gs>
            <a:gs pos="40000">
              <a:schemeClr val="phClr">
                <a:tint val="30000"/>
                <a:satMod val="260000"/>
                <a:lumMod val="84000"/>
              </a:schemeClr>
            </a:gs>
            <a:gs pos="100000">
              <a:schemeClr val="phClr">
                <a:tint val="100000"/>
                <a:satMod val="110000"/>
              </a:schemeClr>
            </a:gs>
          </a:gsLst>
          <a:lin ang="5040000" scaled="1"/>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100000"/>
                <a:shade val="100000"/>
                <a:satMod val="155000"/>
              </a:schemeClr>
            </a:gs>
          </a:gsLst>
          <a:lin ang="16200000" scaled="0"/>
        </a:gradFill>
      </a:fillStyleLst>
      <a:lnStyleLst>
        <a:ln w="9525" cap="flat" cmpd="sng" algn="ctr">
          <a:solidFill>
            <a:schemeClr val="phClr"/>
          </a:solidFill>
          <a:miter lim="800000"/>
        </a:ln>
        <a:ln w="25400" cap="flat" cmpd="sng" algn="ctr">
          <a:solidFill>
            <a:schemeClr val="phClr"/>
          </a:solidFill>
          <a:miter lim="800000"/>
        </a:ln>
        <a:ln w="38100" cap="flat" cmpd="sng" algn="ctr">
          <a:solidFill>
            <a:schemeClr val="phClr"/>
          </a:solidFill>
          <a:miter lim="800000"/>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38100" dist="25400" dir="2700000" algn="br" rotWithShape="0">
              <a:srgbClr val="000000">
                <a:alpha val="60000"/>
              </a:srgbClr>
            </a:outerShdw>
          </a:effectLst>
          <a:scene3d>
            <a:camera prst="orthographicFront">
              <a:rot lat="0" lon="0" rev="0"/>
            </a:camera>
            <a:lightRig rig="balanced" dir="t">
              <a:rot lat="0" lon="0" rev="5100000"/>
            </a:lightRig>
          </a:scene3d>
          <a:sp3d contourW="6350">
            <a:bevelT w="29210" h="12700"/>
            <a:contourClr>
              <a:schemeClr val="phClr">
                <a:satMod val="300000"/>
              </a:schemeClr>
            </a:contourClr>
          </a:sp3d>
        </a:effectStyle>
      </a:effectStyleLst>
      <a:bgFillStyleLst>
        <a:solidFill>
          <a:schemeClr val="phClr"/>
        </a:solidFill>
        <a:gradFill rotWithShape="1">
          <a:gsLst>
            <a:gs pos="0">
              <a:schemeClr val="phClr">
                <a:tint val="100000"/>
                <a:shade val="0"/>
                <a:satMod val="100000"/>
              </a:schemeClr>
            </a:gs>
            <a:gs pos="85000">
              <a:schemeClr val="phClr">
                <a:tint val="100000"/>
                <a:shade val="30000"/>
                <a:satMod val="100000"/>
              </a:schemeClr>
            </a:gs>
            <a:gs pos="100000">
              <a:schemeClr val="phClr">
                <a:shade val="60000"/>
                <a:satMod val="100000"/>
              </a:schemeClr>
            </a:gs>
          </a:gsLst>
          <a:lin ang="13500000" scaled="0"/>
        </a:gradFill>
        <a:gradFill rotWithShape="1">
          <a:gsLst>
            <a:gs pos="0">
              <a:schemeClr val="phClr">
                <a:tint val="100000"/>
                <a:shade val="0"/>
                <a:satMod val="100000"/>
              </a:schemeClr>
            </a:gs>
            <a:gs pos="85000">
              <a:schemeClr val="phClr">
                <a:shade val="30000"/>
                <a:satMod val="100000"/>
              </a:schemeClr>
            </a:gs>
            <a:gs pos="100000">
              <a:schemeClr val="phClr">
                <a:shade val="60000"/>
                <a:satMod val="100000"/>
              </a:schemeClr>
            </a:gs>
          </a:gsLst>
          <a:lin ang="18900000" scaled="0"/>
        </a:gradFill>
      </a:bgFillStyleLst>
    </a:fmtScheme>
  </a:themeElements>
  <a:objectDefaults/>
  <a:extraClrSchemeLst/>
</a:theme>
</file>

<file path=ppt/theme/theme6.xml><?xml version="1.0" encoding="utf-8"?>
<a:theme xmlns:a="http://schemas.openxmlformats.org/drawingml/2006/main" name="Office Theme">
  <a:themeElements>
    <a:clrScheme name="Tech_16x9">
      <a:dk1>
        <a:sysClr val="windowText" lastClr="000000"/>
      </a:dk1>
      <a:lt1>
        <a:sysClr val="window" lastClr="FFFFFF"/>
      </a:lt1>
      <a:dk2>
        <a:srgbClr val="192A52"/>
      </a:dk2>
      <a:lt2>
        <a:srgbClr val="C0C0C0"/>
      </a:lt2>
      <a:accent1>
        <a:srgbClr val="009999"/>
      </a:accent1>
      <a:accent2>
        <a:srgbClr val="E98915"/>
      </a:accent2>
      <a:accent3>
        <a:srgbClr val="A419A7"/>
      </a:accent3>
      <a:accent4>
        <a:srgbClr val="AFC34D"/>
      </a:accent4>
      <a:accent5>
        <a:srgbClr val="E5572B"/>
      </a:accent5>
      <a:accent6>
        <a:srgbClr val="6868C4"/>
      </a:accent6>
      <a:hlink>
        <a:srgbClr val="009999"/>
      </a:hlink>
      <a:folHlink>
        <a:srgbClr val="7F7F7F"/>
      </a:folHlink>
    </a:clrScheme>
    <a:fontScheme name="Calibri">
      <a:majorFont>
        <a:latin typeface="Calibri"/>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Tech_16x9">
      <a:fillStyleLst>
        <a:solidFill>
          <a:schemeClr val="phClr"/>
        </a:solidFill>
        <a:gradFill rotWithShape="1">
          <a:gsLst>
            <a:gs pos="0">
              <a:schemeClr val="phClr">
                <a:tint val="20000"/>
                <a:satMod val="180000"/>
                <a:lumMod val="98000"/>
              </a:schemeClr>
            </a:gs>
            <a:gs pos="40000">
              <a:schemeClr val="phClr">
                <a:tint val="30000"/>
                <a:satMod val="260000"/>
                <a:lumMod val="84000"/>
              </a:schemeClr>
            </a:gs>
            <a:gs pos="100000">
              <a:schemeClr val="phClr">
                <a:tint val="100000"/>
                <a:satMod val="110000"/>
              </a:schemeClr>
            </a:gs>
          </a:gsLst>
          <a:lin ang="5040000" scaled="1"/>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100000"/>
                <a:shade val="100000"/>
                <a:satMod val="155000"/>
              </a:schemeClr>
            </a:gs>
          </a:gsLst>
          <a:lin ang="16200000" scaled="0"/>
        </a:gradFill>
      </a:fillStyleLst>
      <a:lnStyleLst>
        <a:ln w="9525" cap="flat" cmpd="sng" algn="ctr">
          <a:solidFill>
            <a:schemeClr val="phClr"/>
          </a:solidFill>
          <a:miter lim="800000"/>
        </a:ln>
        <a:ln w="25400" cap="flat" cmpd="sng" algn="ctr">
          <a:solidFill>
            <a:schemeClr val="phClr"/>
          </a:solidFill>
          <a:miter lim="800000"/>
        </a:ln>
        <a:ln w="38100" cap="flat" cmpd="sng" algn="ctr">
          <a:solidFill>
            <a:schemeClr val="phClr"/>
          </a:solidFill>
          <a:miter lim="800000"/>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38100" dist="25400" dir="2700000" algn="br" rotWithShape="0">
              <a:srgbClr val="000000">
                <a:alpha val="60000"/>
              </a:srgbClr>
            </a:outerShdw>
          </a:effectLst>
          <a:scene3d>
            <a:camera prst="orthographicFront">
              <a:rot lat="0" lon="0" rev="0"/>
            </a:camera>
            <a:lightRig rig="balanced" dir="t">
              <a:rot lat="0" lon="0" rev="5100000"/>
            </a:lightRig>
          </a:scene3d>
          <a:sp3d contourW="6350">
            <a:bevelT w="29210" h="12700"/>
            <a:contourClr>
              <a:schemeClr val="phClr">
                <a:satMod val="300000"/>
              </a:schemeClr>
            </a:contourClr>
          </a:sp3d>
        </a:effectStyle>
      </a:effectStyleLst>
      <a:bgFillStyleLst>
        <a:solidFill>
          <a:schemeClr val="phClr"/>
        </a:solidFill>
        <a:gradFill rotWithShape="1">
          <a:gsLst>
            <a:gs pos="0">
              <a:schemeClr val="phClr">
                <a:tint val="100000"/>
                <a:shade val="0"/>
                <a:satMod val="100000"/>
              </a:schemeClr>
            </a:gs>
            <a:gs pos="85000">
              <a:schemeClr val="phClr">
                <a:tint val="100000"/>
                <a:shade val="30000"/>
                <a:satMod val="100000"/>
              </a:schemeClr>
            </a:gs>
            <a:gs pos="100000">
              <a:schemeClr val="phClr">
                <a:shade val="60000"/>
                <a:satMod val="100000"/>
              </a:schemeClr>
            </a:gs>
          </a:gsLst>
          <a:lin ang="13500000" scaled="0"/>
        </a:gradFill>
        <a:gradFill rotWithShape="1">
          <a:gsLst>
            <a:gs pos="0">
              <a:schemeClr val="phClr">
                <a:tint val="100000"/>
                <a:shade val="0"/>
                <a:satMod val="100000"/>
              </a:schemeClr>
            </a:gs>
            <a:gs pos="85000">
              <a:schemeClr val="phClr">
                <a:shade val="30000"/>
                <a:satMod val="100000"/>
              </a:schemeClr>
            </a:gs>
            <a:gs pos="100000">
              <a:schemeClr val="phClr">
                <a:shade val="60000"/>
                <a:satMod val="100000"/>
              </a:schemeClr>
            </a:gs>
          </a:gsLst>
          <a:lin ang="18900000" scaled="0"/>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ocPublishedLinkedAssetsLookup xmlns="4873beb7-5857-4685-be1f-d57550cc96cc" xsi:nil="true"/>
    <ApprovalStatus xmlns="4873beb7-5857-4685-be1f-d57550cc96cc">InProgress</ApprovalStatus>
    <MarketSpecific xmlns="4873beb7-5857-4685-be1f-d57550cc96cc">false</MarketSpecific>
    <LocComments xmlns="4873beb7-5857-4685-be1f-d57550cc96cc" xsi:nil="true"/>
    <LocLastLocAttemptVersionTypeLookup xmlns="4873beb7-5857-4685-be1f-d57550cc96cc" xsi:nil="true"/>
    <DirectSourceMarket xmlns="4873beb7-5857-4685-be1f-d57550cc96cc" xsi:nil="true"/>
    <ThumbnailAssetId xmlns="4873beb7-5857-4685-be1f-d57550cc96cc" xsi:nil="true"/>
    <PrimaryImageGen xmlns="4873beb7-5857-4685-be1f-d57550cc96cc">false</PrimaryImageGen>
    <LocNewPublishedVersionLookup xmlns="4873beb7-5857-4685-be1f-d57550cc96cc" xsi:nil="true"/>
    <LegacyData xmlns="4873beb7-5857-4685-be1f-d57550cc96cc" xsi:nil="true"/>
    <LocRecommendedHandoff xmlns="4873beb7-5857-4685-be1f-d57550cc96cc" xsi:nil="true"/>
    <BusinessGroup xmlns="4873beb7-5857-4685-be1f-d57550cc96cc" xsi:nil="true"/>
    <BlockPublish xmlns="4873beb7-5857-4685-be1f-d57550cc96cc">false</BlockPublish>
    <TPFriendlyName xmlns="4873beb7-5857-4685-be1f-d57550cc96cc" xsi:nil="true"/>
    <LocOverallPublishStatusLookup xmlns="4873beb7-5857-4685-be1f-d57550cc96cc" xsi:nil="true"/>
    <NumericId xmlns="4873beb7-5857-4685-be1f-d57550cc96cc" xsi:nil="true"/>
    <APEditor xmlns="4873beb7-5857-4685-be1f-d57550cc96cc">
      <UserInfo>
        <DisplayName/>
        <AccountId xsi:nil="true"/>
        <AccountType/>
      </UserInfo>
    </APEditor>
    <SourceTitle xmlns="4873beb7-5857-4685-be1f-d57550cc96cc" xsi:nil="true"/>
    <OpenTemplate xmlns="4873beb7-5857-4685-be1f-d57550cc96cc">true</OpenTemplate>
    <LocOverallLocStatusLookup xmlns="4873beb7-5857-4685-be1f-d57550cc96cc" xsi:nil="true"/>
    <UALocComments xmlns="4873beb7-5857-4685-be1f-d57550cc96cc" xsi:nil="true"/>
    <ParentAssetId xmlns="4873beb7-5857-4685-be1f-d57550cc96cc" xsi:nil="true"/>
    <IntlLangReviewDate xmlns="4873beb7-5857-4685-be1f-d57550cc96cc" xsi:nil="true"/>
    <FeatureTagsTaxHTField0 xmlns="4873beb7-5857-4685-be1f-d57550cc96cc">
      <Terms xmlns="http://schemas.microsoft.com/office/infopath/2007/PartnerControls"/>
    </FeatureTagsTaxHTField0>
    <PublishStatusLookup xmlns="4873beb7-5857-4685-be1f-d57550cc96cc">
      <Value>1345093</Value>
    </PublishStatusLookup>
    <Providers xmlns="4873beb7-5857-4685-be1f-d57550cc96cc" xsi:nil="true"/>
    <MachineTranslated xmlns="4873beb7-5857-4685-be1f-d57550cc96cc">false</MachineTranslated>
    <OriginalSourceMarket xmlns="4873beb7-5857-4685-be1f-d57550cc96cc" xsi:nil="true"/>
    <APDescription xmlns="4873beb7-5857-4685-be1f-d57550cc96cc">This simple template design works for technology and  businesses, but it's versatile enough to use in other contexts.  It features multiple slide layouts designed for widescreen (16x9 resolution) and includes a sample SmartArt list and chart that are easily editable.</APDescription>
    <ClipArtFilename xmlns="4873beb7-5857-4685-be1f-d57550cc96cc" xsi:nil="true"/>
    <ContentItem xmlns="4873beb7-5857-4685-be1f-d57550cc96cc" xsi:nil="true"/>
    <TPInstallLocation xmlns="4873beb7-5857-4685-be1f-d57550cc96cc" xsi:nil="true"/>
    <PublishTargets xmlns="4873beb7-5857-4685-be1f-d57550cc96cc">OfficeOnlineVNext</PublishTargets>
    <TimesCloned xmlns="4873beb7-5857-4685-be1f-d57550cc96cc" xsi:nil="true"/>
    <AssetStart xmlns="4873beb7-5857-4685-be1f-d57550cc96cc">2011-11-26T00:30:00+00:00</AssetStart>
    <Provider xmlns="4873beb7-5857-4685-be1f-d57550cc96cc" xsi:nil="true"/>
    <AcquiredFrom xmlns="4873beb7-5857-4685-be1f-d57550cc96cc">Internal MS</AcquiredFrom>
    <FriendlyTitle xmlns="4873beb7-5857-4685-be1f-d57550cc96cc" xsi:nil="true"/>
    <LastHandOff xmlns="4873beb7-5857-4685-be1f-d57550cc96cc" xsi:nil="true"/>
    <TPClientViewer xmlns="4873beb7-5857-4685-be1f-d57550cc96cc" xsi:nil="true"/>
    <TemplateStatus xmlns="4873beb7-5857-4685-be1f-d57550cc96cc">Complete</TemplateStatus>
    <Downloads xmlns="4873beb7-5857-4685-be1f-d57550cc96cc">0</Downloads>
    <OOCacheId xmlns="4873beb7-5857-4685-be1f-d57550cc96cc" xsi:nil="true"/>
    <IsDeleted xmlns="4873beb7-5857-4685-be1f-d57550cc96cc">false</IsDeleted>
    <LocPublishedDependentAssetsLookup xmlns="4873beb7-5857-4685-be1f-d57550cc96cc" xsi:nil="true"/>
    <TPExecutable xmlns="4873beb7-5857-4685-be1f-d57550cc96cc" xsi:nil="true"/>
    <EditorialTags xmlns="4873beb7-5857-4685-be1f-d57550cc96cc" xsi:nil="true"/>
    <SubmitterId xmlns="4873beb7-5857-4685-be1f-d57550cc96cc" xsi:nil="true"/>
    <ApprovalLog xmlns="4873beb7-5857-4685-be1f-d57550cc96cc" xsi:nil="true"/>
    <AssetType xmlns="4873beb7-5857-4685-be1f-d57550cc96cc">TP</AssetType>
    <BugNumber xmlns="4873beb7-5857-4685-be1f-d57550cc96cc" xsi:nil="true"/>
    <CSXSubmissionDate xmlns="4873beb7-5857-4685-be1f-d57550cc96cc" xsi:nil="true"/>
    <CSXUpdate xmlns="4873beb7-5857-4685-be1f-d57550cc96cc">false</CSXUpdate>
    <Milestone xmlns="4873beb7-5857-4685-be1f-d57550cc96cc" xsi:nil="true"/>
    <RecommendationsModifier xmlns="4873beb7-5857-4685-be1f-d57550cc96cc" xsi:nil="true"/>
    <OriginAsset xmlns="4873beb7-5857-4685-be1f-d57550cc96cc" xsi:nil="true"/>
    <TPComponent xmlns="4873beb7-5857-4685-be1f-d57550cc96cc" xsi:nil="true"/>
    <AssetId xmlns="4873beb7-5857-4685-be1f-d57550cc96cc">TP102787989</AssetId>
    <IntlLocPriority xmlns="4873beb7-5857-4685-be1f-d57550cc96cc" xsi:nil="true"/>
    <PolicheckWords xmlns="4873beb7-5857-4685-be1f-d57550cc96cc" xsi:nil="true"/>
    <TPLaunchHelpLink xmlns="4873beb7-5857-4685-be1f-d57550cc96cc" xsi:nil="true"/>
    <TPApplication xmlns="4873beb7-5857-4685-be1f-d57550cc96cc" xsi:nil="true"/>
    <CrawlForDependencies xmlns="4873beb7-5857-4685-be1f-d57550cc96cc">false</CrawlForDependencies>
    <HandoffToMSDN xmlns="4873beb7-5857-4685-be1f-d57550cc96cc" xsi:nil="true"/>
    <PlannedPubDate xmlns="4873beb7-5857-4685-be1f-d57550cc96cc" xsi:nil="true"/>
    <IntlLangReviewer xmlns="4873beb7-5857-4685-be1f-d57550cc96cc" xsi:nil="true"/>
    <TrustLevel xmlns="4873beb7-5857-4685-be1f-d57550cc96cc">1 Microsoft Managed Content</TrustLevel>
    <LocLastLocAttemptVersionLookup xmlns="4873beb7-5857-4685-be1f-d57550cc96cc">694266</LocLastLocAttemptVersionLookup>
    <LocProcessedForHandoffsLookup xmlns="4873beb7-5857-4685-be1f-d57550cc96cc" xsi:nil="true"/>
    <IsSearchable xmlns="4873beb7-5857-4685-be1f-d57550cc96cc">true</IsSearchable>
    <TemplateTemplateType xmlns="4873beb7-5857-4685-be1f-d57550cc96cc">PowerPoint Presentation Template</TemplateTemplateType>
    <CampaignTagsTaxHTField0 xmlns="4873beb7-5857-4685-be1f-d57550cc96cc">
      <Terms xmlns="http://schemas.microsoft.com/office/infopath/2007/PartnerControls"/>
    </CampaignTagsTaxHTField0>
    <TPNamespace xmlns="4873beb7-5857-4685-be1f-d57550cc96cc" xsi:nil="true"/>
    <LocOverallPreviewStatusLookup xmlns="4873beb7-5857-4685-be1f-d57550cc96cc" xsi:nil="true"/>
    <TaxCatchAll xmlns="4873beb7-5857-4685-be1f-d57550cc96cc"/>
    <Markets xmlns="4873beb7-5857-4685-be1f-d57550cc96cc"/>
    <UAProjectedTotalWords xmlns="4873beb7-5857-4685-be1f-d57550cc96cc" xsi:nil="true"/>
    <IntlLangReview xmlns="4873beb7-5857-4685-be1f-d57550cc96cc" xsi:nil="true"/>
    <OutputCachingOn xmlns="4873beb7-5857-4685-be1f-d57550cc96cc">false</OutputCachingOn>
    <AverageRating xmlns="4873beb7-5857-4685-be1f-d57550cc96cc" xsi:nil="true"/>
    <APAuthor xmlns="4873beb7-5857-4685-be1f-d57550cc96cc">
      <UserInfo>
        <DisplayName>REDMOND\kristaa</DisplayName>
        <AccountId>136</AccountId>
        <AccountType/>
      </UserInfo>
    </APAuthor>
    <LocManualTestRequired xmlns="4873beb7-5857-4685-be1f-d57550cc96cc">false</LocManualTestRequired>
    <TPCommandLine xmlns="4873beb7-5857-4685-be1f-d57550cc96cc" xsi:nil="true"/>
    <TPAppVersion xmlns="4873beb7-5857-4685-be1f-d57550cc96cc" xsi:nil="true"/>
    <EditorialStatus xmlns="4873beb7-5857-4685-be1f-d57550cc96cc">Complete</EditorialStatus>
    <LastModifiedDateTime xmlns="4873beb7-5857-4685-be1f-d57550cc96cc" xsi:nil="true"/>
    <ScenarioTagsTaxHTField0 xmlns="4873beb7-5857-4685-be1f-d57550cc96cc">
      <Terms xmlns="http://schemas.microsoft.com/office/infopath/2007/PartnerControls"/>
    </ScenarioTagsTaxHTField0>
    <LocProcessedForMarketsLookup xmlns="4873beb7-5857-4685-be1f-d57550cc96cc" xsi:nil="true"/>
    <TPLaunchHelpLinkType xmlns="4873beb7-5857-4685-be1f-d57550cc96cc">Template</TPLaunchHelpLinkType>
    <OriginalRelease xmlns="4873beb7-5857-4685-be1f-d57550cc96cc">15</OriginalRelease>
    <LocalizationTagsTaxHTField0 xmlns="4873beb7-5857-4685-be1f-d57550cc96cc">
      <Terms xmlns="http://schemas.microsoft.com/office/infopath/2007/PartnerControls"/>
    </LocalizationTagsTaxHTField0>
    <UACurrentWords xmlns="4873beb7-5857-4685-be1f-d57550cc96cc" xsi:nil="true"/>
    <ArtSampleDocs xmlns="4873beb7-5857-4685-be1f-d57550cc96cc" xsi:nil="true"/>
    <UALocRecommendation xmlns="4873beb7-5857-4685-be1f-d57550cc96cc">Localize</UALocRecommendation>
    <Manager xmlns="4873beb7-5857-4685-be1f-d57550cc96cc" xsi:nil="true"/>
    <LocOverallHandbackStatusLookup xmlns="4873beb7-5857-4685-be1f-d57550cc96cc" xsi:nil="true"/>
    <ShowIn xmlns="4873beb7-5857-4685-be1f-d57550cc96cc">Show everywhere</ShowIn>
    <UANotes xmlns="4873beb7-5857-4685-be1f-d57550cc96cc" xsi:nil="true"/>
    <InternalTagsTaxHTField0 xmlns="4873beb7-5857-4685-be1f-d57550cc96cc">
      <Terms xmlns="http://schemas.microsoft.com/office/infopath/2007/PartnerControls"/>
    </InternalTagsTaxHTField0>
    <CSXHash xmlns="4873beb7-5857-4685-be1f-d57550cc96cc" xsi:nil="true"/>
    <VoteCount xmlns="4873beb7-5857-4685-be1f-d57550cc96cc" xsi:nil="true"/>
    <AssetExpire xmlns="4873beb7-5857-4685-be1f-d57550cc96cc">2029-05-12T07:00:00+00:00</AssetExpire>
    <DSATActionTaken xmlns="4873beb7-5857-4685-be1f-d57550cc96cc" xsi:nil="true"/>
    <CSXSubmissionMarket xmlns="4873beb7-5857-4685-be1f-d57550cc96cc" xsi:nil="true"/>
    <LocMarketGroupTiers2 xmlns="4873beb7-5857-4685-be1f-d57550cc96cc" xsi:nil="true"/>
  </documentManagement>
</p:properties>
</file>

<file path=customXml/item2.xml><?xml version="1.0" encoding="utf-8"?>
<ct:contentTypeSchema xmlns:ct="http://schemas.microsoft.com/office/2006/metadata/contentType" xmlns:ma="http://schemas.microsoft.com/office/2006/metadata/properties/metaAttributes" ct:_="" ma:_="" ma:contentTypeName="TemplateFile" ma:contentTypeID="0x0101006EDDDB5EE6D98C44930B742096920B300400F5B6D36B3EF94B4E9A635CDF2A18F5B8" ma:contentTypeVersion="72" ma:contentTypeDescription="Create a new document." ma:contentTypeScope="" ma:versionID="a23e56308344d904b51738559c3d67c9">
  <xsd:schema xmlns:xsd="http://www.w3.org/2001/XMLSchema" xmlns:xs="http://www.w3.org/2001/XMLSchema" xmlns:p="http://schemas.microsoft.com/office/2006/metadata/properties" xmlns:ns2="4873beb7-5857-4685-be1f-d57550cc96cc" targetNamespace="http://schemas.microsoft.com/office/2006/metadata/properties" ma:root="true" ma:fieldsID="cd0908cc4600e77bf5da051303e00c8d" ns2:_="">
    <xsd:import namespace="4873beb7-5857-4685-be1f-d57550cc96cc"/>
    <xsd:element name="properties">
      <xsd:complexType>
        <xsd:sequence>
          <xsd:element name="documentManagement">
            <xsd:complexType>
              <xsd:all>
                <xsd:element ref="ns2:AcquiredFrom" minOccurs="0"/>
                <xsd:element ref="ns2:UACurrentWords" minOccurs="0"/>
                <xsd:element ref="ns2:TPApplication" minOccurs="0"/>
                <xsd:element ref="ns2:ApprovalLog" minOccurs="0"/>
                <xsd:element ref="ns2:ApprovalStatus" minOccurs="0"/>
                <xsd:element ref="ns2:AssetStart" minOccurs="0"/>
                <xsd:element ref="ns2:AssetExpire" minOccurs="0"/>
                <xsd:element ref="ns2:AssetId" minOccurs="0"/>
                <xsd:element ref="ns2:IsSearchable" minOccurs="0"/>
                <xsd:element ref="ns2:AssetType" minOccurs="0"/>
                <xsd:element ref="ns2:APAuthor" minOccurs="0"/>
                <xsd:element ref="ns2:AverageRating" minOccurs="0"/>
                <xsd:element ref="ns2:BlockPublish" minOccurs="0"/>
                <xsd:element ref="ns2:BugNumber" minOccurs="0"/>
                <xsd:element ref="ns2:CampaignTagsTaxHTField0" minOccurs="0"/>
                <xsd:element ref="ns2:TPClientViewer" minOccurs="0"/>
                <xsd:element ref="ns2:ClipArtFilename" minOccurs="0"/>
                <xsd:element ref="ns2:TPCommandLine" minOccurs="0"/>
                <xsd:element ref="ns2:TPComponent" minOccurs="0"/>
                <xsd:element ref="ns2:ContentItem" minOccurs="0"/>
                <xsd:element ref="ns2:CrawlForDependencies" minOccurs="0"/>
                <xsd:element ref="ns2:CSXHash" minOccurs="0"/>
                <xsd:element ref="ns2:CSXSubmissionMarket" minOccurs="0"/>
                <xsd:element ref="ns2:CSXUpdate" minOccurs="0"/>
                <xsd:element ref="ns2:IntlLangReviewDate" minOccurs="0"/>
                <xsd:element ref="ns2:IsDeleted" minOccurs="0"/>
                <xsd:element ref="ns2:APDescription" minOccurs="0"/>
                <xsd:element ref="ns2:DirectSourceMarket" minOccurs="0"/>
                <xsd:element ref="ns2:Downloads" minOccurs="0"/>
                <xsd:element ref="ns2:DSATActionTaken" minOccurs="0"/>
                <xsd:element ref="ns2:APEditor" minOccurs="0"/>
                <xsd:element ref="ns2:EditorialStatus" minOccurs="0"/>
                <xsd:element ref="ns2:EditorialTags" minOccurs="0"/>
                <xsd:element ref="ns2:TPExecutable" minOccurs="0"/>
                <xsd:element ref="ns2:FeatureTagsTaxHTField0" minOccurs="0"/>
                <xsd:element ref="ns2:TPFriendlyName" minOccurs="0"/>
                <xsd:element ref="ns2:FriendlyTitle" minOccurs="0"/>
                <xsd:element ref="ns2:PrimaryImageGen" minOccurs="0"/>
                <xsd:element ref="ns2:HandoffToMSDN" minOccurs="0"/>
                <xsd:element ref="ns2:InProjectListLookup" minOccurs="0"/>
                <xsd:element ref="ns2:TPInstallLocation" minOccurs="0"/>
                <xsd:element ref="ns2:InternalTagsTaxHTField0" minOccurs="0"/>
                <xsd:element ref="ns2:IntlLangReview" minOccurs="0"/>
                <xsd:element ref="ns2:IntlLangReviewer" minOccurs="0"/>
                <xsd:element ref="ns2:MarketSpecific" minOccurs="0"/>
                <xsd:element ref="ns2:LastCompleteVersionLookup" minOccurs="0"/>
                <xsd:element ref="ns2:LastHandOff" minOccurs="0"/>
                <xsd:element ref="ns2:LastModifiedDateTime" minOccurs="0"/>
                <xsd:element ref="ns2:LastPreviewErrorLookup" minOccurs="0"/>
                <xsd:element ref="ns2:LastPreviewResultLookup" minOccurs="0"/>
                <xsd:element ref="ns2:LastPreviewAttemptDateLookup" minOccurs="0"/>
                <xsd:element ref="ns2:LastPreviewedByLookup" minOccurs="0"/>
                <xsd:element ref="ns2:LastPreviewTimeLookup" minOccurs="0"/>
                <xsd:element ref="ns2:LastPreviewVersionLookup" minOccurs="0"/>
                <xsd:element ref="ns2:LastPublishErrorLookup" minOccurs="0"/>
                <xsd:element ref="ns2:LastPublishResultLookup" minOccurs="0"/>
                <xsd:element ref="ns2:LastPublishAttemptDateLookup" minOccurs="0"/>
                <xsd:element ref="ns2:LastPublishedByLookup" minOccurs="0"/>
                <xsd:element ref="ns2:LastPublishTimeLookup" minOccurs="0"/>
                <xsd:element ref="ns2:LastPublishVersionLookup" minOccurs="0"/>
                <xsd:element ref="ns2:TPLaunchHelpLinkType" minOccurs="0"/>
                <xsd:element ref="ns2:LegacyData" minOccurs="0"/>
                <xsd:element ref="ns2:TPLaunchHelpLink" minOccurs="0"/>
                <xsd:element ref="ns2:LocComments" minOccurs="0"/>
                <xsd:element ref="ns2:LocLastLocAttemptVersionLookup" minOccurs="0"/>
                <xsd:element ref="ns2:LocLastLocAttemptVersionTypeLookup" minOccurs="0"/>
                <xsd:element ref="ns2:LocManualTestRequired" minOccurs="0"/>
                <xsd:element ref="ns2:LocMarketGroupTiers2" minOccurs="0"/>
                <xsd:element ref="ns2:LocNewPublishedVersionLookup" minOccurs="0"/>
                <xsd:element ref="ns2:LocOverallHandbackStatusLookup" minOccurs="0"/>
                <xsd:element ref="ns2:LocOverallLocStatusLookup" minOccurs="0"/>
                <xsd:element ref="ns2:LocOverallPreviewStatusLookup" minOccurs="0"/>
                <xsd:element ref="ns2:LocOverallPublishStatusLookup" minOccurs="0"/>
                <xsd:element ref="ns2:IntlLocPriority" minOccurs="0"/>
                <xsd:element ref="ns2:LocProcessedForHandoffsLookup" minOccurs="0"/>
                <xsd:element ref="ns2:LocProcessedForMarketsLookup" minOccurs="0"/>
                <xsd:element ref="ns2:LocPublishedDependentAssetsLookup" minOccurs="0"/>
                <xsd:element ref="ns2:LocPublishedLinkedAssetsLookup" minOccurs="0"/>
                <xsd:element ref="ns2:LocRecommendedHandoff" minOccurs="0"/>
                <xsd:element ref="ns2:LocalizationTagsTaxHTField0" minOccurs="0"/>
                <xsd:element ref="ns2:MachineTranslated" minOccurs="0"/>
                <xsd:element ref="ns2:Manager" minOccurs="0"/>
                <xsd:element ref="ns2:Markets" minOccurs="0"/>
                <xsd:element ref="ns2:Milestone" minOccurs="0"/>
                <xsd:element ref="ns2:TPNamespace" minOccurs="0"/>
                <xsd:element ref="ns2:NumericId" minOccurs="0"/>
                <xsd:element ref="ns2:NumOfRatingsLookup" minOccurs="0"/>
                <xsd:element ref="ns2:OOCacheId" minOccurs="0"/>
                <xsd:element ref="ns2:OpenTemplate" minOccurs="0"/>
                <xsd:element ref="ns2:OriginAsset" minOccurs="0"/>
                <xsd:element ref="ns2:OriginalRelease" minOccurs="0"/>
                <xsd:element ref="ns2:OriginalSourceMarket" minOccurs="0"/>
                <xsd:element ref="ns2:OutputCachingOn" minOccurs="0"/>
                <xsd:element ref="ns2:ParentAssetId" minOccurs="0"/>
                <xsd:element ref="ns2:PlannedPubDate" minOccurs="0"/>
                <xsd:element ref="ns2:PolicheckWords" minOccurs="0"/>
                <xsd:element ref="ns2:BusinessGroup" minOccurs="0"/>
                <xsd:element ref="ns2:UAProjectedTotalWords" minOccurs="0"/>
                <xsd:element ref="ns2:Provider" minOccurs="0"/>
                <xsd:element ref="ns2:Providers" minOccurs="0"/>
                <xsd:element ref="ns2:PublishStatusLookup" minOccurs="0"/>
                <xsd:element ref="ns2:PublishTargets" minOccurs="0"/>
                <xsd:element ref="ns2:RecommendationsModifier" minOccurs="0"/>
                <xsd:element ref="ns2:ArtSampleDocs" minOccurs="0"/>
                <xsd:element ref="ns2:ScenarioTagsTaxHTField0" minOccurs="0"/>
                <xsd:element ref="ns2:ShowIn" minOccurs="0"/>
                <xsd:element ref="ns2:SourceTitle" minOccurs="0"/>
                <xsd:element ref="ns2:CSXSubmissionDate" minOccurs="0"/>
                <xsd:element ref="ns2:SubmitterId" minOccurs="0"/>
                <xsd:element ref="ns2:TaxCatchAll" minOccurs="0"/>
                <xsd:element ref="ns2:TaxCatchAllLabel" minOccurs="0"/>
                <xsd:element ref="ns2:TemplateStatus" minOccurs="0"/>
                <xsd:element ref="ns2:TemplateTemplateType" minOccurs="0"/>
                <xsd:element ref="ns2:ThumbnailAssetId" minOccurs="0"/>
                <xsd:element ref="ns2:TimesCloned" minOccurs="0"/>
                <xsd:element ref="ns2:TrustLevel" minOccurs="0"/>
                <xsd:element ref="ns2:UALocComments" minOccurs="0"/>
                <xsd:element ref="ns2:UALocRecommendation" minOccurs="0"/>
                <xsd:element ref="ns2:UANotes" minOccurs="0"/>
                <xsd:element ref="ns2:TPAppVersion" minOccurs="0"/>
                <xsd:element ref="ns2:VoteCount"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873beb7-5857-4685-be1f-d57550cc96cc" elementFormDefault="qualified">
    <xsd:import namespace="http://schemas.microsoft.com/office/2006/documentManagement/types"/>
    <xsd:import namespace="http://schemas.microsoft.com/office/infopath/2007/PartnerControls"/>
    <xsd:element name="AcquiredFrom" ma:index="1" nillable="true" ma:displayName="Acquired From" ma:default="Internal MS" ma:internalName="AcquiredFrom" ma:readOnly="false">
      <xsd:simpleType>
        <xsd:restriction base="dms:Choice">
          <xsd:enumeration value="Internal MS"/>
          <xsd:enumeration value="Community"/>
          <xsd:enumeration value="MVP"/>
          <xsd:enumeration value="Publisher"/>
          <xsd:enumeration value="Partner"/>
          <xsd:enumeration value="None"/>
        </xsd:restriction>
      </xsd:simpleType>
    </xsd:element>
    <xsd:element name="UACurrentWords" ma:index="2" nillable="true" ma:displayName="Actual Word Count" ma:default="" ma:internalName="UACurrentWords" ma:readOnly="false">
      <xsd:simpleType>
        <xsd:restriction base="dms:Unknown"/>
      </xsd:simpleType>
    </xsd:element>
    <xsd:element name="TPApplication" ma:index="3" nillable="true" ma:displayName="Application to Open Template With" ma:default="" ma:internalName="TPApplication">
      <xsd:simpleType>
        <xsd:restriction base="dms:Text"/>
      </xsd:simpleType>
    </xsd:element>
    <xsd:element name="ApprovalLog" ma:index="4" nillable="true" ma:displayName="Approval Log" ma:default="" ma:hidden="true" ma:internalName="ApprovalLog" ma:readOnly="false">
      <xsd:simpleType>
        <xsd:restriction base="dms:Note"/>
      </xsd:simpleType>
    </xsd:element>
    <xsd:element name="ApprovalStatus" ma:index="5" nillable="true" ma:displayName="Approval Status" ma:default="InProgress" ma:internalName="ApprovalStatus" ma:readOnly="false">
      <xsd:simpleType>
        <xsd:restriction base="dms:Choice">
          <xsd:enumeration value="InProgress"/>
          <xsd:enumeration value="Rejected"/>
          <xsd:enumeration value="Questionable"/>
          <xsd:enumeration value="ApprovedAutomatic"/>
          <xsd:enumeration value="ApprovedManual"/>
          <xsd:enumeration value="On Hold"/>
          <xsd:enumeration value="Needs Review"/>
          <xsd:enumeration value="A Violation"/>
          <xsd:enumeration value="Unpublished Violation"/>
        </xsd:restriction>
      </xsd:simpleType>
    </xsd:element>
    <xsd:element name="AssetStart" ma:index="6" nillable="true" ma:displayName="Asset Begin Date" ma:default="[Today]" ma:internalName="AssetStart" ma:readOnly="false">
      <xsd:simpleType>
        <xsd:restriction base="dms:DateTime"/>
      </xsd:simpleType>
    </xsd:element>
    <xsd:element name="AssetExpire" ma:index="7" nillable="true" ma:displayName="Asset End Date" ma:default="2029-01-01T08:00:00Z" ma:format="DateTime" ma:internalName="AssetExpire" ma:readOnly="false">
      <xsd:simpleType>
        <xsd:restriction base="dms:DateTime"/>
      </xsd:simpleType>
    </xsd:element>
    <xsd:element name="AssetId" ma:index="8" nillable="true" ma:displayName="Asset ID" ma:default="" ma:indexed="true" ma:internalName="AssetId" ma:readOnly="false">
      <xsd:simpleType>
        <xsd:restriction base="dms:Text">
          <xsd:maxLength value="255"/>
        </xsd:restriction>
      </xsd:simpleType>
    </xsd:element>
    <xsd:element name="IsSearchable" ma:index="9" nillable="true" ma:displayName="Asset Searchable?" ma:default="true" ma:internalName="IsSearchable" ma:readOnly="false">
      <xsd:simpleType>
        <xsd:restriction base="dms:Boolean"/>
      </xsd:simpleType>
    </xsd:element>
    <xsd:element name="AssetType" ma:index="10" nillable="true" ma:displayName="Asset Type" ma:default="" ma:internalName="AssetType" ma:readOnly="false">
      <xsd:simpleType>
        <xsd:restriction base="dms:Unknown"/>
      </xsd:simpleType>
    </xsd:element>
    <xsd:element name="APAuthor" ma:index="11" nillable="true" ma:displayName="Author" ma:default="" ma:list="UserInfo" ma:internalName="APAuthor" ma:readOnly="fals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AverageRating" ma:index="12" nillable="true" ma:displayName="Average Rating" ma:internalName="AverageRating" ma:readOnly="false">
      <xsd:simpleType>
        <xsd:restriction base="dms:Text"/>
      </xsd:simpleType>
    </xsd:element>
    <xsd:element name="BlockPublish" ma:index="13" nillable="true" ma:displayName="Block from Publishing?" ma:default="" ma:internalName="BlockPublish" ma:readOnly="false">
      <xsd:simpleType>
        <xsd:restriction base="dms:Boolean"/>
      </xsd:simpleType>
    </xsd:element>
    <xsd:element name="BugNumber" ma:index="14" nillable="true" ma:displayName="Bug Number" ma:default="" ma:internalName="BugNumber" ma:readOnly="false">
      <xsd:simpleType>
        <xsd:restriction base="dms:Text"/>
      </xsd:simpleType>
    </xsd:element>
    <xsd:element name="CampaignTagsTaxHTField0" ma:index="16" nillable="true" ma:taxonomy="true" ma:internalName="CampaignTagsTaxHTField0" ma:taxonomyFieldName="CampaignTags" ma:displayName="Campaigns" ma:readOnly="false" ma:default="" ma:fieldId="{1df42cc3-2301-4f11-a52a-6ead923c29ed}" ma:taxonomyMulti="true" ma:sspId="8f79753a-75d3-41f5-8ca3-40b843941b4f" ma:termSetId="ca0e50d4-faa1-44ce-961e-bb1441c60e66" ma:anchorId="00000000-0000-0000-0000-000000000000" ma:open="false" ma:isKeyword="false">
      <xsd:complexType>
        <xsd:sequence>
          <xsd:element ref="pc:Terms" minOccurs="0" maxOccurs="1"/>
        </xsd:sequence>
      </xsd:complexType>
    </xsd:element>
    <xsd:element name="TPClientViewer" ma:index="17" nillable="true" ma:displayName="Client Viewer" ma:default="" ma:internalName="TPClientViewer">
      <xsd:simpleType>
        <xsd:restriction base="dms:Text"/>
      </xsd:simpleType>
    </xsd:element>
    <xsd:element name="ClipArtFilename" ma:index="18" nillable="true" ma:displayName="Clip Art Name" ma:default="" ma:internalName="ClipArtFilename" ma:readOnly="false">
      <xsd:simpleType>
        <xsd:restriction base="dms:Text"/>
      </xsd:simpleType>
    </xsd:element>
    <xsd:element name="TPCommandLine" ma:index="19" nillable="true" ma:displayName="Command Line" ma:default="" ma:internalName="TPCommandLine">
      <xsd:simpleType>
        <xsd:restriction base="dms:Text"/>
      </xsd:simpleType>
    </xsd:element>
    <xsd:element name="TPComponent" ma:index="20" nillable="true" ma:displayName="Component" ma:default="" ma:internalName="TPComponent">
      <xsd:simpleType>
        <xsd:restriction base="dms:Text"/>
      </xsd:simpleType>
    </xsd:element>
    <xsd:element name="ContentItem" ma:index="21" nillable="true" ma:displayName="Content Item" ma:default="" ma:hidden="true" ma:internalName="ContentItem" ma:readOnly="false">
      <xsd:simpleType>
        <xsd:restriction base="dms:Unknown"/>
      </xsd:simpleType>
    </xsd:element>
    <xsd:element name="CrawlForDependencies" ma:index="23" nillable="true" ma:displayName="Crawl for Dependencies?" ma:default="true" ma:internalName="CrawlForDependencies" ma:readOnly="false">
      <xsd:simpleType>
        <xsd:restriction base="dms:Boolean"/>
      </xsd:simpleType>
    </xsd:element>
    <xsd:element name="CSXHash" ma:index="26" nillable="true" ma:displayName="CSX Hash" ma:default="" ma:indexed="true" ma:internalName="CSXHash" ma:readOnly="false">
      <xsd:simpleType>
        <xsd:restriction base="dms:Text"/>
      </xsd:simpleType>
    </xsd:element>
    <xsd:element name="CSXSubmissionMarket" ma:index="27" nillable="true" ma:displayName="CSX Submission Market" ma:default="" ma:list="{2FBD1B11-2ACE-4FDC-B5A3-635D4ADF6F1B}" ma:internalName="CSXSubmissionMarket" ma:readOnly="false" ma:showField="MarketName" ma:web="4873beb7-5857-4685-be1f-d57550cc96cc">
      <xsd:simpleType>
        <xsd:restriction base="dms:Lookup"/>
      </xsd:simpleType>
    </xsd:element>
    <xsd:element name="CSXUpdate" ma:index="28" nillable="true" ma:displayName="CSX Updated?" ma:default="false" ma:internalName="CSXUpdate" ma:readOnly="false">
      <xsd:simpleType>
        <xsd:restriction base="dms:Boolean"/>
      </xsd:simpleType>
    </xsd:element>
    <xsd:element name="IntlLangReviewDate" ma:index="29" nillable="true" ma:displayName="Date to Complete Intl QA" ma:default="" ma:internalName="IntlLangReviewDate" ma:readOnly="false">
      <xsd:simpleType>
        <xsd:restriction base="dms:DateTime"/>
      </xsd:simpleType>
    </xsd:element>
    <xsd:element name="IsDeleted" ma:index="30" nillable="true" ma:displayName="Deleted?" ma:default="" ma:internalName="IsDeleted" ma:readOnly="false">
      <xsd:simpleType>
        <xsd:restriction base="dms:Boolean"/>
      </xsd:simpleType>
    </xsd:element>
    <xsd:element name="APDescription" ma:index="31" nillable="true" ma:displayName="Description" ma:default="" ma:internalName="APDescription" ma:readOnly="false">
      <xsd:simpleType>
        <xsd:restriction base="dms:Note"/>
      </xsd:simpleType>
    </xsd:element>
    <xsd:element name="DirectSourceMarket" ma:index="32" nillable="true" ma:displayName="Direct Source Market Group" ma:default="" ma:internalName="DirectSourceMarket" ma:readOnly="false">
      <xsd:simpleType>
        <xsd:restriction base="dms:Text"/>
      </xsd:simpleType>
    </xsd:element>
    <xsd:element name="Downloads" ma:index="33" nillable="true" ma:displayName="Downloads" ma:default="0" ma:hidden="true" ma:internalName="Downloads" ma:readOnly="false">
      <xsd:simpleType>
        <xsd:restriction base="dms:Unknown"/>
      </xsd:simpleType>
    </xsd:element>
    <xsd:element name="DSATActionTaken" ma:index="34" nillable="true" ma:displayName="DSAT Action Taken" ma:default="" ma:internalName="DSATActionTaken" ma:readOnly="false">
      <xsd:simpleType>
        <xsd:restriction base="dms:Choice">
          <xsd:enumeration value="Best Bets"/>
          <xsd:enumeration value="Expire"/>
          <xsd:enumeration value="Hide"/>
          <xsd:enumeration value="None"/>
        </xsd:restriction>
      </xsd:simpleType>
    </xsd:element>
    <xsd:element name="APEditor" ma:index="35" nillable="true" ma:displayName="Editor" ma:default="" ma:list="UserInfo" ma:internalName="APEditor" ma:readOnly="fals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EditorialStatus" ma:index="36" nillable="true" ma:displayName="Editorial Status" ma:default="" ma:internalName="EditorialStatus" ma:readOnly="false">
      <xsd:simpleType>
        <xsd:restriction base="dms:Unknown"/>
      </xsd:simpleType>
    </xsd:element>
    <xsd:element name="EditorialTags" ma:index="37" nillable="true" ma:displayName="Editorial Tags" ma:default="" ma:internalName="EditorialTags">
      <xsd:simpleType>
        <xsd:restriction base="dms:Unknown"/>
      </xsd:simpleType>
    </xsd:element>
    <xsd:element name="TPExecutable" ma:index="38" nillable="true" ma:displayName="Executable" ma:default="" ma:internalName="TPExecutable">
      <xsd:simpleType>
        <xsd:restriction base="dms:Text"/>
      </xsd:simpleType>
    </xsd:element>
    <xsd:element name="FeatureTagsTaxHTField0" ma:index="40" nillable="true" ma:taxonomy="true" ma:internalName="FeatureTagsTaxHTField0" ma:taxonomyFieldName="FeatureTags" ma:displayName="Features" ma:readOnly="false" ma:default="" ma:fieldId="{7fc0d542-15c6-4882-a8e3-13bca44403fb}" ma:taxonomyMulti="true" ma:sspId="8f79753a-75d3-41f5-8ca3-40b843941b4f" ma:termSetId="f1ab6845-967d-4854-a0ba-4ec07f0f8113" ma:anchorId="00000000-0000-0000-0000-000000000000" ma:open="false" ma:isKeyword="false">
      <xsd:complexType>
        <xsd:sequence>
          <xsd:element ref="pc:Terms" minOccurs="0" maxOccurs="1"/>
        </xsd:sequence>
      </xsd:complexType>
    </xsd:element>
    <xsd:element name="TPFriendlyName" ma:index="41" nillable="true" ma:displayName="Friendly Name" ma:default="" ma:internalName="TPFriendlyName">
      <xsd:simpleType>
        <xsd:restriction base="dms:Text"/>
      </xsd:simpleType>
    </xsd:element>
    <xsd:element name="FriendlyTitle" ma:index="42" nillable="true" ma:displayName="Friendly Title" ma:default="" ma:description="Shorter title to be used when displaying search results" ma:internalName="FriendlyTitle" ma:readOnly="false">
      <xsd:simpleType>
        <xsd:restriction base="dms:Text"/>
      </xsd:simpleType>
    </xsd:element>
    <xsd:element name="PrimaryImageGen" ma:index="43" nillable="true" ma:displayName="Generate Images?" ma:default="true" ma:internalName="PrimaryImageGen">
      <xsd:simpleType>
        <xsd:restriction base="dms:Boolean"/>
      </xsd:simpleType>
    </xsd:element>
    <xsd:element name="HandoffToMSDN" ma:index="44" nillable="true" ma:displayName="Handoff To MSDN Date" ma:default="" ma:internalName="HandoffToMSDN" ma:readOnly="false">
      <xsd:simpleType>
        <xsd:restriction base="dms:DateTime"/>
      </xsd:simpleType>
    </xsd:element>
    <xsd:element name="InProjectListLookup" ma:index="45" nillable="true" ma:displayName="InProjectListLookup" ma:list="{9E343742-310B-4684-A24C-1D137CB4B230}" ma:internalName="InProjectListLookup" ma:readOnly="true" ma:showField="InProjectList"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TPInstallLocation" ma:index="46" nillable="true" ma:displayName="Install Location" ma:default="" ma:internalName="TPInstallLocation">
      <xsd:simpleType>
        <xsd:restriction base="dms:Text"/>
      </xsd:simpleType>
    </xsd:element>
    <xsd:element name="InternalTagsTaxHTField0" ma:index="48" nillable="true" ma:taxonomy="true" ma:internalName="InternalTagsTaxHTField0" ma:taxonomyFieldName="InternalTags" ma:displayName="Internal Tags" ma:readOnly="false" ma:default="" ma:fieldId="{1490b8a4-2706-41ec-b5e3-73176dccf34e}" ma:taxonomyMulti="true" ma:sspId="8f79753a-75d3-41f5-8ca3-40b843941b4f" ma:termSetId="82b6639e-f7fc-4c18-ad2d-003a6e707765" ma:anchorId="00000000-0000-0000-0000-000000000000" ma:open="false" ma:isKeyword="false">
      <xsd:complexType>
        <xsd:sequence>
          <xsd:element ref="pc:Terms" minOccurs="0" maxOccurs="1"/>
        </xsd:sequence>
      </xsd:complexType>
    </xsd:element>
    <xsd:element name="IntlLangReview" ma:index="49" nillable="true" ma:displayName="Intl Lang QA Review Required?" ma:default="" ma:internalName="IntlLangReview" ma:readOnly="false">
      <xsd:simpleType>
        <xsd:restriction base="dms:Boolean"/>
      </xsd:simpleType>
    </xsd:element>
    <xsd:element name="IntlLangReviewer" ma:index="50" nillable="true" ma:displayName="Intl Lang QA Reviewer" ma:default="" ma:internalName="IntlLangReviewer" ma:readOnly="false">
      <xsd:simpleType>
        <xsd:restriction base="dms:Text"/>
      </xsd:simpleType>
    </xsd:element>
    <xsd:element name="MarketSpecific" ma:index="51" nillable="true" ma:displayName="Is Market Specific?" ma:default="" ma:internalName="MarketSpecific" ma:readOnly="false">
      <xsd:simpleType>
        <xsd:restriction base="dms:Boolean"/>
      </xsd:simpleType>
    </xsd:element>
    <xsd:element name="LastCompleteVersionLookup" ma:index="52" nillable="true" ma:displayName="Last Complete Version Lookup" ma:default="" ma:list="{9E343742-310B-4684-A24C-1D137CB4B230}" ma:internalName="LastCompleteVersionLookup" ma:readOnly="true" ma:showField="LastCompleteVersion"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HandOff" ma:index="53" nillable="true" ma:displayName="Last Hand-off" ma:default="" ma:internalName="LastHandOff" ma:readOnly="false">
      <xsd:simpleType>
        <xsd:restriction base="dms:DateTime"/>
      </xsd:simpleType>
    </xsd:element>
    <xsd:element name="LastModifiedDateTime" ma:index="54" nillable="true" ma:displayName="Last Modified Date" ma:default="" ma:internalName="LastModifiedDateTime" ma:readOnly="false">
      <xsd:simpleType>
        <xsd:restriction base="dms:DateTime"/>
      </xsd:simpleType>
    </xsd:element>
    <xsd:element name="LastPreviewErrorLookup" ma:index="55" nillable="true" ma:displayName="Last Preview Attempt Error" ma:default="" ma:list="{9E343742-310B-4684-A24C-1D137CB4B230}" ma:internalName="LastPreviewErrorLookup" ma:readOnly="true" ma:showField="LastPreviewError"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reviewResultLookup" ma:index="56" nillable="true" ma:displayName="Last Preview Attempt Result" ma:default="" ma:list="{9E343742-310B-4684-A24C-1D137CB4B230}" ma:internalName="LastPreviewResultLookup" ma:readOnly="true" ma:showField="LastPreviewResult"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reviewAttemptDateLookup" ma:index="57" nillable="true" ma:displayName="Last Preview Attempted On" ma:default="" ma:list="{9E343742-310B-4684-A24C-1D137CB4B230}" ma:internalName="LastPreviewAttemptDateLookup" ma:readOnly="true" ma:showField="LastPreviewAttemptDate"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reviewedByLookup" ma:index="58" nillable="true" ma:displayName="Last Previewed By" ma:default="" ma:list="{9E343742-310B-4684-A24C-1D137CB4B230}" ma:internalName="LastPreviewedByLookup" ma:readOnly="true" ma:showField="LastPreviewedBy"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reviewTimeLookup" ma:index="59" nillable="true" ma:displayName="Last Previewed Date" ma:default="" ma:list="{9E343742-310B-4684-A24C-1D137CB4B230}" ma:internalName="LastPreviewTimeLookup" ma:readOnly="true" ma:showField="LastPreviewTime"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reviewVersionLookup" ma:index="60" nillable="true" ma:displayName="Last Previewed Version" ma:default="" ma:list="{9E343742-310B-4684-A24C-1D137CB4B230}" ma:internalName="LastPreviewVersionLookup" ma:readOnly="true" ma:showField="LastPreviewVersion"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ErrorLookup" ma:index="61" nillable="true" ma:displayName="Last Publish Attempt Error" ma:default="" ma:list="{9E343742-310B-4684-A24C-1D137CB4B230}" ma:internalName="LastPublishErrorLookup" ma:readOnly="true" ma:showField="LastPublishError"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ResultLookup" ma:index="62" nillable="true" ma:displayName="Last Publish Attempt Result" ma:default="" ma:list="{9E343742-310B-4684-A24C-1D137CB4B230}" ma:internalName="LastPublishResultLookup" ma:readOnly="true" ma:showField="LastPublishResult"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AttemptDateLookup" ma:index="63" nillable="true" ma:displayName="Last Publish Attempted On" ma:default="" ma:list="{9E343742-310B-4684-A24C-1D137CB4B230}" ma:internalName="LastPublishAttemptDateLookup" ma:readOnly="true" ma:showField="LastPublishAttemptDate"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edByLookup" ma:index="64" nillable="true" ma:displayName="Last Published By" ma:default="" ma:list="{9E343742-310B-4684-A24C-1D137CB4B230}" ma:internalName="LastPublishedByLookup" ma:readOnly="true" ma:showField="LastPublishedBy"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TimeLookup" ma:index="65" nillable="true" ma:displayName="Last Published Date" ma:default="" ma:list="{9E343742-310B-4684-A24C-1D137CB4B230}" ma:internalName="LastPublishTimeLookup" ma:readOnly="true" ma:showField="LastPublishTime"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VersionLookup" ma:index="66" nillable="true" ma:displayName="Last Published Version" ma:default="" ma:list="{9E343742-310B-4684-A24C-1D137CB4B230}" ma:internalName="LastPublishVersionLookup" ma:readOnly="true" ma:showField="LastPublishVersion"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TPLaunchHelpLinkType" ma:index="67" nillable="true" ma:displayName="Launch Help Link Type" ma:default="Template" ma:internalName="TPLaunchHelpLinkType">
      <xsd:simpleType>
        <xsd:restriction base="dms:Choice">
          <xsd:enumeration value="Template"/>
          <xsd:enumeration value="Training"/>
          <xsd:enumeration value="URL"/>
          <xsd:enumeration value="None"/>
        </xsd:restriction>
      </xsd:simpleType>
    </xsd:element>
    <xsd:element name="LegacyData" ma:index="68" nillable="true" ma:displayName="Legacy Data" ma:default="" ma:internalName="LegacyData" ma:readOnly="false">
      <xsd:simpleType>
        <xsd:restriction base="dms:Note"/>
      </xsd:simpleType>
    </xsd:element>
    <xsd:element name="TPLaunchHelpLink" ma:index="69" nillable="true" ma:displayName="Link to Launch Help Topic" ma:default="" ma:internalName="TPLaunchHelpLink">
      <xsd:simpleType>
        <xsd:restriction base="dms:Text"/>
      </xsd:simpleType>
    </xsd:element>
    <xsd:element name="LocComments" ma:index="70" nillable="true" ma:displayName="Loc Approval Comments" ma:default="" ma:internalName="LocComments" ma:readOnly="false">
      <xsd:simpleType>
        <xsd:restriction base="dms:Note"/>
      </xsd:simpleType>
    </xsd:element>
    <xsd:element name="LocLastLocAttemptVersionLookup" ma:index="71" nillable="true" ma:displayName="Loc Last Loc Attempt Version" ma:default="" ma:list="{7DD1DCEC-E449-43D3-891F-7DC62F62AD21}" ma:internalName="LocLastLocAttemptVersionLookup" ma:readOnly="false" ma:showField="LastLocAttemptVersion" ma:web="4873beb7-5857-4685-be1f-d57550cc96cc">
      <xsd:simpleType>
        <xsd:restriction base="dms:Lookup"/>
      </xsd:simpleType>
    </xsd:element>
    <xsd:element name="LocLastLocAttemptVersionTypeLookup" ma:index="72" nillable="true" ma:displayName="Loc Last Loc Attempt Version Type" ma:default="" ma:list="{7DD1DCEC-E449-43D3-891F-7DC62F62AD21}" ma:internalName="LocLastLocAttemptVersionTypeLookup" ma:readOnly="true" ma:showField="LastLocAttemptVersionType" ma:web="4873beb7-5857-4685-be1f-d57550cc96cc">
      <xsd:simpleType>
        <xsd:restriction base="dms:Lookup"/>
      </xsd:simpleType>
    </xsd:element>
    <xsd:element name="LocManualTestRequired" ma:index="73" nillable="true" ma:displayName="Loc Manual Test Required" ma:default="" ma:internalName="LocManualTestRequired" ma:readOnly="false">
      <xsd:simpleType>
        <xsd:restriction base="dms:Boolean"/>
      </xsd:simpleType>
    </xsd:element>
    <xsd:element name="LocMarketGroupTiers2" ma:index="74" nillable="true" ma:displayName="Loc Market Group Tiers" ma:internalName="LocMarketGroupTiers2" ma:readOnly="false">
      <xsd:simpleType>
        <xsd:restriction base="dms:Unknown"/>
      </xsd:simpleType>
    </xsd:element>
    <xsd:element name="LocNewPublishedVersionLookup" ma:index="75" nillable="true" ma:displayName="Loc New Published Version Lookup" ma:default="" ma:list="{7DD1DCEC-E449-43D3-891F-7DC62F62AD21}" ma:internalName="LocNewPublishedVersionLookup" ma:readOnly="true" ma:showField="NewPublishedVersion" ma:web="4873beb7-5857-4685-be1f-d57550cc96cc">
      <xsd:simpleType>
        <xsd:restriction base="dms:Lookup"/>
      </xsd:simpleType>
    </xsd:element>
    <xsd:element name="LocOverallHandbackStatusLookup" ma:index="76" nillable="true" ma:displayName="Loc Overall Handback Status" ma:default="" ma:list="{7DD1DCEC-E449-43D3-891F-7DC62F62AD21}" ma:internalName="LocOverallHandbackStatusLookup" ma:readOnly="true" ma:showField="OverallHandbackStatus" ma:web="4873beb7-5857-4685-be1f-d57550cc96cc">
      <xsd:simpleType>
        <xsd:restriction base="dms:Lookup"/>
      </xsd:simpleType>
    </xsd:element>
    <xsd:element name="LocOverallLocStatusLookup" ma:index="77" nillable="true" ma:displayName="Loc Overall Localize Status" ma:default="" ma:list="{7DD1DCEC-E449-43D3-891F-7DC62F62AD21}" ma:internalName="LocOverallLocStatusLookup" ma:readOnly="true" ma:showField="OverallLocStatus" ma:web="4873beb7-5857-4685-be1f-d57550cc96cc">
      <xsd:simpleType>
        <xsd:restriction base="dms:Lookup"/>
      </xsd:simpleType>
    </xsd:element>
    <xsd:element name="LocOverallPreviewStatusLookup" ma:index="78" nillable="true" ma:displayName="Loc Overall Preview Status" ma:default="" ma:list="{7DD1DCEC-E449-43D3-891F-7DC62F62AD21}" ma:internalName="LocOverallPreviewStatusLookup" ma:readOnly="true" ma:showField="OverallPreviewStatus" ma:web="4873beb7-5857-4685-be1f-d57550cc96cc">
      <xsd:simpleType>
        <xsd:restriction base="dms:Lookup"/>
      </xsd:simpleType>
    </xsd:element>
    <xsd:element name="LocOverallPublishStatusLookup" ma:index="79" nillable="true" ma:displayName="Loc Overall Publish Status" ma:default="" ma:list="{7DD1DCEC-E449-43D3-891F-7DC62F62AD21}" ma:internalName="LocOverallPublishStatusLookup" ma:readOnly="true" ma:showField="OverallPublishStatus" ma:web="4873beb7-5857-4685-be1f-d57550cc96cc">
      <xsd:simpleType>
        <xsd:restriction base="dms:Lookup"/>
      </xsd:simpleType>
    </xsd:element>
    <xsd:element name="IntlLocPriority" ma:index="80" nillable="true" ma:displayName="Loc Priority" ma:default="" ma:internalName="IntlLocPriority" ma:readOnly="false">
      <xsd:simpleType>
        <xsd:restriction base="dms:Unknown"/>
      </xsd:simpleType>
    </xsd:element>
    <xsd:element name="LocProcessedForHandoffsLookup" ma:index="81" nillable="true" ma:displayName="Loc Processed For Handoffs" ma:default="" ma:list="{7DD1DCEC-E449-43D3-891F-7DC62F62AD21}" ma:internalName="LocProcessedForHandoffsLookup" ma:readOnly="true" ma:showField="ProcessedForHandoffs" ma:web="4873beb7-5857-4685-be1f-d57550cc96cc">
      <xsd:simpleType>
        <xsd:restriction base="dms:Lookup"/>
      </xsd:simpleType>
    </xsd:element>
    <xsd:element name="LocProcessedForMarketsLookup" ma:index="82" nillable="true" ma:displayName="Loc Processed For Markets" ma:default="" ma:list="{7DD1DCEC-E449-43D3-891F-7DC62F62AD21}" ma:internalName="LocProcessedForMarketsLookup" ma:readOnly="true" ma:showField="ProcessedForMarkets" ma:web="4873beb7-5857-4685-be1f-d57550cc96cc">
      <xsd:simpleType>
        <xsd:restriction base="dms:Lookup"/>
      </xsd:simpleType>
    </xsd:element>
    <xsd:element name="LocPublishedDependentAssetsLookup" ma:index="83" nillable="true" ma:displayName="Loc Published Dependent Assets" ma:default="" ma:list="{7DD1DCEC-E449-43D3-891F-7DC62F62AD21}" ma:internalName="LocPublishedDependentAssetsLookup" ma:readOnly="true" ma:showField="PublishedDependentAssets" ma:web="4873beb7-5857-4685-be1f-d57550cc96cc">
      <xsd:simpleType>
        <xsd:restriction base="dms:Lookup"/>
      </xsd:simpleType>
    </xsd:element>
    <xsd:element name="LocPublishedLinkedAssetsLookup" ma:index="84" nillable="true" ma:displayName="Loc Published Linked Assets" ma:default="" ma:list="{7DD1DCEC-E449-43D3-891F-7DC62F62AD21}" ma:internalName="LocPublishedLinkedAssetsLookup" ma:readOnly="true" ma:showField="PublishedLinkedAssets" ma:web="4873beb7-5857-4685-be1f-d57550cc96cc">
      <xsd:simpleType>
        <xsd:restriction base="dms:Lookup"/>
      </xsd:simpleType>
    </xsd:element>
    <xsd:element name="LocRecommendedHandoff" ma:index="85" nillable="true" ma:displayName="Loc Recommended Handoff" ma:default="" ma:indexed="true" ma:internalName="LocRecommendedHandoff" ma:readOnly="false">
      <xsd:simpleType>
        <xsd:restriction base="dms:Text"/>
      </xsd:simpleType>
    </xsd:element>
    <xsd:element name="LocalizationTagsTaxHTField0" ma:index="87" nillable="true" ma:taxonomy="true" ma:internalName="LocalizationTagsTaxHTField0" ma:taxonomyFieldName="LocalizationTags" ma:displayName="Localization Tags" ma:readOnly="false" ma:default="" ma:fieldId="{00f02cb3-2c7c-424a-9c61-10e9b6878429}" ma:taxonomyMulti="true" ma:sspId="8f79753a-75d3-41f5-8ca3-40b843941b4f" ma:termSetId="5b7703a5-8e8b-4b58-8b31-1cea35331da3" ma:anchorId="00000000-0000-0000-0000-000000000000" ma:open="false" ma:isKeyword="false">
      <xsd:complexType>
        <xsd:sequence>
          <xsd:element ref="pc:Terms" minOccurs="0" maxOccurs="1"/>
        </xsd:sequence>
      </xsd:complexType>
    </xsd:element>
    <xsd:element name="MachineTranslated" ma:index="88" nillable="true" ma:displayName="Machine Translated" ma:default="" ma:internalName="MachineTranslated" ma:readOnly="false">
      <xsd:simpleType>
        <xsd:restriction base="dms:Boolean"/>
      </xsd:simpleType>
    </xsd:element>
    <xsd:element name="Manager" ma:index="89" nillable="true" ma:displayName="Manager" ma:hidden="true" ma:internalName="Manager" ma:readOnly="false">
      <xsd:simpleType>
        <xsd:restriction base="dms:Text"/>
      </xsd:simpleType>
    </xsd:element>
    <xsd:element name="Markets" ma:index="90" nillable="true" ma:displayName="Markets" ma:default="" ma:description="Leave blank to show in all markets" ma:list="{2FBD1B11-2ACE-4FDC-B5A3-635D4ADF6F1B}" ma:internalName="Markets" ma:readOnly="false" ma:showField="MarketName"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Milestone" ma:index="91" nillable="true" ma:displayName="Milestone" ma:default="" ma:internalName="Milestone" ma:readOnly="false">
      <xsd:simpleType>
        <xsd:restriction base="dms:Unknown"/>
      </xsd:simpleType>
    </xsd:element>
    <xsd:element name="TPNamespace" ma:index="94" nillable="true" ma:displayName="Namespace" ma:default="" ma:internalName="TPNamespace">
      <xsd:simpleType>
        <xsd:restriction base="dms:Text"/>
      </xsd:simpleType>
    </xsd:element>
    <xsd:element name="NumericId" ma:index="95" nillable="true" ma:displayName="Numeric ID" ma:default="" ma:indexed="true" ma:internalName="NumericId" ma:readOnly="false">
      <xsd:simpleType>
        <xsd:restriction base="dms:Number"/>
      </xsd:simpleType>
    </xsd:element>
    <xsd:element name="NumOfRatingsLookup" ma:index="96" nillable="true" ma:displayName="NumOfRatings" ma:default="" ma:list="{9E343742-310B-4684-A24C-1D137CB4B230}" ma:internalName="NumOfRatingsLookup" ma:readOnly="true" ma:showField="NumOfRatings"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OOCacheId" ma:index="97" nillable="true" ma:displayName="OOCacheId" ma:internalName="OOCacheId" ma:readOnly="false">
      <xsd:simpleType>
        <xsd:restriction base="dms:Text"/>
      </xsd:simpleType>
    </xsd:element>
    <xsd:element name="OpenTemplate" ma:index="98" nillable="true" ma:displayName="Open Template" ma:default="true" ma:internalName="OpenTemplate">
      <xsd:simpleType>
        <xsd:restriction base="dms:Boolean"/>
      </xsd:simpleType>
    </xsd:element>
    <xsd:element name="OriginAsset" ma:index="99" nillable="true" ma:displayName="Origin Asset" ma:default="" ma:internalName="OriginAsset" ma:readOnly="false">
      <xsd:simpleType>
        <xsd:restriction base="dms:Text"/>
      </xsd:simpleType>
    </xsd:element>
    <xsd:element name="OriginalRelease" ma:index="100" nillable="true" ma:displayName="Original Release" ma:default="15" ma:internalName="OriginalRelease" ma:readOnly="false">
      <xsd:simpleType>
        <xsd:restriction base="dms:Choice">
          <xsd:enumeration value="14"/>
          <xsd:enumeration value="15"/>
          <xsd:enumeration value="16"/>
        </xsd:restriction>
      </xsd:simpleType>
    </xsd:element>
    <xsd:element name="OriginalSourceMarket" ma:index="101" nillable="true" ma:displayName="Original Source Market Group" ma:default="" ma:internalName="OriginalSourceMarket" ma:readOnly="false">
      <xsd:simpleType>
        <xsd:restriction base="dms:Text"/>
      </xsd:simpleType>
    </xsd:element>
    <xsd:element name="OutputCachingOn" ma:index="102" nillable="true" ma:displayName="Output Caching" ma:default="true" ma:hidden="true" ma:internalName="OutputCachingOn" ma:readOnly="false">
      <xsd:simpleType>
        <xsd:restriction base="dms:Boolean"/>
      </xsd:simpleType>
    </xsd:element>
    <xsd:element name="ParentAssetId" ma:index="103" nillable="true" ma:displayName="Parent Asset Id" ma:default="" ma:internalName="ParentAssetId" ma:readOnly="false">
      <xsd:simpleType>
        <xsd:restriction base="dms:Text"/>
      </xsd:simpleType>
    </xsd:element>
    <xsd:element name="PlannedPubDate" ma:index="104" nillable="true" ma:displayName="Planned Publish Date" ma:default="" ma:indexed="true" ma:internalName="PlannedPubDate" ma:readOnly="false">
      <xsd:simpleType>
        <xsd:restriction base="dms:DateTime"/>
      </xsd:simpleType>
    </xsd:element>
    <xsd:element name="PolicheckWords" ma:index="105" nillable="true" ma:displayName="Policheck Words" ma:default="" ma:internalName="PolicheckWords" ma:readOnly="false">
      <xsd:simpleType>
        <xsd:restriction base="dms:Text"/>
      </xsd:simpleType>
    </xsd:element>
    <xsd:element name="BusinessGroup" ma:index="106" nillable="true" ma:displayName="Product Division Owner" ma:default="" ma:internalName="BusinessGroup" ma:readOnly="false">
      <xsd:simpleType>
        <xsd:restriction base="dms:Unknown"/>
      </xsd:simpleType>
    </xsd:element>
    <xsd:element name="UAProjectedTotalWords" ma:index="107" nillable="true" ma:displayName="Projected Word Count" ma:default="" ma:internalName="UAProjectedTotalWords" ma:readOnly="false">
      <xsd:simpleType>
        <xsd:restriction base="dms:Unknown"/>
      </xsd:simpleType>
    </xsd:element>
    <xsd:element name="Provider" ma:index="108" nillable="true" ma:displayName="Provider" ma:default="" ma:internalName="Provider" ma:readOnly="false">
      <xsd:simpleType>
        <xsd:restriction base="dms:Unknown"/>
      </xsd:simpleType>
    </xsd:element>
    <xsd:element name="Providers" ma:index="109" nillable="true" ma:displayName="Providers" ma:default="" ma:internalName="Providers">
      <xsd:simpleType>
        <xsd:restriction base="dms:Unknown"/>
      </xsd:simpleType>
    </xsd:element>
    <xsd:element name="PublishStatusLookup" ma:index="110" nillable="true" ma:displayName="Publish Status" ma:default="" ma:list="{9E343742-310B-4684-A24C-1D137CB4B230}" ma:internalName="PublishStatusLookup" ma:readOnly="false" ma:showField="PublishStatus"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PublishTargets" ma:index="111" nillable="true" ma:displayName="Publish Target" ma:default="OfficeOnlineVNext" ma:internalName="PublishTargets" ma:readOnly="false">
      <xsd:simpleType>
        <xsd:restriction base="dms:Unknown"/>
      </xsd:simpleType>
    </xsd:element>
    <xsd:element name="RecommendationsModifier" ma:index="112" nillable="true" ma:displayName="Recommendations Modifier" ma:default="" ma:internalName="RecommendationsModifier" ma:readOnly="false">
      <xsd:simpleType>
        <xsd:restriction base="dms:Number"/>
      </xsd:simpleType>
    </xsd:element>
    <xsd:element name="ArtSampleDocs" ma:index="113" nillable="true" ma:displayName="Sample Docs" ma:default="" ma:hidden="true" ma:internalName="ArtSampleDocs" ma:readOnly="false">
      <xsd:simpleType>
        <xsd:restriction base="dms:Text"/>
      </xsd:simpleType>
    </xsd:element>
    <xsd:element name="ScenarioTagsTaxHTField0" ma:index="115" nillable="true" ma:taxonomy="true" ma:internalName="ScenarioTagsTaxHTField0" ma:taxonomyFieldName="ScenarioTags" ma:displayName="Scenarios" ma:readOnly="false" ma:default="" ma:fieldId="{93aef74d-6c78-4815-8310-51477dceeccc}" ma:taxonomyMulti="true" ma:sspId="8f79753a-75d3-41f5-8ca3-40b843941b4f" ma:termSetId="4b7d5f16-e2f2-4fc0-bab3-6e8b931e57d6" ma:anchorId="00000000-0000-0000-0000-000000000000" ma:open="false" ma:isKeyword="false">
      <xsd:complexType>
        <xsd:sequence>
          <xsd:element ref="pc:Terms" minOccurs="0" maxOccurs="1"/>
        </xsd:sequence>
      </xsd:complexType>
    </xsd:element>
    <xsd:element name="ShowIn" ma:index="117" nillable="true" ma:displayName="Show In" ma:default="Show everywhere" ma:internalName="ShowIn" ma:readOnly="false">
      <xsd:simpleType>
        <xsd:restriction base="dms:Choice">
          <xsd:enumeration value="Hide on web"/>
          <xsd:enumeration value="On Web no search"/>
          <xsd:enumeration value="Show everywhere"/>
          <xsd:enumeration value="Special use only"/>
        </xsd:restriction>
      </xsd:simpleType>
    </xsd:element>
    <xsd:element name="SourceTitle" ma:index="118" nillable="true" ma:displayName="Source Title" ma:default="" ma:indexed="true" ma:internalName="SourceTitle" ma:readOnly="false">
      <xsd:simpleType>
        <xsd:restriction base="dms:Text"/>
      </xsd:simpleType>
    </xsd:element>
    <xsd:element name="CSXSubmissionDate" ma:index="119" nillable="true" ma:displayName="Submission Date" ma:default="" ma:internalName="CSXSubmissionDate" ma:readOnly="false">
      <xsd:simpleType>
        <xsd:restriction base="dms:DateTime"/>
      </xsd:simpleType>
    </xsd:element>
    <xsd:element name="SubmitterId" ma:index="120" nillable="true" ma:displayName="Submitter ID" ma:default="" ma:internalName="SubmitterId" ma:readOnly="false">
      <xsd:simpleType>
        <xsd:restriction base="dms:Text"/>
      </xsd:simpleType>
    </xsd:element>
    <xsd:element name="TaxCatchAll" ma:index="121" nillable="true" ma:displayName="Taxonomy Catch All Column" ma:hidden="true" ma:list="{530f955b-6704-4601-bd83-f81d87f1e440}" ma:internalName="TaxCatchAll" ma:showField="CatchAllData"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TaxCatchAllLabel" ma:index="122" nillable="true" ma:displayName="Taxonomy Catch All Column1" ma:hidden="true" ma:list="{530f955b-6704-4601-bd83-f81d87f1e440}" ma:internalName="TaxCatchAllLabel" ma:readOnly="true" ma:showField="CatchAllDataLabel"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TemplateStatus" ma:index="123" nillable="true" ma:displayName="Template Status" ma:default="" ma:internalName="TemplateStatus">
      <xsd:simpleType>
        <xsd:restriction base="dms:Unknown"/>
      </xsd:simpleType>
    </xsd:element>
    <xsd:element name="TemplateTemplateType" ma:index="124" nillable="true" ma:displayName="Template Type" ma:default="" ma:internalName="TemplateTemplateType">
      <xsd:simpleType>
        <xsd:restriction base="dms:Unknown"/>
      </xsd:simpleType>
    </xsd:element>
    <xsd:element name="ThumbnailAssetId" ma:index="125" nillable="true" ma:displayName="Thumbnail Image Asset" ma:default="" ma:internalName="ThumbnailAssetId" ma:readOnly="false">
      <xsd:simpleType>
        <xsd:restriction base="dms:Text"/>
      </xsd:simpleType>
    </xsd:element>
    <xsd:element name="TimesCloned" ma:index="126" nillable="true" ma:displayName="Times Cloned" ma:default="" ma:internalName="TimesCloned" ma:readOnly="false">
      <xsd:simpleType>
        <xsd:restriction base="dms:Number"/>
      </xsd:simpleType>
    </xsd:element>
    <xsd:element name="TrustLevel" ma:index="128" nillable="true" ma:displayName="Trust Level" ma:default="1 Microsoft Managed Content" ma:internalName="TrustLevel" ma:readOnly="false">
      <xsd:simpleType>
        <xsd:restriction base="dms:Unknown"/>
      </xsd:simpleType>
    </xsd:element>
    <xsd:element name="UALocComments" ma:index="129" nillable="true" ma:displayName="UA Loc Comments" ma:default="" ma:internalName="UALocComments" ma:readOnly="false">
      <xsd:simpleType>
        <xsd:restriction base="dms:Note"/>
      </xsd:simpleType>
    </xsd:element>
    <xsd:element name="UALocRecommendation" ma:index="130" nillable="true" ma:displayName="UA Loc Recommendation" ma:default="Localize" ma:internalName="UALocRecommendation" ma:readOnly="false">
      <xsd:simpleType>
        <xsd:restriction base="dms:Choice">
          <xsd:enumeration value="Localize"/>
          <xsd:enumeration value="Never Localize"/>
          <xsd:enumeration value="Priority Localize"/>
        </xsd:restriction>
      </xsd:simpleType>
    </xsd:element>
    <xsd:element name="UANotes" ma:index="131" nillable="true" ma:displayName="UA Notes" ma:default="" ma:internalName="UANotes" ma:readOnly="false">
      <xsd:simpleType>
        <xsd:restriction base="dms:Note"/>
      </xsd:simpleType>
    </xsd:element>
    <xsd:element name="TPAppVersion" ma:index="132" nillable="true" ma:displayName="Version" ma:default="" ma:internalName="TPAppVersion">
      <xsd:simpleType>
        <xsd:restriction base="dms:Text"/>
      </xsd:simpleType>
    </xsd:element>
    <xsd:element name="VoteCount" ma:index="133" nillable="true" ma:displayName="Vote Count" ma:default="" ma:internalName="VoteCount" ma:readOnly="fals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22" ma:displayName="Content Type"/>
        <xsd:element ref="dc:title" minOccurs="0" maxOccurs="1" ma:index="127"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AssetEditForm</Edit>
  <New>DocumentLibraryForm</New>
</FormTemplates>
</file>

<file path=customXml/itemProps1.xml><?xml version="1.0" encoding="utf-8"?>
<ds:datastoreItem xmlns:ds="http://schemas.openxmlformats.org/officeDocument/2006/customXml" ds:itemID="{60C67BEE-D13F-4BD2-98A5-34D8A0977F68}">
  <ds:schemaRefs>
    <ds:schemaRef ds:uri="http://purl.org/dc/dcmitype/"/>
    <ds:schemaRef ds:uri="http://purl.org/dc/terms/"/>
    <ds:schemaRef ds:uri="http://schemas.microsoft.com/office/2006/documentManagement/types"/>
    <ds:schemaRef ds:uri="http://schemas.microsoft.com/office/2006/metadata/properties"/>
    <ds:schemaRef ds:uri="http://schemas.openxmlformats.org/package/2006/metadata/core-properties"/>
    <ds:schemaRef ds:uri="4873beb7-5857-4685-be1f-d57550cc96cc"/>
    <ds:schemaRef ds:uri="http://purl.org/dc/elements/1.1/"/>
    <ds:schemaRef ds:uri="http://schemas.microsoft.com/office/infopath/2007/PartnerControls"/>
    <ds:schemaRef ds:uri="http://www.w3.org/XML/1998/namespace"/>
  </ds:schemaRefs>
</ds:datastoreItem>
</file>

<file path=customXml/itemProps2.xml><?xml version="1.0" encoding="utf-8"?>
<ds:datastoreItem xmlns:ds="http://schemas.openxmlformats.org/officeDocument/2006/customXml" ds:itemID="{A09BF4D4-EF60-4196-BFC3-9462D607978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873beb7-5857-4685-be1f-d57550cc96c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3836F65B-1B07-41EE-A0E8-BC6EF3855225}">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12647</TotalTime>
  <Words>8725</Words>
  <Application>Microsoft Office PowerPoint</Application>
  <PresentationFormat>On-screen Show (4:3)</PresentationFormat>
  <Paragraphs>1041</Paragraphs>
  <Slides>132</Slides>
  <Notes>95</Notes>
  <HiddenSlides>0</HiddenSlides>
  <MMClips>0</MMClips>
  <ScaleCrop>false</ScaleCrop>
  <HeadingPairs>
    <vt:vector size="6" baseType="variant">
      <vt:variant>
        <vt:lpstr>Fonts Used</vt:lpstr>
      </vt:variant>
      <vt:variant>
        <vt:i4>15</vt:i4>
      </vt:variant>
      <vt:variant>
        <vt:lpstr>Theme</vt:lpstr>
      </vt:variant>
      <vt:variant>
        <vt:i4>4</vt:i4>
      </vt:variant>
      <vt:variant>
        <vt:lpstr>Slide Titles</vt:lpstr>
      </vt:variant>
      <vt:variant>
        <vt:i4>132</vt:i4>
      </vt:variant>
    </vt:vector>
  </HeadingPairs>
  <TitlesOfParts>
    <vt:vector size="151" baseType="lpstr">
      <vt:lpstr>ＭＳ Ｐゴシック</vt:lpstr>
      <vt:lpstr>Arial</vt:lpstr>
      <vt:lpstr>Baskerville Old Face</vt:lpstr>
      <vt:lpstr>Bookman Old Style</vt:lpstr>
      <vt:lpstr>Calibri</vt:lpstr>
      <vt:lpstr>Calibri Light</vt:lpstr>
      <vt:lpstr>Century Gothic</vt:lpstr>
      <vt:lpstr>Garamond</vt:lpstr>
      <vt:lpstr>Gill Sans MT</vt:lpstr>
      <vt:lpstr>Palatino Linotype</vt:lpstr>
      <vt:lpstr>signika_negativeregular</vt:lpstr>
      <vt:lpstr>Times</vt:lpstr>
      <vt:lpstr>Times New Roman</vt:lpstr>
      <vt:lpstr>Wingdings</vt:lpstr>
      <vt:lpstr>Wingdings 3</vt:lpstr>
      <vt:lpstr>Custom Design</vt:lpstr>
      <vt:lpstr>1_Origin</vt:lpstr>
      <vt:lpstr>2_Origin</vt:lpstr>
      <vt:lpstr>3_Origin</vt:lpstr>
      <vt:lpstr>Diabetes Education Services Presents:</vt:lpstr>
      <vt:lpstr>Land Acknowledgment</vt:lpstr>
      <vt:lpstr>Diabetes Education Services Inclusion Statement</vt:lpstr>
      <vt:lpstr>Introducing the ReVive Team</vt:lpstr>
      <vt:lpstr> Coach Beverly - Speaker for Session 2</vt:lpstr>
      <vt:lpstr>What Have We Covered? Session 1</vt:lpstr>
      <vt:lpstr>ReVive 5 – Welcome to Session 2</vt:lpstr>
      <vt:lpstr>Goals of the ReVive 5 Approach</vt:lpstr>
      <vt:lpstr>ReVive 5 Steps</vt:lpstr>
      <vt:lpstr>ReVive Step 4</vt:lpstr>
      <vt:lpstr>You don’t have to be Diabetes Tech Expert to use the ReVive 5 Step Approach</vt:lpstr>
      <vt:lpstr>Discover Knowledge Gaps</vt:lpstr>
      <vt:lpstr>Quick Review: What is Type 1 Diabetes?</vt:lpstr>
      <vt:lpstr>~30% of People with Type 2 use Insulin</vt:lpstr>
      <vt:lpstr>Poll question 1</vt:lpstr>
      <vt:lpstr>“How to Think Like a Pancreas”</vt:lpstr>
      <vt:lpstr>Physiologic Insulin Secretion:    24-Hour Profile </vt:lpstr>
      <vt:lpstr>Blood Sugars with Diabetes</vt:lpstr>
      <vt:lpstr> Insulin Release:  Individuals without diabetes</vt:lpstr>
      <vt:lpstr>Long-acting Insulin with Insulin analog</vt:lpstr>
      <vt:lpstr>ReVive Step 4</vt:lpstr>
      <vt:lpstr> Start Here - Organize Tool Kit</vt:lpstr>
      <vt:lpstr>ReVive 5 Tool Kit Assessment Sheet</vt:lpstr>
      <vt:lpstr>Diabetes Toolkit</vt:lpstr>
      <vt:lpstr>Devices to Inject insulin</vt:lpstr>
      <vt:lpstr>Poll Question 2</vt:lpstr>
      <vt:lpstr>Evaluate Insulin &amp; Injection Sites</vt:lpstr>
      <vt:lpstr>RT not sure what to tell partner</vt:lpstr>
      <vt:lpstr>Having the Conversation</vt:lpstr>
      <vt:lpstr>Hypoglycemia Conversation</vt:lpstr>
      <vt:lpstr>PowerPoint Presentation</vt:lpstr>
      <vt:lpstr>PowerPoint Presentation</vt:lpstr>
      <vt:lpstr>Toolkit Detail Summary</vt:lpstr>
      <vt:lpstr>Getting to Glucose Target</vt:lpstr>
      <vt:lpstr>ReVive 5 Tool Kit Assessment Safety Focus First</vt:lpstr>
      <vt:lpstr>Stretch and Question Break Next: Checking Basal and Bolus Insulin </vt:lpstr>
      <vt:lpstr>ReVive Step 4</vt:lpstr>
      <vt:lpstr>Basal and Bolus Keep BG in Range</vt:lpstr>
      <vt:lpstr>Basal Insulin</vt:lpstr>
      <vt:lpstr>Think Basal Insulin First</vt:lpstr>
      <vt:lpstr>Basal Insulin Dosing Options</vt:lpstr>
      <vt:lpstr>Basal Insulin Dose Evaluation</vt:lpstr>
      <vt:lpstr>Basal Insulin Dose Evaluation</vt:lpstr>
      <vt:lpstr>Basal Insulin Evaluation</vt:lpstr>
      <vt:lpstr>Making insulin changes</vt:lpstr>
      <vt:lpstr>Let’s Move to Bolus Insulin</vt:lpstr>
      <vt:lpstr>Bolus Insulin – Getting to the Right Dose</vt:lpstr>
      <vt:lpstr>Bolus Insulin and Carb Counting</vt:lpstr>
      <vt:lpstr>Tips on Accurate Carb Counting</vt:lpstr>
      <vt:lpstr>Bolus Dosing for Carbs – How Much?</vt:lpstr>
      <vt:lpstr>Determining best insulin/carb ratios</vt:lpstr>
      <vt:lpstr>Poll Question 3</vt:lpstr>
      <vt:lpstr>Bolus Coverage for Protein and Fat</vt:lpstr>
      <vt:lpstr>Testing Insulin to Carb Ratio</vt:lpstr>
      <vt:lpstr>Bolus Timing Makes a Difference</vt:lpstr>
      <vt:lpstr>Alcohol and Diabetes</vt:lpstr>
      <vt:lpstr>Bolus Timing and Dose</vt:lpstr>
      <vt:lpstr>At least 42 factors affect glucose!</vt:lpstr>
      <vt:lpstr>Determining Bolus Ratios</vt:lpstr>
      <vt:lpstr>Correction bolus insulin dosing</vt:lpstr>
      <vt:lpstr>Correction Insulin </vt:lpstr>
      <vt:lpstr>Bolus – Correction Ratio Calculations</vt:lpstr>
      <vt:lpstr>Bolus Correction Dose May need adjustment</vt:lpstr>
      <vt:lpstr>Insulin Duration and Stacking</vt:lpstr>
      <vt:lpstr>Having the Conversation</vt:lpstr>
      <vt:lpstr>Stacking Conversation</vt:lpstr>
      <vt:lpstr>Calculating Bolus Insulin Summary</vt:lpstr>
      <vt:lpstr>Toolkit &amp; Basal Bolus Insulin Summary</vt:lpstr>
      <vt:lpstr>PowerPoint Presentation</vt:lpstr>
      <vt:lpstr>Summary and Tips</vt:lpstr>
      <vt:lpstr>ReVive 5 Program – Fresh Perspective</vt:lpstr>
      <vt:lpstr>Glycemic Management and Discovering the Expert Within – So Far…</vt:lpstr>
      <vt:lpstr>ReVive 5 Steps</vt:lpstr>
      <vt:lpstr>ReVive 5 approach works </vt:lpstr>
      <vt:lpstr>Integrating the DD Story</vt:lpstr>
      <vt:lpstr>Next: Narrow Down the Problem</vt:lpstr>
      <vt:lpstr>Common Blood Glucose Comments</vt:lpstr>
      <vt:lpstr>ReVive Step 4</vt:lpstr>
      <vt:lpstr>Choosing the Right Problem</vt:lpstr>
      <vt:lpstr>A Circle of Self-Discovery</vt:lpstr>
      <vt:lpstr>Identify Management Issues and Collect Info</vt:lpstr>
      <vt:lpstr> Gathering Data to Determine Issue and Make Changes</vt:lpstr>
      <vt:lpstr>Log Sheets | What info to collect</vt:lpstr>
      <vt:lpstr>ReVive 5 Log Sheet Overview</vt:lpstr>
      <vt:lpstr>RT</vt:lpstr>
      <vt:lpstr>PowerPoint Presentation</vt:lpstr>
      <vt:lpstr>How To Use Log Sheets</vt:lpstr>
      <vt:lpstr>Log Sheets: Looking at BG</vt:lpstr>
      <vt:lpstr>PowerPoint Presentation</vt:lpstr>
      <vt:lpstr>Diabetes Detective – Basal Insulin</vt:lpstr>
      <vt:lpstr>Log Sheet – What is the Issue?</vt:lpstr>
      <vt:lpstr>Log Sheet – What is Issue?</vt:lpstr>
      <vt:lpstr>Diabetes Detective – Bolus Insulin </vt:lpstr>
      <vt:lpstr>PowerPoint Presentation</vt:lpstr>
      <vt:lpstr>List of typical “Problem Causers.”</vt:lpstr>
      <vt:lpstr>Be a Detective – What is the Issue?</vt:lpstr>
      <vt:lpstr>ReVive 5 – Explore Problem &amp; Identify Patterns</vt:lpstr>
      <vt:lpstr>JR keeps getting low when bike riding</vt:lpstr>
      <vt:lpstr> Adjustments for Activity</vt:lpstr>
      <vt:lpstr>Drops with Exercise – JR Log</vt:lpstr>
      <vt:lpstr>Diabetes Distress – Putting it together</vt:lpstr>
      <vt:lpstr>Exercise Hypo – JR’s Situation</vt:lpstr>
      <vt:lpstr>ReVive 5 – Explore Problem &amp; Identify Patterns</vt:lpstr>
      <vt:lpstr>JR Decides and Makes a Plan </vt:lpstr>
      <vt:lpstr>Helping People Succeed</vt:lpstr>
      <vt:lpstr>Checking in with JR 2 weeks later</vt:lpstr>
      <vt:lpstr>Setting Up Experiment/ Taking Action</vt:lpstr>
      <vt:lpstr>What is happening here?</vt:lpstr>
      <vt:lpstr>Diabetes Detectives</vt:lpstr>
      <vt:lpstr>RT Loves Eating Out</vt:lpstr>
      <vt:lpstr>RT Sets up Experiment/ Takes Action</vt:lpstr>
      <vt:lpstr>Checking in with RT 2 weeks later</vt:lpstr>
      <vt:lpstr>Checking in with RT 2 weeks later</vt:lpstr>
      <vt:lpstr>Some people might also want to use their downloaded Ambulatory Glucose Profile</vt:lpstr>
      <vt:lpstr>Collaborate: How can they access their data</vt:lpstr>
      <vt:lpstr>Last piece: Putting It All Together</vt:lpstr>
      <vt:lpstr>ReVive 5 Steps</vt:lpstr>
      <vt:lpstr>Step 5- Collect new data to see what happened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ReVive 5 Program – Fresh Perspective</vt:lpstr>
      <vt:lpstr>ReVive 5 Steps</vt:lpstr>
      <vt:lpstr>Thank you!</vt:lpstr>
    </vt:vector>
  </TitlesOfParts>
  <Company>UCSF</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Layout</dc:title>
  <dc:creator>Jolly, Yasmin N</dc:creator>
  <cp:lastModifiedBy>Beverly Thomassian</cp:lastModifiedBy>
  <cp:revision>516</cp:revision>
  <cp:lastPrinted>2023-07-26T15:07:33Z</cp:lastPrinted>
  <dcterms:created xsi:type="dcterms:W3CDTF">2019-09-30T18:43:25Z</dcterms:created>
  <dcterms:modified xsi:type="dcterms:W3CDTF">2024-06-23T21:39:58Z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nternalTags">
    <vt:lpwstr/>
  </property>
  <property fmtid="{D5CDD505-2E9C-101B-9397-08002B2CF9AE}" pid="3" name="ContentTypeId">
    <vt:lpwstr>0x0101006EDDDB5EE6D98C44930B742096920B300400F5B6D36B3EF94B4E9A635CDF2A18F5B8</vt:lpwstr>
  </property>
  <property fmtid="{D5CDD505-2E9C-101B-9397-08002B2CF9AE}" pid="4" name="FeatureTags">
    <vt:lpwstr/>
  </property>
  <property fmtid="{D5CDD505-2E9C-101B-9397-08002B2CF9AE}" pid="5" name="LocalizationTags">
    <vt:lpwstr/>
  </property>
  <property fmtid="{D5CDD505-2E9C-101B-9397-08002B2CF9AE}" pid="6" name="CampaignTags">
    <vt:lpwstr/>
  </property>
  <property fmtid="{D5CDD505-2E9C-101B-9397-08002B2CF9AE}" pid="7" name="ScenarioTags">
    <vt:lpwstr/>
  </property>
</Properties>
</file>